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4" r:id="rId4"/>
  </p:sldMasterIdLst>
  <p:notesMasterIdLst>
    <p:notesMasterId r:id="rId18"/>
  </p:notesMasterIdLst>
  <p:handoutMasterIdLst>
    <p:handoutMasterId r:id="rId19"/>
  </p:handoutMasterIdLst>
  <p:sldIdLst>
    <p:sldId id="260" r:id="rId5"/>
    <p:sldId id="791" r:id="rId6"/>
    <p:sldId id="800" r:id="rId7"/>
    <p:sldId id="790" r:id="rId8"/>
    <p:sldId id="794" r:id="rId9"/>
    <p:sldId id="799" r:id="rId10"/>
    <p:sldId id="782" r:id="rId11"/>
    <p:sldId id="797" r:id="rId12"/>
    <p:sldId id="801" r:id="rId13"/>
    <p:sldId id="796" r:id="rId14"/>
    <p:sldId id="798" r:id="rId15"/>
    <p:sldId id="439" r:id="rId16"/>
    <p:sldId id="761" r:id="rId17"/>
  </p:sldIdLst>
  <p:sldSz cx="12192000" cy="6858000"/>
  <p:notesSz cx="6858000" cy="9144000"/>
  <p:embeddedFontLst>
    <p:embeddedFont>
      <p:font typeface="Cambria Math" panose="02040503050406030204" pitchFamily="18" charset="0"/>
      <p:regular r:id="rId20"/>
    </p:embeddedFont>
    <p:embeddedFont>
      <p:font typeface="Century Schoolbook" panose="02040604050505020304" pitchFamily="18" charset="0"/>
      <p:regular r:id="rId21"/>
      <p:bold r:id="rId22"/>
      <p:italic r:id="rId23"/>
      <p:boldItalic r:id="rId24"/>
    </p:embeddedFont>
    <p:embeddedFont>
      <p:font typeface="Times" panose="02020603050405020304" pitchFamily="18" charset="0"/>
      <p:regular r:id="rId25"/>
      <p:bold r:id="rId26"/>
      <p:italic r:id="rId27"/>
      <p:boldItalic r:id="rId28"/>
    </p:embeddedFont>
    <p:embeddedFont>
      <p:font typeface="Wingdings 2" panose="05020102010507070707" pitchFamily="18" charset="2"/>
      <p:regular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9DEF9201-A954-48B7-9ACA-F977D6F83589}">
          <p14:sldIdLst>
            <p14:sldId id="260"/>
            <p14:sldId id="791"/>
            <p14:sldId id="800"/>
            <p14:sldId id="790"/>
            <p14:sldId id="794"/>
            <p14:sldId id="799"/>
            <p14:sldId id="782"/>
            <p14:sldId id="797"/>
            <p14:sldId id="801"/>
            <p14:sldId id="796"/>
            <p14:sldId id="798"/>
            <p14:sldId id="439"/>
            <p14:sldId id="76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46AC000-F719-B127-BA61-4F5A458516BC}" name="Matthew Shenton" initials="MPS" userId="Matthew Shenton" providerId="None"/>
  <p188:author id="{79B51D0B-0466-3898-28C0-F2ACC15F3B97}" name="Nathan Jorgensen" initials="NJ" userId="4ddd5e70db6646b8" providerId="Windows Live"/>
  <p188:author id="{3A6DD54A-54A6-C25D-83D4-72B58166F8B3}" name="Jorgensen, Nathan Paul" initials="JP" userId="S::nathan.jorgensen@wsu.edu::da06f9da-4596-45cc-a143-897757a8ac0b" providerId="AD"/>
  <p188:author id="{E165E2CE-EEA8-FED4-1896-7D706054A6BA}" name="Gitter, Yulia Katrina" initials="GYK" userId="S::yulia.gitter@wsu.edu::c341266f-16c7-4c94-993d-4fe9dbc1b0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1700C0"/>
    <a:srgbClr val="D00000"/>
    <a:srgbClr val="DAE3F4"/>
    <a:srgbClr val="6F6F74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 snapToGrid="0">
      <p:cViewPr varScale="1">
        <p:scale>
          <a:sx n="87" d="100"/>
          <a:sy n="87" d="100"/>
        </p:scale>
        <p:origin x="8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3B62E1F-A4E0-FD06-368A-D66F01A669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5D4B82-9E0F-4CF4-A08C-D6346B6D29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8CF2D-151E-4BD9-A98B-DD9F180C4981}" type="datetimeFigureOut">
              <a:rPr lang="en-US" smtClean="0"/>
              <a:t>5/17/2025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5D5CA7-1155-EA5E-801D-46ABCBA920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42BDE1-16A5-457A-B72C-FFB31403B4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15F0C-DC97-46BC-BE8E-EFA56825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76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8B8937-DE78-4879-A415-F62D4CCBF840}" type="datetimeFigureOut">
              <a:rPr lang="en-US" smtClean="0"/>
              <a:t>5/17/2025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2CB81-F777-4FE9-9455-FAD769109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556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92CB81-F777-4FE9-9455-FAD7691093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134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92CB81-F777-4FE9-9455-FAD7691093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94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F10B54-2D84-96EA-ADB2-94B6A2AF3E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C3BE50-24E0-B4E7-790C-088854C333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FB5AAF-FAC7-78FE-095F-CCEC074AFE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266231-7623-A97E-78A4-E44E5BC64A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92CB81-F777-4FE9-9455-FAD76910933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483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92CB81-F777-4FE9-9455-FAD76910933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34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92CB81-F777-4FE9-9455-FAD76910933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34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10" Type="http://schemas.openxmlformats.org/officeDocument/2006/relationships/image" Target="../media/image12.sv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07" y="166978"/>
            <a:ext cx="9692640" cy="7792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007" y="1105232"/>
            <a:ext cx="8595360" cy="4351337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3925E9E4-DF9F-40E3-9C2F-3356D5A86E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19085" y="2067616"/>
            <a:ext cx="586540" cy="72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288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CRA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arge metal box with a cage on top of it&#10;&#10;Description automatically generated with medium confidence">
            <a:extLst>
              <a:ext uri="{FF2B5EF4-FFF2-40B4-BE49-F238E27FC236}">
                <a16:creationId xmlns:a16="http://schemas.microsoft.com/office/drawing/2014/main" id="{07FDD19F-54AF-2F19-F70B-A468AB5B76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114799"/>
            <a:ext cx="12221818" cy="27432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BE2BCE4-A42A-EC0D-8478-583D86204D48}"/>
              </a:ext>
            </a:extLst>
          </p:cNvPr>
          <p:cNvSpPr/>
          <p:nvPr userDrawn="1"/>
        </p:nvSpPr>
        <p:spPr>
          <a:xfrm>
            <a:off x="-1" y="4114800"/>
            <a:ext cx="12192001" cy="2743200"/>
          </a:xfrm>
          <a:prstGeom prst="rect">
            <a:avLst/>
          </a:prstGeom>
          <a:gradFill>
            <a:gsLst>
              <a:gs pos="39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8FA5EF-C69E-D7EE-7EF4-5BF9EA582900}"/>
              </a:ext>
            </a:extLst>
          </p:cNvPr>
          <p:cNvSpPr/>
          <p:nvPr userDrawn="1"/>
        </p:nvSpPr>
        <p:spPr>
          <a:xfrm rot="465622">
            <a:off x="1254564" y="2718704"/>
            <a:ext cx="10519735" cy="2128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6FE889F3-59FE-B4E0-A271-ECC3F4EAFB0F}"/>
              </a:ext>
            </a:extLst>
          </p:cNvPr>
          <p:cNvSpPr/>
          <p:nvPr userDrawn="1"/>
        </p:nvSpPr>
        <p:spPr>
          <a:xfrm rot="375321" flipH="1">
            <a:off x="346839" y="3643392"/>
            <a:ext cx="1428294" cy="53104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E7DD9-BE62-B414-85B6-37287D5941A1}"/>
              </a:ext>
            </a:extLst>
          </p:cNvPr>
          <p:cNvSpPr/>
          <p:nvPr userDrawn="1"/>
        </p:nvSpPr>
        <p:spPr>
          <a:xfrm>
            <a:off x="11489798" y="3777521"/>
            <a:ext cx="732020" cy="1691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61773C8-B73A-84E1-F017-055FD615DD1E}"/>
              </a:ext>
            </a:extLst>
          </p:cNvPr>
          <p:cNvSpPr/>
          <p:nvPr userDrawn="1"/>
        </p:nvSpPr>
        <p:spPr>
          <a:xfrm>
            <a:off x="8935278" y="4337251"/>
            <a:ext cx="1927095" cy="192709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70DB9D21-CEE0-2E59-21EC-6F3A0B87C2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818345"/>
            <a:ext cx="12192001" cy="2622208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FB998781-CA41-AA8A-14FD-444BFDB2ED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77" y="6021310"/>
            <a:ext cx="32480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217E4CD-9254-6241-B7C6-001D036E5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39" y="457209"/>
            <a:ext cx="9418320" cy="147637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E2F9189B-5B1C-4655-33B7-B09773C97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467" y="2117093"/>
            <a:ext cx="4691063" cy="2209998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Subtitle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algn="ctr" fontAlgn="base">
              <a:spcBef>
                <a:spcPts val="0"/>
              </a:spcBef>
            </a:pPr>
            <a:endParaRPr lang="en-US" sz="18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590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CHEF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machine with many cylinders and wires&#10;&#10;Description automatically generated with medium confidence">
            <a:extLst>
              <a:ext uri="{FF2B5EF4-FFF2-40B4-BE49-F238E27FC236}">
                <a16:creationId xmlns:a16="http://schemas.microsoft.com/office/drawing/2014/main" id="{8B4133C3-0999-866A-7BB2-1BC8D591C6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4114800"/>
            <a:ext cx="12192000" cy="2743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BE2BCE4-A42A-EC0D-8478-583D86204D48}"/>
              </a:ext>
            </a:extLst>
          </p:cNvPr>
          <p:cNvSpPr/>
          <p:nvPr userDrawn="1"/>
        </p:nvSpPr>
        <p:spPr>
          <a:xfrm>
            <a:off x="-1" y="4114800"/>
            <a:ext cx="12192001" cy="2743200"/>
          </a:xfrm>
          <a:prstGeom prst="rect">
            <a:avLst/>
          </a:prstGeom>
          <a:gradFill>
            <a:gsLst>
              <a:gs pos="39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8FA5EF-C69E-D7EE-7EF4-5BF9EA582900}"/>
              </a:ext>
            </a:extLst>
          </p:cNvPr>
          <p:cNvSpPr/>
          <p:nvPr userDrawn="1"/>
        </p:nvSpPr>
        <p:spPr>
          <a:xfrm rot="465622">
            <a:off x="1254564" y="2718704"/>
            <a:ext cx="10519735" cy="2128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6FE889F3-59FE-B4E0-A271-ECC3F4EAFB0F}"/>
              </a:ext>
            </a:extLst>
          </p:cNvPr>
          <p:cNvSpPr/>
          <p:nvPr userDrawn="1"/>
        </p:nvSpPr>
        <p:spPr>
          <a:xfrm rot="375321" flipH="1">
            <a:off x="346839" y="3643392"/>
            <a:ext cx="1428294" cy="53104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E7DD9-BE62-B414-85B6-37287D5941A1}"/>
              </a:ext>
            </a:extLst>
          </p:cNvPr>
          <p:cNvSpPr/>
          <p:nvPr userDrawn="1"/>
        </p:nvSpPr>
        <p:spPr>
          <a:xfrm>
            <a:off x="11489798" y="3777521"/>
            <a:ext cx="732020" cy="1691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61773C8-B73A-84E1-F017-055FD615DD1E}"/>
              </a:ext>
            </a:extLst>
          </p:cNvPr>
          <p:cNvSpPr/>
          <p:nvPr userDrawn="1"/>
        </p:nvSpPr>
        <p:spPr>
          <a:xfrm>
            <a:off x="8935278" y="4337251"/>
            <a:ext cx="1927095" cy="192709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70DB9D21-CEE0-2E59-21EC-6F3A0B87C2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818345"/>
            <a:ext cx="12192001" cy="2622208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FB998781-CA41-AA8A-14FD-444BFDB2ED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77" y="6021310"/>
            <a:ext cx="32480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217E4CD-9254-6241-B7C6-001D036E5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39" y="457209"/>
            <a:ext cx="9418320" cy="147637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F134D812-A4C1-8CD2-E4E9-0DE8BF534F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467" y="2117093"/>
            <a:ext cx="4691063" cy="2209998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Subtitle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algn="ctr" fontAlgn="base">
              <a:spcBef>
                <a:spcPts val="0"/>
              </a:spcBef>
            </a:pPr>
            <a:endParaRPr lang="en-US" sz="18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524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CHEF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chine&#10;&#10;Description automatically generated">
            <a:extLst>
              <a:ext uri="{FF2B5EF4-FFF2-40B4-BE49-F238E27FC236}">
                <a16:creationId xmlns:a16="http://schemas.microsoft.com/office/drawing/2014/main" id="{4D3113B1-4666-3F59-8AFF-492D142B67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114799"/>
            <a:ext cx="12192000" cy="27432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BE2BCE4-A42A-EC0D-8478-583D86204D48}"/>
              </a:ext>
            </a:extLst>
          </p:cNvPr>
          <p:cNvSpPr/>
          <p:nvPr userDrawn="1"/>
        </p:nvSpPr>
        <p:spPr>
          <a:xfrm>
            <a:off x="-1" y="4114800"/>
            <a:ext cx="12192001" cy="27432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8FA5EF-C69E-D7EE-7EF4-5BF9EA582900}"/>
              </a:ext>
            </a:extLst>
          </p:cNvPr>
          <p:cNvSpPr/>
          <p:nvPr userDrawn="1"/>
        </p:nvSpPr>
        <p:spPr>
          <a:xfrm rot="465622">
            <a:off x="1254564" y="2718704"/>
            <a:ext cx="10519735" cy="2128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6FE889F3-59FE-B4E0-A271-ECC3F4EAFB0F}"/>
              </a:ext>
            </a:extLst>
          </p:cNvPr>
          <p:cNvSpPr/>
          <p:nvPr userDrawn="1"/>
        </p:nvSpPr>
        <p:spPr>
          <a:xfrm rot="375321" flipH="1">
            <a:off x="346839" y="3643392"/>
            <a:ext cx="1428294" cy="53104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E7DD9-BE62-B414-85B6-37287D5941A1}"/>
              </a:ext>
            </a:extLst>
          </p:cNvPr>
          <p:cNvSpPr/>
          <p:nvPr userDrawn="1"/>
        </p:nvSpPr>
        <p:spPr>
          <a:xfrm>
            <a:off x="11489798" y="3777521"/>
            <a:ext cx="732020" cy="1691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61773C8-B73A-84E1-F017-055FD615DD1E}"/>
              </a:ext>
            </a:extLst>
          </p:cNvPr>
          <p:cNvSpPr/>
          <p:nvPr userDrawn="1"/>
        </p:nvSpPr>
        <p:spPr>
          <a:xfrm>
            <a:off x="8935278" y="4337251"/>
            <a:ext cx="1927095" cy="192709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70DB9D21-CEE0-2E59-21EC-6F3A0B87C2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818345"/>
            <a:ext cx="12192001" cy="2622208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FB998781-CA41-AA8A-14FD-444BFDB2ED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77" y="6021310"/>
            <a:ext cx="32480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217E4CD-9254-6241-B7C6-001D036E5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39" y="457209"/>
            <a:ext cx="9418320" cy="147637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35BDAE71-A855-F177-9D46-4AAA4A3B33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467" y="2117093"/>
            <a:ext cx="4691063" cy="2209998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Subtitle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algn="ctr" fontAlgn="base">
              <a:spcBef>
                <a:spcPts val="0"/>
              </a:spcBef>
            </a:pPr>
            <a:endParaRPr lang="en-US" sz="18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0409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LN2 Drople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small insect&#10;&#10;Description automatically generated">
            <a:extLst>
              <a:ext uri="{FF2B5EF4-FFF2-40B4-BE49-F238E27FC236}">
                <a16:creationId xmlns:a16="http://schemas.microsoft.com/office/drawing/2014/main" id="{9C9A0EE8-20C3-716F-131B-70EF697460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62714"/>
            <a:ext cx="12192000" cy="279528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5C02A8A-A7E0-1B9F-CC92-DF17850303C6}"/>
              </a:ext>
            </a:extLst>
          </p:cNvPr>
          <p:cNvSpPr/>
          <p:nvPr userDrawn="1"/>
        </p:nvSpPr>
        <p:spPr>
          <a:xfrm>
            <a:off x="-1" y="4114800"/>
            <a:ext cx="12192001" cy="2743200"/>
          </a:xfrm>
          <a:prstGeom prst="rect">
            <a:avLst/>
          </a:prstGeom>
          <a:gradFill>
            <a:gsLst>
              <a:gs pos="55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8FA5EF-C69E-D7EE-7EF4-5BF9EA582900}"/>
              </a:ext>
            </a:extLst>
          </p:cNvPr>
          <p:cNvSpPr/>
          <p:nvPr userDrawn="1"/>
        </p:nvSpPr>
        <p:spPr>
          <a:xfrm rot="465622">
            <a:off x="1254564" y="2718704"/>
            <a:ext cx="10519735" cy="2128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6FE889F3-59FE-B4E0-A271-ECC3F4EAFB0F}"/>
              </a:ext>
            </a:extLst>
          </p:cNvPr>
          <p:cNvSpPr/>
          <p:nvPr userDrawn="1"/>
        </p:nvSpPr>
        <p:spPr>
          <a:xfrm rot="375321" flipH="1">
            <a:off x="346839" y="3643392"/>
            <a:ext cx="1428294" cy="53104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E7DD9-BE62-B414-85B6-37287D5941A1}"/>
              </a:ext>
            </a:extLst>
          </p:cNvPr>
          <p:cNvSpPr/>
          <p:nvPr userDrawn="1"/>
        </p:nvSpPr>
        <p:spPr>
          <a:xfrm>
            <a:off x="11489798" y="3777521"/>
            <a:ext cx="732020" cy="1691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61773C8-B73A-84E1-F017-055FD615DD1E}"/>
              </a:ext>
            </a:extLst>
          </p:cNvPr>
          <p:cNvSpPr/>
          <p:nvPr userDrawn="1"/>
        </p:nvSpPr>
        <p:spPr>
          <a:xfrm>
            <a:off x="8935278" y="4337251"/>
            <a:ext cx="1927095" cy="192709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70DB9D21-CEE0-2E59-21EC-6F3A0B87C2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818345"/>
            <a:ext cx="12192001" cy="2622208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B74D516E-061E-5FB9-FE9A-E6CC8E78976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77" y="6021310"/>
            <a:ext cx="32480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59CC313-99FC-F7E1-774D-626A18087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39" y="457209"/>
            <a:ext cx="9418320" cy="147637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7A4BA141-8138-2B56-065C-3BD5C9B467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467" y="2117093"/>
            <a:ext cx="4691063" cy="2209998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Subtitle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algn="ctr" fontAlgn="base">
              <a:spcBef>
                <a:spcPts val="0"/>
              </a:spcBef>
            </a:pPr>
            <a:endParaRPr lang="en-US" sz="18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5155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Cryobarb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in a suit&#10;&#10;Description automatically generated">
            <a:extLst>
              <a:ext uri="{FF2B5EF4-FFF2-40B4-BE49-F238E27FC236}">
                <a16:creationId xmlns:a16="http://schemas.microsoft.com/office/drawing/2014/main" id="{C260BA04-20BD-8276-3A8D-F820E09399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91649"/>
            <a:ext cx="12192000" cy="276635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5C02A8A-A7E0-1B9F-CC92-DF17850303C6}"/>
              </a:ext>
            </a:extLst>
          </p:cNvPr>
          <p:cNvSpPr/>
          <p:nvPr userDrawn="1"/>
        </p:nvSpPr>
        <p:spPr>
          <a:xfrm>
            <a:off x="-1" y="4114800"/>
            <a:ext cx="12192001" cy="2743200"/>
          </a:xfrm>
          <a:prstGeom prst="rect">
            <a:avLst/>
          </a:prstGeom>
          <a:gradFill>
            <a:gsLst>
              <a:gs pos="37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8FA5EF-C69E-D7EE-7EF4-5BF9EA582900}"/>
              </a:ext>
            </a:extLst>
          </p:cNvPr>
          <p:cNvSpPr/>
          <p:nvPr userDrawn="1"/>
        </p:nvSpPr>
        <p:spPr>
          <a:xfrm rot="465622">
            <a:off x="1254564" y="2718704"/>
            <a:ext cx="10519735" cy="2128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6FE889F3-59FE-B4E0-A271-ECC3F4EAFB0F}"/>
              </a:ext>
            </a:extLst>
          </p:cNvPr>
          <p:cNvSpPr/>
          <p:nvPr userDrawn="1"/>
        </p:nvSpPr>
        <p:spPr>
          <a:xfrm rot="375321" flipH="1">
            <a:off x="346839" y="3643392"/>
            <a:ext cx="1428294" cy="53104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E7DD9-BE62-B414-85B6-37287D5941A1}"/>
              </a:ext>
            </a:extLst>
          </p:cNvPr>
          <p:cNvSpPr/>
          <p:nvPr userDrawn="1"/>
        </p:nvSpPr>
        <p:spPr>
          <a:xfrm>
            <a:off x="11489798" y="3777521"/>
            <a:ext cx="732020" cy="1691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61773C8-B73A-84E1-F017-055FD615DD1E}"/>
              </a:ext>
            </a:extLst>
          </p:cNvPr>
          <p:cNvSpPr/>
          <p:nvPr userDrawn="1"/>
        </p:nvSpPr>
        <p:spPr>
          <a:xfrm>
            <a:off x="8935278" y="4337251"/>
            <a:ext cx="1927095" cy="192709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70DB9D21-CEE0-2E59-21EC-6F3A0B87C2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818345"/>
            <a:ext cx="12192001" cy="2622208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C8CBE5F1-6EAE-892A-4A7C-19277B24A6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77" y="6021310"/>
            <a:ext cx="32480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7A6CCF6-5BCE-C3EA-9083-054168E941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39" y="457209"/>
            <a:ext cx="9418320" cy="147637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01B72F2-ECEF-2E47-DCD8-4F9C3B4E27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467" y="2117093"/>
            <a:ext cx="4691063" cy="2209998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Subtitle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algn="ctr" fontAlgn="base">
              <a:spcBef>
                <a:spcPts val="0"/>
              </a:spcBef>
            </a:pPr>
            <a:endParaRPr lang="en-US" sz="18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9499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/Ou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07" y="166978"/>
            <a:ext cx="9692640" cy="7792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007" y="1105232"/>
            <a:ext cx="8595360" cy="4351337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3925E9E4-DF9F-40E3-9C2F-3356D5A86E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19085" y="2067616"/>
            <a:ext cx="586540" cy="72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91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30435BA-5D71-90CB-3CA9-44B7AD94919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oup of machines in a room&#10;&#10;Description automatically generated">
            <a:extLst>
              <a:ext uri="{FF2B5EF4-FFF2-40B4-BE49-F238E27FC236}">
                <a16:creationId xmlns:a16="http://schemas.microsoft.com/office/drawing/2014/main" id="{581EB864-B12F-8F4D-2D42-D03EC4CD5A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8" y="2789928"/>
            <a:ext cx="12372704" cy="412423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F536627-6604-4B9E-8E68-513F53F0C74B}"/>
              </a:ext>
            </a:extLst>
          </p:cNvPr>
          <p:cNvSpPr/>
          <p:nvPr userDrawn="1"/>
        </p:nvSpPr>
        <p:spPr>
          <a:xfrm>
            <a:off x="0" y="4970080"/>
            <a:ext cx="12202160" cy="190232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  <a:alpha val="0"/>
                </a:schemeClr>
              </a:gs>
              <a:gs pos="100000">
                <a:schemeClr val="tx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3925E9E4-DF9F-40E3-9C2F-3356D5A86E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19085" y="2067616"/>
            <a:ext cx="586540" cy="722313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7C400B3-0BEE-2B5E-423F-CC487DFCDF5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8675" y="663907"/>
            <a:ext cx="8746699" cy="552050"/>
          </a:xfrm>
        </p:spPr>
        <p:txBody>
          <a:bodyPr>
            <a:noAutofit/>
          </a:bodyPr>
          <a:lstStyle>
            <a:lvl1pPr marL="0" indent="0" algn="l">
              <a:buNone/>
              <a:defRPr sz="3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A9739B-9ACB-7508-370F-3594C54F2C3B}"/>
              </a:ext>
            </a:extLst>
          </p:cNvPr>
          <p:cNvSpPr/>
          <p:nvPr userDrawn="1"/>
        </p:nvSpPr>
        <p:spPr>
          <a:xfrm rot="10800000">
            <a:off x="0" y="2780513"/>
            <a:ext cx="12202160" cy="1986039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E221F8E-E634-3B87-AFB3-0FDC4D64A4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8300" y="1343025"/>
            <a:ext cx="8747125" cy="827088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pPr lvl="0"/>
            <a:r>
              <a:rPr lang="en-US"/>
              <a:t>Sentence that describes what to expect</a:t>
            </a:r>
          </a:p>
        </p:txBody>
      </p:sp>
    </p:spTree>
    <p:extLst>
      <p:ext uri="{BB962C8B-B14F-4D97-AF65-F5344CB8AC3E}">
        <p14:creationId xmlns:p14="http://schemas.microsoft.com/office/powerpoint/2010/main" val="3483717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32723BA-A36C-7A49-EE42-93D548267758}"/>
              </a:ext>
            </a:extLst>
          </p:cNvPr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A group of people standing next to a trailer&#10;&#10;Description automatically generated">
            <a:extLst>
              <a:ext uri="{FF2B5EF4-FFF2-40B4-BE49-F238E27FC236}">
                <a16:creationId xmlns:a16="http://schemas.microsoft.com/office/drawing/2014/main" id="{A0A78704-78CE-E4BC-34BE-F47AB55D00B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58989"/>
            <a:ext cx="4450081" cy="3052865"/>
          </a:xfrm>
          <a:prstGeom prst="rect">
            <a:avLst/>
          </a:prstGeom>
        </p:spPr>
      </p:pic>
      <p:pic>
        <p:nvPicPr>
          <p:cNvPr id="22" name="Picture 21" descr="A glass with a metal object in it&#10;&#10;Description automatically generated">
            <a:extLst>
              <a:ext uri="{FF2B5EF4-FFF2-40B4-BE49-F238E27FC236}">
                <a16:creationId xmlns:a16="http://schemas.microsoft.com/office/drawing/2014/main" id="{186A0996-7CE8-DCE1-DC8A-9812D25DEF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82720" y="2057081"/>
            <a:ext cx="4511041" cy="3054774"/>
          </a:xfrm>
          <a:prstGeom prst="rect">
            <a:avLst/>
          </a:prstGeom>
        </p:spPr>
      </p:pic>
      <p:pic>
        <p:nvPicPr>
          <p:cNvPr id="23" name="Picture 22" descr="A close up of a pile of dirt&#10;&#10;Description automatically generated">
            <a:extLst>
              <a:ext uri="{FF2B5EF4-FFF2-40B4-BE49-F238E27FC236}">
                <a16:creationId xmlns:a16="http://schemas.microsoft.com/office/drawing/2014/main" id="{0BAD736F-382F-3D0A-68DF-D0D72367F1C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1" y="2057082"/>
            <a:ext cx="4582159" cy="3054772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46A1406B-E4F5-11FE-FDE2-4099A69D7BF3}"/>
              </a:ext>
            </a:extLst>
          </p:cNvPr>
          <p:cNvSpPr/>
          <p:nvPr userDrawn="1"/>
        </p:nvSpPr>
        <p:spPr>
          <a:xfrm>
            <a:off x="-62458" y="2048713"/>
            <a:ext cx="12398694" cy="305286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62000">
                <a:schemeClr val="tx1">
                  <a:alpha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4AFF32-150E-C824-E7A5-68E68AF825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9680" y="365760"/>
            <a:ext cx="9692640" cy="1325562"/>
          </a:xfrm>
        </p:spPr>
        <p:txBody>
          <a:bodyPr>
            <a:normAutofit/>
          </a:bodyPr>
          <a:lstStyle>
            <a:lvl1pPr algn="ctr">
              <a:defRPr sz="4800" b="1" u="none">
                <a:latin typeface="+mj-lt"/>
              </a:defRPr>
            </a:lvl1pPr>
          </a:lstStyle>
          <a:p>
            <a:r>
              <a:rPr lang="en-US"/>
              <a:t>Thank You!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E8DDC9-7941-B1AE-9A87-FE886E9717AD}"/>
              </a:ext>
            </a:extLst>
          </p:cNvPr>
          <p:cNvSpPr/>
          <p:nvPr userDrawn="1"/>
        </p:nvSpPr>
        <p:spPr>
          <a:xfrm>
            <a:off x="-10158" y="3148313"/>
            <a:ext cx="12202160" cy="3709686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  <a:alpha val="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A qr code on a black background&#10;&#10;Description automatically generated">
            <a:extLst>
              <a:ext uri="{FF2B5EF4-FFF2-40B4-BE49-F238E27FC236}">
                <a16:creationId xmlns:a16="http://schemas.microsoft.com/office/drawing/2014/main" id="{1C11A158-14A0-4349-363B-65711762E7C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720" y="5241235"/>
            <a:ext cx="1111090" cy="111109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CA2E536-4A03-9E39-8506-72DA7387CB05}"/>
              </a:ext>
            </a:extLst>
          </p:cNvPr>
          <p:cNvSpPr txBox="1"/>
          <p:nvPr userDrawn="1"/>
        </p:nvSpPr>
        <p:spPr>
          <a:xfrm>
            <a:off x="8664758" y="6349012"/>
            <a:ext cx="326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solidFill>
                  <a:schemeClr val="bg1"/>
                </a:solidFill>
                <a:latin typeface="+mj-lt"/>
              </a:rPr>
              <a:t>https://hydrogen.wsu.edu/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7CBC2F85-28FB-E096-01E1-7E57466846E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5882" y="5331079"/>
            <a:ext cx="3514725" cy="1255713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4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First Last</a:t>
            </a:r>
          </a:p>
          <a:p>
            <a:pPr lvl="0"/>
            <a:r>
              <a:rPr lang="en-US"/>
              <a:t>Email</a:t>
            </a:r>
          </a:p>
          <a:p>
            <a:pPr lvl="0"/>
            <a:r>
              <a:rPr lang="en-US"/>
              <a:t>+1-555-555-5555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F6875B8-0C5B-0655-9870-F1712CDAA0A1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545036" y="2608690"/>
            <a:ext cx="9091772" cy="164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04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Cryosta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machines in a room&#10;&#10;Description automatically generated">
            <a:extLst>
              <a:ext uri="{FF2B5EF4-FFF2-40B4-BE49-F238E27FC236}">
                <a16:creationId xmlns:a16="http://schemas.microsoft.com/office/drawing/2014/main" id="{0F0A3752-0B47-EC4F-A797-263136144B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4114798"/>
            <a:ext cx="12192000" cy="2743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9A872E8-6959-D52E-5C41-81B177FD90F3}"/>
              </a:ext>
            </a:extLst>
          </p:cNvPr>
          <p:cNvSpPr/>
          <p:nvPr userDrawn="1"/>
        </p:nvSpPr>
        <p:spPr>
          <a:xfrm>
            <a:off x="-1" y="4114800"/>
            <a:ext cx="12192001" cy="2743200"/>
          </a:xfrm>
          <a:prstGeom prst="rect">
            <a:avLst/>
          </a:prstGeom>
          <a:gradFill>
            <a:gsLst>
              <a:gs pos="76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8FA5EF-C69E-D7EE-7EF4-5BF9EA582900}"/>
              </a:ext>
            </a:extLst>
          </p:cNvPr>
          <p:cNvSpPr/>
          <p:nvPr userDrawn="1"/>
        </p:nvSpPr>
        <p:spPr>
          <a:xfrm rot="465622">
            <a:off x="1254564" y="2718704"/>
            <a:ext cx="10519735" cy="2128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6FE889F3-59FE-B4E0-A271-ECC3F4EAFB0F}"/>
              </a:ext>
            </a:extLst>
          </p:cNvPr>
          <p:cNvSpPr/>
          <p:nvPr userDrawn="1"/>
        </p:nvSpPr>
        <p:spPr>
          <a:xfrm rot="375321" flipH="1">
            <a:off x="346839" y="3643392"/>
            <a:ext cx="1428294" cy="53104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E7DD9-BE62-B414-85B6-37287D5941A1}"/>
              </a:ext>
            </a:extLst>
          </p:cNvPr>
          <p:cNvSpPr/>
          <p:nvPr userDrawn="1"/>
        </p:nvSpPr>
        <p:spPr>
          <a:xfrm>
            <a:off x="11489798" y="3777521"/>
            <a:ext cx="732020" cy="1691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61773C8-B73A-84E1-F017-055FD615DD1E}"/>
              </a:ext>
            </a:extLst>
          </p:cNvPr>
          <p:cNvSpPr/>
          <p:nvPr userDrawn="1"/>
        </p:nvSpPr>
        <p:spPr>
          <a:xfrm>
            <a:off x="8935278" y="4337251"/>
            <a:ext cx="1927095" cy="192709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70DB9D21-CEE0-2E59-21EC-6F3A0B87C2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823241"/>
            <a:ext cx="12192001" cy="2622208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D307C274-DBCF-2702-380F-7D3C64DB70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77" y="6021310"/>
            <a:ext cx="32480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2C7F083-932B-5349-7D15-002C1612C8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39" y="457209"/>
            <a:ext cx="9418320" cy="147637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7DFE8B2-5E24-BE1A-174C-D45E2B3B2DE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467" y="2117093"/>
            <a:ext cx="4691063" cy="2209998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Subtitle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algn="ctr" fontAlgn="base">
              <a:spcBef>
                <a:spcPts val="0"/>
              </a:spcBef>
            </a:pPr>
            <a:endParaRPr lang="en-US" sz="18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181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oup of people wearing masks&#10;&#10;Description automatically generated">
            <a:extLst>
              <a:ext uri="{FF2B5EF4-FFF2-40B4-BE49-F238E27FC236}">
                <a16:creationId xmlns:a16="http://schemas.microsoft.com/office/drawing/2014/main" id="{9AC4A46A-283C-7A42-1268-5094889454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74289"/>
            <a:ext cx="12192000" cy="278371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9A872E8-6959-D52E-5C41-81B177FD90F3}"/>
              </a:ext>
            </a:extLst>
          </p:cNvPr>
          <p:cNvSpPr/>
          <p:nvPr userDrawn="1"/>
        </p:nvSpPr>
        <p:spPr>
          <a:xfrm>
            <a:off x="-1" y="4114800"/>
            <a:ext cx="12192001" cy="2743200"/>
          </a:xfrm>
          <a:prstGeom prst="rect">
            <a:avLst/>
          </a:prstGeom>
          <a:gradFill>
            <a:gsLst>
              <a:gs pos="42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8FA5EF-C69E-D7EE-7EF4-5BF9EA582900}"/>
              </a:ext>
            </a:extLst>
          </p:cNvPr>
          <p:cNvSpPr/>
          <p:nvPr userDrawn="1"/>
        </p:nvSpPr>
        <p:spPr>
          <a:xfrm rot="465622">
            <a:off x="1254564" y="2718704"/>
            <a:ext cx="10519735" cy="2128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6FE889F3-59FE-B4E0-A271-ECC3F4EAFB0F}"/>
              </a:ext>
            </a:extLst>
          </p:cNvPr>
          <p:cNvSpPr/>
          <p:nvPr userDrawn="1"/>
        </p:nvSpPr>
        <p:spPr>
          <a:xfrm rot="375321" flipH="1">
            <a:off x="346839" y="3643392"/>
            <a:ext cx="1428294" cy="53104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E7DD9-BE62-B414-85B6-37287D5941A1}"/>
              </a:ext>
            </a:extLst>
          </p:cNvPr>
          <p:cNvSpPr/>
          <p:nvPr userDrawn="1"/>
        </p:nvSpPr>
        <p:spPr>
          <a:xfrm>
            <a:off x="11489798" y="3777521"/>
            <a:ext cx="732020" cy="1691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61773C8-B73A-84E1-F017-055FD615DD1E}"/>
              </a:ext>
            </a:extLst>
          </p:cNvPr>
          <p:cNvSpPr/>
          <p:nvPr userDrawn="1"/>
        </p:nvSpPr>
        <p:spPr>
          <a:xfrm>
            <a:off x="8935278" y="4337251"/>
            <a:ext cx="1927095" cy="192709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70DB9D21-CEE0-2E59-21EC-6F3A0B87C2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818345"/>
            <a:ext cx="12192001" cy="2622208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D307C274-DBCF-2702-380F-7D3C64DB70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77" y="6021310"/>
            <a:ext cx="32480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2C7F083-932B-5349-7D15-002C1612C8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39" y="457209"/>
            <a:ext cx="9418320" cy="147637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E4F10776-C232-45C5-D945-75E6F97D89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467" y="2117093"/>
            <a:ext cx="4691063" cy="2209998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Subtitle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algn="ctr" fontAlgn="base">
              <a:spcBef>
                <a:spcPts val="0"/>
              </a:spcBef>
            </a:pPr>
            <a:endParaRPr lang="en-US" sz="18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80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ORF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uilding with a door open&#10;&#10;Description automatically generated">
            <a:extLst>
              <a:ext uri="{FF2B5EF4-FFF2-40B4-BE49-F238E27FC236}">
                <a16:creationId xmlns:a16="http://schemas.microsoft.com/office/drawing/2014/main" id="{E44753A7-3084-2158-5893-69CD9CAA4B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4089400"/>
            <a:ext cx="12192001" cy="27686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C77C5C8-AE09-CBFD-FD60-F148D4EEF291}"/>
              </a:ext>
            </a:extLst>
          </p:cNvPr>
          <p:cNvSpPr/>
          <p:nvPr userDrawn="1"/>
        </p:nvSpPr>
        <p:spPr>
          <a:xfrm>
            <a:off x="-1" y="4114800"/>
            <a:ext cx="12192001" cy="2743200"/>
          </a:xfrm>
          <a:prstGeom prst="rect">
            <a:avLst/>
          </a:prstGeom>
          <a:gradFill>
            <a:gsLst>
              <a:gs pos="27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8FA5EF-C69E-D7EE-7EF4-5BF9EA582900}"/>
              </a:ext>
            </a:extLst>
          </p:cNvPr>
          <p:cNvSpPr/>
          <p:nvPr userDrawn="1"/>
        </p:nvSpPr>
        <p:spPr>
          <a:xfrm rot="465622">
            <a:off x="1254564" y="2718704"/>
            <a:ext cx="10519735" cy="2128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6FE889F3-59FE-B4E0-A271-ECC3F4EAFB0F}"/>
              </a:ext>
            </a:extLst>
          </p:cNvPr>
          <p:cNvSpPr/>
          <p:nvPr userDrawn="1"/>
        </p:nvSpPr>
        <p:spPr>
          <a:xfrm rot="375321" flipH="1">
            <a:off x="346839" y="3643392"/>
            <a:ext cx="1428294" cy="53104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E7DD9-BE62-B414-85B6-37287D5941A1}"/>
              </a:ext>
            </a:extLst>
          </p:cNvPr>
          <p:cNvSpPr/>
          <p:nvPr userDrawn="1"/>
        </p:nvSpPr>
        <p:spPr>
          <a:xfrm>
            <a:off x="11489798" y="3777521"/>
            <a:ext cx="732020" cy="1691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61773C8-B73A-84E1-F017-055FD615DD1E}"/>
              </a:ext>
            </a:extLst>
          </p:cNvPr>
          <p:cNvSpPr/>
          <p:nvPr userDrawn="1"/>
        </p:nvSpPr>
        <p:spPr>
          <a:xfrm>
            <a:off x="8935278" y="4337251"/>
            <a:ext cx="1927095" cy="192709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70DB9D21-CEE0-2E59-21EC-6F3A0B87C2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818345"/>
            <a:ext cx="12192001" cy="2622208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50F28608-2603-3CA5-AF0C-D5A4535172C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77" y="6021310"/>
            <a:ext cx="32480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2B75F96-5543-2744-F5E0-638817855D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39" y="457209"/>
            <a:ext cx="9418320" cy="147637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0F1215FF-9608-3A2C-1F12-6B844B6189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467" y="2117093"/>
            <a:ext cx="4691063" cy="2209998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Subtitle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algn="ctr" fontAlgn="base">
              <a:spcBef>
                <a:spcPts val="0"/>
              </a:spcBef>
            </a:pPr>
            <a:endParaRPr lang="en-US" sz="18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679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Bellows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tack of plastic objects&#10;&#10;Description automatically generated">
            <a:extLst>
              <a:ext uri="{FF2B5EF4-FFF2-40B4-BE49-F238E27FC236}">
                <a16:creationId xmlns:a16="http://schemas.microsoft.com/office/drawing/2014/main" id="{532A8942-6A50-827F-8966-765A0063A3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114800"/>
            <a:ext cx="12192001" cy="27432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51D0780-2095-1943-9732-29B69B3731BD}"/>
              </a:ext>
            </a:extLst>
          </p:cNvPr>
          <p:cNvSpPr/>
          <p:nvPr userDrawn="1"/>
        </p:nvSpPr>
        <p:spPr>
          <a:xfrm>
            <a:off x="-1" y="4114800"/>
            <a:ext cx="12192001" cy="2743200"/>
          </a:xfrm>
          <a:prstGeom prst="rect">
            <a:avLst/>
          </a:prstGeom>
          <a:gradFill>
            <a:gsLst>
              <a:gs pos="27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8FA5EF-C69E-D7EE-7EF4-5BF9EA582900}"/>
              </a:ext>
            </a:extLst>
          </p:cNvPr>
          <p:cNvSpPr/>
          <p:nvPr userDrawn="1"/>
        </p:nvSpPr>
        <p:spPr>
          <a:xfrm rot="465622">
            <a:off x="1254564" y="2718704"/>
            <a:ext cx="10519735" cy="2128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6FE889F3-59FE-B4E0-A271-ECC3F4EAFB0F}"/>
              </a:ext>
            </a:extLst>
          </p:cNvPr>
          <p:cNvSpPr/>
          <p:nvPr userDrawn="1"/>
        </p:nvSpPr>
        <p:spPr>
          <a:xfrm rot="375321" flipH="1">
            <a:off x="346839" y="3643392"/>
            <a:ext cx="1428294" cy="53104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E7DD9-BE62-B414-85B6-37287D5941A1}"/>
              </a:ext>
            </a:extLst>
          </p:cNvPr>
          <p:cNvSpPr/>
          <p:nvPr userDrawn="1"/>
        </p:nvSpPr>
        <p:spPr>
          <a:xfrm>
            <a:off x="11489798" y="3777521"/>
            <a:ext cx="732020" cy="1691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61773C8-B73A-84E1-F017-055FD615DD1E}"/>
              </a:ext>
            </a:extLst>
          </p:cNvPr>
          <p:cNvSpPr/>
          <p:nvPr userDrawn="1"/>
        </p:nvSpPr>
        <p:spPr>
          <a:xfrm>
            <a:off x="8935278" y="4337251"/>
            <a:ext cx="1927095" cy="192709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70DB9D21-CEE0-2E59-21EC-6F3A0B87C2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818345"/>
            <a:ext cx="12192001" cy="2622208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0DC1EFFF-5891-EBBE-61A0-50B2100E82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77" y="6021310"/>
            <a:ext cx="32480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1C9F446-72DE-1E96-7B5F-996BBD2943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39" y="457209"/>
            <a:ext cx="9418320" cy="147637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2CD91EB-9E72-139B-AAFA-2814C9BE7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467" y="2117093"/>
            <a:ext cx="4691063" cy="2209998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Subtitle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algn="ctr" fontAlgn="base">
              <a:spcBef>
                <a:spcPts val="0"/>
              </a:spcBef>
            </a:pPr>
            <a:endParaRPr lang="en-US" sz="18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732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Bellows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lass with a metal object in it&#10;&#10;Description automatically generated">
            <a:extLst>
              <a:ext uri="{FF2B5EF4-FFF2-40B4-BE49-F238E27FC236}">
                <a16:creationId xmlns:a16="http://schemas.microsoft.com/office/drawing/2014/main" id="{934395C7-0533-A04D-B2CD-03F52DA3A5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4074160"/>
            <a:ext cx="12221820" cy="278384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BE2BCE4-A42A-EC0D-8478-583D86204D48}"/>
              </a:ext>
            </a:extLst>
          </p:cNvPr>
          <p:cNvSpPr/>
          <p:nvPr userDrawn="1"/>
        </p:nvSpPr>
        <p:spPr>
          <a:xfrm>
            <a:off x="-1" y="4114800"/>
            <a:ext cx="12192001" cy="2743200"/>
          </a:xfrm>
          <a:prstGeom prst="rect">
            <a:avLst/>
          </a:prstGeom>
          <a:gradFill>
            <a:gsLst>
              <a:gs pos="39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8FA5EF-C69E-D7EE-7EF4-5BF9EA582900}"/>
              </a:ext>
            </a:extLst>
          </p:cNvPr>
          <p:cNvSpPr/>
          <p:nvPr userDrawn="1"/>
        </p:nvSpPr>
        <p:spPr>
          <a:xfrm rot="465622">
            <a:off x="1254564" y="2718704"/>
            <a:ext cx="10519735" cy="2128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6FE889F3-59FE-B4E0-A271-ECC3F4EAFB0F}"/>
              </a:ext>
            </a:extLst>
          </p:cNvPr>
          <p:cNvSpPr/>
          <p:nvPr userDrawn="1"/>
        </p:nvSpPr>
        <p:spPr>
          <a:xfrm rot="375321" flipH="1">
            <a:off x="346839" y="3643392"/>
            <a:ext cx="1428294" cy="53104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E7DD9-BE62-B414-85B6-37287D5941A1}"/>
              </a:ext>
            </a:extLst>
          </p:cNvPr>
          <p:cNvSpPr/>
          <p:nvPr userDrawn="1"/>
        </p:nvSpPr>
        <p:spPr>
          <a:xfrm>
            <a:off x="11489798" y="3777521"/>
            <a:ext cx="732020" cy="1691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61773C8-B73A-84E1-F017-055FD615DD1E}"/>
              </a:ext>
            </a:extLst>
          </p:cNvPr>
          <p:cNvSpPr/>
          <p:nvPr userDrawn="1"/>
        </p:nvSpPr>
        <p:spPr>
          <a:xfrm>
            <a:off x="8935278" y="4337251"/>
            <a:ext cx="1927095" cy="192709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70DB9D21-CEE0-2E59-21EC-6F3A0B87C2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818345"/>
            <a:ext cx="12192001" cy="2622208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FB998781-CA41-AA8A-14FD-444BFDB2ED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77" y="6021310"/>
            <a:ext cx="32480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217E4CD-9254-6241-B7C6-001D036E5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39" y="457209"/>
            <a:ext cx="9418320" cy="147637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8E58ECE9-61FB-30A0-58EC-39F0D5681D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467" y="2117093"/>
            <a:ext cx="4691063" cy="2209998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Subtitle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algn="ctr" fontAlgn="base">
              <a:spcBef>
                <a:spcPts val="0"/>
              </a:spcBef>
            </a:pPr>
            <a:endParaRPr lang="en-US" sz="18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653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CF11361-4183-874E-56BF-8EBB710E8BEF}"/>
              </a:ext>
            </a:extLst>
          </p:cNvPr>
          <p:cNvGrpSpPr/>
          <p:nvPr userDrawn="1"/>
        </p:nvGrpSpPr>
        <p:grpSpPr>
          <a:xfrm>
            <a:off x="9381730" y="11578"/>
            <a:ext cx="2879821" cy="6869571"/>
            <a:chOff x="9381191" y="-11572"/>
            <a:chExt cx="2840623" cy="6869574"/>
          </a:xfrm>
        </p:grpSpPr>
        <p:sp>
          <p:nvSpPr>
            <p:cNvPr id="10" name="Right Triangle 9">
              <a:extLst>
                <a:ext uri="{FF2B5EF4-FFF2-40B4-BE49-F238E27FC236}">
                  <a16:creationId xmlns:a16="http://schemas.microsoft.com/office/drawing/2014/main" id="{D7E0D2AB-8148-3E37-571F-BF1AC576FC26}"/>
                </a:ext>
              </a:extLst>
            </p:cNvPr>
            <p:cNvSpPr/>
            <p:nvPr userDrawn="1"/>
          </p:nvSpPr>
          <p:spPr>
            <a:xfrm flipH="1">
              <a:off x="11259549" y="-4"/>
              <a:ext cx="912683" cy="6858006"/>
            </a:xfrm>
            <a:prstGeom prst="rtTriangle">
              <a:avLst/>
            </a:prstGeom>
            <a:gradFill>
              <a:gsLst>
                <a:gs pos="2800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CBCC2E0-8C7A-6318-26D8-3DB24518888A}"/>
                </a:ext>
              </a:extLst>
            </p:cNvPr>
            <p:cNvGrpSpPr/>
            <p:nvPr userDrawn="1"/>
          </p:nvGrpSpPr>
          <p:grpSpPr>
            <a:xfrm>
              <a:off x="9381191" y="-11572"/>
              <a:ext cx="2840623" cy="6858002"/>
              <a:chOff x="9042286" y="-367851"/>
              <a:chExt cx="2840623" cy="6858002"/>
            </a:xfrm>
          </p:grpSpPr>
          <p:pic>
            <p:nvPicPr>
              <p:cNvPr id="5" name="Picture 4" descr="A black background with white dots&#10;&#10;Description automatically generated">
                <a:extLst>
                  <a:ext uri="{FF2B5EF4-FFF2-40B4-BE49-F238E27FC236}">
                    <a16:creationId xmlns:a16="http://schemas.microsoft.com/office/drawing/2014/main" id="{09A51DC8-628F-9FF1-BDA7-23250A1A27FE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7033597" y="1640838"/>
                <a:ext cx="6858002" cy="2840623"/>
              </a:xfrm>
              <a:prstGeom prst="rect">
                <a:avLst/>
              </a:prstGeom>
            </p:spPr>
          </p:pic>
          <p:pic>
            <p:nvPicPr>
              <p:cNvPr id="14" name="Picture 13" descr="A picture containing text, logo, font, graphics&#10;&#10;Description automatically generated">
                <a:extLst>
                  <a:ext uri="{FF2B5EF4-FFF2-40B4-BE49-F238E27FC236}">
                    <a16:creationId xmlns:a16="http://schemas.microsoft.com/office/drawing/2014/main" id="{71566130-211C-2D6F-FF08-1F0608617D2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462598" y="4624869"/>
                <a:ext cx="1190669" cy="1157930"/>
              </a:xfrm>
              <a:prstGeom prst="rect">
                <a:avLst/>
              </a:prstGeom>
            </p:spPr>
          </p:pic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 descr="A picture containing screenshot, black and white&#10;&#10;Description automatically generated">
            <a:extLst>
              <a:ext uri="{FF2B5EF4-FFF2-40B4-BE49-F238E27FC236}">
                <a16:creationId xmlns:a16="http://schemas.microsoft.com/office/drawing/2014/main" id="{CA56ED17-6C32-81A6-7A40-8253476735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956832" y="2007092"/>
            <a:ext cx="8831919" cy="156677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07E19D3-36D7-2451-1AC2-DF8BBE2706E6}"/>
              </a:ext>
            </a:extLst>
          </p:cNvPr>
          <p:cNvSpPr/>
          <p:nvPr userDrawn="1"/>
        </p:nvSpPr>
        <p:spPr>
          <a:xfrm>
            <a:off x="7251192" y="4478632"/>
            <a:ext cx="1124049" cy="10906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9D35E58-5B36-0D57-4B7C-B5E2EC6DC198}"/>
              </a:ext>
            </a:extLst>
          </p:cNvPr>
          <p:cNvSpPr txBox="1">
            <a:spLocks/>
          </p:cNvSpPr>
          <p:nvPr userDrawn="1"/>
        </p:nvSpPr>
        <p:spPr>
          <a:xfrm>
            <a:off x="11398307" y="6264276"/>
            <a:ext cx="773927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9B8E0C-31FB-4A04-9C08-0763636C22AC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51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9" r:id="rId2"/>
    <p:sldLayoutId id="2147483688" r:id="rId3"/>
    <p:sldLayoutId id="2147483677" r:id="rId4"/>
    <p:sldLayoutId id="2147483687" r:id="rId5"/>
    <p:sldLayoutId id="2147483678" r:id="rId6"/>
    <p:sldLayoutId id="2147483679" r:id="rId7"/>
    <p:sldLayoutId id="2147483680" r:id="rId8"/>
    <p:sldLayoutId id="2147483681" r:id="rId9"/>
    <p:sldLayoutId id="2147483684" r:id="rId10"/>
    <p:sldLayoutId id="2147483685" r:id="rId11"/>
    <p:sldLayoutId id="2147483686" r:id="rId12"/>
    <p:sldLayoutId id="2147483682" r:id="rId13"/>
    <p:sldLayoutId id="2147483683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b="1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rc.nist.gov/cryogenics/Papers/Review/2020-Review_of_Refrigeration_Methods.pdf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6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343308"/>
            <a:ext cx="12192000" cy="1348061"/>
          </a:xfr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ts val="0"/>
              </a:spcBef>
            </a:pPr>
            <a:r>
              <a:rPr lang="en-US" sz="3200" b="1" dirty="0">
                <a:cs typeface="Times New Roman" panose="02020603050405020304" pitchFamily="18" charset="0"/>
              </a:rPr>
              <a:t>Development of Hydrogen-Filled Traveling-Wave Thermoacoustic Engine for Powering Pulse-Tube and Traveling-wave Refrigerators </a:t>
            </a:r>
            <a:endParaRPr lang="en-US" sz="3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6765D175-E164-F327-C223-34B41F15104E}"/>
              </a:ext>
            </a:extLst>
          </p:cNvPr>
          <p:cNvSpPr txBox="1">
            <a:spLocks/>
          </p:cNvSpPr>
          <p:nvPr/>
        </p:nvSpPr>
        <p:spPr>
          <a:xfrm>
            <a:off x="0" y="1658713"/>
            <a:ext cx="12192000" cy="277358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base">
              <a:lnSpc>
                <a:spcPct val="200000"/>
              </a:lnSpc>
              <a:spcBef>
                <a:spcPts val="0"/>
              </a:spcBef>
            </a:pPr>
            <a:r>
              <a:rPr lang="en-US" sz="1800" dirty="0">
                <a:ea typeface="Times New Roman" panose="02020603050405020304" pitchFamily="18" charset="0"/>
                <a:cs typeface="Times New Roman"/>
              </a:rPr>
              <a:t>C3Or3B-04</a:t>
            </a:r>
          </a:p>
          <a:p>
            <a:pPr algn="ctr" fontAlgn="base">
              <a:lnSpc>
                <a:spcPct val="200000"/>
              </a:lnSpc>
              <a:spcBef>
                <a:spcPts val="0"/>
              </a:spcBef>
            </a:pPr>
            <a:r>
              <a:rPr lang="en-US" sz="1800" dirty="0">
                <a:ea typeface="Times New Roman" panose="02020603050405020304" pitchFamily="18" charset="0"/>
                <a:cs typeface="Times New Roman"/>
              </a:rPr>
              <a:t>Matthew Shenton, Professor Jacob Leachman, Professor Konstantin Matveev</a:t>
            </a:r>
            <a:endParaRPr lang="en-US" sz="1800">
              <a:ea typeface="Times New Roman" panose="02020603050405020304" pitchFamily="18" charset="0"/>
              <a:cs typeface="Times New Roman"/>
            </a:endParaRPr>
          </a:p>
          <a:p>
            <a:pPr algn="ctr" fontAlgn="base">
              <a:lnSpc>
                <a:spcPct val="200000"/>
              </a:lnSpc>
              <a:spcBef>
                <a:spcPts val="0"/>
              </a:spcBef>
            </a:pPr>
            <a:r>
              <a:rPr lang="en-US" sz="1800" dirty="0">
                <a:ea typeface="Times New Roman" panose="02020603050405020304" pitchFamily="18" charset="0"/>
                <a:cs typeface="Times New Roman"/>
              </a:rPr>
              <a:t>Cryogenic Engineering Conference</a:t>
            </a:r>
          </a:p>
          <a:p>
            <a:pPr algn="ctr" fontAlgn="base">
              <a:lnSpc>
                <a:spcPct val="200000"/>
              </a:lnSpc>
              <a:spcBef>
                <a:spcPts val="0"/>
              </a:spcBef>
            </a:pPr>
            <a:r>
              <a:rPr lang="en-US" sz="1800" dirty="0">
                <a:ea typeface="Times New Roman" panose="02020603050405020304" pitchFamily="18" charset="0"/>
                <a:cs typeface="Times New Roman"/>
              </a:rPr>
              <a:t>Reno, Nevada</a:t>
            </a:r>
          </a:p>
          <a:p>
            <a:pPr algn="ctr" fontAlgn="base">
              <a:lnSpc>
                <a:spcPct val="200000"/>
              </a:lnSpc>
              <a:spcBef>
                <a:spcPts val="0"/>
              </a:spcBef>
            </a:pPr>
            <a:r>
              <a:rPr lang="en-US" sz="1800" dirty="0">
                <a:ea typeface="Times New Roman" panose="02020603050405020304" pitchFamily="18" charset="0"/>
                <a:cs typeface="Times New Roman"/>
              </a:rPr>
              <a:t>May 21st,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289F71-12C3-EC70-12D5-8EB5709C035E}"/>
              </a:ext>
            </a:extLst>
          </p:cNvPr>
          <p:cNvSpPr txBox="1"/>
          <p:nvPr/>
        </p:nvSpPr>
        <p:spPr>
          <a:xfrm>
            <a:off x="8427111" y="3046611"/>
            <a:ext cx="3764890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/>
              <a:t>Need for Cryogenic Hydrogen Cooling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Thermoacoustic Theory</a:t>
            </a:r>
          </a:p>
          <a:p>
            <a:pPr marL="342900" indent="-342900">
              <a:buAutoNum type="arabicPeriod"/>
            </a:pPr>
            <a:r>
              <a:rPr lang="en-US" sz="1400" dirty="0"/>
              <a:t>Traveling-Wave Systems</a:t>
            </a:r>
          </a:p>
          <a:p>
            <a:pPr marL="342900" indent="-342900">
              <a:buAutoNum type="arabicPeriod"/>
            </a:pPr>
            <a:r>
              <a:rPr lang="en-US" sz="1400" dirty="0"/>
              <a:t>Conclusions and Future Work</a:t>
            </a:r>
          </a:p>
        </p:txBody>
      </p:sp>
    </p:spTree>
    <p:extLst>
      <p:ext uri="{BB962C8B-B14F-4D97-AF65-F5344CB8AC3E}">
        <p14:creationId xmlns:p14="http://schemas.microsoft.com/office/powerpoint/2010/main" val="3043942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9C545-8827-9BB9-21EE-C53D49648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Traveling-Wave Cryocooler Demonstrator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0D1BAC79-7F8E-8654-49B8-37C4E4C5174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77127873"/>
                  </p:ext>
                </p:extLst>
              </p:nvPr>
            </p:nvGraphicFramePr>
            <p:xfrm>
              <a:off x="4242816" y="4202340"/>
              <a:ext cx="6101716" cy="2488683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1264854">
                      <a:extLst>
                        <a:ext uri="{9D8B030D-6E8A-4147-A177-3AD203B41FA5}">
                          <a16:colId xmlns:a16="http://schemas.microsoft.com/office/drawing/2014/main" val="1907329293"/>
                        </a:ext>
                      </a:extLst>
                    </a:gridCol>
                    <a:gridCol w="1382865">
                      <a:extLst>
                        <a:ext uri="{9D8B030D-6E8A-4147-A177-3AD203B41FA5}">
                          <a16:colId xmlns:a16="http://schemas.microsoft.com/office/drawing/2014/main" val="2751180196"/>
                        </a:ext>
                      </a:extLst>
                    </a:gridCol>
                    <a:gridCol w="1349602">
                      <a:extLst>
                        <a:ext uri="{9D8B030D-6E8A-4147-A177-3AD203B41FA5}">
                          <a16:colId xmlns:a16="http://schemas.microsoft.com/office/drawing/2014/main" val="1379546469"/>
                        </a:ext>
                      </a:extLst>
                    </a:gridCol>
                    <a:gridCol w="1081107">
                      <a:extLst>
                        <a:ext uri="{9D8B030D-6E8A-4147-A177-3AD203B41FA5}">
                          <a16:colId xmlns:a16="http://schemas.microsoft.com/office/drawing/2014/main" val="3087446675"/>
                        </a:ext>
                      </a:extLst>
                    </a:gridCol>
                    <a:gridCol w="1023288">
                      <a:extLst>
                        <a:ext uri="{9D8B030D-6E8A-4147-A177-3AD203B41FA5}">
                          <a16:colId xmlns:a16="http://schemas.microsoft.com/office/drawing/2014/main" val="2257035292"/>
                        </a:ext>
                      </a:extLst>
                    </a:gridCol>
                  </a:tblGrid>
                  <a:tr h="376039">
                    <a:tc rowSpan="2"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Parameter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00" dirty="0">
                              <a:effectLst/>
                            </a:rPr>
                            <a:t>Device</a:t>
                          </a:r>
                          <a:endParaRPr lang="en-US" sz="2000" kern="100" dirty="0">
                            <a:effectLst/>
                            <a:latin typeface="Times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7774610"/>
                      </a:ext>
                    </a:extLst>
                  </a:tr>
                  <a:tr h="21041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TWE_OPTR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TWE_TWR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TWE_OPTR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TWE_TWR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95960130"/>
                      </a:ext>
                    </a:extLst>
                  </a:tr>
                  <a:tr h="429332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2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200" i="1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200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GB" sz="1200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200" i="1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200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GB" sz="1200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(−)</m:t>
                                </m:r>
                              </m:oMath>
                            </m:oMathPara>
                          </a14:m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0.07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0.06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0.08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0.06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2838863100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n-US" sz="12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2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𝐻𝑧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147.2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156.8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147.2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156.8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68983888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GB" sz="12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sub>
                                </m:sSub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815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815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815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815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535112290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GB" sz="12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107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105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150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150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128507193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GB" sz="12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sub>
                                </m:sSub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399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324</a:t>
                          </a:r>
                          <a:endParaRPr lang="en-US" sz="1600" kern="100" dirty="0">
                            <a:solidFill>
                              <a:schemeClr val="tx1"/>
                            </a:solidFill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421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351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145525843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GB" sz="12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0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0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5.9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8.0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982862207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GB" sz="12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37.6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30.4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34.4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27.2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432878029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GB" sz="12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𝐼𝐼</m:t>
                                    </m:r>
                                  </m:sub>
                                </m:sSub>
                                <m:r>
                                  <a:rPr lang="en-GB" sz="12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(−)</m:t>
                                </m:r>
                              </m:oMath>
                            </m:oMathPara>
                          </a14:m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-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-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0.17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0.29</a:t>
                          </a:r>
                          <a:endParaRPr lang="en-US" sz="1600" kern="100" dirty="0">
                            <a:solidFill>
                              <a:schemeClr val="tx1"/>
                            </a:solidFill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574432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0D1BAC79-7F8E-8654-49B8-37C4E4C5174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77127873"/>
                  </p:ext>
                </p:extLst>
              </p:nvPr>
            </p:nvGraphicFramePr>
            <p:xfrm>
              <a:off x="4242816" y="4202340"/>
              <a:ext cx="6101716" cy="2488683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1264854">
                      <a:extLst>
                        <a:ext uri="{9D8B030D-6E8A-4147-A177-3AD203B41FA5}">
                          <a16:colId xmlns:a16="http://schemas.microsoft.com/office/drawing/2014/main" val="1907329293"/>
                        </a:ext>
                      </a:extLst>
                    </a:gridCol>
                    <a:gridCol w="1382865">
                      <a:extLst>
                        <a:ext uri="{9D8B030D-6E8A-4147-A177-3AD203B41FA5}">
                          <a16:colId xmlns:a16="http://schemas.microsoft.com/office/drawing/2014/main" val="2751180196"/>
                        </a:ext>
                      </a:extLst>
                    </a:gridCol>
                    <a:gridCol w="1349602">
                      <a:extLst>
                        <a:ext uri="{9D8B030D-6E8A-4147-A177-3AD203B41FA5}">
                          <a16:colId xmlns:a16="http://schemas.microsoft.com/office/drawing/2014/main" val="1379546469"/>
                        </a:ext>
                      </a:extLst>
                    </a:gridCol>
                    <a:gridCol w="1081107">
                      <a:extLst>
                        <a:ext uri="{9D8B030D-6E8A-4147-A177-3AD203B41FA5}">
                          <a16:colId xmlns:a16="http://schemas.microsoft.com/office/drawing/2014/main" val="3087446675"/>
                        </a:ext>
                      </a:extLst>
                    </a:gridCol>
                    <a:gridCol w="1023288">
                      <a:extLst>
                        <a:ext uri="{9D8B030D-6E8A-4147-A177-3AD203B41FA5}">
                          <a16:colId xmlns:a16="http://schemas.microsoft.com/office/drawing/2014/main" val="2257035292"/>
                        </a:ext>
                      </a:extLst>
                    </a:gridCol>
                  </a:tblGrid>
                  <a:tr h="376039">
                    <a:tc rowSpan="2"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Parameter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kern="100" dirty="0">
                              <a:effectLst/>
                            </a:rPr>
                            <a:t>Device</a:t>
                          </a:r>
                          <a:endParaRPr lang="en-US" sz="2000" kern="100" dirty="0">
                            <a:effectLst/>
                            <a:latin typeface="Times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7774610"/>
                      </a:ext>
                    </a:extLst>
                  </a:tr>
                  <a:tr h="21041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TWE_OPTR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TWE_TWR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TWE_OPTR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TWE_TWR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95960130"/>
                      </a:ext>
                    </a:extLst>
                  </a:tr>
                  <a:tr h="4293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t="-140845" r="-381731" b="-357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0.07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0.06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0.08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0.06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2838863100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488571" r="-381731" b="-6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147.2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156.8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147.2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156.8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68983888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605882" r="-381731" b="-54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815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815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815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815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535112290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685714" r="-381731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107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105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150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150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128507193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808824" r="-381731" b="-341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399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324</a:t>
                          </a:r>
                          <a:endParaRPr lang="en-US" sz="1600" kern="100" dirty="0">
                            <a:solidFill>
                              <a:schemeClr val="tx1"/>
                            </a:solidFill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421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351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145525843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882857" r="-381731" b="-23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0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0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5.9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8.0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982862207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1011765" r="-381731" b="-138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37.6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30.4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34.4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27.2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432878029"/>
                      </a:ext>
                    </a:extLst>
                  </a:tr>
                  <a:tr h="2104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1080000" r="-381731" b="-3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-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>
                              <a:effectLst/>
                            </a:rPr>
                            <a:t>-</a:t>
                          </a:r>
                          <a:endParaRPr lang="en-US" sz="1600" kern="10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effectLst/>
                            </a:rPr>
                            <a:t>0.17</a:t>
                          </a:r>
                          <a:endParaRPr lang="en-US" sz="16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0.29</a:t>
                          </a:r>
                          <a:endParaRPr lang="en-US" sz="1600" kern="100" dirty="0">
                            <a:solidFill>
                              <a:schemeClr val="tx1"/>
                            </a:solidFill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5744321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Picture 4" descr="A diagram of a heat exchanger&#10;&#10;AI-generated content may be incorrect.">
            <a:extLst>
              <a:ext uri="{FF2B5EF4-FFF2-40B4-BE49-F238E27FC236}">
                <a16:creationId xmlns:a16="http://schemas.microsoft.com/office/drawing/2014/main" id="{8E0A7FB5-1FED-1396-9DE4-0711C47B70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585" y="1052531"/>
            <a:ext cx="8044924" cy="31498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980C223-AA8A-D99D-B621-8FEEA817451C}"/>
              </a:ext>
            </a:extLst>
          </p:cNvPr>
          <p:cNvSpPr txBox="1"/>
          <p:nvPr/>
        </p:nvSpPr>
        <p:spPr>
          <a:xfrm>
            <a:off x="181767" y="1518159"/>
            <a:ext cx="329281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traveling-wave engine provides acoustic power to a pulse-tube and traveling-wave refrigerator.</a:t>
            </a:r>
          </a:p>
          <a:p>
            <a:endParaRPr lang="en-US" dirty="0"/>
          </a:p>
          <a:p>
            <a:r>
              <a:rPr lang="en-US" dirty="0"/>
              <a:t>2 scenarios are simulated at constant hot temperature: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Lowest cold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Heat load at 150 K cold temperature </a:t>
            </a:r>
          </a:p>
          <a:p>
            <a:endParaRPr lang="en-US" dirty="0"/>
          </a:p>
          <a:p>
            <a:r>
              <a:rPr lang="en-US" dirty="0"/>
              <a:t>The combination traveling-wave engine and refrigerator was more efficient (30%) and reach a lower temperature than the pulse-tube.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5E4550-62AC-1AAB-9E47-7021FC3EE829}"/>
              </a:ext>
            </a:extLst>
          </p:cNvPr>
          <p:cNvSpPr/>
          <p:nvPr/>
        </p:nvSpPr>
        <p:spPr>
          <a:xfrm flipV="1">
            <a:off x="7383738" y="5856674"/>
            <a:ext cx="390525" cy="19753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C2C9C1-06D3-9D7A-9849-96C5FE1E7D17}"/>
              </a:ext>
            </a:extLst>
          </p:cNvPr>
          <p:cNvSpPr/>
          <p:nvPr/>
        </p:nvSpPr>
        <p:spPr>
          <a:xfrm flipV="1">
            <a:off x="9646819" y="6495684"/>
            <a:ext cx="390525" cy="19753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70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8FC10-CE36-BA53-9C7B-C22706006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Conclusions and Future Work</a:t>
            </a:r>
          </a:p>
        </p:txBody>
      </p:sp>
      <p:pic>
        <p:nvPicPr>
          <p:cNvPr id="4" name="Picture 3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3C24B802-05CB-63A7-C2CF-A4B97AFCC7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07" y="2222165"/>
            <a:ext cx="10105364" cy="46358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9301C65-DD13-AE24-ABA5-9DCC2A839FBD}"/>
              </a:ext>
            </a:extLst>
          </p:cNvPr>
          <p:cNvSpPr txBox="1"/>
          <p:nvPr/>
        </p:nvSpPr>
        <p:spPr>
          <a:xfrm>
            <a:off x="1300162" y="1133883"/>
            <a:ext cx="95916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Initial performance of hydrogen traveling-wave thermoacoustic systems were quantified. </a:t>
            </a:r>
          </a:p>
          <a:p>
            <a:endParaRPr lang="en-US" dirty="0"/>
          </a:p>
          <a:p>
            <a:r>
              <a:rPr lang="en-US" dirty="0"/>
              <a:t>Future work includes: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Analyzing the effect of ortho-parahydrogen conversion in a catalyzed regenerator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Construction of demonstrators in progress for validation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Implement flow through cooling of hydrogen into the demonstrator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Scale to required cooling capacity and commercialize</a:t>
            </a:r>
          </a:p>
          <a:p>
            <a:pPr algn="ctr"/>
            <a:endParaRPr lang="en-US" dirty="0"/>
          </a:p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26401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87186C57-9833-AD28-3941-4B71260FB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j-lt"/>
              </a:rPr>
              <a:t>Thank You!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8C076B5-BAF6-0B80-CF65-2E483B6DDA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5882" y="5407279"/>
            <a:ext cx="3299794" cy="1255713"/>
          </a:xfrm>
        </p:spPr>
        <p:txBody>
          <a:bodyPr/>
          <a:lstStyle/>
          <a:p>
            <a:r>
              <a:rPr lang="en-US" sz="1800" dirty="0"/>
              <a:t>Matthew Shenton</a:t>
            </a:r>
            <a:endParaRPr lang="en-US" sz="1800" dirty="0">
              <a:latin typeface="+mj-lt"/>
            </a:endParaRPr>
          </a:p>
          <a:p>
            <a:r>
              <a:rPr lang="en-US" sz="1800" dirty="0"/>
              <a:t>matthew.shenton@wsu.edu</a:t>
            </a:r>
            <a:endParaRPr lang="en-US" sz="1800" dirty="0">
              <a:latin typeface="+mj-lt"/>
            </a:endParaRPr>
          </a:p>
          <a:p>
            <a:r>
              <a:rPr lang="en-US" sz="1800" dirty="0">
                <a:latin typeface="+mj-lt"/>
              </a:rPr>
              <a:t>+</a:t>
            </a:r>
            <a:r>
              <a:rPr lang="en-US" sz="1800" dirty="0"/>
              <a:t>1 208 840 0587</a:t>
            </a:r>
            <a:endParaRPr lang="en-US" sz="1800" dirty="0">
              <a:latin typeface="+mj-lt"/>
            </a:endParaRPr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7E0DD1B3-9965-B6C7-FAA0-AAB4A19D3512}"/>
              </a:ext>
            </a:extLst>
          </p:cNvPr>
          <p:cNvSpPr txBox="1">
            <a:spLocks/>
          </p:cNvSpPr>
          <p:nvPr/>
        </p:nvSpPr>
        <p:spPr>
          <a:xfrm>
            <a:off x="2409589" y="1609547"/>
            <a:ext cx="7372822" cy="12557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400" b="0" kern="1200" spc="1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This work was sponsored by the National Science Foundation.</a:t>
            </a:r>
          </a:p>
        </p:txBody>
      </p:sp>
    </p:spTree>
    <p:extLst>
      <p:ext uri="{BB962C8B-B14F-4D97-AF65-F5344CB8AC3E}">
        <p14:creationId xmlns:p14="http://schemas.microsoft.com/office/powerpoint/2010/main" val="3532863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A3DD0-DA62-1DEF-F687-78D22972C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References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02E443-D8F8-310C-8F0A-C63812125CB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26757" y="946205"/>
            <a:ext cx="8594725" cy="377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0375" indent="-460375">
              <a:buNone/>
            </a:pPr>
            <a:r>
              <a:rPr lang="en-US" sz="1400" b="0" dirty="0"/>
              <a:t>[1] Appel K. Numerical Modeling of Liquid Hydrogen Storage Tanks for the Reduction of Boil-Off Losses [Thesis]. [Pullman]: Washington State University; 2024. </a:t>
            </a:r>
          </a:p>
          <a:p>
            <a:pPr marL="460375" indent="-460375">
              <a:buNone/>
            </a:pPr>
            <a:r>
              <a:rPr lang="en-US" sz="1400" b="0" dirty="0"/>
              <a:t>[2] Zhang F, Zhao P, Niu M and Maddy J 2016 Int J Hydrogen Energy. </a:t>
            </a:r>
            <a:r>
              <a:rPr lang="en-US" sz="1400" dirty="0"/>
              <a:t>41</a:t>
            </a:r>
            <a:r>
              <a:rPr lang="en-US" sz="1400" b="0" dirty="0"/>
              <a:t> 14535–52. </a:t>
            </a:r>
          </a:p>
          <a:p>
            <a:pPr marL="460375" indent="-460375">
              <a:buNone/>
            </a:pPr>
            <a:r>
              <a:rPr lang="en-US" sz="1400" b="0" dirty="0"/>
              <a:t>[3] Koleva M, Rustagi N. DOE Hydrogen and Fuel Cells Program Record Title: Hydrogen Delivery and Dispensing Cost [Internet]. 2020.</a:t>
            </a:r>
          </a:p>
          <a:p>
            <a:pPr marL="460375" indent="-460375">
              <a:buNone/>
            </a:pPr>
            <a:r>
              <a:rPr lang="en-US" sz="1400" b="0" dirty="0"/>
              <a:t>[4] https://trc.nist.gov/cryogenics/Papers/Review/2020-Review_of_Refrigeration_Methods.pdf</a:t>
            </a:r>
          </a:p>
          <a:p>
            <a:pPr marL="460375" indent="-460375">
              <a:buNone/>
            </a:pPr>
            <a:r>
              <a:rPr lang="en-US" sz="1400" b="0" dirty="0"/>
              <a:t>[5] Radebaugh, R. (2009). "Cryocoolers: the state of the art and recent developments." Journal of Physics: Condensed Matter 21(16): 164219.</a:t>
            </a:r>
          </a:p>
          <a:p>
            <a:pPr marL="460375" indent="-460375">
              <a:buNone/>
            </a:pPr>
            <a:r>
              <a:rPr lang="en-US" sz="1400" b="0" dirty="0"/>
              <a:t>[6] Swift GW. </a:t>
            </a:r>
            <a:r>
              <a:rPr lang="en-US" sz="1400" b="0" dirty="0" err="1"/>
              <a:t>Thermoacoustics</a:t>
            </a:r>
            <a:r>
              <a:rPr lang="en-US" sz="1400" b="0" dirty="0"/>
              <a:t>: A unifying perspective for some engines and refrigerators. </a:t>
            </a:r>
            <a:r>
              <a:rPr lang="en-US" sz="1400" b="0" dirty="0" err="1"/>
              <a:t>Mellville</a:t>
            </a:r>
            <a:r>
              <a:rPr lang="en-US" sz="1400" b="0" dirty="0"/>
              <a:t>, NY, USA: Acoustical society of America; 2003.</a:t>
            </a:r>
          </a:p>
          <a:p>
            <a:pPr marL="460375" indent="-460375">
              <a:buNone/>
            </a:pPr>
            <a:r>
              <a:rPr lang="en-US" sz="1400" b="0" dirty="0"/>
              <a:t>[7] Matveev KI. Unsteady model for standing-wave thermoacoustic engines. Journal of Non-Equilibrium Thermodynamics. 2010;35(2):85-96.</a:t>
            </a:r>
          </a:p>
        </p:txBody>
      </p:sp>
    </p:spTree>
    <p:extLst>
      <p:ext uri="{BB962C8B-B14F-4D97-AF65-F5344CB8AC3E}">
        <p14:creationId xmlns:p14="http://schemas.microsoft.com/office/powerpoint/2010/main" val="187280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B9E3D-99EF-234B-8404-4C72A0371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Zero Boil-Off LH2 Storage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FB841E-12FD-BB30-1DA5-1F10BF8D10F1}"/>
              </a:ext>
            </a:extLst>
          </p:cNvPr>
          <p:cNvSpPr txBox="1"/>
          <p:nvPr/>
        </p:nvSpPr>
        <p:spPr>
          <a:xfrm>
            <a:off x="260007" y="993380"/>
            <a:ext cx="578933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Currently, storage tanks employ passive insulation but can maintain ~400 W of heat leak into the hydrogen.</a:t>
            </a:r>
          </a:p>
          <a:p>
            <a:endParaRPr lang="en-US" dirty="0"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3% of the mass of hydrogen in a tank is lost daily, resulting in about 130 kg of hydrogen per 4300 kg tank vented into the atmosphere [2]. </a:t>
            </a:r>
          </a:p>
          <a:p>
            <a:endParaRPr lang="en-US" dirty="0"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The financial impact of these losses estimated using the Department of Energy’s dispensed hydrogen cost of $8-$11/kg comes to about $1,300 per tank [3]. 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EFC819E-FA8C-BE16-7ACF-E72565C580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998454"/>
              </p:ext>
            </p:extLst>
          </p:nvPr>
        </p:nvGraphicFramePr>
        <p:xfrm>
          <a:off x="4359859" y="6247561"/>
          <a:ext cx="7176209" cy="779226"/>
        </p:xfrm>
        <a:graphic>
          <a:graphicData uri="http://schemas.openxmlformats.org/drawingml/2006/table">
            <a:tbl>
              <a:tblPr/>
              <a:tblGrid>
                <a:gridCol w="7176209">
                  <a:extLst>
                    <a:ext uri="{9D8B030D-6E8A-4147-A177-3AD203B41FA5}">
                      <a16:colId xmlns:a16="http://schemas.microsoft.com/office/drawing/2014/main" val="1078646735"/>
                    </a:ext>
                  </a:extLst>
                </a:gridCol>
              </a:tblGrid>
              <a:tr h="77922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None/>
                      </a:pPr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[1] Appel K. Numerical Modeling of Liquid Hydrogen Storage Tanks for the Reduction of Boil-Off Losses [Thesis]. [Pullman]: Washington State University; 2024. </a:t>
                      </a:r>
                    </a:p>
                    <a:p>
                      <a:pPr marL="0" algn="l" defTabSz="914400" rtl="0" eaLnBrk="1" latinLnBrk="0" hangingPunct="1">
                        <a:buNone/>
                      </a:pPr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[2] Zhang F, Zhao P, Niu M, Maddy J. The survey of key technologies in hydrogen energy storage. Int J Hydrogen Energy. 2016 Sep 7;41(33):14535–52. </a:t>
                      </a:r>
                    </a:p>
                    <a:p>
                      <a:pPr marL="0" algn="l" defTabSz="914400" rtl="0" eaLnBrk="1" latinLnBrk="0" hangingPunct="1">
                        <a:buNone/>
                      </a:pPr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[3] Koleva M, Rustagi N. DOE Hydrogen and Fuel Cells Program Record Title: Hydrogen Delivery and Dispensing Cost [Internet]. 2020.</a:t>
                      </a:r>
                    </a:p>
                    <a:p>
                      <a:pPr marL="0" algn="l" defTabSz="914400" rtl="0" eaLnBrk="1" latinLnBrk="0" hangingPunct="1">
                        <a:buNone/>
                      </a:pPr>
                      <a:endParaRPr lang="en-US" sz="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6919342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3E3BE89-6CB1-428E-1892-CD2D49BE0B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082200"/>
              </p:ext>
            </p:extLst>
          </p:nvPr>
        </p:nvGraphicFramePr>
        <p:xfrm>
          <a:off x="4625161" y="3700540"/>
          <a:ext cx="6217920" cy="265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54480">
                  <a:extLst>
                    <a:ext uri="{9D8B030D-6E8A-4147-A177-3AD203B41FA5}">
                      <a16:colId xmlns:a16="http://schemas.microsoft.com/office/drawing/2014/main" val="1980639303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3144125906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682794637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16067088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Parametric Study</a:t>
                      </a:r>
                      <a:endParaRPr lang="en-US" sz="9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Average Reduction (%)</a:t>
                      </a:r>
                      <a:endParaRPr lang="en-US" sz="9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Predicted Yearly Hydrogen Savings (kg)</a:t>
                      </a:r>
                      <a:endParaRPr lang="en-US" sz="9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Yearly Cost Savings ($)</a:t>
                      </a:r>
                      <a:endParaRPr lang="en-US" sz="9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95542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Reliquefied boil-off vapor</a:t>
                      </a:r>
                      <a:endParaRPr lang="en-US" sz="9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92</a:t>
                      </a:r>
                      <a:endParaRPr lang="en-US" sz="9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~17,000</a:t>
                      </a:r>
                      <a:endParaRPr lang="en-US" sz="9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~137,000</a:t>
                      </a:r>
                      <a:endParaRPr lang="en-US" sz="9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63866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100% mass efficient extraction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72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~13,500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~108,000</a:t>
                      </a:r>
                      <a:endParaRPr 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63506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Reliquefied vapor return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65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~12,000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~97,000</a:t>
                      </a:r>
                      <a:endParaRPr 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76001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90% mass efficient extraction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48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~8,800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~71,000</a:t>
                      </a:r>
                      <a:endParaRPr 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17652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17.2kPa pressure decrease during venting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29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~5,400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~43,000</a:t>
                      </a:r>
                      <a:endParaRPr 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871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Reclaimed superheated vapor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21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</a:rPr>
                        <a:t>~3,900</a:t>
                      </a:r>
                      <a:endParaRPr lang="en-US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~31,000</a:t>
                      </a:r>
                      <a:endParaRPr 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3217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Vented superheated vapor</a:t>
                      </a:r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5.7</a:t>
                      </a:r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~1,067</a:t>
                      </a:r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</a:rPr>
                        <a:t>~8,500</a:t>
                      </a:r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143335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2AC63230-F82F-6FBE-6B97-BDCCC55566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342" y="556591"/>
            <a:ext cx="5093225" cy="305593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6B85849-5823-EB64-6682-45C6B1BDB172}"/>
              </a:ext>
            </a:extLst>
          </p:cNvPr>
          <p:cNvSpPr/>
          <p:nvPr/>
        </p:nvSpPr>
        <p:spPr>
          <a:xfrm>
            <a:off x="4625161" y="4079659"/>
            <a:ext cx="6237909" cy="22677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1F7A7D9-5EAD-4DA6-3F4F-E01C9DE7E146}"/>
              </a:ext>
            </a:extLst>
          </p:cNvPr>
          <p:cNvSpPr/>
          <p:nvPr/>
        </p:nvSpPr>
        <p:spPr>
          <a:xfrm>
            <a:off x="4625161" y="4663604"/>
            <a:ext cx="6237909" cy="22677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05F788-FC4A-E7A2-3654-32555BDD2F1E}"/>
              </a:ext>
            </a:extLst>
          </p:cNvPr>
          <p:cNvSpPr txBox="1"/>
          <p:nvPr/>
        </p:nvSpPr>
        <p:spPr>
          <a:xfrm>
            <a:off x="260007" y="3906488"/>
            <a:ext cx="409985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Aptos" panose="020B0004020202020204" pitchFamily="34" charset="0"/>
              </a:rPr>
              <a:t>Capturing and reliquefying boil-off vapor saves ~$137k in hydrogen.</a:t>
            </a:r>
            <a:endParaRPr lang="en-US" sz="1800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endParaRPr lang="en-US" dirty="0"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Aptos" panose="020B0004020202020204" pitchFamily="34" charset="0"/>
              </a:rPr>
              <a:t>Reliquefying return vapor during transfers increases the savings by ~$100k. </a:t>
            </a:r>
            <a:r>
              <a:rPr lang="en-US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EF67E6-12AD-0963-A545-89F85584662F}"/>
              </a:ext>
            </a:extLst>
          </p:cNvPr>
          <p:cNvSpPr txBox="1"/>
          <p:nvPr/>
        </p:nvSpPr>
        <p:spPr>
          <a:xfrm>
            <a:off x="260007" y="5533829"/>
            <a:ext cx="4099852" cy="92333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Aptos" panose="020B0004020202020204" pitchFamily="34" charset="0"/>
              </a:rPr>
              <a:t>Utilize cryogenic refrigerators (cryocoolers) to eliminate hydrogen boil-off and reliquefy gaseous losses.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41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F8038-CC4D-4D9E-3B78-BEA48F74B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5AB400B4-EE45-D7FB-2E0F-A4D91FB42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170" y="946205"/>
            <a:ext cx="6652858" cy="4652147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US" b="0" dirty="0"/>
              <a:t>Relevant hydrogen cooling cycles are needed between 50-1000 W and 15-35 K.</a:t>
            </a:r>
          </a:p>
          <a:p>
            <a:pPr marL="0" indent="0">
              <a:buClrTx/>
              <a:buNone/>
            </a:pPr>
            <a:r>
              <a:rPr lang="en-US" b="0" dirty="0"/>
              <a:t>Scaling down Turbo-Brayton results in lower expander performance and higher expense.</a:t>
            </a:r>
          </a:p>
          <a:p>
            <a:pPr marL="0" indent="0">
              <a:buClrTx/>
              <a:buNone/>
            </a:pPr>
            <a:r>
              <a:rPr lang="en-US" b="0" dirty="0"/>
              <a:t>Scaling up Gifford-McMahon and Stirling results in large regenerators with expensive materials, high maintenance, and low efficiency.</a:t>
            </a:r>
          </a:p>
          <a:p>
            <a:pPr marL="0" indent="0">
              <a:buClrTx/>
              <a:buNone/>
            </a:pPr>
            <a:r>
              <a:rPr lang="en-US" sz="1800" dirty="0">
                <a:effectLst/>
                <a:ea typeface="Times New Roman" panose="02020603050405020304" pitchFamily="18" charset="0"/>
              </a:rPr>
              <a:t>Market cryocoolers utilize ~12 kW compressors achieve cooling capacities on the order of 10-100 W with ~20% 2</a:t>
            </a:r>
            <a:r>
              <a:rPr lang="en-US" sz="1800" baseline="30000" dirty="0">
                <a:effectLst/>
                <a:ea typeface="Times New Roman" panose="02020603050405020304" pitchFamily="18" charset="0"/>
              </a:rPr>
              <a:t>nd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law efficiencies at 100 K.</a:t>
            </a:r>
          </a:p>
          <a:p>
            <a:pPr marL="0" indent="0">
              <a:buClrTx/>
              <a:buNone/>
            </a:pPr>
            <a:r>
              <a:rPr lang="en-US" sz="1800" dirty="0">
                <a:effectLst/>
                <a:ea typeface="Times New Roman" panose="02020603050405020304" pitchFamily="18" charset="0"/>
              </a:rPr>
              <a:t>Current configurations utilize moving components (rotary valves, displacers, etc.).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16DF52-727E-B98F-09E2-BD4F219E6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Need for Hydrogen Cryocoolers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7FDC8BB-A2CC-24A3-F8A3-24E7C4BD2E5C}"/>
              </a:ext>
            </a:extLst>
          </p:cNvPr>
          <p:cNvGrpSpPr/>
          <p:nvPr/>
        </p:nvGrpSpPr>
        <p:grpSpPr>
          <a:xfrm>
            <a:off x="6530100" y="815625"/>
            <a:ext cx="4425696" cy="2832969"/>
            <a:chOff x="2853883" y="1430065"/>
            <a:chExt cx="7541352" cy="5306877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CD0B06C5-31D9-71CE-4985-244C2D44EB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3883" y="1430065"/>
              <a:ext cx="7541352" cy="5306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A712DE8-B51B-8DE2-0D4F-1816F1ADFCEB}"/>
                </a:ext>
              </a:extLst>
            </p:cNvPr>
            <p:cNvSpPr/>
            <p:nvPr/>
          </p:nvSpPr>
          <p:spPr>
            <a:xfrm>
              <a:off x="6629400" y="3244406"/>
              <a:ext cx="771525" cy="613219"/>
            </a:xfrm>
            <a:prstGeom prst="rect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8DD03E5-051F-97E1-4213-BAC809EA6474}"/>
              </a:ext>
            </a:extLst>
          </p:cNvPr>
          <p:cNvSpPr txBox="1"/>
          <p:nvPr/>
        </p:nvSpPr>
        <p:spPr>
          <a:xfrm>
            <a:off x="734564" y="5202330"/>
            <a:ext cx="4914900" cy="92333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 robust cryocooler with an order of 10^2 cooling capacity to eliminate boil-off losses in LH2 storage vessels.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E0766F-1A93-732B-7567-3F81DDED4960}"/>
              </a:ext>
            </a:extLst>
          </p:cNvPr>
          <p:cNvSpPr txBox="1"/>
          <p:nvPr/>
        </p:nvSpPr>
        <p:spPr>
          <a:xfrm>
            <a:off x="0" y="6551264"/>
            <a:ext cx="673332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[4] </a:t>
            </a:r>
            <a:r>
              <a:rPr lang="en-US" sz="7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Radebaugh, R. (2020). Review of Refrigeration Methods. </a:t>
            </a:r>
            <a:r>
              <a:rPr lang="en-US" sz="7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https://trc.nist.gov/cryogenics/Papers/Review/2020-Review_of_Refrigeration_Methods.pdf</a:t>
            </a:r>
            <a:endParaRPr lang="en-US" sz="700" dirty="0"/>
          </a:p>
          <a:p>
            <a:r>
              <a:rPr lang="en-US" sz="700" dirty="0"/>
              <a:t>[5] Radebaugh, R. (2009). "Cryocoolers: the state of the art and recent developments." </a:t>
            </a:r>
            <a:r>
              <a:rPr lang="en-US" sz="700" u="sng" dirty="0"/>
              <a:t>Journal of Physics: Condensed Matter</a:t>
            </a:r>
            <a:r>
              <a:rPr lang="en-US" sz="700" dirty="0"/>
              <a:t> </a:t>
            </a:r>
            <a:r>
              <a:rPr lang="en-US" sz="700" b="1" dirty="0"/>
              <a:t>21</a:t>
            </a:r>
            <a:r>
              <a:rPr lang="en-US" sz="700" dirty="0"/>
              <a:t>(16): 164219.</a:t>
            </a:r>
          </a:p>
          <a:p>
            <a:endParaRPr lang="en-US" sz="7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26C9CB-15D6-59C3-6BB9-9A04685614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2995"/>
          <a:stretch/>
        </p:blipFill>
        <p:spPr>
          <a:xfrm>
            <a:off x="6706413" y="3819830"/>
            <a:ext cx="4073071" cy="303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1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4C248-264E-E351-3218-184EC694D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Development of a Hydrogen Cryocooler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18DD14-9B75-0920-4231-C1E0515C01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" t="5000" r="7615" b="1944"/>
          <a:stretch/>
        </p:blipFill>
        <p:spPr bwMode="auto">
          <a:xfrm>
            <a:off x="5860857" y="2814862"/>
            <a:ext cx="4675522" cy="374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73DAF3B-7332-A248-BE56-A5C0D339E6A3}"/>
                  </a:ext>
                </a:extLst>
              </p:cNvPr>
              <p:cNvSpPr txBox="1"/>
              <p:nvPr/>
            </p:nvSpPr>
            <p:spPr>
              <a:xfrm>
                <a:off x="248680" y="4365147"/>
                <a:ext cx="5612177" cy="2198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Theoretical modelling of a standing-wave regenerator with hydrogen and helium at normalized acoustic impedances predicts improved performance with hydrogen around 70 K.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COP – 38% increase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𝑎𝑚𝑝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𝑚𝑒𝑎𝑛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– 25% increase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dirty="0"/>
                  <a:t> 2</a:t>
                </a:r>
                <a:r>
                  <a:rPr lang="en-US" b="0" baseline="30000" dirty="0"/>
                  <a:t>nd</a:t>
                </a:r>
                <a:r>
                  <a:rPr lang="en-US" b="0" dirty="0"/>
                  <a:t> law efficiency –</a:t>
                </a:r>
                <a:r>
                  <a:rPr lang="en-US" dirty="0"/>
                  <a:t> 40% increase</a:t>
                </a:r>
                <a:endParaRPr lang="en-US" b="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73DAF3B-7332-A248-BE56-A5C0D339E6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680" y="4365147"/>
                <a:ext cx="5612177" cy="2198102"/>
              </a:xfrm>
              <a:prstGeom prst="rect">
                <a:avLst/>
              </a:prstGeom>
              <a:blipFill>
                <a:blip r:embed="rId3"/>
                <a:stretch>
                  <a:fillRect l="-978" t="-1385" r="-978" b="-33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8E2AC879-CA41-1FDC-FD07-45F2BA0477F2}"/>
              </a:ext>
            </a:extLst>
          </p:cNvPr>
          <p:cNvSpPr txBox="1"/>
          <p:nvPr/>
        </p:nvSpPr>
        <p:spPr>
          <a:xfrm>
            <a:off x="5106327" y="6483273"/>
            <a:ext cx="59842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[6] Swift GW. </a:t>
            </a:r>
            <a:r>
              <a:rPr lang="en-US" sz="700" dirty="0" err="1"/>
              <a:t>Thermoacoustics</a:t>
            </a:r>
            <a:r>
              <a:rPr lang="en-US" sz="700" dirty="0"/>
              <a:t>: A unifying perspective for some engines and refrigerators. </a:t>
            </a:r>
            <a:r>
              <a:rPr lang="en-US" sz="700" dirty="0" err="1"/>
              <a:t>Mellville</a:t>
            </a:r>
            <a:r>
              <a:rPr lang="en-US" sz="700" dirty="0"/>
              <a:t>, NY, USA: Acoustical society of America; 2003.</a:t>
            </a:r>
          </a:p>
          <a:p>
            <a:r>
              <a:rPr lang="en-US" sz="700" dirty="0"/>
              <a:t>[7] Matveev KI. Unsteady model for standing-wave thermoacoustic engines. Journal of Non-Equilibrium Thermodynamics. 2010;35(2):85-96.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1EE885-A229-7FD0-B29B-BE3E39A2E0A2}"/>
              </a:ext>
            </a:extLst>
          </p:cNvPr>
          <p:cNvSpPr txBox="1"/>
          <p:nvPr/>
        </p:nvSpPr>
        <p:spPr>
          <a:xfrm>
            <a:off x="9952647" y="3695592"/>
            <a:ext cx="2928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[2]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DB4FFF-CD75-B18A-EE97-B3C5DCB1CA24}"/>
              </a:ext>
            </a:extLst>
          </p:cNvPr>
          <p:cNvSpPr txBox="1"/>
          <p:nvPr/>
        </p:nvSpPr>
        <p:spPr>
          <a:xfrm>
            <a:off x="260007" y="948827"/>
            <a:ext cx="533813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Thermoacoustic oscillations are sound waves in piping networks of cryogenic systems driven by the large temperature gradients. </a:t>
            </a:r>
          </a:p>
          <a:p>
            <a:endParaRPr lang="en-US" sz="1800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r>
              <a:rPr lang="en-US" dirty="0"/>
              <a:t>Oscillations inside porous solid structures (regenerators) result in significant heat transport from low to high-temperature regions, producing refrigeration [6].</a:t>
            </a:r>
          </a:p>
          <a:p>
            <a:pPr marL="0" indent="0">
              <a:buClrTx/>
              <a:buNone/>
            </a:pPr>
            <a:br>
              <a:rPr lang="en-US" sz="1800" b="1" dirty="0">
                <a:effectLst/>
                <a:ea typeface="Times New Roman" panose="02020603050405020304" pitchFamily="18" charset="0"/>
              </a:rPr>
            </a:br>
            <a:r>
              <a:rPr lang="en-US" sz="1800" b="1" dirty="0">
                <a:effectLst/>
                <a:ea typeface="Times New Roman" panose="02020603050405020304" pitchFamily="18" charset="0"/>
              </a:rPr>
              <a:t>Hydrogen </a:t>
            </a:r>
            <a:r>
              <a:rPr lang="en-US" b="1" dirty="0">
                <a:ea typeface="Times New Roman" panose="02020603050405020304" pitchFamily="18" charset="0"/>
              </a:rPr>
              <a:t>t</a:t>
            </a:r>
            <a:r>
              <a:rPr lang="en-US" sz="1800" b="1" dirty="0">
                <a:effectLst/>
                <a:ea typeface="Times New Roman" panose="02020603050405020304" pitchFamily="18" charset="0"/>
              </a:rPr>
              <a:t>hermoacoustic oscillations are an alternativ</a:t>
            </a:r>
            <a:r>
              <a:rPr lang="en-US" b="1" dirty="0">
                <a:ea typeface="Times New Roman" panose="02020603050405020304" pitchFamily="18" charset="0"/>
              </a:rPr>
              <a:t>e driving mechanism with no moving parts</a:t>
            </a:r>
            <a:r>
              <a:rPr lang="en-US" sz="1800" b="1" dirty="0">
                <a:effectLst/>
                <a:ea typeface="Times New Roman" panose="02020603050405020304" pitchFamily="18" charset="0"/>
              </a:rPr>
              <a:t>. </a:t>
            </a:r>
            <a:endParaRPr lang="en-US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189AB5-1B9A-5F50-6F28-E46D906979F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455" t="6128" r="3013" b="2738"/>
          <a:stretch/>
        </p:blipFill>
        <p:spPr>
          <a:xfrm>
            <a:off x="6096000" y="946205"/>
            <a:ext cx="4205236" cy="188595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99207DE-FC38-11F0-4C8F-5E7533BDEF1B}"/>
              </a:ext>
            </a:extLst>
          </p:cNvPr>
          <p:cNvSpPr/>
          <p:nvPr/>
        </p:nvSpPr>
        <p:spPr>
          <a:xfrm>
            <a:off x="6000750" y="2447925"/>
            <a:ext cx="1428750" cy="384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9E8B4F-4EE1-BC63-F85E-D6194FAC6B12}"/>
              </a:ext>
            </a:extLst>
          </p:cNvPr>
          <p:cNvSpPr/>
          <p:nvPr/>
        </p:nvSpPr>
        <p:spPr>
          <a:xfrm>
            <a:off x="9163050" y="1725432"/>
            <a:ext cx="1282059" cy="5796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010185C-05F5-608D-6A32-92890FE31BDF}"/>
              </a:ext>
            </a:extLst>
          </p:cNvPr>
          <p:cNvSpPr/>
          <p:nvPr/>
        </p:nvSpPr>
        <p:spPr>
          <a:xfrm>
            <a:off x="5878929" y="1920818"/>
            <a:ext cx="1282059" cy="384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46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diagram of a diagram of a diagram&#10;&#10;AI-generated content may be incorrect.">
            <a:extLst>
              <a:ext uri="{FF2B5EF4-FFF2-40B4-BE49-F238E27FC236}">
                <a16:creationId xmlns:a16="http://schemas.microsoft.com/office/drawing/2014/main" id="{2083F39E-823E-F5DB-D064-7212B87F24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15" y="1266825"/>
            <a:ext cx="6544297" cy="50116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2BC540-833E-3FBF-AEEE-231A19D6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006" y="166978"/>
            <a:ext cx="11722443" cy="779227"/>
          </a:xfrm>
        </p:spPr>
        <p:txBody>
          <a:bodyPr>
            <a:normAutofit/>
          </a:bodyPr>
          <a:lstStyle/>
          <a:p>
            <a:r>
              <a:rPr lang="en-US" sz="3200" dirty="0"/>
              <a:t>Thermoacoustic Systems: Traveling-Wave Engine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CB1A68-50E7-9C05-DB00-3F5B0FBA75F7}"/>
              </a:ext>
            </a:extLst>
          </p:cNvPr>
          <p:cNvSpPr txBox="1"/>
          <p:nvPr/>
        </p:nvSpPr>
        <p:spPr>
          <a:xfrm>
            <a:off x="7038975" y="1266825"/>
            <a:ext cx="35814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1 – 2: </a:t>
            </a:r>
            <a:r>
              <a:rPr lang="en-US" sz="1600" dirty="0"/>
              <a:t>Particle is starting to traverse from the cold end to the hot end of the regenerator losing entropy into the wall. </a:t>
            </a:r>
          </a:p>
          <a:p>
            <a:endParaRPr lang="en-US" sz="1600" dirty="0"/>
          </a:p>
          <a:p>
            <a:r>
              <a:rPr lang="en-US" sz="1600" b="1" dirty="0"/>
              <a:t>2 – 3: </a:t>
            </a:r>
            <a:r>
              <a:rPr lang="en-US" sz="1600" dirty="0"/>
              <a:t>Particle continues traversing from cold to hot and starts accepting entropy from the wall. </a:t>
            </a:r>
          </a:p>
          <a:p>
            <a:endParaRPr lang="en-US" sz="1600" dirty="0"/>
          </a:p>
          <a:p>
            <a:r>
              <a:rPr lang="en-US" sz="1600" b="1" dirty="0"/>
              <a:t>3 – 4: </a:t>
            </a:r>
            <a:r>
              <a:rPr lang="en-US" sz="1600" dirty="0"/>
              <a:t>Particle begins moving from hot to cold and continues to increase entropy. </a:t>
            </a:r>
          </a:p>
          <a:p>
            <a:endParaRPr lang="en-US" sz="1600" dirty="0"/>
          </a:p>
          <a:p>
            <a:r>
              <a:rPr lang="en-US" sz="1600" b="1" dirty="0"/>
              <a:t>4 – 5: </a:t>
            </a:r>
            <a:r>
              <a:rPr lang="en-US" sz="1600" dirty="0"/>
              <a:t>Particle starts transferring entropy into the wall and continues to move to the cold end.  </a:t>
            </a:r>
          </a:p>
          <a:p>
            <a:endParaRPr lang="en-US" sz="1600" dirty="0"/>
          </a:p>
          <a:p>
            <a:r>
              <a:rPr lang="en-US" sz="1600" b="1" dirty="0"/>
              <a:t>5 – 6: </a:t>
            </a:r>
            <a:r>
              <a:rPr lang="en-US" sz="1600" dirty="0"/>
              <a:t>Particle continues to reduce in entropy and starts reducing in volume.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62A5AE8-DB18-0AD7-959F-2241965F6C3A}"/>
              </a:ext>
            </a:extLst>
          </p:cNvPr>
          <p:cNvSpPr/>
          <p:nvPr/>
        </p:nvSpPr>
        <p:spPr>
          <a:xfrm>
            <a:off x="3540325" y="1989772"/>
            <a:ext cx="1046344" cy="828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795607-3DC3-68F2-8F37-DF673AEDA0CF}"/>
              </a:ext>
            </a:extLst>
          </p:cNvPr>
          <p:cNvSpPr/>
          <p:nvPr/>
        </p:nvSpPr>
        <p:spPr>
          <a:xfrm>
            <a:off x="626871" y="2009572"/>
            <a:ext cx="851616" cy="828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AA866DF-855E-AA11-A722-300A3A3435E2}"/>
              </a:ext>
            </a:extLst>
          </p:cNvPr>
          <p:cNvCxnSpPr>
            <a:cxnSpLocks/>
          </p:cNvCxnSpPr>
          <p:nvPr/>
        </p:nvCxnSpPr>
        <p:spPr>
          <a:xfrm flipV="1">
            <a:off x="6048375" y="1866900"/>
            <a:ext cx="0" cy="32385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6E26CC-7997-C3E4-4162-57FA9919B756}"/>
              </a:ext>
            </a:extLst>
          </p:cNvPr>
          <p:cNvCxnSpPr>
            <a:cxnSpLocks/>
          </p:cNvCxnSpPr>
          <p:nvPr/>
        </p:nvCxnSpPr>
        <p:spPr>
          <a:xfrm>
            <a:off x="6048375" y="2619374"/>
            <a:ext cx="0" cy="31432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59ED919-6215-302F-57EC-BEE87097B001}"/>
              </a:ext>
            </a:extLst>
          </p:cNvPr>
          <p:cNvCxnSpPr>
            <a:cxnSpLocks/>
          </p:cNvCxnSpPr>
          <p:nvPr/>
        </p:nvCxnSpPr>
        <p:spPr>
          <a:xfrm flipV="1">
            <a:off x="3181350" y="2543174"/>
            <a:ext cx="0" cy="3238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5D6C8A7-560B-0470-A1DE-CBC10D9DCD54}"/>
              </a:ext>
            </a:extLst>
          </p:cNvPr>
          <p:cNvCxnSpPr>
            <a:cxnSpLocks/>
          </p:cNvCxnSpPr>
          <p:nvPr/>
        </p:nvCxnSpPr>
        <p:spPr>
          <a:xfrm>
            <a:off x="3181350" y="1933574"/>
            <a:ext cx="0" cy="3143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A1E8A0CE-92A7-80D8-6398-80BEA6297908}"/>
              </a:ext>
            </a:extLst>
          </p:cNvPr>
          <p:cNvSpPr/>
          <p:nvPr/>
        </p:nvSpPr>
        <p:spPr>
          <a:xfrm>
            <a:off x="1969864" y="4300542"/>
            <a:ext cx="268511" cy="2524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35544CA-3313-CC1F-B020-0CFB6ED8FC31}"/>
              </a:ext>
            </a:extLst>
          </p:cNvPr>
          <p:cNvSpPr/>
          <p:nvPr/>
        </p:nvSpPr>
        <p:spPr>
          <a:xfrm>
            <a:off x="2238375" y="4552952"/>
            <a:ext cx="268511" cy="2524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3470A26-8FA1-8AFC-12FD-C59F352099B1}"/>
              </a:ext>
            </a:extLst>
          </p:cNvPr>
          <p:cNvSpPr/>
          <p:nvPr/>
        </p:nvSpPr>
        <p:spPr>
          <a:xfrm>
            <a:off x="2506886" y="5163315"/>
            <a:ext cx="268511" cy="2524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B05C129-F2FD-298D-EDFB-97213113B9B4}"/>
              </a:ext>
            </a:extLst>
          </p:cNvPr>
          <p:cNvSpPr/>
          <p:nvPr/>
        </p:nvSpPr>
        <p:spPr>
          <a:xfrm>
            <a:off x="1619250" y="5163315"/>
            <a:ext cx="268511" cy="2524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9369D78-612B-7629-DB31-93C2C7D20F89}"/>
              </a:ext>
            </a:extLst>
          </p:cNvPr>
          <p:cNvSpPr/>
          <p:nvPr/>
        </p:nvSpPr>
        <p:spPr>
          <a:xfrm>
            <a:off x="1449611" y="4795837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5924B3C-BF12-E6EF-B747-A6B2FD495A81}"/>
              </a:ext>
            </a:extLst>
          </p:cNvPr>
          <p:cNvSpPr/>
          <p:nvPr/>
        </p:nvSpPr>
        <p:spPr>
          <a:xfrm>
            <a:off x="1019174" y="4106042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900892D-73C0-068F-234C-26D2B274C355}"/>
              </a:ext>
            </a:extLst>
          </p:cNvPr>
          <p:cNvSpPr/>
          <p:nvPr/>
        </p:nvSpPr>
        <p:spPr>
          <a:xfrm>
            <a:off x="2724151" y="2000249"/>
            <a:ext cx="807814" cy="828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D86DAA0-9251-844B-7EEB-B316B60692D1}"/>
              </a:ext>
            </a:extLst>
          </p:cNvPr>
          <p:cNvSpPr/>
          <p:nvPr/>
        </p:nvSpPr>
        <p:spPr>
          <a:xfrm>
            <a:off x="5629275" y="2000249"/>
            <a:ext cx="807814" cy="828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AFEEB18-CCE3-3185-939D-DE26815295A2}"/>
              </a:ext>
            </a:extLst>
          </p:cNvPr>
          <p:cNvCxnSpPr>
            <a:cxnSpLocks/>
          </p:cNvCxnSpPr>
          <p:nvPr/>
        </p:nvCxnSpPr>
        <p:spPr>
          <a:xfrm>
            <a:off x="1067299" y="1876424"/>
            <a:ext cx="0" cy="3143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74A3175-9459-407E-B8BF-B6CEA5DC863E}"/>
              </a:ext>
            </a:extLst>
          </p:cNvPr>
          <p:cNvCxnSpPr>
            <a:cxnSpLocks/>
          </p:cNvCxnSpPr>
          <p:nvPr/>
        </p:nvCxnSpPr>
        <p:spPr>
          <a:xfrm>
            <a:off x="2037239" y="1876424"/>
            <a:ext cx="0" cy="2143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E141799-D881-11E0-ABCE-1688CBF16716}"/>
              </a:ext>
            </a:extLst>
          </p:cNvPr>
          <p:cNvCxnSpPr>
            <a:cxnSpLocks/>
          </p:cNvCxnSpPr>
          <p:nvPr/>
        </p:nvCxnSpPr>
        <p:spPr>
          <a:xfrm flipV="1">
            <a:off x="1075418" y="2609850"/>
            <a:ext cx="0" cy="3238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3826776-73E2-CED0-C1C0-27B1B8B45D12}"/>
              </a:ext>
            </a:extLst>
          </p:cNvPr>
          <p:cNvCxnSpPr>
            <a:cxnSpLocks/>
          </p:cNvCxnSpPr>
          <p:nvPr/>
        </p:nvCxnSpPr>
        <p:spPr>
          <a:xfrm flipV="1">
            <a:off x="2061898" y="2703194"/>
            <a:ext cx="0" cy="2305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03856705-CFD3-26A4-7F35-6D7FD7F599E5}"/>
              </a:ext>
            </a:extLst>
          </p:cNvPr>
          <p:cNvSpPr/>
          <p:nvPr/>
        </p:nvSpPr>
        <p:spPr>
          <a:xfrm>
            <a:off x="4596292" y="2004812"/>
            <a:ext cx="1046344" cy="828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3F4553A-97D1-5101-C4DA-1E565C7E32BD}"/>
              </a:ext>
            </a:extLst>
          </p:cNvPr>
          <p:cNvSpPr/>
          <p:nvPr/>
        </p:nvSpPr>
        <p:spPr>
          <a:xfrm>
            <a:off x="1489998" y="2009021"/>
            <a:ext cx="1225793" cy="828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FE95858-34C0-76BD-DBC4-1BAD1A6EF25F}"/>
              </a:ext>
            </a:extLst>
          </p:cNvPr>
          <p:cNvCxnSpPr>
            <a:cxnSpLocks/>
          </p:cNvCxnSpPr>
          <p:nvPr/>
        </p:nvCxnSpPr>
        <p:spPr>
          <a:xfrm flipV="1">
            <a:off x="5208198" y="1866900"/>
            <a:ext cx="0" cy="29527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AB0D68F-0EAF-6CBA-B6F7-4246D28A517D}"/>
              </a:ext>
            </a:extLst>
          </p:cNvPr>
          <p:cNvCxnSpPr>
            <a:cxnSpLocks/>
          </p:cNvCxnSpPr>
          <p:nvPr/>
        </p:nvCxnSpPr>
        <p:spPr>
          <a:xfrm flipV="1">
            <a:off x="4003436" y="1866900"/>
            <a:ext cx="0" cy="16192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4927C6A-7A5F-8B6D-E190-A7FF2C239372}"/>
              </a:ext>
            </a:extLst>
          </p:cNvPr>
          <p:cNvCxnSpPr>
            <a:cxnSpLocks/>
          </p:cNvCxnSpPr>
          <p:nvPr/>
        </p:nvCxnSpPr>
        <p:spPr>
          <a:xfrm>
            <a:off x="5217823" y="2654966"/>
            <a:ext cx="0" cy="27873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9500F42-107C-A863-D3C3-94D47B371AF9}"/>
              </a:ext>
            </a:extLst>
          </p:cNvPr>
          <p:cNvCxnSpPr>
            <a:cxnSpLocks/>
          </p:cNvCxnSpPr>
          <p:nvPr/>
        </p:nvCxnSpPr>
        <p:spPr>
          <a:xfrm flipH="1">
            <a:off x="4013061" y="2771775"/>
            <a:ext cx="2106" cy="16192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A35A0B89-9B4B-8BA5-DEB1-D84C2CAF97E3}"/>
              </a:ext>
            </a:extLst>
          </p:cNvPr>
          <p:cNvSpPr/>
          <p:nvPr/>
        </p:nvSpPr>
        <p:spPr>
          <a:xfrm>
            <a:off x="1891023" y="4552952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17B6632-125B-206F-63DB-DE294FD1431D}"/>
              </a:ext>
            </a:extLst>
          </p:cNvPr>
          <p:cNvSpPr/>
          <p:nvPr/>
        </p:nvSpPr>
        <p:spPr>
          <a:xfrm>
            <a:off x="2182130" y="4827176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55E63ADC-DDFD-308A-5495-DD1580625D40}"/>
              </a:ext>
            </a:extLst>
          </p:cNvPr>
          <p:cNvSpPr/>
          <p:nvPr/>
        </p:nvSpPr>
        <p:spPr>
          <a:xfrm>
            <a:off x="2294619" y="5184745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79C32E6C-31D5-34D8-DC07-9BCAE17AF042}"/>
              </a:ext>
            </a:extLst>
          </p:cNvPr>
          <p:cNvSpPr/>
          <p:nvPr/>
        </p:nvSpPr>
        <p:spPr>
          <a:xfrm>
            <a:off x="1776064" y="5039290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21E01DA-0667-46DC-7A10-DD549DDE7A48}"/>
              </a:ext>
            </a:extLst>
          </p:cNvPr>
          <p:cNvSpPr/>
          <p:nvPr/>
        </p:nvSpPr>
        <p:spPr>
          <a:xfrm>
            <a:off x="4118477" y="4479134"/>
            <a:ext cx="268511" cy="2524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6CAE333-9F0F-7C1B-5DB8-FF35E85740C2}"/>
              </a:ext>
            </a:extLst>
          </p:cNvPr>
          <p:cNvSpPr/>
          <p:nvPr/>
        </p:nvSpPr>
        <p:spPr>
          <a:xfrm>
            <a:off x="4452413" y="4158342"/>
            <a:ext cx="268511" cy="2524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5BC0685-0BC3-007A-1D3E-2C96C2E3ECB2}"/>
              </a:ext>
            </a:extLst>
          </p:cNvPr>
          <p:cNvSpPr/>
          <p:nvPr/>
        </p:nvSpPr>
        <p:spPr>
          <a:xfrm>
            <a:off x="5073942" y="4669445"/>
            <a:ext cx="268511" cy="2524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34A9DC9-428C-95DD-4A14-024CE7D5DFF9}"/>
              </a:ext>
            </a:extLst>
          </p:cNvPr>
          <p:cNvSpPr/>
          <p:nvPr/>
        </p:nvSpPr>
        <p:spPr>
          <a:xfrm>
            <a:off x="5642636" y="5184745"/>
            <a:ext cx="268511" cy="2524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35934651-CB5F-0D41-C191-9AC3CCED6A88}"/>
              </a:ext>
            </a:extLst>
          </p:cNvPr>
          <p:cNvSpPr/>
          <p:nvPr/>
        </p:nvSpPr>
        <p:spPr>
          <a:xfrm>
            <a:off x="5695483" y="5475656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26E17CA-3D54-12E7-85DA-C39603A507B1}"/>
              </a:ext>
            </a:extLst>
          </p:cNvPr>
          <p:cNvSpPr/>
          <p:nvPr/>
        </p:nvSpPr>
        <p:spPr>
          <a:xfrm>
            <a:off x="4999556" y="4931951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2E521FE-AFD1-B25C-B438-8A97DB5A0FE7}"/>
              </a:ext>
            </a:extLst>
          </p:cNvPr>
          <p:cNvSpPr/>
          <p:nvPr/>
        </p:nvSpPr>
        <p:spPr>
          <a:xfrm>
            <a:off x="4274499" y="4314484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4A22343-7116-0353-AC6C-4EAF2121EFD1}"/>
              </a:ext>
            </a:extLst>
          </p:cNvPr>
          <p:cNvSpPr/>
          <p:nvPr/>
        </p:nvSpPr>
        <p:spPr>
          <a:xfrm>
            <a:off x="4409453" y="4428884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383F82D-5ED3-A65C-A15D-96AD839BD2F5}"/>
              </a:ext>
            </a:extLst>
          </p:cNvPr>
          <p:cNvSpPr/>
          <p:nvPr/>
        </p:nvSpPr>
        <p:spPr>
          <a:xfrm>
            <a:off x="5554119" y="5384767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BB3E278-041C-F33A-A52D-25BD94AA2615}"/>
              </a:ext>
            </a:extLst>
          </p:cNvPr>
          <p:cNvSpPr/>
          <p:nvPr/>
        </p:nvSpPr>
        <p:spPr>
          <a:xfrm>
            <a:off x="3352800" y="1200150"/>
            <a:ext cx="485775" cy="361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E74F6D9-F1AE-2664-2070-7BF43C515FB6}"/>
              </a:ext>
            </a:extLst>
          </p:cNvPr>
          <p:cNvSpPr/>
          <p:nvPr/>
        </p:nvSpPr>
        <p:spPr>
          <a:xfrm>
            <a:off x="1644873" y="3372608"/>
            <a:ext cx="485775" cy="361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F8B49F0-20EA-CA5D-7089-215AE166F5B6}"/>
              </a:ext>
            </a:extLst>
          </p:cNvPr>
          <p:cNvSpPr/>
          <p:nvPr/>
        </p:nvSpPr>
        <p:spPr>
          <a:xfrm>
            <a:off x="4965309" y="3372608"/>
            <a:ext cx="485775" cy="361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5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6" grpId="1" animBg="1"/>
      <p:bldP spid="33" grpId="0" animBg="1"/>
      <p:bldP spid="34" grpId="0" animBg="1"/>
      <p:bldP spid="35" grpId="0" animBg="1"/>
      <p:bldP spid="36" grpId="0" animBg="1"/>
      <p:bldP spid="39" grpId="0" animBg="1"/>
      <p:bldP spid="40" grpId="0" animBg="1"/>
      <p:bldP spid="49" grpId="0" animBg="1"/>
      <p:bldP spid="50" grpId="0" animBg="1"/>
      <p:bldP spid="50" grpId="1" animBg="1"/>
      <p:bldP spid="60" grpId="0" animBg="1"/>
      <p:bldP spid="61" grpId="0" animBg="1"/>
      <p:bldP spid="62" grpId="0" animBg="1"/>
      <p:bldP spid="63" grpId="0" animBg="1"/>
      <p:bldP spid="65" grpId="0" animBg="1"/>
      <p:bldP spid="66" grpId="0" animBg="1"/>
      <p:bldP spid="67" grpId="0" animBg="1"/>
      <p:bldP spid="68" grpId="0" animBg="1"/>
      <p:bldP spid="71" grpId="0" animBg="1"/>
      <p:bldP spid="72" grpId="0" animBg="1"/>
      <p:bldP spid="7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9C88A9-1ECF-0312-EAF8-DCC97343C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diagram of a diagram of a diagram&#10;&#10;AI-generated content may be incorrect.">
            <a:extLst>
              <a:ext uri="{FF2B5EF4-FFF2-40B4-BE49-F238E27FC236}">
                <a16:creationId xmlns:a16="http://schemas.microsoft.com/office/drawing/2014/main" id="{FA2E83B3-4151-D5B2-1ABD-C9D9779D1F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15" y="1266825"/>
            <a:ext cx="6544297" cy="50116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10E0B4-DF41-DE75-F11B-72653359B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006" y="166978"/>
            <a:ext cx="11722443" cy="779227"/>
          </a:xfrm>
        </p:spPr>
        <p:txBody>
          <a:bodyPr>
            <a:normAutofit/>
          </a:bodyPr>
          <a:lstStyle/>
          <a:p>
            <a:r>
              <a:rPr lang="en-US" sz="3200" dirty="0"/>
              <a:t>Thermoacoustic Systems: Traveling-Wave Engine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6B9BC7-D517-AD28-658A-D25E9E98CE26}"/>
              </a:ext>
            </a:extLst>
          </p:cNvPr>
          <p:cNvSpPr txBox="1"/>
          <p:nvPr/>
        </p:nvSpPr>
        <p:spPr>
          <a:xfrm>
            <a:off x="7038975" y="1266825"/>
            <a:ext cx="35814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1 – 2: </a:t>
            </a:r>
            <a:r>
              <a:rPr lang="en-US" sz="1600" dirty="0"/>
              <a:t>Particle is starting to traverse from the cold end to the hot end of the regenerator losing entropy into the wall. </a:t>
            </a:r>
          </a:p>
          <a:p>
            <a:endParaRPr lang="en-US" sz="1600" dirty="0"/>
          </a:p>
          <a:p>
            <a:r>
              <a:rPr lang="en-US" sz="1600" b="1" dirty="0"/>
              <a:t>2 – 3: </a:t>
            </a:r>
            <a:r>
              <a:rPr lang="en-US" sz="1600" dirty="0"/>
              <a:t>Particle continues traversing from cold to hot and starts accepting entropy from the wall. </a:t>
            </a:r>
          </a:p>
          <a:p>
            <a:endParaRPr lang="en-US" sz="1600" dirty="0"/>
          </a:p>
          <a:p>
            <a:r>
              <a:rPr lang="en-US" sz="1600" b="1" dirty="0"/>
              <a:t>3 – 4: </a:t>
            </a:r>
            <a:r>
              <a:rPr lang="en-US" sz="1600" dirty="0"/>
              <a:t>Particle begins moving from hot to cold and continues to increase entropy. </a:t>
            </a:r>
          </a:p>
          <a:p>
            <a:endParaRPr lang="en-US" sz="1600" dirty="0"/>
          </a:p>
          <a:p>
            <a:r>
              <a:rPr lang="en-US" sz="1600" b="1" dirty="0"/>
              <a:t>4 – 5: </a:t>
            </a:r>
            <a:r>
              <a:rPr lang="en-US" sz="1600" dirty="0"/>
              <a:t>Particle starts transferring entropy into the wall and continues to move to the cold end.  </a:t>
            </a:r>
          </a:p>
          <a:p>
            <a:endParaRPr lang="en-US" sz="1600" dirty="0"/>
          </a:p>
          <a:p>
            <a:r>
              <a:rPr lang="en-US" sz="1600" b="1" dirty="0"/>
              <a:t>5 – 6: </a:t>
            </a:r>
            <a:r>
              <a:rPr lang="en-US" sz="1600" dirty="0"/>
              <a:t>Particle continues to reduce in entropy and starts reducing in volume.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97454CC-0EBF-5BDF-D65E-9F870499899F}"/>
              </a:ext>
            </a:extLst>
          </p:cNvPr>
          <p:cNvCxnSpPr>
            <a:cxnSpLocks/>
          </p:cNvCxnSpPr>
          <p:nvPr/>
        </p:nvCxnSpPr>
        <p:spPr>
          <a:xfrm flipV="1">
            <a:off x="6048375" y="1866900"/>
            <a:ext cx="0" cy="32385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C15AB35-39A6-D07F-54A7-078434789830}"/>
              </a:ext>
            </a:extLst>
          </p:cNvPr>
          <p:cNvCxnSpPr>
            <a:cxnSpLocks/>
          </p:cNvCxnSpPr>
          <p:nvPr/>
        </p:nvCxnSpPr>
        <p:spPr>
          <a:xfrm>
            <a:off x="6048375" y="2619374"/>
            <a:ext cx="0" cy="31432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CF19800-0D11-0C54-B911-7BE820F11497}"/>
              </a:ext>
            </a:extLst>
          </p:cNvPr>
          <p:cNvCxnSpPr>
            <a:cxnSpLocks/>
          </p:cNvCxnSpPr>
          <p:nvPr/>
        </p:nvCxnSpPr>
        <p:spPr>
          <a:xfrm flipV="1">
            <a:off x="3181350" y="2543174"/>
            <a:ext cx="0" cy="3238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0ED49B8-DDFF-A31A-4793-DAF098D26E0F}"/>
              </a:ext>
            </a:extLst>
          </p:cNvPr>
          <p:cNvCxnSpPr>
            <a:cxnSpLocks/>
          </p:cNvCxnSpPr>
          <p:nvPr/>
        </p:nvCxnSpPr>
        <p:spPr>
          <a:xfrm>
            <a:off x="3181350" y="1933574"/>
            <a:ext cx="0" cy="3143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FECA80DB-BF11-F6D1-37A8-90C2BE64F2D4}"/>
              </a:ext>
            </a:extLst>
          </p:cNvPr>
          <p:cNvSpPr/>
          <p:nvPr/>
        </p:nvSpPr>
        <p:spPr>
          <a:xfrm>
            <a:off x="1449611" y="4795837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E2866D-0F97-9290-EB1B-ED3AAE678712}"/>
              </a:ext>
            </a:extLst>
          </p:cNvPr>
          <p:cNvSpPr/>
          <p:nvPr/>
        </p:nvSpPr>
        <p:spPr>
          <a:xfrm>
            <a:off x="1019174" y="4106042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F2147D8-AD0E-E51E-76C8-E0A7E425A2B1}"/>
              </a:ext>
            </a:extLst>
          </p:cNvPr>
          <p:cNvCxnSpPr>
            <a:cxnSpLocks/>
          </p:cNvCxnSpPr>
          <p:nvPr/>
        </p:nvCxnSpPr>
        <p:spPr>
          <a:xfrm>
            <a:off x="1067299" y="1876424"/>
            <a:ext cx="0" cy="3143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8C7B97B-99FB-D6B7-6C78-D155CBB7FFC7}"/>
              </a:ext>
            </a:extLst>
          </p:cNvPr>
          <p:cNvCxnSpPr>
            <a:cxnSpLocks/>
          </p:cNvCxnSpPr>
          <p:nvPr/>
        </p:nvCxnSpPr>
        <p:spPr>
          <a:xfrm>
            <a:off x="2037239" y="1876424"/>
            <a:ext cx="0" cy="2143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1EE812A-5BB0-7C84-78FB-79368A8E15F0}"/>
              </a:ext>
            </a:extLst>
          </p:cNvPr>
          <p:cNvCxnSpPr>
            <a:cxnSpLocks/>
          </p:cNvCxnSpPr>
          <p:nvPr/>
        </p:nvCxnSpPr>
        <p:spPr>
          <a:xfrm flipV="1">
            <a:off x="1075418" y="2609850"/>
            <a:ext cx="0" cy="3238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1C1A0DF-1380-F6D3-28A7-09C0F2D8D2AE}"/>
              </a:ext>
            </a:extLst>
          </p:cNvPr>
          <p:cNvCxnSpPr>
            <a:cxnSpLocks/>
          </p:cNvCxnSpPr>
          <p:nvPr/>
        </p:nvCxnSpPr>
        <p:spPr>
          <a:xfrm flipV="1">
            <a:off x="2061898" y="2703194"/>
            <a:ext cx="0" cy="2305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237E691-A59B-A893-5236-EA2ACB4F6925}"/>
              </a:ext>
            </a:extLst>
          </p:cNvPr>
          <p:cNvCxnSpPr>
            <a:cxnSpLocks/>
          </p:cNvCxnSpPr>
          <p:nvPr/>
        </p:nvCxnSpPr>
        <p:spPr>
          <a:xfrm flipV="1">
            <a:off x="5208198" y="1866900"/>
            <a:ext cx="0" cy="29527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D38165A-3721-95A3-6F14-6184C4DD5448}"/>
              </a:ext>
            </a:extLst>
          </p:cNvPr>
          <p:cNvCxnSpPr>
            <a:cxnSpLocks/>
          </p:cNvCxnSpPr>
          <p:nvPr/>
        </p:nvCxnSpPr>
        <p:spPr>
          <a:xfrm flipV="1">
            <a:off x="4003436" y="1866900"/>
            <a:ext cx="0" cy="16192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C7E5C23-4235-1303-1E52-314647FBBE82}"/>
              </a:ext>
            </a:extLst>
          </p:cNvPr>
          <p:cNvCxnSpPr>
            <a:cxnSpLocks/>
          </p:cNvCxnSpPr>
          <p:nvPr/>
        </p:nvCxnSpPr>
        <p:spPr>
          <a:xfrm>
            <a:off x="5217823" y="2654966"/>
            <a:ext cx="0" cy="27873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41AD53D-FA6D-9BE2-F05D-1117690BCA69}"/>
              </a:ext>
            </a:extLst>
          </p:cNvPr>
          <p:cNvCxnSpPr>
            <a:cxnSpLocks/>
          </p:cNvCxnSpPr>
          <p:nvPr/>
        </p:nvCxnSpPr>
        <p:spPr>
          <a:xfrm flipH="1">
            <a:off x="3988347" y="2771775"/>
            <a:ext cx="2106" cy="16192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6D55096D-15F3-9C94-26F0-415895C16D47}"/>
              </a:ext>
            </a:extLst>
          </p:cNvPr>
          <p:cNvSpPr/>
          <p:nvPr/>
        </p:nvSpPr>
        <p:spPr>
          <a:xfrm>
            <a:off x="1891023" y="4552952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71E7E79-18ED-D56C-0B15-858716F12D07}"/>
              </a:ext>
            </a:extLst>
          </p:cNvPr>
          <p:cNvSpPr/>
          <p:nvPr/>
        </p:nvSpPr>
        <p:spPr>
          <a:xfrm>
            <a:off x="2182130" y="4827176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127748B-E41F-8F8F-8A2A-82D6B7A4195A}"/>
              </a:ext>
            </a:extLst>
          </p:cNvPr>
          <p:cNvSpPr/>
          <p:nvPr/>
        </p:nvSpPr>
        <p:spPr>
          <a:xfrm>
            <a:off x="2294619" y="5184745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A7D98C3-6F3E-1681-F3C2-C7C75745F2F2}"/>
              </a:ext>
            </a:extLst>
          </p:cNvPr>
          <p:cNvSpPr/>
          <p:nvPr/>
        </p:nvSpPr>
        <p:spPr>
          <a:xfrm>
            <a:off x="1776064" y="5039290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D291AD1-2BE6-B121-AD69-BFC584387137}"/>
              </a:ext>
            </a:extLst>
          </p:cNvPr>
          <p:cNvSpPr/>
          <p:nvPr/>
        </p:nvSpPr>
        <p:spPr>
          <a:xfrm>
            <a:off x="5695483" y="5475656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8E279C56-A57E-F5EC-ADD2-31C0FCB6AFE5}"/>
              </a:ext>
            </a:extLst>
          </p:cNvPr>
          <p:cNvSpPr/>
          <p:nvPr/>
        </p:nvSpPr>
        <p:spPr>
          <a:xfrm>
            <a:off x="4999556" y="4931951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ED11D61-FA6E-C8B3-B084-549B5806BED9}"/>
              </a:ext>
            </a:extLst>
          </p:cNvPr>
          <p:cNvSpPr/>
          <p:nvPr/>
        </p:nvSpPr>
        <p:spPr>
          <a:xfrm>
            <a:off x="4274499" y="4314484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D22DAB08-E1C4-8C2B-1F58-0612FE2851FF}"/>
              </a:ext>
            </a:extLst>
          </p:cNvPr>
          <p:cNvSpPr/>
          <p:nvPr/>
        </p:nvSpPr>
        <p:spPr>
          <a:xfrm>
            <a:off x="4409453" y="4428884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55356BC-7E09-F899-8E72-0222AEE04831}"/>
              </a:ext>
            </a:extLst>
          </p:cNvPr>
          <p:cNvSpPr/>
          <p:nvPr/>
        </p:nvSpPr>
        <p:spPr>
          <a:xfrm>
            <a:off x="5554119" y="5384767"/>
            <a:ext cx="112489" cy="10477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DE9B070-4988-5CA7-2384-12C90F320E02}"/>
              </a:ext>
            </a:extLst>
          </p:cNvPr>
          <p:cNvSpPr/>
          <p:nvPr/>
        </p:nvSpPr>
        <p:spPr>
          <a:xfrm>
            <a:off x="3419475" y="1266825"/>
            <a:ext cx="390525" cy="342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B26330-31E2-C70B-47D9-43EAA8653C14}"/>
              </a:ext>
            </a:extLst>
          </p:cNvPr>
          <p:cNvSpPr/>
          <p:nvPr/>
        </p:nvSpPr>
        <p:spPr>
          <a:xfrm>
            <a:off x="1693290" y="3329467"/>
            <a:ext cx="390525" cy="342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52AB79-10FA-730C-70AE-8A4430E5DF9C}"/>
              </a:ext>
            </a:extLst>
          </p:cNvPr>
          <p:cNvSpPr/>
          <p:nvPr/>
        </p:nvSpPr>
        <p:spPr>
          <a:xfrm>
            <a:off x="5012935" y="3378865"/>
            <a:ext cx="390525" cy="342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66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869CE-0E9A-2BF8-C202-5AEED76D0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006" y="166978"/>
            <a:ext cx="11931993" cy="779227"/>
          </a:xfrm>
        </p:spPr>
        <p:txBody>
          <a:bodyPr>
            <a:normAutofit/>
          </a:bodyPr>
          <a:lstStyle/>
          <a:p>
            <a:r>
              <a:rPr lang="en-US" sz="3200" dirty="0"/>
              <a:t>Thermoacoustic Theory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E3315B-3204-4317-B42C-48CBF11A8516}"/>
              </a:ext>
            </a:extLst>
          </p:cNvPr>
          <p:cNvSpPr txBox="1"/>
          <p:nvPr/>
        </p:nvSpPr>
        <p:spPr>
          <a:xfrm>
            <a:off x="260006" y="1235411"/>
            <a:ext cx="439950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DeltaEC</a:t>
            </a:r>
            <a:r>
              <a:rPr lang="en-US" dirty="0"/>
              <a:t> (Los Alamos National Laboratory) is used to predict the performance of  different configurations for a traveling-wave thermoacoustic engine and refrigerator.</a:t>
            </a:r>
          </a:p>
          <a:p>
            <a:endParaRPr lang="en-US" dirty="0"/>
          </a:p>
          <a:p>
            <a:r>
              <a:rPr lang="en-US" dirty="0"/>
              <a:t>Input different elements and geometric configurations like a regenerator.</a:t>
            </a:r>
          </a:p>
          <a:p>
            <a:endParaRPr lang="en-US" dirty="0"/>
          </a:p>
          <a:p>
            <a:r>
              <a:rPr lang="en-US" dirty="0"/>
              <a:t>Boundary conditions are defined as guesses and targets in the program. </a:t>
            </a:r>
          </a:p>
          <a:p>
            <a:endParaRPr lang="en-US" dirty="0"/>
          </a:p>
          <a:p>
            <a:r>
              <a:rPr lang="en-US" dirty="0"/>
              <a:t>Calculates solutions  for acoustic parameters and thermal parameters through the shooting method.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993B53D-72FD-F3EE-52A1-B8663D1BABA8}"/>
              </a:ext>
            </a:extLst>
          </p:cNvPr>
          <p:cNvGrpSpPr/>
          <p:nvPr/>
        </p:nvGrpSpPr>
        <p:grpSpPr>
          <a:xfrm>
            <a:off x="4856031" y="1235411"/>
            <a:ext cx="6650317" cy="1289199"/>
            <a:chOff x="1879428" y="2392498"/>
            <a:chExt cx="6650317" cy="12891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4C1C0CB1-3D45-5A4A-923C-A766D493D1E7}"/>
                    </a:ext>
                  </a:extLst>
                </p:cNvPr>
                <p:cNvSpPr txBox="1"/>
                <p:nvPr/>
              </p:nvSpPr>
              <p:spPr>
                <a:xfrm>
                  <a:off x="1879428" y="2392498"/>
                  <a:ext cx="6453797" cy="1289199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𝑖𝑤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𝑑𝑧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b="0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𝑖𝑤𝐴𝑑𝑧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d>
                              <m:d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</m:e>
                            </m:d>
                            <m:d>
                              <m:d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4C1C0CB1-3D45-5A4A-923C-A766D493D1E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79428" y="2392498"/>
                  <a:ext cx="6453797" cy="128919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3810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E4D05D3-3D22-6DB3-C811-C54BE62C763D}"/>
                </a:ext>
              </a:extLst>
            </p:cNvPr>
            <p:cNvSpPr txBox="1"/>
            <p:nvPr/>
          </p:nvSpPr>
          <p:spPr>
            <a:xfrm>
              <a:off x="8068359" y="2392498"/>
              <a:ext cx="461386" cy="24622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[6]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4DB08E9E-A6FE-4EE3-EAF0-59AC86DA53B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2515987"/>
                  </p:ext>
                </p:extLst>
              </p:nvPr>
            </p:nvGraphicFramePr>
            <p:xfrm>
              <a:off x="5543871" y="4126270"/>
              <a:ext cx="5078115" cy="2473960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3511296">
                      <a:extLst>
                        <a:ext uri="{9D8B030D-6E8A-4147-A177-3AD203B41FA5}">
                          <a16:colId xmlns:a16="http://schemas.microsoft.com/office/drawing/2014/main" val="709918926"/>
                        </a:ext>
                      </a:extLst>
                    </a:gridCol>
                    <a:gridCol w="1566819">
                      <a:extLst>
                        <a:ext uri="{9D8B030D-6E8A-4147-A177-3AD203B41FA5}">
                          <a16:colId xmlns:a16="http://schemas.microsoft.com/office/drawing/2014/main" val="2108794471"/>
                        </a:ext>
                      </a:extLst>
                    </a:gridCol>
                  </a:tblGrid>
                  <a:tr h="15240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Guesses</a:t>
                          </a:r>
                          <a:endParaRPr lang="en-US" sz="11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Targets</a:t>
                          </a:r>
                          <a:endParaRPr lang="en-US" sz="11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290203157"/>
                      </a:ext>
                    </a:extLst>
                  </a:tr>
                  <a:tr h="380492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Acoustic frequency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a:rPr lang="en-US" sz="1000" kern="100">
                                  <a:effectLst/>
                                  <a:latin typeface="Cambria Math" panose="02040503050406030204" pitchFamily="18" charset="0"/>
                                </a:rPr>
                                <m:t>𝐼𝑚</m:t>
                              </m:r>
                              <m:d>
                                <m:dPr>
                                  <m:ctrlPr>
                                    <a:rPr lang="en-US" sz="1000" i="1" kern="1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000" i="1" kern="1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000" kern="1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000" kern="1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sz="1000" kern="100">
                                  <a:effectLst/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oMath>
                          </a14:m>
                          <a:r>
                            <a:rPr lang="en-US" sz="1000" kern="100" dirty="0">
                              <a:effectLst/>
                            </a:rPr>
                            <a:t>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23525347"/>
                      </a:ext>
                    </a:extLst>
                  </a:tr>
                  <a:tr h="380492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Pressure amplitude at the top </a:t>
                          </a:r>
                        </a:p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of the ambient heat exchanger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a:rPr lang="en-US" sz="1000" kern="100">
                                  <a:effectLst/>
                                  <a:latin typeface="Cambria Math" panose="02040503050406030204" pitchFamily="18" charset="0"/>
                                </a:rPr>
                                <m:t>𝑅𝑒</m:t>
                              </m:r>
                              <m:d>
                                <m:dPr>
                                  <m:ctrlPr>
                                    <a:rPr lang="en-US" sz="1000" i="1" kern="1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000" i="1" kern="1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000" kern="1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000" kern="1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sz="1000" kern="100">
                                  <a:effectLst/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oMath>
                          </a14:m>
                          <a:r>
                            <a:rPr lang="en-US" sz="1000" kern="100" dirty="0">
                              <a:effectLst/>
                            </a:rPr>
                            <a:t>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129983717"/>
                      </a:ext>
                    </a:extLst>
                  </a:tr>
                  <a:tr h="316992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Real component of the impedance </a:t>
                          </a:r>
                        </a:p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at the beginning of the loop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0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sz="1000" i="1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000" i="1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0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sz="10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b>
                                    <m:r>
                                      <a:rPr lang="en-US" sz="1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𝑢𝑛𝑖𝑜𝑛</m:t>
                                    </m:r>
                                  </m:sub>
                                </m:sSub>
                                <m:r>
                                  <a:rPr lang="en-US" sz="1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0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sz="1000" i="1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000" i="1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0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sz="10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b>
                                    <m:r>
                                      <a:rPr lang="en-US" sz="1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𝑠𝑜𝑓𝑡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360574570"/>
                      </a:ext>
                    </a:extLst>
                  </a:tr>
                  <a:tr h="316992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Imaginary component of the impedance </a:t>
                          </a:r>
                        </a:p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at the beginning of the loop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𝑃h</m:t>
                                </m:r>
                                <m:sSub>
                                  <m:sSubPr>
                                    <m:ctrlPr>
                                      <a:rPr lang="en-US" sz="10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000" i="1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000" i="1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0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sz="10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b>
                                    <m:r>
                                      <a:rPr lang="en-US" sz="1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𝑢𝑛𝑖𝑜𝑛</m:t>
                                    </m:r>
                                  </m:sub>
                                </m:sSub>
                                <m:r>
                                  <a:rPr lang="en-US" sz="1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𝑃h</m:t>
                                </m:r>
                                <m:sSub>
                                  <m:sSubPr>
                                    <m:ctrlPr>
                                      <a:rPr lang="en-US" sz="10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000" i="1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000" i="1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0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sz="10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b>
                                    <m:r>
                                      <a:rPr lang="en-US" sz="1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𝑠𝑜𝑓𝑡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2134693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Wattage input at the hot heat exchanger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0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𝐻𝐻𝑋</m:t>
                                    </m:r>
                                  </m:sub>
                                </m:sSub>
                                <m:r>
                                  <a:rPr lang="en-US" sz="1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𝑖𝑛𝑝𝑢𝑡</m:t>
                                </m:r>
                              </m:oMath>
                            </m:oMathPara>
                          </a14:m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77904604"/>
                      </a:ext>
                    </a:extLst>
                  </a:tr>
                  <a:tr h="316992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Wattage removed at the 1</a:t>
                          </a:r>
                          <a:r>
                            <a:rPr lang="en-US" sz="1000" kern="100" baseline="30000" dirty="0">
                              <a:effectLst/>
                            </a:rPr>
                            <a:t>st</a:t>
                          </a:r>
                          <a:r>
                            <a:rPr lang="en-US" sz="1000" kern="100" dirty="0">
                              <a:effectLst/>
                            </a:rPr>
                            <a:t> ambient heat exchanger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00" i="1" kern="1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kern="100">
                                      <a:effectLst/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00" kern="100">
                                      <a:effectLst/>
                                      <a:latin typeface="Cambria Math" panose="02040503050406030204" pitchFamily="18" charset="0"/>
                                    </a:rPr>
                                    <m:t>𝑢𝑛𝑖𝑜𝑛</m:t>
                                  </m:r>
                                </m:sub>
                              </m:sSub>
                              <m:r>
                                <a:rPr lang="en-US" sz="1000" kern="1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000" i="1" kern="1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kern="100">
                                      <a:effectLst/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00" kern="100">
                                      <a:effectLst/>
                                      <a:latin typeface="Cambria Math" panose="02040503050406030204" pitchFamily="18" charset="0"/>
                                    </a:rPr>
                                    <m:t>𝑠𝑜𝑓𝑡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000" kern="100" dirty="0">
                              <a:effectLst/>
                            </a:rPr>
                            <a:t>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67998731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Wattage removed at the 2</a:t>
                          </a:r>
                          <a:r>
                            <a:rPr lang="en-US" sz="1000" kern="100" baseline="30000" dirty="0">
                              <a:effectLst/>
                            </a:rPr>
                            <a:t>nd</a:t>
                          </a:r>
                          <a:r>
                            <a:rPr lang="en-US" sz="1000" kern="100" dirty="0">
                              <a:effectLst/>
                            </a:rPr>
                            <a:t> ambient heat exchanger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00" i="1" kern="1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kern="100">
                                      <a:effectLst/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1000" kern="100">
                                      <a:effectLst/>
                                      <a:latin typeface="Cambria Math" panose="02040503050406030204" pitchFamily="18" charset="0"/>
                                    </a:rPr>
                                    <m:t>𝑡𝑜𝑡</m:t>
                                  </m:r>
                                </m:sub>
                              </m:sSub>
                              <m:r>
                                <a:rPr lang="en-US" sz="1000" kern="100">
                                  <a:effectLst/>
                                  <a:latin typeface="Cambria Math" panose="02040503050406030204" pitchFamily="18" charset="0"/>
                                </a:rPr>
                                <m:t>=0 </m:t>
                              </m:r>
                              <m:r>
                                <a:rPr lang="en-US" sz="1000" kern="100">
                                  <a:effectLst/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oMath>
                          </a14:m>
                          <a:r>
                            <a:rPr lang="en-US" sz="1000" kern="100" dirty="0">
                              <a:effectLst/>
                            </a:rPr>
                            <a:t>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2667812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4DB08E9E-A6FE-4EE3-EAF0-59AC86DA53B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2515987"/>
                  </p:ext>
                </p:extLst>
              </p:nvPr>
            </p:nvGraphicFramePr>
            <p:xfrm>
              <a:off x="5543871" y="4126270"/>
              <a:ext cx="5078115" cy="2473960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3511296">
                      <a:extLst>
                        <a:ext uri="{9D8B030D-6E8A-4147-A177-3AD203B41FA5}">
                          <a16:colId xmlns:a16="http://schemas.microsoft.com/office/drawing/2014/main" val="709918926"/>
                        </a:ext>
                      </a:extLst>
                    </a:gridCol>
                    <a:gridCol w="1566819">
                      <a:extLst>
                        <a:ext uri="{9D8B030D-6E8A-4147-A177-3AD203B41FA5}">
                          <a16:colId xmlns:a16="http://schemas.microsoft.com/office/drawing/2014/main" val="2108794471"/>
                        </a:ext>
                      </a:extLst>
                    </a:gridCol>
                  </a:tblGrid>
                  <a:tr h="15240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Guesses</a:t>
                          </a:r>
                          <a:endParaRPr lang="en-US" sz="11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Targets</a:t>
                          </a:r>
                          <a:endParaRPr lang="en-US" sz="11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290203157"/>
                      </a:ext>
                    </a:extLst>
                  </a:tr>
                  <a:tr h="380492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Acoustic frequency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24514" t="-49206" r="-389" b="-5079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3525347"/>
                      </a:ext>
                    </a:extLst>
                  </a:tr>
                  <a:tr h="380492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Pressure amplitude at the top </a:t>
                          </a:r>
                        </a:p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of the ambient heat exchanger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24514" t="-151613" r="-389" b="-4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29983717"/>
                      </a:ext>
                    </a:extLst>
                  </a:tr>
                  <a:tr h="316992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Real component of the impedance </a:t>
                          </a:r>
                        </a:p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at the beginning of the loop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24514" t="-300000" r="-389" b="-3961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60574570"/>
                      </a:ext>
                    </a:extLst>
                  </a:tr>
                  <a:tr h="316992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Imaginary component of the impedance </a:t>
                          </a:r>
                        </a:p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at the beginning of the loop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24514" t="-392453" r="-389" b="-2886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693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Wattage input at the hot heat exchanger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24514" t="-522000" r="-389" b="-206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7904604"/>
                      </a:ext>
                    </a:extLst>
                  </a:tr>
                  <a:tr h="316992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Wattage removed at the 1</a:t>
                          </a:r>
                          <a:r>
                            <a:rPr lang="en-US" sz="1000" kern="100" baseline="30000" dirty="0">
                              <a:effectLst/>
                            </a:rPr>
                            <a:t>st</a:t>
                          </a:r>
                          <a:r>
                            <a:rPr lang="en-US" sz="1000" kern="100" dirty="0">
                              <a:effectLst/>
                            </a:rPr>
                            <a:t> ambient heat exchanger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24514" t="-598077" r="-389" b="-980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7998731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000" kern="100" dirty="0">
                              <a:effectLst/>
                            </a:rPr>
                            <a:t>Wattage removed at the 2</a:t>
                          </a:r>
                          <a:r>
                            <a:rPr lang="en-US" sz="1000" kern="100" baseline="30000" dirty="0">
                              <a:effectLst/>
                            </a:rPr>
                            <a:t>nd</a:t>
                          </a:r>
                          <a:r>
                            <a:rPr lang="en-US" sz="1000" kern="100" dirty="0">
                              <a:effectLst/>
                            </a:rPr>
                            <a:t> ambient heat exchanger </a:t>
                          </a:r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24514" t="-726000" r="-389" b="-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667812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84C8F372-FC55-6C75-F52E-6BBBE1284A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4170531"/>
                  </p:ext>
                </p:extLst>
              </p:nvPr>
            </p:nvGraphicFramePr>
            <p:xfrm>
              <a:off x="6018308" y="2848783"/>
              <a:ext cx="4129240" cy="1020572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2387668">
                      <a:extLst>
                        <a:ext uri="{9D8B030D-6E8A-4147-A177-3AD203B41FA5}">
                          <a16:colId xmlns:a16="http://schemas.microsoft.com/office/drawing/2014/main" val="709918926"/>
                        </a:ext>
                      </a:extLst>
                    </a:gridCol>
                    <a:gridCol w="1741572">
                      <a:extLst>
                        <a:ext uri="{9D8B030D-6E8A-4147-A177-3AD203B41FA5}">
                          <a16:colId xmlns:a16="http://schemas.microsoft.com/office/drawing/2014/main" val="210879447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100" kern="100" dirty="0">
                              <a:effectLst/>
                            </a:rPr>
                            <a:t>Geometric Parameters</a:t>
                          </a:r>
                          <a:endParaRPr lang="en-US" sz="11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100" kern="100" dirty="0">
                              <a:effectLst/>
                            </a:rPr>
                            <a:t>Calculated Parameters</a:t>
                          </a:r>
                          <a:endParaRPr lang="en-US" sz="11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29020315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0" i="1" kern="100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kern="100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sz="1100" b="0" i="1" kern="100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𝑡𝑢𝑏𝑒</m:t>
                                    </m:r>
                                  </m:sub>
                                </m:sSub>
                                <m:r>
                                  <a:rPr lang="en-US" sz="1100" b="0" i="1" kern="1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−</m:t>
                                </m:r>
                                <m:r>
                                  <a:rPr lang="en-US" sz="1100" b="0" i="1" kern="1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𝑑𝑖𝑎𝑚𝑒𝑡𝑒𝑟</m:t>
                                </m:r>
                              </m:oMath>
                            </m:oMathPara>
                          </a14:m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d>
                                <m:sSup>
                                  <m:sSupPr>
                                    <m:ctrlP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2352534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i="1" kern="1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  <m:r>
                                  <a:rPr lang="en-US" sz="1100" b="0" i="1" kern="1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−</m:t>
                                </m:r>
                                <m:r>
                                  <a:rPr lang="en-US" sz="1100" b="0" i="1" kern="1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𝑝𝑜𝑟𝑜𝑠𝑖𝑡𝑦</m:t>
                                </m:r>
                              </m:oMath>
                            </m:oMathPara>
                          </a14:m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</m:d>
                                <m:sSup>
                                  <m:sSupPr>
                                    <m:ctrlP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12998371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i="1" kern="1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sz="1100" b="0" i="1" kern="1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100" b="0" i="1" kern="1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𝑙𝑒𝑛𝑔𝑡h</m:t>
                                </m:r>
                              </m:oMath>
                            </m:oMathPara>
                          </a14:m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𝑡𝑜𝑡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36057457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0" i="1" kern="100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kern="100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z="1100" b="0" i="1" kern="100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US" sz="1100" b="0" i="1" kern="1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−</m:t>
                                </m:r>
                                <m:r>
                                  <a:rPr lang="en-US" sz="1100" b="0" i="1" kern="1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h𝑦𝑑𝑟𝑎𝑢𝑙𝑖𝑐</m:t>
                                </m:r>
                                <m:r>
                                  <a:rPr lang="en-US" sz="1100" b="0" i="1" kern="1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0" i="1" kern="1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𝑟𝑎𝑑𝑖𝑢𝑠</m:t>
                                </m:r>
                              </m:oMath>
                            </m:oMathPara>
                          </a14:m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1100" b="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𝑡𝑜𝑡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2134693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100" kern="100" dirty="0">
                              <a:effectLst/>
                            </a:rPr>
                            <a:t>stainless-steel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i="1" kern="1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sz="1100" b="0" i="1" kern="1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oMath>
                            </m:oMathPara>
                          </a14:m>
                          <a:endParaRPr lang="en-US" sz="1100" kern="100" dirty="0">
                            <a:effectLst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779046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84C8F372-FC55-6C75-F52E-6BBBE1284A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4170531"/>
                  </p:ext>
                </p:extLst>
              </p:nvPr>
            </p:nvGraphicFramePr>
            <p:xfrm>
              <a:off x="6018308" y="2848783"/>
              <a:ext cx="4129240" cy="1020572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2387668">
                      <a:extLst>
                        <a:ext uri="{9D8B030D-6E8A-4147-A177-3AD203B41FA5}">
                          <a16:colId xmlns:a16="http://schemas.microsoft.com/office/drawing/2014/main" val="709918926"/>
                        </a:ext>
                      </a:extLst>
                    </a:gridCol>
                    <a:gridCol w="1741572">
                      <a:extLst>
                        <a:ext uri="{9D8B030D-6E8A-4147-A177-3AD203B41FA5}">
                          <a16:colId xmlns:a16="http://schemas.microsoft.com/office/drawing/2014/main" val="2108794471"/>
                        </a:ext>
                      </a:extLst>
                    </a:gridCol>
                  </a:tblGrid>
                  <a:tr h="16764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100" kern="100" dirty="0">
                              <a:effectLst/>
                            </a:rPr>
                            <a:t>Geometric Parameters</a:t>
                          </a:r>
                          <a:endParaRPr lang="en-US" sz="11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100" kern="100" dirty="0">
                              <a:effectLst/>
                            </a:rPr>
                            <a:t>Calculated Parameters</a:t>
                          </a:r>
                          <a:endParaRPr lang="en-US" sz="1100" kern="100" dirty="0">
                            <a:effectLst/>
                            <a:latin typeface="Times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290203157"/>
                      </a:ext>
                    </a:extLst>
                  </a:tr>
                  <a:tr h="1750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t="-128571" r="-73214" b="-453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137063" t="-128571" r="-350" b="-453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3525347"/>
                      </a:ext>
                    </a:extLst>
                  </a:tr>
                  <a:tr h="1750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t="-220690" r="-73214" b="-3379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137063" t="-220690" r="-350" b="-33793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29983717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t="-332143" r="-73214" b="-2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137063" t="-332143" r="-350" b="-25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60574570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t="-448148" r="-73214" b="-1592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137063" t="-448148" r="-350" b="-1592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6937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sz="1100" kern="100" dirty="0">
                              <a:effectLst/>
                            </a:rPr>
                            <a:t>stainless-steel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137063" t="-528571" r="-350" b="-53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79046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E291D3C-589F-C279-E012-AACF35B1E8B0}"/>
              </a:ext>
            </a:extLst>
          </p:cNvPr>
          <p:cNvSpPr txBox="1"/>
          <p:nvPr/>
        </p:nvSpPr>
        <p:spPr>
          <a:xfrm>
            <a:off x="260006" y="5676900"/>
            <a:ext cx="4297561" cy="92333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Demonstrate initial performance of a small-scale hydrogen traveling wave system. </a:t>
            </a:r>
          </a:p>
        </p:txBody>
      </p:sp>
    </p:spTree>
    <p:extLst>
      <p:ext uri="{BB962C8B-B14F-4D97-AF65-F5344CB8AC3E}">
        <p14:creationId xmlns:p14="http://schemas.microsoft.com/office/powerpoint/2010/main" val="2835549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16BD7-84B8-49C0-8AC3-3B3108D39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Traveling-Wave Engine Demonstrator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912DD1-D85B-A70D-43D0-3203882D2582}"/>
              </a:ext>
            </a:extLst>
          </p:cNvPr>
          <p:cNvSpPr txBox="1"/>
          <p:nvPr/>
        </p:nvSpPr>
        <p:spPr>
          <a:xfrm>
            <a:off x="260007" y="991231"/>
            <a:ext cx="111061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Studies utilize hydrogen as the working fluid at 20 bar and are simulated with stainless steel as the construction material.</a:t>
            </a:r>
            <a:endParaRPr lang="en-US" dirty="0"/>
          </a:p>
          <a:p>
            <a:endParaRPr lang="en-US" dirty="0"/>
          </a:p>
          <a:p>
            <a:r>
              <a:rPr lang="en-US" dirty="0"/>
              <a:t>36 total elements encompassing two heat exchangers, a regenerator, elements for the toroidal tube network and elements for the resonator network.</a:t>
            </a:r>
          </a:p>
        </p:txBody>
      </p:sp>
      <p:pic>
        <p:nvPicPr>
          <p:cNvPr id="26" name="Picture 25" descr="Diagram of a heat exchanger&#10;&#10;AI-generated content may be incorrect.">
            <a:extLst>
              <a:ext uri="{FF2B5EF4-FFF2-40B4-BE49-F238E27FC236}">
                <a16:creationId xmlns:a16="http://schemas.microsoft.com/office/drawing/2014/main" id="{0C1CD12B-58F7-F901-C07C-F0319B0866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776" y="4300884"/>
            <a:ext cx="4277795" cy="200933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2E19A10-F0FC-D537-3A20-150B15EBE2F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AFAD2"/>
              </a:clrFrom>
              <a:clrTo>
                <a:srgbClr val="FAFAD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007" y="2857315"/>
            <a:ext cx="9666978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36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BB0D81-855D-0636-F307-7C93260323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C06EE-8691-E0B2-DFE6-515773B0A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Traveling-Wave Engine Demonstrator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FD69BC-CF2F-7EC4-8712-B7F6113CF775}"/>
              </a:ext>
            </a:extLst>
          </p:cNvPr>
          <p:cNvSpPr txBox="1"/>
          <p:nvPr/>
        </p:nvSpPr>
        <p:spPr>
          <a:xfrm>
            <a:off x="260007" y="991231"/>
            <a:ext cx="111061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GB" dirty="0"/>
              <a:t>Studies utilize hydrogen as the working fluid at 20 bar and are simulated with stainless steel as the construction material.</a:t>
            </a:r>
            <a:endParaRPr lang="en-US" dirty="0"/>
          </a:p>
          <a:p>
            <a:endParaRPr lang="en-US" dirty="0"/>
          </a:p>
          <a:p>
            <a:r>
              <a:rPr lang="en-US" dirty="0"/>
              <a:t>34 total elements encompassing two heat exchangers, a regenerator, elements for the toroidal tube network and elements for the resonator network.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820A240-09C0-155D-0158-4AD49D0D1FC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952116" y="3514072"/>
              <a:ext cx="3264332" cy="2862318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1559419">
                      <a:extLst>
                        <a:ext uri="{9D8B030D-6E8A-4147-A177-3AD203B41FA5}">
                          <a16:colId xmlns:a16="http://schemas.microsoft.com/office/drawing/2014/main" val="1585852630"/>
                        </a:ext>
                      </a:extLst>
                    </a:gridCol>
                    <a:gridCol w="1704913">
                      <a:extLst>
                        <a:ext uri="{9D8B030D-6E8A-4147-A177-3AD203B41FA5}">
                          <a16:colId xmlns:a16="http://schemas.microsoft.com/office/drawing/2014/main" val="2517383137"/>
                        </a:ext>
                      </a:extLst>
                    </a:gridCol>
                  </a:tblGrid>
                  <a:tr h="259258">
                    <a:tc rowSpan="2"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Parameter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>
                              <a:solidFill>
                                <a:schemeClr val="tx1"/>
                              </a:solidFill>
                              <a:effectLst/>
                            </a:rPr>
                            <a:t>Device</a:t>
                          </a:r>
                          <a:endParaRPr lang="en-US" sz="1200" kern="1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565804527"/>
                      </a:ext>
                    </a:extLst>
                  </a:tr>
                  <a:tr h="259258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TWE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976207566"/>
                      </a:ext>
                    </a:extLst>
                  </a:tr>
                  <a:tr h="528996"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2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200" i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2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GB" sz="12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200" i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2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GB" sz="12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(−)</m:t>
                                </m:r>
                              </m:oMath>
                            </m:oMathPara>
                          </a14:m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0.07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82194783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n-US" sz="12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2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𝐻𝑧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kern="1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149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138454528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GB" sz="12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sub>
                                </m:sSub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>
                              <a:solidFill>
                                <a:schemeClr val="tx1"/>
                              </a:solidFill>
                              <a:effectLst/>
                            </a:rPr>
                            <a:t>656</a:t>
                          </a:r>
                          <a:endParaRPr lang="en-US" sz="1200" kern="1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654135880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GB" sz="12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kern="1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-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68113333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GB" sz="12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sub>
                                </m:sSub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kern="1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324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254750066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GB" sz="12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kern="1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-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189015189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GB" sz="12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>
                              <a:solidFill>
                                <a:schemeClr val="tx1"/>
                              </a:solidFill>
                              <a:effectLst/>
                            </a:rPr>
                            <a:t>80.2</a:t>
                          </a:r>
                          <a:endParaRPr lang="en-US" sz="1200" kern="1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65170687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GB" sz="12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𝐼𝐼</m:t>
                                    </m:r>
                                  </m:sub>
                                </m:sSub>
                                <m:r>
                                  <a:rPr lang="en-GB" sz="12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(−)</m:t>
                                </m:r>
                              </m:oMath>
                            </m:oMathPara>
                          </a14:m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0.39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6990273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820A240-09C0-155D-0158-4AD49D0D1FC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952116" y="3514072"/>
              <a:ext cx="3264332" cy="2862318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1559419">
                      <a:extLst>
                        <a:ext uri="{9D8B030D-6E8A-4147-A177-3AD203B41FA5}">
                          <a16:colId xmlns:a16="http://schemas.microsoft.com/office/drawing/2014/main" val="1585852630"/>
                        </a:ext>
                      </a:extLst>
                    </a:gridCol>
                    <a:gridCol w="1704913">
                      <a:extLst>
                        <a:ext uri="{9D8B030D-6E8A-4147-A177-3AD203B41FA5}">
                          <a16:colId xmlns:a16="http://schemas.microsoft.com/office/drawing/2014/main" val="2517383137"/>
                        </a:ext>
                      </a:extLst>
                    </a:gridCol>
                  </a:tblGrid>
                  <a:tr h="259258">
                    <a:tc rowSpan="2"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Parameter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>
                              <a:solidFill>
                                <a:schemeClr val="tx1"/>
                              </a:solidFill>
                              <a:effectLst/>
                            </a:rPr>
                            <a:t>Device</a:t>
                          </a:r>
                          <a:endParaRPr lang="en-US" sz="1200" kern="1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565804527"/>
                      </a:ext>
                    </a:extLst>
                  </a:tr>
                  <a:tr h="259258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TWE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976207566"/>
                      </a:ext>
                    </a:extLst>
                  </a:tr>
                  <a:tr h="52899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t="-98851" r="-109766" b="-3528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0.07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82194783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402326" r="-109766" b="-6139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149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138454528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514286" r="-109766" b="-5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>
                              <a:solidFill>
                                <a:schemeClr val="tx1"/>
                              </a:solidFill>
                              <a:effectLst/>
                            </a:rPr>
                            <a:t>656</a:t>
                          </a:r>
                          <a:endParaRPr lang="en-US" sz="1200" kern="1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654135880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600000" r="-109766" b="-416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-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68113333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716667" r="-109766" b="-326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324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254750066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797674" r="-109766" b="-2186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-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189015189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919048" r="-109766" b="-12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>
                              <a:solidFill>
                                <a:schemeClr val="tx1"/>
                              </a:solidFill>
                              <a:effectLst/>
                            </a:rPr>
                            <a:t>80.2</a:t>
                          </a:r>
                          <a:endParaRPr lang="en-US" sz="1200" kern="1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65170687"/>
                      </a:ext>
                    </a:extLst>
                  </a:tr>
                  <a:tr h="2592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995349" r="-109766" b="-209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buNone/>
                          </a:pPr>
                          <a:r>
                            <a:rPr lang="en-GB" sz="1200" kern="100" dirty="0">
                              <a:solidFill>
                                <a:schemeClr val="tx1"/>
                              </a:solidFill>
                              <a:effectLst/>
                            </a:rPr>
                            <a:t>0.39</a:t>
                          </a:r>
                          <a:endParaRPr lang="en-US" sz="1200" kern="1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69902736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CF14B2C5-29AA-852D-C73A-A93615B274F5}"/>
              </a:ext>
            </a:extLst>
          </p:cNvPr>
          <p:cNvGrpSpPr/>
          <p:nvPr/>
        </p:nvGrpSpPr>
        <p:grpSpPr>
          <a:xfrm>
            <a:off x="992166" y="3514072"/>
            <a:ext cx="5103834" cy="2781688"/>
            <a:chOff x="1294209" y="3497016"/>
            <a:chExt cx="5103834" cy="2781688"/>
          </a:xfrm>
        </p:grpSpPr>
        <p:pic>
          <p:nvPicPr>
            <p:cNvPr id="6" name="Picture 5" descr="Diagram of a heat exchanger&#10;&#10;AI-generated content may be incorrect.">
              <a:extLst>
                <a:ext uri="{FF2B5EF4-FFF2-40B4-BE49-F238E27FC236}">
                  <a16:creationId xmlns:a16="http://schemas.microsoft.com/office/drawing/2014/main" id="{3DE9AE11-AD01-DB02-8960-BE38ACF16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209" y="3497016"/>
              <a:ext cx="5103834" cy="2781688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95AE13D-A95F-BBF8-7935-40543C245088}"/>
                </a:ext>
              </a:extLst>
            </p:cNvPr>
            <p:cNvSpPr/>
            <p:nvPr/>
          </p:nvSpPr>
          <p:spPr>
            <a:xfrm>
              <a:off x="1997050" y="3613709"/>
              <a:ext cx="373075" cy="347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37A40A6-6C70-7F28-01F3-78DB5DC3F821}"/>
                </a:ext>
              </a:extLst>
            </p:cNvPr>
            <p:cNvSpPr/>
            <p:nvPr/>
          </p:nvSpPr>
          <p:spPr>
            <a:xfrm>
              <a:off x="1366724" y="4197706"/>
              <a:ext cx="373075" cy="347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DFB69AB-C3D8-F5FD-7C1B-917047DC5972}"/>
                </a:ext>
              </a:extLst>
            </p:cNvPr>
            <p:cNvSpPr/>
            <p:nvPr/>
          </p:nvSpPr>
          <p:spPr>
            <a:xfrm>
              <a:off x="1381355" y="4926669"/>
              <a:ext cx="373075" cy="347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DC84B07-CA27-09B2-DD5B-DEBFE1A6958C}"/>
                </a:ext>
              </a:extLst>
            </p:cNvPr>
            <p:cNvSpPr/>
            <p:nvPr/>
          </p:nvSpPr>
          <p:spPr>
            <a:xfrm>
              <a:off x="2515210" y="5155997"/>
              <a:ext cx="373075" cy="347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83E9D83-E436-F91F-8E38-4D28F49C0A02}"/>
                </a:ext>
              </a:extLst>
            </p:cNvPr>
            <p:cNvSpPr/>
            <p:nvPr/>
          </p:nvSpPr>
          <p:spPr>
            <a:xfrm>
              <a:off x="1754430" y="5658040"/>
              <a:ext cx="296379" cy="347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0E24506-6802-D80D-366E-6DF8AB0C9434}"/>
                </a:ext>
              </a:extLst>
            </p:cNvPr>
            <p:cNvSpPr/>
            <p:nvPr/>
          </p:nvSpPr>
          <p:spPr>
            <a:xfrm>
              <a:off x="2515210" y="5759171"/>
              <a:ext cx="373075" cy="347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14658BB-228F-C597-377B-E96550BEC855}"/>
                </a:ext>
              </a:extLst>
            </p:cNvPr>
            <p:cNvSpPr/>
            <p:nvPr/>
          </p:nvSpPr>
          <p:spPr>
            <a:xfrm>
              <a:off x="3740176" y="5834169"/>
              <a:ext cx="262899" cy="2870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AB61EDD-D09B-6A3F-C22F-2B2F4D97D282}"/>
                </a:ext>
              </a:extLst>
            </p:cNvPr>
            <p:cNvSpPr/>
            <p:nvPr/>
          </p:nvSpPr>
          <p:spPr>
            <a:xfrm>
              <a:off x="5626544" y="5803985"/>
              <a:ext cx="373075" cy="347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0E4BD21-6650-35A3-074D-1BE4458DE9FC}"/>
                </a:ext>
              </a:extLst>
            </p:cNvPr>
            <p:cNvSpPr/>
            <p:nvPr/>
          </p:nvSpPr>
          <p:spPr>
            <a:xfrm>
              <a:off x="5813081" y="4234512"/>
              <a:ext cx="373075" cy="347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F73B1E7-1E46-755E-062E-F7B365C1984F}"/>
                </a:ext>
              </a:extLst>
            </p:cNvPr>
            <p:cNvSpPr/>
            <p:nvPr/>
          </p:nvSpPr>
          <p:spPr>
            <a:xfrm>
              <a:off x="4398549" y="4635874"/>
              <a:ext cx="373075" cy="347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C8228CD-FEC7-15BB-DC2A-7D4FEE112AB7}"/>
                </a:ext>
              </a:extLst>
            </p:cNvPr>
            <p:cNvSpPr/>
            <p:nvPr/>
          </p:nvSpPr>
          <p:spPr>
            <a:xfrm>
              <a:off x="5345866" y="4887860"/>
              <a:ext cx="373075" cy="347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E25A053-76F8-6658-99BF-7D4EAB37C2A8}"/>
                </a:ext>
              </a:extLst>
            </p:cNvPr>
            <p:cNvSpPr/>
            <p:nvPr/>
          </p:nvSpPr>
          <p:spPr>
            <a:xfrm>
              <a:off x="5813081" y="5275536"/>
              <a:ext cx="373075" cy="347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1E214091-C38C-2BB8-C1B7-FC9C80C1D669}"/>
              </a:ext>
            </a:extLst>
          </p:cNvPr>
          <p:cNvSpPr/>
          <p:nvPr/>
        </p:nvSpPr>
        <p:spPr>
          <a:xfrm>
            <a:off x="9114739" y="6138299"/>
            <a:ext cx="497434" cy="23809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F91D55-55E8-63C0-4DF2-99E9311420B7}"/>
              </a:ext>
            </a:extLst>
          </p:cNvPr>
          <p:cNvSpPr txBox="1"/>
          <p:nvPr/>
        </p:nvSpPr>
        <p:spPr>
          <a:xfrm>
            <a:off x="260007" y="2612178"/>
            <a:ext cx="11106150" cy="64633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Traveling-wave engine produced 80 W of useable acoustic power with a hot temperature of ~650 K and an input of 324 W equating a 2</a:t>
            </a:r>
            <a:r>
              <a:rPr lang="en-US" baseline="30000" dirty="0"/>
              <a:t>nd</a:t>
            </a:r>
            <a:r>
              <a:rPr lang="en-US" dirty="0"/>
              <a:t> law efficiency of 39%.</a:t>
            </a:r>
          </a:p>
        </p:txBody>
      </p:sp>
    </p:spTree>
    <p:extLst>
      <p:ext uri="{BB962C8B-B14F-4D97-AF65-F5344CB8AC3E}">
        <p14:creationId xmlns:p14="http://schemas.microsoft.com/office/powerpoint/2010/main" val="14151888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41073E675318488A0F9D8F6CFE19F4" ma:contentTypeVersion="19" ma:contentTypeDescription="Create a new document." ma:contentTypeScope="" ma:versionID="1494b57a2069f34b07a83b83b202f523">
  <xsd:schema xmlns:xsd="http://www.w3.org/2001/XMLSchema" xmlns:xs="http://www.w3.org/2001/XMLSchema" xmlns:p="http://schemas.microsoft.com/office/2006/metadata/properties" xmlns:ns2="07f6886e-3338-40ab-80c8-608af800c8af" xmlns:ns3="fd2e2ca4-08d1-4b35-8b09-b5a5c7a99e75" targetNamespace="http://schemas.microsoft.com/office/2006/metadata/properties" ma:root="true" ma:fieldsID="95984aa251451daf7efb71bcd8fba2fc" ns2:_="" ns3:_="">
    <xsd:import namespace="07f6886e-3338-40ab-80c8-608af800c8af"/>
    <xsd:import namespace="fd2e2ca4-08d1-4b35-8b09-b5a5c7a99e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f6886e-3338-40ab-80c8-608af800c8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1da502c-7e40-4002-9fa7-8e5645d13f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2e2ca4-08d1-4b35-8b09-b5a5c7a99e7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d21caf6-0401-4f0e-95c2-3fd287c7b30f}" ma:internalName="TaxCatchAll" ma:showField="CatchAllData" ma:web="fd2e2ca4-08d1-4b35-8b09-b5a5c7a99e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d2e2ca4-08d1-4b35-8b09-b5a5c7a99e75">
      <UserInfo>
        <DisplayName>VCEA HYPER Members</DisplayName>
        <AccountId>8</AccountId>
        <AccountType/>
      </UserInfo>
    </SharedWithUsers>
    <TaxCatchAll xmlns="fd2e2ca4-08d1-4b35-8b09-b5a5c7a99e75" xsi:nil="true"/>
    <lcf76f155ced4ddcb4097134ff3c332f xmlns="07f6886e-3338-40ab-80c8-608af800c8a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1A5C26D-5596-4468-A456-C53CC78706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f6886e-3338-40ab-80c8-608af800c8af"/>
    <ds:schemaRef ds:uri="fd2e2ca4-08d1-4b35-8b09-b5a5c7a99e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720FFC8-AA10-4A50-8A2F-879E66D237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3138CE-A699-419F-B239-444E6F002D79}">
  <ds:schemaRefs>
    <ds:schemaRef ds:uri="http://schemas.microsoft.com/office/2006/documentManagement/types"/>
    <ds:schemaRef ds:uri="fd2e2ca4-08d1-4b35-8b09-b5a5c7a99e75"/>
    <ds:schemaRef ds:uri="http://purl.org/dc/dcmitype/"/>
    <ds:schemaRef ds:uri="http://purl.org/dc/terms/"/>
    <ds:schemaRef ds:uri="http://purl.org/dc/elements/1.1/"/>
    <ds:schemaRef ds:uri="07f6886e-3338-40ab-80c8-608af800c8af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1719</TotalTime>
  <Words>1671</Words>
  <Application>Microsoft Office PowerPoint</Application>
  <PresentationFormat>Widescreen</PresentationFormat>
  <Paragraphs>247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Century Schoolbook</vt:lpstr>
      <vt:lpstr>Cambria Math</vt:lpstr>
      <vt:lpstr>Times</vt:lpstr>
      <vt:lpstr>Wingdings 2</vt:lpstr>
      <vt:lpstr>Times New Roman</vt:lpstr>
      <vt:lpstr>Arial</vt:lpstr>
      <vt:lpstr>Calibri</vt:lpstr>
      <vt:lpstr>View</vt:lpstr>
      <vt:lpstr>Development of Hydrogen-Filled Traveling-Wave Thermoacoustic Engine for Powering Pulse-Tube and Traveling-wave Refrigerators </vt:lpstr>
      <vt:lpstr>Zero Boil-Off LH2 Storage</vt:lpstr>
      <vt:lpstr>Need for Hydrogen Cryocoolers</vt:lpstr>
      <vt:lpstr>Development of a Hydrogen Cryocooler</vt:lpstr>
      <vt:lpstr>Thermoacoustic Systems: Traveling-Wave Engine</vt:lpstr>
      <vt:lpstr>Thermoacoustic Systems: Traveling-Wave Engine</vt:lpstr>
      <vt:lpstr>Thermoacoustic Theory</vt:lpstr>
      <vt:lpstr>Traveling-Wave Engine Demonstrator</vt:lpstr>
      <vt:lpstr>Traveling-Wave Engine Demonstrator</vt:lpstr>
      <vt:lpstr>Traveling-Wave Cryocooler Demonstrator</vt:lpstr>
      <vt:lpstr>Conclusions and Future Work</vt:lpstr>
      <vt:lpstr>Thank You!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Appel, Kyle Richard</dc:creator>
  <cp:lastModifiedBy>Matthew Shenton</cp:lastModifiedBy>
  <cp:revision>53</cp:revision>
  <dcterms:created xsi:type="dcterms:W3CDTF">2022-11-22T20:50:56Z</dcterms:created>
  <dcterms:modified xsi:type="dcterms:W3CDTF">2025-05-18T01:12:42Z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0x0101004441073E675318488A0F9D8F6CFE19F4</vt:lpwstr>
  </property>
  <property fmtid="{D5CDD505-2E9C-101B-9397-08002B2CF9AE}" pid="3" name="MediaServiceImageTags">
    <vt:lpwstr/>
  </property>
</Properties>
</file>