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Lst>
  <p:notesMasterIdLst>
    <p:notesMasterId r:id="rId30"/>
  </p:notesMasterIdLst>
  <p:handoutMasterIdLst>
    <p:handoutMasterId r:id="rId31"/>
  </p:handoutMasterIdLst>
  <p:sldIdLst>
    <p:sldId id="294" r:id="rId2"/>
    <p:sldId id="2824" r:id="rId3"/>
    <p:sldId id="2822" r:id="rId4"/>
    <p:sldId id="2823" r:id="rId5"/>
    <p:sldId id="2825" r:id="rId6"/>
    <p:sldId id="2831" r:id="rId7"/>
    <p:sldId id="2829" r:id="rId8"/>
    <p:sldId id="2833" r:id="rId9"/>
    <p:sldId id="2838" r:id="rId10"/>
    <p:sldId id="2836" r:id="rId11"/>
    <p:sldId id="2839" r:id="rId12"/>
    <p:sldId id="2840" r:id="rId13"/>
    <p:sldId id="2841" r:id="rId14"/>
    <p:sldId id="2842" r:id="rId15"/>
    <p:sldId id="2844" r:id="rId16"/>
    <p:sldId id="2843" r:id="rId17"/>
    <p:sldId id="2846" r:id="rId18"/>
    <p:sldId id="2851" r:id="rId19"/>
    <p:sldId id="2852" r:id="rId20"/>
    <p:sldId id="2854" r:id="rId21"/>
    <p:sldId id="2855" r:id="rId22"/>
    <p:sldId id="2845" r:id="rId23"/>
    <p:sldId id="285" r:id="rId24"/>
    <p:sldId id="283" r:id="rId25"/>
    <p:sldId id="2848" r:id="rId26"/>
    <p:sldId id="2849" r:id="rId27"/>
    <p:sldId id="2850" r:id="rId28"/>
    <p:sldId id="306" r:id="rId29"/>
  </p:sldIdLst>
  <p:sldSz cx="9144000" cy="5143500" type="screen16x9"/>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3107">
          <p15:clr>
            <a:srgbClr val="A4A3A4"/>
          </p15:clr>
        </p15:guide>
        <p15:guide id="2" orient="horz" pos="1274">
          <p15:clr>
            <a:srgbClr val="A4A3A4"/>
          </p15:clr>
        </p15:guide>
        <p15:guide id="3" orient="horz" pos="114">
          <p15:clr>
            <a:srgbClr val="A4A3A4"/>
          </p15:clr>
        </p15:guide>
        <p15:guide id="4" orient="horz" pos="2093">
          <p15:clr>
            <a:srgbClr val="A4A3A4"/>
          </p15:clr>
        </p15:guide>
        <p15:guide id="5" orient="horz" pos="453">
          <p15:clr>
            <a:srgbClr val="A4A3A4"/>
          </p15:clr>
        </p15:guide>
        <p15:guide id="6" orient="horz" pos="3001">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97D7EB"/>
    <a:srgbClr val="98D7EA"/>
    <a:srgbClr val="98D7EB"/>
    <a:srgbClr val="50504E"/>
    <a:srgbClr val="4E4E4E"/>
    <a:srgbClr val="404040"/>
    <a:srgbClr val="004C97"/>
    <a:srgbClr val="63666A"/>
    <a:srgbClr val="99D6E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05" autoAdjust="0"/>
    <p:restoredTop sz="94663"/>
  </p:normalViewPr>
  <p:slideViewPr>
    <p:cSldViewPr snapToGrid="0" snapToObjects="1" showGuides="1">
      <p:cViewPr varScale="1">
        <p:scale>
          <a:sx n="171" d="100"/>
          <a:sy n="171" d="100"/>
        </p:scale>
        <p:origin x="456" y="168"/>
      </p:cViewPr>
      <p:guideLst>
        <p:guide orient="horz" pos="3107"/>
        <p:guide orient="horz" pos="1274"/>
        <p:guide orient="horz" pos="114"/>
        <p:guide orient="horz" pos="2093"/>
        <p:guide orient="horz" pos="453"/>
        <p:guide orient="horz" pos="3001"/>
        <p:guide pos="5616"/>
        <p:guide pos="136"/>
        <p:guide pos="589"/>
        <p:guide pos="4453"/>
        <p:guide pos="5163"/>
        <p:guide pos="4632"/>
      </p:guideLst>
    </p:cSldViewPr>
  </p:slideViewPr>
  <p:notesTextViewPr>
    <p:cViewPr>
      <p:scale>
        <a:sx n="100" d="100"/>
        <a:sy n="100" d="100"/>
      </p:scale>
      <p:origin x="0" y="0"/>
    </p:cViewPr>
  </p:notesText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5/19/25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5/19/25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pic>
        <p:nvPicPr>
          <p:cNvPr id="2" name="Picture 1">
            <a:extLst>
              <a:ext uri="{FF2B5EF4-FFF2-40B4-BE49-F238E27FC236}">
                <a16:creationId xmlns:a16="http://schemas.microsoft.com/office/drawing/2014/main" id="{8C3366FF-FC5A-AF2F-8982-6C4BF5E497DC}"/>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r="-55"/>
          <a:stretch/>
        </p:blipFill>
        <p:spPr>
          <a:xfrm>
            <a:off x="-17762" y="612759"/>
            <a:ext cx="9189720" cy="2508919"/>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28664"/>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3707254"/>
            <a:ext cx="8686800" cy="818444"/>
          </a:xfrm>
          <a:prstGeom prst="rect">
            <a:avLst/>
          </a:prstGeom>
        </p:spPr>
        <p:txBody>
          <a:bodyPr lIns="0" tIns="0" rIns="0" bIns="0"/>
          <a:lstStyle>
            <a:lvl1pPr marL="0" indent="0" algn="ctr">
              <a:buNone/>
              <a:defRPr sz="11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8FEA58B7-095F-6844-8E3C-8A1DDD22BF89}" type="datetime1">
              <a:rPr lang="en-US" smtClean="0"/>
              <a:pPr>
                <a:defRPr/>
              </a:pPr>
              <a:t>5/19/25</a:t>
            </a:fld>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Presenter | Presentation Title or Meeting Title</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188814"/>
            <a:ext cx="8686800" cy="320908"/>
          </a:xfrm>
          <a:prstGeom prst="rect">
            <a:avLst/>
          </a:prstGeom>
        </p:spPr>
        <p:txBody>
          <a:bodyPr lIns="0" tIns="0" rIns="0" bIns="0" anchor="b" anchorCtr="0"/>
          <a:lstStyle>
            <a:lvl1pPr>
              <a:defRPr sz="1950">
                <a:solidFill>
                  <a:srgbClr val="004C97"/>
                </a:solidFill>
              </a:defRPr>
            </a:lvl1pPr>
          </a:lstStyle>
          <a:p>
            <a:r>
              <a:rPr lang="en-US"/>
              <a:t>Click to edit Master title style</a:t>
            </a:r>
            <a:endParaRPr lang="en-US" dirty="0"/>
          </a:p>
        </p:txBody>
      </p:sp>
      <p:pic>
        <p:nvPicPr>
          <p:cNvPr id="13" name="Picture 12" descr="A picture containing icon&#10;&#10;Description automatically generated">
            <a:extLst>
              <a:ext uri="{FF2B5EF4-FFF2-40B4-BE49-F238E27FC236}">
                <a16:creationId xmlns:a16="http://schemas.microsoft.com/office/drawing/2014/main" id="{5C62C411-78B7-E24A-910B-DB22279E20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15" name="Rectangle 14">
            <a:extLst>
              <a:ext uri="{FF2B5EF4-FFF2-40B4-BE49-F238E27FC236}">
                <a16:creationId xmlns:a16="http://schemas.microsoft.com/office/drawing/2014/main" id="{CA7D9CF0-9F7A-8149-A2E0-1D1F97884E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fld id="{3C7E1B65-1920-CF40-87B8-818D6517E0EA}" type="datetime1">
              <a:rPr lang="en-US" smtClean="0"/>
              <a:pPr>
                <a:defRPr/>
              </a:pPr>
              <a:t>5/19/25</a:t>
            </a:fld>
            <a:endParaRPr lang="en-US" dirty="0"/>
          </a:p>
        </p:txBody>
      </p:sp>
      <p:sp>
        <p:nvSpPr>
          <p:cNvPr id="4" name="Footer Placeholder 3"/>
          <p:cNvSpPr>
            <a:spLocks noGrp="1"/>
          </p:cNvSpPr>
          <p:nvPr>
            <p:ph type="ftr" sz="quarter" idx="11"/>
          </p:nvPr>
        </p:nvSpPr>
        <p:spPr>
          <a:xfrm>
            <a:off x="1530605" y="4878161"/>
            <a:ext cx="6260399" cy="182155"/>
          </a:xfrm>
        </p:spPr>
        <p:txBody>
          <a:bodyPr/>
          <a:lstStyle>
            <a:lvl1pPr>
              <a:defRPr sz="900"/>
            </a:lvl1pPr>
          </a:lstStyle>
          <a:p>
            <a:pPr>
              <a:defRPr/>
            </a:pPr>
            <a:r>
              <a:rPr lang="en-US"/>
              <a:t>Presenter | Presentation Title or Meeting Title</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190501"/>
            <a:ext cx="8675688" cy="4352192"/>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pic>
        <p:nvPicPr>
          <p:cNvPr id="6" name="Picture 5" descr="A picture containing icon&#10;&#10;Description automatically generated">
            <a:extLst>
              <a:ext uri="{FF2B5EF4-FFF2-40B4-BE49-F238E27FC236}">
                <a16:creationId xmlns:a16="http://schemas.microsoft.com/office/drawing/2014/main" id="{CA34DB5F-D82E-A04F-9A90-7E062B9F5CA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8" name="Rectangle 7">
            <a:extLst>
              <a:ext uri="{FF2B5EF4-FFF2-40B4-BE49-F238E27FC236}">
                <a16:creationId xmlns:a16="http://schemas.microsoft.com/office/drawing/2014/main" id="{BA273D8B-1721-BE4B-B1B9-EA445027C472}"/>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82221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D38FDACF-6E1B-814B-BDB6-B66F2ED862D6}" type="datetime1">
              <a:rPr lang="en-US" smtClean="0"/>
              <a:t>5/19/25</a:t>
            </a:fld>
            <a:endParaRPr lang="en-US" dirty="0"/>
          </a:p>
        </p:txBody>
      </p:sp>
      <p:sp>
        <p:nvSpPr>
          <p:cNvPr id="4" name="Footer Placeholder 3"/>
          <p:cNvSpPr>
            <a:spLocks noGrp="1"/>
          </p:cNvSpPr>
          <p:nvPr>
            <p:ph type="ftr" sz="quarter" idx="11"/>
          </p:nvPr>
        </p:nvSpPr>
        <p:spPr>
          <a:xfrm>
            <a:off x="1530603" y="4878161"/>
            <a:ext cx="6272278" cy="182155"/>
          </a:xfrm>
        </p:spPr>
        <p:txBody>
          <a:bodyPr/>
          <a:lstStyle/>
          <a:p>
            <a:pPr>
              <a:defRPr/>
            </a:pPr>
            <a:r>
              <a:rPr lang="en-US" dirty="0"/>
              <a:t>Presenter | Presentation Title or Meeting Title</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pic>
        <p:nvPicPr>
          <p:cNvPr id="23" name="Picture 22" descr="A picture containing icon&#10;&#10;Description automatically generated">
            <a:extLst>
              <a:ext uri="{FF2B5EF4-FFF2-40B4-BE49-F238E27FC236}">
                <a16:creationId xmlns:a16="http://schemas.microsoft.com/office/drawing/2014/main" id="{9F7A0E67-CA0E-AE4B-9410-E2429A756B2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39" name="Rectangle 38">
            <a:extLst>
              <a:ext uri="{FF2B5EF4-FFF2-40B4-BE49-F238E27FC236}">
                <a16:creationId xmlns:a16="http://schemas.microsoft.com/office/drawing/2014/main" id="{65FF897D-868E-3049-8124-0434F375E4DD}"/>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30161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E703E-AFBD-44C6-AE44-ED7A300547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946B96-C5B6-4C15-AC55-10D02E84F9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21842-7A24-4AAE-BD87-72CFDFC52054}"/>
              </a:ext>
            </a:extLst>
          </p:cNvPr>
          <p:cNvSpPr>
            <a:spLocks noGrp="1"/>
          </p:cNvSpPr>
          <p:nvPr>
            <p:ph type="dt" sz="half" idx="10"/>
          </p:nvPr>
        </p:nvSpPr>
        <p:spPr/>
        <p:txBody>
          <a:bodyPr/>
          <a:lstStyle/>
          <a:p>
            <a:fld id="{B8CE4081-F8B4-4585-8081-3390F57905EF}" type="datetimeFigureOut">
              <a:rPr lang="en-US" smtClean="0"/>
              <a:t>5/19/25</a:t>
            </a:fld>
            <a:endParaRPr lang="en-US"/>
          </a:p>
        </p:txBody>
      </p:sp>
      <p:sp>
        <p:nvSpPr>
          <p:cNvPr id="5" name="Footer Placeholder 4">
            <a:extLst>
              <a:ext uri="{FF2B5EF4-FFF2-40B4-BE49-F238E27FC236}">
                <a16:creationId xmlns:a16="http://schemas.microsoft.com/office/drawing/2014/main" id="{78C325C5-DFAC-48AF-8125-DA3D5CACC1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0000FA-0AED-46AF-A9EA-1F8BB013B670}"/>
              </a:ext>
            </a:extLst>
          </p:cNvPr>
          <p:cNvSpPr>
            <a:spLocks noGrp="1"/>
          </p:cNvSpPr>
          <p:nvPr>
            <p:ph type="sldNum" sz="quarter" idx="12"/>
          </p:nvPr>
        </p:nvSpPr>
        <p:spPr/>
        <p:txBody>
          <a:bodyPr/>
          <a:lstStyle/>
          <a:p>
            <a:fld id="{5AD31ED8-9769-4CE0-A99F-948D6843AF02}" type="slidenum">
              <a:rPr lang="en-US" smtClean="0"/>
              <a:t>‹#›</a:t>
            </a:fld>
            <a:endParaRPr lang="en-US"/>
          </a:p>
        </p:txBody>
      </p:sp>
    </p:spTree>
    <p:extLst>
      <p:ext uri="{BB962C8B-B14F-4D97-AF65-F5344CB8AC3E}">
        <p14:creationId xmlns:p14="http://schemas.microsoft.com/office/powerpoint/2010/main" val="270679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61377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pic>
        <p:nvPicPr>
          <p:cNvPr id="3" name="Picture 2">
            <a:extLst>
              <a:ext uri="{FF2B5EF4-FFF2-40B4-BE49-F238E27FC236}">
                <a16:creationId xmlns:a16="http://schemas.microsoft.com/office/drawing/2014/main" id="{90D440B3-9F17-BFC5-071C-0E749A69DBFF}"/>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7762" y="612759"/>
            <a:ext cx="9189720" cy="2508919"/>
          </a:xfrm>
          <a:prstGeom prst="rect">
            <a:avLst/>
          </a:prstGeom>
        </p:spPr>
      </p:pic>
    </p:spTree>
    <p:extLst>
      <p:ext uri="{BB962C8B-B14F-4D97-AF65-F5344CB8AC3E}">
        <p14:creationId xmlns:p14="http://schemas.microsoft.com/office/powerpoint/2010/main" val="43852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0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pic>
        <p:nvPicPr>
          <p:cNvPr id="2" name="Picture 1">
            <a:extLst>
              <a:ext uri="{FF2B5EF4-FFF2-40B4-BE49-F238E27FC236}">
                <a16:creationId xmlns:a16="http://schemas.microsoft.com/office/drawing/2014/main" id="{87BA6F94-E34F-7970-1C5D-1D7967F7B5BC}"/>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157"/>
          <a:stretch/>
        </p:blipFill>
        <p:spPr>
          <a:xfrm>
            <a:off x="-17762" y="612759"/>
            <a:ext cx="9189720" cy="2508919"/>
          </a:xfrm>
          <a:prstGeom prst="rect">
            <a:avLst/>
          </a:prstGeom>
        </p:spPr>
      </p:pic>
    </p:spTree>
    <p:extLst>
      <p:ext uri="{BB962C8B-B14F-4D97-AF65-F5344CB8AC3E}">
        <p14:creationId xmlns:p14="http://schemas.microsoft.com/office/powerpoint/2010/main" val="3763912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9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pic>
        <p:nvPicPr>
          <p:cNvPr id="2" name="Picture 1">
            <a:extLst>
              <a:ext uri="{FF2B5EF4-FFF2-40B4-BE49-F238E27FC236}">
                <a16:creationId xmlns:a16="http://schemas.microsoft.com/office/drawing/2014/main" id="{2DA75D36-F305-4A2D-4B28-9B9D5192211F}"/>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7762" y="612759"/>
            <a:ext cx="9189720" cy="2508919"/>
          </a:xfrm>
          <a:prstGeom prst="rect">
            <a:avLst/>
          </a:prstGeom>
        </p:spPr>
      </p:pic>
    </p:spTree>
    <p:extLst>
      <p:ext uri="{BB962C8B-B14F-4D97-AF65-F5344CB8AC3E}">
        <p14:creationId xmlns:p14="http://schemas.microsoft.com/office/powerpoint/2010/main" val="1266715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762085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3" y="728664"/>
            <a:ext cx="8672513" cy="3794522"/>
          </a:xfrm>
          <a:prstGeom prst="rect">
            <a:avLst/>
          </a:prstGeom>
        </p:spPr>
        <p:txBody>
          <a:bodyPr lIns="0" tIns="0" rIns="0" bIns="0"/>
          <a:lstStyle>
            <a:lvl1pPr marL="227013" indent="-227013">
              <a:spcBef>
                <a:spcPts val="984"/>
              </a:spcBef>
              <a:buFont typeface="Arial" panose="020B0604020202020204" pitchFamily="34" charset="0"/>
              <a:buChar char="•"/>
              <a:defRPr sz="1600">
                <a:solidFill>
                  <a:srgbClr val="505050"/>
                </a:solidFill>
              </a:defRPr>
            </a:lvl1pPr>
            <a:lvl2pPr marL="514350" marR="0" indent="-231775"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400">
                <a:solidFill>
                  <a:srgbClr val="505050"/>
                </a:solidFill>
              </a:defRPr>
            </a:lvl2pPr>
            <a:lvl3pPr marL="800100" marR="0" indent="-22701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400">
                <a:solidFill>
                  <a:srgbClr val="505050"/>
                </a:solidFill>
              </a:defRPr>
            </a:lvl3pPr>
            <a:lvl4pPr marL="1087438" marR="0" indent="-230188" algn="l" defTabSz="457200" rtl="0" eaLnBrk="1" fontAlgn="base" latinLnBrk="0" hangingPunct="1">
              <a:lnSpc>
                <a:spcPct val="100000"/>
              </a:lnSpc>
              <a:spcBef>
                <a:spcPts val="984"/>
              </a:spcBef>
              <a:spcAft>
                <a:spcPct val="0"/>
              </a:spcAft>
              <a:buClrTx/>
              <a:buSzTx/>
              <a:buFont typeface="Helvetica" panose="020B0604020202020204" pitchFamily="34" charset="0"/>
              <a:buChar char="–"/>
              <a:tabLst/>
              <a:defRPr sz="1200">
                <a:solidFill>
                  <a:srgbClr val="505050"/>
                </a:solidFill>
              </a:defRPr>
            </a:lvl4pPr>
            <a:lvl5pPr marL="1373188" marR="0" indent="-23336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2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88814"/>
            <a:ext cx="8686800" cy="320908"/>
          </a:xfrm>
          <a:prstGeom prst="rect">
            <a:avLst/>
          </a:prstGeom>
        </p:spPr>
        <p:txBody>
          <a:bodyPr lIns="0" tIns="0" rIns="0" bIns="0" anchor="b" anchorCtr="0"/>
          <a:lstStyle>
            <a:lvl1pPr>
              <a:defRPr sz="195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57ADAB69-348E-2C41-AF41-E98D046040A4}" type="datetime1">
              <a:rPr lang="en-US" smtClean="0"/>
              <a:pPr>
                <a:defRPr/>
              </a:pPr>
              <a:t>5/19/25</a:t>
            </a:fld>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dirty="0"/>
              <a:t>Z-H Sung | M1Or1A-03</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28663"/>
            <a:ext cx="4206240" cy="2725341"/>
          </a:xfrm>
          <a:prstGeom prst="rect">
            <a:avLst/>
          </a:prstGeom>
        </p:spPr>
        <p:txBody>
          <a:bodyPr lIns="0" tIns="0" rIns="0" bIns="0"/>
          <a:lstStyle>
            <a:lvl1pPr marL="227013" marR="0" indent="-22701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600">
                <a:solidFill>
                  <a:srgbClr val="505050"/>
                </a:solidFill>
              </a:defRPr>
            </a:lvl1pPr>
            <a:lvl2pPr marL="512763" indent="-230188">
              <a:spcBef>
                <a:spcPts val="984"/>
              </a:spcBef>
              <a:defRPr sz="1400">
                <a:solidFill>
                  <a:srgbClr val="505050"/>
                </a:solidFill>
              </a:defRPr>
            </a:lvl2pPr>
            <a:lvl3pPr marL="803275" indent="-230188">
              <a:spcBef>
                <a:spcPts val="984"/>
              </a:spcBef>
              <a:defRPr sz="1400">
                <a:solidFill>
                  <a:srgbClr val="505050"/>
                </a:solidFill>
              </a:defRPr>
            </a:lvl3pPr>
            <a:lvl4pPr marL="1085850" indent="-228600">
              <a:spcBef>
                <a:spcPts val="984"/>
              </a:spcBef>
              <a:defRPr sz="1200">
                <a:solidFill>
                  <a:srgbClr val="505050"/>
                </a:solidFill>
              </a:defRPr>
            </a:lvl4pPr>
            <a:lvl5pPr marL="1370013" indent="-230188">
              <a:spcBef>
                <a:spcPts val="984"/>
              </a:spcBef>
              <a:buFont typeface="Arial"/>
              <a:buChar char="•"/>
              <a:defRPr sz="12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5" y="728663"/>
            <a:ext cx="4215383" cy="2725341"/>
          </a:xfrm>
          <a:prstGeom prst="rect">
            <a:avLst/>
          </a:prstGeom>
        </p:spPr>
        <p:txBody>
          <a:bodyPr lIns="0" tIns="0" rIns="0" bIns="0"/>
          <a:lstStyle>
            <a:lvl1pPr marL="227013" marR="0" indent="-22701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600">
                <a:solidFill>
                  <a:srgbClr val="505050"/>
                </a:solidFill>
              </a:defRPr>
            </a:lvl1pPr>
            <a:lvl2pPr marL="512763" indent="-230188">
              <a:spcBef>
                <a:spcPts val="984"/>
              </a:spcBef>
              <a:defRPr sz="1400">
                <a:solidFill>
                  <a:srgbClr val="505050"/>
                </a:solidFill>
              </a:defRPr>
            </a:lvl2pPr>
            <a:lvl3pPr marL="806450" indent="-228600">
              <a:spcBef>
                <a:spcPts val="984"/>
              </a:spcBef>
              <a:defRPr sz="1400">
                <a:solidFill>
                  <a:srgbClr val="505050"/>
                </a:solidFill>
              </a:defRPr>
            </a:lvl3pPr>
            <a:lvl4pPr marL="1087438" indent="-228600">
              <a:spcBef>
                <a:spcPts val="984"/>
              </a:spcBef>
              <a:defRPr sz="1200">
                <a:solidFill>
                  <a:srgbClr val="505050"/>
                </a:solidFill>
              </a:defRPr>
            </a:lvl4pPr>
            <a:lvl5pPr marL="1370013" indent="-228600">
              <a:spcBef>
                <a:spcPts val="984"/>
              </a:spcBef>
              <a:buFont typeface="Arial"/>
              <a:buChar char="•"/>
              <a:defRPr sz="1200">
                <a:solidFill>
                  <a:srgbClr val="505050"/>
                </a:solidFill>
              </a:defRPr>
            </a:lvl5pPr>
            <a:lvl6pPr>
              <a:defRPr sz="1800"/>
            </a:lvl6pPr>
            <a:lvl7pPr>
              <a:defRPr sz="1800"/>
            </a:lvl7pPr>
            <a:lvl8pPr>
              <a:defRPr sz="1800"/>
            </a:lvl8pPr>
            <a:lvl9pPr>
              <a:defRPr sz="1800"/>
            </a:lvl9pPr>
          </a:lstStyle>
          <a:p>
            <a:pPr marL="285750" marR="0" lvl="0" indent="-285750" algn="l" defTabSz="457200" rtl="0" eaLnBrk="1" fontAlgn="base" latinLnBrk="0" hangingPunct="1">
              <a:lnSpc>
                <a:spcPct val="100000"/>
              </a:lnSpc>
              <a:spcBef>
                <a:spcPts val="984"/>
              </a:spcBef>
              <a:spcAft>
                <a:spcPct val="0"/>
              </a:spcAft>
              <a:buClrTx/>
              <a:buSzTx/>
              <a:tabLst/>
              <a:defRPr/>
            </a:pPr>
            <a:r>
              <a:rPr lang="en-US"/>
              <a:t>Click to edit Master text styles</a:t>
            </a:r>
          </a:p>
          <a:p>
            <a:pPr marL="285750" marR="0" lvl="1" indent="-285750" algn="l" defTabSz="457200" rtl="0" eaLnBrk="1" fontAlgn="base" latinLnBrk="0" hangingPunct="1">
              <a:lnSpc>
                <a:spcPct val="100000"/>
              </a:lnSpc>
              <a:spcBef>
                <a:spcPts val="984"/>
              </a:spcBef>
              <a:spcAft>
                <a:spcPct val="0"/>
              </a:spcAft>
              <a:buClrTx/>
              <a:buSzTx/>
              <a:tabLst/>
              <a:defRPr/>
            </a:pPr>
            <a:r>
              <a:rPr lang="en-US"/>
              <a:t>Second level</a:t>
            </a:r>
          </a:p>
          <a:p>
            <a:pPr marL="285750" marR="0" lvl="2" indent="-285750" algn="l" defTabSz="457200" rtl="0" eaLnBrk="1" fontAlgn="base" latinLnBrk="0" hangingPunct="1">
              <a:lnSpc>
                <a:spcPct val="100000"/>
              </a:lnSpc>
              <a:spcBef>
                <a:spcPts val="984"/>
              </a:spcBef>
              <a:spcAft>
                <a:spcPct val="0"/>
              </a:spcAft>
              <a:buClrTx/>
              <a:buSzTx/>
              <a:tabLst/>
              <a:defRPr/>
            </a:pPr>
            <a:r>
              <a:rPr lang="en-US"/>
              <a:t>Third level</a:t>
            </a:r>
          </a:p>
          <a:p>
            <a:pPr marL="285750" marR="0" lvl="3" indent="-285750" algn="l" defTabSz="457200" rtl="0" eaLnBrk="1" fontAlgn="base" latinLnBrk="0" hangingPunct="1">
              <a:lnSpc>
                <a:spcPct val="100000"/>
              </a:lnSpc>
              <a:spcBef>
                <a:spcPts val="984"/>
              </a:spcBef>
              <a:spcAft>
                <a:spcPct val="0"/>
              </a:spcAft>
              <a:buClrTx/>
              <a:buSzTx/>
              <a:tabLst/>
              <a:defRPr/>
            </a:pPr>
            <a:r>
              <a:rPr lang="en-US"/>
              <a:t>Fourth level</a:t>
            </a:r>
          </a:p>
          <a:p>
            <a:pPr marL="285750" marR="0" lvl="4" indent="-285750" algn="l" defTabSz="457200" rtl="0" eaLnBrk="1" fontAlgn="base" latinLnBrk="0" hangingPunct="1">
              <a:lnSpc>
                <a:spcPct val="100000"/>
              </a:lnSpc>
              <a:spcBef>
                <a:spcPts val="984"/>
              </a:spcBef>
              <a:spcAft>
                <a:spcPct val="0"/>
              </a:spcAft>
              <a:buClrTx/>
              <a:buSzTx/>
              <a:tabLst/>
              <a:defRPr/>
            </a:pPr>
            <a:r>
              <a:rPr lang="en-US"/>
              <a:t>Fifth level</a:t>
            </a:r>
            <a:endParaRPr lang="en-US" dirty="0"/>
          </a:p>
        </p:txBody>
      </p:sp>
      <p:sp>
        <p:nvSpPr>
          <p:cNvPr id="9" name="Text Placeholder 3"/>
          <p:cNvSpPr>
            <a:spLocks noGrp="1"/>
          </p:cNvSpPr>
          <p:nvPr>
            <p:ph type="body" sz="half" idx="16"/>
          </p:nvPr>
        </p:nvSpPr>
        <p:spPr>
          <a:xfrm>
            <a:off x="229365" y="3573827"/>
            <a:ext cx="4205476" cy="949359"/>
          </a:xfrm>
          <a:prstGeom prst="rect">
            <a:avLst/>
          </a:prstGeom>
        </p:spPr>
        <p:txBody>
          <a:bodyPr lIns="0" tIns="0" rIns="0" bIns="0"/>
          <a:lstStyle>
            <a:lvl1pPr marL="0" indent="0" algn="ctr">
              <a:buNone/>
              <a:defRPr sz="11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2" y="3573827"/>
            <a:ext cx="4206239" cy="949359"/>
          </a:xfrm>
          <a:prstGeom prst="rect">
            <a:avLst/>
          </a:prstGeom>
        </p:spPr>
        <p:txBody>
          <a:bodyPr lIns="0" tIns="0" rIns="0" bIns="0"/>
          <a:lstStyle>
            <a:lvl1pPr marL="0" indent="0" algn="ctr">
              <a:buNone/>
              <a:defRPr sz="11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B099EE7B-C01A-E94A-AA76-2F04CF97FC05}" type="datetime1">
              <a:rPr lang="en-US" smtClean="0"/>
              <a:pPr>
                <a:defRPr/>
              </a:pPr>
              <a:t>5/19/25</a:t>
            </a:fld>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Presenter | Presentation Title or Meeting Title</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188814"/>
            <a:ext cx="8686800" cy="320908"/>
          </a:xfrm>
          <a:prstGeom prst="rect">
            <a:avLst/>
          </a:prstGeom>
        </p:spPr>
        <p:txBody>
          <a:bodyPr lIns="0" tIns="0" rIns="0" bIns="0" anchor="b" anchorCtr="0"/>
          <a:lstStyle>
            <a:lvl1pPr>
              <a:defRPr sz="1950">
                <a:solidFill>
                  <a:srgbClr val="004C97"/>
                </a:solidFill>
              </a:defRPr>
            </a:lvl1pPr>
          </a:lstStyle>
          <a:p>
            <a:r>
              <a:rPr lang="en-US"/>
              <a:t>Click to edit Master title style</a:t>
            </a:r>
            <a:endParaRPr lang="en-US" dirty="0"/>
          </a:p>
        </p:txBody>
      </p:sp>
      <p:pic>
        <p:nvPicPr>
          <p:cNvPr id="15" name="Picture 14" descr="A picture containing icon&#10;&#10;Description automatically generated">
            <a:extLst>
              <a:ext uri="{FF2B5EF4-FFF2-40B4-BE49-F238E27FC236}">
                <a16:creationId xmlns:a16="http://schemas.microsoft.com/office/drawing/2014/main" id="{D4D081AD-4B52-6F4C-8D4F-511833C98F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17" name="Rectangle 16">
            <a:extLst>
              <a:ext uri="{FF2B5EF4-FFF2-40B4-BE49-F238E27FC236}">
                <a16:creationId xmlns:a16="http://schemas.microsoft.com/office/drawing/2014/main" id="{69B3E4F6-B022-5F44-B5A5-9E70BD7DAD71}"/>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39580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4165237"/>
            <a:ext cx="3027894" cy="320908"/>
          </a:xfrm>
          <a:prstGeom prst="rect">
            <a:avLst/>
          </a:prstGeom>
        </p:spPr>
        <p:txBody>
          <a:bodyPr lIns="0" tIns="0" rIns="0" bIns="0" anchor="b"/>
          <a:lstStyle>
            <a:lvl1pPr marL="0" indent="0" algn="ctr">
              <a:buNone/>
              <a:defRPr sz="11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5" y="719139"/>
            <a:ext cx="5347605" cy="3767006"/>
          </a:xfrm>
          <a:prstGeom prst="rect">
            <a:avLst/>
          </a:prstGeom>
        </p:spPr>
        <p:txBody>
          <a:bodyPr lIns="0" tIns="0" rIns="0" bIns="0"/>
          <a:lstStyle>
            <a:lvl1pPr marL="285750" marR="0" indent="-285750"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600">
                <a:solidFill>
                  <a:srgbClr val="505050"/>
                </a:solidFill>
              </a:defRPr>
            </a:lvl1pPr>
            <a:lvl2pPr marL="514350" indent="-230188">
              <a:spcBef>
                <a:spcPts val="984"/>
              </a:spcBef>
              <a:defRPr sz="1400">
                <a:solidFill>
                  <a:srgbClr val="505050"/>
                </a:solidFill>
              </a:defRPr>
            </a:lvl2pPr>
            <a:lvl3pPr marL="806450" indent="-228600">
              <a:spcBef>
                <a:spcPts val="984"/>
              </a:spcBef>
              <a:defRPr sz="1400">
                <a:solidFill>
                  <a:srgbClr val="505050"/>
                </a:solidFill>
              </a:defRPr>
            </a:lvl3pPr>
            <a:lvl4pPr marL="1087438" indent="-228600">
              <a:spcBef>
                <a:spcPts val="984"/>
              </a:spcBef>
              <a:defRPr sz="1200">
                <a:solidFill>
                  <a:srgbClr val="505050"/>
                </a:solidFill>
              </a:defRPr>
            </a:lvl4pPr>
            <a:lvl5pPr marL="1370013" indent="-228600">
              <a:spcBef>
                <a:spcPts val="984"/>
              </a:spcBef>
              <a:buFont typeface="Arial"/>
              <a:buChar char="•"/>
              <a:defRPr sz="1200">
                <a:solidFill>
                  <a:srgbClr val="505050"/>
                </a:solidFill>
              </a:defRPr>
            </a:lvl5pPr>
            <a:lvl6pPr marL="1373188" indent="0">
              <a:spcBef>
                <a:spcPts val="984"/>
              </a:spcBef>
              <a:buFont typeface="Arial" panose="020B0604020202020204" pitchFamily="34" charset="0"/>
              <a:buNone/>
              <a:defRPr sz="1200">
                <a:solidFill>
                  <a:srgbClr val="505050"/>
                </a:solidFill>
              </a:defRPr>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fld id="{09EA2773-F02A-CC43-B1C5-479A1F34EDA7}" type="datetime1">
              <a:rPr lang="en-US" smtClean="0"/>
              <a:pPr>
                <a:defRPr/>
              </a:pPr>
              <a:t>5/19/25</a:t>
            </a:fld>
            <a:endParaRPr lang="en-US" dirty="0"/>
          </a:p>
        </p:txBody>
      </p:sp>
      <p:sp>
        <p:nvSpPr>
          <p:cNvPr id="6" name="Footer Placeholder 4"/>
          <p:cNvSpPr>
            <a:spLocks noGrp="1"/>
          </p:cNvSpPr>
          <p:nvPr>
            <p:ph type="ftr" sz="quarter" idx="17"/>
          </p:nvPr>
        </p:nvSpPr>
        <p:spPr>
          <a:xfrm>
            <a:off x="1530604" y="4878161"/>
            <a:ext cx="6262119" cy="187523"/>
          </a:xfrm>
        </p:spPr>
        <p:txBody>
          <a:bodyPr/>
          <a:lstStyle>
            <a:lvl1pPr>
              <a:defRPr sz="900" dirty="0" smtClean="0"/>
            </a:lvl1pPr>
          </a:lstStyle>
          <a:p>
            <a:pPr>
              <a:defRPr/>
            </a:pPr>
            <a:r>
              <a:rPr lang="en-US"/>
              <a:t>Presenter | Presentation Title or Meeting Title</a:t>
            </a:r>
            <a:endParaRPr lang="en-US" b="1"/>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190520"/>
            <a:ext cx="8686800" cy="320908"/>
          </a:xfrm>
          <a:prstGeom prst="rect">
            <a:avLst/>
          </a:prstGeom>
        </p:spPr>
        <p:txBody>
          <a:bodyPr lIns="0" tIns="0" rIns="0" bIns="0" anchor="b" anchorCtr="0"/>
          <a:lstStyle>
            <a:lvl1pPr>
              <a:defRPr sz="1950">
                <a:solidFill>
                  <a:srgbClr val="004C97"/>
                </a:solidFill>
              </a:defRPr>
            </a:lvl1pPr>
          </a:lstStyle>
          <a:p>
            <a:r>
              <a:rPr lang="en-US"/>
              <a:t>Click to edit Master title style</a:t>
            </a:r>
            <a:endParaRPr lang="en-US" dirty="0"/>
          </a:p>
        </p:txBody>
      </p:sp>
      <p:pic>
        <p:nvPicPr>
          <p:cNvPr id="9" name="Picture 8" descr="A picture containing icon&#10;&#10;Description automatically generated">
            <a:extLst>
              <a:ext uri="{FF2B5EF4-FFF2-40B4-BE49-F238E27FC236}">
                <a16:creationId xmlns:a16="http://schemas.microsoft.com/office/drawing/2014/main" id="{8EAC481F-6EA8-8842-9A2B-BC4C4B79ABD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11" name="Rectangle 10">
            <a:extLst>
              <a:ext uri="{FF2B5EF4-FFF2-40B4-BE49-F238E27FC236}">
                <a16:creationId xmlns:a16="http://schemas.microsoft.com/office/drawing/2014/main" id="{CF7C8AC5-6610-6C44-BBA1-96C0000A5F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Content Placeholder 2">
            <a:extLst>
              <a:ext uri="{FF2B5EF4-FFF2-40B4-BE49-F238E27FC236}">
                <a16:creationId xmlns:a16="http://schemas.microsoft.com/office/drawing/2014/main" id="{337E9888-76A4-76B3-BAD9-CA6F84EBC301}"/>
              </a:ext>
            </a:extLst>
          </p:cNvPr>
          <p:cNvSpPr>
            <a:spLocks noGrp="1"/>
          </p:cNvSpPr>
          <p:nvPr>
            <p:ph sz="half" idx="13"/>
          </p:nvPr>
        </p:nvSpPr>
        <p:spPr>
          <a:xfrm>
            <a:off x="228601" y="728664"/>
            <a:ext cx="3027893" cy="3368538"/>
          </a:xfrm>
          <a:prstGeom prst="rect">
            <a:avLst/>
          </a:prstGeom>
        </p:spPr>
        <p:txBody>
          <a:bodyPr lIns="0" tIns="0" rIns="0" bIns="0"/>
          <a:lstStyle>
            <a:lvl1pPr marL="227013" marR="0" indent="-22701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600">
                <a:solidFill>
                  <a:srgbClr val="505050"/>
                </a:solidFill>
              </a:defRPr>
            </a:lvl1pPr>
            <a:lvl2pPr marL="512763" indent="-230188">
              <a:spcBef>
                <a:spcPts val="984"/>
              </a:spcBef>
              <a:defRPr sz="1400">
                <a:solidFill>
                  <a:srgbClr val="505050"/>
                </a:solidFill>
              </a:defRPr>
            </a:lvl2pPr>
            <a:lvl3pPr marL="803275" indent="-230188">
              <a:spcBef>
                <a:spcPts val="984"/>
              </a:spcBef>
              <a:defRPr sz="1400">
                <a:solidFill>
                  <a:srgbClr val="505050"/>
                </a:solidFill>
              </a:defRPr>
            </a:lvl3pPr>
            <a:lvl4pPr marL="1085850" indent="-228600">
              <a:spcBef>
                <a:spcPts val="984"/>
              </a:spcBef>
              <a:defRPr sz="1200">
                <a:solidFill>
                  <a:srgbClr val="505050"/>
                </a:solidFill>
              </a:defRPr>
            </a:lvl4pPr>
            <a:lvl5pPr marL="1370013" indent="-230188">
              <a:spcBef>
                <a:spcPts val="984"/>
              </a:spcBef>
              <a:buFont typeface="Arial"/>
              <a:buChar char="•"/>
              <a:defRPr sz="12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11836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E2EF4938-6162-EE4E-9ED3-73016E21644A}" type="datetime1">
              <a:rPr lang="en-US" smtClean="0"/>
              <a:pPr>
                <a:defRPr/>
              </a:pPr>
              <a:t>5/19/25</a:t>
            </a:fld>
            <a:endParaRPr lang="en-US" dirty="0"/>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dirty="0"/>
              <a:t>Z-H Sung | M1Or1A-03</a:t>
            </a:r>
            <a:endParaRPr lang="en-US" b="1" dirty="0"/>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25" name="Group 24"/>
          <p:cNvGrpSpPr>
            <a:grpSpLocks noChangeAspect="1"/>
          </p:cNvGrpSpPr>
          <p:nvPr userDrawn="1"/>
        </p:nvGrpSpPr>
        <p:grpSpPr>
          <a:xfrm>
            <a:off x="215900" y="4670857"/>
            <a:ext cx="8699500" cy="202387"/>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15" cstate="print">
              <a:extLst>
                <a:ext uri="{28A0092B-C50C-407E-A947-70E740481C1C}">
                  <a14:useLocalDpi xmlns:a14="http://schemas.microsoft.com/office/drawing/2010/main"/>
                </a:ext>
              </a:extLst>
            </a:blip>
            <a:srcRect/>
            <a:stretch>
              <a:fillRect/>
            </a:stretch>
          </p:blipFill>
          <p:spPr bwMode="auto">
            <a:xfrm>
              <a:off x="7853781" y="6229673"/>
              <a:ext cx="1044157" cy="2573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27" r:id="rId2"/>
    <p:sldLayoutId id="2147484125" r:id="rId3"/>
    <p:sldLayoutId id="2147484132" r:id="rId4"/>
    <p:sldLayoutId id="2147484131" r:id="rId5"/>
    <p:sldLayoutId id="2147484129" r:id="rId6"/>
    <p:sldLayoutId id="2147484104" r:id="rId7"/>
    <p:sldLayoutId id="2147484105" r:id="rId8"/>
    <p:sldLayoutId id="2147484120" r:id="rId9"/>
    <p:sldLayoutId id="2147484103" r:id="rId10"/>
    <p:sldLayoutId id="2147484122" r:id="rId11"/>
    <p:sldLayoutId id="2147484116" r:id="rId12"/>
    <p:sldLayoutId id="2147484133" r:id="rId13"/>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3.png"/><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39.tif"/><Relationship Id="rId4" Type="http://schemas.openxmlformats.org/officeDocument/2006/relationships/image" Target="../media/image38.tif"/></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slideLayout" Target="../slideLayouts/slideLayout7.xml"/><Relationship Id="rId4" Type="http://schemas.openxmlformats.org/officeDocument/2006/relationships/image" Target="../media/image44.jpg"/></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48.png"/><Relationship Id="rId7" Type="http://schemas.openxmlformats.org/officeDocument/2006/relationships/image" Target="../media/image50.png"/><Relationship Id="rId2" Type="http://schemas.openxmlformats.org/officeDocument/2006/relationships/image" Target="../media/image47.jpg"/><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image" Target="../media/image52.png"/><Relationship Id="rId5" Type="http://schemas.openxmlformats.org/officeDocument/2006/relationships/image" Target="../media/image49.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51.png"/></Relationships>
</file>

<file path=ppt/slides/_rels/slide1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image" Target="../media/image59.png"/></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56.png"/><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67.png"/><Relationship Id="rId2" Type="http://schemas.openxmlformats.org/officeDocument/2006/relationships/image" Target="../media/image65.png"/><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23.xml.rels><?xml version="1.0" encoding="UTF-8" standalone="yes"?>
<Relationships xmlns="http://schemas.openxmlformats.org/package/2006/relationships"><Relationship Id="rId3" Type="http://schemas.microsoft.com/office/2007/relationships/hdphoto" Target="../media/hdphoto5.wdp"/><Relationship Id="rId7" Type="http://schemas.openxmlformats.org/officeDocument/2006/relationships/image" Target="../media/image71.png"/><Relationship Id="rId2" Type="http://schemas.openxmlformats.org/officeDocument/2006/relationships/image" Target="../media/image68.png"/><Relationship Id="rId1" Type="http://schemas.openxmlformats.org/officeDocument/2006/relationships/slideLayout" Target="../slideLayouts/slideLayout13.xml"/><Relationship Id="rId6" Type="http://schemas.openxmlformats.org/officeDocument/2006/relationships/image" Target="../media/image70.png"/><Relationship Id="rId5" Type="http://schemas.microsoft.com/office/2007/relationships/hdphoto" Target="../media/hdphoto6.wdp"/><Relationship Id="rId4" Type="http://schemas.openxmlformats.org/officeDocument/2006/relationships/image" Target="../media/image69.png"/></Relationships>
</file>

<file path=ppt/slides/_rels/slide24.xml.rels><?xml version="1.0" encoding="UTF-8" standalone="yes"?>
<Relationships xmlns="http://schemas.openxmlformats.org/package/2006/relationships"><Relationship Id="rId3" Type="http://schemas.microsoft.com/office/2007/relationships/hdphoto" Target="../media/hdphoto7.wdp"/><Relationship Id="rId7" Type="http://schemas.microsoft.com/office/2007/relationships/hdphoto" Target="../media/hdphoto9.wdp"/><Relationship Id="rId2" Type="http://schemas.openxmlformats.org/officeDocument/2006/relationships/image" Target="../media/image76.png"/><Relationship Id="rId1" Type="http://schemas.openxmlformats.org/officeDocument/2006/relationships/slideLayout" Target="../slideLayouts/slideLayout13.xml"/><Relationship Id="rId6" Type="http://schemas.openxmlformats.org/officeDocument/2006/relationships/image" Target="../media/image78.png"/><Relationship Id="rId5" Type="http://schemas.microsoft.com/office/2007/relationships/hdphoto" Target="../media/hdphoto8.wdp"/><Relationship Id="rId4" Type="http://schemas.openxmlformats.org/officeDocument/2006/relationships/image" Target="../media/image77.png"/></Relationships>
</file>

<file path=ppt/slides/_rels/slide2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2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7.xml"/><Relationship Id="rId5" Type="http://schemas.openxmlformats.org/officeDocument/2006/relationships/image" Target="../media/image82.PNG"/><Relationship Id="rId4" Type="http://schemas.openxmlformats.org/officeDocument/2006/relationships/image" Target="../media/image9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tiff"/><Relationship Id="rId4" Type="http://schemas.openxmlformats.org/officeDocument/2006/relationships/image" Target="../media/image16.tiff"/></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0.tif"/><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tif"/></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noAutofit/>
          </a:bodyPr>
          <a:lstStyle/>
          <a:p>
            <a:r>
              <a:rPr lang="en-US" sz="1800" dirty="0"/>
              <a:t>Comparative Analysis on Recrystallization and Recovery of High and Low RRR Niobium</a:t>
            </a:r>
          </a:p>
        </p:txBody>
      </p:sp>
      <p:sp>
        <p:nvSpPr>
          <p:cNvPr id="4" name="Text Placeholder 3"/>
          <p:cNvSpPr>
            <a:spLocks noGrp="1"/>
          </p:cNvSpPr>
          <p:nvPr>
            <p:ph type="body" sz="quarter" idx="10"/>
          </p:nvPr>
        </p:nvSpPr>
        <p:spPr>
          <a:xfrm>
            <a:off x="341924" y="4041947"/>
            <a:ext cx="8499231" cy="935794"/>
          </a:xfrm>
        </p:spPr>
        <p:txBody>
          <a:bodyPr/>
          <a:lstStyle/>
          <a:p>
            <a:r>
              <a:rPr lang="en-US" sz="1400" dirty="0"/>
              <a:t>Z-H Sung, K Howard, D Bafia, W Misiewicz, S Posen</a:t>
            </a:r>
          </a:p>
          <a:p>
            <a:endParaRPr lang="en-US" sz="1400" dirty="0"/>
          </a:p>
          <a:p>
            <a:r>
              <a:rPr lang="en-US" dirty="0"/>
              <a:t>May 19, 2025</a:t>
            </a:r>
            <a:endParaRPr lang="en-US" sz="1400" dirty="0"/>
          </a:p>
        </p:txBody>
      </p:sp>
      <p:pic>
        <p:nvPicPr>
          <p:cNvPr id="5" name="Picture 4" descr="A picture containing text&#10;&#10;AI-generated content may be incorrect.">
            <a:extLst>
              <a:ext uri="{FF2B5EF4-FFF2-40B4-BE49-F238E27FC236}">
                <a16:creationId xmlns:a16="http://schemas.microsoft.com/office/drawing/2014/main" id="{78E935E5-AA0E-0B1D-B5BE-1338EA2BCDE8}"/>
              </a:ext>
            </a:extLst>
          </p:cNvPr>
          <p:cNvPicPr>
            <a:picLocks noChangeAspect="1"/>
          </p:cNvPicPr>
          <p:nvPr/>
        </p:nvPicPr>
        <p:blipFill>
          <a:blip r:embed="rId2"/>
          <a:stretch>
            <a:fillRect/>
          </a:stretch>
        </p:blipFill>
        <p:spPr>
          <a:xfrm>
            <a:off x="5181599" y="4332750"/>
            <a:ext cx="3869093" cy="729485"/>
          </a:xfrm>
          <a:prstGeom prst="rect">
            <a:avLst/>
          </a:prstGeom>
        </p:spPr>
      </p:pic>
    </p:spTree>
    <p:extLst>
      <p:ext uri="{BB962C8B-B14F-4D97-AF65-F5344CB8AC3E}">
        <p14:creationId xmlns:p14="http://schemas.microsoft.com/office/powerpoint/2010/main" val="1989597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screenshot of a map&#10;&#10;AI-generated content may be incorrect.">
            <a:extLst>
              <a:ext uri="{FF2B5EF4-FFF2-40B4-BE49-F238E27FC236}">
                <a16:creationId xmlns:a16="http://schemas.microsoft.com/office/drawing/2014/main" id="{6B9FF520-9CD6-A56E-DE98-F9BC9A8CD3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1102" y="2151762"/>
            <a:ext cx="1981266" cy="2734678"/>
          </a:xfrm>
          <a:prstGeom prst="rect">
            <a:avLst/>
          </a:prstGeom>
        </p:spPr>
      </p:pic>
      <p:pic>
        <p:nvPicPr>
          <p:cNvPr id="26" name="Picture 25" descr="A screenshot of a computer screen&#10;&#10;AI-generated content may be incorrect.">
            <a:extLst>
              <a:ext uri="{FF2B5EF4-FFF2-40B4-BE49-F238E27FC236}">
                <a16:creationId xmlns:a16="http://schemas.microsoft.com/office/drawing/2014/main" id="{7447F450-0408-988B-B6DC-F142042150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3739" y="2109817"/>
            <a:ext cx="1968618" cy="2744306"/>
          </a:xfrm>
          <a:prstGeom prst="rect">
            <a:avLst/>
          </a:prstGeom>
        </p:spPr>
      </p:pic>
      <p:sp>
        <p:nvSpPr>
          <p:cNvPr id="3" name="Title 2">
            <a:extLst>
              <a:ext uri="{FF2B5EF4-FFF2-40B4-BE49-F238E27FC236}">
                <a16:creationId xmlns:a16="http://schemas.microsoft.com/office/drawing/2014/main" id="{587DDB8B-7854-7F13-D2F3-F5CA642530D6}"/>
              </a:ext>
            </a:extLst>
          </p:cNvPr>
          <p:cNvSpPr>
            <a:spLocks noGrp="1"/>
          </p:cNvSpPr>
          <p:nvPr>
            <p:ph type="title"/>
          </p:nvPr>
        </p:nvSpPr>
        <p:spPr>
          <a:xfrm>
            <a:off x="228600" y="428629"/>
            <a:ext cx="8686800" cy="320908"/>
          </a:xfrm>
        </p:spPr>
        <p:txBody>
          <a:bodyPr/>
          <a:lstStyle/>
          <a:p>
            <a:r>
              <a:rPr lang="en-US" dirty="0"/>
              <a:t>Cavity wall experienced abnormal Grain Growth, rather than normal (isothermal) grain growth</a:t>
            </a:r>
          </a:p>
        </p:txBody>
      </p:sp>
      <p:sp>
        <p:nvSpPr>
          <p:cNvPr id="4" name="Date Placeholder 3">
            <a:extLst>
              <a:ext uri="{FF2B5EF4-FFF2-40B4-BE49-F238E27FC236}">
                <a16:creationId xmlns:a16="http://schemas.microsoft.com/office/drawing/2014/main" id="{20FDC623-928A-6F61-7F03-5BFC67079B1B}"/>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5B164DE1-6C0E-EEAC-D2AA-6B1485DF9D7E}"/>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6591566A-5FCF-2F69-B855-C8F309A36E84}"/>
              </a:ext>
            </a:extLst>
          </p:cNvPr>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sp>
        <p:nvSpPr>
          <p:cNvPr id="8" name="TextBox 7">
            <a:extLst>
              <a:ext uri="{FF2B5EF4-FFF2-40B4-BE49-F238E27FC236}">
                <a16:creationId xmlns:a16="http://schemas.microsoft.com/office/drawing/2014/main" id="{B8CE1911-7F1F-5A36-874E-2E63EED48D44}"/>
              </a:ext>
            </a:extLst>
          </p:cNvPr>
          <p:cNvSpPr txBox="1"/>
          <p:nvPr/>
        </p:nvSpPr>
        <p:spPr>
          <a:xfrm>
            <a:off x="222250" y="859175"/>
            <a:ext cx="8992924" cy="369332"/>
          </a:xfrm>
          <a:prstGeom prst="rect">
            <a:avLst/>
          </a:prstGeom>
          <a:noFill/>
        </p:spPr>
        <p:txBody>
          <a:bodyPr wrap="square">
            <a:spAutoFit/>
          </a:bodyPr>
          <a:lstStyle/>
          <a:p>
            <a:pPr marL="0" indent="0">
              <a:buNone/>
            </a:pPr>
            <a:r>
              <a:rPr lang="en-US" sz="1800" dirty="0">
                <a:latin typeface="Helvetica" pitchFamily="2" charset="0"/>
              </a:rPr>
              <a:t>AGG has occurred when a minority of grain growth much larger than the majority</a:t>
            </a:r>
          </a:p>
        </p:txBody>
      </p:sp>
      <p:pic>
        <p:nvPicPr>
          <p:cNvPr id="9" name="Picture 8" descr="A black and white pattern&#10;&#10;AI-generated content may be incorrect.">
            <a:extLst>
              <a:ext uri="{FF2B5EF4-FFF2-40B4-BE49-F238E27FC236}">
                <a16:creationId xmlns:a16="http://schemas.microsoft.com/office/drawing/2014/main" id="{92278CF3-9643-3BD4-B800-238C559FCA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06128" y="1590276"/>
            <a:ext cx="1400371" cy="1114580"/>
          </a:xfrm>
          <a:prstGeom prst="rect">
            <a:avLst/>
          </a:prstGeom>
        </p:spPr>
      </p:pic>
      <p:pic>
        <p:nvPicPr>
          <p:cNvPr id="10" name="Picture 9" descr="A black and white grid with ovals&#10;&#10;AI-generated content may be incorrect.">
            <a:extLst>
              <a:ext uri="{FF2B5EF4-FFF2-40B4-BE49-F238E27FC236}">
                <a16:creationId xmlns:a16="http://schemas.microsoft.com/office/drawing/2014/main" id="{780601D2-18DF-68D8-1148-056C2F7A7B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555" y="3241151"/>
            <a:ext cx="1393226" cy="1128870"/>
          </a:xfrm>
          <a:prstGeom prst="rect">
            <a:avLst/>
          </a:prstGeom>
        </p:spPr>
      </p:pic>
      <p:pic>
        <p:nvPicPr>
          <p:cNvPr id="11" name="Picture 10" descr="A black and white image of a rectangular object&#10;&#10;AI-generated content may be incorrect.">
            <a:extLst>
              <a:ext uri="{FF2B5EF4-FFF2-40B4-BE49-F238E27FC236}">
                <a16:creationId xmlns:a16="http://schemas.microsoft.com/office/drawing/2014/main" id="{825EEACA-E748-3E56-B211-280E326455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5296" y="3241152"/>
            <a:ext cx="1371791" cy="1100291"/>
          </a:xfrm>
          <a:prstGeom prst="rect">
            <a:avLst/>
          </a:prstGeom>
        </p:spPr>
      </p:pic>
      <p:sp>
        <p:nvSpPr>
          <p:cNvPr id="12" name="Arrow: Down 10">
            <a:extLst>
              <a:ext uri="{FF2B5EF4-FFF2-40B4-BE49-F238E27FC236}">
                <a16:creationId xmlns:a16="http://schemas.microsoft.com/office/drawing/2014/main" id="{2D4C08E2-B9B3-C695-C899-559D67E8A3FC}"/>
              </a:ext>
            </a:extLst>
          </p:cNvPr>
          <p:cNvSpPr/>
          <p:nvPr/>
        </p:nvSpPr>
        <p:spPr>
          <a:xfrm rot="3687839">
            <a:off x="1939429" y="2871962"/>
            <a:ext cx="249382" cy="24057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Arrow: Down 11">
            <a:extLst>
              <a:ext uri="{FF2B5EF4-FFF2-40B4-BE49-F238E27FC236}">
                <a16:creationId xmlns:a16="http://schemas.microsoft.com/office/drawing/2014/main" id="{C53625E5-A1E9-2FA0-380D-CE3F4ADE0198}"/>
              </a:ext>
            </a:extLst>
          </p:cNvPr>
          <p:cNvSpPr/>
          <p:nvPr/>
        </p:nvSpPr>
        <p:spPr>
          <a:xfrm rot="16200000">
            <a:off x="2059719" y="3560606"/>
            <a:ext cx="249382" cy="24057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TextBox 13">
            <a:extLst>
              <a:ext uri="{FF2B5EF4-FFF2-40B4-BE49-F238E27FC236}">
                <a16:creationId xmlns:a16="http://schemas.microsoft.com/office/drawing/2014/main" id="{A866169B-8C2C-3DEA-BCE3-56286C804B1C}"/>
              </a:ext>
            </a:extLst>
          </p:cNvPr>
          <p:cNvSpPr txBox="1"/>
          <p:nvPr/>
        </p:nvSpPr>
        <p:spPr>
          <a:xfrm>
            <a:off x="2485296" y="1340915"/>
            <a:ext cx="1169487" cy="369332"/>
          </a:xfrm>
          <a:prstGeom prst="rect">
            <a:avLst/>
          </a:prstGeom>
          <a:noFill/>
        </p:spPr>
        <p:txBody>
          <a:bodyPr wrap="none" rtlCol="0">
            <a:spAutoFit/>
          </a:bodyPr>
          <a:lstStyle/>
          <a:p>
            <a:r>
              <a:rPr lang="en-US" sz="1800" dirty="0"/>
              <a:t>Recovered</a:t>
            </a:r>
          </a:p>
        </p:txBody>
      </p:sp>
      <p:sp>
        <p:nvSpPr>
          <p:cNvPr id="15" name="TextBox 14">
            <a:extLst>
              <a:ext uri="{FF2B5EF4-FFF2-40B4-BE49-F238E27FC236}">
                <a16:creationId xmlns:a16="http://schemas.microsoft.com/office/drawing/2014/main" id="{A2472D5A-6EBD-1447-EADD-2AB8A9E53597}"/>
              </a:ext>
            </a:extLst>
          </p:cNvPr>
          <p:cNvSpPr txBox="1"/>
          <p:nvPr/>
        </p:nvSpPr>
        <p:spPr>
          <a:xfrm>
            <a:off x="357691" y="2992250"/>
            <a:ext cx="1124026" cy="369332"/>
          </a:xfrm>
          <a:prstGeom prst="rect">
            <a:avLst/>
          </a:prstGeom>
          <a:noFill/>
        </p:spPr>
        <p:txBody>
          <a:bodyPr wrap="none" rtlCol="0">
            <a:spAutoFit/>
          </a:bodyPr>
          <a:lstStyle/>
          <a:p>
            <a:r>
              <a:rPr lang="en-US" sz="1800" dirty="0"/>
              <a:t>Annealing</a:t>
            </a:r>
          </a:p>
        </p:txBody>
      </p:sp>
      <p:sp>
        <p:nvSpPr>
          <p:cNvPr id="16" name="TextBox 15">
            <a:extLst>
              <a:ext uri="{FF2B5EF4-FFF2-40B4-BE49-F238E27FC236}">
                <a16:creationId xmlns:a16="http://schemas.microsoft.com/office/drawing/2014/main" id="{8D2F03B5-2DD5-7774-2E80-46BFAB9A78E1}"/>
              </a:ext>
            </a:extLst>
          </p:cNvPr>
          <p:cNvSpPr txBox="1"/>
          <p:nvPr/>
        </p:nvSpPr>
        <p:spPr>
          <a:xfrm>
            <a:off x="2422950" y="2964152"/>
            <a:ext cx="2149050" cy="369332"/>
          </a:xfrm>
          <a:prstGeom prst="rect">
            <a:avLst/>
          </a:prstGeom>
          <a:noFill/>
        </p:spPr>
        <p:txBody>
          <a:bodyPr wrap="none" rtlCol="0">
            <a:spAutoFit/>
          </a:bodyPr>
          <a:lstStyle/>
          <a:p>
            <a:r>
              <a:rPr lang="en-US" sz="1800" dirty="0"/>
              <a:t>Fully recrystallization</a:t>
            </a:r>
          </a:p>
        </p:txBody>
      </p:sp>
      <p:pic>
        <p:nvPicPr>
          <p:cNvPr id="17" name="Picture 16" descr="A black and white brick wall&#10;&#10;AI-generated content may be incorrect.">
            <a:extLst>
              <a:ext uri="{FF2B5EF4-FFF2-40B4-BE49-F238E27FC236}">
                <a16:creationId xmlns:a16="http://schemas.microsoft.com/office/drawing/2014/main" id="{6FD2B676-9C6D-78E6-12A3-94A0277E470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3957" y="1633311"/>
            <a:ext cx="1393949" cy="1128870"/>
          </a:xfrm>
          <a:prstGeom prst="rect">
            <a:avLst/>
          </a:prstGeom>
        </p:spPr>
      </p:pic>
      <p:sp>
        <p:nvSpPr>
          <p:cNvPr id="18" name="TextBox 17">
            <a:extLst>
              <a:ext uri="{FF2B5EF4-FFF2-40B4-BE49-F238E27FC236}">
                <a16:creationId xmlns:a16="http://schemas.microsoft.com/office/drawing/2014/main" id="{2608111F-C2C3-B1CE-7C18-EB0A00112178}"/>
              </a:ext>
            </a:extLst>
          </p:cNvPr>
          <p:cNvSpPr txBox="1"/>
          <p:nvPr/>
        </p:nvSpPr>
        <p:spPr>
          <a:xfrm>
            <a:off x="366315" y="1356312"/>
            <a:ext cx="1496564" cy="369332"/>
          </a:xfrm>
          <a:prstGeom prst="rect">
            <a:avLst/>
          </a:prstGeom>
          <a:noFill/>
        </p:spPr>
        <p:txBody>
          <a:bodyPr wrap="none" rtlCol="0">
            <a:spAutoFit/>
          </a:bodyPr>
          <a:lstStyle/>
          <a:p>
            <a:r>
              <a:rPr lang="en-US" sz="1800" dirty="0"/>
              <a:t>Strained State</a:t>
            </a:r>
          </a:p>
        </p:txBody>
      </p:sp>
      <p:sp>
        <p:nvSpPr>
          <p:cNvPr id="19" name="Arrow: Down 24">
            <a:extLst>
              <a:ext uri="{FF2B5EF4-FFF2-40B4-BE49-F238E27FC236}">
                <a16:creationId xmlns:a16="http://schemas.microsoft.com/office/drawing/2014/main" id="{0C4B7356-3638-06C3-848E-40C926603AD1}"/>
              </a:ext>
            </a:extLst>
          </p:cNvPr>
          <p:cNvSpPr/>
          <p:nvPr/>
        </p:nvSpPr>
        <p:spPr>
          <a:xfrm rot="16200000">
            <a:off x="2013122" y="2027276"/>
            <a:ext cx="249382" cy="24057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TextBox 19">
            <a:extLst>
              <a:ext uri="{FF2B5EF4-FFF2-40B4-BE49-F238E27FC236}">
                <a16:creationId xmlns:a16="http://schemas.microsoft.com/office/drawing/2014/main" id="{67EC99F9-17EC-D649-3FF5-4F8C74FDA3F6}"/>
              </a:ext>
            </a:extLst>
          </p:cNvPr>
          <p:cNvSpPr txBox="1"/>
          <p:nvPr/>
        </p:nvSpPr>
        <p:spPr>
          <a:xfrm>
            <a:off x="4626648" y="1501445"/>
            <a:ext cx="2323393" cy="646331"/>
          </a:xfrm>
          <a:prstGeom prst="rect">
            <a:avLst/>
          </a:prstGeom>
          <a:noFill/>
        </p:spPr>
        <p:txBody>
          <a:bodyPr wrap="none" rtlCol="0">
            <a:spAutoFit/>
          </a:bodyPr>
          <a:lstStyle/>
          <a:p>
            <a:r>
              <a:rPr lang="en-US" sz="1800" dirty="0"/>
              <a:t>Cavity cutout X section</a:t>
            </a:r>
          </a:p>
          <a:p>
            <a:r>
              <a:rPr lang="en-US" sz="1800" dirty="0"/>
              <a:t>N-doped Cavity</a:t>
            </a:r>
          </a:p>
        </p:txBody>
      </p:sp>
      <p:sp>
        <p:nvSpPr>
          <p:cNvPr id="21" name="TextBox 20">
            <a:extLst>
              <a:ext uri="{FF2B5EF4-FFF2-40B4-BE49-F238E27FC236}">
                <a16:creationId xmlns:a16="http://schemas.microsoft.com/office/drawing/2014/main" id="{F9D98B92-E080-64D3-BE4A-0E53A301C29D}"/>
              </a:ext>
            </a:extLst>
          </p:cNvPr>
          <p:cNvSpPr txBox="1"/>
          <p:nvPr/>
        </p:nvSpPr>
        <p:spPr>
          <a:xfrm>
            <a:off x="7083256" y="1510554"/>
            <a:ext cx="1989584" cy="646331"/>
          </a:xfrm>
          <a:prstGeom prst="rect">
            <a:avLst/>
          </a:prstGeom>
          <a:noFill/>
        </p:spPr>
        <p:txBody>
          <a:bodyPr wrap="none" rtlCol="0">
            <a:spAutoFit/>
          </a:bodyPr>
          <a:lstStyle/>
          <a:p>
            <a:r>
              <a:rPr lang="en-US" sz="1800" dirty="0"/>
              <a:t>After 800C/3hrs HT</a:t>
            </a:r>
          </a:p>
          <a:p>
            <a:r>
              <a:rPr lang="en-US" sz="1800" dirty="0"/>
              <a:t>at UHV</a:t>
            </a:r>
          </a:p>
        </p:txBody>
      </p:sp>
      <p:sp>
        <p:nvSpPr>
          <p:cNvPr id="22" name="TextBox 21">
            <a:extLst>
              <a:ext uri="{FF2B5EF4-FFF2-40B4-BE49-F238E27FC236}">
                <a16:creationId xmlns:a16="http://schemas.microsoft.com/office/drawing/2014/main" id="{D5861F14-4CFC-007A-396C-AAC0CDCCD12E}"/>
              </a:ext>
            </a:extLst>
          </p:cNvPr>
          <p:cNvSpPr txBox="1"/>
          <p:nvPr/>
        </p:nvSpPr>
        <p:spPr>
          <a:xfrm>
            <a:off x="4923681" y="1288830"/>
            <a:ext cx="3854004" cy="230832"/>
          </a:xfrm>
          <a:prstGeom prst="rect">
            <a:avLst/>
          </a:prstGeom>
          <a:noFill/>
        </p:spPr>
        <p:txBody>
          <a:bodyPr wrap="none" lIns="0" tIns="0" rIns="0" bIns="0" rtlCol="0">
            <a:spAutoFit/>
          </a:bodyPr>
          <a:lstStyle/>
          <a:p>
            <a:r>
              <a:rPr lang="en-US" sz="1500" dirty="0">
                <a:solidFill>
                  <a:srgbClr val="FF0000"/>
                </a:solidFill>
              </a:rPr>
              <a:t>Practically occurred in the SRF Nb cut-out coupon</a:t>
            </a:r>
          </a:p>
        </p:txBody>
      </p:sp>
      <p:sp>
        <p:nvSpPr>
          <p:cNvPr id="23" name="Arrow: Down 2">
            <a:extLst>
              <a:ext uri="{FF2B5EF4-FFF2-40B4-BE49-F238E27FC236}">
                <a16:creationId xmlns:a16="http://schemas.microsoft.com/office/drawing/2014/main" id="{296AE27D-8A9E-CA7F-7CE9-21A4A787C5CC}"/>
              </a:ext>
            </a:extLst>
          </p:cNvPr>
          <p:cNvSpPr/>
          <p:nvPr/>
        </p:nvSpPr>
        <p:spPr>
          <a:xfrm rot="667574">
            <a:off x="5042790" y="3954121"/>
            <a:ext cx="267462" cy="316957"/>
          </a:xfrm>
          <a:prstGeom prst="down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Arrow: Down 4">
            <a:extLst>
              <a:ext uri="{FF2B5EF4-FFF2-40B4-BE49-F238E27FC236}">
                <a16:creationId xmlns:a16="http://schemas.microsoft.com/office/drawing/2014/main" id="{7E4E5DB8-1DDF-99AD-28BB-B00183303199}"/>
              </a:ext>
            </a:extLst>
          </p:cNvPr>
          <p:cNvSpPr/>
          <p:nvPr/>
        </p:nvSpPr>
        <p:spPr>
          <a:xfrm rot="667574">
            <a:off x="7330853" y="3814124"/>
            <a:ext cx="267462" cy="316957"/>
          </a:xfrm>
          <a:prstGeom prst="down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939022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4BFA21-7DCC-9AEE-0AA3-98D586926DFA}"/>
              </a:ext>
            </a:extLst>
          </p:cNvPr>
          <p:cNvSpPr>
            <a:spLocks noGrp="1"/>
          </p:cNvSpPr>
          <p:nvPr>
            <p:ph type="title"/>
          </p:nvPr>
        </p:nvSpPr>
        <p:spPr>
          <a:xfrm>
            <a:off x="188169" y="482483"/>
            <a:ext cx="8908235" cy="320908"/>
          </a:xfrm>
        </p:spPr>
        <p:txBody>
          <a:bodyPr/>
          <a:lstStyle/>
          <a:p>
            <a:r>
              <a:rPr lang="en-US" dirty="0"/>
              <a:t>Initially, we investigated grain growth behavior using residual parts after cavity fabrication; cutout coupons has limitations on the thermal treatment </a:t>
            </a:r>
          </a:p>
        </p:txBody>
      </p:sp>
      <p:sp>
        <p:nvSpPr>
          <p:cNvPr id="4" name="Date Placeholder 3">
            <a:extLst>
              <a:ext uri="{FF2B5EF4-FFF2-40B4-BE49-F238E27FC236}">
                <a16:creationId xmlns:a16="http://schemas.microsoft.com/office/drawing/2014/main" id="{53B11AA3-11D7-616F-DC54-E42F88B1642C}"/>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CD6B619B-54C5-EB27-FE7F-09B7B55F95B3}"/>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3CE5B433-F4B3-1B38-B63E-E834674793B5}"/>
              </a:ext>
            </a:extLst>
          </p:cNvPr>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sp>
        <p:nvSpPr>
          <p:cNvPr id="8" name="TextBox 7">
            <a:extLst>
              <a:ext uri="{FF2B5EF4-FFF2-40B4-BE49-F238E27FC236}">
                <a16:creationId xmlns:a16="http://schemas.microsoft.com/office/drawing/2014/main" id="{30CC6EC1-99F3-BF0B-B7AC-9D912479632F}"/>
              </a:ext>
            </a:extLst>
          </p:cNvPr>
          <p:cNvSpPr txBox="1"/>
          <p:nvPr/>
        </p:nvSpPr>
        <p:spPr>
          <a:xfrm>
            <a:off x="182994" y="946205"/>
            <a:ext cx="8913411" cy="338554"/>
          </a:xfrm>
          <a:prstGeom prst="rect">
            <a:avLst/>
          </a:prstGeom>
          <a:noFill/>
        </p:spPr>
        <p:txBody>
          <a:bodyPr wrap="square">
            <a:spAutoFit/>
          </a:bodyPr>
          <a:lstStyle/>
          <a:p>
            <a:r>
              <a:rPr lang="en-US" sz="1600" dirty="0">
                <a:latin typeface="Helvetica" pitchFamily="2" charset="0"/>
              </a:rPr>
              <a:t>Normal (isothermal) grain growth, </a:t>
            </a:r>
            <a:r>
              <a:rPr lang="en-US" sz="1600" dirty="0">
                <a:solidFill>
                  <a:srgbClr val="FF0000"/>
                </a:solidFill>
                <a:latin typeface="Helvetica" pitchFamily="2" charset="0"/>
              </a:rPr>
              <a:t>Mostly in our SRF Nb coupon samples</a:t>
            </a:r>
          </a:p>
        </p:txBody>
      </p:sp>
      <p:pic>
        <p:nvPicPr>
          <p:cNvPr id="9" name="Picture 8" descr="A black and white rectangular object&#10;&#10;AI-generated content may be incorrect.">
            <a:extLst>
              <a:ext uri="{FF2B5EF4-FFF2-40B4-BE49-F238E27FC236}">
                <a16:creationId xmlns:a16="http://schemas.microsoft.com/office/drawing/2014/main" id="{0B962ED2-5030-6663-AC2D-12B1D64633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72" y="3511107"/>
            <a:ext cx="2173610" cy="1480852"/>
          </a:xfrm>
          <a:prstGeom prst="rect">
            <a:avLst/>
          </a:prstGeom>
        </p:spPr>
      </p:pic>
      <p:pic>
        <p:nvPicPr>
          <p:cNvPr id="10" name="Picture 9" descr="A black and white pattern&#10;&#10;AI-generated content may be incorrect.">
            <a:extLst>
              <a:ext uri="{FF2B5EF4-FFF2-40B4-BE49-F238E27FC236}">
                <a16:creationId xmlns:a16="http://schemas.microsoft.com/office/drawing/2014/main" id="{089F13CB-A095-2E84-D931-446201C85B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71" y="1748481"/>
            <a:ext cx="2179966" cy="1468140"/>
          </a:xfrm>
          <a:prstGeom prst="rect">
            <a:avLst/>
          </a:prstGeom>
        </p:spPr>
      </p:pic>
      <p:sp>
        <p:nvSpPr>
          <p:cNvPr id="11" name="Arrow: Down 7">
            <a:extLst>
              <a:ext uri="{FF2B5EF4-FFF2-40B4-BE49-F238E27FC236}">
                <a16:creationId xmlns:a16="http://schemas.microsoft.com/office/drawing/2014/main" id="{7778B91C-3247-65E3-1CF5-FD6CB42A99EC}"/>
              </a:ext>
            </a:extLst>
          </p:cNvPr>
          <p:cNvSpPr/>
          <p:nvPr/>
        </p:nvSpPr>
        <p:spPr>
          <a:xfrm>
            <a:off x="1016201" y="3270528"/>
            <a:ext cx="249382" cy="24057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2" name="Picture 11" descr="A colorful background with many small squares&#10;&#10;AI-generated content may be incorrect.">
            <a:extLst>
              <a:ext uri="{FF2B5EF4-FFF2-40B4-BE49-F238E27FC236}">
                <a16:creationId xmlns:a16="http://schemas.microsoft.com/office/drawing/2014/main" id="{AEB53324-A9BF-ADD6-822E-412386F250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022" y="1769078"/>
            <a:ext cx="1775462" cy="1426946"/>
          </a:xfrm>
          <a:prstGeom prst="rect">
            <a:avLst/>
          </a:prstGeom>
        </p:spPr>
      </p:pic>
      <p:pic>
        <p:nvPicPr>
          <p:cNvPr id="13" name="Picture 12" descr="A colorful background with black lines&#10;&#10;AI-generated content may be incorrect.">
            <a:extLst>
              <a:ext uri="{FF2B5EF4-FFF2-40B4-BE49-F238E27FC236}">
                <a16:creationId xmlns:a16="http://schemas.microsoft.com/office/drawing/2014/main" id="{8FAE30C0-7B68-FA12-04BA-AE5164981D3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38021" y="3511108"/>
            <a:ext cx="1838798" cy="1429907"/>
          </a:xfrm>
          <a:prstGeom prst="rect">
            <a:avLst/>
          </a:prstGeom>
        </p:spPr>
      </p:pic>
      <p:sp>
        <p:nvSpPr>
          <p:cNvPr id="14" name="TextBox 13">
            <a:extLst>
              <a:ext uri="{FF2B5EF4-FFF2-40B4-BE49-F238E27FC236}">
                <a16:creationId xmlns:a16="http://schemas.microsoft.com/office/drawing/2014/main" id="{CB66423A-E275-0EBD-7E20-94FF5F0EE218}"/>
              </a:ext>
            </a:extLst>
          </p:cNvPr>
          <p:cNvSpPr txBox="1"/>
          <p:nvPr/>
        </p:nvSpPr>
        <p:spPr>
          <a:xfrm>
            <a:off x="90071" y="1459965"/>
            <a:ext cx="1258230" cy="369332"/>
          </a:xfrm>
          <a:prstGeom prst="rect">
            <a:avLst/>
          </a:prstGeom>
          <a:noFill/>
        </p:spPr>
        <p:txBody>
          <a:bodyPr wrap="none" rtlCol="0">
            <a:spAutoFit/>
          </a:bodyPr>
          <a:lstStyle/>
          <a:p>
            <a:r>
              <a:rPr lang="en-US" sz="1800" dirty="0"/>
              <a:t>As received</a:t>
            </a:r>
          </a:p>
        </p:txBody>
      </p:sp>
      <p:sp>
        <p:nvSpPr>
          <p:cNvPr id="15" name="TextBox 14">
            <a:extLst>
              <a:ext uri="{FF2B5EF4-FFF2-40B4-BE49-F238E27FC236}">
                <a16:creationId xmlns:a16="http://schemas.microsoft.com/office/drawing/2014/main" id="{5BC2BC8D-CD5D-FCCC-6CF8-B8993948A535}"/>
              </a:ext>
            </a:extLst>
          </p:cNvPr>
          <p:cNvSpPr txBox="1"/>
          <p:nvPr/>
        </p:nvSpPr>
        <p:spPr>
          <a:xfrm>
            <a:off x="2738021" y="3228193"/>
            <a:ext cx="776175" cy="369332"/>
          </a:xfrm>
          <a:prstGeom prst="rect">
            <a:avLst/>
          </a:prstGeom>
          <a:noFill/>
        </p:spPr>
        <p:txBody>
          <a:bodyPr wrap="none" rtlCol="0">
            <a:spAutoFit/>
          </a:bodyPr>
          <a:lstStyle/>
          <a:p>
            <a:r>
              <a:rPr lang="en-US" sz="1800" dirty="0"/>
              <a:t>1000C</a:t>
            </a:r>
          </a:p>
        </p:txBody>
      </p:sp>
      <p:sp>
        <p:nvSpPr>
          <p:cNvPr id="16" name="Arrow: Down 14">
            <a:extLst>
              <a:ext uri="{FF2B5EF4-FFF2-40B4-BE49-F238E27FC236}">
                <a16:creationId xmlns:a16="http://schemas.microsoft.com/office/drawing/2014/main" id="{7839D679-E697-5BEC-71F2-6042B7297152}"/>
              </a:ext>
            </a:extLst>
          </p:cNvPr>
          <p:cNvSpPr/>
          <p:nvPr/>
        </p:nvSpPr>
        <p:spPr>
          <a:xfrm>
            <a:off x="3582035" y="3233276"/>
            <a:ext cx="249382" cy="24057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CC03498D-8A4C-C471-B419-B8D31B4C8AC8}"/>
                  </a:ext>
                </a:extLst>
              </p:cNvPr>
              <p:cNvSpPr txBox="1"/>
              <p:nvPr/>
            </p:nvSpPr>
            <p:spPr>
              <a:xfrm>
                <a:off x="5486825" y="1897637"/>
                <a:ext cx="160563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800" i="1">
                              <a:latin typeface="Cambria Math" panose="02040503050406030204" pitchFamily="18" charset="0"/>
                            </a:rPr>
                          </m:ctrlPr>
                        </m:sSupPr>
                        <m:e>
                          <m:r>
                            <a:rPr lang="en-US" sz="1800" i="1">
                              <a:latin typeface="Cambria Math" panose="02040503050406030204" pitchFamily="18" charset="0"/>
                            </a:rPr>
                            <m:t>𝐷</m:t>
                          </m:r>
                        </m:e>
                        <m:sup>
                          <m:r>
                            <a:rPr lang="en-US" sz="1800" i="1">
                              <a:latin typeface="Cambria Math" panose="02040503050406030204" pitchFamily="18" charset="0"/>
                            </a:rPr>
                            <m:t>𝑛</m:t>
                          </m:r>
                        </m:sup>
                      </m:sSup>
                      <m:r>
                        <a:rPr lang="en-US" sz="1800" i="1">
                          <a:latin typeface="Cambria Math" panose="02040503050406030204" pitchFamily="18" charset="0"/>
                        </a:rPr>
                        <m:t>−</m:t>
                      </m:r>
                      <m:sSubSup>
                        <m:sSubSupPr>
                          <m:ctrlPr>
                            <a:rPr lang="en-US" sz="1800" i="1">
                              <a:latin typeface="Cambria Math" panose="02040503050406030204" pitchFamily="18" charset="0"/>
                            </a:rPr>
                          </m:ctrlPr>
                        </m:sSubSupPr>
                        <m:e>
                          <m:r>
                            <a:rPr lang="en-US" sz="1800" i="1">
                              <a:latin typeface="Cambria Math" panose="02040503050406030204" pitchFamily="18" charset="0"/>
                            </a:rPr>
                            <m:t>𝐷</m:t>
                          </m:r>
                        </m:e>
                        <m:sub>
                          <m:r>
                            <a:rPr lang="en-US" sz="1800" i="1">
                              <a:latin typeface="Cambria Math" panose="02040503050406030204" pitchFamily="18" charset="0"/>
                            </a:rPr>
                            <m:t>0</m:t>
                          </m:r>
                        </m:sub>
                        <m:sup>
                          <m:r>
                            <a:rPr lang="en-US" sz="1800" i="1">
                              <a:latin typeface="Cambria Math" panose="02040503050406030204" pitchFamily="18" charset="0"/>
                            </a:rPr>
                            <m:t>𝑛</m:t>
                          </m:r>
                        </m:sup>
                      </m:sSubSup>
                      <m:r>
                        <a:rPr lang="en-US" sz="1800" i="1">
                          <a:latin typeface="Cambria Math" panose="02040503050406030204" pitchFamily="18" charset="0"/>
                        </a:rPr>
                        <m:t>=</m:t>
                      </m:r>
                      <m:r>
                        <a:rPr lang="en-US" sz="1800" i="1">
                          <a:latin typeface="Cambria Math" panose="02040503050406030204" pitchFamily="18" charset="0"/>
                        </a:rPr>
                        <m:t>𝑘</m:t>
                      </m:r>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oMath>
                  </m:oMathPara>
                </a14:m>
                <a:endParaRPr lang="en-US" sz="1800" dirty="0"/>
              </a:p>
            </p:txBody>
          </p:sp>
        </mc:Choice>
        <mc:Fallback xmlns="">
          <p:sp>
            <p:nvSpPr>
              <p:cNvPr id="17" name="TextBox 16">
                <a:extLst>
                  <a:ext uri="{FF2B5EF4-FFF2-40B4-BE49-F238E27FC236}">
                    <a16:creationId xmlns:a16="http://schemas.microsoft.com/office/drawing/2014/main" id="{CC03498D-8A4C-C471-B419-B8D31B4C8AC8}"/>
                  </a:ext>
                </a:extLst>
              </p:cNvPr>
              <p:cNvSpPr txBox="1">
                <a:spLocks noRot="1" noChangeAspect="1" noMove="1" noResize="1" noEditPoints="1" noAdjustHandles="1" noChangeArrowheads="1" noChangeShapeType="1" noTextEdit="1"/>
              </p:cNvSpPr>
              <p:nvPr/>
            </p:nvSpPr>
            <p:spPr>
              <a:xfrm>
                <a:off x="5486825" y="1897637"/>
                <a:ext cx="1605632" cy="276999"/>
              </a:xfrm>
              <a:prstGeom prst="rect">
                <a:avLst/>
              </a:prstGeom>
              <a:blipFill>
                <a:blip r:embed="rId6"/>
                <a:stretch>
                  <a:fillRect l="-3150" r="-2362" b="-13043"/>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CA141748-1883-033B-C658-6E359E4B03F0}"/>
              </a:ext>
            </a:extLst>
          </p:cNvPr>
          <p:cNvSpPr txBox="1"/>
          <p:nvPr/>
        </p:nvSpPr>
        <p:spPr>
          <a:xfrm>
            <a:off x="5614263" y="2364061"/>
            <a:ext cx="1966372" cy="553998"/>
          </a:xfrm>
          <a:prstGeom prst="rect">
            <a:avLst/>
          </a:prstGeom>
          <a:noFill/>
        </p:spPr>
        <p:txBody>
          <a:bodyPr wrap="none" lIns="0" tIns="0" rIns="0" bIns="0" rtlCol="0">
            <a:spAutoFit/>
          </a:bodyPr>
          <a:lstStyle/>
          <a:p>
            <a:r>
              <a:rPr lang="en-US" sz="1800" dirty="0"/>
              <a:t>D = avg. grain size</a:t>
            </a:r>
          </a:p>
          <a:p>
            <a:r>
              <a:rPr lang="en-US" sz="1800" dirty="0"/>
              <a:t>D</a:t>
            </a:r>
            <a:r>
              <a:rPr lang="en-US" sz="1800" baseline="-25000" dirty="0"/>
              <a:t>0</a:t>
            </a:r>
            <a:r>
              <a:rPr lang="en-US" sz="1800" dirty="0"/>
              <a:t> = initial avg. grain </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05199E41-0A71-D003-F4A5-1B8D80818D3D}"/>
                  </a:ext>
                </a:extLst>
              </p:cNvPr>
              <p:cNvSpPr txBox="1"/>
              <p:nvPr/>
            </p:nvSpPr>
            <p:spPr>
              <a:xfrm>
                <a:off x="4957379" y="3086526"/>
                <a:ext cx="4156907" cy="1661993"/>
              </a:xfrm>
              <a:prstGeom prst="rect">
                <a:avLst/>
              </a:prstGeom>
              <a:noFill/>
            </p:spPr>
            <p:txBody>
              <a:bodyPr wrap="none" lIns="0" tIns="0" rIns="0" bIns="0" rtlCol="0">
                <a:spAutoFit/>
              </a:bodyPr>
              <a:lstStyle/>
              <a:p>
                <a:r>
                  <a:rPr lang="en-US" sz="1800" dirty="0"/>
                  <a:t>k = </a:t>
                </a:r>
                <a:r>
                  <a:rPr lang="en-US" sz="1800" dirty="0">
                    <a:latin typeface="Symbol" panose="05050102010706020507" pitchFamily="18" charset="2"/>
                  </a:rPr>
                  <a:t>a*M*g (</a:t>
                </a:r>
                <a:r>
                  <a:rPr lang="en-US" sz="1800" dirty="0"/>
                  <a:t>grain growth constant)</a:t>
                </a:r>
              </a:p>
              <a:p>
                <a:r>
                  <a:rPr lang="en-US" sz="1800" dirty="0">
                    <a:latin typeface="Symbol" panose="05050102010706020507" pitchFamily="18" charset="2"/>
                  </a:rPr>
                  <a:t>a </a:t>
                </a:r>
                <a:r>
                  <a:rPr lang="en-US" sz="1800" dirty="0"/>
                  <a:t>= 0.25 (geometry factor in </a:t>
                </a:r>
                <a:r>
                  <a:rPr lang="en-US" sz="1800" dirty="0" err="1"/>
                  <a:t>Hillert’s</a:t>
                </a:r>
                <a:r>
                  <a:rPr lang="en-US" sz="1800" dirty="0"/>
                  <a:t> theory)</a:t>
                </a:r>
              </a:p>
              <a:p>
                <a:r>
                  <a:rPr lang="en-US" sz="1800" dirty="0">
                    <a:latin typeface="Symbol" panose="05050102010706020507" pitchFamily="18" charset="2"/>
                  </a:rPr>
                  <a:t>M </a:t>
                </a:r>
                <a:r>
                  <a:rPr lang="en-US" sz="1800" dirty="0"/>
                  <a:t>= GB mobility</a:t>
                </a:r>
              </a:p>
              <a:p>
                <a:r>
                  <a:rPr lang="en-US" sz="1800" dirty="0">
                    <a:latin typeface="Symbol" panose="05050102010706020507" pitchFamily="18" charset="2"/>
                  </a:rPr>
                  <a:t>g</a:t>
                </a:r>
                <a:r>
                  <a:rPr lang="en-US" sz="1800" dirty="0"/>
                  <a:t> = GBs Interfacial excess free energy</a:t>
                </a:r>
                <a:endParaRPr lang="en-US" sz="1800" dirty="0">
                  <a:latin typeface="Symbol" panose="05050102010706020507" pitchFamily="18" charset="2"/>
                </a:endParaRPr>
              </a:p>
              <a:p>
                <a:r>
                  <a:rPr lang="en-US" sz="1800" dirty="0"/>
                  <a:t>t = time</a:t>
                </a:r>
              </a:p>
              <a:p>
                <a:r>
                  <a:rPr lang="en-US" sz="1800" dirty="0"/>
                  <a:t>n = grain growth exponent (pure metal </a:t>
                </a:r>
                <a14:m>
                  <m:oMath xmlns:m="http://schemas.openxmlformats.org/officeDocument/2006/math">
                    <m:r>
                      <a:rPr lang="en-US" sz="1800" i="1" dirty="0">
                        <a:latin typeface="Cambria Math" panose="02040503050406030204" pitchFamily="18" charset="0"/>
                        <a:ea typeface="Cambria Math" panose="02040503050406030204" pitchFamily="18" charset="0"/>
                      </a:rPr>
                      <m:t>≈</m:t>
                    </m:r>
                  </m:oMath>
                </a14:m>
                <a:r>
                  <a:rPr lang="en-US" sz="1800" dirty="0"/>
                  <a:t> 2)</a:t>
                </a:r>
              </a:p>
            </p:txBody>
          </p:sp>
        </mc:Choice>
        <mc:Fallback xmlns="">
          <p:sp>
            <p:nvSpPr>
              <p:cNvPr id="19" name="TextBox 18">
                <a:extLst>
                  <a:ext uri="{FF2B5EF4-FFF2-40B4-BE49-F238E27FC236}">
                    <a16:creationId xmlns:a16="http://schemas.microsoft.com/office/drawing/2014/main" id="{05199E41-0A71-D003-F4A5-1B8D80818D3D}"/>
                  </a:ext>
                </a:extLst>
              </p:cNvPr>
              <p:cNvSpPr txBox="1">
                <a:spLocks noRot="1" noChangeAspect="1" noMove="1" noResize="1" noEditPoints="1" noAdjustHandles="1" noChangeArrowheads="1" noChangeShapeType="1" noTextEdit="1"/>
              </p:cNvSpPr>
              <p:nvPr/>
            </p:nvSpPr>
            <p:spPr>
              <a:xfrm>
                <a:off x="4957379" y="3086526"/>
                <a:ext cx="4156907" cy="1661993"/>
              </a:xfrm>
              <a:prstGeom prst="rect">
                <a:avLst/>
              </a:prstGeom>
              <a:blipFill>
                <a:blip r:embed="rId7"/>
                <a:stretch>
                  <a:fillRect l="-3354" t="-4545" r="-2439" b="-8333"/>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DD27B27D-AB82-0974-0771-7301EBD68CE3}"/>
              </a:ext>
            </a:extLst>
          </p:cNvPr>
          <p:cNvSpPr txBox="1"/>
          <p:nvPr/>
        </p:nvSpPr>
        <p:spPr>
          <a:xfrm>
            <a:off x="2738021" y="1489228"/>
            <a:ext cx="659155" cy="369332"/>
          </a:xfrm>
          <a:prstGeom prst="rect">
            <a:avLst/>
          </a:prstGeom>
          <a:noFill/>
        </p:spPr>
        <p:txBody>
          <a:bodyPr wrap="none" rtlCol="0">
            <a:spAutoFit/>
          </a:bodyPr>
          <a:lstStyle/>
          <a:p>
            <a:r>
              <a:rPr lang="en-US" sz="1800" dirty="0"/>
              <a:t>800C</a:t>
            </a:r>
          </a:p>
        </p:txBody>
      </p:sp>
      <p:sp>
        <p:nvSpPr>
          <p:cNvPr id="21" name="TextBox 20">
            <a:extLst>
              <a:ext uri="{FF2B5EF4-FFF2-40B4-BE49-F238E27FC236}">
                <a16:creationId xmlns:a16="http://schemas.microsoft.com/office/drawing/2014/main" id="{3722DA46-3F24-FFE4-EECA-79BC1A5569BC}"/>
              </a:ext>
            </a:extLst>
          </p:cNvPr>
          <p:cNvSpPr txBox="1"/>
          <p:nvPr/>
        </p:nvSpPr>
        <p:spPr>
          <a:xfrm>
            <a:off x="81300" y="3228193"/>
            <a:ext cx="1124026" cy="369332"/>
          </a:xfrm>
          <a:prstGeom prst="rect">
            <a:avLst/>
          </a:prstGeom>
          <a:noFill/>
        </p:spPr>
        <p:txBody>
          <a:bodyPr wrap="none" rtlCol="0">
            <a:spAutoFit/>
          </a:bodyPr>
          <a:lstStyle/>
          <a:p>
            <a:r>
              <a:rPr lang="en-US" sz="1800" dirty="0"/>
              <a:t>Annealing</a:t>
            </a:r>
          </a:p>
        </p:txBody>
      </p:sp>
      <p:sp>
        <p:nvSpPr>
          <p:cNvPr id="22" name="TextBox 21">
            <a:extLst>
              <a:ext uri="{FF2B5EF4-FFF2-40B4-BE49-F238E27FC236}">
                <a16:creationId xmlns:a16="http://schemas.microsoft.com/office/drawing/2014/main" id="{A8910D9C-0CD8-E60D-F154-C835A74F1301}"/>
              </a:ext>
            </a:extLst>
          </p:cNvPr>
          <p:cNvSpPr txBox="1"/>
          <p:nvPr/>
        </p:nvSpPr>
        <p:spPr>
          <a:xfrm>
            <a:off x="5128963" y="1531563"/>
            <a:ext cx="2822696" cy="369332"/>
          </a:xfrm>
          <a:prstGeom prst="rect">
            <a:avLst/>
          </a:prstGeom>
          <a:noFill/>
        </p:spPr>
        <p:txBody>
          <a:bodyPr wrap="none" rtlCol="0">
            <a:spAutoFit/>
          </a:bodyPr>
          <a:lstStyle/>
          <a:p>
            <a:r>
              <a:rPr lang="en-US" sz="1800" dirty="0"/>
              <a:t>Kinetics of the grain growth </a:t>
            </a:r>
          </a:p>
        </p:txBody>
      </p:sp>
      <p:cxnSp>
        <p:nvCxnSpPr>
          <p:cNvPr id="23" name="Straight Arrow Connector 22">
            <a:extLst>
              <a:ext uri="{FF2B5EF4-FFF2-40B4-BE49-F238E27FC236}">
                <a16:creationId xmlns:a16="http://schemas.microsoft.com/office/drawing/2014/main" id="{5B27E9AE-5FE1-9432-25EF-89E6DEC2EA9B}"/>
              </a:ext>
            </a:extLst>
          </p:cNvPr>
          <p:cNvCxnSpPr>
            <a:cxnSpLocks/>
          </p:cNvCxnSpPr>
          <p:nvPr/>
        </p:nvCxnSpPr>
        <p:spPr>
          <a:xfrm flipH="1">
            <a:off x="3596130" y="3346945"/>
            <a:ext cx="503140" cy="591577"/>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4250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AF383D-FEE1-6E6E-3C34-A5F8F91CEC43}"/>
              </a:ext>
            </a:extLst>
          </p:cNvPr>
          <p:cNvSpPr>
            <a:spLocks noGrp="1"/>
          </p:cNvSpPr>
          <p:nvPr>
            <p:ph type="title"/>
          </p:nvPr>
        </p:nvSpPr>
        <p:spPr/>
        <p:txBody>
          <a:bodyPr/>
          <a:lstStyle/>
          <a:p>
            <a:r>
              <a:rPr lang="en-US" dirty="0">
                <a:solidFill>
                  <a:srgbClr val="FFC000"/>
                </a:solidFill>
              </a:rPr>
              <a:t>High</a:t>
            </a:r>
            <a:r>
              <a:rPr lang="en-US" dirty="0"/>
              <a:t> vs </a:t>
            </a:r>
            <a:r>
              <a:rPr lang="en-US" dirty="0">
                <a:solidFill>
                  <a:srgbClr val="C00000"/>
                </a:solidFill>
              </a:rPr>
              <a:t>Low RRR </a:t>
            </a:r>
            <a:r>
              <a:rPr lang="en-US" dirty="0"/>
              <a:t>coupons from the residual Nb sheets after 800°C HT</a:t>
            </a:r>
          </a:p>
        </p:txBody>
      </p:sp>
      <p:sp>
        <p:nvSpPr>
          <p:cNvPr id="4" name="Date Placeholder 3">
            <a:extLst>
              <a:ext uri="{FF2B5EF4-FFF2-40B4-BE49-F238E27FC236}">
                <a16:creationId xmlns:a16="http://schemas.microsoft.com/office/drawing/2014/main" id="{825A139A-F9CC-E874-B1DF-85D6C2DE543B}"/>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B65761DF-6A80-B575-65A1-B9017A09F188}"/>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68E43F6B-DB3D-8E74-6412-0C789239189C}"/>
              </a:ext>
            </a:extLst>
          </p:cNvPr>
          <p:cNvSpPr>
            <a:spLocks noGrp="1"/>
          </p:cNvSpPr>
          <p:nvPr>
            <p:ph type="sldNum" sz="quarter" idx="4"/>
          </p:nvPr>
        </p:nvSpPr>
        <p:spPr/>
        <p:txBody>
          <a:bodyPr/>
          <a:lstStyle/>
          <a:p>
            <a:pPr>
              <a:defRPr/>
            </a:pPr>
            <a:fld id="{148C009B-CB69-E04A-B9B3-34B26D69E9CF}" type="slidenum">
              <a:rPr lang="en-US" smtClean="0"/>
              <a:pPr>
                <a:defRPr/>
              </a:pPr>
              <a:t>12</a:t>
            </a:fld>
            <a:endParaRPr lang="en-US" dirty="0"/>
          </a:p>
        </p:txBody>
      </p:sp>
      <p:pic>
        <p:nvPicPr>
          <p:cNvPr id="7" name="Picture 6" descr="A colorfully colored background&#10;&#10;AI-generated content may be incorrect.">
            <a:extLst>
              <a:ext uri="{FF2B5EF4-FFF2-40B4-BE49-F238E27FC236}">
                <a16:creationId xmlns:a16="http://schemas.microsoft.com/office/drawing/2014/main" id="{9D076967-C309-708B-3894-0BFE6CE63B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3705" y="1003760"/>
            <a:ext cx="4131695" cy="2971801"/>
          </a:xfrm>
          <a:prstGeom prst="rect">
            <a:avLst/>
          </a:prstGeom>
        </p:spPr>
      </p:pic>
      <p:pic>
        <p:nvPicPr>
          <p:cNvPr id="8" name="Picture 7" descr="A colorful background with many small spots&#10;&#10;AI-generated content may be incorrect.">
            <a:extLst>
              <a:ext uri="{FF2B5EF4-FFF2-40B4-BE49-F238E27FC236}">
                <a16:creationId xmlns:a16="http://schemas.microsoft.com/office/drawing/2014/main" id="{06D60237-626F-BCBB-56A8-6290A1FD55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138" y="1003760"/>
            <a:ext cx="4266201" cy="2971801"/>
          </a:xfrm>
          <a:prstGeom prst="rect">
            <a:avLst/>
          </a:prstGeom>
        </p:spPr>
      </p:pic>
      <p:sp>
        <p:nvSpPr>
          <p:cNvPr id="9" name="TextBox 8">
            <a:extLst>
              <a:ext uri="{FF2B5EF4-FFF2-40B4-BE49-F238E27FC236}">
                <a16:creationId xmlns:a16="http://schemas.microsoft.com/office/drawing/2014/main" id="{868E8A33-7835-B2FB-D8F3-D7A5A0C83900}"/>
              </a:ext>
            </a:extLst>
          </p:cNvPr>
          <p:cNvSpPr txBox="1"/>
          <p:nvPr/>
        </p:nvSpPr>
        <p:spPr>
          <a:xfrm>
            <a:off x="192139" y="687006"/>
            <a:ext cx="1172116" cy="369332"/>
          </a:xfrm>
          <a:prstGeom prst="rect">
            <a:avLst/>
          </a:prstGeom>
          <a:noFill/>
        </p:spPr>
        <p:txBody>
          <a:bodyPr wrap="none" rtlCol="0">
            <a:spAutoFit/>
          </a:bodyPr>
          <a:lstStyle/>
          <a:p>
            <a:r>
              <a:rPr lang="en-US" sz="1800" dirty="0">
                <a:solidFill>
                  <a:srgbClr val="C00000"/>
                </a:solidFill>
                <a:latin typeface="Helvetica" pitchFamily="2" charset="0"/>
              </a:rPr>
              <a:t>Low</a:t>
            </a:r>
            <a:r>
              <a:rPr lang="en-US" sz="1800" dirty="0">
                <a:latin typeface="Helvetica" pitchFamily="2" charset="0"/>
              </a:rPr>
              <a:t> RRR</a:t>
            </a:r>
          </a:p>
        </p:txBody>
      </p:sp>
      <p:sp>
        <p:nvSpPr>
          <p:cNvPr id="10" name="TextBox 9">
            <a:extLst>
              <a:ext uri="{FF2B5EF4-FFF2-40B4-BE49-F238E27FC236}">
                <a16:creationId xmlns:a16="http://schemas.microsoft.com/office/drawing/2014/main" id="{0A36769C-B74C-F97B-A393-117934A8814A}"/>
              </a:ext>
            </a:extLst>
          </p:cNvPr>
          <p:cNvSpPr txBox="1"/>
          <p:nvPr/>
        </p:nvSpPr>
        <p:spPr>
          <a:xfrm>
            <a:off x="4783705" y="718857"/>
            <a:ext cx="1223412" cy="369332"/>
          </a:xfrm>
          <a:prstGeom prst="rect">
            <a:avLst/>
          </a:prstGeom>
          <a:noFill/>
        </p:spPr>
        <p:txBody>
          <a:bodyPr wrap="none" rtlCol="0">
            <a:spAutoFit/>
          </a:bodyPr>
          <a:lstStyle/>
          <a:p>
            <a:r>
              <a:rPr lang="en-US" sz="1800" dirty="0">
                <a:solidFill>
                  <a:srgbClr val="FFC000"/>
                </a:solidFill>
                <a:latin typeface="Helvetica" pitchFamily="2" charset="0"/>
              </a:rPr>
              <a:t>High</a:t>
            </a:r>
            <a:r>
              <a:rPr lang="en-US" sz="1800" dirty="0">
                <a:latin typeface="Helvetica" pitchFamily="2" charset="0"/>
              </a:rPr>
              <a:t> RRR</a:t>
            </a:r>
          </a:p>
        </p:txBody>
      </p:sp>
      <p:sp>
        <p:nvSpPr>
          <p:cNvPr id="11" name="TextBox 10">
            <a:extLst>
              <a:ext uri="{FF2B5EF4-FFF2-40B4-BE49-F238E27FC236}">
                <a16:creationId xmlns:a16="http://schemas.microsoft.com/office/drawing/2014/main" id="{4F51C70D-C1EB-AEF5-992D-7BA8B7C149DC}"/>
              </a:ext>
            </a:extLst>
          </p:cNvPr>
          <p:cNvSpPr txBox="1"/>
          <p:nvPr/>
        </p:nvSpPr>
        <p:spPr>
          <a:xfrm>
            <a:off x="643191" y="4149741"/>
            <a:ext cx="3420390" cy="369332"/>
          </a:xfrm>
          <a:prstGeom prst="rect">
            <a:avLst/>
          </a:prstGeom>
          <a:noFill/>
        </p:spPr>
        <p:txBody>
          <a:bodyPr wrap="square" rtlCol="0">
            <a:spAutoFit/>
          </a:bodyPr>
          <a:lstStyle/>
          <a:p>
            <a:r>
              <a:rPr lang="en-US" sz="1800" dirty="0">
                <a:latin typeface="Helvetica" pitchFamily="2" charset="0"/>
              </a:rPr>
              <a:t>Avg. Grain diameter = 26 </a:t>
            </a:r>
            <a:r>
              <a:rPr lang="en-US" sz="1800" dirty="0">
                <a:latin typeface="Symbol" pitchFamily="2" charset="2"/>
              </a:rPr>
              <a:t>m</a:t>
            </a:r>
            <a:r>
              <a:rPr lang="en-US" sz="1800" dirty="0">
                <a:latin typeface="Helvetica" pitchFamily="2" charset="0"/>
              </a:rPr>
              <a:t>m</a:t>
            </a:r>
          </a:p>
        </p:txBody>
      </p:sp>
      <p:sp>
        <p:nvSpPr>
          <p:cNvPr id="12" name="TextBox 11">
            <a:extLst>
              <a:ext uri="{FF2B5EF4-FFF2-40B4-BE49-F238E27FC236}">
                <a16:creationId xmlns:a16="http://schemas.microsoft.com/office/drawing/2014/main" id="{FBB8F38D-701D-3CD2-E836-FCC6A11BAF5D}"/>
              </a:ext>
            </a:extLst>
          </p:cNvPr>
          <p:cNvSpPr txBox="1"/>
          <p:nvPr/>
        </p:nvSpPr>
        <p:spPr>
          <a:xfrm>
            <a:off x="5139357" y="4118007"/>
            <a:ext cx="3420390" cy="369332"/>
          </a:xfrm>
          <a:prstGeom prst="rect">
            <a:avLst/>
          </a:prstGeom>
          <a:noFill/>
        </p:spPr>
        <p:txBody>
          <a:bodyPr wrap="square" rtlCol="0">
            <a:spAutoFit/>
          </a:bodyPr>
          <a:lstStyle/>
          <a:p>
            <a:r>
              <a:rPr lang="en-US" sz="1800" dirty="0">
                <a:latin typeface="Helvetica" pitchFamily="2" charset="0"/>
              </a:rPr>
              <a:t>Avg. Grain diameter = 60 </a:t>
            </a:r>
            <a:r>
              <a:rPr lang="en-US" sz="1800" dirty="0">
                <a:latin typeface="Symbol" pitchFamily="2" charset="2"/>
              </a:rPr>
              <a:t>m</a:t>
            </a:r>
            <a:r>
              <a:rPr lang="en-US" sz="1800" dirty="0">
                <a:latin typeface="Helvetica" pitchFamily="2" charset="0"/>
              </a:rPr>
              <a:t>m</a:t>
            </a:r>
          </a:p>
        </p:txBody>
      </p:sp>
    </p:spTree>
    <p:extLst>
      <p:ext uri="{BB962C8B-B14F-4D97-AF65-F5344CB8AC3E}">
        <p14:creationId xmlns:p14="http://schemas.microsoft.com/office/powerpoint/2010/main" val="906974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15ED1A-DF7A-435C-1C2F-325D130EA2C8}"/>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4054080F-38E6-481C-B47D-68732436107A}"/>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76BB7745-F241-2881-1009-5ACC5219ACE3}"/>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14DB91E0-0290-BFD5-049E-A9D43EC3F06B}"/>
              </a:ext>
            </a:extLst>
          </p:cNvPr>
          <p:cNvSpPr>
            <a:spLocks noGrp="1"/>
          </p:cNvSpPr>
          <p:nvPr>
            <p:ph type="sldNum" sz="quarter" idx="4"/>
          </p:nvPr>
        </p:nvSpPr>
        <p:spPr/>
        <p:txBody>
          <a:bodyPr/>
          <a:lstStyle/>
          <a:p>
            <a:pPr>
              <a:defRPr/>
            </a:pPr>
            <a:fld id="{148C009B-CB69-E04A-B9B3-34B26D69E9CF}" type="slidenum">
              <a:rPr lang="en-US" smtClean="0"/>
              <a:pPr>
                <a:defRPr/>
              </a:pPr>
              <a:t>13</a:t>
            </a:fld>
            <a:endParaRPr lang="en-US" dirty="0"/>
          </a:p>
        </p:txBody>
      </p:sp>
      <p:pic>
        <p:nvPicPr>
          <p:cNvPr id="7" name="Picture 6">
            <a:extLst>
              <a:ext uri="{FF2B5EF4-FFF2-40B4-BE49-F238E27FC236}">
                <a16:creationId xmlns:a16="http://schemas.microsoft.com/office/drawing/2014/main" id="{7D81AB05-2719-1657-1609-ABAA40A16225}"/>
              </a:ext>
            </a:extLst>
          </p:cNvPr>
          <p:cNvPicPr>
            <a:picLocks noChangeAspect="1"/>
          </p:cNvPicPr>
          <p:nvPr/>
        </p:nvPicPr>
        <p:blipFill>
          <a:blip r:embed="rId2"/>
          <a:stretch>
            <a:fillRect/>
          </a:stretch>
        </p:blipFill>
        <p:spPr>
          <a:xfrm>
            <a:off x="500925" y="440473"/>
            <a:ext cx="2743200" cy="1792395"/>
          </a:xfrm>
          <a:prstGeom prst="rect">
            <a:avLst/>
          </a:prstGeom>
        </p:spPr>
      </p:pic>
      <p:pic>
        <p:nvPicPr>
          <p:cNvPr id="8" name="Picture 7">
            <a:extLst>
              <a:ext uri="{FF2B5EF4-FFF2-40B4-BE49-F238E27FC236}">
                <a16:creationId xmlns:a16="http://schemas.microsoft.com/office/drawing/2014/main" id="{D71B9E16-9D46-C342-FE46-990BBE507617}"/>
              </a:ext>
            </a:extLst>
          </p:cNvPr>
          <p:cNvPicPr>
            <a:picLocks noChangeAspect="1"/>
          </p:cNvPicPr>
          <p:nvPr/>
        </p:nvPicPr>
        <p:blipFill>
          <a:blip r:embed="rId3"/>
          <a:stretch>
            <a:fillRect/>
          </a:stretch>
        </p:blipFill>
        <p:spPr>
          <a:xfrm>
            <a:off x="3346689" y="461217"/>
            <a:ext cx="2743200" cy="1771650"/>
          </a:xfrm>
          <a:prstGeom prst="rect">
            <a:avLst/>
          </a:prstGeom>
        </p:spPr>
      </p:pic>
      <p:pic>
        <p:nvPicPr>
          <p:cNvPr id="9" name="Picture 8" descr="Chart&#10;&#10;Description automatically generated with medium confidence">
            <a:extLst>
              <a:ext uri="{FF2B5EF4-FFF2-40B4-BE49-F238E27FC236}">
                <a16:creationId xmlns:a16="http://schemas.microsoft.com/office/drawing/2014/main" id="{3D74F4E3-7D5F-EA66-F565-04D174AACA40}"/>
              </a:ext>
            </a:extLst>
          </p:cNvPr>
          <p:cNvPicPr>
            <a:picLocks noChangeAspect="1"/>
          </p:cNvPicPr>
          <p:nvPr/>
        </p:nvPicPr>
        <p:blipFill>
          <a:blip r:embed="rId4"/>
          <a:stretch>
            <a:fillRect/>
          </a:stretch>
        </p:blipFill>
        <p:spPr>
          <a:xfrm>
            <a:off x="6297453" y="455126"/>
            <a:ext cx="2488330" cy="1797736"/>
          </a:xfrm>
          <a:prstGeom prst="rect">
            <a:avLst/>
          </a:prstGeom>
        </p:spPr>
      </p:pic>
      <p:sp>
        <p:nvSpPr>
          <p:cNvPr id="10" name="TextBox 9">
            <a:extLst>
              <a:ext uri="{FF2B5EF4-FFF2-40B4-BE49-F238E27FC236}">
                <a16:creationId xmlns:a16="http://schemas.microsoft.com/office/drawing/2014/main" id="{C206008E-05A4-5CE3-3345-7742D23E8C2F}"/>
              </a:ext>
            </a:extLst>
          </p:cNvPr>
          <p:cNvSpPr txBox="1"/>
          <p:nvPr/>
        </p:nvSpPr>
        <p:spPr>
          <a:xfrm>
            <a:off x="6760972" y="46323"/>
            <a:ext cx="1606163" cy="338554"/>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sz="1600" dirty="0"/>
              <a:t>Cutout coupon</a:t>
            </a:r>
          </a:p>
        </p:txBody>
      </p:sp>
      <p:sp>
        <p:nvSpPr>
          <p:cNvPr id="11" name="TextBox 10">
            <a:extLst>
              <a:ext uri="{FF2B5EF4-FFF2-40B4-BE49-F238E27FC236}">
                <a16:creationId xmlns:a16="http://schemas.microsoft.com/office/drawing/2014/main" id="{58D7FF90-B95F-DE3A-07AC-0151581AA3C5}"/>
              </a:ext>
            </a:extLst>
          </p:cNvPr>
          <p:cNvSpPr txBox="1"/>
          <p:nvPr/>
        </p:nvSpPr>
        <p:spPr>
          <a:xfrm>
            <a:off x="1069444" y="27469"/>
            <a:ext cx="1606163" cy="338554"/>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sz="1600" b="1" dirty="0">
                <a:solidFill>
                  <a:srgbClr val="C00000"/>
                </a:solidFill>
              </a:rPr>
              <a:t>Low RRR</a:t>
            </a:r>
          </a:p>
        </p:txBody>
      </p:sp>
      <p:sp>
        <p:nvSpPr>
          <p:cNvPr id="12" name="TextBox 11">
            <a:extLst>
              <a:ext uri="{FF2B5EF4-FFF2-40B4-BE49-F238E27FC236}">
                <a16:creationId xmlns:a16="http://schemas.microsoft.com/office/drawing/2014/main" id="{BDA771C7-9D9C-4156-7472-827C54E0661D}"/>
              </a:ext>
            </a:extLst>
          </p:cNvPr>
          <p:cNvSpPr txBox="1"/>
          <p:nvPr/>
        </p:nvSpPr>
        <p:spPr>
          <a:xfrm>
            <a:off x="3915208" y="27469"/>
            <a:ext cx="1606163" cy="338554"/>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sz="1600" b="1" dirty="0">
                <a:solidFill>
                  <a:srgbClr val="FFC000"/>
                </a:solidFill>
              </a:rPr>
              <a:t>High RRR</a:t>
            </a:r>
          </a:p>
        </p:txBody>
      </p:sp>
      <p:graphicFrame>
        <p:nvGraphicFramePr>
          <p:cNvPr id="13" name="Table 14">
            <a:extLst>
              <a:ext uri="{FF2B5EF4-FFF2-40B4-BE49-F238E27FC236}">
                <a16:creationId xmlns:a16="http://schemas.microsoft.com/office/drawing/2014/main" id="{DBEA25B7-4132-21C8-C943-D4502E051560}"/>
              </a:ext>
            </a:extLst>
          </p:cNvPr>
          <p:cNvGraphicFramePr>
            <a:graphicFrameLocks noGrp="1"/>
          </p:cNvGraphicFramePr>
          <p:nvPr/>
        </p:nvGraphicFramePr>
        <p:xfrm>
          <a:off x="208221" y="2326247"/>
          <a:ext cx="8585683" cy="2623488"/>
        </p:xfrm>
        <a:graphic>
          <a:graphicData uri="http://schemas.openxmlformats.org/drawingml/2006/table">
            <a:tbl>
              <a:tblPr firstRow="1" bandRow="1">
                <a:tableStyleId>{21E4AEA4-8DFA-4A89-87EB-49C32662AFE0}</a:tableStyleId>
              </a:tblPr>
              <a:tblGrid>
                <a:gridCol w="2258428">
                  <a:extLst>
                    <a:ext uri="{9D8B030D-6E8A-4147-A177-3AD203B41FA5}">
                      <a16:colId xmlns:a16="http://schemas.microsoft.com/office/drawing/2014/main" val="2995256575"/>
                    </a:ext>
                  </a:extLst>
                </a:gridCol>
                <a:gridCol w="2468726">
                  <a:extLst>
                    <a:ext uri="{9D8B030D-6E8A-4147-A177-3AD203B41FA5}">
                      <a16:colId xmlns:a16="http://schemas.microsoft.com/office/drawing/2014/main" val="541029679"/>
                    </a:ext>
                  </a:extLst>
                </a:gridCol>
                <a:gridCol w="1993268">
                  <a:extLst>
                    <a:ext uri="{9D8B030D-6E8A-4147-A177-3AD203B41FA5}">
                      <a16:colId xmlns:a16="http://schemas.microsoft.com/office/drawing/2014/main" val="3942131790"/>
                    </a:ext>
                  </a:extLst>
                </a:gridCol>
                <a:gridCol w="1865261">
                  <a:extLst>
                    <a:ext uri="{9D8B030D-6E8A-4147-A177-3AD203B41FA5}">
                      <a16:colId xmlns:a16="http://schemas.microsoft.com/office/drawing/2014/main" val="1788267560"/>
                    </a:ext>
                  </a:extLst>
                </a:gridCol>
              </a:tblGrid>
              <a:tr h="274596">
                <a:tc>
                  <a:txBody>
                    <a:bodyPr/>
                    <a:lstStyle/>
                    <a:p>
                      <a:pPr algn="ctr"/>
                      <a:r>
                        <a:rPr lang="en-US" sz="1100" dirty="0"/>
                        <a:t>Sample</a:t>
                      </a:r>
                    </a:p>
                  </a:txBody>
                  <a:tcPr/>
                </a:tc>
                <a:tc>
                  <a:txBody>
                    <a:bodyPr/>
                    <a:lstStyle/>
                    <a:p>
                      <a:pPr algn="ctr"/>
                      <a:r>
                        <a:rPr lang="en-US" sz="1100" dirty="0"/>
                        <a:t>Low RRR(coupon)</a:t>
                      </a:r>
                    </a:p>
                  </a:txBody>
                  <a:tcPr/>
                </a:tc>
                <a:tc>
                  <a:txBody>
                    <a:bodyPr/>
                    <a:lstStyle/>
                    <a:p>
                      <a:pPr algn="ctr"/>
                      <a:r>
                        <a:rPr lang="en-US" sz="1100" dirty="0"/>
                        <a:t>High RRR (coupon)</a:t>
                      </a:r>
                    </a:p>
                  </a:txBody>
                  <a:tcPr/>
                </a:tc>
                <a:tc>
                  <a:txBody>
                    <a:bodyPr/>
                    <a:lstStyle/>
                    <a:p>
                      <a:pPr algn="ctr"/>
                      <a:r>
                        <a:rPr lang="en-US" sz="1100" dirty="0"/>
                        <a:t>H9 (cutout)</a:t>
                      </a:r>
                    </a:p>
                  </a:txBody>
                  <a:tcPr/>
                </a:tc>
                <a:extLst>
                  <a:ext uri="{0D108BD9-81ED-4DB2-BD59-A6C34878D82A}">
                    <a16:rowId xmlns:a16="http://schemas.microsoft.com/office/drawing/2014/main" val="781328552"/>
                  </a:ext>
                </a:extLst>
              </a:tr>
              <a:tr h="274596">
                <a:tc>
                  <a:txBody>
                    <a:bodyPr/>
                    <a:lstStyle/>
                    <a:p>
                      <a:pPr algn="ctr"/>
                      <a:r>
                        <a:rPr lang="en-US" sz="1100" dirty="0"/>
                        <a:t>Grain size</a:t>
                      </a:r>
                    </a:p>
                  </a:txBody>
                  <a:tcPr/>
                </a:tc>
                <a:tc>
                  <a:txBody>
                    <a:bodyPr/>
                    <a:lstStyle/>
                    <a:p>
                      <a:pPr algn="ctr"/>
                      <a:r>
                        <a:rPr lang="en-US" sz="1100" dirty="0"/>
                        <a:t>&lt; 30 um</a:t>
                      </a:r>
                    </a:p>
                  </a:txBody>
                  <a:tcPr/>
                </a:tc>
                <a:tc>
                  <a:txBody>
                    <a:bodyPr/>
                    <a:lstStyle/>
                    <a:p>
                      <a:pPr algn="ctr"/>
                      <a:r>
                        <a:rPr lang="en-US" sz="1100" dirty="0"/>
                        <a:t>&gt; 50 um</a:t>
                      </a:r>
                    </a:p>
                  </a:txBody>
                  <a:tcPr/>
                </a:tc>
                <a:tc>
                  <a:txBody>
                    <a:bodyPr/>
                    <a:lstStyle/>
                    <a:p>
                      <a:pPr algn="ctr"/>
                      <a:r>
                        <a:rPr lang="en-US" sz="1100" dirty="0"/>
                        <a:t>&gt;&gt; 50 um</a:t>
                      </a:r>
                    </a:p>
                  </a:txBody>
                  <a:tcPr/>
                </a:tc>
                <a:extLst>
                  <a:ext uri="{0D108BD9-81ED-4DB2-BD59-A6C34878D82A}">
                    <a16:rowId xmlns:a16="http://schemas.microsoft.com/office/drawing/2014/main" val="3597070282"/>
                  </a:ext>
                </a:extLst>
              </a:tr>
              <a:tr h="274596">
                <a:tc>
                  <a:txBody>
                    <a:bodyPr/>
                    <a:lstStyle/>
                    <a:p>
                      <a:pPr algn="ctr"/>
                      <a:r>
                        <a:rPr lang="en-US" sz="1100" dirty="0"/>
                        <a:t>Grain boundaries impurities</a:t>
                      </a:r>
                    </a:p>
                  </a:txBody>
                  <a:tcPr/>
                </a:tc>
                <a:tc>
                  <a:txBody>
                    <a:bodyPr/>
                    <a:lstStyle/>
                    <a:p>
                      <a:pPr algn="ctr"/>
                      <a:r>
                        <a:rPr lang="en-US" sz="1100" dirty="0"/>
                        <a:t>Not clear (but high)</a:t>
                      </a:r>
                    </a:p>
                  </a:txBody>
                  <a:tcPr/>
                </a:tc>
                <a:tc>
                  <a:txBody>
                    <a:bodyPr/>
                    <a:lstStyle/>
                    <a:p>
                      <a:pPr algn="ctr"/>
                      <a:r>
                        <a:rPr lang="en-US" sz="1100" dirty="0"/>
                        <a:t>Not clear (but high)</a:t>
                      </a:r>
                    </a:p>
                  </a:txBody>
                  <a:tcPr/>
                </a:tc>
                <a:tc>
                  <a:txBody>
                    <a:bodyPr/>
                    <a:lstStyle/>
                    <a:p>
                      <a:pPr algn="ctr"/>
                      <a:r>
                        <a:rPr lang="en-US" sz="1100" dirty="0"/>
                        <a:t>Not clear (but high)</a:t>
                      </a:r>
                    </a:p>
                  </a:txBody>
                  <a:tcPr/>
                </a:tc>
                <a:extLst>
                  <a:ext uri="{0D108BD9-81ED-4DB2-BD59-A6C34878D82A}">
                    <a16:rowId xmlns:a16="http://schemas.microsoft.com/office/drawing/2014/main" val="201848817"/>
                  </a:ext>
                </a:extLst>
              </a:tr>
              <a:tr h="274596">
                <a:tc>
                  <a:txBody>
                    <a:bodyPr/>
                    <a:lstStyle/>
                    <a:p>
                      <a:pPr algn="ctr"/>
                      <a:r>
                        <a:rPr lang="en-US" sz="1100" dirty="0"/>
                        <a:t>Impurity before </a:t>
                      </a:r>
                      <a:r>
                        <a:rPr lang="en-US" sz="1100" u="sng" dirty="0"/>
                        <a:t>polishing</a:t>
                      </a:r>
                    </a:p>
                  </a:txBody>
                  <a:tcPr/>
                </a:tc>
                <a:tc>
                  <a:txBody>
                    <a:bodyPr/>
                    <a:lstStyle/>
                    <a:p>
                      <a:pPr algn="ctr"/>
                      <a:r>
                        <a:rPr lang="en-US" sz="1100" dirty="0"/>
                        <a:t>Supposed higher than others</a:t>
                      </a:r>
                    </a:p>
                  </a:txBody>
                  <a:tcPr/>
                </a:tc>
                <a:tc>
                  <a:txBody>
                    <a:bodyPr/>
                    <a:lstStyle/>
                    <a:p>
                      <a:pPr algn="ctr"/>
                      <a:r>
                        <a:rPr lang="en-US" sz="1100" dirty="0"/>
                        <a:t>Same as low RRR</a:t>
                      </a:r>
                    </a:p>
                  </a:txBody>
                  <a:tcPr/>
                </a:tc>
                <a:tc>
                  <a:txBody>
                    <a:bodyPr/>
                    <a:lstStyle/>
                    <a:p>
                      <a:pPr algn="ctr"/>
                      <a:r>
                        <a:rPr lang="en-US" sz="1100" dirty="0"/>
                        <a:t>N/A (but would be very low)</a:t>
                      </a:r>
                    </a:p>
                  </a:txBody>
                  <a:tcPr/>
                </a:tc>
                <a:extLst>
                  <a:ext uri="{0D108BD9-81ED-4DB2-BD59-A6C34878D82A}">
                    <a16:rowId xmlns:a16="http://schemas.microsoft.com/office/drawing/2014/main" val="1965653405"/>
                  </a:ext>
                </a:extLst>
              </a:tr>
              <a:tr h="274596">
                <a:tc>
                  <a:txBody>
                    <a:bodyPr/>
                    <a:lstStyle/>
                    <a:p>
                      <a:pPr algn="ctr"/>
                      <a:r>
                        <a:rPr lang="en-US" sz="1100" dirty="0"/>
                        <a:t>Impurity after </a:t>
                      </a:r>
                      <a:r>
                        <a:rPr lang="en-US" sz="1100" u="sng" dirty="0"/>
                        <a:t>polishing</a:t>
                      </a:r>
                    </a:p>
                  </a:txBody>
                  <a:tcPr/>
                </a:tc>
                <a:tc>
                  <a:txBody>
                    <a:bodyPr/>
                    <a:lstStyle/>
                    <a:p>
                      <a:pPr algn="ctr"/>
                      <a:r>
                        <a:rPr lang="en-US" sz="1100" dirty="0"/>
                        <a:t>Similar</a:t>
                      </a:r>
                    </a:p>
                  </a:txBody>
                  <a:tcPr/>
                </a:tc>
                <a:tc>
                  <a:txBody>
                    <a:bodyPr/>
                    <a:lstStyle/>
                    <a:p>
                      <a:pPr algn="ctr"/>
                      <a:r>
                        <a:rPr lang="en-US" sz="1100" dirty="0"/>
                        <a:t>Similar</a:t>
                      </a:r>
                    </a:p>
                  </a:txBody>
                  <a:tcPr/>
                </a:tc>
                <a:tc>
                  <a:txBody>
                    <a:bodyPr/>
                    <a:lstStyle/>
                    <a:p>
                      <a:pPr algn="ctr"/>
                      <a:r>
                        <a:rPr lang="en-US" sz="1100" dirty="0"/>
                        <a:t>Similar</a:t>
                      </a:r>
                    </a:p>
                  </a:txBody>
                  <a:tcPr/>
                </a:tc>
                <a:extLst>
                  <a:ext uri="{0D108BD9-81ED-4DB2-BD59-A6C34878D82A}">
                    <a16:rowId xmlns:a16="http://schemas.microsoft.com/office/drawing/2014/main" val="2448993908"/>
                  </a:ext>
                </a:extLst>
              </a:tr>
              <a:tr h="274596">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100" dirty="0"/>
                        <a:t>Nb2O layer</a:t>
                      </a:r>
                    </a:p>
                  </a:txBody>
                  <a:tcPr/>
                </a:tc>
                <a:tc>
                  <a:txBody>
                    <a:bodyPr/>
                    <a:lstStyle/>
                    <a:p>
                      <a:pPr algn="ctr"/>
                      <a:r>
                        <a:rPr lang="en-US" sz="1100" dirty="0"/>
                        <a:t>~ 10 nm (200 sec sputtering time)</a:t>
                      </a:r>
                    </a:p>
                  </a:txBody>
                  <a:tcPr/>
                </a:tc>
                <a:tc>
                  <a:txBody>
                    <a:bodyPr/>
                    <a:lstStyle/>
                    <a:p>
                      <a:pPr algn="ctr"/>
                      <a:r>
                        <a:rPr lang="en-US" sz="1100" dirty="0"/>
                        <a:t>~ 10 nm</a:t>
                      </a:r>
                    </a:p>
                  </a:txBody>
                  <a:tcPr/>
                </a:tc>
                <a:tc>
                  <a:txBody>
                    <a:bodyPr/>
                    <a:lstStyle/>
                    <a:p>
                      <a:pPr algn="ctr"/>
                      <a:r>
                        <a:rPr lang="en-US" sz="1100" dirty="0"/>
                        <a:t>~ 7 nm</a:t>
                      </a:r>
                    </a:p>
                  </a:txBody>
                  <a:tcPr/>
                </a:tc>
                <a:extLst>
                  <a:ext uri="{0D108BD9-81ED-4DB2-BD59-A6C34878D82A}">
                    <a16:rowId xmlns:a16="http://schemas.microsoft.com/office/drawing/2014/main" val="109018688"/>
                  </a:ext>
                </a:extLst>
              </a:tr>
              <a:tr h="274596">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100" dirty="0"/>
                        <a:t>Oxygen</a:t>
                      </a:r>
                    </a:p>
                  </a:txBody>
                  <a:tcPr/>
                </a:tc>
                <a:tc>
                  <a:txBody>
                    <a:bodyPr/>
                    <a:lstStyle/>
                    <a:p>
                      <a:pPr algn="ctr"/>
                      <a:r>
                        <a:rPr lang="en-US" sz="1100" dirty="0"/>
                        <a:t>High</a:t>
                      </a:r>
                    </a:p>
                  </a:txBody>
                  <a:tcPr/>
                </a:tc>
                <a:tc>
                  <a:txBody>
                    <a:bodyPr/>
                    <a:lstStyle/>
                    <a:p>
                      <a:pPr algn="ctr"/>
                      <a:r>
                        <a:rPr lang="en-US" sz="1100" dirty="0"/>
                        <a:t>Little higher than H9</a:t>
                      </a:r>
                    </a:p>
                  </a:txBody>
                  <a:tcPr/>
                </a:tc>
                <a:tc>
                  <a:txBody>
                    <a:bodyPr/>
                    <a:lstStyle/>
                    <a:p>
                      <a:pPr algn="ctr"/>
                      <a:r>
                        <a:rPr lang="en-US" sz="1100" dirty="0"/>
                        <a:t>Low</a:t>
                      </a:r>
                    </a:p>
                  </a:txBody>
                  <a:tcPr/>
                </a:tc>
                <a:extLst>
                  <a:ext uri="{0D108BD9-81ED-4DB2-BD59-A6C34878D82A}">
                    <a16:rowId xmlns:a16="http://schemas.microsoft.com/office/drawing/2014/main" val="3681877272"/>
                  </a:ext>
                </a:extLst>
              </a:tr>
              <a:tr h="274596">
                <a:tc>
                  <a:txBody>
                    <a:bodyPr/>
                    <a:lstStyle/>
                    <a:p>
                      <a:pPr algn="ctr"/>
                      <a:r>
                        <a:rPr lang="en-US" sz="1100" dirty="0"/>
                        <a:t>Hydrogen</a:t>
                      </a:r>
                    </a:p>
                  </a:txBody>
                  <a:tcPr/>
                </a:tc>
                <a:tc>
                  <a:txBody>
                    <a:bodyPr/>
                    <a:lstStyle/>
                    <a:p>
                      <a:pPr algn="ctr"/>
                      <a:r>
                        <a:rPr lang="en-US" sz="1100" dirty="0"/>
                        <a:t>Similar</a:t>
                      </a:r>
                    </a:p>
                  </a:txBody>
                  <a:tcPr/>
                </a:tc>
                <a:tc>
                  <a:txBody>
                    <a:bodyPr/>
                    <a:lstStyle/>
                    <a:p>
                      <a:pPr algn="ctr"/>
                      <a:r>
                        <a:rPr lang="en-US" sz="1100" dirty="0"/>
                        <a:t>Similar</a:t>
                      </a:r>
                    </a:p>
                  </a:txBody>
                  <a:tcPr/>
                </a:tc>
                <a:tc>
                  <a:txBody>
                    <a:bodyPr/>
                    <a:lstStyle/>
                    <a:p>
                      <a:pPr algn="ctr"/>
                      <a:r>
                        <a:rPr lang="en-US" sz="1100" dirty="0"/>
                        <a:t>Similar</a:t>
                      </a:r>
                    </a:p>
                  </a:txBody>
                  <a:tcPr/>
                </a:tc>
                <a:extLst>
                  <a:ext uri="{0D108BD9-81ED-4DB2-BD59-A6C34878D82A}">
                    <a16:rowId xmlns:a16="http://schemas.microsoft.com/office/drawing/2014/main" val="2351678631"/>
                  </a:ext>
                </a:extLst>
              </a:tr>
              <a:tr h="274596">
                <a:tc>
                  <a:txBody>
                    <a:bodyPr/>
                    <a:lstStyle/>
                    <a:p>
                      <a:pPr algn="ctr"/>
                      <a:r>
                        <a:rPr lang="en-US" sz="1100" dirty="0"/>
                        <a:t>Hydride size/population</a:t>
                      </a:r>
                    </a:p>
                  </a:txBody>
                  <a:tcPr/>
                </a:tc>
                <a:tc>
                  <a:txBody>
                    <a:bodyPr/>
                    <a:lstStyle/>
                    <a:p>
                      <a:pPr algn="ctr"/>
                      <a:r>
                        <a:rPr lang="en-US" sz="1100" dirty="0"/>
                        <a:t>Small (&lt; 50 um)/low (?)</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100" dirty="0"/>
                        <a:t>High (&gt;&gt; 50 um)/high (?)</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100" dirty="0"/>
                        <a:t>High (&gt;&gt; 50 um)/high (?)</a:t>
                      </a:r>
                    </a:p>
                  </a:txBody>
                  <a:tcPr/>
                </a:tc>
                <a:extLst>
                  <a:ext uri="{0D108BD9-81ED-4DB2-BD59-A6C34878D82A}">
                    <a16:rowId xmlns:a16="http://schemas.microsoft.com/office/drawing/2014/main" val="2193931892"/>
                  </a:ext>
                </a:extLst>
              </a:tr>
            </a:tbl>
          </a:graphicData>
        </a:graphic>
      </p:graphicFrame>
      <p:sp>
        <p:nvSpPr>
          <p:cNvPr id="14" name="TextBox 13">
            <a:extLst>
              <a:ext uri="{FF2B5EF4-FFF2-40B4-BE49-F238E27FC236}">
                <a16:creationId xmlns:a16="http://schemas.microsoft.com/office/drawing/2014/main" id="{4A2602B6-14C3-E220-981B-FFBB50717551}"/>
              </a:ext>
            </a:extLst>
          </p:cNvPr>
          <p:cNvSpPr txBox="1"/>
          <p:nvPr/>
        </p:nvSpPr>
        <p:spPr>
          <a:xfrm>
            <a:off x="1" y="0"/>
            <a:ext cx="876693" cy="415498"/>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sz="1050" dirty="0"/>
              <a:t>After polishing</a:t>
            </a:r>
          </a:p>
        </p:txBody>
      </p:sp>
      <p:cxnSp>
        <p:nvCxnSpPr>
          <p:cNvPr id="15" name="Straight Connector 14">
            <a:extLst>
              <a:ext uri="{FF2B5EF4-FFF2-40B4-BE49-F238E27FC236}">
                <a16:creationId xmlns:a16="http://schemas.microsoft.com/office/drawing/2014/main" id="{CE144576-B999-8C05-C825-8F149C86B79E}"/>
              </a:ext>
            </a:extLst>
          </p:cNvPr>
          <p:cNvCxnSpPr>
            <a:cxnSpLocks/>
          </p:cNvCxnSpPr>
          <p:nvPr/>
        </p:nvCxnSpPr>
        <p:spPr>
          <a:xfrm>
            <a:off x="330590" y="1353993"/>
            <a:ext cx="8435685" cy="67924"/>
          </a:xfrm>
          <a:prstGeom prst="line">
            <a:avLst/>
          </a:prstGeom>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6E6C7D98-0478-AEA6-3F62-82915080E518}"/>
              </a:ext>
            </a:extLst>
          </p:cNvPr>
          <p:cNvSpPr txBox="1"/>
          <p:nvPr/>
        </p:nvSpPr>
        <p:spPr>
          <a:xfrm>
            <a:off x="0" y="1318488"/>
            <a:ext cx="336952" cy="369332"/>
          </a:xfrm>
          <a:prstGeom prst="rect">
            <a:avLst/>
          </a:prstGeom>
          <a:noFill/>
        </p:spPr>
        <p:txBody>
          <a:bodyPr wrap="none" rtlCol="0">
            <a:spAutoFit/>
          </a:bodyPr>
          <a:lstStyle/>
          <a:p>
            <a:r>
              <a:rPr lang="en-US" sz="1800" dirty="0">
                <a:solidFill>
                  <a:schemeClr val="accent1">
                    <a:lumMod val="75000"/>
                  </a:schemeClr>
                </a:solidFill>
              </a:rPr>
              <a:t>O</a:t>
            </a:r>
          </a:p>
        </p:txBody>
      </p:sp>
      <p:cxnSp>
        <p:nvCxnSpPr>
          <p:cNvPr id="17" name="Straight Connector 16">
            <a:extLst>
              <a:ext uri="{FF2B5EF4-FFF2-40B4-BE49-F238E27FC236}">
                <a16:creationId xmlns:a16="http://schemas.microsoft.com/office/drawing/2014/main" id="{C70FDEAD-FB49-1B94-7A8A-610E9C8B08F1}"/>
              </a:ext>
            </a:extLst>
          </p:cNvPr>
          <p:cNvCxnSpPr>
            <a:cxnSpLocks/>
          </p:cNvCxnSpPr>
          <p:nvPr/>
        </p:nvCxnSpPr>
        <p:spPr>
          <a:xfrm>
            <a:off x="358219" y="1018092"/>
            <a:ext cx="8435685" cy="67924"/>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D2F620F7-E896-286D-6E5C-87CB25FA7966}"/>
              </a:ext>
            </a:extLst>
          </p:cNvPr>
          <p:cNvSpPr txBox="1"/>
          <p:nvPr/>
        </p:nvSpPr>
        <p:spPr>
          <a:xfrm>
            <a:off x="-5687" y="740587"/>
            <a:ext cx="328936" cy="369332"/>
          </a:xfrm>
          <a:prstGeom prst="rect">
            <a:avLst/>
          </a:prstGeom>
          <a:noFill/>
        </p:spPr>
        <p:txBody>
          <a:bodyPr wrap="none" rtlCol="0">
            <a:spAutoFit/>
          </a:bodyPr>
          <a:lstStyle/>
          <a:p>
            <a:r>
              <a:rPr lang="en-US" sz="1800" dirty="0">
                <a:solidFill>
                  <a:schemeClr val="accent2"/>
                </a:solidFill>
              </a:rPr>
              <a:t>H</a:t>
            </a:r>
          </a:p>
        </p:txBody>
      </p:sp>
      <p:sp>
        <p:nvSpPr>
          <p:cNvPr id="19" name="TextBox 18">
            <a:extLst>
              <a:ext uri="{FF2B5EF4-FFF2-40B4-BE49-F238E27FC236}">
                <a16:creationId xmlns:a16="http://schemas.microsoft.com/office/drawing/2014/main" id="{EA7DFE04-259F-868F-99E2-40F23EECF125}"/>
              </a:ext>
            </a:extLst>
          </p:cNvPr>
          <p:cNvSpPr txBox="1"/>
          <p:nvPr/>
        </p:nvSpPr>
        <p:spPr>
          <a:xfrm>
            <a:off x="2000614" y="2060344"/>
            <a:ext cx="5322095" cy="73866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2100" dirty="0">
                <a:solidFill>
                  <a:srgbClr val="FF0000"/>
                </a:solidFill>
              </a:rPr>
              <a:t>The impurity on the grain growth is likely oxygens and hydrogens</a:t>
            </a:r>
          </a:p>
        </p:txBody>
      </p:sp>
      <p:sp>
        <p:nvSpPr>
          <p:cNvPr id="20" name="TextBox 19">
            <a:extLst>
              <a:ext uri="{FF2B5EF4-FFF2-40B4-BE49-F238E27FC236}">
                <a16:creationId xmlns:a16="http://schemas.microsoft.com/office/drawing/2014/main" id="{BA27B57C-487C-9F5E-4623-DCD05C297030}"/>
              </a:ext>
            </a:extLst>
          </p:cNvPr>
          <p:cNvSpPr txBox="1"/>
          <p:nvPr/>
        </p:nvSpPr>
        <p:spPr>
          <a:xfrm>
            <a:off x="7583429" y="4901364"/>
            <a:ext cx="1567411" cy="261610"/>
          </a:xfrm>
          <a:prstGeom prst="rect">
            <a:avLst/>
          </a:prstGeom>
          <a:noFill/>
        </p:spPr>
        <p:txBody>
          <a:bodyPr wrap="square">
            <a:spAutoFit/>
          </a:bodyPr>
          <a:lstStyle/>
          <a:p>
            <a:r>
              <a:rPr lang="en-US" sz="1100" i="1" dirty="0">
                <a:solidFill>
                  <a:srgbClr val="232323"/>
                </a:solidFill>
                <a:latin typeface="Helvetica" pitchFamily="2" charset="0"/>
              </a:rPr>
              <a:t>Courtesy of A Murthy</a:t>
            </a:r>
            <a:endParaRPr lang="en-US" sz="1100" i="1" dirty="0">
              <a:latin typeface="Helvetica" pitchFamily="2" charset="0"/>
            </a:endParaRPr>
          </a:p>
        </p:txBody>
      </p:sp>
    </p:spTree>
    <p:extLst>
      <p:ext uri="{BB962C8B-B14F-4D97-AF65-F5344CB8AC3E}">
        <p14:creationId xmlns:p14="http://schemas.microsoft.com/office/powerpoint/2010/main" val="180499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12C897-B4A9-A002-597E-4B5B9CBDB150}"/>
              </a:ext>
            </a:extLst>
          </p:cNvPr>
          <p:cNvSpPr>
            <a:spLocks noGrp="1"/>
          </p:cNvSpPr>
          <p:nvPr>
            <p:ph type="title"/>
          </p:nvPr>
        </p:nvSpPr>
        <p:spPr>
          <a:xfrm>
            <a:off x="228600" y="317753"/>
            <a:ext cx="8686800" cy="320908"/>
          </a:xfrm>
        </p:spPr>
        <p:txBody>
          <a:bodyPr/>
          <a:lstStyle/>
          <a:p>
            <a:r>
              <a:rPr lang="en-US" dirty="0"/>
              <a:t>Cryogenic – Scanning electron microscopy: no </a:t>
            </a:r>
            <a:r>
              <a:rPr lang="en-US" dirty="0" err="1"/>
              <a:t>NbH</a:t>
            </a:r>
            <a:r>
              <a:rPr lang="en-US" dirty="0"/>
              <a:t> phase precipitation on </a:t>
            </a:r>
            <a:r>
              <a:rPr lang="en-US" dirty="0">
                <a:solidFill>
                  <a:srgbClr val="C00000"/>
                </a:solidFill>
              </a:rPr>
              <a:t>low</a:t>
            </a:r>
            <a:r>
              <a:rPr lang="en-US" dirty="0"/>
              <a:t> RRR samples, appeared on </a:t>
            </a:r>
            <a:r>
              <a:rPr lang="en-US" dirty="0">
                <a:solidFill>
                  <a:srgbClr val="FFC000"/>
                </a:solidFill>
              </a:rPr>
              <a:t>high</a:t>
            </a:r>
            <a:r>
              <a:rPr lang="en-US" dirty="0"/>
              <a:t> RRR samples</a:t>
            </a:r>
          </a:p>
        </p:txBody>
      </p:sp>
      <p:sp>
        <p:nvSpPr>
          <p:cNvPr id="4" name="Date Placeholder 3">
            <a:extLst>
              <a:ext uri="{FF2B5EF4-FFF2-40B4-BE49-F238E27FC236}">
                <a16:creationId xmlns:a16="http://schemas.microsoft.com/office/drawing/2014/main" id="{E146CE3D-ADAB-2E1D-D881-CA2013C7A598}"/>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606CF470-875B-0127-2388-82C043263212}"/>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39A1D916-2120-F305-9162-A7D5686A2E51}"/>
              </a:ext>
            </a:extLst>
          </p:cNvPr>
          <p:cNvSpPr>
            <a:spLocks noGrp="1"/>
          </p:cNvSpPr>
          <p:nvPr>
            <p:ph type="sldNum" sz="quarter" idx="4"/>
          </p:nvPr>
        </p:nvSpPr>
        <p:spPr/>
        <p:txBody>
          <a:bodyPr/>
          <a:lstStyle/>
          <a:p>
            <a:pPr>
              <a:defRPr/>
            </a:pPr>
            <a:fld id="{148C009B-CB69-E04A-B9B3-34B26D69E9CF}" type="slidenum">
              <a:rPr lang="en-US" smtClean="0"/>
              <a:pPr>
                <a:defRPr/>
              </a:pPr>
              <a:t>14</a:t>
            </a:fld>
            <a:endParaRPr lang="en-US" dirty="0"/>
          </a:p>
        </p:txBody>
      </p:sp>
      <p:sp>
        <p:nvSpPr>
          <p:cNvPr id="7" name="TextBox 6">
            <a:extLst>
              <a:ext uri="{FF2B5EF4-FFF2-40B4-BE49-F238E27FC236}">
                <a16:creationId xmlns:a16="http://schemas.microsoft.com/office/drawing/2014/main" id="{C8DE9A25-0EA6-2B22-2C10-52CC3848F1FF}"/>
              </a:ext>
            </a:extLst>
          </p:cNvPr>
          <p:cNvSpPr txBox="1"/>
          <p:nvPr/>
        </p:nvSpPr>
        <p:spPr>
          <a:xfrm>
            <a:off x="111091" y="4406720"/>
            <a:ext cx="8921818" cy="338554"/>
          </a:xfrm>
          <a:prstGeom prst="rect">
            <a:avLst/>
          </a:prstGeom>
          <a:noFill/>
        </p:spPr>
        <p:txBody>
          <a:bodyPr wrap="square" rtlCol="0">
            <a:spAutoFit/>
          </a:bodyPr>
          <a:lstStyle/>
          <a:p>
            <a:r>
              <a:rPr lang="en-US" sz="1600" dirty="0">
                <a:latin typeface="Helvetica" pitchFamily="2" charset="0"/>
              </a:rPr>
              <a:t>Nb hydride precipitations, similar to those observed by cryogenic confocal microscopy </a:t>
            </a:r>
          </a:p>
        </p:txBody>
      </p:sp>
      <p:sp>
        <p:nvSpPr>
          <p:cNvPr id="8" name="TextBox 7">
            <a:extLst>
              <a:ext uri="{FF2B5EF4-FFF2-40B4-BE49-F238E27FC236}">
                <a16:creationId xmlns:a16="http://schemas.microsoft.com/office/drawing/2014/main" id="{F3B763A2-3B70-3561-8A72-77BBE1F8BFEF}"/>
              </a:ext>
            </a:extLst>
          </p:cNvPr>
          <p:cNvSpPr txBox="1"/>
          <p:nvPr/>
        </p:nvSpPr>
        <p:spPr>
          <a:xfrm>
            <a:off x="1188337" y="694036"/>
            <a:ext cx="1891506"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1800" dirty="0"/>
              <a:t>High RRR</a:t>
            </a:r>
          </a:p>
        </p:txBody>
      </p:sp>
      <p:sp>
        <p:nvSpPr>
          <p:cNvPr id="9" name="TextBox 8">
            <a:extLst>
              <a:ext uri="{FF2B5EF4-FFF2-40B4-BE49-F238E27FC236}">
                <a16:creationId xmlns:a16="http://schemas.microsoft.com/office/drawing/2014/main" id="{D921A79A-40B4-BE05-6ED5-9A0F5EFD7655}"/>
              </a:ext>
            </a:extLst>
          </p:cNvPr>
          <p:cNvSpPr txBox="1"/>
          <p:nvPr/>
        </p:nvSpPr>
        <p:spPr>
          <a:xfrm>
            <a:off x="6026163" y="694036"/>
            <a:ext cx="1826586"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1800" dirty="0"/>
              <a:t>Low RRR</a:t>
            </a:r>
          </a:p>
        </p:txBody>
      </p:sp>
      <p:pic>
        <p:nvPicPr>
          <p:cNvPr id="10" name="Picture 9">
            <a:extLst>
              <a:ext uri="{FF2B5EF4-FFF2-40B4-BE49-F238E27FC236}">
                <a16:creationId xmlns:a16="http://schemas.microsoft.com/office/drawing/2014/main" id="{72C957E7-8018-6555-AFBE-C867E1BB9D03}"/>
              </a:ext>
            </a:extLst>
          </p:cNvPr>
          <p:cNvPicPr>
            <a:picLocks noChangeAspect="1"/>
          </p:cNvPicPr>
          <p:nvPr/>
        </p:nvPicPr>
        <p:blipFill rotWithShape="1">
          <a:blip r:embed="rId2"/>
          <a:srcRect l="21733" t="13301" r="20057" b="10442"/>
          <a:stretch/>
        </p:blipFill>
        <p:spPr>
          <a:xfrm>
            <a:off x="228600" y="1098798"/>
            <a:ext cx="4169776" cy="2930443"/>
          </a:xfrm>
          <a:prstGeom prst="rect">
            <a:avLst/>
          </a:prstGeom>
        </p:spPr>
      </p:pic>
      <p:pic>
        <p:nvPicPr>
          <p:cNvPr id="11" name="Picture 10">
            <a:extLst>
              <a:ext uri="{FF2B5EF4-FFF2-40B4-BE49-F238E27FC236}">
                <a16:creationId xmlns:a16="http://schemas.microsoft.com/office/drawing/2014/main" id="{6A1C45B1-33C0-4C02-AD57-334FA06DE6DD}"/>
              </a:ext>
            </a:extLst>
          </p:cNvPr>
          <p:cNvPicPr>
            <a:picLocks noChangeAspect="1"/>
          </p:cNvPicPr>
          <p:nvPr/>
        </p:nvPicPr>
        <p:blipFill rotWithShape="1">
          <a:blip r:embed="rId3"/>
          <a:srcRect l="21229" t="17596" r="21800" b="5866"/>
          <a:stretch/>
        </p:blipFill>
        <p:spPr>
          <a:xfrm>
            <a:off x="4892790" y="1098132"/>
            <a:ext cx="4052790" cy="2920857"/>
          </a:xfrm>
          <a:prstGeom prst="rect">
            <a:avLst/>
          </a:prstGeom>
        </p:spPr>
      </p:pic>
      <p:sp>
        <p:nvSpPr>
          <p:cNvPr id="12" name="TextBox 11">
            <a:extLst>
              <a:ext uri="{FF2B5EF4-FFF2-40B4-BE49-F238E27FC236}">
                <a16:creationId xmlns:a16="http://schemas.microsoft.com/office/drawing/2014/main" id="{B8D73AC7-F3F8-2F12-F6B0-F2ACA5DB0DBC}"/>
              </a:ext>
            </a:extLst>
          </p:cNvPr>
          <p:cNvSpPr txBox="1"/>
          <p:nvPr/>
        </p:nvSpPr>
        <p:spPr>
          <a:xfrm>
            <a:off x="215820" y="4109445"/>
            <a:ext cx="5085381" cy="230832"/>
          </a:xfrm>
          <a:prstGeom prst="rect">
            <a:avLst/>
          </a:prstGeom>
          <a:noFill/>
        </p:spPr>
        <p:txBody>
          <a:bodyPr wrap="square" rtlCol="0">
            <a:spAutoFit/>
          </a:bodyPr>
          <a:lstStyle/>
          <a:p>
            <a:r>
              <a:rPr lang="en-US" sz="900" i="1" dirty="0"/>
              <a:t>*both high RRR and low RRR samples stayed on vibration polisher for 4 days at the same puck</a:t>
            </a:r>
          </a:p>
        </p:txBody>
      </p:sp>
      <p:cxnSp>
        <p:nvCxnSpPr>
          <p:cNvPr id="14" name="Straight Arrow Connector 13">
            <a:extLst>
              <a:ext uri="{FF2B5EF4-FFF2-40B4-BE49-F238E27FC236}">
                <a16:creationId xmlns:a16="http://schemas.microsoft.com/office/drawing/2014/main" id="{8E90980F-E1C8-E554-E7D4-AF8E46A287D9}"/>
              </a:ext>
            </a:extLst>
          </p:cNvPr>
          <p:cNvCxnSpPr>
            <a:cxnSpLocks/>
          </p:cNvCxnSpPr>
          <p:nvPr/>
        </p:nvCxnSpPr>
        <p:spPr>
          <a:xfrm flipH="1">
            <a:off x="3089368" y="1580601"/>
            <a:ext cx="540689" cy="3657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BC97727D-FC88-F210-C8BD-1513E7A41F1F}"/>
              </a:ext>
            </a:extLst>
          </p:cNvPr>
          <p:cNvCxnSpPr>
            <a:cxnSpLocks/>
          </p:cNvCxnSpPr>
          <p:nvPr/>
        </p:nvCxnSpPr>
        <p:spPr>
          <a:xfrm flipH="1">
            <a:off x="3174920" y="1051857"/>
            <a:ext cx="540689" cy="3657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F323CEB2-FCBD-A971-E91A-F6F1D4C3DD1B}"/>
              </a:ext>
            </a:extLst>
          </p:cNvPr>
          <p:cNvCxnSpPr>
            <a:cxnSpLocks/>
          </p:cNvCxnSpPr>
          <p:nvPr/>
        </p:nvCxnSpPr>
        <p:spPr>
          <a:xfrm flipH="1">
            <a:off x="6831532" y="2564020"/>
            <a:ext cx="540689" cy="3657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14438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AB7CBC-3DCD-8CAE-B346-DAA9D36EE447}"/>
              </a:ext>
            </a:extLst>
          </p:cNvPr>
          <p:cNvSpPr>
            <a:spLocks noGrp="1"/>
          </p:cNvSpPr>
          <p:nvPr>
            <p:ph type="title"/>
          </p:nvPr>
        </p:nvSpPr>
        <p:spPr>
          <a:xfrm>
            <a:off x="228600" y="407756"/>
            <a:ext cx="8686800" cy="320908"/>
          </a:xfrm>
        </p:spPr>
        <p:txBody>
          <a:bodyPr/>
          <a:lstStyle/>
          <a:p>
            <a:r>
              <a:rPr lang="en-US" dirty="0"/>
              <a:t>Cryogenic – Transmission electron microscopy shows </a:t>
            </a:r>
            <a:r>
              <a:rPr lang="en-US" dirty="0" err="1"/>
              <a:t>NbH</a:t>
            </a:r>
            <a:r>
              <a:rPr lang="en-US" dirty="0"/>
              <a:t> phase preferentially precipitates on high RRR samples</a:t>
            </a:r>
          </a:p>
        </p:txBody>
      </p:sp>
      <p:sp>
        <p:nvSpPr>
          <p:cNvPr id="4" name="Date Placeholder 3">
            <a:extLst>
              <a:ext uri="{FF2B5EF4-FFF2-40B4-BE49-F238E27FC236}">
                <a16:creationId xmlns:a16="http://schemas.microsoft.com/office/drawing/2014/main" id="{E7A612DF-85FE-DCF6-7DD4-1DE6D2275395}"/>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447B5931-BD36-4EDA-4F9B-C8E6C4AB4E4F}"/>
              </a:ext>
            </a:extLst>
          </p:cNvPr>
          <p:cNvSpPr>
            <a:spLocks noGrp="1"/>
          </p:cNvSpPr>
          <p:nvPr>
            <p:ph type="ftr" sz="quarter" idx="3"/>
          </p:nvPr>
        </p:nvSpPr>
        <p:spPr>
          <a:xfrm>
            <a:off x="2881882" y="4886790"/>
            <a:ext cx="6262118" cy="182155"/>
          </a:xfrm>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89BFA30C-BC6C-242A-A265-891695AFDDF9}"/>
              </a:ext>
            </a:extLst>
          </p:cNvPr>
          <p:cNvSpPr>
            <a:spLocks noGrp="1"/>
          </p:cNvSpPr>
          <p:nvPr>
            <p:ph type="sldNum" sz="quarter" idx="4"/>
          </p:nvPr>
        </p:nvSpPr>
        <p:spPr/>
        <p:txBody>
          <a:bodyPr/>
          <a:lstStyle/>
          <a:p>
            <a:pPr>
              <a:defRPr/>
            </a:pPr>
            <a:fld id="{148C009B-CB69-E04A-B9B3-34B26D69E9CF}" type="slidenum">
              <a:rPr lang="en-US" smtClean="0"/>
              <a:pPr>
                <a:defRPr/>
              </a:pPr>
              <a:t>15</a:t>
            </a:fld>
            <a:endParaRPr lang="en-US" dirty="0"/>
          </a:p>
        </p:txBody>
      </p:sp>
      <p:sp>
        <p:nvSpPr>
          <p:cNvPr id="7" name="TextBox 6">
            <a:extLst>
              <a:ext uri="{FF2B5EF4-FFF2-40B4-BE49-F238E27FC236}">
                <a16:creationId xmlns:a16="http://schemas.microsoft.com/office/drawing/2014/main" id="{47D92166-576A-7EC3-9780-1CA9C468B812}"/>
              </a:ext>
            </a:extLst>
          </p:cNvPr>
          <p:cNvSpPr txBox="1"/>
          <p:nvPr/>
        </p:nvSpPr>
        <p:spPr>
          <a:xfrm>
            <a:off x="2358894" y="853029"/>
            <a:ext cx="4256592"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b="1" i="1" dirty="0">
                <a:solidFill>
                  <a:srgbClr val="C00000"/>
                </a:solidFill>
                <a:latin typeface="Helvetica" pitchFamily="2" charset="0"/>
              </a:rPr>
              <a:t>Cryo-TEM on high RRR Nb at 106 K for 2 </a:t>
            </a:r>
            <a:r>
              <a:rPr lang="en-US" sz="1400" b="1" i="1" dirty="0" err="1">
                <a:solidFill>
                  <a:srgbClr val="C00000"/>
                </a:solidFill>
                <a:latin typeface="Helvetica" pitchFamily="2" charset="0"/>
              </a:rPr>
              <a:t>hr</a:t>
            </a:r>
            <a:endParaRPr lang="en-US" sz="1400" b="1" i="1" dirty="0">
              <a:solidFill>
                <a:srgbClr val="C00000"/>
              </a:solidFill>
              <a:latin typeface="Helvetica" pitchFamily="2" charset="0"/>
            </a:endParaRPr>
          </a:p>
        </p:txBody>
      </p:sp>
      <p:pic>
        <p:nvPicPr>
          <p:cNvPr id="8" name="Picture 7" descr="A picture containing text, close&#10;&#10;Description automatically generated">
            <a:extLst>
              <a:ext uri="{FF2B5EF4-FFF2-40B4-BE49-F238E27FC236}">
                <a16:creationId xmlns:a16="http://schemas.microsoft.com/office/drawing/2014/main" id="{8828E3A1-271C-6CB3-4FA6-9B580FBD9D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789646">
            <a:off x="1408539" y="2357223"/>
            <a:ext cx="2895631" cy="1930421"/>
          </a:xfrm>
          <a:prstGeom prst="rect">
            <a:avLst/>
          </a:prstGeom>
        </p:spPr>
      </p:pic>
      <p:pic>
        <p:nvPicPr>
          <p:cNvPr id="9" name="Picture 8">
            <a:extLst>
              <a:ext uri="{FF2B5EF4-FFF2-40B4-BE49-F238E27FC236}">
                <a16:creationId xmlns:a16="http://schemas.microsoft.com/office/drawing/2014/main" id="{EE5BABBD-9F6A-A58B-042D-0729B98CB3A1}"/>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40000" contrast="-40000"/>
                    </a14:imgEffect>
                  </a14:imgLayer>
                </a14:imgProps>
              </a:ext>
            </a:extLst>
          </a:blip>
          <a:srcRect l="25997" t="32148" r="26815" b="20445"/>
          <a:stretch/>
        </p:blipFill>
        <p:spPr>
          <a:xfrm rot="3644967">
            <a:off x="1005428" y="3303829"/>
            <a:ext cx="1464956" cy="1324740"/>
          </a:xfrm>
          <a:prstGeom prst="rect">
            <a:avLst/>
          </a:prstGeom>
        </p:spPr>
      </p:pic>
      <p:pic>
        <p:nvPicPr>
          <p:cNvPr id="10" name="Picture 9">
            <a:extLst>
              <a:ext uri="{FF2B5EF4-FFF2-40B4-BE49-F238E27FC236}">
                <a16:creationId xmlns:a16="http://schemas.microsoft.com/office/drawing/2014/main" id="{DA475339-248C-CBC1-C8F5-635567EE7C67}"/>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40000" contrast="-40000"/>
                    </a14:imgEffect>
                  </a14:imgLayer>
                </a14:imgProps>
              </a:ext>
            </a:extLst>
          </a:blip>
          <a:srcRect l="29562" t="33630" r="26844" b="24000"/>
          <a:stretch/>
        </p:blipFill>
        <p:spPr>
          <a:xfrm rot="3700629">
            <a:off x="1327851" y="1154963"/>
            <a:ext cx="1451551" cy="1268717"/>
          </a:xfrm>
          <a:prstGeom prst="rect">
            <a:avLst/>
          </a:prstGeom>
        </p:spPr>
      </p:pic>
      <p:pic>
        <p:nvPicPr>
          <p:cNvPr id="11" name="Picture 10">
            <a:extLst>
              <a:ext uri="{FF2B5EF4-FFF2-40B4-BE49-F238E27FC236}">
                <a16:creationId xmlns:a16="http://schemas.microsoft.com/office/drawing/2014/main" id="{403F7FB2-43FA-367B-A9F7-1F8D3A6EEF6C}"/>
              </a:ext>
            </a:extLst>
          </p:cNvPr>
          <p:cNvPicPr>
            <a:picLocks noChangeAspect="1"/>
          </p:cNvPicPr>
          <p:nvPr/>
        </p:nvPicPr>
        <p:blipFill rotWithShape="1">
          <a:blip r:embed="rId7">
            <a:extLst>
              <a:ext uri="{BEBA8EAE-BF5A-486C-A8C5-ECC9F3942E4B}">
                <a14:imgProps xmlns:a14="http://schemas.microsoft.com/office/drawing/2010/main">
                  <a14:imgLayer r:embed="rId8">
                    <a14:imgEffect>
                      <a14:brightnessContrast bright="40000" contrast="-40000"/>
                    </a14:imgEffect>
                  </a14:imgLayer>
                </a14:imgProps>
              </a:ext>
            </a:extLst>
          </a:blip>
          <a:srcRect l="26153" t="30371" r="23088" b="21250"/>
          <a:stretch/>
        </p:blipFill>
        <p:spPr>
          <a:xfrm rot="3674408">
            <a:off x="3887171" y="3275244"/>
            <a:ext cx="1524244" cy="1306465"/>
          </a:xfrm>
          <a:prstGeom prst="rect">
            <a:avLst/>
          </a:prstGeom>
        </p:spPr>
      </p:pic>
      <p:pic>
        <p:nvPicPr>
          <p:cNvPr id="12" name="Picture 11">
            <a:extLst>
              <a:ext uri="{FF2B5EF4-FFF2-40B4-BE49-F238E27FC236}">
                <a16:creationId xmlns:a16="http://schemas.microsoft.com/office/drawing/2014/main" id="{9D045297-9269-6EFF-4D72-6723D0D6CA79}"/>
              </a:ext>
            </a:extLst>
          </p:cNvPr>
          <p:cNvPicPr>
            <a:picLocks noChangeAspect="1"/>
          </p:cNvPicPr>
          <p:nvPr/>
        </p:nvPicPr>
        <p:blipFill rotWithShape="1">
          <a:blip r:embed="rId9">
            <a:extLst>
              <a:ext uri="{BEBA8EAE-BF5A-486C-A8C5-ECC9F3942E4B}">
                <a14:imgProps xmlns:a14="http://schemas.microsoft.com/office/drawing/2010/main">
                  <a14:imgLayer r:embed="rId10">
                    <a14:imgEffect>
                      <a14:brightnessContrast bright="40000" contrast="-40000"/>
                    </a14:imgEffect>
                  </a14:imgLayer>
                </a14:imgProps>
              </a:ext>
            </a:extLst>
          </a:blip>
          <a:srcRect l="29047" t="33801" r="26368" b="24756"/>
          <a:stretch/>
        </p:blipFill>
        <p:spPr>
          <a:xfrm rot="3675665">
            <a:off x="3231070" y="1634378"/>
            <a:ext cx="1451122" cy="1212995"/>
          </a:xfrm>
          <a:prstGeom prst="rect">
            <a:avLst/>
          </a:prstGeom>
        </p:spPr>
      </p:pic>
      <p:sp>
        <p:nvSpPr>
          <p:cNvPr id="13" name="TextBox 12">
            <a:extLst>
              <a:ext uri="{FF2B5EF4-FFF2-40B4-BE49-F238E27FC236}">
                <a16:creationId xmlns:a16="http://schemas.microsoft.com/office/drawing/2014/main" id="{9CE86800-7022-FABA-6EFD-E3D3974252B0}"/>
              </a:ext>
            </a:extLst>
          </p:cNvPr>
          <p:cNvSpPr txBox="1"/>
          <p:nvPr/>
        </p:nvSpPr>
        <p:spPr>
          <a:xfrm>
            <a:off x="2552355" y="4505742"/>
            <a:ext cx="4193876" cy="5232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400" b="1" i="1" dirty="0">
                <a:solidFill>
                  <a:schemeClr val="accent1"/>
                </a:solidFill>
                <a:latin typeface="Helvetica" pitchFamily="2" charset="0"/>
              </a:rPr>
              <a:t>Nanoscale of </a:t>
            </a:r>
            <a:r>
              <a:rPr lang="el-GR" sz="1400" b="1" i="1" dirty="0">
                <a:solidFill>
                  <a:schemeClr val="accent1"/>
                </a:solidFill>
                <a:latin typeface="Helvetica" pitchFamily="2" charset="0"/>
              </a:rPr>
              <a:t>ζ</a:t>
            </a:r>
            <a:r>
              <a:rPr lang="en-US" sz="1400" b="1" i="1" dirty="0">
                <a:solidFill>
                  <a:schemeClr val="accent1"/>
                </a:solidFill>
                <a:latin typeface="Helvetica" pitchFamily="2" charset="0"/>
              </a:rPr>
              <a:t>–NbH</a:t>
            </a:r>
            <a:r>
              <a:rPr lang="en-US" sz="1400" b="1" i="1" baseline="-25000" dirty="0">
                <a:solidFill>
                  <a:schemeClr val="accent1"/>
                </a:solidFill>
                <a:latin typeface="Helvetica" pitchFamily="2" charset="0"/>
              </a:rPr>
              <a:t>0.5 </a:t>
            </a:r>
            <a:r>
              <a:rPr lang="en-US" sz="1400" b="1" i="1" dirty="0">
                <a:solidFill>
                  <a:schemeClr val="accent1"/>
                </a:solidFill>
                <a:latin typeface="Helvetica" pitchFamily="2" charset="0"/>
              </a:rPr>
              <a:t>nucleates along the whole region</a:t>
            </a:r>
          </a:p>
        </p:txBody>
      </p:sp>
      <p:sp>
        <p:nvSpPr>
          <p:cNvPr id="14" name="TextBox 13">
            <a:extLst>
              <a:ext uri="{FF2B5EF4-FFF2-40B4-BE49-F238E27FC236}">
                <a16:creationId xmlns:a16="http://schemas.microsoft.com/office/drawing/2014/main" id="{2477FE7E-DE4C-F2BC-C269-4A8FBB625917}"/>
              </a:ext>
            </a:extLst>
          </p:cNvPr>
          <p:cNvSpPr txBox="1"/>
          <p:nvPr/>
        </p:nvSpPr>
        <p:spPr>
          <a:xfrm>
            <a:off x="6766467" y="2861964"/>
            <a:ext cx="2335136" cy="1007968"/>
          </a:xfrm>
          <a:prstGeom prst="rect">
            <a:avLst/>
          </a:prstGeom>
          <a:noFill/>
        </p:spPr>
        <p:txBody>
          <a:bodyPr wrap="square" rtlCol="0">
            <a:spAutoFit/>
          </a:bodyPr>
          <a:lstStyle/>
          <a:p>
            <a:pPr marL="214313" indent="-214313">
              <a:buFont typeface="Arial" panose="020B0604020202020204" pitchFamily="34" charset="0"/>
              <a:buChar char="•"/>
            </a:pPr>
            <a:r>
              <a:rPr lang="en-US" sz="1050" i="1" dirty="0">
                <a:solidFill>
                  <a:schemeClr val="accent1"/>
                </a:solidFill>
                <a:latin typeface="Helvetica" pitchFamily="2" charset="0"/>
              </a:rPr>
              <a:t>Phase diagram equilibrium phases are Nb + </a:t>
            </a:r>
            <a:r>
              <a:rPr lang="el-GR" sz="1050" i="1" dirty="0">
                <a:solidFill>
                  <a:schemeClr val="accent1"/>
                </a:solidFill>
                <a:latin typeface="Helvetica" pitchFamily="2" charset="0"/>
              </a:rPr>
              <a:t>ε</a:t>
            </a:r>
            <a:r>
              <a:rPr lang="en-US" sz="1050" i="1" dirty="0">
                <a:solidFill>
                  <a:schemeClr val="accent1"/>
                </a:solidFill>
                <a:latin typeface="Helvetica" pitchFamily="2" charset="0"/>
              </a:rPr>
              <a:t>-NbH</a:t>
            </a:r>
            <a:r>
              <a:rPr lang="en-US" sz="1050" i="1" baseline="-25000" dirty="0">
                <a:solidFill>
                  <a:schemeClr val="accent1"/>
                </a:solidFill>
                <a:latin typeface="Helvetica" pitchFamily="2" charset="0"/>
              </a:rPr>
              <a:t>0.75 </a:t>
            </a:r>
            <a:r>
              <a:rPr lang="en-US" sz="1050" i="1" dirty="0">
                <a:solidFill>
                  <a:schemeClr val="accent1"/>
                </a:solidFill>
                <a:latin typeface="Helvetica" pitchFamily="2" charset="0"/>
              </a:rPr>
              <a:t>at 106 K</a:t>
            </a:r>
          </a:p>
          <a:p>
            <a:pPr marL="214313" indent="-214313">
              <a:buFont typeface="Arial" panose="020B0604020202020204" pitchFamily="34" charset="0"/>
              <a:buChar char="•"/>
            </a:pPr>
            <a:endParaRPr lang="en-US" sz="1050" i="1" baseline="-25000" dirty="0">
              <a:solidFill>
                <a:schemeClr val="accent1"/>
              </a:solidFill>
              <a:latin typeface="Helvetica" pitchFamily="2" charset="0"/>
            </a:endParaRPr>
          </a:p>
          <a:p>
            <a:pPr marL="214313" indent="-214313">
              <a:buFont typeface="Arial" panose="020B0604020202020204" pitchFamily="34" charset="0"/>
              <a:buChar char="•"/>
            </a:pPr>
            <a:r>
              <a:rPr lang="en-US" sz="1050" i="1" dirty="0">
                <a:solidFill>
                  <a:schemeClr val="accent1"/>
                </a:solidFill>
                <a:latin typeface="Helvetica" pitchFamily="2" charset="0"/>
              </a:rPr>
              <a:t>But we still observe </a:t>
            </a:r>
            <a:r>
              <a:rPr lang="el-GR" sz="1050" i="1" dirty="0">
                <a:solidFill>
                  <a:schemeClr val="accent1"/>
                </a:solidFill>
                <a:latin typeface="Helvetica" pitchFamily="2" charset="0"/>
              </a:rPr>
              <a:t>β</a:t>
            </a:r>
            <a:r>
              <a:rPr lang="en-US" sz="1050" i="1" dirty="0">
                <a:solidFill>
                  <a:schemeClr val="accent1"/>
                </a:solidFill>
                <a:latin typeface="Helvetica" pitchFamily="2" charset="0"/>
              </a:rPr>
              <a:t>-</a:t>
            </a:r>
            <a:r>
              <a:rPr lang="en-US" sz="1050" i="1" dirty="0" err="1">
                <a:solidFill>
                  <a:schemeClr val="accent1"/>
                </a:solidFill>
                <a:latin typeface="Helvetica" pitchFamily="2" charset="0"/>
              </a:rPr>
              <a:t>NbH</a:t>
            </a:r>
            <a:r>
              <a:rPr lang="en-US" sz="1050" i="1" dirty="0">
                <a:solidFill>
                  <a:schemeClr val="accent1"/>
                </a:solidFill>
                <a:latin typeface="Helvetica" pitchFamily="2" charset="0"/>
              </a:rPr>
              <a:t> with newly nucleated </a:t>
            </a:r>
            <a:r>
              <a:rPr lang="el-GR" sz="1050" i="1" dirty="0">
                <a:solidFill>
                  <a:schemeClr val="accent1"/>
                </a:solidFill>
                <a:latin typeface="Helvetica" pitchFamily="2" charset="0"/>
              </a:rPr>
              <a:t>ζ</a:t>
            </a:r>
            <a:r>
              <a:rPr lang="en-US" sz="1050" i="1" dirty="0">
                <a:solidFill>
                  <a:schemeClr val="accent1"/>
                </a:solidFill>
                <a:latin typeface="Helvetica" pitchFamily="2" charset="0"/>
              </a:rPr>
              <a:t>-NbH</a:t>
            </a:r>
            <a:r>
              <a:rPr lang="en-US" sz="1050" i="1" baseline="-25000" dirty="0">
                <a:solidFill>
                  <a:schemeClr val="accent1"/>
                </a:solidFill>
                <a:latin typeface="Helvetica" pitchFamily="2" charset="0"/>
              </a:rPr>
              <a:t>0.5</a:t>
            </a:r>
          </a:p>
        </p:txBody>
      </p:sp>
      <p:sp>
        <p:nvSpPr>
          <p:cNvPr id="15" name="Rectangle 14">
            <a:extLst>
              <a:ext uri="{FF2B5EF4-FFF2-40B4-BE49-F238E27FC236}">
                <a16:creationId xmlns:a16="http://schemas.microsoft.com/office/drawing/2014/main" id="{9379FEA6-35B7-9287-A49F-E243BFB38797}"/>
              </a:ext>
            </a:extLst>
          </p:cNvPr>
          <p:cNvSpPr/>
          <p:nvPr/>
        </p:nvSpPr>
        <p:spPr>
          <a:xfrm>
            <a:off x="6735082" y="849464"/>
            <a:ext cx="2335136" cy="365627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TextBox 15">
            <a:extLst>
              <a:ext uri="{FF2B5EF4-FFF2-40B4-BE49-F238E27FC236}">
                <a16:creationId xmlns:a16="http://schemas.microsoft.com/office/drawing/2014/main" id="{90AD5742-BCAB-6CA7-096A-1B19C5B8C7CE}"/>
              </a:ext>
            </a:extLst>
          </p:cNvPr>
          <p:cNvSpPr txBox="1"/>
          <p:nvPr/>
        </p:nvSpPr>
        <p:spPr>
          <a:xfrm>
            <a:off x="6725698" y="3790270"/>
            <a:ext cx="2335136" cy="646331"/>
          </a:xfrm>
          <a:prstGeom prst="rect">
            <a:avLst/>
          </a:prstGeom>
          <a:noFill/>
        </p:spPr>
        <p:txBody>
          <a:bodyPr wrap="square" rtlCol="0">
            <a:spAutoFit/>
          </a:bodyPr>
          <a:lstStyle/>
          <a:p>
            <a:pPr algn="ctr"/>
            <a:r>
              <a:rPr lang="en-US" sz="1200" b="1" i="1" dirty="0">
                <a:latin typeface="Helvetica" pitchFamily="2" charset="0"/>
                <a:sym typeface="Wingdings" panose="05000000000000000000" pitchFamily="2" charset="2"/>
              </a:rPr>
              <a:t> microstructures </a:t>
            </a:r>
            <a:r>
              <a:rPr lang="en-US" sz="1200" b="1" i="1" dirty="0">
                <a:latin typeface="Helvetica" pitchFamily="2" charset="0"/>
              </a:rPr>
              <a:t>seem to matter in the nucleation of hydrides</a:t>
            </a:r>
          </a:p>
        </p:txBody>
      </p:sp>
      <p:pic>
        <p:nvPicPr>
          <p:cNvPr id="17" name="Picture 16" descr="Diagram&#10;&#10;Description automatically generated">
            <a:extLst>
              <a:ext uri="{FF2B5EF4-FFF2-40B4-BE49-F238E27FC236}">
                <a16:creationId xmlns:a16="http://schemas.microsoft.com/office/drawing/2014/main" id="{396801F2-9747-B66C-8C7C-C86D1C1A8130}"/>
              </a:ext>
            </a:extLst>
          </p:cNvPr>
          <p:cNvPicPr>
            <a:picLocks noChangeAspect="1"/>
          </p:cNvPicPr>
          <p:nvPr/>
        </p:nvPicPr>
        <p:blipFill rotWithShape="1">
          <a:blip r:embed="rId11"/>
          <a:srcRect l="11640" t="18096" r="29844" b="1712"/>
          <a:stretch/>
        </p:blipFill>
        <p:spPr>
          <a:xfrm>
            <a:off x="6772432" y="1093057"/>
            <a:ext cx="2288402" cy="1704844"/>
          </a:xfrm>
          <a:prstGeom prst="rect">
            <a:avLst/>
          </a:prstGeom>
        </p:spPr>
      </p:pic>
      <p:sp>
        <p:nvSpPr>
          <p:cNvPr id="18" name="TextBox 17">
            <a:extLst>
              <a:ext uri="{FF2B5EF4-FFF2-40B4-BE49-F238E27FC236}">
                <a16:creationId xmlns:a16="http://schemas.microsoft.com/office/drawing/2014/main" id="{23584585-BB8C-80D7-F953-7376D6BE936B}"/>
              </a:ext>
            </a:extLst>
          </p:cNvPr>
          <p:cNvSpPr txBox="1"/>
          <p:nvPr/>
        </p:nvSpPr>
        <p:spPr>
          <a:xfrm>
            <a:off x="-24844" y="4483382"/>
            <a:ext cx="1375698" cy="253916"/>
          </a:xfrm>
          <a:prstGeom prst="rect">
            <a:avLst/>
          </a:prstGeom>
          <a:noFill/>
        </p:spPr>
        <p:txBody>
          <a:bodyPr wrap="none" rtlCol="0">
            <a:spAutoFit/>
          </a:bodyPr>
          <a:lstStyle/>
          <a:p>
            <a:pPr algn="ctr"/>
            <a:r>
              <a:rPr lang="en-US" sz="1050" i="1" dirty="0">
                <a:latin typeface="Helvetica" pitchFamily="2" charset="0"/>
              </a:rPr>
              <a:t>Courtesy of J-Y Lee</a:t>
            </a:r>
          </a:p>
        </p:txBody>
      </p:sp>
      <p:sp>
        <p:nvSpPr>
          <p:cNvPr id="19" name="Oval 18">
            <a:extLst>
              <a:ext uri="{FF2B5EF4-FFF2-40B4-BE49-F238E27FC236}">
                <a16:creationId xmlns:a16="http://schemas.microsoft.com/office/drawing/2014/main" id="{9A213F1B-1ABE-3A83-2D8A-731795CD30FE}"/>
              </a:ext>
            </a:extLst>
          </p:cNvPr>
          <p:cNvSpPr/>
          <p:nvPr/>
        </p:nvSpPr>
        <p:spPr>
          <a:xfrm>
            <a:off x="2404999" y="1468031"/>
            <a:ext cx="133360" cy="138916"/>
          </a:xfrm>
          <a:prstGeom prst="ellipse">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Oval 19">
            <a:extLst>
              <a:ext uri="{FF2B5EF4-FFF2-40B4-BE49-F238E27FC236}">
                <a16:creationId xmlns:a16="http://schemas.microsoft.com/office/drawing/2014/main" id="{296061D8-B242-06E3-A424-4BC759FCD2BF}"/>
              </a:ext>
            </a:extLst>
          </p:cNvPr>
          <p:cNvSpPr/>
          <p:nvPr/>
        </p:nvSpPr>
        <p:spPr>
          <a:xfrm>
            <a:off x="2459896" y="1747807"/>
            <a:ext cx="133360" cy="138916"/>
          </a:xfrm>
          <a:prstGeom prst="ellipse">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Oval 20">
            <a:extLst>
              <a:ext uri="{FF2B5EF4-FFF2-40B4-BE49-F238E27FC236}">
                <a16:creationId xmlns:a16="http://schemas.microsoft.com/office/drawing/2014/main" id="{54BE1734-512B-9DE4-6334-31139D754E00}"/>
              </a:ext>
            </a:extLst>
          </p:cNvPr>
          <p:cNvSpPr/>
          <p:nvPr/>
        </p:nvSpPr>
        <p:spPr>
          <a:xfrm>
            <a:off x="2002750" y="1883506"/>
            <a:ext cx="133360" cy="138916"/>
          </a:xfrm>
          <a:prstGeom prst="ellipse">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Oval 21">
            <a:extLst>
              <a:ext uri="{FF2B5EF4-FFF2-40B4-BE49-F238E27FC236}">
                <a16:creationId xmlns:a16="http://schemas.microsoft.com/office/drawing/2014/main" id="{8009E5FB-1305-8725-86A4-E5F5EDE6A068}"/>
              </a:ext>
            </a:extLst>
          </p:cNvPr>
          <p:cNvSpPr/>
          <p:nvPr/>
        </p:nvSpPr>
        <p:spPr>
          <a:xfrm>
            <a:off x="1936070" y="1563286"/>
            <a:ext cx="133360" cy="138916"/>
          </a:xfrm>
          <a:prstGeom prst="ellipse">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Oval 22">
            <a:extLst>
              <a:ext uri="{FF2B5EF4-FFF2-40B4-BE49-F238E27FC236}">
                <a16:creationId xmlns:a16="http://schemas.microsoft.com/office/drawing/2014/main" id="{0C49F9AF-28D2-A578-1286-36EAF5C6FDD6}"/>
              </a:ext>
            </a:extLst>
          </p:cNvPr>
          <p:cNvSpPr/>
          <p:nvPr/>
        </p:nvSpPr>
        <p:spPr>
          <a:xfrm>
            <a:off x="1509181" y="1702202"/>
            <a:ext cx="133360" cy="138916"/>
          </a:xfrm>
          <a:prstGeom prst="ellipse">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Oval 23">
            <a:extLst>
              <a:ext uri="{FF2B5EF4-FFF2-40B4-BE49-F238E27FC236}">
                <a16:creationId xmlns:a16="http://schemas.microsoft.com/office/drawing/2014/main" id="{1B61754E-3517-E225-0F9D-39F36307BE3F}"/>
              </a:ext>
            </a:extLst>
          </p:cNvPr>
          <p:cNvSpPr/>
          <p:nvPr/>
        </p:nvSpPr>
        <p:spPr>
          <a:xfrm>
            <a:off x="1621438" y="2023475"/>
            <a:ext cx="133360" cy="138916"/>
          </a:xfrm>
          <a:prstGeom prst="ellipse">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5" name="Oval 24">
            <a:extLst>
              <a:ext uri="{FF2B5EF4-FFF2-40B4-BE49-F238E27FC236}">
                <a16:creationId xmlns:a16="http://schemas.microsoft.com/office/drawing/2014/main" id="{9BD63EDD-CE3D-818D-7359-271E208954E4}"/>
              </a:ext>
            </a:extLst>
          </p:cNvPr>
          <p:cNvSpPr/>
          <p:nvPr/>
        </p:nvSpPr>
        <p:spPr>
          <a:xfrm>
            <a:off x="2289259" y="3435606"/>
            <a:ext cx="327660" cy="32766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6" name="Oval 25">
            <a:extLst>
              <a:ext uri="{FF2B5EF4-FFF2-40B4-BE49-F238E27FC236}">
                <a16:creationId xmlns:a16="http://schemas.microsoft.com/office/drawing/2014/main" id="{D7999900-E34C-0238-3A4F-1E4BAF841AB6}"/>
              </a:ext>
            </a:extLst>
          </p:cNvPr>
          <p:cNvSpPr/>
          <p:nvPr/>
        </p:nvSpPr>
        <p:spPr>
          <a:xfrm>
            <a:off x="2825627" y="3070050"/>
            <a:ext cx="327660" cy="32766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7" name="Oval 26">
            <a:extLst>
              <a:ext uri="{FF2B5EF4-FFF2-40B4-BE49-F238E27FC236}">
                <a16:creationId xmlns:a16="http://schemas.microsoft.com/office/drawing/2014/main" id="{B0237ECB-5227-03BD-9607-8A05CA6695F7}"/>
              </a:ext>
            </a:extLst>
          </p:cNvPr>
          <p:cNvSpPr/>
          <p:nvPr/>
        </p:nvSpPr>
        <p:spPr>
          <a:xfrm>
            <a:off x="3343863" y="2970364"/>
            <a:ext cx="327660" cy="32766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8" name="Oval 27">
            <a:extLst>
              <a:ext uri="{FF2B5EF4-FFF2-40B4-BE49-F238E27FC236}">
                <a16:creationId xmlns:a16="http://schemas.microsoft.com/office/drawing/2014/main" id="{81F6AB88-D396-4AFC-C9F2-FD4FB80A2EFD}"/>
              </a:ext>
            </a:extLst>
          </p:cNvPr>
          <p:cNvSpPr/>
          <p:nvPr/>
        </p:nvSpPr>
        <p:spPr>
          <a:xfrm>
            <a:off x="3382293" y="3385896"/>
            <a:ext cx="327660" cy="32766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30" name="Straight Arrow Connector 29">
            <a:extLst>
              <a:ext uri="{FF2B5EF4-FFF2-40B4-BE49-F238E27FC236}">
                <a16:creationId xmlns:a16="http://schemas.microsoft.com/office/drawing/2014/main" id="{ED0C9116-A0EC-25C9-EC12-2493A7199929}"/>
              </a:ext>
            </a:extLst>
          </p:cNvPr>
          <p:cNvCxnSpPr>
            <a:cxnSpLocks/>
          </p:cNvCxnSpPr>
          <p:nvPr/>
        </p:nvCxnSpPr>
        <p:spPr>
          <a:xfrm flipH="1">
            <a:off x="4418501" y="1771660"/>
            <a:ext cx="134323" cy="203239"/>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32" name="Oval 31">
            <a:extLst>
              <a:ext uri="{FF2B5EF4-FFF2-40B4-BE49-F238E27FC236}">
                <a16:creationId xmlns:a16="http://schemas.microsoft.com/office/drawing/2014/main" id="{1638A886-55B4-AA2D-7499-F75DF1B9B15C}"/>
              </a:ext>
            </a:extLst>
          </p:cNvPr>
          <p:cNvSpPr/>
          <p:nvPr/>
        </p:nvSpPr>
        <p:spPr>
          <a:xfrm>
            <a:off x="4626910" y="4024820"/>
            <a:ext cx="133360" cy="138916"/>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3" name="Oval 32">
            <a:extLst>
              <a:ext uri="{FF2B5EF4-FFF2-40B4-BE49-F238E27FC236}">
                <a16:creationId xmlns:a16="http://schemas.microsoft.com/office/drawing/2014/main" id="{366383B0-0A19-BF3F-61F9-CE2C476D032C}"/>
              </a:ext>
            </a:extLst>
          </p:cNvPr>
          <p:cNvSpPr/>
          <p:nvPr/>
        </p:nvSpPr>
        <p:spPr>
          <a:xfrm>
            <a:off x="4693590" y="4284802"/>
            <a:ext cx="133360" cy="138916"/>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Oval 33">
            <a:extLst>
              <a:ext uri="{FF2B5EF4-FFF2-40B4-BE49-F238E27FC236}">
                <a16:creationId xmlns:a16="http://schemas.microsoft.com/office/drawing/2014/main" id="{9E33F2CF-DCA5-48F8-4117-52304ED528FC}"/>
              </a:ext>
            </a:extLst>
          </p:cNvPr>
          <p:cNvSpPr/>
          <p:nvPr/>
        </p:nvSpPr>
        <p:spPr>
          <a:xfrm>
            <a:off x="4409692" y="4063645"/>
            <a:ext cx="133360" cy="138916"/>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5" name="Oval 34">
            <a:extLst>
              <a:ext uri="{FF2B5EF4-FFF2-40B4-BE49-F238E27FC236}">
                <a16:creationId xmlns:a16="http://schemas.microsoft.com/office/drawing/2014/main" id="{1C3F0BFB-5A7E-DD29-CE8C-CF23957F886C}"/>
              </a:ext>
            </a:extLst>
          </p:cNvPr>
          <p:cNvSpPr/>
          <p:nvPr/>
        </p:nvSpPr>
        <p:spPr>
          <a:xfrm>
            <a:off x="4492755" y="3466013"/>
            <a:ext cx="133360" cy="138916"/>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6" name="Oval 35">
            <a:extLst>
              <a:ext uri="{FF2B5EF4-FFF2-40B4-BE49-F238E27FC236}">
                <a16:creationId xmlns:a16="http://schemas.microsoft.com/office/drawing/2014/main" id="{40C9E217-3320-1FB4-B6E3-5F9C9C125B51}"/>
              </a:ext>
            </a:extLst>
          </p:cNvPr>
          <p:cNvSpPr/>
          <p:nvPr/>
        </p:nvSpPr>
        <p:spPr>
          <a:xfrm>
            <a:off x="4057852" y="3584965"/>
            <a:ext cx="133360" cy="138916"/>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078560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A41CD18-4F7D-DDD3-D0B8-F4A9E67F9844}"/>
              </a:ext>
            </a:extLst>
          </p:cNvPr>
          <p:cNvSpPr>
            <a:spLocks noGrp="1"/>
          </p:cNvSpPr>
          <p:nvPr>
            <p:ph type="title"/>
          </p:nvPr>
        </p:nvSpPr>
        <p:spPr>
          <a:xfrm>
            <a:off x="228600" y="159026"/>
            <a:ext cx="8686800" cy="931142"/>
          </a:xfrm>
        </p:spPr>
        <p:txBody>
          <a:bodyPr/>
          <a:lstStyle/>
          <a:p>
            <a:r>
              <a:rPr lang="en-US" sz="2000" dirty="0"/>
              <a:t>Kinetics of the grain growth: To estimate grain coarsening / recrystallization for flux expulsion without practical higher temperature annealing</a:t>
            </a:r>
            <a:endParaRPr lang="en-US" dirty="0"/>
          </a:p>
        </p:txBody>
      </p:sp>
      <p:sp>
        <p:nvSpPr>
          <p:cNvPr id="4" name="Date Placeholder 3">
            <a:extLst>
              <a:ext uri="{FF2B5EF4-FFF2-40B4-BE49-F238E27FC236}">
                <a16:creationId xmlns:a16="http://schemas.microsoft.com/office/drawing/2014/main" id="{72DF6934-91C9-6AA3-34DF-B65ECF5E8A1C}"/>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B15DEF04-60E0-A62A-135E-1BE3346A0222}"/>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985C0977-E364-900C-E6F8-654095CEA2E8}"/>
              </a:ext>
            </a:extLst>
          </p:cNvPr>
          <p:cNvSpPr>
            <a:spLocks noGrp="1"/>
          </p:cNvSpPr>
          <p:nvPr>
            <p:ph type="sldNum" sz="quarter" idx="4"/>
          </p:nvPr>
        </p:nvSpPr>
        <p:spPr/>
        <p:txBody>
          <a:bodyPr/>
          <a:lstStyle/>
          <a:p>
            <a:pPr>
              <a:defRPr/>
            </a:pPr>
            <a:fld id="{148C009B-CB69-E04A-B9B3-34B26D69E9CF}" type="slidenum">
              <a:rPr lang="en-US" smtClean="0"/>
              <a:pPr>
                <a:defRPr/>
              </a:pPr>
              <a:t>16</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B98FD71-7BF4-0CDB-86DE-E7712AB434B4}"/>
                  </a:ext>
                </a:extLst>
              </p:cNvPr>
              <p:cNvSpPr txBox="1"/>
              <p:nvPr/>
            </p:nvSpPr>
            <p:spPr>
              <a:xfrm>
                <a:off x="1329479" y="1851096"/>
                <a:ext cx="213629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𝐷</m:t>
                          </m:r>
                        </m:e>
                        <m:sup>
                          <m:r>
                            <a:rPr lang="en-US" i="1">
                              <a:latin typeface="Cambria Math" panose="02040503050406030204" pitchFamily="18" charset="0"/>
                            </a:rPr>
                            <m:t>𝑛</m:t>
                          </m:r>
                        </m:sup>
                      </m:s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𝐷</m:t>
                          </m:r>
                        </m:e>
                        <m:sub>
                          <m:r>
                            <a:rPr lang="en-US" i="1">
                              <a:latin typeface="Cambria Math" panose="02040503050406030204" pitchFamily="18" charset="0"/>
                            </a:rPr>
                            <m:t>0</m:t>
                          </m:r>
                        </m:sub>
                        <m:sup>
                          <m:r>
                            <a:rPr lang="en-US" i="1">
                              <a:latin typeface="Cambria Math" panose="02040503050406030204" pitchFamily="18" charset="0"/>
                            </a:rPr>
                            <m:t>𝑛</m:t>
                          </m:r>
                        </m:sup>
                      </m:sSubSup>
                      <m:r>
                        <a:rPr lang="en-US" i="1">
                          <a:latin typeface="Cambria Math" panose="02040503050406030204" pitchFamily="18" charset="0"/>
                        </a:rPr>
                        <m:t>=</m:t>
                      </m:r>
                      <m:r>
                        <a:rPr lang="en-US" i="1">
                          <a:latin typeface="Cambria Math" panose="02040503050406030204" pitchFamily="18" charset="0"/>
                        </a:rPr>
                        <m:t>𝑘</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𝑡</m:t>
                      </m:r>
                    </m:oMath>
                  </m:oMathPara>
                </a14:m>
                <a:endParaRPr lang="en-US" dirty="0"/>
              </a:p>
            </p:txBody>
          </p:sp>
        </mc:Choice>
        <mc:Fallback xmlns="">
          <p:sp>
            <p:nvSpPr>
              <p:cNvPr id="7" name="TextBox 6">
                <a:extLst>
                  <a:ext uri="{FF2B5EF4-FFF2-40B4-BE49-F238E27FC236}">
                    <a16:creationId xmlns:a16="http://schemas.microsoft.com/office/drawing/2014/main" id="{7B98FD71-7BF4-0CDB-86DE-E7712AB434B4}"/>
                  </a:ext>
                </a:extLst>
              </p:cNvPr>
              <p:cNvSpPr txBox="1">
                <a:spLocks noRot="1" noChangeAspect="1" noMove="1" noResize="1" noEditPoints="1" noAdjustHandles="1" noChangeArrowheads="1" noChangeShapeType="1" noTextEdit="1"/>
              </p:cNvSpPr>
              <p:nvPr/>
            </p:nvSpPr>
            <p:spPr>
              <a:xfrm>
                <a:off x="1329479" y="1851096"/>
                <a:ext cx="2136290" cy="369332"/>
              </a:xfrm>
              <a:prstGeom prst="rect">
                <a:avLst/>
              </a:prstGeom>
              <a:blipFill>
                <a:blip r:embed="rId2"/>
                <a:stretch>
                  <a:fillRect l="-2941" r="-1176" b="-20000"/>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D01F70CB-B59D-77B3-C272-CFAC3BFC528E}"/>
              </a:ext>
            </a:extLst>
          </p:cNvPr>
          <p:cNvSpPr txBox="1"/>
          <p:nvPr/>
        </p:nvSpPr>
        <p:spPr>
          <a:xfrm>
            <a:off x="1659833" y="2364001"/>
            <a:ext cx="1966372" cy="553998"/>
          </a:xfrm>
          <a:prstGeom prst="rect">
            <a:avLst/>
          </a:prstGeom>
          <a:noFill/>
        </p:spPr>
        <p:txBody>
          <a:bodyPr wrap="none" lIns="0" tIns="0" rIns="0" bIns="0" rtlCol="0">
            <a:spAutoFit/>
          </a:bodyPr>
          <a:lstStyle/>
          <a:p>
            <a:r>
              <a:rPr lang="en-US" sz="1800" dirty="0"/>
              <a:t>D = avg. grain size</a:t>
            </a:r>
          </a:p>
          <a:p>
            <a:r>
              <a:rPr lang="en-US" sz="1800" dirty="0"/>
              <a:t>D</a:t>
            </a:r>
            <a:r>
              <a:rPr lang="en-US" sz="1800" baseline="-25000" dirty="0"/>
              <a:t>0</a:t>
            </a:r>
            <a:r>
              <a:rPr lang="en-US" sz="1800" dirty="0"/>
              <a:t> = initial avg. grain </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6BE88C4-48BD-1DDC-388C-24D43774BE4F}"/>
                  </a:ext>
                </a:extLst>
              </p:cNvPr>
              <p:cNvSpPr txBox="1"/>
              <p:nvPr/>
            </p:nvSpPr>
            <p:spPr>
              <a:xfrm>
                <a:off x="5045617" y="1662730"/>
                <a:ext cx="4156907" cy="1661993"/>
              </a:xfrm>
              <a:prstGeom prst="rect">
                <a:avLst/>
              </a:prstGeom>
              <a:noFill/>
            </p:spPr>
            <p:txBody>
              <a:bodyPr wrap="none" lIns="0" tIns="0" rIns="0" bIns="0" rtlCol="0">
                <a:spAutoFit/>
              </a:bodyPr>
              <a:lstStyle/>
              <a:p>
                <a:r>
                  <a:rPr lang="en-US" sz="1800" dirty="0"/>
                  <a:t>k = </a:t>
                </a:r>
                <a:r>
                  <a:rPr lang="en-US" sz="1800" dirty="0">
                    <a:latin typeface="Symbol" panose="05050102010706020507" pitchFamily="18" charset="2"/>
                  </a:rPr>
                  <a:t>a*M*g (</a:t>
                </a:r>
                <a:r>
                  <a:rPr lang="en-US" sz="1800" dirty="0"/>
                  <a:t>grain growth constant)</a:t>
                </a:r>
              </a:p>
              <a:p>
                <a:r>
                  <a:rPr lang="en-US" sz="1800" dirty="0">
                    <a:latin typeface="Symbol" panose="05050102010706020507" pitchFamily="18" charset="2"/>
                  </a:rPr>
                  <a:t>a </a:t>
                </a:r>
                <a:r>
                  <a:rPr lang="en-US" sz="1800" dirty="0"/>
                  <a:t>= 0.25 (geometry factor in </a:t>
                </a:r>
                <a:r>
                  <a:rPr lang="en-US" sz="1800" dirty="0" err="1"/>
                  <a:t>Hillert’s</a:t>
                </a:r>
                <a:r>
                  <a:rPr lang="en-US" sz="1800" dirty="0"/>
                  <a:t> theory)</a:t>
                </a:r>
              </a:p>
              <a:p>
                <a:r>
                  <a:rPr lang="en-US" sz="1800" dirty="0">
                    <a:latin typeface="Symbol" panose="05050102010706020507" pitchFamily="18" charset="2"/>
                  </a:rPr>
                  <a:t>M </a:t>
                </a:r>
                <a:r>
                  <a:rPr lang="en-US" sz="1800" dirty="0"/>
                  <a:t>= GB mobility</a:t>
                </a:r>
              </a:p>
              <a:p>
                <a:r>
                  <a:rPr lang="en-US" sz="1800" dirty="0">
                    <a:latin typeface="Symbol" panose="05050102010706020507" pitchFamily="18" charset="2"/>
                  </a:rPr>
                  <a:t>g</a:t>
                </a:r>
                <a:r>
                  <a:rPr lang="en-US" sz="1800" dirty="0"/>
                  <a:t> = GBs Interfacial excess free energy</a:t>
                </a:r>
                <a:endParaRPr lang="en-US" sz="1800" dirty="0">
                  <a:latin typeface="Symbol" panose="05050102010706020507" pitchFamily="18" charset="2"/>
                </a:endParaRPr>
              </a:p>
              <a:p>
                <a:r>
                  <a:rPr lang="en-US" sz="1800" dirty="0"/>
                  <a:t>t = time</a:t>
                </a:r>
              </a:p>
              <a:p>
                <a:r>
                  <a:rPr lang="en-US" sz="1800" dirty="0"/>
                  <a:t>n = grain growth exponent (pure metal </a:t>
                </a:r>
                <a14:m>
                  <m:oMath xmlns:m="http://schemas.openxmlformats.org/officeDocument/2006/math">
                    <m:r>
                      <a:rPr lang="en-US" sz="1800" i="1" dirty="0">
                        <a:latin typeface="Cambria Math" panose="02040503050406030204" pitchFamily="18" charset="0"/>
                        <a:ea typeface="Cambria Math" panose="02040503050406030204" pitchFamily="18" charset="0"/>
                      </a:rPr>
                      <m:t>≈</m:t>
                    </m:r>
                  </m:oMath>
                </a14:m>
                <a:r>
                  <a:rPr lang="en-US" sz="1800" dirty="0"/>
                  <a:t> 2)</a:t>
                </a:r>
              </a:p>
            </p:txBody>
          </p:sp>
        </mc:Choice>
        <mc:Fallback xmlns="">
          <p:sp>
            <p:nvSpPr>
              <p:cNvPr id="9" name="TextBox 8">
                <a:extLst>
                  <a:ext uri="{FF2B5EF4-FFF2-40B4-BE49-F238E27FC236}">
                    <a16:creationId xmlns:a16="http://schemas.microsoft.com/office/drawing/2014/main" id="{26BE88C4-48BD-1DDC-388C-24D43774BE4F}"/>
                  </a:ext>
                </a:extLst>
              </p:cNvPr>
              <p:cNvSpPr txBox="1">
                <a:spLocks noRot="1" noChangeAspect="1" noMove="1" noResize="1" noEditPoints="1" noAdjustHandles="1" noChangeArrowheads="1" noChangeShapeType="1" noTextEdit="1"/>
              </p:cNvSpPr>
              <p:nvPr/>
            </p:nvSpPr>
            <p:spPr>
              <a:xfrm>
                <a:off x="5045617" y="1662730"/>
                <a:ext cx="4156907" cy="1661993"/>
              </a:xfrm>
              <a:prstGeom prst="rect">
                <a:avLst/>
              </a:prstGeom>
              <a:blipFill>
                <a:blip r:embed="rId3"/>
                <a:stretch>
                  <a:fillRect l="-3659" t="-5344" r="-2439" b="-8397"/>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C2A0C7DF-F8C3-CA10-BDF5-B6616B6F5F74}"/>
              </a:ext>
            </a:extLst>
          </p:cNvPr>
          <p:cNvSpPr txBox="1"/>
          <p:nvPr/>
        </p:nvSpPr>
        <p:spPr>
          <a:xfrm>
            <a:off x="228600" y="3031436"/>
            <a:ext cx="4436269" cy="738664"/>
          </a:xfrm>
          <a:prstGeom prst="rect">
            <a:avLst/>
          </a:prstGeom>
          <a:noFill/>
        </p:spPr>
        <p:txBody>
          <a:bodyPr wrap="square" rtlCol="0">
            <a:spAutoFit/>
          </a:bodyPr>
          <a:lstStyle/>
          <a:p>
            <a:pPr algn="ctr"/>
            <a:r>
              <a:rPr lang="en-US" sz="1400" dirty="0">
                <a:latin typeface="Helvetica" pitchFamily="2" charset="0"/>
              </a:rPr>
              <a:t>The grain growth rate increases with an increase in temperature, because the average migration rate of the grain boundaries is proportional to exp(-Q/RT).  </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C362621-23AB-2F05-B092-D278C0C8C85B}"/>
                  </a:ext>
                </a:extLst>
              </p:cNvPr>
              <p:cNvSpPr txBox="1"/>
              <p:nvPr/>
            </p:nvSpPr>
            <p:spPr>
              <a:xfrm>
                <a:off x="1570768" y="3850629"/>
                <a:ext cx="1718873" cy="43973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500" i="1">
                              <a:latin typeface="Cambria Math" panose="02040503050406030204" pitchFamily="18" charset="0"/>
                            </a:rPr>
                          </m:ctrlPr>
                        </m:fPr>
                        <m:num>
                          <m:r>
                            <a:rPr lang="en-US" sz="1500" i="1">
                              <a:latin typeface="Cambria Math" panose="02040503050406030204" pitchFamily="18" charset="0"/>
                            </a:rPr>
                            <m:t>𝑑</m:t>
                          </m:r>
                          <m:r>
                            <a:rPr lang="en-US" sz="1500" i="1">
                              <a:latin typeface="Cambria Math" panose="02040503050406030204" pitchFamily="18" charset="0"/>
                            </a:rPr>
                            <m:t>(</m:t>
                          </m:r>
                          <m:r>
                            <a:rPr lang="en-US" sz="1500" i="1">
                              <a:latin typeface="Cambria Math" panose="02040503050406030204" pitchFamily="18" charset="0"/>
                            </a:rPr>
                            <m:t>𝐷</m:t>
                          </m:r>
                          <m:r>
                            <a:rPr lang="en-US" sz="1500" i="1">
                              <a:latin typeface="Cambria Math" panose="02040503050406030204" pitchFamily="18" charset="0"/>
                            </a:rPr>
                            <m:t>)</m:t>
                          </m:r>
                        </m:num>
                        <m:den>
                          <m:r>
                            <a:rPr lang="en-US" sz="1500" i="1">
                              <a:latin typeface="Cambria Math" panose="02040503050406030204" pitchFamily="18" charset="0"/>
                            </a:rPr>
                            <m:t>𝑑𝑡</m:t>
                          </m:r>
                        </m:den>
                      </m:f>
                      <m:r>
                        <a:rPr lang="en-US" sz="1500" i="1">
                          <a:latin typeface="Cambria Math" panose="02040503050406030204" pitchFamily="18" charset="0"/>
                        </a:rPr>
                        <m:t>=</m:t>
                      </m:r>
                      <m:r>
                        <a:rPr lang="en-US" sz="1500" i="1">
                          <a:latin typeface="Cambria Math" panose="02040503050406030204" pitchFamily="18" charset="0"/>
                        </a:rPr>
                        <m:t>𝑘</m:t>
                      </m:r>
                      <m:sSup>
                        <m:sSupPr>
                          <m:ctrlPr>
                            <a:rPr lang="en-US" sz="1500" i="1">
                              <a:latin typeface="Cambria Math" panose="02040503050406030204" pitchFamily="18" charset="0"/>
                            </a:rPr>
                          </m:ctrlPr>
                        </m:sSupPr>
                        <m:e>
                          <m:r>
                            <a:rPr lang="en-US" sz="1500" i="1">
                              <a:latin typeface="Cambria Math" panose="02040503050406030204" pitchFamily="18" charset="0"/>
                            </a:rPr>
                            <m:t>𝐷</m:t>
                          </m:r>
                        </m:e>
                        <m:sup>
                          <m:r>
                            <a:rPr lang="en-US" sz="1500" i="1">
                              <a:latin typeface="Cambria Math" panose="02040503050406030204" pitchFamily="18" charset="0"/>
                            </a:rPr>
                            <m:t>−1</m:t>
                          </m:r>
                        </m:sup>
                      </m:sSup>
                      <m:sSup>
                        <m:sSupPr>
                          <m:ctrlPr>
                            <a:rPr lang="en-US" sz="1500" i="1">
                              <a:latin typeface="Cambria Math" panose="02040503050406030204" pitchFamily="18" charset="0"/>
                            </a:rPr>
                          </m:ctrlPr>
                        </m:sSupPr>
                        <m:e>
                          <m:r>
                            <a:rPr lang="en-US" sz="1500" i="1">
                              <a:latin typeface="Cambria Math" panose="02040503050406030204" pitchFamily="18" charset="0"/>
                            </a:rPr>
                            <m:t>𝑒</m:t>
                          </m:r>
                        </m:e>
                        <m:sup>
                          <m:r>
                            <a:rPr lang="en-US" sz="1500" i="1">
                              <a:latin typeface="Cambria Math" panose="02040503050406030204" pitchFamily="18" charset="0"/>
                            </a:rPr>
                            <m:t>−</m:t>
                          </m:r>
                          <m:r>
                            <a:rPr lang="en-US" sz="1500" i="1">
                              <a:latin typeface="Cambria Math" panose="02040503050406030204" pitchFamily="18" charset="0"/>
                            </a:rPr>
                            <m:t>𝑄</m:t>
                          </m:r>
                          <m:r>
                            <a:rPr lang="en-US" sz="1500" i="1">
                              <a:latin typeface="Cambria Math" panose="02040503050406030204" pitchFamily="18" charset="0"/>
                            </a:rPr>
                            <m:t>/</m:t>
                          </m:r>
                          <m:r>
                            <a:rPr lang="en-US" sz="1500" i="1">
                              <a:latin typeface="Cambria Math" panose="02040503050406030204" pitchFamily="18" charset="0"/>
                            </a:rPr>
                            <m:t>𝑅𝑇</m:t>
                          </m:r>
                        </m:sup>
                      </m:sSup>
                    </m:oMath>
                  </m:oMathPara>
                </a14:m>
                <a:endParaRPr lang="en-US" sz="1500" dirty="0"/>
              </a:p>
            </p:txBody>
          </p:sp>
        </mc:Choice>
        <mc:Fallback xmlns="">
          <p:sp>
            <p:nvSpPr>
              <p:cNvPr id="11" name="TextBox 10">
                <a:extLst>
                  <a:ext uri="{FF2B5EF4-FFF2-40B4-BE49-F238E27FC236}">
                    <a16:creationId xmlns:a16="http://schemas.microsoft.com/office/drawing/2014/main" id="{EC362621-23AB-2F05-B092-D278C0C8C85B}"/>
                  </a:ext>
                </a:extLst>
              </p:cNvPr>
              <p:cNvSpPr txBox="1">
                <a:spLocks noRot="1" noChangeAspect="1" noMove="1" noResize="1" noEditPoints="1" noAdjustHandles="1" noChangeArrowheads="1" noChangeShapeType="1" noTextEdit="1"/>
              </p:cNvSpPr>
              <p:nvPr/>
            </p:nvSpPr>
            <p:spPr>
              <a:xfrm>
                <a:off x="1570768" y="3850629"/>
                <a:ext cx="1718873" cy="439736"/>
              </a:xfrm>
              <a:prstGeom prst="rect">
                <a:avLst/>
              </a:prstGeom>
              <a:blipFill>
                <a:blip r:embed="rId4"/>
                <a:stretch>
                  <a:fillRect l="-2190" t="-5714" b="-17143"/>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95FCEE61-459E-1650-DD5B-E0D7DB2A4CEA}"/>
              </a:ext>
            </a:extLst>
          </p:cNvPr>
          <p:cNvSpPr txBox="1"/>
          <p:nvPr/>
        </p:nvSpPr>
        <p:spPr>
          <a:xfrm>
            <a:off x="5045616" y="3515512"/>
            <a:ext cx="3887346" cy="830997"/>
          </a:xfrm>
          <a:prstGeom prst="rect">
            <a:avLst/>
          </a:prstGeom>
          <a:noFill/>
        </p:spPr>
        <p:txBody>
          <a:bodyPr wrap="none" lIns="0" tIns="0" rIns="0" bIns="0" rtlCol="0">
            <a:spAutoFit/>
          </a:bodyPr>
          <a:lstStyle/>
          <a:p>
            <a:r>
              <a:rPr lang="en-US" sz="1800" dirty="0"/>
              <a:t>Q = The activation energy of grain growth</a:t>
            </a:r>
          </a:p>
          <a:p>
            <a:r>
              <a:rPr lang="en-US" sz="1800" dirty="0"/>
              <a:t>R = Gas constant</a:t>
            </a:r>
          </a:p>
          <a:p>
            <a:r>
              <a:rPr lang="en-US" sz="1800" dirty="0"/>
              <a:t>T = the absolute temperature</a:t>
            </a:r>
          </a:p>
        </p:txBody>
      </p:sp>
      <p:sp>
        <p:nvSpPr>
          <p:cNvPr id="13" name="TextBox 12">
            <a:extLst>
              <a:ext uri="{FF2B5EF4-FFF2-40B4-BE49-F238E27FC236}">
                <a16:creationId xmlns:a16="http://schemas.microsoft.com/office/drawing/2014/main" id="{FA24686E-7730-D046-23B6-07C71167CB92}"/>
              </a:ext>
            </a:extLst>
          </p:cNvPr>
          <p:cNvSpPr txBox="1"/>
          <p:nvPr/>
        </p:nvSpPr>
        <p:spPr>
          <a:xfrm>
            <a:off x="4910835" y="4455961"/>
            <a:ext cx="4156907" cy="600164"/>
          </a:xfrm>
          <a:prstGeom prst="rect">
            <a:avLst/>
          </a:prstGeom>
          <a:noFill/>
        </p:spPr>
        <p:txBody>
          <a:bodyPr wrap="square">
            <a:spAutoFit/>
          </a:bodyPr>
          <a:lstStyle/>
          <a:p>
            <a:r>
              <a:rPr lang="en-US" sz="825" dirty="0" err="1"/>
              <a:t>Hillert</a:t>
            </a:r>
            <a:r>
              <a:rPr lang="en-US" sz="825" dirty="0"/>
              <a:t>, M. (1965) On the Theory of Normal and Abnormal Grain Growth. Acta </a:t>
            </a:r>
            <a:r>
              <a:rPr lang="en-US" sz="825" dirty="0" err="1"/>
              <a:t>Metallurgica</a:t>
            </a:r>
            <a:r>
              <a:rPr lang="en-US" sz="825" dirty="0"/>
              <a:t>, 13, 227-238.</a:t>
            </a:r>
          </a:p>
          <a:p>
            <a:r>
              <a:rPr lang="fi-FI" sz="825" dirty="0"/>
              <a:t>Hsun Hu &amp; B. B. Rath. (1970), </a:t>
            </a:r>
            <a:r>
              <a:rPr lang="en-US" sz="825" dirty="0"/>
              <a:t>On the time exponent in isothermal grain growth, Transport Phenomena, </a:t>
            </a:r>
            <a:r>
              <a:rPr lang="fr-FR" sz="825" dirty="0"/>
              <a:t>1, pages 3181–3184</a:t>
            </a:r>
            <a:endParaRPr lang="en-US" sz="825" b="1" dirty="0">
              <a:solidFill>
                <a:srgbClr val="FFFFFF"/>
              </a:solidFill>
              <a:latin typeface="Merriweather Sans" pitchFamily="2" charset="0"/>
            </a:endParaRP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08BD25C-6368-8439-4957-5C2D047840E7}"/>
                  </a:ext>
                </a:extLst>
              </p:cNvPr>
              <p:cNvSpPr txBox="1"/>
              <p:nvPr/>
            </p:nvSpPr>
            <p:spPr>
              <a:xfrm>
                <a:off x="772421" y="4370894"/>
                <a:ext cx="3250406" cy="52693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500" i="1">
                          <a:latin typeface="Cambria Math" panose="02040503050406030204" pitchFamily="18" charset="0"/>
                        </a:rPr>
                        <m:t>𝑙𝑛</m:t>
                      </m:r>
                      <m:d>
                        <m:dPr>
                          <m:ctrlPr>
                            <a:rPr lang="en-US" sz="1500" i="1">
                              <a:latin typeface="Cambria Math" panose="02040503050406030204" pitchFamily="18" charset="0"/>
                            </a:rPr>
                          </m:ctrlPr>
                        </m:dPr>
                        <m:e>
                          <m:f>
                            <m:fPr>
                              <m:ctrlPr>
                                <a:rPr lang="en-US" sz="1500" i="1">
                                  <a:latin typeface="Cambria Math" panose="02040503050406030204" pitchFamily="18" charset="0"/>
                                </a:rPr>
                              </m:ctrlPr>
                            </m:fPr>
                            <m:num>
                              <m:sSup>
                                <m:sSupPr>
                                  <m:ctrlPr>
                                    <a:rPr lang="en-US" sz="1500" i="1">
                                      <a:latin typeface="Cambria Math" panose="02040503050406030204" pitchFamily="18" charset="0"/>
                                    </a:rPr>
                                  </m:ctrlPr>
                                </m:sSupPr>
                                <m:e>
                                  <m:r>
                                    <a:rPr lang="en-US" sz="1500" i="1">
                                      <a:latin typeface="Cambria Math" panose="02040503050406030204" pitchFamily="18" charset="0"/>
                                    </a:rPr>
                                    <m:t>𝐷</m:t>
                                  </m:r>
                                </m:e>
                                <m:sup>
                                  <m:r>
                                    <a:rPr lang="en-US" sz="1500" i="1">
                                      <a:latin typeface="Cambria Math" panose="02040503050406030204" pitchFamily="18" charset="0"/>
                                    </a:rPr>
                                    <m:t>2</m:t>
                                  </m:r>
                                </m:sup>
                              </m:sSup>
                              <m:r>
                                <a:rPr lang="en-US" sz="1500" i="1">
                                  <a:latin typeface="Cambria Math" panose="02040503050406030204" pitchFamily="18" charset="0"/>
                                </a:rPr>
                                <m:t>−</m:t>
                              </m:r>
                              <m:sSubSup>
                                <m:sSubSupPr>
                                  <m:ctrlPr>
                                    <a:rPr lang="en-US" sz="1500" i="1">
                                      <a:latin typeface="Cambria Math" panose="02040503050406030204" pitchFamily="18" charset="0"/>
                                    </a:rPr>
                                  </m:ctrlPr>
                                </m:sSubSupPr>
                                <m:e>
                                  <m:r>
                                    <a:rPr lang="en-US" sz="1500" i="1">
                                      <a:latin typeface="Cambria Math" panose="02040503050406030204" pitchFamily="18" charset="0"/>
                                    </a:rPr>
                                    <m:t>𝐷</m:t>
                                  </m:r>
                                </m:e>
                                <m:sub>
                                  <m:r>
                                    <a:rPr lang="en-US" sz="1500" i="1">
                                      <a:latin typeface="Cambria Math" panose="02040503050406030204" pitchFamily="18" charset="0"/>
                                    </a:rPr>
                                    <m:t>0</m:t>
                                  </m:r>
                                </m:sub>
                                <m:sup>
                                  <m:r>
                                    <a:rPr lang="en-US" sz="1500" i="1">
                                      <a:latin typeface="Cambria Math" panose="02040503050406030204" pitchFamily="18" charset="0"/>
                                    </a:rPr>
                                    <m:t>2</m:t>
                                  </m:r>
                                </m:sup>
                              </m:sSubSup>
                            </m:num>
                            <m:den>
                              <m:r>
                                <a:rPr lang="en-US" sz="1500" i="1">
                                  <a:latin typeface="Cambria Math" panose="02040503050406030204" pitchFamily="18" charset="0"/>
                                </a:rPr>
                                <m:t>𝑡</m:t>
                              </m:r>
                            </m:den>
                          </m:f>
                        </m:e>
                      </m:d>
                      <m:r>
                        <a:rPr lang="en-US" sz="1500" i="1">
                          <a:latin typeface="Cambria Math" panose="02040503050406030204" pitchFamily="18" charset="0"/>
                        </a:rPr>
                        <m:t>=</m:t>
                      </m:r>
                      <m:r>
                        <m:rPr>
                          <m:sty m:val="p"/>
                        </m:rPr>
                        <a:rPr lang="en-US" sz="1500">
                          <a:latin typeface="Cambria Math" panose="02040503050406030204" pitchFamily="18" charset="0"/>
                        </a:rPr>
                        <m:t>ln</m:t>
                      </m:r>
                      <m:r>
                        <a:rPr lang="en-US" sz="1500" i="1">
                          <a:latin typeface="Cambria Math" panose="02040503050406030204" pitchFamily="18" charset="0"/>
                        </a:rPr>
                        <m:t>⁡(</m:t>
                      </m:r>
                      <m:r>
                        <a:rPr lang="en-US" sz="1500" i="1">
                          <a:latin typeface="Cambria Math" panose="02040503050406030204" pitchFamily="18" charset="0"/>
                        </a:rPr>
                        <m:t>𝑘</m:t>
                      </m:r>
                      <m:r>
                        <a:rPr lang="en-US" sz="1500" i="1">
                          <a:latin typeface="Cambria Math" panose="02040503050406030204" pitchFamily="18" charset="0"/>
                        </a:rPr>
                        <m:t>)+</m:t>
                      </m:r>
                      <m:d>
                        <m:dPr>
                          <m:ctrlPr>
                            <a:rPr lang="en-US" sz="1500" i="1">
                              <a:latin typeface="Cambria Math" panose="02040503050406030204" pitchFamily="18" charset="0"/>
                            </a:rPr>
                          </m:ctrlPr>
                        </m:dPr>
                        <m:e>
                          <m:r>
                            <a:rPr lang="en-US" sz="1500" i="1">
                              <a:latin typeface="Cambria Math" panose="02040503050406030204" pitchFamily="18" charset="0"/>
                            </a:rPr>
                            <m:t>−</m:t>
                          </m:r>
                          <m:f>
                            <m:fPr>
                              <m:ctrlPr>
                                <a:rPr lang="en-US" sz="1500" i="1">
                                  <a:latin typeface="Cambria Math" panose="02040503050406030204" pitchFamily="18" charset="0"/>
                                </a:rPr>
                              </m:ctrlPr>
                            </m:fPr>
                            <m:num>
                              <m:r>
                                <a:rPr lang="en-US" sz="1500" i="1">
                                  <a:latin typeface="Cambria Math" panose="02040503050406030204" pitchFamily="18" charset="0"/>
                                </a:rPr>
                                <m:t>𝑄</m:t>
                              </m:r>
                            </m:num>
                            <m:den>
                              <m:r>
                                <a:rPr lang="en-US" sz="1500" i="1">
                                  <a:latin typeface="Cambria Math" panose="02040503050406030204" pitchFamily="18" charset="0"/>
                                </a:rPr>
                                <m:t>𝑅</m:t>
                              </m:r>
                            </m:den>
                          </m:f>
                        </m:e>
                      </m:d>
                      <m:r>
                        <a:rPr lang="en-US" sz="1500" i="1">
                          <a:latin typeface="Cambria Math" panose="02040503050406030204" pitchFamily="18" charset="0"/>
                          <a:ea typeface="Cambria Math" panose="02040503050406030204" pitchFamily="18" charset="0"/>
                        </a:rPr>
                        <m:t>∙</m:t>
                      </m:r>
                      <m:d>
                        <m:dPr>
                          <m:ctrlPr>
                            <a:rPr lang="en-US" sz="1500" i="1">
                              <a:latin typeface="Cambria Math" panose="02040503050406030204" pitchFamily="18" charset="0"/>
                              <a:ea typeface="Cambria Math" panose="02040503050406030204" pitchFamily="18" charset="0"/>
                            </a:rPr>
                          </m:ctrlPr>
                        </m:dPr>
                        <m:e>
                          <m:f>
                            <m:fPr>
                              <m:ctrlPr>
                                <a:rPr lang="en-US" sz="1500" i="1">
                                  <a:latin typeface="Cambria Math" panose="02040503050406030204" pitchFamily="18" charset="0"/>
                                  <a:ea typeface="Cambria Math" panose="02040503050406030204" pitchFamily="18" charset="0"/>
                                </a:rPr>
                              </m:ctrlPr>
                            </m:fPr>
                            <m:num>
                              <m:r>
                                <a:rPr lang="en-US" sz="1500" i="1">
                                  <a:latin typeface="Cambria Math" panose="02040503050406030204" pitchFamily="18" charset="0"/>
                                  <a:ea typeface="Cambria Math" panose="02040503050406030204" pitchFamily="18" charset="0"/>
                                </a:rPr>
                                <m:t>1</m:t>
                              </m:r>
                            </m:num>
                            <m:den>
                              <m:r>
                                <a:rPr lang="en-US" sz="1500" i="1">
                                  <a:latin typeface="Cambria Math" panose="02040503050406030204" pitchFamily="18" charset="0"/>
                                  <a:ea typeface="Cambria Math" panose="02040503050406030204" pitchFamily="18" charset="0"/>
                                </a:rPr>
                                <m:t>𝑇</m:t>
                              </m:r>
                            </m:den>
                          </m:f>
                        </m:e>
                      </m:d>
                    </m:oMath>
                  </m:oMathPara>
                </a14:m>
                <a:endParaRPr lang="en-US" sz="1500" dirty="0"/>
              </a:p>
            </p:txBody>
          </p:sp>
        </mc:Choice>
        <mc:Fallback xmlns="">
          <p:sp>
            <p:nvSpPr>
              <p:cNvPr id="14" name="TextBox 13">
                <a:extLst>
                  <a:ext uri="{FF2B5EF4-FFF2-40B4-BE49-F238E27FC236}">
                    <a16:creationId xmlns:a16="http://schemas.microsoft.com/office/drawing/2014/main" id="{508BD25C-6368-8439-4957-5C2D047840E7}"/>
                  </a:ext>
                </a:extLst>
              </p:cNvPr>
              <p:cNvSpPr txBox="1">
                <a:spLocks noRot="1" noChangeAspect="1" noMove="1" noResize="1" noEditPoints="1" noAdjustHandles="1" noChangeArrowheads="1" noChangeShapeType="1" noTextEdit="1"/>
              </p:cNvSpPr>
              <p:nvPr/>
            </p:nvSpPr>
            <p:spPr>
              <a:xfrm>
                <a:off x="772421" y="4370894"/>
                <a:ext cx="3250406" cy="526939"/>
              </a:xfrm>
              <a:prstGeom prst="rect">
                <a:avLst/>
              </a:prstGeom>
              <a:blipFill>
                <a:blip r:embed="rId5"/>
                <a:stretch>
                  <a:fillRect/>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8F5A052D-549F-C78A-CE72-2CF79B82E1B3}"/>
              </a:ext>
            </a:extLst>
          </p:cNvPr>
          <p:cNvSpPr txBox="1"/>
          <p:nvPr/>
        </p:nvSpPr>
        <p:spPr>
          <a:xfrm>
            <a:off x="321045" y="1353515"/>
            <a:ext cx="4643948" cy="307777"/>
          </a:xfrm>
          <a:prstGeom prst="rect">
            <a:avLst/>
          </a:prstGeom>
          <a:noFill/>
        </p:spPr>
        <p:txBody>
          <a:bodyPr wrap="square">
            <a:spAutoFit/>
          </a:bodyPr>
          <a:lstStyle/>
          <a:p>
            <a:r>
              <a:rPr lang="en-US" sz="1400" dirty="0">
                <a:latin typeface="Helvetica" pitchFamily="2" charset="0"/>
              </a:rPr>
              <a:t>Isothermal grain growth with residual (coupon) sample </a:t>
            </a:r>
            <a:endParaRPr lang="en-US" sz="1100" dirty="0">
              <a:solidFill>
                <a:srgbClr val="FF0000"/>
              </a:solidFill>
              <a:latin typeface="Helvetica" pitchFamily="2" charset="0"/>
            </a:endParaRPr>
          </a:p>
        </p:txBody>
      </p:sp>
    </p:spTree>
    <p:extLst>
      <p:ext uri="{BB962C8B-B14F-4D97-AF65-F5344CB8AC3E}">
        <p14:creationId xmlns:p14="http://schemas.microsoft.com/office/powerpoint/2010/main" val="475897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A5B767-998E-8815-F3F7-BB7ED41BAAA4}"/>
              </a:ext>
            </a:extLst>
          </p:cNvPr>
          <p:cNvSpPr>
            <a:spLocks noGrp="1"/>
          </p:cNvSpPr>
          <p:nvPr>
            <p:ph type="title"/>
          </p:nvPr>
        </p:nvSpPr>
        <p:spPr>
          <a:xfrm>
            <a:off x="228600" y="624854"/>
            <a:ext cx="8686800" cy="320908"/>
          </a:xfrm>
        </p:spPr>
        <p:txBody>
          <a:bodyPr/>
          <a:lstStyle/>
          <a:p>
            <a:r>
              <a:rPr lang="en-US" dirty="0"/>
              <a:t>Recrystallization of low RRR won’t be sufficient for proper flux expulsion even after 1300°C annealing, otherwise, most of the high RRR show complete recrystallization </a:t>
            </a:r>
          </a:p>
        </p:txBody>
      </p:sp>
      <p:sp>
        <p:nvSpPr>
          <p:cNvPr id="4" name="Date Placeholder 3">
            <a:extLst>
              <a:ext uri="{FF2B5EF4-FFF2-40B4-BE49-F238E27FC236}">
                <a16:creationId xmlns:a16="http://schemas.microsoft.com/office/drawing/2014/main" id="{FBC1A9A6-3DC0-8780-A30D-E0E922923728}"/>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CFB8D7BD-EDF3-E6CE-70D8-265A548F6458}"/>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5459098E-27DE-C4CE-6C2D-52FDE3FC343E}"/>
              </a:ext>
            </a:extLst>
          </p:cNvPr>
          <p:cNvSpPr>
            <a:spLocks noGrp="1"/>
          </p:cNvSpPr>
          <p:nvPr>
            <p:ph type="sldNum" sz="quarter" idx="4"/>
          </p:nvPr>
        </p:nvSpPr>
        <p:spPr/>
        <p:txBody>
          <a:bodyPr/>
          <a:lstStyle/>
          <a:p>
            <a:pPr>
              <a:defRPr/>
            </a:pPr>
            <a:fld id="{148C009B-CB69-E04A-B9B3-34B26D69E9CF}" type="slidenum">
              <a:rPr lang="en-US" smtClean="0"/>
              <a:pPr>
                <a:defRPr/>
              </a:pPr>
              <a:t>17</a:t>
            </a:fld>
            <a:endParaRPr lang="en-US" dirty="0"/>
          </a:p>
        </p:txBody>
      </p:sp>
      <p:pic>
        <p:nvPicPr>
          <p:cNvPr id="7" name="Picture 6">
            <a:extLst>
              <a:ext uri="{FF2B5EF4-FFF2-40B4-BE49-F238E27FC236}">
                <a16:creationId xmlns:a16="http://schemas.microsoft.com/office/drawing/2014/main" id="{7C564D46-A9EC-8031-90D5-991A3E5E43D4}"/>
              </a:ext>
            </a:extLst>
          </p:cNvPr>
          <p:cNvPicPr>
            <a:picLocks noChangeAspect="1"/>
          </p:cNvPicPr>
          <p:nvPr/>
        </p:nvPicPr>
        <p:blipFill>
          <a:blip r:embed="rId2"/>
          <a:stretch>
            <a:fillRect/>
          </a:stretch>
        </p:blipFill>
        <p:spPr>
          <a:xfrm>
            <a:off x="-97864" y="1248354"/>
            <a:ext cx="4731304" cy="3621301"/>
          </a:xfrm>
          <a:prstGeom prst="rect">
            <a:avLst/>
          </a:prstGeom>
        </p:spPr>
      </p:pic>
      <p:sp>
        <p:nvSpPr>
          <p:cNvPr id="8" name="TextBox 7">
            <a:extLst>
              <a:ext uri="{FF2B5EF4-FFF2-40B4-BE49-F238E27FC236}">
                <a16:creationId xmlns:a16="http://schemas.microsoft.com/office/drawing/2014/main" id="{DBFC4D5B-3019-8A68-4BBD-331BF43141B7}"/>
              </a:ext>
            </a:extLst>
          </p:cNvPr>
          <p:cNvSpPr txBox="1"/>
          <p:nvPr/>
        </p:nvSpPr>
        <p:spPr>
          <a:xfrm>
            <a:off x="429419" y="1033454"/>
            <a:ext cx="3860882" cy="584775"/>
          </a:xfrm>
          <a:prstGeom prst="rect">
            <a:avLst/>
          </a:prstGeom>
          <a:noFill/>
        </p:spPr>
        <p:txBody>
          <a:bodyPr wrap="square" rtlCol="0">
            <a:spAutoFit/>
          </a:bodyPr>
          <a:lstStyle/>
          <a:p>
            <a:r>
              <a:rPr lang="en-US" sz="1600" dirty="0">
                <a:latin typeface="Helvetica" pitchFamily="2" charset="0"/>
              </a:rPr>
              <a:t>Estimate ln(k) value from the linear equation obtained below 1100°C </a:t>
            </a:r>
          </a:p>
        </p:txBody>
      </p:sp>
      <p:sp>
        <p:nvSpPr>
          <p:cNvPr id="9" name="Rectangle 8">
            <a:extLst>
              <a:ext uri="{FF2B5EF4-FFF2-40B4-BE49-F238E27FC236}">
                <a16:creationId xmlns:a16="http://schemas.microsoft.com/office/drawing/2014/main" id="{2239635D-7250-5166-CB8D-442BE0B276A9}"/>
              </a:ext>
            </a:extLst>
          </p:cNvPr>
          <p:cNvSpPr/>
          <p:nvPr/>
        </p:nvSpPr>
        <p:spPr>
          <a:xfrm>
            <a:off x="987306" y="1601282"/>
            <a:ext cx="1086593" cy="2188529"/>
          </a:xfrm>
          <a:prstGeom prst="rect">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0" name="Picture 9">
            <a:extLst>
              <a:ext uri="{FF2B5EF4-FFF2-40B4-BE49-F238E27FC236}">
                <a16:creationId xmlns:a16="http://schemas.microsoft.com/office/drawing/2014/main" id="{4BCC582E-78CE-61D2-EA0E-3EDAB94D786B}"/>
              </a:ext>
            </a:extLst>
          </p:cNvPr>
          <p:cNvPicPr>
            <a:picLocks noChangeAspect="1"/>
          </p:cNvPicPr>
          <p:nvPr/>
        </p:nvPicPr>
        <p:blipFill>
          <a:blip r:embed="rId3"/>
          <a:stretch>
            <a:fillRect/>
          </a:stretch>
        </p:blipFill>
        <p:spPr>
          <a:xfrm>
            <a:off x="4415542" y="1153595"/>
            <a:ext cx="4812088" cy="3683133"/>
          </a:xfrm>
          <a:prstGeom prst="rect">
            <a:avLst/>
          </a:prstGeom>
        </p:spPr>
      </p:pic>
      <p:sp>
        <p:nvSpPr>
          <p:cNvPr id="11" name="TextBox 10">
            <a:extLst>
              <a:ext uri="{FF2B5EF4-FFF2-40B4-BE49-F238E27FC236}">
                <a16:creationId xmlns:a16="http://schemas.microsoft.com/office/drawing/2014/main" id="{72085F3E-68C1-9102-CFC9-3A01643EBB37}"/>
              </a:ext>
            </a:extLst>
          </p:cNvPr>
          <p:cNvSpPr txBox="1"/>
          <p:nvPr/>
        </p:nvSpPr>
        <p:spPr>
          <a:xfrm>
            <a:off x="5463706" y="1153595"/>
            <a:ext cx="2923558" cy="369332"/>
          </a:xfrm>
          <a:prstGeom prst="rect">
            <a:avLst/>
          </a:prstGeom>
          <a:noFill/>
        </p:spPr>
        <p:txBody>
          <a:bodyPr wrap="square" rtlCol="0">
            <a:spAutoFit/>
          </a:bodyPr>
          <a:lstStyle/>
          <a:p>
            <a:r>
              <a:rPr lang="en-US" sz="1800" dirty="0"/>
              <a:t>Expected grain size growth </a:t>
            </a:r>
          </a:p>
        </p:txBody>
      </p:sp>
      <p:sp>
        <p:nvSpPr>
          <p:cNvPr id="12" name="Arrow: Down 16">
            <a:extLst>
              <a:ext uri="{FF2B5EF4-FFF2-40B4-BE49-F238E27FC236}">
                <a16:creationId xmlns:a16="http://schemas.microsoft.com/office/drawing/2014/main" id="{442CE8D7-F32E-3468-A386-09801CCF694D}"/>
              </a:ext>
            </a:extLst>
          </p:cNvPr>
          <p:cNvSpPr/>
          <p:nvPr/>
        </p:nvSpPr>
        <p:spPr>
          <a:xfrm rot="9329596">
            <a:off x="8481958" y="4065760"/>
            <a:ext cx="150314" cy="35208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5" name="Straight Connector 14">
            <a:extLst>
              <a:ext uri="{FF2B5EF4-FFF2-40B4-BE49-F238E27FC236}">
                <a16:creationId xmlns:a16="http://schemas.microsoft.com/office/drawing/2014/main" id="{59C46A9C-B61D-990D-491D-DE8C4D88B795}"/>
              </a:ext>
            </a:extLst>
          </p:cNvPr>
          <p:cNvCxnSpPr>
            <a:cxnSpLocks/>
          </p:cNvCxnSpPr>
          <p:nvPr/>
        </p:nvCxnSpPr>
        <p:spPr>
          <a:xfrm>
            <a:off x="5152445" y="3959750"/>
            <a:ext cx="3546080" cy="0"/>
          </a:xfrm>
          <a:prstGeom prst="line">
            <a:avLst/>
          </a:prstGeom>
        </p:spPr>
        <p:style>
          <a:lnRef idx="2">
            <a:schemeClr val="accent4"/>
          </a:lnRef>
          <a:fillRef idx="0">
            <a:schemeClr val="accent4"/>
          </a:fillRef>
          <a:effectRef idx="1">
            <a:schemeClr val="accent4"/>
          </a:effectRef>
          <a:fontRef idx="minor">
            <a:schemeClr val="tx1"/>
          </a:fontRef>
        </p:style>
      </p:cxnSp>
      <p:sp>
        <p:nvSpPr>
          <p:cNvPr id="19" name="TextBox 18">
            <a:extLst>
              <a:ext uri="{FF2B5EF4-FFF2-40B4-BE49-F238E27FC236}">
                <a16:creationId xmlns:a16="http://schemas.microsoft.com/office/drawing/2014/main" id="{FFF2B366-5B9C-A692-8F38-930FBD955B3D}"/>
              </a:ext>
            </a:extLst>
          </p:cNvPr>
          <p:cNvSpPr txBox="1"/>
          <p:nvPr/>
        </p:nvSpPr>
        <p:spPr>
          <a:xfrm>
            <a:off x="4415542" y="4585773"/>
            <a:ext cx="3797561" cy="584775"/>
          </a:xfrm>
          <a:prstGeom prst="rect">
            <a:avLst/>
          </a:prstGeom>
          <a:noFill/>
        </p:spPr>
        <p:txBody>
          <a:bodyPr wrap="square" rtlCol="0">
            <a:spAutoFit/>
          </a:bodyPr>
          <a:lstStyle/>
          <a:p>
            <a:r>
              <a:rPr lang="en-US" sz="1600" dirty="0">
                <a:solidFill>
                  <a:schemeClr val="accent4"/>
                </a:solidFill>
                <a:latin typeface="Helvetica" pitchFamily="2" charset="0"/>
              </a:rPr>
              <a:t>Good flux expulsion samples show an exponential increasing in grain size </a:t>
            </a:r>
          </a:p>
        </p:txBody>
      </p:sp>
      <p:sp>
        <p:nvSpPr>
          <p:cNvPr id="20" name="Rectangle 19">
            <a:extLst>
              <a:ext uri="{FF2B5EF4-FFF2-40B4-BE49-F238E27FC236}">
                <a16:creationId xmlns:a16="http://schemas.microsoft.com/office/drawing/2014/main" id="{09E7FDE8-6357-96DA-BC11-FA3ABA2682C0}"/>
              </a:ext>
            </a:extLst>
          </p:cNvPr>
          <p:cNvSpPr/>
          <p:nvPr/>
        </p:nvSpPr>
        <p:spPr>
          <a:xfrm>
            <a:off x="1021174" y="1693333"/>
            <a:ext cx="1010827" cy="1845734"/>
          </a:xfrm>
          <a:prstGeom prst="rect">
            <a:avLst/>
          </a:prstGeom>
          <a:solidFill>
            <a:schemeClr val="bg1"/>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364304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9" grpId="0"/>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E8603F-0707-2E00-37D4-6F1181618519}"/>
              </a:ext>
            </a:extLst>
          </p:cNvPr>
          <p:cNvSpPr>
            <a:spLocks noGrp="1"/>
          </p:cNvSpPr>
          <p:nvPr>
            <p:ph type="title"/>
          </p:nvPr>
        </p:nvSpPr>
        <p:spPr/>
        <p:txBody>
          <a:bodyPr/>
          <a:lstStyle/>
          <a:p>
            <a:r>
              <a:rPr lang="en-US" dirty="0"/>
              <a:t>Activation energy (-Q/R) Vs Flux expulsion behavior (</a:t>
            </a:r>
            <a:r>
              <a:rPr lang="en-US" dirty="0" err="1"/>
              <a:t>B</a:t>
            </a:r>
            <a:r>
              <a:rPr lang="en-US" baseline="-25000" dirty="0" err="1"/>
              <a:t>sc</a:t>
            </a:r>
            <a:r>
              <a:rPr lang="en-US" dirty="0"/>
              <a:t>/</a:t>
            </a:r>
            <a:r>
              <a:rPr lang="en-US" dirty="0" err="1"/>
              <a:t>B</a:t>
            </a:r>
            <a:r>
              <a:rPr lang="en-US" baseline="-25000" dirty="0" err="1"/>
              <a:t>nc</a:t>
            </a:r>
            <a:r>
              <a:rPr lang="en-US" dirty="0"/>
              <a:t>)</a:t>
            </a:r>
          </a:p>
        </p:txBody>
      </p:sp>
      <p:sp>
        <p:nvSpPr>
          <p:cNvPr id="4" name="Date Placeholder 3">
            <a:extLst>
              <a:ext uri="{FF2B5EF4-FFF2-40B4-BE49-F238E27FC236}">
                <a16:creationId xmlns:a16="http://schemas.microsoft.com/office/drawing/2014/main" id="{58CDCC56-6D6F-2C53-E6FB-5F0BCE2AB5B0}"/>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132A1E48-EC92-3C36-3337-4A46AA348973}"/>
              </a:ext>
            </a:extLst>
          </p:cNvPr>
          <p:cNvSpPr>
            <a:spLocks noGrp="1"/>
          </p:cNvSpPr>
          <p:nvPr>
            <p:ph type="ftr" sz="quarter" idx="3"/>
          </p:nvPr>
        </p:nvSpPr>
        <p:spPr/>
        <p:txBody>
          <a:bodyPr/>
          <a:lstStyle/>
          <a:p>
            <a:pPr>
              <a:defRPr/>
            </a:pPr>
            <a:r>
              <a:rPr lang="en-US" dirty="0"/>
              <a:t>Z-H Sung | M1Or1A-03</a:t>
            </a:r>
            <a:endParaRPr lang="en-US" b="1" dirty="0"/>
          </a:p>
        </p:txBody>
      </p:sp>
      <p:sp>
        <p:nvSpPr>
          <p:cNvPr id="6" name="Slide Number Placeholder 5">
            <a:extLst>
              <a:ext uri="{FF2B5EF4-FFF2-40B4-BE49-F238E27FC236}">
                <a16:creationId xmlns:a16="http://schemas.microsoft.com/office/drawing/2014/main" id="{36E41358-B957-001A-E420-3C833F0B9358}"/>
              </a:ext>
            </a:extLst>
          </p:cNvPr>
          <p:cNvSpPr>
            <a:spLocks noGrp="1"/>
          </p:cNvSpPr>
          <p:nvPr>
            <p:ph type="sldNum" sz="quarter" idx="4"/>
          </p:nvPr>
        </p:nvSpPr>
        <p:spPr/>
        <p:txBody>
          <a:bodyPr/>
          <a:lstStyle/>
          <a:p>
            <a:pPr>
              <a:defRPr/>
            </a:pPr>
            <a:fld id="{148C009B-CB69-E04A-B9B3-34B26D69E9CF}" type="slidenum">
              <a:rPr lang="en-US" smtClean="0"/>
              <a:pPr>
                <a:defRPr/>
              </a:pPr>
              <a:t>18</a:t>
            </a:fld>
            <a:endParaRPr lang="en-US" dirty="0"/>
          </a:p>
        </p:txBody>
      </p:sp>
      <p:pic>
        <p:nvPicPr>
          <p:cNvPr id="7" name="Picture 6">
            <a:extLst>
              <a:ext uri="{FF2B5EF4-FFF2-40B4-BE49-F238E27FC236}">
                <a16:creationId xmlns:a16="http://schemas.microsoft.com/office/drawing/2014/main" id="{F3EC6A12-04C1-1891-1346-FBA2AC11592C}"/>
              </a:ext>
            </a:extLst>
          </p:cNvPr>
          <p:cNvPicPr>
            <a:picLocks noChangeAspect="1"/>
          </p:cNvPicPr>
          <p:nvPr/>
        </p:nvPicPr>
        <p:blipFill>
          <a:blip r:embed="rId2"/>
          <a:stretch>
            <a:fillRect/>
          </a:stretch>
        </p:blipFill>
        <p:spPr>
          <a:xfrm>
            <a:off x="-22630" y="1036591"/>
            <a:ext cx="4330723" cy="3314700"/>
          </a:xfrm>
          <a:prstGeom prst="rect">
            <a:avLst/>
          </a:prstGeom>
        </p:spPr>
      </p:pic>
      <p:sp>
        <p:nvSpPr>
          <p:cNvPr id="8" name="TextBox 7">
            <a:extLst>
              <a:ext uri="{FF2B5EF4-FFF2-40B4-BE49-F238E27FC236}">
                <a16:creationId xmlns:a16="http://schemas.microsoft.com/office/drawing/2014/main" id="{D0CD85D6-77C2-5487-571F-D7CCF3A7CADA}"/>
              </a:ext>
            </a:extLst>
          </p:cNvPr>
          <p:cNvSpPr txBox="1"/>
          <p:nvPr/>
        </p:nvSpPr>
        <p:spPr>
          <a:xfrm>
            <a:off x="5337812" y="1130137"/>
            <a:ext cx="3710565" cy="2883225"/>
          </a:xfrm>
          <a:prstGeom prst="rect">
            <a:avLst/>
          </a:prstGeom>
          <a:noFill/>
        </p:spPr>
        <p:txBody>
          <a:bodyPr wrap="square" rtlCol="0">
            <a:spAutoFit/>
          </a:bodyPr>
          <a:lstStyle/>
          <a:p>
            <a:pPr marL="257175" indent="-257175">
              <a:lnSpc>
                <a:spcPct val="120000"/>
              </a:lnSpc>
              <a:spcAft>
                <a:spcPts val="1200"/>
              </a:spcAft>
              <a:buFont typeface="Arial" panose="020B0604020202020204" pitchFamily="34" charset="0"/>
              <a:buChar char="•"/>
            </a:pPr>
            <a:r>
              <a:rPr lang="en-US" sz="1800" dirty="0"/>
              <a:t>The cavity exhibits a higher expulsion rate (≥ 1.6) with a lower activation energy (-Q/R).</a:t>
            </a:r>
          </a:p>
          <a:p>
            <a:pPr marL="257175" indent="-257175">
              <a:lnSpc>
                <a:spcPct val="120000"/>
              </a:lnSpc>
              <a:spcAft>
                <a:spcPts val="1200"/>
              </a:spcAft>
              <a:buFont typeface="Arial" panose="020B0604020202020204" pitchFamily="34" charset="0"/>
              <a:buChar char="•"/>
            </a:pPr>
            <a:r>
              <a:rPr lang="en-US" sz="1800" dirty="0"/>
              <a:t>This indicates that the grain growth is likely easier with a fast migration velocity of grain boundaries and less interference by impurities or dislocations </a:t>
            </a:r>
            <a:endParaRPr lang="en-US" sz="1800" u="sng" dirty="0"/>
          </a:p>
        </p:txBody>
      </p:sp>
      <p:cxnSp>
        <p:nvCxnSpPr>
          <p:cNvPr id="9" name="Straight Connector 8">
            <a:extLst>
              <a:ext uri="{FF2B5EF4-FFF2-40B4-BE49-F238E27FC236}">
                <a16:creationId xmlns:a16="http://schemas.microsoft.com/office/drawing/2014/main" id="{262B8091-86BD-9929-0B05-F46671673709}"/>
              </a:ext>
            </a:extLst>
          </p:cNvPr>
          <p:cNvCxnSpPr>
            <a:cxnSpLocks/>
          </p:cNvCxnSpPr>
          <p:nvPr/>
        </p:nvCxnSpPr>
        <p:spPr>
          <a:xfrm flipV="1">
            <a:off x="485101" y="1835380"/>
            <a:ext cx="3332927" cy="5762"/>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D2F9CB9-7471-9B0A-99E5-D2F325DB6EE8}"/>
                  </a:ext>
                </a:extLst>
              </p:cNvPr>
              <p:cNvSpPr txBox="1"/>
              <p:nvPr/>
            </p:nvSpPr>
            <p:spPr>
              <a:xfrm>
                <a:off x="4052796" y="1269712"/>
                <a:ext cx="1214563" cy="4399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400" i="1" smtClean="0">
                              <a:latin typeface="Cambria Math" panose="02040503050406030204" pitchFamily="18" charset="0"/>
                            </a:rPr>
                          </m:ctrlPr>
                        </m:fPr>
                        <m:num>
                          <m:sSub>
                            <m:sSubPr>
                              <m:ctrlPr>
                                <a:rPr lang="en-US" sz="1400" i="1">
                                  <a:latin typeface="Cambria Math" panose="02040503050406030204" pitchFamily="18" charset="0"/>
                                </a:rPr>
                              </m:ctrlPr>
                            </m:sSubPr>
                            <m:e>
                              <m:r>
                                <a:rPr lang="en-US" sz="1400" i="1">
                                  <a:latin typeface="Cambria Math" panose="02040503050406030204" pitchFamily="18" charset="0"/>
                                </a:rPr>
                                <m:t>𝐵</m:t>
                              </m:r>
                            </m:e>
                            <m:sub>
                              <m:r>
                                <a:rPr lang="en-US" sz="1400" i="1">
                                  <a:latin typeface="Cambria Math" panose="02040503050406030204" pitchFamily="18" charset="0"/>
                                </a:rPr>
                                <m:t>𝑆𝐶</m:t>
                              </m:r>
                            </m:sub>
                          </m:sSub>
                        </m:num>
                        <m:den>
                          <m:sSub>
                            <m:sSubPr>
                              <m:ctrlPr>
                                <a:rPr lang="en-US" sz="1400" i="1">
                                  <a:latin typeface="Cambria Math" panose="02040503050406030204" pitchFamily="18" charset="0"/>
                                </a:rPr>
                              </m:ctrlPr>
                            </m:sSubPr>
                            <m:e>
                              <m:r>
                                <a:rPr lang="en-US" sz="1400" i="1">
                                  <a:latin typeface="Cambria Math" panose="02040503050406030204" pitchFamily="18" charset="0"/>
                                </a:rPr>
                                <m:t>𝐵</m:t>
                              </m:r>
                            </m:e>
                            <m:sub>
                              <m:r>
                                <a:rPr lang="en-US" sz="1400" i="1">
                                  <a:latin typeface="Cambria Math" panose="02040503050406030204" pitchFamily="18" charset="0"/>
                                </a:rPr>
                                <m:t>𝑁𝐶</m:t>
                              </m:r>
                            </m:sub>
                          </m:sSub>
                        </m:den>
                      </m:f>
                      <m:r>
                        <a:rPr lang="en-US" sz="1400" i="1">
                          <a:latin typeface="Cambria Math" panose="02040503050406030204" pitchFamily="18" charset="0"/>
                        </a:rPr>
                        <m:t> ~</m:t>
                      </m:r>
                      <m:r>
                        <a:rPr lang="en-US" sz="1400" b="0" i="1" smtClean="0">
                          <a:latin typeface="Cambria Math" panose="02040503050406030204" pitchFamily="18" charset="0"/>
                        </a:rPr>
                        <m:t>1.6:60%</m:t>
                      </m:r>
                    </m:oMath>
                  </m:oMathPara>
                </a14:m>
                <a:endParaRPr lang="en-US" sz="1400" dirty="0"/>
              </a:p>
            </p:txBody>
          </p:sp>
        </mc:Choice>
        <mc:Fallback xmlns="">
          <p:sp>
            <p:nvSpPr>
              <p:cNvPr id="10" name="TextBox 9">
                <a:extLst>
                  <a:ext uri="{FF2B5EF4-FFF2-40B4-BE49-F238E27FC236}">
                    <a16:creationId xmlns:a16="http://schemas.microsoft.com/office/drawing/2014/main" id="{5D2F9CB9-7471-9B0A-99E5-D2F325DB6EE8}"/>
                  </a:ext>
                </a:extLst>
              </p:cNvPr>
              <p:cNvSpPr txBox="1">
                <a:spLocks noRot="1" noChangeAspect="1" noMove="1" noResize="1" noEditPoints="1" noAdjustHandles="1" noChangeArrowheads="1" noChangeShapeType="1" noTextEdit="1"/>
              </p:cNvSpPr>
              <p:nvPr/>
            </p:nvSpPr>
            <p:spPr>
              <a:xfrm>
                <a:off x="4052796" y="1269712"/>
                <a:ext cx="1214563" cy="439929"/>
              </a:xfrm>
              <a:prstGeom prst="rect">
                <a:avLst/>
              </a:prstGeom>
              <a:blipFill>
                <a:blip r:embed="rId3"/>
                <a:stretch>
                  <a:fillRect l="-4167" t="-2778" r="-4167" b="-8333"/>
                </a:stretch>
              </a:blipFill>
            </p:spPr>
            <p:txBody>
              <a:bodyPr/>
              <a:lstStyle/>
              <a:p>
                <a:r>
                  <a:rPr lang="en-US">
                    <a:noFill/>
                  </a:rPr>
                  <a:t> </a:t>
                </a:r>
              </a:p>
            </p:txBody>
          </p:sp>
        </mc:Fallback>
      </mc:AlternateContent>
      <p:cxnSp>
        <p:nvCxnSpPr>
          <p:cNvPr id="11" name="Straight Arrow Connector 10">
            <a:extLst>
              <a:ext uri="{FF2B5EF4-FFF2-40B4-BE49-F238E27FC236}">
                <a16:creationId xmlns:a16="http://schemas.microsoft.com/office/drawing/2014/main" id="{96B656EE-6A21-2925-4AD1-E637BACDE63A}"/>
              </a:ext>
            </a:extLst>
          </p:cNvPr>
          <p:cNvCxnSpPr>
            <a:cxnSpLocks/>
          </p:cNvCxnSpPr>
          <p:nvPr/>
        </p:nvCxnSpPr>
        <p:spPr>
          <a:xfrm>
            <a:off x="868618" y="2013011"/>
            <a:ext cx="0" cy="1253837"/>
          </a:xfrm>
          <a:prstGeom prst="straightConnector1">
            <a:avLst/>
          </a:prstGeom>
          <a:ln w="28575">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47D6BEC-2DC0-7B29-6D6F-ECEC6D62C128}"/>
              </a:ext>
            </a:extLst>
          </p:cNvPr>
          <p:cNvCxnSpPr>
            <a:cxnSpLocks/>
          </p:cNvCxnSpPr>
          <p:nvPr/>
        </p:nvCxnSpPr>
        <p:spPr>
          <a:xfrm>
            <a:off x="1689499" y="2639930"/>
            <a:ext cx="0" cy="252845"/>
          </a:xfrm>
          <a:prstGeom prst="straightConnector1">
            <a:avLst/>
          </a:prstGeom>
          <a:ln w="28575">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93854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2068BE-FB1E-BC7A-8D2B-5E8A609626DA}"/>
              </a:ext>
            </a:extLst>
          </p:cNvPr>
          <p:cNvSpPr>
            <a:spLocks noGrp="1"/>
          </p:cNvSpPr>
          <p:nvPr>
            <p:ph type="title"/>
          </p:nvPr>
        </p:nvSpPr>
        <p:spPr/>
        <p:txBody>
          <a:bodyPr/>
          <a:lstStyle/>
          <a:p>
            <a:endParaRPr lang="en-US"/>
          </a:p>
        </p:txBody>
      </p:sp>
      <p:sp>
        <p:nvSpPr>
          <p:cNvPr id="4" name="Date Placeholder 3">
            <a:extLst>
              <a:ext uri="{FF2B5EF4-FFF2-40B4-BE49-F238E27FC236}">
                <a16:creationId xmlns:a16="http://schemas.microsoft.com/office/drawing/2014/main" id="{43F5A3BE-9378-015E-5235-3A6A43377A13}"/>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8845D8E2-D198-4EFA-9119-B89B097BD88E}"/>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F41D3417-DD7C-30C6-850D-EE804733B53B}"/>
              </a:ext>
            </a:extLst>
          </p:cNvPr>
          <p:cNvSpPr>
            <a:spLocks noGrp="1"/>
          </p:cNvSpPr>
          <p:nvPr>
            <p:ph type="sldNum" sz="quarter" idx="4"/>
          </p:nvPr>
        </p:nvSpPr>
        <p:spPr/>
        <p:txBody>
          <a:bodyPr/>
          <a:lstStyle/>
          <a:p>
            <a:pPr>
              <a:defRPr/>
            </a:pPr>
            <a:fld id="{148C009B-CB69-E04A-B9B3-34B26D69E9CF}" type="slidenum">
              <a:rPr lang="en-US" smtClean="0"/>
              <a:pPr>
                <a:defRPr/>
              </a:pPr>
              <a:t>19</a:t>
            </a:fld>
            <a:endParaRPr lang="en-US" dirty="0"/>
          </a:p>
        </p:txBody>
      </p:sp>
      <p:pic>
        <p:nvPicPr>
          <p:cNvPr id="7" name="Picture 6">
            <a:extLst>
              <a:ext uri="{FF2B5EF4-FFF2-40B4-BE49-F238E27FC236}">
                <a16:creationId xmlns:a16="http://schemas.microsoft.com/office/drawing/2014/main" id="{F64427B3-BADB-0433-5F0E-699D2C125D1E}"/>
              </a:ext>
            </a:extLst>
          </p:cNvPr>
          <p:cNvPicPr>
            <a:picLocks noChangeAspect="1"/>
          </p:cNvPicPr>
          <p:nvPr/>
        </p:nvPicPr>
        <p:blipFill>
          <a:blip r:embed="rId2"/>
          <a:stretch>
            <a:fillRect/>
          </a:stretch>
        </p:blipFill>
        <p:spPr>
          <a:xfrm>
            <a:off x="-6927" y="902057"/>
            <a:ext cx="4432829" cy="3392852"/>
          </a:xfrm>
          <a:prstGeom prst="rect">
            <a:avLst/>
          </a:prstGeom>
        </p:spPr>
      </p:pic>
      <p:cxnSp>
        <p:nvCxnSpPr>
          <p:cNvPr id="8" name="Straight Connector 7">
            <a:extLst>
              <a:ext uri="{FF2B5EF4-FFF2-40B4-BE49-F238E27FC236}">
                <a16:creationId xmlns:a16="http://schemas.microsoft.com/office/drawing/2014/main" id="{85B3FB40-C555-20F0-6BEA-B060A5D699DD}"/>
              </a:ext>
            </a:extLst>
          </p:cNvPr>
          <p:cNvCxnSpPr>
            <a:cxnSpLocks/>
          </p:cNvCxnSpPr>
          <p:nvPr/>
        </p:nvCxnSpPr>
        <p:spPr>
          <a:xfrm flipV="1">
            <a:off x="638766" y="1776381"/>
            <a:ext cx="3332927" cy="5762"/>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D6BAB61-9AAB-6186-5E7A-29412373F7BF}"/>
                  </a:ext>
                </a:extLst>
              </p:cNvPr>
              <p:cNvSpPr txBox="1"/>
              <p:nvPr/>
            </p:nvSpPr>
            <p:spPr>
              <a:xfrm>
                <a:off x="4277760" y="1421344"/>
                <a:ext cx="1000659" cy="5656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𝐵</m:t>
                              </m:r>
                            </m:e>
                            <m:sub>
                              <m:r>
                                <a:rPr lang="en-US" sz="1800" i="1">
                                  <a:latin typeface="Cambria Math" panose="02040503050406030204" pitchFamily="18" charset="0"/>
                                </a:rPr>
                                <m:t>𝑆𝐶</m:t>
                              </m:r>
                            </m:sub>
                          </m:sSub>
                        </m:num>
                        <m:den>
                          <m:sSub>
                            <m:sSubPr>
                              <m:ctrlPr>
                                <a:rPr lang="en-US" sz="1800" i="1">
                                  <a:latin typeface="Cambria Math" panose="02040503050406030204" pitchFamily="18" charset="0"/>
                                </a:rPr>
                              </m:ctrlPr>
                            </m:sSubPr>
                            <m:e>
                              <m:r>
                                <a:rPr lang="en-US" sz="1800" i="1">
                                  <a:latin typeface="Cambria Math" panose="02040503050406030204" pitchFamily="18" charset="0"/>
                                </a:rPr>
                                <m:t>𝐵</m:t>
                              </m:r>
                            </m:e>
                            <m:sub>
                              <m:r>
                                <a:rPr lang="en-US" sz="1800" i="1">
                                  <a:latin typeface="Cambria Math" panose="02040503050406030204" pitchFamily="18" charset="0"/>
                                </a:rPr>
                                <m:t>𝑁𝐶</m:t>
                              </m:r>
                            </m:sub>
                          </m:sSub>
                        </m:den>
                      </m:f>
                      <m:r>
                        <a:rPr lang="en-US" sz="1800" i="1">
                          <a:latin typeface="Cambria Math" panose="02040503050406030204" pitchFamily="18" charset="0"/>
                        </a:rPr>
                        <m:t> ~1.6</m:t>
                      </m:r>
                    </m:oMath>
                  </m:oMathPara>
                </a14:m>
                <a:endParaRPr lang="en-US" sz="1800" dirty="0"/>
              </a:p>
            </p:txBody>
          </p:sp>
        </mc:Choice>
        <mc:Fallback xmlns="">
          <p:sp>
            <p:nvSpPr>
              <p:cNvPr id="9" name="TextBox 8">
                <a:extLst>
                  <a:ext uri="{FF2B5EF4-FFF2-40B4-BE49-F238E27FC236}">
                    <a16:creationId xmlns:a16="http://schemas.microsoft.com/office/drawing/2014/main" id="{1D6BAB61-9AAB-6186-5E7A-29412373F7BF}"/>
                  </a:ext>
                </a:extLst>
              </p:cNvPr>
              <p:cNvSpPr txBox="1">
                <a:spLocks noRot="1" noChangeAspect="1" noMove="1" noResize="1" noEditPoints="1" noAdjustHandles="1" noChangeArrowheads="1" noChangeShapeType="1" noTextEdit="1"/>
              </p:cNvSpPr>
              <p:nvPr/>
            </p:nvSpPr>
            <p:spPr>
              <a:xfrm>
                <a:off x="4277760" y="1421344"/>
                <a:ext cx="1000659" cy="565668"/>
              </a:xfrm>
              <a:prstGeom prst="rect">
                <a:avLst/>
              </a:prstGeom>
              <a:blipFill>
                <a:blip r:embed="rId3"/>
                <a:stretch>
                  <a:fillRect l="-3750" t="-2174" r="-5000" b="-6522"/>
                </a:stretch>
              </a:blipFill>
            </p:spPr>
            <p:txBody>
              <a:bodyPr/>
              <a:lstStyle/>
              <a:p>
                <a:r>
                  <a:rPr lang="en-US">
                    <a:noFill/>
                  </a:rPr>
                  <a:t> </a:t>
                </a:r>
              </a:p>
            </p:txBody>
          </p:sp>
        </mc:Fallback>
      </mc:AlternateContent>
      <p:cxnSp>
        <p:nvCxnSpPr>
          <p:cNvPr id="10" name="Straight Arrow Connector 9">
            <a:extLst>
              <a:ext uri="{FF2B5EF4-FFF2-40B4-BE49-F238E27FC236}">
                <a16:creationId xmlns:a16="http://schemas.microsoft.com/office/drawing/2014/main" id="{99D92A9D-0488-FA45-DFD5-04F43EB4F7BD}"/>
              </a:ext>
            </a:extLst>
          </p:cNvPr>
          <p:cNvCxnSpPr>
            <a:cxnSpLocks/>
          </p:cNvCxnSpPr>
          <p:nvPr/>
        </p:nvCxnSpPr>
        <p:spPr>
          <a:xfrm>
            <a:off x="907472" y="1776380"/>
            <a:ext cx="0" cy="1479438"/>
          </a:xfrm>
          <a:prstGeom prst="straightConnector1">
            <a:avLst/>
          </a:prstGeom>
          <a:ln w="28575">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A782105-8945-99EA-EB52-4EFAB0AEA972}"/>
              </a:ext>
            </a:extLst>
          </p:cNvPr>
          <p:cNvCxnSpPr>
            <a:cxnSpLocks/>
          </p:cNvCxnSpPr>
          <p:nvPr/>
        </p:nvCxnSpPr>
        <p:spPr>
          <a:xfrm>
            <a:off x="1735281" y="2516100"/>
            <a:ext cx="0" cy="252845"/>
          </a:xfrm>
          <a:prstGeom prst="straightConnector1">
            <a:avLst/>
          </a:prstGeom>
          <a:ln w="28575">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9E59192-192A-B447-914F-4F2375DF0482}"/>
              </a:ext>
            </a:extLst>
          </p:cNvPr>
          <p:cNvCxnSpPr>
            <a:cxnSpLocks/>
          </p:cNvCxnSpPr>
          <p:nvPr/>
        </p:nvCxnSpPr>
        <p:spPr>
          <a:xfrm>
            <a:off x="2570018" y="1742400"/>
            <a:ext cx="0" cy="1617327"/>
          </a:xfrm>
          <a:prstGeom prst="straightConnector1">
            <a:avLst/>
          </a:prstGeom>
          <a:ln w="28575">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53C47FD-AEB4-04C4-9C23-B669E71EE1DF}"/>
              </a:ext>
            </a:extLst>
          </p:cNvPr>
          <p:cNvCxnSpPr>
            <a:cxnSpLocks/>
          </p:cNvCxnSpPr>
          <p:nvPr/>
        </p:nvCxnSpPr>
        <p:spPr>
          <a:xfrm>
            <a:off x="3134591" y="2036809"/>
            <a:ext cx="0" cy="214555"/>
          </a:xfrm>
          <a:prstGeom prst="straightConnector1">
            <a:avLst/>
          </a:prstGeom>
          <a:ln w="28575">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FB465261-2E8A-7D74-39FF-1090DE2FD1E9}"/>
              </a:ext>
            </a:extLst>
          </p:cNvPr>
          <p:cNvPicPr>
            <a:picLocks noChangeAspect="1"/>
          </p:cNvPicPr>
          <p:nvPr/>
        </p:nvPicPr>
        <p:blipFill>
          <a:blip r:embed="rId4"/>
          <a:stretch>
            <a:fillRect/>
          </a:stretch>
        </p:blipFill>
        <p:spPr>
          <a:xfrm>
            <a:off x="4597972" y="902056"/>
            <a:ext cx="4432829" cy="3392852"/>
          </a:xfrm>
          <a:prstGeom prst="rect">
            <a:avLst/>
          </a:prstGeom>
        </p:spPr>
      </p:pic>
      <p:sp>
        <p:nvSpPr>
          <p:cNvPr id="15" name="Oval 14">
            <a:extLst>
              <a:ext uri="{FF2B5EF4-FFF2-40B4-BE49-F238E27FC236}">
                <a16:creationId xmlns:a16="http://schemas.microsoft.com/office/drawing/2014/main" id="{8AA78E14-29B3-E721-7569-52136EA6267B}"/>
              </a:ext>
            </a:extLst>
          </p:cNvPr>
          <p:cNvSpPr/>
          <p:nvPr/>
        </p:nvSpPr>
        <p:spPr>
          <a:xfrm>
            <a:off x="1882209" y="1701040"/>
            <a:ext cx="274183" cy="289112"/>
          </a:xfrm>
          <a:prstGeom prst="ellipse">
            <a:avLst/>
          </a:prstGeom>
          <a:noFill/>
          <a:ln w="19050">
            <a:solidFill>
              <a:srgbClr val="7030A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Oval 15">
            <a:extLst>
              <a:ext uri="{FF2B5EF4-FFF2-40B4-BE49-F238E27FC236}">
                <a16:creationId xmlns:a16="http://schemas.microsoft.com/office/drawing/2014/main" id="{52068904-F1DF-4D58-B758-156BE675F0D1}"/>
              </a:ext>
            </a:extLst>
          </p:cNvPr>
          <p:cNvSpPr/>
          <p:nvPr/>
        </p:nvSpPr>
        <p:spPr>
          <a:xfrm>
            <a:off x="1882209" y="3387814"/>
            <a:ext cx="274183" cy="289112"/>
          </a:xfrm>
          <a:prstGeom prst="ellipse">
            <a:avLst/>
          </a:prstGeom>
          <a:noFill/>
          <a:ln w="19050">
            <a:solidFill>
              <a:srgbClr val="7030A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7" name="Straight Connector 16">
            <a:extLst>
              <a:ext uri="{FF2B5EF4-FFF2-40B4-BE49-F238E27FC236}">
                <a16:creationId xmlns:a16="http://schemas.microsoft.com/office/drawing/2014/main" id="{213D5676-6A35-907D-6AC5-C7022DD9A1CD}"/>
              </a:ext>
            </a:extLst>
          </p:cNvPr>
          <p:cNvCxnSpPr>
            <a:cxnSpLocks/>
          </p:cNvCxnSpPr>
          <p:nvPr/>
        </p:nvCxnSpPr>
        <p:spPr>
          <a:xfrm flipV="1">
            <a:off x="5284995" y="1776380"/>
            <a:ext cx="3435704" cy="8643"/>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53A64B97-88FE-A5EE-5ABD-8F62DEF7BCC7}"/>
              </a:ext>
            </a:extLst>
          </p:cNvPr>
          <p:cNvCxnSpPr>
            <a:cxnSpLocks/>
          </p:cNvCxnSpPr>
          <p:nvPr/>
        </p:nvCxnSpPr>
        <p:spPr>
          <a:xfrm>
            <a:off x="5510645" y="1821146"/>
            <a:ext cx="0" cy="1479438"/>
          </a:xfrm>
          <a:prstGeom prst="straightConnector1">
            <a:avLst/>
          </a:prstGeom>
          <a:ln w="28575">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3DB7F67-5542-0206-D1B9-F2294DF0B01B}"/>
              </a:ext>
            </a:extLst>
          </p:cNvPr>
          <p:cNvCxnSpPr>
            <a:cxnSpLocks/>
          </p:cNvCxnSpPr>
          <p:nvPr/>
        </p:nvCxnSpPr>
        <p:spPr>
          <a:xfrm>
            <a:off x="6338454" y="2560865"/>
            <a:ext cx="0" cy="252845"/>
          </a:xfrm>
          <a:prstGeom prst="straightConnector1">
            <a:avLst/>
          </a:prstGeom>
          <a:ln w="28575">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8C7CF7E-901E-B0C7-1CF5-968DC244BCB0}"/>
              </a:ext>
            </a:extLst>
          </p:cNvPr>
          <p:cNvCxnSpPr>
            <a:cxnSpLocks/>
          </p:cNvCxnSpPr>
          <p:nvPr/>
        </p:nvCxnSpPr>
        <p:spPr>
          <a:xfrm>
            <a:off x="7173191" y="1787165"/>
            <a:ext cx="0" cy="1617327"/>
          </a:xfrm>
          <a:prstGeom prst="straightConnector1">
            <a:avLst/>
          </a:prstGeom>
          <a:ln w="28575">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5E11F39-A01A-88C8-0A72-26A9AE5089FF}"/>
              </a:ext>
            </a:extLst>
          </p:cNvPr>
          <p:cNvCxnSpPr>
            <a:cxnSpLocks/>
          </p:cNvCxnSpPr>
          <p:nvPr/>
        </p:nvCxnSpPr>
        <p:spPr>
          <a:xfrm>
            <a:off x="7723910" y="2081574"/>
            <a:ext cx="0" cy="214555"/>
          </a:xfrm>
          <a:prstGeom prst="straightConnector1">
            <a:avLst/>
          </a:prstGeom>
          <a:ln w="28575">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A025C915-7778-B7F3-798B-1731A1234CF8}"/>
              </a:ext>
            </a:extLst>
          </p:cNvPr>
          <p:cNvPicPr>
            <a:picLocks noChangeAspect="1"/>
          </p:cNvPicPr>
          <p:nvPr/>
        </p:nvPicPr>
        <p:blipFill>
          <a:blip r:embed="rId5"/>
          <a:stretch>
            <a:fillRect/>
          </a:stretch>
        </p:blipFill>
        <p:spPr>
          <a:xfrm>
            <a:off x="-6927" y="902056"/>
            <a:ext cx="4432829" cy="3392852"/>
          </a:xfrm>
          <a:prstGeom prst="rect">
            <a:avLst/>
          </a:prstGeom>
        </p:spPr>
      </p:pic>
      <p:sp>
        <p:nvSpPr>
          <p:cNvPr id="23" name="Arrow: Down 28">
            <a:extLst>
              <a:ext uri="{FF2B5EF4-FFF2-40B4-BE49-F238E27FC236}">
                <a16:creationId xmlns:a16="http://schemas.microsoft.com/office/drawing/2014/main" id="{A0DAB0FA-4C24-1B6B-38C5-3BB1B8F01520}"/>
              </a:ext>
            </a:extLst>
          </p:cNvPr>
          <p:cNvSpPr/>
          <p:nvPr/>
        </p:nvSpPr>
        <p:spPr>
          <a:xfrm rot="835257">
            <a:off x="3625240" y="2027998"/>
            <a:ext cx="162209" cy="28157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TextBox 23">
            <a:extLst>
              <a:ext uri="{FF2B5EF4-FFF2-40B4-BE49-F238E27FC236}">
                <a16:creationId xmlns:a16="http://schemas.microsoft.com/office/drawing/2014/main" id="{E3240A28-6985-1F9F-FA92-0BA739B368D6}"/>
              </a:ext>
            </a:extLst>
          </p:cNvPr>
          <p:cNvSpPr txBox="1"/>
          <p:nvPr/>
        </p:nvSpPr>
        <p:spPr>
          <a:xfrm>
            <a:off x="429420" y="4260178"/>
            <a:ext cx="4288680" cy="369332"/>
          </a:xfrm>
          <a:prstGeom prst="rect">
            <a:avLst/>
          </a:prstGeom>
          <a:noFill/>
        </p:spPr>
        <p:txBody>
          <a:bodyPr wrap="square" rtlCol="0">
            <a:spAutoFit/>
          </a:bodyPr>
          <a:lstStyle/>
          <a:p>
            <a:r>
              <a:rPr lang="en-US" sz="1800" dirty="0"/>
              <a:t>Low RRR material shows higher (-Q/R)</a:t>
            </a:r>
          </a:p>
        </p:txBody>
      </p:sp>
      <p:sp>
        <p:nvSpPr>
          <p:cNvPr id="25" name="TextBox 24">
            <a:extLst>
              <a:ext uri="{FF2B5EF4-FFF2-40B4-BE49-F238E27FC236}">
                <a16:creationId xmlns:a16="http://schemas.microsoft.com/office/drawing/2014/main" id="{811BD498-B915-B33A-2D80-1144BE5E230B}"/>
              </a:ext>
            </a:extLst>
          </p:cNvPr>
          <p:cNvSpPr txBox="1"/>
          <p:nvPr/>
        </p:nvSpPr>
        <p:spPr>
          <a:xfrm>
            <a:off x="5284995" y="497661"/>
            <a:ext cx="3237614" cy="646331"/>
          </a:xfrm>
          <a:prstGeom prst="rect">
            <a:avLst/>
          </a:prstGeom>
          <a:noFill/>
        </p:spPr>
        <p:txBody>
          <a:bodyPr wrap="square" rtlCol="0">
            <a:spAutoFit/>
          </a:bodyPr>
          <a:lstStyle/>
          <a:p>
            <a:r>
              <a:rPr lang="en-US" sz="1800" dirty="0" err="1">
                <a:latin typeface="Helvetica" pitchFamily="2" charset="0"/>
              </a:rPr>
              <a:t>Bsc</a:t>
            </a:r>
            <a:r>
              <a:rPr lang="en-US" sz="1800" dirty="0">
                <a:latin typeface="Helvetica" pitchFamily="2" charset="0"/>
              </a:rPr>
              <a:t>/</a:t>
            </a:r>
            <a:r>
              <a:rPr lang="en-US" sz="1800" dirty="0" err="1">
                <a:latin typeface="Helvetica" pitchFamily="2" charset="0"/>
              </a:rPr>
              <a:t>Bnc</a:t>
            </a:r>
            <a:r>
              <a:rPr lang="en-US" sz="1800" dirty="0">
                <a:latin typeface="Helvetica" pitchFamily="2" charset="0"/>
              </a:rPr>
              <a:t> at 2K and 5K shows similar trends</a:t>
            </a:r>
          </a:p>
        </p:txBody>
      </p:sp>
      <p:sp>
        <p:nvSpPr>
          <p:cNvPr id="26" name="TextBox 25">
            <a:extLst>
              <a:ext uri="{FF2B5EF4-FFF2-40B4-BE49-F238E27FC236}">
                <a16:creationId xmlns:a16="http://schemas.microsoft.com/office/drawing/2014/main" id="{F368A03D-AB9C-AEEB-0518-03CD74A7AD41}"/>
              </a:ext>
            </a:extLst>
          </p:cNvPr>
          <p:cNvSpPr txBox="1"/>
          <p:nvPr/>
        </p:nvSpPr>
        <p:spPr>
          <a:xfrm>
            <a:off x="113198" y="485600"/>
            <a:ext cx="4675109" cy="646331"/>
          </a:xfrm>
          <a:prstGeom prst="rect">
            <a:avLst/>
          </a:prstGeom>
          <a:noFill/>
        </p:spPr>
        <p:txBody>
          <a:bodyPr wrap="square" rtlCol="0">
            <a:spAutoFit/>
          </a:bodyPr>
          <a:lstStyle/>
          <a:p>
            <a:r>
              <a:rPr lang="en-US" sz="1800" dirty="0">
                <a:latin typeface="Helvetica" pitchFamily="2" charset="0"/>
              </a:rPr>
              <a:t>Grain-grown kinetic energy (-Q/R) vs </a:t>
            </a:r>
            <a:r>
              <a:rPr lang="en-US" sz="1800" dirty="0" err="1">
                <a:latin typeface="Helvetica" pitchFamily="2" charset="0"/>
              </a:rPr>
              <a:t>Bsc</a:t>
            </a:r>
            <a:r>
              <a:rPr lang="en-US" sz="1800" dirty="0">
                <a:latin typeface="Helvetica" pitchFamily="2" charset="0"/>
              </a:rPr>
              <a:t>/</a:t>
            </a:r>
            <a:r>
              <a:rPr lang="en-US" sz="1800" dirty="0" err="1">
                <a:latin typeface="Helvetica" pitchFamily="2" charset="0"/>
              </a:rPr>
              <a:t>Bnc</a:t>
            </a:r>
            <a:r>
              <a:rPr lang="en-US" sz="1800" dirty="0">
                <a:latin typeface="Helvetica" pitchFamily="2" charset="0"/>
              </a:rPr>
              <a:t> rate</a:t>
            </a:r>
          </a:p>
        </p:txBody>
      </p:sp>
    </p:spTree>
    <p:extLst>
      <p:ext uri="{BB962C8B-B14F-4D97-AF65-F5344CB8AC3E}">
        <p14:creationId xmlns:p14="http://schemas.microsoft.com/office/powerpoint/2010/main" val="50666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12C0D8-9FB3-FB83-898D-494249BC4539}"/>
              </a:ext>
            </a:extLst>
          </p:cNvPr>
          <p:cNvSpPr>
            <a:spLocks noGrp="1"/>
          </p:cNvSpPr>
          <p:nvPr>
            <p:ph type="title"/>
          </p:nvPr>
        </p:nvSpPr>
        <p:spPr/>
        <p:txBody>
          <a:bodyPr/>
          <a:lstStyle/>
          <a:p>
            <a:r>
              <a:rPr lang="en-US" dirty="0"/>
              <a:t>SRF Cavities for Particle Accelerators</a:t>
            </a:r>
          </a:p>
        </p:txBody>
      </p:sp>
      <p:sp>
        <p:nvSpPr>
          <p:cNvPr id="4" name="Date Placeholder 3">
            <a:extLst>
              <a:ext uri="{FF2B5EF4-FFF2-40B4-BE49-F238E27FC236}">
                <a16:creationId xmlns:a16="http://schemas.microsoft.com/office/drawing/2014/main" id="{0381F8AE-BF03-06C0-B4C3-05D3FB703F57}"/>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486A2ACC-C0D5-CC3A-DA08-A6F7D7F2426D}"/>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B623D414-010F-8F3B-7AEC-1773FD2A45C9}"/>
              </a:ext>
            </a:extLst>
          </p:cNvPr>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sp>
        <p:nvSpPr>
          <p:cNvPr id="7" name="Content Placeholder 1">
            <a:extLst>
              <a:ext uri="{FF2B5EF4-FFF2-40B4-BE49-F238E27FC236}">
                <a16:creationId xmlns:a16="http://schemas.microsoft.com/office/drawing/2014/main" id="{35F8084E-F821-B151-29F2-42EC2A30A842}"/>
              </a:ext>
            </a:extLst>
          </p:cNvPr>
          <p:cNvSpPr txBox="1">
            <a:spLocks/>
          </p:cNvSpPr>
          <p:nvPr/>
        </p:nvSpPr>
        <p:spPr>
          <a:xfrm>
            <a:off x="228603" y="728664"/>
            <a:ext cx="8672513" cy="3794522"/>
          </a:xfrm>
          <a:prstGeom prst="rect">
            <a:avLst/>
          </a:prstGeom>
        </p:spPr>
        <p:txBody>
          <a:bodyPr lIns="0" tIns="0" rIns="0" bIns="0"/>
          <a:lstStyle>
            <a:lvl1pPr marL="227013" indent="-227013" algn="l" defTabSz="457200" rtl="0" eaLnBrk="1" fontAlgn="base" hangingPunct="1">
              <a:spcBef>
                <a:spcPts val="984"/>
              </a:spcBef>
              <a:spcAft>
                <a:spcPct val="0"/>
              </a:spcAft>
              <a:buFont typeface="Arial" panose="020B0604020202020204" pitchFamily="34" charset="0"/>
              <a:buChar char="•"/>
              <a:defRPr sz="1600" kern="1200">
                <a:solidFill>
                  <a:srgbClr val="505050"/>
                </a:solidFill>
                <a:latin typeface="Helvetica"/>
                <a:ea typeface="Geneva" charset="0"/>
                <a:cs typeface="ＭＳ Ｐゴシック" charset="0"/>
              </a:defRPr>
            </a:lvl1pPr>
            <a:lvl2pPr marL="514350" marR="0" indent="-231775"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400" kern="1200">
                <a:solidFill>
                  <a:srgbClr val="505050"/>
                </a:solidFill>
                <a:latin typeface="Helvetica"/>
                <a:ea typeface="ＭＳ Ｐゴシック" charset="0"/>
                <a:cs typeface="ＭＳ Ｐゴシック" charset="0"/>
              </a:defRPr>
            </a:lvl2pPr>
            <a:lvl3pPr marL="800100" marR="0" indent="-22701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400" kern="1200">
                <a:solidFill>
                  <a:srgbClr val="505050"/>
                </a:solidFill>
                <a:latin typeface="Helvetica"/>
                <a:ea typeface="ＭＳ Ｐゴシック" charset="0"/>
                <a:cs typeface="ＭＳ Ｐゴシック" charset="0"/>
              </a:defRPr>
            </a:lvl3pPr>
            <a:lvl4pPr marL="1087438" marR="0" indent="-230188" algn="l" defTabSz="457200" rtl="0" eaLnBrk="1" fontAlgn="base" latinLnBrk="0" hangingPunct="1">
              <a:lnSpc>
                <a:spcPct val="100000"/>
              </a:lnSpc>
              <a:spcBef>
                <a:spcPts val="984"/>
              </a:spcBef>
              <a:spcAft>
                <a:spcPct val="0"/>
              </a:spcAft>
              <a:buClrTx/>
              <a:buSzTx/>
              <a:buFont typeface="Helvetica" panose="020B0604020202020204" pitchFamily="34" charset="0"/>
              <a:buChar char="–"/>
              <a:tabLst/>
              <a:defRPr sz="1200" kern="1200">
                <a:solidFill>
                  <a:srgbClr val="505050"/>
                </a:solidFill>
                <a:latin typeface="Helvetica"/>
                <a:ea typeface="ＭＳ Ｐゴシック" charset="0"/>
                <a:cs typeface="ＭＳ Ｐゴシック" charset="0"/>
              </a:defRPr>
            </a:lvl4pPr>
            <a:lvl5pPr marL="1373188" marR="0" indent="-23336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2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kern="0" dirty="0">
                <a:solidFill>
                  <a:schemeClr val="accent6">
                    <a:lumMod val="50000"/>
                  </a:schemeClr>
                </a:solidFill>
                <a:latin typeface="Helvetica" pitchFamily="2" charset="0"/>
              </a:rPr>
              <a:t>Materials: high purity (RRR &gt; 250) niobium metallic superconductor</a:t>
            </a:r>
          </a:p>
          <a:p>
            <a:r>
              <a:rPr lang="en-US" sz="1400" kern="0" dirty="0">
                <a:solidFill>
                  <a:schemeClr val="accent6">
                    <a:lumMod val="50000"/>
                  </a:schemeClr>
                </a:solidFill>
                <a:latin typeface="Helvetica" pitchFamily="2" charset="0"/>
              </a:rPr>
              <a:t>High quality EM resonators: Typical Q</a:t>
            </a:r>
            <a:r>
              <a:rPr lang="en-US" sz="1400" kern="0" baseline="-25000" dirty="0">
                <a:solidFill>
                  <a:schemeClr val="accent6">
                    <a:lumMod val="50000"/>
                  </a:schemeClr>
                </a:solidFill>
                <a:latin typeface="Helvetica" pitchFamily="2" charset="0"/>
              </a:rPr>
              <a:t>0 </a:t>
            </a:r>
            <a:r>
              <a:rPr lang="en-US" sz="1400" kern="0" dirty="0">
                <a:solidFill>
                  <a:schemeClr val="accent6">
                    <a:lumMod val="50000"/>
                  </a:schemeClr>
                </a:solidFill>
                <a:latin typeface="Helvetica" pitchFamily="2" charset="0"/>
              </a:rPr>
              <a:t>&gt; 10</a:t>
            </a:r>
            <a:r>
              <a:rPr lang="en-US" sz="1400" kern="0" baseline="30000" dirty="0">
                <a:solidFill>
                  <a:schemeClr val="accent6">
                    <a:lumMod val="50000"/>
                  </a:schemeClr>
                </a:solidFill>
                <a:latin typeface="Helvetica" pitchFamily="2" charset="0"/>
              </a:rPr>
              <a:t>10</a:t>
            </a:r>
          </a:p>
          <a:p>
            <a:r>
              <a:rPr lang="en-US" sz="1400" kern="0" dirty="0">
                <a:solidFill>
                  <a:schemeClr val="accent6">
                    <a:lumMod val="50000"/>
                  </a:schemeClr>
                </a:solidFill>
                <a:latin typeface="Helvetica" pitchFamily="2" charset="0"/>
              </a:rPr>
              <a:t>Large electric field generated along the cavity axis</a:t>
            </a:r>
          </a:p>
          <a:p>
            <a:r>
              <a:rPr lang="en-US" sz="1400" kern="0" dirty="0">
                <a:solidFill>
                  <a:schemeClr val="accent6">
                    <a:lumMod val="50000"/>
                  </a:schemeClr>
                </a:solidFill>
                <a:latin typeface="Helvetica" pitchFamily="2" charset="0"/>
              </a:rPr>
              <a:t>Particle beam gains energy as it passes through</a:t>
            </a:r>
          </a:p>
          <a:p>
            <a:pPr marL="0" indent="0">
              <a:buNone/>
            </a:pPr>
            <a:endParaRPr lang="en-US" dirty="0"/>
          </a:p>
        </p:txBody>
      </p:sp>
      <p:pic>
        <p:nvPicPr>
          <p:cNvPr id="8" name="Picture 7">
            <a:extLst>
              <a:ext uri="{FF2B5EF4-FFF2-40B4-BE49-F238E27FC236}">
                <a16:creationId xmlns:a16="http://schemas.microsoft.com/office/drawing/2014/main" id="{65170399-3B89-60A0-FB2F-9C1A0DA908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150" y="2105076"/>
            <a:ext cx="6872571" cy="1676226"/>
          </a:xfrm>
          <a:prstGeom prst="rect">
            <a:avLst/>
          </a:prstGeom>
        </p:spPr>
      </p:pic>
      <p:pic>
        <p:nvPicPr>
          <p:cNvPr id="9" name="Picture 8">
            <a:extLst>
              <a:ext uri="{FF2B5EF4-FFF2-40B4-BE49-F238E27FC236}">
                <a16:creationId xmlns:a16="http://schemas.microsoft.com/office/drawing/2014/main" id="{D1A5092F-5F5E-E0AD-A758-19164C85E13B}"/>
              </a:ext>
            </a:extLst>
          </p:cNvPr>
          <p:cNvPicPr>
            <a:picLocks noChangeAspect="1"/>
          </p:cNvPicPr>
          <p:nvPr/>
        </p:nvPicPr>
        <p:blipFill>
          <a:blip r:embed="rId3"/>
          <a:stretch>
            <a:fillRect/>
          </a:stretch>
        </p:blipFill>
        <p:spPr>
          <a:xfrm>
            <a:off x="1026377" y="3446988"/>
            <a:ext cx="6340710" cy="1124343"/>
          </a:xfrm>
          <a:prstGeom prst="rect">
            <a:avLst/>
          </a:prstGeom>
        </p:spPr>
      </p:pic>
      <p:sp>
        <p:nvSpPr>
          <p:cNvPr id="10" name="TextBox 9">
            <a:extLst>
              <a:ext uri="{FF2B5EF4-FFF2-40B4-BE49-F238E27FC236}">
                <a16:creationId xmlns:a16="http://schemas.microsoft.com/office/drawing/2014/main" id="{52D6FFA7-12FC-39DE-711D-64B623E8D8C7}"/>
              </a:ext>
            </a:extLst>
          </p:cNvPr>
          <p:cNvSpPr txBox="1"/>
          <p:nvPr/>
        </p:nvSpPr>
        <p:spPr>
          <a:xfrm>
            <a:off x="4319486" y="4796902"/>
            <a:ext cx="589788" cy="230832"/>
          </a:xfrm>
          <a:prstGeom prst="rect">
            <a:avLst/>
          </a:prstGeom>
          <a:solidFill>
            <a:schemeClr val="bg1"/>
          </a:solidFill>
          <a:ln>
            <a:solidFill>
              <a:srgbClr val="000000"/>
            </a:solidFill>
          </a:ln>
        </p:spPr>
        <p:txBody>
          <a:bodyPr wrap="square" lIns="0" tIns="0" rIns="0" bIns="0" rtlCol="0">
            <a:spAutoFit/>
          </a:bodyPr>
          <a:lstStyle/>
          <a:p>
            <a:pPr algn="ctr" fontAlgn="base">
              <a:spcBef>
                <a:spcPct val="0"/>
              </a:spcBef>
              <a:spcAft>
                <a:spcPct val="0"/>
              </a:spcAft>
            </a:pPr>
            <a:r>
              <a:rPr lang="en-US" sz="1500" dirty="0">
                <a:solidFill>
                  <a:srgbClr val="000000"/>
                </a:solidFill>
                <a:latin typeface="Calibri"/>
              </a:rPr>
              <a:t>~1 m</a:t>
            </a:r>
            <a:endParaRPr lang="en-US" sz="1500" baseline="30000" dirty="0">
              <a:solidFill>
                <a:srgbClr val="000000"/>
              </a:solidFill>
              <a:latin typeface="Calibri"/>
            </a:endParaRPr>
          </a:p>
        </p:txBody>
      </p:sp>
      <p:sp>
        <p:nvSpPr>
          <p:cNvPr id="11" name="TextBox 10">
            <a:extLst>
              <a:ext uri="{FF2B5EF4-FFF2-40B4-BE49-F238E27FC236}">
                <a16:creationId xmlns:a16="http://schemas.microsoft.com/office/drawing/2014/main" id="{CDF3ECA0-C3EF-260C-9BC7-88324DF54887}"/>
              </a:ext>
            </a:extLst>
          </p:cNvPr>
          <p:cNvSpPr txBox="1"/>
          <p:nvPr/>
        </p:nvSpPr>
        <p:spPr>
          <a:xfrm>
            <a:off x="7221523" y="4422033"/>
            <a:ext cx="1892410" cy="276999"/>
          </a:xfrm>
          <a:prstGeom prst="rect">
            <a:avLst/>
          </a:prstGeom>
          <a:noFill/>
        </p:spPr>
        <p:txBody>
          <a:bodyPr wrap="square" rtlCol="0">
            <a:spAutoFit/>
          </a:bodyPr>
          <a:lstStyle/>
          <a:p>
            <a:pPr algn="ctr" fontAlgn="base">
              <a:spcBef>
                <a:spcPct val="0"/>
              </a:spcBef>
              <a:spcAft>
                <a:spcPct val="0"/>
              </a:spcAft>
            </a:pPr>
            <a:r>
              <a:rPr lang="en-US" sz="1200" b="1" i="1" dirty="0">
                <a:latin typeface="Calibri Light"/>
                <a:cs typeface="Calibri Light"/>
              </a:rPr>
              <a:t>Courtesy of S Posen (FNAL)</a:t>
            </a:r>
          </a:p>
        </p:txBody>
      </p:sp>
      <p:cxnSp>
        <p:nvCxnSpPr>
          <p:cNvPr id="12" name="Straight Arrow Connector 11">
            <a:extLst>
              <a:ext uri="{FF2B5EF4-FFF2-40B4-BE49-F238E27FC236}">
                <a16:creationId xmlns:a16="http://schemas.microsoft.com/office/drawing/2014/main" id="{EA7E2527-CB7C-3831-BDCD-053C68C0E04E}"/>
              </a:ext>
            </a:extLst>
          </p:cNvPr>
          <p:cNvCxnSpPr>
            <a:cxnSpLocks/>
          </p:cNvCxnSpPr>
          <p:nvPr/>
        </p:nvCxnSpPr>
        <p:spPr>
          <a:xfrm>
            <a:off x="1127230" y="4603111"/>
            <a:ext cx="6239857" cy="32070"/>
          </a:xfrm>
          <a:prstGeom prst="straightConnector1">
            <a:avLst/>
          </a:prstGeom>
          <a:ln>
            <a:solidFill>
              <a:srgbClr val="00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85372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BFDBDC-F6D2-D50F-5062-319B3ECF075B}"/>
              </a:ext>
            </a:extLst>
          </p:cNvPr>
          <p:cNvSpPr>
            <a:spLocks noGrp="1"/>
          </p:cNvSpPr>
          <p:nvPr>
            <p:ph type="title"/>
          </p:nvPr>
        </p:nvSpPr>
        <p:spPr>
          <a:xfrm>
            <a:off x="222250" y="384342"/>
            <a:ext cx="8686800" cy="320908"/>
          </a:xfrm>
        </p:spPr>
        <p:txBody>
          <a:bodyPr/>
          <a:lstStyle/>
          <a:p>
            <a:r>
              <a:rPr lang="en-US" dirty="0"/>
              <a:t>No significant softening has been observed up to 1000°C (mostly ~ 200 mm average grain size for high RRR) </a:t>
            </a:r>
          </a:p>
        </p:txBody>
      </p:sp>
      <p:sp>
        <p:nvSpPr>
          <p:cNvPr id="4" name="Date Placeholder 3">
            <a:extLst>
              <a:ext uri="{FF2B5EF4-FFF2-40B4-BE49-F238E27FC236}">
                <a16:creationId xmlns:a16="http://schemas.microsoft.com/office/drawing/2014/main" id="{E5A84ABC-E860-A3D0-B2C5-2F4EA2C44B8B}"/>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93B661C9-BD7B-6A26-335B-7655D1F97E48}"/>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31015F06-B197-7E70-8C00-F1D2E9F8143D}"/>
              </a:ext>
            </a:extLst>
          </p:cNvPr>
          <p:cNvSpPr>
            <a:spLocks noGrp="1"/>
          </p:cNvSpPr>
          <p:nvPr>
            <p:ph type="sldNum" sz="quarter" idx="4"/>
          </p:nvPr>
        </p:nvSpPr>
        <p:spPr/>
        <p:txBody>
          <a:bodyPr/>
          <a:lstStyle/>
          <a:p>
            <a:pPr>
              <a:defRPr/>
            </a:pPr>
            <a:fld id="{148C009B-CB69-E04A-B9B3-34B26D69E9CF}" type="slidenum">
              <a:rPr lang="en-US" smtClean="0"/>
              <a:pPr>
                <a:defRPr/>
              </a:pPr>
              <a:t>20</a:t>
            </a:fld>
            <a:endParaRPr lang="en-US" dirty="0"/>
          </a:p>
        </p:txBody>
      </p:sp>
      <p:pic>
        <p:nvPicPr>
          <p:cNvPr id="16" name="Content Placeholder 15" descr="Diagram&#10;&#10;AI-generated content may be incorrect.">
            <a:extLst>
              <a:ext uri="{FF2B5EF4-FFF2-40B4-BE49-F238E27FC236}">
                <a16:creationId xmlns:a16="http://schemas.microsoft.com/office/drawing/2014/main" id="{2213738E-EE92-3327-7AAD-A2EC9A17BB14}"/>
              </a:ext>
            </a:extLst>
          </p:cNvPr>
          <p:cNvPicPr>
            <a:picLocks noGrp="1" noChangeAspect="1"/>
          </p:cNvPicPr>
          <p:nvPr>
            <p:ph idx="1"/>
          </p:nvPr>
        </p:nvPicPr>
        <p:blipFill>
          <a:blip r:embed="rId2"/>
          <a:stretch>
            <a:fillRect/>
          </a:stretch>
        </p:blipFill>
        <p:spPr>
          <a:xfrm>
            <a:off x="222250" y="840400"/>
            <a:ext cx="3592666" cy="3607636"/>
          </a:xfrm>
        </p:spPr>
      </p:pic>
      <p:pic>
        <p:nvPicPr>
          <p:cNvPr id="18" name="Picture 17" descr="Chart&#10;&#10;AI-generated content may be incorrect.">
            <a:extLst>
              <a:ext uri="{FF2B5EF4-FFF2-40B4-BE49-F238E27FC236}">
                <a16:creationId xmlns:a16="http://schemas.microsoft.com/office/drawing/2014/main" id="{FD5E4E16-BC18-7EF7-8DCE-40CAE164886E}"/>
              </a:ext>
            </a:extLst>
          </p:cNvPr>
          <p:cNvPicPr>
            <a:picLocks noChangeAspect="1"/>
          </p:cNvPicPr>
          <p:nvPr/>
        </p:nvPicPr>
        <p:blipFill>
          <a:blip r:embed="rId3"/>
          <a:stretch>
            <a:fillRect/>
          </a:stretch>
        </p:blipFill>
        <p:spPr>
          <a:xfrm>
            <a:off x="4454013" y="902483"/>
            <a:ext cx="4336026" cy="3507965"/>
          </a:xfrm>
          <a:prstGeom prst="rect">
            <a:avLst/>
          </a:prstGeom>
        </p:spPr>
      </p:pic>
      <p:sp>
        <p:nvSpPr>
          <p:cNvPr id="19" name="Up Arrow 18">
            <a:extLst>
              <a:ext uri="{FF2B5EF4-FFF2-40B4-BE49-F238E27FC236}">
                <a16:creationId xmlns:a16="http://schemas.microsoft.com/office/drawing/2014/main" id="{55AA31F5-6278-7AAA-3221-7A8D35192CB6}"/>
              </a:ext>
            </a:extLst>
          </p:cNvPr>
          <p:cNvSpPr/>
          <p:nvPr/>
        </p:nvSpPr>
        <p:spPr>
          <a:xfrm>
            <a:off x="6481916" y="3356795"/>
            <a:ext cx="280220" cy="462116"/>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F1CAE871-B63E-10B1-718A-321251BF2293}"/>
              </a:ext>
            </a:extLst>
          </p:cNvPr>
          <p:cNvSpPr txBox="1"/>
          <p:nvPr/>
        </p:nvSpPr>
        <p:spPr>
          <a:xfrm>
            <a:off x="222250" y="4503510"/>
            <a:ext cx="4081580" cy="276999"/>
          </a:xfrm>
          <a:prstGeom prst="rect">
            <a:avLst/>
          </a:prstGeom>
          <a:noFill/>
        </p:spPr>
        <p:txBody>
          <a:bodyPr wrap="square">
            <a:spAutoFit/>
          </a:bodyPr>
          <a:lstStyle/>
          <a:p>
            <a:r>
              <a:rPr lang="en-US" sz="1200" dirty="0">
                <a:effectLst/>
                <a:latin typeface="Helvetica" pitchFamily="2" charset="0"/>
              </a:rPr>
              <a:t>Khanal et al., </a:t>
            </a:r>
            <a:r>
              <a:rPr lang="en-US" sz="1200" dirty="0" err="1">
                <a:effectLst/>
                <a:latin typeface="Helvetica" pitchFamily="2" charset="0"/>
              </a:rPr>
              <a:t>Supercond</a:t>
            </a:r>
            <a:r>
              <a:rPr lang="en-US" sz="1200" dirty="0">
                <a:effectLst/>
                <a:latin typeface="Helvetica" pitchFamily="2" charset="0"/>
              </a:rPr>
              <a:t>. Sci. Technol. 38 (2025) 015015</a:t>
            </a:r>
          </a:p>
        </p:txBody>
      </p:sp>
      <p:sp>
        <p:nvSpPr>
          <p:cNvPr id="22" name="TextBox 21">
            <a:extLst>
              <a:ext uri="{FF2B5EF4-FFF2-40B4-BE49-F238E27FC236}">
                <a16:creationId xmlns:a16="http://schemas.microsoft.com/office/drawing/2014/main" id="{9CEF6D6C-E326-D7B1-BBE7-779F55FF1205}"/>
              </a:ext>
            </a:extLst>
          </p:cNvPr>
          <p:cNvSpPr txBox="1"/>
          <p:nvPr/>
        </p:nvSpPr>
        <p:spPr>
          <a:xfrm>
            <a:off x="5020137" y="4400784"/>
            <a:ext cx="3592666" cy="338554"/>
          </a:xfrm>
          <a:prstGeom prst="rect">
            <a:avLst/>
          </a:prstGeom>
          <a:noFill/>
        </p:spPr>
        <p:txBody>
          <a:bodyPr wrap="square" rtlCol="0">
            <a:spAutoFit/>
          </a:bodyPr>
          <a:lstStyle/>
          <a:p>
            <a:r>
              <a:rPr lang="en-US" sz="1600" dirty="0">
                <a:solidFill>
                  <a:srgbClr val="C00000"/>
                </a:solidFill>
                <a:latin typeface="Helvetica" pitchFamily="2" charset="0"/>
              </a:rPr>
              <a:t>Low RRR ~ 60 HV after 1100°C</a:t>
            </a:r>
          </a:p>
        </p:txBody>
      </p:sp>
      <p:sp>
        <p:nvSpPr>
          <p:cNvPr id="23" name="TextBox 22">
            <a:extLst>
              <a:ext uri="{FF2B5EF4-FFF2-40B4-BE49-F238E27FC236}">
                <a16:creationId xmlns:a16="http://schemas.microsoft.com/office/drawing/2014/main" id="{20CFD5C3-ACA9-D962-C16D-BE12848B1AB6}"/>
              </a:ext>
            </a:extLst>
          </p:cNvPr>
          <p:cNvSpPr txBox="1"/>
          <p:nvPr/>
        </p:nvSpPr>
        <p:spPr>
          <a:xfrm>
            <a:off x="5020137" y="554211"/>
            <a:ext cx="3592666" cy="338554"/>
          </a:xfrm>
          <a:prstGeom prst="rect">
            <a:avLst/>
          </a:prstGeom>
          <a:noFill/>
        </p:spPr>
        <p:txBody>
          <a:bodyPr wrap="square" rtlCol="0">
            <a:spAutoFit/>
          </a:bodyPr>
          <a:lstStyle/>
          <a:p>
            <a:r>
              <a:rPr lang="en-US" sz="1600" dirty="0">
                <a:latin typeface="Helvetica" pitchFamily="2" charset="0"/>
              </a:rPr>
              <a:t>Hardness vs Annealing temperature</a:t>
            </a:r>
          </a:p>
        </p:txBody>
      </p:sp>
    </p:spTree>
    <p:extLst>
      <p:ext uri="{BB962C8B-B14F-4D97-AF65-F5344CB8AC3E}">
        <p14:creationId xmlns:p14="http://schemas.microsoft.com/office/powerpoint/2010/main" val="34818510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75FF04-C662-743A-E8FD-59B7AC48DCE2}"/>
              </a:ext>
            </a:extLst>
          </p:cNvPr>
          <p:cNvSpPr>
            <a:spLocks noGrp="1"/>
          </p:cNvSpPr>
          <p:nvPr>
            <p:ph idx="1"/>
          </p:nvPr>
        </p:nvSpPr>
        <p:spPr/>
        <p:txBody>
          <a:bodyPr/>
          <a:lstStyle/>
          <a:p>
            <a:r>
              <a:rPr lang="en-US" sz="1400" dirty="0"/>
              <a:t>A flux expulsion study on a single cell cavity suggested that the expulsion efficiency depends on the materials provided by the vendor.</a:t>
            </a:r>
          </a:p>
          <a:p>
            <a:r>
              <a:rPr lang="en-US" sz="1400" dirty="0"/>
              <a:t>A materials study on the residual part revealed that its efficiency is highly associated with the intrinsic materials' recrystallization and recovery properties.</a:t>
            </a:r>
          </a:p>
          <a:p>
            <a:pPr lvl="1"/>
            <a:r>
              <a:rPr lang="en-US" sz="1200" dirty="0"/>
              <a:t>800C vs. 900C, but higher annealing temperatures would be more suggestive of better flux expulsion behavior.</a:t>
            </a:r>
          </a:p>
          <a:p>
            <a:r>
              <a:rPr lang="en-US" sz="1400" dirty="0"/>
              <a:t>Cryogenic microscopy showed that there is a distinct impurity effect on hydride precipitation, especially oxygen, between low and high RRR.</a:t>
            </a:r>
          </a:p>
          <a:p>
            <a:r>
              <a:rPr lang="en-US" sz="1400" dirty="0"/>
              <a:t>Low RRR material is limited to full or optimal recrystallization</a:t>
            </a:r>
          </a:p>
          <a:p>
            <a:pPr lvl="1"/>
            <a:r>
              <a:rPr lang="en-US" sz="1200" dirty="0"/>
              <a:t>Estimated even after 1300C, </a:t>
            </a:r>
          </a:p>
          <a:p>
            <a:pPr lvl="1"/>
            <a:r>
              <a:rPr lang="en-US" sz="1200" dirty="0"/>
              <a:t>Need more activation energy (Q) -&gt; impurities such as oxygen or dislocations.</a:t>
            </a:r>
          </a:p>
          <a:p>
            <a:r>
              <a:rPr lang="en-US" sz="1400" dirty="0"/>
              <a:t>The coupons from the cavity with good flux expulsion cavities show low activation energy for recrystallization and recovery</a:t>
            </a:r>
          </a:p>
          <a:p>
            <a:pPr lvl="1"/>
            <a:r>
              <a:rPr lang="en-US" sz="1200" dirty="0"/>
              <a:t>Less impurities</a:t>
            </a:r>
          </a:p>
        </p:txBody>
      </p:sp>
      <p:sp>
        <p:nvSpPr>
          <p:cNvPr id="3" name="Title 2">
            <a:extLst>
              <a:ext uri="{FF2B5EF4-FFF2-40B4-BE49-F238E27FC236}">
                <a16:creationId xmlns:a16="http://schemas.microsoft.com/office/drawing/2014/main" id="{E56FF332-1C42-22E3-F68F-BF1E2D99ABC2}"/>
              </a:ext>
            </a:extLst>
          </p:cNvPr>
          <p:cNvSpPr>
            <a:spLocks noGrp="1"/>
          </p:cNvSpPr>
          <p:nvPr>
            <p:ph type="title"/>
          </p:nvPr>
        </p:nvSpPr>
        <p:spPr/>
        <p:txBody>
          <a:bodyPr/>
          <a:lstStyle/>
          <a:p>
            <a:r>
              <a:rPr lang="en-US" dirty="0"/>
              <a:t>Summary</a:t>
            </a:r>
          </a:p>
        </p:txBody>
      </p:sp>
      <p:sp>
        <p:nvSpPr>
          <p:cNvPr id="4" name="Date Placeholder 3">
            <a:extLst>
              <a:ext uri="{FF2B5EF4-FFF2-40B4-BE49-F238E27FC236}">
                <a16:creationId xmlns:a16="http://schemas.microsoft.com/office/drawing/2014/main" id="{94F8BEDD-AEF8-C28C-FE06-BB3A0969E0A6}"/>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A534B219-3938-9DF7-402D-0A469CDBCE7E}"/>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9D847C78-C28E-ADDD-B120-1AC34AC7DB19}"/>
              </a:ext>
            </a:extLst>
          </p:cNvPr>
          <p:cNvSpPr>
            <a:spLocks noGrp="1"/>
          </p:cNvSpPr>
          <p:nvPr>
            <p:ph type="sldNum" sz="quarter" idx="4"/>
          </p:nvPr>
        </p:nvSpPr>
        <p:spPr/>
        <p:txBody>
          <a:bodyPr/>
          <a:lstStyle/>
          <a:p>
            <a:pPr>
              <a:defRPr/>
            </a:pPr>
            <a:fld id="{148C009B-CB69-E04A-B9B3-34B26D69E9CF}" type="slidenum">
              <a:rPr lang="en-US" smtClean="0"/>
              <a:pPr>
                <a:defRPr/>
              </a:pPr>
              <a:t>21</a:t>
            </a:fld>
            <a:endParaRPr lang="en-US" dirty="0"/>
          </a:p>
        </p:txBody>
      </p:sp>
    </p:spTree>
    <p:extLst>
      <p:ext uri="{BB962C8B-B14F-4D97-AF65-F5344CB8AC3E}">
        <p14:creationId xmlns:p14="http://schemas.microsoft.com/office/powerpoint/2010/main" val="133266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7E74450-D32F-9D2E-B6BF-2ACDD87EF47A}"/>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3FAC8F12-9DB8-51B4-3FA8-87B1C1C8557B}"/>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D01EDE5E-BE09-98D5-27F6-6A2C7DE70A05}"/>
              </a:ext>
            </a:extLst>
          </p:cNvPr>
          <p:cNvSpPr>
            <a:spLocks noGrp="1"/>
          </p:cNvSpPr>
          <p:nvPr>
            <p:ph type="sldNum" sz="quarter" idx="4"/>
          </p:nvPr>
        </p:nvSpPr>
        <p:spPr/>
        <p:txBody>
          <a:bodyPr/>
          <a:lstStyle/>
          <a:p>
            <a:pPr>
              <a:defRPr/>
            </a:pPr>
            <a:fld id="{148C009B-CB69-E04A-B9B3-34B26D69E9CF}" type="slidenum">
              <a:rPr lang="en-US" smtClean="0"/>
              <a:pPr>
                <a:defRPr/>
              </a:pPr>
              <a:t>22</a:t>
            </a:fld>
            <a:endParaRPr lang="en-US" dirty="0"/>
          </a:p>
        </p:txBody>
      </p:sp>
      <p:pic>
        <p:nvPicPr>
          <p:cNvPr id="7" name="Picture 6">
            <a:extLst>
              <a:ext uri="{FF2B5EF4-FFF2-40B4-BE49-F238E27FC236}">
                <a16:creationId xmlns:a16="http://schemas.microsoft.com/office/drawing/2014/main" id="{9FC3D1A4-9A28-EA91-10B2-73393F38F881}"/>
              </a:ext>
            </a:extLst>
          </p:cNvPr>
          <p:cNvPicPr>
            <a:picLocks noChangeAspect="1"/>
          </p:cNvPicPr>
          <p:nvPr/>
        </p:nvPicPr>
        <p:blipFill>
          <a:blip r:embed="rId2"/>
          <a:stretch>
            <a:fillRect/>
          </a:stretch>
        </p:blipFill>
        <p:spPr>
          <a:xfrm>
            <a:off x="0" y="167053"/>
            <a:ext cx="4293394" cy="3286129"/>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94A80C1-70A3-03CC-41A6-CB50C11B4A49}"/>
                  </a:ext>
                </a:extLst>
              </p:cNvPr>
              <p:cNvSpPr txBox="1"/>
              <p:nvPr/>
            </p:nvSpPr>
            <p:spPr>
              <a:xfrm>
                <a:off x="1712950" y="4334210"/>
                <a:ext cx="1393031" cy="30700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sz="1050" i="1">
                              <a:latin typeface="Cambria Math" panose="02040503050406030204" pitchFamily="18" charset="0"/>
                            </a:rPr>
                          </m:ctrlPr>
                        </m:dPr>
                        <m:e>
                          <m:r>
                            <a:rPr lang="en-US" sz="1050" i="1">
                              <a:latin typeface="Cambria Math" panose="02040503050406030204" pitchFamily="18" charset="0"/>
                            </a:rPr>
                            <m:t>−</m:t>
                          </m:r>
                          <m:f>
                            <m:fPr>
                              <m:ctrlPr>
                                <a:rPr lang="en-US" sz="1050" i="1">
                                  <a:latin typeface="Cambria Math" panose="02040503050406030204" pitchFamily="18" charset="0"/>
                                </a:rPr>
                              </m:ctrlPr>
                            </m:fPr>
                            <m:num>
                              <m:r>
                                <a:rPr lang="en-US" sz="1050" i="1">
                                  <a:latin typeface="Cambria Math" panose="02040503050406030204" pitchFamily="18" charset="0"/>
                                </a:rPr>
                                <m:t>𝑄</m:t>
                              </m:r>
                            </m:num>
                            <m:den>
                              <m:r>
                                <a:rPr lang="en-US" sz="1050" i="1">
                                  <a:latin typeface="Cambria Math" panose="02040503050406030204" pitchFamily="18" charset="0"/>
                                </a:rPr>
                                <m:t>𝑅</m:t>
                              </m:r>
                            </m:den>
                          </m:f>
                        </m:e>
                      </m:d>
                      <m:r>
                        <a:rPr lang="en-US" sz="1050" i="1">
                          <a:latin typeface="Cambria Math" panose="02040503050406030204" pitchFamily="18" charset="0"/>
                        </a:rPr>
                        <m:t>=</m:t>
                      </m:r>
                      <m:r>
                        <a:rPr lang="en-US" sz="1050" i="1">
                          <a:latin typeface="Cambria Math" panose="02040503050406030204" pitchFamily="18" charset="0"/>
                        </a:rPr>
                        <m:t>𝑠𝑙𝑜𝑝𝑒</m:t>
                      </m:r>
                    </m:oMath>
                  </m:oMathPara>
                </a14:m>
                <a:endParaRPr lang="en-US" sz="1050" dirty="0"/>
              </a:p>
            </p:txBody>
          </p:sp>
        </mc:Choice>
        <mc:Fallback xmlns="">
          <p:sp>
            <p:nvSpPr>
              <p:cNvPr id="8" name="TextBox 7">
                <a:extLst>
                  <a:ext uri="{FF2B5EF4-FFF2-40B4-BE49-F238E27FC236}">
                    <a16:creationId xmlns:a16="http://schemas.microsoft.com/office/drawing/2014/main" id="{594A80C1-70A3-03CC-41A6-CB50C11B4A49}"/>
                  </a:ext>
                </a:extLst>
              </p:cNvPr>
              <p:cNvSpPr txBox="1">
                <a:spLocks noRot="1" noChangeAspect="1" noMove="1" noResize="1" noEditPoints="1" noAdjustHandles="1" noChangeArrowheads="1" noChangeShapeType="1" noTextEdit="1"/>
              </p:cNvSpPr>
              <p:nvPr/>
            </p:nvSpPr>
            <p:spPr>
              <a:xfrm>
                <a:off x="1712950" y="4334210"/>
                <a:ext cx="1393031" cy="307007"/>
              </a:xfrm>
              <a:prstGeom prst="rect">
                <a:avLst/>
              </a:prstGeom>
              <a:blipFill>
                <a:blip r:embed="rId3"/>
                <a:stretch>
                  <a:fillRect t="-4000" b="-16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51422E4-8343-B4D7-ECCE-F62C02D5BCF5}"/>
                  </a:ext>
                </a:extLst>
              </p:cNvPr>
              <p:cNvSpPr txBox="1"/>
              <p:nvPr/>
            </p:nvSpPr>
            <p:spPr>
              <a:xfrm>
                <a:off x="178595" y="3543048"/>
                <a:ext cx="4293394" cy="6323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𝑙𝑛</m:t>
                      </m:r>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sSup>
                                <m:sSupPr>
                                  <m:ctrlPr>
                                    <a:rPr lang="en-US" sz="1800" i="1">
                                      <a:latin typeface="Cambria Math" panose="02040503050406030204" pitchFamily="18" charset="0"/>
                                    </a:rPr>
                                  </m:ctrlPr>
                                </m:sSupPr>
                                <m:e>
                                  <m:r>
                                    <a:rPr lang="en-US" sz="1800" i="1">
                                      <a:latin typeface="Cambria Math" panose="02040503050406030204" pitchFamily="18" charset="0"/>
                                    </a:rPr>
                                    <m:t>𝐷</m:t>
                                  </m:r>
                                </m:e>
                                <m:sup>
                                  <m:r>
                                    <a:rPr lang="en-US" sz="1800" i="1">
                                      <a:latin typeface="Cambria Math" panose="02040503050406030204" pitchFamily="18" charset="0"/>
                                    </a:rPr>
                                    <m:t>2</m:t>
                                  </m:r>
                                </m:sup>
                              </m:sSup>
                              <m:r>
                                <a:rPr lang="en-US" sz="1800" i="1">
                                  <a:latin typeface="Cambria Math" panose="02040503050406030204" pitchFamily="18" charset="0"/>
                                </a:rPr>
                                <m:t>−</m:t>
                              </m:r>
                              <m:sSubSup>
                                <m:sSubSupPr>
                                  <m:ctrlPr>
                                    <a:rPr lang="en-US" sz="1800" i="1">
                                      <a:latin typeface="Cambria Math" panose="02040503050406030204" pitchFamily="18" charset="0"/>
                                    </a:rPr>
                                  </m:ctrlPr>
                                </m:sSubSupPr>
                                <m:e>
                                  <m:r>
                                    <a:rPr lang="en-US" sz="1800" i="1">
                                      <a:latin typeface="Cambria Math" panose="02040503050406030204" pitchFamily="18" charset="0"/>
                                    </a:rPr>
                                    <m:t>𝐷</m:t>
                                  </m:r>
                                </m:e>
                                <m:sub>
                                  <m:r>
                                    <a:rPr lang="en-US" sz="1800" i="1">
                                      <a:latin typeface="Cambria Math" panose="02040503050406030204" pitchFamily="18" charset="0"/>
                                    </a:rPr>
                                    <m:t>0</m:t>
                                  </m:r>
                                </m:sub>
                                <m:sup>
                                  <m:r>
                                    <a:rPr lang="en-US" sz="1800" i="1">
                                      <a:latin typeface="Cambria Math" panose="02040503050406030204" pitchFamily="18" charset="0"/>
                                    </a:rPr>
                                    <m:t>2</m:t>
                                  </m:r>
                                </m:sup>
                              </m:sSubSup>
                            </m:num>
                            <m:den>
                              <m:r>
                                <a:rPr lang="en-US" sz="1800" i="1">
                                  <a:latin typeface="Cambria Math" panose="02040503050406030204" pitchFamily="18" charset="0"/>
                                </a:rPr>
                                <m:t>𝑡</m:t>
                              </m:r>
                            </m:den>
                          </m:f>
                        </m:e>
                      </m:d>
                      <m:r>
                        <a:rPr lang="en-US" sz="1800" i="1">
                          <a:latin typeface="Cambria Math" panose="02040503050406030204" pitchFamily="18" charset="0"/>
                        </a:rPr>
                        <m:t>=</m:t>
                      </m:r>
                      <m:r>
                        <m:rPr>
                          <m:sty m:val="p"/>
                        </m:rPr>
                        <a:rPr lang="en-US" sz="1800">
                          <a:latin typeface="Cambria Math" panose="02040503050406030204" pitchFamily="18" charset="0"/>
                        </a:rPr>
                        <m:t>ln</m:t>
                      </m:r>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𝑘</m:t>
                          </m:r>
                        </m:e>
                        <m:sub>
                          <m:r>
                            <a:rPr lang="en-US" sz="1800" i="1">
                              <a:latin typeface="Cambria Math" panose="02040503050406030204" pitchFamily="18" charset="0"/>
                            </a:rPr>
                            <m:t>0</m:t>
                          </m:r>
                        </m:sub>
                      </m:sSub>
                      <m:r>
                        <a:rPr lang="en-US" sz="1800" i="1">
                          <a:latin typeface="Cambria Math" panose="02040503050406030204" pitchFamily="18" charset="0"/>
                        </a:rPr>
                        <m:t>)+</m:t>
                      </m:r>
                      <m:d>
                        <m:dPr>
                          <m:ctrlPr>
                            <a:rPr lang="en-US" sz="1800" i="1">
                              <a:latin typeface="Cambria Math" panose="02040503050406030204" pitchFamily="18" charset="0"/>
                            </a:rPr>
                          </m:ctrlPr>
                        </m:dPr>
                        <m:e>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𝑄</m:t>
                              </m:r>
                            </m:num>
                            <m:den>
                              <m:r>
                                <a:rPr lang="en-US" sz="1800" i="1">
                                  <a:latin typeface="Cambria Math" panose="02040503050406030204" pitchFamily="18" charset="0"/>
                                </a:rPr>
                                <m:t>𝑅</m:t>
                              </m:r>
                            </m:den>
                          </m:f>
                        </m:e>
                      </m:d>
                      <m:r>
                        <a:rPr lang="en-US" sz="1800" i="1">
                          <a:latin typeface="Cambria Math" panose="02040503050406030204" pitchFamily="18" charset="0"/>
                          <a:ea typeface="Cambria Math" panose="02040503050406030204" pitchFamily="18" charset="0"/>
                        </a:rPr>
                        <m:t>∙</m:t>
                      </m:r>
                      <m:d>
                        <m:dPr>
                          <m:ctrlPr>
                            <a:rPr lang="en-US" sz="1800" i="1">
                              <a:latin typeface="Cambria Math" panose="02040503050406030204" pitchFamily="18" charset="0"/>
                              <a:ea typeface="Cambria Math" panose="02040503050406030204" pitchFamily="18" charset="0"/>
                            </a:rPr>
                          </m:ctrlPr>
                        </m:dPr>
                        <m:e>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1</m:t>
                              </m:r>
                            </m:num>
                            <m:den>
                              <m:r>
                                <a:rPr lang="en-US" sz="1800" i="1">
                                  <a:latin typeface="Cambria Math" panose="02040503050406030204" pitchFamily="18" charset="0"/>
                                  <a:ea typeface="Cambria Math" panose="02040503050406030204" pitchFamily="18" charset="0"/>
                                </a:rPr>
                                <m:t>𝑇</m:t>
                              </m:r>
                            </m:den>
                          </m:f>
                        </m:e>
                      </m:d>
                    </m:oMath>
                  </m:oMathPara>
                </a14:m>
                <a:endParaRPr lang="en-US" sz="1800" dirty="0"/>
              </a:p>
            </p:txBody>
          </p:sp>
        </mc:Choice>
        <mc:Fallback xmlns="">
          <p:sp>
            <p:nvSpPr>
              <p:cNvPr id="9" name="TextBox 8">
                <a:extLst>
                  <a:ext uri="{FF2B5EF4-FFF2-40B4-BE49-F238E27FC236}">
                    <a16:creationId xmlns:a16="http://schemas.microsoft.com/office/drawing/2014/main" id="{951422E4-8343-B4D7-ECCE-F62C02D5BCF5}"/>
                  </a:ext>
                </a:extLst>
              </p:cNvPr>
              <p:cNvSpPr txBox="1">
                <a:spLocks noRot="1" noChangeAspect="1" noMove="1" noResize="1" noEditPoints="1" noAdjustHandles="1" noChangeArrowheads="1" noChangeShapeType="1" noTextEdit="1"/>
              </p:cNvSpPr>
              <p:nvPr/>
            </p:nvSpPr>
            <p:spPr>
              <a:xfrm>
                <a:off x="178595" y="3543048"/>
                <a:ext cx="4293394" cy="632353"/>
              </a:xfrm>
              <a:prstGeom prst="rect">
                <a:avLst/>
              </a:prstGeom>
              <a:blipFill>
                <a:blip r:embed="rId4"/>
                <a:stretch>
                  <a:fillRect b="-19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D127ECA-AB3C-AD91-2EBA-B313DCD7DED1}"/>
                  </a:ext>
                </a:extLst>
              </p:cNvPr>
              <p:cNvSpPr txBox="1"/>
              <p:nvPr/>
            </p:nvSpPr>
            <p:spPr>
              <a:xfrm>
                <a:off x="198474" y="4327099"/>
                <a:ext cx="1628775" cy="36881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050" i="1">
                          <a:latin typeface="Cambria Math" panose="02040503050406030204" pitchFamily="18" charset="0"/>
                        </a:rPr>
                        <m:t>𝑙𝑛</m:t>
                      </m:r>
                      <m:d>
                        <m:dPr>
                          <m:ctrlPr>
                            <a:rPr lang="en-US" sz="1050" i="1">
                              <a:latin typeface="Cambria Math" panose="02040503050406030204" pitchFamily="18" charset="0"/>
                            </a:rPr>
                          </m:ctrlPr>
                        </m:dPr>
                        <m:e>
                          <m:f>
                            <m:fPr>
                              <m:ctrlPr>
                                <a:rPr lang="en-US" sz="1050" i="1">
                                  <a:latin typeface="Cambria Math" panose="02040503050406030204" pitchFamily="18" charset="0"/>
                                </a:rPr>
                              </m:ctrlPr>
                            </m:fPr>
                            <m:num>
                              <m:sSup>
                                <m:sSupPr>
                                  <m:ctrlPr>
                                    <a:rPr lang="en-US" sz="1050" i="1">
                                      <a:latin typeface="Cambria Math" panose="02040503050406030204" pitchFamily="18" charset="0"/>
                                    </a:rPr>
                                  </m:ctrlPr>
                                </m:sSupPr>
                                <m:e>
                                  <m:r>
                                    <a:rPr lang="en-US" sz="1050" i="1">
                                      <a:latin typeface="Cambria Math" panose="02040503050406030204" pitchFamily="18" charset="0"/>
                                    </a:rPr>
                                    <m:t>𝐷</m:t>
                                  </m:r>
                                </m:e>
                                <m:sup>
                                  <m:r>
                                    <a:rPr lang="en-US" sz="1050" i="1">
                                      <a:latin typeface="Cambria Math" panose="02040503050406030204" pitchFamily="18" charset="0"/>
                                    </a:rPr>
                                    <m:t>2</m:t>
                                  </m:r>
                                </m:sup>
                              </m:sSup>
                              <m:r>
                                <a:rPr lang="en-US" sz="1050" i="1">
                                  <a:latin typeface="Cambria Math" panose="02040503050406030204" pitchFamily="18" charset="0"/>
                                </a:rPr>
                                <m:t>−</m:t>
                              </m:r>
                              <m:sSubSup>
                                <m:sSubSupPr>
                                  <m:ctrlPr>
                                    <a:rPr lang="en-US" sz="1050" i="1">
                                      <a:latin typeface="Cambria Math" panose="02040503050406030204" pitchFamily="18" charset="0"/>
                                    </a:rPr>
                                  </m:ctrlPr>
                                </m:sSubSupPr>
                                <m:e>
                                  <m:r>
                                    <a:rPr lang="en-US" sz="1050" i="1">
                                      <a:latin typeface="Cambria Math" panose="02040503050406030204" pitchFamily="18" charset="0"/>
                                    </a:rPr>
                                    <m:t>𝐷</m:t>
                                  </m:r>
                                </m:e>
                                <m:sub>
                                  <m:r>
                                    <a:rPr lang="en-US" sz="1050" i="1">
                                      <a:latin typeface="Cambria Math" panose="02040503050406030204" pitchFamily="18" charset="0"/>
                                    </a:rPr>
                                    <m:t>0</m:t>
                                  </m:r>
                                </m:sub>
                                <m:sup>
                                  <m:r>
                                    <a:rPr lang="en-US" sz="1050" i="1">
                                      <a:latin typeface="Cambria Math" panose="02040503050406030204" pitchFamily="18" charset="0"/>
                                    </a:rPr>
                                    <m:t>2</m:t>
                                  </m:r>
                                </m:sup>
                              </m:sSubSup>
                            </m:num>
                            <m:den>
                              <m:r>
                                <a:rPr lang="en-US" sz="1050" i="1">
                                  <a:latin typeface="Cambria Math" panose="02040503050406030204" pitchFamily="18" charset="0"/>
                                </a:rPr>
                                <m:t>𝑡</m:t>
                              </m:r>
                            </m:den>
                          </m:f>
                        </m:e>
                      </m:d>
                      <m:r>
                        <a:rPr lang="en-US" sz="1050" i="1">
                          <a:latin typeface="Cambria Math" panose="02040503050406030204" pitchFamily="18" charset="0"/>
                        </a:rPr>
                        <m:t>=</m:t>
                      </m:r>
                      <m:r>
                        <m:rPr>
                          <m:sty m:val="p"/>
                        </m:rPr>
                        <a:rPr lang="en-US" sz="1050">
                          <a:latin typeface="Cambria Math" panose="02040503050406030204" pitchFamily="18" charset="0"/>
                        </a:rPr>
                        <m:t>ln</m:t>
                      </m:r>
                      <m:r>
                        <a:rPr lang="en-US" sz="1050" i="1">
                          <a:latin typeface="Cambria Math" panose="02040503050406030204" pitchFamily="18" charset="0"/>
                        </a:rPr>
                        <m:t>⁡(</m:t>
                      </m:r>
                      <m:r>
                        <a:rPr lang="en-US" sz="1050" i="1">
                          <a:latin typeface="Cambria Math" panose="02040503050406030204" pitchFamily="18" charset="0"/>
                        </a:rPr>
                        <m:t>𝑘</m:t>
                      </m:r>
                      <m:r>
                        <a:rPr lang="en-US" sz="1050" i="1">
                          <a:latin typeface="Cambria Math" panose="02040503050406030204" pitchFamily="18" charset="0"/>
                        </a:rPr>
                        <m:t>)</m:t>
                      </m:r>
                    </m:oMath>
                  </m:oMathPara>
                </a14:m>
                <a:endParaRPr lang="en-US" sz="1050" dirty="0"/>
              </a:p>
            </p:txBody>
          </p:sp>
        </mc:Choice>
        <mc:Fallback xmlns="">
          <p:sp>
            <p:nvSpPr>
              <p:cNvPr id="10" name="TextBox 9">
                <a:extLst>
                  <a:ext uri="{FF2B5EF4-FFF2-40B4-BE49-F238E27FC236}">
                    <a16:creationId xmlns:a16="http://schemas.microsoft.com/office/drawing/2014/main" id="{DD127ECA-AB3C-AD91-2EBA-B313DCD7DED1}"/>
                  </a:ext>
                </a:extLst>
              </p:cNvPr>
              <p:cNvSpPr txBox="1">
                <a:spLocks noRot="1" noChangeAspect="1" noMove="1" noResize="1" noEditPoints="1" noAdjustHandles="1" noChangeArrowheads="1" noChangeShapeType="1" noTextEdit="1"/>
              </p:cNvSpPr>
              <p:nvPr/>
            </p:nvSpPr>
            <p:spPr>
              <a:xfrm>
                <a:off x="198474" y="4327099"/>
                <a:ext cx="1628775" cy="368819"/>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0306DF1-DCD9-314A-1C43-3561119E0477}"/>
                  </a:ext>
                </a:extLst>
              </p:cNvPr>
              <p:cNvSpPr txBox="1"/>
              <p:nvPr/>
            </p:nvSpPr>
            <p:spPr>
              <a:xfrm>
                <a:off x="3120267" y="4419167"/>
                <a:ext cx="1257300" cy="184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en-US" sz="1200" i="1">
                              <a:latin typeface="Cambria Math" panose="02040503050406030204" pitchFamily="18" charset="0"/>
                            </a:rPr>
                          </m:ctrlPr>
                        </m:funcPr>
                        <m:fName>
                          <m:r>
                            <m:rPr>
                              <m:sty m:val="p"/>
                            </m:rPr>
                            <a:rPr lang="en-US" sz="1200">
                              <a:latin typeface="Cambria Math" panose="02040503050406030204" pitchFamily="18" charset="0"/>
                            </a:rPr>
                            <m:t>ln</m:t>
                          </m:r>
                        </m:fName>
                        <m:e>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𝑘</m:t>
                                  </m:r>
                                </m:e>
                                <m:sub>
                                  <m:r>
                                    <a:rPr lang="en-US" sz="1200" i="1">
                                      <a:latin typeface="Cambria Math" panose="02040503050406030204" pitchFamily="18" charset="0"/>
                                    </a:rPr>
                                    <m:t>0</m:t>
                                  </m:r>
                                </m:sub>
                              </m:sSub>
                            </m:e>
                          </m:d>
                        </m:e>
                      </m:func>
                      <m:r>
                        <a:rPr lang="en-US" sz="1200" i="1">
                          <a:latin typeface="Cambria Math" panose="02040503050406030204" pitchFamily="18" charset="0"/>
                        </a:rPr>
                        <m:t>=</m:t>
                      </m:r>
                      <m:r>
                        <a:rPr lang="en-US" sz="1200" i="1">
                          <a:latin typeface="Cambria Math" panose="02040503050406030204" pitchFamily="18" charset="0"/>
                          <a:ea typeface="Cambria Math" panose="02040503050406030204" pitchFamily="18" charset="0"/>
                        </a:rPr>
                        <m:t>𝛼</m:t>
                      </m:r>
                      <m:r>
                        <a:rPr lang="en-US" sz="1200" i="1">
                          <a:latin typeface="Cambria Math" panose="02040503050406030204" pitchFamily="18" charset="0"/>
                          <a:ea typeface="Cambria Math" panose="02040503050406030204" pitchFamily="18" charset="0"/>
                        </a:rPr>
                        <m:t>𝑀𝑓</m:t>
                      </m:r>
                      <m:r>
                        <a:rPr lang="en-US" sz="1200" i="1">
                          <a:latin typeface="Cambria Math" panose="02040503050406030204" pitchFamily="18" charset="0"/>
                        </a:rPr>
                        <m:t> </m:t>
                      </m:r>
                    </m:oMath>
                  </m:oMathPara>
                </a14:m>
                <a:endParaRPr lang="en-US" sz="1200" dirty="0"/>
              </a:p>
            </p:txBody>
          </p:sp>
        </mc:Choice>
        <mc:Fallback xmlns="">
          <p:sp>
            <p:nvSpPr>
              <p:cNvPr id="11" name="TextBox 10">
                <a:extLst>
                  <a:ext uri="{FF2B5EF4-FFF2-40B4-BE49-F238E27FC236}">
                    <a16:creationId xmlns:a16="http://schemas.microsoft.com/office/drawing/2014/main" id="{F0306DF1-DCD9-314A-1C43-3561119E0477}"/>
                  </a:ext>
                </a:extLst>
              </p:cNvPr>
              <p:cNvSpPr txBox="1">
                <a:spLocks noRot="1" noChangeAspect="1" noMove="1" noResize="1" noEditPoints="1" noAdjustHandles="1" noChangeArrowheads="1" noChangeShapeType="1" noTextEdit="1"/>
              </p:cNvSpPr>
              <p:nvPr/>
            </p:nvSpPr>
            <p:spPr>
              <a:xfrm>
                <a:off x="3120267" y="4419167"/>
                <a:ext cx="1257300" cy="184666"/>
              </a:xfrm>
              <a:prstGeom prst="rect">
                <a:avLst/>
              </a:prstGeom>
              <a:blipFill>
                <a:blip r:embed="rId6"/>
                <a:stretch>
                  <a:fillRect t="-13333" b="-33333"/>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57E1CC0E-45C1-C32D-35FD-4E555E51F0B8}"/>
              </a:ext>
            </a:extLst>
          </p:cNvPr>
          <p:cNvPicPr>
            <a:picLocks noChangeAspect="1"/>
          </p:cNvPicPr>
          <p:nvPr/>
        </p:nvPicPr>
        <p:blipFill>
          <a:blip r:embed="rId7"/>
          <a:stretch>
            <a:fillRect/>
          </a:stretch>
        </p:blipFill>
        <p:spPr>
          <a:xfrm>
            <a:off x="4114801" y="224265"/>
            <a:ext cx="5162239" cy="3951136"/>
          </a:xfrm>
          <a:prstGeom prst="rect">
            <a:avLst/>
          </a:prstGeom>
        </p:spPr>
      </p:pic>
      <p:sp>
        <p:nvSpPr>
          <p:cNvPr id="13" name="TextBox 12">
            <a:extLst>
              <a:ext uri="{FF2B5EF4-FFF2-40B4-BE49-F238E27FC236}">
                <a16:creationId xmlns:a16="http://schemas.microsoft.com/office/drawing/2014/main" id="{0B0C6892-85F1-F09C-E3F8-BF5C1D75D576}"/>
              </a:ext>
            </a:extLst>
          </p:cNvPr>
          <p:cNvSpPr txBox="1"/>
          <p:nvPr/>
        </p:nvSpPr>
        <p:spPr>
          <a:xfrm>
            <a:off x="6088701" y="305524"/>
            <a:ext cx="1214438" cy="300082"/>
          </a:xfrm>
          <a:prstGeom prst="rect">
            <a:avLst/>
          </a:prstGeom>
          <a:noFill/>
        </p:spPr>
        <p:txBody>
          <a:bodyPr wrap="square">
            <a:spAutoFit/>
          </a:bodyPr>
          <a:lstStyle/>
          <a:p>
            <a:r>
              <a:rPr lang="en-US" sz="1350" dirty="0"/>
              <a:t>ln(k) vs 1/T</a:t>
            </a:r>
          </a:p>
        </p:txBody>
      </p:sp>
    </p:spTree>
    <p:extLst>
      <p:ext uri="{BB962C8B-B14F-4D97-AF65-F5344CB8AC3E}">
        <p14:creationId xmlns:p14="http://schemas.microsoft.com/office/powerpoint/2010/main" val="1739388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l="21190" t="6337" r="21071" b="5544"/>
          <a:stretch/>
        </p:blipFill>
        <p:spPr bwMode="auto">
          <a:xfrm>
            <a:off x="3114675" y="14288"/>
            <a:ext cx="2800350" cy="2569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rotWithShape="1">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l="24416" t="32679" r="25887" b="11713"/>
          <a:stretch/>
        </p:blipFill>
        <p:spPr bwMode="auto">
          <a:xfrm>
            <a:off x="2628900" y="2578345"/>
            <a:ext cx="3600450" cy="2565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771900" y="1085850"/>
            <a:ext cx="1200150" cy="171450"/>
          </a:xfrm>
          <a:prstGeom prst="rect">
            <a:avLst/>
          </a:prstGeom>
          <a:noFill/>
          <a:ln w="63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7" name="Picture 6"/>
          <p:cNvPicPr>
            <a:picLocks noChangeAspect="1"/>
          </p:cNvPicPr>
          <p:nvPr/>
        </p:nvPicPr>
        <p:blipFill rotWithShape="1">
          <a:blip r:embed="rId6"/>
          <a:srcRect l="49204" t="55733" r="35770" b="9176"/>
          <a:stretch/>
        </p:blipFill>
        <p:spPr>
          <a:xfrm rot="5400000">
            <a:off x="942107" y="543792"/>
            <a:ext cx="2286002" cy="1427017"/>
          </a:xfrm>
          <a:prstGeom prst="rect">
            <a:avLst/>
          </a:prstGeom>
        </p:spPr>
      </p:pic>
      <p:sp>
        <p:nvSpPr>
          <p:cNvPr id="8" name="Rectangle 7"/>
          <p:cNvSpPr/>
          <p:nvPr/>
        </p:nvSpPr>
        <p:spPr>
          <a:xfrm>
            <a:off x="1757363" y="1000125"/>
            <a:ext cx="566777" cy="85725"/>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cxnSp>
        <p:nvCxnSpPr>
          <p:cNvPr id="9" name="Straight Connector 8"/>
          <p:cNvCxnSpPr/>
          <p:nvPr/>
        </p:nvCxnSpPr>
        <p:spPr>
          <a:xfrm flipH="1">
            <a:off x="4000500" y="1298983"/>
            <a:ext cx="285750" cy="1558517"/>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722019" y="1278732"/>
            <a:ext cx="992981" cy="1578769"/>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943350" y="4629151"/>
            <a:ext cx="2286000" cy="923330"/>
          </a:xfrm>
          <a:prstGeom prst="rect">
            <a:avLst/>
          </a:prstGeom>
          <a:noFill/>
        </p:spPr>
        <p:txBody>
          <a:bodyPr wrap="square" rtlCol="0">
            <a:spAutoFit/>
          </a:bodyPr>
          <a:lstStyle/>
          <a:p>
            <a:r>
              <a:rPr lang="en-US" sz="1800" dirty="0">
                <a:solidFill>
                  <a:schemeClr val="bg1"/>
                </a:solidFill>
              </a:rPr>
              <a:t>Sub-grain structures in Grain 2 with local misorientation</a:t>
            </a:r>
          </a:p>
        </p:txBody>
      </p:sp>
      <p:cxnSp>
        <p:nvCxnSpPr>
          <p:cNvPr id="15" name="Straight Arrow Connector 14"/>
          <p:cNvCxnSpPr/>
          <p:nvPr/>
        </p:nvCxnSpPr>
        <p:spPr>
          <a:xfrm flipV="1">
            <a:off x="4800600" y="4171950"/>
            <a:ext cx="228600" cy="342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343275" y="1298984"/>
            <a:ext cx="657225" cy="253916"/>
          </a:xfrm>
          <a:prstGeom prst="rect">
            <a:avLst/>
          </a:prstGeom>
          <a:noFill/>
        </p:spPr>
        <p:txBody>
          <a:bodyPr wrap="square" rtlCol="0">
            <a:spAutoFit/>
          </a:bodyPr>
          <a:lstStyle/>
          <a:p>
            <a:r>
              <a:rPr lang="en-US" sz="1050" dirty="0">
                <a:solidFill>
                  <a:schemeClr val="bg1"/>
                </a:solidFill>
                <a:effectLst>
                  <a:outerShdw blurRad="38100" dist="38100" dir="2700000" algn="tl">
                    <a:srgbClr val="000000">
                      <a:alpha val="43137"/>
                    </a:srgbClr>
                  </a:outerShdw>
                </a:effectLst>
              </a:rPr>
              <a:t>Grain 1</a:t>
            </a:r>
          </a:p>
        </p:txBody>
      </p:sp>
      <p:sp>
        <p:nvSpPr>
          <p:cNvPr id="19" name="TextBox 18"/>
          <p:cNvSpPr txBox="1"/>
          <p:nvPr/>
        </p:nvSpPr>
        <p:spPr>
          <a:xfrm>
            <a:off x="4850607" y="1234690"/>
            <a:ext cx="578644" cy="253916"/>
          </a:xfrm>
          <a:prstGeom prst="rect">
            <a:avLst/>
          </a:prstGeom>
          <a:noFill/>
        </p:spPr>
        <p:txBody>
          <a:bodyPr wrap="square" rtlCol="0">
            <a:spAutoFit/>
          </a:bodyPr>
          <a:lstStyle/>
          <a:p>
            <a:r>
              <a:rPr lang="en-US" sz="1050" dirty="0">
                <a:solidFill>
                  <a:schemeClr val="bg1"/>
                </a:solidFill>
                <a:effectLst>
                  <a:outerShdw blurRad="38100" dist="38100" dir="2700000" algn="tl">
                    <a:srgbClr val="000000">
                      <a:alpha val="43137"/>
                    </a:srgbClr>
                  </a:outerShdw>
                </a:effectLst>
              </a:rPr>
              <a:t>Grain 3</a:t>
            </a:r>
          </a:p>
        </p:txBody>
      </p:sp>
      <p:sp>
        <p:nvSpPr>
          <p:cNvPr id="20" name="TextBox 19"/>
          <p:cNvSpPr txBox="1"/>
          <p:nvPr/>
        </p:nvSpPr>
        <p:spPr>
          <a:xfrm>
            <a:off x="4193381" y="2068115"/>
            <a:ext cx="657225" cy="253916"/>
          </a:xfrm>
          <a:prstGeom prst="rect">
            <a:avLst/>
          </a:prstGeom>
          <a:noFill/>
        </p:spPr>
        <p:txBody>
          <a:bodyPr wrap="square" rtlCol="0">
            <a:spAutoFit/>
          </a:bodyPr>
          <a:lstStyle/>
          <a:p>
            <a:r>
              <a:rPr lang="en-US" sz="1050" dirty="0">
                <a:solidFill>
                  <a:schemeClr val="bg1"/>
                </a:solidFill>
                <a:effectLst>
                  <a:outerShdw blurRad="38100" dist="38100" dir="2700000" algn="tl">
                    <a:srgbClr val="000000">
                      <a:alpha val="43137"/>
                    </a:srgbClr>
                  </a:outerShdw>
                </a:effectLst>
              </a:rPr>
              <a:t>Grain 2</a:t>
            </a:r>
          </a:p>
        </p:txBody>
      </p:sp>
      <p:sp>
        <p:nvSpPr>
          <p:cNvPr id="21" name="TextBox 20"/>
          <p:cNvSpPr txBox="1"/>
          <p:nvPr/>
        </p:nvSpPr>
        <p:spPr>
          <a:xfrm>
            <a:off x="1371599" y="1106701"/>
            <a:ext cx="657225" cy="230832"/>
          </a:xfrm>
          <a:prstGeom prst="rect">
            <a:avLst/>
          </a:prstGeom>
          <a:noFill/>
        </p:spPr>
        <p:txBody>
          <a:bodyPr wrap="square" rtlCol="0">
            <a:spAutoFit/>
          </a:bodyPr>
          <a:lstStyle/>
          <a:p>
            <a:r>
              <a:rPr lang="en-US" sz="900" dirty="0">
                <a:effectLst>
                  <a:outerShdw blurRad="38100" dist="38100" dir="2700000" algn="tl">
                    <a:srgbClr val="000000">
                      <a:alpha val="43137"/>
                    </a:srgbClr>
                  </a:outerShdw>
                </a:effectLst>
              </a:rPr>
              <a:t>Grain 1</a:t>
            </a:r>
          </a:p>
        </p:txBody>
      </p:sp>
      <p:sp>
        <p:nvSpPr>
          <p:cNvPr id="22" name="TextBox 21"/>
          <p:cNvSpPr txBox="1"/>
          <p:nvPr/>
        </p:nvSpPr>
        <p:spPr>
          <a:xfrm>
            <a:off x="2113683" y="1061606"/>
            <a:ext cx="578644" cy="230832"/>
          </a:xfrm>
          <a:prstGeom prst="rect">
            <a:avLst/>
          </a:prstGeom>
          <a:noFill/>
        </p:spPr>
        <p:txBody>
          <a:bodyPr wrap="square" rtlCol="0">
            <a:spAutoFit/>
          </a:bodyPr>
          <a:lstStyle/>
          <a:p>
            <a:r>
              <a:rPr lang="en-US" sz="900" dirty="0">
                <a:effectLst>
                  <a:outerShdw blurRad="38100" dist="38100" dir="2700000" algn="tl">
                    <a:srgbClr val="000000">
                      <a:alpha val="43137"/>
                    </a:srgbClr>
                  </a:outerShdw>
                </a:effectLst>
              </a:rPr>
              <a:t>Grain 3</a:t>
            </a:r>
          </a:p>
        </p:txBody>
      </p:sp>
      <p:sp>
        <p:nvSpPr>
          <p:cNvPr id="23" name="TextBox 22"/>
          <p:cNvSpPr txBox="1"/>
          <p:nvPr/>
        </p:nvSpPr>
        <p:spPr>
          <a:xfrm>
            <a:off x="1763605" y="1635338"/>
            <a:ext cx="515252" cy="369332"/>
          </a:xfrm>
          <a:prstGeom prst="rect">
            <a:avLst/>
          </a:prstGeom>
          <a:noFill/>
        </p:spPr>
        <p:txBody>
          <a:bodyPr wrap="square" rtlCol="0">
            <a:spAutoFit/>
          </a:bodyPr>
          <a:lstStyle/>
          <a:p>
            <a:r>
              <a:rPr lang="en-US" sz="900" dirty="0">
                <a:effectLst>
                  <a:outerShdw blurRad="38100" dist="38100" dir="2700000" algn="tl">
                    <a:srgbClr val="000000">
                      <a:alpha val="43137"/>
                    </a:srgbClr>
                  </a:outerShdw>
                </a:effectLst>
              </a:rPr>
              <a:t>Grain 2</a:t>
            </a:r>
          </a:p>
        </p:txBody>
      </p:sp>
      <p:pic>
        <p:nvPicPr>
          <p:cNvPr id="27" name="Picture 26"/>
          <p:cNvPicPr>
            <a:picLocks noChangeAspect="1"/>
          </p:cNvPicPr>
          <p:nvPr/>
        </p:nvPicPr>
        <p:blipFill rotWithShape="1">
          <a:blip r:embed="rId7"/>
          <a:srcRect l="39603" t="32746" r="15016" b="57632"/>
          <a:stretch/>
        </p:blipFill>
        <p:spPr>
          <a:xfrm>
            <a:off x="3429000" y="3574185"/>
            <a:ext cx="2800350" cy="1116772"/>
          </a:xfrm>
          <a:prstGeom prst="rect">
            <a:avLst/>
          </a:prstGeom>
        </p:spPr>
      </p:pic>
    </p:spTree>
    <p:extLst>
      <p:ext uri="{BB962C8B-B14F-4D97-AF65-F5344CB8AC3E}">
        <p14:creationId xmlns:p14="http://schemas.microsoft.com/office/powerpoint/2010/main" val="35550548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l="23425" t="5907" r="23424" b="6134"/>
          <a:stretch/>
        </p:blipFill>
        <p:spPr bwMode="auto">
          <a:xfrm rot="5702427">
            <a:off x="1276887" y="1121547"/>
            <a:ext cx="3394159" cy="3376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rot="511266">
            <a:off x="2403972" y="1550747"/>
            <a:ext cx="152914" cy="164723"/>
          </a:xfrm>
          <a:prstGeom prst="rect">
            <a:avLst/>
          </a:prstGeom>
          <a:noFill/>
          <a:ln w="63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5" name="Picture 3"/>
          <p:cNvPicPr>
            <a:picLocks noChangeAspect="1" noChangeArrowheads="1"/>
          </p:cNvPicPr>
          <p:nvPr/>
        </p:nvPicPr>
        <p:blipFill rotWithShape="1">
          <a:blip r:embed="rId4">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l="13433" t="18475" r="45937" b="5700"/>
          <a:stretch/>
        </p:blipFill>
        <p:spPr bwMode="auto">
          <a:xfrm rot="5937962">
            <a:off x="2642920" y="777393"/>
            <a:ext cx="3620018" cy="3600450"/>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cxnSp>
        <p:nvCxnSpPr>
          <p:cNvPr id="3" name="Straight Arrow Connector 2"/>
          <p:cNvCxnSpPr/>
          <p:nvPr/>
        </p:nvCxnSpPr>
        <p:spPr>
          <a:xfrm flipV="1">
            <a:off x="3657600" y="1668740"/>
            <a:ext cx="228600" cy="571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568246" y="3350150"/>
            <a:ext cx="1657350" cy="1477328"/>
          </a:xfrm>
          <a:prstGeom prst="rect">
            <a:avLst/>
          </a:prstGeom>
          <a:noFill/>
        </p:spPr>
        <p:txBody>
          <a:bodyPr wrap="square" rtlCol="0">
            <a:spAutoFit/>
          </a:bodyPr>
          <a:lstStyle/>
          <a:p>
            <a:r>
              <a:rPr lang="en-US" sz="1800" b="1" dirty="0">
                <a:solidFill>
                  <a:schemeClr val="bg1"/>
                </a:solidFill>
              </a:rPr>
              <a:t>Possible dislocation tangles causing local misorientation</a:t>
            </a:r>
          </a:p>
        </p:txBody>
      </p:sp>
      <p:cxnSp>
        <p:nvCxnSpPr>
          <p:cNvPr id="15" name="Straight Arrow Connector 14"/>
          <p:cNvCxnSpPr/>
          <p:nvPr/>
        </p:nvCxnSpPr>
        <p:spPr>
          <a:xfrm flipV="1">
            <a:off x="3829050" y="2514600"/>
            <a:ext cx="228600" cy="571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4000500" y="3257550"/>
            <a:ext cx="228600" cy="571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4286250" y="4057650"/>
            <a:ext cx="228600" cy="571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18" name="Picture 3"/>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rcRect l="62536" t="29667" r="8031" b="14501"/>
          <a:stretch/>
        </p:blipFill>
        <p:spPr bwMode="auto">
          <a:xfrm rot="6011089">
            <a:off x="5558993" y="2095483"/>
            <a:ext cx="2248784" cy="2273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2800350" y="32951"/>
            <a:ext cx="3543300" cy="323165"/>
          </a:xfrm>
          <a:prstGeom prst="rect">
            <a:avLst/>
          </a:prstGeom>
          <a:noFill/>
        </p:spPr>
        <p:txBody>
          <a:bodyPr wrap="square" rtlCol="0">
            <a:spAutoFit/>
          </a:bodyPr>
          <a:lstStyle/>
          <a:p>
            <a:r>
              <a:rPr lang="en-US" sz="1500" b="1" i="1" dirty="0">
                <a:solidFill>
                  <a:schemeClr val="accent6">
                    <a:lumMod val="75000"/>
                  </a:schemeClr>
                </a:solidFill>
              </a:rPr>
              <a:t>HR-TEM on Possible dislocation tangles 1</a:t>
            </a:r>
          </a:p>
        </p:txBody>
      </p:sp>
      <p:cxnSp>
        <p:nvCxnSpPr>
          <p:cNvPr id="30" name="Straight Connector 29"/>
          <p:cNvCxnSpPr/>
          <p:nvPr/>
        </p:nvCxnSpPr>
        <p:spPr>
          <a:xfrm flipV="1">
            <a:off x="6683499" y="2260537"/>
            <a:ext cx="70964" cy="91307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6683386" y="2281968"/>
            <a:ext cx="186509" cy="913074"/>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038323" y="1485937"/>
            <a:ext cx="1885131" cy="415498"/>
          </a:xfrm>
          <a:prstGeom prst="rect">
            <a:avLst/>
          </a:prstGeom>
          <a:solidFill>
            <a:schemeClr val="bg1"/>
          </a:solidFill>
          <a:ln>
            <a:solidFill>
              <a:schemeClr val="tx1"/>
            </a:solidFill>
          </a:ln>
        </p:spPr>
        <p:txBody>
          <a:bodyPr wrap="square" rtlCol="0">
            <a:spAutoFit/>
          </a:bodyPr>
          <a:lstStyle/>
          <a:p>
            <a:r>
              <a:rPr lang="en-US" sz="1050" b="1" dirty="0"/>
              <a:t>~8</a:t>
            </a:r>
            <a:r>
              <a:rPr lang="en-US" sz="1050" b="1" baseline="30000" dirty="0"/>
              <a:t>o</a:t>
            </a:r>
            <a:r>
              <a:rPr lang="en-US" sz="1050" b="1" dirty="0"/>
              <a:t> of misorientation across possible dislocation tangles</a:t>
            </a:r>
          </a:p>
        </p:txBody>
      </p:sp>
      <p:sp>
        <p:nvSpPr>
          <p:cNvPr id="33" name="Arc 32"/>
          <p:cNvSpPr/>
          <p:nvPr/>
        </p:nvSpPr>
        <p:spPr>
          <a:xfrm rot="19235722">
            <a:off x="6597712" y="2004030"/>
            <a:ext cx="460520" cy="435286"/>
          </a:xfrm>
          <a:prstGeom prst="arc">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35" name="Rectangle 34"/>
          <p:cNvSpPr/>
          <p:nvPr/>
        </p:nvSpPr>
        <p:spPr>
          <a:xfrm rot="6106195">
            <a:off x="6137180" y="2442973"/>
            <a:ext cx="1120489" cy="1610816"/>
          </a:xfrm>
          <a:prstGeom prst="rect">
            <a:avLst/>
          </a:prstGeom>
          <a:no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6" name="TextBox 35"/>
          <p:cNvSpPr txBox="1"/>
          <p:nvPr/>
        </p:nvSpPr>
        <p:spPr>
          <a:xfrm>
            <a:off x="6870016" y="2339587"/>
            <a:ext cx="944069" cy="646331"/>
          </a:xfrm>
          <a:prstGeom prst="rect">
            <a:avLst/>
          </a:prstGeom>
          <a:noFill/>
        </p:spPr>
        <p:txBody>
          <a:bodyPr wrap="square" rtlCol="0">
            <a:spAutoFit/>
          </a:bodyPr>
          <a:lstStyle/>
          <a:p>
            <a:pPr algn="r"/>
            <a:r>
              <a:rPr lang="en-US" sz="1800" b="1" dirty="0">
                <a:solidFill>
                  <a:schemeClr val="bg1"/>
                </a:solidFill>
              </a:rPr>
              <a:t>Nb [110]</a:t>
            </a:r>
          </a:p>
        </p:txBody>
      </p:sp>
      <p:sp>
        <p:nvSpPr>
          <p:cNvPr id="37" name="Rectangle 36"/>
          <p:cNvSpPr/>
          <p:nvPr/>
        </p:nvSpPr>
        <p:spPr>
          <a:xfrm rot="5400000">
            <a:off x="6922181" y="4162228"/>
            <a:ext cx="115602" cy="107444"/>
          </a:xfrm>
          <a:prstGeom prst="rect">
            <a:avLst/>
          </a:prstGeom>
          <a:no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8" name="TextBox 37"/>
          <p:cNvSpPr txBox="1"/>
          <p:nvPr/>
        </p:nvSpPr>
        <p:spPr>
          <a:xfrm>
            <a:off x="7027726" y="4112075"/>
            <a:ext cx="628649" cy="230832"/>
          </a:xfrm>
          <a:prstGeom prst="rect">
            <a:avLst/>
          </a:prstGeom>
          <a:noFill/>
        </p:spPr>
        <p:txBody>
          <a:bodyPr wrap="square" rtlCol="0">
            <a:spAutoFit/>
          </a:bodyPr>
          <a:lstStyle/>
          <a:p>
            <a:r>
              <a:rPr lang="en-US" sz="900" dirty="0">
                <a:solidFill>
                  <a:schemeClr val="bg1"/>
                </a:solidFill>
              </a:rPr>
              <a:t>Region 2</a:t>
            </a:r>
          </a:p>
        </p:txBody>
      </p:sp>
      <p:sp>
        <p:nvSpPr>
          <p:cNvPr id="39" name="Rectangle 38"/>
          <p:cNvSpPr/>
          <p:nvPr/>
        </p:nvSpPr>
        <p:spPr>
          <a:xfrm rot="5400000">
            <a:off x="6923087" y="3989940"/>
            <a:ext cx="115602" cy="107444"/>
          </a:xfrm>
          <a:prstGeom prst="rect">
            <a:avLst/>
          </a:prstGeom>
          <a:noFill/>
          <a:ln w="3175">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TextBox 39"/>
          <p:cNvSpPr txBox="1"/>
          <p:nvPr/>
        </p:nvSpPr>
        <p:spPr>
          <a:xfrm>
            <a:off x="7028632" y="3939787"/>
            <a:ext cx="628649" cy="230832"/>
          </a:xfrm>
          <a:prstGeom prst="rect">
            <a:avLst/>
          </a:prstGeom>
          <a:noFill/>
        </p:spPr>
        <p:txBody>
          <a:bodyPr wrap="square" rtlCol="0">
            <a:spAutoFit/>
          </a:bodyPr>
          <a:lstStyle/>
          <a:p>
            <a:r>
              <a:rPr lang="en-US" sz="900" dirty="0">
                <a:solidFill>
                  <a:schemeClr val="accent6">
                    <a:lumMod val="75000"/>
                  </a:schemeClr>
                </a:solidFill>
              </a:rPr>
              <a:t>Region 1</a:t>
            </a:r>
          </a:p>
        </p:txBody>
      </p:sp>
      <p:sp>
        <p:nvSpPr>
          <p:cNvPr id="41" name="Rectangle 40"/>
          <p:cNvSpPr/>
          <p:nvPr/>
        </p:nvSpPr>
        <p:spPr>
          <a:xfrm rot="5590455">
            <a:off x="6137179" y="2444671"/>
            <a:ext cx="1120489" cy="1610816"/>
          </a:xfrm>
          <a:prstGeom prst="rect">
            <a:avLst/>
          </a:prstGeom>
          <a:noFill/>
          <a:ln w="3175">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2" name="TextBox 41"/>
          <p:cNvSpPr txBox="1"/>
          <p:nvPr/>
        </p:nvSpPr>
        <p:spPr>
          <a:xfrm>
            <a:off x="2800350" y="1850375"/>
            <a:ext cx="735806" cy="276999"/>
          </a:xfrm>
          <a:prstGeom prst="rect">
            <a:avLst/>
          </a:prstGeom>
          <a:solidFill>
            <a:schemeClr val="tx1"/>
          </a:solidFill>
        </p:spPr>
        <p:txBody>
          <a:bodyPr wrap="square" rtlCol="0">
            <a:spAutoFit/>
          </a:bodyPr>
          <a:lstStyle/>
          <a:p>
            <a:r>
              <a:rPr lang="en-US" sz="1200" b="1" dirty="0">
                <a:solidFill>
                  <a:schemeClr val="accent6">
                    <a:lumMod val="75000"/>
                  </a:schemeClr>
                </a:solidFill>
              </a:rPr>
              <a:t>Region 1</a:t>
            </a:r>
          </a:p>
        </p:txBody>
      </p:sp>
      <p:sp>
        <p:nvSpPr>
          <p:cNvPr id="43" name="TextBox 42"/>
          <p:cNvSpPr txBox="1"/>
          <p:nvPr/>
        </p:nvSpPr>
        <p:spPr>
          <a:xfrm>
            <a:off x="4995259" y="1238719"/>
            <a:ext cx="735806" cy="276999"/>
          </a:xfrm>
          <a:prstGeom prst="rect">
            <a:avLst/>
          </a:prstGeom>
          <a:solidFill>
            <a:schemeClr val="tx1"/>
          </a:solidFill>
        </p:spPr>
        <p:txBody>
          <a:bodyPr wrap="square" rtlCol="0">
            <a:spAutoFit/>
          </a:bodyPr>
          <a:lstStyle/>
          <a:p>
            <a:r>
              <a:rPr lang="en-US" sz="1200" b="1" dirty="0">
                <a:solidFill>
                  <a:schemeClr val="bg1"/>
                </a:solidFill>
              </a:rPr>
              <a:t>Region 2</a:t>
            </a:r>
          </a:p>
        </p:txBody>
      </p:sp>
    </p:spTree>
    <p:extLst>
      <p:ext uri="{BB962C8B-B14F-4D97-AF65-F5344CB8AC3E}">
        <p14:creationId xmlns:p14="http://schemas.microsoft.com/office/powerpoint/2010/main" val="37486605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57528A-FBED-2310-B2D8-1A4D247C748C}"/>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B40A8207-AC00-0E4F-3DEC-85366806CAF3}"/>
              </a:ext>
            </a:extLst>
          </p:cNvPr>
          <p:cNvSpPr>
            <a:spLocks noGrp="1"/>
          </p:cNvSpPr>
          <p:nvPr>
            <p:ph type="title"/>
          </p:nvPr>
        </p:nvSpPr>
        <p:spPr>
          <a:xfrm>
            <a:off x="228600" y="459860"/>
            <a:ext cx="8686800" cy="320908"/>
          </a:xfrm>
        </p:spPr>
        <p:txBody>
          <a:bodyPr/>
          <a:lstStyle/>
          <a:p>
            <a:r>
              <a:rPr lang="en-US" dirty="0"/>
              <a:t>AGG: Zener pinning effect = GBs dragging effect by impurities or dislocations while recrystallization</a:t>
            </a:r>
          </a:p>
        </p:txBody>
      </p:sp>
      <p:sp>
        <p:nvSpPr>
          <p:cNvPr id="4" name="Date Placeholder 3">
            <a:extLst>
              <a:ext uri="{FF2B5EF4-FFF2-40B4-BE49-F238E27FC236}">
                <a16:creationId xmlns:a16="http://schemas.microsoft.com/office/drawing/2014/main" id="{7746E77D-7297-9DD5-A33D-03BC49F6FA67}"/>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F6AE10EB-605F-FA3B-8F6E-6C84B02CA165}"/>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7D510D06-7133-0E93-B904-344D8CA5B1F9}"/>
              </a:ext>
            </a:extLst>
          </p:cNvPr>
          <p:cNvSpPr>
            <a:spLocks noGrp="1"/>
          </p:cNvSpPr>
          <p:nvPr>
            <p:ph type="sldNum" sz="quarter" idx="4"/>
          </p:nvPr>
        </p:nvSpPr>
        <p:spPr/>
        <p:txBody>
          <a:bodyPr/>
          <a:lstStyle/>
          <a:p>
            <a:pPr>
              <a:defRPr/>
            </a:pPr>
            <a:fld id="{148C009B-CB69-E04A-B9B3-34B26D69E9CF}" type="slidenum">
              <a:rPr lang="en-US" smtClean="0"/>
              <a:pPr>
                <a:defRPr/>
              </a:pPr>
              <a:t>25</a:t>
            </a:fld>
            <a:endParaRPr lang="en-US" dirty="0"/>
          </a:p>
        </p:txBody>
      </p:sp>
      <p:pic>
        <p:nvPicPr>
          <p:cNvPr id="7" name="Picture 6" descr="A purple circles and black lines&#10;&#10;AI-generated content may be incorrect.">
            <a:extLst>
              <a:ext uri="{FF2B5EF4-FFF2-40B4-BE49-F238E27FC236}">
                <a16:creationId xmlns:a16="http://schemas.microsoft.com/office/drawing/2014/main" id="{6005ADC3-9F03-4834-91A4-335C96D6C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542" y="1135743"/>
            <a:ext cx="3721916" cy="1117938"/>
          </a:xfrm>
          <a:prstGeom prst="rect">
            <a:avLst/>
          </a:prstGeom>
        </p:spPr>
      </p:pic>
      <p:sp>
        <p:nvSpPr>
          <p:cNvPr id="8" name="TextBox 7">
            <a:extLst>
              <a:ext uri="{FF2B5EF4-FFF2-40B4-BE49-F238E27FC236}">
                <a16:creationId xmlns:a16="http://schemas.microsoft.com/office/drawing/2014/main" id="{328D9EB4-F505-57F3-7CEE-26774039D4C1}"/>
              </a:ext>
            </a:extLst>
          </p:cNvPr>
          <p:cNvSpPr txBox="1"/>
          <p:nvPr/>
        </p:nvSpPr>
        <p:spPr>
          <a:xfrm>
            <a:off x="418518" y="2253681"/>
            <a:ext cx="455574" cy="369332"/>
          </a:xfrm>
          <a:prstGeom prst="rect">
            <a:avLst/>
          </a:prstGeom>
          <a:noFill/>
        </p:spPr>
        <p:txBody>
          <a:bodyPr wrap="none" rtlCol="0">
            <a:spAutoFit/>
          </a:bodyPr>
          <a:lstStyle/>
          <a:p>
            <a:r>
              <a:rPr lang="en-US" sz="1800" dirty="0"/>
              <a:t>GB</a:t>
            </a:r>
          </a:p>
        </p:txBody>
      </p:sp>
      <p:sp>
        <p:nvSpPr>
          <p:cNvPr id="9" name="TextBox 8">
            <a:extLst>
              <a:ext uri="{FF2B5EF4-FFF2-40B4-BE49-F238E27FC236}">
                <a16:creationId xmlns:a16="http://schemas.microsoft.com/office/drawing/2014/main" id="{FD94DA85-68BE-3DAD-6C67-AC1E947C9371}"/>
              </a:ext>
            </a:extLst>
          </p:cNvPr>
          <p:cNvSpPr txBox="1"/>
          <p:nvPr/>
        </p:nvSpPr>
        <p:spPr>
          <a:xfrm>
            <a:off x="589359" y="1839344"/>
            <a:ext cx="1133644" cy="369332"/>
          </a:xfrm>
          <a:prstGeom prst="rect">
            <a:avLst/>
          </a:prstGeom>
          <a:noFill/>
        </p:spPr>
        <p:txBody>
          <a:bodyPr wrap="none" rtlCol="0">
            <a:spAutoFit/>
          </a:bodyPr>
          <a:lstStyle/>
          <a:p>
            <a:r>
              <a:rPr lang="en-US" sz="1800" dirty="0"/>
              <a:t>impurities</a:t>
            </a:r>
          </a:p>
        </p:txBody>
      </p:sp>
      <p:pic>
        <p:nvPicPr>
          <p:cNvPr id="10" name="Picture 9" descr="A diagram of a single phase dispersion&#10;&#10;AI-generated content may be incorrect.">
            <a:extLst>
              <a:ext uri="{FF2B5EF4-FFF2-40B4-BE49-F238E27FC236}">
                <a16:creationId xmlns:a16="http://schemas.microsoft.com/office/drawing/2014/main" id="{11DC3F77-8176-F041-F1C7-2DD52CBB41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8854" y="1135744"/>
            <a:ext cx="4402262" cy="3071018"/>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576E92F-9186-F2EF-2FEA-CDE2A82F0C91}"/>
                  </a:ext>
                </a:extLst>
              </p:cNvPr>
              <p:cNvSpPr txBox="1"/>
              <p:nvPr/>
            </p:nvSpPr>
            <p:spPr>
              <a:xfrm>
                <a:off x="682281" y="3071018"/>
                <a:ext cx="3356945" cy="6469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800" i="1">
                              <a:latin typeface="Cambria Math" panose="02040503050406030204" pitchFamily="18" charset="0"/>
                            </a:rPr>
                          </m:ctrlPr>
                        </m:sSupPr>
                        <m:e>
                          <m:r>
                            <a:rPr lang="en-US" sz="1800" i="1">
                              <a:latin typeface="Cambria Math" panose="02040503050406030204" pitchFamily="18" charset="0"/>
                            </a:rPr>
                            <m:t>𝐷</m:t>
                          </m:r>
                        </m:e>
                        <m:sup>
                          <m:r>
                            <a:rPr lang="en-US" sz="1800" i="1">
                              <a:latin typeface="Cambria Math" panose="02040503050406030204" pitchFamily="18" charset="0"/>
                            </a:rPr>
                            <m:t>𝑛</m:t>
                          </m:r>
                        </m:sup>
                      </m:sSup>
                      <m:r>
                        <a:rPr lang="en-US" sz="1800" i="1">
                          <a:latin typeface="Cambria Math" panose="02040503050406030204" pitchFamily="18" charset="0"/>
                        </a:rPr>
                        <m:t>−</m:t>
                      </m:r>
                      <m:sSubSup>
                        <m:sSubSupPr>
                          <m:ctrlPr>
                            <a:rPr lang="en-US" sz="1800" i="1">
                              <a:latin typeface="Cambria Math" panose="02040503050406030204" pitchFamily="18" charset="0"/>
                            </a:rPr>
                          </m:ctrlPr>
                        </m:sSubSupPr>
                        <m:e>
                          <m:r>
                            <a:rPr lang="en-US" sz="1800" i="1">
                              <a:latin typeface="Cambria Math" panose="02040503050406030204" pitchFamily="18" charset="0"/>
                            </a:rPr>
                            <m:t>𝐷</m:t>
                          </m:r>
                        </m:e>
                        <m:sub>
                          <m:r>
                            <a:rPr lang="en-US" sz="1800" i="1">
                              <a:latin typeface="Cambria Math" panose="02040503050406030204" pitchFamily="18" charset="0"/>
                            </a:rPr>
                            <m:t>0</m:t>
                          </m:r>
                        </m:sub>
                        <m:sup>
                          <m:r>
                            <a:rPr lang="en-US" sz="1800" i="1">
                              <a:latin typeface="Cambria Math" panose="02040503050406030204" pitchFamily="18" charset="0"/>
                            </a:rPr>
                            <m:t>𝑛</m:t>
                          </m:r>
                        </m:sup>
                      </m:sSubSup>
                      <m:r>
                        <a:rPr lang="en-US" sz="1800" i="1">
                          <a:latin typeface="Cambria Math" panose="02040503050406030204" pitchFamily="18" charset="0"/>
                        </a:rPr>
                        <m:t>=</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𝑘</m:t>
                              </m:r>
                            </m:e>
                            <m:sub>
                              <m:r>
                                <a:rPr lang="en-US" sz="1800" i="1">
                                  <a:latin typeface="Cambria Math" panose="02040503050406030204" pitchFamily="18" charset="0"/>
                                </a:rPr>
                                <m:t>𝐴</m:t>
                              </m:r>
                            </m:sub>
                          </m:sSub>
                        </m:num>
                        <m:den>
                          <m:sSubSup>
                            <m:sSubSupPr>
                              <m:ctrlPr>
                                <a:rPr lang="en-US" sz="1800" i="1">
                                  <a:latin typeface="Cambria Math" panose="02040503050406030204" pitchFamily="18" charset="0"/>
                                </a:rPr>
                              </m:ctrlPr>
                            </m:sSubSupPr>
                            <m:e>
                              <m:r>
                                <a:rPr lang="en-US" sz="1800" i="1">
                                  <a:latin typeface="Cambria Math" panose="02040503050406030204" pitchFamily="18" charset="0"/>
                                </a:rPr>
                                <m:t>𝑘</m:t>
                              </m:r>
                            </m:e>
                            <m:sub>
                              <m:r>
                                <a:rPr lang="en-US" sz="1800" i="1">
                                  <a:latin typeface="Cambria Math" panose="02040503050406030204" pitchFamily="18" charset="0"/>
                                </a:rPr>
                                <m:t>𝑛</m:t>
                              </m:r>
                            </m:sub>
                            <m:sup>
                              <m:r>
                                <a:rPr lang="en-US" sz="1800" i="1">
                                  <a:latin typeface="Cambria Math" panose="02040503050406030204" pitchFamily="18" charset="0"/>
                                </a:rPr>
                                <m:t>1/</m:t>
                              </m:r>
                              <m:r>
                                <a:rPr lang="en-US" sz="1800" i="1">
                                  <a:latin typeface="Cambria Math" panose="02040503050406030204" pitchFamily="18" charset="0"/>
                                </a:rPr>
                                <m:t>𝑛</m:t>
                              </m:r>
                            </m:sup>
                          </m:sSubSup>
                        </m:den>
                      </m:f>
                      <m:r>
                        <a:rPr lang="en-US" sz="1800" i="1">
                          <a:latin typeface="Cambria Math" panose="02040503050406030204" pitchFamily="18" charset="0"/>
                          <a:ea typeface="Cambria Math" panose="02040503050406030204" pitchFamily="18" charset="0"/>
                        </a:rPr>
                        <m:t>∙</m:t>
                      </m:r>
                      <m:d>
                        <m:dPr>
                          <m:ctrlPr>
                            <a:rPr lang="en-US" sz="1800" i="1">
                              <a:latin typeface="Cambria Math" panose="02040503050406030204" pitchFamily="18" charset="0"/>
                              <a:ea typeface="Cambria Math" panose="02040503050406030204" pitchFamily="18" charset="0"/>
                            </a:rPr>
                          </m:ctrlPr>
                        </m:dPr>
                        <m:e>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𝑛</m:t>
                              </m:r>
                            </m:num>
                            <m:den>
                              <m:r>
                                <a:rPr lang="en-US" sz="1800" i="1">
                                  <a:latin typeface="Cambria Math" panose="02040503050406030204" pitchFamily="18" charset="0"/>
                                  <a:ea typeface="Cambria Math" panose="02040503050406030204" pitchFamily="18" charset="0"/>
                                </a:rPr>
                                <m:t>𝑛</m:t>
                              </m:r>
                              <m:r>
                                <a:rPr lang="en-US" sz="1800" i="1">
                                  <a:latin typeface="Cambria Math" panose="02040503050406030204" pitchFamily="18" charset="0"/>
                                  <a:ea typeface="Cambria Math" panose="02040503050406030204" pitchFamily="18" charset="0"/>
                                </a:rPr>
                                <m:t>−1</m:t>
                              </m:r>
                            </m:den>
                          </m:f>
                        </m:e>
                      </m:d>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ea typeface="Cambria Math" panose="02040503050406030204" pitchFamily="18" charset="0"/>
                            </a:rPr>
                          </m:ctrlPr>
                        </m:sSupPr>
                        <m:e>
                          <m:r>
                            <a:rPr lang="en-US" sz="1800" i="1">
                              <a:latin typeface="Cambria Math" panose="02040503050406030204" pitchFamily="18" charset="0"/>
                              <a:ea typeface="Cambria Math" panose="02040503050406030204" pitchFamily="18" charset="0"/>
                            </a:rPr>
                            <m:t>𝑡</m:t>
                          </m:r>
                        </m:e>
                        <m:sup>
                          <m:d>
                            <m:dPr>
                              <m:ctrlPr>
                                <a:rPr lang="en-US" sz="1800" i="1">
                                  <a:latin typeface="Cambria Math" panose="02040503050406030204" pitchFamily="18" charset="0"/>
                                  <a:ea typeface="Cambria Math" panose="02040503050406030204" pitchFamily="18" charset="0"/>
                                </a:rPr>
                              </m:ctrlPr>
                            </m:dPr>
                            <m:e>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𝑛</m:t>
                                  </m:r>
                                  <m:r>
                                    <a:rPr lang="en-US" sz="1800" i="1">
                                      <a:latin typeface="Cambria Math" panose="02040503050406030204" pitchFamily="18" charset="0"/>
                                      <a:ea typeface="Cambria Math" panose="02040503050406030204" pitchFamily="18" charset="0"/>
                                    </a:rPr>
                                    <m:t>−1</m:t>
                                  </m:r>
                                </m:num>
                                <m:den>
                                  <m:r>
                                    <a:rPr lang="en-US" sz="1800" i="1">
                                      <a:latin typeface="Cambria Math" panose="02040503050406030204" pitchFamily="18" charset="0"/>
                                      <a:ea typeface="Cambria Math" panose="02040503050406030204" pitchFamily="18" charset="0"/>
                                    </a:rPr>
                                    <m:t>𝑛</m:t>
                                  </m:r>
                                </m:den>
                              </m:f>
                            </m:e>
                          </m:d>
                        </m:sup>
                      </m:sSup>
                    </m:oMath>
                  </m:oMathPara>
                </a14:m>
                <a:endParaRPr lang="en-US" sz="1800" dirty="0"/>
              </a:p>
            </p:txBody>
          </p:sp>
        </mc:Choice>
        <mc:Fallback xmlns="">
          <p:sp>
            <p:nvSpPr>
              <p:cNvPr id="11" name="TextBox 10">
                <a:extLst>
                  <a:ext uri="{FF2B5EF4-FFF2-40B4-BE49-F238E27FC236}">
                    <a16:creationId xmlns:a16="http://schemas.microsoft.com/office/drawing/2014/main" id="{E576E92F-9186-F2EF-2FEA-CDE2A82F0C91}"/>
                  </a:ext>
                </a:extLst>
              </p:cNvPr>
              <p:cNvSpPr txBox="1">
                <a:spLocks noRot="1" noChangeAspect="1" noMove="1" noResize="1" noEditPoints="1" noAdjustHandles="1" noChangeArrowheads="1" noChangeShapeType="1" noTextEdit="1"/>
              </p:cNvSpPr>
              <p:nvPr/>
            </p:nvSpPr>
            <p:spPr>
              <a:xfrm>
                <a:off x="682281" y="3071018"/>
                <a:ext cx="3356945" cy="646972"/>
              </a:xfrm>
              <a:prstGeom prst="rect">
                <a:avLst/>
              </a:prstGeom>
              <a:blipFill>
                <a:blip r:embed="rId4"/>
                <a:stretch>
                  <a:fillRect l="-1128" t="-1923" b="-9615"/>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D93D739F-03C1-E0C2-7CD0-398D18AE2C1E}"/>
              </a:ext>
            </a:extLst>
          </p:cNvPr>
          <p:cNvSpPr txBox="1"/>
          <p:nvPr/>
        </p:nvSpPr>
        <p:spPr>
          <a:xfrm>
            <a:off x="875021" y="2637311"/>
            <a:ext cx="2964959" cy="646331"/>
          </a:xfrm>
          <a:prstGeom prst="rect">
            <a:avLst/>
          </a:prstGeom>
          <a:noFill/>
        </p:spPr>
        <p:txBody>
          <a:bodyPr wrap="square" rtlCol="0">
            <a:spAutoFit/>
          </a:bodyPr>
          <a:lstStyle/>
          <a:p>
            <a:r>
              <a:rPr lang="en-US" sz="1800" dirty="0"/>
              <a:t>Kinetics of the abnormal grain growth </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94F8BEC-7BB7-081F-CAAB-7FDEB9FF1C34}"/>
                  </a:ext>
                </a:extLst>
              </p:cNvPr>
              <p:cNvSpPr txBox="1"/>
              <p:nvPr/>
            </p:nvSpPr>
            <p:spPr>
              <a:xfrm>
                <a:off x="545866" y="3999013"/>
                <a:ext cx="406502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𝑘</m:t>
                          </m:r>
                        </m:e>
                        <m:sub>
                          <m:r>
                            <a:rPr lang="en-US" sz="1800" i="1">
                              <a:latin typeface="Cambria Math" panose="02040503050406030204" pitchFamily="18" charset="0"/>
                            </a:rPr>
                            <m:t>𝐴</m:t>
                          </m:r>
                        </m:sub>
                      </m:sSub>
                      <m:r>
                        <a:rPr lang="en-US" sz="1800" i="1">
                          <a:latin typeface="Cambria Math" panose="02040503050406030204" pitchFamily="18" charset="0"/>
                        </a:rPr>
                        <m:t>=</m:t>
                      </m:r>
                      <m:r>
                        <a:rPr lang="en-US" sz="1800" i="1">
                          <a:latin typeface="Cambria Math" panose="02040503050406030204" pitchFamily="18" charset="0"/>
                        </a:rPr>
                        <m:t>𝐴𝑏𝑛𝑜𝑟𝑚𝑎𝑙</m:t>
                      </m:r>
                      <m:r>
                        <a:rPr lang="en-US" sz="1800" i="1">
                          <a:latin typeface="Cambria Math" panose="02040503050406030204" pitchFamily="18" charset="0"/>
                        </a:rPr>
                        <m:t> </m:t>
                      </m:r>
                      <m:r>
                        <a:rPr lang="en-US" sz="1800" i="1">
                          <a:latin typeface="Cambria Math" panose="02040503050406030204" pitchFamily="18" charset="0"/>
                        </a:rPr>
                        <m:t>𝐺𝑟𝑎𝑖𝑛</m:t>
                      </m:r>
                      <m:r>
                        <a:rPr lang="en-US" sz="1800" i="1">
                          <a:latin typeface="Cambria Math" panose="02040503050406030204" pitchFamily="18" charset="0"/>
                        </a:rPr>
                        <m:t> </m:t>
                      </m:r>
                      <m:r>
                        <a:rPr lang="en-US" sz="1800" i="1">
                          <a:latin typeface="Cambria Math" panose="02040503050406030204" pitchFamily="18" charset="0"/>
                        </a:rPr>
                        <m:t>𝑔𝑟𝑜𝑤𝑡h</m:t>
                      </m:r>
                      <m:r>
                        <a:rPr lang="en-US" sz="1800" i="1">
                          <a:latin typeface="Cambria Math" panose="02040503050406030204" pitchFamily="18" charset="0"/>
                        </a:rPr>
                        <m:t> </m:t>
                      </m:r>
                      <m:r>
                        <a:rPr lang="en-US" sz="1800" i="1">
                          <a:latin typeface="Cambria Math" panose="02040503050406030204" pitchFamily="18" charset="0"/>
                        </a:rPr>
                        <m:t>𝑐𝑜𝑛𝑠𝑡𝑎𝑛𝑡</m:t>
                      </m:r>
                    </m:oMath>
                  </m:oMathPara>
                </a14:m>
                <a:endParaRPr lang="en-US" sz="1800" dirty="0"/>
              </a:p>
            </p:txBody>
          </p:sp>
        </mc:Choice>
        <mc:Fallback xmlns="">
          <p:sp>
            <p:nvSpPr>
              <p:cNvPr id="13" name="TextBox 12">
                <a:extLst>
                  <a:ext uri="{FF2B5EF4-FFF2-40B4-BE49-F238E27FC236}">
                    <a16:creationId xmlns:a16="http://schemas.microsoft.com/office/drawing/2014/main" id="{994F8BEC-7BB7-081F-CAAB-7FDEB9FF1C34}"/>
                  </a:ext>
                </a:extLst>
              </p:cNvPr>
              <p:cNvSpPr txBox="1">
                <a:spLocks noRot="1" noChangeAspect="1" noMove="1" noResize="1" noEditPoints="1" noAdjustHandles="1" noChangeArrowheads="1" noChangeShapeType="1" noTextEdit="1"/>
              </p:cNvSpPr>
              <p:nvPr/>
            </p:nvSpPr>
            <p:spPr>
              <a:xfrm>
                <a:off x="545866" y="3999013"/>
                <a:ext cx="4065024" cy="276999"/>
              </a:xfrm>
              <a:prstGeom prst="rect">
                <a:avLst/>
              </a:prstGeom>
              <a:blipFill>
                <a:blip r:embed="rId5"/>
                <a:stretch>
                  <a:fillRect l="-1250" t="-8696" r="-625" b="-391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8AEDAB9-369F-B8C7-F7D5-60ABFCAEFA5B}"/>
                  </a:ext>
                </a:extLst>
              </p:cNvPr>
              <p:cNvSpPr txBox="1"/>
              <p:nvPr/>
            </p:nvSpPr>
            <p:spPr>
              <a:xfrm>
                <a:off x="545866" y="4271192"/>
                <a:ext cx="384207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𝑘</m:t>
                          </m:r>
                        </m:e>
                        <m:sub>
                          <m:r>
                            <a:rPr lang="en-US" sz="1800" i="1">
                              <a:latin typeface="Cambria Math" panose="02040503050406030204" pitchFamily="18" charset="0"/>
                            </a:rPr>
                            <m:t>𝑛</m:t>
                          </m:r>
                        </m:sub>
                      </m:sSub>
                      <m:r>
                        <a:rPr lang="en-US" sz="1800" i="1">
                          <a:latin typeface="Cambria Math" panose="02040503050406030204" pitchFamily="18" charset="0"/>
                        </a:rPr>
                        <m:t>=</m:t>
                      </m:r>
                      <m:r>
                        <a:rPr lang="en-US" sz="1800" i="1">
                          <a:latin typeface="Cambria Math" panose="02040503050406030204" pitchFamily="18" charset="0"/>
                        </a:rPr>
                        <m:t>𝑁𝑜𝑟𝑚𝑎𝑙</m:t>
                      </m:r>
                      <m:r>
                        <a:rPr lang="en-US" sz="1800" i="1">
                          <a:latin typeface="Cambria Math" panose="02040503050406030204" pitchFamily="18" charset="0"/>
                        </a:rPr>
                        <m:t> </m:t>
                      </m:r>
                      <m:r>
                        <a:rPr lang="en-US" sz="1800" i="1">
                          <a:latin typeface="Cambria Math" panose="02040503050406030204" pitchFamily="18" charset="0"/>
                        </a:rPr>
                        <m:t>𝐺𝑟𝑎𝑖𝑛</m:t>
                      </m:r>
                      <m:r>
                        <a:rPr lang="en-US" sz="1800" i="1">
                          <a:latin typeface="Cambria Math" panose="02040503050406030204" pitchFamily="18" charset="0"/>
                        </a:rPr>
                        <m:t> </m:t>
                      </m:r>
                      <m:r>
                        <a:rPr lang="en-US" sz="1800" i="1">
                          <a:latin typeface="Cambria Math" panose="02040503050406030204" pitchFamily="18" charset="0"/>
                        </a:rPr>
                        <m:t>𝑔𝑟𝑜𝑤𝑡h</m:t>
                      </m:r>
                      <m:r>
                        <a:rPr lang="en-US" sz="1800" i="1">
                          <a:latin typeface="Cambria Math" panose="02040503050406030204" pitchFamily="18" charset="0"/>
                        </a:rPr>
                        <m:t> </m:t>
                      </m:r>
                      <m:r>
                        <a:rPr lang="en-US" sz="1800" i="1">
                          <a:latin typeface="Cambria Math" panose="02040503050406030204" pitchFamily="18" charset="0"/>
                        </a:rPr>
                        <m:t>𝑐𝑜𝑛𝑠𝑡𝑎𝑛𝑡</m:t>
                      </m:r>
                    </m:oMath>
                  </m:oMathPara>
                </a14:m>
                <a:endParaRPr lang="en-US" sz="1800" dirty="0"/>
              </a:p>
            </p:txBody>
          </p:sp>
        </mc:Choice>
        <mc:Fallback xmlns="">
          <p:sp>
            <p:nvSpPr>
              <p:cNvPr id="14" name="TextBox 13">
                <a:extLst>
                  <a:ext uri="{FF2B5EF4-FFF2-40B4-BE49-F238E27FC236}">
                    <a16:creationId xmlns:a16="http://schemas.microsoft.com/office/drawing/2014/main" id="{A8AEDAB9-369F-B8C7-F7D5-60ABFCAEFA5B}"/>
                  </a:ext>
                </a:extLst>
              </p:cNvPr>
              <p:cNvSpPr txBox="1">
                <a:spLocks noRot="1" noChangeAspect="1" noMove="1" noResize="1" noEditPoints="1" noAdjustHandles="1" noChangeArrowheads="1" noChangeShapeType="1" noTextEdit="1"/>
              </p:cNvSpPr>
              <p:nvPr/>
            </p:nvSpPr>
            <p:spPr>
              <a:xfrm>
                <a:off x="545866" y="4271192"/>
                <a:ext cx="3842077" cy="276999"/>
              </a:xfrm>
              <a:prstGeom prst="rect">
                <a:avLst/>
              </a:prstGeom>
              <a:blipFill>
                <a:blip r:embed="rId6"/>
                <a:stretch>
                  <a:fillRect l="-1320" t="-8696" r="-660" b="-34783"/>
                </a:stretch>
              </a:blipFill>
            </p:spPr>
            <p:txBody>
              <a:bodyPr/>
              <a:lstStyle/>
              <a:p>
                <a:r>
                  <a:rPr lang="en-US">
                    <a:noFill/>
                  </a:rPr>
                  <a:t> </a:t>
                </a:r>
              </a:p>
            </p:txBody>
          </p:sp>
        </mc:Fallback>
      </mc:AlternateContent>
    </p:spTree>
    <p:extLst>
      <p:ext uri="{BB962C8B-B14F-4D97-AF65-F5344CB8AC3E}">
        <p14:creationId xmlns:p14="http://schemas.microsoft.com/office/powerpoint/2010/main" val="24363134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F18D3D-2C33-0AF6-5EF6-99575D3760E9}"/>
              </a:ext>
            </a:extLst>
          </p:cNvPr>
          <p:cNvSpPr>
            <a:spLocks noGrp="1"/>
          </p:cNvSpPr>
          <p:nvPr>
            <p:ph type="title"/>
          </p:nvPr>
        </p:nvSpPr>
        <p:spPr/>
        <p:txBody>
          <a:bodyPr/>
          <a:lstStyle/>
          <a:p>
            <a:r>
              <a:rPr lang="en-US" sz="2000" dirty="0"/>
              <a:t>-Q/R vs ln(k</a:t>
            </a:r>
            <a:r>
              <a:rPr lang="en-US" sz="2000" baseline="-25000" dirty="0"/>
              <a:t>0</a:t>
            </a:r>
            <a:r>
              <a:rPr lang="en-US" sz="2000" dirty="0"/>
              <a:t>) for coupon samples</a:t>
            </a:r>
            <a:endParaRPr lang="en-US" dirty="0"/>
          </a:p>
        </p:txBody>
      </p:sp>
      <p:sp>
        <p:nvSpPr>
          <p:cNvPr id="4" name="Date Placeholder 3">
            <a:extLst>
              <a:ext uri="{FF2B5EF4-FFF2-40B4-BE49-F238E27FC236}">
                <a16:creationId xmlns:a16="http://schemas.microsoft.com/office/drawing/2014/main" id="{E92E7900-FA03-251F-4F79-3647E358B271}"/>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79E7AED3-74FC-4743-A54F-59C7905B94F8}"/>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6EEA325E-8632-0C7D-6241-D986F6C215A0}"/>
              </a:ext>
            </a:extLst>
          </p:cNvPr>
          <p:cNvSpPr>
            <a:spLocks noGrp="1"/>
          </p:cNvSpPr>
          <p:nvPr>
            <p:ph type="sldNum" sz="quarter" idx="4"/>
          </p:nvPr>
        </p:nvSpPr>
        <p:spPr/>
        <p:txBody>
          <a:bodyPr/>
          <a:lstStyle/>
          <a:p>
            <a:pPr>
              <a:defRPr/>
            </a:pPr>
            <a:fld id="{148C009B-CB69-E04A-B9B3-34B26D69E9CF}" type="slidenum">
              <a:rPr lang="en-US" smtClean="0"/>
              <a:pPr>
                <a:defRPr/>
              </a:pPr>
              <a:t>26</a:t>
            </a:fld>
            <a:endParaRPr lang="en-US" dirty="0"/>
          </a:p>
        </p:txBody>
      </p:sp>
      <p:pic>
        <p:nvPicPr>
          <p:cNvPr id="9" name="Picture 8">
            <a:extLst>
              <a:ext uri="{FF2B5EF4-FFF2-40B4-BE49-F238E27FC236}">
                <a16:creationId xmlns:a16="http://schemas.microsoft.com/office/drawing/2014/main" id="{017527EE-BF4E-3DBE-C2BF-DBE174A31C43}"/>
              </a:ext>
            </a:extLst>
          </p:cNvPr>
          <p:cNvPicPr>
            <a:picLocks noChangeAspect="1"/>
          </p:cNvPicPr>
          <p:nvPr/>
        </p:nvPicPr>
        <p:blipFill>
          <a:blip r:embed="rId2"/>
          <a:stretch>
            <a:fillRect/>
          </a:stretch>
        </p:blipFill>
        <p:spPr>
          <a:xfrm>
            <a:off x="132093" y="830894"/>
            <a:ext cx="4439907" cy="3398269"/>
          </a:xfrm>
          <a:prstGeom prst="rect">
            <a:avLst/>
          </a:prstGeom>
        </p:spPr>
      </p:pic>
      <p:sp>
        <p:nvSpPr>
          <p:cNvPr id="10" name="Arrow: Down 6">
            <a:extLst>
              <a:ext uri="{FF2B5EF4-FFF2-40B4-BE49-F238E27FC236}">
                <a16:creationId xmlns:a16="http://schemas.microsoft.com/office/drawing/2014/main" id="{D8F7AC01-3CE2-7722-AB7A-C9C824104DDD}"/>
              </a:ext>
            </a:extLst>
          </p:cNvPr>
          <p:cNvSpPr/>
          <p:nvPr/>
        </p:nvSpPr>
        <p:spPr>
          <a:xfrm rot="13485402">
            <a:off x="2665558" y="1280980"/>
            <a:ext cx="142875" cy="263659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TextBox 11">
            <a:extLst>
              <a:ext uri="{FF2B5EF4-FFF2-40B4-BE49-F238E27FC236}">
                <a16:creationId xmlns:a16="http://schemas.microsoft.com/office/drawing/2014/main" id="{CBA3E940-3626-EC2F-F3FA-C1ADBED7FC36}"/>
              </a:ext>
            </a:extLst>
          </p:cNvPr>
          <p:cNvSpPr txBox="1"/>
          <p:nvPr/>
        </p:nvSpPr>
        <p:spPr>
          <a:xfrm>
            <a:off x="4572000" y="188814"/>
            <a:ext cx="4572000" cy="3179588"/>
          </a:xfrm>
          <a:prstGeom prst="rect">
            <a:avLst/>
          </a:prstGeom>
          <a:noFill/>
        </p:spPr>
        <p:txBody>
          <a:bodyPr wrap="square">
            <a:spAutoFit/>
          </a:bodyPr>
          <a:lstStyle/>
          <a:p>
            <a:pPr marL="214313" indent="-214313">
              <a:lnSpc>
                <a:spcPct val="120000"/>
              </a:lnSpc>
              <a:buFont typeface="Arial" panose="020B0604020202020204" pitchFamily="34" charset="0"/>
              <a:buChar char="•"/>
            </a:pPr>
            <a:r>
              <a:rPr lang="en-US" sz="1400" dirty="0">
                <a:latin typeface="Helvetica" pitchFamily="2" charset="0"/>
              </a:rPr>
              <a:t>These high RRR coupons are not in an ideal state.</a:t>
            </a:r>
          </a:p>
          <a:p>
            <a:pPr marL="557213" lvl="1" indent="-214313">
              <a:lnSpc>
                <a:spcPct val="120000"/>
              </a:lnSpc>
              <a:buFont typeface="Arial" panose="020B0604020202020204" pitchFamily="34" charset="0"/>
              <a:buChar char="•"/>
            </a:pPr>
            <a:r>
              <a:rPr lang="en-US" sz="1400" dirty="0">
                <a:latin typeface="Helvetica" pitchFamily="2" charset="0"/>
              </a:rPr>
              <a:t>Some amounts of impurities and dislocations exist in the samples.</a:t>
            </a:r>
          </a:p>
          <a:p>
            <a:pPr marL="214313" indent="-214313">
              <a:lnSpc>
                <a:spcPct val="120000"/>
              </a:lnSpc>
              <a:buFont typeface="Arial" panose="020B0604020202020204" pitchFamily="34" charset="0"/>
              <a:buChar char="•"/>
            </a:pPr>
            <a:r>
              <a:rPr lang="en-US" sz="1400" dirty="0">
                <a:latin typeface="Helvetica" pitchFamily="2" charset="0"/>
              </a:rPr>
              <a:t>The activation energy term (-Q/R) decreases with increasing in ln(k</a:t>
            </a:r>
            <a:r>
              <a:rPr lang="en-US" sz="1400" baseline="-25000" dirty="0">
                <a:latin typeface="Helvetica" pitchFamily="2" charset="0"/>
              </a:rPr>
              <a:t>0</a:t>
            </a:r>
            <a:r>
              <a:rPr lang="en-US" sz="1400" dirty="0">
                <a:latin typeface="Helvetica" pitchFamily="2" charset="0"/>
              </a:rPr>
              <a:t>) term.</a:t>
            </a:r>
          </a:p>
          <a:p>
            <a:pPr marL="557213" lvl="1" indent="-214313">
              <a:lnSpc>
                <a:spcPct val="120000"/>
              </a:lnSpc>
              <a:buFont typeface="Arial" panose="020B0604020202020204" pitchFamily="34" charset="0"/>
              <a:buChar char="•"/>
            </a:pPr>
            <a:r>
              <a:rPr lang="en-US" sz="1400" dirty="0">
                <a:latin typeface="Helvetica" pitchFamily="2" charset="0"/>
              </a:rPr>
              <a:t>In case of a non-ideal recrystallization environment, ln(k</a:t>
            </a:r>
            <a:r>
              <a:rPr lang="en-US" sz="1400" baseline="-25000" dirty="0">
                <a:latin typeface="Helvetica" pitchFamily="2" charset="0"/>
              </a:rPr>
              <a:t>0</a:t>
            </a:r>
            <a:r>
              <a:rPr lang="en-US" sz="1400" dirty="0">
                <a:latin typeface="Helvetica" pitchFamily="2" charset="0"/>
              </a:rPr>
              <a:t>) describes not only grain mobilities </a:t>
            </a:r>
            <a:r>
              <a:rPr lang="en-US" sz="1400" i="1" dirty="0">
                <a:latin typeface="Helvetica" pitchFamily="2" charset="0"/>
              </a:rPr>
              <a:t>(M)</a:t>
            </a:r>
            <a:r>
              <a:rPr lang="en-US" sz="1400" dirty="0">
                <a:latin typeface="Helvetica" pitchFamily="2" charset="0"/>
              </a:rPr>
              <a:t> but also grain retarding force </a:t>
            </a:r>
            <a:r>
              <a:rPr lang="en-US" sz="1400" i="1" dirty="0">
                <a:latin typeface="Helvetica" pitchFamily="2" charset="0"/>
              </a:rPr>
              <a:t>(</a:t>
            </a:r>
            <a:r>
              <a:rPr lang="en-US" sz="1400" i="1" dirty="0" err="1">
                <a:latin typeface="Helvetica" pitchFamily="2" charset="0"/>
              </a:rPr>
              <a:t>f</a:t>
            </a:r>
            <a:r>
              <a:rPr lang="en-US" sz="1400" i="1" baseline="-25000" dirty="0" err="1">
                <a:latin typeface="Helvetica" pitchFamily="2" charset="0"/>
              </a:rPr>
              <a:t>retard</a:t>
            </a:r>
            <a:r>
              <a:rPr lang="en-US" sz="1400" i="1" dirty="0">
                <a:latin typeface="Helvetica" pitchFamily="2" charset="0"/>
              </a:rPr>
              <a:t>)</a:t>
            </a:r>
            <a:r>
              <a:rPr lang="en-US" sz="1400" dirty="0">
                <a:latin typeface="Helvetica" pitchFamily="2" charset="0"/>
              </a:rPr>
              <a:t>due to impurities/dislocations.</a:t>
            </a:r>
          </a:p>
          <a:p>
            <a:pPr marL="214313" indent="-214313">
              <a:lnSpc>
                <a:spcPct val="120000"/>
              </a:lnSpc>
              <a:buFont typeface="Arial" panose="020B0604020202020204" pitchFamily="34" charset="0"/>
              <a:buChar char="•"/>
            </a:pPr>
            <a:r>
              <a:rPr lang="en-US" sz="1400" dirty="0">
                <a:latin typeface="Helvetica" pitchFamily="2" charset="0"/>
              </a:rPr>
              <a:t>The linearity indicates that </a:t>
            </a:r>
            <a:r>
              <a:rPr lang="en-US" sz="1400" u="sng" dirty="0">
                <a:latin typeface="Helvetica" pitchFamily="2" charset="0"/>
              </a:rPr>
              <a:t>higher impurity contents require higher activation energy for grain growth and recrystallization.</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8C9CFCC-DC3E-E9FA-CEFC-4800AD717363}"/>
                  </a:ext>
                </a:extLst>
              </p:cNvPr>
              <p:cNvSpPr txBox="1"/>
              <p:nvPr/>
            </p:nvSpPr>
            <p:spPr>
              <a:xfrm>
                <a:off x="4205960" y="3965212"/>
                <a:ext cx="4630627" cy="5279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𝑘</m:t>
                      </m:r>
                      <m:d>
                        <m:dPr>
                          <m:begChr m:val="["/>
                          <m:endChr m:val="]"/>
                          <m:ctrlPr>
                            <a:rPr lang="en-US" sz="1800" i="1">
                              <a:latin typeface="Cambria Math" panose="02040503050406030204" pitchFamily="18" charset="0"/>
                            </a:rPr>
                          </m:ctrlPr>
                        </m:dPr>
                        <m:e>
                          <m:f>
                            <m:fPr>
                              <m:ctrlPr>
                                <a:rPr lang="en-US" sz="1800" i="1">
                                  <a:latin typeface="Cambria Math" panose="02040503050406030204" pitchFamily="18" charset="0"/>
                                </a:rPr>
                              </m:ctrlPr>
                            </m:fPr>
                            <m:num>
                              <m:r>
                                <a:rPr lang="en-US" sz="1800" i="1">
                                  <a:latin typeface="Cambria Math" panose="02040503050406030204" pitchFamily="18" charset="0"/>
                                </a:rPr>
                                <m:t>1</m:t>
                              </m:r>
                            </m:num>
                            <m:den>
                              <m:r>
                                <a:rPr lang="en-US" sz="1800" i="1">
                                  <a:latin typeface="Cambria Math" panose="02040503050406030204" pitchFamily="18" charset="0"/>
                                </a:rPr>
                                <m:t>𝑇</m:t>
                              </m:r>
                            </m:den>
                          </m:f>
                        </m:e>
                      </m:d>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𝑀</m:t>
                          </m:r>
                        </m:e>
                        <m:sub>
                          <m:r>
                            <a:rPr lang="en-US" sz="1800" i="1">
                              <a:latin typeface="Cambria Math" panose="02040503050406030204" pitchFamily="18" charset="0"/>
                            </a:rPr>
                            <m:t>0</m:t>
                          </m:r>
                        </m:sub>
                      </m:sSub>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𝑓</m:t>
                          </m:r>
                        </m:e>
                        <m:sub>
                          <m:r>
                            <a:rPr lang="en-US" sz="1800" i="1">
                              <a:latin typeface="Cambria Math" panose="02040503050406030204" pitchFamily="18" charset="0"/>
                            </a:rPr>
                            <m:t>𝑟𝑒𝑡𝑎𝑟𝑑</m:t>
                          </m:r>
                        </m:sub>
                      </m:sSub>
                      <m:r>
                        <a:rPr lang="en-US" sz="1800" i="1">
                          <a:latin typeface="Cambria Math" panose="02040503050406030204" pitchFamily="18" charset="0"/>
                        </a:rPr>
                        <m:t>∗</m:t>
                      </m:r>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exp</m:t>
                          </m:r>
                        </m:fName>
                        <m:e>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r>
                                    <a:rPr lang="en-US" sz="1800" i="1">
                                      <a:latin typeface="Cambria Math" panose="02040503050406030204" pitchFamily="18" charset="0"/>
                                    </a:rPr>
                                    <m:t>−</m:t>
                                  </m:r>
                                  <m:r>
                                    <a:rPr lang="en-US" sz="1800" i="1">
                                      <a:latin typeface="Cambria Math" panose="02040503050406030204" pitchFamily="18" charset="0"/>
                                    </a:rPr>
                                    <m:t>𝑄</m:t>
                                  </m:r>
                                </m:num>
                                <m:den>
                                  <m:r>
                                    <a:rPr lang="en-US" sz="1800" i="1">
                                      <a:latin typeface="Cambria Math" panose="02040503050406030204" pitchFamily="18" charset="0"/>
                                    </a:rPr>
                                    <m:t>𝑅</m:t>
                                  </m:r>
                                  <m:r>
                                    <a:rPr lang="en-US" sz="1800" i="1">
                                      <a:latin typeface="Cambria Math" panose="02040503050406030204" pitchFamily="18" charset="0"/>
                                    </a:rPr>
                                    <m:t>∗</m:t>
                                  </m:r>
                                  <m:r>
                                    <a:rPr lang="en-US" sz="1800" i="1">
                                      <a:latin typeface="Cambria Math" panose="02040503050406030204" pitchFamily="18" charset="0"/>
                                    </a:rPr>
                                    <m:t>𝑇</m:t>
                                  </m:r>
                                </m:den>
                              </m:f>
                            </m:e>
                          </m:d>
                        </m:e>
                      </m:func>
                      <m:r>
                        <a:rPr lang="en-US" sz="1800" i="1">
                          <a:latin typeface="Cambria Math" panose="02040503050406030204" pitchFamily="18" charset="0"/>
                        </a:rPr>
                        <m:t>=</m:t>
                      </m:r>
                      <m:r>
                        <a:rPr lang="en-US" sz="1800" i="1">
                          <a:latin typeface="Cambria Math" panose="02040503050406030204" pitchFamily="18" charset="0"/>
                        </a:rPr>
                        <m:t>𝐴</m:t>
                      </m:r>
                      <m:r>
                        <a:rPr lang="en-US" sz="1800" dirty="0">
                          <a:latin typeface="Cambria Math" panose="02040503050406030204" pitchFamily="18" charset="0"/>
                          <a:ea typeface="Cambria Math" panose="02040503050406030204" pitchFamily="18" charset="0"/>
                        </a:rPr>
                        <m:t>∙</m:t>
                      </m:r>
                      <m:sSup>
                        <m:sSupPr>
                          <m:ctrlPr>
                            <a:rPr lang="en-US" sz="1800" i="1" dirty="0">
                              <a:latin typeface="Cambria Math" panose="02040503050406030204" pitchFamily="18" charset="0"/>
                              <a:ea typeface="Cambria Math" panose="02040503050406030204" pitchFamily="18" charset="0"/>
                            </a:rPr>
                          </m:ctrlPr>
                        </m:sSupPr>
                        <m:e>
                          <m:r>
                            <a:rPr lang="en-US" sz="1800" i="1" dirty="0">
                              <a:latin typeface="Cambria Math" panose="02040503050406030204" pitchFamily="18" charset="0"/>
                              <a:ea typeface="Cambria Math" panose="02040503050406030204" pitchFamily="18" charset="0"/>
                            </a:rPr>
                            <m:t>𝑒</m:t>
                          </m:r>
                        </m:e>
                        <m:sup>
                          <m:r>
                            <a:rPr lang="en-US" sz="1800" i="1" dirty="0">
                              <a:latin typeface="Cambria Math" panose="02040503050406030204" pitchFamily="18" charset="0"/>
                              <a:ea typeface="Cambria Math" panose="02040503050406030204" pitchFamily="18" charset="0"/>
                            </a:rPr>
                            <m:t>(−</m:t>
                          </m:r>
                          <m:f>
                            <m:fPr>
                              <m:ctrlPr>
                                <a:rPr lang="en-US" sz="1800" i="1" dirty="0">
                                  <a:latin typeface="Cambria Math" panose="02040503050406030204" pitchFamily="18" charset="0"/>
                                  <a:ea typeface="Cambria Math" panose="02040503050406030204" pitchFamily="18" charset="0"/>
                                </a:rPr>
                              </m:ctrlPr>
                            </m:fPr>
                            <m:num>
                              <m:r>
                                <a:rPr lang="en-US" sz="1800" i="1" dirty="0">
                                  <a:latin typeface="Cambria Math" panose="02040503050406030204" pitchFamily="18" charset="0"/>
                                  <a:ea typeface="Cambria Math" panose="02040503050406030204" pitchFamily="18" charset="0"/>
                                </a:rPr>
                                <m:t>𝑄</m:t>
                              </m:r>
                            </m:num>
                            <m:den>
                              <m:r>
                                <a:rPr lang="en-US" sz="1800" i="1" dirty="0">
                                  <a:latin typeface="Cambria Math" panose="02040503050406030204" pitchFamily="18" charset="0"/>
                                  <a:ea typeface="Cambria Math" panose="02040503050406030204" pitchFamily="18" charset="0"/>
                                </a:rPr>
                                <m:t>𝑅𝑇</m:t>
                              </m:r>
                            </m:den>
                          </m:f>
                          <m:r>
                            <a:rPr lang="en-US" sz="1800" i="1" dirty="0">
                              <a:latin typeface="Cambria Math" panose="02040503050406030204" pitchFamily="18" charset="0"/>
                              <a:ea typeface="Cambria Math" panose="02040503050406030204" pitchFamily="18" charset="0"/>
                            </a:rPr>
                            <m:t>)</m:t>
                          </m:r>
                          <m:r>
                            <a:rPr lang="el-GR" sz="1800" i="1" dirty="0">
                              <a:latin typeface="Cambria Math" panose="02040503050406030204" pitchFamily="18" charset="0"/>
                              <a:ea typeface="Cambria Math" panose="02040503050406030204" pitchFamily="18" charset="0"/>
                            </a:rPr>
                            <m:t> </m:t>
                          </m:r>
                        </m:sup>
                      </m:sSup>
                    </m:oMath>
                  </m:oMathPara>
                </a14:m>
                <a:endParaRPr lang="en-US" sz="1800" dirty="0"/>
              </a:p>
            </p:txBody>
          </p:sp>
        </mc:Choice>
        <mc:Fallback xmlns="">
          <p:sp>
            <p:nvSpPr>
              <p:cNvPr id="13" name="TextBox 12">
                <a:extLst>
                  <a:ext uri="{FF2B5EF4-FFF2-40B4-BE49-F238E27FC236}">
                    <a16:creationId xmlns:a16="http://schemas.microsoft.com/office/drawing/2014/main" id="{18C9CFCC-DC3E-E9FA-CEFC-4800AD717363}"/>
                  </a:ext>
                </a:extLst>
              </p:cNvPr>
              <p:cNvSpPr txBox="1">
                <a:spLocks noRot="1" noChangeAspect="1" noMove="1" noResize="1" noEditPoints="1" noAdjustHandles="1" noChangeArrowheads="1" noChangeShapeType="1" noTextEdit="1"/>
              </p:cNvSpPr>
              <p:nvPr/>
            </p:nvSpPr>
            <p:spPr>
              <a:xfrm>
                <a:off x="4205960" y="3965212"/>
                <a:ext cx="4630627" cy="527901"/>
              </a:xfrm>
              <a:prstGeom prst="rect">
                <a:avLst/>
              </a:prstGeom>
              <a:blipFill>
                <a:blip r:embed="rId3"/>
                <a:stretch>
                  <a:fillRect l="-822" t="-7143" r="-548" b="-11905"/>
                </a:stretch>
              </a:blipFill>
            </p:spPr>
            <p:txBody>
              <a:bodyPr/>
              <a:lstStyle/>
              <a:p>
                <a:r>
                  <a:rPr lang="en-US">
                    <a:noFill/>
                  </a:rPr>
                  <a:t> </a:t>
                </a:r>
              </a:p>
            </p:txBody>
          </p:sp>
        </mc:Fallback>
      </mc:AlternateContent>
    </p:spTree>
    <p:extLst>
      <p:ext uri="{BB962C8B-B14F-4D97-AF65-F5344CB8AC3E}">
        <p14:creationId xmlns:p14="http://schemas.microsoft.com/office/powerpoint/2010/main" val="36364209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E1344B-5747-345A-8E2F-E5997F2349CE}"/>
              </a:ext>
            </a:extLst>
          </p:cNvPr>
          <p:cNvSpPr>
            <a:spLocks noGrp="1"/>
          </p:cNvSpPr>
          <p:nvPr>
            <p:ph type="title"/>
          </p:nvPr>
        </p:nvSpPr>
        <p:spPr>
          <a:xfrm>
            <a:off x="228600" y="459860"/>
            <a:ext cx="8686800" cy="320908"/>
          </a:xfrm>
        </p:spPr>
        <p:txBody>
          <a:bodyPr/>
          <a:lstStyle/>
          <a:p>
            <a:r>
              <a:rPr lang="en-US" dirty="0"/>
              <a:t>My approach assumption is “No significant impurities effects, but only dislocation effect on grain growth SRF grade Nb”</a:t>
            </a:r>
          </a:p>
        </p:txBody>
      </p:sp>
      <p:sp>
        <p:nvSpPr>
          <p:cNvPr id="4" name="Date Placeholder 3">
            <a:extLst>
              <a:ext uri="{FF2B5EF4-FFF2-40B4-BE49-F238E27FC236}">
                <a16:creationId xmlns:a16="http://schemas.microsoft.com/office/drawing/2014/main" id="{D7BCC386-CA73-102A-4C8E-7966BCA3B2A8}"/>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0B17869B-8F3A-7E15-CD9C-3828140504C1}"/>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72748B32-2309-C846-1ACD-F3C46183FA27}"/>
              </a:ext>
            </a:extLst>
          </p:cNvPr>
          <p:cNvSpPr>
            <a:spLocks noGrp="1"/>
          </p:cNvSpPr>
          <p:nvPr>
            <p:ph type="sldNum" sz="quarter" idx="4"/>
          </p:nvPr>
        </p:nvSpPr>
        <p:spPr/>
        <p:txBody>
          <a:bodyPr/>
          <a:lstStyle/>
          <a:p>
            <a:pPr>
              <a:defRPr/>
            </a:pPr>
            <a:fld id="{148C009B-CB69-E04A-B9B3-34B26D69E9CF}" type="slidenum">
              <a:rPr lang="en-US" smtClean="0"/>
              <a:pPr>
                <a:defRPr/>
              </a:pPr>
              <a:t>27</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4DA1DF8-ECB4-B320-1788-31DB1F8079A7}"/>
                  </a:ext>
                </a:extLst>
              </p:cNvPr>
              <p:cNvSpPr txBox="1"/>
              <p:nvPr/>
            </p:nvSpPr>
            <p:spPr>
              <a:xfrm>
                <a:off x="808263" y="1456294"/>
                <a:ext cx="1678536" cy="5259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800" i="1">
                              <a:latin typeface="Cambria Math" panose="02040503050406030204" pitchFamily="18" charset="0"/>
                            </a:rPr>
                          </m:ctrlPr>
                        </m:fPr>
                        <m:num>
                          <m:r>
                            <a:rPr lang="en-US" sz="1800" i="1">
                              <a:latin typeface="Cambria Math" panose="02040503050406030204" pitchFamily="18" charset="0"/>
                            </a:rPr>
                            <m:t>𝑑𝐷</m:t>
                          </m:r>
                        </m:num>
                        <m:den>
                          <m:r>
                            <a:rPr lang="en-US" sz="1800" i="1">
                              <a:latin typeface="Cambria Math" panose="02040503050406030204" pitchFamily="18" charset="0"/>
                            </a:rPr>
                            <m:t>𝑑𝑡</m:t>
                          </m:r>
                        </m:den>
                      </m:f>
                      <m:r>
                        <a:rPr lang="en-US" sz="1800" i="1">
                          <a:latin typeface="Cambria Math" panose="02040503050406030204" pitchFamily="18" charset="0"/>
                        </a:rPr>
                        <m:t>=</m:t>
                      </m:r>
                      <m:r>
                        <a:rPr lang="en-US" sz="1800" i="1">
                          <a:latin typeface="Cambria Math" panose="02040503050406030204" pitchFamily="18" charset="0"/>
                        </a:rPr>
                        <m:t>𝑀</m:t>
                      </m:r>
                      <m:sSup>
                        <m:sSupPr>
                          <m:ctrlPr>
                            <a:rPr lang="en-US" sz="1800" i="1">
                              <a:latin typeface="Cambria Math" panose="02040503050406030204" pitchFamily="18" charset="0"/>
                            </a:rPr>
                          </m:ctrlPr>
                        </m:sSupPr>
                        <m:e>
                          <m:r>
                            <a:rPr lang="en-US" sz="1800" i="1">
                              <a:latin typeface="Cambria Math" panose="02040503050406030204" pitchFamily="18" charset="0"/>
                            </a:rPr>
                            <m:t>(</m:t>
                          </m:r>
                          <m:r>
                            <m:rPr>
                              <m:sty m:val="p"/>
                            </m:rPr>
                            <a:rPr lang="el-GR" sz="1800" i="1">
                              <a:latin typeface="Cambria Math" panose="02040503050406030204" pitchFamily="18" charset="0"/>
                              <a:ea typeface="Cambria Math" panose="02040503050406030204" pitchFamily="18" charset="0"/>
                            </a:rPr>
                            <m:t>Δ</m:t>
                          </m:r>
                          <m:r>
                            <a:rPr lang="en-US" sz="1800" i="1">
                              <a:latin typeface="Cambria Math" panose="02040503050406030204" pitchFamily="18" charset="0"/>
                              <a:ea typeface="Cambria Math" panose="02040503050406030204" pitchFamily="18" charset="0"/>
                            </a:rPr>
                            <m:t>𝐹</m:t>
                          </m:r>
                          <m:r>
                            <a:rPr lang="en-US" sz="1800" i="1">
                              <a:latin typeface="Cambria Math" panose="02040503050406030204" pitchFamily="18" charset="0"/>
                              <a:ea typeface="Cambria Math" panose="02040503050406030204" pitchFamily="18" charset="0"/>
                            </a:rPr>
                            <m:t>)</m:t>
                          </m:r>
                        </m:e>
                        <m:sup>
                          <m:f>
                            <m:fPr>
                              <m:ctrlPr>
                                <a:rPr lang="en-US" sz="1800" i="1">
                                  <a:latin typeface="Cambria Math" panose="02040503050406030204" pitchFamily="18" charset="0"/>
                                </a:rPr>
                              </m:ctrlPr>
                            </m:fPr>
                            <m:num>
                              <m:r>
                                <a:rPr lang="en-US" sz="1800" i="1">
                                  <a:latin typeface="Cambria Math" panose="02040503050406030204" pitchFamily="18" charset="0"/>
                                </a:rPr>
                                <m:t>1</m:t>
                              </m:r>
                            </m:num>
                            <m:den>
                              <m:r>
                                <a:rPr lang="en-US" sz="1800" i="1">
                                  <a:latin typeface="Cambria Math" panose="02040503050406030204" pitchFamily="18" charset="0"/>
                                </a:rPr>
                                <m:t>𝑛</m:t>
                              </m:r>
                            </m:den>
                          </m:f>
                          <m:r>
                            <a:rPr lang="en-US" sz="1800" i="1">
                              <a:latin typeface="Cambria Math" panose="02040503050406030204" pitchFamily="18" charset="0"/>
                            </a:rPr>
                            <m:t>−1</m:t>
                          </m:r>
                        </m:sup>
                      </m:sSup>
                    </m:oMath>
                  </m:oMathPara>
                </a14:m>
                <a:endParaRPr lang="en-US" sz="1800" dirty="0"/>
              </a:p>
            </p:txBody>
          </p:sp>
        </mc:Choice>
        <mc:Fallback xmlns="">
          <p:sp>
            <p:nvSpPr>
              <p:cNvPr id="7" name="TextBox 6">
                <a:extLst>
                  <a:ext uri="{FF2B5EF4-FFF2-40B4-BE49-F238E27FC236}">
                    <a16:creationId xmlns:a16="http://schemas.microsoft.com/office/drawing/2014/main" id="{04DA1DF8-ECB4-B320-1788-31DB1F8079A7}"/>
                  </a:ext>
                </a:extLst>
              </p:cNvPr>
              <p:cNvSpPr txBox="1">
                <a:spLocks noRot="1" noChangeAspect="1" noMove="1" noResize="1" noEditPoints="1" noAdjustHandles="1" noChangeArrowheads="1" noChangeShapeType="1" noTextEdit="1"/>
              </p:cNvSpPr>
              <p:nvPr/>
            </p:nvSpPr>
            <p:spPr>
              <a:xfrm>
                <a:off x="808263" y="1456294"/>
                <a:ext cx="1678536" cy="525913"/>
              </a:xfrm>
              <a:prstGeom prst="rect">
                <a:avLst/>
              </a:prstGeom>
              <a:blipFill>
                <a:blip r:embed="rId2"/>
                <a:stretch>
                  <a:fillRect l="-3008" t="-2381" r="-752"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2609FE7-C875-1C84-128A-EB39A2A49C76}"/>
                  </a:ext>
                </a:extLst>
              </p:cNvPr>
              <p:cNvSpPr txBox="1"/>
              <p:nvPr/>
            </p:nvSpPr>
            <p:spPr>
              <a:xfrm>
                <a:off x="2733153" y="1408723"/>
                <a:ext cx="2487925" cy="5259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800" i="1">
                              <a:latin typeface="Cambria Math" panose="02040503050406030204" pitchFamily="18" charset="0"/>
                            </a:rPr>
                          </m:ctrlPr>
                        </m:fPr>
                        <m:num>
                          <m:r>
                            <a:rPr lang="en-US" sz="1800" i="1">
                              <a:latin typeface="Cambria Math" panose="02040503050406030204" pitchFamily="18" charset="0"/>
                            </a:rPr>
                            <m:t>𝑑𝐷</m:t>
                          </m:r>
                        </m:num>
                        <m:den>
                          <m:r>
                            <a:rPr lang="en-US" sz="1800" i="1">
                              <a:latin typeface="Cambria Math" panose="02040503050406030204" pitchFamily="18" charset="0"/>
                            </a:rPr>
                            <m:t>𝑑𝑡</m:t>
                          </m:r>
                        </m:den>
                      </m:f>
                      <m:r>
                        <a:rPr lang="en-US" sz="1800" i="1">
                          <a:latin typeface="Cambria Math" panose="02040503050406030204" pitchFamily="18" charset="0"/>
                        </a:rPr>
                        <m:t>=</m:t>
                      </m:r>
                      <m:r>
                        <a:rPr lang="en-US" sz="1800" i="1">
                          <a:latin typeface="Cambria Math" panose="02040503050406030204" pitchFamily="18" charset="0"/>
                        </a:rPr>
                        <m:t>𝐾</m:t>
                      </m:r>
                      <m:sSup>
                        <m:sSupPr>
                          <m:ctrlPr>
                            <a:rPr lang="en-US" sz="1800" i="1">
                              <a:latin typeface="Cambria Math" panose="02040503050406030204" pitchFamily="18" charset="0"/>
                            </a:rPr>
                          </m:ctrlPr>
                        </m:sSupPr>
                        <m:e>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1</m:t>
                              </m:r>
                            </m:num>
                            <m:den>
                              <m:r>
                                <a:rPr lang="en-US" sz="1800" i="1">
                                  <a:latin typeface="Cambria Math" panose="02040503050406030204" pitchFamily="18" charset="0"/>
                                </a:rPr>
                                <m:t>𝐷</m:t>
                              </m:r>
                            </m:den>
                          </m:f>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𝐹</m:t>
                              </m:r>
                            </m:e>
                            <m:sub>
                              <m:r>
                                <a:rPr lang="en-US" sz="1800" i="1">
                                  <a:latin typeface="Cambria Math" panose="02040503050406030204" pitchFamily="18" charset="0"/>
                                </a:rPr>
                                <m:t>𝑟𝑒𝑡𝑎𝑟𝑑</m:t>
                              </m:r>
                            </m:sub>
                          </m:sSub>
                          <m:r>
                            <a:rPr lang="en-US" sz="1800" i="1">
                              <a:latin typeface="Cambria Math" panose="02040503050406030204" pitchFamily="18" charset="0"/>
                            </a:rPr>
                            <m:t>)</m:t>
                          </m:r>
                        </m:e>
                        <m:sup>
                          <m:f>
                            <m:fPr>
                              <m:ctrlPr>
                                <a:rPr lang="en-US" sz="1800" i="1">
                                  <a:latin typeface="Cambria Math" panose="02040503050406030204" pitchFamily="18" charset="0"/>
                                </a:rPr>
                              </m:ctrlPr>
                            </m:fPr>
                            <m:num>
                              <m:r>
                                <a:rPr lang="en-US" sz="1800" i="1">
                                  <a:latin typeface="Cambria Math" panose="02040503050406030204" pitchFamily="18" charset="0"/>
                                </a:rPr>
                                <m:t>1</m:t>
                              </m:r>
                            </m:num>
                            <m:den>
                              <m:r>
                                <a:rPr lang="en-US" sz="1800" i="1">
                                  <a:latin typeface="Cambria Math" panose="02040503050406030204" pitchFamily="18" charset="0"/>
                                </a:rPr>
                                <m:t>𝑛</m:t>
                              </m:r>
                            </m:den>
                          </m:f>
                          <m:r>
                            <a:rPr lang="en-US" sz="1800" i="1">
                              <a:latin typeface="Cambria Math" panose="02040503050406030204" pitchFamily="18" charset="0"/>
                            </a:rPr>
                            <m:t>−1</m:t>
                          </m:r>
                        </m:sup>
                      </m:sSup>
                    </m:oMath>
                  </m:oMathPara>
                </a14:m>
                <a:endParaRPr lang="en-US" sz="1800" dirty="0"/>
              </a:p>
            </p:txBody>
          </p:sp>
        </mc:Choice>
        <mc:Fallback xmlns="">
          <p:sp>
            <p:nvSpPr>
              <p:cNvPr id="8" name="TextBox 7">
                <a:extLst>
                  <a:ext uri="{FF2B5EF4-FFF2-40B4-BE49-F238E27FC236}">
                    <a16:creationId xmlns:a16="http://schemas.microsoft.com/office/drawing/2014/main" id="{E2609FE7-C875-1C84-128A-EB39A2A49C76}"/>
                  </a:ext>
                </a:extLst>
              </p:cNvPr>
              <p:cNvSpPr txBox="1">
                <a:spLocks noRot="1" noChangeAspect="1" noMove="1" noResize="1" noEditPoints="1" noAdjustHandles="1" noChangeArrowheads="1" noChangeShapeType="1" noTextEdit="1"/>
              </p:cNvSpPr>
              <p:nvPr/>
            </p:nvSpPr>
            <p:spPr>
              <a:xfrm>
                <a:off x="2733153" y="1408723"/>
                <a:ext cx="2487925" cy="525913"/>
              </a:xfrm>
              <a:prstGeom prst="rect">
                <a:avLst/>
              </a:prstGeom>
              <a:blipFill>
                <a:blip r:embed="rId3"/>
                <a:stretch>
                  <a:fillRect l="-2041" t="-2326" r="-510" b="-13953"/>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D672169A-D3C3-7D0E-999B-7AF846075812}"/>
              </a:ext>
            </a:extLst>
          </p:cNvPr>
          <p:cNvSpPr txBox="1"/>
          <p:nvPr/>
        </p:nvSpPr>
        <p:spPr>
          <a:xfrm>
            <a:off x="736827" y="2980233"/>
            <a:ext cx="2851678" cy="369332"/>
          </a:xfrm>
          <a:prstGeom prst="rect">
            <a:avLst/>
          </a:prstGeom>
          <a:noFill/>
        </p:spPr>
        <p:txBody>
          <a:bodyPr wrap="none" rtlCol="0">
            <a:spAutoFit/>
          </a:bodyPr>
          <a:lstStyle/>
          <a:p>
            <a:r>
              <a:rPr lang="en-US" sz="1800" dirty="0"/>
              <a:t>M = grain boundary mobility</a:t>
            </a:r>
          </a:p>
        </p:txBody>
      </p:sp>
      <p:sp>
        <p:nvSpPr>
          <p:cNvPr id="10" name="TextBox 9">
            <a:extLst>
              <a:ext uri="{FF2B5EF4-FFF2-40B4-BE49-F238E27FC236}">
                <a16:creationId xmlns:a16="http://schemas.microsoft.com/office/drawing/2014/main" id="{C4F1314B-FA24-4513-D2B5-695D9348492E}"/>
              </a:ext>
            </a:extLst>
          </p:cNvPr>
          <p:cNvSpPr txBox="1"/>
          <p:nvPr/>
        </p:nvSpPr>
        <p:spPr>
          <a:xfrm>
            <a:off x="736828" y="3330060"/>
            <a:ext cx="4103239" cy="369332"/>
          </a:xfrm>
          <a:prstGeom prst="rect">
            <a:avLst/>
          </a:prstGeom>
          <a:noFill/>
        </p:spPr>
        <p:txBody>
          <a:bodyPr wrap="none" rtlCol="0">
            <a:spAutoFit/>
          </a:bodyPr>
          <a:lstStyle/>
          <a:p>
            <a:r>
              <a:rPr lang="en-US" sz="1800" dirty="0">
                <a:latin typeface="Symbol" panose="05050102010706020507" pitchFamily="18" charset="2"/>
              </a:rPr>
              <a:t>D</a:t>
            </a:r>
            <a:r>
              <a:rPr lang="en-US" sz="1800" dirty="0"/>
              <a:t>F = the net driving force of grain growth </a:t>
            </a:r>
          </a:p>
        </p:txBody>
      </p:sp>
      <p:sp>
        <p:nvSpPr>
          <p:cNvPr id="11" name="TextBox 10">
            <a:extLst>
              <a:ext uri="{FF2B5EF4-FFF2-40B4-BE49-F238E27FC236}">
                <a16:creationId xmlns:a16="http://schemas.microsoft.com/office/drawing/2014/main" id="{36B7323A-39B2-C896-28C2-6D0634279B05}"/>
              </a:ext>
            </a:extLst>
          </p:cNvPr>
          <p:cNvSpPr txBox="1"/>
          <p:nvPr/>
        </p:nvSpPr>
        <p:spPr>
          <a:xfrm>
            <a:off x="763108" y="3669148"/>
            <a:ext cx="2266198" cy="369332"/>
          </a:xfrm>
          <a:prstGeom prst="rect">
            <a:avLst/>
          </a:prstGeom>
          <a:noFill/>
        </p:spPr>
        <p:txBody>
          <a:bodyPr wrap="none" rtlCol="0">
            <a:spAutoFit/>
          </a:bodyPr>
          <a:lstStyle/>
          <a:p>
            <a:r>
              <a:rPr lang="en-US" sz="1800" dirty="0"/>
              <a:t>n = the time exponent</a:t>
            </a:r>
          </a:p>
        </p:txBody>
      </p:sp>
      <p:sp>
        <p:nvSpPr>
          <p:cNvPr id="12" name="Arrow: Down 9">
            <a:extLst>
              <a:ext uri="{FF2B5EF4-FFF2-40B4-BE49-F238E27FC236}">
                <a16:creationId xmlns:a16="http://schemas.microsoft.com/office/drawing/2014/main" id="{66E36413-C5C9-5FDC-4864-41A1D5800DA5}"/>
              </a:ext>
            </a:extLst>
          </p:cNvPr>
          <p:cNvSpPr/>
          <p:nvPr/>
        </p:nvSpPr>
        <p:spPr>
          <a:xfrm rot="16200000">
            <a:off x="2275468" y="1533221"/>
            <a:ext cx="249382" cy="24057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B3945C7-FDCE-08A1-C13C-06A9FA705834}"/>
                  </a:ext>
                </a:extLst>
              </p:cNvPr>
              <p:cNvSpPr txBox="1"/>
              <p:nvPr/>
            </p:nvSpPr>
            <p:spPr>
              <a:xfrm>
                <a:off x="872557" y="2134528"/>
                <a:ext cx="4655826" cy="5279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𝑘</m:t>
                      </m:r>
                      <m:d>
                        <m:dPr>
                          <m:begChr m:val="["/>
                          <m:endChr m:val="]"/>
                          <m:ctrlPr>
                            <a:rPr lang="en-US" sz="1800" i="1">
                              <a:latin typeface="Cambria Math" panose="02040503050406030204" pitchFamily="18" charset="0"/>
                            </a:rPr>
                          </m:ctrlPr>
                        </m:dPr>
                        <m:e>
                          <m:f>
                            <m:fPr>
                              <m:ctrlPr>
                                <a:rPr lang="en-US" sz="1800" i="1">
                                  <a:latin typeface="Cambria Math" panose="02040503050406030204" pitchFamily="18" charset="0"/>
                                </a:rPr>
                              </m:ctrlPr>
                            </m:fPr>
                            <m:num>
                              <m:r>
                                <a:rPr lang="en-US" sz="1800" i="1">
                                  <a:latin typeface="Cambria Math" panose="02040503050406030204" pitchFamily="18" charset="0"/>
                                </a:rPr>
                                <m:t>1</m:t>
                              </m:r>
                            </m:num>
                            <m:den>
                              <m:r>
                                <a:rPr lang="en-US" sz="1800" i="1">
                                  <a:latin typeface="Cambria Math" panose="02040503050406030204" pitchFamily="18" charset="0"/>
                                </a:rPr>
                                <m:t>𝑇</m:t>
                              </m:r>
                            </m:den>
                          </m:f>
                        </m:e>
                      </m:d>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𝑀</m:t>
                          </m:r>
                        </m:e>
                        <m:sub>
                          <m:r>
                            <a:rPr lang="en-US" sz="1800" i="1">
                              <a:latin typeface="Cambria Math" panose="02040503050406030204" pitchFamily="18" charset="0"/>
                            </a:rPr>
                            <m:t>0</m:t>
                          </m:r>
                        </m:sub>
                      </m:sSub>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𝐹</m:t>
                          </m:r>
                        </m:e>
                        <m:sub>
                          <m:r>
                            <a:rPr lang="en-US" sz="1800" i="1">
                              <a:latin typeface="Cambria Math" panose="02040503050406030204" pitchFamily="18" charset="0"/>
                            </a:rPr>
                            <m:t>𝑟𝑒𝑡𝑎𝑟𝑑</m:t>
                          </m:r>
                        </m:sub>
                      </m:sSub>
                      <m:r>
                        <a:rPr lang="en-US" sz="1800" i="1">
                          <a:latin typeface="Cambria Math" panose="02040503050406030204" pitchFamily="18" charset="0"/>
                        </a:rPr>
                        <m:t>∗</m:t>
                      </m:r>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exp</m:t>
                          </m:r>
                        </m:fName>
                        <m:e>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r>
                                    <a:rPr lang="en-US" sz="1800" i="1">
                                      <a:latin typeface="Cambria Math" panose="02040503050406030204" pitchFamily="18" charset="0"/>
                                    </a:rPr>
                                    <m:t>−</m:t>
                                  </m:r>
                                  <m:r>
                                    <a:rPr lang="en-US" sz="1800" i="1">
                                      <a:latin typeface="Cambria Math" panose="02040503050406030204" pitchFamily="18" charset="0"/>
                                    </a:rPr>
                                    <m:t>𝑄</m:t>
                                  </m:r>
                                </m:num>
                                <m:den>
                                  <m:r>
                                    <a:rPr lang="en-US" sz="1800" i="1">
                                      <a:latin typeface="Cambria Math" panose="02040503050406030204" pitchFamily="18" charset="0"/>
                                    </a:rPr>
                                    <m:t>𝑅</m:t>
                                  </m:r>
                                  <m:r>
                                    <a:rPr lang="en-US" sz="1800" i="1">
                                      <a:latin typeface="Cambria Math" panose="02040503050406030204" pitchFamily="18" charset="0"/>
                                    </a:rPr>
                                    <m:t>∗</m:t>
                                  </m:r>
                                  <m:r>
                                    <a:rPr lang="en-US" sz="1800" i="1">
                                      <a:latin typeface="Cambria Math" panose="02040503050406030204" pitchFamily="18" charset="0"/>
                                    </a:rPr>
                                    <m:t>𝑇</m:t>
                                  </m:r>
                                </m:den>
                              </m:f>
                            </m:e>
                          </m:d>
                        </m:e>
                      </m:func>
                      <m:r>
                        <a:rPr lang="en-US" sz="1800" i="1">
                          <a:latin typeface="Cambria Math" panose="02040503050406030204" pitchFamily="18" charset="0"/>
                        </a:rPr>
                        <m:t>=</m:t>
                      </m:r>
                      <m:r>
                        <a:rPr lang="en-US" sz="1800" i="1">
                          <a:latin typeface="Cambria Math" panose="02040503050406030204" pitchFamily="18" charset="0"/>
                        </a:rPr>
                        <m:t>𝐴</m:t>
                      </m:r>
                      <m:r>
                        <a:rPr lang="en-US" sz="1800" dirty="0">
                          <a:latin typeface="Cambria Math" panose="02040503050406030204" pitchFamily="18" charset="0"/>
                          <a:ea typeface="Cambria Math" panose="02040503050406030204" pitchFamily="18" charset="0"/>
                        </a:rPr>
                        <m:t>∙</m:t>
                      </m:r>
                      <m:sSup>
                        <m:sSupPr>
                          <m:ctrlPr>
                            <a:rPr lang="en-US" sz="1800" i="1" dirty="0">
                              <a:latin typeface="Cambria Math" panose="02040503050406030204" pitchFamily="18" charset="0"/>
                              <a:ea typeface="Cambria Math" panose="02040503050406030204" pitchFamily="18" charset="0"/>
                            </a:rPr>
                          </m:ctrlPr>
                        </m:sSupPr>
                        <m:e>
                          <m:r>
                            <a:rPr lang="en-US" sz="1800" i="1" dirty="0">
                              <a:latin typeface="Cambria Math" panose="02040503050406030204" pitchFamily="18" charset="0"/>
                              <a:ea typeface="Cambria Math" panose="02040503050406030204" pitchFamily="18" charset="0"/>
                            </a:rPr>
                            <m:t>𝑒</m:t>
                          </m:r>
                        </m:e>
                        <m:sup>
                          <m:r>
                            <a:rPr lang="en-US" sz="1800" i="1" dirty="0">
                              <a:latin typeface="Cambria Math" panose="02040503050406030204" pitchFamily="18" charset="0"/>
                              <a:ea typeface="Cambria Math" panose="02040503050406030204" pitchFamily="18" charset="0"/>
                            </a:rPr>
                            <m:t>(−</m:t>
                          </m:r>
                          <m:f>
                            <m:fPr>
                              <m:ctrlPr>
                                <a:rPr lang="en-US" sz="1800" i="1" dirty="0">
                                  <a:latin typeface="Cambria Math" panose="02040503050406030204" pitchFamily="18" charset="0"/>
                                  <a:ea typeface="Cambria Math" panose="02040503050406030204" pitchFamily="18" charset="0"/>
                                </a:rPr>
                              </m:ctrlPr>
                            </m:fPr>
                            <m:num>
                              <m:r>
                                <a:rPr lang="en-US" sz="1800" i="1" dirty="0">
                                  <a:latin typeface="Cambria Math" panose="02040503050406030204" pitchFamily="18" charset="0"/>
                                  <a:ea typeface="Cambria Math" panose="02040503050406030204" pitchFamily="18" charset="0"/>
                                </a:rPr>
                                <m:t>𝑄</m:t>
                              </m:r>
                            </m:num>
                            <m:den>
                              <m:r>
                                <a:rPr lang="en-US" sz="1800" i="1" dirty="0">
                                  <a:latin typeface="Cambria Math" panose="02040503050406030204" pitchFamily="18" charset="0"/>
                                  <a:ea typeface="Cambria Math" panose="02040503050406030204" pitchFamily="18" charset="0"/>
                                </a:rPr>
                                <m:t>𝑅𝑇</m:t>
                              </m:r>
                            </m:den>
                          </m:f>
                          <m:r>
                            <a:rPr lang="en-US" sz="1800" i="1" dirty="0">
                              <a:latin typeface="Cambria Math" panose="02040503050406030204" pitchFamily="18" charset="0"/>
                              <a:ea typeface="Cambria Math" panose="02040503050406030204" pitchFamily="18" charset="0"/>
                            </a:rPr>
                            <m:t>)</m:t>
                          </m:r>
                          <m:r>
                            <a:rPr lang="el-GR" sz="1800" i="1" dirty="0">
                              <a:latin typeface="Cambria Math" panose="02040503050406030204" pitchFamily="18" charset="0"/>
                              <a:ea typeface="Cambria Math" panose="02040503050406030204" pitchFamily="18" charset="0"/>
                            </a:rPr>
                            <m:t> </m:t>
                          </m:r>
                        </m:sup>
                      </m:sSup>
                    </m:oMath>
                  </m:oMathPara>
                </a14:m>
                <a:endParaRPr lang="en-US" sz="1800" dirty="0"/>
              </a:p>
            </p:txBody>
          </p:sp>
        </mc:Choice>
        <mc:Fallback xmlns="">
          <p:sp>
            <p:nvSpPr>
              <p:cNvPr id="13" name="TextBox 12">
                <a:extLst>
                  <a:ext uri="{FF2B5EF4-FFF2-40B4-BE49-F238E27FC236}">
                    <a16:creationId xmlns:a16="http://schemas.microsoft.com/office/drawing/2014/main" id="{EB3945C7-FDCE-08A1-C13C-06A9FA705834}"/>
                  </a:ext>
                </a:extLst>
              </p:cNvPr>
              <p:cNvSpPr txBox="1">
                <a:spLocks noRot="1" noChangeAspect="1" noMove="1" noResize="1" noEditPoints="1" noAdjustHandles="1" noChangeArrowheads="1" noChangeShapeType="1" noTextEdit="1"/>
              </p:cNvSpPr>
              <p:nvPr/>
            </p:nvSpPr>
            <p:spPr>
              <a:xfrm>
                <a:off x="872557" y="2134528"/>
                <a:ext cx="4655826" cy="527901"/>
              </a:xfrm>
              <a:prstGeom prst="rect">
                <a:avLst/>
              </a:prstGeom>
              <a:blipFill>
                <a:blip r:embed="rId4"/>
                <a:stretch>
                  <a:fillRect l="-815" t="-7143" r="-543" b="-11905"/>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09929840-FDAB-72DA-173C-E23ECFA3561B}"/>
              </a:ext>
            </a:extLst>
          </p:cNvPr>
          <p:cNvSpPr txBox="1"/>
          <p:nvPr/>
        </p:nvSpPr>
        <p:spPr>
          <a:xfrm>
            <a:off x="736827" y="4033791"/>
            <a:ext cx="2747227" cy="369332"/>
          </a:xfrm>
          <a:prstGeom prst="rect">
            <a:avLst/>
          </a:prstGeom>
          <a:noFill/>
        </p:spPr>
        <p:txBody>
          <a:bodyPr wrap="none" rtlCol="0">
            <a:spAutoFit/>
          </a:bodyPr>
          <a:lstStyle/>
          <a:p>
            <a:r>
              <a:rPr lang="en-US" sz="1800" dirty="0"/>
              <a:t>Q = activation energy of GB</a:t>
            </a:r>
          </a:p>
        </p:txBody>
      </p:sp>
      <p:pic>
        <p:nvPicPr>
          <p:cNvPr id="15" name="Picture 14" descr="A graph with a red line&#10;&#10;AI-generated content may be incorrect.">
            <a:extLst>
              <a:ext uri="{FF2B5EF4-FFF2-40B4-BE49-F238E27FC236}">
                <a16:creationId xmlns:a16="http://schemas.microsoft.com/office/drawing/2014/main" id="{E77DEF6E-D268-BED9-A825-8979A1CCFB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9742" y="1135743"/>
            <a:ext cx="3693834" cy="3115110"/>
          </a:xfrm>
          <a:prstGeom prst="rect">
            <a:avLst/>
          </a:prstGeom>
        </p:spPr>
      </p:pic>
    </p:spTree>
    <p:extLst>
      <p:ext uri="{BB962C8B-B14F-4D97-AF65-F5344CB8AC3E}">
        <p14:creationId xmlns:p14="http://schemas.microsoft.com/office/powerpoint/2010/main" val="32365428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C57833-E729-3A40-0D70-911D6BFB897C}"/>
              </a:ext>
            </a:extLst>
          </p:cNvPr>
          <p:cNvSpPr>
            <a:spLocks noGrp="1"/>
          </p:cNvSpPr>
          <p:nvPr>
            <p:ph idx="1"/>
          </p:nvPr>
        </p:nvSpPr>
        <p:spPr>
          <a:xfrm>
            <a:off x="242887" y="509722"/>
            <a:ext cx="8672513" cy="3794522"/>
          </a:xfrm>
        </p:spPr>
        <p:txBody>
          <a:bodyPr/>
          <a:lstStyle/>
          <a:p>
            <a:r>
              <a:rPr lang="en-US" sz="1400" kern="0" dirty="0">
                <a:effectLst/>
                <a:latin typeface="Roboto" panose="02000000000000000000" pitchFamily="2" charset="0"/>
                <a:ea typeface="Times New Roman" panose="02020603050405020304" pitchFamily="18" charset="0"/>
                <a:cs typeface="Times New Roman" panose="02020603050405020304" pitchFamily="18" charset="0"/>
              </a:rPr>
              <a:t>Transition niobium (Nb) metal has been widely accepted in superconducting technology due to its strong isotropic superconductivity. Its high mechanical formability allows the application of the radio frequency (RF) resonator (cavity) by fabricating a complex device form. The residual resistivity ratio (RRR: 300K/10K) is used to define the purity of superconducting Nb. To date, high RRR Nb (&gt; 250) is known to exhibit ultimate low electrical surface resistance in the RF regime, which enables obtaining a high-quality factor, defined as the stored energy in terms of power dissipation. A high RRR Nb cavity significantly expels magnetic flux with post-treatment at 900°C for 3 hours, which promises acceptable RF performance. However, the flux expulsion ratio of a low RRR Nb cavity remains unsatisfactory even with 1000°C treatment. We suppose that a lack of understanding of the engineering process for the grain growth and recovery of the strained structure likely abandons the feasibility of lower RRR Nb application. In this study, we compare recrystallization and recovery between low and high RRR Nb regarding abnormal and normal grain growth in terms of annealing temperature and time. The comparison is based on evaluating grains and sub-grains coarsening and dislocation annihilation. Dislocation propagation associated with deformation is also investigated by nano-indentation. The same fashion of annealing is applied to both low and high RRR Nb materials in a high vacuum environment to minimize foreign element effects on the pinning of the grain boundary. Based on the evaluated trend on the recovery and recrystallization of high RRR Nb, we estimate the thermal treatment threshold for low RRR Nb, in which an optimal RF performance with sufficient magnetic flux expulsion can be achieved.</a:t>
            </a:r>
            <a:endParaRPr lang="en-US" sz="1400" kern="100" dirty="0">
              <a:effectLst/>
              <a:latin typeface="Aptos" panose="020B0004020202020204" pitchFamily="34" charset="0"/>
              <a:ea typeface="Malgun Gothic" panose="020B0503020000020004" pitchFamily="34" charset="-127"/>
              <a:cs typeface="Times New Roman" panose="02020603050405020304" pitchFamily="18" charset="0"/>
            </a:endParaRPr>
          </a:p>
          <a:p>
            <a:pPr marL="0" indent="0">
              <a:buNone/>
            </a:pPr>
            <a:endParaRPr lang="en-US" sz="1200" dirty="0"/>
          </a:p>
        </p:txBody>
      </p:sp>
      <p:sp>
        <p:nvSpPr>
          <p:cNvPr id="3" name="Title 2">
            <a:extLst>
              <a:ext uri="{FF2B5EF4-FFF2-40B4-BE49-F238E27FC236}">
                <a16:creationId xmlns:a16="http://schemas.microsoft.com/office/drawing/2014/main" id="{C282AC3A-916C-173A-5DD4-E16667A5ABC7}"/>
              </a:ext>
            </a:extLst>
          </p:cNvPr>
          <p:cNvSpPr>
            <a:spLocks noGrp="1"/>
          </p:cNvSpPr>
          <p:nvPr>
            <p:ph type="title"/>
          </p:nvPr>
        </p:nvSpPr>
        <p:spPr/>
        <p:txBody>
          <a:bodyPr/>
          <a:lstStyle/>
          <a:p>
            <a:r>
              <a:rPr lang="en-US" dirty="0"/>
              <a:t>Abstract</a:t>
            </a:r>
          </a:p>
        </p:txBody>
      </p:sp>
      <p:sp>
        <p:nvSpPr>
          <p:cNvPr id="4" name="Date Placeholder 3">
            <a:extLst>
              <a:ext uri="{FF2B5EF4-FFF2-40B4-BE49-F238E27FC236}">
                <a16:creationId xmlns:a16="http://schemas.microsoft.com/office/drawing/2014/main" id="{F33DE688-791F-07F0-9A41-A25B09503450}"/>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47F36833-D3B6-56A9-6A4F-25AFE3567AA6}"/>
              </a:ext>
            </a:extLst>
          </p:cNvPr>
          <p:cNvSpPr>
            <a:spLocks noGrp="1"/>
          </p:cNvSpPr>
          <p:nvPr>
            <p:ph type="ftr" sz="quarter" idx="3"/>
          </p:nvPr>
        </p:nvSpPr>
        <p:spPr/>
        <p:txBody>
          <a:bodyPr/>
          <a:lstStyle/>
          <a:p>
            <a:pPr>
              <a:defRPr/>
            </a:pPr>
            <a:r>
              <a:rPr lang="en-US"/>
              <a:t>Presenter | Presentation Title or Meeting Title</a:t>
            </a:r>
            <a:endParaRPr lang="en-US" b="1" dirty="0"/>
          </a:p>
        </p:txBody>
      </p:sp>
      <p:sp>
        <p:nvSpPr>
          <p:cNvPr id="6" name="Slide Number Placeholder 5">
            <a:extLst>
              <a:ext uri="{FF2B5EF4-FFF2-40B4-BE49-F238E27FC236}">
                <a16:creationId xmlns:a16="http://schemas.microsoft.com/office/drawing/2014/main" id="{6C49A8CB-FE01-8574-B582-36ED74E273F3}"/>
              </a:ext>
            </a:extLst>
          </p:cNvPr>
          <p:cNvSpPr>
            <a:spLocks noGrp="1"/>
          </p:cNvSpPr>
          <p:nvPr>
            <p:ph type="sldNum" sz="quarter" idx="4"/>
          </p:nvPr>
        </p:nvSpPr>
        <p:spPr/>
        <p:txBody>
          <a:bodyPr/>
          <a:lstStyle/>
          <a:p>
            <a:pPr>
              <a:defRPr/>
            </a:pPr>
            <a:fld id="{148C009B-CB69-E04A-B9B3-34B26D69E9CF}" type="slidenum">
              <a:rPr lang="en-US" smtClean="0"/>
              <a:pPr>
                <a:defRPr/>
              </a:pPr>
              <a:t>28</a:t>
            </a:fld>
            <a:endParaRPr lang="en-US" dirty="0"/>
          </a:p>
        </p:txBody>
      </p:sp>
    </p:spTree>
    <p:extLst>
      <p:ext uri="{BB962C8B-B14F-4D97-AF65-F5344CB8AC3E}">
        <p14:creationId xmlns:p14="http://schemas.microsoft.com/office/powerpoint/2010/main" val="1594185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Diagram&#10;&#10;AI-generated content may be incorrect.">
            <a:extLst>
              <a:ext uri="{FF2B5EF4-FFF2-40B4-BE49-F238E27FC236}">
                <a16:creationId xmlns:a16="http://schemas.microsoft.com/office/drawing/2014/main" id="{8B979C12-A22C-EFF5-ED8B-93A9ACCA80C2}"/>
              </a:ext>
            </a:extLst>
          </p:cNvPr>
          <p:cNvPicPr>
            <a:picLocks noGrp="1" noChangeAspect="1"/>
          </p:cNvPicPr>
          <p:nvPr>
            <p:ph idx="1"/>
          </p:nvPr>
        </p:nvPicPr>
        <p:blipFill>
          <a:blip r:embed="rId2"/>
          <a:stretch>
            <a:fillRect/>
          </a:stretch>
        </p:blipFill>
        <p:spPr>
          <a:xfrm>
            <a:off x="222250" y="856933"/>
            <a:ext cx="3974805" cy="2795838"/>
          </a:xfrm>
        </p:spPr>
      </p:pic>
      <p:sp>
        <p:nvSpPr>
          <p:cNvPr id="3" name="Title 2">
            <a:extLst>
              <a:ext uri="{FF2B5EF4-FFF2-40B4-BE49-F238E27FC236}">
                <a16:creationId xmlns:a16="http://schemas.microsoft.com/office/drawing/2014/main" id="{1707925C-D187-2EF2-6B90-F5EC76047D15}"/>
              </a:ext>
            </a:extLst>
          </p:cNvPr>
          <p:cNvSpPr>
            <a:spLocks noGrp="1"/>
          </p:cNvSpPr>
          <p:nvPr>
            <p:ph type="title"/>
          </p:nvPr>
        </p:nvSpPr>
        <p:spPr/>
        <p:txBody>
          <a:bodyPr/>
          <a:lstStyle/>
          <a:p>
            <a:r>
              <a:rPr lang="en-US" dirty="0"/>
              <a:t>Flux expulsion studies in a single cell SRF Nb cavities</a:t>
            </a:r>
          </a:p>
        </p:txBody>
      </p:sp>
      <p:sp>
        <p:nvSpPr>
          <p:cNvPr id="4" name="Date Placeholder 3">
            <a:extLst>
              <a:ext uri="{FF2B5EF4-FFF2-40B4-BE49-F238E27FC236}">
                <a16:creationId xmlns:a16="http://schemas.microsoft.com/office/drawing/2014/main" id="{1A080D2C-5CAB-0968-215F-A879FE504266}"/>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7D8D749F-21AD-79C5-C2E1-71CB8873EB1D}"/>
              </a:ext>
            </a:extLst>
          </p:cNvPr>
          <p:cNvSpPr>
            <a:spLocks noGrp="1"/>
          </p:cNvSpPr>
          <p:nvPr>
            <p:ph type="ftr" sz="quarter" idx="3"/>
          </p:nvPr>
        </p:nvSpPr>
        <p:spPr/>
        <p:txBody>
          <a:bodyPr/>
          <a:lstStyle/>
          <a:p>
            <a:pPr>
              <a:defRPr/>
            </a:pPr>
            <a:r>
              <a:rPr lang="en-US"/>
              <a:t>Presenter | Presentation Title or Meeting Title</a:t>
            </a:r>
            <a:endParaRPr lang="en-US" b="1" dirty="0"/>
          </a:p>
        </p:txBody>
      </p:sp>
      <p:sp>
        <p:nvSpPr>
          <p:cNvPr id="6" name="Slide Number Placeholder 5">
            <a:extLst>
              <a:ext uri="{FF2B5EF4-FFF2-40B4-BE49-F238E27FC236}">
                <a16:creationId xmlns:a16="http://schemas.microsoft.com/office/drawing/2014/main" id="{154AC4C0-7D80-B9D1-D39B-016B8541DED9}"/>
              </a:ext>
            </a:extLst>
          </p:cNvPr>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sp>
        <p:nvSpPr>
          <p:cNvPr id="9" name="TextBox 8">
            <a:extLst>
              <a:ext uri="{FF2B5EF4-FFF2-40B4-BE49-F238E27FC236}">
                <a16:creationId xmlns:a16="http://schemas.microsoft.com/office/drawing/2014/main" id="{F89BA816-4B09-682F-908F-621EA05B015D}"/>
              </a:ext>
            </a:extLst>
          </p:cNvPr>
          <p:cNvSpPr txBox="1"/>
          <p:nvPr/>
        </p:nvSpPr>
        <p:spPr>
          <a:xfrm>
            <a:off x="138346" y="4347193"/>
            <a:ext cx="2547697" cy="246221"/>
          </a:xfrm>
          <a:prstGeom prst="rect">
            <a:avLst/>
          </a:prstGeom>
          <a:noFill/>
        </p:spPr>
        <p:txBody>
          <a:bodyPr wrap="square" rtlCol="0">
            <a:spAutoFit/>
          </a:bodyPr>
          <a:lstStyle/>
          <a:p>
            <a:pPr algn="ctr"/>
            <a:r>
              <a:rPr lang="en-US" sz="1000" dirty="0">
                <a:latin typeface="Helvetica" pitchFamily="2" charset="0"/>
              </a:rPr>
              <a:t>S Posen, Proceedings of IPAC 2016</a:t>
            </a:r>
          </a:p>
        </p:txBody>
      </p:sp>
      <p:sp>
        <p:nvSpPr>
          <p:cNvPr id="10" name="TextBox 9">
            <a:extLst>
              <a:ext uri="{FF2B5EF4-FFF2-40B4-BE49-F238E27FC236}">
                <a16:creationId xmlns:a16="http://schemas.microsoft.com/office/drawing/2014/main" id="{18273F5E-7569-8471-2034-1E23FE6BEC04}"/>
              </a:ext>
            </a:extLst>
          </p:cNvPr>
          <p:cNvSpPr txBox="1"/>
          <p:nvPr/>
        </p:nvSpPr>
        <p:spPr>
          <a:xfrm>
            <a:off x="110608" y="3799927"/>
            <a:ext cx="4086447" cy="400110"/>
          </a:xfrm>
          <a:prstGeom prst="rect">
            <a:avLst/>
          </a:prstGeom>
          <a:noFill/>
        </p:spPr>
        <p:txBody>
          <a:bodyPr wrap="square" rtlCol="0">
            <a:spAutoFit/>
          </a:bodyPr>
          <a:lstStyle/>
          <a:p>
            <a:pPr algn="ctr"/>
            <a:r>
              <a:rPr lang="en-US" sz="1000" dirty="0">
                <a:latin typeface="Helvetica" pitchFamily="2" charset="0"/>
              </a:rPr>
              <a:t>Apparatus used to measure flux expulsion and simulation used to determine the magnetic field enhancement factor for full expulsion</a:t>
            </a:r>
          </a:p>
        </p:txBody>
      </p:sp>
      <p:sp>
        <p:nvSpPr>
          <p:cNvPr id="11" name="TextBox 10">
            <a:extLst>
              <a:ext uri="{FF2B5EF4-FFF2-40B4-BE49-F238E27FC236}">
                <a16:creationId xmlns:a16="http://schemas.microsoft.com/office/drawing/2014/main" id="{978C9A3E-AEF9-5298-D6A6-61ADC10B0FFB}"/>
              </a:ext>
            </a:extLst>
          </p:cNvPr>
          <p:cNvSpPr txBox="1"/>
          <p:nvPr/>
        </p:nvSpPr>
        <p:spPr>
          <a:xfrm>
            <a:off x="4742172" y="941479"/>
            <a:ext cx="4179578" cy="3405714"/>
          </a:xfrm>
          <a:prstGeom prst="rect">
            <a:avLst/>
          </a:prstGeom>
          <a:noFill/>
        </p:spPr>
        <p:txBody>
          <a:bodyPr wrap="square" rtlCol="0">
            <a:spAutoFit/>
          </a:bodyPr>
          <a:lstStyle/>
          <a:p>
            <a:pPr marL="171450" indent="-171450">
              <a:spcAft>
                <a:spcPts val="1200"/>
              </a:spcAft>
              <a:buFont typeface="Arial" panose="020B0604020202020204" pitchFamily="34" charset="0"/>
              <a:buChar char="•"/>
            </a:pPr>
            <a:r>
              <a:rPr lang="en-US" sz="1800" dirty="0">
                <a:latin typeface="Helvetica" pitchFamily="2" charset="0"/>
              </a:rPr>
              <a:t>Spatial thermal gradients during cooldown can significantly improve the expulsion of magnetic flux.</a:t>
            </a:r>
          </a:p>
          <a:p>
            <a:pPr marL="171450" indent="-171450">
              <a:spcAft>
                <a:spcPts val="1200"/>
              </a:spcAft>
              <a:buFont typeface="Arial" panose="020B0604020202020204" pitchFamily="34" charset="0"/>
              <a:buChar char="•"/>
            </a:pPr>
            <a:r>
              <a:rPr lang="en-US" sz="1800" dirty="0">
                <a:latin typeface="Helvetica" pitchFamily="2" charset="0"/>
              </a:rPr>
              <a:t>High RRR Nb materials can be vulnerable to flux trapping that substantially degrades performance. </a:t>
            </a:r>
          </a:p>
          <a:p>
            <a:pPr marL="171450" indent="-171450">
              <a:spcAft>
                <a:spcPts val="1200"/>
              </a:spcAft>
              <a:buFont typeface="Arial" panose="020B0604020202020204" pitchFamily="34" charset="0"/>
              <a:buChar char="•"/>
            </a:pPr>
            <a:r>
              <a:rPr lang="en-US" sz="1800" dirty="0">
                <a:latin typeface="Helvetica" pitchFamily="2" charset="0"/>
              </a:rPr>
              <a:t>Flux expulsion behavior can be substantially enhanced through UHV thermal treatment. </a:t>
            </a:r>
          </a:p>
          <a:p>
            <a:pPr marL="171450" indent="-171450">
              <a:buFont typeface="Arial" panose="020B0604020202020204" pitchFamily="34" charset="0"/>
              <a:buChar char="•"/>
            </a:pPr>
            <a:endParaRPr lang="en-US" sz="1800" dirty="0">
              <a:latin typeface="Helvetica" pitchFamily="2" charset="0"/>
            </a:endParaRPr>
          </a:p>
        </p:txBody>
      </p:sp>
    </p:spTree>
    <p:extLst>
      <p:ext uri="{BB962C8B-B14F-4D97-AF65-F5344CB8AC3E}">
        <p14:creationId xmlns:p14="http://schemas.microsoft.com/office/powerpoint/2010/main" val="769934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C34CA5-B2A2-3789-395E-93C45DA1EC6D}"/>
              </a:ext>
            </a:extLst>
          </p:cNvPr>
          <p:cNvSpPr>
            <a:spLocks noGrp="1"/>
          </p:cNvSpPr>
          <p:nvPr>
            <p:ph type="title"/>
          </p:nvPr>
        </p:nvSpPr>
        <p:spPr/>
        <p:txBody>
          <a:bodyPr/>
          <a:lstStyle/>
          <a:p>
            <a:r>
              <a:rPr lang="en-US" dirty="0"/>
              <a:t>Improvement in expulsion is correlated with grain growth</a:t>
            </a:r>
          </a:p>
        </p:txBody>
      </p:sp>
      <p:sp>
        <p:nvSpPr>
          <p:cNvPr id="4" name="Date Placeholder 3">
            <a:extLst>
              <a:ext uri="{FF2B5EF4-FFF2-40B4-BE49-F238E27FC236}">
                <a16:creationId xmlns:a16="http://schemas.microsoft.com/office/drawing/2014/main" id="{C4CBA4B8-26D7-57CB-1719-E0E2D0549506}"/>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DDB0815A-FF80-99A1-7409-514989FE4E94}"/>
              </a:ext>
            </a:extLst>
          </p:cNvPr>
          <p:cNvSpPr>
            <a:spLocks noGrp="1"/>
          </p:cNvSpPr>
          <p:nvPr>
            <p:ph type="ftr" sz="quarter" idx="3"/>
          </p:nvPr>
        </p:nvSpPr>
        <p:spPr/>
        <p:txBody>
          <a:bodyPr/>
          <a:lstStyle/>
          <a:p>
            <a:pPr>
              <a:defRPr/>
            </a:pPr>
            <a:r>
              <a:rPr lang="en-US"/>
              <a:t>Presenter | Presentation Title or Meeting Title</a:t>
            </a:r>
            <a:endParaRPr lang="en-US" b="1" dirty="0"/>
          </a:p>
        </p:txBody>
      </p:sp>
      <p:sp>
        <p:nvSpPr>
          <p:cNvPr id="6" name="Slide Number Placeholder 5">
            <a:extLst>
              <a:ext uri="{FF2B5EF4-FFF2-40B4-BE49-F238E27FC236}">
                <a16:creationId xmlns:a16="http://schemas.microsoft.com/office/drawing/2014/main" id="{8194C276-52F5-75D7-80F1-0A0E3F3CBAA8}"/>
              </a:ext>
            </a:extLst>
          </p:cNvPr>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pic>
        <p:nvPicPr>
          <p:cNvPr id="7" name="Picture 6">
            <a:extLst>
              <a:ext uri="{FF2B5EF4-FFF2-40B4-BE49-F238E27FC236}">
                <a16:creationId xmlns:a16="http://schemas.microsoft.com/office/drawing/2014/main" id="{243729CB-76BD-1040-B5BC-99BAF36FF768}"/>
              </a:ext>
            </a:extLst>
          </p:cNvPr>
          <p:cNvPicPr>
            <a:picLocks noChangeAspect="1"/>
          </p:cNvPicPr>
          <p:nvPr/>
        </p:nvPicPr>
        <p:blipFill>
          <a:blip r:embed="rId2"/>
          <a:stretch>
            <a:fillRect/>
          </a:stretch>
        </p:blipFill>
        <p:spPr>
          <a:xfrm>
            <a:off x="5831008" y="3115185"/>
            <a:ext cx="2169992" cy="1619960"/>
          </a:xfrm>
          <a:prstGeom prst="rect">
            <a:avLst/>
          </a:prstGeom>
        </p:spPr>
      </p:pic>
      <p:pic>
        <p:nvPicPr>
          <p:cNvPr id="8" name="Picture 7">
            <a:extLst>
              <a:ext uri="{FF2B5EF4-FFF2-40B4-BE49-F238E27FC236}">
                <a16:creationId xmlns:a16="http://schemas.microsoft.com/office/drawing/2014/main" id="{21B89F95-0284-2657-6880-7E0D05F2B05A}"/>
              </a:ext>
            </a:extLst>
          </p:cNvPr>
          <p:cNvPicPr>
            <a:picLocks noChangeAspect="1"/>
          </p:cNvPicPr>
          <p:nvPr/>
        </p:nvPicPr>
        <p:blipFill>
          <a:blip r:embed="rId3"/>
          <a:stretch>
            <a:fillRect/>
          </a:stretch>
        </p:blipFill>
        <p:spPr>
          <a:xfrm>
            <a:off x="913318" y="2977743"/>
            <a:ext cx="2903036" cy="1900418"/>
          </a:xfrm>
          <a:prstGeom prst="rect">
            <a:avLst/>
          </a:prstGeom>
        </p:spPr>
      </p:pic>
      <p:pic>
        <p:nvPicPr>
          <p:cNvPr id="9" name="Picture 8">
            <a:extLst>
              <a:ext uri="{FF2B5EF4-FFF2-40B4-BE49-F238E27FC236}">
                <a16:creationId xmlns:a16="http://schemas.microsoft.com/office/drawing/2014/main" id="{A7308A6A-F1D0-6D73-4786-42F32FA2636D}"/>
              </a:ext>
            </a:extLst>
          </p:cNvPr>
          <p:cNvPicPr>
            <a:picLocks noChangeAspect="1"/>
          </p:cNvPicPr>
          <p:nvPr/>
        </p:nvPicPr>
        <p:blipFill>
          <a:blip r:embed="rId4"/>
          <a:stretch>
            <a:fillRect/>
          </a:stretch>
        </p:blipFill>
        <p:spPr>
          <a:xfrm>
            <a:off x="913318" y="700339"/>
            <a:ext cx="3019625" cy="2063093"/>
          </a:xfrm>
          <a:prstGeom prst="rect">
            <a:avLst/>
          </a:prstGeom>
        </p:spPr>
      </p:pic>
      <p:pic>
        <p:nvPicPr>
          <p:cNvPr id="10" name="Picture 9">
            <a:extLst>
              <a:ext uri="{FF2B5EF4-FFF2-40B4-BE49-F238E27FC236}">
                <a16:creationId xmlns:a16="http://schemas.microsoft.com/office/drawing/2014/main" id="{6E1BAAF7-FE12-DF91-75A4-E593339A63F7}"/>
              </a:ext>
            </a:extLst>
          </p:cNvPr>
          <p:cNvPicPr>
            <a:picLocks noChangeAspect="1"/>
          </p:cNvPicPr>
          <p:nvPr/>
        </p:nvPicPr>
        <p:blipFill>
          <a:blip r:embed="rId5"/>
          <a:stretch>
            <a:fillRect/>
          </a:stretch>
        </p:blipFill>
        <p:spPr>
          <a:xfrm>
            <a:off x="5198677" y="673246"/>
            <a:ext cx="3032005" cy="2071550"/>
          </a:xfrm>
          <a:prstGeom prst="rect">
            <a:avLst/>
          </a:prstGeom>
        </p:spPr>
      </p:pic>
      <p:sp>
        <p:nvSpPr>
          <p:cNvPr id="11" name="TextBox 10">
            <a:extLst>
              <a:ext uri="{FF2B5EF4-FFF2-40B4-BE49-F238E27FC236}">
                <a16:creationId xmlns:a16="http://schemas.microsoft.com/office/drawing/2014/main" id="{1C1BC25E-E5A5-2D33-7B08-C5BD540BE256}"/>
              </a:ext>
            </a:extLst>
          </p:cNvPr>
          <p:cNvSpPr txBox="1"/>
          <p:nvPr/>
        </p:nvSpPr>
        <p:spPr>
          <a:xfrm>
            <a:off x="722818" y="2400662"/>
            <a:ext cx="6858000" cy="553998"/>
          </a:xfrm>
          <a:prstGeom prst="rect">
            <a:avLst/>
          </a:prstGeom>
          <a:solidFill>
            <a:schemeClr val="accent5">
              <a:lumMod val="40000"/>
              <a:lumOff val="60000"/>
            </a:schemeClr>
          </a:solidFill>
          <a:ln>
            <a:solidFill>
              <a:srgbClr val="000000"/>
            </a:solidFill>
          </a:ln>
        </p:spPr>
        <p:txBody>
          <a:bodyPr wrap="square" rtlCol="0">
            <a:spAutoFit/>
          </a:bodyPr>
          <a:lstStyle/>
          <a:p>
            <a:pPr algn="ctr" fontAlgn="auto">
              <a:spcBef>
                <a:spcPts val="0"/>
              </a:spcBef>
              <a:spcAft>
                <a:spcPts val="0"/>
              </a:spcAft>
            </a:pPr>
            <a:r>
              <a:rPr lang="en-US" sz="1500" b="1" dirty="0">
                <a:solidFill>
                  <a:srgbClr val="000000"/>
                </a:solidFill>
                <a:latin typeface="Calibri"/>
                <a:ea typeface=""/>
                <a:cs typeface=""/>
              </a:rPr>
              <a:t>Why is 800 C enough to grow giant grains in some </a:t>
            </a:r>
            <a:r>
              <a:rPr lang="en-US" sz="1500" b="1" dirty="0" err="1">
                <a:solidFill>
                  <a:srgbClr val="000000"/>
                </a:solidFill>
                <a:latin typeface="Calibri"/>
                <a:ea typeface=""/>
                <a:cs typeface=""/>
              </a:rPr>
              <a:t>Nb</a:t>
            </a:r>
            <a:r>
              <a:rPr lang="en-US" sz="1500" b="1" dirty="0">
                <a:solidFill>
                  <a:srgbClr val="000000"/>
                </a:solidFill>
                <a:latin typeface="Calibri"/>
                <a:ea typeface=""/>
                <a:cs typeface=""/>
              </a:rPr>
              <a:t> but 1000 C required for others?</a:t>
            </a:r>
          </a:p>
        </p:txBody>
      </p:sp>
      <p:sp>
        <p:nvSpPr>
          <p:cNvPr id="12" name="TextBox 11">
            <a:extLst>
              <a:ext uri="{FF2B5EF4-FFF2-40B4-BE49-F238E27FC236}">
                <a16:creationId xmlns:a16="http://schemas.microsoft.com/office/drawing/2014/main" id="{B04C05A2-2490-B415-7A03-1DFE56A805E5}"/>
              </a:ext>
            </a:extLst>
          </p:cNvPr>
          <p:cNvSpPr txBox="1"/>
          <p:nvPr/>
        </p:nvSpPr>
        <p:spPr>
          <a:xfrm>
            <a:off x="4189400" y="3722874"/>
            <a:ext cx="2193897" cy="553998"/>
          </a:xfrm>
          <a:prstGeom prst="rect">
            <a:avLst/>
          </a:prstGeom>
          <a:solidFill>
            <a:srgbClr val="FF0000"/>
          </a:solidFill>
          <a:ln>
            <a:solidFill>
              <a:srgbClr val="000000"/>
            </a:solidFill>
          </a:ln>
        </p:spPr>
        <p:txBody>
          <a:bodyPr wrap="square" rtlCol="0">
            <a:spAutoFit/>
          </a:bodyPr>
          <a:lstStyle/>
          <a:p>
            <a:pPr algn="ctr" fontAlgn="auto">
              <a:spcBef>
                <a:spcPts val="0"/>
              </a:spcBef>
              <a:spcAft>
                <a:spcPts val="0"/>
              </a:spcAft>
            </a:pPr>
            <a:r>
              <a:rPr lang="en-US" sz="1500" dirty="0">
                <a:solidFill>
                  <a:srgbClr val="000000"/>
                </a:solidFill>
                <a:latin typeface="Calibri"/>
                <a:ea typeface=""/>
                <a:cs typeface=""/>
              </a:rPr>
              <a:t>It is crucially important to look into the bulk </a:t>
            </a:r>
            <a:r>
              <a:rPr lang="en-US" sz="1500" dirty="0" err="1">
                <a:solidFill>
                  <a:srgbClr val="000000"/>
                </a:solidFill>
                <a:latin typeface="Calibri"/>
                <a:ea typeface=""/>
                <a:cs typeface=""/>
              </a:rPr>
              <a:t>Nb</a:t>
            </a:r>
            <a:endParaRPr lang="en-US" sz="1500" dirty="0">
              <a:solidFill>
                <a:srgbClr val="000000"/>
              </a:solidFill>
              <a:latin typeface="Calibri"/>
              <a:ea typeface=""/>
              <a:cs typeface=""/>
            </a:endParaRPr>
          </a:p>
        </p:txBody>
      </p:sp>
      <p:sp>
        <p:nvSpPr>
          <p:cNvPr id="13" name="TextBox 12">
            <a:extLst>
              <a:ext uri="{FF2B5EF4-FFF2-40B4-BE49-F238E27FC236}">
                <a16:creationId xmlns:a16="http://schemas.microsoft.com/office/drawing/2014/main" id="{C16D8A71-83F7-CE2B-B220-8208D4B4D484}"/>
              </a:ext>
            </a:extLst>
          </p:cNvPr>
          <p:cNvSpPr txBox="1"/>
          <p:nvPr/>
        </p:nvSpPr>
        <p:spPr>
          <a:xfrm>
            <a:off x="1073154" y="4435063"/>
            <a:ext cx="1101382" cy="553998"/>
          </a:xfrm>
          <a:prstGeom prst="rect">
            <a:avLst/>
          </a:prstGeom>
          <a:solidFill>
            <a:schemeClr val="accent4">
              <a:lumMod val="40000"/>
              <a:lumOff val="60000"/>
            </a:schemeClr>
          </a:solidFill>
          <a:ln>
            <a:solidFill>
              <a:srgbClr val="000000"/>
            </a:solidFill>
          </a:ln>
        </p:spPr>
        <p:txBody>
          <a:bodyPr wrap="square" rtlCol="0">
            <a:spAutoFit/>
          </a:bodyPr>
          <a:lstStyle/>
          <a:p>
            <a:pPr algn="ctr" fontAlgn="auto">
              <a:spcBef>
                <a:spcPts val="0"/>
              </a:spcBef>
              <a:spcAft>
                <a:spcPts val="0"/>
              </a:spcAft>
            </a:pPr>
            <a:r>
              <a:rPr lang="en-US" sz="1500" dirty="0">
                <a:solidFill>
                  <a:srgbClr val="000000"/>
                </a:solidFill>
                <a:latin typeface="Calibri"/>
                <a:ea typeface=""/>
                <a:cs typeface=""/>
              </a:rPr>
              <a:t>1000 C 4 </a:t>
            </a:r>
            <a:r>
              <a:rPr lang="en-US" sz="1500" dirty="0" err="1">
                <a:solidFill>
                  <a:srgbClr val="000000"/>
                </a:solidFill>
                <a:latin typeface="Calibri"/>
                <a:ea typeface=""/>
                <a:cs typeface=""/>
              </a:rPr>
              <a:t>hrs</a:t>
            </a:r>
            <a:endParaRPr lang="en-US" sz="1500" dirty="0">
              <a:solidFill>
                <a:srgbClr val="000000"/>
              </a:solidFill>
              <a:latin typeface="Calibri"/>
              <a:ea typeface=""/>
              <a:cs typeface=""/>
            </a:endParaRPr>
          </a:p>
        </p:txBody>
      </p:sp>
      <p:sp>
        <p:nvSpPr>
          <p:cNvPr id="14" name="TextBox 13">
            <a:extLst>
              <a:ext uri="{FF2B5EF4-FFF2-40B4-BE49-F238E27FC236}">
                <a16:creationId xmlns:a16="http://schemas.microsoft.com/office/drawing/2014/main" id="{82417085-F8E4-438E-644E-EC7EE362BCD1}"/>
              </a:ext>
            </a:extLst>
          </p:cNvPr>
          <p:cNvSpPr txBox="1"/>
          <p:nvPr/>
        </p:nvSpPr>
        <p:spPr>
          <a:xfrm>
            <a:off x="5832606" y="3299919"/>
            <a:ext cx="1101382" cy="323165"/>
          </a:xfrm>
          <a:prstGeom prst="rect">
            <a:avLst/>
          </a:prstGeom>
          <a:solidFill>
            <a:schemeClr val="accent2">
              <a:lumMod val="40000"/>
              <a:lumOff val="60000"/>
            </a:schemeClr>
          </a:solidFill>
          <a:ln>
            <a:solidFill>
              <a:srgbClr val="000000"/>
            </a:solidFill>
          </a:ln>
        </p:spPr>
        <p:txBody>
          <a:bodyPr wrap="square" rtlCol="0">
            <a:spAutoFit/>
          </a:bodyPr>
          <a:lstStyle/>
          <a:p>
            <a:pPr algn="ctr" fontAlgn="auto">
              <a:spcBef>
                <a:spcPts val="0"/>
              </a:spcBef>
              <a:spcAft>
                <a:spcPts val="0"/>
              </a:spcAft>
            </a:pPr>
            <a:r>
              <a:rPr lang="en-US" sz="1500" dirty="0">
                <a:solidFill>
                  <a:srgbClr val="000000"/>
                </a:solidFill>
                <a:latin typeface="Calibri"/>
                <a:ea typeface=""/>
                <a:cs typeface=""/>
              </a:rPr>
              <a:t>800 C only</a:t>
            </a:r>
          </a:p>
        </p:txBody>
      </p:sp>
      <p:sp>
        <p:nvSpPr>
          <p:cNvPr id="15" name="TextBox 14">
            <a:extLst>
              <a:ext uri="{FF2B5EF4-FFF2-40B4-BE49-F238E27FC236}">
                <a16:creationId xmlns:a16="http://schemas.microsoft.com/office/drawing/2014/main" id="{D95C4B93-3072-DA3D-5EAF-8867D8DF3938}"/>
              </a:ext>
            </a:extLst>
          </p:cNvPr>
          <p:cNvSpPr txBox="1"/>
          <p:nvPr/>
        </p:nvSpPr>
        <p:spPr>
          <a:xfrm>
            <a:off x="3014615" y="4529401"/>
            <a:ext cx="798266" cy="553998"/>
          </a:xfrm>
          <a:prstGeom prst="rect">
            <a:avLst/>
          </a:prstGeom>
          <a:solidFill>
            <a:schemeClr val="accent4">
              <a:lumMod val="40000"/>
              <a:lumOff val="60000"/>
            </a:schemeClr>
          </a:solidFill>
          <a:ln>
            <a:solidFill>
              <a:srgbClr val="000000"/>
            </a:solidFill>
          </a:ln>
        </p:spPr>
        <p:txBody>
          <a:bodyPr wrap="square" rtlCol="0">
            <a:spAutoFit/>
          </a:bodyPr>
          <a:lstStyle/>
          <a:p>
            <a:pPr algn="ctr" fontAlgn="auto">
              <a:spcBef>
                <a:spcPts val="0"/>
              </a:spcBef>
              <a:spcAft>
                <a:spcPts val="0"/>
              </a:spcAft>
            </a:pPr>
            <a:r>
              <a:rPr lang="en-US" sz="1500" dirty="0">
                <a:solidFill>
                  <a:srgbClr val="000000"/>
                </a:solidFill>
                <a:latin typeface="Calibri"/>
                <a:ea typeface=""/>
                <a:cs typeface=""/>
              </a:rPr>
              <a:t>Tokyo </a:t>
            </a:r>
            <a:r>
              <a:rPr lang="en-US" sz="1500" dirty="0" err="1">
                <a:solidFill>
                  <a:srgbClr val="000000"/>
                </a:solidFill>
                <a:latin typeface="Calibri"/>
                <a:ea typeface=""/>
                <a:cs typeface=""/>
              </a:rPr>
              <a:t>Denkai</a:t>
            </a:r>
            <a:endParaRPr lang="en-US" sz="1500" dirty="0">
              <a:solidFill>
                <a:srgbClr val="000000"/>
              </a:solidFill>
              <a:latin typeface="Calibri"/>
              <a:ea typeface=""/>
              <a:cs typeface=""/>
            </a:endParaRPr>
          </a:p>
        </p:txBody>
      </p:sp>
      <p:sp>
        <p:nvSpPr>
          <p:cNvPr id="16" name="TextBox 15">
            <a:extLst>
              <a:ext uri="{FF2B5EF4-FFF2-40B4-BE49-F238E27FC236}">
                <a16:creationId xmlns:a16="http://schemas.microsoft.com/office/drawing/2014/main" id="{9E7B236B-39C7-2A89-6A6C-448C7C1B5C1A}"/>
              </a:ext>
            </a:extLst>
          </p:cNvPr>
          <p:cNvSpPr txBox="1"/>
          <p:nvPr/>
        </p:nvSpPr>
        <p:spPr>
          <a:xfrm>
            <a:off x="7296192" y="3048510"/>
            <a:ext cx="685758" cy="553998"/>
          </a:xfrm>
          <a:prstGeom prst="rect">
            <a:avLst/>
          </a:prstGeom>
          <a:solidFill>
            <a:schemeClr val="accent2">
              <a:lumMod val="40000"/>
              <a:lumOff val="60000"/>
            </a:schemeClr>
          </a:solidFill>
          <a:ln>
            <a:solidFill>
              <a:srgbClr val="000000"/>
            </a:solidFill>
          </a:ln>
        </p:spPr>
        <p:txBody>
          <a:bodyPr wrap="square" rtlCol="0">
            <a:spAutoFit/>
          </a:bodyPr>
          <a:lstStyle/>
          <a:p>
            <a:pPr algn="ctr" fontAlgn="auto">
              <a:spcBef>
                <a:spcPts val="0"/>
              </a:spcBef>
              <a:spcAft>
                <a:spcPts val="0"/>
              </a:spcAft>
            </a:pPr>
            <a:r>
              <a:rPr lang="en-US" sz="1500" err="1">
                <a:solidFill>
                  <a:srgbClr val="000000"/>
                </a:solidFill>
                <a:latin typeface="Calibri"/>
                <a:ea typeface=""/>
                <a:cs typeface=""/>
              </a:rPr>
              <a:t>Wah</a:t>
            </a:r>
            <a:r>
              <a:rPr lang="en-US" sz="1500" dirty="0">
                <a:solidFill>
                  <a:srgbClr val="000000"/>
                </a:solidFill>
                <a:latin typeface="Calibri"/>
                <a:ea typeface=""/>
                <a:cs typeface=""/>
              </a:rPr>
              <a:t> Chang</a:t>
            </a:r>
          </a:p>
        </p:txBody>
      </p:sp>
      <p:sp>
        <p:nvSpPr>
          <p:cNvPr id="17" name="TextBox 16">
            <a:extLst>
              <a:ext uri="{FF2B5EF4-FFF2-40B4-BE49-F238E27FC236}">
                <a16:creationId xmlns:a16="http://schemas.microsoft.com/office/drawing/2014/main" id="{1202CC0A-3EE5-AC38-11ED-97E4F9F41B5C}"/>
              </a:ext>
            </a:extLst>
          </p:cNvPr>
          <p:cNvSpPr txBox="1"/>
          <p:nvPr/>
        </p:nvSpPr>
        <p:spPr>
          <a:xfrm>
            <a:off x="2892518" y="695109"/>
            <a:ext cx="1224772" cy="1338828"/>
          </a:xfrm>
          <a:prstGeom prst="rect">
            <a:avLst/>
          </a:prstGeom>
          <a:solidFill>
            <a:schemeClr val="accent3">
              <a:lumMod val="20000"/>
              <a:lumOff val="80000"/>
            </a:schemeClr>
          </a:solidFill>
          <a:ln>
            <a:solidFill>
              <a:srgbClr val="000000"/>
            </a:solidFill>
          </a:ln>
        </p:spPr>
        <p:txBody>
          <a:bodyPr wrap="square" rtlCol="0">
            <a:spAutoFit/>
          </a:bodyPr>
          <a:lstStyle/>
          <a:p>
            <a:pPr algn="ctr"/>
            <a:r>
              <a:rPr lang="en-US" sz="1350" dirty="0">
                <a:solidFill>
                  <a:srgbClr val="000000"/>
                </a:solidFill>
              </a:rPr>
              <a:t>LCLS-II material with weak expulsion,</a:t>
            </a:r>
          </a:p>
          <a:p>
            <a:pPr algn="ctr"/>
            <a:r>
              <a:rPr lang="en-US" sz="1350" dirty="0">
                <a:solidFill>
                  <a:srgbClr val="000000"/>
                </a:solidFill>
              </a:rPr>
              <a:t>after 900 C</a:t>
            </a:r>
          </a:p>
          <a:p>
            <a:pPr algn="ctr"/>
            <a:r>
              <a:rPr lang="en-US" sz="1350" dirty="0">
                <a:solidFill>
                  <a:srgbClr val="FF0000"/>
                </a:solidFill>
              </a:rPr>
              <a:t>NX11301</a:t>
            </a:r>
          </a:p>
        </p:txBody>
      </p:sp>
      <p:sp>
        <p:nvSpPr>
          <p:cNvPr id="18" name="TextBox 17">
            <a:extLst>
              <a:ext uri="{FF2B5EF4-FFF2-40B4-BE49-F238E27FC236}">
                <a16:creationId xmlns:a16="http://schemas.microsoft.com/office/drawing/2014/main" id="{7BD4A31B-5677-F443-314F-C6FCD2EEB96C}"/>
              </a:ext>
            </a:extLst>
          </p:cNvPr>
          <p:cNvSpPr txBox="1"/>
          <p:nvPr/>
        </p:nvSpPr>
        <p:spPr>
          <a:xfrm>
            <a:off x="4880671" y="650163"/>
            <a:ext cx="1215819" cy="1338828"/>
          </a:xfrm>
          <a:prstGeom prst="rect">
            <a:avLst/>
          </a:prstGeom>
          <a:solidFill>
            <a:schemeClr val="accent3">
              <a:lumMod val="20000"/>
              <a:lumOff val="80000"/>
            </a:schemeClr>
          </a:solidFill>
          <a:ln>
            <a:solidFill>
              <a:srgbClr val="000000"/>
            </a:solidFill>
          </a:ln>
        </p:spPr>
        <p:txBody>
          <a:bodyPr wrap="square" rtlCol="0">
            <a:spAutoFit/>
          </a:bodyPr>
          <a:lstStyle/>
          <a:p>
            <a:pPr algn="ctr"/>
            <a:r>
              <a:rPr lang="en-US" sz="1350" dirty="0">
                <a:solidFill>
                  <a:srgbClr val="000000"/>
                </a:solidFill>
              </a:rPr>
              <a:t>LCLS-II material with strong expulsion, after 900 C</a:t>
            </a:r>
          </a:p>
          <a:p>
            <a:pPr algn="ctr"/>
            <a:r>
              <a:rPr lang="en-US" sz="1350" dirty="0">
                <a:solidFill>
                  <a:srgbClr val="FF0000"/>
                </a:solidFill>
              </a:rPr>
              <a:t>TD10974</a:t>
            </a:r>
          </a:p>
        </p:txBody>
      </p:sp>
    </p:spTree>
    <p:extLst>
      <p:ext uri="{BB962C8B-B14F-4D97-AF65-F5344CB8AC3E}">
        <p14:creationId xmlns:p14="http://schemas.microsoft.com/office/powerpoint/2010/main" val="1636865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B31926B-02A6-0552-B3A3-93AAF63E5DE2}"/>
              </a:ext>
            </a:extLst>
          </p:cNvPr>
          <p:cNvSpPr>
            <a:spLocks noGrp="1"/>
          </p:cNvSpPr>
          <p:nvPr>
            <p:ph type="title"/>
          </p:nvPr>
        </p:nvSpPr>
        <p:spPr/>
        <p:txBody>
          <a:bodyPr/>
          <a:lstStyle/>
          <a:p>
            <a:r>
              <a:rPr lang="en-US" dirty="0"/>
              <a:t>Variations of Flux expulsion behavior related to the vendors</a:t>
            </a:r>
          </a:p>
        </p:txBody>
      </p:sp>
      <p:sp>
        <p:nvSpPr>
          <p:cNvPr id="4" name="Date Placeholder 3">
            <a:extLst>
              <a:ext uri="{FF2B5EF4-FFF2-40B4-BE49-F238E27FC236}">
                <a16:creationId xmlns:a16="http://schemas.microsoft.com/office/drawing/2014/main" id="{99FBC6A7-6293-4180-CE58-F1AE1CF89AC1}"/>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424A0DD0-F8DF-1570-ABF7-F3D10EC115C1}"/>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CF77AEAD-10B4-CD03-749F-35D1494423DC}"/>
              </a:ext>
            </a:extLst>
          </p:cNvPr>
          <p:cNvSpPr>
            <a:spLocks noGrp="1"/>
          </p:cNvSpPr>
          <p:nvPr>
            <p:ph type="sldNum" sz="quarter" idx="4"/>
          </p:nvPr>
        </p:nvSpPr>
        <p:spPr/>
        <p:txBody>
          <a:bodyPr/>
          <a:lstStyle/>
          <a:p>
            <a:pPr>
              <a:defRPr/>
            </a:pPr>
            <a:fld id="{148C009B-CB69-E04A-B9B3-34B26D69E9CF}" type="slidenum">
              <a:rPr lang="en-US" smtClean="0"/>
              <a:pPr>
                <a:defRPr/>
              </a:pPr>
              <a:t>5</a:t>
            </a:fld>
            <a:endParaRPr lang="en-US" dirty="0"/>
          </a:p>
        </p:txBody>
      </p:sp>
      <p:pic>
        <p:nvPicPr>
          <p:cNvPr id="7" name="Picture 6">
            <a:extLst>
              <a:ext uri="{FF2B5EF4-FFF2-40B4-BE49-F238E27FC236}">
                <a16:creationId xmlns:a16="http://schemas.microsoft.com/office/drawing/2014/main" id="{83CD7186-F1F7-374E-9980-4EF5BD45A3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683" y="798638"/>
            <a:ext cx="5927130" cy="3833363"/>
          </a:xfrm>
          <a:prstGeom prst="rect">
            <a:avLst/>
          </a:prstGeom>
        </p:spPr>
      </p:pic>
      <p:sp>
        <p:nvSpPr>
          <p:cNvPr id="8" name="Arrow: Right 5">
            <a:extLst>
              <a:ext uri="{FF2B5EF4-FFF2-40B4-BE49-F238E27FC236}">
                <a16:creationId xmlns:a16="http://schemas.microsoft.com/office/drawing/2014/main" id="{925A805B-805C-AB08-4268-C2C0C4283318}"/>
              </a:ext>
            </a:extLst>
          </p:cNvPr>
          <p:cNvSpPr/>
          <p:nvPr/>
        </p:nvSpPr>
        <p:spPr>
          <a:xfrm>
            <a:off x="228600" y="1501874"/>
            <a:ext cx="542670" cy="24117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graphicFrame>
        <p:nvGraphicFramePr>
          <p:cNvPr id="9" name="Table 8">
            <a:extLst>
              <a:ext uri="{FF2B5EF4-FFF2-40B4-BE49-F238E27FC236}">
                <a16:creationId xmlns:a16="http://schemas.microsoft.com/office/drawing/2014/main" id="{24811FD1-0D92-28D4-7C26-D5BFB8BBAB9F}"/>
              </a:ext>
            </a:extLst>
          </p:cNvPr>
          <p:cNvGraphicFramePr>
            <a:graphicFrameLocks noGrp="1"/>
          </p:cNvGraphicFramePr>
          <p:nvPr>
            <p:extLst>
              <p:ext uri="{D42A27DB-BD31-4B8C-83A1-F6EECF244321}">
                <p14:modId xmlns:p14="http://schemas.microsoft.com/office/powerpoint/2010/main" val="3713702852"/>
              </p:ext>
            </p:extLst>
          </p:nvPr>
        </p:nvGraphicFramePr>
        <p:xfrm>
          <a:off x="6837948" y="922548"/>
          <a:ext cx="1855778" cy="3298404"/>
        </p:xfrm>
        <a:graphic>
          <a:graphicData uri="http://schemas.openxmlformats.org/drawingml/2006/table">
            <a:tbl>
              <a:tblPr>
                <a:tableStyleId>{5C22544A-7EE6-4342-B048-85BDC9FD1C3A}</a:tableStyleId>
              </a:tblPr>
              <a:tblGrid>
                <a:gridCol w="868793">
                  <a:extLst>
                    <a:ext uri="{9D8B030D-6E8A-4147-A177-3AD203B41FA5}">
                      <a16:colId xmlns:a16="http://schemas.microsoft.com/office/drawing/2014/main" val="1272751092"/>
                    </a:ext>
                  </a:extLst>
                </a:gridCol>
                <a:gridCol w="986985">
                  <a:extLst>
                    <a:ext uri="{9D8B030D-6E8A-4147-A177-3AD203B41FA5}">
                      <a16:colId xmlns:a16="http://schemas.microsoft.com/office/drawing/2014/main" val="2850297200"/>
                    </a:ext>
                  </a:extLst>
                </a:gridCol>
              </a:tblGrid>
              <a:tr h="322301">
                <a:tc>
                  <a:txBody>
                    <a:bodyPr/>
                    <a:lstStyle/>
                    <a:p>
                      <a:pPr algn="ctr" fontAlgn="b"/>
                      <a:r>
                        <a:rPr lang="en-US" sz="1400" b="1" u="none" strike="noStrike" dirty="0">
                          <a:effectLst/>
                        </a:rPr>
                        <a:t>Nb Sheet</a:t>
                      </a:r>
                      <a:endParaRPr lang="en-US" sz="14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b="1" u="none" strike="noStrike" dirty="0">
                          <a:effectLst/>
                        </a:rPr>
                        <a:t>Cavity</a:t>
                      </a:r>
                      <a:endParaRPr lang="en-US" sz="1400" b="1"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203136502"/>
                  </a:ext>
                </a:extLst>
              </a:tr>
              <a:tr h="344343">
                <a:tc>
                  <a:txBody>
                    <a:bodyPr/>
                    <a:lstStyle/>
                    <a:p>
                      <a:pPr algn="ctr" fontAlgn="b"/>
                      <a:r>
                        <a:rPr lang="en-US" sz="1400" b="1" u="none" strike="noStrike" dirty="0">
                          <a:effectLst/>
                        </a:rPr>
                        <a:t>Serial #</a:t>
                      </a:r>
                      <a:endParaRPr lang="en-US" sz="14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b="1" u="none" strike="noStrike" dirty="0">
                          <a:effectLst/>
                        </a:rPr>
                        <a:t>Serial #</a:t>
                      </a:r>
                      <a:endParaRPr lang="en-US" sz="1400" b="1"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2566029336"/>
                  </a:ext>
                </a:extLst>
              </a:tr>
              <a:tr h="216138">
                <a:tc>
                  <a:txBody>
                    <a:bodyPr/>
                    <a:lstStyle/>
                    <a:p>
                      <a:pPr algn="ctr" fontAlgn="ctr"/>
                      <a:r>
                        <a:rPr lang="en-US" sz="1400" u="none" strike="noStrike">
                          <a:effectLst/>
                        </a:rPr>
                        <a:t>T10205</a:t>
                      </a:r>
                      <a:endParaRPr lang="en-US"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u="none" strike="noStrike" dirty="0">
                          <a:effectLst/>
                        </a:rPr>
                        <a:t>TD01</a:t>
                      </a:r>
                      <a:endParaRPr lang="en-US"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530671926"/>
                  </a:ext>
                </a:extLst>
              </a:tr>
              <a:tr h="216138">
                <a:tc>
                  <a:txBody>
                    <a:bodyPr/>
                    <a:lstStyle/>
                    <a:p>
                      <a:pPr algn="ctr" fontAlgn="ctr"/>
                      <a:r>
                        <a:rPr lang="en-US" sz="1400" u="none" strike="noStrike">
                          <a:effectLst/>
                        </a:rPr>
                        <a:t>T10971</a:t>
                      </a:r>
                      <a:endParaRPr lang="en-US"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u="none" strike="noStrike" dirty="0">
                          <a:effectLst/>
                        </a:rPr>
                        <a:t>TD02</a:t>
                      </a:r>
                      <a:endParaRPr lang="en-US"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3266570113"/>
                  </a:ext>
                </a:extLst>
              </a:tr>
              <a:tr h="216138">
                <a:tc>
                  <a:txBody>
                    <a:bodyPr/>
                    <a:lstStyle/>
                    <a:p>
                      <a:pPr algn="ctr" fontAlgn="ctr"/>
                      <a:r>
                        <a:rPr lang="en-US" sz="1400" u="none" strike="noStrike" dirty="0">
                          <a:effectLst/>
                        </a:rPr>
                        <a:t>N10786</a:t>
                      </a:r>
                      <a:endParaRPr lang="en-US"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u="none" strike="noStrike" dirty="0">
                          <a:effectLst/>
                        </a:rPr>
                        <a:t>NX01</a:t>
                      </a:r>
                      <a:endParaRPr lang="en-US"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255126255"/>
                  </a:ext>
                </a:extLst>
              </a:tr>
              <a:tr h="216138">
                <a:tc>
                  <a:txBody>
                    <a:bodyPr/>
                    <a:lstStyle/>
                    <a:p>
                      <a:pPr algn="ctr" fontAlgn="ctr"/>
                      <a:r>
                        <a:rPr lang="en-US" sz="1400" u="none" strike="noStrike" dirty="0">
                          <a:effectLst/>
                        </a:rPr>
                        <a:t>N11302</a:t>
                      </a:r>
                      <a:endParaRPr lang="en-US"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u="none" strike="noStrike" dirty="0">
                          <a:effectLst/>
                        </a:rPr>
                        <a:t>NX02</a:t>
                      </a:r>
                      <a:endParaRPr lang="en-US"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886061607"/>
                  </a:ext>
                </a:extLst>
              </a:tr>
              <a:tr h="216138">
                <a:tc>
                  <a:txBody>
                    <a:bodyPr/>
                    <a:lstStyle/>
                    <a:p>
                      <a:pPr algn="ctr" fontAlgn="ctr"/>
                      <a:r>
                        <a:rPr lang="en-US" sz="1400" u="none" strike="noStrike" dirty="0">
                          <a:effectLst/>
                        </a:rPr>
                        <a:t>T13688</a:t>
                      </a:r>
                      <a:endParaRPr lang="en-US"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u="none" strike="noStrike">
                          <a:effectLst/>
                        </a:rPr>
                        <a:t>SC04</a:t>
                      </a:r>
                      <a:endParaRPr lang="en-US" sz="14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2594025592"/>
                  </a:ext>
                </a:extLst>
              </a:tr>
              <a:tr h="216138">
                <a:tc>
                  <a:txBody>
                    <a:bodyPr/>
                    <a:lstStyle/>
                    <a:p>
                      <a:pPr algn="ctr" fontAlgn="ctr"/>
                      <a:r>
                        <a:rPr lang="en-US" sz="1400" u="none" strike="noStrike">
                          <a:effectLst/>
                        </a:rPr>
                        <a:t>T13971</a:t>
                      </a:r>
                      <a:endParaRPr lang="en-US"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u="none" strike="noStrike" dirty="0">
                          <a:effectLst/>
                        </a:rPr>
                        <a:t>SC06</a:t>
                      </a:r>
                      <a:endParaRPr lang="en-US"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996378555"/>
                  </a:ext>
                </a:extLst>
              </a:tr>
              <a:tr h="216138">
                <a:tc>
                  <a:txBody>
                    <a:bodyPr/>
                    <a:lstStyle/>
                    <a:p>
                      <a:pPr algn="ctr" fontAlgn="ctr"/>
                      <a:r>
                        <a:rPr lang="en-US" sz="1400" u="none" strike="noStrike">
                          <a:effectLst/>
                        </a:rPr>
                        <a:t>T13128</a:t>
                      </a:r>
                      <a:endParaRPr lang="en-US" sz="14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u="none" strike="noStrike" dirty="0">
                          <a:effectLst/>
                        </a:rPr>
                        <a:t>SC08</a:t>
                      </a:r>
                      <a:endParaRPr lang="en-US"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689531708"/>
                  </a:ext>
                </a:extLst>
              </a:tr>
              <a:tr h="216138">
                <a:tc>
                  <a:txBody>
                    <a:bodyPr/>
                    <a:lstStyle/>
                    <a:p>
                      <a:pPr algn="ctr" fontAlgn="ctr"/>
                      <a:r>
                        <a:rPr lang="en-US" sz="1400" u="none" strike="noStrike" dirty="0">
                          <a:effectLst/>
                        </a:rPr>
                        <a:t>T13456</a:t>
                      </a:r>
                      <a:endParaRPr lang="en-US"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u="none" strike="noStrike" dirty="0">
                          <a:effectLst/>
                        </a:rPr>
                        <a:t>SC02</a:t>
                      </a:r>
                      <a:endParaRPr lang="en-US"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2879446267"/>
                  </a:ext>
                </a:extLst>
              </a:tr>
              <a:tr h="322301">
                <a:tc>
                  <a:txBody>
                    <a:bodyPr/>
                    <a:lstStyle/>
                    <a:p>
                      <a:pPr algn="ctr" fontAlgn="ctr"/>
                      <a:r>
                        <a:rPr lang="en-US" sz="1400" u="none" strike="noStrike" dirty="0">
                          <a:effectLst/>
                        </a:rPr>
                        <a:t>250</a:t>
                      </a:r>
                      <a:endParaRPr lang="en-US"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u="none" strike="noStrike" dirty="0">
                          <a:effectLst/>
                        </a:rPr>
                        <a:t>TE1AES024</a:t>
                      </a:r>
                      <a:endParaRPr lang="en-US"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3282571975"/>
                  </a:ext>
                </a:extLst>
              </a:tr>
              <a:tr h="322301">
                <a:tc>
                  <a:txBody>
                    <a:bodyPr/>
                    <a:lstStyle/>
                    <a:p>
                      <a:pPr algn="ctr" fontAlgn="ctr"/>
                      <a:r>
                        <a:rPr lang="en-US" sz="1400" u="none" strike="noStrike" dirty="0">
                          <a:effectLst/>
                        </a:rPr>
                        <a:t>78XX</a:t>
                      </a:r>
                      <a:endParaRPr lang="en-US" sz="14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b"/>
                      <a:r>
                        <a:rPr lang="en-US" sz="1400" u="none" strike="noStrike" dirty="0">
                          <a:effectLst/>
                        </a:rPr>
                        <a:t>TE1AES022</a:t>
                      </a:r>
                      <a:endParaRPr lang="en-US" sz="14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3069589792"/>
                  </a:ext>
                </a:extLst>
              </a:tr>
            </a:tbl>
          </a:graphicData>
        </a:graphic>
      </p:graphicFrame>
      <p:sp>
        <p:nvSpPr>
          <p:cNvPr id="10" name="TextBox 9">
            <a:extLst>
              <a:ext uri="{FF2B5EF4-FFF2-40B4-BE49-F238E27FC236}">
                <a16:creationId xmlns:a16="http://schemas.microsoft.com/office/drawing/2014/main" id="{5384FB07-EB77-71D8-8402-54BC3749C857}"/>
              </a:ext>
            </a:extLst>
          </p:cNvPr>
          <p:cNvSpPr txBox="1"/>
          <p:nvPr/>
        </p:nvSpPr>
        <p:spPr>
          <a:xfrm>
            <a:off x="4761989" y="4503804"/>
            <a:ext cx="2075959" cy="261610"/>
          </a:xfrm>
          <a:prstGeom prst="rect">
            <a:avLst/>
          </a:prstGeom>
          <a:noFill/>
        </p:spPr>
        <p:txBody>
          <a:bodyPr wrap="square">
            <a:spAutoFit/>
          </a:bodyPr>
          <a:lstStyle/>
          <a:p>
            <a:r>
              <a:rPr lang="en-US" sz="1100" i="1" dirty="0">
                <a:solidFill>
                  <a:srgbClr val="232323"/>
                </a:solidFill>
                <a:latin typeface="Helvetica" pitchFamily="2" charset="0"/>
              </a:rPr>
              <a:t>Courtesy of S Posen</a:t>
            </a:r>
            <a:endParaRPr lang="en-US" sz="1100" i="1" dirty="0">
              <a:latin typeface="Helvetica" pitchFamily="2" charset="0"/>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237049A-497E-CC45-0CAA-D03C5E631E53}"/>
                  </a:ext>
                </a:extLst>
              </p:cNvPr>
              <p:cNvSpPr txBox="1"/>
              <p:nvPr/>
            </p:nvSpPr>
            <p:spPr>
              <a:xfrm>
                <a:off x="1262325" y="755882"/>
                <a:ext cx="1456104" cy="427874"/>
              </a:xfrm>
              <a:prstGeom prst="rect">
                <a:avLst/>
              </a:prstGeom>
              <a:noFill/>
            </p:spPr>
            <p:txBody>
              <a:bodyPr wrap="none" lIns="0" tIns="0" rIns="0" bIns="0" rtlCol="0">
                <a:spAutoFit/>
              </a:bodyPr>
              <a:lstStyle/>
              <a:p>
                <a14:m>
                  <m:oMath xmlns:m="http://schemas.openxmlformats.org/officeDocument/2006/math">
                    <m:f>
                      <m:fPr>
                        <m:ctrlPr>
                          <a:rPr lang="en-US" sz="1800" i="1" smtClean="0">
                            <a:solidFill>
                              <a:schemeClr val="accent4"/>
                            </a:solidFill>
                            <a:latin typeface="Cambria Math" panose="02040503050406030204" pitchFamily="18" charset="0"/>
                          </a:rPr>
                        </m:ctrlPr>
                      </m:fPr>
                      <m:num>
                        <m:sSub>
                          <m:sSubPr>
                            <m:ctrlPr>
                              <a:rPr lang="en-US" sz="1800" i="1">
                                <a:solidFill>
                                  <a:schemeClr val="accent4"/>
                                </a:solidFill>
                                <a:latin typeface="Cambria Math" panose="02040503050406030204" pitchFamily="18" charset="0"/>
                              </a:rPr>
                            </m:ctrlPr>
                          </m:sSubPr>
                          <m:e>
                            <m:r>
                              <a:rPr lang="en-US" sz="1800" i="1">
                                <a:solidFill>
                                  <a:schemeClr val="accent4"/>
                                </a:solidFill>
                                <a:latin typeface="Cambria Math" panose="02040503050406030204" pitchFamily="18" charset="0"/>
                              </a:rPr>
                              <m:t>𝐵</m:t>
                            </m:r>
                          </m:e>
                          <m:sub>
                            <m:r>
                              <a:rPr lang="en-US" sz="1800" i="1">
                                <a:solidFill>
                                  <a:schemeClr val="accent4"/>
                                </a:solidFill>
                                <a:latin typeface="Cambria Math" panose="02040503050406030204" pitchFamily="18" charset="0"/>
                              </a:rPr>
                              <m:t>𝑆𝐶</m:t>
                            </m:r>
                          </m:sub>
                        </m:sSub>
                      </m:num>
                      <m:den>
                        <m:sSub>
                          <m:sSubPr>
                            <m:ctrlPr>
                              <a:rPr lang="en-US" sz="1800" i="1">
                                <a:solidFill>
                                  <a:schemeClr val="accent4"/>
                                </a:solidFill>
                                <a:latin typeface="Cambria Math" panose="02040503050406030204" pitchFamily="18" charset="0"/>
                              </a:rPr>
                            </m:ctrlPr>
                          </m:sSubPr>
                          <m:e>
                            <m:r>
                              <a:rPr lang="en-US" sz="1800" i="1">
                                <a:solidFill>
                                  <a:schemeClr val="accent4"/>
                                </a:solidFill>
                                <a:latin typeface="Cambria Math" panose="02040503050406030204" pitchFamily="18" charset="0"/>
                              </a:rPr>
                              <m:t>𝐵</m:t>
                            </m:r>
                          </m:e>
                          <m:sub>
                            <m:r>
                              <a:rPr lang="en-US" sz="1800" i="1">
                                <a:solidFill>
                                  <a:schemeClr val="accent4"/>
                                </a:solidFill>
                                <a:latin typeface="Cambria Math" panose="02040503050406030204" pitchFamily="18" charset="0"/>
                              </a:rPr>
                              <m:t>𝑁𝐶</m:t>
                            </m:r>
                          </m:sub>
                        </m:sSub>
                      </m:den>
                    </m:f>
                    <m:r>
                      <a:rPr lang="en-US" sz="1800" i="1">
                        <a:solidFill>
                          <a:schemeClr val="accent4"/>
                        </a:solidFill>
                        <a:latin typeface="Cambria Math" panose="02040503050406030204" pitchFamily="18" charset="0"/>
                      </a:rPr>
                      <m:t> ~</m:t>
                    </m:r>
                    <m:r>
                      <a:rPr lang="en-US" sz="1800" b="0" i="1" smtClean="0">
                        <a:solidFill>
                          <a:schemeClr val="accent4"/>
                        </a:solidFill>
                        <a:latin typeface="Cambria Math" panose="02040503050406030204" pitchFamily="18" charset="0"/>
                      </a:rPr>
                      <m:t>1.7</m:t>
                    </m:r>
                  </m:oMath>
                </a14:m>
                <a:r>
                  <a:rPr lang="en-US" sz="1800" dirty="0">
                    <a:solidFill>
                      <a:schemeClr val="accent4"/>
                    </a:solidFill>
                  </a:rPr>
                  <a:t> : 70%</a:t>
                </a:r>
              </a:p>
            </p:txBody>
          </p:sp>
        </mc:Choice>
        <mc:Fallback xmlns="">
          <p:sp>
            <p:nvSpPr>
              <p:cNvPr id="12" name="TextBox 11">
                <a:extLst>
                  <a:ext uri="{FF2B5EF4-FFF2-40B4-BE49-F238E27FC236}">
                    <a16:creationId xmlns:a16="http://schemas.microsoft.com/office/drawing/2014/main" id="{3237049A-497E-CC45-0CAA-D03C5E631E53}"/>
                  </a:ext>
                </a:extLst>
              </p:cNvPr>
              <p:cNvSpPr txBox="1">
                <a:spLocks noRot="1" noChangeAspect="1" noMove="1" noResize="1" noEditPoints="1" noAdjustHandles="1" noChangeArrowheads="1" noChangeShapeType="1" noTextEdit="1"/>
              </p:cNvSpPr>
              <p:nvPr/>
            </p:nvSpPr>
            <p:spPr>
              <a:xfrm>
                <a:off x="1262325" y="755882"/>
                <a:ext cx="1456104" cy="427874"/>
              </a:xfrm>
              <a:prstGeom prst="rect">
                <a:avLst/>
              </a:prstGeom>
              <a:blipFill>
                <a:blip r:embed="rId3"/>
                <a:stretch>
                  <a:fillRect l="-3448" t="-2857" r="-8621" b="-1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56F00D3-87C9-BEBD-D883-3B64CD71DAEE}"/>
                  </a:ext>
                </a:extLst>
              </p:cNvPr>
              <p:cNvSpPr txBox="1"/>
              <p:nvPr/>
            </p:nvSpPr>
            <p:spPr>
              <a:xfrm>
                <a:off x="228600" y="4289867"/>
                <a:ext cx="1162754" cy="427874"/>
              </a:xfrm>
              <a:prstGeom prst="rect">
                <a:avLst/>
              </a:prstGeom>
              <a:noFill/>
            </p:spPr>
            <p:txBody>
              <a:bodyPr wrap="none" lIns="0" tIns="0" rIns="0" bIns="0" rtlCol="0">
                <a:spAutoFit/>
              </a:bodyPr>
              <a:lstStyle/>
              <a:p>
                <a14:m>
                  <m:oMath xmlns:m="http://schemas.openxmlformats.org/officeDocument/2006/math">
                    <m:f>
                      <m:fPr>
                        <m:ctrlPr>
                          <a:rPr lang="en-US" sz="1800" i="1" smtClean="0">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𝐵</m:t>
                            </m:r>
                          </m:e>
                          <m:sub>
                            <m:r>
                              <a:rPr lang="en-US" sz="1800" i="1">
                                <a:latin typeface="Cambria Math" panose="02040503050406030204" pitchFamily="18" charset="0"/>
                              </a:rPr>
                              <m:t>𝑆𝐶</m:t>
                            </m:r>
                          </m:sub>
                        </m:sSub>
                      </m:num>
                      <m:den>
                        <m:sSub>
                          <m:sSubPr>
                            <m:ctrlPr>
                              <a:rPr lang="en-US" sz="1800" i="1">
                                <a:latin typeface="Cambria Math" panose="02040503050406030204" pitchFamily="18" charset="0"/>
                              </a:rPr>
                            </m:ctrlPr>
                          </m:sSubPr>
                          <m:e>
                            <m:r>
                              <a:rPr lang="en-US" sz="1800" i="1">
                                <a:latin typeface="Cambria Math" panose="02040503050406030204" pitchFamily="18" charset="0"/>
                              </a:rPr>
                              <m:t>𝐵</m:t>
                            </m:r>
                          </m:e>
                          <m:sub>
                            <m:r>
                              <a:rPr lang="en-US" sz="1800" i="1">
                                <a:latin typeface="Cambria Math" panose="02040503050406030204" pitchFamily="18" charset="0"/>
                              </a:rPr>
                              <m:t>𝑁𝐶</m:t>
                            </m:r>
                          </m:sub>
                        </m:sSub>
                      </m:den>
                    </m:f>
                    <m:r>
                      <a:rPr lang="en-US" sz="1800" i="1">
                        <a:latin typeface="Cambria Math" panose="02040503050406030204" pitchFamily="18" charset="0"/>
                      </a:rPr>
                      <m:t> ~</m:t>
                    </m:r>
                    <m:r>
                      <a:rPr lang="en-US" sz="1800" b="0" i="1" smtClean="0">
                        <a:latin typeface="Cambria Math" panose="02040503050406030204" pitchFamily="18" charset="0"/>
                      </a:rPr>
                      <m:t>1</m:t>
                    </m:r>
                  </m:oMath>
                </a14:m>
                <a:r>
                  <a:rPr lang="en-US" sz="1800" dirty="0"/>
                  <a:t> : 0%</a:t>
                </a:r>
              </a:p>
            </p:txBody>
          </p:sp>
        </mc:Choice>
        <mc:Fallback xmlns="">
          <p:sp>
            <p:nvSpPr>
              <p:cNvPr id="13" name="TextBox 12">
                <a:extLst>
                  <a:ext uri="{FF2B5EF4-FFF2-40B4-BE49-F238E27FC236}">
                    <a16:creationId xmlns:a16="http://schemas.microsoft.com/office/drawing/2014/main" id="{A56F00D3-87C9-BEBD-D883-3B64CD71DAEE}"/>
                  </a:ext>
                </a:extLst>
              </p:cNvPr>
              <p:cNvSpPr txBox="1">
                <a:spLocks noRot="1" noChangeAspect="1" noMove="1" noResize="1" noEditPoints="1" noAdjustHandles="1" noChangeArrowheads="1" noChangeShapeType="1" noTextEdit="1"/>
              </p:cNvSpPr>
              <p:nvPr/>
            </p:nvSpPr>
            <p:spPr>
              <a:xfrm>
                <a:off x="228600" y="4289867"/>
                <a:ext cx="1162754" cy="427874"/>
              </a:xfrm>
              <a:prstGeom prst="rect">
                <a:avLst/>
              </a:prstGeom>
              <a:blipFill>
                <a:blip r:embed="rId4"/>
                <a:stretch>
                  <a:fillRect l="-5435" t="-2857" r="-11957" b="-11429"/>
                </a:stretch>
              </a:blipFill>
            </p:spPr>
            <p:txBody>
              <a:bodyPr/>
              <a:lstStyle/>
              <a:p>
                <a:r>
                  <a:rPr lang="en-US">
                    <a:noFill/>
                  </a:rPr>
                  <a:t> </a:t>
                </a:r>
              </a:p>
            </p:txBody>
          </p:sp>
        </mc:Fallback>
      </mc:AlternateContent>
    </p:spTree>
    <p:extLst>
      <p:ext uri="{BB962C8B-B14F-4D97-AF65-F5344CB8AC3E}">
        <p14:creationId xmlns:p14="http://schemas.microsoft.com/office/powerpoint/2010/main" val="3247850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4D4A74-91E2-AE88-5925-DDEFD9E2A251}"/>
              </a:ext>
            </a:extLst>
          </p:cNvPr>
          <p:cNvSpPr>
            <a:spLocks noGrp="1"/>
          </p:cNvSpPr>
          <p:nvPr>
            <p:ph type="title"/>
          </p:nvPr>
        </p:nvSpPr>
        <p:spPr/>
        <p:txBody>
          <a:bodyPr/>
          <a:lstStyle/>
          <a:p>
            <a:r>
              <a:rPr lang="en-US" dirty="0"/>
              <a:t> Coupon studies with metallography showed a threshold for grain growth</a:t>
            </a:r>
          </a:p>
        </p:txBody>
      </p:sp>
      <p:sp>
        <p:nvSpPr>
          <p:cNvPr id="4" name="Date Placeholder 3">
            <a:extLst>
              <a:ext uri="{FF2B5EF4-FFF2-40B4-BE49-F238E27FC236}">
                <a16:creationId xmlns:a16="http://schemas.microsoft.com/office/drawing/2014/main" id="{AB6D81DA-D7EF-05EB-76F0-C15A676B7C1D}"/>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13E4142E-C884-56B6-24C8-02D1D069CA57}"/>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D894FBCA-601B-5D5E-B336-3CD36D3D7192}"/>
              </a:ext>
            </a:extLst>
          </p:cNvPr>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p:sp>
        <p:nvSpPr>
          <p:cNvPr id="7" name="TextBox 6">
            <a:extLst>
              <a:ext uri="{FF2B5EF4-FFF2-40B4-BE49-F238E27FC236}">
                <a16:creationId xmlns:a16="http://schemas.microsoft.com/office/drawing/2014/main" id="{52DC8B55-CE1B-166A-2645-7766619031CC}"/>
              </a:ext>
            </a:extLst>
          </p:cNvPr>
          <p:cNvSpPr txBox="1"/>
          <p:nvPr/>
        </p:nvSpPr>
        <p:spPr>
          <a:xfrm>
            <a:off x="1143001" y="2858405"/>
            <a:ext cx="842963" cy="646331"/>
          </a:xfrm>
          <a:prstGeom prst="rect">
            <a:avLst/>
          </a:prstGeom>
          <a:noFill/>
        </p:spPr>
        <p:txBody>
          <a:bodyPr wrap="square" rtlCol="0">
            <a:spAutoFit/>
          </a:bodyPr>
          <a:lstStyle/>
          <a:p>
            <a:pPr algn="ctr"/>
            <a:r>
              <a:rPr lang="en-US" sz="1200" dirty="0">
                <a:solidFill>
                  <a:srgbClr val="C00000"/>
                </a:solidFill>
              </a:rPr>
              <a:t>Ningxia </a:t>
            </a:r>
          </a:p>
          <a:p>
            <a:pPr algn="ctr"/>
            <a:r>
              <a:rPr lang="en-US" sz="1200" dirty="0">
                <a:solidFill>
                  <a:srgbClr val="C00000"/>
                </a:solidFill>
              </a:rPr>
              <a:t>-bad flux expulsion-</a:t>
            </a:r>
          </a:p>
        </p:txBody>
      </p:sp>
      <p:sp>
        <p:nvSpPr>
          <p:cNvPr id="8" name="TextBox 7">
            <a:extLst>
              <a:ext uri="{FF2B5EF4-FFF2-40B4-BE49-F238E27FC236}">
                <a16:creationId xmlns:a16="http://schemas.microsoft.com/office/drawing/2014/main" id="{15C325DA-1B65-4995-3C46-B1A844E3F751}"/>
              </a:ext>
            </a:extLst>
          </p:cNvPr>
          <p:cNvSpPr txBox="1"/>
          <p:nvPr/>
        </p:nvSpPr>
        <p:spPr>
          <a:xfrm>
            <a:off x="1151167" y="1070597"/>
            <a:ext cx="934808" cy="830997"/>
          </a:xfrm>
          <a:prstGeom prst="rect">
            <a:avLst/>
          </a:prstGeom>
          <a:noFill/>
        </p:spPr>
        <p:txBody>
          <a:bodyPr wrap="square" rtlCol="0">
            <a:spAutoFit/>
          </a:bodyPr>
          <a:lstStyle/>
          <a:p>
            <a:pPr algn="ctr"/>
            <a:r>
              <a:rPr lang="en-US" sz="1200" dirty="0">
                <a:solidFill>
                  <a:schemeClr val="tx2"/>
                </a:solidFill>
              </a:rPr>
              <a:t>TD </a:t>
            </a:r>
          </a:p>
          <a:p>
            <a:pPr algn="ctr"/>
            <a:r>
              <a:rPr lang="en-US" sz="1200" dirty="0">
                <a:solidFill>
                  <a:schemeClr val="tx2"/>
                </a:solidFill>
              </a:rPr>
              <a:t>-good flux expulsion after 900C-</a:t>
            </a:r>
          </a:p>
        </p:txBody>
      </p:sp>
      <p:pic>
        <p:nvPicPr>
          <p:cNvPr id="9" name="Picture 8">
            <a:extLst>
              <a:ext uri="{FF2B5EF4-FFF2-40B4-BE49-F238E27FC236}">
                <a16:creationId xmlns:a16="http://schemas.microsoft.com/office/drawing/2014/main" id="{DC74167B-C4FC-3E0E-620D-179D82B3B1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9988" y="2347068"/>
            <a:ext cx="1601663" cy="1645920"/>
          </a:xfrm>
          <a:prstGeom prst="rect">
            <a:avLst/>
          </a:prstGeom>
        </p:spPr>
      </p:pic>
      <p:pic>
        <p:nvPicPr>
          <p:cNvPr id="10" name="Picture 9">
            <a:extLst>
              <a:ext uri="{FF2B5EF4-FFF2-40B4-BE49-F238E27FC236}">
                <a16:creationId xmlns:a16="http://schemas.microsoft.com/office/drawing/2014/main" id="{F535C677-2F12-3A9F-FE92-55307642B590}"/>
              </a:ext>
            </a:extLst>
          </p:cNvPr>
          <p:cNvPicPr>
            <a:picLocks noChangeAspect="1"/>
          </p:cNvPicPr>
          <p:nvPr/>
        </p:nvPicPr>
        <p:blipFill>
          <a:blip r:embed="rId3"/>
          <a:stretch>
            <a:fillRect/>
          </a:stretch>
        </p:blipFill>
        <p:spPr>
          <a:xfrm>
            <a:off x="4673219" y="651593"/>
            <a:ext cx="1690531" cy="1645920"/>
          </a:xfrm>
          <a:prstGeom prst="rect">
            <a:avLst/>
          </a:prstGeom>
        </p:spPr>
      </p:pic>
      <p:pic>
        <p:nvPicPr>
          <p:cNvPr id="11" name="Picture 10">
            <a:extLst>
              <a:ext uri="{FF2B5EF4-FFF2-40B4-BE49-F238E27FC236}">
                <a16:creationId xmlns:a16="http://schemas.microsoft.com/office/drawing/2014/main" id="{372D8D0B-C0E6-A26C-4C40-7EEA1A7E8EAF}"/>
              </a:ext>
            </a:extLst>
          </p:cNvPr>
          <p:cNvPicPr>
            <a:picLocks noChangeAspect="1"/>
          </p:cNvPicPr>
          <p:nvPr/>
        </p:nvPicPr>
        <p:blipFill>
          <a:blip r:embed="rId4"/>
          <a:stretch>
            <a:fillRect/>
          </a:stretch>
        </p:blipFill>
        <p:spPr>
          <a:xfrm>
            <a:off x="4676835" y="2347068"/>
            <a:ext cx="1690531" cy="1645920"/>
          </a:xfrm>
          <a:prstGeom prst="rect">
            <a:avLst/>
          </a:prstGeom>
        </p:spPr>
      </p:pic>
      <p:sp>
        <p:nvSpPr>
          <p:cNvPr id="12" name="Arrow: Right 21">
            <a:extLst>
              <a:ext uri="{FF2B5EF4-FFF2-40B4-BE49-F238E27FC236}">
                <a16:creationId xmlns:a16="http://schemas.microsoft.com/office/drawing/2014/main" id="{2A3EB7D4-0463-15F2-B5F8-49CF5886B598}"/>
              </a:ext>
            </a:extLst>
          </p:cNvPr>
          <p:cNvSpPr/>
          <p:nvPr/>
        </p:nvSpPr>
        <p:spPr>
          <a:xfrm>
            <a:off x="3750454" y="3032973"/>
            <a:ext cx="827306" cy="30781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TextBox 12">
            <a:extLst>
              <a:ext uri="{FF2B5EF4-FFF2-40B4-BE49-F238E27FC236}">
                <a16:creationId xmlns:a16="http://schemas.microsoft.com/office/drawing/2014/main" id="{41108256-95A0-E0C1-F3AB-586D8836816C}"/>
              </a:ext>
            </a:extLst>
          </p:cNvPr>
          <p:cNvSpPr txBox="1"/>
          <p:nvPr/>
        </p:nvSpPr>
        <p:spPr>
          <a:xfrm>
            <a:off x="3686431" y="2456238"/>
            <a:ext cx="955622" cy="646331"/>
          </a:xfrm>
          <a:prstGeom prst="rect">
            <a:avLst/>
          </a:prstGeom>
          <a:noFill/>
        </p:spPr>
        <p:txBody>
          <a:bodyPr wrap="square" rtlCol="0">
            <a:spAutoFit/>
          </a:bodyPr>
          <a:lstStyle/>
          <a:p>
            <a:pPr algn="ctr"/>
            <a:r>
              <a:rPr lang="en-US" sz="1200" dirty="0">
                <a:solidFill>
                  <a:schemeClr val="accent6">
                    <a:lumMod val="50000"/>
                  </a:schemeClr>
                </a:solidFill>
              </a:rPr>
              <a:t>After annealing at 900C</a:t>
            </a:r>
          </a:p>
        </p:txBody>
      </p:sp>
      <p:sp>
        <p:nvSpPr>
          <p:cNvPr id="14" name="TextBox 13">
            <a:extLst>
              <a:ext uri="{FF2B5EF4-FFF2-40B4-BE49-F238E27FC236}">
                <a16:creationId xmlns:a16="http://schemas.microsoft.com/office/drawing/2014/main" id="{04A45132-7647-7950-D2E1-148A09F7034F}"/>
              </a:ext>
            </a:extLst>
          </p:cNvPr>
          <p:cNvSpPr txBox="1"/>
          <p:nvPr/>
        </p:nvSpPr>
        <p:spPr>
          <a:xfrm>
            <a:off x="1520529" y="4107562"/>
            <a:ext cx="6305380" cy="618118"/>
          </a:xfrm>
          <a:prstGeom prst="rect">
            <a:avLst/>
          </a:prstGeom>
          <a:noFill/>
        </p:spPr>
        <p:txBody>
          <a:bodyPr wrap="square" rtlCol="0">
            <a:spAutoFit/>
          </a:bodyPr>
          <a:lstStyle/>
          <a:p>
            <a:pPr marL="214313" indent="-214313">
              <a:spcAft>
                <a:spcPts val="450"/>
              </a:spcAft>
              <a:buFont typeface="Arial" panose="020B0604020202020204" pitchFamily="34" charset="0"/>
              <a:buChar char="•"/>
            </a:pPr>
            <a:r>
              <a:rPr lang="en-US" sz="1500" dirty="0">
                <a:solidFill>
                  <a:schemeClr val="accent6">
                    <a:lumMod val="50000"/>
                  </a:schemeClr>
                </a:solidFill>
              </a:rPr>
              <a:t>In both cases, there is some grain growth due to the 900C annealing</a:t>
            </a:r>
          </a:p>
          <a:p>
            <a:pPr marL="214313" indent="-214313">
              <a:spcAft>
                <a:spcPts val="900"/>
              </a:spcAft>
              <a:buFont typeface="Arial" panose="020B0604020202020204" pitchFamily="34" charset="0"/>
              <a:buChar char="•"/>
            </a:pPr>
            <a:r>
              <a:rPr lang="en-US" sz="1500" dirty="0">
                <a:solidFill>
                  <a:schemeClr val="accent6">
                    <a:lumMod val="50000"/>
                  </a:schemeClr>
                </a:solidFill>
              </a:rPr>
              <a:t>In the TD sample the grain growth is much larger than in the Ningxia </a:t>
            </a:r>
          </a:p>
        </p:txBody>
      </p:sp>
      <p:sp>
        <p:nvSpPr>
          <p:cNvPr id="15" name="Arrow: Right 24">
            <a:extLst>
              <a:ext uri="{FF2B5EF4-FFF2-40B4-BE49-F238E27FC236}">
                <a16:creationId xmlns:a16="http://schemas.microsoft.com/office/drawing/2014/main" id="{FA7B4125-2027-0E0F-AC86-1F3BA2E03916}"/>
              </a:ext>
            </a:extLst>
          </p:cNvPr>
          <p:cNvSpPr/>
          <p:nvPr/>
        </p:nvSpPr>
        <p:spPr>
          <a:xfrm>
            <a:off x="3750454" y="1336038"/>
            <a:ext cx="827306" cy="30781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6" name="TextBox 15">
            <a:extLst>
              <a:ext uri="{FF2B5EF4-FFF2-40B4-BE49-F238E27FC236}">
                <a16:creationId xmlns:a16="http://schemas.microsoft.com/office/drawing/2014/main" id="{785117E7-8BA7-46E0-6890-003883AA89EB}"/>
              </a:ext>
            </a:extLst>
          </p:cNvPr>
          <p:cNvSpPr txBox="1"/>
          <p:nvPr/>
        </p:nvSpPr>
        <p:spPr>
          <a:xfrm>
            <a:off x="3686431" y="759302"/>
            <a:ext cx="955622" cy="646331"/>
          </a:xfrm>
          <a:prstGeom prst="rect">
            <a:avLst/>
          </a:prstGeom>
          <a:noFill/>
        </p:spPr>
        <p:txBody>
          <a:bodyPr wrap="square" rtlCol="0">
            <a:spAutoFit/>
          </a:bodyPr>
          <a:lstStyle/>
          <a:p>
            <a:pPr algn="ctr"/>
            <a:r>
              <a:rPr lang="en-US" sz="1200" dirty="0">
                <a:solidFill>
                  <a:schemeClr val="accent6">
                    <a:lumMod val="50000"/>
                  </a:schemeClr>
                </a:solidFill>
              </a:rPr>
              <a:t>After annealing at 900C</a:t>
            </a:r>
          </a:p>
        </p:txBody>
      </p:sp>
      <p:pic>
        <p:nvPicPr>
          <p:cNvPr id="17" name="Picture 16">
            <a:extLst>
              <a:ext uri="{FF2B5EF4-FFF2-40B4-BE49-F238E27FC236}">
                <a16:creationId xmlns:a16="http://schemas.microsoft.com/office/drawing/2014/main" id="{99DAD341-9A59-98DF-3833-226CBD7A4ECB}"/>
              </a:ext>
            </a:extLst>
          </p:cNvPr>
          <p:cNvPicPr>
            <a:picLocks noChangeAspect="1"/>
          </p:cNvPicPr>
          <p:nvPr/>
        </p:nvPicPr>
        <p:blipFill>
          <a:blip r:embed="rId5"/>
          <a:stretch>
            <a:fillRect/>
          </a:stretch>
        </p:blipFill>
        <p:spPr>
          <a:xfrm>
            <a:off x="6395695" y="2512840"/>
            <a:ext cx="1531091" cy="1233332"/>
          </a:xfrm>
          <a:prstGeom prst="rect">
            <a:avLst/>
          </a:prstGeom>
        </p:spPr>
      </p:pic>
      <p:pic>
        <p:nvPicPr>
          <p:cNvPr id="18" name="Picture 17">
            <a:extLst>
              <a:ext uri="{FF2B5EF4-FFF2-40B4-BE49-F238E27FC236}">
                <a16:creationId xmlns:a16="http://schemas.microsoft.com/office/drawing/2014/main" id="{8B01B016-21F1-31EC-4BC7-299EB8D94A03}"/>
              </a:ext>
            </a:extLst>
          </p:cNvPr>
          <p:cNvPicPr>
            <a:picLocks noChangeAspect="1"/>
          </p:cNvPicPr>
          <p:nvPr/>
        </p:nvPicPr>
        <p:blipFill>
          <a:blip r:embed="rId6"/>
          <a:stretch>
            <a:fillRect/>
          </a:stretch>
        </p:blipFill>
        <p:spPr>
          <a:xfrm>
            <a:off x="6363749" y="805993"/>
            <a:ext cx="1557125" cy="1229756"/>
          </a:xfrm>
          <a:prstGeom prst="rect">
            <a:avLst/>
          </a:prstGeom>
        </p:spPr>
      </p:pic>
      <p:pic>
        <p:nvPicPr>
          <p:cNvPr id="19" name="Picture 18">
            <a:extLst>
              <a:ext uri="{FF2B5EF4-FFF2-40B4-BE49-F238E27FC236}">
                <a16:creationId xmlns:a16="http://schemas.microsoft.com/office/drawing/2014/main" id="{3831508F-F826-7892-AAFC-4267421BAC0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053333" y="619885"/>
            <a:ext cx="1601663" cy="1645920"/>
          </a:xfrm>
          <a:prstGeom prst="rect">
            <a:avLst/>
          </a:prstGeom>
        </p:spPr>
      </p:pic>
    </p:spTree>
    <p:extLst>
      <p:ext uri="{BB962C8B-B14F-4D97-AF65-F5344CB8AC3E}">
        <p14:creationId xmlns:p14="http://schemas.microsoft.com/office/powerpoint/2010/main" val="826625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CBDD7D99-BB43-7E55-D232-49276C612447}"/>
                  </a:ext>
                </a:extLst>
              </p:cNvPr>
              <p:cNvSpPr>
                <a:spLocks noGrp="1"/>
              </p:cNvSpPr>
              <p:nvPr>
                <p:ph type="title"/>
              </p:nvPr>
            </p:nvSpPr>
            <p:spPr>
              <a:xfrm>
                <a:off x="228600" y="475061"/>
                <a:ext cx="8686800" cy="320908"/>
              </a:xfrm>
            </p:spPr>
            <p:txBody>
              <a:bodyPr/>
              <a:lstStyle/>
              <a:p>
                <a:r>
                  <a:rPr lang="en-US" sz="2000" dirty="0"/>
                  <a:t>Grain size evaluation with HT: Annealing at </a:t>
                </a:r>
                <a14:m>
                  <m:oMath xmlns:m="http://schemas.openxmlformats.org/officeDocument/2006/math">
                    <m:r>
                      <a:rPr lang="en-US" sz="2000" i="1" dirty="0">
                        <a:latin typeface="Cambria Math" panose="02040503050406030204" pitchFamily="18" charset="0"/>
                        <a:ea typeface="Cambria Math" panose="02040503050406030204" pitchFamily="18" charset="0"/>
                      </a:rPr>
                      <m:t>≥</m:t>
                    </m:r>
                  </m:oMath>
                </a14:m>
                <a:r>
                  <a:rPr lang="en-US" sz="2000" dirty="0"/>
                  <a:t> 900°C leads to better flux expulsion behavior on the SRF cavities, but depending on the materials</a:t>
                </a:r>
                <a:endParaRPr lang="en-US" dirty="0"/>
              </a:p>
            </p:txBody>
          </p:sp>
        </mc:Choice>
        <mc:Fallback xmlns="">
          <p:sp>
            <p:nvSpPr>
              <p:cNvPr id="3" name="Title 2">
                <a:extLst>
                  <a:ext uri="{FF2B5EF4-FFF2-40B4-BE49-F238E27FC236}">
                    <a16:creationId xmlns:a16="http://schemas.microsoft.com/office/drawing/2014/main" id="{CBDD7D99-BB43-7E55-D232-49276C612447}"/>
                  </a:ext>
                </a:extLst>
              </p:cNvPr>
              <p:cNvSpPr>
                <a:spLocks noGrp="1" noRot="1" noChangeAspect="1" noMove="1" noResize="1" noEditPoints="1" noAdjustHandles="1" noChangeArrowheads="1" noChangeShapeType="1" noTextEdit="1"/>
              </p:cNvSpPr>
              <p:nvPr>
                <p:ph type="title"/>
              </p:nvPr>
            </p:nvSpPr>
            <p:spPr>
              <a:xfrm>
                <a:off x="228600" y="475061"/>
                <a:ext cx="8686800" cy="320908"/>
              </a:xfrm>
              <a:blipFill>
                <a:blip r:embed="rId2"/>
                <a:stretch>
                  <a:fillRect l="-1898" t="-111538" r="-1022" b="-46154"/>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23269B4C-C333-8EF3-D451-471E3D311F66}"/>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B481818F-9115-B9AC-3664-6E797DD2F619}"/>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8D33217B-4D4C-9719-2723-67405C6B6A9C}"/>
              </a:ext>
            </a:extLst>
          </p:cNvPr>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pic>
        <p:nvPicPr>
          <p:cNvPr id="7" name="Picture 6">
            <a:extLst>
              <a:ext uri="{FF2B5EF4-FFF2-40B4-BE49-F238E27FC236}">
                <a16:creationId xmlns:a16="http://schemas.microsoft.com/office/drawing/2014/main" id="{613C3855-759B-1A73-FB58-71E85D655193}"/>
              </a:ext>
            </a:extLst>
          </p:cNvPr>
          <p:cNvPicPr>
            <a:picLocks noChangeAspect="1"/>
          </p:cNvPicPr>
          <p:nvPr/>
        </p:nvPicPr>
        <p:blipFill>
          <a:blip r:embed="rId3"/>
          <a:stretch>
            <a:fillRect/>
          </a:stretch>
        </p:blipFill>
        <p:spPr>
          <a:xfrm>
            <a:off x="4836991" y="1107983"/>
            <a:ext cx="4234928" cy="3241380"/>
          </a:xfrm>
          <a:prstGeom prst="rect">
            <a:avLst/>
          </a:prstGeom>
        </p:spPr>
      </p:pic>
      <p:sp>
        <p:nvSpPr>
          <p:cNvPr id="8" name="TextBox 7">
            <a:extLst>
              <a:ext uri="{FF2B5EF4-FFF2-40B4-BE49-F238E27FC236}">
                <a16:creationId xmlns:a16="http://schemas.microsoft.com/office/drawing/2014/main" id="{76E2777C-65C6-5F04-A57E-EDA120867AFF}"/>
              </a:ext>
            </a:extLst>
          </p:cNvPr>
          <p:cNvSpPr txBox="1"/>
          <p:nvPr/>
        </p:nvSpPr>
        <p:spPr>
          <a:xfrm>
            <a:off x="5170724" y="1012753"/>
            <a:ext cx="3744676" cy="369332"/>
          </a:xfrm>
          <a:prstGeom prst="rect">
            <a:avLst/>
          </a:prstGeom>
          <a:noFill/>
        </p:spPr>
        <p:txBody>
          <a:bodyPr wrap="square" rtlCol="0">
            <a:spAutoFit/>
          </a:bodyPr>
          <a:lstStyle/>
          <a:p>
            <a:r>
              <a:rPr lang="en-US" sz="1800" dirty="0"/>
              <a:t>Grain size (HT) vs Flux Expulsion Rate</a:t>
            </a:r>
          </a:p>
        </p:txBody>
      </p:sp>
      <p:pic>
        <p:nvPicPr>
          <p:cNvPr id="9" name="Picture 8">
            <a:extLst>
              <a:ext uri="{FF2B5EF4-FFF2-40B4-BE49-F238E27FC236}">
                <a16:creationId xmlns:a16="http://schemas.microsoft.com/office/drawing/2014/main" id="{9ABBF6C2-2543-2ADA-4694-561DF80D1B77}"/>
              </a:ext>
            </a:extLst>
          </p:cNvPr>
          <p:cNvPicPr>
            <a:picLocks noChangeAspect="1"/>
          </p:cNvPicPr>
          <p:nvPr/>
        </p:nvPicPr>
        <p:blipFill>
          <a:blip r:embed="rId4"/>
          <a:stretch>
            <a:fillRect/>
          </a:stretch>
        </p:blipFill>
        <p:spPr>
          <a:xfrm>
            <a:off x="0" y="1107983"/>
            <a:ext cx="4525809" cy="3464017"/>
          </a:xfrm>
          <a:prstGeom prst="rect">
            <a:avLst/>
          </a:prstGeom>
        </p:spPr>
      </p:pic>
      <p:sp>
        <p:nvSpPr>
          <p:cNvPr id="10" name="TextBox 9">
            <a:extLst>
              <a:ext uri="{FF2B5EF4-FFF2-40B4-BE49-F238E27FC236}">
                <a16:creationId xmlns:a16="http://schemas.microsoft.com/office/drawing/2014/main" id="{13CBB0E5-0FEE-61D0-4C76-B9DFDCD224B6}"/>
              </a:ext>
            </a:extLst>
          </p:cNvPr>
          <p:cNvSpPr txBox="1"/>
          <p:nvPr/>
        </p:nvSpPr>
        <p:spPr>
          <a:xfrm>
            <a:off x="5975517" y="4407461"/>
            <a:ext cx="3020291" cy="253916"/>
          </a:xfrm>
          <a:prstGeom prst="rect">
            <a:avLst/>
          </a:prstGeom>
          <a:noFill/>
        </p:spPr>
        <p:txBody>
          <a:bodyPr wrap="square">
            <a:spAutoFit/>
          </a:bodyPr>
          <a:lstStyle/>
          <a:p>
            <a:pPr algn="r"/>
            <a:r>
              <a:rPr lang="fr-FR" sz="1050" b="1" dirty="0">
                <a:solidFill>
                  <a:srgbClr val="333333"/>
                </a:solidFill>
                <a:latin typeface="-apple-system"/>
              </a:rPr>
              <a:t>Sung </a:t>
            </a:r>
            <a:r>
              <a:rPr lang="fr-FR" sz="1050" b="1" i="1" dirty="0">
                <a:solidFill>
                  <a:srgbClr val="333333"/>
                </a:solidFill>
                <a:latin typeface="-apple-system"/>
              </a:rPr>
              <a:t>et al</a:t>
            </a:r>
            <a:r>
              <a:rPr lang="fr-FR" sz="1050" b="1" dirty="0">
                <a:solidFill>
                  <a:srgbClr val="333333"/>
                </a:solidFill>
                <a:latin typeface="-apple-system"/>
              </a:rPr>
              <a:t> 2023 </a:t>
            </a:r>
            <a:r>
              <a:rPr lang="fr-FR" sz="1050" b="1" i="1" dirty="0" err="1">
                <a:solidFill>
                  <a:srgbClr val="333333"/>
                </a:solidFill>
                <a:latin typeface="-apple-system"/>
              </a:rPr>
              <a:t>Supercond</a:t>
            </a:r>
            <a:r>
              <a:rPr lang="fr-FR" sz="1050" b="1" i="1" dirty="0">
                <a:solidFill>
                  <a:srgbClr val="333333"/>
                </a:solidFill>
                <a:latin typeface="-apple-system"/>
              </a:rPr>
              <a:t>. </a:t>
            </a:r>
            <a:r>
              <a:rPr lang="fr-FR" sz="1050" b="1" i="1" dirty="0" err="1">
                <a:solidFill>
                  <a:srgbClr val="333333"/>
                </a:solidFill>
                <a:latin typeface="-apple-system"/>
              </a:rPr>
              <a:t>Sci</a:t>
            </a:r>
            <a:r>
              <a:rPr lang="fr-FR" sz="1050" b="1" i="1" dirty="0">
                <a:solidFill>
                  <a:srgbClr val="333333"/>
                </a:solidFill>
                <a:latin typeface="-apple-system"/>
              </a:rPr>
              <a:t>. </a:t>
            </a:r>
            <a:r>
              <a:rPr lang="fr-FR" sz="1050" b="1" i="1" dirty="0" err="1">
                <a:solidFill>
                  <a:srgbClr val="333333"/>
                </a:solidFill>
                <a:latin typeface="-apple-system"/>
              </a:rPr>
              <a:t>Technol</a:t>
            </a:r>
            <a:r>
              <a:rPr lang="fr-FR" sz="1050" b="1" i="1" dirty="0">
                <a:solidFill>
                  <a:srgbClr val="333333"/>
                </a:solidFill>
                <a:latin typeface="-apple-system"/>
              </a:rPr>
              <a:t>.</a:t>
            </a:r>
            <a:r>
              <a:rPr lang="fr-FR" sz="1050" b="1" dirty="0">
                <a:solidFill>
                  <a:srgbClr val="333333"/>
                </a:solidFill>
                <a:latin typeface="-apple-system"/>
              </a:rPr>
              <a:t> 36 095015</a:t>
            </a:r>
            <a:endParaRPr lang="en-US" sz="1050" b="1" dirty="0"/>
          </a:p>
        </p:txBody>
      </p:sp>
      <p:cxnSp>
        <p:nvCxnSpPr>
          <p:cNvPr id="11" name="Straight Arrow Connector 10">
            <a:extLst>
              <a:ext uri="{FF2B5EF4-FFF2-40B4-BE49-F238E27FC236}">
                <a16:creationId xmlns:a16="http://schemas.microsoft.com/office/drawing/2014/main" id="{DC3E614C-3A8A-E530-AAEC-87310F2623EF}"/>
              </a:ext>
            </a:extLst>
          </p:cNvPr>
          <p:cNvCxnSpPr>
            <a:cxnSpLocks/>
          </p:cNvCxnSpPr>
          <p:nvPr/>
        </p:nvCxnSpPr>
        <p:spPr>
          <a:xfrm flipV="1">
            <a:off x="5975517" y="2295525"/>
            <a:ext cx="1301583" cy="1310408"/>
          </a:xfrm>
          <a:prstGeom prst="straightConnector1">
            <a:avLst/>
          </a:prstGeom>
          <a:ln w="28575">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FBFEA31-0C2B-A80A-91E9-312D37B15DFF}"/>
              </a:ext>
            </a:extLst>
          </p:cNvPr>
          <p:cNvSpPr txBox="1"/>
          <p:nvPr/>
        </p:nvSpPr>
        <p:spPr>
          <a:xfrm>
            <a:off x="496653" y="996806"/>
            <a:ext cx="3476624" cy="369332"/>
          </a:xfrm>
          <a:prstGeom prst="rect">
            <a:avLst/>
          </a:prstGeom>
          <a:noFill/>
        </p:spPr>
        <p:txBody>
          <a:bodyPr wrap="square" rtlCol="0">
            <a:spAutoFit/>
          </a:bodyPr>
          <a:lstStyle/>
          <a:p>
            <a:r>
              <a:rPr lang="en-US" sz="1800" dirty="0"/>
              <a:t>Grain size (HT) vs Temperature</a:t>
            </a:r>
          </a:p>
        </p:txBody>
      </p:sp>
    </p:spTree>
    <p:extLst>
      <p:ext uri="{BB962C8B-B14F-4D97-AF65-F5344CB8AC3E}">
        <p14:creationId xmlns:p14="http://schemas.microsoft.com/office/powerpoint/2010/main" val="273669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304458-AF62-5EE7-236D-DC02C4BAC280}"/>
              </a:ext>
            </a:extLst>
          </p:cNvPr>
          <p:cNvSpPr>
            <a:spLocks noGrp="1"/>
          </p:cNvSpPr>
          <p:nvPr>
            <p:ph type="title"/>
          </p:nvPr>
        </p:nvSpPr>
        <p:spPr>
          <a:xfrm>
            <a:off x="221459" y="480744"/>
            <a:ext cx="8686800" cy="320908"/>
          </a:xfrm>
        </p:spPr>
        <p:txBody>
          <a:bodyPr/>
          <a:lstStyle/>
          <a:p>
            <a:r>
              <a:rPr lang="en-US" sz="2000" dirty="0">
                <a:solidFill>
                  <a:srgbClr val="C00000"/>
                </a:solidFill>
              </a:rPr>
              <a:t>Low RRR (&lt; 50)</a:t>
            </a:r>
            <a:r>
              <a:rPr lang="en-US" sz="2000" dirty="0"/>
              <a:t> study to extend its application, compared to </a:t>
            </a:r>
            <a:r>
              <a:rPr lang="en-US" sz="2000" dirty="0">
                <a:solidFill>
                  <a:srgbClr val="FFC000"/>
                </a:solidFill>
              </a:rPr>
              <a:t>high RRR</a:t>
            </a:r>
            <a:r>
              <a:rPr lang="en-US" sz="2000" dirty="0"/>
              <a:t>;</a:t>
            </a:r>
            <a:br>
              <a:rPr lang="en-US" sz="2000" dirty="0"/>
            </a:br>
            <a:r>
              <a:rPr lang="en-US" sz="2000" dirty="0"/>
              <a:t>The range of low RRR application has not been yet clearly understood 	</a:t>
            </a:r>
            <a:endParaRPr lang="en-US" dirty="0"/>
          </a:p>
        </p:txBody>
      </p:sp>
      <p:sp>
        <p:nvSpPr>
          <p:cNvPr id="4" name="Date Placeholder 3">
            <a:extLst>
              <a:ext uri="{FF2B5EF4-FFF2-40B4-BE49-F238E27FC236}">
                <a16:creationId xmlns:a16="http://schemas.microsoft.com/office/drawing/2014/main" id="{4EC34B2C-E801-9508-D73A-D53B4812636E}"/>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5A87C71C-77FB-ACAF-1950-FAA8DF01AB9F}"/>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D87BCCA4-651B-E926-C8A1-BEC4ABFA20B9}"/>
              </a:ext>
            </a:extLst>
          </p:cNvPr>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pic>
        <p:nvPicPr>
          <p:cNvPr id="7" name="Google Shape;163;p19">
            <a:extLst>
              <a:ext uri="{FF2B5EF4-FFF2-40B4-BE49-F238E27FC236}">
                <a16:creationId xmlns:a16="http://schemas.microsoft.com/office/drawing/2014/main" id="{F6BFF835-CCA6-E92D-65D7-8DCFC8B2E8A1}"/>
              </a:ext>
            </a:extLst>
          </p:cNvPr>
          <p:cNvPicPr preferRelativeResize="0"/>
          <p:nvPr/>
        </p:nvPicPr>
        <p:blipFill>
          <a:blip r:embed="rId2">
            <a:alphaModFix/>
          </a:blip>
          <a:stretch>
            <a:fillRect/>
          </a:stretch>
        </p:blipFill>
        <p:spPr>
          <a:xfrm>
            <a:off x="4661662" y="1450066"/>
            <a:ext cx="4046775" cy="3079019"/>
          </a:xfrm>
          <a:prstGeom prst="rect">
            <a:avLst/>
          </a:prstGeom>
          <a:noFill/>
          <a:ln>
            <a:noFill/>
          </a:ln>
        </p:spPr>
      </p:pic>
      <p:pic>
        <p:nvPicPr>
          <p:cNvPr id="10" name="Picture 9" descr="Chart, scatter chart&#10;&#10;AI-generated content may be incorrect.">
            <a:extLst>
              <a:ext uri="{FF2B5EF4-FFF2-40B4-BE49-F238E27FC236}">
                <a16:creationId xmlns:a16="http://schemas.microsoft.com/office/drawing/2014/main" id="{DD1D3736-A532-8C75-CFAE-4C250DA9A78A}"/>
              </a:ext>
            </a:extLst>
          </p:cNvPr>
          <p:cNvPicPr>
            <a:picLocks noChangeAspect="1"/>
          </p:cNvPicPr>
          <p:nvPr/>
        </p:nvPicPr>
        <p:blipFill>
          <a:blip r:embed="rId3"/>
          <a:stretch>
            <a:fillRect/>
          </a:stretch>
        </p:blipFill>
        <p:spPr>
          <a:xfrm>
            <a:off x="100614" y="984533"/>
            <a:ext cx="4185578" cy="3435799"/>
          </a:xfrm>
          <a:prstGeom prst="rect">
            <a:avLst/>
          </a:prstGeom>
        </p:spPr>
      </p:pic>
      <p:sp>
        <p:nvSpPr>
          <p:cNvPr id="11" name="TextBox 10">
            <a:extLst>
              <a:ext uri="{FF2B5EF4-FFF2-40B4-BE49-F238E27FC236}">
                <a16:creationId xmlns:a16="http://schemas.microsoft.com/office/drawing/2014/main" id="{878C5F26-FF27-20E7-2B0F-0BD40FEFC6F0}"/>
              </a:ext>
            </a:extLst>
          </p:cNvPr>
          <p:cNvSpPr txBox="1"/>
          <p:nvPr/>
        </p:nvSpPr>
        <p:spPr>
          <a:xfrm>
            <a:off x="429419" y="4448006"/>
            <a:ext cx="3657551" cy="430887"/>
          </a:xfrm>
          <a:prstGeom prst="rect">
            <a:avLst/>
          </a:prstGeom>
          <a:noFill/>
        </p:spPr>
        <p:txBody>
          <a:bodyPr wrap="square" rtlCol="0">
            <a:spAutoFit/>
          </a:bodyPr>
          <a:lstStyle/>
          <a:p>
            <a:pPr algn="ctr"/>
            <a:r>
              <a:rPr lang="en-US" sz="1100" dirty="0">
                <a:latin typeface="Helvetica" pitchFamily="2" charset="0"/>
              </a:rPr>
              <a:t>Comparison of Quality factor at 2K vs Accelerating gradient for low and high RRR</a:t>
            </a:r>
          </a:p>
        </p:txBody>
      </p:sp>
      <p:sp>
        <p:nvSpPr>
          <p:cNvPr id="12" name="TextBox 11">
            <a:extLst>
              <a:ext uri="{FF2B5EF4-FFF2-40B4-BE49-F238E27FC236}">
                <a16:creationId xmlns:a16="http://schemas.microsoft.com/office/drawing/2014/main" id="{CE92573D-43C0-929B-E9EE-8B4A05B6D877}"/>
              </a:ext>
            </a:extLst>
          </p:cNvPr>
          <p:cNvSpPr txBox="1"/>
          <p:nvPr/>
        </p:nvSpPr>
        <p:spPr>
          <a:xfrm>
            <a:off x="4857810" y="1100990"/>
            <a:ext cx="3657551" cy="276999"/>
          </a:xfrm>
          <a:prstGeom prst="rect">
            <a:avLst/>
          </a:prstGeom>
          <a:noFill/>
        </p:spPr>
        <p:txBody>
          <a:bodyPr wrap="square" rtlCol="0">
            <a:spAutoFit/>
          </a:bodyPr>
          <a:lstStyle/>
          <a:p>
            <a:pPr algn="ctr"/>
            <a:r>
              <a:rPr lang="en-US" sz="1200" dirty="0">
                <a:latin typeface="Helvetica" pitchFamily="2" charset="0"/>
              </a:rPr>
              <a:t>Flux expulsion behavior of a low RRR cavity </a:t>
            </a:r>
          </a:p>
        </p:txBody>
      </p:sp>
    </p:spTree>
    <p:extLst>
      <p:ext uri="{BB962C8B-B14F-4D97-AF65-F5344CB8AC3E}">
        <p14:creationId xmlns:p14="http://schemas.microsoft.com/office/powerpoint/2010/main" val="128123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346C09-9897-E268-AEB5-7DE58A3502B1}"/>
              </a:ext>
            </a:extLst>
          </p:cNvPr>
          <p:cNvSpPr>
            <a:spLocks noGrp="1"/>
          </p:cNvSpPr>
          <p:nvPr>
            <p:ph idx="1"/>
          </p:nvPr>
        </p:nvSpPr>
        <p:spPr/>
        <p:txBody>
          <a:bodyPr/>
          <a:lstStyle/>
          <a:p>
            <a:r>
              <a:rPr lang="en-US" dirty="0"/>
              <a:t>Recrystallization/coarsening of Nb grains is different between the sample and the cavity.</a:t>
            </a:r>
          </a:p>
          <a:p>
            <a:r>
              <a:rPr lang="en-US" dirty="0"/>
              <a:t>Still unknown, “What is the primary source of flux expulsion?”</a:t>
            </a:r>
          </a:p>
          <a:p>
            <a:pPr lvl="1"/>
            <a:r>
              <a:rPr lang="en-US" dirty="0"/>
              <a:t>Dislocations? Impurities? Or Strained structure? </a:t>
            </a:r>
          </a:p>
          <a:p>
            <a:pPr lvl="1"/>
            <a:r>
              <a:rPr lang="en-US" dirty="0"/>
              <a:t>These are also obstacles for complete grain growth</a:t>
            </a:r>
          </a:p>
          <a:p>
            <a:r>
              <a:rPr lang="en-US" dirty="0"/>
              <a:t>Higher annealing temperature can risk the cavity stiffness for tuning.</a:t>
            </a:r>
          </a:p>
          <a:p>
            <a:r>
              <a:rPr lang="en-US" dirty="0"/>
              <a:t>Need to establish a proper scenario for SRF Nb</a:t>
            </a:r>
          </a:p>
          <a:p>
            <a:r>
              <a:rPr lang="en-US" sz="1600" u="sng" dirty="0"/>
              <a:t>What </a:t>
            </a:r>
            <a:r>
              <a:rPr lang="en-US" u="sng" dirty="0"/>
              <a:t>are the limitations of recrystallization and recovery of the cavity wall for optimal flux expulsion efficiency?</a:t>
            </a:r>
            <a:endParaRPr lang="en-US" sz="1600" u="sng" dirty="0"/>
          </a:p>
          <a:p>
            <a:endParaRPr lang="en-US" dirty="0"/>
          </a:p>
        </p:txBody>
      </p:sp>
      <p:sp>
        <p:nvSpPr>
          <p:cNvPr id="3" name="Title 2">
            <a:extLst>
              <a:ext uri="{FF2B5EF4-FFF2-40B4-BE49-F238E27FC236}">
                <a16:creationId xmlns:a16="http://schemas.microsoft.com/office/drawing/2014/main" id="{FC97012A-C614-4EFD-BD3C-8E26B7B88F26}"/>
              </a:ext>
            </a:extLst>
          </p:cNvPr>
          <p:cNvSpPr>
            <a:spLocks noGrp="1"/>
          </p:cNvSpPr>
          <p:nvPr>
            <p:ph type="title"/>
          </p:nvPr>
        </p:nvSpPr>
        <p:spPr/>
        <p:txBody>
          <a:bodyPr/>
          <a:lstStyle/>
          <a:p>
            <a:r>
              <a:rPr lang="en-US" dirty="0"/>
              <a:t>Material study required to optimize cavity surface treatments </a:t>
            </a:r>
          </a:p>
        </p:txBody>
      </p:sp>
      <p:sp>
        <p:nvSpPr>
          <p:cNvPr id="4" name="Date Placeholder 3">
            <a:extLst>
              <a:ext uri="{FF2B5EF4-FFF2-40B4-BE49-F238E27FC236}">
                <a16:creationId xmlns:a16="http://schemas.microsoft.com/office/drawing/2014/main" id="{0A05C459-F03C-4E19-EEB1-0B7D17DC90A9}"/>
              </a:ext>
            </a:extLst>
          </p:cNvPr>
          <p:cNvSpPr>
            <a:spLocks noGrp="1"/>
          </p:cNvSpPr>
          <p:nvPr>
            <p:ph type="dt" sz="half" idx="2"/>
          </p:nvPr>
        </p:nvSpPr>
        <p:spPr/>
        <p:txBody>
          <a:bodyPr/>
          <a:lstStyle/>
          <a:p>
            <a:pPr>
              <a:defRPr/>
            </a:pPr>
            <a:fld id="{57ADAB69-348E-2C41-AF41-E98D046040A4}" type="datetime1">
              <a:rPr lang="en-US" smtClean="0"/>
              <a:pPr>
                <a:defRPr/>
              </a:pPr>
              <a:t>5/19/25</a:t>
            </a:fld>
            <a:endParaRPr lang="en-US" dirty="0"/>
          </a:p>
        </p:txBody>
      </p:sp>
      <p:sp>
        <p:nvSpPr>
          <p:cNvPr id="5" name="Footer Placeholder 4">
            <a:extLst>
              <a:ext uri="{FF2B5EF4-FFF2-40B4-BE49-F238E27FC236}">
                <a16:creationId xmlns:a16="http://schemas.microsoft.com/office/drawing/2014/main" id="{98493858-0FDB-2928-A80C-40C294C5050B}"/>
              </a:ext>
            </a:extLst>
          </p:cNvPr>
          <p:cNvSpPr>
            <a:spLocks noGrp="1"/>
          </p:cNvSpPr>
          <p:nvPr>
            <p:ph type="ftr" sz="quarter" idx="3"/>
          </p:nvPr>
        </p:nvSpPr>
        <p:spPr/>
        <p:txBody>
          <a:bodyPr/>
          <a:lstStyle/>
          <a:p>
            <a:pPr>
              <a:defRPr/>
            </a:pPr>
            <a:r>
              <a:rPr lang="en-US"/>
              <a:t>Z-H Sung | M1Or1A-03</a:t>
            </a:r>
            <a:endParaRPr lang="en-US" b="1" dirty="0"/>
          </a:p>
        </p:txBody>
      </p:sp>
      <p:sp>
        <p:nvSpPr>
          <p:cNvPr id="6" name="Slide Number Placeholder 5">
            <a:extLst>
              <a:ext uri="{FF2B5EF4-FFF2-40B4-BE49-F238E27FC236}">
                <a16:creationId xmlns:a16="http://schemas.microsoft.com/office/drawing/2014/main" id="{32B6D3B2-4537-268F-2612-1E6D09ACAF74}"/>
              </a:ext>
            </a:extLst>
          </p:cNvPr>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spTree>
    <p:extLst>
      <p:ext uri="{BB962C8B-B14F-4D97-AF65-F5344CB8AC3E}">
        <p14:creationId xmlns:p14="http://schemas.microsoft.com/office/powerpoint/2010/main" val="608772817"/>
      </p:ext>
    </p:extLst>
  </p:cSld>
  <p:clrMapOvr>
    <a:masterClrMapping/>
  </p:clrMapOvr>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ctr">
          <a:defRPr sz="900" dirty="0">
            <a:latin typeface="Helvetica" pitchFamily="2" charset="0"/>
          </a:defRPr>
        </a:defPPr>
      </a:lstStyle>
    </a:txDef>
  </a:objectDefaults>
  <a:extraClrSchemeLst/>
  <a:extLst>
    <a:ext uri="{05A4C25C-085E-4340-85A3-A5531E510DB2}">
      <thm15:themeFamily xmlns:thm15="http://schemas.microsoft.com/office/thememl/2012/main" name="FNAL_PowerPoint_16x9_091724" id="{4F3C700D-01B8-4F10-A8CD-A9AFC2475E2B}" vid="{62BD1CA1-3771-43D3-901A-895652A33F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Fermilab_PPT_090915</Template>
  <TotalTime>2109</TotalTime>
  <Words>2360</Words>
  <Application>Microsoft Macintosh PowerPoint</Application>
  <PresentationFormat>On-screen Show (16:9)</PresentationFormat>
  <Paragraphs>334</Paragraphs>
  <Slides>28</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28</vt:i4>
      </vt:variant>
    </vt:vector>
  </HeadingPairs>
  <TitlesOfParts>
    <vt:vector size="39" baseType="lpstr">
      <vt:lpstr>-apple-system</vt:lpstr>
      <vt:lpstr>Aptos</vt:lpstr>
      <vt:lpstr>Arial</vt:lpstr>
      <vt:lpstr>Calibri</vt:lpstr>
      <vt:lpstr>Calibri Light</vt:lpstr>
      <vt:lpstr>Cambria Math</vt:lpstr>
      <vt:lpstr>Helvetica</vt:lpstr>
      <vt:lpstr>Merriweather Sans</vt:lpstr>
      <vt:lpstr>Roboto</vt:lpstr>
      <vt:lpstr>Symbol</vt:lpstr>
      <vt:lpstr>Fermilab_PPT_090915</vt:lpstr>
      <vt:lpstr>PowerPoint Presentation</vt:lpstr>
      <vt:lpstr>SRF Cavities for Particle Accelerators</vt:lpstr>
      <vt:lpstr>Flux expulsion studies in a single cell SRF Nb cavities</vt:lpstr>
      <vt:lpstr>Improvement in expulsion is correlated with grain growth</vt:lpstr>
      <vt:lpstr>Variations of Flux expulsion behavior related to the vendors</vt:lpstr>
      <vt:lpstr> Coupon studies with metallography showed a threshold for grain growth</vt:lpstr>
      <vt:lpstr>Grain size evaluation with HT: Annealing at ≥ 900°C leads to better flux expulsion behavior on the SRF cavities, but depending on the materials</vt:lpstr>
      <vt:lpstr>Low RRR (&lt; 50) study to extend its application, compared to high RRR; The range of low RRR application has not been yet clearly understood  </vt:lpstr>
      <vt:lpstr>Material study required to optimize cavity surface treatments </vt:lpstr>
      <vt:lpstr>Cavity wall experienced abnormal Grain Growth, rather than normal (isothermal) grain growth</vt:lpstr>
      <vt:lpstr>Initially, we investigated grain growth behavior using residual parts after cavity fabrication; cutout coupons has limitations on the thermal treatment </vt:lpstr>
      <vt:lpstr>High vs Low RRR coupons from the residual Nb sheets after 800°C HT</vt:lpstr>
      <vt:lpstr>PowerPoint Presentation</vt:lpstr>
      <vt:lpstr>Cryogenic – Scanning electron microscopy: no NbH phase precipitation on low RRR samples, appeared on high RRR samples</vt:lpstr>
      <vt:lpstr>Cryogenic – Transmission electron microscopy shows NbH phase preferentially precipitates on high RRR samples</vt:lpstr>
      <vt:lpstr>Kinetics of the grain growth: To estimate grain coarsening / recrystallization for flux expulsion without practical higher temperature annealing</vt:lpstr>
      <vt:lpstr>Recrystallization of low RRR won’t be sufficient for proper flux expulsion even after 1300°C annealing, otherwise, most of the high RRR show complete recrystallization </vt:lpstr>
      <vt:lpstr>Activation energy (-Q/R) Vs Flux expulsion behavior (Bsc/Bnc)</vt:lpstr>
      <vt:lpstr>PowerPoint Presentation</vt:lpstr>
      <vt:lpstr>No significant softening has been observed up to 1000°C (mostly ~ 200 mm average grain size for high RRR) </vt:lpstr>
      <vt:lpstr>Summary</vt:lpstr>
      <vt:lpstr>PowerPoint Presentation</vt:lpstr>
      <vt:lpstr>PowerPoint Presentation</vt:lpstr>
      <vt:lpstr>PowerPoint Presentation</vt:lpstr>
      <vt:lpstr>AGG: Zener pinning effect = GBs dragging effect by impurities or dislocations while recrystallization</vt:lpstr>
      <vt:lpstr>-Q/R vs ln(k0) for coupon samples</vt:lpstr>
      <vt:lpstr>My approach assumption is “No significant impurities effects, but only dislocation effect on grain growth SRF grade Nb”</vt:lpstr>
      <vt:lpstr>Abstract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Zuhawn Sung</dc:creator>
  <cp:lastModifiedBy>Zuhawn Sung</cp:lastModifiedBy>
  <cp:revision>33</cp:revision>
  <cp:lastPrinted>2014-01-20T19:40:21Z</cp:lastPrinted>
  <dcterms:created xsi:type="dcterms:W3CDTF">2025-05-18T03:31:05Z</dcterms:created>
  <dcterms:modified xsi:type="dcterms:W3CDTF">2025-05-19T14:41:54Z</dcterms:modified>
</cp:coreProperties>
</file>