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9" r:id="rId3"/>
    <p:sldId id="260" r:id="rId4"/>
    <p:sldId id="257" r:id="rId5"/>
    <p:sldId id="261" r:id="rId6"/>
    <p:sldId id="262" r:id="rId7"/>
    <p:sldId id="258" r:id="rId8"/>
    <p:sldId id="266" r:id="rId9"/>
    <p:sldId id="265" r:id="rId10"/>
    <p:sldId id="267" r:id="rId11"/>
    <p:sldId id="263" r:id="rId12"/>
    <p:sldId id="269" r:id="rId13"/>
    <p:sldId id="270" r:id="rId14"/>
    <p:sldId id="271" r:id="rId15"/>
    <p:sldId id="272" r:id="rId16"/>
    <p:sldId id="273" r:id="rId17"/>
    <p:sldId id="274" r:id="rId18"/>
    <p:sldId id="268" r:id="rId19"/>
    <p:sldId id="264" r:id="rId20"/>
    <p:sldId id="276" r:id="rId21"/>
    <p:sldId id="275" r:id="rId2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5391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3" autoAdjust="0"/>
    <p:restoredTop sz="82381" autoAdjust="0"/>
  </p:normalViewPr>
  <p:slideViewPr>
    <p:cSldViewPr snapToGrid="0">
      <p:cViewPr varScale="1">
        <p:scale>
          <a:sx n="93" d="100"/>
          <a:sy n="93" d="100"/>
        </p:scale>
        <p:origin x="115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56C23A-11D8-4722-A3CD-060EE979CD40}" type="datetimeFigureOut">
              <a:rPr lang="ko-KR" altLang="en-US" smtClean="0"/>
              <a:t>2025-05-13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00CEAE-2D2A-49AA-AB8B-6A504F2FA7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33978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Hello, I’m </a:t>
            </a:r>
            <a:r>
              <a:rPr lang="en-US" altLang="ko-KR" dirty="0" err="1" smtClean="0"/>
              <a:t>Junghyun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Yoo</a:t>
            </a:r>
            <a:r>
              <a:rPr lang="en-US" altLang="ko-KR" dirty="0" smtClean="0"/>
              <a:t> from IRIS, South Korea.</a:t>
            </a:r>
          </a:p>
          <a:p>
            <a:r>
              <a:rPr lang="en-US" altLang="ko-KR" dirty="0" smtClean="0"/>
              <a:t>I’m</a:t>
            </a:r>
            <a:r>
              <a:rPr lang="en-US" altLang="ko-KR" baseline="0" dirty="0" smtClean="0"/>
              <a:t> working for a Korean heavy ion accelerator and my major responsibility is the operation and maintenance of the helium cryogenic plant for SCL3 section.</a:t>
            </a:r>
          </a:p>
          <a:p>
            <a:r>
              <a:rPr lang="en-US" altLang="ko-KR" baseline="0" dirty="0" smtClean="0"/>
              <a:t>It is very honor for me to have a presentation in this CEC-ICEC2025.</a:t>
            </a:r>
          </a:p>
          <a:p>
            <a:r>
              <a:rPr lang="en-US" altLang="ko-KR" baseline="0" dirty="0" smtClean="0"/>
              <a:t>The title of my presentation is “Maintenance of SCL3 cryogenic helium plant for Korean heavy ion accelerator after 3 years operation”.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00CEAE-2D2A-49AA-AB8B-6A504F2FA7D3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49738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This is the summary of the maintenance results.</a:t>
            </a:r>
          </a:p>
          <a:p>
            <a:r>
              <a:rPr lang="en-US" altLang="ko-KR" dirty="0" smtClean="0"/>
              <a:t>The objective was 3 years overhaul for</a:t>
            </a:r>
            <a:r>
              <a:rPr lang="en-US" altLang="ko-KR" baseline="0" dirty="0" smtClean="0"/>
              <a:t> SCL3 cryogenic helium plant, the preparation period was 12 months.</a:t>
            </a:r>
          </a:p>
          <a:p>
            <a:r>
              <a:rPr lang="en-US" altLang="ko-KR" baseline="0" dirty="0" smtClean="0"/>
              <a:t>The maintenance activities were conducted from November 2024 to March. 2025.</a:t>
            </a:r>
          </a:p>
          <a:p>
            <a:r>
              <a:rPr lang="en-US" altLang="ko-KR" baseline="0" dirty="0" smtClean="0"/>
              <a:t>The spent budget was around six million two thousand dollars and this corresponded to two point nine percent of the construction cost.</a:t>
            </a:r>
          </a:p>
          <a:p>
            <a:r>
              <a:rPr lang="en-US" altLang="ko-KR" baseline="0" dirty="0" smtClean="0"/>
              <a:t>The number of contracts was around twenty and eighteen companies were involved.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00CEAE-2D2A-49AA-AB8B-6A504F2FA7D3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43673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Let me introduce some details of the maintenance activities.</a:t>
            </a:r>
          </a:p>
          <a:p>
            <a:r>
              <a:rPr lang="en-US" altLang="ko-KR" dirty="0" smtClean="0"/>
              <a:t>For the warm helium</a:t>
            </a:r>
            <a:r>
              <a:rPr lang="en-US" altLang="ko-KR" baseline="0" dirty="0" smtClean="0"/>
              <a:t> compressors, we replaced the oil separator cartridges, several valves, fans and the shaft seals like the pictures.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00CEAE-2D2A-49AA-AB8B-6A504F2FA7D3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02565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For ORS charcoal tower, we replaced</a:t>
            </a:r>
            <a:r>
              <a:rPr lang="en-US" altLang="ko-KR" baseline="0" dirty="0" smtClean="0"/>
              <a:t> the charcoal.</a:t>
            </a:r>
          </a:p>
          <a:p>
            <a:r>
              <a:rPr lang="en-US" altLang="ko-KR" baseline="0" dirty="0" smtClean="0"/>
              <a:t>First, we removed the old charcoal with the vacuum suction truck, and cleaned the inside of the charcoal tower.</a:t>
            </a:r>
          </a:p>
          <a:p>
            <a:r>
              <a:rPr lang="en-US" altLang="ko-KR" baseline="0" dirty="0" smtClean="0"/>
              <a:t>Next, we carefully filled the new charcoal to the charcoal tower to avoid damage to the charcoal and removed the charcoal dust during the filling.</a:t>
            </a:r>
          </a:p>
          <a:p>
            <a:r>
              <a:rPr lang="en-US" altLang="ko-KR" baseline="0" dirty="0" smtClean="0"/>
              <a:t>Last, we baked the new charcoal with hot nitrogen until the dew point of the nitrogen reached -70 degrees Celsius.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00CEAE-2D2A-49AA-AB8B-6A504F2FA7D3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94665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For ORS coalescing vessel, we remove</a:t>
            </a:r>
            <a:r>
              <a:rPr lang="en-US" altLang="ko-KR" baseline="0" dirty="0" smtClean="0"/>
              <a:t>d the coalescing filters, cleaned the inside of the coalescing vessels and installed the new coalescing filters.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00CEAE-2D2A-49AA-AB8B-6A504F2FA7D3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19995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For the </a:t>
            </a:r>
            <a:r>
              <a:rPr lang="en-US" altLang="ko-KR" dirty="0" err="1" smtClean="0"/>
              <a:t>coldbox</a:t>
            </a:r>
            <a:r>
              <a:rPr lang="en-US" altLang="ko-KR" dirty="0" smtClean="0"/>
              <a:t> side, we checked</a:t>
            </a:r>
            <a:r>
              <a:rPr lang="en-US" altLang="ko-KR" baseline="0" dirty="0" smtClean="0"/>
              <a:t> and cleaned the inlet filters for the turbine gas bearing and the </a:t>
            </a:r>
            <a:r>
              <a:rPr lang="en-US" altLang="ko-KR" baseline="0" dirty="0" err="1" smtClean="0"/>
              <a:t>coldbox</a:t>
            </a:r>
            <a:r>
              <a:rPr lang="en-US" altLang="ko-KR" baseline="0" dirty="0" smtClean="0"/>
              <a:t>.</a:t>
            </a:r>
          </a:p>
          <a:p>
            <a:r>
              <a:rPr lang="en-US" altLang="ko-KR" dirty="0" smtClean="0"/>
              <a:t>Fortunately,</a:t>
            </a:r>
            <a:r>
              <a:rPr lang="en-US" altLang="ko-KR" baseline="0" dirty="0" smtClean="0"/>
              <a:t> there was no severe pollution.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00CEAE-2D2A-49AA-AB8B-6A504F2FA7D3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08886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For PVPS, the</a:t>
            </a:r>
            <a:r>
              <a:rPr lang="en-US" altLang="ko-KR" baseline="0" dirty="0" smtClean="0"/>
              <a:t> belt of one pump was snapped during the machine test.</a:t>
            </a:r>
          </a:p>
          <a:p>
            <a:r>
              <a:rPr lang="en-US" altLang="ko-KR" baseline="0" dirty="0" smtClean="0"/>
              <a:t>Therefore, we adjusted the alignment of the pulleys for the all pumps and installed a new belt for the snapped pump.</a:t>
            </a:r>
          </a:p>
          <a:p>
            <a:r>
              <a:rPr lang="en-US" altLang="ko-KR" baseline="0" dirty="0" smtClean="0"/>
              <a:t>After that, we adjusted the belt tension.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00CEAE-2D2A-49AA-AB8B-6A504F2FA7D3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96470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For others,</a:t>
            </a:r>
            <a:r>
              <a:rPr lang="en-US" altLang="ko-KR" baseline="0" dirty="0" smtClean="0"/>
              <a:t> we conducted maintenance of the recovery compressors, electrical panels, external purifier and blower including the single commissioning.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00CEAE-2D2A-49AA-AB8B-6A504F2FA7D3}" type="slidenum">
              <a:rPr lang="ko-KR" altLang="en-US" smtClean="0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606579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baseline="0" dirty="0" smtClean="0"/>
              <a:t>The front pages presented the preventive maintenance, but this page shows some small improvement activities.</a:t>
            </a:r>
          </a:p>
          <a:p>
            <a:r>
              <a:rPr lang="en-US" altLang="ko-KR" baseline="0" dirty="0" smtClean="0"/>
              <a:t>We installed an isothermal heater to melt icing on the cryogenic vent line, and ammeters on the warm compressors to monitor the status of the compressors during the normal operation.</a:t>
            </a:r>
          </a:p>
          <a:p>
            <a:r>
              <a:rPr lang="en-US" altLang="ko-KR" baseline="0" dirty="0" smtClean="0"/>
              <a:t>Also, we operated three separate PCs with three separate </a:t>
            </a:r>
            <a:r>
              <a:rPr lang="en-US" altLang="ko-KR" baseline="0" dirty="0" err="1" smtClean="0"/>
              <a:t>mouses</a:t>
            </a:r>
            <a:r>
              <a:rPr lang="en-US" altLang="ko-KR" baseline="0" dirty="0" smtClean="0"/>
              <a:t> and keyboards but now we can operate four PCs with one integrated mouse and keyboard.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00CEAE-2D2A-49AA-AB8B-6A504F2FA7D3}" type="slidenum">
              <a:rPr lang="ko-KR" altLang="en-US" smtClean="0"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6307604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After finishing the maintenance activities, we conducted</a:t>
            </a:r>
            <a:r>
              <a:rPr lang="en-US" altLang="ko-KR" baseline="0" dirty="0" smtClean="0"/>
              <a:t> a single refrigeration test of the </a:t>
            </a:r>
            <a:r>
              <a:rPr lang="en-US" altLang="ko-KR" baseline="0" dirty="0" err="1" smtClean="0"/>
              <a:t>cryoplant</a:t>
            </a:r>
            <a:r>
              <a:rPr lang="en-US" altLang="ko-KR" baseline="0" dirty="0" smtClean="0"/>
              <a:t>.</a:t>
            </a:r>
          </a:p>
          <a:p>
            <a:r>
              <a:rPr lang="en-US" altLang="ko-KR" baseline="0" dirty="0" smtClean="0"/>
              <a:t>As a result, we could smoothly reach 2 K and finally confirm that our 3 years maintenance was well done.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00CEAE-2D2A-49AA-AB8B-6A504F2FA7D3}" type="slidenum">
              <a:rPr lang="ko-KR" altLang="en-US" smtClean="0"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619339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So, the conclusion</a:t>
            </a:r>
            <a:r>
              <a:rPr lang="en-US" altLang="ko-KR" baseline="0" dirty="0" smtClean="0"/>
              <a:t> for my presentation is,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00CEAE-2D2A-49AA-AB8B-6A504F2FA7D3}" type="slidenum">
              <a:rPr lang="ko-KR" altLang="en-US" smtClean="0"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676810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This is the content for my presentation.</a:t>
            </a:r>
          </a:p>
          <a:p>
            <a:r>
              <a:rPr lang="en-US" altLang="ko-KR" dirty="0" smtClean="0"/>
              <a:t>First,</a:t>
            </a:r>
            <a:r>
              <a:rPr lang="en-US" altLang="ko-KR" baseline="0" dirty="0" smtClean="0"/>
              <a:t> I will introduce the Korean heavy ion accelerator and the cryogenic helium plant for SCL3 section,</a:t>
            </a:r>
          </a:p>
          <a:p>
            <a:r>
              <a:rPr lang="en-US" altLang="ko-KR" baseline="0" dirty="0" smtClean="0"/>
              <a:t>And I will have the presentation in the order of “Preparation for the maintenance”, “Maintenance results” and “conclusion and future work”.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00CEAE-2D2A-49AA-AB8B-6A504F2FA7D3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922005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Lastly, I would like to express my special thanks to all of the people who </a:t>
            </a:r>
            <a:r>
              <a:rPr lang="en-US" altLang="ko-KR" baseline="0" dirty="0" smtClean="0"/>
              <a:t>helped me for the maintenance.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00CEAE-2D2A-49AA-AB8B-6A504F2FA7D3}" type="slidenum">
              <a:rPr lang="ko-KR" altLang="en-US" smtClean="0"/>
              <a:t>20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737949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This is the end of my presentation.</a:t>
            </a:r>
          </a:p>
          <a:p>
            <a:r>
              <a:rPr lang="en-US" altLang="ko-KR" dirty="0" smtClean="0"/>
              <a:t>If you have any questions</a:t>
            </a:r>
            <a:r>
              <a:rPr lang="en-US" altLang="ko-KR" baseline="0" dirty="0" smtClean="0"/>
              <a:t> or opinions, please feel free to contact me.</a:t>
            </a:r>
          </a:p>
          <a:p>
            <a:r>
              <a:rPr lang="en-US" altLang="ko-KR" baseline="0" dirty="0" smtClean="0"/>
              <a:t>Thank you.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00CEAE-2D2A-49AA-AB8B-6A504F2FA7D3}" type="slidenum">
              <a:rPr lang="ko-KR" altLang="en-US" smtClean="0"/>
              <a:t>21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122925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This is a brief picture</a:t>
            </a:r>
            <a:r>
              <a:rPr lang="en-US" altLang="ko-KR" baseline="0" dirty="0" smtClean="0"/>
              <a:t> of the Korean heavy ion accelerator.</a:t>
            </a:r>
          </a:p>
          <a:p>
            <a:r>
              <a:rPr lang="en-US" altLang="ko-KR" baseline="0" dirty="0" smtClean="0"/>
              <a:t>The name of the Korean heavy ion accelerator is RAON.</a:t>
            </a:r>
          </a:p>
          <a:p>
            <a:r>
              <a:rPr lang="en-US" altLang="ko-KR" baseline="0" dirty="0" smtClean="0"/>
              <a:t>RAON has two superconducting linear accelerators, SCL3 section and SCL2 section.</a:t>
            </a:r>
          </a:p>
          <a:p>
            <a:r>
              <a:rPr lang="en-US" altLang="ko-KR" dirty="0" smtClean="0"/>
              <a:t>The length of SCL3 LINAC is around 100 m,</a:t>
            </a:r>
            <a:r>
              <a:rPr lang="en-US" altLang="ko-KR" baseline="0" dirty="0" smtClean="0"/>
              <a:t> and the length of SCL2 LINAC is three times longer than SCL3 section.</a:t>
            </a:r>
          </a:p>
          <a:p>
            <a:r>
              <a:rPr lang="en-US" altLang="ko-KR" baseline="0" dirty="0" smtClean="0"/>
              <a:t>Both LINACs consist of hundreds of superconducting cavities, so the cryogenic system is necessary for RAON.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00CEAE-2D2A-49AA-AB8B-6A504F2FA7D3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02007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This is a</a:t>
            </a:r>
            <a:r>
              <a:rPr lang="en-US" altLang="ko-KR" baseline="0" dirty="0" smtClean="0"/>
              <a:t> picture for </a:t>
            </a:r>
            <a:r>
              <a:rPr lang="en-US" altLang="ko-KR" dirty="0" smtClean="0"/>
              <a:t>the overview of the cryogenic system in the Korean heavy ion accelerator.</a:t>
            </a:r>
          </a:p>
          <a:p>
            <a:r>
              <a:rPr lang="en-US" altLang="ko-KR" dirty="0" smtClean="0"/>
              <a:t>There</a:t>
            </a:r>
            <a:r>
              <a:rPr lang="en-US" altLang="ko-KR" baseline="0" dirty="0" smtClean="0"/>
              <a:t> are two dedicated cryogenic helium plants for each LINAC.</a:t>
            </a:r>
          </a:p>
          <a:p>
            <a:r>
              <a:rPr lang="en-US" altLang="ko-KR" baseline="0" dirty="0" smtClean="0"/>
              <a:t>Each </a:t>
            </a:r>
            <a:r>
              <a:rPr lang="en-US" altLang="ko-KR" baseline="0" dirty="0" err="1" smtClean="0"/>
              <a:t>cryoplant</a:t>
            </a:r>
            <a:r>
              <a:rPr lang="en-US" altLang="ko-KR" baseline="0" dirty="0" smtClean="0"/>
              <a:t> makes 4.5 K cryogenic helium and transfers the cryogenic helium to each LINAC through the main distribution box and transfer line.</a:t>
            </a:r>
          </a:p>
          <a:p>
            <a:r>
              <a:rPr lang="en-US" altLang="ko-KR" baseline="0" dirty="0" smtClean="0"/>
              <a:t>The transferred cryogenic helium is distributed by each valve box for the </a:t>
            </a:r>
            <a:r>
              <a:rPr lang="en-US" altLang="ko-KR" baseline="0" dirty="0" err="1" smtClean="0"/>
              <a:t>cryomodule</a:t>
            </a:r>
            <a:r>
              <a:rPr lang="en-US" altLang="ko-KR" baseline="0" dirty="0" smtClean="0"/>
              <a:t> and the helium is finally supplied to each cavity. </a:t>
            </a:r>
            <a:endParaRPr lang="en-US" altLang="ko-KR" dirty="0" smtClean="0"/>
          </a:p>
          <a:p>
            <a:r>
              <a:rPr lang="en-US" altLang="ko-KR" dirty="0" smtClean="0"/>
              <a:t>SCL2</a:t>
            </a:r>
            <a:r>
              <a:rPr lang="en-US" altLang="ko-KR" baseline="0" dirty="0" smtClean="0"/>
              <a:t> section is still constructing now and SCL3 section was constructed on 2022 and has been operated since 2022.</a:t>
            </a: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00CEAE-2D2A-49AA-AB8B-6A504F2FA7D3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42398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Now, I’d like to introduce SCL3</a:t>
            </a:r>
            <a:r>
              <a:rPr lang="en-US" altLang="ko-KR" baseline="0" dirty="0" smtClean="0"/>
              <a:t> cryogenic helium plant.</a:t>
            </a:r>
          </a:p>
          <a:p>
            <a:r>
              <a:rPr lang="en-US" altLang="ko-KR" baseline="0" dirty="0" smtClean="0"/>
              <a:t>SCL3 </a:t>
            </a:r>
            <a:r>
              <a:rPr lang="en-US" altLang="ko-KR" baseline="0" dirty="0" err="1" smtClean="0"/>
              <a:t>cryoplant</a:t>
            </a:r>
            <a:r>
              <a:rPr lang="en-US" altLang="ko-KR" baseline="0" dirty="0" smtClean="0"/>
              <a:t> has five warm helium compressors. four of them are for normal operation and another one is on standby to prepare for a sudden trip of a compressor.</a:t>
            </a:r>
          </a:p>
          <a:p>
            <a:r>
              <a:rPr lang="en-US" altLang="ko-KR" baseline="0" dirty="0" smtClean="0"/>
              <a:t>The working fluid is pure helium and the nominal mass flow rate is three hundred ten gram per second.</a:t>
            </a:r>
          </a:p>
          <a:p>
            <a:r>
              <a:rPr lang="en-US" altLang="ko-KR" baseline="0" dirty="0" smtClean="0"/>
              <a:t>The high pressure is fifteen bar absolute, and the low pressure is one point eight bar absolute.</a:t>
            </a:r>
          </a:p>
          <a:p>
            <a:r>
              <a:rPr lang="en-US" altLang="ko-KR" dirty="0" smtClean="0"/>
              <a:t>On</a:t>
            </a:r>
            <a:r>
              <a:rPr lang="en-US" altLang="ko-KR" baseline="0" dirty="0" smtClean="0"/>
              <a:t> the </a:t>
            </a:r>
            <a:r>
              <a:rPr lang="en-US" altLang="ko-KR" baseline="0" dirty="0" err="1" smtClean="0"/>
              <a:t>coldbox</a:t>
            </a:r>
            <a:r>
              <a:rPr lang="en-US" altLang="ko-KR" baseline="0" dirty="0" smtClean="0"/>
              <a:t> side, there are three cryogenic turbines for 4.5 K operation.</a:t>
            </a:r>
          </a:p>
          <a:p>
            <a:r>
              <a:rPr lang="en-US" altLang="ko-KR" baseline="0" dirty="0" smtClean="0"/>
              <a:t>Also, there are PVPS and three cold compressors for 2 K operation.</a:t>
            </a:r>
          </a:p>
          <a:p>
            <a:r>
              <a:rPr lang="en-US" altLang="ko-KR" baseline="0" dirty="0" smtClean="0"/>
              <a:t>The SCL3 </a:t>
            </a:r>
            <a:r>
              <a:rPr lang="en-US" altLang="ko-KR" baseline="0" dirty="0" err="1" smtClean="0"/>
              <a:t>cryoplant</a:t>
            </a:r>
            <a:r>
              <a:rPr lang="en-US" altLang="ko-KR" baseline="0" dirty="0" smtClean="0"/>
              <a:t> can make three temperature areas, 45 K for thermal shield, 4.5 K for QWR cavities and 2 K for HWR cavities.</a:t>
            </a:r>
          </a:p>
          <a:p>
            <a:r>
              <a:rPr lang="en-US" altLang="ko-KR" baseline="0" dirty="0" smtClean="0"/>
              <a:t>The measured cooling capacity during the site acceptance test was 10 kW for 45 K, 1 kW for 4.5 K and 0.9 kW for 2 K.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00CEAE-2D2A-49AA-AB8B-6A504F2FA7D3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09818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I’d like to briefly</a:t>
            </a:r>
            <a:r>
              <a:rPr lang="en-US" altLang="ko-KR" baseline="0" dirty="0" smtClean="0"/>
              <a:t> introduce our operation results in 2024 as 2 K availability and helium return rate.</a:t>
            </a:r>
          </a:p>
          <a:p>
            <a:r>
              <a:rPr lang="en-US" altLang="ko-KR" baseline="0" dirty="0" smtClean="0"/>
              <a:t>IRIS had 150 days for a 2 K operation period in 2024.</a:t>
            </a:r>
          </a:p>
          <a:p>
            <a:r>
              <a:rPr lang="en-US" altLang="ko-KR" dirty="0" smtClean="0"/>
              <a:t>There were two days of unavailability due to the</a:t>
            </a:r>
            <a:r>
              <a:rPr lang="en-US" altLang="ko-KR" baseline="0" dirty="0" smtClean="0"/>
              <a:t> sudden compressor trip and the planned stop of one 2 K pump.</a:t>
            </a:r>
          </a:p>
          <a:p>
            <a:r>
              <a:rPr lang="en-US" altLang="ko-KR" baseline="0" dirty="0" smtClean="0"/>
              <a:t>Therefore, the 2 K availability was 98.7% during 150 days.</a:t>
            </a:r>
          </a:p>
          <a:p>
            <a:r>
              <a:rPr lang="en-US" altLang="ko-KR" dirty="0" smtClean="0"/>
              <a:t>The helium return rate</a:t>
            </a:r>
            <a:r>
              <a:rPr lang="en-US" altLang="ko-KR" baseline="0" dirty="0" smtClean="0"/>
              <a:t> was calculated by the comparison of helium amount before starting </a:t>
            </a:r>
            <a:r>
              <a:rPr lang="en-US" altLang="ko-KR" baseline="0" dirty="0" err="1" smtClean="0"/>
              <a:t>cooldown</a:t>
            </a:r>
            <a:r>
              <a:rPr lang="en-US" altLang="ko-KR" baseline="0" dirty="0" smtClean="0"/>
              <a:t> and finishing warm-up.</a:t>
            </a:r>
          </a:p>
          <a:p>
            <a:r>
              <a:rPr lang="en-US" altLang="ko-KR" baseline="0" dirty="0" smtClean="0"/>
              <a:t>Our final helium return rate was 97.6% during 244 days.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00CEAE-2D2A-49AA-AB8B-6A504F2FA7D3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177362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During</a:t>
            </a:r>
            <a:r>
              <a:rPr lang="en-US" altLang="ko-KR" baseline="0" dirty="0" smtClean="0"/>
              <a:t> the operation in 2024, I made the maintenance list to immediately start the maintenance activity after warm-up.</a:t>
            </a:r>
          </a:p>
          <a:p>
            <a:r>
              <a:rPr lang="en-US" altLang="ko-KR" baseline="0" dirty="0" smtClean="0"/>
              <a:t>For us, there were two types of maintenance items.</a:t>
            </a:r>
          </a:p>
          <a:p>
            <a:r>
              <a:rPr lang="en-US" altLang="ko-KR" baseline="0" dirty="0" smtClean="0"/>
              <a:t>First, the manufacturer of the </a:t>
            </a:r>
            <a:r>
              <a:rPr lang="en-US" altLang="ko-KR" baseline="0" dirty="0" err="1" smtClean="0"/>
              <a:t>cryoplant</a:t>
            </a:r>
            <a:r>
              <a:rPr lang="en-US" altLang="ko-KR" baseline="0" dirty="0" smtClean="0"/>
              <a:t> suggested the preventive maintenance item at the handover.</a:t>
            </a:r>
          </a:p>
          <a:p>
            <a:r>
              <a:rPr lang="en-US" altLang="ko-KR" baseline="0" dirty="0" smtClean="0"/>
              <a:t>Around 80 items corresponded with the manufacturer’s suggestion.</a:t>
            </a:r>
          </a:p>
          <a:p>
            <a:r>
              <a:rPr lang="en-US" altLang="ko-KR" baseline="0" dirty="0" smtClean="0"/>
              <a:t>Second, there were some issued points during our operation.</a:t>
            </a:r>
          </a:p>
          <a:p>
            <a:r>
              <a:rPr lang="en-US" altLang="ko-KR" baseline="0" dirty="0" smtClean="0"/>
              <a:t>The number of issued points was around 100 each, so I made the maintenance list for a total 180 items.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00CEAE-2D2A-49AA-AB8B-6A504F2FA7D3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67468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Next,</a:t>
            </a:r>
            <a:r>
              <a:rPr lang="en-US" altLang="ko-KR" baseline="0" dirty="0" smtClean="0"/>
              <a:t> I decided the direction of the maintenance.</a:t>
            </a:r>
          </a:p>
          <a:p>
            <a:r>
              <a:rPr lang="en-US" altLang="ko-KR" baseline="0" dirty="0" smtClean="0"/>
              <a:t>The construction of the </a:t>
            </a:r>
            <a:r>
              <a:rPr lang="en-US" altLang="ko-KR" baseline="0" dirty="0" err="1" smtClean="0"/>
              <a:t>cryoplant</a:t>
            </a:r>
            <a:r>
              <a:rPr lang="en-US" altLang="ko-KR" baseline="0" dirty="0" smtClean="0"/>
              <a:t> was handled as turn-key, but there were some issues with the cost and schedule.</a:t>
            </a:r>
          </a:p>
          <a:p>
            <a:r>
              <a:rPr lang="en-US" altLang="ko-KR" baseline="0" dirty="0" smtClean="0"/>
              <a:t>So, I decided to conclude the contract with each vendor.</a:t>
            </a:r>
          </a:p>
          <a:p>
            <a:r>
              <a:rPr lang="en-US" altLang="ko-KR" baseline="0" dirty="0" smtClean="0"/>
              <a:t>As a result, this needs around 20 separate contracts and handling the contract by myself.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00CEAE-2D2A-49AA-AB8B-6A504F2FA7D3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9951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After the decision on the direction, I contacted each vendor,</a:t>
            </a:r>
            <a:r>
              <a:rPr lang="en-US" altLang="ko-KR" baseline="0" dirty="0" smtClean="0"/>
              <a:t> discussed the work scope with the vendors, concluded the contracts and arranged the schedule.</a:t>
            </a:r>
          </a:p>
          <a:p>
            <a:r>
              <a:rPr lang="en-US" altLang="ko-KR" baseline="0" dirty="0" smtClean="0"/>
              <a:t>Our warm-up was planned for October 2024, and the 3</a:t>
            </a:r>
            <a:r>
              <a:rPr lang="en-US" altLang="ko-KR" baseline="30000" dirty="0" smtClean="0"/>
              <a:t>rd</a:t>
            </a:r>
            <a:r>
              <a:rPr lang="en-US" altLang="ko-KR" baseline="0" dirty="0" smtClean="0"/>
              <a:t> </a:t>
            </a:r>
            <a:r>
              <a:rPr lang="en-US" altLang="ko-KR" baseline="0" dirty="0" err="1" smtClean="0"/>
              <a:t>cooldown</a:t>
            </a:r>
            <a:r>
              <a:rPr lang="en-US" altLang="ko-KR" baseline="0" dirty="0" smtClean="0"/>
              <a:t> was scheduled for April 2025, so I made a plan to conduct the maintenance activities from November 2024 to March 2025.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00CEAE-2D2A-49AA-AB8B-6A504F2FA7D3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46802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>
            <a:extLst>
              <a:ext uri="{FF2B5EF4-FFF2-40B4-BE49-F238E27FC236}">
                <a16:creationId xmlns:a16="http://schemas.microsoft.com/office/drawing/2014/main" id="{E69B5187-70E8-99E9-7003-B9567FBF4D5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20" b="1242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직사각형 8">
            <a:extLst>
              <a:ext uri="{FF2B5EF4-FFF2-40B4-BE49-F238E27FC236}">
                <a16:creationId xmlns:a16="http://schemas.microsoft.com/office/drawing/2014/main" id="{B3A708FE-AB2B-6B0F-5251-9979C33A017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642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10" name="그림 9" descr="텍스트, 폰트, 그래픽, 스크린샷이(가) 표시된 사진&#10;&#10;자동 생성된 설명">
            <a:extLst>
              <a:ext uri="{FF2B5EF4-FFF2-40B4-BE49-F238E27FC236}">
                <a16:creationId xmlns:a16="http://schemas.microsoft.com/office/drawing/2014/main" id="{7FC1EF64-0F47-0DB4-60C0-F9A8A0B36FD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9693" y="450452"/>
            <a:ext cx="2346325" cy="468869"/>
          </a:xfrm>
          <a:prstGeom prst="rect">
            <a:avLst/>
          </a:prstGeom>
        </p:spPr>
      </p:pic>
      <p:pic>
        <p:nvPicPr>
          <p:cNvPr id="11" name="그림 10" descr="스크린샷, 라인, 다채로움이(가) 표시된 사진&#10;&#10;자동 생성된 설명">
            <a:extLst>
              <a:ext uri="{FF2B5EF4-FFF2-40B4-BE49-F238E27FC236}">
                <a16:creationId xmlns:a16="http://schemas.microsoft.com/office/drawing/2014/main" id="{EE301144-D8B3-1D52-70EE-113E838E267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9869"/>
            <a:ext cx="12192000" cy="2180199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dirty="0" smtClean="0"/>
              <a:t>클릭하여 마스터 부제목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19178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12595-B1D3-4728-9B9C-5BD2FE31434C}" type="datetimeFigureOut">
              <a:rPr lang="ko-KR" altLang="en-US" smtClean="0"/>
              <a:t>2025-05-12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A0510-95E0-46C3-B6AF-F5995BA5BF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1815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12595-B1D3-4728-9B9C-5BD2FE31434C}" type="datetimeFigureOut">
              <a:rPr lang="ko-KR" altLang="en-US" smtClean="0"/>
              <a:t>2025-05-12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A0510-95E0-46C3-B6AF-F5995BA5BF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23181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bg>
      <p:bgPr>
        <a:solidFill>
          <a:srgbClr val="00539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95536" y="252399"/>
            <a:ext cx="9432139" cy="503555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37871" y="1009186"/>
            <a:ext cx="11353876" cy="5167777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2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ko-KR" altLang="en-US" dirty="0" smtClean="0"/>
              <a:t>마스터 텍스트 스타일 편집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12595-B1D3-4728-9B9C-5BD2FE31434C}" type="datetimeFigureOut">
              <a:rPr lang="ko-KR" altLang="en-US" smtClean="0"/>
              <a:t>2025-05-12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A0510-95E0-46C3-B6AF-F5995BA5BFC2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7" name="그림 6" descr="텍스트, 폰트, 그래픽, 로고이(가) 표시된 사진&#10;&#10;자동 생성된 설명">
            <a:extLst>
              <a:ext uri="{FF2B5EF4-FFF2-40B4-BE49-F238E27FC236}">
                <a16:creationId xmlns:a16="http://schemas.microsoft.com/office/drawing/2014/main" id="{DFD1D2E8-4BE6-ED0B-DB8F-D57CBC68D9B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2345" y="280180"/>
            <a:ext cx="1921737" cy="447995"/>
          </a:xfrm>
          <a:prstGeom prst="rect">
            <a:avLst/>
          </a:prstGeom>
        </p:spPr>
      </p:pic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EB1D2CFF-4599-48ED-7613-28C836A304B0}"/>
              </a:ext>
            </a:extLst>
          </p:cNvPr>
          <p:cNvCxnSpPr>
            <a:cxnSpLocks/>
          </p:cNvCxnSpPr>
          <p:nvPr userDrawn="1"/>
        </p:nvCxnSpPr>
        <p:spPr>
          <a:xfrm>
            <a:off x="437871" y="868680"/>
            <a:ext cx="11316259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9088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12595-B1D3-4728-9B9C-5BD2FE31434C}" type="datetimeFigureOut">
              <a:rPr lang="ko-KR" altLang="en-US" smtClean="0"/>
              <a:t>2025-05-12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A0510-95E0-46C3-B6AF-F5995BA5BF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8805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12595-B1D3-4728-9B9C-5BD2FE31434C}" type="datetimeFigureOut">
              <a:rPr lang="ko-KR" altLang="en-US" smtClean="0"/>
              <a:t>2025-05-12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A0510-95E0-46C3-B6AF-F5995BA5BF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0732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12595-B1D3-4728-9B9C-5BD2FE31434C}" type="datetimeFigureOut">
              <a:rPr lang="ko-KR" altLang="en-US" smtClean="0"/>
              <a:t>2025-05-12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A0510-95E0-46C3-B6AF-F5995BA5BF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7749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12595-B1D3-4728-9B9C-5BD2FE31434C}" type="datetimeFigureOut">
              <a:rPr lang="ko-KR" altLang="en-US" smtClean="0"/>
              <a:t>2025-05-12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A0510-95E0-46C3-B6AF-F5995BA5BF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74703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12595-B1D3-4728-9B9C-5BD2FE31434C}" type="datetimeFigureOut">
              <a:rPr lang="ko-KR" altLang="en-US" smtClean="0"/>
              <a:t>2025-05-12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A0510-95E0-46C3-B6AF-F5995BA5BF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4591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12595-B1D3-4728-9B9C-5BD2FE31434C}" type="datetimeFigureOut">
              <a:rPr lang="ko-KR" altLang="en-US" smtClean="0"/>
              <a:t>2025-05-12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A0510-95E0-46C3-B6AF-F5995BA5BF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56763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12595-B1D3-4728-9B9C-5BD2FE31434C}" type="datetimeFigureOut">
              <a:rPr lang="ko-KR" altLang="en-US" smtClean="0"/>
              <a:t>2025-05-12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A0510-95E0-46C3-B6AF-F5995BA5BF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77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312595-B1D3-4728-9B9C-5BD2FE31434C}" type="datetimeFigureOut">
              <a:rPr lang="ko-KR" altLang="en-US" smtClean="0"/>
              <a:t>2025-05-12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1A0510-95E0-46C3-B6AF-F5995BA5BF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46235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3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042275"/>
            <a:ext cx="9144000" cy="2387600"/>
          </a:xfrm>
        </p:spPr>
        <p:txBody>
          <a:bodyPr anchor="ctr">
            <a:noAutofit/>
          </a:bodyPr>
          <a:lstStyle/>
          <a:p>
            <a:r>
              <a:rPr lang="en-US" altLang="ko-KR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Maintenance of SCL3 cryogenic helium plant for Korean heavy ion accelerator after 3 years of operation</a:t>
            </a:r>
            <a:endParaRPr lang="ko-KR" alt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421840"/>
            <a:ext cx="9144000" cy="1717492"/>
          </a:xfrm>
        </p:spPr>
        <p:txBody>
          <a:bodyPr>
            <a:normAutofit fontScale="85000" lnSpcReduction="20000"/>
          </a:bodyPr>
          <a:lstStyle/>
          <a:p>
            <a:r>
              <a:rPr lang="en-US" altLang="ko-KR" b="1" dirty="0" err="1" smtClean="0"/>
              <a:t>Junghyun</a:t>
            </a:r>
            <a:r>
              <a:rPr lang="en-US" altLang="ko-KR" b="1" dirty="0" smtClean="0"/>
              <a:t> </a:t>
            </a:r>
            <a:r>
              <a:rPr lang="en-US" altLang="ko-KR" b="1" dirty="0" err="1" smtClean="0"/>
              <a:t>Yoo</a:t>
            </a:r>
            <a:endParaRPr lang="en-US" altLang="ko-KR" b="1" dirty="0" smtClean="0"/>
          </a:p>
          <a:p>
            <a:r>
              <a:rPr lang="en-US" altLang="ko-KR" dirty="0" smtClean="0"/>
              <a:t>On behalf of cryogenic system team </a:t>
            </a:r>
          </a:p>
          <a:p>
            <a:endParaRPr lang="en-US" altLang="ko-KR" dirty="0"/>
          </a:p>
          <a:p>
            <a:r>
              <a:rPr lang="en-US" altLang="ko-KR" dirty="0" smtClean="0"/>
              <a:t>Institute for Rare Isotope Science (IRIS), Institute for Basic Science (IBS)</a:t>
            </a:r>
          </a:p>
          <a:p>
            <a:r>
              <a:rPr lang="en-US" altLang="ko-KR" dirty="0" smtClean="0"/>
              <a:t>19</a:t>
            </a:r>
            <a:r>
              <a:rPr lang="en-US" altLang="ko-KR" baseline="30000" dirty="0" smtClean="0"/>
              <a:t>th</a:t>
            </a:r>
            <a:r>
              <a:rPr lang="en-US" altLang="ko-KR" dirty="0" smtClean="0"/>
              <a:t> May 2025 (Mon.)</a:t>
            </a:r>
          </a:p>
          <a:p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67212" y="499851"/>
            <a:ext cx="32207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CEC/ICMC25: C1Or2A-01</a:t>
            </a:r>
            <a:endParaRPr lang="ko-KR" alt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2457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This work was supported by the Institute for Basic Science (IBS-I001-D1)</a:t>
            </a:r>
            <a:endParaRPr lang="ko-KR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2475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Maintenance results – Summary </a:t>
            </a:r>
            <a:endParaRPr lang="ko-KR" altLang="en-US" b="1" dirty="0"/>
          </a:p>
        </p:txBody>
      </p:sp>
      <p:graphicFrame>
        <p:nvGraphicFramePr>
          <p:cNvPr id="5" name="내용 개체 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1437441"/>
              </p:ext>
            </p:extLst>
          </p:nvPr>
        </p:nvGraphicFramePr>
        <p:xfrm>
          <a:off x="438150" y="1009650"/>
          <a:ext cx="11353800" cy="556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6840">
                  <a:extLst>
                    <a:ext uri="{9D8B030D-6E8A-4147-A177-3AD203B41FA5}">
                      <a16:colId xmlns:a16="http://schemas.microsoft.com/office/drawing/2014/main" val="1530275877"/>
                    </a:ext>
                  </a:extLst>
                </a:gridCol>
                <a:gridCol w="7926960">
                  <a:extLst>
                    <a:ext uri="{9D8B030D-6E8A-4147-A177-3AD203B41FA5}">
                      <a16:colId xmlns:a16="http://schemas.microsoft.com/office/drawing/2014/main" val="2464168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Objective</a:t>
                      </a:r>
                      <a:endParaRPr lang="ko-KR" altLang="en-US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- 3 years overhaul for</a:t>
                      </a:r>
                      <a:r>
                        <a:rPr lang="en-US" altLang="ko-KR" b="0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SCL3 cryogenic helium plant</a:t>
                      </a:r>
                      <a:endParaRPr lang="ko-KR" altLang="en-US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118246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Period</a:t>
                      </a:r>
                      <a:endParaRPr lang="ko-KR" altLang="en-US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</a:t>
                      </a:r>
                      <a:r>
                        <a:rPr lang="en-US" altLang="ko-KR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Preparation*: </a:t>
                      </a:r>
                      <a:r>
                        <a:rPr lang="en-US" altLang="ko-KR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2024.03 ~ 2025.02 (</a:t>
                      </a:r>
                      <a:r>
                        <a:rPr lang="en-US" altLang="ko-KR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 months</a:t>
                      </a:r>
                      <a:r>
                        <a:rPr lang="en-US" altLang="ko-KR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  <a:p>
                      <a:pPr marL="0" indent="0" latinLnBrk="1">
                        <a:buFontTx/>
                        <a:buNone/>
                      </a:pPr>
                      <a:r>
                        <a:rPr lang="en-US" altLang="ko-KR" sz="10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                                  *Contact,</a:t>
                      </a:r>
                      <a:r>
                        <a:rPr lang="en-US" altLang="ko-KR" sz="1000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</a:t>
                      </a:r>
                      <a:r>
                        <a:rPr lang="en-US" altLang="ko-KR" sz="10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iscussion</a:t>
                      </a:r>
                      <a:r>
                        <a:rPr lang="en-US" altLang="ko-KR" sz="1000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concluding the contract</a:t>
                      </a:r>
                      <a:endParaRPr lang="en-US" altLang="ko-KR" sz="10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latinLnBrk="1"/>
                      <a:endParaRPr lang="en-US" altLang="ko-KR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latinLnBrk="1"/>
                      <a:r>
                        <a:rPr lang="en-US" altLang="ko-KR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</a:t>
                      </a:r>
                      <a:r>
                        <a:rPr lang="en-US" altLang="ko-KR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Activity:</a:t>
                      </a:r>
                      <a:r>
                        <a:rPr lang="en-US" altLang="ko-KR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ko-KR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2024.11</a:t>
                      </a:r>
                      <a:r>
                        <a:rPr lang="en-US" altLang="ko-KR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~ 2025.03 (</a:t>
                      </a:r>
                      <a:r>
                        <a:rPr lang="en-US" altLang="ko-KR" b="1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months</a:t>
                      </a:r>
                      <a:r>
                        <a:rPr lang="en-US" altLang="ko-KR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ko-KR" altLang="en-US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718737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Spent budget</a:t>
                      </a:r>
                      <a:endParaRPr lang="ko-KR" altLang="en-US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~ </a:t>
                      </a:r>
                      <a:r>
                        <a:rPr lang="en-US" altLang="ko-KR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602,000 USD</a:t>
                      </a:r>
                      <a:r>
                        <a:rPr lang="en-US" altLang="ko-KR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ko-KR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(~ 2.9%</a:t>
                      </a:r>
                      <a:r>
                        <a:rPr lang="en-US" altLang="ko-KR" b="1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of the construction cost)</a:t>
                      </a:r>
                      <a:endParaRPr lang="ko-KR" altLang="en-US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4954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the contracts</a:t>
                      </a:r>
                      <a:endParaRPr lang="ko-KR" altLang="en-US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~ 20 ea.</a:t>
                      </a:r>
                      <a:endParaRPr lang="ko-KR" altLang="en-US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06405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Involved partner company</a:t>
                      </a:r>
                      <a:endParaRPr lang="ko-KR" altLang="en-US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Air Liquide Cryogenic Services (France)</a:t>
                      </a:r>
                    </a:p>
                    <a:p>
                      <a:pPr latinLnBrk="1"/>
                      <a:r>
                        <a:rPr lang="en-US" altLang="ko-KR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</a:t>
                      </a:r>
                      <a:r>
                        <a:rPr lang="en-US" altLang="ko-KR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Hanyang</a:t>
                      </a:r>
                      <a:r>
                        <a:rPr lang="en-US" altLang="ko-KR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engineering (South Korea)</a:t>
                      </a:r>
                      <a:endParaRPr lang="en-US" altLang="ko-KR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latinLnBrk="1"/>
                      <a:r>
                        <a:rPr lang="en-US" altLang="ko-KR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KAESER Korea (South Korea)</a:t>
                      </a:r>
                    </a:p>
                    <a:p>
                      <a:pPr latinLnBrk="1"/>
                      <a:r>
                        <a:rPr lang="en-US" altLang="ko-KR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</a:t>
                      </a:r>
                      <a:r>
                        <a:rPr lang="en-US" altLang="ko-KR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Metec</a:t>
                      </a:r>
                      <a:r>
                        <a:rPr lang="en-US" altLang="ko-KR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International (South Korea)</a:t>
                      </a:r>
                    </a:p>
                    <a:p>
                      <a:pPr latinLnBrk="1"/>
                      <a:r>
                        <a:rPr lang="en-US" altLang="ko-KR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POSS engineering (South Korea)</a:t>
                      </a:r>
                    </a:p>
                    <a:p>
                      <a:pPr latinLnBrk="1"/>
                      <a:r>
                        <a:rPr lang="en-US" altLang="ko-KR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</a:t>
                      </a:r>
                      <a:r>
                        <a:rPr lang="en-US" altLang="ko-KR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Leybolds</a:t>
                      </a:r>
                      <a:r>
                        <a:rPr lang="en-US" altLang="ko-KR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Korea (South Korea)</a:t>
                      </a:r>
                    </a:p>
                    <a:p>
                      <a:pPr latinLnBrk="1"/>
                      <a:r>
                        <a:rPr lang="en-US" altLang="ko-KR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GEFI (France)</a:t>
                      </a:r>
                    </a:p>
                    <a:p>
                      <a:pPr latinLnBrk="1"/>
                      <a:r>
                        <a:rPr lang="en-US" altLang="ko-KR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EDWARDS Korea (South Korea)</a:t>
                      </a:r>
                    </a:p>
                    <a:p>
                      <a:pPr latinLnBrk="1"/>
                      <a:r>
                        <a:rPr lang="en-US" altLang="ko-KR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PDK (South Korea)</a:t>
                      </a:r>
                    </a:p>
                    <a:p>
                      <a:pPr latinLnBrk="1"/>
                      <a:r>
                        <a:rPr lang="en-US" altLang="ko-KR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</a:t>
                      </a:r>
                      <a:r>
                        <a:rPr lang="en-US" altLang="ko-KR" baseline="0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Solyeon</a:t>
                      </a:r>
                      <a:r>
                        <a:rPr lang="en-US" altLang="ko-KR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Tech. (South Korea)</a:t>
                      </a:r>
                    </a:p>
                    <a:p>
                      <a:pPr latinLnBrk="1"/>
                      <a:r>
                        <a:rPr lang="en-US" altLang="ko-KR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MKV (South Korea)</a:t>
                      </a:r>
                    </a:p>
                    <a:p>
                      <a:pPr latinLnBrk="1"/>
                      <a:r>
                        <a:rPr lang="en-US" altLang="ko-KR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Other appreciated companies</a:t>
                      </a:r>
                      <a:endParaRPr lang="ko-KR" altLang="en-US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048334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384555" y="4421171"/>
            <a:ext cx="2886239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18 companies from</a:t>
            </a:r>
          </a:p>
          <a:p>
            <a:pPr marL="285750" indent="-285750">
              <a:buFontTx/>
              <a:buChar char="-"/>
            </a:pPr>
            <a:r>
              <a:rPr lang="en-US" altLang="ko-KR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South Korea (16)</a:t>
            </a:r>
          </a:p>
          <a:p>
            <a:pPr marL="285750" indent="-285750">
              <a:buFontTx/>
              <a:buChar char="-"/>
            </a:pPr>
            <a:r>
              <a:rPr lang="en-US" altLang="ko-KR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France (2)</a:t>
            </a:r>
            <a:endParaRPr lang="ko-KR" alt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21382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Maintenance results – Photos; Warm compressors</a:t>
            </a:r>
            <a:endParaRPr lang="ko-KR" altLang="en-US" b="1" dirty="0"/>
          </a:p>
        </p:txBody>
      </p:sp>
      <p:sp>
        <p:nvSpPr>
          <p:cNvPr id="10" name="내용 개체 틀 2"/>
          <p:cNvSpPr txBox="1">
            <a:spLocks/>
          </p:cNvSpPr>
          <p:nvPr/>
        </p:nvSpPr>
        <p:spPr>
          <a:xfrm>
            <a:off x="437871" y="1009186"/>
            <a:ext cx="11353876" cy="5167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 smtClean="0"/>
              <a:t>Maintenance for the warm compressors</a:t>
            </a:r>
          </a:p>
          <a:p>
            <a:pPr lvl="1">
              <a:buFontTx/>
              <a:buChar char="-"/>
            </a:pPr>
            <a:r>
              <a:rPr lang="en-US" altLang="ko-KR" dirty="0" smtClean="0"/>
              <a:t>Replacement of the oil separator cartridges</a:t>
            </a:r>
          </a:p>
          <a:p>
            <a:pPr lvl="1">
              <a:buFontTx/>
              <a:buChar char="-"/>
            </a:pPr>
            <a:r>
              <a:rPr lang="en-US" altLang="ko-KR" dirty="0" smtClean="0"/>
              <a:t>Replacement of the vent valves, check valves, by-pass valves and inlet valves</a:t>
            </a:r>
          </a:p>
          <a:p>
            <a:pPr lvl="1">
              <a:buFontTx/>
              <a:buChar char="-"/>
            </a:pPr>
            <a:r>
              <a:rPr lang="en-US" altLang="ko-KR" dirty="0" smtClean="0"/>
              <a:t>Replacement of the shaft seals</a:t>
            </a:r>
          </a:p>
          <a:p>
            <a:pPr lvl="1">
              <a:buFontTx/>
              <a:buChar char="-"/>
            </a:pPr>
            <a:r>
              <a:rPr lang="en-US" altLang="ko-KR" dirty="0" err="1" smtClean="0"/>
              <a:t>Etc</a:t>
            </a:r>
            <a:r>
              <a:rPr lang="en-US" altLang="ko-KR" dirty="0" smtClean="0"/>
              <a:t> (replacement of fans, checking the cable connection…)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8306" y="3489083"/>
            <a:ext cx="3607805" cy="2705853"/>
          </a:xfr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862741" y="3489081"/>
            <a:ext cx="3607806" cy="2705855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733789" y="3489081"/>
            <a:ext cx="3607806" cy="2705855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604837" y="3489082"/>
            <a:ext cx="3607808" cy="2705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8704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Maintenance results – Photos; ORS (Charcoal)</a:t>
            </a:r>
            <a:endParaRPr lang="ko-KR" altLang="en-US" b="1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69192" y="3842899"/>
            <a:ext cx="2934093" cy="220057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736524" y="3471945"/>
            <a:ext cx="3912125" cy="2934094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902106" y="3835040"/>
            <a:ext cx="2938286" cy="2203714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105820" y="3839231"/>
            <a:ext cx="2938288" cy="2203716"/>
          </a:xfrm>
          <a:prstGeom prst="rect">
            <a:avLst/>
          </a:prstGeom>
        </p:spPr>
      </p:pic>
      <p:sp>
        <p:nvSpPr>
          <p:cNvPr id="8" name="내용 개체 틀 2"/>
          <p:cNvSpPr txBox="1">
            <a:spLocks/>
          </p:cNvSpPr>
          <p:nvPr/>
        </p:nvSpPr>
        <p:spPr>
          <a:xfrm>
            <a:off x="437871" y="1009186"/>
            <a:ext cx="11353876" cy="5167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 smtClean="0"/>
              <a:t>Maintenance for the ORS charcoal tower</a:t>
            </a:r>
          </a:p>
          <a:p>
            <a:pPr lvl="1">
              <a:buFontTx/>
              <a:buChar char="-"/>
            </a:pPr>
            <a:r>
              <a:rPr lang="en-US" altLang="ko-KR" dirty="0" smtClean="0"/>
              <a:t>Removing the old charcoal (activated carbon) with a vacuum suction truck</a:t>
            </a:r>
          </a:p>
          <a:p>
            <a:pPr lvl="1">
              <a:buFontTx/>
              <a:buChar char="-"/>
            </a:pPr>
            <a:r>
              <a:rPr lang="en-US" altLang="ko-KR" dirty="0" smtClean="0"/>
              <a:t>Cleaning the inside of the tower</a:t>
            </a:r>
          </a:p>
          <a:p>
            <a:pPr lvl="1">
              <a:buFontTx/>
              <a:buChar char="-"/>
            </a:pPr>
            <a:r>
              <a:rPr lang="en-US" altLang="ko-KR" smtClean="0"/>
              <a:t>Filling </a:t>
            </a:r>
            <a:r>
              <a:rPr lang="en-US" altLang="ko-KR" dirty="0" smtClean="0"/>
              <a:t>the new charcoal</a:t>
            </a:r>
          </a:p>
          <a:p>
            <a:pPr lvl="1">
              <a:buFontTx/>
              <a:buChar char="-"/>
            </a:pPr>
            <a:r>
              <a:rPr lang="en-US" altLang="ko-KR" dirty="0" smtClean="0"/>
              <a:t>Removing the charcoal dust</a:t>
            </a:r>
          </a:p>
          <a:p>
            <a:pPr lvl="1">
              <a:buFontTx/>
              <a:buChar char="-"/>
            </a:pPr>
            <a:r>
              <a:rPr lang="en-US" altLang="ko-KR" dirty="0" smtClean="0"/>
              <a:t>Regeneration of the new charcoal (D.P. &lt; -70 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℃)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016749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Maintenance results – Photos; ORS (</a:t>
            </a:r>
            <a:r>
              <a:rPr lang="en-US" altLang="ko-KR" b="1" dirty="0" err="1" smtClean="0"/>
              <a:t>Coalescer</a:t>
            </a:r>
            <a:r>
              <a:rPr lang="en-US" altLang="ko-KR" b="1" dirty="0" smtClean="0"/>
              <a:t>)</a:t>
            </a:r>
            <a:endParaRPr lang="ko-KR" altLang="en-US" b="1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69643" y="3719462"/>
            <a:ext cx="3209827" cy="2407371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137727" y="3715403"/>
            <a:ext cx="3209829" cy="2407372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936873" y="3715402"/>
            <a:ext cx="3209827" cy="2407371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7745473" y="3318233"/>
            <a:ext cx="4274359" cy="3205769"/>
          </a:xfrm>
          <a:prstGeom prst="rect">
            <a:avLst/>
          </a:prstGeom>
        </p:spPr>
      </p:pic>
      <p:sp>
        <p:nvSpPr>
          <p:cNvPr id="12" name="내용 개체 틀 2"/>
          <p:cNvSpPr txBox="1">
            <a:spLocks/>
          </p:cNvSpPr>
          <p:nvPr/>
        </p:nvSpPr>
        <p:spPr>
          <a:xfrm>
            <a:off x="437871" y="1009186"/>
            <a:ext cx="11353876" cy="5167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 smtClean="0"/>
              <a:t>Maintenance for the ORS coalescing vessel</a:t>
            </a:r>
          </a:p>
          <a:p>
            <a:pPr lvl="1">
              <a:buFontTx/>
              <a:buChar char="-"/>
            </a:pPr>
            <a:r>
              <a:rPr lang="en-US" altLang="ko-KR" dirty="0" smtClean="0"/>
              <a:t>Removing the old coalescing filters</a:t>
            </a:r>
          </a:p>
          <a:p>
            <a:pPr lvl="1">
              <a:buFontTx/>
              <a:buChar char="-"/>
            </a:pPr>
            <a:r>
              <a:rPr lang="en-US" altLang="ko-KR" dirty="0" smtClean="0"/>
              <a:t>Cleaning the inside of the vessel</a:t>
            </a:r>
          </a:p>
          <a:p>
            <a:pPr lvl="1">
              <a:buFontTx/>
              <a:buChar char="-"/>
            </a:pPr>
            <a:r>
              <a:rPr lang="en-US" altLang="ko-KR" dirty="0" smtClean="0"/>
              <a:t>Installing the new coalescing filters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678761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Maintenance results – Photos; </a:t>
            </a:r>
            <a:r>
              <a:rPr lang="en-US" altLang="ko-KR" b="1" dirty="0" err="1" smtClean="0"/>
              <a:t>Coldbox</a:t>
            </a:r>
            <a:endParaRPr lang="ko-KR" altLang="en-US" b="1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8733" y="3719465"/>
            <a:ext cx="3285238" cy="2463929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7" r="16240"/>
          <a:stretch/>
        </p:blipFill>
        <p:spPr>
          <a:xfrm rot="10800000">
            <a:off x="2943317" y="3313522"/>
            <a:ext cx="3421930" cy="3280527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315173" y="3719462"/>
            <a:ext cx="3285241" cy="2463931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779104" y="3719463"/>
            <a:ext cx="3285241" cy="2463931"/>
          </a:xfrm>
          <a:prstGeom prst="rect">
            <a:avLst/>
          </a:prstGeom>
        </p:spPr>
      </p:pic>
      <p:sp>
        <p:nvSpPr>
          <p:cNvPr id="13" name="내용 개체 틀 2"/>
          <p:cNvSpPr txBox="1">
            <a:spLocks/>
          </p:cNvSpPr>
          <p:nvPr/>
        </p:nvSpPr>
        <p:spPr>
          <a:xfrm>
            <a:off x="437871" y="1009186"/>
            <a:ext cx="11353876" cy="5167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 smtClean="0"/>
              <a:t>Maintenance for the </a:t>
            </a:r>
            <a:r>
              <a:rPr lang="en-US" altLang="ko-KR" dirty="0" err="1" smtClean="0"/>
              <a:t>coldbox</a:t>
            </a:r>
            <a:endParaRPr lang="en-US" altLang="ko-KR" dirty="0" smtClean="0"/>
          </a:p>
          <a:p>
            <a:pPr lvl="1">
              <a:buFontTx/>
              <a:buChar char="-"/>
            </a:pPr>
            <a:r>
              <a:rPr lang="en-US" altLang="ko-KR" dirty="0" smtClean="0"/>
              <a:t>Inspecting and cleaning the inlet filter of the gas bearing line for the turbines</a:t>
            </a:r>
          </a:p>
          <a:p>
            <a:pPr lvl="1">
              <a:buFontTx/>
              <a:buChar char="-"/>
            </a:pPr>
            <a:r>
              <a:rPr lang="en-US" altLang="ko-KR" dirty="0"/>
              <a:t>Inspecting and cleaning the inlet filter of the </a:t>
            </a:r>
            <a:r>
              <a:rPr lang="en-US" altLang="ko-KR" dirty="0" err="1"/>
              <a:t>coldbox</a:t>
            </a:r>
            <a:endParaRPr lang="en-US" altLang="ko-KR" dirty="0"/>
          </a:p>
          <a:p>
            <a:pPr lvl="1">
              <a:buFontTx/>
              <a:buChar char="-"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417468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Maintenance results – Photos; PVPS</a:t>
            </a:r>
            <a:endParaRPr lang="ko-KR" altLang="en-US" b="1" dirty="0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849"/>
          <a:stretch/>
        </p:blipFill>
        <p:spPr>
          <a:xfrm>
            <a:off x="7665566" y="1043312"/>
            <a:ext cx="3640244" cy="2349537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191130" y="3989196"/>
            <a:ext cx="3094778" cy="2321084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890095" y="3989873"/>
            <a:ext cx="3100191" cy="2325143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595131" y="3980314"/>
            <a:ext cx="3097919" cy="2323439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86752" y="3980598"/>
            <a:ext cx="3100191" cy="2325143"/>
          </a:xfrm>
          <a:prstGeom prst="rect">
            <a:avLst/>
          </a:prstGeom>
        </p:spPr>
      </p:pic>
      <p:sp>
        <p:nvSpPr>
          <p:cNvPr id="16" name="내용 개체 틀 2"/>
          <p:cNvSpPr txBox="1">
            <a:spLocks/>
          </p:cNvSpPr>
          <p:nvPr/>
        </p:nvSpPr>
        <p:spPr>
          <a:xfrm>
            <a:off x="437871" y="1009186"/>
            <a:ext cx="11353876" cy="5167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 smtClean="0"/>
              <a:t>Maintenance for the PVPS</a:t>
            </a:r>
          </a:p>
          <a:p>
            <a:pPr lvl="1">
              <a:buFontTx/>
              <a:buChar char="-"/>
            </a:pPr>
            <a:r>
              <a:rPr lang="en-US" altLang="ko-KR" dirty="0" smtClean="0"/>
              <a:t>Adjustment for the alignment of the pulleys</a:t>
            </a:r>
          </a:p>
          <a:p>
            <a:pPr lvl="1">
              <a:buFontTx/>
              <a:buChar char="-"/>
            </a:pPr>
            <a:r>
              <a:rPr lang="en-US" altLang="ko-KR" dirty="0" smtClean="0"/>
              <a:t>Installation of a new belt</a:t>
            </a:r>
          </a:p>
          <a:p>
            <a:pPr lvl="1">
              <a:buFontTx/>
              <a:buChar char="-"/>
            </a:pPr>
            <a:r>
              <a:rPr lang="en-US" altLang="ko-KR" dirty="0" smtClean="0"/>
              <a:t>Adjustment for the belt tension</a:t>
            </a:r>
          </a:p>
          <a:p>
            <a:pPr lvl="1">
              <a:buFontTx/>
              <a:buChar char="-"/>
            </a:pPr>
            <a:r>
              <a:rPr lang="en-US" altLang="ko-KR" dirty="0" smtClean="0"/>
              <a:t>Essential cleaning</a:t>
            </a:r>
          </a:p>
          <a:p>
            <a:pPr lvl="1">
              <a:buFontTx/>
              <a:buChar char="-"/>
            </a:pPr>
            <a:endParaRPr lang="ko-KR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665566" y="1043312"/>
            <a:ext cx="3640244" cy="369332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>
                <a:solidFill>
                  <a:srgbClr val="FFFF00"/>
                </a:solidFill>
              </a:rPr>
              <a:t>Snapped belt</a:t>
            </a:r>
            <a:endParaRPr lang="ko-KR" altLang="en-US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5725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Maintenance results – Photos; etc. (Preventive)</a:t>
            </a:r>
            <a:endParaRPr lang="ko-KR" altLang="en-US" b="1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5581" y="3875003"/>
            <a:ext cx="3021292" cy="2265969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538512" y="3875005"/>
            <a:ext cx="3021292" cy="2265969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021347" y="3875099"/>
            <a:ext cx="3022057" cy="2266543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7882608" y="3497343"/>
            <a:ext cx="4028388" cy="3021291"/>
          </a:xfrm>
          <a:prstGeom prst="rect">
            <a:avLst/>
          </a:prstGeom>
        </p:spPr>
      </p:pic>
      <p:sp>
        <p:nvSpPr>
          <p:cNvPr id="12" name="내용 개체 틀 2"/>
          <p:cNvSpPr txBox="1">
            <a:spLocks/>
          </p:cNvSpPr>
          <p:nvPr/>
        </p:nvSpPr>
        <p:spPr>
          <a:xfrm>
            <a:off x="437871" y="1009186"/>
            <a:ext cx="11353876" cy="5167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 smtClean="0"/>
              <a:t>Preventive maintenance for the other items</a:t>
            </a:r>
          </a:p>
          <a:p>
            <a:pPr lvl="1">
              <a:buFontTx/>
              <a:buChar char="-"/>
            </a:pPr>
            <a:r>
              <a:rPr lang="en-US" altLang="ko-KR" dirty="0" smtClean="0"/>
              <a:t>Maintenance of the recovery compressors</a:t>
            </a:r>
          </a:p>
          <a:p>
            <a:pPr lvl="1">
              <a:buFontTx/>
              <a:buChar char="-"/>
            </a:pPr>
            <a:r>
              <a:rPr lang="en-US" altLang="ko-KR" dirty="0" smtClean="0"/>
              <a:t>Inspection of the control cabinet</a:t>
            </a:r>
          </a:p>
          <a:p>
            <a:pPr lvl="1">
              <a:buFontTx/>
              <a:buChar char="-"/>
            </a:pPr>
            <a:r>
              <a:rPr lang="en-US" altLang="ko-KR" dirty="0" smtClean="0"/>
              <a:t>Maintenance of the external purifier</a:t>
            </a:r>
          </a:p>
          <a:p>
            <a:pPr lvl="1">
              <a:buFontTx/>
              <a:buChar char="-"/>
            </a:pPr>
            <a:r>
              <a:rPr lang="en-US" altLang="ko-KR" dirty="0" smtClean="0"/>
              <a:t>Maintenance of the blower for the cryogenic </a:t>
            </a:r>
            <a:r>
              <a:rPr lang="en-US" altLang="ko-KR" dirty="0" err="1" smtClean="0"/>
              <a:t>adsorbers</a:t>
            </a:r>
            <a:endParaRPr lang="en-US" altLang="ko-KR" dirty="0" smtClean="0"/>
          </a:p>
          <a:p>
            <a:pPr lvl="1">
              <a:buFontTx/>
              <a:buChar char="-"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344879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Maintenance results – Photos; etc. (Improvement)</a:t>
            </a:r>
            <a:endParaRPr lang="ko-KR" altLang="en-US" b="1" dirty="0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308"/>
          <a:stretch/>
        </p:blipFill>
        <p:spPr>
          <a:xfrm rot="5400000">
            <a:off x="3187122" y="1227709"/>
            <a:ext cx="2284252" cy="2568796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33627" y="4147793"/>
            <a:ext cx="3290833" cy="2468124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335683" y="4147793"/>
            <a:ext cx="3283672" cy="2462754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5" r="9932"/>
          <a:stretch/>
        </p:blipFill>
        <p:spPr>
          <a:xfrm>
            <a:off x="433626" y="1366892"/>
            <a:ext cx="2611224" cy="2289702"/>
          </a:xfrm>
          <a:prstGeom prst="rect">
            <a:avLst/>
          </a:prstGeom>
        </p:spPr>
      </p:pic>
      <p:pic>
        <p:nvPicPr>
          <p:cNvPr id="13" name="그림 1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56" r="15602"/>
          <a:stretch/>
        </p:blipFill>
        <p:spPr>
          <a:xfrm rot="5400000">
            <a:off x="9291239" y="1221969"/>
            <a:ext cx="2289702" cy="2565336"/>
          </a:xfrm>
          <a:prstGeom prst="rect">
            <a:avLst/>
          </a:prstGeom>
        </p:spPr>
      </p:pic>
      <p:pic>
        <p:nvPicPr>
          <p:cNvPr id="14" name="그림 13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70" r="20275"/>
          <a:stretch/>
        </p:blipFill>
        <p:spPr>
          <a:xfrm rot="5400000">
            <a:off x="6603255" y="1099321"/>
            <a:ext cx="2282595" cy="2817738"/>
          </a:xfrm>
          <a:prstGeom prst="rect">
            <a:avLst/>
          </a:prstGeom>
        </p:spPr>
      </p:pic>
      <p:sp>
        <p:nvSpPr>
          <p:cNvPr id="15" name="타원 14"/>
          <p:cNvSpPr/>
          <p:nvPr/>
        </p:nvSpPr>
        <p:spPr>
          <a:xfrm>
            <a:off x="10077249" y="2121031"/>
            <a:ext cx="358841" cy="358841"/>
          </a:xfrm>
          <a:prstGeom prst="ellipse">
            <a:avLst/>
          </a:prstGeom>
          <a:noFill/>
          <a:ln w="254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446509" y="1366892"/>
            <a:ext cx="5167137" cy="369332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Installation of an isothermal heater</a:t>
            </a:r>
            <a:endParaRPr lang="ko-KR" altLang="en-US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35683" y="1366892"/>
            <a:ext cx="5383075" cy="369332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Installation of ammeters</a:t>
            </a:r>
            <a:endParaRPr lang="ko-KR" altLang="en-US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모서리가 둥근 사각형 설명선 17"/>
          <p:cNvSpPr/>
          <p:nvPr/>
        </p:nvSpPr>
        <p:spPr>
          <a:xfrm>
            <a:off x="3921546" y="4147793"/>
            <a:ext cx="2158738" cy="2462755"/>
          </a:xfrm>
          <a:prstGeom prst="wedgeRoundRectCallout">
            <a:avLst>
              <a:gd name="adj1" fmla="val -58388"/>
              <a:gd name="adj2" fmla="val 30730"/>
              <a:gd name="adj3" fmla="val 16667"/>
            </a:avLst>
          </a:prstGeom>
          <a:solidFill>
            <a:schemeClr val="bg1"/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Controlling three PCs</a:t>
            </a:r>
          </a:p>
          <a:p>
            <a:pPr algn="ctr"/>
            <a:r>
              <a:rPr lang="en-US" altLang="ko-KR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en-US" altLang="ko-KR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ith three separate mouse &amp; keyboard</a:t>
            </a:r>
            <a:endParaRPr lang="ko-KR" altLang="en-US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모서리가 둥근 사각형 설명선 18"/>
          <p:cNvSpPr/>
          <p:nvPr/>
        </p:nvSpPr>
        <p:spPr>
          <a:xfrm>
            <a:off x="9816441" y="4147792"/>
            <a:ext cx="2158738" cy="2462755"/>
          </a:xfrm>
          <a:prstGeom prst="wedgeRoundRectCallout">
            <a:avLst>
              <a:gd name="adj1" fmla="val -58388"/>
              <a:gd name="adj2" fmla="val 30730"/>
              <a:gd name="adj3" fmla="val 16667"/>
            </a:avLst>
          </a:prstGeom>
          <a:solidFill>
            <a:schemeClr val="bg1"/>
          </a:solidFill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Controlling </a:t>
            </a:r>
          </a:p>
          <a:p>
            <a:pPr algn="ctr"/>
            <a:r>
              <a:rPr lang="en-US" altLang="ko-KR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four PCs</a:t>
            </a:r>
          </a:p>
          <a:p>
            <a:pPr algn="ctr"/>
            <a:r>
              <a:rPr lang="en-US" altLang="ko-KR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en-US" altLang="ko-KR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ith one integrated mouse &amp; keyboard</a:t>
            </a:r>
            <a:endParaRPr lang="ko-KR" altLang="en-US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27647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Maintenance results – Commissioning</a:t>
            </a:r>
            <a:endParaRPr lang="ko-KR" altLang="en-US" b="1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Reaching 2 K without any severe issues!</a:t>
            </a:r>
            <a:endParaRPr lang="ko-KR" altLang="en-US" dirty="0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" t="13745" r="819" b="5155"/>
          <a:stretch/>
        </p:blipFill>
        <p:spPr>
          <a:xfrm>
            <a:off x="184347" y="1881409"/>
            <a:ext cx="9321638" cy="4316927"/>
          </a:xfrm>
          <a:prstGeom prst="rect">
            <a:avLst/>
          </a:prstGeom>
        </p:spPr>
      </p:pic>
      <p:sp>
        <p:nvSpPr>
          <p:cNvPr id="5" name="오른쪽 중괄호 4"/>
          <p:cNvSpPr/>
          <p:nvPr/>
        </p:nvSpPr>
        <p:spPr>
          <a:xfrm>
            <a:off x="9605901" y="2007904"/>
            <a:ext cx="207390" cy="914400"/>
          </a:xfrm>
          <a:prstGeom prst="rightBrac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0001826" y="1864939"/>
            <a:ext cx="17577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Speed of </a:t>
            </a:r>
          </a:p>
          <a:p>
            <a:r>
              <a:rPr lang="en-US" altLang="ko-KR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cryomachines</a:t>
            </a:r>
            <a:endParaRPr lang="en-US" altLang="ko-KR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(Turbine, CCs)</a:t>
            </a:r>
          </a:p>
          <a:p>
            <a:r>
              <a:rPr lang="en-US" altLang="ko-KR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altLang="ko-KR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</a:t>
            </a:r>
            <a:r>
              <a:rPr lang="en-US" altLang="ko-KR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table</a:t>
            </a:r>
            <a:endParaRPr lang="ko-KR" altLang="en-US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직선 화살표 연결선 7"/>
          <p:cNvCxnSpPr/>
          <p:nvPr/>
        </p:nvCxnSpPr>
        <p:spPr>
          <a:xfrm>
            <a:off x="9521061" y="5392129"/>
            <a:ext cx="395936" cy="0"/>
          </a:xfrm>
          <a:prstGeom prst="straightConnector1">
            <a:avLst/>
          </a:prstGeom>
          <a:ln>
            <a:solidFill>
              <a:srgbClr val="FF00FF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9871437" y="5055433"/>
            <a:ext cx="23946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chemeClr val="bg1"/>
                </a:solidFill>
              </a:rPr>
              <a:t>Temperature of the </a:t>
            </a:r>
          </a:p>
          <a:p>
            <a:r>
              <a:rPr lang="en-US" altLang="ko-KR" b="1" dirty="0" smtClean="0">
                <a:solidFill>
                  <a:schemeClr val="bg1"/>
                </a:solidFill>
              </a:rPr>
              <a:t>2 K vessel </a:t>
            </a:r>
            <a:r>
              <a:rPr lang="en-US" altLang="ko-KR" b="1" dirty="0" smtClean="0">
                <a:solidFill>
                  <a:schemeClr val="bg1"/>
                </a:solidFill>
                <a:sym typeface="Wingdings" panose="05000000000000000000" pitchFamily="2" charset="2"/>
              </a:rPr>
              <a:t> </a:t>
            </a:r>
            <a:r>
              <a:rPr lang="en-US" altLang="ko-KR" b="1" dirty="0" smtClean="0">
                <a:solidFill>
                  <a:srgbClr val="FF00FF"/>
                </a:solidFill>
                <a:sym typeface="Wingdings" panose="05000000000000000000" pitchFamily="2" charset="2"/>
              </a:rPr>
              <a:t>2 K</a:t>
            </a:r>
            <a:endParaRPr lang="ko-KR" altLang="en-US" b="1" dirty="0">
              <a:solidFill>
                <a:srgbClr val="FF00FF"/>
              </a:solidFill>
            </a:endParaRPr>
          </a:p>
        </p:txBody>
      </p:sp>
      <p:sp>
        <p:nvSpPr>
          <p:cNvPr id="10" name="오른쪽 중괄호 9"/>
          <p:cNvSpPr/>
          <p:nvPr/>
        </p:nvSpPr>
        <p:spPr>
          <a:xfrm>
            <a:off x="9605901" y="3852181"/>
            <a:ext cx="207390" cy="914400"/>
          </a:xfrm>
          <a:prstGeom prst="rightBrac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10001826" y="3843251"/>
            <a:ext cx="17748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Mass flow rate</a:t>
            </a:r>
          </a:p>
          <a:p>
            <a:r>
              <a:rPr lang="en-US" altLang="ko-KR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&amp; </a:t>
            </a:r>
            <a:r>
              <a:rPr lang="en-US" altLang="ko-KR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LHe</a:t>
            </a:r>
            <a:r>
              <a:rPr lang="en-US" altLang="ko-KR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level </a:t>
            </a:r>
          </a:p>
          <a:p>
            <a:r>
              <a:rPr lang="en-US" altLang="ko-KR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altLang="ko-KR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</a:t>
            </a:r>
            <a:r>
              <a:rPr lang="en-US" altLang="ko-KR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table</a:t>
            </a:r>
            <a:endParaRPr lang="ko-KR" altLang="en-US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07370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Conclusion and future work</a:t>
            </a:r>
            <a:endParaRPr lang="ko-KR" altLang="en-US" b="1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IRIS has operated the SCL3 section of the Korean heavy ion accelerator since 2022.</a:t>
            </a:r>
          </a:p>
          <a:p>
            <a:endParaRPr lang="en-US" altLang="ko-K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IRIS completed the 2</a:t>
            </a:r>
            <a:r>
              <a:rPr lang="en-US" altLang="ko-KR" sz="2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operation of the SCL3 section and started a </a:t>
            </a:r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3 years </a:t>
            </a:r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maintenance of SCL3 </a:t>
            </a:r>
            <a:r>
              <a:rPr lang="en-US" altLang="ko-K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cryoplant</a:t>
            </a:r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in November 2024.</a:t>
            </a:r>
          </a:p>
          <a:p>
            <a:endParaRPr lang="en-US" altLang="ko-K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IRIS completed the </a:t>
            </a:r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3 years </a:t>
            </a:r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maintenance in March 2025 and confirmed the maintenance result with commissioning (single refrigeration test of SCL3 cryogenic helium plant).</a:t>
            </a:r>
          </a:p>
          <a:p>
            <a:endParaRPr lang="en-US" altLang="ko-K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Now, IRIS started the 3</a:t>
            </a:r>
            <a:r>
              <a:rPr lang="en-US" altLang="ko-KR" sz="2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rd</a:t>
            </a:r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operation with LINAC in April </a:t>
            </a:r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2025 </a:t>
            </a:r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and our </a:t>
            </a:r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target </a:t>
            </a:r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is a continuous operation for 1.5 years.</a:t>
            </a:r>
            <a:endParaRPr lang="ko-KR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44308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E30DAE5F-6C8A-EB15-4B13-12611716755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790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직사각형 2">
            <a:extLst>
              <a:ext uri="{FF2B5EF4-FFF2-40B4-BE49-F238E27FC236}">
                <a16:creationId xmlns:a16="http://schemas.microsoft.com/office/drawing/2014/main" id="{5E233309-CB97-822F-9A7C-60AE3326433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5391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ko-KR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B1138A-7506-22B6-8CCD-ECBD9D50692D}"/>
              </a:ext>
            </a:extLst>
          </p:cNvPr>
          <p:cNvSpPr txBox="1"/>
          <p:nvPr/>
        </p:nvSpPr>
        <p:spPr>
          <a:xfrm>
            <a:off x="682424" y="362360"/>
            <a:ext cx="21675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</a:t>
            </a:r>
            <a:endParaRPr lang="ko-KR" altLang="en-US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A172731-0F67-B5F5-B184-60EFDA52EBED}"/>
              </a:ext>
            </a:extLst>
          </p:cNvPr>
          <p:cNvSpPr txBox="1"/>
          <p:nvPr/>
        </p:nvSpPr>
        <p:spPr>
          <a:xfrm>
            <a:off x="682424" y="1118634"/>
            <a:ext cx="904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>
                <a:solidFill>
                  <a:srgbClr val="9FDFFF"/>
                </a:solidFill>
                <a:latin typeface="Arial" panose="020B0604020202020204" pitchFamily="34" charset="0"/>
                <a:ea typeface="SUIT SemiBold" pitchFamily="50" charset="-127"/>
                <a:cs typeface="Arial" panose="020B0604020202020204" pitchFamily="34" charset="0"/>
              </a:rPr>
              <a:t>01</a:t>
            </a:r>
            <a:endParaRPr lang="ko-KR" altLang="en-US" sz="2400" dirty="0">
              <a:solidFill>
                <a:srgbClr val="9FDFFF"/>
              </a:solidFill>
              <a:latin typeface="Arial" panose="020B0604020202020204" pitchFamily="34" charset="0"/>
              <a:ea typeface="SUIT SemiBold" pitchFamily="50" charset="-127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6177D1D-4B1A-59CC-D756-740790159DE9}"/>
              </a:ext>
            </a:extLst>
          </p:cNvPr>
          <p:cNvSpPr txBox="1"/>
          <p:nvPr/>
        </p:nvSpPr>
        <p:spPr>
          <a:xfrm>
            <a:off x="1577572" y="1118634"/>
            <a:ext cx="64424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solidFill>
                  <a:schemeClr val="bg1"/>
                </a:solidFill>
                <a:latin typeface="Arial" panose="020B0604020202020204" pitchFamily="34" charset="0"/>
                <a:ea typeface="SUIT SemiBold" pitchFamily="50" charset="-127"/>
                <a:cs typeface="Arial" panose="020B0604020202020204" pitchFamily="34" charset="0"/>
              </a:rPr>
              <a:t>Introduction</a:t>
            </a:r>
            <a:endParaRPr lang="ko-KR" altLang="en-US" sz="2400" dirty="0">
              <a:solidFill>
                <a:schemeClr val="bg1"/>
              </a:solidFill>
              <a:latin typeface="Arial" panose="020B0604020202020204" pitchFamily="34" charset="0"/>
              <a:ea typeface="SUIT SemiBold" pitchFamily="50" charset="-127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86B681A-C58A-2B52-3339-D04BC0D20C7F}"/>
              </a:ext>
            </a:extLst>
          </p:cNvPr>
          <p:cNvSpPr txBox="1"/>
          <p:nvPr/>
        </p:nvSpPr>
        <p:spPr>
          <a:xfrm>
            <a:off x="682424" y="2477534"/>
            <a:ext cx="904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>
                <a:solidFill>
                  <a:srgbClr val="9FDFFF"/>
                </a:solidFill>
                <a:latin typeface="Arial" panose="020B0604020202020204" pitchFamily="34" charset="0"/>
                <a:ea typeface="SUIT SemiBold" pitchFamily="50" charset="-127"/>
                <a:cs typeface="Arial" panose="020B0604020202020204" pitchFamily="34" charset="0"/>
              </a:rPr>
              <a:t>02</a:t>
            </a:r>
            <a:endParaRPr lang="ko-KR" altLang="en-US" sz="2400" dirty="0">
              <a:solidFill>
                <a:srgbClr val="9FDFFF"/>
              </a:solidFill>
              <a:latin typeface="Arial" panose="020B0604020202020204" pitchFamily="34" charset="0"/>
              <a:ea typeface="SUIT SemiBold" pitchFamily="50" charset="-127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7259D2F-9436-6106-0818-F77351652D40}"/>
              </a:ext>
            </a:extLst>
          </p:cNvPr>
          <p:cNvSpPr txBox="1"/>
          <p:nvPr/>
        </p:nvSpPr>
        <p:spPr>
          <a:xfrm>
            <a:off x="1577572" y="2477534"/>
            <a:ext cx="64424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solidFill>
                  <a:schemeClr val="bg1"/>
                </a:solidFill>
                <a:latin typeface="Arial" panose="020B0604020202020204" pitchFamily="34" charset="0"/>
                <a:ea typeface="SUIT SemiBold" pitchFamily="50" charset="-127"/>
                <a:cs typeface="Arial" panose="020B0604020202020204" pitchFamily="34" charset="0"/>
              </a:rPr>
              <a:t>Preparation for the maintenance</a:t>
            </a:r>
            <a:endParaRPr lang="ko-KR" altLang="en-US" sz="2400" dirty="0">
              <a:solidFill>
                <a:schemeClr val="bg1"/>
              </a:solidFill>
              <a:latin typeface="Arial" panose="020B0604020202020204" pitchFamily="34" charset="0"/>
              <a:ea typeface="SUIT SemiBold" pitchFamily="50" charset="-127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F20EB71-E8E4-5EF7-9C43-5AB4E96F942E}"/>
              </a:ext>
            </a:extLst>
          </p:cNvPr>
          <p:cNvSpPr txBox="1"/>
          <p:nvPr/>
        </p:nvSpPr>
        <p:spPr>
          <a:xfrm>
            <a:off x="682424" y="3791984"/>
            <a:ext cx="904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>
                <a:solidFill>
                  <a:srgbClr val="9FDFFF"/>
                </a:solidFill>
                <a:latin typeface="Arial" panose="020B0604020202020204" pitchFamily="34" charset="0"/>
                <a:ea typeface="SUIT SemiBold" pitchFamily="50" charset="-127"/>
                <a:cs typeface="Arial" panose="020B0604020202020204" pitchFamily="34" charset="0"/>
              </a:rPr>
              <a:t>03</a:t>
            </a:r>
            <a:endParaRPr lang="ko-KR" altLang="en-US" sz="2400" dirty="0">
              <a:solidFill>
                <a:srgbClr val="9FDFFF"/>
              </a:solidFill>
              <a:latin typeface="Arial" panose="020B0604020202020204" pitchFamily="34" charset="0"/>
              <a:ea typeface="SUIT SemiBold" pitchFamily="50" charset="-127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7D800FD-26EC-4637-ACC9-695519F6E7F7}"/>
              </a:ext>
            </a:extLst>
          </p:cNvPr>
          <p:cNvSpPr txBox="1"/>
          <p:nvPr/>
        </p:nvSpPr>
        <p:spPr>
          <a:xfrm>
            <a:off x="1577572" y="3791984"/>
            <a:ext cx="64424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solidFill>
                  <a:schemeClr val="bg1"/>
                </a:solidFill>
                <a:latin typeface="Arial" panose="020B0604020202020204" pitchFamily="34" charset="0"/>
                <a:ea typeface="SUIT SemiBold" pitchFamily="50" charset="-127"/>
                <a:cs typeface="Arial" panose="020B0604020202020204" pitchFamily="34" charset="0"/>
              </a:rPr>
              <a:t>Maintenance results</a:t>
            </a:r>
            <a:endParaRPr lang="ko-KR" altLang="en-US" sz="2400" dirty="0">
              <a:solidFill>
                <a:schemeClr val="bg1"/>
              </a:solidFill>
              <a:latin typeface="Arial" panose="020B0604020202020204" pitchFamily="34" charset="0"/>
              <a:ea typeface="SUIT SemiBold" pitchFamily="50" charset="-127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532A381-12AB-6A42-FB7E-925F23B8CD2E}"/>
              </a:ext>
            </a:extLst>
          </p:cNvPr>
          <p:cNvSpPr txBox="1"/>
          <p:nvPr/>
        </p:nvSpPr>
        <p:spPr>
          <a:xfrm>
            <a:off x="682424" y="5125484"/>
            <a:ext cx="904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>
                <a:solidFill>
                  <a:srgbClr val="9FDFFF"/>
                </a:solidFill>
                <a:latin typeface="Arial" panose="020B0604020202020204" pitchFamily="34" charset="0"/>
                <a:ea typeface="SUIT SemiBold" pitchFamily="50" charset="-127"/>
                <a:cs typeface="Arial" panose="020B0604020202020204" pitchFamily="34" charset="0"/>
              </a:rPr>
              <a:t>04</a:t>
            </a:r>
            <a:endParaRPr lang="ko-KR" altLang="en-US" sz="2400" dirty="0">
              <a:solidFill>
                <a:srgbClr val="9FDFFF"/>
              </a:solidFill>
              <a:latin typeface="Arial" panose="020B0604020202020204" pitchFamily="34" charset="0"/>
              <a:ea typeface="SUIT SemiBold" pitchFamily="50" charset="-127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6255EF4-F941-DC4A-C00F-0045BE80983E}"/>
              </a:ext>
            </a:extLst>
          </p:cNvPr>
          <p:cNvSpPr txBox="1"/>
          <p:nvPr/>
        </p:nvSpPr>
        <p:spPr>
          <a:xfrm>
            <a:off x="1577572" y="5125484"/>
            <a:ext cx="64424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solidFill>
                  <a:schemeClr val="bg1"/>
                </a:solidFill>
                <a:latin typeface="Arial" panose="020B0604020202020204" pitchFamily="34" charset="0"/>
                <a:ea typeface="SUIT SemiBold" pitchFamily="50" charset="-127"/>
                <a:cs typeface="Arial" panose="020B0604020202020204" pitchFamily="34" charset="0"/>
              </a:rPr>
              <a:t>Conclusion and future work</a:t>
            </a:r>
            <a:endParaRPr lang="ko-KR" altLang="en-US" sz="2400" dirty="0">
              <a:solidFill>
                <a:schemeClr val="bg1"/>
              </a:solidFill>
              <a:latin typeface="Arial" panose="020B0604020202020204" pitchFamily="34" charset="0"/>
              <a:ea typeface="SUIT SemiBold" pitchFamily="50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287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Special thanks to…</a:t>
            </a:r>
            <a:endParaRPr lang="ko-KR" altLang="en-US" b="1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37871" y="1009186"/>
            <a:ext cx="11353876" cy="5442889"/>
          </a:xfrm>
        </p:spPr>
        <p:txBody>
          <a:bodyPr>
            <a:normAutofit/>
          </a:bodyPr>
          <a:lstStyle/>
          <a:p>
            <a:r>
              <a:rPr lang="en-US" altLang="ko-K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IRIS accelerator division;</a:t>
            </a:r>
          </a:p>
          <a:p>
            <a:endParaRPr lang="en-US" altLang="ko-K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IRIS procurement team;</a:t>
            </a:r>
          </a:p>
          <a:p>
            <a:pPr marL="0" indent="0">
              <a:buNone/>
            </a:pPr>
            <a:endParaRPr lang="en-US" altLang="ko-K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MKV maintenance team;</a:t>
            </a:r>
          </a:p>
          <a:p>
            <a:pPr marL="0" indent="0">
              <a:buNone/>
            </a:pPr>
            <a:endParaRPr lang="en-US" altLang="ko-K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MKV operation team;</a:t>
            </a:r>
          </a:p>
          <a:p>
            <a:endParaRPr lang="en-US" altLang="ko-K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MKV headquarters;</a:t>
            </a:r>
          </a:p>
          <a:p>
            <a:endParaRPr lang="en-US" altLang="ko-K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ALAT commissioning team;</a:t>
            </a:r>
            <a:endParaRPr lang="ko-KR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431123"/>
              </p:ext>
            </p:extLst>
          </p:nvPr>
        </p:nvGraphicFramePr>
        <p:xfrm>
          <a:off x="437871" y="2178093"/>
          <a:ext cx="1135387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8469">
                  <a:extLst>
                    <a:ext uri="{9D8B030D-6E8A-4147-A177-3AD203B41FA5}">
                      <a16:colId xmlns:a16="http://schemas.microsoft.com/office/drawing/2014/main" val="1137318186"/>
                    </a:ext>
                  </a:extLst>
                </a:gridCol>
                <a:gridCol w="2838469">
                  <a:extLst>
                    <a:ext uri="{9D8B030D-6E8A-4147-A177-3AD203B41FA5}">
                      <a16:colId xmlns:a16="http://schemas.microsoft.com/office/drawing/2014/main" val="3875623622"/>
                    </a:ext>
                  </a:extLst>
                </a:gridCol>
                <a:gridCol w="2838469">
                  <a:extLst>
                    <a:ext uri="{9D8B030D-6E8A-4147-A177-3AD203B41FA5}">
                      <a16:colId xmlns:a16="http://schemas.microsoft.com/office/drawing/2014/main" val="3985026910"/>
                    </a:ext>
                  </a:extLst>
                </a:gridCol>
                <a:gridCol w="2838469">
                  <a:extLst>
                    <a:ext uri="{9D8B030D-6E8A-4147-A177-3AD203B41FA5}">
                      <a16:colId xmlns:a16="http://schemas.microsoft.com/office/drawing/2014/main" val="8412256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Won Jong, Jung</a:t>
                      </a:r>
                      <a:endParaRPr lang="ko-KR" altLang="en-US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Jeehyun</a:t>
                      </a:r>
                      <a:r>
                        <a:rPr lang="en-US" altLang="ko-KR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en-US" altLang="ko-KR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Cho</a:t>
                      </a:r>
                      <a:endParaRPr lang="ko-KR" altLang="en-US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YeongIck</a:t>
                      </a:r>
                      <a:r>
                        <a:rPr lang="en-US" altLang="ko-KR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Chang</a:t>
                      </a:r>
                      <a:endParaRPr lang="ko-KR" altLang="en-US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HyeonJeong</a:t>
                      </a:r>
                      <a:r>
                        <a:rPr lang="en-US" altLang="ko-KR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en-US" altLang="ko-KR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Son</a:t>
                      </a:r>
                      <a:endParaRPr lang="ko-KR" altLang="en-US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5288457"/>
                  </a:ext>
                </a:extLst>
              </a:tr>
            </a:tbl>
          </a:graphicData>
        </a:graphic>
      </p:graphicFrame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5275246"/>
              </p:ext>
            </p:extLst>
          </p:nvPr>
        </p:nvGraphicFramePr>
        <p:xfrm>
          <a:off x="437871" y="2980939"/>
          <a:ext cx="1135387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8469">
                  <a:extLst>
                    <a:ext uri="{9D8B030D-6E8A-4147-A177-3AD203B41FA5}">
                      <a16:colId xmlns:a16="http://schemas.microsoft.com/office/drawing/2014/main" val="1137318186"/>
                    </a:ext>
                  </a:extLst>
                </a:gridCol>
                <a:gridCol w="2838469">
                  <a:extLst>
                    <a:ext uri="{9D8B030D-6E8A-4147-A177-3AD203B41FA5}">
                      <a16:colId xmlns:a16="http://schemas.microsoft.com/office/drawing/2014/main" val="3875623622"/>
                    </a:ext>
                  </a:extLst>
                </a:gridCol>
                <a:gridCol w="2838469">
                  <a:extLst>
                    <a:ext uri="{9D8B030D-6E8A-4147-A177-3AD203B41FA5}">
                      <a16:colId xmlns:a16="http://schemas.microsoft.com/office/drawing/2014/main" val="3985026910"/>
                    </a:ext>
                  </a:extLst>
                </a:gridCol>
                <a:gridCol w="2838469">
                  <a:extLst>
                    <a:ext uri="{9D8B030D-6E8A-4147-A177-3AD203B41FA5}">
                      <a16:colId xmlns:a16="http://schemas.microsoft.com/office/drawing/2014/main" val="8412256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Jaiho</a:t>
                      </a:r>
                      <a:r>
                        <a:rPr lang="en-US" altLang="ko-KR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en-US" altLang="ko-KR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ko-KR" b="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Seo</a:t>
                      </a:r>
                      <a:endParaRPr lang="ko-KR" altLang="en-US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Duckgi</a:t>
                      </a:r>
                      <a:r>
                        <a:rPr lang="en-US" altLang="ko-KR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en-US" altLang="ko-KR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Kim</a:t>
                      </a:r>
                      <a:endParaRPr lang="ko-KR" altLang="en-US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Dongwan</a:t>
                      </a:r>
                      <a:r>
                        <a:rPr lang="en-US" altLang="ko-KR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en-US" altLang="ko-KR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Kim</a:t>
                      </a:r>
                      <a:endParaRPr lang="ko-KR" altLang="en-US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Junghoon</a:t>
                      </a:r>
                      <a:r>
                        <a:rPr lang="en-US" altLang="ko-KR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en-US" altLang="ko-KR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Ha</a:t>
                      </a:r>
                      <a:endParaRPr lang="ko-KR" altLang="en-US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5288457"/>
                  </a:ext>
                </a:extLst>
              </a:tr>
            </a:tbl>
          </a:graphicData>
        </a:graphic>
      </p:graphicFrame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3300410"/>
              </p:ext>
            </p:extLst>
          </p:nvPr>
        </p:nvGraphicFramePr>
        <p:xfrm>
          <a:off x="437871" y="1362700"/>
          <a:ext cx="1135387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8469">
                  <a:extLst>
                    <a:ext uri="{9D8B030D-6E8A-4147-A177-3AD203B41FA5}">
                      <a16:colId xmlns:a16="http://schemas.microsoft.com/office/drawing/2014/main" val="1137318186"/>
                    </a:ext>
                  </a:extLst>
                </a:gridCol>
                <a:gridCol w="2838469">
                  <a:extLst>
                    <a:ext uri="{9D8B030D-6E8A-4147-A177-3AD203B41FA5}">
                      <a16:colId xmlns:a16="http://schemas.microsoft.com/office/drawing/2014/main" val="3875623622"/>
                    </a:ext>
                  </a:extLst>
                </a:gridCol>
                <a:gridCol w="2838469">
                  <a:extLst>
                    <a:ext uri="{9D8B030D-6E8A-4147-A177-3AD203B41FA5}">
                      <a16:colId xmlns:a16="http://schemas.microsoft.com/office/drawing/2014/main" val="3985026910"/>
                    </a:ext>
                  </a:extLst>
                </a:gridCol>
                <a:gridCol w="2838469">
                  <a:extLst>
                    <a:ext uri="{9D8B030D-6E8A-4147-A177-3AD203B41FA5}">
                      <a16:colId xmlns:a16="http://schemas.microsoft.com/office/drawing/2014/main" val="8412256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Yeon</a:t>
                      </a:r>
                      <a:r>
                        <a:rPr lang="en-US" altLang="ko-KR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ko-KR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Sei</a:t>
                      </a:r>
                      <a:r>
                        <a:rPr lang="en-US" altLang="ko-KR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Chung</a:t>
                      </a:r>
                      <a:endParaRPr lang="ko-KR" altLang="en-US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5288457"/>
                  </a:ext>
                </a:extLst>
              </a:tr>
            </a:tbl>
          </a:graphicData>
        </a:graphic>
      </p:graphicFrame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9121512"/>
              </p:ext>
            </p:extLst>
          </p:nvPr>
        </p:nvGraphicFramePr>
        <p:xfrm>
          <a:off x="437871" y="3783785"/>
          <a:ext cx="11353876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8469">
                  <a:extLst>
                    <a:ext uri="{9D8B030D-6E8A-4147-A177-3AD203B41FA5}">
                      <a16:colId xmlns:a16="http://schemas.microsoft.com/office/drawing/2014/main" val="1137318186"/>
                    </a:ext>
                  </a:extLst>
                </a:gridCol>
                <a:gridCol w="2838469">
                  <a:extLst>
                    <a:ext uri="{9D8B030D-6E8A-4147-A177-3AD203B41FA5}">
                      <a16:colId xmlns:a16="http://schemas.microsoft.com/office/drawing/2014/main" val="3875623622"/>
                    </a:ext>
                  </a:extLst>
                </a:gridCol>
                <a:gridCol w="2838469">
                  <a:extLst>
                    <a:ext uri="{9D8B030D-6E8A-4147-A177-3AD203B41FA5}">
                      <a16:colId xmlns:a16="http://schemas.microsoft.com/office/drawing/2014/main" val="3985026910"/>
                    </a:ext>
                  </a:extLst>
                </a:gridCol>
                <a:gridCol w="2838469">
                  <a:extLst>
                    <a:ext uri="{9D8B030D-6E8A-4147-A177-3AD203B41FA5}">
                      <a16:colId xmlns:a16="http://schemas.microsoft.com/office/drawing/2014/main" val="8412256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0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Jinsoo</a:t>
                      </a:r>
                      <a:r>
                        <a:rPr lang="en-US" altLang="ko-KR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Park</a:t>
                      </a:r>
                      <a:endParaRPr lang="ko-KR" altLang="en-US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0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Eunsung</a:t>
                      </a:r>
                      <a:r>
                        <a:rPr lang="en-US" altLang="ko-KR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Kim</a:t>
                      </a:r>
                      <a:endParaRPr lang="ko-KR" altLang="en-US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0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Chahyun</a:t>
                      </a:r>
                      <a:r>
                        <a:rPr lang="en-US" altLang="ko-KR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en-US" altLang="ko-KR" b="0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Park</a:t>
                      </a:r>
                      <a:endParaRPr lang="ko-KR" altLang="en-US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Han-</a:t>
                      </a:r>
                      <a:r>
                        <a:rPr lang="en-US" altLang="ko-KR" b="0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seul</a:t>
                      </a:r>
                      <a:r>
                        <a:rPr lang="en-US" altLang="ko-KR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Kim</a:t>
                      </a:r>
                      <a:endParaRPr lang="ko-KR" altLang="en-US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52884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0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Jiwoo</a:t>
                      </a:r>
                      <a:r>
                        <a:rPr lang="en-US" altLang="ko-KR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Yun</a:t>
                      </a:r>
                      <a:endParaRPr lang="ko-KR" altLang="en-US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0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Inseong</a:t>
                      </a:r>
                      <a:r>
                        <a:rPr lang="en-US" altLang="ko-KR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Song</a:t>
                      </a:r>
                      <a:endParaRPr lang="ko-KR" altLang="en-US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Ji-</a:t>
                      </a:r>
                      <a:r>
                        <a:rPr lang="en-US" altLang="ko-KR" b="0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hyeon</a:t>
                      </a:r>
                      <a:r>
                        <a:rPr lang="en-US" altLang="ko-KR" b="0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Lee</a:t>
                      </a:r>
                      <a:endParaRPr lang="ko-KR" altLang="en-US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0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Joonho</a:t>
                      </a:r>
                      <a:r>
                        <a:rPr lang="en-US" altLang="ko-KR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Jang</a:t>
                      </a:r>
                      <a:endParaRPr lang="ko-KR" altLang="en-US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65983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0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Yoonkeon</a:t>
                      </a:r>
                      <a:r>
                        <a:rPr lang="en-US" altLang="ko-KR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altLang="ko-KR" b="0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</a:t>
                      </a:r>
                      <a:endParaRPr lang="ko-KR" altLang="en-US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72061067"/>
                  </a:ext>
                </a:extLst>
              </a:tr>
            </a:tbl>
          </a:graphicData>
        </a:graphic>
      </p:graphicFrame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1790914"/>
              </p:ext>
            </p:extLst>
          </p:nvPr>
        </p:nvGraphicFramePr>
        <p:xfrm>
          <a:off x="437871" y="5405199"/>
          <a:ext cx="1135387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8469">
                  <a:extLst>
                    <a:ext uri="{9D8B030D-6E8A-4147-A177-3AD203B41FA5}">
                      <a16:colId xmlns:a16="http://schemas.microsoft.com/office/drawing/2014/main" val="1137318186"/>
                    </a:ext>
                  </a:extLst>
                </a:gridCol>
                <a:gridCol w="2838469">
                  <a:extLst>
                    <a:ext uri="{9D8B030D-6E8A-4147-A177-3AD203B41FA5}">
                      <a16:colId xmlns:a16="http://schemas.microsoft.com/office/drawing/2014/main" val="3875623622"/>
                    </a:ext>
                  </a:extLst>
                </a:gridCol>
                <a:gridCol w="2838469">
                  <a:extLst>
                    <a:ext uri="{9D8B030D-6E8A-4147-A177-3AD203B41FA5}">
                      <a16:colId xmlns:a16="http://schemas.microsoft.com/office/drawing/2014/main" val="3985026910"/>
                    </a:ext>
                  </a:extLst>
                </a:gridCol>
                <a:gridCol w="2838469">
                  <a:extLst>
                    <a:ext uri="{9D8B030D-6E8A-4147-A177-3AD203B41FA5}">
                      <a16:colId xmlns:a16="http://schemas.microsoft.com/office/drawing/2014/main" val="8412256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Sangwook</a:t>
                      </a:r>
                      <a:r>
                        <a:rPr lang="en-US" altLang="ko-KR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Park</a:t>
                      </a:r>
                      <a:endParaRPr lang="ko-KR" altLang="en-US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Gwanghyun</a:t>
                      </a:r>
                      <a:r>
                        <a:rPr lang="en-US" altLang="ko-KR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Park</a:t>
                      </a:r>
                      <a:endParaRPr lang="ko-KR" altLang="en-US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5288457"/>
                  </a:ext>
                </a:extLst>
              </a:tr>
            </a:tbl>
          </a:graphicData>
        </a:graphic>
      </p:graphicFrame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3118770"/>
              </p:ext>
            </p:extLst>
          </p:nvPr>
        </p:nvGraphicFramePr>
        <p:xfrm>
          <a:off x="437871" y="6233833"/>
          <a:ext cx="1135387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8469">
                  <a:extLst>
                    <a:ext uri="{9D8B030D-6E8A-4147-A177-3AD203B41FA5}">
                      <a16:colId xmlns:a16="http://schemas.microsoft.com/office/drawing/2014/main" val="1137318186"/>
                    </a:ext>
                  </a:extLst>
                </a:gridCol>
                <a:gridCol w="2838469">
                  <a:extLst>
                    <a:ext uri="{9D8B030D-6E8A-4147-A177-3AD203B41FA5}">
                      <a16:colId xmlns:a16="http://schemas.microsoft.com/office/drawing/2014/main" val="3875623622"/>
                    </a:ext>
                  </a:extLst>
                </a:gridCol>
                <a:gridCol w="2838469">
                  <a:extLst>
                    <a:ext uri="{9D8B030D-6E8A-4147-A177-3AD203B41FA5}">
                      <a16:colId xmlns:a16="http://schemas.microsoft.com/office/drawing/2014/main" val="3985026910"/>
                    </a:ext>
                  </a:extLst>
                </a:gridCol>
                <a:gridCol w="2838469">
                  <a:extLst>
                    <a:ext uri="{9D8B030D-6E8A-4147-A177-3AD203B41FA5}">
                      <a16:colId xmlns:a16="http://schemas.microsoft.com/office/drawing/2014/main" val="8412256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Mustapha, </a:t>
                      </a:r>
                      <a:r>
                        <a:rPr lang="en-US" altLang="ko-KR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Ouhaddou</a:t>
                      </a:r>
                      <a:endParaRPr lang="ko-KR" altLang="en-US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Hohyun</a:t>
                      </a:r>
                      <a:r>
                        <a:rPr lang="en-US" altLang="ko-KR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en-US" altLang="ko-KR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ko-KR" b="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Kwak</a:t>
                      </a:r>
                      <a:endParaRPr lang="ko-KR" altLang="en-US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52884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76122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 descr="항공 사진, 조감도, 야외, 잔디이(가) 표시된 사진&#10;&#10;자동 생성된 설명">
            <a:extLst>
              <a:ext uri="{FF2B5EF4-FFF2-40B4-BE49-F238E27FC236}">
                <a16:creationId xmlns:a16="http://schemas.microsoft.com/office/drawing/2014/main" id="{C5F497F6-6C0C-82FA-FC6B-C7F5D7E1B50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94" b="9206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BC0E2BE3-85A1-8B59-C7D1-646A89DD5721}"/>
              </a:ext>
            </a:extLst>
          </p:cNvPr>
          <p:cNvSpPr/>
          <p:nvPr/>
        </p:nvSpPr>
        <p:spPr>
          <a:xfrm>
            <a:off x="0" y="-19252"/>
            <a:ext cx="12192000" cy="6896504"/>
          </a:xfrm>
          <a:prstGeom prst="rect">
            <a:avLst/>
          </a:prstGeom>
          <a:solidFill>
            <a:srgbClr val="005391">
              <a:alpha val="89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5" name="그림 4" descr="스크린샷, 라인, 다채로움이(가) 표시된 사진&#10;&#10;자동 생성된 설명">
            <a:extLst>
              <a:ext uri="{FF2B5EF4-FFF2-40B4-BE49-F238E27FC236}">
                <a16:creationId xmlns:a16="http://schemas.microsoft.com/office/drawing/2014/main" id="{F161A732-D368-93AF-58A9-81189D527DD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97053"/>
            <a:ext cx="12192000" cy="218019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88FECB9-D4A5-13F3-23F6-F2CDA29BBFBD}"/>
              </a:ext>
            </a:extLst>
          </p:cNvPr>
          <p:cNvSpPr txBox="1"/>
          <p:nvPr/>
        </p:nvSpPr>
        <p:spPr>
          <a:xfrm>
            <a:off x="787627" y="2290225"/>
            <a:ext cx="10616746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5400" b="1" dirty="0" smtClean="0">
                <a:solidFill>
                  <a:schemeClr val="bg1"/>
                </a:solidFill>
                <a:latin typeface="Arial" panose="020B0604020202020204" pitchFamily="34" charset="0"/>
                <a:ea typeface="SUIT Heavy" pitchFamily="50" charset="-127"/>
                <a:cs typeface="Arial" panose="020B0604020202020204" pitchFamily="34" charset="0"/>
              </a:rPr>
              <a:t>Thank you!</a:t>
            </a:r>
          </a:p>
          <a:p>
            <a:pPr algn="ctr"/>
            <a:endParaRPr lang="en-US" altLang="ko-KR" sz="4000" b="1" dirty="0">
              <a:solidFill>
                <a:schemeClr val="bg1"/>
              </a:solidFill>
              <a:latin typeface="Arial" panose="020B0604020202020204" pitchFamily="34" charset="0"/>
              <a:ea typeface="SUIT Heavy" pitchFamily="50" charset="-127"/>
              <a:cs typeface="Arial" panose="020B0604020202020204" pitchFamily="34" charset="0"/>
            </a:endParaRPr>
          </a:p>
          <a:p>
            <a:pPr algn="ctr"/>
            <a:r>
              <a:rPr lang="en-US" altLang="ko-KR" sz="2400" dirty="0" smtClean="0">
                <a:solidFill>
                  <a:schemeClr val="bg1"/>
                </a:solidFill>
                <a:latin typeface="Arial" panose="020B0604020202020204" pitchFamily="34" charset="0"/>
                <a:ea typeface="SUIT Heavy" pitchFamily="50" charset="-127"/>
                <a:cs typeface="Arial" panose="020B0604020202020204" pitchFamily="34" charset="0"/>
              </a:rPr>
              <a:t>Any questions?</a:t>
            </a:r>
          </a:p>
          <a:p>
            <a:pPr algn="ctr"/>
            <a:r>
              <a:rPr lang="en-US" altLang="ko-KR" sz="2400" dirty="0" err="1" smtClean="0">
                <a:solidFill>
                  <a:schemeClr val="bg1"/>
                </a:solidFill>
                <a:latin typeface="Arial" panose="020B0604020202020204" pitchFamily="34" charset="0"/>
                <a:ea typeface="SUIT Heavy" pitchFamily="50" charset="-127"/>
                <a:cs typeface="Arial" panose="020B0604020202020204" pitchFamily="34" charset="0"/>
              </a:rPr>
              <a:t>Junghyun</a:t>
            </a:r>
            <a:r>
              <a:rPr lang="en-US" altLang="ko-KR" sz="2400" dirty="0" smtClean="0">
                <a:solidFill>
                  <a:schemeClr val="bg1"/>
                </a:solidFill>
                <a:latin typeface="Arial" panose="020B0604020202020204" pitchFamily="34" charset="0"/>
                <a:ea typeface="SUIT Heavy" pitchFamily="50" charset="-127"/>
                <a:cs typeface="Arial" panose="020B0604020202020204" pitchFamily="34" charset="0"/>
              </a:rPr>
              <a:t> </a:t>
            </a:r>
            <a:r>
              <a:rPr lang="en-US" altLang="ko-KR" sz="2400" dirty="0" err="1" smtClean="0">
                <a:solidFill>
                  <a:schemeClr val="bg1"/>
                </a:solidFill>
                <a:latin typeface="Arial" panose="020B0604020202020204" pitchFamily="34" charset="0"/>
                <a:ea typeface="SUIT Heavy" pitchFamily="50" charset="-127"/>
                <a:cs typeface="Arial" panose="020B0604020202020204" pitchFamily="34" charset="0"/>
              </a:rPr>
              <a:t>Yoo</a:t>
            </a:r>
            <a:r>
              <a:rPr lang="en-US" altLang="ko-KR" sz="2400" dirty="0" smtClean="0">
                <a:solidFill>
                  <a:schemeClr val="bg1"/>
                </a:solidFill>
                <a:latin typeface="Arial" panose="020B0604020202020204" pitchFamily="34" charset="0"/>
                <a:ea typeface="SUIT Heavy" pitchFamily="50" charset="-127"/>
                <a:cs typeface="Arial" panose="020B0604020202020204" pitchFamily="34" charset="0"/>
              </a:rPr>
              <a:t> (Research fellow, trikara@ibs.re.kr)</a:t>
            </a:r>
            <a:endParaRPr lang="ko-KR" altLang="en-US" sz="2400" dirty="0">
              <a:solidFill>
                <a:schemeClr val="bg1"/>
              </a:solidFill>
              <a:latin typeface="Arial" panose="020B0604020202020204" pitchFamily="34" charset="0"/>
              <a:ea typeface="SUIT Heavy" pitchFamily="50" charset="-127"/>
              <a:cs typeface="Arial" panose="020B0604020202020204" pitchFamily="34" charset="0"/>
            </a:endParaRPr>
          </a:p>
        </p:txBody>
      </p:sp>
      <p:pic>
        <p:nvPicPr>
          <p:cNvPr id="8" name="그림 7" descr="텍스트, 폰트, 그래픽, 로고이(가) 표시된 사진&#10;&#10;자동 생성된 설명">
            <a:extLst>
              <a:ext uri="{FF2B5EF4-FFF2-40B4-BE49-F238E27FC236}">
                <a16:creationId xmlns:a16="http://schemas.microsoft.com/office/drawing/2014/main" id="{A20E24E2-7D96-1890-54D7-6633385DC01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743" y="230549"/>
            <a:ext cx="2623590" cy="611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0915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>
                <a:latin typeface="Arial" panose="020B0604020202020204" pitchFamily="34" charset="0"/>
                <a:cs typeface="Arial" panose="020B0604020202020204" pitchFamily="34" charset="0"/>
              </a:rPr>
              <a:t>Introduction – Korean heavy-ion accelerator, RAON</a:t>
            </a:r>
            <a:endParaRPr lang="ko-KR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4084" y="975980"/>
            <a:ext cx="112416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altLang="ko-KR" sz="2000" spc="-50" dirty="0" smtClean="0">
                <a:solidFill>
                  <a:schemeClr val="bg1"/>
                </a:solidFill>
                <a:latin typeface="Arial" panose="020B0604020202020204" pitchFamily="34" charset="0"/>
                <a:ea typeface="문체부 제목 돋음체" panose="020B0609000101010101" pitchFamily="49" charset="-127"/>
                <a:cs typeface="Arial" panose="020B0604020202020204" pitchFamily="34" charset="0"/>
              </a:rPr>
              <a:t>ISOL </a:t>
            </a:r>
            <a:r>
              <a:rPr lang="en-US" altLang="ko-KR" sz="2000" spc="-50" dirty="0">
                <a:solidFill>
                  <a:schemeClr val="bg1"/>
                </a:solidFill>
                <a:latin typeface="Arial" panose="020B0604020202020204" pitchFamily="34" charset="0"/>
                <a:ea typeface="문체부 제목 돋음체" panose="020B0609000101010101" pitchFamily="49" charset="-127"/>
                <a:cs typeface="Arial" panose="020B0604020202020204" pitchFamily="34" charset="0"/>
              </a:rPr>
              <a:t>+ IF </a:t>
            </a:r>
          </a:p>
          <a:p>
            <a:pPr marL="285750" indent="-285750">
              <a:buFontTx/>
              <a:buChar char="-"/>
            </a:pPr>
            <a:r>
              <a:rPr lang="en-US" altLang="ko-KR" sz="2000" spc="-50" dirty="0">
                <a:solidFill>
                  <a:schemeClr val="bg1"/>
                </a:solidFill>
                <a:latin typeface="Arial" panose="020B0604020202020204" pitchFamily="34" charset="0"/>
                <a:ea typeface="문체부 제목 돋음체" panose="020B0609000101010101" pitchFamily="49" charset="-127"/>
                <a:cs typeface="Arial" panose="020B0604020202020204" pitchFamily="34" charset="0"/>
              </a:rPr>
              <a:t>Two </a:t>
            </a:r>
            <a:r>
              <a:rPr lang="en-US" altLang="ko-KR" sz="2000" u="sng" spc="-50" dirty="0">
                <a:solidFill>
                  <a:schemeClr val="bg1"/>
                </a:solidFill>
                <a:latin typeface="Arial" panose="020B0604020202020204" pitchFamily="34" charset="0"/>
                <a:ea typeface="문체부 제목 돋음체" panose="020B0609000101010101" pitchFamily="49" charset="-127"/>
                <a:cs typeface="Arial" panose="020B0604020202020204" pitchFamily="34" charset="0"/>
              </a:rPr>
              <a:t>superconducting</a:t>
            </a:r>
            <a:r>
              <a:rPr lang="en-US" altLang="ko-KR" sz="2000" spc="-50" dirty="0">
                <a:solidFill>
                  <a:schemeClr val="bg1"/>
                </a:solidFill>
                <a:latin typeface="Arial" panose="020B0604020202020204" pitchFamily="34" charset="0"/>
                <a:ea typeface="문체부 제목 돋음체" panose="020B0609000101010101" pitchFamily="49" charset="-127"/>
                <a:cs typeface="Arial" panose="020B0604020202020204" pitchFamily="34" charset="0"/>
              </a:rPr>
              <a:t> linear accelerators (LINAC) - SCL3 &amp; SCL2</a:t>
            </a:r>
            <a:endParaRPr lang="en-US" altLang="ko-KR" sz="1600" spc="-50" dirty="0">
              <a:solidFill>
                <a:schemeClr val="bg1"/>
              </a:solidFill>
              <a:latin typeface="Arial" panose="020B0604020202020204" pitchFamily="34" charset="0"/>
              <a:ea typeface="문체부 제목 돋음체" panose="020B0609000101010101" pitchFamily="49" charset="-127"/>
              <a:cs typeface="Arial" panose="020B0604020202020204" pitchFamily="34" charset="0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38225" y="2345868"/>
            <a:ext cx="10029825" cy="4068908"/>
          </a:xfrm>
          <a:prstGeom prst="rect">
            <a:avLst/>
          </a:prstGeom>
        </p:spPr>
      </p:pic>
      <p:sp>
        <p:nvSpPr>
          <p:cNvPr id="7" name="오른쪽 중괄호 6"/>
          <p:cNvSpPr/>
          <p:nvPr/>
        </p:nvSpPr>
        <p:spPr bwMode="auto">
          <a:xfrm rot="3531619">
            <a:off x="5814870" y="4177013"/>
            <a:ext cx="289165" cy="1472337"/>
          </a:xfrm>
          <a:prstGeom prst="rightBrace">
            <a:avLst>
              <a:gd name="adj1" fmla="val 8333"/>
              <a:gd name="adj2" fmla="val 79310"/>
            </a:avLst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latinLnBrk="0" hangingPunct="0">
              <a:spcBef>
                <a:spcPct val="0"/>
              </a:spcBef>
              <a:spcAft>
                <a:spcPct val="0"/>
              </a:spcAft>
            </a:pPr>
            <a:endParaRPr lang="ko-KR" altLang="en-US" b="1">
              <a:latin typeface="Times New Roman" pitchFamily="18" charset="0"/>
            </a:endParaRPr>
          </a:p>
        </p:txBody>
      </p:sp>
      <p:sp>
        <p:nvSpPr>
          <p:cNvPr id="8" name="오른쪽 중괄호 7"/>
          <p:cNvSpPr/>
          <p:nvPr/>
        </p:nvSpPr>
        <p:spPr bwMode="auto">
          <a:xfrm rot="14315892">
            <a:off x="5664606" y="2456059"/>
            <a:ext cx="355906" cy="2502060"/>
          </a:xfrm>
          <a:prstGeom prst="rightBrace">
            <a:avLst>
              <a:gd name="adj1" fmla="val 8333"/>
              <a:gd name="adj2" fmla="val 88067"/>
            </a:avLst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latinLnBrk="0" hangingPunct="0">
              <a:spcBef>
                <a:spcPct val="0"/>
              </a:spcBef>
              <a:spcAft>
                <a:spcPct val="0"/>
              </a:spcAft>
            </a:pPr>
            <a:endParaRPr lang="ko-KR" altLang="en-US" b="1">
              <a:latin typeface="Times New Roman" pitchFamily="18" charset="0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5731885" y="2637159"/>
            <a:ext cx="2070996" cy="380950"/>
          </a:xfrm>
          <a:prstGeom prst="roundRect">
            <a:avLst/>
          </a:prstGeom>
          <a:solidFill>
            <a:srgbClr val="00B050"/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en-US" altLang="ko-KR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SCL2 </a:t>
            </a:r>
            <a:r>
              <a:rPr lang="en-US" altLang="ko-KR" sz="16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LINAC (~300 m)</a:t>
            </a:r>
            <a:endParaRPr lang="ko-KR" altLang="en-US" sz="1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모서리가 둥근 직사각형 9"/>
          <p:cNvSpPr/>
          <p:nvPr/>
        </p:nvSpPr>
        <p:spPr bwMode="auto">
          <a:xfrm>
            <a:off x="5399068" y="5301026"/>
            <a:ext cx="2038052" cy="380950"/>
          </a:xfrm>
          <a:prstGeom prst="roundRect">
            <a:avLst/>
          </a:prstGeom>
          <a:solidFill>
            <a:srgbClr val="00B050"/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en-US" altLang="ko-KR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SCL3 </a:t>
            </a:r>
            <a:r>
              <a:rPr lang="en-US" altLang="ko-KR" sz="16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LINAC (~100 m)</a:t>
            </a:r>
            <a:endParaRPr lang="ko-KR" altLang="en-US" sz="1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86079" y="1662004"/>
            <a:ext cx="34563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altLang="ko-KR" sz="2000" b="1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 cryogenic system!</a:t>
            </a:r>
            <a:endParaRPr lang="ko-KR" altLang="en-US" sz="2000" b="1" u="sng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3307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>
                <a:latin typeface="Arial" panose="020B0604020202020204" pitchFamily="34" charset="0"/>
                <a:cs typeface="Arial" panose="020B0604020202020204" pitchFamily="34" charset="0"/>
              </a:rPr>
              <a:t>Introduction – Current status of the cryogenic system in RAON</a:t>
            </a:r>
            <a:endParaRPr lang="ko-KR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3"/>
          <a:srcRect t="21450" b="4"/>
          <a:stretch/>
        </p:blipFill>
        <p:spPr>
          <a:xfrm>
            <a:off x="651269" y="1234907"/>
            <a:ext cx="10981547" cy="43923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직사각형 4"/>
          <p:cNvSpPr/>
          <p:nvPr/>
        </p:nvSpPr>
        <p:spPr>
          <a:xfrm>
            <a:off x="651270" y="1234907"/>
            <a:ext cx="10981546" cy="1823106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8192169" y="3058013"/>
            <a:ext cx="3440646" cy="2518878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3123326" y="1306818"/>
            <a:ext cx="60805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0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SCL2 section: 2</a:t>
            </a:r>
            <a:r>
              <a:rPr lang="en-US" altLang="ko-KR" sz="2000" b="1" baseline="300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US" altLang="ko-KR" sz="20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stage (Not finished yet, ~2030)</a:t>
            </a:r>
            <a:endParaRPr lang="ko-KR" altLang="en-US" sz="20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651268" y="3058012"/>
            <a:ext cx="875385" cy="114633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2532504" y="4465046"/>
            <a:ext cx="1426754" cy="540581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4627745" y="4688953"/>
            <a:ext cx="30716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SCL3 section: 1</a:t>
            </a:r>
            <a:r>
              <a:rPr lang="en-US" altLang="ko-KR" sz="2000" b="1" baseline="300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altLang="ko-KR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stage </a:t>
            </a:r>
          </a:p>
          <a:p>
            <a:pPr algn="ctr"/>
            <a:r>
              <a:rPr lang="en-US" altLang="ko-KR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(Operation, 2023~)</a:t>
            </a:r>
            <a:endParaRPr lang="ko-KR" altLang="en-US" sz="20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52093" y="5645746"/>
            <a:ext cx="6179897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IRIS</a:t>
            </a:r>
            <a:r>
              <a:rPr lang="en-US" altLang="ko-K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finished construction of SCL3 section (2022)</a:t>
            </a:r>
          </a:p>
          <a:p>
            <a:pPr algn="ctr"/>
            <a:r>
              <a:rPr lang="en-US" altLang="ko-KR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IRIS</a:t>
            </a:r>
            <a:r>
              <a:rPr lang="en-US" altLang="ko-K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 operated SCL3 section of </a:t>
            </a:r>
            <a:r>
              <a:rPr lang="en-US" altLang="ko-KR" sz="20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RAON</a:t>
            </a:r>
            <a:r>
              <a:rPr lang="en-US" altLang="ko-K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(2022~)</a:t>
            </a:r>
          </a:p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1</a:t>
            </a:r>
            <a:r>
              <a:rPr lang="en-US" altLang="ko-KR" sz="1400" b="1" baseline="30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altLang="ko-KR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run (2022.09 ~ 2023.06, 10 months continuous operation) </a:t>
            </a:r>
          </a:p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2</a:t>
            </a:r>
            <a:r>
              <a:rPr lang="en-US" altLang="ko-KR" sz="1400" b="1" baseline="30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US" altLang="ko-KR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run (2024.02 ~ 2024.09, 8 months continuous operation)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651267" y="4204348"/>
            <a:ext cx="382636" cy="1372543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1032398" y="5505249"/>
            <a:ext cx="7159769" cy="7164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1294791" y="4627398"/>
            <a:ext cx="113845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= Main</a:t>
            </a:r>
          </a:p>
          <a:p>
            <a:pPr algn="ctr"/>
            <a:r>
              <a:rPr lang="en-US" altLang="ko-KR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distribution box)</a:t>
            </a:r>
            <a:endParaRPr lang="ko-KR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6027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>
                <a:latin typeface="Arial" panose="020B0604020202020204" pitchFamily="34" charset="0"/>
                <a:cs typeface="Arial" panose="020B0604020202020204" pitchFamily="34" charset="0"/>
              </a:rPr>
              <a:t>Introduction – Cryogenic helium plant for SCL3 section</a:t>
            </a:r>
            <a:endParaRPr lang="ko-KR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903" y="914399"/>
            <a:ext cx="10504428" cy="591532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28895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>
                <a:latin typeface="Arial" panose="020B0604020202020204" pitchFamily="34" charset="0"/>
                <a:cs typeface="Arial" panose="020B0604020202020204" pitchFamily="34" charset="0"/>
              </a:rPr>
              <a:t>Introduction – Operation results in 2024 (2</a:t>
            </a:r>
            <a:r>
              <a:rPr lang="en-US" altLang="ko-KR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US" altLang="ko-KR" b="1" dirty="0" smtClean="0">
                <a:latin typeface="Arial" panose="020B0604020202020204" pitchFamily="34" charset="0"/>
                <a:cs typeface="Arial" panose="020B0604020202020204" pitchFamily="34" charset="0"/>
              </a:rPr>
              <a:t> run)</a:t>
            </a:r>
            <a:endParaRPr lang="ko-KR" altLang="en-US" dirty="0"/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7289264"/>
              </p:ext>
            </p:extLst>
          </p:nvPr>
        </p:nvGraphicFramePr>
        <p:xfrm>
          <a:off x="437871" y="1156493"/>
          <a:ext cx="11353800" cy="503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92447">
                  <a:extLst>
                    <a:ext uri="{9D8B030D-6E8A-4147-A177-3AD203B41FA5}">
                      <a16:colId xmlns:a16="http://schemas.microsoft.com/office/drawing/2014/main" val="2685247491"/>
                    </a:ext>
                  </a:extLst>
                </a:gridCol>
                <a:gridCol w="8661353">
                  <a:extLst>
                    <a:ext uri="{9D8B030D-6E8A-4147-A177-3AD203B41FA5}">
                      <a16:colId xmlns:a16="http://schemas.microsoft.com/office/drawing/2014/main" val="1644529090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K Availability </a:t>
                      </a:r>
                      <a:r>
                        <a:rPr lang="en-US" altLang="ko-KR" sz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(NOT include</a:t>
                      </a:r>
                      <a:r>
                        <a:rPr lang="en-US" altLang="ko-KR" sz="1200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period for cool-down, 4 K standby and warm-up)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53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3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3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53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3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3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28529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altLang="ko-KR" b="1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K o</a:t>
                      </a:r>
                      <a:r>
                        <a:rPr lang="en-US" altLang="ko-KR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peration period</a:t>
                      </a:r>
                      <a:endParaRPr lang="ko-KR" altLang="en-US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150 days</a:t>
                      </a:r>
                    </a:p>
                    <a:p>
                      <a:pPr algn="l" latinLnBrk="1"/>
                      <a:r>
                        <a:rPr lang="en-US" altLang="ko-KR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- 2024.03.27 </a:t>
                      </a:r>
                      <a:r>
                        <a:rPr lang="en-US" altLang="ko-KR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(Finished</a:t>
                      </a:r>
                      <a:r>
                        <a:rPr lang="en-US" altLang="ko-KR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 K </a:t>
                      </a:r>
                      <a:r>
                        <a:rPr lang="en-US" altLang="ko-KR" baseline="0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pumpdown</a:t>
                      </a:r>
                      <a:r>
                        <a:rPr lang="en-US" altLang="ko-KR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 ~ 2024.08.23 (the last beam service</a:t>
                      </a:r>
                      <a:r>
                        <a:rPr lang="en-US" altLang="ko-KR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14225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Unavailability</a:t>
                      </a:r>
                      <a:endParaRPr lang="ko-KR" altLang="en-US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days</a:t>
                      </a:r>
                    </a:p>
                    <a:p>
                      <a:pPr latinLnBrk="1"/>
                      <a:r>
                        <a:rPr lang="en-US" altLang="ko-KR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Compressor</a:t>
                      </a:r>
                      <a:r>
                        <a:rPr lang="en-US" altLang="ko-KR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trip due to loosening the connection of the sensor wire (1 day)</a:t>
                      </a:r>
                    </a:p>
                    <a:p>
                      <a:pPr latinLnBrk="1"/>
                      <a:r>
                        <a:rPr lang="en-US" altLang="ko-KR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Stop of one 2 K </a:t>
                      </a:r>
                      <a:r>
                        <a:rPr lang="en-US" altLang="ko-KR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pump (PVPS) </a:t>
                      </a:r>
                      <a:r>
                        <a:rPr lang="en-US" altLang="ko-KR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&amp; stabilization (1 day)</a:t>
                      </a:r>
                      <a:endParaRPr lang="ko-KR" altLang="en-US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39301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K</a:t>
                      </a:r>
                      <a:r>
                        <a:rPr lang="en-US" altLang="ko-KR" b="1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availability</a:t>
                      </a:r>
                      <a:endParaRPr lang="ko-KR" altLang="en-US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98.7%</a:t>
                      </a:r>
                    </a:p>
                    <a:p>
                      <a:pPr latinLnBrk="1"/>
                      <a:r>
                        <a:rPr lang="en-US" altLang="ko-KR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- 148 days / 150 days</a:t>
                      </a:r>
                      <a:endParaRPr lang="ko-KR" altLang="en-US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39773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latinLnBrk="1"/>
                      <a:endParaRPr lang="en-US" altLang="ko-KR" b="1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latinLnBrk="1"/>
                      <a:r>
                        <a:rPr lang="en-US" altLang="ko-KR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Helium return rate</a:t>
                      </a:r>
                      <a:r>
                        <a:rPr lang="en-US" altLang="ko-KR" b="1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ko-KR" sz="1200" b="1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(Calculated with </a:t>
                      </a:r>
                      <a:r>
                        <a:rPr lang="en-US" altLang="ko-KR" sz="1200" b="1" baseline="0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HePAK</a:t>
                      </a:r>
                      <a:r>
                        <a:rPr lang="en-US" altLang="ko-KR" sz="1200" b="1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temperature and pressure sensors)</a:t>
                      </a:r>
                      <a:endParaRPr lang="ko-KR" altLang="en-US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53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3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53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3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66145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Amount of helium </a:t>
                      </a:r>
                    </a:p>
                    <a:p>
                      <a:pPr algn="ctr" latinLnBrk="1"/>
                      <a:r>
                        <a:rPr lang="en-US" altLang="ko-KR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before cool-down</a:t>
                      </a:r>
                      <a:endParaRPr lang="ko-KR" altLang="en-US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1588.1 </a:t>
                      </a:r>
                      <a:r>
                        <a:rPr lang="en-US" altLang="ko-KR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kg</a:t>
                      </a:r>
                    </a:p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(Starting</a:t>
                      </a:r>
                      <a:r>
                        <a:rPr lang="en-US" altLang="ko-KR" sz="1200" b="1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cool-down: </a:t>
                      </a:r>
                      <a:r>
                        <a:rPr lang="en-US" altLang="ko-KR" sz="12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2024.02.19)</a:t>
                      </a:r>
                      <a:endParaRPr lang="ko-KR" altLang="en-US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3835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Amount of helium </a:t>
                      </a:r>
                    </a:p>
                    <a:p>
                      <a:pPr algn="ctr" latinLnBrk="1"/>
                      <a:r>
                        <a:rPr lang="en-US" altLang="ko-KR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after warm-up</a:t>
                      </a:r>
                      <a:endParaRPr lang="ko-KR" altLang="en-US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1549.8</a:t>
                      </a:r>
                      <a:r>
                        <a:rPr lang="en-US" altLang="ko-KR" b="1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ko-KR" b="1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kg </a:t>
                      </a:r>
                    </a:p>
                    <a:p>
                      <a:pPr algn="ctr" latinLnBrk="1"/>
                      <a:r>
                        <a:rPr lang="en-US" altLang="ko-KR" sz="1200" b="1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(Finishing warm-up: 2024.10.14)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37276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Helium return rate</a:t>
                      </a:r>
                      <a:endParaRPr lang="ko-KR" altLang="en-US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97.6</a:t>
                      </a:r>
                      <a:r>
                        <a:rPr lang="en-US" altLang="ko-KR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</a:p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(During</a:t>
                      </a:r>
                      <a:r>
                        <a:rPr lang="en-US" altLang="ko-KR" sz="1200" b="1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244 days)</a:t>
                      </a:r>
                      <a:endParaRPr lang="en-US" altLang="ko-KR" sz="1200" b="1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27191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35307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Preparation for the maintenance – listing maintenance items</a:t>
            </a:r>
            <a:endParaRPr lang="ko-KR" altLang="en-US" b="1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444" y="1557038"/>
            <a:ext cx="6381544" cy="450881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849"/>
          <a:stretch/>
        </p:blipFill>
        <p:spPr>
          <a:xfrm>
            <a:off x="7670483" y="1557038"/>
            <a:ext cx="3640244" cy="2349537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" t="27068" r="11942" b="5022"/>
          <a:stretch/>
        </p:blipFill>
        <p:spPr>
          <a:xfrm>
            <a:off x="7670483" y="3959483"/>
            <a:ext cx="3640244" cy="210637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163875" y="3537243"/>
            <a:ext cx="2159566" cy="369332"/>
          </a:xfrm>
          <a:prstGeom prst="rect">
            <a:avLst/>
          </a:prstGeom>
          <a:solidFill>
            <a:schemeClr val="bg1">
              <a:alpha val="1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chemeClr val="bg1"/>
                </a:solidFill>
                <a:latin typeface="Arial" panose="020B0604020202020204" pitchFamily="34" charset="0"/>
                <a:ea typeface="SUIT SemiBold" pitchFamily="50" charset="-127"/>
                <a:cs typeface="Arial" panose="020B0604020202020204" pitchFamily="34" charset="0"/>
              </a:rPr>
              <a:t>One of 2 K pumps</a:t>
            </a:r>
            <a:endParaRPr lang="ko-KR" altLang="en-US" b="1" dirty="0">
              <a:solidFill>
                <a:schemeClr val="bg1"/>
              </a:solidFill>
              <a:latin typeface="Arial" panose="020B0604020202020204" pitchFamily="34" charset="0"/>
              <a:ea typeface="SUIT SemiBold" pitchFamily="50" charset="-127"/>
              <a:cs typeface="Arial" panose="020B0604020202020204" pitchFamily="34" charset="0"/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86" r="15929"/>
          <a:stretch/>
        </p:blipFill>
        <p:spPr>
          <a:xfrm>
            <a:off x="7827560" y="4864400"/>
            <a:ext cx="881692" cy="943514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9" name="오른쪽 화살표 8"/>
          <p:cNvSpPr/>
          <p:nvPr/>
        </p:nvSpPr>
        <p:spPr>
          <a:xfrm>
            <a:off x="8925336" y="5145064"/>
            <a:ext cx="477078" cy="481661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1327778" y="6219365"/>
            <a:ext cx="5164875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accent2"/>
                </a:solidFill>
              </a:rPr>
              <a:t>(Preventive)~ 80 ea. for 3 years maintenance</a:t>
            </a:r>
            <a:endParaRPr lang="ko-KR" altLang="en-US" b="1" dirty="0">
              <a:solidFill>
                <a:schemeClr val="accent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77448" y="1557037"/>
            <a:ext cx="3626314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>
                <a:solidFill>
                  <a:srgbClr val="FF0000"/>
                </a:solidFill>
              </a:rPr>
              <a:t>Failure of belt in 2 K pump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84413" y="3987207"/>
            <a:ext cx="3626314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>
                <a:solidFill>
                  <a:srgbClr val="FF0000"/>
                </a:solidFill>
              </a:rPr>
              <a:t>Increasing oil leakage @ WCS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9444" y="1034195"/>
            <a:ext cx="4905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chemeClr val="bg1"/>
                </a:solidFill>
              </a:rPr>
              <a:t>1. Suggested items from the manufacturer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374609" y="1034638"/>
            <a:ext cx="4231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chemeClr val="bg1"/>
                </a:solidFill>
              </a:rPr>
              <a:t>2. Issued items during the operation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586537" y="6227107"/>
            <a:ext cx="3822073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accent2"/>
                </a:solidFill>
              </a:rPr>
              <a:t>(Repair/improvement) ~ 100 ea. </a:t>
            </a:r>
            <a:endParaRPr lang="ko-KR" altLang="en-US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3199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모서리가 둥근 직사각형 83"/>
          <p:cNvSpPr/>
          <p:nvPr/>
        </p:nvSpPr>
        <p:spPr>
          <a:xfrm>
            <a:off x="502676" y="1002749"/>
            <a:ext cx="5351875" cy="51373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모서리가 둥근 직사각형 81"/>
          <p:cNvSpPr/>
          <p:nvPr/>
        </p:nvSpPr>
        <p:spPr>
          <a:xfrm>
            <a:off x="6539119" y="1030000"/>
            <a:ext cx="5351875" cy="51373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타원 62"/>
          <p:cNvSpPr/>
          <p:nvPr/>
        </p:nvSpPr>
        <p:spPr>
          <a:xfrm>
            <a:off x="155994" y="2020369"/>
            <a:ext cx="5886997" cy="4482915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37871" y="252399"/>
            <a:ext cx="9748716" cy="503555"/>
          </a:xfrm>
        </p:spPr>
        <p:txBody>
          <a:bodyPr>
            <a:noAutofit/>
          </a:bodyPr>
          <a:lstStyle/>
          <a:p>
            <a:r>
              <a:rPr lang="en-US" altLang="ko-KR" b="1" dirty="0" smtClean="0"/>
              <a:t>Preparation for the maintenance – direction of the maintenance</a:t>
            </a:r>
            <a:endParaRPr lang="ko-KR" altLang="en-US" b="1" dirty="0"/>
          </a:p>
        </p:txBody>
      </p:sp>
      <p:sp>
        <p:nvSpPr>
          <p:cNvPr id="49" name="타원 48"/>
          <p:cNvSpPr/>
          <p:nvPr/>
        </p:nvSpPr>
        <p:spPr>
          <a:xfrm>
            <a:off x="954159" y="2895012"/>
            <a:ext cx="2146852" cy="63610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  <a:latin typeface="Arial" panose="020B0604020202020204" pitchFamily="34" charset="0"/>
                <a:ea typeface="SUIT" pitchFamily="50" charset="-127"/>
                <a:cs typeface="Arial" panose="020B0604020202020204" pitchFamily="34" charset="0"/>
              </a:rPr>
              <a:t>Warm compressors</a:t>
            </a:r>
            <a:endParaRPr lang="ko-KR" altLang="en-US" dirty="0">
              <a:solidFill>
                <a:schemeClr val="tx1"/>
              </a:solidFill>
              <a:latin typeface="Arial" panose="020B0604020202020204" pitchFamily="34" charset="0"/>
              <a:ea typeface="SUIT" pitchFamily="50" charset="-127"/>
              <a:cs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458839" y="2572455"/>
            <a:ext cx="1146468" cy="369332"/>
          </a:xfrm>
          <a:prstGeom prst="rect">
            <a:avLst/>
          </a:prstGeom>
          <a:solidFill>
            <a:srgbClr val="FF0000"/>
          </a:solidFill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chemeClr val="bg1"/>
                </a:solidFill>
                <a:latin typeface="Arial" panose="020B0604020202020204" pitchFamily="34" charset="0"/>
                <a:ea typeface="SUIT Heavy" pitchFamily="50" charset="-127"/>
                <a:cs typeface="Arial" panose="020B0604020202020204" pitchFamily="34" charset="0"/>
              </a:rPr>
              <a:t>KAESER</a:t>
            </a:r>
            <a:endParaRPr lang="ko-KR" altLang="en-US" b="1" dirty="0">
              <a:solidFill>
                <a:schemeClr val="bg1"/>
              </a:solidFill>
              <a:latin typeface="Arial" panose="020B0604020202020204" pitchFamily="34" charset="0"/>
              <a:ea typeface="SUIT Heavy" pitchFamily="50" charset="-127"/>
              <a:cs typeface="Arial" panose="020B0604020202020204" pitchFamily="34" charset="0"/>
            </a:endParaRPr>
          </a:p>
        </p:txBody>
      </p:sp>
      <p:sp>
        <p:nvSpPr>
          <p:cNvPr id="51" name="타원 50"/>
          <p:cNvSpPr/>
          <p:nvPr/>
        </p:nvSpPr>
        <p:spPr>
          <a:xfrm>
            <a:off x="645016" y="3891653"/>
            <a:ext cx="1169783" cy="636105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  <a:latin typeface="Arial" panose="020B0604020202020204" pitchFamily="34" charset="0"/>
                <a:ea typeface="SUIT" pitchFamily="50" charset="-127"/>
                <a:cs typeface="Arial" panose="020B0604020202020204" pitchFamily="34" charset="0"/>
              </a:rPr>
              <a:t>PVPS</a:t>
            </a:r>
            <a:endParaRPr lang="ko-KR" altLang="en-US" dirty="0">
              <a:solidFill>
                <a:schemeClr val="tx1"/>
              </a:solidFill>
              <a:latin typeface="Arial" panose="020B0604020202020204" pitchFamily="34" charset="0"/>
              <a:ea typeface="SUIT" pitchFamily="50" charset="-127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70912" y="3646359"/>
            <a:ext cx="1287532" cy="369332"/>
          </a:xfrm>
          <a:prstGeom prst="rect">
            <a:avLst/>
          </a:prstGeom>
          <a:solidFill>
            <a:schemeClr val="accent2"/>
          </a:solidFill>
          <a:ln w="38100"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chemeClr val="bg1"/>
                </a:solidFill>
                <a:latin typeface="Arial" panose="020B0604020202020204" pitchFamily="34" charset="0"/>
                <a:ea typeface="SUIT Heavy" pitchFamily="50" charset="-127"/>
                <a:cs typeface="Arial" panose="020B0604020202020204" pitchFamily="34" charset="0"/>
              </a:rPr>
              <a:t>LEYBOLD</a:t>
            </a:r>
            <a:endParaRPr lang="ko-KR" altLang="en-US" b="1" dirty="0">
              <a:solidFill>
                <a:schemeClr val="bg1"/>
              </a:solidFill>
              <a:latin typeface="Arial" panose="020B0604020202020204" pitchFamily="34" charset="0"/>
              <a:ea typeface="SUIT Heavy" pitchFamily="50" charset="-127"/>
              <a:cs typeface="Arial" panose="020B0604020202020204" pitchFamily="34" charset="0"/>
            </a:endParaRPr>
          </a:p>
        </p:txBody>
      </p:sp>
      <p:sp>
        <p:nvSpPr>
          <p:cNvPr id="53" name="타원 52"/>
          <p:cNvSpPr/>
          <p:nvPr/>
        </p:nvSpPr>
        <p:spPr>
          <a:xfrm>
            <a:off x="2193503" y="3951287"/>
            <a:ext cx="1622590" cy="636105"/>
          </a:xfrm>
          <a:prstGeom prst="ellipse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  <a:latin typeface="Arial" panose="020B0604020202020204" pitchFamily="34" charset="0"/>
                <a:ea typeface="SUIT" pitchFamily="50" charset="-127"/>
                <a:cs typeface="Arial" panose="020B0604020202020204" pitchFamily="34" charset="0"/>
              </a:rPr>
              <a:t>Vacuum pumps</a:t>
            </a:r>
            <a:endParaRPr lang="ko-KR" altLang="en-US" dirty="0">
              <a:solidFill>
                <a:schemeClr val="tx1"/>
              </a:solidFill>
              <a:latin typeface="Arial" panose="020B0604020202020204" pitchFamily="34" charset="0"/>
              <a:ea typeface="SUIT" pitchFamily="50" charset="-127"/>
              <a:cs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331016" y="3636797"/>
            <a:ext cx="1355884" cy="369332"/>
          </a:xfrm>
          <a:prstGeom prst="rect">
            <a:avLst/>
          </a:prstGeom>
          <a:solidFill>
            <a:srgbClr val="92D050"/>
          </a:solidFill>
          <a:ln w="38100">
            <a:solidFill>
              <a:srgbClr val="92D05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chemeClr val="bg1"/>
                </a:solidFill>
                <a:latin typeface="Arial" panose="020B0604020202020204" pitchFamily="34" charset="0"/>
                <a:ea typeface="SUIT Heavy" pitchFamily="50" charset="-127"/>
                <a:cs typeface="Arial" panose="020B0604020202020204" pitchFamily="34" charset="0"/>
              </a:rPr>
              <a:t>EDWARDS</a:t>
            </a:r>
            <a:endParaRPr lang="ko-KR" altLang="en-US" b="1" dirty="0">
              <a:solidFill>
                <a:schemeClr val="bg1"/>
              </a:solidFill>
              <a:latin typeface="Arial" panose="020B0604020202020204" pitchFamily="34" charset="0"/>
              <a:ea typeface="SUIT Heavy" pitchFamily="50" charset="-127"/>
              <a:cs typeface="Arial" panose="020B0604020202020204" pitchFamily="34" charset="0"/>
            </a:endParaRPr>
          </a:p>
        </p:txBody>
      </p:sp>
      <p:sp>
        <p:nvSpPr>
          <p:cNvPr id="55" name="타원 54"/>
          <p:cNvSpPr/>
          <p:nvPr/>
        </p:nvSpPr>
        <p:spPr>
          <a:xfrm>
            <a:off x="3178614" y="2900045"/>
            <a:ext cx="2119478" cy="636105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  <a:latin typeface="Arial" panose="020B0604020202020204" pitchFamily="34" charset="0"/>
                <a:ea typeface="SUIT" pitchFamily="50" charset="-127"/>
                <a:cs typeface="Arial" panose="020B0604020202020204" pitchFamily="34" charset="0"/>
              </a:rPr>
              <a:t>Recovery compressors</a:t>
            </a:r>
            <a:endParaRPr lang="ko-KR" altLang="en-US" dirty="0">
              <a:solidFill>
                <a:schemeClr val="tx1"/>
              </a:solidFill>
              <a:latin typeface="Arial" panose="020B0604020202020204" pitchFamily="34" charset="0"/>
              <a:ea typeface="SUIT" pitchFamily="50" charset="-127"/>
              <a:cs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664311" y="2584006"/>
            <a:ext cx="1015021" cy="369332"/>
          </a:xfrm>
          <a:prstGeom prst="rect">
            <a:avLst/>
          </a:prstGeom>
          <a:solidFill>
            <a:srgbClr val="00B050"/>
          </a:solidFill>
          <a:ln w="3810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chemeClr val="bg1"/>
                </a:solidFill>
                <a:latin typeface="Arial" panose="020B0604020202020204" pitchFamily="34" charset="0"/>
                <a:ea typeface="SUIT Heavy" pitchFamily="50" charset="-127"/>
                <a:cs typeface="Arial" panose="020B0604020202020204" pitchFamily="34" charset="0"/>
              </a:rPr>
              <a:t>SAUER</a:t>
            </a:r>
            <a:endParaRPr lang="ko-KR" altLang="en-US" b="1" dirty="0">
              <a:solidFill>
                <a:schemeClr val="bg1"/>
              </a:solidFill>
              <a:latin typeface="Arial" panose="020B0604020202020204" pitchFamily="34" charset="0"/>
              <a:ea typeface="SUIT Heavy" pitchFamily="50" charset="-127"/>
              <a:cs typeface="Arial" panose="020B0604020202020204" pitchFamily="34" charset="0"/>
            </a:endParaRPr>
          </a:p>
        </p:txBody>
      </p:sp>
      <p:sp>
        <p:nvSpPr>
          <p:cNvPr id="57" name="타원 56"/>
          <p:cNvSpPr/>
          <p:nvPr/>
        </p:nvSpPr>
        <p:spPr>
          <a:xfrm>
            <a:off x="625138" y="4923596"/>
            <a:ext cx="1888221" cy="636105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  <a:latin typeface="Arial" panose="020B0604020202020204" pitchFamily="34" charset="0"/>
                <a:ea typeface="SUIT" pitchFamily="50" charset="-127"/>
                <a:cs typeface="Arial" panose="020B0604020202020204" pitchFamily="34" charset="0"/>
              </a:rPr>
              <a:t>Installation</a:t>
            </a:r>
            <a:endParaRPr lang="ko-KR" altLang="en-US" dirty="0">
              <a:solidFill>
                <a:schemeClr val="tx1"/>
              </a:solidFill>
              <a:latin typeface="Arial" panose="020B0604020202020204" pitchFamily="34" charset="0"/>
              <a:ea typeface="SUIT" pitchFamily="50" charset="-127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910890" y="4640887"/>
            <a:ext cx="1330492" cy="369332"/>
          </a:xfrm>
          <a:prstGeom prst="rect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chemeClr val="bg1"/>
                </a:solidFill>
                <a:latin typeface="Arial" panose="020B0604020202020204" pitchFamily="34" charset="0"/>
                <a:ea typeface="SUIT Heavy" pitchFamily="50" charset="-127"/>
                <a:cs typeface="Arial" panose="020B0604020202020204" pitchFamily="34" charset="0"/>
              </a:rPr>
              <a:t>HANYANG</a:t>
            </a:r>
            <a:endParaRPr lang="ko-KR" altLang="en-US" b="1" dirty="0">
              <a:solidFill>
                <a:schemeClr val="bg1"/>
              </a:solidFill>
              <a:latin typeface="Arial" panose="020B0604020202020204" pitchFamily="34" charset="0"/>
              <a:ea typeface="SUIT Heavy" pitchFamily="50" charset="-127"/>
              <a:cs typeface="Arial" panose="020B0604020202020204" pitchFamily="34" charset="0"/>
            </a:endParaRPr>
          </a:p>
        </p:txBody>
      </p:sp>
      <p:sp>
        <p:nvSpPr>
          <p:cNvPr id="59" name="타원 58"/>
          <p:cNvSpPr/>
          <p:nvPr/>
        </p:nvSpPr>
        <p:spPr>
          <a:xfrm>
            <a:off x="3040993" y="5015415"/>
            <a:ext cx="1751805" cy="824590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  <a:latin typeface="Arial" panose="020B0604020202020204" pitchFamily="34" charset="0"/>
                <a:ea typeface="SUIT" pitchFamily="50" charset="-127"/>
                <a:cs typeface="Arial" panose="020B0604020202020204" pitchFamily="34" charset="0"/>
              </a:rPr>
              <a:t>ORS</a:t>
            </a:r>
          </a:p>
          <a:p>
            <a:pPr algn="ctr"/>
            <a:r>
              <a:rPr lang="en-US" altLang="ko-KR" dirty="0" smtClean="0">
                <a:solidFill>
                  <a:schemeClr val="tx1"/>
                </a:solidFill>
                <a:latin typeface="Arial" panose="020B0604020202020204" pitchFamily="34" charset="0"/>
                <a:ea typeface="SUIT" pitchFamily="50" charset="-127"/>
                <a:cs typeface="Arial" panose="020B0604020202020204" pitchFamily="34" charset="0"/>
              </a:rPr>
              <a:t>&amp; </a:t>
            </a:r>
            <a:r>
              <a:rPr lang="en-US" altLang="ko-KR" dirty="0" err="1" smtClean="0">
                <a:solidFill>
                  <a:schemeClr val="tx1"/>
                </a:solidFill>
                <a:latin typeface="Arial" panose="020B0604020202020204" pitchFamily="34" charset="0"/>
                <a:ea typeface="SUIT" pitchFamily="50" charset="-127"/>
                <a:cs typeface="Arial" panose="020B0604020202020204" pitchFamily="34" charset="0"/>
              </a:rPr>
              <a:t>Coldbox</a:t>
            </a:r>
            <a:endParaRPr lang="ko-KR" altLang="en-US" dirty="0">
              <a:solidFill>
                <a:schemeClr val="tx1"/>
              </a:solidFill>
              <a:latin typeface="Arial" panose="020B0604020202020204" pitchFamily="34" charset="0"/>
              <a:ea typeface="SUIT" pitchFamily="50" charset="-127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531039" y="4692812"/>
            <a:ext cx="783099" cy="369332"/>
          </a:xfrm>
          <a:prstGeom prst="rect">
            <a:avLst/>
          </a:prstGeom>
          <a:solidFill>
            <a:srgbClr val="0070C0"/>
          </a:solidFill>
          <a:ln w="3810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bg1"/>
                </a:solidFill>
                <a:latin typeface="Arial" panose="020B0604020202020204" pitchFamily="34" charset="0"/>
                <a:ea typeface="SUIT Heavy" pitchFamily="50" charset="-127"/>
                <a:cs typeface="Arial" panose="020B0604020202020204" pitchFamily="34" charset="0"/>
              </a:rPr>
              <a:t>ALAT</a:t>
            </a:r>
            <a:endParaRPr lang="ko-KR" altLang="en-US" b="1" dirty="0">
              <a:solidFill>
                <a:schemeClr val="bg1"/>
              </a:solidFill>
              <a:latin typeface="Arial" panose="020B0604020202020204" pitchFamily="34" charset="0"/>
              <a:ea typeface="SUIT Heavy" pitchFamily="50" charset="-127"/>
              <a:cs typeface="Arial" panose="020B0604020202020204" pitchFamily="34" charset="0"/>
            </a:endParaRPr>
          </a:p>
        </p:txBody>
      </p:sp>
      <p:sp>
        <p:nvSpPr>
          <p:cNvPr id="61" name="타원 60"/>
          <p:cNvSpPr/>
          <p:nvPr/>
        </p:nvSpPr>
        <p:spPr>
          <a:xfrm>
            <a:off x="4021959" y="3960313"/>
            <a:ext cx="1888221" cy="636105"/>
          </a:xfrm>
          <a:prstGeom prst="ellipse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  <a:latin typeface="Arial" panose="020B0604020202020204" pitchFamily="34" charset="0"/>
                <a:ea typeface="SUIT" pitchFamily="50" charset="-127"/>
                <a:cs typeface="Arial" panose="020B0604020202020204" pitchFamily="34" charset="0"/>
              </a:rPr>
              <a:t>ETC</a:t>
            </a:r>
            <a:endParaRPr lang="ko-KR" altLang="en-US" dirty="0">
              <a:solidFill>
                <a:schemeClr val="tx1"/>
              </a:solidFill>
              <a:latin typeface="Arial" panose="020B0604020202020204" pitchFamily="34" charset="0"/>
              <a:ea typeface="SUIT" pitchFamily="50" charset="-127"/>
              <a:cs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642102" y="3612014"/>
            <a:ext cx="647934" cy="369332"/>
          </a:xfrm>
          <a:prstGeom prst="rect">
            <a:avLst/>
          </a:prstGeom>
          <a:solidFill>
            <a:srgbClr val="7030A0"/>
          </a:solidFill>
          <a:ln w="38100"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chemeClr val="bg1"/>
                </a:solidFill>
                <a:latin typeface="Arial" panose="020B0604020202020204" pitchFamily="34" charset="0"/>
                <a:ea typeface="SUIT Heavy" pitchFamily="50" charset="-127"/>
                <a:cs typeface="Arial" panose="020B0604020202020204" pitchFamily="34" charset="0"/>
              </a:rPr>
              <a:t>ETC</a:t>
            </a:r>
            <a:endParaRPr lang="ko-KR" altLang="en-US" b="1" dirty="0">
              <a:solidFill>
                <a:schemeClr val="bg1"/>
              </a:solidFill>
              <a:latin typeface="Arial" panose="020B0604020202020204" pitchFamily="34" charset="0"/>
              <a:ea typeface="SUIT Heavy" pitchFamily="50" charset="-127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296945" y="2007032"/>
            <a:ext cx="3581045" cy="461665"/>
          </a:xfrm>
          <a:prstGeom prst="rect">
            <a:avLst/>
          </a:prstGeom>
          <a:solidFill>
            <a:schemeClr val="tx1"/>
          </a:solidFill>
          <a:ln w="38100">
            <a:solidFill>
              <a:schemeClr val="tx1"/>
            </a:solidFill>
            <a:prstDash val="dash"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ko-KR" sz="2400" b="1" dirty="0" smtClean="0">
                <a:solidFill>
                  <a:schemeClr val="bg1"/>
                </a:solidFill>
                <a:latin typeface="Arial" panose="020B0604020202020204" pitchFamily="34" charset="0"/>
                <a:ea typeface="SUIT Heavy" pitchFamily="50" charset="-127"/>
                <a:cs typeface="Arial" panose="020B0604020202020204" pitchFamily="34" charset="0"/>
              </a:rPr>
              <a:t>ALAT – SCL3 </a:t>
            </a:r>
            <a:r>
              <a:rPr lang="en-US" altLang="ko-KR" sz="2400" b="1" dirty="0" err="1" smtClean="0">
                <a:solidFill>
                  <a:schemeClr val="bg1"/>
                </a:solidFill>
                <a:latin typeface="Arial" panose="020B0604020202020204" pitchFamily="34" charset="0"/>
                <a:ea typeface="SUIT Heavy" pitchFamily="50" charset="-127"/>
                <a:cs typeface="Arial" panose="020B0604020202020204" pitchFamily="34" charset="0"/>
              </a:rPr>
              <a:t>cryoplant</a:t>
            </a:r>
            <a:endParaRPr lang="ko-KR" altLang="en-US" sz="2400" b="1" dirty="0">
              <a:solidFill>
                <a:schemeClr val="bg1"/>
              </a:solidFill>
              <a:latin typeface="Arial" panose="020B0604020202020204" pitchFamily="34" charset="0"/>
              <a:ea typeface="SUIT Heavy" pitchFamily="50" charset="-127"/>
              <a:cs typeface="Arial" panose="020B0604020202020204" pitchFamily="34" charset="0"/>
            </a:endParaRPr>
          </a:p>
        </p:txBody>
      </p:sp>
      <p:sp>
        <p:nvSpPr>
          <p:cNvPr id="65" name="타원 64"/>
          <p:cNvSpPr/>
          <p:nvPr/>
        </p:nvSpPr>
        <p:spPr>
          <a:xfrm>
            <a:off x="6989689" y="2857304"/>
            <a:ext cx="2146852" cy="636105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  <a:latin typeface="Arial" panose="020B0604020202020204" pitchFamily="34" charset="0"/>
                <a:ea typeface="SUIT" pitchFamily="50" charset="-127"/>
                <a:cs typeface="Arial" panose="020B0604020202020204" pitchFamily="34" charset="0"/>
              </a:rPr>
              <a:t>Warm compressors</a:t>
            </a:r>
            <a:endParaRPr lang="ko-KR" altLang="en-US" dirty="0">
              <a:solidFill>
                <a:schemeClr val="tx1"/>
              </a:solidFill>
              <a:latin typeface="Arial" panose="020B0604020202020204" pitchFamily="34" charset="0"/>
              <a:ea typeface="SUIT" pitchFamily="50" charset="-127"/>
              <a:cs typeface="Arial" panose="020B060402020202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7494369" y="2534747"/>
            <a:ext cx="1146468" cy="369332"/>
          </a:xfrm>
          <a:prstGeom prst="rect">
            <a:avLst/>
          </a:prstGeom>
          <a:solidFill>
            <a:srgbClr val="FF0000"/>
          </a:solidFill>
          <a:ln w="38100">
            <a:solidFill>
              <a:srgbClr val="FF0000"/>
            </a:solidFill>
            <a:prstDash val="dash"/>
          </a:ln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chemeClr val="bg1"/>
                </a:solidFill>
                <a:latin typeface="Arial" panose="020B0604020202020204" pitchFamily="34" charset="0"/>
                <a:ea typeface="SUIT Heavy" pitchFamily="50" charset="-127"/>
                <a:cs typeface="Arial" panose="020B0604020202020204" pitchFamily="34" charset="0"/>
              </a:rPr>
              <a:t>KAESER</a:t>
            </a:r>
            <a:endParaRPr lang="ko-KR" altLang="en-US" b="1" dirty="0">
              <a:solidFill>
                <a:schemeClr val="bg1"/>
              </a:solidFill>
              <a:latin typeface="Arial" panose="020B0604020202020204" pitchFamily="34" charset="0"/>
              <a:ea typeface="SUIT Heavy" pitchFamily="50" charset="-127"/>
              <a:cs typeface="Arial" panose="020B0604020202020204" pitchFamily="34" charset="0"/>
            </a:endParaRPr>
          </a:p>
        </p:txBody>
      </p:sp>
      <p:sp>
        <p:nvSpPr>
          <p:cNvPr id="67" name="타원 66"/>
          <p:cNvSpPr/>
          <p:nvPr/>
        </p:nvSpPr>
        <p:spPr>
          <a:xfrm>
            <a:off x="6680546" y="3853945"/>
            <a:ext cx="1169783" cy="636105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  <a:latin typeface="Arial" panose="020B0604020202020204" pitchFamily="34" charset="0"/>
                <a:ea typeface="SUIT" pitchFamily="50" charset="-127"/>
                <a:cs typeface="Arial" panose="020B0604020202020204" pitchFamily="34" charset="0"/>
              </a:rPr>
              <a:t>PVPS</a:t>
            </a:r>
            <a:endParaRPr lang="ko-KR" altLang="en-US" dirty="0">
              <a:solidFill>
                <a:schemeClr val="tx1"/>
              </a:solidFill>
              <a:latin typeface="Arial" panose="020B0604020202020204" pitchFamily="34" charset="0"/>
              <a:ea typeface="SUIT" pitchFamily="50" charset="-127"/>
              <a:cs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6606442" y="3608651"/>
            <a:ext cx="1287532" cy="369332"/>
          </a:xfrm>
          <a:prstGeom prst="rect">
            <a:avLst/>
          </a:prstGeom>
          <a:solidFill>
            <a:schemeClr val="accent2"/>
          </a:solidFill>
          <a:ln w="38100">
            <a:solidFill>
              <a:schemeClr val="accent2"/>
            </a:solidFill>
            <a:prstDash val="dash"/>
          </a:ln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chemeClr val="bg1"/>
                </a:solidFill>
                <a:latin typeface="Arial" panose="020B0604020202020204" pitchFamily="34" charset="0"/>
                <a:ea typeface="SUIT Heavy" pitchFamily="50" charset="-127"/>
                <a:cs typeface="Arial" panose="020B0604020202020204" pitchFamily="34" charset="0"/>
              </a:rPr>
              <a:t>LEYBOLD</a:t>
            </a:r>
            <a:endParaRPr lang="ko-KR" altLang="en-US" b="1" dirty="0">
              <a:solidFill>
                <a:schemeClr val="bg1"/>
              </a:solidFill>
              <a:latin typeface="Arial" panose="020B0604020202020204" pitchFamily="34" charset="0"/>
              <a:ea typeface="SUIT Heavy" pitchFamily="50" charset="-127"/>
              <a:cs typeface="Arial" panose="020B0604020202020204" pitchFamily="34" charset="0"/>
            </a:endParaRPr>
          </a:p>
        </p:txBody>
      </p:sp>
      <p:sp>
        <p:nvSpPr>
          <p:cNvPr id="69" name="타원 68"/>
          <p:cNvSpPr/>
          <p:nvPr/>
        </p:nvSpPr>
        <p:spPr>
          <a:xfrm>
            <a:off x="8229033" y="3913579"/>
            <a:ext cx="1622590" cy="636105"/>
          </a:xfrm>
          <a:prstGeom prst="ellipse">
            <a:avLst/>
          </a:prstGeom>
          <a:solidFill>
            <a:schemeClr val="bg1"/>
          </a:solidFill>
          <a:ln w="38100">
            <a:solidFill>
              <a:srgbClr val="92D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  <a:latin typeface="Arial" panose="020B0604020202020204" pitchFamily="34" charset="0"/>
                <a:ea typeface="SUIT" pitchFamily="50" charset="-127"/>
                <a:cs typeface="Arial" panose="020B0604020202020204" pitchFamily="34" charset="0"/>
              </a:rPr>
              <a:t>Vacuum pumps</a:t>
            </a:r>
            <a:endParaRPr lang="ko-KR" altLang="en-US" dirty="0">
              <a:solidFill>
                <a:schemeClr val="tx1"/>
              </a:solidFill>
              <a:latin typeface="Arial" panose="020B0604020202020204" pitchFamily="34" charset="0"/>
              <a:ea typeface="SUIT" pitchFamily="50" charset="-127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364338" y="3598829"/>
            <a:ext cx="1355884" cy="369332"/>
          </a:xfrm>
          <a:prstGeom prst="rect">
            <a:avLst/>
          </a:prstGeom>
          <a:solidFill>
            <a:srgbClr val="92D050"/>
          </a:solidFill>
          <a:ln w="38100">
            <a:solidFill>
              <a:srgbClr val="92D050"/>
            </a:solidFill>
            <a:prstDash val="dash"/>
          </a:ln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chemeClr val="bg1"/>
                </a:solidFill>
                <a:latin typeface="Arial" panose="020B0604020202020204" pitchFamily="34" charset="0"/>
                <a:ea typeface="SUIT Heavy" pitchFamily="50" charset="-127"/>
                <a:cs typeface="Arial" panose="020B0604020202020204" pitchFamily="34" charset="0"/>
              </a:rPr>
              <a:t>EDWARDS</a:t>
            </a:r>
            <a:endParaRPr lang="ko-KR" altLang="en-US" b="1" dirty="0">
              <a:solidFill>
                <a:schemeClr val="bg1"/>
              </a:solidFill>
              <a:latin typeface="Arial" panose="020B0604020202020204" pitchFamily="34" charset="0"/>
              <a:ea typeface="SUIT Heavy" pitchFamily="50" charset="-127"/>
              <a:cs typeface="Arial" panose="020B0604020202020204" pitchFamily="34" charset="0"/>
            </a:endParaRPr>
          </a:p>
        </p:txBody>
      </p:sp>
      <p:sp>
        <p:nvSpPr>
          <p:cNvPr id="71" name="타원 70"/>
          <p:cNvSpPr/>
          <p:nvPr/>
        </p:nvSpPr>
        <p:spPr>
          <a:xfrm>
            <a:off x="9214144" y="2862337"/>
            <a:ext cx="2119478" cy="636105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  <a:latin typeface="Arial" panose="020B0604020202020204" pitchFamily="34" charset="0"/>
                <a:ea typeface="SUIT" pitchFamily="50" charset="-127"/>
                <a:cs typeface="Arial" panose="020B0604020202020204" pitchFamily="34" charset="0"/>
              </a:rPr>
              <a:t>Recovery compressors</a:t>
            </a:r>
            <a:endParaRPr lang="ko-KR" altLang="en-US" dirty="0">
              <a:solidFill>
                <a:schemeClr val="tx1"/>
              </a:solidFill>
              <a:latin typeface="Arial" panose="020B0604020202020204" pitchFamily="34" charset="0"/>
              <a:ea typeface="SUIT" pitchFamily="50" charset="-127"/>
              <a:cs typeface="Arial" panose="020B0604020202020204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9699841" y="2546298"/>
            <a:ext cx="1015021" cy="369332"/>
          </a:xfrm>
          <a:prstGeom prst="rect">
            <a:avLst/>
          </a:prstGeom>
          <a:solidFill>
            <a:srgbClr val="00B050"/>
          </a:solidFill>
          <a:ln w="38100">
            <a:solidFill>
              <a:srgbClr val="00B050"/>
            </a:solidFill>
            <a:prstDash val="dash"/>
          </a:ln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chemeClr val="bg1"/>
                </a:solidFill>
                <a:latin typeface="Arial" panose="020B0604020202020204" pitchFamily="34" charset="0"/>
                <a:ea typeface="SUIT Heavy" pitchFamily="50" charset="-127"/>
                <a:cs typeface="Arial" panose="020B0604020202020204" pitchFamily="34" charset="0"/>
              </a:rPr>
              <a:t>SAUER</a:t>
            </a:r>
            <a:endParaRPr lang="ko-KR" altLang="en-US" b="1" dirty="0">
              <a:solidFill>
                <a:schemeClr val="bg1"/>
              </a:solidFill>
              <a:latin typeface="Arial" panose="020B0604020202020204" pitchFamily="34" charset="0"/>
              <a:ea typeface="SUIT Heavy" pitchFamily="50" charset="-127"/>
              <a:cs typeface="Arial" panose="020B0604020202020204" pitchFamily="34" charset="0"/>
            </a:endParaRPr>
          </a:p>
        </p:txBody>
      </p:sp>
      <p:sp>
        <p:nvSpPr>
          <p:cNvPr id="73" name="타원 72"/>
          <p:cNvSpPr/>
          <p:nvPr/>
        </p:nvSpPr>
        <p:spPr>
          <a:xfrm>
            <a:off x="6550258" y="4905187"/>
            <a:ext cx="1888221" cy="636105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  <a:latin typeface="Arial" panose="020B0604020202020204" pitchFamily="34" charset="0"/>
                <a:ea typeface="SUIT" pitchFamily="50" charset="-127"/>
                <a:cs typeface="Arial" panose="020B0604020202020204" pitchFamily="34" charset="0"/>
              </a:rPr>
              <a:t>Installation</a:t>
            </a:r>
            <a:endParaRPr lang="ko-KR" altLang="en-US" dirty="0">
              <a:solidFill>
                <a:schemeClr val="tx1"/>
              </a:solidFill>
              <a:latin typeface="Arial" panose="020B0604020202020204" pitchFamily="34" charset="0"/>
              <a:ea typeface="SUIT" pitchFamily="50" charset="-127"/>
              <a:cs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6860023" y="4624372"/>
            <a:ext cx="1330492" cy="369332"/>
          </a:xfrm>
          <a:prstGeom prst="rect">
            <a:avLst/>
          </a:prstGeom>
          <a:solidFill>
            <a:srgbClr val="00B0F0"/>
          </a:solidFill>
          <a:ln w="38100">
            <a:solidFill>
              <a:srgbClr val="00B0F0"/>
            </a:solidFill>
            <a:prstDash val="dash"/>
          </a:ln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chemeClr val="bg1"/>
                </a:solidFill>
                <a:latin typeface="Arial" panose="020B0604020202020204" pitchFamily="34" charset="0"/>
                <a:ea typeface="SUIT Heavy" pitchFamily="50" charset="-127"/>
                <a:cs typeface="Arial" panose="020B0604020202020204" pitchFamily="34" charset="0"/>
              </a:rPr>
              <a:t>HANYANG</a:t>
            </a:r>
            <a:endParaRPr lang="ko-KR" altLang="en-US" b="1" dirty="0">
              <a:solidFill>
                <a:schemeClr val="bg1"/>
              </a:solidFill>
              <a:latin typeface="Arial" panose="020B0604020202020204" pitchFamily="34" charset="0"/>
              <a:ea typeface="SUIT Heavy" pitchFamily="50" charset="-127"/>
              <a:cs typeface="Arial" panose="020B0604020202020204" pitchFamily="34" charset="0"/>
            </a:endParaRPr>
          </a:p>
        </p:txBody>
      </p:sp>
      <p:sp>
        <p:nvSpPr>
          <p:cNvPr id="75" name="타원 74"/>
          <p:cNvSpPr/>
          <p:nvPr/>
        </p:nvSpPr>
        <p:spPr>
          <a:xfrm>
            <a:off x="9082215" y="4980372"/>
            <a:ext cx="1751805" cy="850496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  <a:latin typeface="Arial" panose="020B0604020202020204" pitchFamily="34" charset="0"/>
                <a:ea typeface="SUIT" pitchFamily="50" charset="-127"/>
                <a:cs typeface="Arial" panose="020B0604020202020204" pitchFamily="34" charset="0"/>
              </a:rPr>
              <a:t>ORS</a:t>
            </a:r>
          </a:p>
          <a:p>
            <a:pPr algn="ctr"/>
            <a:r>
              <a:rPr lang="en-US" altLang="ko-KR" dirty="0" smtClean="0">
                <a:solidFill>
                  <a:schemeClr val="tx1"/>
                </a:solidFill>
                <a:latin typeface="Arial" panose="020B0604020202020204" pitchFamily="34" charset="0"/>
                <a:ea typeface="SUIT" pitchFamily="50" charset="-127"/>
                <a:cs typeface="Arial" panose="020B0604020202020204" pitchFamily="34" charset="0"/>
              </a:rPr>
              <a:t>&amp; </a:t>
            </a:r>
            <a:r>
              <a:rPr lang="en-US" altLang="ko-KR" dirty="0" err="1" smtClean="0">
                <a:solidFill>
                  <a:schemeClr val="tx1"/>
                </a:solidFill>
                <a:latin typeface="Arial" panose="020B0604020202020204" pitchFamily="34" charset="0"/>
                <a:ea typeface="SUIT" pitchFamily="50" charset="-127"/>
                <a:cs typeface="Arial" panose="020B0604020202020204" pitchFamily="34" charset="0"/>
              </a:rPr>
              <a:t>Coldbox</a:t>
            </a:r>
            <a:endParaRPr lang="ko-KR" altLang="en-US" dirty="0">
              <a:solidFill>
                <a:schemeClr val="tx1"/>
              </a:solidFill>
              <a:latin typeface="Arial" panose="020B0604020202020204" pitchFamily="34" charset="0"/>
              <a:ea typeface="SUIT" pitchFamily="50" charset="-127"/>
              <a:cs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9566569" y="4655104"/>
            <a:ext cx="783099" cy="369332"/>
          </a:xfrm>
          <a:prstGeom prst="rect">
            <a:avLst/>
          </a:prstGeom>
          <a:solidFill>
            <a:srgbClr val="0070C0"/>
          </a:solidFill>
          <a:ln w="38100">
            <a:solidFill>
              <a:srgbClr val="0070C0"/>
            </a:solidFill>
            <a:prstDash val="dash"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bg1"/>
                </a:solidFill>
                <a:latin typeface="Arial" panose="020B0604020202020204" pitchFamily="34" charset="0"/>
                <a:ea typeface="SUIT Heavy" pitchFamily="50" charset="-127"/>
                <a:cs typeface="Arial" panose="020B0604020202020204" pitchFamily="34" charset="0"/>
              </a:rPr>
              <a:t>ALAT</a:t>
            </a:r>
            <a:endParaRPr lang="ko-KR" altLang="en-US" b="1" dirty="0">
              <a:solidFill>
                <a:schemeClr val="bg1"/>
              </a:solidFill>
              <a:latin typeface="Arial" panose="020B0604020202020204" pitchFamily="34" charset="0"/>
              <a:ea typeface="SUIT Heavy" pitchFamily="50" charset="-127"/>
              <a:cs typeface="Arial" panose="020B0604020202020204" pitchFamily="34" charset="0"/>
            </a:endParaRPr>
          </a:p>
        </p:txBody>
      </p:sp>
      <p:sp>
        <p:nvSpPr>
          <p:cNvPr id="77" name="타원 76"/>
          <p:cNvSpPr/>
          <p:nvPr/>
        </p:nvSpPr>
        <p:spPr>
          <a:xfrm>
            <a:off x="10057489" y="3922605"/>
            <a:ext cx="1888221" cy="636105"/>
          </a:xfrm>
          <a:prstGeom prst="ellipse">
            <a:avLst/>
          </a:prstGeom>
          <a:solidFill>
            <a:schemeClr val="bg1"/>
          </a:solidFill>
          <a:ln w="38100">
            <a:solidFill>
              <a:srgbClr val="7030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  <a:latin typeface="Arial" panose="020B0604020202020204" pitchFamily="34" charset="0"/>
                <a:ea typeface="SUIT" pitchFamily="50" charset="-127"/>
                <a:cs typeface="Arial" panose="020B0604020202020204" pitchFamily="34" charset="0"/>
              </a:rPr>
              <a:t>ETC</a:t>
            </a:r>
            <a:endParaRPr lang="ko-KR" altLang="en-US" dirty="0">
              <a:solidFill>
                <a:schemeClr val="tx1"/>
              </a:solidFill>
              <a:latin typeface="Arial" panose="020B0604020202020204" pitchFamily="34" charset="0"/>
              <a:ea typeface="SUIT" pitchFamily="50" charset="-127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0677632" y="3574306"/>
            <a:ext cx="647934" cy="369332"/>
          </a:xfrm>
          <a:prstGeom prst="rect">
            <a:avLst/>
          </a:prstGeom>
          <a:solidFill>
            <a:srgbClr val="7030A0"/>
          </a:solidFill>
          <a:ln w="38100">
            <a:solidFill>
              <a:srgbClr val="7030A0"/>
            </a:solidFill>
            <a:prstDash val="dash"/>
          </a:ln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chemeClr val="bg1"/>
                </a:solidFill>
                <a:latin typeface="Arial" panose="020B0604020202020204" pitchFamily="34" charset="0"/>
                <a:ea typeface="SUIT Heavy" pitchFamily="50" charset="-127"/>
                <a:cs typeface="Arial" panose="020B0604020202020204" pitchFamily="34" charset="0"/>
              </a:rPr>
              <a:t>ETC</a:t>
            </a:r>
            <a:endParaRPr lang="ko-KR" altLang="en-US" b="1" dirty="0">
              <a:solidFill>
                <a:schemeClr val="bg1"/>
              </a:solidFill>
              <a:latin typeface="Arial" panose="020B0604020202020204" pitchFamily="34" charset="0"/>
              <a:ea typeface="SUIT Heavy" pitchFamily="50" charset="-127"/>
              <a:cs typeface="Arial" panose="020B0604020202020204" pitchFamily="34" charset="0"/>
            </a:endParaRPr>
          </a:p>
        </p:txBody>
      </p:sp>
      <p:cxnSp>
        <p:nvCxnSpPr>
          <p:cNvPr id="79" name="직선 연결선 78"/>
          <p:cNvCxnSpPr/>
          <p:nvPr/>
        </p:nvCxnSpPr>
        <p:spPr>
          <a:xfrm>
            <a:off x="6281527" y="1084883"/>
            <a:ext cx="0" cy="554451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533371" y="1075858"/>
            <a:ext cx="3484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latin typeface="Arial" panose="020B0604020202020204" pitchFamily="34" charset="0"/>
                <a:ea typeface="SUIT Heavy" pitchFamily="50" charset="-127"/>
                <a:cs typeface="Arial" panose="020B0604020202020204" pitchFamily="34" charset="0"/>
              </a:rPr>
              <a:t>* Turn-key </a:t>
            </a:r>
            <a:r>
              <a:rPr lang="en-US" altLang="ko-KR" b="1" dirty="0" smtClean="0">
                <a:latin typeface="Arial" panose="020B0604020202020204" pitchFamily="34" charset="0"/>
                <a:ea typeface="SUIT Heavy" pitchFamily="50" charset="-127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altLang="ko-KR" b="1" u="sng" dirty="0" smtClean="0">
                <a:solidFill>
                  <a:srgbClr val="FF0000"/>
                </a:solidFill>
                <a:latin typeface="Arial" panose="020B0604020202020204" pitchFamily="34" charset="0"/>
                <a:ea typeface="SUIT Heavy" pitchFamily="50" charset="-127"/>
                <a:cs typeface="Arial" panose="020B0604020202020204" pitchFamily="34" charset="0"/>
                <a:sym typeface="Wingdings" panose="05000000000000000000" pitchFamily="2" charset="2"/>
              </a:rPr>
              <a:t>Cost &amp; Delay </a:t>
            </a:r>
            <a:r>
              <a:rPr lang="en-US" altLang="ko-KR" b="1" u="sng" dirty="0" smtClean="0">
                <a:solidFill>
                  <a:srgbClr val="FF0000"/>
                </a:solidFill>
                <a:latin typeface="Arial" panose="020B0604020202020204" pitchFamily="34" charset="0"/>
                <a:ea typeface="HY견명조" panose="02030600000101010101" pitchFamily="18" charset="-127"/>
                <a:cs typeface="Arial" panose="020B0604020202020204" pitchFamily="34" charset="0"/>
                <a:sym typeface="Wingdings" panose="05000000000000000000" pitchFamily="2" charset="2"/>
              </a:rPr>
              <a:t>↑↑↑</a:t>
            </a:r>
            <a:endParaRPr lang="ko-KR" altLang="en-US" b="1" u="sng" dirty="0">
              <a:solidFill>
                <a:srgbClr val="FF0000"/>
              </a:solidFill>
              <a:latin typeface="Arial" panose="020B0604020202020204" pitchFamily="34" charset="0"/>
              <a:ea typeface="SUIT Heavy" pitchFamily="50" charset="-127"/>
              <a:cs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6586254" y="1091044"/>
            <a:ext cx="501451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latin typeface="Arial" panose="020B0604020202020204" pitchFamily="34" charset="0"/>
                <a:ea typeface="SUIT Heavy" pitchFamily="50" charset="-127"/>
                <a:cs typeface="Arial" panose="020B0604020202020204" pitchFamily="34" charset="0"/>
              </a:rPr>
              <a:t>* Contracting each vendor </a:t>
            </a:r>
            <a:r>
              <a:rPr lang="en-US" altLang="ko-KR" b="1" dirty="0" smtClean="0">
                <a:latin typeface="Arial" panose="020B0604020202020204" pitchFamily="34" charset="0"/>
                <a:ea typeface="SUIT Heavy" pitchFamily="50" charset="-127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altLang="ko-KR" b="1" u="sng" dirty="0" smtClean="0">
                <a:solidFill>
                  <a:srgbClr val="00B050"/>
                </a:solidFill>
                <a:latin typeface="Arial" panose="020B0604020202020204" pitchFamily="34" charset="0"/>
                <a:ea typeface="SUIT Heavy" pitchFamily="50" charset="-127"/>
                <a:cs typeface="Arial" panose="020B0604020202020204" pitchFamily="34" charset="0"/>
                <a:sym typeface="Wingdings" panose="05000000000000000000" pitchFamily="2" charset="2"/>
              </a:rPr>
              <a:t>Cost &amp; Delay </a:t>
            </a:r>
            <a:r>
              <a:rPr lang="en-US" altLang="ko-KR" b="1" u="sng" dirty="0" smtClean="0">
                <a:solidFill>
                  <a:srgbClr val="00B050"/>
                </a:solidFill>
                <a:latin typeface="Arial" panose="020B0604020202020204" pitchFamily="34" charset="0"/>
                <a:ea typeface="HY견명조" panose="02030600000101010101" pitchFamily="18" charset="-127"/>
                <a:cs typeface="Arial" panose="020B0604020202020204" pitchFamily="34" charset="0"/>
                <a:sym typeface="Wingdings" panose="05000000000000000000" pitchFamily="2" charset="2"/>
              </a:rPr>
              <a:t>↓</a:t>
            </a:r>
            <a:endParaRPr lang="ko-KR" altLang="en-US" b="1" u="sng" dirty="0">
              <a:solidFill>
                <a:srgbClr val="00B050"/>
              </a:solidFill>
              <a:latin typeface="Arial" panose="020B0604020202020204" pitchFamily="34" charset="0"/>
              <a:ea typeface="SUIT Heavy" pitchFamily="50" charset="-127"/>
              <a:cs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589518" y="1528424"/>
            <a:ext cx="3352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b="1" i="1" u="sng" dirty="0" smtClean="0">
                <a:solidFill>
                  <a:srgbClr val="00B050"/>
                </a:solidFill>
                <a:latin typeface="Arial" panose="020B0604020202020204" pitchFamily="34" charset="0"/>
                <a:ea typeface="SUIT SemiBold" pitchFamily="50" charset="-127"/>
                <a:cs typeface="Arial" panose="020B0604020202020204" pitchFamily="34" charset="0"/>
              </a:rPr>
              <a:t>Direction of the maintenance</a:t>
            </a:r>
            <a:endParaRPr lang="ko-KR" altLang="en-US" b="1" i="1" u="sng" dirty="0">
              <a:solidFill>
                <a:srgbClr val="00B050"/>
              </a:solidFill>
              <a:latin typeface="Arial" panose="020B0604020202020204" pitchFamily="34" charset="0"/>
              <a:ea typeface="SUIT SemiBold" pitchFamily="50" charset="-127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6962936" y="6026645"/>
            <a:ext cx="4605363" cy="707886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ko-KR" sz="2000" b="1" dirty="0" smtClean="0">
                <a:solidFill>
                  <a:schemeClr val="accent2"/>
                </a:solidFill>
              </a:rPr>
              <a:t>Need ~20 ea. of separate contracts </a:t>
            </a:r>
          </a:p>
          <a:p>
            <a:pPr algn="ctr"/>
            <a:r>
              <a:rPr lang="en-US" altLang="ko-KR" sz="2000" b="1" dirty="0" smtClean="0">
                <a:solidFill>
                  <a:schemeClr val="accent2"/>
                </a:solidFill>
              </a:rPr>
              <a:t>with each vendor</a:t>
            </a:r>
            <a:endParaRPr lang="ko-KR" altLang="en-US" sz="2000" b="1" dirty="0">
              <a:solidFill>
                <a:schemeClr val="accent2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056616" y="1528424"/>
            <a:ext cx="4070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b="1" i="1" u="sng" dirty="0" smtClean="0">
                <a:solidFill>
                  <a:srgbClr val="FF0000"/>
                </a:solidFill>
                <a:latin typeface="Arial" panose="020B0604020202020204" pitchFamily="34" charset="0"/>
                <a:ea typeface="SUIT SemiBold" pitchFamily="50" charset="-127"/>
                <a:cs typeface="Arial" panose="020B0604020202020204" pitchFamily="34" charset="0"/>
              </a:rPr>
              <a:t>Direction of the construction phase</a:t>
            </a:r>
            <a:endParaRPr lang="ko-KR" altLang="en-US" b="1" i="1" u="sng" dirty="0">
              <a:solidFill>
                <a:srgbClr val="FF0000"/>
              </a:solidFill>
              <a:latin typeface="Arial" panose="020B0604020202020204" pitchFamily="34" charset="0"/>
              <a:ea typeface="SUIT SemiBold" pitchFamily="50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99267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Preparation for the maintenance – Schedule arrangement</a:t>
            </a:r>
            <a:endParaRPr lang="ko-KR" altLang="en-US" b="1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991" y="923827"/>
            <a:ext cx="9022018" cy="5863471"/>
          </a:xfrm>
          <a:prstGeom prst="rect">
            <a:avLst/>
          </a:prstGeom>
        </p:spPr>
      </p:pic>
      <p:cxnSp>
        <p:nvCxnSpPr>
          <p:cNvPr id="6" name="직선 연결선 5"/>
          <p:cNvCxnSpPr/>
          <p:nvPr/>
        </p:nvCxnSpPr>
        <p:spPr>
          <a:xfrm>
            <a:off x="385991" y="1706252"/>
            <a:ext cx="11340000" cy="0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>
            <a:off x="385991" y="2461968"/>
            <a:ext cx="11340000" cy="0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/>
        </p:nvCxnSpPr>
        <p:spPr>
          <a:xfrm>
            <a:off x="385991" y="2735345"/>
            <a:ext cx="11340000" cy="0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8"/>
          <p:cNvCxnSpPr/>
          <p:nvPr/>
        </p:nvCxnSpPr>
        <p:spPr>
          <a:xfrm>
            <a:off x="385991" y="3366941"/>
            <a:ext cx="11340000" cy="0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연결선 9"/>
          <p:cNvCxnSpPr/>
          <p:nvPr/>
        </p:nvCxnSpPr>
        <p:spPr>
          <a:xfrm>
            <a:off x="385991" y="3990681"/>
            <a:ext cx="11340000" cy="0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/>
        </p:nvCxnSpPr>
        <p:spPr>
          <a:xfrm>
            <a:off x="385991" y="4575143"/>
            <a:ext cx="11340000" cy="0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12"/>
          <p:cNvCxnSpPr/>
          <p:nvPr/>
        </p:nvCxnSpPr>
        <p:spPr>
          <a:xfrm>
            <a:off x="385991" y="5008776"/>
            <a:ext cx="11340000" cy="0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/>
          <p:cNvCxnSpPr/>
          <p:nvPr/>
        </p:nvCxnSpPr>
        <p:spPr>
          <a:xfrm>
            <a:off x="385991" y="5810054"/>
            <a:ext cx="11340000" cy="0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>
            <a:off x="385991" y="6253114"/>
            <a:ext cx="11340000" cy="0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직선 연결선 15"/>
          <p:cNvCxnSpPr/>
          <p:nvPr/>
        </p:nvCxnSpPr>
        <p:spPr>
          <a:xfrm>
            <a:off x="385991" y="6620759"/>
            <a:ext cx="11340000" cy="0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9706521" y="1324875"/>
            <a:ext cx="18710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Recovery system</a:t>
            </a:r>
            <a:endParaRPr lang="ko-KR" altLang="en-US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766717" y="1911717"/>
            <a:ext cx="17346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Vacuum system</a:t>
            </a:r>
            <a:endParaRPr lang="ko-KR" altLang="en-US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797092" y="2423502"/>
            <a:ext cx="16898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 cabinet</a:t>
            </a:r>
            <a:endParaRPr lang="ko-KR" altLang="en-US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498152" y="2879130"/>
            <a:ext cx="22717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Blower &amp; Leak </a:t>
            </a:r>
            <a:r>
              <a:rPr lang="en-US" altLang="ko-KR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points</a:t>
            </a:r>
            <a:endParaRPr lang="ko-KR" altLang="en-US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0280054" y="3502871"/>
            <a:ext cx="7296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PVPS</a:t>
            </a:r>
            <a:endParaRPr lang="ko-KR" altLang="en-US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545" y="3991088"/>
            <a:ext cx="25587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External purifier</a:t>
            </a:r>
          </a:p>
          <a:p>
            <a:pPr algn="ctr"/>
            <a:r>
              <a:rPr lang="en-US" altLang="ko-KR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(Mechanical &amp; Software)</a:t>
            </a:r>
            <a:endParaRPr lang="ko-KR" altLang="en-US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979831" y="4622683"/>
            <a:ext cx="13244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Leak </a:t>
            </a:r>
            <a:r>
              <a:rPr lang="en-US" altLang="ko-KR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points</a:t>
            </a:r>
            <a:endParaRPr lang="ko-KR" altLang="en-US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0302857" y="5235019"/>
            <a:ext cx="6623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WCS</a:t>
            </a:r>
            <a:endParaRPr lang="ko-KR" altLang="en-US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786670" y="5862307"/>
            <a:ext cx="17107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ORS &amp; </a:t>
            </a:r>
            <a:r>
              <a:rPr lang="en-US" altLang="ko-KR" sz="16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Coldbox</a:t>
            </a:r>
            <a:endParaRPr lang="ko-KR" altLang="en-US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0400623" y="6267660"/>
            <a:ext cx="5036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6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Etc</a:t>
            </a:r>
            <a:endParaRPr lang="ko-KR" altLang="en-US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9804363" y="6546156"/>
            <a:ext cx="17235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Commissioning</a:t>
            </a:r>
            <a:endParaRPr lang="ko-KR" altLang="en-US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396467" y="923827"/>
            <a:ext cx="25393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600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Period: 2024.11~2025.03</a:t>
            </a:r>
            <a:endParaRPr lang="ko-KR" altLang="en-US" sz="160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2567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21858</TotalTime>
  <Words>2488</Words>
  <Application>Microsoft Office PowerPoint</Application>
  <PresentationFormat>와이드스크린</PresentationFormat>
  <Paragraphs>342</Paragraphs>
  <Slides>21</Slides>
  <Notes>21</Notes>
  <HiddenSlides>0</HiddenSlides>
  <MMClips>0</MMClips>
  <ScaleCrop>false</ScaleCrop>
  <HeadingPairs>
    <vt:vector size="6" baseType="variant">
      <vt:variant>
        <vt:lpstr>사용한 글꼴</vt:lpstr>
      </vt:variant>
      <vt:variant>
        <vt:i4>10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21</vt:i4>
      </vt:variant>
    </vt:vector>
  </HeadingPairs>
  <TitlesOfParts>
    <vt:vector size="32" baseType="lpstr">
      <vt:lpstr>HY견명조</vt:lpstr>
      <vt:lpstr>SUIT</vt:lpstr>
      <vt:lpstr>SUIT Heavy</vt:lpstr>
      <vt:lpstr>SUIT SemiBold</vt:lpstr>
      <vt:lpstr>맑은 고딕</vt:lpstr>
      <vt:lpstr>문체부 제목 돋음체</vt:lpstr>
      <vt:lpstr>Arial</vt:lpstr>
      <vt:lpstr>Calibri</vt:lpstr>
      <vt:lpstr>Times New Roman</vt:lpstr>
      <vt:lpstr>Wingdings</vt:lpstr>
      <vt:lpstr>Office 테마</vt:lpstr>
      <vt:lpstr>Maintenance of SCL3 cryogenic helium plant for Korean heavy ion accelerator after 3 years of operation</vt:lpstr>
      <vt:lpstr>PowerPoint 프레젠테이션</vt:lpstr>
      <vt:lpstr>Introduction – Korean heavy-ion accelerator, RAON</vt:lpstr>
      <vt:lpstr>Introduction – Current status of the cryogenic system in RAON</vt:lpstr>
      <vt:lpstr>Introduction – Cryogenic helium plant for SCL3 section</vt:lpstr>
      <vt:lpstr>Introduction – Operation results in 2024 (2nd run)</vt:lpstr>
      <vt:lpstr>Preparation for the maintenance – listing maintenance items</vt:lpstr>
      <vt:lpstr>Preparation for the maintenance – direction of the maintenance</vt:lpstr>
      <vt:lpstr>Preparation for the maintenance – Schedule arrangement</vt:lpstr>
      <vt:lpstr>Maintenance results – Summary </vt:lpstr>
      <vt:lpstr>Maintenance results – Photos; Warm compressors</vt:lpstr>
      <vt:lpstr>Maintenance results – Photos; ORS (Charcoal)</vt:lpstr>
      <vt:lpstr>Maintenance results – Photos; ORS (Coalescer)</vt:lpstr>
      <vt:lpstr>Maintenance results – Photos; Coldbox</vt:lpstr>
      <vt:lpstr>Maintenance results – Photos; PVPS</vt:lpstr>
      <vt:lpstr>Maintenance results – Photos; etc. (Preventive)</vt:lpstr>
      <vt:lpstr>Maintenance results – Photos; etc. (Improvement)</vt:lpstr>
      <vt:lpstr>Maintenance results – Commissioning</vt:lpstr>
      <vt:lpstr>Conclusion and future work</vt:lpstr>
      <vt:lpstr>Special thanks to…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152</cp:revision>
  <dcterms:created xsi:type="dcterms:W3CDTF">2025-03-27T00:06:28Z</dcterms:created>
  <dcterms:modified xsi:type="dcterms:W3CDTF">2025-05-15T02:29:35Z</dcterms:modified>
</cp:coreProperties>
</file>