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5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3333FF"/>
    <a:srgbClr val="6600FF"/>
    <a:srgbClr val="FF0000"/>
    <a:srgbClr val="5B9BD5"/>
    <a:srgbClr val="41719C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422" y="3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3283E-1A0B-42EC-B45C-6577C4A50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015B42-E06B-4B9C-B9BB-A3D67E9B8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E8DCF-149A-4D20-BE61-5B46917EF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54A69-C563-4F27-8C9B-55C37BE1F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32F14-34B5-42C3-9989-C95FD1CE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53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FC940-8C2C-4F2A-B16B-B6BCC65FC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7DFA2B-7E5D-42FA-B00F-7CE5ACE411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3DDA4-B476-4277-9EF0-C814CF2B4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9708F-97BD-4C6C-AC35-6B508F515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58A04-BA21-4D45-9624-CF5A94349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5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55C519-7112-4F93-A24A-021BA04BFD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DE086D-CCC8-49E6-BE26-F82E08DAC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B9027-3E69-42B9-8F0C-6D21399B5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218D8-6E85-4359-8463-E6A1D2275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41BCE-3A07-4CA0-97A9-5FFBEEA9B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6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58683-040B-4C00-8BF4-196125CDB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FBB4B-517F-4698-A707-386C208FF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5D1E9-8EC4-45BE-9355-2EF997992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6A1A8-7022-448C-9B80-6E7942A19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3322-A347-4809-8A98-BBFFEE1ED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71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361E6-6720-4F3B-A68E-2F0350F70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2FC506-560A-4F6A-B088-CF75A46C48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3EE8B-8339-481C-BBB5-7EC82B635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F1961-E20B-4494-B3CA-517E18E05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5DF5B-732B-4A7C-9BBE-09A4EAFA1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8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16233-B5A7-478A-ABD2-9C16A81E4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8E5A-A65E-4D08-B4DC-E7848D9E8A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936230-2F8C-4D2A-BC8B-1ECEF842A1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6BCB9-DCD6-47EB-BF37-EF215FEC0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9353C-8493-48A4-95BA-F335A9B75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EB78AE-3832-48B3-8B11-AFEA5C554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84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C7455-93DC-46D2-8008-E5870B9DC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CB499-5398-47BA-8FCC-003F02999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CC52AF-7485-4444-92E6-3DD825C2D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7BC2A9-E7BE-4014-BD83-FDC951BBA3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A486AB-8D65-4F5E-92B0-F2B3CED070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20A28C-5863-49B9-AB53-1462F5E93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F1FECC-03F8-47FB-87A8-66E94D11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59D759-5D70-4F61-9E31-8814CAE7F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2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48532-83B8-423B-ACDF-D3EE625D4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EDA71F-7976-4A33-84E1-D780679D8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6BAFEA-C68B-492D-BCE0-39AAD3912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5B2291-EDA7-45B3-B43E-D90499F6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560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B8AE21-20E8-426F-B9D3-7FB7452E2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A9E0AC-2CDB-4F5F-B320-24B693558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8AEE2-7D9E-41EB-9F79-6B526876A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2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4CBCC-DEDF-473C-BEFB-287D7E7E3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2BDE1-4DCD-4240-9692-62DE721D8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AEE55A-7D51-4E2F-BD9D-718BE5334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3E759-9C3D-4331-8E0B-3C90C77B7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65536-86C4-40D5-9A4E-BFC767B65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4D4CB1-437C-49EE-ABD8-4B6BFB770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43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0FB89-831D-4274-9CFB-99D55D58B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2AF298-27E2-4C9D-A67A-082375D0BA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96A9EB-29B5-4442-B3FE-749D64647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B3B7B-6670-4B61-A5EE-43E892F5D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FBDDB4-4FEC-4CCD-9041-F275CD415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2DD71-84F4-4845-938B-8158A5B7B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1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C91DFF-333A-4163-BA3E-98F282B1F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DF81A-3F86-442C-9636-1098DF711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10735-9B2C-417C-B00D-97EACC46E5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3EDE-C620-42E8-8127-EBCB25FAEBB7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99324-BED0-416D-B68B-1B3D53FC98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58309-2FE2-4328-ABBC-7D0315364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85B3F-91AF-40A6-834C-77F27C879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49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E1D3CC5-2E7F-4528-B0A1-D30087FDAD74}"/>
              </a:ext>
            </a:extLst>
          </p:cNvPr>
          <p:cNvSpPr txBox="1">
            <a:spLocks/>
          </p:cNvSpPr>
          <p:nvPr/>
        </p:nvSpPr>
        <p:spPr>
          <a:xfrm>
            <a:off x="1293812" y="457200"/>
            <a:ext cx="9753600" cy="30480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Thermal performance of common bulk-fill cryogenic insulation materials in helium and hydrogen background gasses 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F68ED41-90DB-41BB-9881-0BC2683BBA99}"/>
              </a:ext>
            </a:extLst>
          </p:cNvPr>
          <p:cNvSpPr txBox="1">
            <a:spLocks/>
          </p:cNvSpPr>
          <p:nvPr/>
        </p:nvSpPr>
        <p:spPr>
          <a:xfrm>
            <a:off x="1827211" y="5054378"/>
            <a:ext cx="10246255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Adam Swanger</a:t>
            </a:r>
            <a:endParaRPr lang="en-US" sz="2400" baseline="30000" dirty="0">
              <a:solidFill>
                <a:srgbClr val="000000"/>
              </a:solidFill>
              <a:latin typeface="Century Gothic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NASA Kennedy Space Center, Cryogenics Test Laboratory, KSC, FL 32899 USA</a:t>
            </a: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45454"/>
              </a:buClr>
              <a:buSzPct val="80000"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  <a:buFont typeface="Arial" pitchFamily="34" charset="0"/>
              <a:buNone/>
              <a:tabLst/>
              <a:defRPr/>
            </a:pPr>
            <a:endParaRPr kumimoji="0" lang="en-US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F2A1F7-FE3F-4C8D-AA8C-916806CA8492}"/>
              </a:ext>
            </a:extLst>
          </p:cNvPr>
          <p:cNvSpPr txBox="1"/>
          <p:nvPr/>
        </p:nvSpPr>
        <p:spPr>
          <a:xfrm>
            <a:off x="1807734" y="3804274"/>
            <a:ext cx="8610600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  <a:latin typeface="Century Gothic"/>
              </a:rPr>
              <a:t>Cryogenic Engineering Conference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Century Gothic"/>
              </a:rPr>
              <a:t>Thursday May 22</a:t>
            </a:r>
            <a:r>
              <a:rPr lang="en-US" baseline="30000" dirty="0">
                <a:solidFill>
                  <a:srgbClr val="000000"/>
                </a:solidFill>
                <a:latin typeface="Century Gothic"/>
              </a:rPr>
              <a:t>nd</a:t>
            </a:r>
            <a:r>
              <a:rPr lang="en-US" dirty="0">
                <a:solidFill>
                  <a:srgbClr val="000000"/>
                </a:solidFill>
                <a:latin typeface="Century Gothic"/>
              </a:rPr>
              <a:t>, 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30FD4B-507D-460E-8279-B943C208FA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158127"/>
            <a:ext cx="1290830" cy="10673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307F50-C9DB-EAC6-AEA9-23E1EAF125FB}"/>
              </a:ext>
            </a:extLst>
          </p:cNvPr>
          <p:cNvSpPr txBox="1"/>
          <p:nvPr/>
        </p:nvSpPr>
        <p:spPr>
          <a:xfrm>
            <a:off x="0" y="6488446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M4Or1B-04</a:t>
            </a:r>
          </a:p>
        </p:txBody>
      </p:sp>
    </p:spTree>
    <p:extLst>
      <p:ext uri="{BB962C8B-B14F-4D97-AF65-F5344CB8AC3E}">
        <p14:creationId xmlns:p14="http://schemas.microsoft.com/office/powerpoint/2010/main" val="324780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ED35F1-A614-4EAD-875A-C1303897ED14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10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AD414-C9F9-461E-8D90-4C436E698DA6}"/>
              </a:ext>
            </a:extLst>
          </p:cNvPr>
          <p:cNvSpPr txBox="1"/>
          <p:nvPr/>
        </p:nvSpPr>
        <p:spPr>
          <a:xfrm>
            <a:off x="98852" y="1123148"/>
            <a:ext cx="12093148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Three different common bulk-fill insulation materials using in large, field-erected LH</a:t>
            </a:r>
            <a:r>
              <a:rPr lang="en-US" sz="2800" baseline="-25000" dirty="0"/>
              <a:t>2</a:t>
            </a:r>
            <a:r>
              <a:rPr lang="en-US" sz="2800" dirty="0"/>
              <a:t> storage tanks were tested in </a:t>
            </a:r>
            <a:r>
              <a:rPr lang="en-US" sz="2800" dirty="0">
                <a:solidFill>
                  <a:schemeClr val="accent2"/>
                </a:solidFill>
              </a:rPr>
              <a:t>helium</a:t>
            </a:r>
            <a:r>
              <a:rPr lang="en-US" sz="2800" dirty="0"/>
              <a:t> and </a:t>
            </a:r>
            <a:r>
              <a:rPr lang="en-US" sz="2800" dirty="0">
                <a:solidFill>
                  <a:srgbClr val="3333FF"/>
                </a:solidFill>
              </a:rPr>
              <a:t>hydrogen</a:t>
            </a:r>
            <a:r>
              <a:rPr lang="en-US" sz="2800" dirty="0"/>
              <a:t> background gasses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ASTM standard </a:t>
            </a:r>
            <a:r>
              <a:rPr lang="en-US" sz="2800" dirty="0">
                <a:solidFill>
                  <a:srgbClr val="00B050"/>
                </a:solidFill>
              </a:rPr>
              <a:t>CS100 LN</a:t>
            </a:r>
            <a:r>
              <a:rPr lang="en-US" sz="2800" baseline="-25000" dirty="0">
                <a:solidFill>
                  <a:srgbClr val="00B050"/>
                </a:solidFill>
              </a:rPr>
              <a:t>2</a:t>
            </a:r>
            <a:r>
              <a:rPr lang="en-US" sz="2800" dirty="0">
                <a:solidFill>
                  <a:srgbClr val="00B050"/>
                </a:solidFill>
              </a:rPr>
              <a:t> boiloff calorimeter </a:t>
            </a:r>
            <a:r>
              <a:rPr lang="en-US" sz="2800" dirty="0"/>
              <a:t>used to obtain effective thermal conductivity values and radial thermal profiles between 293 K and 78 K</a:t>
            </a:r>
          </a:p>
          <a:p>
            <a:pPr marL="914400" lvl="1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Significant modifications to CS100 necessary for flammable gas testing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As expected, all samples performed worse than nitrogen background gas, but not directly proportional to the increase in gas conductivities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Both perlite samples had similar performance at 760 torr in helium and hydrogen (</a:t>
            </a:r>
            <a:r>
              <a:rPr lang="en-US" sz="2400" dirty="0" err="1"/>
              <a:t>k</a:t>
            </a:r>
            <a:r>
              <a:rPr lang="en-US" sz="2400" baseline="-25000" dirty="0" err="1"/>
              <a:t>e,avg</a:t>
            </a:r>
            <a:r>
              <a:rPr lang="en-US" sz="2400" dirty="0"/>
              <a:t>=115.7 </a:t>
            </a:r>
            <a:r>
              <a:rPr lang="en-US" sz="2400" dirty="0" err="1"/>
              <a:t>mW</a:t>
            </a:r>
            <a:r>
              <a:rPr lang="en-US" sz="2400" dirty="0"/>
              <a:t>/m-K) 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5050"/>
                </a:solidFill>
              </a:rPr>
              <a:t>K1 glass bubbles outperformed both perlite samples </a:t>
            </a:r>
            <a:r>
              <a:rPr lang="en-US" sz="2400" dirty="0"/>
              <a:t>in hydrogen and helium, roughly 44% lower on average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3D75D3D-5B9D-F538-E4AD-FFFDC9510750}"/>
              </a:ext>
            </a:extLst>
          </p:cNvPr>
          <p:cNvSpPr txBox="1">
            <a:spLocks/>
          </p:cNvSpPr>
          <p:nvPr/>
        </p:nvSpPr>
        <p:spPr>
          <a:xfrm>
            <a:off x="98853" y="-458895"/>
            <a:ext cx="11714206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700" dirty="0">
                <a:solidFill>
                  <a:srgbClr val="000000"/>
                </a:solidFill>
                <a:latin typeface="Century Gothic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026785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4579A85-5D18-4939-9A77-D5C8E7773BCE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11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32AF28-AA44-4069-AF46-06B6C55F59FF}"/>
              </a:ext>
            </a:extLst>
          </p:cNvPr>
          <p:cNvSpPr txBox="1"/>
          <p:nvPr/>
        </p:nvSpPr>
        <p:spPr>
          <a:xfrm>
            <a:off x="1674812" y="990600"/>
            <a:ext cx="83058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ts val="1800"/>
              </a:spcAft>
            </a:pPr>
            <a:r>
              <a:rPr lang="en-US" sz="6000" dirty="0">
                <a:solidFill>
                  <a:srgbClr val="000000"/>
                </a:solidFill>
                <a:latin typeface="Century Gothic"/>
              </a:rPr>
              <a:t>THANK YOU FOR YOUR ATTENTION!</a:t>
            </a:r>
          </a:p>
          <a:p>
            <a:pPr algn="ctr">
              <a:lnSpc>
                <a:spcPct val="90000"/>
              </a:lnSpc>
              <a:spcAft>
                <a:spcPts val="1800"/>
              </a:spcAft>
            </a:pPr>
            <a:endParaRPr lang="en-US" sz="6000" dirty="0">
              <a:solidFill>
                <a:srgbClr val="000000"/>
              </a:solidFill>
              <a:latin typeface="Century Gothic"/>
            </a:endParaRPr>
          </a:p>
          <a:p>
            <a:pPr algn="ctr">
              <a:lnSpc>
                <a:spcPct val="90000"/>
              </a:lnSpc>
              <a:spcAft>
                <a:spcPts val="1800"/>
              </a:spcAft>
            </a:pPr>
            <a:r>
              <a:rPr lang="en-US" sz="6000" dirty="0">
                <a:solidFill>
                  <a:srgbClr val="000000"/>
                </a:solidFill>
                <a:latin typeface="Century Gothic"/>
              </a:rPr>
              <a:t>QUESTIONS?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A68CE6-A5F1-47B4-A1C3-2892641917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158127"/>
            <a:ext cx="1290830" cy="106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26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A87C24D-333F-43CC-A4BF-181E93695A57}"/>
              </a:ext>
            </a:extLst>
          </p:cNvPr>
          <p:cNvSpPr txBox="1">
            <a:spLocks/>
          </p:cNvSpPr>
          <p:nvPr/>
        </p:nvSpPr>
        <p:spPr>
          <a:xfrm>
            <a:off x="1208836" y="-388143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INTRODUCTION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ED35F1-A614-4EAD-875A-C1303897ED14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2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AD414-C9F9-461E-8D90-4C436E698DA6}"/>
              </a:ext>
            </a:extLst>
          </p:cNvPr>
          <p:cNvSpPr txBox="1"/>
          <p:nvPr/>
        </p:nvSpPr>
        <p:spPr>
          <a:xfrm>
            <a:off x="179880" y="1058733"/>
            <a:ext cx="108979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Virtually all </a:t>
            </a:r>
            <a:r>
              <a:rPr lang="en-US" sz="2800" dirty="0">
                <a:solidFill>
                  <a:srgbClr val="3333FF"/>
                </a:solidFill>
              </a:rPr>
              <a:t>liquid hydrogen </a:t>
            </a:r>
            <a:r>
              <a:rPr lang="en-US" sz="2800" dirty="0"/>
              <a:t>(LH</a:t>
            </a:r>
            <a:r>
              <a:rPr lang="en-US" sz="2800" baseline="-25000" dirty="0"/>
              <a:t>2</a:t>
            </a:r>
            <a:r>
              <a:rPr lang="en-US" sz="2800" dirty="0"/>
              <a:t>) storage tanks ever built have been vacuum-insulated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919E1E-B6C9-2486-6DEF-F543ED78236E}"/>
              </a:ext>
            </a:extLst>
          </p:cNvPr>
          <p:cNvSpPr txBox="1"/>
          <p:nvPr/>
        </p:nvSpPr>
        <p:spPr>
          <a:xfrm>
            <a:off x="427015" y="2134154"/>
            <a:ext cx="3817532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600" dirty="0"/>
              <a:t>Shop-built tanks are insulated with MLI</a:t>
            </a:r>
          </a:p>
          <a:p>
            <a:pPr marL="457200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600" dirty="0"/>
              <a:t>Field-erected tanks insulated with bulk-fill powder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7736CC-45D2-38B3-C556-8E6134A6E33C}"/>
              </a:ext>
            </a:extLst>
          </p:cNvPr>
          <p:cNvSpPr txBox="1"/>
          <p:nvPr/>
        </p:nvSpPr>
        <p:spPr>
          <a:xfrm>
            <a:off x="179880" y="4731887"/>
            <a:ext cx="38175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NASA KSC currently owns &amp; operates the largest LH</a:t>
            </a:r>
            <a:r>
              <a:rPr lang="en-US" sz="2800" baseline="-25000" dirty="0"/>
              <a:t>2</a:t>
            </a:r>
            <a:r>
              <a:rPr lang="en-US" sz="2800" dirty="0"/>
              <a:t> tanks in the world</a:t>
            </a:r>
          </a:p>
        </p:txBody>
      </p:sp>
      <p:pic>
        <p:nvPicPr>
          <p:cNvPr id="24" name="Picture 23" descr="A picture containing sky, outdoor, building, day&#10;&#10;AI-generated content may be incorrect.">
            <a:extLst>
              <a:ext uri="{FF2B5EF4-FFF2-40B4-BE49-F238E27FC236}">
                <a16:creationId xmlns:a16="http://schemas.microsoft.com/office/drawing/2014/main" id="{F6B73FFC-13B8-758F-87A2-7335639C93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2" r="15748"/>
          <a:stretch/>
        </p:blipFill>
        <p:spPr>
          <a:xfrm>
            <a:off x="4334702" y="2012840"/>
            <a:ext cx="7677418" cy="40110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0FC73C8-ED3C-0EA0-AA2C-CD05CF194070}"/>
              </a:ext>
            </a:extLst>
          </p:cNvPr>
          <p:cNvSpPr txBox="1"/>
          <p:nvPr/>
        </p:nvSpPr>
        <p:spPr>
          <a:xfrm>
            <a:off x="4334702" y="5746920"/>
            <a:ext cx="993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Image: NASA</a:t>
            </a:r>
          </a:p>
        </p:txBody>
      </p:sp>
    </p:spTree>
    <p:extLst>
      <p:ext uri="{BB962C8B-B14F-4D97-AF65-F5344CB8AC3E}">
        <p14:creationId xmlns:p14="http://schemas.microsoft.com/office/powerpoint/2010/main" val="1361381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A87C24D-333F-43CC-A4BF-181E93695A57}"/>
              </a:ext>
            </a:extLst>
          </p:cNvPr>
          <p:cNvSpPr txBox="1">
            <a:spLocks/>
          </p:cNvSpPr>
          <p:nvPr/>
        </p:nvSpPr>
        <p:spPr>
          <a:xfrm>
            <a:off x="1208836" y="-388143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INTRODUCTION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ED35F1-A614-4EAD-875A-C1303897ED14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3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AD414-C9F9-461E-8D90-4C436E698DA6}"/>
              </a:ext>
            </a:extLst>
          </p:cNvPr>
          <p:cNvSpPr txBox="1"/>
          <p:nvPr/>
        </p:nvSpPr>
        <p:spPr>
          <a:xfrm>
            <a:off x="284912" y="1058733"/>
            <a:ext cx="1144830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To support LH</a:t>
            </a:r>
            <a:r>
              <a:rPr lang="en-US" sz="2600" baseline="-25000" dirty="0"/>
              <a:t>2</a:t>
            </a:r>
            <a:r>
              <a:rPr lang="en-US" sz="2600" dirty="0"/>
              <a:t> at future shipping terminal requires tanks </a:t>
            </a:r>
            <a:r>
              <a:rPr lang="en-US" sz="2600" dirty="0">
                <a:solidFill>
                  <a:srgbClr val="FF5050"/>
                </a:solidFill>
              </a:rPr>
              <a:t>10x</a:t>
            </a:r>
            <a:r>
              <a:rPr lang="en-US" sz="2600" dirty="0"/>
              <a:t> to </a:t>
            </a:r>
            <a:r>
              <a:rPr lang="en-US" sz="2600" dirty="0">
                <a:solidFill>
                  <a:srgbClr val="FF5050"/>
                </a:solidFill>
              </a:rPr>
              <a:t>15x</a:t>
            </a:r>
            <a:r>
              <a:rPr lang="en-US" sz="2600" dirty="0"/>
              <a:t> larger than the new vessel at KSC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501E7A-326E-3B44-A5BB-5DBE0E28A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683" y="2041502"/>
            <a:ext cx="7965479" cy="42643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8E2776-EB29-E01F-029B-8EE2B9EC6DF8}"/>
              </a:ext>
            </a:extLst>
          </p:cNvPr>
          <p:cNvSpPr txBox="1"/>
          <p:nvPr/>
        </p:nvSpPr>
        <p:spPr>
          <a:xfrm>
            <a:off x="284912" y="2072599"/>
            <a:ext cx="370014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Eventually, it will become impractical or impossible to build VJ tanks to-scale</a:t>
            </a:r>
          </a:p>
          <a:p>
            <a:pPr marL="731520" lvl="1" indent="-51435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accent2"/>
                </a:solidFill>
              </a:rPr>
              <a:t>Non-VJ LH</a:t>
            </a:r>
            <a:r>
              <a:rPr lang="en-US" sz="2600" baseline="-25000" dirty="0">
                <a:solidFill>
                  <a:schemeClr val="accent2"/>
                </a:solidFill>
              </a:rPr>
              <a:t>2</a:t>
            </a:r>
            <a:r>
              <a:rPr lang="en-US" sz="2600" dirty="0">
                <a:solidFill>
                  <a:schemeClr val="accent2"/>
                </a:solidFill>
              </a:rPr>
              <a:t> storage tanks have not been attempted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In 2021, US DOE funded effort to design a non-VJ tank at 100,000 m</a:t>
            </a:r>
            <a:r>
              <a:rPr lang="en-US" sz="2600" baseline="30000" dirty="0"/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22AEEB-91FF-6540-9C3E-333432F03CE6}"/>
              </a:ext>
            </a:extLst>
          </p:cNvPr>
          <p:cNvSpPr txBox="1"/>
          <p:nvPr/>
        </p:nvSpPr>
        <p:spPr>
          <a:xfrm>
            <a:off x="11198651" y="6257611"/>
            <a:ext cx="993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Image: NASA</a:t>
            </a:r>
          </a:p>
        </p:txBody>
      </p:sp>
    </p:spTree>
    <p:extLst>
      <p:ext uri="{BB962C8B-B14F-4D97-AF65-F5344CB8AC3E}">
        <p14:creationId xmlns:p14="http://schemas.microsoft.com/office/powerpoint/2010/main" val="2927729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A87C24D-333F-43CC-A4BF-181E93695A57}"/>
              </a:ext>
            </a:extLst>
          </p:cNvPr>
          <p:cNvSpPr txBox="1">
            <a:spLocks/>
          </p:cNvSpPr>
          <p:nvPr/>
        </p:nvSpPr>
        <p:spPr>
          <a:xfrm>
            <a:off x="1208836" y="-388143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INTRODUCTION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ED35F1-A614-4EAD-875A-C1303897ED14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4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AD414-C9F9-461E-8D90-4C436E698DA6}"/>
              </a:ext>
            </a:extLst>
          </p:cNvPr>
          <p:cNvSpPr txBox="1"/>
          <p:nvPr/>
        </p:nvSpPr>
        <p:spPr>
          <a:xfrm>
            <a:off x="186058" y="1032324"/>
            <a:ext cx="120718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600" b="1" dirty="0"/>
              <a:t>For a non-VJ LH</a:t>
            </a:r>
            <a:r>
              <a:rPr lang="en-US" sz="2600" b="1" baseline="-25000" dirty="0"/>
              <a:t>2</a:t>
            </a:r>
            <a:r>
              <a:rPr lang="en-US" sz="2600" b="1" dirty="0"/>
              <a:t> tank, what background gas is suitable in the insulation space?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BFDD80-6F58-F67E-5FB6-A786EFCD6C09}"/>
              </a:ext>
            </a:extLst>
          </p:cNvPr>
          <p:cNvSpPr txBox="1"/>
          <p:nvPr/>
        </p:nvSpPr>
        <p:spPr>
          <a:xfrm>
            <a:off x="80319" y="1630736"/>
            <a:ext cx="662322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All background gasses condense at LH</a:t>
            </a:r>
            <a:r>
              <a:rPr lang="en-US" sz="2400" baseline="-25000" dirty="0"/>
              <a:t>2</a:t>
            </a:r>
            <a:r>
              <a:rPr lang="en-US" sz="2400" dirty="0"/>
              <a:t> temperatures except for </a:t>
            </a:r>
            <a:r>
              <a:rPr lang="en-US" sz="2400" dirty="0">
                <a:solidFill>
                  <a:schemeClr val="accent2"/>
                </a:solidFill>
              </a:rPr>
              <a:t>helium</a:t>
            </a:r>
            <a:r>
              <a:rPr lang="en-US" sz="2400" dirty="0"/>
              <a:t>, and </a:t>
            </a:r>
            <a:r>
              <a:rPr lang="en-US" sz="2400" dirty="0">
                <a:solidFill>
                  <a:srgbClr val="3333FF"/>
                </a:solidFill>
              </a:rPr>
              <a:t>hydrogen</a:t>
            </a:r>
            <a:r>
              <a:rPr lang="en-US" sz="2400" dirty="0"/>
              <a:t> itself</a:t>
            </a:r>
          </a:p>
          <a:p>
            <a:pPr marL="914400" lvl="1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Either gas will result in reduced insulation performance, but to what extent?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Cryogenics Test Laboratory at NASA KSC specializes in characterization of thermal insulation systems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/>
              <a:t>CS100 </a:t>
            </a:r>
            <a:r>
              <a:rPr lang="en-US" sz="2200" dirty="0">
                <a:solidFill>
                  <a:srgbClr val="00B050"/>
                </a:solidFill>
              </a:rPr>
              <a:t>LN</a:t>
            </a:r>
            <a:r>
              <a:rPr lang="en-US" sz="2200" baseline="-25000" dirty="0">
                <a:solidFill>
                  <a:srgbClr val="00B050"/>
                </a:solidFill>
              </a:rPr>
              <a:t>2</a:t>
            </a:r>
            <a:r>
              <a:rPr lang="en-US" sz="2200" dirty="0">
                <a:solidFill>
                  <a:srgbClr val="00B050"/>
                </a:solidFill>
              </a:rPr>
              <a:t> boiloff calorimeter </a:t>
            </a:r>
            <a:r>
              <a:rPr lang="en-US" sz="2200" dirty="0"/>
              <a:t>used to examine performance of two bulk-fill insulations in helium and hydrogen background gases </a:t>
            </a:r>
          </a:p>
          <a:p>
            <a:pPr marL="914400" lvl="1" indent="-4572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200" dirty="0"/>
              <a:t>Methodology per ASTM C1774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4" name="Picture 3" descr="Diagram&#10;&#10;AI-generated content may be incorrect.">
            <a:extLst>
              <a:ext uri="{FF2B5EF4-FFF2-40B4-BE49-F238E27FC236}">
                <a16:creationId xmlns:a16="http://schemas.microsoft.com/office/drawing/2014/main" id="{182B0685-4AFE-8F65-16B6-BC39415E17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639" y="1600603"/>
            <a:ext cx="4651973" cy="51403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22AEEB-91FF-6540-9C3E-333432F03CE6}"/>
              </a:ext>
            </a:extLst>
          </p:cNvPr>
          <p:cNvSpPr txBox="1"/>
          <p:nvPr/>
        </p:nvSpPr>
        <p:spPr>
          <a:xfrm>
            <a:off x="6784677" y="6463973"/>
            <a:ext cx="993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Image: NASA</a:t>
            </a:r>
          </a:p>
        </p:txBody>
      </p:sp>
    </p:spTree>
    <p:extLst>
      <p:ext uri="{BB962C8B-B14F-4D97-AF65-F5344CB8AC3E}">
        <p14:creationId xmlns:p14="http://schemas.microsoft.com/office/powerpoint/2010/main" val="3054419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A87C24D-333F-43CC-A4BF-181E93695A57}"/>
              </a:ext>
            </a:extLst>
          </p:cNvPr>
          <p:cNvSpPr txBox="1">
            <a:spLocks/>
          </p:cNvSpPr>
          <p:nvPr/>
        </p:nvSpPr>
        <p:spPr>
          <a:xfrm>
            <a:off x="1208836" y="-388143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CS100 Test setup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ED35F1-A614-4EAD-875A-C1303897ED14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5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AD414-C9F9-461E-8D90-4C436E698DA6}"/>
              </a:ext>
            </a:extLst>
          </p:cNvPr>
          <p:cNvSpPr txBox="1"/>
          <p:nvPr/>
        </p:nvSpPr>
        <p:spPr>
          <a:xfrm>
            <a:off x="235485" y="979416"/>
            <a:ext cx="120718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Numerous modifications to test in flammable background gas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22AEEB-91FF-6540-9C3E-333432F03CE6}"/>
              </a:ext>
            </a:extLst>
          </p:cNvPr>
          <p:cNvSpPr txBox="1"/>
          <p:nvPr/>
        </p:nvSpPr>
        <p:spPr>
          <a:xfrm>
            <a:off x="10848978" y="1482437"/>
            <a:ext cx="1054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Images: NASA</a:t>
            </a:r>
          </a:p>
        </p:txBody>
      </p:sp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A95A1C7F-CA2E-125B-292B-8507694B4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17355" y="2324638"/>
            <a:ext cx="4719339" cy="353950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A picture containing yellow, indoor&#10;&#10;AI-generated content may be incorrect.">
            <a:extLst>
              <a:ext uri="{FF2B5EF4-FFF2-40B4-BE49-F238E27FC236}">
                <a16:creationId xmlns:a16="http://schemas.microsoft.com/office/drawing/2014/main" id="{50474AAB-AD75-41AD-BBE2-02E94880F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098" y="1734721"/>
            <a:ext cx="3539505" cy="47193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33D4FB-979B-495E-788C-C2E24B5E56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48" y="1734724"/>
            <a:ext cx="3539504" cy="47193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995461-61E0-86AB-DF06-FEC9075EC868}"/>
              </a:ext>
            </a:extLst>
          </p:cNvPr>
          <p:cNvSpPr txBox="1"/>
          <p:nvPr/>
        </p:nvSpPr>
        <p:spPr>
          <a:xfrm>
            <a:off x="647970" y="6454060"/>
            <a:ext cx="2850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CS100 Cold-Mass Assembly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DF4DC1-9FA5-F6D5-3560-7633BAB89F2F}"/>
              </a:ext>
            </a:extLst>
          </p:cNvPr>
          <p:cNvSpPr txBox="1"/>
          <p:nvPr/>
        </p:nvSpPr>
        <p:spPr>
          <a:xfrm>
            <a:off x="4913178" y="6454060"/>
            <a:ext cx="198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Bulk-Fill Test Setup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201B1A-B7D1-F363-5D87-66E20D989535}"/>
              </a:ext>
            </a:extLst>
          </p:cNvPr>
          <p:cNvSpPr txBox="1"/>
          <p:nvPr/>
        </p:nvSpPr>
        <p:spPr>
          <a:xfrm>
            <a:off x="9023472" y="6454060"/>
            <a:ext cx="225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Flammable Gas Setup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17DDB6-D975-DF72-2997-AA5148CFFD1A}"/>
              </a:ext>
            </a:extLst>
          </p:cNvPr>
          <p:cNvSpPr txBox="1"/>
          <p:nvPr/>
        </p:nvSpPr>
        <p:spPr>
          <a:xfrm>
            <a:off x="432486" y="3832780"/>
            <a:ext cx="71669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Test Section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7288A06-E3AE-356D-FB4E-0035D9EC09B4}"/>
              </a:ext>
            </a:extLst>
          </p:cNvPr>
          <p:cNvCxnSpPr/>
          <p:nvPr/>
        </p:nvCxnSpPr>
        <p:spPr>
          <a:xfrm flipV="1">
            <a:off x="1208836" y="3985054"/>
            <a:ext cx="607607" cy="10933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A859690-096E-3C90-4DA3-795FB16D3B4D}"/>
              </a:ext>
            </a:extLst>
          </p:cNvPr>
          <p:cNvSpPr txBox="1"/>
          <p:nvPr/>
        </p:nvSpPr>
        <p:spPr>
          <a:xfrm>
            <a:off x="2964466" y="4092904"/>
            <a:ext cx="7166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Guards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1C4DC99-73BF-11AE-80DE-7E8E0683A2FB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2192262" y="3231292"/>
            <a:ext cx="772204" cy="101550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91C6F51-2E39-8827-FFA8-36DCEC852D22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2209549" y="4246793"/>
            <a:ext cx="754917" cy="11902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568E5B4-AC92-7BDB-979F-11BD9C1A9FAE}"/>
              </a:ext>
            </a:extLst>
          </p:cNvPr>
          <p:cNvSpPr txBox="1"/>
          <p:nvPr/>
        </p:nvSpPr>
        <p:spPr>
          <a:xfrm>
            <a:off x="6896350" y="1843735"/>
            <a:ext cx="87205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Vacuum Chamber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2D9C400-9215-C880-9D47-1EF945CADC51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6734557" y="2366955"/>
            <a:ext cx="597821" cy="127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471609B-DC22-DA08-6AA6-2CE74B045670}"/>
              </a:ext>
            </a:extLst>
          </p:cNvPr>
          <p:cNvSpPr txBox="1"/>
          <p:nvPr/>
        </p:nvSpPr>
        <p:spPr>
          <a:xfrm>
            <a:off x="7059445" y="5878584"/>
            <a:ext cx="70896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Heater Sleeve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36CE204-1B19-7D7A-9BD5-5E37FE4E21FE}"/>
              </a:ext>
            </a:extLst>
          </p:cNvPr>
          <p:cNvCxnSpPr>
            <a:cxnSpLocks/>
            <a:stCxn id="39" idx="1"/>
          </p:cNvCxnSpPr>
          <p:nvPr/>
        </p:nvCxnSpPr>
        <p:spPr>
          <a:xfrm flipH="1" flipV="1">
            <a:off x="6017741" y="5878584"/>
            <a:ext cx="1041704" cy="2616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410F8D8-3C49-E887-B2D6-68D1DDBD549B}"/>
              </a:ext>
            </a:extLst>
          </p:cNvPr>
          <p:cNvSpPr txBox="1"/>
          <p:nvPr/>
        </p:nvSpPr>
        <p:spPr>
          <a:xfrm>
            <a:off x="10648624" y="1784151"/>
            <a:ext cx="10845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GN</a:t>
            </a:r>
            <a:r>
              <a:rPr lang="en-US" sz="1400" baseline="-25000" dirty="0"/>
              <a:t>2</a:t>
            </a:r>
            <a:r>
              <a:rPr lang="en-US" sz="1400" dirty="0"/>
              <a:t> Purged Enclosure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0106BB6-D694-4D79-6128-746DAC033A54}"/>
              </a:ext>
            </a:extLst>
          </p:cNvPr>
          <p:cNvCxnSpPr>
            <a:cxnSpLocks/>
            <a:stCxn id="45" idx="2"/>
          </p:cNvCxnSpPr>
          <p:nvPr/>
        </p:nvCxnSpPr>
        <p:spPr>
          <a:xfrm flipH="1">
            <a:off x="10105932" y="2307371"/>
            <a:ext cx="1084987" cy="141201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940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A87C24D-333F-43CC-A4BF-181E93695A57}"/>
              </a:ext>
            </a:extLst>
          </p:cNvPr>
          <p:cNvSpPr txBox="1">
            <a:spLocks/>
          </p:cNvSpPr>
          <p:nvPr/>
        </p:nvSpPr>
        <p:spPr>
          <a:xfrm>
            <a:off x="1208836" y="-388143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CS100 Test setup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ED35F1-A614-4EAD-875A-C1303897ED14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6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AD414-C9F9-461E-8D90-4C436E698DA6}"/>
              </a:ext>
            </a:extLst>
          </p:cNvPr>
          <p:cNvSpPr txBox="1"/>
          <p:nvPr/>
        </p:nvSpPr>
        <p:spPr>
          <a:xfrm>
            <a:off x="191658" y="937419"/>
            <a:ext cx="5238933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Radial temperature rake assembly to measure thermal profile</a:t>
            </a:r>
          </a:p>
          <a:p>
            <a:pPr>
              <a:spcAft>
                <a:spcPts val="600"/>
              </a:spcAft>
            </a:pPr>
            <a:r>
              <a:rPr lang="en-US" sz="2400" b="1" u="sng" dirty="0"/>
              <a:t>Insulation Samples</a:t>
            </a:r>
          </a:p>
          <a:p>
            <a:pPr marL="514350" indent="-514350">
              <a:spcAft>
                <a:spcPts val="200"/>
              </a:spcAft>
              <a:buFont typeface="+mj-lt"/>
              <a:buAutoNum type="arabicPeriod"/>
            </a:pPr>
            <a:r>
              <a:rPr lang="en-US" sz="2000" dirty="0"/>
              <a:t>Low Density Perlite</a:t>
            </a:r>
          </a:p>
          <a:p>
            <a:pPr marL="971550" lvl="1" indent="-5143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Ryolex</a:t>
            </a:r>
            <a:r>
              <a:rPr lang="en-US" dirty="0"/>
              <a:t>, 3-S type</a:t>
            </a:r>
          </a:p>
          <a:p>
            <a:pPr marL="971550" lvl="1" indent="-5143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/>
              <a:t>49.1 kg/m</a:t>
            </a:r>
            <a:r>
              <a:rPr lang="en-US" baseline="30000" dirty="0"/>
              <a:t>3</a:t>
            </a:r>
          </a:p>
          <a:p>
            <a:pPr marL="971550" lvl="1" indent="-5143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Particle size: &lt;0.149 mm to 1.19 mm </a:t>
            </a:r>
          </a:p>
          <a:p>
            <a:pPr marL="514350" indent="-514350">
              <a:spcAft>
                <a:spcPts val="200"/>
              </a:spcAft>
              <a:buFont typeface="+mj-lt"/>
              <a:buAutoNum type="arabicPeriod"/>
            </a:pPr>
            <a:r>
              <a:rPr lang="en-US" sz="2000" dirty="0"/>
              <a:t>High Density Perlite</a:t>
            </a:r>
          </a:p>
          <a:p>
            <a:pPr marL="971550" lvl="1" indent="-5143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Ryolex</a:t>
            </a:r>
            <a:r>
              <a:rPr lang="en-US" dirty="0"/>
              <a:t>, 39 type</a:t>
            </a:r>
          </a:p>
          <a:p>
            <a:pPr marL="971550" lvl="1" indent="-5143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/>
              <a:t>123.3 kg/m</a:t>
            </a:r>
            <a:r>
              <a:rPr lang="en-US" baseline="30000" dirty="0"/>
              <a:t>3</a:t>
            </a:r>
          </a:p>
          <a:p>
            <a:pPr marL="971550" lvl="1" indent="-5143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Particle size: &lt;0.149 mm to 0.595 mm </a:t>
            </a:r>
          </a:p>
          <a:p>
            <a:pPr marL="514350" indent="-514350">
              <a:spcAft>
                <a:spcPts val="200"/>
              </a:spcAft>
              <a:buFont typeface="+mj-lt"/>
              <a:buAutoNum type="arabicPeriod"/>
            </a:pPr>
            <a:r>
              <a:rPr lang="en-US" sz="2000" dirty="0"/>
              <a:t>Glass Bubbles</a:t>
            </a:r>
          </a:p>
          <a:p>
            <a:pPr marL="971550" lvl="1" indent="-5143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/>
              <a:t>3M, K1 type</a:t>
            </a:r>
          </a:p>
          <a:p>
            <a:pPr marL="971550" lvl="1" indent="-5143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/>
              <a:t>75 kg/m</a:t>
            </a:r>
            <a:r>
              <a:rPr lang="en-US" baseline="30000" dirty="0"/>
              <a:t>3</a:t>
            </a:r>
          </a:p>
          <a:p>
            <a:pPr marL="971550" lvl="1" indent="-5143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Particle size: 30 to 115 microns,                  65 micron average </a:t>
            </a:r>
          </a:p>
        </p:txBody>
      </p:sp>
      <p:pic>
        <p:nvPicPr>
          <p:cNvPr id="3" name="Picture 2" descr="A picture containing text&#10;&#10;AI-generated content may be incorrect.">
            <a:extLst>
              <a:ext uri="{FF2B5EF4-FFF2-40B4-BE49-F238E27FC236}">
                <a16:creationId xmlns:a16="http://schemas.microsoft.com/office/drawing/2014/main" id="{7A498178-2CA5-3456-142F-E1D187875C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8"/>
          <a:stretch/>
        </p:blipFill>
        <p:spPr>
          <a:xfrm rot="5400000">
            <a:off x="4984236" y="2021641"/>
            <a:ext cx="3307012" cy="201649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A picture containing text&#10;&#10;AI-generated content may be incorrect.">
            <a:extLst>
              <a:ext uri="{FF2B5EF4-FFF2-40B4-BE49-F238E27FC236}">
                <a16:creationId xmlns:a16="http://schemas.microsoft.com/office/drawing/2014/main" id="{A16908BC-C352-9763-C1FE-0FB8A1B90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767" y="4830345"/>
            <a:ext cx="2558209" cy="191865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213BDC-B397-3BCD-C849-3F01C4E31E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82398" y="2023220"/>
            <a:ext cx="5174692" cy="388101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0F72891-4FA8-3561-E405-4FD97E5F4614}"/>
              </a:ext>
            </a:extLst>
          </p:cNvPr>
          <p:cNvSpPr txBox="1"/>
          <p:nvPr/>
        </p:nvSpPr>
        <p:spPr>
          <a:xfrm>
            <a:off x="8111170" y="6551076"/>
            <a:ext cx="1054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Images: NASA</a:t>
            </a:r>
          </a:p>
        </p:txBody>
      </p:sp>
    </p:spTree>
    <p:extLst>
      <p:ext uri="{BB962C8B-B14F-4D97-AF65-F5344CB8AC3E}">
        <p14:creationId xmlns:p14="http://schemas.microsoft.com/office/powerpoint/2010/main" val="2387704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A87C24D-333F-43CC-A4BF-181E93695A57}"/>
              </a:ext>
            </a:extLst>
          </p:cNvPr>
          <p:cNvSpPr txBox="1">
            <a:spLocks/>
          </p:cNvSpPr>
          <p:nvPr/>
        </p:nvSpPr>
        <p:spPr>
          <a:xfrm>
            <a:off x="98853" y="-458895"/>
            <a:ext cx="11714206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700" dirty="0">
                <a:solidFill>
                  <a:srgbClr val="000000"/>
                </a:solidFill>
                <a:latin typeface="Century Gothic"/>
              </a:rPr>
              <a:t>Test results - Effective Thermal Conductivity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ED35F1-A614-4EAD-875A-C1303897ED14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7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AD414-C9F9-461E-8D90-4C436E698DA6}"/>
              </a:ext>
            </a:extLst>
          </p:cNvPr>
          <p:cNvSpPr txBox="1"/>
          <p:nvPr/>
        </p:nvSpPr>
        <p:spPr>
          <a:xfrm>
            <a:off x="98853" y="1123148"/>
            <a:ext cx="444225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Nominal warm and cold boundary temperatures = 293 K and 78 K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</a:rPr>
              <a:t>Open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markers</a:t>
            </a:r>
            <a:r>
              <a:rPr lang="en-US" sz="2400" dirty="0"/>
              <a:t> represent pseudo-steady-state tests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GHe &amp; GH</a:t>
            </a:r>
            <a:r>
              <a:rPr lang="en-US" sz="2400" baseline="-25000" dirty="0"/>
              <a:t>2</a:t>
            </a:r>
            <a:r>
              <a:rPr lang="en-US" sz="2400" dirty="0"/>
              <a:t> were considerably worse than GN</a:t>
            </a:r>
            <a:r>
              <a:rPr lang="en-US" sz="2400" baseline="-25000" dirty="0"/>
              <a:t>2</a:t>
            </a:r>
            <a:r>
              <a:rPr lang="en-US" sz="2400" dirty="0"/>
              <a:t>, but not directly proportional to gas thermal conductivity increases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9A4F1E2-B806-F794-7783-2F6D7FA2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001602"/>
              </p:ext>
            </p:extLst>
          </p:nvPr>
        </p:nvGraphicFramePr>
        <p:xfrm>
          <a:off x="507741" y="4962474"/>
          <a:ext cx="3749162" cy="169164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419586">
                  <a:extLst>
                    <a:ext uri="{9D8B030D-6E8A-4147-A177-3AD203B41FA5}">
                      <a16:colId xmlns:a16="http://schemas.microsoft.com/office/drawing/2014/main" val="3850071486"/>
                    </a:ext>
                  </a:extLst>
                </a:gridCol>
                <a:gridCol w="1164788">
                  <a:extLst>
                    <a:ext uri="{9D8B030D-6E8A-4147-A177-3AD203B41FA5}">
                      <a16:colId xmlns:a16="http://schemas.microsoft.com/office/drawing/2014/main" val="1334003981"/>
                    </a:ext>
                  </a:extLst>
                </a:gridCol>
                <a:gridCol w="1164788">
                  <a:extLst>
                    <a:ext uri="{9D8B030D-6E8A-4147-A177-3AD203B41FA5}">
                      <a16:colId xmlns:a16="http://schemas.microsoft.com/office/drawing/2014/main" val="265294041"/>
                    </a:ext>
                  </a:extLst>
                </a:gridCol>
              </a:tblGrid>
              <a:tr h="18288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Thermal Conductivity vs. Nitrogen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3433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Helium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Hydrogen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01883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Gas Only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6.6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7.3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983894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3-S Perlite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5.8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6078517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39 Perlite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290650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K1 GB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395262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4C11653A-720F-7A9D-D27D-AB0D502B5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736" y="1123148"/>
            <a:ext cx="7493411" cy="543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348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ED35F1-A614-4EAD-875A-C1303897ED14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8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AD414-C9F9-461E-8D90-4C436E698DA6}"/>
              </a:ext>
            </a:extLst>
          </p:cNvPr>
          <p:cNvSpPr txBox="1"/>
          <p:nvPr/>
        </p:nvSpPr>
        <p:spPr>
          <a:xfrm>
            <a:off x="98853" y="1345926"/>
            <a:ext cx="4442255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&lt;1 torr, the three insulations performed similarly, except in hydrogen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Low density perlite and K1 glass bubbles are virtually identical &gt;1 torr in nitrogen, but not the other gasses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High density perlite outperforms low density at high vacuum, while GB is roughly 2 times better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11653A-720F-7A9D-D27D-AB0D502B5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736" y="1123148"/>
            <a:ext cx="7493411" cy="5431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D17E19-B835-2AE8-3484-C99A21698FDB}"/>
              </a:ext>
            </a:extLst>
          </p:cNvPr>
          <p:cNvSpPr txBox="1">
            <a:spLocks/>
          </p:cNvSpPr>
          <p:nvPr/>
        </p:nvSpPr>
        <p:spPr>
          <a:xfrm>
            <a:off x="98853" y="-458895"/>
            <a:ext cx="11714206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700" dirty="0">
                <a:solidFill>
                  <a:srgbClr val="000000"/>
                </a:solidFill>
                <a:latin typeface="Century Gothic"/>
              </a:rPr>
              <a:t>Test results - Effective Thermal Conductivity</a:t>
            </a:r>
          </a:p>
        </p:txBody>
      </p:sp>
    </p:spTree>
    <p:extLst>
      <p:ext uri="{BB962C8B-B14F-4D97-AF65-F5344CB8AC3E}">
        <p14:creationId xmlns:p14="http://schemas.microsoft.com/office/powerpoint/2010/main" val="2075150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BED35F1-A614-4EAD-875A-C1303897ED14}"/>
              </a:ext>
            </a:extLst>
          </p:cNvPr>
          <p:cNvSpPr txBox="1">
            <a:spLocks/>
          </p:cNvSpPr>
          <p:nvPr/>
        </p:nvSpPr>
        <p:spPr>
          <a:xfrm>
            <a:off x="11276012" y="274638"/>
            <a:ext cx="457201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US" smtClean="0">
                <a:solidFill>
                  <a:srgbClr val="545454"/>
                </a:solidFill>
                <a:latin typeface="Century Gothic"/>
              </a:rPr>
              <a:pPr/>
              <a:t>9</a:t>
            </a:fld>
            <a:endParaRPr lang="en-US" dirty="0">
              <a:solidFill>
                <a:srgbClr val="545454"/>
              </a:solidFill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AD414-C9F9-461E-8D90-4C436E698DA6}"/>
              </a:ext>
            </a:extLst>
          </p:cNvPr>
          <p:cNvSpPr txBox="1"/>
          <p:nvPr/>
        </p:nvSpPr>
        <p:spPr>
          <a:xfrm>
            <a:off x="98853" y="1123148"/>
            <a:ext cx="4436077" cy="5591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High density perlite profile shown for all tests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/>
              <a:t>Other insulation showed similar behavior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Large 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 in the first 10.1 mm layer; decrease with higher heat loads</a:t>
            </a:r>
          </a:p>
          <a:p>
            <a:pPr marL="800100" lvl="1" indent="-342900"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ΔT = 123 K at high vacuum; 57% of the total across the sample</a:t>
            </a:r>
          </a:p>
          <a:p>
            <a:pPr marL="800100" lvl="1" indent="-342900"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Remaining thickness appears more predictable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May be caused by the rake design, but analysis suggests not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3333FF"/>
                </a:solidFill>
              </a:rPr>
              <a:t>Flattest curve was almost always 1 or 10 torr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3D75D3D-5B9D-F538-E4AD-FFFDC9510750}"/>
              </a:ext>
            </a:extLst>
          </p:cNvPr>
          <p:cNvSpPr txBox="1">
            <a:spLocks/>
          </p:cNvSpPr>
          <p:nvPr/>
        </p:nvSpPr>
        <p:spPr>
          <a:xfrm>
            <a:off x="98853" y="-458895"/>
            <a:ext cx="11714206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700" dirty="0">
                <a:solidFill>
                  <a:srgbClr val="000000"/>
                </a:solidFill>
                <a:latin typeface="Century Gothic"/>
              </a:rPr>
              <a:t>Test results – radial thermal profile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CB1546-384A-0F7A-EBE5-DB859BEB3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4930" y="1123148"/>
            <a:ext cx="7478889" cy="543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362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1549</TotalTime>
  <Words>667</Words>
  <Application>Microsoft Office PowerPoint</Application>
  <PresentationFormat>Widescreen</PresentationFormat>
  <Paragraphs>107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SWANGER, ADAM M. (KSC-UBG00)</dc:creator>
  <cp:lastModifiedBy>SWANGER, ADAM M. (KSC-UBG00)</cp:lastModifiedBy>
  <cp:revision>142</cp:revision>
  <dcterms:created xsi:type="dcterms:W3CDTF">2021-06-28T14:52:51Z</dcterms:created>
  <dcterms:modified xsi:type="dcterms:W3CDTF">2025-05-16T19:07:18Z</dcterms:modified>
</cp:coreProperties>
</file>