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288_8F6645F8.xml" ContentType="application/vnd.ms-powerpoint.comments+xml"/>
  <Override PartName="/ppt/notesSlides/notesSlide3.xml" ContentType="application/vnd.openxmlformats-officedocument.presentationml.notesSlide+xml"/>
  <Override PartName="/ppt/comments/modernComment_2A0_18A98D95.xml" ContentType="application/vnd.ms-powerpoint.comments+xml"/>
  <Override PartName="/ppt/notesSlides/notesSlide4.xml" ContentType="application/vnd.openxmlformats-officedocument.presentationml.notesSlide+xml"/>
  <Override PartName="/ppt/comments/modernComment_4D4_E3577213.xml" ContentType="application/vnd.ms-powerpoint.comments+xml"/>
  <Override PartName="/ppt/notesSlides/notesSlide5.xml" ContentType="application/vnd.openxmlformats-officedocument.presentationml.notesSlide+xml"/>
  <Override PartName="/ppt/comments/modernComment_4E2_3271226B.xml" ContentType="application/vnd.ms-powerpoint.comments+xml"/>
  <Override PartName="/ppt/notesSlides/notesSlide6.xml" ContentType="application/vnd.openxmlformats-officedocument.presentationml.notesSlide+xml"/>
  <Override PartName="/ppt/comments/modernComment_4E4_CDB28992.xml" ContentType="application/vnd.ms-powerpoint.comments+xml"/>
  <Override PartName="/ppt/notesSlides/notesSlide7.xml" ContentType="application/vnd.openxmlformats-officedocument.presentationml.notesSlide+xml"/>
  <Override PartName="/ppt/comments/modernComment_4D6_EBC9D84B.xml" ContentType="application/vnd.ms-powerpoint.comments+xml"/>
  <Override PartName="/ppt/notesSlides/notesSlide8.xml" ContentType="application/vnd.openxmlformats-officedocument.presentationml.notesSlide+xml"/>
  <Override PartName="/ppt/comments/modernComment_4DC_1F36863B.xml" ContentType="application/vnd.ms-powerpoint.comments+xml"/>
  <Override PartName="/ppt/notesSlides/notesSlide9.xml" ContentType="application/vnd.openxmlformats-officedocument.presentationml.notesSlide+xml"/>
  <Override PartName="/ppt/comments/modernComment_4E5_FBEE6D44.xml" ContentType="application/vnd.ms-powerpoint.comments+xml"/>
  <Override PartName="/ppt/notesSlides/notesSlide10.xml" ContentType="application/vnd.openxmlformats-officedocument.presentationml.notesSlide+xml"/>
  <Override PartName="/ppt/comments/modernComment_4E3_2FA28CB7.xml" ContentType="application/vnd.ms-powerpoint.comment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74" r:id="rId4"/>
  </p:sldMasterIdLst>
  <p:notesMasterIdLst>
    <p:notesMasterId r:id="rId16"/>
  </p:notesMasterIdLst>
  <p:handoutMasterIdLst>
    <p:handoutMasterId r:id="rId17"/>
  </p:handoutMasterIdLst>
  <p:sldIdLst>
    <p:sldId id="671" r:id="rId5"/>
    <p:sldId id="648" r:id="rId6"/>
    <p:sldId id="672" r:id="rId7"/>
    <p:sldId id="1236" r:id="rId8"/>
    <p:sldId id="1250" r:id="rId9"/>
    <p:sldId id="1252" r:id="rId10"/>
    <p:sldId id="1238" r:id="rId11"/>
    <p:sldId id="1244" r:id="rId12"/>
    <p:sldId id="1253" r:id="rId13"/>
    <p:sldId id="1251" r:id="rId14"/>
    <p:sldId id="439" r:id="rId15"/>
  </p:sldIdLst>
  <p:sldSz cx="12192000" cy="6858000"/>
  <p:notesSz cx="7010400" cy="9296400"/>
  <p:embeddedFontLst>
    <p:embeddedFont>
      <p:font typeface="Cambria Math" panose="02040503050406030204" pitchFamily="18" charset="0"/>
      <p:regular r:id="rId18"/>
    </p:embeddedFont>
    <p:embeddedFont>
      <p:font typeface="Century Schoolbook" panose="02040604050505020304" pitchFamily="18" charset="0"/>
      <p:regular r:id="rId19"/>
      <p:bold r:id="rId20"/>
      <p:italic r:id="rId21"/>
      <p:boldItalic r:id="rId22"/>
    </p:embeddedFont>
    <p:embeddedFont>
      <p:font typeface="Times" panose="02020603050405020304" pitchFamily="18" charset="0"/>
      <p:regular r:id="rId23"/>
      <p:bold r:id="rId24"/>
      <p:italic r:id="rId25"/>
      <p:boldItalic r:id="rId26"/>
    </p:embeddedFont>
    <p:embeddedFont>
      <p:font typeface="Wingdings 2" panose="05020102010507070707" pitchFamily="18" charset="2"/>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BBF169B-2C2B-8AB2-9368-202D6DFF21F7}" name="Wells, Ian Arthur" initials="IW" userId="S::ian.wells@wsu.edu::8fbb85e5-0ad1-46a5-a27f-c11317bbb541" providerId="AD"/>
  <p188:author id="{E165E2CE-EEA8-FED4-1896-7D706054A6BA}" name="Gitter, Yulia Katrina" initials="GYK" userId="S::yulia.gitter@wsu.edu::c341266f-16c7-4c94-993d-4fe9dbc1b05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6F6F74"/>
    <a:srgbClr val="9A0000"/>
    <a:srgbClr val="D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EB1138F-6208-4215-AB5F-93E1D29CBDDE}" v="85" dt="2025-05-18T19:39:52.4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557" autoAdjust="0"/>
  </p:normalViewPr>
  <p:slideViewPr>
    <p:cSldViewPr snapToGrid="0">
      <p:cViewPr>
        <p:scale>
          <a:sx n="66" d="100"/>
          <a:sy n="66" d="100"/>
        </p:scale>
        <p:origin x="667" y="154"/>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customXml" Target="../customXml/item3.xml"/><Relationship Id="rId21" Type="http://schemas.openxmlformats.org/officeDocument/2006/relationships/font" Target="fonts/font4.fntdata"/><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5" Type="http://schemas.openxmlformats.org/officeDocument/2006/relationships/font" Target="fonts/font8.fntdata"/><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font" Target="fonts/font3.fntdata"/><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7.fntdata"/><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6.fntdata"/><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font" Target="fonts/font2.fntdata"/><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theme" Target="theme/theme1.xml"/><Relationship Id="rId8" Type="http://schemas.openxmlformats.org/officeDocument/2006/relationships/slide" Target="slides/slide4.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9925931816584615E-2"/>
          <c:y val="0.10489829396325459"/>
          <c:w val="0.87581485876705167"/>
          <c:h val="0.75661727323177874"/>
        </c:manualLayout>
      </c:layout>
      <c:scatterChart>
        <c:scatterStyle val="lineMarker"/>
        <c:varyColors val="0"/>
        <c:ser>
          <c:idx val="0"/>
          <c:order val="0"/>
          <c:tx>
            <c:v>Vacuum</c:v>
          </c:tx>
          <c:spPr>
            <a:ln w="19050" cap="rnd">
              <a:noFill/>
              <a:prstDash val="dash"/>
              <a:round/>
            </a:ln>
            <a:effectLst/>
          </c:spPr>
          <c:marker>
            <c:symbol val="circle"/>
            <c:size val="8"/>
            <c:spPr>
              <a:solidFill>
                <a:sysClr val="windowText" lastClr="000000"/>
              </a:solidFill>
              <a:ln w="15875">
                <a:solidFill>
                  <a:sysClr val="windowText" lastClr="000000"/>
                </a:solidFill>
              </a:ln>
              <a:effectLst/>
            </c:spPr>
          </c:marker>
          <c:xVal>
            <c:numRef>
              <c:f>Sheet2!$M$4:$M$5</c:f>
              <c:numCache>
                <c:formatCode>General</c:formatCode>
                <c:ptCount val="2"/>
                <c:pt idx="0">
                  <c:v>20</c:v>
                </c:pt>
                <c:pt idx="1">
                  <c:v>77</c:v>
                </c:pt>
              </c:numCache>
            </c:numRef>
          </c:xVal>
          <c:yVal>
            <c:numRef>
              <c:f>Sheet2!$O$4:$O$5</c:f>
              <c:numCache>
                <c:formatCode>0.00</c:formatCode>
                <c:ptCount val="2"/>
                <c:pt idx="0">
                  <c:v>0.85</c:v>
                </c:pt>
                <c:pt idx="1">
                  <c:v>1.07</c:v>
                </c:pt>
              </c:numCache>
            </c:numRef>
          </c:yVal>
          <c:smooth val="0"/>
          <c:extLst>
            <c:ext xmlns:c16="http://schemas.microsoft.com/office/drawing/2014/chart" uri="{C3380CC4-5D6E-409C-BE32-E72D297353CC}">
              <c16:uniqueId val="{00000000-2668-46E8-A391-9DFED633FB7D}"/>
            </c:ext>
          </c:extLst>
        </c:ser>
        <c:ser>
          <c:idx val="6"/>
          <c:order val="1"/>
          <c:tx>
            <c:v>GMB</c:v>
          </c:tx>
          <c:spPr>
            <a:ln w="19050" cap="rnd">
              <a:noFill/>
              <a:prstDash val="dash"/>
              <a:round/>
            </a:ln>
            <a:effectLst/>
          </c:spPr>
          <c:marker>
            <c:symbol val="diamond"/>
            <c:size val="9"/>
            <c:spPr>
              <a:solidFill>
                <a:srgbClr val="C00000"/>
              </a:solidFill>
              <a:ln w="15875">
                <a:solidFill>
                  <a:srgbClr val="C00000"/>
                </a:solidFill>
              </a:ln>
              <a:effectLst/>
            </c:spPr>
          </c:marker>
          <c:xVal>
            <c:numRef>
              <c:f>Sheet2!$M$10:$M$11</c:f>
              <c:numCache>
                <c:formatCode>General</c:formatCode>
                <c:ptCount val="2"/>
                <c:pt idx="0">
                  <c:v>77</c:v>
                </c:pt>
                <c:pt idx="1">
                  <c:v>20</c:v>
                </c:pt>
              </c:numCache>
            </c:numRef>
          </c:xVal>
          <c:yVal>
            <c:numRef>
              <c:f>Sheet2!$O$10:$O$11</c:f>
              <c:numCache>
                <c:formatCode>0.00</c:formatCode>
                <c:ptCount val="2"/>
                <c:pt idx="0">
                  <c:v>0.55800000000000005</c:v>
                </c:pt>
                <c:pt idx="1">
                  <c:v>0.51519999999999999</c:v>
                </c:pt>
              </c:numCache>
            </c:numRef>
          </c:yVal>
          <c:smooth val="0"/>
          <c:extLst>
            <c:ext xmlns:c16="http://schemas.microsoft.com/office/drawing/2014/chart" uri="{C3380CC4-5D6E-409C-BE32-E72D297353CC}">
              <c16:uniqueId val="{00000001-2668-46E8-A391-9DFED633FB7D}"/>
            </c:ext>
          </c:extLst>
        </c:ser>
        <c:ser>
          <c:idx val="2"/>
          <c:order val="2"/>
          <c:tx>
            <c:v>Aerogel</c:v>
          </c:tx>
          <c:spPr>
            <a:ln w="19050" cap="rnd">
              <a:noFill/>
              <a:prstDash val="dash"/>
              <a:round/>
            </a:ln>
            <a:effectLst/>
          </c:spPr>
          <c:marker>
            <c:symbol val="square"/>
            <c:size val="8"/>
            <c:spPr>
              <a:solidFill>
                <a:srgbClr val="0070C0"/>
              </a:solidFill>
              <a:ln w="15875">
                <a:solidFill>
                  <a:srgbClr val="0070C0"/>
                </a:solidFill>
              </a:ln>
              <a:effectLst/>
            </c:spPr>
          </c:marker>
          <c:xVal>
            <c:numRef>
              <c:f>Sheet2!$M$6:$M$7</c:f>
              <c:numCache>
                <c:formatCode>General</c:formatCode>
                <c:ptCount val="2"/>
                <c:pt idx="0">
                  <c:v>77</c:v>
                </c:pt>
                <c:pt idx="1">
                  <c:v>20</c:v>
                </c:pt>
              </c:numCache>
            </c:numRef>
          </c:xVal>
          <c:yVal>
            <c:numRef>
              <c:f>Sheet2!$O$6:$O$7</c:f>
              <c:numCache>
                <c:formatCode>0.00</c:formatCode>
                <c:ptCount val="2"/>
                <c:pt idx="0">
                  <c:v>1.31</c:v>
                </c:pt>
                <c:pt idx="1">
                  <c:v>0.95</c:v>
                </c:pt>
              </c:numCache>
            </c:numRef>
          </c:yVal>
          <c:smooth val="0"/>
          <c:extLst>
            <c:ext xmlns:c16="http://schemas.microsoft.com/office/drawing/2014/chart" uri="{C3380CC4-5D6E-409C-BE32-E72D297353CC}">
              <c16:uniqueId val="{00000002-2668-46E8-A391-9DFED633FB7D}"/>
            </c:ext>
          </c:extLst>
        </c:ser>
        <c:ser>
          <c:idx val="4"/>
          <c:order val="3"/>
          <c:tx>
            <c:v>MLI</c:v>
          </c:tx>
          <c:spPr>
            <a:ln w="19050" cap="rnd">
              <a:noFill/>
              <a:prstDash val="dash"/>
              <a:round/>
            </a:ln>
            <a:effectLst/>
          </c:spPr>
          <c:marker>
            <c:symbol val="triangle"/>
            <c:size val="9"/>
            <c:spPr>
              <a:solidFill>
                <a:srgbClr val="E97132"/>
              </a:solidFill>
              <a:ln w="15875">
                <a:solidFill>
                  <a:srgbClr val="E97132"/>
                </a:solidFill>
              </a:ln>
              <a:effectLst/>
            </c:spPr>
          </c:marker>
          <c:xVal>
            <c:numRef>
              <c:f>Sheet2!$M$8:$M$9</c:f>
              <c:numCache>
                <c:formatCode>General</c:formatCode>
                <c:ptCount val="2"/>
                <c:pt idx="0">
                  <c:v>77</c:v>
                </c:pt>
                <c:pt idx="1">
                  <c:v>20</c:v>
                </c:pt>
              </c:numCache>
            </c:numRef>
          </c:xVal>
          <c:yVal>
            <c:numRef>
              <c:f>Sheet2!$O$8:$O$9</c:f>
              <c:numCache>
                <c:formatCode>0.00</c:formatCode>
                <c:ptCount val="2"/>
                <c:pt idx="0">
                  <c:v>0.29899999999999999</c:v>
                </c:pt>
                <c:pt idx="1">
                  <c:v>0.28299999999999997</c:v>
                </c:pt>
              </c:numCache>
            </c:numRef>
          </c:yVal>
          <c:smooth val="0"/>
          <c:extLst>
            <c:ext xmlns:c16="http://schemas.microsoft.com/office/drawing/2014/chart" uri="{C3380CC4-5D6E-409C-BE32-E72D297353CC}">
              <c16:uniqueId val="{00000003-2668-46E8-A391-9DFED633FB7D}"/>
            </c:ext>
          </c:extLst>
        </c:ser>
        <c:ser>
          <c:idx val="8"/>
          <c:order val="4"/>
          <c:tx>
            <c:v>Vac [2]</c:v>
          </c:tx>
          <c:spPr>
            <a:ln w="25400" cap="rnd">
              <a:noFill/>
              <a:round/>
            </a:ln>
            <a:effectLst/>
          </c:spPr>
          <c:marker>
            <c:symbol val="circle"/>
            <c:size val="9"/>
            <c:spPr>
              <a:noFill/>
              <a:ln w="15875">
                <a:solidFill>
                  <a:sysClr val="windowText" lastClr="000000"/>
                </a:solidFill>
              </a:ln>
              <a:effectLst/>
            </c:spPr>
          </c:marker>
          <c:xVal>
            <c:numRef>
              <c:f>Sheet2!$M$5</c:f>
              <c:numCache>
                <c:formatCode>General</c:formatCode>
                <c:ptCount val="1"/>
                <c:pt idx="0">
                  <c:v>77</c:v>
                </c:pt>
              </c:numCache>
            </c:numRef>
          </c:xVal>
          <c:yVal>
            <c:numRef>
              <c:f>Sheet2!$I$3</c:f>
              <c:numCache>
                <c:formatCode>General</c:formatCode>
                <c:ptCount val="1"/>
                <c:pt idx="0">
                  <c:v>10</c:v>
                </c:pt>
              </c:numCache>
            </c:numRef>
          </c:yVal>
          <c:smooth val="0"/>
          <c:extLst>
            <c:ext xmlns:c16="http://schemas.microsoft.com/office/drawing/2014/chart" uri="{C3380CC4-5D6E-409C-BE32-E72D297353CC}">
              <c16:uniqueId val="{00000004-2668-46E8-A391-9DFED633FB7D}"/>
            </c:ext>
          </c:extLst>
        </c:ser>
        <c:ser>
          <c:idx val="11"/>
          <c:order val="5"/>
          <c:tx>
            <c:v>GMB [2]</c:v>
          </c:tx>
          <c:spPr>
            <a:ln w="25400" cap="rnd">
              <a:noFill/>
              <a:round/>
            </a:ln>
            <a:effectLst/>
          </c:spPr>
          <c:marker>
            <c:symbol val="diamond"/>
            <c:size val="9"/>
            <c:spPr>
              <a:noFill/>
              <a:ln w="15875">
                <a:solidFill>
                  <a:srgbClr val="C00000"/>
                </a:solidFill>
              </a:ln>
              <a:effectLst/>
            </c:spPr>
          </c:marker>
          <c:xVal>
            <c:numRef>
              <c:f>Sheet2!$M$8</c:f>
              <c:numCache>
                <c:formatCode>General</c:formatCode>
                <c:ptCount val="1"/>
                <c:pt idx="0">
                  <c:v>77</c:v>
                </c:pt>
              </c:numCache>
            </c:numRef>
          </c:xVal>
          <c:yVal>
            <c:numRef>
              <c:f>Sheet2!$I$6</c:f>
              <c:numCache>
                <c:formatCode>General</c:formatCode>
                <c:ptCount val="1"/>
                <c:pt idx="0">
                  <c:v>0.65</c:v>
                </c:pt>
              </c:numCache>
            </c:numRef>
          </c:yVal>
          <c:smooth val="0"/>
          <c:extLst>
            <c:ext xmlns:c16="http://schemas.microsoft.com/office/drawing/2014/chart" uri="{C3380CC4-5D6E-409C-BE32-E72D297353CC}">
              <c16:uniqueId val="{00000005-2668-46E8-A391-9DFED633FB7D}"/>
            </c:ext>
          </c:extLst>
        </c:ser>
        <c:ser>
          <c:idx val="9"/>
          <c:order val="6"/>
          <c:tx>
            <c:v>Aerogel [3]</c:v>
          </c:tx>
          <c:spPr>
            <a:ln w="25400" cap="rnd">
              <a:noFill/>
              <a:round/>
            </a:ln>
            <a:effectLst/>
          </c:spPr>
          <c:marker>
            <c:symbol val="square"/>
            <c:size val="9"/>
            <c:spPr>
              <a:noFill/>
              <a:ln w="15875">
                <a:solidFill>
                  <a:srgbClr val="0070C0"/>
                </a:solidFill>
              </a:ln>
              <a:effectLst/>
            </c:spPr>
          </c:marker>
          <c:xVal>
            <c:numRef>
              <c:f>Sheet2!$M$6</c:f>
              <c:numCache>
                <c:formatCode>General</c:formatCode>
                <c:ptCount val="1"/>
                <c:pt idx="0">
                  <c:v>77</c:v>
                </c:pt>
              </c:numCache>
            </c:numRef>
          </c:xVal>
          <c:yVal>
            <c:numRef>
              <c:f>Sheet2!$I$4</c:f>
              <c:numCache>
                <c:formatCode>General</c:formatCode>
                <c:ptCount val="1"/>
                <c:pt idx="0">
                  <c:v>1.51</c:v>
                </c:pt>
              </c:numCache>
            </c:numRef>
          </c:yVal>
          <c:smooth val="0"/>
          <c:extLst>
            <c:ext xmlns:c16="http://schemas.microsoft.com/office/drawing/2014/chart" uri="{C3380CC4-5D6E-409C-BE32-E72D297353CC}">
              <c16:uniqueId val="{00000006-2668-46E8-A391-9DFED633FB7D}"/>
            </c:ext>
          </c:extLst>
        </c:ser>
        <c:ser>
          <c:idx val="10"/>
          <c:order val="7"/>
          <c:tx>
            <c:v>MLI [4]</c:v>
          </c:tx>
          <c:spPr>
            <a:ln w="25400" cap="rnd">
              <a:noFill/>
              <a:round/>
            </a:ln>
            <a:effectLst/>
          </c:spPr>
          <c:marker>
            <c:symbol val="triangle"/>
            <c:size val="12"/>
            <c:spPr>
              <a:noFill/>
              <a:ln w="15875">
                <a:solidFill>
                  <a:srgbClr val="E97132"/>
                </a:solidFill>
              </a:ln>
              <a:effectLst/>
            </c:spPr>
          </c:marker>
          <c:xVal>
            <c:numRef>
              <c:f>Sheet2!$M$6</c:f>
              <c:numCache>
                <c:formatCode>General</c:formatCode>
                <c:ptCount val="1"/>
                <c:pt idx="0">
                  <c:v>77</c:v>
                </c:pt>
              </c:numCache>
            </c:numRef>
          </c:xVal>
          <c:yVal>
            <c:numRef>
              <c:f>Sheet2!$I$5</c:f>
              <c:numCache>
                <c:formatCode>General</c:formatCode>
                <c:ptCount val="1"/>
                <c:pt idx="0">
                  <c:v>0.1</c:v>
                </c:pt>
              </c:numCache>
            </c:numRef>
          </c:yVal>
          <c:smooth val="0"/>
          <c:extLst>
            <c:ext xmlns:c16="http://schemas.microsoft.com/office/drawing/2014/chart" uri="{C3380CC4-5D6E-409C-BE32-E72D297353CC}">
              <c16:uniqueId val="{00000007-2668-46E8-A391-9DFED633FB7D}"/>
            </c:ext>
          </c:extLst>
        </c:ser>
        <c:dLbls>
          <c:showLegendKey val="0"/>
          <c:showVal val="0"/>
          <c:showCatName val="0"/>
          <c:showSerName val="0"/>
          <c:showPercent val="0"/>
          <c:showBubbleSize val="0"/>
        </c:dLbls>
        <c:axId val="1049186719"/>
        <c:axId val="933791775"/>
      </c:scatterChart>
      <c:valAx>
        <c:axId val="1049186719"/>
        <c:scaling>
          <c:orientation val="minMax"/>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solidFill>
                    <a:latin typeface="Century Schoolbook" panose="02040604050505020304" pitchFamily="18" charset="0"/>
                    <a:ea typeface="+mn-ea"/>
                    <a:cs typeface="Times New Roman" panose="02020603050405020304" pitchFamily="18" charset="0"/>
                  </a:defRPr>
                </a:pPr>
                <a:r>
                  <a:rPr lang="en-US"/>
                  <a:t>Cold Boundary Temperature (K)</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entury Schoolbook" panose="02040604050505020304" pitchFamily="18" charset="0"/>
                  <a:ea typeface="+mn-ea"/>
                  <a:cs typeface="Times New Roman" panose="02020603050405020304" pitchFamily="18"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entury Schoolbook" panose="02040604050505020304" pitchFamily="18" charset="0"/>
                <a:ea typeface="+mn-ea"/>
                <a:cs typeface="Times New Roman" panose="02020603050405020304" pitchFamily="18" charset="0"/>
              </a:defRPr>
            </a:pPr>
            <a:endParaRPr lang="en-US"/>
          </a:p>
        </c:txPr>
        <c:crossAx val="933791775"/>
        <c:crosses val="autoZero"/>
        <c:crossBetween val="midCat"/>
      </c:valAx>
      <c:valAx>
        <c:axId val="933791775"/>
        <c:scaling>
          <c:orientation val="minMax"/>
          <c:max val="3"/>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Century Schoolbook" panose="02040604050505020304" pitchFamily="18" charset="0"/>
                    <a:ea typeface="+mn-ea"/>
                    <a:cs typeface="Times New Roman" panose="02020603050405020304" pitchFamily="18" charset="0"/>
                  </a:defRPr>
                </a:pPr>
                <a:r>
                  <a:rPr lang="en-US"/>
                  <a:t>Effective Thermal Conductivity (mW/m-K)</a:t>
                </a:r>
              </a:p>
            </c:rich>
          </c:tx>
          <c:layout>
            <c:manualLayout>
              <c:xMode val="edge"/>
              <c:yMode val="edge"/>
              <c:x val="8.8268860575108478E-5"/>
              <c:y val="0.17659515719468188"/>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Century Schoolbook" panose="02040604050505020304" pitchFamily="18" charset="0"/>
                  <a:ea typeface="+mn-ea"/>
                  <a:cs typeface="Times New Roman" panose="02020603050405020304" pitchFamily="18" charset="0"/>
                </a:defRPr>
              </a:pPr>
              <a:endParaRPr lang="en-US"/>
            </a:p>
          </c:txPr>
        </c:title>
        <c:numFmt formatCode="#,##0.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entury Schoolbook" panose="02040604050505020304" pitchFamily="18" charset="0"/>
                <a:ea typeface="+mn-ea"/>
                <a:cs typeface="Times New Roman" panose="02020603050405020304" pitchFamily="18" charset="0"/>
              </a:defRPr>
            </a:pPr>
            <a:endParaRPr lang="en-US"/>
          </a:p>
        </c:txPr>
        <c:crossAx val="1049186719"/>
        <c:crosses val="autoZero"/>
        <c:crossBetween val="midCat"/>
        <c:majorUnit val="0.5"/>
        <c:minorUnit val="0.5"/>
      </c:valAx>
      <c:spPr>
        <a:noFill/>
        <a:ln>
          <a:noFill/>
        </a:ln>
        <a:effectLst/>
      </c:spPr>
    </c:plotArea>
    <c:legend>
      <c:legendPos val="r"/>
      <c:layout>
        <c:manualLayout>
          <c:xMode val="edge"/>
          <c:yMode val="edge"/>
          <c:x val="0.10174083388712009"/>
          <c:y val="0.10884730861784431"/>
          <c:w val="0.67800897497657198"/>
          <c:h val="9.9354921497180962E-2"/>
        </c:manualLayout>
      </c:layout>
      <c:overlay val="0"/>
      <c:spPr>
        <a:solidFill>
          <a:schemeClr val="bg1"/>
        </a:solidFill>
        <a:ln>
          <a:noFill/>
        </a:ln>
        <a:effectLst/>
      </c:spPr>
      <c:txPr>
        <a:bodyPr rot="0" spcFirstLastPara="1" vertOverflow="ellipsis" vert="horz" wrap="square" anchor="ctr" anchorCtr="1"/>
        <a:lstStyle/>
        <a:p>
          <a:pPr>
            <a:defRPr sz="1400" b="0" i="0" u="none" strike="noStrike" kern="1200" baseline="0">
              <a:solidFill>
                <a:schemeClr val="tx1"/>
              </a:solidFill>
              <a:latin typeface="Century Schoolbook" panose="02040604050505020304" pitchFamily="18" charset="0"/>
              <a:ea typeface="+mn-ea"/>
              <a:cs typeface="Times New Roman" panose="02020603050405020304" pitchFamily="18" charset="0"/>
            </a:defRPr>
          </a:pPr>
          <a:endParaRPr lang="en-US"/>
        </a:p>
      </c:txPr>
    </c:legend>
    <c:plotVisOnly val="1"/>
    <c:dispBlanksAs val="gap"/>
    <c:showDLblsOverMax val="0"/>
  </c:chart>
  <c:spPr>
    <a:noFill/>
    <a:ln>
      <a:noFill/>
    </a:ln>
    <a:effectLst/>
  </c:spPr>
  <c:txPr>
    <a:bodyPr/>
    <a:lstStyle/>
    <a:p>
      <a:pPr>
        <a:defRPr sz="1400">
          <a:solidFill>
            <a:schemeClr val="tx1"/>
          </a:solidFill>
          <a:latin typeface="Century Schoolbook" panose="02040604050505020304" pitchFamily="18" charset="0"/>
          <a:cs typeface="Times New Roman" panose="02020603050405020304" pitchFamily="18" charset="0"/>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omments/modernComment_288_8F6645F8.xml><?xml version="1.0" encoding="utf-8"?>
<p188:cmLst xmlns:a="http://schemas.openxmlformats.org/drawingml/2006/main" xmlns:r="http://schemas.openxmlformats.org/officeDocument/2006/relationships" xmlns:p188="http://schemas.microsoft.com/office/powerpoint/2018/8/main">
  <p188:cm id="{BA2078A1-7EE9-4695-A091-385E8211F307}" authorId="{8BBF169B-2C2B-8AB2-9368-202D6DFF21F7}" created="2025-05-09T16:07:39.729">
    <ac:txMkLst xmlns:ac="http://schemas.microsoft.com/office/drawing/2013/main/command">
      <pc:docMk xmlns:pc="http://schemas.microsoft.com/office/powerpoint/2013/main/command"/>
      <pc:sldMk xmlns:pc="http://schemas.microsoft.com/office/powerpoint/2013/main/command" cId="2405844472" sldId="648"/>
      <ac:spMk id="6" creationId="{7288C64C-AABC-6E24-16C1-A7B22A8107B9}"/>
      <ac:txMk cp="349">
        <ac:context len="446" hash="2920508915"/>
      </ac:txMk>
    </ac:txMkLst>
    <p188:pos x="5209451" y="1878582"/>
    <p188:txBody>
      <a:bodyPr/>
      <a:lstStyle/>
      <a:p>
        <a:r>
          <a:rPr lang="en-US"/>
          <a:t>Rewrite or omit</a:t>
        </a:r>
      </a:p>
    </p188:txBody>
  </p188:cm>
  <p188:cm id="{4AD6625F-6FCF-4CD0-AAAA-DB883E9B117E}" authorId="{8BBF169B-2C2B-8AB2-9368-202D6DFF21F7}" created="2025-05-09T16:07:57.956">
    <ac:deMkLst xmlns:ac="http://schemas.microsoft.com/office/drawing/2013/main/command">
      <pc:docMk xmlns:pc="http://schemas.microsoft.com/office/powerpoint/2013/main/command"/>
      <pc:sldMk xmlns:pc="http://schemas.microsoft.com/office/powerpoint/2013/main/command" cId="2405844472" sldId="648"/>
      <ac:spMk id="6" creationId="{7288C64C-AABC-6E24-16C1-A7B22A8107B9}"/>
    </ac:deMkLst>
    <p188:txBody>
      <a:bodyPr/>
      <a:lstStyle/>
      <a:p>
        <a:r>
          <a:rPr lang="en-US"/>
          <a:t>No bullet</a:t>
        </a:r>
      </a:p>
    </p188:txBody>
  </p188:cm>
</p188:cmLst>
</file>

<file path=ppt/comments/modernComment_2A0_18A98D95.xml><?xml version="1.0" encoding="utf-8"?>
<p188:cmLst xmlns:a="http://schemas.openxmlformats.org/drawingml/2006/main" xmlns:r="http://schemas.openxmlformats.org/officeDocument/2006/relationships" xmlns:p188="http://schemas.microsoft.com/office/powerpoint/2018/8/main">
  <p188:cm id="{7A155C5F-EE80-4DF6-877E-132ABF972324}" authorId="{8BBF169B-2C2B-8AB2-9368-202D6DFF21F7}" created="2025-05-09T16:12:35.468">
    <ac:txMkLst xmlns:ac="http://schemas.microsoft.com/office/drawing/2013/main/command">
      <pc:docMk xmlns:pc="http://schemas.microsoft.com/office/powerpoint/2013/main/command"/>
      <pc:sldMk xmlns:pc="http://schemas.microsoft.com/office/powerpoint/2013/main/command" cId="413765013" sldId="672"/>
      <ac:spMk id="9" creationId="{9025A5C1-65C1-B14B-927C-EAECC3194DC1}"/>
      <ac:txMk cp="0" len="163">
        <ac:context len="165" hash="1648857402"/>
      </ac:txMk>
    </ac:txMkLst>
    <p188:pos x="10516849" y="304282"/>
    <p188:txBody>
      <a:bodyPr/>
      <a:lstStyle/>
      <a:p>
        <a:r>
          <a:rPr lang="en-US"/>
          <a:t>fix</a:t>
        </a:r>
      </a:p>
    </p188:txBody>
  </p188:cm>
  <p188:cm id="{3336D691-240E-4028-8140-81A770459ED8}" authorId="{8BBF169B-2C2B-8AB2-9368-202D6DFF21F7}" created="2025-05-09T16:17:13.754">
    <ac:txMkLst xmlns:ac="http://schemas.microsoft.com/office/drawing/2013/main/command">
      <pc:docMk xmlns:pc="http://schemas.microsoft.com/office/powerpoint/2013/main/command"/>
      <pc:sldMk xmlns:pc="http://schemas.microsoft.com/office/powerpoint/2013/main/command" cId="413765013" sldId="672"/>
      <ac:spMk id="5" creationId="{868B3027-9C7A-55B7-E9C7-1BE881A3A2DE}"/>
      <ac:txMk cp="11" len="77">
        <ac:context len="272" hash="1331610695"/>
      </ac:txMk>
    </ac:txMkLst>
    <p188:pos x="6017481" y="539987"/>
    <p188:txBody>
      <a:bodyPr/>
      <a:lstStyle/>
      <a:p>
        <a:r>
          <a:rPr lang="en-US"/>
          <a:t>More background on how measurements are taken</a:t>
        </a:r>
      </a:p>
    </p188:txBody>
  </p188:cm>
</p188:cmLst>
</file>

<file path=ppt/comments/modernComment_4D4_E3577213.xml><?xml version="1.0" encoding="utf-8"?>
<p188:cmLst xmlns:a="http://schemas.openxmlformats.org/drawingml/2006/main" xmlns:r="http://schemas.openxmlformats.org/officeDocument/2006/relationships" xmlns:p188="http://schemas.microsoft.com/office/powerpoint/2018/8/main">
  <p188:cm id="{94938EBE-2D90-4639-95F3-61D3F2979A24}" authorId="{8BBF169B-2C2B-8AB2-9368-202D6DFF21F7}" created="2025-05-09T16:16:49.349">
    <ac:txMkLst xmlns:ac="http://schemas.microsoft.com/office/drawing/2013/main/command">
      <pc:docMk xmlns:pc="http://schemas.microsoft.com/office/powerpoint/2013/main/command"/>
      <pc:sldMk xmlns:pc="http://schemas.microsoft.com/office/powerpoint/2013/main/command" cId="3814158867" sldId="1236"/>
      <ac:spMk id="60" creationId="{6E8098BC-6A85-554B-2DDF-A51645E44245}"/>
      <ac:txMk cp="339" len="14">
        <ac:context len="356" hash="809901218"/>
      </ac:txMk>
    </ac:txMkLst>
    <p188:pos x="2171031" y="3566631"/>
    <p188:txBody>
      <a:bodyPr/>
      <a:lstStyle/>
      <a:p>
        <a:r>
          <a:rPr lang="en-US"/>
          <a:t>Relate to how measurements are taekn</a:t>
        </a:r>
      </a:p>
    </p188:txBody>
  </p188:cm>
  <p188:cm id="{DD815237-B80C-4B7E-8C3E-314B80DB3B0E}" authorId="{8BBF169B-2C2B-8AB2-9368-202D6DFF21F7}" created="2025-05-09T16:17:56.965">
    <ac:txMkLst xmlns:ac="http://schemas.microsoft.com/office/drawing/2013/main/command">
      <pc:docMk xmlns:pc="http://schemas.microsoft.com/office/powerpoint/2013/main/command"/>
      <pc:sldMk xmlns:pc="http://schemas.microsoft.com/office/powerpoint/2013/main/command" cId="3814158867" sldId="1236"/>
      <ac:spMk id="60" creationId="{6E8098BC-6A85-554B-2DDF-A51645E44245}"/>
      <ac:txMk cp="0" len="353">
        <ac:context len="356" hash="809901218"/>
      </ac:txMk>
    </ac:txMkLst>
    <p188:pos x="3760346" y="300917"/>
    <p188:txBody>
      <a:bodyPr/>
      <a:lstStyle/>
      <a:p>
        <a:r>
          <a:rPr lang="en-US"/>
          <a:t>Omit period</a:t>
        </a:r>
      </a:p>
    </p188:txBody>
  </p188:cm>
  <p188:cm id="{4DD443D5-41E6-4020-AE25-B21E83D5C144}" authorId="{8BBF169B-2C2B-8AB2-9368-202D6DFF21F7}" created="2025-05-09T16:20:00.260">
    <ac:deMkLst xmlns:ac="http://schemas.microsoft.com/office/drawing/2013/main/command">
      <pc:docMk xmlns:pc="http://schemas.microsoft.com/office/powerpoint/2013/main/command"/>
      <pc:sldMk xmlns:pc="http://schemas.microsoft.com/office/powerpoint/2013/main/command" cId="3814158867" sldId="1236"/>
      <ac:spMk id="73" creationId="{84AB5A9C-6E82-AC40-B75A-7DC8AE735A86}"/>
    </ac:deMkLst>
    <p188:txBody>
      <a:bodyPr/>
      <a:lstStyle/>
      <a:p>
        <a:r>
          <a:rPr lang="en-US"/>
          <a:t>Dimensions might not be neccesary</a:t>
        </a:r>
      </a:p>
    </p188:txBody>
  </p188:cm>
  <p188:cm id="{F50F2EA2-751F-4DF5-8933-F2345C043429}" authorId="{8BBF169B-2C2B-8AB2-9368-202D6DFF21F7}" created="2025-05-09T16:20:55.817">
    <ac:deMkLst xmlns:ac="http://schemas.microsoft.com/office/drawing/2013/main/command">
      <pc:docMk xmlns:pc="http://schemas.microsoft.com/office/powerpoint/2013/main/command"/>
      <pc:sldMk xmlns:pc="http://schemas.microsoft.com/office/powerpoint/2013/main/command" cId="3814158867" sldId="1236"/>
      <ac:spMk id="85" creationId="{9F322214-DA53-EEE8-6DA6-2D8B615503D8}"/>
    </ac:deMkLst>
    <p188:txBody>
      <a:bodyPr/>
      <a:lstStyle/>
      <a:p>
        <a:r>
          <a:rPr lang="en-US"/>
          <a:t>2 arrows consider boxing HC</a:t>
        </a:r>
      </a:p>
    </p188:txBody>
  </p188:cm>
  <p188:cm id="{DBEF8192-1779-4BDF-B2D4-2AB948A0DF68}" authorId="{8BBF169B-2C2B-8AB2-9368-202D6DFF21F7}" created="2025-05-09T16:21:25.740">
    <ac:txMkLst xmlns:ac="http://schemas.microsoft.com/office/drawing/2013/main/command">
      <pc:docMk xmlns:pc="http://schemas.microsoft.com/office/powerpoint/2013/main/command"/>
      <pc:sldMk xmlns:pc="http://schemas.microsoft.com/office/powerpoint/2013/main/command" cId="3814158867" sldId="1236"/>
      <ac:spMk id="83" creationId="{14C4206E-4E72-7681-0F7A-6E66F0EF38CA}"/>
      <ac:txMk cp="0">
        <ac:context len="1" hash="13"/>
      </ac:txMk>
    </ac:txMkLst>
    <p188:txBody>
      <a:bodyPr/>
      <a:lstStyle/>
      <a:p>
        <a:r>
          <a:rPr lang="en-US"/>
          <a:t>One word and consider thermal busbar</a:t>
        </a:r>
      </a:p>
    </p188:txBody>
  </p188:cm>
</p188:cmLst>
</file>

<file path=ppt/comments/modernComment_4D6_EBC9D84B.xml><?xml version="1.0" encoding="utf-8"?>
<p188:cmLst xmlns:a="http://schemas.openxmlformats.org/drawingml/2006/main" xmlns:r="http://schemas.openxmlformats.org/officeDocument/2006/relationships" xmlns:p188="http://schemas.microsoft.com/office/powerpoint/2018/8/main">
  <p188:cm id="{8BF32314-24C4-44E0-A1B1-23BBAAEB1DA6}" authorId="{8BBF169B-2C2B-8AB2-9368-202D6DFF21F7}" created="2025-05-09T16:43:47.254">
    <pc:sldMkLst xmlns:pc="http://schemas.microsoft.com/office/powerpoint/2013/main/command">
      <pc:docMk/>
      <pc:sldMk cId="3955873867" sldId="1238"/>
    </pc:sldMkLst>
    <p188:txBody>
      <a:bodyPr/>
      <a:lstStyle/>
      <a:p>
        <a:r>
          <a:rPr lang="en-US"/>
          <a:t>Vacuum level, system bottom out temp paired with CC capacity</a:t>
        </a:r>
      </a:p>
    </p188:txBody>
  </p188:cm>
</p188:cmLst>
</file>

<file path=ppt/comments/modernComment_4DC_1F36863B.xml><?xml version="1.0" encoding="utf-8"?>
<p188:cmLst xmlns:a="http://schemas.openxmlformats.org/drawingml/2006/main" xmlns:r="http://schemas.openxmlformats.org/officeDocument/2006/relationships" xmlns:p188="http://schemas.microsoft.com/office/powerpoint/2018/8/main">
  <p188:cm id="{42A7125B-CB98-4A74-852A-08D6204F2BA3}" authorId="{8BBF169B-2C2B-8AB2-9368-202D6DFF21F7}" created="2025-05-09T16:44:01.264">
    <ac:txMkLst xmlns:ac="http://schemas.microsoft.com/office/drawing/2013/main/command">
      <pc:docMk xmlns:pc="http://schemas.microsoft.com/office/powerpoint/2013/main/command"/>
      <pc:sldMk xmlns:pc="http://schemas.microsoft.com/office/powerpoint/2013/main/command" cId="523667003" sldId="1244"/>
      <ac:spMk id="3" creationId="{0BC99F78-E343-4C9A-11BB-A5DEE5A4EECF}"/>
      <ac:txMk cp="258">
        <ac:context len="301" hash="655587871"/>
      </ac:txMk>
    </ac:txMkLst>
    <p188:pos x="2845464" y="1273071"/>
    <p188:txBody>
      <a:bodyPr/>
      <a:lstStyle/>
      <a:p>
        <a:r>
          <a:rPr lang="en-US"/>
          <a:t>Calc emissiity of NASA</a:t>
        </a:r>
      </a:p>
    </p188:txBody>
  </p188:cm>
  <p188:cm id="{8B5107F0-1CE0-4F79-BA6C-966F0D7AD946}" authorId="{8BBF169B-2C2B-8AB2-9368-202D6DFF21F7}" created="2025-05-09T16:46:05.429">
    <ac:txMkLst xmlns:ac="http://schemas.microsoft.com/office/drawing/2013/main/command">
      <pc:docMk xmlns:pc="http://schemas.microsoft.com/office/powerpoint/2013/main/command"/>
      <pc:sldMk xmlns:pc="http://schemas.microsoft.com/office/powerpoint/2013/main/command" cId="523667003" sldId="1244"/>
      <ac:spMk id="3" creationId="{0BC99F78-E343-4C9A-11BB-A5DEE5A4EECF}"/>
      <ac:txMk cp="258">
        <ac:context len="301" hash="655587871"/>
      </ac:txMk>
    </ac:txMkLst>
    <p188:pos x="2192322" y="1523442"/>
    <p188:txBody>
      <a:bodyPr/>
      <a:lstStyle/>
      <a:p>
        <a:r>
          <a:rPr lang="en-US"/>
          <a:t>Fes with citation</a:t>
        </a:r>
      </a:p>
    </p188:txBody>
  </p188:cm>
</p188:cmLst>
</file>

<file path=ppt/comments/modernComment_4E2_3271226B.xml><?xml version="1.0" encoding="utf-8"?>
<p188:cmLst xmlns:a="http://schemas.openxmlformats.org/drawingml/2006/main" xmlns:r="http://schemas.openxmlformats.org/officeDocument/2006/relationships" xmlns:p188="http://schemas.microsoft.com/office/powerpoint/2018/8/main">
  <p188:cm id="{FE2ECCA9-6E00-477B-B9D0-5E0A78E66E41}" authorId="{8BBF169B-2C2B-8AB2-9368-202D6DFF21F7}" created="2025-05-09T16:26:34.635">
    <ac:deMkLst xmlns:ac="http://schemas.microsoft.com/office/drawing/2013/main/command">
      <pc:docMk xmlns:pc="http://schemas.microsoft.com/office/powerpoint/2013/main/command"/>
      <pc:sldMk xmlns:pc="http://schemas.microsoft.com/office/powerpoint/2013/main/command" cId="846275179" sldId="1250"/>
      <ac:spMk id="23" creationId="{38A61862-00F5-2FDF-A4C9-73766762C5A2}"/>
    </ac:deMkLst>
    <p188:txBody>
      <a:bodyPr/>
      <a:lstStyle/>
      <a:p>
        <a:r>
          <a:rPr lang="en-US"/>
          <a:t>Effective conductivity equation</a:t>
        </a:r>
      </a:p>
    </p188:txBody>
  </p188:cm>
  <p188:cm id="{3DC9513B-923E-479E-B9AE-90F055EDA339}" authorId="{8BBF169B-2C2B-8AB2-9368-202D6DFF21F7}" created="2025-05-09T16:27:07.891">
    <ac:deMkLst xmlns:ac="http://schemas.microsoft.com/office/drawing/2013/main/command">
      <pc:docMk xmlns:pc="http://schemas.microsoft.com/office/powerpoint/2013/main/command"/>
      <pc:sldMk xmlns:pc="http://schemas.microsoft.com/office/powerpoint/2013/main/command" cId="846275179" sldId="1250"/>
      <ac:picMk id="8" creationId="{932784BA-66E6-A500-3F74-4006743FA1BB}"/>
    </ac:deMkLst>
    <p188:txBody>
      <a:bodyPr/>
      <a:lstStyle/>
      <a:p>
        <a:r>
          <a:rPr lang="en-US"/>
          <a:t>Guard insulation capitlization</a:t>
        </a:r>
      </a:p>
    </p188:txBody>
  </p188:cm>
  <p188:cm id="{2E678231-8B3A-4686-A494-83595D67EB05}" authorId="{8BBF169B-2C2B-8AB2-9368-202D6DFF21F7}" created="2025-05-09T16:27:39.017">
    <ac:deMkLst xmlns:ac="http://schemas.microsoft.com/office/drawing/2013/main/command">
      <pc:docMk xmlns:pc="http://schemas.microsoft.com/office/powerpoint/2013/main/command"/>
      <pc:sldMk xmlns:pc="http://schemas.microsoft.com/office/powerpoint/2013/main/command" cId="846275179" sldId="1250"/>
      <ac:picMk id="8" creationId="{932784BA-66E6-A500-3F74-4006743FA1BB}"/>
    </ac:deMkLst>
    <p188:txBody>
      <a:bodyPr/>
      <a:lstStyle/>
      <a:p>
        <a:r>
          <a:rPr lang="en-US"/>
          <a:t>Lower case k across the presentaiton</a:t>
        </a:r>
      </a:p>
    </p188:txBody>
  </p188:cm>
  <p188:cm id="{FC6EF1FC-F0BE-4526-AC74-C448C3A5E8D8}" authorId="{8BBF169B-2C2B-8AB2-9368-202D6DFF21F7}" created="2025-05-09T16:27:50.404">
    <ac:deMkLst xmlns:ac="http://schemas.microsoft.com/office/drawing/2013/main/command">
      <pc:docMk xmlns:pc="http://schemas.microsoft.com/office/powerpoint/2013/main/command"/>
      <pc:sldMk xmlns:pc="http://schemas.microsoft.com/office/powerpoint/2013/main/command" cId="846275179" sldId="1250"/>
      <ac:picMk id="8" creationId="{932784BA-66E6-A500-3F74-4006743FA1BB}"/>
    </ac:deMkLst>
    <p188:txBody>
      <a:bodyPr/>
      <a:lstStyle/>
      <a:p>
        <a:r>
          <a:rPr lang="en-US"/>
          <a:t>Eliminate run 
# replace wityh study</a:t>
        </a:r>
      </a:p>
    </p188:txBody>
  </p188:cm>
  <p188:cm id="{0BA2C710-3780-41F4-9CCB-90172BDF6BE2}" authorId="{8BBF169B-2C2B-8AB2-9368-202D6DFF21F7}" created="2025-05-09T16:30:06.321">
    <ac:txMkLst xmlns:ac="http://schemas.microsoft.com/office/drawing/2013/main/command">
      <pc:docMk xmlns:pc="http://schemas.microsoft.com/office/powerpoint/2013/main/command"/>
      <pc:sldMk xmlns:pc="http://schemas.microsoft.com/office/powerpoint/2013/main/command" cId="846275179" sldId="1250"/>
      <ac:spMk id="2" creationId="{8FAF94E6-A290-DA10-7477-DB5B2A1856D6}"/>
      <ac:txMk cp="0" len="108">
        <ac:context len="208" hash="2379612311"/>
      </ac:txMk>
    </ac:txMkLst>
    <p188:pos x="5550844" y="302933"/>
    <p188:txBody>
      <a:bodyPr/>
      <a:lstStyle/>
      <a:p>
        <a:r>
          <a:rPr lang="en-US"/>
          <a:t>Establish why conductivities in table were chose</a:t>
        </a:r>
      </a:p>
    </p188:txBody>
  </p188:cm>
  <p188:cm id="{DE281992-D11B-4ACA-A2FE-9F9E04BB1542}" authorId="{8BBF169B-2C2B-8AB2-9368-202D6DFF21F7}" created="2025-05-09T16:30:12.948">
    <ac:txMkLst xmlns:ac="http://schemas.microsoft.com/office/drawing/2013/main/command">
      <pc:docMk xmlns:pc="http://schemas.microsoft.com/office/powerpoint/2013/main/command"/>
      <pc:sldMk xmlns:pc="http://schemas.microsoft.com/office/powerpoint/2013/main/command" cId="846275179" sldId="1250"/>
      <ac:spMk id="2" creationId="{8FAF94E6-A290-DA10-7477-DB5B2A1856D6}"/>
      <ac:txMk cp="0" len="108">
        <ac:context len="208" hash="2379612311"/>
      </ac:txMk>
    </ac:txMkLst>
    <p188:pos x="5550844" y="302933"/>
    <p188:txBody>
      <a:bodyPr/>
      <a:lstStyle/>
      <a:p>
        <a:r>
          <a:rPr lang="en-US"/>
          <a:t>Sig figsd</a:t>
        </a:r>
      </a:p>
    </p188:txBody>
  </p188:cm>
</p188:cmLst>
</file>

<file path=ppt/comments/modernComment_4E3_2FA28CB7.xml><?xml version="1.0" encoding="utf-8"?>
<p188:cmLst xmlns:a="http://schemas.openxmlformats.org/drawingml/2006/main" xmlns:r="http://schemas.openxmlformats.org/officeDocument/2006/relationships" xmlns:p188="http://schemas.microsoft.com/office/powerpoint/2018/8/main">
  <p188:cm id="{803F2799-F0A0-4AE8-BCF9-EE4E214E932D}" authorId="{8BBF169B-2C2B-8AB2-9368-202D6DFF21F7}" created="2025-05-09T16:56:48.058">
    <ac:deMkLst xmlns:ac="http://schemas.microsoft.com/office/drawing/2013/main/command">
      <pc:docMk xmlns:pc="http://schemas.microsoft.com/office/powerpoint/2013/main/command"/>
      <pc:sldMk xmlns:pc="http://schemas.microsoft.com/office/powerpoint/2013/main/command" cId="799182007" sldId="1251"/>
      <ac:picMk id="13" creationId="{50EB722E-4DBD-673F-FF52-04A65D90790D}"/>
    </ac:deMkLst>
    <p188:txBody>
      <a:bodyPr/>
      <a:lstStyle/>
      <a:p>
        <a:r>
          <a:rPr lang="en-US"/>
          <a:t>Shotren X-axis</a:t>
        </a:r>
      </a:p>
    </p188:txBody>
  </p188:cm>
</p188:cmLst>
</file>

<file path=ppt/comments/modernComment_4E4_CDB28992.xml><?xml version="1.0" encoding="utf-8"?>
<p188:cmLst xmlns:a="http://schemas.openxmlformats.org/drawingml/2006/main" xmlns:r="http://schemas.openxmlformats.org/officeDocument/2006/relationships" xmlns:p188="http://schemas.microsoft.com/office/powerpoint/2018/8/main">
  <p188:cm id="{E196775A-B663-4DAC-824D-DD7B888107B5}" authorId="{8BBF169B-2C2B-8AB2-9368-202D6DFF21F7}" created="2025-05-09T16:35:34.600">
    <ac:deMkLst xmlns:ac="http://schemas.microsoft.com/office/drawing/2013/main/command">
      <pc:docMk xmlns:pc="http://schemas.microsoft.com/office/powerpoint/2013/main/command"/>
      <pc:sldMk xmlns:pc="http://schemas.microsoft.com/office/powerpoint/2013/main/command" cId="3451029906" sldId="1252"/>
      <ac:picMk id="18" creationId="{B5079D9D-A65B-61E3-F47B-5EEA228A4A5C}"/>
    </ac:deMkLst>
    <p188:txBody>
      <a:bodyPr/>
      <a:lstStyle/>
      <a:p>
        <a:r>
          <a:rPr lang="en-US"/>
          <a:t>Sig figs</a:t>
        </a:r>
      </a:p>
    </p188:txBody>
  </p188:cm>
  <p188:cm id="{202F9A82-C913-4C0C-BF13-A2544E50B61A}" authorId="{8BBF169B-2C2B-8AB2-9368-202D6DFF21F7}" created="2025-05-09T16:36:39.505">
    <ac:deMkLst xmlns:ac="http://schemas.microsoft.com/office/drawing/2013/main/command">
      <pc:docMk xmlns:pc="http://schemas.microsoft.com/office/powerpoint/2013/main/command"/>
      <pc:sldMk xmlns:pc="http://schemas.microsoft.com/office/powerpoint/2013/main/command" cId="3451029906" sldId="1252"/>
      <ac:grpSpMk id="195" creationId="{C8C62AD9-2105-D39A-6E6E-BAB0B791E35B}"/>
    </ac:deMkLst>
    <p188:txBody>
      <a:bodyPr/>
      <a:lstStyle/>
      <a:p>
        <a:r>
          <a:rPr lang="en-US"/>
          <a:t>Redo white with big numbers!!!!!!</a:t>
        </a:r>
      </a:p>
    </p188:txBody>
  </p188:cm>
  <p188:cm id="{D3E361FE-0F8C-4E12-A489-C01A2CD3B4F3}" authorId="{8BBF169B-2C2B-8AB2-9368-202D6DFF21F7}" created="2025-05-09T16:38:08.859">
    <pc:sldMkLst xmlns:pc="http://schemas.microsoft.com/office/powerpoint/2013/main/command">
      <pc:docMk/>
      <pc:sldMk cId="3451029906" sldId="1252"/>
    </pc:sldMkLst>
    <p188:txBody>
      <a:bodyPr/>
      <a:lstStyle/>
      <a:p>
        <a:r>
          <a:rPr lang="en-US"/>
          <a:t>Equation giving context for delta offset</a:t>
        </a:r>
      </a:p>
    </p188:txBody>
  </p188:cm>
  <p188:cm id="{22C02BEC-796C-4E98-98B0-5D390E0E20D6}" authorId="{8BBF169B-2C2B-8AB2-9368-202D6DFF21F7}" created="2025-05-09T16:39:39.382">
    <ac:deMkLst xmlns:ac="http://schemas.microsoft.com/office/drawing/2013/main/command">
      <pc:docMk xmlns:pc="http://schemas.microsoft.com/office/powerpoint/2013/main/command"/>
      <pc:sldMk xmlns:pc="http://schemas.microsoft.com/office/powerpoint/2013/main/command" cId="3451029906" sldId="1252"/>
      <ac:picMk id="18" creationId="{B5079D9D-A65B-61E3-F47B-5EEA228A4A5C}"/>
    </ac:deMkLst>
    <p188:txBody>
      <a:bodyPr/>
      <a:lstStyle/>
      <a:p>
        <a:r>
          <a:rPr lang="en-US"/>
          <a:t>Consider fixing 1`/m</a:t>
        </a:r>
      </a:p>
    </p188:txBody>
  </p188:cm>
</p188:cmLst>
</file>

<file path=ppt/comments/modernComment_4E5_FBEE6D44.xml><?xml version="1.0" encoding="utf-8"?>
<p188:cmLst xmlns:a="http://schemas.openxmlformats.org/drawingml/2006/main" xmlns:r="http://schemas.openxmlformats.org/officeDocument/2006/relationships" xmlns:p188="http://schemas.microsoft.com/office/powerpoint/2018/8/main">
  <p188:cm id="{153D494F-3EFB-4991-9684-1D43CC4C5745}" authorId="{8BBF169B-2C2B-8AB2-9368-202D6DFF21F7}" created="2025-05-09T16:52:45.353">
    <ac:deMkLst xmlns:ac="http://schemas.microsoft.com/office/drawing/2013/main/command">
      <pc:docMk xmlns:pc="http://schemas.microsoft.com/office/powerpoint/2013/main/command"/>
      <pc:sldMk xmlns:pc="http://schemas.microsoft.com/office/powerpoint/2013/main/command" cId="4226706756" sldId="1253"/>
      <ac:picMk id="2" creationId="{48FBE935-59C5-87EE-6935-AF9EBBBD3519}"/>
    </ac:deMkLst>
    <p188:txBody>
      <a:bodyPr/>
      <a:lstStyle/>
      <a:p>
        <a:r>
          <a:rPr lang="en-US"/>
          <a:t>Center asnd lower case K’s</a:t>
        </a:r>
      </a:p>
    </p188:txBody>
  </p188:cm>
  <p188:cm id="{3FD5A369-9A2D-4BD3-87F0-0345A7BAF8FD}" authorId="{8BBF169B-2C2B-8AB2-9368-202D6DFF21F7}" created="2025-05-09T16:55:34.097">
    <ac:deMkLst xmlns:ac="http://schemas.microsoft.com/office/drawing/2013/main/command">
      <pc:docMk xmlns:pc="http://schemas.microsoft.com/office/powerpoint/2013/main/command"/>
      <pc:sldMk xmlns:pc="http://schemas.microsoft.com/office/powerpoint/2013/main/command" cId="4226706756" sldId="1253"/>
      <ac:picMk id="2" creationId="{48FBE935-59C5-87EE-6935-AF9EBBBD3519}"/>
    </ac:deMkLst>
    <p188:txBody>
      <a:bodyPr/>
      <a:lstStyle/>
      <a:p>
        <a:r>
          <a:rPr lang="en-US"/>
          <a:t>Consider eliminating, and just talking about how to correct</a:t>
        </a:r>
      </a:p>
    </p188:txBody>
  </p188:cm>
</p188:cmLst>
</file>

<file path=ppt/drawings/drawing1.xml><?xml version="1.0" encoding="utf-8"?>
<c:userShapes xmlns:c="http://schemas.openxmlformats.org/drawingml/2006/chart">
  <cdr:relSizeAnchor xmlns:cdr="http://schemas.openxmlformats.org/drawingml/2006/chartDrawing">
    <cdr:from>
      <cdr:x>0.84716</cdr:x>
      <cdr:y>0.86867</cdr:y>
    </cdr:from>
    <cdr:to>
      <cdr:x>0.84773</cdr:x>
      <cdr:y>0.93613</cdr:y>
    </cdr:to>
    <cdr:cxnSp macro="">
      <cdr:nvCxnSpPr>
        <cdr:cNvPr id="10" name="Straight Connector 9">
          <a:extLst xmlns:a="http://schemas.openxmlformats.org/drawingml/2006/main">
            <a:ext uri="{FF2B5EF4-FFF2-40B4-BE49-F238E27FC236}">
              <a16:creationId xmlns:a16="http://schemas.microsoft.com/office/drawing/2014/main" id="{716DCC5E-1B1F-B7E7-9E31-F40A1C24FCCD}"/>
            </a:ext>
          </a:extLst>
        </cdr:cNvPr>
        <cdr:cNvCxnSpPr/>
      </cdr:nvCxnSpPr>
      <cdr:spPr>
        <a:xfrm xmlns:a="http://schemas.openxmlformats.org/drawingml/2006/main" flipH="1" flipV="1">
          <a:off x="6113602" y="4549136"/>
          <a:ext cx="4114" cy="353280"/>
        </a:xfrm>
        <a:prstGeom xmlns:a="http://schemas.openxmlformats.org/drawingml/2006/main" prst="line">
          <a:avLst/>
        </a:prstGeom>
        <a:ln xmlns:a="http://schemas.openxmlformats.org/drawingml/2006/main" w="15875"/>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cxnSp>
  </cdr:relSizeAnchor>
  <cdr:relSizeAnchor xmlns:cdr="http://schemas.openxmlformats.org/drawingml/2006/chartDrawing">
    <cdr:from>
      <cdr:x>0.80848</cdr:x>
      <cdr:y>0.93022</cdr:y>
    </cdr:from>
    <cdr:to>
      <cdr:x>0.89801</cdr:x>
      <cdr:y>0.97911</cdr:y>
    </cdr:to>
    <cdr:sp macro="" textlink="">
      <cdr:nvSpPr>
        <cdr:cNvPr id="5" name="TextBox 1">
          <a:extLst xmlns:a="http://schemas.openxmlformats.org/drawingml/2006/main">
            <a:ext uri="{FF2B5EF4-FFF2-40B4-BE49-F238E27FC236}">
              <a16:creationId xmlns:a16="http://schemas.microsoft.com/office/drawing/2014/main" id="{1D00B20E-BCB6-05AC-CD2B-03EB794998C2}"/>
            </a:ext>
          </a:extLst>
        </cdr:cNvPr>
        <cdr:cNvSpPr txBox="1"/>
      </cdr:nvSpPr>
      <cdr:spPr>
        <a:xfrm xmlns:a="http://schemas.openxmlformats.org/drawingml/2006/main">
          <a:off x="5831114" y="4869524"/>
          <a:ext cx="645749" cy="25592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400" b="1" kern="1200" dirty="0">
              <a:latin typeface="Times New Roman" panose="02020603050405020304" pitchFamily="18" charset="0"/>
              <a:cs typeface="Times New Roman" panose="02020603050405020304" pitchFamily="18" charset="0"/>
            </a:rPr>
            <a:t>77 K                                             </a:t>
          </a:r>
        </a:p>
      </cdr:txBody>
    </cdr:sp>
  </cdr:relSizeAnchor>
  <cdr:relSizeAnchor xmlns:cdr="http://schemas.openxmlformats.org/drawingml/2006/chartDrawing">
    <cdr:from>
      <cdr:x>0.78196</cdr:x>
      <cdr:y>0.11707</cdr:y>
    </cdr:from>
    <cdr:to>
      <cdr:x>0.93541</cdr:x>
      <cdr:y>0.19401</cdr:y>
    </cdr:to>
    <cdr:sp macro="" textlink="">
      <cdr:nvSpPr>
        <cdr:cNvPr id="2" name="TextBox 1">
          <a:extLst xmlns:a="http://schemas.openxmlformats.org/drawingml/2006/main">
            <a:ext uri="{FF2B5EF4-FFF2-40B4-BE49-F238E27FC236}">
              <a16:creationId xmlns:a16="http://schemas.microsoft.com/office/drawing/2014/main" id="{F721B4BA-E93A-133B-F26C-6F869FED36C9}"/>
            </a:ext>
          </a:extLst>
        </cdr:cNvPr>
        <cdr:cNvSpPr txBox="1"/>
      </cdr:nvSpPr>
      <cdr:spPr>
        <a:xfrm xmlns:a="http://schemas.openxmlformats.org/drawingml/2006/main">
          <a:off x="5643057" y="613103"/>
          <a:ext cx="1107386" cy="402897"/>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none" rtlCol="0"/>
        <a:lstStyle xmlns:a="http://schemas.openxmlformats.org/drawingml/2006/main"/>
        <a:p xmlns:a="http://schemas.openxmlformats.org/drawingml/2006/main">
          <a:r>
            <a:rPr lang="en-US" sz="800" kern="1200">
              <a:latin typeface="Times New Roman" panose="02020603050405020304" pitchFamily="18" charset="0"/>
              <a:cs typeface="Times New Roman" panose="02020603050405020304" pitchFamily="18" charset="0"/>
            </a:rPr>
            <a:t>GMB-Glass </a:t>
          </a:r>
          <a:r>
            <a:rPr lang="en-US" sz="900" kern="1200">
              <a:latin typeface="Times New Roman" panose="02020603050405020304" pitchFamily="18" charset="0"/>
              <a:cs typeface="Times New Roman" panose="02020603050405020304" pitchFamily="18" charset="0"/>
            </a:rPr>
            <a:t>microbubbles</a:t>
          </a:r>
        </a:p>
        <a:p xmlns:a="http://schemas.openxmlformats.org/drawingml/2006/main">
          <a:r>
            <a:rPr lang="en-US" sz="900" kern="1200">
              <a:latin typeface="Times New Roman" panose="02020603050405020304" pitchFamily="18" charset="0"/>
              <a:cs typeface="Times New Roman" panose="02020603050405020304" pitchFamily="18" charset="0"/>
            </a:rPr>
            <a:t>MLI-Multi</a:t>
          </a:r>
          <a:r>
            <a:rPr lang="en-US" sz="900" kern="1200" baseline="0">
              <a:latin typeface="Times New Roman" panose="02020603050405020304" pitchFamily="18" charset="0"/>
              <a:cs typeface="Times New Roman" panose="02020603050405020304" pitchFamily="18" charset="0"/>
            </a:rPr>
            <a:t> layer insulation</a:t>
          </a:r>
          <a:endParaRPr lang="en-US" sz="800" kern="1200">
            <a:latin typeface="Times New Roman" panose="02020603050405020304" pitchFamily="18" charset="0"/>
            <a:cs typeface="Times New Roman" panose="02020603050405020304" pitchFamily="18"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3B62E1F-A4E0-FD06-368A-D66F01A66993}"/>
              </a:ext>
            </a:extLst>
          </p:cNvPr>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a:extLst>
              <a:ext uri="{FF2B5EF4-FFF2-40B4-BE49-F238E27FC236}">
                <a16:creationId xmlns:a16="http://schemas.microsoft.com/office/drawing/2014/main" id="{DA5D4B82-9E0F-4CF4-A08C-D6346B6D2980}"/>
              </a:ext>
            </a:extLst>
          </p:cNvPr>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668CF2D-151E-4BD9-A98B-DD9F180C4981}" type="datetimeFigureOut">
              <a:rPr lang="en-US" smtClean="0"/>
              <a:t>5/15/2025</a:t>
            </a:fld>
            <a:endParaRPr lang="en-US"/>
          </a:p>
        </p:txBody>
      </p:sp>
      <p:sp>
        <p:nvSpPr>
          <p:cNvPr id="4" name="Footer Placeholder 3">
            <a:extLst>
              <a:ext uri="{FF2B5EF4-FFF2-40B4-BE49-F238E27FC236}">
                <a16:creationId xmlns:a16="http://schemas.microsoft.com/office/drawing/2014/main" id="{645D5CA7-1155-EA5E-801D-46ABCBA92016}"/>
              </a:ext>
            </a:extLst>
          </p:cNvPr>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42BDE1-16A5-457A-B72C-FFB31403B45C}"/>
              </a:ext>
            </a:extLst>
          </p:cNvPr>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A3D15F0C-DC97-46BC-BE8E-EFA56825A8A6}" type="slidenum">
              <a:rPr lang="en-US" smtClean="0"/>
              <a:t>‹#›</a:t>
            </a:fld>
            <a:endParaRPr lang="en-US"/>
          </a:p>
        </p:txBody>
      </p:sp>
    </p:spTree>
    <p:extLst>
      <p:ext uri="{BB962C8B-B14F-4D97-AF65-F5344CB8AC3E}">
        <p14:creationId xmlns:p14="http://schemas.microsoft.com/office/powerpoint/2010/main" val="11061768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18B8937-DE78-4879-A415-F62D4CCBF840}" type="datetimeFigureOut">
              <a:rPr lang="en-US" smtClean="0"/>
              <a:t>5/15/2025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292CB81-F777-4FE9-9455-FAD76910933E}" type="slidenum">
              <a:rPr lang="en-US" smtClean="0"/>
              <a:t>‹#›</a:t>
            </a:fld>
            <a:endParaRPr lang="en-US"/>
          </a:p>
        </p:txBody>
      </p:sp>
    </p:spTree>
    <p:extLst>
      <p:ext uri="{BB962C8B-B14F-4D97-AF65-F5344CB8AC3E}">
        <p14:creationId xmlns:p14="http://schemas.microsoft.com/office/powerpoint/2010/main" val="1361556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292CB81-F777-4FE9-9455-FAD76910933E}" type="slidenum">
              <a:rPr lang="en-US" smtClean="0"/>
              <a:t>1</a:t>
            </a:fld>
            <a:endParaRPr lang="en-US"/>
          </a:p>
        </p:txBody>
      </p:sp>
    </p:spTree>
    <p:extLst>
      <p:ext uri="{BB962C8B-B14F-4D97-AF65-F5344CB8AC3E}">
        <p14:creationId xmlns:p14="http://schemas.microsoft.com/office/powerpoint/2010/main" val="3485134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F2DC4-545A-7A49-B51B-FA5380A754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CE54FF-8BC6-D7B2-3544-1C542D2631D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71380FC-3269-64EB-4A98-1E8970A6254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FBB0F494-FBA4-2469-8296-9459548AD075}"/>
              </a:ext>
            </a:extLst>
          </p:cNvPr>
          <p:cNvSpPr>
            <a:spLocks noGrp="1"/>
          </p:cNvSpPr>
          <p:nvPr>
            <p:ph type="sldNum" sz="quarter" idx="5"/>
          </p:nvPr>
        </p:nvSpPr>
        <p:spPr/>
        <p:txBody>
          <a:bodyPr/>
          <a:lstStyle/>
          <a:p>
            <a:fld id="{D292CB81-F777-4FE9-9455-FAD76910933E}" type="slidenum">
              <a:rPr lang="en-US" smtClean="0"/>
              <a:t>10</a:t>
            </a:fld>
            <a:endParaRPr lang="en-US"/>
          </a:p>
        </p:txBody>
      </p:sp>
    </p:spTree>
    <p:extLst>
      <p:ext uri="{BB962C8B-B14F-4D97-AF65-F5344CB8AC3E}">
        <p14:creationId xmlns:p14="http://schemas.microsoft.com/office/powerpoint/2010/main" val="35114766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E1D1FF2B-2472-42D6-A4C7-247DC8265C7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815917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387AB1-AB98-3C18-95D9-9E23D8B0A1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030985-85A0-83F3-167D-6A551B8320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2DBDD8-2E89-7189-B795-CBFF4C43FB5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18F26E6-4665-DA21-94A5-E0D025B9C0CF}"/>
              </a:ext>
            </a:extLst>
          </p:cNvPr>
          <p:cNvSpPr>
            <a:spLocks noGrp="1"/>
          </p:cNvSpPr>
          <p:nvPr>
            <p:ph type="sldNum" sz="quarter" idx="5"/>
          </p:nvPr>
        </p:nvSpPr>
        <p:spPr/>
        <p:txBody>
          <a:bodyPr/>
          <a:lstStyle/>
          <a:p>
            <a:pPr defTabSz="465887">
              <a:defRPr/>
            </a:pPr>
            <a:fld id="{E1D1FF2B-2472-42D6-A4C7-247DC8265C70}" type="slidenum">
              <a:rPr lang="en-US">
                <a:solidFill>
                  <a:prstClr val="black"/>
                </a:solidFill>
                <a:latin typeface="Calibri" panose="020F0502020204030204"/>
              </a:rPr>
              <a:pPr defTabSz="465887">
                <a:defRPr/>
              </a:pPr>
              <a:t>3</a:t>
            </a:fld>
            <a:endParaRPr lang="en-US">
              <a:solidFill>
                <a:prstClr val="black"/>
              </a:solidFill>
              <a:latin typeface="Calibri" panose="020F0502020204030204"/>
            </a:endParaRPr>
          </a:p>
        </p:txBody>
      </p:sp>
    </p:spTree>
    <p:extLst>
      <p:ext uri="{BB962C8B-B14F-4D97-AF65-F5344CB8AC3E}">
        <p14:creationId xmlns:p14="http://schemas.microsoft.com/office/powerpoint/2010/main" val="1104956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62FD34-C725-15C8-E9F7-BECCE1E413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CCAF9F-6629-D00F-A925-0F134A4AB9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D94042A-9896-D24C-F9BC-E2999DB394A3}"/>
              </a:ext>
            </a:extLst>
          </p:cNvPr>
          <p:cNvSpPr>
            <a:spLocks noGrp="1"/>
          </p:cNvSpPr>
          <p:nvPr>
            <p:ph type="body" idx="1"/>
          </p:nvPr>
        </p:nvSpPr>
        <p:spPr/>
        <p:txBody>
          <a:bodyPr/>
          <a:lstStyle/>
          <a:p>
            <a:pPr defTabSz="931774">
              <a:defRPr/>
            </a:pPr>
            <a:r>
              <a:rPr lang="en-US"/>
              <a:t>Drop tanks of helium in current so if we can </a:t>
            </a:r>
            <a:r>
              <a:rPr lang="en-US" err="1"/>
              <a:t>autonmously</a:t>
            </a:r>
            <a:r>
              <a:rPr lang="en-US"/>
              <a:t> do this with h2 and not just external sources and </a:t>
            </a:r>
            <a:r>
              <a:rPr lang="en-US" err="1"/>
              <a:t>mixutres</a:t>
            </a:r>
            <a:r>
              <a:rPr lang="en-US"/>
              <a:t>….</a:t>
            </a:r>
          </a:p>
          <a:p>
            <a:pPr defTabSz="931774">
              <a:defRPr/>
            </a:pPr>
            <a:endParaRPr lang="en-US"/>
          </a:p>
          <a:p>
            <a:pPr defTabSz="931774">
              <a:defRPr/>
            </a:pPr>
            <a:r>
              <a:rPr lang="en-US"/>
              <a:t>The large temperature gradient between liquid hydrogen (21 K) and surfaces results in large volumetric expansion of the fluid (~700x) and corresponding pressure surges. Pressure surging increases the risk of wear on components and potential for component failure. Surging will also result in uneven flow distributions going to the downstream consumer. </a:t>
            </a:r>
          </a:p>
          <a:p>
            <a:pPr defTabSz="931774">
              <a:defRPr/>
            </a:pPr>
            <a:endParaRPr lang="en-US"/>
          </a:p>
          <a:p>
            <a:pPr defTabSz="931774">
              <a:defRPr/>
            </a:pPr>
            <a:endParaRPr lang="en-US"/>
          </a:p>
          <a:p>
            <a:pPr defTabSz="931774">
              <a:defRPr/>
            </a:pPr>
            <a:endParaRPr lang="en-US"/>
          </a:p>
          <a:p>
            <a:pPr defTabSz="931774">
              <a:defRPr/>
            </a:pPr>
            <a:r>
              <a:rPr lang="en-US"/>
              <a:t>Why did we pick what we picked? Say out… </a:t>
            </a:r>
          </a:p>
          <a:p>
            <a:endParaRPr lang="en-US"/>
          </a:p>
          <a:p>
            <a:endParaRPr lang="en-US"/>
          </a:p>
        </p:txBody>
      </p:sp>
      <p:sp>
        <p:nvSpPr>
          <p:cNvPr id="4" name="Slide Number Placeholder 3">
            <a:extLst>
              <a:ext uri="{FF2B5EF4-FFF2-40B4-BE49-F238E27FC236}">
                <a16:creationId xmlns:a16="http://schemas.microsoft.com/office/drawing/2014/main" id="{E3579CA6-AA71-09B0-1C6A-417443143A23}"/>
              </a:ext>
            </a:extLst>
          </p:cNvPr>
          <p:cNvSpPr>
            <a:spLocks noGrp="1"/>
          </p:cNvSpPr>
          <p:nvPr>
            <p:ph type="sldNum" sz="quarter" idx="5"/>
          </p:nvPr>
        </p:nvSpPr>
        <p:spPr/>
        <p:txBody>
          <a:bodyPr/>
          <a:lstStyle/>
          <a:p>
            <a:pPr defTabSz="465887">
              <a:defRPr/>
            </a:pPr>
            <a:fld id="{E1D1FF2B-2472-42D6-A4C7-247DC8265C70}" type="slidenum">
              <a:rPr lang="en-US">
                <a:solidFill>
                  <a:prstClr val="black"/>
                </a:solidFill>
                <a:latin typeface="Calibri" panose="020F0502020204030204"/>
              </a:rPr>
              <a:pPr defTabSz="465887">
                <a:defRPr/>
              </a:pPr>
              <a:t>4</a:t>
            </a:fld>
            <a:endParaRPr lang="en-US">
              <a:solidFill>
                <a:prstClr val="black"/>
              </a:solidFill>
              <a:latin typeface="Calibri" panose="020F0502020204030204"/>
            </a:endParaRPr>
          </a:p>
        </p:txBody>
      </p:sp>
    </p:spTree>
    <p:extLst>
      <p:ext uri="{BB962C8B-B14F-4D97-AF65-F5344CB8AC3E}">
        <p14:creationId xmlns:p14="http://schemas.microsoft.com/office/powerpoint/2010/main" val="107817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C8C2FC-2722-461D-B47F-AEAF9F7E56B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4C87FE-2ECF-B19E-79C8-99E7E46B62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3F2779-6F86-B97C-F0CB-D997FAC404FD}"/>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DB09800A-3831-78A1-DE05-675D246930DA}"/>
              </a:ext>
            </a:extLst>
          </p:cNvPr>
          <p:cNvSpPr>
            <a:spLocks noGrp="1"/>
          </p:cNvSpPr>
          <p:nvPr>
            <p:ph type="sldNum" sz="quarter" idx="5"/>
          </p:nvPr>
        </p:nvSpPr>
        <p:spPr/>
        <p:txBody>
          <a:bodyPr/>
          <a:lstStyle/>
          <a:p>
            <a:fld id="{D292CB81-F777-4FE9-9455-FAD76910933E}" type="slidenum">
              <a:rPr lang="en-US" smtClean="0"/>
              <a:t>5</a:t>
            </a:fld>
            <a:endParaRPr lang="en-US"/>
          </a:p>
        </p:txBody>
      </p:sp>
    </p:spTree>
    <p:extLst>
      <p:ext uri="{BB962C8B-B14F-4D97-AF65-F5344CB8AC3E}">
        <p14:creationId xmlns:p14="http://schemas.microsoft.com/office/powerpoint/2010/main" val="4190858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B652DA-821E-A8EF-2457-733D60845B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C9B200-553D-2903-2AB2-54B0FCE23F8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B3C670-478B-EA15-B6BD-D283FBF92EB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0BDD536-93C3-D116-33B2-3841342032EB}"/>
              </a:ext>
            </a:extLst>
          </p:cNvPr>
          <p:cNvSpPr>
            <a:spLocks noGrp="1"/>
          </p:cNvSpPr>
          <p:nvPr>
            <p:ph type="sldNum" sz="quarter" idx="5"/>
          </p:nvPr>
        </p:nvSpPr>
        <p:spPr/>
        <p:txBody>
          <a:bodyPr/>
          <a:lstStyle/>
          <a:p>
            <a:fld id="{D292CB81-F777-4FE9-9455-FAD76910933E}" type="slidenum">
              <a:rPr lang="en-US" smtClean="0"/>
              <a:t>6</a:t>
            </a:fld>
            <a:endParaRPr lang="en-US"/>
          </a:p>
        </p:txBody>
      </p:sp>
    </p:spTree>
    <p:extLst>
      <p:ext uri="{BB962C8B-B14F-4D97-AF65-F5344CB8AC3E}">
        <p14:creationId xmlns:p14="http://schemas.microsoft.com/office/powerpoint/2010/main" val="20632188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6E0D01-C4AB-3133-CD2E-E4B93B170A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67473B-4B34-C66B-07CB-1C95E81851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3FDB2F2-FB20-2C25-FE07-02F7B6CCADD3}"/>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0E52AB82-7DA3-53BC-3032-510E5E08E21C}"/>
              </a:ext>
            </a:extLst>
          </p:cNvPr>
          <p:cNvSpPr>
            <a:spLocks noGrp="1"/>
          </p:cNvSpPr>
          <p:nvPr>
            <p:ph type="sldNum" sz="quarter" idx="5"/>
          </p:nvPr>
        </p:nvSpPr>
        <p:spPr/>
        <p:txBody>
          <a:bodyPr/>
          <a:lstStyle/>
          <a:p>
            <a:fld id="{D292CB81-F777-4FE9-9455-FAD76910933E}" type="slidenum">
              <a:rPr lang="en-US" smtClean="0"/>
              <a:t>7</a:t>
            </a:fld>
            <a:endParaRPr lang="en-US"/>
          </a:p>
        </p:txBody>
      </p:sp>
    </p:spTree>
    <p:extLst>
      <p:ext uri="{BB962C8B-B14F-4D97-AF65-F5344CB8AC3E}">
        <p14:creationId xmlns:p14="http://schemas.microsoft.com/office/powerpoint/2010/main" val="3903248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ADED97-9F96-4D24-CF4E-BA1B8D92E6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6E7E79-6025-2557-F344-78C613D208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094E12D-9DDF-FB31-F8DB-BC6A46E3FEC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CF37AC2-B417-78E1-14A6-4DC97F2E6D82}"/>
              </a:ext>
            </a:extLst>
          </p:cNvPr>
          <p:cNvSpPr>
            <a:spLocks noGrp="1"/>
          </p:cNvSpPr>
          <p:nvPr>
            <p:ph type="sldNum" sz="quarter" idx="5"/>
          </p:nvPr>
        </p:nvSpPr>
        <p:spPr/>
        <p:txBody>
          <a:bodyPr/>
          <a:lstStyle/>
          <a:p>
            <a:fld id="{D292CB81-F777-4FE9-9455-FAD76910933E}" type="slidenum">
              <a:rPr lang="en-US" smtClean="0"/>
              <a:t>8</a:t>
            </a:fld>
            <a:endParaRPr lang="en-US"/>
          </a:p>
        </p:txBody>
      </p:sp>
    </p:spTree>
    <p:extLst>
      <p:ext uri="{BB962C8B-B14F-4D97-AF65-F5344CB8AC3E}">
        <p14:creationId xmlns:p14="http://schemas.microsoft.com/office/powerpoint/2010/main" val="1836016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85D0A7-34BA-6965-5A6C-D58FE2D528D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11DD19-0F35-E86B-17A1-87E9A9E7C9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2864F01-816E-1BA7-EF14-5F626220DA2C}"/>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615D607-356B-2B51-199C-A2D61B0A5AC1}"/>
              </a:ext>
            </a:extLst>
          </p:cNvPr>
          <p:cNvSpPr>
            <a:spLocks noGrp="1"/>
          </p:cNvSpPr>
          <p:nvPr>
            <p:ph type="sldNum" sz="quarter" idx="5"/>
          </p:nvPr>
        </p:nvSpPr>
        <p:spPr/>
        <p:txBody>
          <a:bodyPr/>
          <a:lstStyle/>
          <a:p>
            <a:fld id="{D292CB81-F777-4FE9-9455-FAD76910933E}" type="slidenum">
              <a:rPr lang="en-US" smtClean="0"/>
              <a:t>9</a:t>
            </a:fld>
            <a:endParaRPr lang="en-US"/>
          </a:p>
        </p:txBody>
      </p:sp>
    </p:spTree>
    <p:extLst>
      <p:ext uri="{BB962C8B-B14F-4D97-AF65-F5344CB8AC3E}">
        <p14:creationId xmlns:p14="http://schemas.microsoft.com/office/powerpoint/2010/main" val="5564867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1.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2.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3.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4.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eg"/><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0.pn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9.png"/><Relationship Id="rId5" Type="http://schemas.microsoft.com/office/2007/relationships/hdphoto" Target="../media/hdphoto2.wdp"/><Relationship Id="rId4" Type="http://schemas.openxmlformats.org/officeDocument/2006/relationships/image" Target="../media/image8.png"/><Relationship Id="rId9"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5.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6.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7.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Body">
    <p:spTree>
      <p:nvGrpSpPr>
        <p:cNvPr id="1" name=""/>
        <p:cNvGrpSpPr/>
        <p:nvPr/>
      </p:nvGrpSpPr>
      <p:grpSpPr>
        <a:xfrm>
          <a:off x="0" y="0"/>
          <a:ext cx="0" cy="0"/>
          <a:chOff x="0" y="0"/>
          <a:chExt cx="0" cy="0"/>
        </a:xfrm>
      </p:grpSpPr>
      <p:sp>
        <p:nvSpPr>
          <p:cNvPr id="2" name="Title 1"/>
          <p:cNvSpPr>
            <a:spLocks noGrp="1"/>
          </p:cNvSpPr>
          <p:nvPr>
            <p:ph type="title"/>
          </p:nvPr>
        </p:nvSpPr>
        <p:spPr>
          <a:xfrm>
            <a:off x="260007" y="166978"/>
            <a:ext cx="9692640" cy="779227"/>
          </a:xfrm>
        </p:spPr>
        <p:txBody>
          <a:bodyPr/>
          <a:lstStyle/>
          <a:p>
            <a:r>
              <a:rPr lang="en-US"/>
              <a:t>Click to edit Master title style</a:t>
            </a:r>
          </a:p>
        </p:txBody>
      </p:sp>
      <p:sp>
        <p:nvSpPr>
          <p:cNvPr id="3" name="Content Placeholder 2"/>
          <p:cNvSpPr>
            <a:spLocks noGrp="1"/>
          </p:cNvSpPr>
          <p:nvPr>
            <p:ph idx="1"/>
          </p:nvPr>
        </p:nvSpPr>
        <p:spPr>
          <a:xfrm>
            <a:off x="260007" y="1105232"/>
            <a:ext cx="8595360" cy="4351337"/>
          </a:xfrm>
        </p:spPr>
        <p:txBody>
          <a:bodyPr/>
          <a:lstStyle>
            <a:lvl1pPr>
              <a:defRPr b="1"/>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Graphic 9">
            <a:extLst>
              <a:ext uri="{FF2B5EF4-FFF2-40B4-BE49-F238E27FC236}">
                <a16:creationId xmlns:a16="http://schemas.microsoft.com/office/drawing/2014/main" id="{3925E9E4-DF9F-40E3-9C2F-3356D5A86EC4}"/>
              </a:ext>
            </a:extLst>
          </p:cNvPr>
          <p:cNvPicPr>
            <a:picLocks noChangeAspect="1"/>
          </p:cNvPicPr>
          <p:nvPr userDrawn="1"/>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419085" y="2067616"/>
            <a:ext cx="586540" cy="722313"/>
          </a:xfrm>
          <a:prstGeom prst="rect">
            <a:avLst/>
          </a:prstGeom>
        </p:spPr>
      </p:pic>
    </p:spTree>
    <p:extLst>
      <p:ext uri="{BB962C8B-B14F-4D97-AF65-F5344CB8AC3E}">
        <p14:creationId xmlns:p14="http://schemas.microsoft.com/office/powerpoint/2010/main" val="33452884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le - CHEF1">
    <p:bg>
      <p:bgRef idx="1001">
        <a:schemeClr val="bg1"/>
      </p:bgRef>
    </p:bg>
    <p:spTree>
      <p:nvGrpSpPr>
        <p:cNvPr id="1" name=""/>
        <p:cNvGrpSpPr/>
        <p:nvPr/>
      </p:nvGrpSpPr>
      <p:grpSpPr>
        <a:xfrm>
          <a:off x="0" y="0"/>
          <a:ext cx="0" cy="0"/>
          <a:chOff x="0" y="0"/>
          <a:chExt cx="0" cy="0"/>
        </a:xfrm>
      </p:grpSpPr>
      <p:pic>
        <p:nvPicPr>
          <p:cNvPr id="8" name="Picture 7" descr="A machine with many cylinders and wires&#10;&#10;Description automatically generated with medium confidence">
            <a:extLst>
              <a:ext uri="{FF2B5EF4-FFF2-40B4-BE49-F238E27FC236}">
                <a16:creationId xmlns:a16="http://schemas.microsoft.com/office/drawing/2014/main" id="{8B4133C3-0999-866A-7BB2-1BC8D591C6E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3058" t="39364" r="1093" b="31881"/>
          <a:stretch/>
        </p:blipFill>
        <p:spPr>
          <a:xfrm>
            <a:off x="1" y="4114800"/>
            <a:ext cx="12192000" cy="2743200"/>
          </a:xfrm>
          <a:prstGeom prst="rect">
            <a:avLst/>
          </a:prstGeom>
        </p:spPr>
      </p:pic>
      <p:sp>
        <p:nvSpPr>
          <p:cNvPr id="9" name="Rectangle 8">
            <a:extLst>
              <a:ext uri="{FF2B5EF4-FFF2-40B4-BE49-F238E27FC236}">
                <a16:creationId xmlns:a16="http://schemas.microsoft.com/office/drawing/2014/main" id="{CBE2BCE4-A42A-EC0D-8478-583D86204D48}"/>
              </a:ext>
            </a:extLst>
          </p:cNvPr>
          <p:cNvSpPr/>
          <p:nvPr userDrawn="1"/>
        </p:nvSpPr>
        <p:spPr>
          <a:xfrm>
            <a:off x="-1" y="4114800"/>
            <a:ext cx="12192001" cy="2743200"/>
          </a:xfrm>
          <a:prstGeom prst="rect">
            <a:avLst/>
          </a:prstGeom>
          <a:gradFill>
            <a:gsLst>
              <a:gs pos="39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FB998781-CA41-AA8A-14FD-444BFDB2ED1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A217E4CD-9254-6241-B7C6-001D036E59BB}"/>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p>
        </p:txBody>
      </p:sp>
      <p:sp>
        <p:nvSpPr>
          <p:cNvPr id="12" name="Text Placeholder 10">
            <a:extLst>
              <a:ext uri="{FF2B5EF4-FFF2-40B4-BE49-F238E27FC236}">
                <a16:creationId xmlns:a16="http://schemas.microsoft.com/office/drawing/2014/main" id="{F134D812-A4C1-8CD2-E4E9-0DE8BF534F12}"/>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a:p>
        </p:txBody>
      </p:sp>
    </p:spTree>
    <p:extLst>
      <p:ext uri="{BB962C8B-B14F-4D97-AF65-F5344CB8AC3E}">
        <p14:creationId xmlns:p14="http://schemas.microsoft.com/office/powerpoint/2010/main" val="1235652471"/>
      </p:ext>
    </p:extLst>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 CHEF2">
    <p:bg>
      <p:bgRef idx="1001">
        <a:schemeClr val="bg1"/>
      </p:bgRef>
    </p:bg>
    <p:spTree>
      <p:nvGrpSpPr>
        <p:cNvPr id="1" name=""/>
        <p:cNvGrpSpPr/>
        <p:nvPr/>
      </p:nvGrpSpPr>
      <p:grpSpPr>
        <a:xfrm>
          <a:off x="0" y="0"/>
          <a:ext cx="0" cy="0"/>
          <a:chOff x="0" y="0"/>
          <a:chExt cx="0" cy="0"/>
        </a:xfrm>
      </p:grpSpPr>
      <p:pic>
        <p:nvPicPr>
          <p:cNvPr id="5" name="Picture 4" descr="A close up of a machine&#10;&#10;Description automatically generated">
            <a:extLst>
              <a:ext uri="{FF2B5EF4-FFF2-40B4-BE49-F238E27FC236}">
                <a16:creationId xmlns:a16="http://schemas.microsoft.com/office/drawing/2014/main" id="{4D3113B1-4666-3F59-8AFF-492D142B673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368" t="47634" r="374" b="23188"/>
          <a:stretch/>
        </p:blipFill>
        <p:spPr>
          <a:xfrm>
            <a:off x="0" y="4114799"/>
            <a:ext cx="12192000" cy="2743201"/>
          </a:xfrm>
          <a:prstGeom prst="rect">
            <a:avLst/>
          </a:prstGeom>
        </p:spPr>
      </p:pic>
      <p:sp>
        <p:nvSpPr>
          <p:cNvPr id="9" name="Rectangle 8">
            <a:extLst>
              <a:ext uri="{FF2B5EF4-FFF2-40B4-BE49-F238E27FC236}">
                <a16:creationId xmlns:a16="http://schemas.microsoft.com/office/drawing/2014/main" id="{CBE2BCE4-A42A-EC0D-8478-583D86204D48}"/>
              </a:ext>
            </a:extLst>
          </p:cNvPr>
          <p:cNvSpPr/>
          <p:nvPr userDrawn="1"/>
        </p:nvSpPr>
        <p:spPr>
          <a:xfrm>
            <a:off x="-1" y="4114800"/>
            <a:ext cx="12192001" cy="2743200"/>
          </a:xfrm>
          <a:prstGeom prst="rect">
            <a:avLst/>
          </a:prstGeom>
          <a:gradFill>
            <a:gsLst>
              <a:gs pos="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FB998781-CA41-AA8A-14FD-444BFDB2ED1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A217E4CD-9254-6241-B7C6-001D036E59BB}"/>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p>
        </p:txBody>
      </p:sp>
      <p:sp>
        <p:nvSpPr>
          <p:cNvPr id="12" name="Text Placeholder 10">
            <a:extLst>
              <a:ext uri="{FF2B5EF4-FFF2-40B4-BE49-F238E27FC236}">
                <a16:creationId xmlns:a16="http://schemas.microsoft.com/office/drawing/2014/main" id="{35BDAE71-A855-F177-9D46-4AAA4A3B33D6}"/>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a:p>
        </p:txBody>
      </p:sp>
    </p:spTree>
    <p:extLst>
      <p:ext uri="{BB962C8B-B14F-4D97-AF65-F5344CB8AC3E}">
        <p14:creationId xmlns:p14="http://schemas.microsoft.com/office/powerpoint/2010/main" val="4243040958"/>
      </p:ext>
    </p:extLst>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 LN2 Droplet">
    <p:bg>
      <p:bgRef idx="1001">
        <a:schemeClr val="bg1"/>
      </p:bgRef>
    </p:bg>
    <p:spTree>
      <p:nvGrpSpPr>
        <p:cNvPr id="1" name=""/>
        <p:cNvGrpSpPr/>
        <p:nvPr/>
      </p:nvGrpSpPr>
      <p:grpSpPr>
        <a:xfrm>
          <a:off x="0" y="0"/>
          <a:ext cx="0" cy="0"/>
          <a:chOff x="0" y="0"/>
          <a:chExt cx="0" cy="0"/>
        </a:xfrm>
      </p:grpSpPr>
      <p:pic>
        <p:nvPicPr>
          <p:cNvPr id="6" name="Picture 5" descr="A close-up of a small insect&#10;&#10;Description automatically generated">
            <a:extLst>
              <a:ext uri="{FF2B5EF4-FFF2-40B4-BE49-F238E27FC236}">
                <a16:creationId xmlns:a16="http://schemas.microsoft.com/office/drawing/2014/main" id="{9C9A0EE8-20C3-716F-131B-70EF697460A9}"/>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25155" t="38472" r="9027" b="38893"/>
          <a:stretch/>
        </p:blipFill>
        <p:spPr>
          <a:xfrm>
            <a:off x="0" y="4062714"/>
            <a:ext cx="12192000" cy="2795286"/>
          </a:xfrm>
          <a:prstGeom prst="rect">
            <a:avLst/>
          </a:prstGeom>
        </p:spPr>
      </p:pic>
      <p:sp>
        <p:nvSpPr>
          <p:cNvPr id="9" name="Rectangle 8">
            <a:extLst>
              <a:ext uri="{FF2B5EF4-FFF2-40B4-BE49-F238E27FC236}">
                <a16:creationId xmlns:a16="http://schemas.microsoft.com/office/drawing/2014/main" id="{05C02A8A-A7E0-1B9F-CC92-DF17850303C6}"/>
              </a:ext>
            </a:extLst>
          </p:cNvPr>
          <p:cNvSpPr/>
          <p:nvPr userDrawn="1"/>
        </p:nvSpPr>
        <p:spPr>
          <a:xfrm>
            <a:off x="-1" y="4114800"/>
            <a:ext cx="12192001" cy="2743200"/>
          </a:xfrm>
          <a:prstGeom prst="rect">
            <a:avLst/>
          </a:prstGeom>
          <a:gradFill>
            <a:gsLst>
              <a:gs pos="55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B74D516E-061E-5FB9-FE9A-E6CC8E78976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a:extLst>
              <a:ext uri="{FF2B5EF4-FFF2-40B4-BE49-F238E27FC236}">
                <a16:creationId xmlns:a16="http://schemas.microsoft.com/office/drawing/2014/main" id="{E59CC313-99FC-F7E1-774D-626A18087537}"/>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p>
        </p:txBody>
      </p:sp>
      <p:sp>
        <p:nvSpPr>
          <p:cNvPr id="12" name="Text Placeholder 10">
            <a:extLst>
              <a:ext uri="{FF2B5EF4-FFF2-40B4-BE49-F238E27FC236}">
                <a16:creationId xmlns:a16="http://schemas.microsoft.com/office/drawing/2014/main" id="{7A4BA141-8138-2B56-065C-3BD5C9B46720}"/>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a:p>
        </p:txBody>
      </p:sp>
    </p:spTree>
    <p:extLst>
      <p:ext uri="{BB962C8B-B14F-4D97-AF65-F5344CB8AC3E}">
        <p14:creationId xmlns:p14="http://schemas.microsoft.com/office/powerpoint/2010/main" val="3963515508"/>
      </p:ext>
    </p:extLst>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 Cryobarbie">
    <p:bg>
      <p:bgRef idx="1001">
        <a:schemeClr val="bg1"/>
      </p:bgRef>
    </p:bg>
    <p:spTree>
      <p:nvGrpSpPr>
        <p:cNvPr id="1" name=""/>
        <p:cNvGrpSpPr/>
        <p:nvPr/>
      </p:nvGrpSpPr>
      <p:grpSpPr>
        <a:xfrm>
          <a:off x="0" y="0"/>
          <a:ext cx="0" cy="0"/>
          <a:chOff x="0" y="0"/>
          <a:chExt cx="0" cy="0"/>
        </a:xfrm>
      </p:grpSpPr>
      <p:pic>
        <p:nvPicPr>
          <p:cNvPr id="8" name="Picture 7" descr="A person in a suit&#10;&#10;Description automatically generated">
            <a:extLst>
              <a:ext uri="{FF2B5EF4-FFF2-40B4-BE49-F238E27FC236}">
                <a16:creationId xmlns:a16="http://schemas.microsoft.com/office/drawing/2014/main" id="{C260BA04-20BD-8276-3A8D-F820E0939995}"/>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1470" r="215" b="64567"/>
          <a:stretch/>
        </p:blipFill>
        <p:spPr>
          <a:xfrm>
            <a:off x="0" y="4091649"/>
            <a:ext cx="12192000" cy="2766351"/>
          </a:xfrm>
          <a:prstGeom prst="rect">
            <a:avLst/>
          </a:prstGeom>
        </p:spPr>
      </p:pic>
      <p:sp>
        <p:nvSpPr>
          <p:cNvPr id="9" name="Rectangle 8">
            <a:extLst>
              <a:ext uri="{FF2B5EF4-FFF2-40B4-BE49-F238E27FC236}">
                <a16:creationId xmlns:a16="http://schemas.microsoft.com/office/drawing/2014/main" id="{05C02A8A-A7E0-1B9F-CC92-DF17850303C6}"/>
              </a:ext>
            </a:extLst>
          </p:cNvPr>
          <p:cNvSpPr/>
          <p:nvPr userDrawn="1"/>
        </p:nvSpPr>
        <p:spPr>
          <a:xfrm>
            <a:off x="-1" y="4114800"/>
            <a:ext cx="12192001" cy="2743200"/>
          </a:xfrm>
          <a:prstGeom prst="rect">
            <a:avLst/>
          </a:prstGeom>
          <a:gradFill>
            <a:gsLst>
              <a:gs pos="37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C8CBE5F1-6EAE-892A-4A7C-19277B24A65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B7A6CCF6-5BCE-C3EA-9083-054168E94130}"/>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p>
        </p:txBody>
      </p:sp>
      <p:sp>
        <p:nvSpPr>
          <p:cNvPr id="12" name="Text Placeholder 10">
            <a:extLst>
              <a:ext uri="{FF2B5EF4-FFF2-40B4-BE49-F238E27FC236}">
                <a16:creationId xmlns:a16="http://schemas.microsoft.com/office/drawing/2014/main" id="{C01B72F2-ECEF-2E47-DCD8-4F9C3B4E27D5}"/>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a:p>
        </p:txBody>
      </p:sp>
    </p:spTree>
    <p:extLst>
      <p:ext uri="{BB962C8B-B14F-4D97-AF65-F5344CB8AC3E}">
        <p14:creationId xmlns:p14="http://schemas.microsoft.com/office/powerpoint/2010/main" val="3250949981"/>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Brea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30435BA-5D71-90CB-3CA9-44B7AD949195}"/>
              </a:ext>
            </a:extLst>
          </p:cNvPr>
          <p:cNvSpPr/>
          <p:nvPr userDrawn="1"/>
        </p:nvSpPr>
        <p:spPr>
          <a:xfrm>
            <a:off x="0" y="0"/>
            <a:ext cx="12192000" cy="68580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7" name="Picture 6" descr="A group of machines in a room&#10;&#10;Description automatically generated">
            <a:extLst>
              <a:ext uri="{FF2B5EF4-FFF2-40B4-BE49-F238E27FC236}">
                <a16:creationId xmlns:a16="http://schemas.microsoft.com/office/drawing/2014/main" id="{581EB864-B12F-8F4D-2D42-D03EC4CD5A2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7418" y="2789928"/>
            <a:ext cx="12372704" cy="4124235"/>
          </a:xfrm>
          <a:prstGeom prst="rect">
            <a:avLst/>
          </a:prstGeom>
        </p:spPr>
      </p:pic>
      <p:sp>
        <p:nvSpPr>
          <p:cNvPr id="6" name="Rectangle 5">
            <a:extLst>
              <a:ext uri="{FF2B5EF4-FFF2-40B4-BE49-F238E27FC236}">
                <a16:creationId xmlns:a16="http://schemas.microsoft.com/office/drawing/2014/main" id="{FF536627-6604-4B9E-8E68-513F53F0C74B}"/>
              </a:ext>
            </a:extLst>
          </p:cNvPr>
          <p:cNvSpPr/>
          <p:nvPr userDrawn="1"/>
        </p:nvSpPr>
        <p:spPr>
          <a:xfrm>
            <a:off x="0" y="4970080"/>
            <a:ext cx="12202160" cy="1902325"/>
          </a:xfrm>
          <a:prstGeom prst="rect">
            <a:avLst/>
          </a:prstGeom>
          <a:gradFill>
            <a:gsLst>
              <a:gs pos="0">
                <a:schemeClr val="tx1">
                  <a:lumMod val="65000"/>
                  <a:lumOff val="35000"/>
                  <a:alpha val="0"/>
                </a:schemeClr>
              </a:gs>
              <a:gs pos="100000">
                <a:schemeClr val="tx1"/>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Graphic 9">
            <a:extLst>
              <a:ext uri="{FF2B5EF4-FFF2-40B4-BE49-F238E27FC236}">
                <a16:creationId xmlns:a16="http://schemas.microsoft.com/office/drawing/2014/main" id="{3925E9E4-DF9F-40E3-9C2F-3356D5A86EC4}"/>
              </a:ext>
            </a:extLst>
          </p:cNvPr>
          <p:cNvPicPr>
            <a:picLocks noChangeAspect="1"/>
          </p:cNvPicPr>
          <p:nvPr userDrawn="1"/>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419085" y="2067616"/>
            <a:ext cx="586540" cy="722313"/>
          </a:xfrm>
          <a:prstGeom prst="rect">
            <a:avLst/>
          </a:prstGeom>
        </p:spPr>
      </p:pic>
      <p:sp>
        <p:nvSpPr>
          <p:cNvPr id="11" name="Text Placeholder 10">
            <a:extLst>
              <a:ext uri="{FF2B5EF4-FFF2-40B4-BE49-F238E27FC236}">
                <a16:creationId xmlns:a16="http://schemas.microsoft.com/office/drawing/2014/main" id="{C7C400B3-0BEE-2B5E-423F-CC487DFCDF5B}"/>
              </a:ext>
            </a:extLst>
          </p:cNvPr>
          <p:cNvSpPr>
            <a:spLocks noGrp="1"/>
          </p:cNvSpPr>
          <p:nvPr>
            <p:ph type="body" sz="quarter" idx="10" hasCustomPrompt="1"/>
          </p:nvPr>
        </p:nvSpPr>
        <p:spPr>
          <a:xfrm>
            <a:off x="368675" y="663907"/>
            <a:ext cx="8746699" cy="552050"/>
          </a:xfrm>
        </p:spPr>
        <p:txBody>
          <a:bodyPr>
            <a:noAutofit/>
          </a:bodyPr>
          <a:lstStyle>
            <a:lvl1pPr marL="0" indent="0" algn="l">
              <a:buNone/>
              <a:defRPr sz="3200" b="1">
                <a:solidFill>
                  <a:schemeClr val="tx1"/>
                </a:solidFill>
              </a:defRPr>
            </a:lvl1pPr>
          </a:lstStyle>
          <a:p>
            <a:pPr lvl="0"/>
            <a:r>
              <a:rPr lang="en-US"/>
              <a:t>Section Title</a:t>
            </a:r>
          </a:p>
        </p:txBody>
      </p:sp>
      <p:sp>
        <p:nvSpPr>
          <p:cNvPr id="14" name="Rectangle 13">
            <a:extLst>
              <a:ext uri="{FF2B5EF4-FFF2-40B4-BE49-F238E27FC236}">
                <a16:creationId xmlns:a16="http://schemas.microsoft.com/office/drawing/2014/main" id="{48A9739B-9ACB-7508-370F-3594C54F2C3B}"/>
              </a:ext>
            </a:extLst>
          </p:cNvPr>
          <p:cNvSpPr/>
          <p:nvPr userDrawn="1"/>
        </p:nvSpPr>
        <p:spPr>
          <a:xfrm rot="10800000">
            <a:off x="0" y="2780513"/>
            <a:ext cx="12202160" cy="1986039"/>
          </a:xfrm>
          <a:prstGeom prst="rect">
            <a:avLst/>
          </a:prstGeom>
          <a:gradFill>
            <a:gsLst>
              <a:gs pos="0">
                <a:schemeClr val="bg1">
                  <a:alpha val="0"/>
                </a:schemeClr>
              </a:gs>
              <a:gs pos="100000">
                <a:schemeClr val="bg1"/>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17">
            <a:extLst>
              <a:ext uri="{FF2B5EF4-FFF2-40B4-BE49-F238E27FC236}">
                <a16:creationId xmlns:a16="http://schemas.microsoft.com/office/drawing/2014/main" id="{CE221F8E-E634-3B87-AFB3-0FDC4D64A4ED}"/>
              </a:ext>
            </a:extLst>
          </p:cNvPr>
          <p:cNvSpPr>
            <a:spLocks noGrp="1"/>
          </p:cNvSpPr>
          <p:nvPr>
            <p:ph type="body" sz="quarter" idx="11" hasCustomPrompt="1"/>
          </p:nvPr>
        </p:nvSpPr>
        <p:spPr>
          <a:xfrm>
            <a:off x="368300" y="1343025"/>
            <a:ext cx="8747125" cy="827088"/>
          </a:xfrm>
        </p:spPr>
        <p:txBody>
          <a:bodyPr/>
          <a:lstStyle>
            <a:lvl1pPr marL="0" indent="0">
              <a:buNone/>
              <a:defRPr/>
            </a:lvl1pPr>
          </a:lstStyle>
          <a:p>
            <a:pPr lvl="0"/>
            <a:r>
              <a:rPr lang="en-US"/>
              <a:t>Sentence that describes what to expect</a:t>
            </a:r>
          </a:p>
        </p:txBody>
      </p:sp>
    </p:spTree>
    <p:extLst>
      <p:ext uri="{BB962C8B-B14F-4D97-AF65-F5344CB8AC3E}">
        <p14:creationId xmlns:p14="http://schemas.microsoft.com/office/powerpoint/2010/main" val="34837175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clusio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32723BA-A36C-7A49-EE42-93D548267758}"/>
              </a:ext>
            </a:extLst>
          </p:cNvPr>
          <p:cNvSpPr/>
          <p:nvPr userDrawn="1"/>
        </p:nvSpPr>
        <p:spPr>
          <a:xfrm>
            <a:off x="1" y="1"/>
            <a:ext cx="12192000" cy="68580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21" name="Picture 20" descr="A group of people standing next to a trailer&#10;&#10;Description automatically generated">
            <a:extLst>
              <a:ext uri="{FF2B5EF4-FFF2-40B4-BE49-F238E27FC236}">
                <a16:creationId xmlns:a16="http://schemas.microsoft.com/office/drawing/2014/main" id="{A0A78704-78CE-E4BC-34BE-F47AB55D00B6}"/>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saturation sat="50000"/>
                    </a14:imgEffect>
                  </a14:imgLayer>
                </a14:imgProps>
              </a:ext>
              <a:ext uri="{28A0092B-C50C-407E-A947-70E740481C1C}">
                <a14:useLocalDpi xmlns:a14="http://schemas.microsoft.com/office/drawing/2010/main" val="0"/>
              </a:ext>
            </a:extLst>
          </a:blip>
          <a:srcRect l="2882"/>
          <a:stretch/>
        </p:blipFill>
        <p:spPr>
          <a:xfrm>
            <a:off x="0" y="2058989"/>
            <a:ext cx="4450081" cy="3052865"/>
          </a:xfrm>
          <a:prstGeom prst="rect">
            <a:avLst/>
          </a:prstGeom>
        </p:spPr>
      </p:pic>
      <p:pic>
        <p:nvPicPr>
          <p:cNvPr id="22" name="Picture 21" descr="A glass with a metal object in it&#10;&#10;Description automatically generated">
            <a:extLst>
              <a:ext uri="{FF2B5EF4-FFF2-40B4-BE49-F238E27FC236}">
                <a16:creationId xmlns:a16="http://schemas.microsoft.com/office/drawing/2014/main" id="{186A0996-7CE8-DCE1-DC8A-9812D25DEFB2}"/>
              </a:ext>
            </a:extLst>
          </p:cNvPr>
          <p:cNvPicPr>
            <a:picLocks noChangeAspect="1"/>
          </p:cNvPicPr>
          <p:nvPr userDrawn="1"/>
        </p:nvPicPr>
        <p:blipFill rotWithShape="1">
          <a:blip r:embed="rId4" cstate="print">
            <a:extLst>
              <a:ext uri="{BEBA8EAE-BF5A-486C-A8C5-ECC9F3942E4B}">
                <a14:imgProps xmlns:a14="http://schemas.microsoft.com/office/drawing/2010/main">
                  <a14:imgLayer r:embed="rId5">
                    <a14:imgEffect>
                      <a14:saturation sat="50000"/>
                    </a14:imgEffect>
                  </a14:imgLayer>
                </a14:imgProps>
              </a:ext>
              <a:ext uri="{28A0092B-C50C-407E-A947-70E740481C1C}">
                <a14:useLocalDpi xmlns:a14="http://schemas.microsoft.com/office/drawing/2010/main" val="0"/>
              </a:ext>
            </a:extLst>
          </a:blip>
          <a:srcRect l="1552"/>
          <a:stretch/>
        </p:blipFill>
        <p:spPr>
          <a:xfrm>
            <a:off x="3982720" y="2057081"/>
            <a:ext cx="4511041" cy="3054774"/>
          </a:xfrm>
          <a:prstGeom prst="rect">
            <a:avLst/>
          </a:prstGeom>
        </p:spPr>
      </p:pic>
      <p:pic>
        <p:nvPicPr>
          <p:cNvPr id="23" name="Picture 22" descr="A close up of a pile of dirt&#10;&#10;Description automatically generated">
            <a:extLst>
              <a:ext uri="{FF2B5EF4-FFF2-40B4-BE49-F238E27FC236}">
                <a16:creationId xmlns:a16="http://schemas.microsoft.com/office/drawing/2014/main" id="{0BAD736F-382F-3D0A-68DF-D0D72367F1C0}"/>
              </a:ext>
            </a:extLst>
          </p:cNvPr>
          <p:cNvPicPr>
            <a:picLocks noChangeAspect="1"/>
          </p:cNvPicPr>
          <p:nvPr userDrawn="1"/>
        </p:nvPicPr>
        <p:blipFill>
          <a:blip r:embed="rId6" cstate="print">
            <a:extLst>
              <a:ext uri="{BEBA8EAE-BF5A-486C-A8C5-ECC9F3942E4B}">
                <a14:imgProps xmlns:a14="http://schemas.microsoft.com/office/drawing/2010/main">
                  <a14:imgLayer r:embed="rId7">
                    <a14:imgEffect>
                      <a14:saturation sat="50000"/>
                    </a14:imgEffect>
                  </a14:imgLayer>
                </a14:imgProps>
              </a:ext>
              <a:ext uri="{28A0092B-C50C-407E-A947-70E740481C1C}">
                <a14:useLocalDpi xmlns:a14="http://schemas.microsoft.com/office/drawing/2010/main" val="0"/>
              </a:ext>
            </a:extLst>
          </a:blip>
          <a:stretch>
            <a:fillRect/>
          </a:stretch>
        </p:blipFill>
        <p:spPr>
          <a:xfrm>
            <a:off x="7620001" y="2057082"/>
            <a:ext cx="4582159" cy="3054772"/>
          </a:xfrm>
          <a:prstGeom prst="rect">
            <a:avLst/>
          </a:prstGeom>
        </p:spPr>
      </p:pic>
      <p:sp>
        <p:nvSpPr>
          <p:cNvPr id="28" name="Rectangle 27">
            <a:extLst>
              <a:ext uri="{FF2B5EF4-FFF2-40B4-BE49-F238E27FC236}">
                <a16:creationId xmlns:a16="http://schemas.microsoft.com/office/drawing/2014/main" id="{46A1406B-E4F5-11FE-FDE2-4099A69D7BF3}"/>
              </a:ext>
            </a:extLst>
          </p:cNvPr>
          <p:cNvSpPr/>
          <p:nvPr userDrawn="1"/>
        </p:nvSpPr>
        <p:spPr>
          <a:xfrm>
            <a:off x="-62458" y="2048713"/>
            <a:ext cx="12398694" cy="3052865"/>
          </a:xfrm>
          <a:prstGeom prst="rect">
            <a:avLst/>
          </a:prstGeom>
          <a:gradFill flip="none" rotWithShape="1">
            <a:gsLst>
              <a:gs pos="0">
                <a:schemeClr val="tx1">
                  <a:alpha val="20000"/>
                </a:schemeClr>
              </a:gs>
              <a:gs pos="62000">
                <a:schemeClr val="tx1">
                  <a:alpha val="4000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D4AFF32-150E-C824-E7A5-68E68AF8256C}"/>
              </a:ext>
            </a:extLst>
          </p:cNvPr>
          <p:cNvSpPr>
            <a:spLocks noGrp="1"/>
          </p:cNvSpPr>
          <p:nvPr>
            <p:ph type="title" hasCustomPrompt="1"/>
          </p:nvPr>
        </p:nvSpPr>
        <p:spPr>
          <a:xfrm>
            <a:off x="1249680" y="365760"/>
            <a:ext cx="9692640" cy="1325562"/>
          </a:xfrm>
        </p:spPr>
        <p:txBody>
          <a:bodyPr>
            <a:normAutofit/>
          </a:bodyPr>
          <a:lstStyle>
            <a:lvl1pPr algn="ctr">
              <a:defRPr sz="4800" b="1" u="none">
                <a:latin typeface="Proxima Nova" panose="02000506030000020004" pitchFamily="50" charset="0"/>
              </a:defRPr>
            </a:lvl1pPr>
          </a:lstStyle>
          <a:p>
            <a:r>
              <a:rPr lang="en-US"/>
              <a:t>Thank You!</a:t>
            </a:r>
          </a:p>
        </p:txBody>
      </p:sp>
      <p:sp>
        <p:nvSpPr>
          <p:cNvPr id="4" name="Rectangle 3">
            <a:extLst>
              <a:ext uri="{FF2B5EF4-FFF2-40B4-BE49-F238E27FC236}">
                <a16:creationId xmlns:a16="http://schemas.microsoft.com/office/drawing/2014/main" id="{D1E8DDC9-7941-B1AE-9A87-FE886E9717AD}"/>
              </a:ext>
            </a:extLst>
          </p:cNvPr>
          <p:cNvSpPr/>
          <p:nvPr userDrawn="1"/>
        </p:nvSpPr>
        <p:spPr>
          <a:xfrm>
            <a:off x="-10158" y="3148313"/>
            <a:ext cx="12202160" cy="3709686"/>
          </a:xfrm>
          <a:prstGeom prst="rect">
            <a:avLst/>
          </a:prstGeom>
          <a:gradFill>
            <a:gsLst>
              <a:gs pos="0">
                <a:schemeClr val="tx1">
                  <a:lumMod val="65000"/>
                  <a:lumOff val="35000"/>
                  <a:alpha val="0"/>
                </a:schemeClr>
              </a:gs>
              <a:gs pos="100000">
                <a:schemeClr val="tx1">
                  <a:lumMod val="75000"/>
                  <a:lumOff val="25000"/>
                </a:schemeClr>
              </a:gs>
            </a:gsLst>
            <a:lin ang="54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descr="A qr code on a black background&#10;&#10;Description automatically generated">
            <a:extLst>
              <a:ext uri="{FF2B5EF4-FFF2-40B4-BE49-F238E27FC236}">
                <a16:creationId xmlns:a16="http://schemas.microsoft.com/office/drawing/2014/main" id="{1C11A158-14A0-4349-363B-65711762E7C5}"/>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0713720" y="5241235"/>
            <a:ext cx="1111090" cy="1111090"/>
          </a:xfrm>
          <a:prstGeom prst="rect">
            <a:avLst/>
          </a:prstGeom>
        </p:spPr>
      </p:pic>
      <p:sp>
        <p:nvSpPr>
          <p:cNvPr id="26" name="TextBox 25">
            <a:extLst>
              <a:ext uri="{FF2B5EF4-FFF2-40B4-BE49-F238E27FC236}">
                <a16:creationId xmlns:a16="http://schemas.microsoft.com/office/drawing/2014/main" id="{ACA2E536-4A03-9E39-8506-72DA7387CB05}"/>
              </a:ext>
            </a:extLst>
          </p:cNvPr>
          <p:cNvSpPr txBox="1"/>
          <p:nvPr userDrawn="1"/>
        </p:nvSpPr>
        <p:spPr>
          <a:xfrm>
            <a:off x="8664758" y="6349012"/>
            <a:ext cx="3261360" cy="369332"/>
          </a:xfrm>
          <a:prstGeom prst="rect">
            <a:avLst/>
          </a:prstGeom>
          <a:noFill/>
        </p:spPr>
        <p:txBody>
          <a:bodyPr wrap="square" rtlCol="0">
            <a:spAutoFit/>
          </a:bodyPr>
          <a:lstStyle/>
          <a:p>
            <a:pPr algn="r"/>
            <a:r>
              <a:rPr lang="en-US">
                <a:solidFill>
                  <a:schemeClr val="bg1"/>
                </a:solidFill>
                <a:latin typeface="Proxima Nova" panose="02000506030000020004" pitchFamily="50" charset="0"/>
              </a:rPr>
              <a:t>https://hydrogen.wsu.edu/</a:t>
            </a:r>
          </a:p>
        </p:txBody>
      </p:sp>
      <p:pic>
        <p:nvPicPr>
          <p:cNvPr id="14" name="Picture 13" descr="A black background with white text&#10;&#10;Description automatically generated">
            <a:extLst>
              <a:ext uri="{FF2B5EF4-FFF2-40B4-BE49-F238E27FC236}">
                <a16:creationId xmlns:a16="http://schemas.microsoft.com/office/drawing/2014/main" id="{680475E6-5853-8FB3-E751-60B55B643942}"/>
              </a:ext>
            </a:extLst>
          </p:cNvPr>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2023245" y="2938756"/>
            <a:ext cx="8145510" cy="1278031"/>
          </a:xfrm>
          <a:prstGeom prst="rect">
            <a:avLst/>
          </a:prstGeom>
        </p:spPr>
      </p:pic>
      <p:sp>
        <p:nvSpPr>
          <p:cNvPr id="32" name="Text Placeholder 31">
            <a:extLst>
              <a:ext uri="{FF2B5EF4-FFF2-40B4-BE49-F238E27FC236}">
                <a16:creationId xmlns:a16="http://schemas.microsoft.com/office/drawing/2014/main" id="{7CBC2F85-28FB-E096-01E1-7E57466846E6}"/>
              </a:ext>
            </a:extLst>
          </p:cNvPr>
          <p:cNvSpPr>
            <a:spLocks noGrp="1"/>
          </p:cNvSpPr>
          <p:nvPr>
            <p:ph type="body" sz="quarter" idx="10" hasCustomPrompt="1"/>
          </p:nvPr>
        </p:nvSpPr>
        <p:spPr>
          <a:xfrm>
            <a:off x="265882" y="5331079"/>
            <a:ext cx="3514725" cy="1255713"/>
          </a:xfrm>
        </p:spPr>
        <p:txBody>
          <a:bodyPr>
            <a:noAutofit/>
          </a:bodyPr>
          <a:lstStyle>
            <a:lvl1pPr marL="0" indent="0">
              <a:spcBef>
                <a:spcPts val="600"/>
              </a:spcBef>
              <a:buNone/>
              <a:defRPr sz="2400">
                <a:solidFill>
                  <a:schemeClr val="bg1"/>
                </a:solidFill>
                <a:latin typeface="Proxima Nova" panose="02000506030000020004" pitchFamily="50" charset="0"/>
              </a:defRPr>
            </a:lvl1pPr>
          </a:lstStyle>
          <a:p>
            <a:pPr lvl="0"/>
            <a:r>
              <a:rPr lang="en-US"/>
              <a:t>First Last</a:t>
            </a:r>
          </a:p>
          <a:p>
            <a:pPr lvl="0"/>
            <a:r>
              <a:rPr lang="en-US"/>
              <a:t>Email</a:t>
            </a:r>
          </a:p>
          <a:p>
            <a:pPr lvl="0"/>
            <a:r>
              <a:rPr lang="en-US"/>
              <a:t>+1-555-555-5555</a:t>
            </a:r>
          </a:p>
        </p:txBody>
      </p:sp>
    </p:spTree>
    <p:extLst>
      <p:ext uri="{BB962C8B-B14F-4D97-AF65-F5344CB8AC3E}">
        <p14:creationId xmlns:p14="http://schemas.microsoft.com/office/powerpoint/2010/main" val="30619044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Cryostats">
    <p:bg>
      <p:bgRef idx="1001">
        <a:schemeClr val="bg1"/>
      </p:bgRef>
    </p:bg>
    <p:spTree>
      <p:nvGrpSpPr>
        <p:cNvPr id="1" name=""/>
        <p:cNvGrpSpPr/>
        <p:nvPr/>
      </p:nvGrpSpPr>
      <p:grpSpPr>
        <a:xfrm>
          <a:off x="0" y="0"/>
          <a:ext cx="0" cy="0"/>
          <a:chOff x="0" y="0"/>
          <a:chExt cx="0" cy="0"/>
        </a:xfrm>
      </p:grpSpPr>
      <p:pic>
        <p:nvPicPr>
          <p:cNvPr id="5" name="Picture 4" descr="A group of machines in a room&#10;&#10;Description automatically generated">
            <a:extLst>
              <a:ext uri="{FF2B5EF4-FFF2-40B4-BE49-F238E27FC236}">
                <a16:creationId xmlns:a16="http://schemas.microsoft.com/office/drawing/2014/main" id="{0F0A3752-0B47-EC4F-A797-263136144B1B}"/>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670" b="31830"/>
          <a:stretch/>
        </p:blipFill>
        <p:spPr>
          <a:xfrm>
            <a:off x="-2" y="4114798"/>
            <a:ext cx="12192000" cy="2743201"/>
          </a:xfrm>
          <a:prstGeom prst="rect">
            <a:avLst/>
          </a:prstGeom>
        </p:spPr>
      </p:pic>
      <p:sp>
        <p:nvSpPr>
          <p:cNvPr id="15" name="Rectangle 14">
            <a:extLst>
              <a:ext uri="{FF2B5EF4-FFF2-40B4-BE49-F238E27FC236}">
                <a16:creationId xmlns:a16="http://schemas.microsoft.com/office/drawing/2014/main" id="{09A872E8-6959-D52E-5C41-81B177FD90F3}"/>
              </a:ext>
            </a:extLst>
          </p:cNvPr>
          <p:cNvSpPr/>
          <p:nvPr userDrawn="1"/>
        </p:nvSpPr>
        <p:spPr>
          <a:xfrm>
            <a:off x="-1" y="4114800"/>
            <a:ext cx="12192001" cy="2743200"/>
          </a:xfrm>
          <a:prstGeom prst="rect">
            <a:avLst/>
          </a:prstGeom>
          <a:gradFill>
            <a:gsLst>
              <a:gs pos="76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23241"/>
            <a:ext cx="12192001" cy="2622208"/>
          </a:xfrm>
          <a:prstGeom prst="rect">
            <a:avLst/>
          </a:prstGeom>
        </p:spPr>
      </p:pic>
      <p:pic>
        <p:nvPicPr>
          <p:cNvPr id="16" name="Picture 2">
            <a:extLst>
              <a:ext uri="{FF2B5EF4-FFF2-40B4-BE49-F238E27FC236}">
                <a16:creationId xmlns:a16="http://schemas.microsoft.com/office/drawing/2014/main" id="{D307C274-DBCF-2702-380F-7D3C64DB707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F2C7F083-932B-5349-7D15-002C1612C81C}"/>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p>
        </p:txBody>
      </p:sp>
      <p:sp>
        <p:nvSpPr>
          <p:cNvPr id="11" name="Text Placeholder 10">
            <a:extLst>
              <a:ext uri="{FF2B5EF4-FFF2-40B4-BE49-F238E27FC236}">
                <a16:creationId xmlns:a16="http://schemas.microsoft.com/office/drawing/2014/main" id="{57DFE8B2-5E24-BE1A-174C-D45E2B3B2DE0}"/>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a:p>
        </p:txBody>
      </p:sp>
    </p:spTree>
    <p:extLst>
      <p:ext uri="{BB962C8B-B14F-4D97-AF65-F5344CB8AC3E}">
        <p14:creationId xmlns:p14="http://schemas.microsoft.com/office/powerpoint/2010/main" val="1669181982"/>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le - People">
    <p:bg>
      <p:bgRef idx="1001">
        <a:schemeClr val="bg1"/>
      </p:bgRef>
    </p:bg>
    <p:spTree>
      <p:nvGrpSpPr>
        <p:cNvPr id="1" name=""/>
        <p:cNvGrpSpPr/>
        <p:nvPr/>
      </p:nvGrpSpPr>
      <p:grpSpPr>
        <a:xfrm>
          <a:off x="0" y="0"/>
          <a:ext cx="0" cy="0"/>
          <a:chOff x="0" y="0"/>
          <a:chExt cx="0" cy="0"/>
        </a:xfrm>
      </p:grpSpPr>
      <p:pic>
        <p:nvPicPr>
          <p:cNvPr id="12" name="Picture 11" descr="A group of people wearing masks&#10;&#10;Description automatically generated">
            <a:extLst>
              <a:ext uri="{FF2B5EF4-FFF2-40B4-BE49-F238E27FC236}">
                <a16:creationId xmlns:a16="http://schemas.microsoft.com/office/drawing/2014/main" id="{9AC4A46A-283C-7A42-1268-50948894544E}"/>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t="21768" b="43983"/>
          <a:stretch/>
        </p:blipFill>
        <p:spPr>
          <a:xfrm>
            <a:off x="0" y="4074289"/>
            <a:ext cx="12192000" cy="2783711"/>
          </a:xfrm>
          <a:prstGeom prst="rect">
            <a:avLst/>
          </a:prstGeom>
        </p:spPr>
      </p:pic>
      <p:sp>
        <p:nvSpPr>
          <p:cNvPr id="15" name="Rectangle 14">
            <a:extLst>
              <a:ext uri="{FF2B5EF4-FFF2-40B4-BE49-F238E27FC236}">
                <a16:creationId xmlns:a16="http://schemas.microsoft.com/office/drawing/2014/main" id="{09A872E8-6959-D52E-5C41-81B177FD90F3}"/>
              </a:ext>
            </a:extLst>
          </p:cNvPr>
          <p:cNvSpPr/>
          <p:nvPr userDrawn="1"/>
        </p:nvSpPr>
        <p:spPr>
          <a:xfrm>
            <a:off x="-1" y="4114800"/>
            <a:ext cx="12192001" cy="2743200"/>
          </a:xfrm>
          <a:prstGeom prst="rect">
            <a:avLst/>
          </a:prstGeom>
          <a:gradFill>
            <a:gsLst>
              <a:gs pos="42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6" name="Picture 2">
            <a:extLst>
              <a:ext uri="{FF2B5EF4-FFF2-40B4-BE49-F238E27FC236}">
                <a16:creationId xmlns:a16="http://schemas.microsoft.com/office/drawing/2014/main" id="{D307C274-DBCF-2702-380F-7D3C64DB707A}"/>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F2C7F083-932B-5349-7D15-002C1612C81C}"/>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p>
        </p:txBody>
      </p:sp>
      <p:sp>
        <p:nvSpPr>
          <p:cNvPr id="9" name="Text Placeholder 10">
            <a:extLst>
              <a:ext uri="{FF2B5EF4-FFF2-40B4-BE49-F238E27FC236}">
                <a16:creationId xmlns:a16="http://schemas.microsoft.com/office/drawing/2014/main" id="{E4F10776-C232-45C5-D945-75E6F97D89CA}"/>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a:p>
        </p:txBody>
      </p:sp>
    </p:spTree>
    <p:extLst>
      <p:ext uri="{BB962C8B-B14F-4D97-AF65-F5344CB8AC3E}">
        <p14:creationId xmlns:p14="http://schemas.microsoft.com/office/powerpoint/2010/main" val="2563880538"/>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 ORF">
    <p:bg>
      <p:bgRef idx="1001">
        <a:schemeClr val="bg1"/>
      </p:bgRef>
    </p:bg>
    <p:spTree>
      <p:nvGrpSpPr>
        <p:cNvPr id="1" name=""/>
        <p:cNvGrpSpPr/>
        <p:nvPr/>
      </p:nvGrpSpPr>
      <p:grpSpPr>
        <a:xfrm>
          <a:off x="0" y="0"/>
          <a:ext cx="0" cy="0"/>
          <a:chOff x="0" y="0"/>
          <a:chExt cx="0" cy="0"/>
        </a:xfrm>
      </p:grpSpPr>
      <p:pic>
        <p:nvPicPr>
          <p:cNvPr id="9" name="Picture 8" descr="A building with a door open&#10;&#10;Description automatically generated">
            <a:extLst>
              <a:ext uri="{FF2B5EF4-FFF2-40B4-BE49-F238E27FC236}">
                <a16:creationId xmlns:a16="http://schemas.microsoft.com/office/drawing/2014/main" id="{E44753A7-3084-2158-5893-69CD9CAA4B7E}"/>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213" t="33045" r="1213" b="36806"/>
          <a:stretch/>
        </p:blipFill>
        <p:spPr>
          <a:xfrm>
            <a:off x="-2" y="4089400"/>
            <a:ext cx="12192001" cy="2768600"/>
          </a:xfrm>
          <a:prstGeom prst="rect">
            <a:avLst/>
          </a:prstGeom>
        </p:spPr>
      </p:pic>
      <p:sp>
        <p:nvSpPr>
          <p:cNvPr id="11" name="Rectangle 10">
            <a:extLst>
              <a:ext uri="{FF2B5EF4-FFF2-40B4-BE49-F238E27FC236}">
                <a16:creationId xmlns:a16="http://schemas.microsoft.com/office/drawing/2014/main" id="{1C77C5C8-AE09-CBFD-FD60-F148D4EEF291}"/>
              </a:ext>
            </a:extLst>
          </p:cNvPr>
          <p:cNvSpPr/>
          <p:nvPr userDrawn="1"/>
        </p:nvSpPr>
        <p:spPr>
          <a:xfrm>
            <a:off x="-1" y="4114800"/>
            <a:ext cx="12192001" cy="2743200"/>
          </a:xfrm>
          <a:prstGeom prst="rect">
            <a:avLst/>
          </a:prstGeom>
          <a:gradFill>
            <a:gsLst>
              <a:gs pos="27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3" name="Picture 2">
            <a:extLst>
              <a:ext uri="{FF2B5EF4-FFF2-40B4-BE49-F238E27FC236}">
                <a16:creationId xmlns:a16="http://schemas.microsoft.com/office/drawing/2014/main" id="{50F28608-2603-3CA5-AF0C-D5A4535172C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32B75F96-5543-2744-F5E0-638817855DD9}"/>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p>
        </p:txBody>
      </p:sp>
      <p:sp>
        <p:nvSpPr>
          <p:cNvPr id="8" name="Text Placeholder 10">
            <a:extLst>
              <a:ext uri="{FF2B5EF4-FFF2-40B4-BE49-F238E27FC236}">
                <a16:creationId xmlns:a16="http://schemas.microsoft.com/office/drawing/2014/main" id="{0F1215FF-9608-3A2C-1F12-6B844B618910}"/>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a:p>
        </p:txBody>
      </p:sp>
    </p:spTree>
    <p:extLst>
      <p:ext uri="{BB962C8B-B14F-4D97-AF65-F5344CB8AC3E}">
        <p14:creationId xmlns:p14="http://schemas.microsoft.com/office/powerpoint/2010/main" val="975167975"/>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 Bellows1">
    <p:bg>
      <p:bgRef idx="1001">
        <a:schemeClr val="bg1"/>
      </p:bgRef>
    </p:bg>
    <p:spTree>
      <p:nvGrpSpPr>
        <p:cNvPr id="1" name=""/>
        <p:cNvGrpSpPr/>
        <p:nvPr/>
      </p:nvGrpSpPr>
      <p:grpSpPr>
        <a:xfrm>
          <a:off x="0" y="0"/>
          <a:ext cx="0" cy="0"/>
          <a:chOff x="0" y="0"/>
          <a:chExt cx="0" cy="0"/>
        </a:xfrm>
      </p:grpSpPr>
      <p:pic>
        <p:nvPicPr>
          <p:cNvPr id="6" name="Picture 5" descr="A stack of plastic objects&#10;&#10;Description automatically generated">
            <a:extLst>
              <a:ext uri="{FF2B5EF4-FFF2-40B4-BE49-F238E27FC236}">
                <a16:creationId xmlns:a16="http://schemas.microsoft.com/office/drawing/2014/main" id="{532A8942-6A50-827F-8966-765A0063A307}"/>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16454" t="39749" r="946" b="32374"/>
          <a:stretch/>
        </p:blipFill>
        <p:spPr>
          <a:xfrm>
            <a:off x="-1" y="4114800"/>
            <a:ext cx="12192001" cy="2743200"/>
          </a:xfrm>
          <a:prstGeom prst="rect">
            <a:avLst/>
          </a:prstGeom>
        </p:spPr>
      </p:pic>
      <p:sp>
        <p:nvSpPr>
          <p:cNvPr id="8" name="Rectangle 7">
            <a:extLst>
              <a:ext uri="{FF2B5EF4-FFF2-40B4-BE49-F238E27FC236}">
                <a16:creationId xmlns:a16="http://schemas.microsoft.com/office/drawing/2014/main" id="{051D0780-2095-1943-9732-29B69B3731BD}"/>
              </a:ext>
            </a:extLst>
          </p:cNvPr>
          <p:cNvSpPr/>
          <p:nvPr userDrawn="1"/>
        </p:nvSpPr>
        <p:spPr>
          <a:xfrm>
            <a:off x="-1" y="4114800"/>
            <a:ext cx="12192001" cy="2743200"/>
          </a:xfrm>
          <a:prstGeom prst="rect">
            <a:avLst/>
          </a:prstGeom>
          <a:gradFill>
            <a:gsLst>
              <a:gs pos="27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0DC1EFFF-5891-EBBE-61A0-50B2100E827F}"/>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A1C9F446-72DE-1E96-7B5F-996BBD2943C8}"/>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p>
        </p:txBody>
      </p:sp>
      <p:sp>
        <p:nvSpPr>
          <p:cNvPr id="12" name="Text Placeholder 10">
            <a:extLst>
              <a:ext uri="{FF2B5EF4-FFF2-40B4-BE49-F238E27FC236}">
                <a16:creationId xmlns:a16="http://schemas.microsoft.com/office/drawing/2014/main" id="{C2CD91EB-9E72-139B-AAFA-2814C9BE79FC}"/>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a:p>
        </p:txBody>
      </p:sp>
    </p:spTree>
    <p:extLst>
      <p:ext uri="{BB962C8B-B14F-4D97-AF65-F5344CB8AC3E}">
        <p14:creationId xmlns:p14="http://schemas.microsoft.com/office/powerpoint/2010/main" val="1923973287"/>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 Bellows2">
    <p:bg>
      <p:bgRef idx="1001">
        <a:schemeClr val="bg1"/>
      </p:bgRef>
    </p:bg>
    <p:spTree>
      <p:nvGrpSpPr>
        <p:cNvPr id="1" name=""/>
        <p:cNvGrpSpPr/>
        <p:nvPr/>
      </p:nvGrpSpPr>
      <p:grpSpPr>
        <a:xfrm>
          <a:off x="0" y="0"/>
          <a:ext cx="0" cy="0"/>
          <a:chOff x="0" y="0"/>
          <a:chExt cx="0" cy="0"/>
        </a:xfrm>
      </p:grpSpPr>
      <p:pic>
        <p:nvPicPr>
          <p:cNvPr id="8" name="Picture 7" descr="A glass with a metal object in it&#10;&#10;Description automatically generated">
            <a:extLst>
              <a:ext uri="{FF2B5EF4-FFF2-40B4-BE49-F238E27FC236}">
                <a16:creationId xmlns:a16="http://schemas.microsoft.com/office/drawing/2014/main" id="{934395C7-0533-A04D-B2CD-03F52DA3A5FC}"/>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9959" t="45023" b="24213"/>
          <a:stretch/>
        </p:blipFill>
        <p:spPr>
          <a:xfrm>
            <a:off x="-2" y="4074160"/>
            <a:ext cx="12221820" cy="2783840"/>
          </a:xfrm>
          <a:prstGeom prst="rect">
            <a:avLst/>
          </a:prstGeom>
        </p:spPr>
      </p:pic>
      <p:sp>
        <p:nvSpPr>
          <p:cNvPr id="9" name="Rectangle 8">
            <a:extLst>
              <a:ext uri="{FF2B5EF4-FFF2-40B4-BE49-F238E27FC236}">
                <a16:creationId xmlns:a16="http://schemas.microsoft.com/office/drawing/2014/main" id="{CBE2BCE4-A42A-EC0D-8478-583D86204D48}"/>
              </a:ext>
            </a:extLst>
          </p:cNvPr>
          <p:cNvSpPr/>
          <p:nvPr userDrawn="1"/>
        </p:nvSpPr>
        <p:spPr>
          <a:xfrm>
            <a:off x="-1" y="4114800"/>
            <a:ext cx="12192001" cy="2743200"/>
          </a:xfrm>
          <a:prstGeom prst="rect">
            <a:avLst/>
          </a:prstGeom>
          <a:gradFill>
            <a:gsLst>
              <a:gs pos="39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FB998781-CA41-AA8A-14FD-444BFDB2ED1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A217E4CD-9254-6241-B7C6-001D036E59BB}"/>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p>
        </p:txBody>
      </p:sp>
      <p:sp>
        <p:nvSpPr>
          <p:cNvPr id="12" name="Text Placeholder 10">
            <a:extLst>
              <a:ext uri="{FF2B5EF4-FFF2-40B4-BE49-F238E27FC236}">
                <a16:creationId xmlns:a16="http://schemas.microsoft.com/office/drawing/2014/main" id="{8E58ECE9-61FB-30A0-58EC-39F0D5681D95}"/>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a:p>
        </p:txBody>
      </p:sp>
    </p:spTree>
    <p:extLst>
      <p:ext uri="{BB962C8B-B14F-4D97-AF65-F5344CB8AC3E}">
        <p14:creationId xmlns:p14="http://schemas.microsoft.com/office/powerpoint/2010/main" val="1459765358"/>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 CRATOS">
    <p:bg>
      <p:bgRef idx="1001">
        <a:schemeClr val="bg1"/>
      </p:bgRef>
    </p:bg>
    <p:spTree>
      <p:nvGrpSpPr>
        <p:cNvPr id="1" name=""/>
        <p:cNvGrpSpPr/>
        <p:nvPr/>
      </p:nvGrpSpPr>
      <p:grpSpPr>
        <a:xfrm>
          <a:off x="0" y="0"/>
          <a:ext cx="0" cy="0"/>
          <a:chOff x="0" y="0"/>
          <a:chExt cx="0" cy="0"/>
        </a:xfrm>
      </p:grpSpPr>
      <p:pic>
        <p:nvPicPr>
          <p:cNvPr id="5" name="Picture 4" descr="A large metal box with a cage on top of it&#10;&#10;Description automatically generated with medium confidence">
            <a:extLst>
              <a:ext uri="{FF2B5EF4-FFF2-40B4-BE49-F238E27FC236}">
                <a16:creationId xmlns:a16="http://schemas.microsoft.com/office/drawing/2014/main" id="{07FDD19F-54AF-2F19-F70B-A468AB5B76E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132" t="40681" r="14678" b="34124"/>
          <a:stretch/>
        </p:blipFill>
        <p:spPr>
          <a:xfrm>
            <a:off x="0" y="4114799"/>
            <a:ext cx="12221818" cy="2743201"/>
          </a:xfrm>
          <a:prstGeom prst="rect">
            <a:avLst/>
          </a:prstGeom>
        </p:spPr>
      </p:pic>
      <p:sp>
        <p:nvSpPr>
          <p:cNvPr id="9" name="Rectangle 8">
            <a:extLst>
              <a:ext uri="{FF2B5EF4-FFF2-40B4-BE49-F238E27FC236}">
                <a16:creationId xmlns:a16="http://schemas.microsoft.com/office/drawing/2014/main" id="{CBE2BCE4-A42A-EC0D-8478-583D86204D48}"/>
              </a:ext>
            </a:extLst>
          </p:cNvPr>
          <p:cNvSpPr/>
          <p:nvPr userDrawn="1"/>
        </p:nvSpPr>
        <p:spPr>
          <a:xfrm>
            <a:off x="-1" y="4114800"/>
            <a:ext cx="12192001" cy="2743200"/>
          </a:xfrm>
          <a:prstGeom prst="rect">
            <a:avLst/>
          </a:prstGeom>
          <a:gradFill>
            <a:gsLst>
              <a:gs pos="39000">
                <a:schemeClr val="bg1">
                  <a:alpha val="0"/>
                </a:schemeClr>
              </a:gs>
              <a:gs pos="100000">
                <a:schemeClr val="bg1"/>
              </a:gs>
            </a:gsLst>
            <a:lin ang="10800000" scaled="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14" name="Rectangle 13">
            <a:extLst>
              <a:ext uri="{FF2B5EF4-FFF2-40B4-BE49-F238E27FC236}">
                <a16:creationId xmlns:a16="http://schemas.microsoft.com/office/drawing/2014/main" id="{AC8FA5EF-C69E-D7EE-7EF4-5BF9EA582900}"/>
              </a:ext>
            </a:extLst>
          </p:cNvPr>
          <p:cNvSpPr/>
          <p:nvPr userDrawn="1"/>
        </p:nvSpPr>
        <p:spPr>
          <a:xfrm rot="465622">
            <a:off x="1254564" y="2718704"/>
            <a:ext cx="10519735" cy="21286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ight Triangle 3">
            <a:extLst>
              <a:ext uri="{FF2B5EF4-FFF2-40B4-BE49-F238E27FC236}">
                <a16:creationId xmlns:a16="http://schemas.microsoft.com/office/drawing/2014/main" id="{6FE889F3-59FE-B4E0-A271-ECC3F4EAFB0F}"/>
              </a:ext>
            </a:extLst>
          </p:cNvPr>
          <p:cNvSpPr/>
          <p:nvPr userDrawn="1"/>
        </p:nvSpPr>
        <p:spPr>
          <a:xfrm rot="375321" flipH="1">
            <a:off x="346839" y="3643392"/>
            <a:ext cx="1428294" cy="531046"/>
          </a:xfrm>
          <a:prstGeom prst="rtTriangl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082E7DD9-BE62-B414-85B6-37287D5941A1}"/>
              </a:ext>
            </a:extLst>
          </p:cNvPr>
          <p:cNvSpPr/>
          <p:nvPr userDrawn="1"/>
        </p:nvSpPr>
        <p:spPr>
          <a:xfrm>
            <a:off x="11489798" y="3777521"/>
            <a:ext cx="732020" cy="169164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F61773C8-B73A-84E1-F017-055FD615DD1E}"/>
              </a:ext>
            </a:extLst>
          </p:cNvPr>
          <p:cNvSpPr/>
          <p:nvPr userDrawn="1"/>
        </p:nvSpPr>
        <p:spPr>
          <a:xfrm>
            <a:off x="8935278" y="4337251"/>
            <a:ext cx="1927095" cy="1927095"/>
          </a:xfrm>
          <a:prstGeom prst="ellipse">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pic>
        <p:nvPicPr>
          <p:cNvPr id="7" name="Picture 6" descr="A white object with a black background&#10;&#10;Description automatically generated">
            <a:extLst>
              <a:ext uri="{FF2B5EF4-FFF2-40B4-BE49-F238E27FC236}">
                <a16:creationId xmlns:a16="http://schemas.microsoft.com/office/drawing/2014/main" id="{70DB9D21-CEE0-2E59-21EC-6F3A0B87C21C}"/>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t="35753" b="29835"/>
          <a:stretch/>
        </p:blipFill>
        <p:spPr>
          <a:xfrm>
            <a:off x="-1" y="3818345"/>
            <a:ext cx="12192001" cy="2622208"/>
          </a:xfrm>
          <a:prstGeom prst="rect">
            <a:avLst/>
          </a:prstGeom>
        </p:spPr>
      </p:pic>
      <p:pic>
        <p:nvPicPr>
          <p:cNvPr id="11" name="Picture 2">
            <a:extLst>
              <a:ext uri="{FF2B5EF4-FFF2-40B4-BE49-F238E27FC236}">
                <a16:creationId xmlns:a16="http://schemas.microsoft.com/office/drawing/2014/main" id="{FB998781-CA41-AA8A-14FD-444BFDB2ED1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41577" y="6021310"/>
            <a:ext cx="3248025" cy="695325"/>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a:extLst>
              <a:ext uri="{FF2B5EF4-FFF2-40B4-BE49-F238E27FC236}">
                <a16:creationId xmlns:a16="http://schemas.microsoft.com/office/drawing/2014/main" id="{A217E4CD-9254-6241-B7C6-001D036E59BB}"/>
              </a:ext>
            </a:extLst>
          </p:cNvPr>
          <p:cNvSpPr>
            <a:spLocks noGrp="1"/>
          </p:cNvSpPr>
          <p:nvPr>
            <p:ph type="ctrTitle"/>
          </p:nvPr>
        </p:nvSpPr>
        <p:spPr>
          <a:xfrm>
            <a:off x="1386839" y="457209"/>
            <a:ext cx="9418320" cy="1476379"/>
          </a:xfrm>
        </p:spPr>
        <p:txBody>
          <a:bodyPr anchor="b">
            <a:normAutofit/>
          </a:bodyPr>
          <a:lstStyle>
            <a:lvl1pPr algn="l">
              <a:lnSpc>
                <a:spcPct val="85000"/>
              </a:lnSpc>
              <a:defRPr sz="7200" baseline="0">
                <a:solidFill>
                  <a:schemeClr val="tx1"/>
                </a:solidFill>
              </a:defRPr>
            </a:lvl1pPr>
          </a:lstStyle>
          <a:p>
            <a:r>
              <a:rPr lang="en-US"/>
              <a:t>Click to edit Master title style</a:t>
            </a:r>
          </a:p>
        </p:txBody>
      </p:sp>
      <p:sp>
        <p:nvSpPr>
          <p:cNvPr id="12" name="Text Placeholder 10">
            <a:extLst>
              <a:ext uri="{FF2B5EF4-FFF2-40B4-BE49-F238E27FC236}">
                <a16:creationId xmlns:a16="http://schemas.microsoft.com/office/drawing/2014/main" id="{E2F9189B-5B1C-4655-33B7-B09773C97CB1}"/>
              </a:ext>
            </a:extLst>
          </p:cNvPr>
          <p:cNvSpPr>
            <a:spLocks noGrp="1"/>
          </p:cNvSpPr>
          <p:nvPr>
            <p:ph type="body" sz="quarter" idx="10" hasCustomPrompt="1"/>
          </p:nvPr>
        </p:nvSpPr>
        <p:spPr>
          <a:xfrm>
            <a:off x="3750467" y="2117093"/>
            <a:ext cx="4691063" cy="2209998"/>
          </a:xfrm>
        </p:spPr>
        <p:txBody>
          <a:bodyPr/>
          <a:lstStyle>
            <a:lvl1pPr marL="0" indent="0">
              <a:buNone/>
              <a:defRPr/>
            </a:lvl1pPr>
          </a:lstStyle>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Subtitle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Date</a:t>
            </a:r>
          </a:p>
          <a:p>
            <a:pPr algn="ctr" fontAlgn="base">
              <a:spcBef>
                <a:spcPts val="0"/>
              </a:spcBef>
            </a:pPr>
            <a:endParaRPr lang="en-US" sz="1800" b="1">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Location</a:t>
            </a:r>
          </a:p>
          <a:p>
            <a:pPr algn="ctr" fontAlgn="base">
              <a:spcBef>
                <a:spcPts val="0"/>
              </a:spcBef>
            </a:pPr>
            <a:endParaRPr lang="en-US" sz="1800">
              <a:latin typeface="Times New Roman" panose="02020603050405020304" pitchFamily="18" charset="0"/>
              <a:ea typeface="Times New Roman" panose="02020603050405020304" pitchFamily="18" charset="0"/>
              <a:cs typeface="Times New Roman" panose="02020603050405020304" pitchFamily="18" charset="0"/>
            </a:endParaRPr>
          </a:p>
          <a:p>
            <a:pPr algn="ctr" fontAlgn="base">
              <a:spcBef>
                <a:spcPts val="0"/>
              </a:spcBef>
            </a:pPr>
            <a:r>
              <a:rPr lang="en-US" sz="1800">
                <a:latin typeface="Times New Roman" panose="02020603050405020304" pitchFamily="18" charset="0"/>
                <a:ea typeface="Times New Roman" panose="02020603050405020304" pitchFamily="18" charset="0"/>
                <a:cs typeface="Times New Roman" panose="02020603050405020304" pitchFamily="18" charset="0"/>
              </a:rPr>
              <a:t>Presenters</a:t>
            </a:r>
            <a:endParaRPr lang="en-US"/>
          </a:p>
        </p:txBody>
      </p:sp>
    </p:spTree>
    <p:extLst>
      <p:ext uri="{BB962C8B-B14F-4D97-AF65-F5344CB8AC3E}">
        <p14:creationId xmlns:p14="http://schemas.microsoft.com/office/powerpoint/2010/main" val="116065900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5CF11361-4183-874E-56BF-8EBB710E8BEF}"/>
              </a:ext>
            </a:extLst>
          </p:cNvPr>
          <p:cNvGrpSpPr/>
          <p:nvPr userDrawn="1"/>
        </p:nvGrpSpPr>
        <p:grpSpPr>
          <a:xfrm>
            <a:off x="9381730" y="11578"/>
            <a:ext cx="2879821" cy="6869571"/>
            <a:chOff x="9381191" y="-11572"/>
            <a:chExt cx="2840623" cy="6869574"/>
          </a:xfrm>
        </p:grpSpPr>
        <p:sp>
          <p:nvSpPr>
            <p:cNvPr id="10" name="Right Triangle 9">
              <a:extLst>
                <a:ext uri="{FF2B5EF4-FFF2-40B4-BE49-F238E27FC236}">
                  <a16:creationId xmlns:a16="http://schemas.microsoft.com/office/drawing/2014/main" id="{D7E0D2AB-8148-3E37-571F-BF1AC576FC26}"/>
                </a:ext>
              </a:extLst>
            </p:cNvPr>
            <p:cNvSpPr/>
            <p:nvPr userDrawn="1"/>
          </p:nvSpPr>
          <p:spPr>
            <a:xfrm flipH="1">
              <a:off x="11259549" y="-4"/>
              <a:ext cx="912683" cy="6858006"/>
            </a:xfrm>
            <a:prstGeom prst="rtTriangle">
              <a:avLst/>
            </a:prstGeom>
            <a:gradFill>
              <a:gsLst>
                <a:gs pos="28000">
                  <a:schemeClr val="accent1">
                    <a:lumMod val="5000"/>
                    <a:lumOff val="95000"/>
                  </a:schemeClr>
                </a:gs>
                <a:gs pos="74000">
                  <a:schemeClr val="accent1">
                    <a:lumMod val="45000"/>
                    <a:lumOff val="55000"/>
                  </a:schemeClr>
                </a:gs>
                <a:gs pos="83000">
                  <a:schemeClr val="accent1">
                    <a:lumMod val="45000"/>
                    <a:lumOff val="55000"/>
                  </a:schemeClr>
                </a:gs>
                <a:gs pos="100000">
                  <a:schemeClr val="tx1">
                    <a:lumMod val="85000"/>
                    <a:lumOff val="15000"/>
                  </a:schemeClr>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5CBCC2E0-8C7A-6318-26D8-3DB24518888A}"/>
                </a:ext>
              </a:extLst>
            </p:cNvPr>
            <p:cNvGrpSpPr/>
            <p:nvPr userDrawn="1"/>
          </p:nvGrpSpPr>
          <p:grpSpPr>
            <a:xfrm>
              <a:off x="9381191" y="-11572"/>
              <a:ext cx="2840623" cy="6858002"/>
              <a:chOff x="9042286" y="-367851"/>
              <a:chExt cx="2840623" cy="6858002"/>
            </a:xfrm>
          </p:grpSpPr>
          <p:pic>
            <p:nvPicPr>
              <p:cNvPr id="5" name="Picture 4" descr="A black background with white dots&#10;&#10;Description automatically generated">
                <a:extLst>
                  <a:ext uri="{FF2B5EF4-FFF2-40B4-BE49-F238E27FC236}">
                    <a16:creationId xmlns:a16="http://schemas.microsoft.com/office/drawing/2014/main" id="{09A51DC8-628F-9FF1-BDA7-23250A1A27FE}"/>
                  </a:ext>
                </a:extLst>
              </p:cNvPr>
              <p:cNvPicPr>
                <a:picLocks noChangeAspect="1"/>
              </p:cNvPicPr>
              <p:nvPr userDrawn="1"/>
            </p:nvPicPr>
            <p:blipFill rotWithShape="1">
              <a:blip r:embed="rId15" cstate="print">
                <a:extLst>
                  <a:ext uri="{28A0092B-C50C-407E-A947-70E740481C1C}">
                    <a14:useLocalDpi xmlns:a14="http://schemas.microsoft.com/office/drawing/2010/main" val="0"/>
                  </a:ext>
                </a:extLst>
              </a:blip>
              <a:srcRect t="38310"/>
              <a:stretch/>
            </p:blipFill>
            <p:spPr>
              <a:xfrm rot="5400000">
                <a:off x="7033597" y="1640838"/>
                <a:ext cx="6858002" cy="2840623"/>
              </a:xfrm>
              <a:prstGeom prst="rect">
                <a:avLst/>
              </a:prstGeom>
            </p:spPr>
          </p:pic>
          <p:pic>
            <p:nvPicPr>
              <p:cNvPr id="14" name="Picture 13" descr="A picture containing text, logo, font, graphics&#10;&#10;Description automatically generated">
                <a:extLst>
                  <a:ext uri="{FF2B5EF4-FFF2-40B4-BE49-F238E27FC236}">
                    <a16:creationId xmlns:a16="http://schemas.microsoft.com/office/drawing/2014/main" id="{71566130-211C-2D6F-FF08-1F0608617D2C}"/>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10462598" y="4624869"/>
                <a:ext cx="1190669" cy="1157930"/>
              </a:xfrm>
              <a:prstGeom prst="rect">
                <a:avLst/>
              </a:prstGeom>
            </p:spPr>
          </p:pic>
        </p:grpSp>
      </p:gr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9" name="Picture 8" descr="A picture containing screenshot, black and white&#10;&#10;Description automatically generated">
            <a:extLst>
              <a:ext uri="{FF2B5EF4-FFF2-40B4-BE49-F238E27FC236}">
                <a16:creationId xmlns:a16="http://schemas.microsoft.com/office/drawing/2014/main" id="{CA56ED17-6C32-81A6-7A40-825347673503}"/>
              </a:ext>
            </a:extLst>
          </p:cNvPr>
          <p:cNvPicPr>
            <a:picLocks noChangeAspect="1"/>
          </p:cNvPicPr>
          <p:nvPr userDrawn="1"/>
        </p:nvPicPr>
        <p:blipFill rotWithShape="1">
          <a:blip r:embed="rId17">
            <a:extLst>
              <a:ext uri="{28A0092B-C50C-407E-A947-70E740481C1C}">
                <a14:useLocalDpi xmlns:a14="http://schemas.microsoft.com/office/drawing/2010/main" val="0"/>
              </a:ext>
            </a:extLst>
          </a:blip>
          <a:srcRect t="54269" b="27991"/>
          <a:stretch/>
        </p:blipFill>
        <p:spPr>
          <a:xfrm flipV="1">
            <a:off x="956832" y="2007092"/>
            <a:ext cx="8831919" cy="1566779"/>
          </a:xfrm>
          <a:prstGeom prst="rect">
            <a:avLst/>
          </a:prstGeom>
        </p:spPr>
      </p:pic>
      <p:sp>
        <p:nvSpPr>
          <p:cNvPr id="6" name="Oval 5">
            <a:extLst>
              <a:ext uri="{FF2B5EF4-FFF2-40B4-BE49-F238E27FC236}">
                <a16:creationId xmlns:a16="http://schemas.microsoft.com/office/drawing/2014/main" id="{B07E19D3-36D7-2451-1AC2-DF8BBE2706E6}"/>
              </a:ext>
            </a:extLst>
          </p:cNvPr>
          <p:cNvSpPr/>
          <p:nvPr userDrawn="1"/>
        </p:nvSpPr>
        <p:spPr>
          <a:xfrm>
            <a:off x="7251192" y="4478632"/>
            <a:ext cx="1124049" cy="1090614"/>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lide Number Placeholder 5">
            <a:extLst>
              <a:ext uri="{FF2B5EF4-FFF2-40B4-BE49-F238E27FC236}">
                <a16:creationId xmlns:a16="http://schemas.microsoft.com/office/drawing/2014/main" id="{09D35E58-5B36-0D57-4B7C-B5E2EC6DC198}"/>
              </a:ext>
            </a:extLst>
          </p:cNvPr>
          <p:cNvSpPr txBox="1">
            <a:spLocks/>
          </p:cNvSpPr>
          <p:nvPr userDrawn="1"/>
        </p:nvSpPr>
        <p:spPr>
          <a:xfrm>
            <a:off x="11398307" y="6264276"/>
            <a:ext cx="773927" cy="593725"/>
          </a:xfrm>
          <a:prstGeom prst="rect">
            <a:avLst/>
          </a:prstGeom>
        </p:spPr>
        <p:txBody>
          <a:bodyPr vert="horz" lIns="45720" tIns="45720" rIns="45720" bIns="45720" rtlCol="0" anchor="ctr">
            <a:normAutofit/>
          </a:bodyPr>
          <a:lstStyle>
            <a:defPPr>
              <a:defRPr lang="en-US"/>
            </a:defPPr>
            <a:lvl1pPr marL="0" algn="ctr" defTabSz="457200" rtl="0" eaLnBrk="1" latinLnBrk="0" hangingPunct="1">
              <a:defRPr sz="3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2F9B8E0C-31FB-4A04-9C08-0763636C22AC}" type="slidenum">
              <a:rPr lang="en-US" smtClean="0">
                <a:solidFill>
                  <a:schemeClr val="bg1"/>
                </a:solidFill>
              </a:rPr>
              <a:pPr/>
              <a:t>‹#›</a:t>
            </a:fld>
            <a:endParaRPr lang="en-US">
              <a:solidFill>
                <a:schemeClr val="bg1"/>
              </a:solidFill>
            </a:endParaRPr>
          </a:p>
        </p:txBody>
      </p:sp>
    </p:spTree>
    <p:extLst>
      <p:ext uri="{BB962C8B-B14F-4D97-AF65-F5344CB8AC3E}">
        <p14:creationId xmlns:p14="http://schemas.microsoft.com/office/powerpoint/2010/main" val="3635514554"/>
      </p:ext>
    </p:extLst>
  </p:cSld>
  <p:clrMap bg1="lt1" tx1="dk1" bg2="lt2" tx2="dk2" accent1="accent1" accent2="accent2" accent3="accent3" accent4="accent4" accent5="accent5" accent6="accent6" hlink="hlink" folHlink="folHlink"/>
  <p:sldLayoutIdLst>
    <p:sldLayoutId id="2147483676" r:id="rId1"/>
    <p:sldLayoutId id="2147483688" r:id="rId2"/>
    <p:sldLayoutId id="2147483677" r:id="rId3"/>
    <p:sldLayoutId id="2147483687" r:id="rId4"/>
    <p:sldLayoutId id="2147483678" r:id="rId5"/>
    <p:sldLayoutId id="2147483679" r:id="rId6"/>
    <p:sldLayoutId id="2147483680" r:id="rId7"/>
    <p:sldLayoutId id="2147483681" r:id="rId8"/>
    <p:sldLayoutId id="2147483684" r:id="rId9"/>
    <p:sldLayoutId id="2147483685" r:id="rId10"/>
    <p:sldLayoutId id="2147483686" r:id="rId11"/>
    <p:sldLayoutId id="2147483682" r:id="rId12"/>
    <p:sldLayoutId id="2147483683" r:id="rId13"/>
  </p:sldLayoutIdLst>
  <p:hf hd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4E3_2FA28CB7.xm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30.png"/><Relationship Id="rId3" Type="http://schemas.microsoft.com/office/2018/10/relationships/comments" Target="../comments/modernComment_288_8F6645F8.xml"/><Relationship Id="rId7"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3.xml.rels><?xml version="1.0" encoding="UTF-8" standalone="yes"?>
<Relationships xmlns="http://schemas.openxmlformats.org/package/2006/relationships"><Relationship Id="rId3" Type="http://schemas.microsoft.com/office/2018/10/relationships/comments" Target="../comments/modernComment_2A0_18A98D95.xml"/><Relationship Id="rId7"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4.xml.rels><?xml version="1.0" encoding="UTF-8" standalone="yes"?>
<Relationships xmlns="http://schemas.openxmlformats.org/package/2006/relationships"><Relationship Id="rId3" Type="http://schemas.microsoft.com/office/2018/10/relationships/comments" Target="../comments/modernComment_4D4_E3577213.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microsoft.com/office/2007/relationships/hdphoto" Target="../media/hdphoto4.wdp"/><Relationship Id="rId5" Type="http://schemas.openxmlformats.org/officeDocument/2006/relationships/image" Target="../media/image39.png"/><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3" Type="http://schemas.microsoft.com/office/2018/10/relationships/comments" Target="../comments/modernComment_4E2_3271226B.xml"/><Relationship Id="rId7" Type="http://schemas.openxmlformats.org/officeDocument/2006/relationships/image" Target="../media/image42.png"/><Relationship Id="rId12" Type="http://schemas.openxmlformats.org/officeDocument/2006/relationships/image" Target="../media/image47.png"/><Relationship Id="rId2" Type="http://schemas.openxmlformats.org/officeDocument/2006/relationships/notesSlide" Target="../notesSlides/notesSlide5.xml"/><Relationship Id="rId16" Type="http://schemas.openxmlformats.org/officeDocument/2006/relationships/image" Target="../media/image49.png"/><Relationship Id="rId1" Type="http://schemas.openxmlformats.org/officeDocument/2006/relationships/slideLayout" Target="../slideLayouts/slideLayout1.xml"/><Relationship Id="rId11" Type="http://schemas.openxmlformats.org/officeDocument/2006/relationships/image" Target="../media/image46.png"/><Relationship Id="rId5" Type="http://schemas.microsoft.com/office/2007/relationships/hdphoto" Target="../media/hdphoto5.wdp"/><Relationship Id="rId15" Type="http://schemas.openxmlformats.org/officeDocument/2006/relationships/image" Target="../media/image44.png"/><Relationship Id="rId10" Type="http://schemas.openxmlformats.org/officeDocument/2006/relationships/image" Target="../media/image45.png"/><Relationship Id="rId4" Type="http://schemas.openxmlformats.org/officeDocument/2006/relationships/image" Target="../media/image40.png"/><Relationship Id="rId9" Type="http://schemas.openxmlformats.org/officeDocument/2006/relationships/image" Target="../media/image41.png"/><Relationship Id="rId14" Type="http://schemas.openxmlformats.org/officeDocument/2006/relationships/image" Target="../media/image41.emf"/></Relationships>
</file>

<file path=ppt/slides/_rels/slide6.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57.png"/><Relationship Id="rId3" Type="http://schemas.microsoft.com/office/2018/10/relationships/comments" Target="../comments/modernComment_4E4_CDB28992.xml"/><Relationship Id="rId7" Type="http://schemas.openxmlformats.org/officeDocument/2006/relationships/image" Target="../media/image510.png"/><Relationship Id="rId12" Type="http://schemas.openxmlformats.org/officeDocument/2006/relationships/image" Target="../media/image56.png"/><Relationship Id="rId17" Type="http://schemas.openxmlformats.org/officeDocument/2006/relationships/image" Target="../media/image60.png"/><Relationship Id="rId2" Type="http://schemas.openxmlformats.org/officeDocument/2006/relationships/notesSlide" Target="../notesSlides/notesSlide6.xml"/><Relationship Id="rId16" Type="http://schemas.openxmlformats.org/officeDocument/2006/relationships/image" Target="../media/image51.png"/><Relationship Id="rId1" Type="http://schemas.openxmlformats.org/officeDocument/2006/relationships/slideLayout" Target="../slideLayouts/slideLayout1.xml"/><Relationship Id="rId11" Type="http://schemas.openxmlformats.org/officeDocument/2006/relationships/image" Target="../media/image55.png"/><Relationship Id="rId5" Type="http://schemas.openxmlformats.org/officeDocument/2006/relationships/image" Target="../media/image50.png"/><Relationship Id="rId15" Type="http://schemas.openxmlformats.org/officeDocument/2006/relationships/image" Target="../media/image59.png"/><Relationship Id="rId10" Type="http://schemas.openxmlformats.org/officeDocument/2006/relationships/image" Target="../media/image54.png"/><Relationship Id="rId4" Type="http://schemas.openxmlformats.org/officeDocument/2006/relationships/image" Target="../media/image38.png"/><Relationship Id="rId9" Type="http://schemas.openxmlformats.org/officeDocument/2006/relationships/image" Target="../media/image53.png"/><Relationship Id="rId14" Type="http://schemas.openxmlformats.org/officeDocument/2006/relationships/image" Target="../media/image58.png"/></Relationships>
</file>

<file path=ppt/slides/_rels/slide7.xml.rels><?xml version="1.0" encoding="UTF-8" standalone="yes"?>
<Relationships xmlns="http://schemas.openxmlformats.org/package/2006/relationships"><Relationship Id="rId3" Type="http://schemas.microsoft.com/office/2018/10/relationships/comments" Target="../comments/modernComment_4D6_EBC9D84B.xml"/><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2.png"/><Relationship Id="rId5" Type="http://schemas.microsoft.com/office/2007/relationships/hdphoto" Target="../media/hdphoto6.wdp"/><Relationship Id="rId4" Type="http://schemas.openxmlformats.org/officeDocument/2006/relationships/image" Target="../media/image61.png"/></Relationships>
</file>

<file path=ppt/slides/_rels/slide8.xml.rels><?xml version="1.0" encoding="UTF-8" standalone="yes"?>
<Relationships xmlns="http://schemas.openxmlformats.org/package/2006/relationships"><Relationship Id="rId3" Type="http://schemas.microsoft.com/office/2018/10/relationships/comments" Target="../comments/modernComment_4DC_1F36863B.xml"/><Relationship Id="rId7" Type="http://schemas.openxmlformats.org/officeDocument/2006/relationships/image" Target="../media/image65.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72.png"/><Relationship Id="rId3" Type="http://schemas.microsoft.com/office/2018/10/relationships/comments" Target="../comments/modernComment_4E5_FBEE6D44.xml"/><Relationship Id="rId7" Type="http://schemas.openxmlformats.org/officeDocument/2006/relationships/image" Target="../media/image66.png"/><Relationship Id="rId12" Type="http://schemas.openxmlformats.org/officeDocument/2006/relationships/image" Target="../media/image7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650.png"/><Relationship Id="rId11" Type="http://schemas.openxmlformats.org/officeDocument/2006/relationships/image" Target="../media/image70.png"/><Relationship Id="rId5" Type="http://schemas.microsoft.com/office/2007/relationships/hdphoto" Target="../media/hdphoto5.wdp"/><Relationship Id="rId10" Type="http://schemas.openxmlformats.org/officeDocument/2006/relationships/image" Target="../media/image69.png"/><Relationship Id="rId4" Type="http://schemas.openxmlformats.org/officeDocument/2006/relationships/image" Target="../media/image40.png"/><Relationship Id="rId9" Type="http://schemas.openxmlformats.org/officeDocument/2006/relationships/image" Target="../media/image68.png"/><Relationship Id="rId14" Type="http://schemas.openxmlformats.org/officeDocument/2006/relationships/image" Target="../media/image7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35379" y="282212"/>
            <a:ext cx="11321242" cy="1348061"/>
          </a:xfrm>
          <a:noFill/>
        </p:spPr>
        <p:txBody>
          <a:bodyPr wrap="square">
            <a:spAutoFit/>
          </a:bodyPr>
          <a:lstStyle/>
          <a:p>
            <a:pPr marL="0" marR="0" algn="ctr" fontAlgn="base"/>
            <a:r>
              <a:rPr lang="en-US" sz="3200" b="1" dirty="0">
                <a:effectLst/>
                <a:latin typeface="+mn-lt"/>
                <a:ea typeface="Times New Roman" panose="02020603050405020304" pitchFamily="18" charset="0"/>
              </a:rPr>
              <a:t>Development of a Test </a:t>
            </a:r>
            <a:r>
              <a:rPr lang="en-US" sz="3200" b="1" dirty="0">
                <a:latin typeface="+mn-lt"/>
                <a:ea typeface="Times New Roman" panose="02020603050405020304" pitchFamily="18" charset="0"/>
              </a:rPr>
              <a:t>A</a:t>
            </a:r>
            <a:r>
              <a:rPr lang="en-US" sz="3200" b="1" dirty="0">
                <a:effectLst/>
                <a:latin typeface="+mn-lt"/>
                <a:ea typeface="Times New Roman" panose="02020603050405020304" pitchFamily="18" charset="0"/>
              </a:rPr>
              <a:t>pparatus for Thermal </a:t>
            </a:r>
            <a:r>
              <a:rPr lang="en-US" sz="3200" b="1" dirty="0">
                <a:latin typeface="+mn-lt"/>
                <a:ea typeface="Times New Roman" panose="02020603050405020304" pitchFamily="18" charset="0"/>
              </a:rPr>
              <a:t>C</a:t>
            </a:r>
            <a:r>
              <a:rPr lang="en-US" sz="3200" b="1" dirty="0">
                <a:effectLst/>
                <a:latin typeface="+mn-lt"/>
                <a:ea typeface="Times New Roman" panose="02020603050405020304" pitchFamily="18" charset="0"/>
              </a:rPr>
              <a:t>onductivity </a:t>
            </a:r>
            <a:r>
              <a:rPr lang="en-US" sz="3200" b="1" dirty="0">
                <a:latin typeface="+mn-lt"/>
                <a:ea typeface="Times New Roman" panose="02020603050405020304" pitchFamily="18" charset="0"/>
              </a:rPr>
              <a:t>M</a:t>
            </a:r>
            <a:r>
              <a:rPr lang="en-US" sz="3200" b="1" dirty="0">
                <a:effectLst/>
                <a:latin typeface="+mn-lt"/>
                <a:ea typeface="Times New Roman" panose="02020603050405020304" pitchFamily="18" charset="0"/>
              </a:rPr>
              <a:t>easurements of Insulation </a:t>
            </a:r>
            <a:r>
              <a:rPr lang="en-US" sz="3200" b="1" dirty="0">
                <a:latin typeface="+mn-lt"/>
                <a:ea typeface="Times New Roman" panose="02020603050405020304" pitchFamily="18" charset="0"/>
              </a:rPr>
              <a:t>M</a:t>
            </a:r>
            <a:r>
              <a:rPr lang="en-US" sz="3200" b="1" dirty="0">
                <a:effectLst/>
                <a:latin typeface="+mn-lt"/>
                <a:ea typeface="Times New Roman" panose="02020603050405020304" pitchFamily="18" charset="0"/>
              </a:rPr>
              <a:t>aterials with Adsorbed </a:t>
            </a:r>
            <a:r>
              <a:rPr lang="en-US" sz="3200" b="1" dirty="0">
                <a:latin typeface="+mn-lt"/>
                <a:ea typeface="Times New Roman" panose="02020603050405020304" pitchFamily="18" charset="0"/>
              </a:rPr>
              <a:t>N</a:t>
            </a:r>
            <a:r>
              <a:rPr lang="en-US" sz="3200" b="1" dirty="0">
                <a:effectLst/>
                <a:latin typeface="+mn-lt"/>
                <a:ea typeface="Times New Roman" panose="02020603050405020304" pitchFamily="18" charset="0"/>
              </a:rPr>
              <a:t>itrogen </a:t>
            </a:r>
            <a:r>
              <a:rPr lang="en-US" sz="3200" b="1" dirty="0">
                <a:latin typeface="+mn-lt"/>
                <a:ea typeface="Times New Roman" panose="02020603050405020304" pitchFamily="18" charset="0"/>
              </a:rPr>
              <a:t>B</a:t>
            </a:r>
            <a:r>
              <a:rPr lang="en-US" sz="3200" b="1" dirty="0">
                <a:effectLst/>
                <a:latin typeface="+mn-lt"/>
                <a:ea typeface="Times New Roman" panose="02020603050405020304" pitchFamily="18" charset="0"/>
              </a:rPr>
              <a:t>etween 20 and 77 K</a:t>
            </a:r>
            <a:endParaRPr lang="en-US" sz="2400" dirty="0">
              <a:effectLst/>
              <a:latin typeface="+mn-lt"/>
              <a:ea typeface="Times New Roman" panose="02020603050405020304" pitchFamily="18" charset="0"/>
            </a:endParaRPr>
          </a:p>
        </p:txBody>
      </p:sp>
      <p:sp>
        <p:nvSpPr>
          <p:cNvPr id="11" name="AutoShape 4" descr="https://brand.wsu.edu/wp-content/themes/brand/images/pages/logos/wsu-signature-vertical.svg">
            <a:extLst>
              <a:ext uri="{FF2B5EF4-FFF2-40B4-BE49-F238E27FC236}">
                <a16:creationId xmlns:a16="http://schemas.microsoft.com/office/drawing/2014/main" id="{8026683C-5A44-4E78-906B-B642BEAEAEAE}"/>
              </a:ext>
            </a:extLst>
          </p:cNvPr>
          <p:cNvSpPr>
            <a:spLocks noChangeAspect="1" noChangeArrowheads="1"/>
          </p:cNvSpPr>
          <p:nvPr/>
        </p:nvSpPr>
        <p:spPr bwMode="auto">
          <a:xfrm>
            <a:off x="8152598" y="2136808"/>
            <a:ext cx="3466894" cy="346689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entury Schoolbook" panose="02040604050505020304"/>
              <a:ea typeface="+mn-ea"/>
              <a:cs typeface="+mn-cs"/>
            </a:endParaRPr>
          </a:p>
        </p:txBody>
      </p:sp>
      <p:sp>
        <p:nvSpPr>
          <p:cNvPr id="5" name="Title 3">
            <a:extLst>
              <a:ext uri="{FF2B5EF4-FFF2-40B4-BE49-F238E27FC236}">
                <a16:creationId xmlns:a16="http://schemas.microsoft.com/office/drawing/2014/main" id="{6765D175-E164-F327-C223-34B41F15104E}"/>
              </a:ext>
            </a:extLst>
          </p:cNvPr>
          <p:cNvSpPr txBox="1">
            <a:spLocks/>
          </p:cNvSpPr>
          <p:nvPr/>
        </p:nvSpPr>
        <p:spPr>
          <a:xfrm>
            <a:off x="0" y="1436862"/>
            <a:ext cx="12192000" cy="2682273"/>
          </a:xfrm>
          <a:prstGeom prst="rect">
            <a:avLst/>
          </a:prstGeom>
          <a:noFill/>
        </p:spPr>
        <p:txBody>
          <a:bodyPr vert="horz" wrap="square" lIns="91440" tIns="45720" rIns="91440" bIns="45720" rtlCol="0" anchor="b">
            <a:spAutoFit/>
          </a:bodyPr>
          <a:lstStyle>
            <a:lvl1pPr algn="l" defTabSz="914400" rtl="0" eaLnBrk="1" latinLnBrk="0" hangingPunct="1">
              <a:lnSpc>
                <a:spcPct val="85000"/>
              </a:lnSpc>
              <a:spcBef>
                <a:spcPct val="0"/>
              </a:spcBef>
              <a:buNone/>
              <a:defRPr sz="7200" kern="1200" spc="-50" baseline="0">
                <a:solidFill>
                  <a:schemeClr val="tx1"/>
                </a:solidFill>
                <a:latin typeface="+mj-lt"/>
                <a:ea typeface="+mj-ea"/>
                <a:cs typeface="+mj-cs"/>
              </a:defRPr>
            </a:lvl1pPr>
          </a:lstStyle>
          <a:p>
            <a:pPr algn="ctr"/>
            <a:endParaRPr lang="en-US" sz="1800" dirty="0">
              <a:cs typeface="Times New Roman"/>
            </a:endParaRPr>
          </a:p>
          <a:p>
            <a:pPr algn="ctr"/>
            <a:r>
              <a:rPr lang="en-US" sz="1800" dirty="0">
                <a:cs typeface="Times New Roman"/>
              </a:rPr>
              <a:t>C1Or4A-02</a:t>
            </a:r>
          </a:p>
          <a:p>
            <a:pPr algn="ctr"/>
            <a:endParaRPr lang="en-US" sz="1800" dirty="0">
              <a:cs typeface="Times New Roman"/>
            </a:endParaRPr>
          </a:p>
          <a:p>
            <a:pPr algn="ctr"/>
            <a:r>
              <a:rPr lang="en-US" sz="1800" dirty="0">
                <a:cs typeface="Times New Roman"/>
              </a:rPr>
              <a:t>Cryogenic Engineering Conference</a:t>
            </a:r>
          </a:p>
          <a:p>
            <a:pPr algn="ctr"/>
            <a:endParaRPr lang="en-US" sz="1800" dirty="0">
              <a:cs typeface="Times New Roman"/>
            </a:endParaRPr>
          </a:p>
          <a:p>
            <a:pPr algn="ctr"/>
            <a:r>
              <a:rPr lang="en-US" sz="1800" dirty="0">
                <a:cs typeface="Times New Roman"/>
              </a:rPr>
              <a:t>Justin Jessop, Professor Jacob Leachman, Professor Konstantin Matveev</a:t>
            </a:r>
          </a:p>
          <a:p>
            <a:pPr algn="ctr"/>
            <a:endParaRPr lang="en-US" sz="1800" dirty="0">
              <a:cs typeface="Times New Roman"/>
            </a:endParaRPr>
          </a:p>
          <a:p>
            <a:pPr algn="ctr"/>
            <a:r>
              <a:rPr lang="en-US" sz="1800" dirty="0">
                <a:cs typeface="Times New Roman"/>
              </a:rPr>
              <a:t>Reno, Nevada</a:t>
            </a:r>
          </a:p>
          <a:p>
            <a:pPr algn="ctr"/>
            <a:endParaRPr lang="en-US" sz="1800" dirty="0">
              <a:cs typeface="Times New Roman"/>
            </a:endParaRPr>
          </a:p>
          <a:p>
            <a:pPr algn="ctr"/>
            <a:r>
              <a:rPr lang="en-US" sz="1800" dirty="0">
                <a:cs typeface="Times New Roman"/>
              </a:rPr>
              <a:t>May 19</a:t>
            </a:r>
            <a:r>
              <a:rPr lang="en-US" sz="1800" baseline="30000" dirty="0">
                <a:cs typeface="Times New Roman"/>
              </a:rPr>
              <a:t>th</a:t>
            </a:r>
            <a:r>
              <a:rPr lang="en-US" sz="1800" dirty="0">
                <a:cs typeface="Times New Roman"/>
              </a:rPr>
              <a:t>, 2025</a:t>
            </a:r>
          </a:p>
          <a:p>
            <a:pPr algn="ctr"/>
            <a:endParaRPr lang="en-US" sz="1800" dirty="0">
              <a:cs typeface="Times New Roman"/>
            </a:endParaRPr>
          </a:p>
        </p:txBody>
      </p:sp>
      <p:pic>
        <p:nvPicPr>
          <p:cNvPr id="6" name="Picture 5" descr="A logo in a circle&#10;&#10;Description automatically generated">
            <a:extLst>
              <a:ext uri="{FF2B5EF4-FFF2-40B4-BE49-F238E27FC236}">
                <a16:creationId xmlns:a16="http://schemas.microsoft.com/office/drawing/2014/main" id="{C27DC709-3A0A-E1FB-C455-550F4C6CDB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33502" y="4368276"/>
            <a:ext cx="1923604" cy="1923604"/>
          </a:xfrm>
          <a:prstGeom prst="rect">
            <a:avLst/>
          </a:prstGeom>
        </p:spPr>
      </p:pic>
    </p:spTree>
    <p:extLst>
      <p:ext uri="{BB962C8B-B14F-4D97-AF65-F5344CB8AC3E}">
        <p14:creationId xmlns:p14="http://schemas.microsoft.com/office/powerpoint/2010/main" val="2163392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E8E5F5-7DD7-8BF7-437E-656EEE2A87FA}"/>
            </a:ext>
          </a:extLst>
        </p:cNvPr>
        <p:cNvGrpSpPr/>
        <p:nvPr/>
      </p:nvGrpSpPr>
      <p:grpSpPr>
        <a:xfrm>
          <a:off x="0" y="0"/>
          <a:ext cx="0" cy="0"/>
          <a:chOff x="0" y="0"/>
          <a:chExt cx="0" cy="0"/>
        </a:xfrm>
      </p:grpSpPr>
      <p:graphicFrame>
        <p:nvGraphicFramePr>
          <p:cNvPr id="10" name="Chart 9">
            <a:extLst>
              <a:ext uri="{FF2B5EF4-FFF2-40B4-BE49-F238E27FC236}">
                <a16:creationId xmlns:a16="http://schemas.microsoft.com/office/drawing/2014/main" id="{92E0E807-BD38-17E6-EE21-AD2FF0DDD7A4}"/>
              </a:ext>
            </a:extLst>
          </p:cNvPr>
          <p:cNvGraphicFramePr>
            <a:graphicFrameLocks noGrp="1"/>
          </p:cNvGraphicFramePr>
          <p:nvPr>
            <p:extLst>
              <p:ext uri="{D42A27DB-BD31-4B8C-83A1-F6EECF244321}">
                <p14:modId xmlns:p14="http://schemas.microsoft.com/office/powerpoint/2010/main" val="3875913957"/>
              </p:ext>
            </p:extLst>
          </p:nvPr>
        </p:nvGraphicFramePr>
        <p:xfrm>
          <a:off x="2283055" y="1889166"/>
          <a:ext cx="7052534" cy="4968834"/>
        </p:xfrm>
        <a:graphic>
          <a:graphicData uri="http://schemas.openxmlformats.org/drawingml/2006/chart">
            <c:chart xmlns:c="http://schemas.openxmlformats.org/drawingml/2006/chart" xmlns:r="http://schemas.openxmlformats.org/officeDocument/2006/relationships" r:id="rId4"/>
          </a:graphicData>
        </a:graphic>
      </p:graphicFrame>
      <p:sp>
        <p:nvSpPr>
          <p:cNvPr id="4" name="Title 1">
            <a:extLst>
              <a:ext uri="{FF2B5EF4-FFF2-40B4-BE49-F238E27FC236}">
                <a16:creationId xmlns:a16="http://schemas.microsoft.com/office/drawing/2014/main" id="{1AB0984B-725E-5522-97EE-77060A8CAA6B}"/>
              </a:ext>
            </a:extLst>
          </p:cNvPr>
          <p:cNvSpPr txBox="1">
            <a:spLocks/>
          </p:cNvSpPr>
          <p:nvPr/>
        </p:nvSpPr>
        <p:spPr>
          <a:xfrm>
            <a:off x="148107" y="185055"/>
            <a:ext cx="10239992" cy="84985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US" dirty="0"/>
              <a:t>Conclusions</a:t>
            </a:r>
          </a:p>
        </p:txBody>
      </p:sp>
      <p:sp>
        <p:nvSpPr>
          <p:cNvPr id="3" name="TextBox 2">
            <a:extLst>
              <a:ext uri="{FF2B5EF4-FFF2-40B4-BE49-F238E27FC236}">
                <a16:creationId xmlns:a16="http://schemas.microsoft.com/office/drawing/2014/main" id="{C0AF0B3E-33DD-9D34-0A1D-181C31164C1B}"/>
              </a:ext>
            </a:extLst>
          </p:cNvPr>
          <p:cNvSpPr txBox="1"/>
          <p:nvPr/>
        </p:nvSpPr>
        <p:spPr>
          <a:xfrm>
            <a:off x="200204" y="978352"/>
            <a:ext cx="12027655" cy="1226490"/>
          </a:xfrm>
          <a:prstGeom prst="rect">
            <a:avLst/>
          </a:prstGeom>
          <a:noFill/>
        </p:spPr>
        <p:txBody>
          <a:bodyPr wrap="square" rtlCol="0">
            <a:spAutoFit/>
          </a:bodyPr>
          <a:lstStyle/>
          <a:p>
            <a:pPr marL="285750" lvl="1" indent="-285750">
              <a:lnSpc>
                <a:spcPct val="90000"/>
              </a:lnSpc>
              <a:spcBef>
                <a:spcPts val="300"/>
              </a:spcBef>
              <a:spcAft>
                <a:spcPts val="300"/>
              </a:spcAft>
              <a:buClr>
                <a:schemeClr val="tx1"/>
              </a:buClr>
              <a:buFont typeface="Arial" panose="020B0604020202020204" pitchFamily="34" charset="0"/>
              <a:buChar char="•"/>
            </a:pPr>
            <a:r>
              <a:rPr lang="en-US" sz="1600" dirty="0">
                <a:solidFill>
                  <a:schemeClr val="tx1">
                    <a:lumMod val="85000"/>
                    <a:lumOff val="15000"/>
                  </a:schemeClr>
                </a:solidFill>
              </a:rPr>
              <a:t>Steady state testing providing 77-20 K measurements of insulations (corrected preliminary results shown below).</a:t>
            </a:r>
          </a:p>
          <a:p>
            <a:pPr marL="285750" lvl="1" indent="-285750">
              <a:lnSpc>
                <a:spcPct val="90000"/>
              </a:lnSpc>
              <a:spcBef>
                <a:spcPts val="300"/>
              </a:spcBef>
              <a:spcAft>
                <a:spcPts val="300"/>
              </a:spcAft>
              <a:buClr>
                <a:schemeClr val="tx1"/>
              </a:buClr>
              <a:buFont typeface="Arial" panose="020B0604020202020204" pitchFamily="34" charset="0"/>
              <a:buChar char="•"/>
            </a:pPr>
            <a:r>
              <a:rPr lang="en-US" sz="1600" dirty="0">
                <a:solidFill>
                  <a:schemeClr val="tx1">
                    <a:lumMod val="85000"/>
                    <a:lumOff val="15000"/>
                  </a:schemeClr>
                </a:solidFill>
              </a:rPr>
              <a:t>Best performance with MLI and microbubbles. Vacuum alone outperforms aerogel in the high vacuum regime (&lt;0.01 Pa). </a:t>
            </a:r>
          </a:p>
          <a:p>
            <a:pPr marL="285750" lvl="1" indent="-285750">
              <a:lnSpc>
                <a:spcPct val="90000"/>
              </a:lnSpc>
              <a:spcBef>
                <a:spcPts val="300"/>
              </a:spcBef>
              <a:spcAft>
                <a:spcPts val="300"/>
              </a:spcAft>
              <a:buClr>
                <a:schemeClr val="tx1"/>
              </a:buClr>
              <a:buFont typeface="Arial" panose="020B0604020202020204" pitchFamily="34" charset="0"/>
              <a:buChar char="•"/>
            </a:pPr>
            <a:r>
              <a:rPr lang="en-US" sz="1600" dirty="0">
                <a:solidFill>
                  <a:schemeClr val="tx1">
                    <a:lumMod val="85000"/>
                    <a:lumOff val="15000"/>
                  </a:schemeClr>
                </a:solidFill>
              </a:rPr>
              <a:t>Heat flux during transient loss of vacuum measurements to be collected.</a:t>
            </a:r>
          </a:p>
          <a:p>
            <a:pPr marL="285750" indent="-285750">
              <a:buFont typeface="Arial" panose="020B0604020202020204" pitchFamily="34" charset="0"/>
              <a:buChar char="•"/>
            </a:pPr>
            <a:endParaRPr lang="en-US" dirty="0"/>
          </a:p>
        </p:txBody>
      </p:sp>
      <p:sp>
        <p:nvSpPr>
          <p:cNvPr id="5" name="TextBox 4">
            <a:extLst>
              <a:ext uri="{FF2B5EF4-FFF2-40B4-BE49-F238E27FC236}">
                <a16:creationId xmlns:a16="http://schemas.microsoft.com/office/drawing/2014/main" id="{238D9642-CB08-1E8F-C655-B556A38126DA}"/>
              </a:ext>
            </a:extLst>
          </p:cNvPr>
          <p:cNvSpPr txBox="1"/>
          <p:nvPr/>
        </p:nvSpPr>
        <p:spPr>
          <a:xfrm>
            <a:off x="4430386" y="1969268"/>
            <a:ext cx="2337499" cy="369332"/>
          </a:xfrm>
          <a:prstGeom prst="rect">
            <a:avLst/>
          </a:prstGeom>
          <a:noFill/>
        </p:spPr>
        <p:txBody>
          <a:bodyPr wrap="none" rtlCol="0">
            <a:spAutoFit/>
          </a:bodyPr>
          <a:lstStyle/>
          <a:p>
            <a:r>
              <a:rPr lang="en-US" dirty="0"/>
              <a:t>Preliminary Results</a:t>
            </a:r>
          </a:p>
        </p:txBody>
      </p:sp>
      <p:sp>
        <p:nvSpPr>
          <p:cNvPr id="12" name="TextBox 11">
            <a:extLst>
              <a:ext uri="{FF2B5EF4-FFF2-40B4-BE49-F238E27FC236}">
                <a16:creationId xmlns:a16="http://schemas.microsoft.com/office/drawing/2014/main" id="{FE94EA20-F1A9-749F-C955-CD37401B3D49}"/>
              </a:ext>
            </a:extLst>
          </p:cNvPr>
          <p:cNvSpPr txBox="1"/>
          <p:nvPr/>
        </p:nvSpPr>
        <p:spPr>
          <a:xfrm>
            <a:off x="9300210" y="6242058"/>
            <a:ext cx="1597607" cy="430887"/>
          </a:xfrm>
          <a:prstGeom prst="rect">
            <a:avLst/>
          </a:prstGeom>
          <a:noFill/>
        </p:spPr>
        <p:txBody>
          <a:bodyPr wrap="square" rtlCol="0">
            <a:spAutoFit/>
          </a:bodyPr>
          <a:lstStyle/>
          <a:p>
            <a:r>
              <a:rPr lang="en-US" sz="1100" dirty="0"/>
              <a:t>* Reference vacuum omitted for clarity</a:t>
            </a:r>
          </a:p>
        </p:txBody>
      </p:sp>
      <p:sp>
        <p:nvSpPr>
          <p:cNvPr id="14" name="TextBox 13">
            <a:extLst>
              <a:ext uri="{FF2B5EF4-FFF2-40B4-BE49-F238E27FC236}">
                <a16:creationId xmlns:a16="http://schemas.microsoft.com/office/drawing/2014/main" id="{F21778BB-AFB2-9141-5549-19086E8037EA}"/>
              </a:ext>
            </a:extLst>
          </p:cNvPr>
          <p:cNvSpPr txBox="1"/>
          <p:nvPr/>
        </p:nvSpPr>
        <p:spPr>
          <a:xfrm>
            <a:off x="2891790" y="2694995"/>
            <a:ext cx="6179820" cy="276999"/>
          </a:xfrm>
          <a:prstGeom prst="rect">
            <a:avLst/>
          </a:prstGeom>
          <a:noFill/>
        </p:spPr>
        <p:txBody>
          <a:bodyPr wrap="square">
            <a:spAutoFit/>
          </a:bodyPr>
          <a:lstStyle/>
          <a:p>
            <a:r>
              <a:rPr lang="en-US" sz="1200" dirty="0"/>
              <a:t>*</a:t>
            </a:r>
          </a:p>
        </p:txBody>
      </p:sp>
    </p:spTree>
    <p:extLst>
      <p:ext uri="{BB962C8B-B14F-4D97-AF65-F5344CB8AC3E}">
        <p14:creationId xmlns:p14="http://schemas.microsoft.com/office/powerpoint/2010/main" val="799182007"/>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87186C57-9833-AD28-3941-4B71260FB880}"/>
              </a:ext>
            </a:extLst>
          </p:cNvPr>
          <p:cNvSpPr>
            <a:spLocks noGrp="1"/>
          </p:cNvSpPr>
          <p:nvPr>
            <p:ph type="title"/>
          </p:nvPr>
        </p:nvSpPr>
        <p:spPr>
          <a:xfrm>
            <a:off x="1249680" y="365760"/>
            <a:ext cx="9692640" cy="1325562"/>
          </a:xfrm>
        </p:spPr>
        <p:txBody>
          <a:bodyPr/>
          <a:lstStyle/>
          <a:p>
            <a:r>
              <a:rPr lang="en-US">
                <a:latin typeface="+mj-lt"/>
              </a:rPr>
              <a:t>Thank You!</a:t>
            </a:r>
          </a:p>
        </p:txBody>
      </p:sp>
      <p:sp>
        <p:nvSpPr>
          <p:cNvPr id="15" name="Text Placeholder 14">
            <a:extLst>
              <a:ext uri="{FF2B5EF4-FFF2-40B4-BE49-F238E27FC236}">
                <a16:creationId xmlns:a16="http://schemas.microsoft.com/office/drawing/2014/main" id="{88C076B5-BAF6-0B80-CF65-2E483B6DDA7C}"/>
              </a:ext>
            </a:extLst>
          </p:cNvPr>
          <p:cNvSpPr>
            <a:spLocks noGrp="1"/>
          </p:cNvSpPr>
          <p:nvPr>
            <p:ph type="body" sz="quarter" idx="4294967295"/>
          </p:nvPr>
        </p:nvSpPr>
        <p:spPr>
          <a:xfrm>
            <a:off x="265882" y="5331079"/>
            <a:ext cx="4290076" cy="1255713"/>
          </a:xfrm>
        </p:spPr>
        <p:txBody>
          <a:bodyPr>
            <a:normAutofit lnSpcReduction="10000"/>
          </a:bodyPr>
          <a:lstStyle/>
          <a:p>
            <a:pPr marL="0" indent="0">
              <a:buNone/>
            </a:pPr>
            <a:r>
              <a:rPr lang="en-US" dirty="0">
                <a:solidFill>
                  <a:schemeClr val="bg1"/>
                </a:solidFill>
                <a:latin typeface="+mj-lt"/>
              </a:rPr>
              <a:t>Justin Jessop</a:t>
            </a:r>
          </a:p>
          <a:p>
            <a:pPr marL="0" indent="0">
              <a:buNone/>
            </a:pPr>
            <a:r>
              <a:rPr lang="en-US" dirty="0">
                <a:solidFill>
                  <a:schemeClr val="bg1"/>
                </a:solidFill>
                <a:latin typeface="+mj-lt"/>
              </a:rPr>
              <a:t>justin.jessop@wsu.edu</a:t>
            </a:r>
          </a:p>
          <a:p>
            <a:pPr marL="0" indent="0">
              <a:buNone/>
            </a:pPr>
            <a:r>
              <a:rPr lang="en-US" dirty="0">
                <a:solidFill>
                  <a:schemeClr val="bg1"/>
                </a:solidFill>
                <a:latin typeface="+mj-lt"/>
              </a:rPr>
              <a:t>+1-509-202-7449</a:t>
            </a:r>
          </a:p>
        </p:txBody>
      </p:sp>
      <p:sp>
        <p:nvSpPr>
          <p:cNvPr id="4" name="TextBox 3">
            <a:extLst>
              <a:ext uri="{FF2B5EF4-FFF2-40B4-BE49-F238E27FC236}">
                <a16:creationId xmlns:a16="http://schemas.microsoft.com/office/drawing/2014/main" id="{FCABBE28-ABF0-553C-4931-48E2F38CC0D5}"/>
              </a:ext>
            </a:extLst>
          </p:cNvPr>
          <p:cNvSpPr txBox="1"/>
          <p:nvPr/>
        </p:nvSpPr>
        <p:spPr>
          <a:xfrm>
            <a:off x="2652280" y="1691322"/>
            <a:ext cx="8486774" cy="369332"/>
          </a:xfrm>
          <a:prstGeom prst="rect">
            <a:avLst/>
          </a:prstGeom>
          <a:noFill/>
        </p:spPr>
        <p:txBody>
          <a:bodyPr wrap="square">
            <a:spAutoFit/>
          </a:bodyPr>
          <a:lstStyle/>
          <a:p>
            <a:r>
              <a:rPr lang="en-US" dirty="0"/>
              <a:t>These results have been established in collaboration with Airbus</a:t>
            </a:r>
          </a:p>
        </p:txBody>
      </p:sp>
    </p:spTree>
    <p:extLst>
      <p:ext uri="{BB962C8B-B14F-4D97-AF65-F5344CB8AC3E}">
        <p14:creationId xmlns:p14="http://schemas.microsoft.com/office/powerpoint/2010/main" val="3532863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B38E84-B848-AC90-D4C6-B12B053E8E89}"/>
              </a:ext>
            </a:extLst>
          </p:cNvPr>
          <p:cNvPicPr>
            <a:picLocks noChangeAspect="1"/>
          </p:cNvPicPr>
          <p:nvPr/>
        </p:nvPicPr>
        <p:blipFill>
          <a:blip r:embed="rId4"/>
          <a:srcRect l="6209" t="3789" r="4667" b="590"/>
          <a:stretch/>
        </p:blipFill>
        <p:spPr>
          <a:xfrm>
            <a:off x="5678431" y="166979"/>
            <a:ext cx="5702180" cy="4700856"/>
          </a:xfrm>
          <a:prstGeom prst="rect">
            <a:avLst/>
          </a:prstGeom>
        </p:spPr>
      </p:pic>
      <p:sp>
        <p:nvSpPr>
          <p:cNvPr id="2" name="Title 1">
            <a:extLst>
              <a:ext uri="{FF2B5EF4-FFF2-40B4-BE49-F238E27FC236}">
                <a16:creationId xmlns:a16="http://schemas.microsoft.com/office/drawing/2014/main" id="{509B55B2-9288-4FE6-B5C0-B63D2BC0F643}"/>
              </a:ext>
            </a:extLst>
          </p:cNvPr>
          <p:cNvSpPr>
            <a:spLocks noGrp="1"/>
          </p:cNvSpPr>
          <p:nvPr>
            <p:ph type="title"/>
          </p:nvPr>
        </p:nvSpPr>
        <p:spPr/>
        <p:txBody>
          <a:bodyPr/>
          <a:lstStyle/>
          <a:p>
            <a:r>
              <a:rPr lang="en-US" dirty="0"/>
              <a:t>Vacuum Insulation</a:t>
            </a:r>
          </a:p>
        </p:txBody>
      </p:sp>
      <p:sp>
        <p:nvSpPr>
          <p:cNvPr id="6" name="Content Placeholder 5">
            <a:extLst>
              <a:ext uri="{FF2B5EF4-FFF2-40B4-BE49-F238E27FC236}">
                <a16:creationId xmlns:a16="http://schemas.microsoft.com/office/drawing/2014/main" id="{7288C64C-AABC-6E24-16C1-A7B22A8107B9}"/>
              </a:ext>
            </a:extLst>
          </p:cNvPr>
          <p:cNvSpPr>
            <a:spLocks noGrp="1"/>
          </p:cNvSpPr>
          <p:nvPr>
            <p:ph idx="1"/>
          </p:nvPr>
        </p:nvSpPr>
        <p:spPr>
          <a:xfrm>
            <a:off x="121243" y="942478"/>
            <a:ext cx="5770110" cy="4286256"/>
          </a:xfrm>
        </p:spPr>
        <p:txBody>
          <a:bodyPr>
            <a:normAutofit/>
          </a:bodyPr>
          <a:lstStyle/>
          <a:p>
            <a:pPr marL="0" indent="0">
              <a:buNone/>
            </a:pPr>
            <a:r>
              <a:rPr lang="en-US" sz="1600" dirty="0"/>
              <a:t>Motivation:</a:t>
            </a:r>
          </a:p>
          <a:p>
            <a:pPr lvl="1">
              <a:buClr>
                <a:schemeClr val="tx1"/>
              </a:buClr>
            </a:pPr>
            <a:r>
              <a:rPr lang="en-US" dirty="0"/>
              <a:t>Liquid hydrogen is stored at 20 K.</a:t>
            </a:r>
          </a:p>
          <a:p>
            <a:pPr lvl="1">
              <a:buClr>
                <a:schemeClr val="tx1"/>
              </a:buClr>
            </a:pPr>
            <a:r>
              <a:rPr lang="en-US" dirty="0"/>
              <a:t>Convection, conduction, and radiation heat transfer must be mitigated to store without significant boil off.</a:t>
            </a:r>
          </a:p>
          <a:p>
            <a:pPr lvl="1">
              <a:buClr>
                <a:schemeClr val="tx1"/>
              </a:buClr>
            </a:pPr>
            <a:r>
              <a:rPr lang="en-US" dirty="0">
                <a:sym typeface="Wingdings" panose="05000000000000000000" pitchFamily="2" charset="2"/>
              </a:rPr>
              <a:t>Effective conductivity allows the three heat transfer modes to be simply analyzed for insulations.</a:t>
            </a:r>
            <a:endParaRPr lang="en-US" dirty="0"/>
          </a:p>
          <a:p>
            <a:pPr lvl="1">
              <a:buClr>
                <a:schemeClr val="tx1"/>
              </a:buClr>
            </a:pPr>
            <a:r>
              <a:rPr lang="en-US" dirty="0"/>
              <a:t>Vacuum insulated vessels provide the best insulation but can be improved with filler insulations.</a:t>
            </a:r>
          </a:p>
          <a:p>
            <a:pPr lvl="1">
              <a:buClr>
                <a:schemeClr val="tx1"/>
              </a:buClr>
            </a:pPr>
            <a:r>
              <a:rPr lang="en-US" dirty="0">
                <a:sym typeface="Wingdings" panose="05000000000000000000" pitchFamily="2" charset="2"/>
              </a:rPr>
              <a:t>Many measurements at 77 K (liquid nitrogen), limited measurements at 20 K (liquid hydrogen).</a:t>
            </a:r>
          </a:p>
        </p:txBody>
      </p:sp>
      <p:grpSp>
        <p:nvGrpSpPr>
          <p:cNvPr id="11" name="Group 10">
            <a:extLst>
              <a:ext uri="{FF2B5EF4-FFF2-40B4-BE49-F238E27FC236}">
                <a16:creationId xmlns:a16="http://schemas.microsoft.com/office/drawing/2014/main" id="{B62D161C-A070-E2C6-0959-7A06CB99DCD4}"/>
              </a:ext>
            </a:extLst>
          </p:cNvPr>
          <p:cNvGrpSpPr/>
          <p:nvPr/>
        </p:nvGrpSpPr>
        <p:grpSpPr>
          <a:xfrm>
            <a:off x="1035945" y="3927765"/>
            <a:ext cx="3712700" cy="2867340"/>
            <a:chOff x="1314415" y="3869253"/>
            <a:chExt cx="3195336" cy="2821769"/>
          </a:xfrm>
        </p:grpSpPr>
        <p:grpSp>
          <p:nvGrpSpPr>
            <p:cNvPr id="15" name="Group 14">
              <a:extLst>
                <a:ext uri="{FF2B5EF4-FFF2-40B4-BE49-F238E27FC236}">
                  <a16:creationId xmlns:a16="http://schemas.microsoft.com/office/drawing/2014/main" id="{AE0D1032-6255-7E7E-8B08-08343FA0222D}"/>
                </a:ext>
              </a:extLst>
            </p:cNvPr>
            <p:cNvGrpSpPr/>
            <p:nvPr/>
          </p:nvGrpSpPr>
          <p:grpSpPr>
            <a:xfrm>
              <a:off x="1816703" y="4241655"/>
              <a:ext cx="2050056" cy="2429828"/>
              <a:chOff x="6599501" y="1483146"/>
              <a:chExt cx="3905954" cy="4763570"/>
            </a:xfrm>
          </p:grpSpPr>
          <p:sp>
            <p:nvSpPr>
              <p:cNvPr id="21" name="Rectangle 20">
                <a:extLst>
                  <a:ext uri="{FF2B5EF4-FFF2-40B4-BE49-F238E27FC236}">
                    <a16:creationId xmlns:a16="http://schemas.microsoft.com/office/drawing/2014/main" id="{85CE74EC-8718-6A52-DF48-EC045DDA796D}"/>
                  </a:ext>
                </a:extLst>
              </p:cNvPr>
              <p:cNvSpPr/>
              <p:nvPr/>
            </p:nvSpPr>
            <p:spPr>
              <a:xfrm>
                <a:off x="6606521" y="1870400"/>
                <a:ext cx="3898934" cy="4376316"/>
              </a:xfrm>
              <a:prstGeom prst="rect">
                <a:avLst/>
              </a:prstGeom>
              <a:gradFill flip="none" rotWithShape="1">
                <a:gsLst>
                  <a:gs pos="17000">
                    <a:srgbClr val="00B0F0">
                      <a:tint val="66000"/>
                      <a:satMod val="160000"/>
                    </a:srgbClr>
                  </a:gs>
                  <a:gs pos="30000">
                    <a:srgbClr val="00B0F0">
                      <a:tint val="44500"/>
                      <a:satMod val="160000"/>
                    </a:srgbClr>
                  </a:gs>
                  <a:gs pos="56000">
                    <a:schemeClr val="bg1"/>
                  </a:gs>
                </a:gsLst>
                <a:lin ang="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D18B418-DE86-1511-8F86-FB8B538DD505}"/>
                  </a:ext>
                </a:extLst>
              </p:cNvPr>
              <p:cNvSpPr/>
              <p:nvPr/>
            </p:nvSpPr>
            <p:spPr>
              <a:xfrm>
                <a:off x="6615118" y="1870400"/>
                <a:ext cx="3882821" cy="4369301"/>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F4A1A3C9-EE09-6E09-7A30-BEE1B6527457}"/>
                  </a:ext>
                </a:extLst>
              </p:cNvPr>
              <p:cNvSpPr/>
              <p:nvPr/>
            </p:nvSpPr>
            <p:spPr>
              <a:xfrm>
                <a:off x="6662660" y="192248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4DE05D78-FB21-F369-D9B6-4537EE6B4A1C}"/>
                  </a:ext>
                </a:extLst>
              </p:cNvPr>
              <p:cNvSpPr/>
              <p:nvPr/>
            </p:nvSpPr>
            <p:spPr>
              <a:xfrm>
                <a:off x="6602080" y="226970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C147F84-9C1A-DAF7-A412-89A9F452FC09}"/>
                  </a:ext>
                </a:extLst>
              </p:cNvPr>
              <p:cNvSpPr/>
              <p:nvPr/>
            </p:nvSpPr>
            <p:spPr>
              <a:xfrm>
                <a:off x="6917388" y="2340649"/>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3B34FDE7-F1C9-F93F-5751-41297D011402}"/>
                  </a:ext>
                </a:extLst>
              </p:cNvPr>
              <p:cNvSpPr/>
              <p:nvPr/>
            </p:nvSpPr>
            <p:spPr>
              <a:xfrm>
                <a:off x="6991483" y="199343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00F27C00-7159-7ACD-9DE1-479C045D2E36}"/>
                  </a:ext>
                </a:extLst>
              </p:cNvPr>
              <p:cNvSpPr/>
              <p:nvPr/>
            </p:nvSpPr>
            <p:spPr>
              <a:xfrm>
                <a:off x="7268731" y="2224286"/>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D6354989-9323-95CA-8584-AF8AAE78B2D8}"/>
                  </a:ext>
                </a:extLst>
              </p:cNvPr>
              <p:cNvSpPr/>
              <p:nvPr/>
            </p:nvSpPr>
            <p:spPr>
              <a:xfrm>
                <a:off x="7455662" y="193544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C6D07B68-FB4B-4381-E18D-431E22983AE2}"/>
                  </a:ext>
                </a:extLst>
              </p:cNvPr>
              <p:cNvSpPr/>
              <p:nvPr/>
            </p:nvSpPr>
            <p:spPr>
              <a:xfrm>
                <a:off x="6638105" y="3039144"/>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B4EE739D-89BC-43E7-AE56-7EEEFBA9C60E}"/>
                  </a:ext>
                </a:extLst>
              </p:cNvPr>
              <p:cNvSpPr/>
              <p:nvPr/>
            </p:nvSpPr>
            <p:spPr>
              <a:xfrm>
                <a:off x="6939908" y="2660464"/>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6E4F2CF7-E1FD-AE24-CF12-0309C1DED337}"/>
                  </a:ext>
                </a:extLst>
              </p:cNvPr>
              <p:cNvSpPr/>
              <p:nvPr/>
            </p:nvSpPr>
            <p:spPr>
              <a:xfrm>
                <a:off x="6604335" y="269888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8F5AFE91-7404-FD56-2AA2-FED4198193E2}"/>
                  </a:ext>
                </a:extLst>
              </p:cNvPr>
              <p:cNvSpPr/>
              <p:nvPr/>
            </p:nvSpPr>
            <p:spPr>
              <a:xfrm>
                <a:off x="7291251" y="258951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AA2F39D7-86AA-4366-003C-8FC795CCCC9F}"/>
                  </a:ext>
                </a:extLst>
              </p:cNvPr>
              <p:cNvSpPr/>
              <p:nvPr/>
            </p:nvSpPr>
            <p:spPr>
              <a:xfrm>
                <a:off x="7606559" y="238282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3154723C-D89F-BF1B-BC12-44F79BE59ED5}"/>
                  </a:ext>
                </a:extLst>
              </p:cNvPr>
              <p:cNvSpPr/>
              <p:nvPr/>
            </p:nvSpPr>
            <p:spPr>
              <a:xfrm>
                <a:off x="7101980" y="405505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3E09410E-42B5-2DE3-7941-4060C26F4BAE}"/>
                  </a:ext>
                </a:extLst>
              </p:cNvPr>
              <p:cNvSpPr/>
              <p:nvPr/>
            </p:nvSpPr>
            <p:spPr>
              <a:xfrm>
                <a:off x="7601654" y="5170995"/>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18B60D5F-620B-0C82-BDD8-4C2C5543D368}"/>
                  </a:ext>
                </a:extLst>
              </p:cNvPr>
              <p:cNvSpPr/>
              <p:nvPr/>
            </p:nvSpPr>
            <p:spPr>
              <a:xfrm>
                <a:off x="8376805" y="537738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8E52D193-B93B-2A3B-D282-AC2E3E008DF7}"/>
                  </a:ext>
                </a:extLst>
              </p:cNvPr>
              <p:cNvSpPr/>
              <p:nvPr/>
            </p:nvSpPr>
            <p:spPr>
              <a:xfrm>
                <a:off x="9365142" y="3997776"/>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 52">
                <a:extLst>
                  <a:ext uri="{FF2B5EF4-FFF2-40B4-BE49-F238E27FC236}">
                    <a16:creationId xmlns:a16="http://schemas.microsoft.com/office/drawing/2014/main" id="{EC05E24D-0875-39BC-B199-2D6E8B18A82E}"/>
                  </a:ext>
                </a:extLst>
              </p:cNvPr>
              <p:cNvSpPr/>
              <p:nvPr/>
            </p:nvSpPr>
            <p:spPr>
              <a:xfrm>
                <a:off x="7620073" y="344987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DB4BECEE-F310-7F2E-9658-031DA9194E7C}"/>
                  </a:ext>
                </a:extLst>
              </p:cNvPr>
              <p:cNvSpPr/>
              <p:nvPr/>
            </p:nvSpPr>
            <p:spPr>
              <a:xfrm>
                <a:off x="8611799" y="320380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8726DD10-21C9-A0F9-B768-B55C5A282382}"/>
                  </a:ext>
                </a:extLst>
              </p:cNvPr>
              <p:cNvSpPr/>
              <p:nvPr/>
            </p:nvSpPr>
            <p:spPr>
              <a:xfrm>
                <a:off x="8700542" y="367055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 57">
                <a:extLst>
                  <a:ext uri="{FF2B5EF4-FFF2-40B4-BE49-F238E27FC236}">
                    <a16:creationId xmlns:a16="http://schemas.microsoft.com/office/drawing/2014/main" id="{8BB433FF-F05B-EFE6-BA2A-68935C86897E}"/>
                  </a:ext>
                </a:extLst>
              </p:cNvPr>
              <p:cNvSpPr/>
              <p:nvPr/>
            </p:nvSpPr>
            <p:spPr>
              <a:xfrm>
                <a:off x="7237594" y="5410046"/>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74FC35EA-CA84-6B50-9C4E-59784C77292C}"/>
                  </a:ext>
                </a:extLst>
              </p:cNvPr>
              <p:cNvSpPr/>
              <p:nvPr/>
            </p:nvSpPr>
            <p:spPr>
              <a:xfrm>
                <a:off x="9516016" y="505556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79EE4B60-8BB2-195B-57D1-67D28E8A277A}"/>
                  </a:ext>
                </a:extLst>
              </p:cNvPr>
              <p:cNvSpPr/>
              <p:nvPr/>
            </p:nvSpPr>
            <p:spPr>
              <a:xfrm>
                <a:off x="9509784" y="592690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6B11A65A-5014-D187-ED74-F0EF546775C0}"/>
                  </a:ext>
                </a:extLst>
              </p:cNvPr>
              <p:cNvSpPr/>
              <p:nvPr/>
            </p:nvSpPr>
            <p:spPr>
              <a:xfrm>
                <a:off x="8354121" y="253897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53A99A27-4B22-B8C2-39B4-28E6864FF017}"/>
                  </a:ext>
                </a:extLst>
              </p:cNvPr>
              <p:cNvSpPr/>
              <p:nvPr/>
            </p:nvSpPr>
            <p:spPr>
              <a:xfrm>
                <a:off x="9274702" y="2980279"/>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516D3D40-CEB9-3F63-228A-E8955C032AC6}"/>
                  </a:ext>
                </a:extLst>
              </p:cNvPr>
              <p:cNvSpPr/>
              <p:nvPr/>
            </p:nvSpPr>
            <p:spPr>
              <a:xfrm>
                <a:off x="8020547" y="461488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 63">
                <a:extLst>
                  <a:ext uri="{FF2B5EF4-FFF2-40B4-BE49-F238E27FC236}">
                    <a16:creationId xmlns:a16="http://schemas.microsoft.com/office/drawing/2014/main" id="{FF2FE618-9B02-09CF-CF57-A26885CEE282}"/>
                  </a:ext>
                </a:extLst>
              </p:cNvPr>
              <p:cNvSpPr/>
              <p:nvPr/>
            </p:nvSpPr>
            <p:spPr>
              <a:xfrm>
                <a:off x="8660215" y="5239494"/>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3F218E21-9F3C-D6F8-A853-3DBE61D64C05}"/>
                  </a:ext>
                </a:extLst>
              </p:cNvPr>
              <p:cNvSpPr/>
              <p:nvPr/>
            </p:nvSpPr>
            <p:spPr>
              <a:xfrm>
                <a:off x="6599501" y="410713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4C15C181-9A6F-428B-A900-5E749E447F9B}"/>
                  </a:ext>
                </a:extLst>
              </p:cNvPr>
              <p:cNvSpPr/>
              <p:nvPr/>
            </p:nvSpPr>
            <p:spPr>
              <a:xfrm>
                <a:off x="8984947" y="4258755"/>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0884CCEB-9209-3BA2-752C-6841D2B3BD1B}"/>
                  </a:ext>
                </a:extLst>
              </p:cNvPr>
              <p:cNvSpPr/>
              <p:nvPr/>
            </p:nvSpPr>
            <p:spPr>
              <a:xfrm>
                <a:off x="7318423" y="476592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 67">
                <a:extLst>
                  <a:ext uri="{FF2B5EF4-FFF2-40B4-BE49-F238E27FC236}">
                    <a16:creationId xmlns:a16="http://schemas.microsoft.com/office/drawing/2014/main" id="{430B9698-5FB5-6B2A-3753-EE595A70CC6E}"/>
                  </a:ext>
                </a:extLst>
              </p:cNvPr>
              <p:cNvSpPr/>
              <p:nvPr/>
            </p:nvSpPr>
            <p:spPr>
              <a:xfrm>
                <a:off x="7164621" y="441218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FDCA0D6F-4446-7272-3946-5E79F6C93BB1}"/>
                  </a:ext>
                </a:extLst>
              </p:cNvPr>
              <p:cNvSpPr/>
              <p:nvPr/>
            </p:nvSpPr>
            <p:spPr>
              <a:xfrm>
                <a:off x="8625225" y="4266769"/>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 69">
                <a:extLst>
                  <a:ext uri="{FF2B5EF4-FFF2-40B4-BE49-F238E27FC236}">
                    <a16:creationId xmlns:a16="http://schemas.microsoft.com/office/drawing/2014/main" id="{1E917B83-48A1-A44D-D059-FC70CB343D9E}"/>
                  </a:ext>
                </a:extLst>
              </p:cNvPr>
              <p:cNvSpPr/>
              <p:nvPr/>
            </p:nvSpPr>
            <p:spPr>
              <a:xfrm>
                <a:off x="7709388" y="4374866"/>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B9333EC7-C315-CFCD-B549-BAA2B6152D29}"/>
                  </a:ext>
                </a:extLst>
              </p:cNvPr>
              <p:cNvSpPr/>
              <p:nvPr/>
            </p:nvSpPr>
            <p:spPr>
              <a:xfrm>
                <a:off x="7712244" y="5480024"/>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FB8D51B5-A969-8626-B810-3A94A6E157D9}"/>
                  </a:ext>
                </a:extLst>
              </p:cNvPr>
              <p:cNvSpPr/>
              <p:nvPr/>
            </p:nvSpPr>
            <p:spPr>
              <a:xfrm>
                <a:off x="9693965" y="285878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5C9F8C9C-75DF-8F52-0807-F2C9597ACB0A}"/>
                  </a:ext>
                </a:extLst>
              </p:cNvPr>
              <p:cNvSpPr/>
              <p:nvPr/>
            </p:nvSpPr>
            <p:spPr>
              <a:xfrm>
                <a:off x="8930604" y="235160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4DE91B66-FF37-E6D6-F4D2-4CF425384E16}"/>
                  </a:ext>
                </a:extLst>
              </p:cNvPr>
              <p:cNvSpPr/>
              <p:nvPr/>
            </p:nvSpPr>
            <p:spPr>
              <a:xfrm>
                <a:off x="8157602" y="2963986"/>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1429208D-81DC-4DAD-3A2A-5A420737AE21}"/>
                  </a:ext>
                </a:extLst>
              </p:cNvPr>
              <p:cNvSpPr/>
              <p:nvPr/>
            </p:nvSpPr>
            <p:spPr>
              <a:xfrm>
                <a:off x="8535033" y="5910105"/>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Oval 75">
                <a:extLst>
                  <a:ext uri="{FF2B5EF4-FFF2-40B4-BE49-F238E27FC236}">
                    <a16:creationId xmlns:a16="http://schemas.microsoft.com/office/drawing/2014/main" id="{C6C7A0D3-6E34-E89D-E66D-F091A7640A2B}"/>
                  </a:ext>
                </a:extLst>
              </p:cNvPr>
              <p:cNvSpPr/>
              <p:nvPr/>
            </p:nvSpPr>
            <p:spPr>
              <a:xfrm>
                <a:off x="8636581" y="559029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27DF80BE-6DA9-7E2C-0F48-A0F00A67C0ED}"/>
                  </a:ext>
                </a:extLst>
              </p:cNvPr>
              <p:cNvSpPr/>
              <p:nvPr/>
            </p:nvSpPr>
            <p:spPr>
              <a:xfrm>
                <a:off x="9245051" y="476844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C5E15AC1-9878-191A-BEDF-226A841DC42E}"/>
                  </a:ext>
                </a:extLst>
              </p:cNvPr>
              <p:cNvSpPr/>
              <p:nvPr/>
            </p:nvSpPr>
            <p:spPr>
              <a:xfrm>
                <a:off x="7948923" y="524942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79167A61-1BAD-FE36-E10B-5D1E79927445}"/>
                  </a:ext>
                </a:extLst>
              </p:cNvPr>
              <p:cNvSpPr/>
              <p:nvPr/>
            </p:nvSpPr>
            <p:spPr>
              <a:xfrm>
                <a:off x="6852897" y="531650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Oval 79">
                <a:extLst>
                  <a:ext uri="{FF2B5EF4-FFF2-40B4-BE49-F238E27FC236}">
                    <a16:creationId xmlns:a16="http://schemas.microsoft.com/office/drawing/2014/main" id="{53AAA589-BFDA-AC9D-E9FC-897F6AA8958A}"/>
                  </a:ext>
                </a:extLst>
              </p:cNvPr>
              <p:cNvSpPr/>
              <p:nvPr/>
            </p:nvSpPr>
            <p:spPr>
              <a:xfrm>
                <a:off x="6991483" y="494971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6475EF81-9EB7-B512-C162-D7AC1DA51225}"/>
                  </a:ext>
                </a:extLst>
              </p:cNvPr>
              <p:cNvSpPr/>
              <p:nvPr/>
            </p:nvSpPr>
            <p:spPr>
              <a:xfrm>
                <a:off x="6617349" y="380294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Oval 81">
                <a:extLst>
                  <a:ext uri="{FF2B5EF4-FFF2-40B4-BE49-F238E27FC236}">
                    <a16:creationId xmlns:a16="http://schemas.microsoft.com/office/drawing/2014/main" id="{3CB8B36D-427D-DE9C-07AA-D2472A6EF562}"/>
                  </a:ext>
                </a:extLst>
              </p:cNvPr>
              <p:cNvSpPr/>
              <p:nvPr/>
            </p:nvSpPr>
            <p:spPr>
              <a:xfrm>
                <a:off x="9315017" y="4345025"/>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7C635774-542F-D029-ECB1-D935B7939A8E}"/>
                  </a:ext>
                </a:extLst>
              </p:cNvPr>
              <p:cNvSpPr/>
              <p:nvPr/>
            </p:nvSpPr>
            <p:spPr>
              <a:xfrm>
                <a:off x="9133663" y="365692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id="{89471760-B278-7D2E-5FCD-D2CC724C6F7D}"/>
                  </a:ext>
                </a:extLst>
              </p:cNvPr>
              <p:cNvSpPr/>
              <p:nvPr/>
            </p:nvSpPr>
            <p:spPr>
              <a:xfrm>
                <a:off x="8295948" y="387441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Oval 84">
                <a:extLst>
                  <a:ext uri="{FF2B5EF4-FFF2-40B4-BE49-F238E27FC236}">
                    <a16:creationId xmlns:a16="http://schemas.microsoft.com/office/drawing/2014/main" id="{045EB85C-2278-5BCA-0631-2329D53288FE}"/>
                  </a:ext>
                </a:extLst>
              </p:cNvPr>
              <p:cNvSpPr/>
              <p:nvPr/>
            </p:nvSpPr>
            <p:spPr>
              <a:xfrm>
                <a:off x="9312025" y="332113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0EB4CFA8-BD6F-7DD8-982F-165ACF94E07A}"/>
                  </a:ext>
                </a:extLst>
              </p:cNvPr>
              <p:cNvSpPr/>
              <p:nvPr/>
            </p:nvSpPr>
            <p:spPr>
              <a:xfrm>
                <a:off x="7967125" y="3429615"/>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86">
                <a:extLst>
                  <a:ext uri="{FF2B5EF4-FFF2-40B4-BE49-F238E27FC236}">
                    <a16:creationId xmlns:a16="http://schemas.microsoft.com/office/drawing/2014/main" id="{E1F9CADB-3A35-BC42-F719-192CE44DD706}"/>
                  </a:ext>
                </a:extLst>
              </p:cNvPr>
              <p:cNvSpPr/>
              <p:nvPr/>
            </p:nvSpPr>
            <p:spPr>
              <a:xfrm>
                <a:off x="8573129" y="462493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Oval 87">
                <a:extLst>
                  <a:ext uri="{FF2B5EF4-FFF2-40B4-BE49-F238E27FC236}">
                    <a16:creationId xmlns:a16="http://schemas.microsoft.com/office/drawing/2014/main" id="{9765D82F-A551-1991-F409-79C7A2A37816}"/>
                  </a:ext>
                </a:extLst>
              </p:cNvPr>
              <p:cNvSpPr/>
              <p:nvPr/>
            </p:nvSpPr>
            <p:spPr>
              <a:xfrm>
                <a:off x="7442147" y="589336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Oval 88">
                <a:extLst>
                  <a:ext uri="{FF2B5EF4-FFF2-40B4-BE49-F238E27FC236}">
                    <a16:creationId xmlns:a16="http://schemas.microsoft.com/office/drawing/2014/main" id="{FBF904D7-1827-FCB9-9DC6-8288E47CF792}"/>
                  </a:ext>
                </a:extLst>
              </p:cNvPr>
              <p:cNvSpPr/>
              <p:nvPr/>
            </p:nvSpPr>
            <p:spPr>
              <a:xfrm>
                <a:off x="8884216" y="5919886"/>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EA768BB2-1441-2436-5E9E-3CB9AD7C1E46}"/>
                  </a:ext>
                </a:extLst>
              </p:cNvPr>
              <p:cNvSpPr/>
              <p:nvPr/>
            </p:nvSpPr>
            <p:spPr>
              <a:xfrm>
                <a:off x="8111136" y="587403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6A94B0FE-42B3-1CF6-2C06-8DF74930C277}"/>
                  </a:ext>
                </a:extLst>
              </p:cNvPr>
              <p:cNvSpPr/>
              <p:nvPr/>
            </p:nvSpPr>
            <p:spPr>
              <a:xfrm>
                <a:off x="8976270" y="5572549"/>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C91D8D72-9363-FA6E-442E-62E64633F9D7}"/>
                  </a:ext>
                </a:extLst>
              </p:cNvPr>
              <p:cNvSpPr/>
              <p:nvPr/>
            </p:nvSpPr>
            <p:spPr>
              <a:xfrm>
                <a:off x="9738426" y="5682934"/>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B64F238B-A2A9-0BB3-7BAD-7974710710BA}"/>
                  </a:ext>
                </a:extLst>
              </p:cNvPr>
              <p:cNvSpPr/>
              <p:nvPr/>
            </p:nvSpPr>
            <p:spPr>
              <a:xfrm>
                <a:off x="10116260" y="5910105"/>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 93">
                <a:extLst>
                  <a:ext uri="{FF2B5EF4-FFF2-40B4-BE49-F238E27FC236}">
                    <a16:creationId xmlns:a16="http://schemas.microsoft.com/office/drawing/2014/main" id="{087AD5FB-B402-95EA-02EB-0992A2006F78}"/>
                  </a:ext>
                </a:extLst>
              </p:cNvPr>
              <p:cNvSpPr/>
              <p:nvPr/>
            </p:nvSpPr>
            <p:spPr>
              <a:xfrm>
                <a:off x="8817366" y="487428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72BFE811-67AC-9ABA-D18F-5F0D657A7DF7}"/>
                  </a:ext>
                </a:extLst>
              </p:cNvPr>
              <p:cNvSpPr/>
              <p:nvPr/>
            </p:nvSpPr>
            <p:spPr>
              <a:xfrm>
                <a:off x="8400733" y="4917024"/>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87D9CB58-E227-9DA0-B488-7624C9AAF50C}"/>
                  </a:ext>
                </a:extLst>
              </p:cNvPr>
              <p:cNvSpPr/>
              <p:nvPr/>
            </p:nvSpPr>
            <p:spPr>
              <a:xfrm>
                <a:off x="6657389" y="591044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BCF4D29C-3C8C-BDE2-B032-79D22A5B7A19}"/>
                  </a:ext>
                </a:extLst>
              </p:cNvPr>
              <p:cNvSpPr/>
              <p:nvPr/>
            </p:nvSpPr>
            <p:spPr>
              <a:xfrm>
                <a:off x="6623717" y="5585649"/>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25707507-C048-EB65-64BB-316A47745F66}"/>
                  </a:ext>
                </a:extLst>
              </p:cNvPr>
              <p:cNvSpPr/>
              <p:nvPr/>
            </p:nvSpPr>
            <p:spPr>
              <a:xfrm>
                <a:off x="6612379" y="444065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a:extLst>
                  <a:ext uri="{FF2B5EF4-FFF2-40B4-BE49-F238E27FC236}">
                    <a16:creationId xmlns:a16="http://schemas.microsoft.com/office/drawing/2014/main" id="{B08FF4D6-1C4C-BE2F-DB49-2D0686198FDF}"/>
                  </a:ext>
                </a:extLst>
              </p:cNvPr>
              <p:cNvSpPr/>
              <p:nvPr/>
            </p:nvSpPr>
            <p:spPr>
              <a:xfrm>
                <a:off x="8937271" y="457964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Oval 99">
                <a:extLst>
                  <a:ext uri="{FF2B5EF4-FFF2-40B4-BE49-F238E27FC236}">
                    <a16:creationId xmlns:a16="http://schemas.microsoft.com/office/drawing/2014/main" id="{CE7A668B-E338-1DDA-C5E9-13A207A87D5B}"/>
                  </a:ext>
                </a:extLst>
              </p:cNvPr>
              <p:cNvSpPr/>
              <p:nvPr/>
            </p:nvSpPr>
            <p:spPr>
              <a:xfrm>
                <a:off x="6612310" y="476592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34E7066D-5C88-F3E6-3B07-5258C8DC8277}"/>
                  </a:ext>
                </a:extLst>
              </p:cNvPr>
              <p:cNvSpPr/>
              <p:nvPr/>
            </p:nvSpPr>
            <p:spPr>
              <a:xfrm>
                <a:off x="8085016" y="554112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E7B69633-40E1-5E71-00DA-63864334CDF1}"/>
                  </a:ext>
                </a:extLst>
              </p:cNvPr>
              <p:cNvSpPr/>
              <p:nvPr/>
            </p:nvSpPr>
            <p:spPr>
              <a:xfrm>
                <a:off x="7286364" y="508322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7D1E3858-D6C5-2A5E-6617-DEC04B4BCB60}"/>
                  </a:ext>
                </a:extLst>
              </p:cNvPr>
              <p:cNvSpPr/>
              <p:nvPr/>
            </p:nvSpPr>
            <p:spPr>
              <a:xfrm>
                <a:off x="6606521" y="510189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97B294EC-F8CE-80FD-7724-7FC9FB476FD9}"/>
                  </a:ext>
                </a:extLst>
              </p:cNvPr>
              <p:cNvSpPr/>
              <p:nvPr/>
            </p:nvSpPr>
            <p:spPr>
              <a:xfrm>
                <a:off x="6905139" y="461488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a:extLst>
                  <a:ext uri="{FF2B5EF4-FFF2-40B4-BE49-F238E27FC236}">
                    <a16:creationId xmlns:a16="http://schemas.microsoft.com/office/drawing/2014/main" id="{5FE99FFD-4831-46B9-03EB-70310C68ECB9}"/>
                  </a:ext>
                </a:extLst>
              </p:cNvPr>
              <p:cNvSpPr/>
              <p:nvPr/>
            </p:nvSpPr>
            <p:spPr>
              <a:xfrm>
                <a:off x="8285036" y="442746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a:extLst>
                  <a:ext uri="{FF2B5EF4-FFF2-40B4-BE49-F238E27FC236}">
                    <a16:creationId xmlns:a16="http://schemas.microsoft.com/office/drawing/2014/main" id="{F312C4C8-59A4-1C1C-B3DE-EFBF524ADF6D}"/>
                  </a:ext>
                </a:extLst>
              </p:cNvPr>
              <p:cNvSpPr/>
              <p:nvPr/>
            </p:nvSpPr>
            <p:spPr>
              <a:xfrm>
                <a:off x="10165849" y="506251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a:extLst>
                  <a:ext uri="{FF2B5EF4-FFF2-40B4-BE49-F238E27FC236}">
                    <a16:creationId xmlns:a16="http://schemas.microsoft.com/office/drawing/2014/main" id="{B3EA737A-2193-06F1-4B86-B68BFAF0E253}"/>
                  </a:ext>
                </a:extLst>
              </p:cNvPr>
              <p:cNvSpPr/>
              <p:nvPr/>
            </p:nvSpPr>
            <p:spPr>
              <a:xfrm>
                <a:off x="9857611" y="522400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C66BF230-69A9-3C0C-55BD-07B90ADAF545}"/>
                  </a:ext>
                </a:extLst>
              </p:cNvPr>
              <p:cNvSpPr/>
              <p:nvPr/>
            </p:nvSpPr>
            <p:spPr>
              <a:xfrm>
                <a:off x="9574014" y="539940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Oval 108">
                <a:extLst>
                  <a:ext uri="{FF2B5EF4-FFF2-40B4-BE49-F238E27FC236}">
                    <a16:creationId xmlns:a16="http://schemas.microsoft.com/office/drawing/2014/main" id="{AD129FE0-5741-8DEB-2FCC-5FB0845856AD}"/>
                  </a:ext>
                </a:extLst>
              </p:cNvPr>
              <p:cNvSpPr/>
              <p:nvPr/>
            </p:nvSpPr>
            <p:spPr>
              <a:xfrm>
                <a:off x="9030594" y="512363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CCD73F82-FC39-082D-D873-8FB8D9761F72}"/>
                  </a:ext>
                </a:extLst>
              </p:cNvPr>
              <p:cNvSpPr/>
              <p:nvPr/>
            </p:nvSpPr>
            <p:spPr>
              <a:xfrm>
                <a:off x="10134593" y="5559309"/>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Oval 110">
                <a:extLst>
                  <a:ext uri="{FF2B5EF4-FFF2-40B4-BE49-F238E27FC236}">
                    <a16:creationId xmlns:a16="http://schemas.microsoft.com/office/drawing/2014/main" id="{BA464901-ED5F-771D-F0A5-D671438A7645}"/>
                  </a:ext>
                </a:extLst>
              </p:cNvPr>
              <p:cNvSpPr/>
              <p:nvPr/>
            </p:nvSpPr>
            <p:spPr>
              <a:xfrm>
                <a:off x="8029225" y="4157684"/>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Oval 111">
                <a:extLst>
                  <a:ext uri="{FF2B5EF4-FFF2-40B4-BE49-F238E27FC236}">
                    <a16:creationId xmlns:a16="http://schemas.microsoft.com/office/drawing/2014/main" id="{614F3445-7188-8790-A61F-506F18808C57}"/>
                  </a:ext>
                </a:extLst>
              </p:cNvPr>
              <p:cNvSpPr/>
              <p:nvPr/>
            </p:nvSpPr>
            <p:spPr>
              <a:xfrm>
                <a:off x="9627956" y="420826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a:extLst>
                  <a:ext uri="{FF2B5EF4-FFF2-40B4-BE49-F238E27FC236}">
                    <a16:creationId xmlns:a16="http://schemas.microsoft.com/office/drawing/2014/main" id="{BED69D41-4634-8ABB-E509-6164DBEB055F}"/>
                  </a:ext>
                </a:extLst>
              </p:cNvPr>
              <p:cNvSpPr/>
              <p:nvPr/>
            </p:nvSpPr>
            <p:spPr>
              <a:xfrm>
                <a:off x="9836688" y="4482996"/>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Oval 113">
                <a:extLst>
                  <a:ext uri="{FF2B5EF4-FFF2-40B4-BE49-F238E27FC236}">
                    <a16:creationId xmlns:a16="http://schemas.microsoft.com/office/drawing/2014/main" id="{A49D48FD-6F66-182E-E22E-D7EC4B4002FD}"/>
                  </a:ext>
                </a:extLst>
              </p:cNvPr>
              <p:cNvSpPr/>
              <p:nvPr/>
            </p:nvSpPr>
            <p:spPr>
              <a:xfrm>
                <a:off x="10145864" y="464581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Oval 114">
                <a:extLst>
                  <a:ext uri="{FF2B5EF4-FFF2-40B4-BE49-F238E27FC236}">
                    <a16:creationId xmlns:a16="http://schemas.microsoft.com/office/drawing/2014/main" id="{3E328A48-7467-F39D-6624-1BAA145662EE}"/>
                  </a:ext>
                </a:extLst>
              </p:cNvPr>
              <p:cNvSpPr/>
              <p:nvPr/>
            </p:nvSpPr>
            <p:spPr>
              <a:xfrm>
                <a:off x="9885234" y="489485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Oval 115">
                <a:extLst>
                  <a:ext uri="{FF2B5EF4-FFF2-40B4-BE49-F238E27FC236}">
                    <a16:creationId xmlns:a16="http://schemas.microsoft.com/office/drawing/2014/main" id="{4B89B784-CC4D-BF5B-7378-6BB7F5F39154}"/>
                  </a:ext>
                </a:extLst>
              </p:cNvPr>
              <p:cNvSpPr/>
              <p:nvPr/>
            </p:nvSpPr>
            <p:spPr>
              <a:xfrm>
                <a:off x="9603525" y="473476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Oval 116">
                <a:extLst>
                  <a:ext uri="{FF2B5EF4-FFF2-40B4-BE49-F238E27FC236}">
                    <a16:creationId xmlns:a16="http://schemas.microsoft.com/office/drawing/2014/main" id="{A91B2C81-5EA1-9E37-2606-4D938CC36672}"/>
                  </a:ext>
                </a:extLst>
              </p:cNvPr>
              <p:cNvSpPr/>
              <p:nvPr/>
            </p:nvSpPr>
            <p:spPr>
              <a:xfrm>
                <a:off x="7375367" y="3796919"/>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a:extLst>
                  <a:ext uri="{FF2B5EF4-FFF2-40B4-BE49-F238E27FC236}">
                    <a16:creationId xmlns:a16="http://schemas.microsoft.com/office/drawing/2014/main" id="{E4E048F3-2910-3C6E-42B1-F83F8B5AC575}"/>
                  </a:ext>
                </a:extLst>
              </p:cNvPr>
              <p:cNvSpPr/>
              <p:nvPr/>
            </p:nvSpPr>
            <p:spPr>
              <a:xfrm>
                <a:off x="6975352" y="371835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Oval 118">
                <a:extLst>
                  <a:ext uri="{FF2B5EF4-FFF2-40B4-BE49-F238E27FC236}">
                    <a16:creationId xmlns:a16="http://schemas.microsoft.com/office/drawing/2014/main" id="{64DA4834-CF62-CB40-E52A-98ED840C3901}"/>
                  </a:ext>
                </a:extLst>
              </p:cNvPr>
              <p:cNvSpPr/>
              <p:nvPr/>
            </p:nvSpPr>
            <p:spPr>
              <a:xfrm>
                <a:off x="7756193" y="3981505"/>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Oval 119">
                <a:extLst>
                  <a:ext uri="{FF2B5EF4-FFF2-40B4-BE49-F238E27FC236}">
                    <a16:creationId xmlns:a16="http://schemas.microsoft.com/office/drawing/2014/main" id="{215DA21B-E2D2-DB46-0897-04A2004F4138}"/>
                  </a:ext>
                </a:extLst>
              </p:cNvPr>
              <p:cNvSpPr/>
              <p:nvPr/>
            </p:nvSpPr>
            <p:spPr>
              <a:xfrm>
                <a:off x="8933575" y="393299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Oval 120">
                <a:extLst>
                  <a:ext uri="{FF2B5EF4-FFF2-40B4-BE49-F238E27FC236}">
                    <a16:creationId xmlns:a16="http://schemas.microsoft.com/office/drawing/2014/main" id="{087831EE-4512-4683-4BD5-6036A2FBAA17}"/>
                  </a:ext>
                </a:extLst>
              </p:cNvPr>
              <p:cNvSpPr/>
              <p:nvPr/>
            </p:nvSpPr>
            <p:spPr>
              <a:xfrm>
                <a:off x="7453577" y="415180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 name="Oval 121">
                <a:extLst>
                  <a:ext uri="{FF2B5EF4-FFF2-40B4-BE49-F238E27FC236}">
                    <a16:creationId xmlns:a16="http://schemas.microsoft.com/office/drawing/2014/main" id="{EB7024A6-57DE-47C1-79DD-C8DCD276790D}"/>
                  </a:ext>
                </a:extLst>
              </p:cNvPr>
              <p:cNvSpPr/>
              <p:nvPr/>
            </p:nvSpPr>
            <p:spPr>
              <a:xfrm>
                <a:off x="8613862" y="396027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Oval 122">
                <a:extLst>
                  <a:ext uri="{FF2B5EF4-FFF2-40B4-BE49-F238E27FC236}">
                    <a16:creationId xmlns:a16="http://schemas.microsoft.com/office/drawing/2014/main" id="{EF12D13E-B6AD-65AE-280C-17C2FF7DCCAB}"/>
                  </a:ext>
                </a:extLst>
              </p:cNvPr>
              <p:cNvSpPr/>
              <p:nvPr/>
            </p:nvSpPr>
            <p:spPr>
              <a:xfrm>
                <a:off x="7210955" y="3429615"/>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4" name="Oval 123">
                <a:extLst>
                  <a:ext uri="{FF2B5EF4-FFF2-40B4-BE49-F238E27FC236}">
                    <a16:creationId xmlns:a16="http://schemas.microsoft.com/office/drawing/2014/main" id="{5EBCE208-4050-9CB8-E776-EEA41FC3D8B3}"/>
                  </a:ext>
                </a:extLst>
              </p:cNvPr>
              <p:cNvSpPr/>
              <p:nvPr/>
            </p:nvSpPr>
            <p:spPr>
              <a:xfrm>
                <a:off x="6778936" y="3437244"/>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Oval 124">
                <a:extLst>
                  <a:ext uri="{FF2B5EF4-FFF2-40B4-BE49-F238E27FC236}">
                    <a16:creationId xmlns:a16="http://schemas.microsoft.com/office/drawing/2014/main" id="{3C5FC04A-2F0B-0614-95F7-CA47FA1B7BA3}"/>
                  </a:ext>
                </a:extLst>
              </p:cNvPr>
              <p:cNvSpPr/>
              <p:nvPr/>
            </p:nvSpPr>
            <p:spPr>
              <a:xfrm>
                <a:off x="7982394" y="3750776"/>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6" name="Oval 125">
                <a:extLst>
                  <a:ext uri="{FF2B5EF4-FFF2-40B4-BE49-F238E27FC236}">
                    <a16:creationId xmlns:a16="http://schemas.microsoft.com/office/drawing/2014/main" id="{E5E6BD16-0B3D-240A-5432-AD09918F3450}"/>
                  </a:ext>
                </a:extLst>
              </p:cNvPr>
              <p:cNvSpPr/>
              <p:nvPr/>
            </p:nvSpPr>
            <p:spPr>
              <a:xfrm>
                <a:off x="9814239" y="3929645"/>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Oval 126">
                <a:extLst>
                  <a:ext uri="{FF2B5EF4-FFF2-40B4-BE49-F238E27FC236}">
                    <a16:creationId xmlns:a16="http://schemas.microsoft.com/office/drawing/2014/main" id="{1B45B1B3-D18E-81A9-5927-ABD09D72DBBA}"/>
                  </a:ext>
                </a:extLst>
              </p:cNvPr>
              <p:cNvSpPr/>
              <p:nvPr/>
            </p:nvSpPr>
            <p:spPr>
              <a:xfrm>
                <a:off x="10084353" y="326476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Oval 127">
                <a:extLst>
                  <a:ext uri="{FF2B5EF4-FFF2-40B4-BE49-F238E27FC236}">
                    <a16:creationId xmlns:a16="http://schemas.microsoft.com/office/drawing/2014/main" id="{6534DF06-8D49-7745-1779-FC2338624D79}"/>
                  </a:ext>
                </a:extLst>
              </p:cNvPr>
              <p:cNvSpPr/>
              <p:nvPr/>
            </p:nvSpPr>
            <p:spPr>
              <a:xfrm>
                <a:off x="9545323" y="372158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Oval 128">
                <a:extLst>
                  <a:ext uri="{FF2B5EF4-FFF2-40B4-BE49-F238E27FC236}">
                    <a16:creationId xmlns:a16="http://schemas.microsoft.com/office/drawing/2014/main" id="{036B018E-7C54-3594-50B1-26F6AF5CBACB}"/>
                  </a:ext>
                </a:extLst>
              </p:cNvPr>
              <p:cNvSpPr/>
              <p:nvPr/>
            </p:nvSpPr>
            <p:spPr>
              <a:xfrm>
                <a:off x="10093620" y="258826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Oval 129">
                <a:extLst>
                  <a:ext uri="{FF2B5EF4-FFF2-40B4-BE49-F238E27FC236}">
                    <a16:creationId xmlns:a16="http://schemas.microsoft.com/office/drawing/2014/main" id="{A791C9AB-5ACD-E1C9-5F8A-E74F6B642185}"/>
                  </a:ext>
                </a:extLst>
              </p:cNvPr>
              <p:cNvSpPr/>
              <p:nvPr/>
            </p:nvSpPr>
            <p:spPr>
              <a:xfrm>
                <a:off x="9909001" y="358952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a:extLst>
                  <a:ext uri="{FF2B5EF4-FFF2-40B4-BE49-F238E27FC236}">
                    <a16:creationId xmlns:a16="http://schemas.microsoft.com/office/drawing/2014/main" id="{D9ECB11C-D591-DB04-A8BB-F0B5B175DF33}"/>
                  </a:ext>
                </a:extLst>
              </p:cNvPr>
              <p:cNvSpPr/>
              <p:nvPr/>
            </p:nvSpPr>
            <p:spPr>
              <a:xfrm>
                <a:off x="7478466" y="287048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Oval 131">
                <a:extLst>
                  <a:ext uri="{FF2B5EF4-FFF2-40B4-BE49-F238E27FC236}">
                    <a16:creationId xmlns:a16="http://schemas.microsoft.com/office/drawing/2014/main" id="{EF1BB205-7263-3735-130E-FA9929CF94E5}"/>
                  </a:ext>
                </a:extLst>
              </p:cNvPr>
              <p:cNvSpPr/>
              <p:nvPr/>
            </p:nvSpPr>
            <p:spPr>
              <a:xfrm>
                <a:off x="9522191" y="2500884"/>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 132">
                <a:extLst>
                  <a:ext uri="{FF2B5EF4-FFF2-40B4-BE49-F238E27FC236}">
                    <a16:creationId xmlns:a16="http://schemas.microsoft.com/office/drawing/2014/main" id="{5A80E70A-DE96-DACC-BD91-1CE9C919DB72}"/>
                  </a:ext>
                </a:extLst>
              </p:cNvPr>
              <p:cNvSpPr/>
              <p:nvPr/>
            </p:nvSpPr>
            <p:spPr>
              <a:xfrm>
                <a:off x="8190550" y="222291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a:extLst>
                  <a:ext uri="{FF2B5EF4-FFF2-40B4-BE49-F238E27FC236}">
                    <a16:creationId xmlns:a16="http://schemas.microsoft.com/office/drawing/2014/main" id="{13FD7D47-8095-2903-B47F-ECECD3BADF1F}"/>
                  </a:ext>
                </a:extLst>
              </p:cNvPr>
              <p:cNvSpPr/>
              <p:nvPr/>
            </p:nvSpPr>
            <p:spPr>
              <a:xfrm>
                <a:off x="9792367" y="203961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 134">
                <a:extLst>
                  <a:ext uri="{FF2B5EF4-FFF2-40B4-BE49-F238E27FC236}">
                    <a16:creationId xmlns:a16="http://schemas.microsoft.com/office/drawing/2014/main" id="{E1800A7A-493A-25FC-3F52-AE109205E998}"/>
                  </a:ext>
                </a:extLst>
              </p:cNvPr>
              <p:cNvSpPr/>
              <p:nvPr/>
            </p:nvSpPr>
            <p:spPr>
              <a:xfrm>
                <a:off x="8314177" y="342680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 135">
                <a:extLst>
                  <a:ext uri="{FF2B5EF4-FFF2-40B4-BE49-F238E27FC236}">
                    <a16:creationId xmlns:a16="http://schemas.microsoft.com/office/drawing/2014/main" id="{4FC96F8D-968E-846A-7AEB-C4336E69F9D2}"/>
                  </a:ext>
                </a:extLst>
              </p:cNvPr>
              <p:cNvSpPr/>
              <p:nvPr/>
            </p:nvSpPr>
            <p:spPr>
              <a:xfrm>
                <a:off x="8953151" y="335316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a:extLst>
                  <a:ext uri="{FF2B5EF4-FFF2-40B4-BE49-F238E27FC236}">
                    <a16:creationId xmlns:a16="http://schemas.microsoft.com/office/drawing/2014/main" id="{06BAE4FE-C962-B462-F2AE-12FAECE47A02}"/>
                  </a:ext>
                </a:extLst>
              </p:cNvPr>
              <p:cNvSpPr/>
              <p:nvPr/>
            </p:nvSpPr>
            <p:spPr>
              <a:xfrm>
                <a:off x="7813537" y="3158735"/>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 137">
                <a:extLst>
                  <a:ext uri="{FF2B5EF4-FFF2-40B4-BE49-F238E27FC236}">
                    <a16:creationId xmlns:a16="http://schemas.microsoft.com/office/drawing/2014/main" id="{1AEFCB49-B927-F208-E01E-8DE9BDD42ABC}"/>
                  </a:ext>
                </a:extLst>
              </p:cNvPr>
              <p:cNvSpPr/>
              <p:nvPr/>
            </p:nvSpPr>
            <p:spPr>
              <a:xfrm>
                <a:off x="7022588" y="3130776"/>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a:extLst>
                  <a:ext uri="{FF2B5EF4-FFF2-40B4-BE49-F238E27FC236}">
                    <a16:creationId xmlns:a16="http://schemas.microsoft.com/office/drawing/2014/main" id="{A40B921D-26C7-02CC-0677-877F015372B3}"/>
                  </a:ext>
                </a:extLst>
              </p:cNvPr>
              <p:cNvSpPr/>
              <p:nvPr/>
            </p:nvSpPr>
            <p:spPr>
              <a:xfrm>
                <a:off x="9680427" y="331462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a:extLst>
                  <a:ext uri="{FF2B5EF4-FFF2-40B4-BE49-F238E27FC236}">
                    <a16:creationId xmlns:a16="http://schemas.microsoft.com/office/drawing/2014/main" id="{C9CDA3EA-35A8-D423-C80F-BA88C4A70545}"/>
                  </a:ext>
                </a:extLst>
              </p:cNvPr>
              <p:cNvSpPr/>
              <p:nvPr/>
            </p:nvSpPr>
            <p:spPr>
              <a:xfrm>
                <a:off x="9275355" y="226288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Oval 140">
                <a:extLst>
                  <a:ext uri="{FF2B5EF4-FFF2-40B4-BE49-F238E27FC236}">
                    <a16:creationId xmlns:a16="http://schemas.microsoft.com/office/drawing/2014/main" id="{0A9F16A6-9C3C-C68A-D347-3E43391F5D4D}"/>
                  </a:ext>
                </a:extLst>
              </p:cNvPr>
              <p:cNvSpPr/>
              <p:nvPr/>
            </p:nvSpPr>
            <p:spPr>
              <a:xfrm>
                <a:off x="9037966" y="2719095"/>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a:extLst>
                  <a:ext uri="{FF2B5EF4-FFF2-40B4-BE49-F238E27FC236}">
                    <a16:creationId xmlns:a16="http://schemas.microsoft.com/office/drawing/2014/main" id="{F89A16A1-ACDD-14BB-91D7-6BB29D6F6862}"/>
                  </a:ext>
                </a:extLst>
              </p:cNvPr>
              <p:cNvSpPr/>
              <p:nvPr/>
            </p:nvSpPr>
            <p:spPr>
              <a:xfrm>
                <a:off x="8515695" y="2885819"/>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 name="Oval 142">
                <a:extLst>
                  <a:ext uri="{FF2B5EF4-FFF2-40B4-BE49-F238E27FC236}">
                    <a16:creationId xmlns:a16="http://schemas.microsoft.com/office/drawing/2014/main" id="{E83FA2A2-0463-CE6D-A0EA-9ED5E40D1468}"/>
                  </a:ext>
                </a:extLst>
              </p:cNvPr>
              <p:cNvSpPr/>
              <p:nvPr/>
            </p:nvSpPr>
            <p:spPr>
              <a:xfrm>
                <a:off x="8888075" y="301650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Oval 143">
                <a:extLst>
                  <a:ext uri="{FF2B5EF4-FFF2-40B4-BE49-F238E27FC236}">
                    <a16:creationId xmlns:a16="http://schemas.microsoft.com/office/drawing/2014/main" id="{645CD913-4725-F67B-B30C-4C783C1C84F7}"/>
                  </a:ext>
                </a:extLst>
              </p:cNvPr>
              <p:cNvSpPr/>
              <p:nvPr/>
            </p:nvSpPr>
            <p:spPr>
              <a:xfrm>
                <a:off x="8864954" y="195076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144">
                <a:extLst>
                  <a:ext uri="{FF2B5EF4-FFF2-40B4-BE49-F238E27FC236}">
                    <a16:creationId xmlns:a16="http://schemas.microsoft.com/office/drawing/2014/main" id="{3397B318-A2B1-D041-F7D9-86260F154242}"/>
                  </a:ext>
                </a:extLst>
              </p:cNvPr>
              <p:cNvSpPr/>
              <p:nvPr/>
            </p:nvSpPr>
            <p:spPr>
              <a:xfrm>
                <a:off x="8549348" y="222291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 145">
                <a:extLst>
                  <a:ext uri="{FF2B5EF4-FFF2-40B4-BE49-F238E27FC236}">
                    <a16:creationId xmlns:a16="http://schemas.microsoft.com/office/drawing/2014/main" id="{A4315EEC-3409-A60B-2F97-70C4CC4F8799}"/>
                  </a:ext>
                </a:extLst>
              </p:cNvPr>
              <p:cNvSpPr/>
              <p:nvPr/>
            </p:nvSpPr>
            <p:spPr>
              <a:xfrm>
                <a:off x="7956213" y="2507839"/>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7" name="Oval 146">
                <a:extLst>
                  <a:ext uri="{FF2B5EF4-FFF2-40B4-BE49-F238E27FC236}">
                    <a16:creationId xmlns:a16="http://schemas.microsoft.com/office/drawing/2014/main" id="{FF8BC1A2-A587-6775-F9A1-698C9D731FA9}"/>
                  </a:ext>
                </a:extLst>
              </p:cNvPr>
              <p:cNvSpPr/>
              <p:nvPr/>
            </p:nvSpPr>
            <p:spPr>
              <a:xfrm>
                <a:off x="7813537" y="279708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a:extLst>
                  <a:ext uri="{FF2B5EF4-FFF2-40B4-BE49-F238E27FC236}">
                    <a16:creationId xmlns:a16="http://schemas.microsoft.com/office/drawing/2014/main" id="{430671CC-1C15-8A88-8825-FC7B2AA6A3D7}"/>
                  </a:ext>
                </a:extLst>
              </p:cNvPr>
              <p:cNvSpPr/>
              <p:nvPr/>
            </p:nvSpPr>
            <p:spPr>
              <a:xfrm>
                <a:off x="7820798" y="214022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9" name="Oval 148">
                <a:extLst>
                  <a:ext uri="{FF2B5EF4-FFF2-40B4-BE49-F238E27FC236}">
                    <a16:creationId xmlns:a16="http://schemas.microsoft.com/office/drawing/2014/main" id="{EB54CF73-C0A5-6856-0206-C955862B4977}"/>
                  </a:ext>
                </a:extLst>
              </p:cNvPr>
              <p:cNvSpPr/>
              <p:nvPr/>
            </p:nvSpPr>
            <p:spPr>
              <a:xfrm>
                <a:off x="8699444" y="2598643"/>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a:extLst>
                  <a:ext uri="{FF2B5EF4-FFF2-40B4-BE49-F238E27FC236}">
                    <a16:creationId xmlns:a16="http://schemas.microsoft.com/office/drawing/2014/main" id="{C5A7E115-E380-9D2C-6B45-ABE466E56FA7}"/>
                  </a:ext>
                </a:extLst>
              </p:cNvPr>
              <p:cNvSpPr/>
              <p:nvPr/>
            </p:nvSpPr>
            <p:spPr>
              <a:xfrm>
                <a:off x="9262945" y="194427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Oval 150">
                <a:extLst>
                  <a:ext uri="{FF2B5EF4-FFF2-40B4-BE49-F238E27FC236}">
                    <a16:creationId xmlns:a16="http://schemas.microsoft.com/office/drawing/2014/main" id="{12D9BE2D-5EC9-FB9E-9505-800984448D32}"/>
                  </a:ext>
                </a:extLst>
              </p:cNvPr>
              <p:cNvSpPr/>
              <p:nvPr/>
            </p:nvSpPr>
            <p:spPr>
              <a:xfrm>
                <a:off x="9837026" y="235091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Oval 151">
                <a:extLst>
                  <a:ext uri="{FF2B5EF4-FFF2-40B4-BE49-F238E27FC236}">
                    <a16:creationId xmlns:a16="http://schemas.microsoft.com/office/drawing/2014/main" id="{4ACED445-792C-78D7-2C9E-56918B30C4BD}"/>
                  </a:ext>
                </a:extLst>
              </p:cNvPr>
              <p:cNvSpPr/>
              <p:nvPr/>
            </p:nvSpPr>
            <p:spPr>
              <a:xfrm>
                <a:off x="7417363" y="316953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Oval 152">
                <a:extLst>
                  <a:ext uri="{FF2B5EF4-FFF2-40B4-BE49-F238E27FC236}">
                    <a16:creationId xmlns:a16="http://schemas.microsoft.com/office/drawing/2014/main" id="{CFD79BDA-26D4-9A96-AAC9-C41377A4965B}"/>
                  </a:ext>
                </a:extLst>
              </p:cNvPr>
              <p:cNvSpPr/>
              <p:nvPr/>
            </p:nvSpPr>
            <p:spPr>
              <a:xfrm>
                <a:off x="10156078" y="223029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Oval 153">
                <a:extLst>
                  <a:ext uri="{FF2B5EF4-FFF2-40B4-BE49-F238E27FC236}">
                    <a16:creationId xmlns:a16="http://schemas.microsoft.com/office/drawing/2014/main" id="{9FDEFACD-97EC-E6B4-479E-B6CDDC3E09FA}"/>
                  </a:ext>
                </a:extLst>
              </p:cNvPr>
              <p:cNvSpPr/>
              <p:nvPr/>
            </p:nvSpPr>
            <p:spPr>
              <a:xfrm>
                <a:off x="10017353" y="4215039"/>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Oval 154">
                <a:extLst>
                  <a:ext uri="{FF2B5EF4-FFF2-40B4-BE49-F238E27FC236}">
                    <a16:creationId xmlns:a16="http://schemas.microsoft.com/office/drawing/2014/main" id="{2555A94B-1904-5B6C-5635-D62C5BAD84C3}"/>
                  </a:ext>
                </a:extLst>
              </p:cNvPr>
              <p:cNvSpPr/>
              <p:nvPr/>
            </p:nvSpPr>
            <p:spPr>
              <a:xfrm>
                <a:off x="7774322" y="5791064"/>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Oval 155">
                <a:extLst>
                  <a:ext uri="{FF2B5EF4-FFF2-40B4-BE49-F238E27FC236}">
                    <a16:creationId xmlns:a16="http://schemas.microsoft.com/office/drawing/2014/main" id="{E653C748-A5DE-B9A7-E993-C1524F892020}"/>
                  </a:ext>
                </a:extLst>
              </p:cNvPr>
              <p:cNvSpPr/>
              <p:nvPr/>
            </p:nvSpPr>
            <p:spPr>
              <a:xfrm>
                <a:off x="7649595" y="4672404"/>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Oval 156">
                <a:extLst>
                  <a:ext uri="{FF2B5EF4-FFF2-40B4-BE49-F238E27FC236}">
                    <a16:creationId xmlns:a16="http://schemas.microsoft.com/office/drawing/2014/main" id="{B4000ED4-BC77-386A-7B9C-055D781611D2}"/>
                  </a:ext>
                </a:extLst>
              </p:cNvPr>
              <p:cNvSpPr/>
              <p:nvPr/>
            </p:nvSpPr>
            <p:spPr>
              <a:xfrm>
                <a:off x="8079723" y="494669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Oval 157">
                <a:extLst>
                  <a:ext uri="{FF2B5EF4-FFF2-40B4-BE49-F238E27FC236}">
                    <a16:creationId xmlns:a16="http://schemas.microsoft.com/office/drawing/2014/main" id="{89D73811-3DB3-93DD-074F-6503E944DFB3}"/>
                  </a:ext>
                </a:extLst>
              </p:cNvPr>
              <p:cNvSpPr/>
              <p:nvPr/>
            </p:nvSpPr>
            <p:spPr>
              <a:xfrm>
                <a:off x="10142897" y="387441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Oval 158">
                <a:extLst>
                  <a:ext uri="{FF2B5EF4-FFF2-40B4-BE49-F238E27FC236}">
                    <a16:creationId xmlns:a16="http://schemas.microsoft.com/office/drawing/2014/main" id="{8BF29939-8345-3651-B0B2-A66387812512}"/>
                  </a:ext>
                </a:extLst>
              </p:cNvPr>
              <p:cNvSpPr/>
              <p:nvPr/>
            </p:nvSpPr>
            <p:spPr>
              <a:xfrm>
                <a:off x="10026932" y="293203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a:extLst>
                  <a:ext uri="{FF2B5EF4-FFF2-40B4-BE49-F238E27FC236}">
                    <a16:creationId xmlns:a16="http://schemas.microsoft.com/office/drawing/2014/main" id="{D2EB2847-82EE-A4AC-EE2C-9080990BF3FA}"/>
                  </a:ext>
                </a:extLst>
              </p:cNvPr>
              <p:cNvSpPr/>
              <p:nvPr/>
            </p:nvSpPr>
            <p:spPr>
              <a:xfrm>
                <a:off x="7022074" y="5722111"/>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Oval 160">
                <a:extLst>
                  <a:ext uri="{FF2B5EF4-FFF2-40B4-BE49-F238E27FC236}">
                    <a16:creationId xmlns:a16="http://schemas.microsoft.com/office/drawing/2014/main" id="{28C00F93-C327-4821-5CA6-C5F993A29ED6}"/>
                  </a:ext>
                </a:extLst>
              </p:cNvPr>
              <p:cNvSpPr/>
              <p:nvPr/>
            </p:nvSpPr>
            <p:spPr>
              <a:xfrm>
                <a:off x="9200730" y="5802862"/>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Oval 161">
                <a:extLst>
                  <a:ext uri="{FF2B5EF4-FFF2-40B4-BE49-F238E27FC236}">
                    <a16:creationId xmlns:a16="http://schemas.microsoft.com/office/drawing/2014/main" id="{9C881999-A528-F12E-C581-A55900A4BE3D}"/>
                  </a:ext>
                </a:extLst>
              </p:cNvPr>
              <p:cNvSpPr/>
              <p:nvPr/>
            </p:nvSpPr>
            <p:spPr>
              <a:xfrm>
                <a:off x="9238726" y="5384808"/>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3" name="Straight Connector 162">
                <a:extLst>
                  <a:ext uri="{FF2B5EF4-FFF2-40B4-BE49-F238E27FC236}">
                    <a16:creationId xmlns:a16="http://schemas.microsoft.com/office/drawing/2014/main" id="{CD7CFB13-628F-1F7C-AA41-3F788D6A788A}"/>
                  </a:ext>
                </a:extLst>
              </p:cNvPr>
              <p:cNvCxnSpPr>
                <a:cxnSpLocks/>
              </p:cNvCxnSpPr>
              <p:nvPr/>
            </p:nvCxnSpPr>
            <p:spPr>
              <a:xfrm flipV="1">
                <a:off x="6605882" y="1483146"/>
                <a:ext cx="0" cy="387254"/>
              </a:xfrm>
              <a:prstGeom prst="line">
                <a:avLst/>
              </a:prstGeom>
              <a:ln w="19050"/>
            </p:spPr>
            <p:style>
              <a:lnRef idx="1">
                <a:schemeClr val="dk1"/>
              </a:lnRef>
              <a:fillRef idx="0">
                <a:schemeClr val="dk1"/>
              </a:fillRef>
              <a:effectRef idx="0">
                <a:schemeClr val="dk1"/>
              </a:effectRef>
              <a:fontRef idx="minor">
                <a:schemeClr val="tx1"/>
              </a:fontRef>
            </p:style>
          </p:cxnSp>
          <p:cxnSp>
            <p:nvCxnSpPr>
              <p:cNvPr id="166" name="Straight Connector 165">
                <a:extLst>
                  <a:ext uri="{FF2B5EF4-FFF2-40B4-BE49-F238E27FC236}">
                    <a16:creationId xmlns:a16="http://schemas.microsoft.com/office/drawing/2014/main" id="{F7ACF191-67CE-80A1-6AF4-07D1087B5E5F}"/>
                  </a:ext>
                </a:extLst>
              </p:cNvPr>
              <p:cNvCxnSpPr>
                <a:cxnSpLocks/>
              </p:cNvCxnSpPr>
              <p:nvPr/>
            </p:nvCxnSpPr>
            <p:spPr>
              <a:xfrm flipV="1">
                <a:off x="10500837" y="1487764"/>
                <a:ext cx="0" cy="387254"/>
              </a:xfrm>
              <a:prstGeom prst="line">
                <a:avLst/>
              </a:prstGeom>
              <a:ln w="19050"/>
            </p:spPr>
            <p:style>
              <a:lnRef idx="1">
                <a:schemeClr val="dk1"/>
              </a:lnRef>
              <a:fillRef idx="0">
                <a:schemeClr val="dk1"/>
              </a:fillRef>
              <a:effectRef idx="0">
                <a:schemeClr val="dk1"/>
              </a:effectRef>
              <a:fontRef idx="minor">
                <a:schemeClr val="tx1"/>
              </a:fontRef>
            </p:style>
          </p:cxnSp>
          <p:sp>
            <p:nvSpPr>
              <p:cNvPr id="170" name="Oval 169">
                <a:extLst>
                  <a:ext uri="{FF2B5EF4-FFF2-40B4-BE49-F238E27FC236}">
                    <a16:creationId xmlns:a16="http://schemas.microsoft.com/office/drawing/2014/main" id="{431672D0-9D3D-C19F-D872-28096B1A10F9}"/>
                  </a:ext>
                </a:extLst>
              </p:cNvPr>
              <p:cNvSpPr/>
              <p:nvPr/>
            </p:nvSpPr>
            <p:spPr>
              <a:xfrm>
                <a:off x="8370621" y="1922487"/>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a:extLst>
                  <a:ext uri="{FF2B5EF4-FFF2-40B4-BE49-F238E27FC236}">
                    <a16:creationId xmlns:a16="http://schemas.microsoft.com/office/drawing/2014/main" id="{E4DA631C-D7E5-A0F3-7D0A-1E9B8807D462}"/>
                  </a:ext>
                </a:extLst>
              </p:cNvPr>
              <p:cNvSpPr/>
              <p:nvPr/>
            </p:nvSpPr>
            <p:spPr>
              <a:xfrm>
                <a:off x="8006084" y="1870400"/>
                <a:ext cx="328823" cy="319815"/>
              </a:xfrm>
              <a:prstGeom prst="ellipse">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172" name="TextBox 171">
                  <a:extLst>
                    <a:ext uri="{FF2B5EF4-FFF2-40B4-BE49-F238E27FC236}">
                      <a16:creationId xmlns:a16="http://schemas.microsoft.com/office/drawing/2014/main" id="{FA901CB8-1EF3-33D8-77A1-F247DC85A97C}"/>
                    </a:ext>
                  </a:extLst>
                </p:cNvPr>
                <p:cNvSpPr txBox="1"/>
                <p:nvPr/>
              </p:nvSpPr>
              <p:spPr>
                <a:xfrm>
                  <a:off x="1314415" y="3973122"/>
                  <a:ext cx="62263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𝐶</m:t>
                            </m:r>
                          </m:sub>
                        </m:sSub>
                      </m:oMath>
                    </m:oMathPara>
                  </a14:m>
                  <a:endParaRPr lang="en-US"/>
                </a:p>
              </p:txBody>
            </p:sp>
          </mc:Choice>
          <mc:Fallback xmlns="">
            <p:sp>
              <p:nvSpPr>
                <p:cNvPr id="172" name="TextBox 171">
                  <a:extLst>
                    <a:ext uri="{FF2B5EF4-FFF2-40B4-BE49-F238E27FC236}">
                      <a16:creationId xmlns:a16="http://schemas.microsoft.com/office/drawing/2014/main" id="{FA901CB8-1EF3-33D8-77A1-F247DC85A97C}"/>
                    </a:ext>
                  </a:extLst>
                </p:cNvPr>
                <p:cNvSpPr txBox="1">
                  <a:spLocks noRot="1" noChangeAspect="1" noMove="1" noResize="1" noEditPoints="1" noAdjustHandles="1" noChangeArrowheads="1" noChangeShapeType="1" noTextEdit="1"/>
                </p:cNvSpPr>
                <p:nvPr/>
              </p:nvSpPr>
              <p:spPr>
                <a:xfrm>
                  <a:off x="1314415" y="3973122"/>
                  <a:ext cx="622630"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3" name="TextBox 172">
                  <a:extLst>
                    <a:ext uri="{FF2B5EF4-FFF2-40B4-BE49-F238E27FC236}">
                      <a16:creationId xmlns:a16="http://schemas.microsoft.com/office/drawing/2014/main" id="{9149223C-06BF-DB09-14D8-7ED69529A5A0}"/>
                    </a:ext>
                  </a:extLst>
                </p:cNvPr>
                <p:cNvSpPr txBox="1"/>
                <p:nvPr/>
              </p:nvSpPr>
              <p:spPr>
                <a:xfrm>
                  <a:off x="3794331" y="3929416"/>
                  <a:ext cx="62263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𝐻</m:t>
                            </m:r>
                          </m:sub>
                        </m:sSub>
                      </m:oMath>
                    </m:oMathPara>
                  </a14:m>
                  <a:endParaRPr lang="en-US"/>
                </a:p>
              </p:txBody>
            </p:sp>
          </mc:Choice>
          <mc:Fallback xmlns="">
            <p:sp>
              <p:nvSpPr>
                <p:cNvPr id="173" name="TextBox 172">
                  <a:extLst>
                    <a:ext uri="{FF2B5EF4-FFF2-40B4-BE49-F238E27FC236}">
                      <a16:creationId xmlns:a16="http://schemas.microsoft.com/office/drawing/2014/main" id="{9149223C-06BF-DB09-14D8-7ED69529A5A0}"/>
                    </a:ext>
                  </a:extLst>
                </p:cNvPr>
                <p:cNvSpPr txBox="1">
                  <a:spLocks noRot="1" noChangeAspect="1" noMove="1" noResize="1" noEditPoints="1" noAdjustHandles="1" noChangeArrowheads="1" noChangeShapeType="1" noTextEdit="1"/>
                </p:cNvSpPr>
                <p:nvPr/>
              </p:nvSpPr>
              <p:spPr>
                <a:xfrm>
                  <a:off x="3794331" y="3929416"/>
                  <a:ext cx="622630" cy="369332"/>
                </a:xfrm>
                <a:prstGeom prst="rect">
                  <a:avLst/>
                </a:prstGeom>
                <a:blipFill>
                  <a:blip r:embed="rId6"/>
                  <a:stretch>
                    <a:fillRect/>
                  </a:stretch>
                </a:blipFill>
              </p:spPr>
              <p:txBody>
                <a:bodyPr/>
                <a:lstStyle/>
                <a:p>
                  <a:r>
                    <a:rPr lang="en-US">
                      <a:noFill/>
                    </a:rPr>
                    <a:t> </a:t>
                  </a:r>
                </a:p>
              </p:txBody>
            </p:sp>
          </mc:Fallback>
        </mc:AlternateContent>
        <p:sp>
          <p:nvSpPr>
            <p:cNvPr id="183" name="Arrow: Right 182">
              <a:extLst>
                <a:ext uri="{FF2B5EF4-FFF2-40B4-BE49-F238E27FC236}">
                  <a16:creationId xmlns:a16="http://schemas.microsoft.com/office/drawing/2014/main" id="{A2BE0544-BADB-B873-985A-AAC76276F71A}"/>
                </a:ext>
              </a:extLst>
            </p:cNvPr>
            <p:cNvSpPr/>
            <p:nvPr/>
          </p:nvSpPr>
          <p:spPr>
            <a:xfrm rot="10800000">
              <a:off x="3668596" y="5753467"/>
              <a:ext cx="437050" cy="188008"/>
            </a:xfrm>
            <a:prstGeom prst="rightArrow">
              <a:avLst/>
            </a:prstGeom>
            <a:solidFill>
              <a:srgbClr val="FF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84" name="TextBox 183">
                  <a:extLst>
                    <a:ext uri="{FF2B5EF4-FFF2-40B4-BE49-F238E27FC236}">
                      <a16:creationId xmlns:a16="http://schemas.microsoft.com/office/drawing/2014/main" id="{021D93D7-E428-9D39-CF62-16FE28F351E5}"/>
                    </a:ext>
                  </a:extLst>
                </p:cNvPr>
                <p:cNvSpPr txBox="1"/>
                <p:nvPr/>
              </p:nvSpPr>
              <p:spPr>
                <a:xfrm>
                  <a:off x="3831363" y="5420352"/>
                  <a:ext cx="62263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𝑐𝑜𝑛𝑑</m:t>
                            </m:r>
                          </m:sub>
                        </m:sSub>
                      </m:oMath>
                    </m:oMathPara>
                  </a14:m>
                  <a:endParaRPr lang="en-US"/>
                </a:p>
              </p:txBody>
            </p:sp>
          </mc:Choice>
          <mc:Fallback xmlns="">
            <p:sp>
              <p:nvSpPr>
                <p:cNvPr id="184" name="TextBox 183">
                  <a:extLst>
                    <a:ext uri="{FF2B5EF4-FFF2-40B4-BE49-F238E27FC236}">
                      <a16:creationId xmlns:a16="http://schemas.microsoft.com/office/drawing/2014/main" id="{021D93D7-E428-9D39-CF62-16FE28F351E5}"/>
                    </a:ext>
                  </a:extLst>
                </p:cNvPr>
                <p:cNvSpPr txBox="1">
                  <a:spLocks noRot="1" noChangeAspect="1" noMove="1" noResize="1" noEditPoints="1" noAdjustHandles="1" noChangeArrowheads="1" noChangeShapeType="1" noTextEdit="1"/>
                </p:cNvSpPr>
                <p:nvPr/>
              </p:nvSpPr>
              <p:spPr>
                <a:xfrm>
                  <a:off x="3831363" y="5420352"/>
                  <a:ext cx="622630" cy="369332"/>
                </a:xfrm>
                <a:prstGeom prst="rect">
                  <a:avLst/>
                </a:prstGeom>
                <a:blipFill>
                  <a:blip r:embed="rId7"/>
                  <a:stretch>
                    <a:fillRect l="-1695"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5" name="TextBox 184">
                  <a:extLst>
                    <a:ext uri="{FF2B5EF4-FFF2-40B4-BE49-F238E27FC236}">
                      <a16:creationId xmlns:a16="http://schemas.microsoft.com/office/drawing/2014/main" id="{DAE07D3E-D903-0B99-2444-EAF2E69EDECD}"/>
                    </a:ext>
                  </a:extLst>
                </p:cNvPr>
                <p:cNvSpPr txBox="1"/>
                <p:nvPr/>
              </p:nvSpPr>
              <p:spPr>
                <a:xfrm>
                  <a:off x="1992636" y="3869253"/>
                  <a:ext cx="62263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𝑟𝑎𝑑</m:t>
                            </m:r>
                          </m:sub>
                        </m:sSub>
                      </m:oMath>
                    </m:oMathPara>
                  </a14:m>
                  <a:endParaRPr lang="en-US"/>
                </a:p>
              </p:txBody>
            </p:sp>
          </mc:Choice>
          <mc:Fallback xmlns="">
            <p:sp>
              <p:nvSpPr>
                <p:cNvPr id="185" name="TextBox 184">
                  <a:extLst>
                    <a:ext uri="{FF2B5EF4-FFF2-40B4-BE49-F238E27FC236}">
                      <a16:creationId xmlns:a16="http://schemas.microsoft.com/office/drawing/2014/main" id="{DAE07D3E-D903-0B99-2444-EAF2E69EDECD}"/>
                    </a:ext>
                  </a:extLst>
                </p:cNvPr>
                <p:cNvSpPr txBox="1">
                  <a:spLocks noRot="1" noChangeAspect="1" noMove="1" noResize="1" noEditPoints="1" noAdjustHandles="1" noChangeArrowheads="1" noChangeShapeType="1" noTextEdit="1"/>
                </p:cNvSpPr>
                <p:nvPr/>
              </p:nvSpPr>
              <p:spPr>
                <a:xfrm>
                  <a:off x="1992636" y="3869253"/>
                  <a:ext cx="622630" cy="369332"/>
                </a:xfrm>
                <a:prstGeom prst="rect">
                  <a:avLst/>
                </a:prstGeom>
                <a:blipFill>
                  <a:blip r:embed="rId8"/>
                  <a:stretch>
                    <a:fillRect b="-11290"/>
                  </a:stretch>
                </a:blipFill>
              </p:spPr>
              <p:txBody>
                <a:bodyPr/>
                <a:lstStyle/>
                <a:p>
                  <a:r>
                    <a:rPr lang="en-US">
                      <a:noFill/>
                    </a:rPr>
                    <a:t> </a:t>
                  </a:r>
                </a:p>
              </p:txBody>
            </p:sp>
          </mc:Fallback>
        </mc:AlternateContent>
        <p:cxnSp>
          <p:nvCxnSpPr>
            <p:cNvPr id="187" name="Straight Connector 186">
              <a:extLst>
                <a:ext uri="{FF2B5EF4-FFF2-40B4-BE49-F238E27FC236}">
                  <a16:creationId xmlns:a16="http://schemas.microsoft.com/office/drawing/2014/main" id="{4C9E6765-EEE1-984E-7BAE-8F7E422A6BD2}"/>
                </a:ext>
              </a:extLst>
            </p:cNvPr>
            <p:cNvCxnSpPr>
              <a:cxnSpLocks/>
            </p:cNvCxnSpPr>
            <p:nvPr/>
          </p:nvCxnSpPr>
          <p:spPr>
            <a:xfrm flipV="1">
              <a:off x="1831797" y="4413903"/>
              <a:ext cx="2772" cy="227711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AF005896-AA7E-4523-7E2D-696BD25C4E6C}"/>
                </a:ext>
              </a:extLst>
            </p:cNvPr>
            <p:cNvCxnSpPr>
              <a:cxnSpLocks/>
            </p:cNvCxnSpPr>
            <p:nvPr/>
          </p:nvCxnSpPr>
          <p:spPr>
            <a:xfrm flipV="1">
              <a:off x="1892893" y="4217350"/>
              <a:ext cx="188008" cy="1965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3" name="Arrow: Curved Right 192">
              <a:extLst>
                <a:ext uri="{FF2B5EF4-FFF2-40B4-BE49-F238E27FC236}">
                  <a16:creationId xmlns:a16="http://schemas.microsoft.com/office/drawing/2014/main" id="{1E3C2B8D-932D-6557-CD96-867B0AA57C8B}"/>
                </a:ext>
              </a:extLst>
            </p:cNvPr>
            <p:cNvSpPr/>
            <p:nvPr/>
          </p:nvSpPr>
          <p:spPr>
            <a:xfrm rot="10800000">
              <a:off x="3151359" y="4838317"/>
              <a:ext cx="353515" cy="877965"/>
            </a:xfrm>
            <a:prstGeom prst="curvedRightArrow">
              <a:avLst>
                <a:gd name="adj1" fmla="val 25000"/>
                <a:gd name="adj2" fmla="val 44579"/>
                <a:gd name="adj3" fmla="val 29921"/>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4" name="Arrow: Curved Right 193">
              <a:extLst>
                <a:ext uri="{FF2B5EF4-FFF2-40B4-BE49-F238E27FC236}">
                  <a16:creationId xmlns:a16="http://schemas.microsoft.com/office/drawing/2014/main" id="{E96988A2-75F6-85E9-CE72-FEA8332EDB56}"/>
                </a:ext>
              </a:extLst>
            </p:cNvPr>
            <p:cNvSpPr/>
            <p:nvPr/>
          </p:nvSpPr>
          <p:spPr>
            <a:xfrm rot="21288504">
              <a:off x="2287755" y="5166034"/>
              <a:ext cx="353515" cy="877965"/>
            </a:xfrm>
            <a:prstGeom prst="curvedRightArrow">
              <a:avLst>
                <a:gd name="adj1" fmla="val 25000"/>
                <a:gd name="adj2" fmla="val 44579"/>
                <a:gd name="adj3" fmla="val 29921"/>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195" name="TextBox 194">
                  <a:extLst>
                    <a:ext uri="{FF2B5EF4-FFF2-40B4-BE49-F238E27FC236}">
                      <a16:creationId xmlns:a16="http://schemas.microsoft.com/office/drawing/2014/main" id="{BF74C658-D8F4-5113-E371-82C10349454E}"/>
                    </a:ext>
                  </a:extLst>
                </p:cNvPr>
                <p:cNvSpPr txBox="1"/>
                <p:nvPr/>
              </p:nvSpPr>
              <p:spPr>
                <a:xfrm>
                  <a:off x="3887121" y="4602256"/>
                  <a:ext cx="622630"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𝑐𝑜𝑛𝑣</m:t>
                            </m:r>
                          </m:sub>
                        </m:sSub>
                      </m:oMath>
                    </m:oMathPara>
                  </a14:m>
                  <a:endParaRPr lang="en-US"/>
                </a:p>
              </p:txBody>
            </p:sp>
          </mc:Choice>
          <mc:Fallback xmlns="">
            <p:sp>
              <p:nvSpPr>
                <p:cNvPr id="195" name="TextBox 194">
                  <a:extLst>
                    <a:ext uri="{FF2B5EF4-FFF2-40B4-BE49-F238E27FC236}">
                      <a16:creationId xmlns:a16="http://schemas.microsoft.com/office/drawing/2014/main" id="{BF74C658-D8F4-5113-E371-82C10349454E}"/>
                    </a:ext>
                  </a:extLst>
                </p:cNvPr>
                <p:cNvSpPr txBox="1">
                  <a:spLocks noRot="1" noChangeAspect="1" noMove="1" noResize="1" noEditPoints="1" noAdjustHandles="1" noChangeArrowheads="1" noChangeShapeType="1" noTextEdit="1"/>
                </p:cNvSpPr>
                <p:nvPr/>
              </p:nvSpPr>
              <p:spPr>
                <a:xfrm>
                  <a:off x="3887121" y="4602256"/>
                  <a:ext cx="622630" cy="369332"/>
                </a:xfrm>
                <a:prstGeom prst="rect">
                  <a:avLst/>
                </a:prstGeom>
                <a:blipFill>
                  <a:blip r:embed="rId9"/>
                  <a:stretch>
                    <a:fillRect l="-1681" b="-11475"/>
                  </a:stretch>
                </a:blipFill>
              </p:spPr>
              <p:txBody>
                <a:bodyPr/>
                <a:lstStyle/>
                <a:p>
                  <a:r>
                    <a:rPr lang="en-US">
                      <a:noFill/>
                    </a:rPr>
                    <a:t> </a:t>
                  </a:r>
                </a:p>
              </p:txBody>
            </p:sp>
          </mc:Fallback>
        </mc:AlternateContent>
        <p:cxnSp>
          <p:nvCxnSpPr>
            <p:cNvPr id="196" name="Straight Connector 195">
              <a:extLst>
                <a:ext uri="{FF2B5EF4-FFF2-40B4-BE49-F238E27FC236}">
                  <a16:creationId xmlns:a16="http://schemas.microsoft.com/office/drawing/2014/main" id="{FA87775C-56F0-9DED-DA77-29C5B91BC905}"/>
                </a:ext>
              </a:extLst>
            </p:cNvPr>
            <p:cNvCxnSpPr>
              <a:cxnSpLocks/>
            </p:cNvCxnSpPr>
            <p:nvPr/>
          </p:nvCxnSpPr>
          <p:spPr>
            <a:xfrm flipV="1">
              <a:off x="3480588" y="4971588"/>
              <a:ext cx="544481" cy="19655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98" name="TextBox 197">
                <a:extLst>
                  <a:ext uri="{FF2B5EF4-FFF2-40B4-BE49-F238E27FC236}">
                    <a16:creationId xmlns:a16="http://schemas.microsoft.com/office/drawing/2014/main" id="{11410CC0-E97C-7015-EEB6-12C84FA91AE6}"/>
                  </a:ext>
                </a:extLst>
              </p:cNvPr>
              <p:cNvSpPr txBox="1"/>
              <p:nvPr/>
            </p:nvSpPr>
            <p:spPr>
              <a:xfrm>
                <a:off x="4365730" y="5196078"/>
                <a:ext cx="6284826"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𝑡𝑜𝑡𝑎𝑙</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𝑐𝑜𝑛𝑣</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𝑐𝑜𝑛𝑑</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𝑟𝑎𝑑</m:t>
                          </m:r>
                        </m:sub>
                      </m:sSub>
                    </m:oMath>
                  </m:oMathPara>
                </a14:m>
                <a:endParaRPr lang="en-US" b="0" dirty="0"/>
              </a:p>
              <a:p>
                <a:endParaRPr lang="en-US" dirty="0"/>
              </a:p>
            </p:txBody>
          </p:sp>
        </mc:Choice>
        <mc:Fallback xmlns="">
          <p:sp>
            <p:nvSpPr>
              <p:cNvPr id="198" name="TextBox 197">
                <a:extLst>
                  <a:ext uri="{FF2B5EF4-FFF2-40B4-BE49-F238E27FC236}">
                    <a16:creationId xmlns:a16="http://schemas.microsoft.com/office/drawing/2014/main" id="{11410CC0-E97C-7015-EEB6-12C84FA91AE6}"/>
                  </a:ext>
                </a:extLst>
              </p:cNvPr>
              <p:cNvSpPr txBox="1">
                <a:spLocks noRot="1" noChangeAspect="1" noMove="1" noResize="1" noEditPoints="1" noAdjustHandles="1" noChangeArrowheads="1" noChangeShapeType="1" noTextEdit="1"/>
              </p:cNvSpPr>
              <p:nvPr/>
            </p:nvSpPr>
            <p:spPr>
              <a:xfrm>
                <a:off x="4365730" y="5196078"/>
                <a:ext cx="6284826" cy="646331"/>
              </a:xfrm>
              <a:prstGeom prst="rect">
                <a:avLst/>
              </a:prstGeom>
              <a:blipFill>
                <a:blip r:embed="rId1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E66F9FE-0903-9FE9-910F-D269D13139B3}"/>
                  </a:ext>
                </a:extLst>
              </p:cNvPr>
              <p:cNvSpPr txBox="1"/>
              <p:nvPr/>
            </p:nvSpPr>
            <p:spPr>
              <a:xfrm>
                <a:off x="6547708" y="5844975"/>
                <a:ext cx="2238998" cy="618824"/>
              </a:xfrm>
              <a:prstGeom prst="rect">
                <a:avLst/>
              </a:prstGeom>
              <a:noFill/>
              <a:ln>
                <a:solidFill>
                  <a:srgbClr val="00CC00"/>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𝑡𝑜𝑡𝑎𝑙</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𝐾</m:t>
                              </m:r>
                            </m:e>
                            <m:sub>
                              <m:r>
                                <a:rPr lang="en-US" b="0" i="1" smtClean="0">
                                  <a:latin typeface="Cambria Math" panose="02040503050406030204" pitchFamily="18" charset="0"/>
                                </a:rPr>
                                <m:t>𝑒𝑓𝑓</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𝑐</m:t>
                              </m:r>
                            </m:sub>
                          </m:sSub>
                        </m:num>
                        <m:den>
                          <m:r>
                            <a:rPr lang="en-US" b="0" i="1" smtClean="0">
                              <a:latin typeface="Cambria Math" panose="02040503050406030204" pitchFamily="18" charset="0"/>
                            </a:rPr>
                            <m:t>𝐿</m:t>
                          </m:r>
                        </m:den>
                      </m:f>
                      <m:r>
                        <m:rPr>
                          <m:sty m:val="p"/>
                        </m:rPr>
                        <a:rPr lang="en-US" b="0" i="0" smtClean="0">
                          <a:latin typeface="Cambria Math" panose="02040503050406030204" pitchFamily="18" charset="0"/>
                        </a:rPr>
                        <m:t>Δ</m:t>
                      </m:r>
                      <m:r>
                        <a:rPr lang="en-US" b="0" i="1" smtClean="0">
                          <a:latin typeface="Cambria Math" panose="02040503050406030204" pitchFamily="18" charset="0"/>
                        </a:rPr>
                        <m:t>𝑇</m:t>
                      </m:r>
                    </m:oMath>
                  </m:oMathPara>
                </a14:m>
                <a:endParaRPr lang="en-US" dirty="0"/>
              </a:p>
            </p:txBody>
          </p:sp>
        </mc:Choice>
        <mc:Fallback xmlns="">
          <p:sp>
            <p:nvSpPr>
              <p:cNvPr id="7" name="TextBox 6">
                <a:extLst>
                  <a:ext uri="{FF2B5EF4-FFF2-40B4-BE49-F238E27FC236}">
                    <a16:creationId xmlns:a16="http://schemas.microsoft.com/office/drawing/2014/main" id="{7E66F9FE-0903-9FE9-910F-D269D13139B3}"/>
                  </a:ext>
                </a:extLst>
              </p:cNvPr>
              <p:cNvSpPr txBox="1">
                <a:spLocks noRot="1" noChangeAspect="1" noMove="1" noResize="1" noEditPoints="1" noAdjustHandles="1" noChangeArrowheads="1" noChangeShapeType="1" noTextEdit="1"/>
              </p:cNvSpPr>
              <p:nvPr/>
            </p:nvSpPr>
            <p:spPr>
              <a:xfrm>
                <a:off x="6547708" y="5844975"/>
                <a:ext cx="2238998" cy="618824"/>
              </a:xfrm>
              <a:prstGeom prst="rect">
                <a:avLst/>
              </a:prstGeom>
              <a:blipFill>
                <a:blip r:embed="rId11"/>
                <a:stretch>
                  <a:fillRect/>
                </a:stretch>
              </a:blipFill>
              <a:ln>
                <a:solidFill>
                  <a:srgbClr val="00CC00"/>
                </a:solidFill>
              </a:ln>
            </p:spPr>
            <p:txBody>
              <a:bodyPr/>
              <a:lstStyle/>
              <a:p>
                <a:r>
                  <a:rPr lang="en-US">
                    <a:noFill/>
                  </a:rPr>
                  <a:t> </a:t>
                </a:r>
              </a:p>
            </p:txBody>
          </p:sp>
        </mc:Fallback>
      </mc:AlternateContent>
      <p:sp>
        <p:nvSpPr>
          <p:cNvPr id="3" name="TextBox 2">
            <a:extLst>
              <a:ext uri="{FF2B5EF4-FFF2-40B4-BE49-F238E27FC236}">
                <a16:creationId xmlns:a16="http://schemas.microsoft.com/office/drawing/2014/main" id="{B2049CE4-9F62-E137-33A4-7E1FD615F9D6}"/>
              </a:ext>
            </a:extLst>
          </p:cNvPr>
          <p:cNvSpPr txBox="1"/>
          <p:nvPr/>
        </p:nvSpPr>
        <p:spPr>
          <a:xfrm>
            <a:off x="4828251" y="6657945"/>
            <a:ext cx="6562023" cy="200055"/>
          </a:xfrm>
          <a:prstGeom prst="rect">
            <a:avLst/>
          </a:prstGeom>
          <a:noFill/>
        </p:spPr>
        <p:txBody>
          <a:bodyPr wrap="square" rtlCol="0">
            <a:spAutoFit/>
          </a:bodyPr>
          <a:lstStyle/>
          <a:p>
            <a:r>
              <a:rPr lang="en-US" sz="700" dirty="0">
                <a:effectLst/>
                <a:latin typeface="Times" panose="02020603050405020304" pitchFamily="18" charset="0"/>
                <a:ea typeface="Times New Roman" panose="02020603050405020304" pitchFamily="18" charset="0"/>
                <a:cs typeface="Arial" panose="020B0604020202020204" pitchFamily="34" charset="0"/>
              </a:rPr>
              <a:t>[1] “Guide for Thermal Performance Testing of Cryogenic Insulation Systems,” Mar. 15, 2024, </a:t>
            </a:r>
            <a:r>
              <a:rPr lang="en-US" sz="700" i="1" dirty="0">
                <a:effectLst/>
                <a:latin typeface="Times" panose="02020603050405020304" pitchFamily="18" charset="0"/>
                <a:ea typeface="Times New Roman" panose="02020603050405020304" pitchFamily="18" charset="0"/>
                <a:cs typeface="Arial" panose="020B0604020202020204" pitchFamily="34" charset="0"/>
              </a:rPr>
              <a:t>ASTM International, West Conshohocken, PA</a:t>
            </a:r>
            <a:r>
              <a:rPr lang="en-US" sz="700" dirty="0">
                <a:effectLst/>
                <a:latin typeface="Times" panose="02020603050405020304" pitchFamily="18" charset="0"/>
                <a:ea typeface="Times New Roman" panose="02020603050405020304" pitchFamily="18" charset="0"/>
                <a:cs typeface="Arial" panose="020B0604020202020204" pitchFamily="34" charset="0"/>
              </a:rPr>
              <a:t>. </a:t>
            </a:r>
            <a:r>
              <a:rPr lang="en-US" sz="700" dirty="0" err="1">
                <a:effectLst/>
                <a:latin typeface="Times" panose="02020603050405020304" pitchFamily="18" charset="0"/>
                <a:ea typeface="Times New Roman" panose="02020603050405020304" pitchFamily="18" charset="0"/>
                <a:cs typeface="Arial" panose="020B0604020202020204" pitchFamily="34" charset="0"/>
              </a:rPr>
              <a:t>doi</a:t>
            </a:r>
            <a:r>
              <a:rPr lang="en-US" sz="700" dirty="0">
                <a:effectLst/>
                <a:latin typeface="Times" panose="02020603050405020304" pitchFamily="18" charset="0"/>
                <a:ea typeface="Times New Roman" panose="02020603050405020304" pitchFamily="18" charset="0"/>
                <a:cs typeface="Arial" panose="020B0604020202020204" pitchFamily="34" charset="0"/>
              </a:rPr>
              <a:t>: 10.1520/C1774-24.</a:t>
            </a:r>
            <a:endParaRPr lang="en-US" sz="700" dirty="0"/>
          </a:p>
        </p:txBody>
      </p:sp>
    </p:spTree>
    <p:extLst>
      <p:ext uri="{BB962C8B-B14F-4D97-AF65-F5344CB8AC3E}">
        <p14:creationId xmlns:p14="http://schemas.microsoft.com/office/powerpoint/2010/main" val="2405844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extLst>
    <p:ext uri="{6950BFC3-D8DA-4A85-94F7-54DA5524770B}">
      <p188:commentRel xmlns:p188="http://schemas.microsoft.com/office/powerpoint/2018/8/main" r:id="rId3"/>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2F4D2-F8D2-8D68-31CF-CA85AEC70E5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303F1A-0294-04DF-3CDB-8BCE6DBDA05D}"/>
              </a:ext>
            </a:extLst>
          </p:cNvPr>
          <p:cNvSpPr>
            <a:spLocks noGrp="1"/>
          </p:cNvSpPr>
          <p:nvPr>
            <p:ph type="title"/>
          </p:nvPr>
        </p:nvSpPr>
        <p:spPr>
          <a:xfrm>
            <a:off x="147610" y="283"/>
            <a:ext cx="9692640" cy="779227"/>
          </a:xfrm>
        </p:spPr>
        <p:txBody>
          <a:bodyPr/>
          <a:lstStyle/>
          <a:p>
            <a:r>
              <a:rPr lang="en-US" dirty="0"/>
              <a:t>Conceptual Design</a:t>
            </a:r>
          </a:p>
        </p:txBody>
      </p:sp>
      <p:pic>
        <p:nvPicPr>
          <p:cNvPr id="7" name="Picture 6">
            <a:extLst>
              <a:ext uri="{FF2B5EF4-FFF2-40B4-BE49-F238E27FC236}">
                <a16:creationId xmlns:a16="http://schemas.microsoft.com/office/drawing/2014/main" id="{9DEF0648-3542-51F9-B858-C5484DC6FF7A}"/>
              </a:ext>
            </a:extLst>
          </p:cNvPr>
          <p:cNvPicPr>
            <a:picLocks noChangeAspect="1"/>
          </p:cNvPicPr>
          <p:nvPr/>
        </p:nvPicPr>
        <p:blipFill>
          <a:blip r:embed="rId4"/>
          <a:stretch>
            <a:fillRect/>
          </a:stretch>
        </p:blipFill>
        <p:spPr>
          <a:xfrm>
            <a:off x="0" y="1921036"/>
            <a:ext cx="4306104" cy="4239815"/>
          </a:xfrm>
          <a:prstGeom prst="rect">
            <a:avLst/>
          </a:prstGeom>
        </p:spPr>
      </p:pic>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9025A5C1-65C1-B14B-927C-EAECC3194DC1}"/>
                  </a:ext>
                </a:extLst>
              </p:cNvPr>
              <p:cNvSpPr txBox="1"/>
              <p:nvPr/>
            </p:nvSpPr>
            <p:spPr>
              <a:xfrm>
                <a:off x="260008" y="6133019"/>
                <a:ext cx="10762222" cy="707053"/>
              </a:xfrm>
              <a:prstGeom prst="rect">
                <a:avLst/>
              </a:prstGeom>
              <a:noFill/>
              <a:ln>
                <a:solidFill>
                  <a:srgbClr val="00CC00"/>
                </a:solidFill>
              </a:ln>
            </p:spPr>
            <p:txBody>
              <a:bodyPr wrap="square">
                <a:spAutoFit/>
              </a:bodyPr>
              <a:lstStyle/>
              <a:p>
                <a:pPr marL="0" lvl="1" algn="ctr"/>
                <a:r>
                  <a:rPr lang="en-US" sz="1600" dirty="0">
                    <a:sym typeface="Wingdings" panose="05000000000000000000" pitchFamily="2" charset="2"/>
                  </a:rPr>
                  <a:t>Goal: Collect steady-state and transient measurements at a cold boundary temperature of 20 K for Aerogel, MLI, and Microbubbles w</a:t>
                </a:r>
                <a:r>
                  <a:rPr lang="en-US" sz="1600" dirty="0"/>
                  <a:t>ith an accurately </a:t>
                </a:r>
                <a14:m>
                  <m:oMath xmlns:m="http://schemas.openxmlformats.org/officeDocument/2006/math">
                    <m:d>
                      <m:dPr>
                        <m:ctrlPr>
                          <a:rPr lang="en-US" sz="1600" i="1">
                            <a:latin typeface="Cambria Math" panose="02040503050406030204" pitchFamily="18" charset="0"/>
                          </a:rPr>
                        </m:ctrlPr>
                      </m:dPr>
                      <m:e>
                        <m:r>
                          <a:rPr lang="en-US" sz="1600" i="1">
                            <a:latin typeface="Cambria Math" panose="02040503050406030204" pitchFamily="18" charset="0"/>
                          </a:rPr>
                          <m:t>±1</m:t>
                        </m:r>
                        <m:f>
                          <m:fPr>
                            <m:ctrlPr>
                              <a:rPr lang="en-US" sz="1600" i="1">
                                <a:latin typeface="Cambria Math" panose="02040503050406030204" pitchFamily="18" charset="0"/>
                              </a:rPr>
                            </m:ctrlPr>
                          </m:fPr>
                          <m:num>
                            <m:r>
                              <a:rPr lang="en-US" sz="1600" i="1">
                                <a:latin typeface="Cambria Math" panose="02040503050406030204" pitchFamily="18" charset="0"/>
                              </a:rPr>
                              <m:t>𝑚𝑊</m:t>
                            </m:r>
                          </m:num>
                          <m:den>
                            <m:r>
                              <a:rPr lang="en-US" sz="1600" i="1">
                                <a:latin typeface="Cambria Math" panose="02040503050406030204" pitchFamily="18" charset="0"/>
                              </a:rPr>
                              <m:t>𝑚</m:t>
                            </m:r>
                            <m:r>
                              <a:rPr lang="en-US" sz="1600" i="1">
                                <a:latin typeface="Cambria Math" panose="02040503050406030204" pitchFamily="18" charset="0"/>
                              </a:rPr>
                              <m:t>−</m:t>
                            </m:r>
                            <m:r>
                              <a:rPr lang="en-US" sz="1600" i="1">
                                <a:latin typeface="Cambria Math" panose="02040503050406030204" pitchFamily="18" charset="0"/>
                              </a:rPr>
                              <m:t>𝐾</m:t>
                            </m:r>
                          </m:den>
                        </m:f>
                      </m:e>
                    </m:d>
                  </m:oMath>
                </a14:m>
                <a:r>
                  <a:rPr lang="en-US" sz="1600" dirty="0"/>
                  <a:t>.</a:t>
                </a:r>
              </a:p>
            </p:txBody>
          </p:sp>
        </mc:Choice>
        <mc:Fallback>
          <p:sp>
            <p:nvSpPr>
              <p:cNvPr id="9" name="TextBox 8">
                <a:extLst>
                  <a:ext uri="{FF2B5EF4-FFF2-40B4-BE49-F238E27FC236}">
                    <a16:creationId xmlns:a16="http://schemas.microsoft.com/office/drawing/2014/main" id="{9025A5C1-65C1-B14B-927C-EAECC3194DC1}"/>
                  </a:ext>
                </a:extLst>
              </p:cNvPr>
              <p:cNvSpPr txBox="1">
                <a:spLocks noRot="1" noChangeAspect="1" noMove="1" noResize="1" noEditPoints="1" noAdjustHandles="1" noChangeArrowheads="1" noChangeShapeType="1" noTextEdit="1"/>
              </p:cNvSpPr>
              <p:nvPr/>
            </p:nvSpPr>
            <p:spPr>
              <a:xfrm>
                <a:off x="260008" y="6133019"/>
                <a:ext cx="10762222" cy="707053"/>
              </a:xfrm>
              <a:prstGeom prst="rect">
                <a:avLst/>
              </a:prstGeom>
              <a:blipFill>
                <a:blip r:embed="rId5"/>
                <a:stretch>
                  <a:fillRect t="-1695"/>
                </a:stretch>
              </a:blipFill>
              <a:ln>
                <a:solidFill>
                  <a:srgbClr val="00CC00"/>
                </a:solidFill>
              </a:ln>
            </p:spPr>
            <p:txBody>
              <a:bodyPr/>
              <a:lstStyle/>
              <a:p>
                <a:r>
                  <a:rPr lang="en-US">
                    <a:noFill/>
                  </a:rPr>
                  <a:t> </a:t>
                </a:r>
              </a:p>
            </p:txBody>
          </p:sp>
        </mc:Fallback>
      </mc:AlternateContent>
      <p:sp>
        <p:nvSpPr>
          <p:cNvPr id="10" name="TextBox 9">
            <a:extLst>
              <a:ext uri="{FF2B5EF4-FFF2-40B4-BE49-F238E27FC236}">
                <a16:creationId xmlns:a16="http://schemas.microsoft.com/office/drawing/2014/main" id="{A469E15D-7234-C16D-B912-AC0220D26DE7}"/>
              </a:ext>
            </a:extLst>
          </p:cNvPr>
          <p:cNvSpPr txBox="1"/>
          <p:nvPr/>
        </p:nvSpPr>
        <p:spPr>
          <a:xfrm>
            <a:off x="3391988" y="5914630"/>
            <a:ext cx="1397237" cy="246221"/>
          </a:xfrm>
          <a:prstGeom prst="rect">
            <a:avLst/>
          </a:prstGeom>
          <a:noFill/>
        </p:spPr>
        <p:txBody>
          <a:bodyPr wrap="square" rtlCol="0">
            <a:spAutoFit/>
          </a:bodyPr>
          <a:lstStyle/>
          <a:p>
            <a:r>
              <a:rPr lang="en-US" sz="1000" dirty="0"/>
              <a:t>[1]</a:t>
            </a:r>
          </a:p>
        </p:txBody>
      </p:sp>
      <p:pic>
        <p:nvPicPr>
          <p:cNvPr id="37" name="Picture 36">
            <a:extLst>
              <a:ext uri="{FF2B5EF4-FFF2-40B4-BE49-F238E27FC236}">
                <a16:creationId xmlns:a16="http://schemas.microsoft.com/office/drawing/2014/main" id="{E2206A46-BD12-CA85-E0FE-881214A2DE3C}"/>
              </a:ext>
            </a:extLst>
          </p:cNvPr>
          <p:cNvPicPr>
            <a:picLocks noChangeAspect="1"/>
          </p:cNvPicPr>
          <p:nvPr/>
        </p:nvPicPr>
        <p:blipFill>
          <a:blip r:embed="rId6"/>
          <a:srcRect r="517" b="3083"/>
          <a:stretch/>
        </p:blipFill>
        <p:spPr>
          <a:xfrm>
            <a:off x="4857059" y="1838406"/>
            <a:ext cx="5169965" cy="4264181"/>
          </a:xfrm>
          <a:prstGeom prst="rect">
            <a:avLst/>
          </a:prstGeom>
        </p:spPr>
      </p:pic>
      <p:sp>
        <p:nvSpPr>
          <p:cNvPr id="5" name="TextBox 4">
            <a:extLst>
              <a:ext uri="{FF2B5EF4-FFF2-40B4-BE49-F238E27FC236}">
                <a16:creationId xmlns:a16="http://schemas.microsoft.com/office/drawing/2014/main" id="{868B3027-9C7A-55B7-E9C7-1BE881A3A2DE}"/>
              </a:ext>
            </a:extLst>
          </p:cNvPr>
          <p:cNvSpPr txBox="1"/>
          <p:nvPr/>
        </p:nvSpPr>
        <p:spPr>
          <a:xfrm>
            <a:off x="5072403" y="638077"/>
            <a:ext cx="6932873" cy="1200329"/>
          </a:xfrm>
          <a:prstGeom prst="rect">
            <a:avLst/>
          </a:prstGeom>
          <a:noFill/>
        </p:spPr>
        <p:txBody>
          <a:bodyPr wrap="square">
            <a:spAutoFit/>
          </a:bodyPr>
          <a:lstStyle/>
          <a:p>
            <a:r>
              <a:rPr lang="en-US" sz="1600" b="1" dirty="0"/>
              <a:t>This work:</a:t>
            </a:r>
          </a:p>
          <a:p>
            <a:pPr marL="285750" indent="-285750">
              <a:buFont typeface="Arial" panose="020B0604020202020204" pitchFamily="34" charset="0"/>
              <a:buChar char="•"/>
            </a:pPr>
            <a:r>
              <a:rPr lang="en-US" sz="1400" dirty="0"/>
              <a:t>Guarded cryocooler with nested concentric cylinders for radial heat transfer.</a:t>
            </a:r>
          </a:p>
          <a:p>
            <a:pPr marL="285750" indent="-285750">
              <a:buFont typeface="Arial" panose="020B0604020202020204" pitchFamily="34" charset="0"/>
              <a:buChar char="•"/>
            </a:pPr>
            <a:r>
              <a:rPr lang="en-US" sz="1400" dirty="0"/>
              <a:t>Can measure any cold boundary from 77 – 20 K with no cryogen necessary.</a:t>
            </a:r>
          </a:p>
          <a:p>
            <a:pPr marL="285750" indent="-285750">
              <a:buFont typeface="Arial" panose="020B0604020202020204" pitchFamily="34" charset="0"/>
              <a:buChar char="•"/>
            </a:pPr>
            <a:r>
              <a:rPr lang="en-US" sz="1400" dirty="0"/>
              <a:t>Warm boundary maintained with heater.</a:t>
            </a:r>
          </a:p>
          <a:p>
            <a:pPr marL="285750" indent="-285750">
              <a:buFont typeface="Arial" panose="020B0604020202020204" pitchFamily="34" charset="0"/>
              <a:buChar char="•"/>
            </a:pPr>
            <a:r>
              <a:rPr lang="en-US" sz="1400" dirty="0"/>
              <a:t>Ability to pull vacuum and introduce gas in the sealed insulation space.</a:t>
            </a:r>
          </a:p>
        </p:txBody>
      </p:sp>
      <p:sp>
        <p:nvSpPr>
          <p:cNvPr id="6" name="Content Placeholder 5">
            <a:extLst>
              <a:ext uri="{FF2B5EF4-FFF2-40B4-BE49-F238E27FC236}">
                <a16:creationId xmlns:a16="http://schemas.microsoft.com/office/drawing/2014/main" id="{05A0D58D-72E4-2A6C-DFC6-CFB06C78C8DE}"/>
              </a:ext>
            </a:extLst>
          </p:cNvPr>
          <p:cNvSpPr>
            <a:spLocks noGrp="1"/>
          </p:cNvSpPr>
          <p:nvPr>
            <p:ph idx="1"/>
          </p:nvPr>
        </p:nvSpPr>
        <p:spPr>
          <a:xfrm>
            <a:off x="186724" y="670866"/>
            <a:ext cx="5121105" cy="4239816"/>
          </a:xfrm>
        </p:spPr>
        <p:txBody>
          <a:bodyPr>
            <a:normAutofit/>
          </a:bodyPr>
          <a:lstStyle/>
          <a:p>
            <a:pPr marL="0" indent="0">
              <a:buNone/>
            </a:pPr>
            <a:r>
              <a:rPr lang="en-US" sz="1600" dirty="0"/>
              <a:t>Previous work:</a:t>
            </a:r>
          </a:p>
          <a:p>
            <a:pPr marL="285750" lvl="1" indent="-285750">
              <a:buClr>
                <a:schemeClr val="tx1"/>
              </a:buClr>
              <a:buFont typeface="Arial" panose="020B0604020202020204" pitchFamily="34" charset="0"/>
              <a:buChar char="•"/>
            </a:pPr>
            <a:r>
              <a:rPr lang="en-US" sz="1400" b="0" dirty="0"/>
              <a:t>The majority of measurements collected by NASA.</a:t>
            </a:r>
          </a:p>
          <a:p>
            <a:pPr marL="285750" lvl="1" indent="-285750">
              <a:buClr>
                <a:schemeClr val="tx1"/>
              </a:buClr>
              <a:buFont typeface="Arial" panose="020B0604020202020204" pitchFamily="34" charset="0"/>
              <a:buChar char="•"/>
            </a:pPr>
            <a:r>
              <a:rPr lang="en-US" sz="1400" dirty="0">
                <a:solidFill>
                  <a:schemeClr val="tx1"/>
                </a:solidFill>
                <a:sym typeface="Wingdings" panose="05000000000000000000" pitchFamily="2" charset="2"/>
              </a:rPr>
              <a:t>Achieved via boil-off calorimetry with liquid nitrogen, but no loss of vacuum measurements.</a:t>
            </a:r>
          </a:p>
          <a:p>
            <a:pPr marL="285750" lvl="1" indent="-285750">
              <a:buClr>
                <a:schemeClr val="tx1"/>
              </a:buClr>
              <a:buFont typeface="Arial" panose="020B0604020202020204" pitchFamily="34" charset="0"/>
              <a:buChar char="•"/>
            </a:pPr>
            <a:endParaRPr lang="en-US" sz="1400" b="0" dirty="0"/>
          </a:p>
          <a:p>
            <a:pPr marL="285750" lvl="1" indent="-285750">
              <a:buClr>
                <a:schemeClr val="tx1"/>
              </a:buClr>
              <a:buFont typeface="Arial" panose="020B0604020202020204" pitchFamily="34" charset="0"/>
              <a:buChar char="•"/>
            </a:pPr>
            <a:endParaRPr lang="en-US" sz="1400" dirty="0">
              <a:solidFill>
                <a:schemeClr val="tx1"/>
              </a:solidFill>
              <a:sym typeface="Wingdings" panose="05000000000000000000" pitchFamily="2" charset="2"/>
            </a:endParaRP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B44CBDF2-ABE3-A849-8C3E-3FCA083C731D}"/>
                  </a:ext>
                </a:extLst>
              </p:cNvPr>
              <p:cNvSpPr txBox="1"/>
              <p:nvPr/>
            </p:nvSpPr>
            <p:spPr>
              <a:xfrm>
                <a:off x="3238487" y="4325522"/>
                <a:ext cx="4805264" cy="11703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𝑖𝑛𝑠</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𝑒𝑓𝑓</m:t>
                              </m:r>
                            </m:sub>
                          </m:sSub>
                          <m:r>
                            <a:rPr lang="en-US" b="0" i="0" smtClean="0">
                              <a:latin typeface="Cambria Math" panose="02040503050406030204" pitchFamily="18" charset="0"/>
                            </a:rPr>
                            <m:t>(2</m:t>
                          </m:r>
                          <m:r>
                            <a:rPr lang="en-US" b="0" i="1" smtClean="0">
                              <a:latin typeface="Cambria Math" panose="02040503050406030204" pitchFamily="18" charset="0"/>
                            </a:rPr>
                            <m:t>𝜋</m:t>
                          </m:r>
                          <m:r>
                            <a:rPr lang="en-US" b="0" i="1" smtClean="0">
                              <a:latin typeface="Cambria Math" panose="02040503050406030204" pitchFamily="18" charset="0"/>
                            </a:rPr>
                            <m:t>𝐿</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𝐻</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𝑇</m:t>
                              </m:r>
                            </m:e>
                            <m:sub>
                              <m:r>
                                <a:rPr lang="en-US" b="0" i="1" smtClean="0">
                                  <a:latin typeface="Cambria Math" panose="02040503050406030204" pitchFamily="18" charset="0"/>
                                </a:rPr>
                                <m:t>𝐶</m:t>
                              </m:r>
                            </m:sub>
                          </m:sSub>
                          <m:r>
                            <a:rPr lang="en-US" b="0" i="1" smtClean="0">
                              <a:latin typeface="Cambria Math" panose="02040503050406030204" pitchFamily="18" charset="0"/>
                            </a:rPr>
                            <m:t>)</m:t>
                          </m:r>
                        </m:num>
                        <m:den>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ln</m:t>
                              </m:r>
                            </m:fName>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𝑜</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𝑖</m:t>
                                          </m:r>
                                        </m:sub>
                                      </m:sSub>
                                    </m:den>
                                  </m:f>
                                </m:e>
                              </m:d>
                            </m:e>
                          </m:func>
                        </m:den>
                      </m:f>
                    </m:oMath>
                  </m:oMathPara>
                </a14:m>
                <a:endParaRPr lang="en-US" b="0" dirty="0"/>
              </a:p>
              <a:p>
                <a:endParaRPr lang="en-US" b="0" dirty="0"/>
              </a:p>
            </p:txBody>
          </p:sp>
        </mc:Choice>
        <mc:Fallback xmlns="">
          <p:sp>
            <p:nvSpPr>
              <p:cNvPr id="4" name="TextBox 3">
                <a:extLst>
                  <a:ext uri="{FF2B5EF4-FFF2-40B4-BE49-F238E27FC236}">
                    <a16:creationId xmlns:a16="http://schemas.microsoft.com/office/drawing/2014/main" id="{B44CBDF2-ABE3-A849-8C3E-3FCA083C731D}"/>
                  </a:ext>
                </a:extLst>
              </p:cNvPr>
              <p:cNvSpPr txBox="1">
                <a:spLocks noRot="1" noChangeAspect="1" noMove="1" noResize="1" noEditPoints="1" noAdjustHandles="1" noChangeArrowheads="1" noChangeShapeType="1" noTextEdit="1"/>
              </p:cNvSpPr>
              <p:nvPr/>
            </p:nvSpPr>
            <p:spPr>
              <a:xfrm>
                <a:off x="3238487" y="4325522"/>
                <a:ext cx="4805264" cy="1170320"/>
              </a:xfrm>
              <a:prstGeom prst="rect">
                <a:avLst/>
              </a:prstGeom>
              <a:blipFill>
                <a:blip r:embed="rId7"/>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413765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p:bldLst>
  </p:timing>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9F368-D2CC-2827-B941-EF42AAE58B11}"/>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E9003AA9-8D66-78BC-8090-9836287CA261}"/>
              </a:ext>
            </a:extLst>
          </p:cNvPr>
          <p:cNvGrpSpPr/>
          <p:nvPr/>
        </p:nvGrpSpPr>
        <p:grpSpPr>
          <a:xfrm>
            <a:off x="6145437" y="469299"/>
            <a:ext cx="4302902" cy="5349278"/>
            <a:chOff x="6145437" y="1009630"/>
            <a:chExt cx="4302902" cy="5349278"/>
          </a:xfrm>
        </p:grpSpPr>
        <p:pic>
          <p:nvPicPr>
            <p:cNvPr id="3" name="Picture 2">
              <a:extLst>
                <a:ext uri="{FF2B5EF4-FFF2-40B4-BE49-F238E27FC236}">
                  <a16:creationId xmlns:a16="http://schemas.microsoft.com/office/drawing/2014/main" id="{4C3CC91C-0E4C-BE40-5BED-0ACDBBE9ADCD}"/>
                </a:ext>
              </a:extLst>
            </p:cNvPr>
            <p:cNvPicPr>
              <a:picLocks noChangeAspect="1"/>
            </p:cNvPicPr>
            <p:nvPr/>
          </p:nvPicPr>
          <p:blipFill>
            <a:blip r:embed="rId4"/>
            <a:srcRect r="4936"/>
            <a:stretch/>
          </p:blipFill>
          <p:spPr>
            <a:xfrm>
              <a:off x="6145437" y="1009630"/>
              <a:ext cx="4302902" cy="5349278"/>
            </a:xfrm>
            <a:prstGeom prst="rect">
              <a:avLst/>
            </a:prstGeom>
          </p:spPr>
        </p:pic>
        <p:sp>
          <p:nvSpPr>
            <p:cNvPr id="10" name="Rectangle 9">
              <a:extLst>
                <a:ext uri="{FF2B5EF4-FFF2-40B4-BE49-F238E27FC236}">
                  <a16:creationId xmlns:a16="http://schemas.microsoft.com/office/drawing/2014/main" id="{B1AC551E-C390-911B-F900-37F75723C4D7}"/>
                </a:ext>
              </a:extLst>
            </p:cNvPr>
            <p:cNvSpPr/>
            <p:nvPr/>
          </p:nvSpPr>
          <p:spPr>
            <a:xfrm>
              <a:off x="9013824" y="5591796"/>
              <a:ext cx="897925" cy="499437"/>
            </a:xfrm>
            <a:prstGeom prst="rect">
              <a:avLst/>
            </a:prstGeom>
            <a:solidFill>
              <a:schemeClr val="bg1">
                <a:lumMod val="85000"/>
                <a:alpha val="4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A1834CD9-8778-8D67-C560-FC1A32B45CBC}"/>
                </a:ext>
              </a:extLst>
            </p:cNvPr>
            <p:cNvSpPr/>
            <p:nvPr/>
          </p:nvSpPr>
          <p:spPr>
            <a:xfrm>
              <a:off x="9013823" y="1739189"/>
              <a:ext cx="292343" cy="870133"/>
            </a:xfrm>
            <a:prstGeom prst="rect">
              <a:avLst/>
            </a:prstGeom>
            <a:solidFill>
              <a:schemeClr val="bg1">
                <a:lumMod val="85000"/>
                <a:alpha val="4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7541B954-A1BB-E9AA-B2D1-D5BD3CE12907}"/>
                </a:ext>
              </a:extLst>
            </p:cNvPr>
            <p:cNvSpPr/>
            <p:nvPr/>
          </p:nvSpPr>
          <p:spPr>
            <a:xfrm>
              <a:off x="9616158" y="1739189"/>
              <a:ext cx="292343" cy="870133"/>
            </a:xfrm>
            <a:prstGeom prst="rect">
              <a:avLst/>
            </a:prstGeom>
            <a:solidFill>
              <a:schemeClr val="bg1">
                <a:lumMod val="85000"/>
                <a:alpha val="4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06B5BC63-3AB6-3035-C6E9-9C0D5850FC98}"/>
              </a:ext>
            </a:extLst>
          </p:cNvPr>
          <p:cNvSpPr>
            <a:spLocks noGrp="1"/>
          </p:cNvSpPr>
          <p:nvPr>
            <p:ph type="title"/>
          </p:nvPr>
        </p:nvSpPr>
        <p:spPr>
          <a:xfrm>
            <a:off x="260007" y="-47317"/>
            <a:ext cx="9692640" cy="779227"/>
          </a:xfrm>
        </p:spPr>
        <p:txBody>
          <a:bodyPr/>
          <a:lstStyle/>
          <a:p>
            <a:r>
              <a:rPr lang="en-US" dirty="0"/>
              <a:t>Design</a:t>
            </a:r>
          </a:p>
        </p:txBody>
      </p:sp>
      <p:sp>
        <p:nvSpPr>
          <p:cNvPr id="60" name="Content Placeholder 5">
            <a:extLst>
              <a:ext uri="{FF2B5EF4-FFF2-40B4-BE49-F238E27FC236}">
                <a16:creationId xmlns:a16="http://schemas.microsoft.com/office/drawing/2014/main" id="{6E8098BC-6A85-554B-2DDF-A51645E44245}"/>
              </a:ext>
            </a:extLst>
          </p:cNvPr>
          <p:cNvSpPr>
            <a:spLocks noGrp="1"/>
          </p:cNvSpPr>
          <p:nvPr>
            <p:ph idx="1"/>
          </p:nvPr>
        </p:nvSpPr>
        <p:spPr>
          <a:xfrm>
            <a:off x="136740" y="1963312"/>
            <a:ext cx="3760948" cy="3611608"/>
          </a:xfrm>
        </p:spPr>
        <p:txBody>
          <a:bodyPr>
            <a:noAutofit/>
          </a:bodyPr>
          <a:lstStyle/>
          <a:p>
            <a:pPr marL="0" indent="0">
              <a:buNone/>
            </a:pPr>
            <a:r>
              <a:rPr lang="en-US" sz="1600" dirty="0"/>
              <a:t>Preliminary design decisions:</a:t>
            </a:r>
          </a:p>
          <a:p>
            <a:pPr lvl="1">
              <a:buClr>
                <a:schemeClr val="tx1"/>
              </a:buClr>
              <a:buFont typeface="Arial" panose="020B0604020202020204" pitchFamily="34" charset="0"/>
              <a:buChar char="•"/>
            </a:pPr>
            <a:r>
              <a:rPr lang="en-US" dirty="0"/>
              <a:t>Guard heater: need to maintain cold boundary temperature.</a:t>
            </a:r>
          </a:p>
          <a:p>
            <a:pPr lvl="1">
              <a:buClr>
                <a:schemeClr val="tx1"/>
              </a:buClr>
              <a:buFont typeface="Arial" panose="020B0604020202020204" pitchFamily="34" charset="0"/>
              <a:buChar char="•"/>
            </a:pPr>
            <a:r>
              <a:rPr lang="en-US" dirty="0"/>
              <a:t>Stainless steel top flange for weldability and reduced heat out of system.</a:t>
            </a:r>
          </a:p>
          <a:p>
            <a:pPr lvl="1">
              <a:buClr>
                <a:schemeClr val="tx1"/>
              </a:buClr>
              <a:buFont typeface="Arial" panose="020B0604020202020204" pitchFamily="34" charset="0"/>
              <a:buChar char="•"/>
            </a:pPr>
            <a:r>
              <a:rPr lang="en-US" dirty="0"/>
              <a:t>Indium seals.</a:t>
            </a:r>
          </a:p>
          <a:p>
            <a:pPr lvl="1">
              <a:buClr>
                <a:schemeClr val="tx1"/>
              </a:buClr>
              <a:buFont typeface="Arial" panose="020B0604020202020204" pitchFamily="34" charset="0"/>
              <a:buChar char="•"/>
            </a:pPr>
            <a:r>
              <a:rPr lang="en-US" dirty="0"/>
              <a:t>Copper heater core for isothermal conditions, radii off of heater to provide gas path to distribute evenly.</a:t>
            </a:r>
          </a:p>
          <a:p>
            <a:pPr lvl="1">
              <a:buClr>
                <a:schemeClr val="tx1"/>
              </a:buClr>
              <a:buFont typeface="Arial" panose="020B0604020202020204" pitchFamily="34" charset="0"/>
              <a:buChar char="•"/>
            </a:pPr>
            <a:r>
              <a:rPr lang="en-US" dirty="0"/>
              <a:t>Aerogel for guard insulation and heater core support.</a:t>
            </a:r>
          </a:p>
          <a:p>
            <a:pPr lvl="1">
              <a:buClr>
                <a:schemeClr val="tx1"/>
              </a:buClr>
              <a:buFont typeface="Arial" panose="020B0604020202020204" pitchFamily="34" charset="0"/>
              <a:buChar char="•"/>
            </a:pPr>
            <a:r>
              <a:rPr lang="en-US" dirty="0"/>
              <a:t>7 Temp sensors.</a:t>
            </a:r>
          </a:p>
          <a:p>
            <a:pPr lvl="1"/>
            <a:endParaRPr lang="en-US" dirty="0"/>
          </a:p>
        </p:txBody>
      </p:sp>
      <p:sp>
        <p:nvSpPr>
          <p:cNvPr id="61" name="TextBox 60">
            <a:extLst>
              <a:ext uri="{FF2B5EF4-FFF2-40B4-BE49-F238E27FC236}">
                <a16:creationId xmlns:a16="http://schemas.microsoft.com/office/drawing/2014/main" id="{D873F29E-A062-1B5A-D617-1F781708A559}"/>
              </a:ext>
            </a:extLst>
          </p:cNvPr>
          <p:cNvSpPr txBox="1"/>
          <p:nvPr/>
        </p:nvSpPr>
        <p:spPr>
          <a:xfrm>
            <a:off x="237243" y="5783788"/>
            <a:ext cx="3877400" cy="646331"/>
          </a:xfrm>
          <a:prstGeom prst="rect">
            <a:avLst/>
          </a:prstGeom>
          <a:noFill/>
          <a:ln w="19050">
            <a:solidFill>
              <a:srgbClr val="00B050"/>
            </a:solidFill>
          </a:ln>
        </p:spPr>
        <p:txBody>
          <a:bodyPr wrap="square" rtlCol="0">
            <a:spAutoFit/>
          </a:bodyPr>
          <a:lstStyle/>
          <a:p>
            <a:pPr algn="ctr"/>
            <a:r>
              <a:rPr lang="en-US" sz="1800" dirty="0"/>
              <a:t>Need a thermal model to ensure axial heat flows sufficiently small.</a:t>
            </a:r>
            <a:endParaRPr lang="en-US" sz="1400" dirty="0"/>
          </a:p>
        </p:txBody>
      </p:sp>
      <p:pic>
        <p:nvPicPr>
          <p:cNvPr id="6" name="Picture 5">
            <a:extLst>
              <a:ext uri="{FF2B5EF4-FFF2-40B4-BE49-F238E27FC236}">
                <a16:creationId xmlns:a16="http://schemas.microsoft.com/office/drawing/2014/main" id="{1A72D2C2-17F5-B5C7-A00D-6CC8270B73EF}"/>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7723" b="95419" l="9924" r="92621">
                        <a14:foregroundMark x1="49109" y1="7723" x2="57379" y2="8508"/>
                        <a14:foregroundMark x1="57379" y1="31152" x2="54962" y2="30366"/>
                        <a14:foregroundMark x1="58651" y1="29319" x2="54580" y2="29319"/>
                        <a14:foregroundMark x1="57379" y1="22120" x2="67048" y2="24869"/>
                        <a14:foregroundMark x1="73410" y1="30236" x2="78626" y2="36911"/>
                        <a14:foregroundMark x1="79262" y1="42277" x2="68448" y2="26309"/>
                        <a14:foregroundMark x1="68448" y1="26309" x2="61450" y2="21597"/>
                        <a14:foregroundMark x1="65649" y1="23429" x2="78372" y2="36387"/>
                        <a14:foregroundMark x1="78372" y1="36387" x2="80789" y2="46073"/>
                        <a14:foregroundMark x1="91221" y1="55105" x2="92621" y2="46466"/>
                        <a14:foregroundMark x1="80534" y1="78796" x2="58524" y2="85995"/>
                        <a14:foregroundMark x1="58524" y1="85995" x2="37023" y2="82461"/>
                        <a14:foregroundMark x1="37023" y1="82461" x2="23028" y2="68848"/>
                        <a14:foregroundMark x1="23028" y1="68848" x2="17939" y2="49346"/>
                        <a14:foregroundMark x1="17939" y1="49346" x2="18321" y2="39529"/>
                        <a14:foregroundMark x1="17176" y1="67801" x2="30916" y2="82068"/>
                        <a14:foregroundMark x1="30916" y1="82068" x2="63740" y2="89791"/>
                        <a14:foregroundMark x1="62850" y1="90183" x2="42621" y2="91099"/>
                        <a14:foregroundMark x1="43511" y1="93717" x2="48982" y2="95419"/>
                        <a14:foregroundMark x1="46565" y1="52749" x2="41603" y2="51571"/>
                      </a14:backgroundRemoval>
                    </a14:imgEffect>
                  </a14:imgLayer>
                </a14:imgProps>
              </a:ext>
            </a:extLst>
          </a:blip>
          <a:stretch>
            <a:fillRect/>
          </a:stretch>
        </p:blipFill>
        <p:spPr>
          <a:xfrm>
            <a:off x="4625556" y="2425846"/>
            <a:ext cx="2663608" cy="2589054"/>
          </a:xfrm>
          <a:prstGeom prst="rect">
            <a:avLst/>
          </a:prstGeom>
        </p:spPr>
      </p:pic>
      <p:sp>
        <p:nvSpPr>
          <p:cNvPr id="58" name="TextBox 57">
            <a:extLst>
              <a:ext uri="{FF2B5EF4-FFF2-40B4-BE49-F238E27FC236}">
                <a16:creationId xmlns:a16="http://schemas.microsoft.com/office/drawing/2014/main" id="{CDE6CA25-A1D3-8A90-84EE-2BEB2AC8CBD8}"/>
              </a:ext>
            </a:extLst>
          </p:cNvPr>
          <p:cNvSpPr txBox="1"/>
          <p:nvPr/>
        </p:nvSpPr>
        <p:spPr>
          <a:xfrm>
            <a:off x="3742305" y="571446"/>
            <a:ext cx="2326736" cy="369332"/>
          </a:xfrm>
          <a:prstGeom prst="rect">
            <a:avLst/>
          </a:prstGeom>
          <a:noFill/>
        </p:spPr>
        <p:txBody>
          <a:bodyPr wrap="square" rtlCol="0">
            <a:spAutoFit/>
          </a:bodyPr>
          <a:lstStyle/>
          <a:p>
            <a:r>
              <a:rPr lang="en-US" dirty="0"/>
              <a:t>CC Mount Flange</a:t>
            </a:r>
          </a:p>
        </p:txBody>
      </p:sp>
      <p:cxnSp>
        <p:nvCxnSpPr>
          <p:cNvPr id="59" name="Straight Arrow Connector 58">
            <a:extLst>
              <a:ext uri="{FF2B5EF4-FFF2-40B4-BE49-F238E27FC236}">
                <a16:creationId xmlns:a16="http://schemas.microsoft.com/office/drawing/2014/main" id="{31FAA20D-D978-063E-A3CA-11D0C685C28B}"/>
              </a:ext>
            </a:extLst>
          </p:cNvPr>
          <p:cNvCxnSpPr>
            <a:cxnSpLocks/>
          </p:cNvCxnSpPr>
          <p:nvPr/>
        </p:nvCxnSpPr>
        <p:spPr>
          <a:xfrm>
            <a:off x="5585882" y="910215"/>
            <a:ext cx="603115" cy="774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3" name="TextBox 62">
            <a:extLst>
              <a:ext uri="{FF2B5EF4-FFF2-40B4-BE49-F238E27FC236}">
                <a16:creationId xmlns:a16="http://schemas.microsoft.com/office/drawing/2014/main" id="{95AEDBFF-A36A-03E1-4C90-C5197FF01297}"/>
              </a:ext>
            </a:extLst>
          </p:cNvPr>
          <p:cNvSpPr txBox="1"/>
          <p:nvPr/>
        </p:nvSpPr>
        <p:spPr>
          <a:xfrm>
            <a:off x="5038145" y="5039444"/>
            <a:ext cx="2326736" cy="369332"/>
          </a:xfrm>
          <a:prstGeom prst="rect">
            <a:avLst/>
          </a:prstGeom>
          <a:noFill/>
        </p:spPr>
        <p:txBody>
          <a:bodyPr wrap="square" rtlCol="0">
            <a:spAutoFit/>
          </a:bodyPr>
          <a:lstStyle/>
          <a:p>
            <a:r>
              <a:rPr lang="en-US" dirty="0"/>
              <a:t>Cartridge Heater</a:t>
            </a:r>
          </a:p>
        </p:txBody>
      </p:sp>
      <p:cxnSp>
        <p:nvCxnSpPr>
          <p:cNvPr id="64" name="Straight Arrow Connector 63">
            <a:extLst>
              <a:ext uri="{FF2B5EF4-FFF2-40B4-BE49-F238E27FC236}">
                <a16:creationId xmlns:a16="http://schemas.microsoft.com/office/drawing/2014/main" id="{43600363-6520-16F6-8C44-65B43ABEAC6A}"/>
              </a:ext>
            </a:extLst>
          </p:cNvPr>
          <p:cNvCxnSpPr>
            <a:cxnSpLocks/>
          </p:cNvCxnSpPr>
          <p:nvPr/>
        </p:nvCxnSpPr>
        <p:spPr>
          <a:xfrm flipH="1" flipV="1">
            <a:off x="6091649" y="3794979"/>
            <a:ext cx="13415" cy="12700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5" name="TextBox 64">
            <a:extLst>
              <a:ext uri="{FF2B5EF4-FFF2-40B4-BE49-F238E27FC236}">
                <a16:creationId xmlns:a16="http://schemas.microsoft.com/office/drawing/2014/main" id="{26616CDD-36D7-57F2-CD95-44D914A404B4}"/>
              </a:ext>
            </a:extLst>
          </p:cNvPr>
          <p:cNvSpPr txBox="1"/>
          <p:nvPr/>
        </p:nvSpPr>
        <p:spPr>
          <a:xfrm>
            <a:off x="3808975" y="3038352"/>
            <a:ext cx="2326736" cy="369332"/>
          </a:xfrm>
          <a:prstGeom prst="rect">
            <a:avLst/>
          </a:prstGeom>
          <a:noFill/>
        </p:spPr>
        <p:txBody>
          <a:bodyPr wrap="square" rtlCol="0">
            <a:spAutoFit/>
          </a:bodyPr>
          <a:lstStyle/>
          <a:p>
            <a:r>
              <a:rPr lang="en-US" dirty="0"/>
              <a:t>Gas Path</a:t>
            </a:r>
          </a:p>
        </p:txBody>
      </p:sp>
      <p:cxnSp>
        <p:nvCxnSpPr>
          <p:cNvPr id="66" name="Straight Arrow Connector 65">
            <a:extLst>
              <a:ext uri="{FF2B5EF4-FFF2-40B4-BE49-F238E27FC236}">
                <a16:creationId xmlns:a16="http://schemas.microsoft.com/office/drawing/2014/main" id="{08A64C9D-2619-922F-CCAB-184D56DF7E51}"/>
              </a:ext>
            </a:extLst>
          </p:cNvPr>
          <p:cNvCxnSpPr>
            <a:cxnSpLocks/>
            <a:stCxn id="65" idx="2"/>
          </p:cNvCxnSpPr>
          <p:nvPr/>
        </p:nvCxnSpPr>
        <p:spPr>
          <a:xfrm>
            <a:off x="4972343" y="3407684"/>
            <a:ext cx="780097" cy="38701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68" name="TextBox 67">
            <a:extLst>
              <a:ext uri="{FF2B5EF4-FFF2-40B4-BE49-F238E27FC236}">
                <a16:creationId xmlns:a16="http://schemas.microsoft.com/office/drawing/2014/main" id="{DC7B5F78-6F16-44FC-EECC-C224A410032C}"/>
              </a:ext>
            </a:extLst>
          </p:cNvPr>
          <p:cNvSpPr txBox="1"/>
          <p:nvPr/>
        </p:nvSpPr>
        <p:spPr>
          <a:xfrm>
            <a:off x="7608466" y="81973"/>
            <a:ext cx="2553926" cy="369332"/>
          </a:xfrm>
          <a:prstGeom prst="rect">
            <a:avLst/>
          </a:prstGeom>
          <a:noFill/>
        </p:spPr>
        <p:txBody>
          <a:bodyPr wrap="square" rtlCol="0">
            <a:spAutoFit/>
          </a:bodyPr>
          <a:lstStyle/>
          <a:p>
            <a:r>
              <a:rPr lang="en-US" dirty="0"/>
              <a:t>Top Flange</a:t>
            </a:r>
          </a:p>
        </p:txBody>
      </p:sp>
      <p:cxnSp>
        <p:nvCxnSpPr>
          <p:cNvPr id="69" name="Straight Arrow Connector 68">
            <a:extLst>
              <a:ext uri="{FF2B5EF4-FFF2-40B4-BE49-F238E27FC236}">
                <a16:creationId xmlns:a16="http://schemas.microsoft.com/office/drawing/2014/main" id="{DFFB5038-4B95-160F-DF42-7DF3E1F077EE}"/>
              </a:ext>
            </a:extLst>
          </p:cNvPr>
          <p:cNvCxnSpPr>
            <a:cxnSpLocks/>
          </p:cNvCxnSpPr>
          <p:nvPr/>
        </p:nvCxnSpPr>
        <p:spPr>
          <a:xfrm>
            <a:off x="8432653" y="419244"/>
            <a:ext cx="416517" cy="53668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BD0D36E5-5265-9985-A4A9-8DE1477BAB2C}"/>
              </a:ext>
            </a:extLst>
          </p:cNvPr>
          <p:cNvCxnSpPr>
            <a:cxnSpLocks/>
          </p:cNvCxnSpPr>
          <p:nvPr/>
        </p:nvCxnSpPr>
        <p:spPr>
          <a:xfrm>
            <a:off x="10442961" y="1008069"/>
            <a:ext cx="473383" cy="4225"/>
          </a:xfrm>
          <a:prstGeom prst="line">
            <a:avLst/>
          </a:prstGeom>
        </p:spPr>
        <p:style>
          <a:lnRef idx="1">
            <a:schemeClr val="dk1"/>
          </a:lnRef>
          <a:fillRef idx="0">
            <a:schemeClr val="dk1"/>
          </a:fillRef>
          <a:effectRef idx="0">
            <a:schemeClr val="dk1"/>
          </a:effectRef>
          <a:fontRef idx="minor">
            <a:schemeClr val="tx1"/>
          </a:fontRef>
        </p:style>
      </p:cxnSp>
      <p:cxnSp>
        <p:nvCxnSpPr>
          <p:cNvPr id="71" name="Straight Arrow Connector 70">
            <a:extLst>
              <a:ext uri="{FF2B5EF4-FFF2-40B4-BE49-F238E27FC236}">
                <a16:creationId xmlns:a16="http://schemas.microsoft.com/office/drawing/2014/main" id="{94F357D4-ACD0-6A15-AA4D-B5885452D5EF}"/>
              </a:ext>
            </a:extLst>
          </p:cNvPr>
          <p:cNvCxnSpPr>
            <a:cxnSpLocks/>
          </p:cNvCxnSpPr>
          <p:nvPr/>
        </p:nvCxnSpPr>
        <p:spPr>
          <a:xfrm flipV="1">
            <a:off x="10791415" y="1066420"/>
            <a:ext cx="0" cy="19436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2" name="Straight Arrow Connector 71">
            <a:extLst>
              <a:ext uri="{FF2B5EF4-FFF2-40B4-BE49-F238E27FC236}">
                <a16:creationId xmlns:a16="http://schemas.microsoft.com/office/drawing/2014/main" id="{F9883F0C-64DF-5BB2-9678-F5F08FA2EAD7}"/>
              </a:ext>
            </a:extLst>
          </p:cNvPr>
          <p:cNvCxnSpPr>
            <a:cxnSpLocks/>
          </p:cNvCxnSpPr>
          <p:nvPr/>
        </p:nvCxnSpPr>
        <p:spPr>
          <a:xfrm>
            <a:off x="10755910" y="3313596"/>
            <a:ext cx="0" cy="24107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73" name="TextBox 72">
            <a:extLst>
              <a:ext uri="{FF2B5EF4-FFF2-40B4-BE49-F238E27FC236}">
                <a16:creationId xmlns:a16="http://schemas.microsoft.com/office/drawing/2014/main" id="{84AB5A9C-6E82-AC40-B75A-7DC8AE735A86}"/>
              </a:ext>
            </a:extLst>
          </p:cNvPr>
          <p:cNvSpPr txBox="1"/>
          <p:nvPr/>
        </p:nvSpPr>
        <p:spPr>
          <a:xfrm>
            <a:off x="10326755" y="2958662"/>
            <a:ext cx="1086989" cy="338554"/>
          </a:xfrm>
          <a:prstGeom prst="rect">
            <a:avLst/>
          </a:prstGeom>
          <a:noFill/>
        </p:spPr>
        <p:txBody>
          <a:bodyPr wrap="square" rtlCol="0">
            <a:spAutoFit/>
          </a:bodyPr>
          <a:lstStyle/>
          <a:p>
            <a:r>
              <a:rPr lang="en-US" sz="1600" dirty="0"/>
              <a:t>235 mm</a:t>
            </a:r>
          </a:p>
        </p:txBody>
      </p:sp>
      <p:cxnSp>
        <p:nvCxnSpPr>
          <p:cNvPr id="74" name="Straight Connector 73">
            <a:extLst>
              <a:ext uri="{FF2B5EF4-FFF2-40B4-BE49-F238E27FC236}">
                <a16:creationId xmlns:a16="http://schemas.microsoft.com/office/drawing/2014/main" id="{16B92A6E-04F1-64CA-742A-A0DDC6FDC053}"/>
              </a:ext>
            </a:extLst>
          </p:cNvPr>
          <p:cNvCxnSpPr>
            <a:cxnSpLocks/>
          </p:cNvCxnSpPr>
          <p:nvPr/>
        </p:nvCxnSpPr>
        <p:spPr>
          <a:xfrm>
            <a:off x="10442961" y="5753644"/>
            <a:ext cx="348454" cy="0"/>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Arrow Connector 74">
            <a:extLst>
              <a:ext uri="{FF2B5EF4-FFF2-40B4-BE49-F238E27FC236}">
                <a16:creationId xmlns:a16="http://schemas.microsoft.com/office/drawing/2014/main" id="{D92E7BD4-33E1-8157-CDCC-668FFA19F2E0}"/>
              </a:ext>
            </a:extLst>
          </p:cNvPr>
          <p:cNvCxnSpPr>
            <a:cxnSpLocks/>
          </p:cNvCxnSpPr>
          <p:nvPr/>
        </p:nvCxnSpPr>
        <p:spPr>
          <a:xfrm>
            <a:off x="8997731" y="4095169"/>
            <a:ext cx="200961"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76" name="TextBox 75">
            <a:extLst>
              <a:ext uri="{FF2B5EF4-FFF2-40B4-BE49-F238E27FC236}">
                <a16:creationId xmlns:a16="http://schemas.microsoft.com/office/drawing/2014/main" id="{6FA4FE60-F287-1A4A-0CD5-C98247909462}"/>
              </a:ext>
            </a:extLst>
          </p:cNvPr>
          <p:cNvSpPr txBox="1"/>
          <p:nvPr/>
        </p:nvSpPr>
        <p:spPr>
          <a:xfrm>
            <a:off x="7724678" y="3651142"/>
            <a:ext cx="1086989" cy="338554"/>
          </a:xfrm>
          <a:prstGeom prst="rect">
            <a:avLst/>
          </a:prstGeom>
          <a:noFill/>
        </p:spPr>
        <p:txBody>
          <a:bodyPr wrap="square" rtlCol="0">
            <a:spAutoFit/>
          </a:bodyPr>
          <a:lstStyle/>
          <a:p>
            <a:r>
              <a:rPr lang="en-US" sz="1600" dirty="0"/>
              <a:t>10 mm</a:t>
            </a:r>
          </a:p>
        </p:txBody>
      </p:sp>
      <p:cxnSp>
        <p:nvCxnSpPr>
          <p:cNvPr id="77" name="Straight Connector 76">
            <a:extLst>
              <a:ext uri="{FF2B5EF4-FFF2-40B4-BE49-F238E27FC236}">
                <a16:creationId xmlns:a16="http://schemas.microsoft.com/office/drawing/2014/main" id="{10019ED8-2D25-EFC8-F88C-4FD2CA2289FA}"/>
              </a:ext>
            </a:extLst>
          </p:cNvPr>
          <p:cNvCxnSpPr>
            <a:cxnSpLocks/>
          </p:cNvCxnSpPr>
          <p:nvPr/>
        </p:nvCxnSpPr>
        <p:spPr>
          <a:xfrm flipH="1" flipV="1">
            <a:off x="8538623" y="3938404"/>
            <a:ext cx="559588" cy="97763"/>
          </a:xfrm>
          <a:prstGeom prst="line">
            <a:avLst/>
          </a:prstGeom>
        </p:spPr>
        <p:style>
          <a:lnRef idx="1">
            <a:schemeClr val="dk1"/>
          </a:lnRef>
          <a:fillRef idx="0">
            <a:schemeClr val="dk1"/>
          </a:fillRef>
          <a:effectRef idx="0">
            <a:schemeClr val="dk1"/>
          </a:effectRef>
          <a:fontRef idx="minor">
            <a:schemeClr val="tx1"/>
          </a:fontRef>
        </p:style>
      </p:cxnSp>
      <p:sp>
        <p:nvSpPr>
          <p:cNvPr id="78" name="TextBox 77">
            <a:extLst>
              <a:ext uri="{FF2B5EF4-FFF2-40B4-BE49-F238E27FC236}">
                <a16:creationId xmlns:a16="http://schemas.microsoft.com/office/drawing/2014/main" id="{6A38DEC2-4C35-021A-FF83-EC1458BD0016}"/>
              </a:ext>
            </a:extLst>
          </p:cNvPr>
          <p:cNvSpPr txBox="1"/>
          <p:nvPr/>
        </p:nvSpPr>
        <p:spPr>
          <a:xfrm>
            <a:off x="8979209" y="5962477"/>
            <a:ext cx="1289888" cy="338554"/>
          </a:xfrm>
          <a:prstGeom prst="rect">
            <a:avLst/>
          </a:prstGeom>
          <a:noFill/>
        </p:spPr>
        <p:txBody>
          <a:bodyPr wrap="square" rtlCol="0">
            <a:spAutoFit/>
          </a:bodyPr>
          <a:lstStyle/>
          <a:p>
            <a:r>
              <a:rPr lang="en-US" sz="1600" dirty="0"/>
              <a:t>45.5 mm</a:t>
            </a:r>
          </a:p>
        </p:txBody>
      </p:sp>
      <p:cxnSp>
        <p:nvCxnSpPr>
          <p:cNvPr id="79" name="Straight Connector 78">
            <a:extLst>
              <a:ext uri="{FF2B5EF4-FFF2-40B4-BE49-F238E27FC236}">
                <a16:creationId xmlns:a16="http://schemas.microsoft.com/office/drawing/2014/main" id="{8BE48CB9-0740-56FB-8671-3A54C4A92187}"/>
              </a:ext>
            </a:extLst>
          </p:cNvPr>
          <p:cNvCxnSpPr/>
          <p:nvPr/>
        </p:nvCxnSpPr>
        <p:spPr>
          <a:xfrm flipV="1">
            <a:off x="9911757" y="5728661"/>
            <a:ext cx="0" cy="463223"/>
          </a:xfrm>
          <a:prstGeom prst="line">
            <a:avLst/>
          </a:prstGeom>
        </p:spPr>
        <p:style>
          <a:lnRef idx="1">
            <a:schemeClr val="dk1"/>
          </a:lnRef>
          <a:fillRef idx="0">
            <a:schemeClr val="dk1"/>
          </a:fillRef>
          <a:effectRef idx="0">
            <a:schemeClr val="dk1"/>
          </a:effectRef>
          <a:fontRef idx="minor">
            <a:schemeClr val="tx1"/>
          </a:fontRef>
        </p:style>
      </p:cxnSp>
      <p:cxnSp>
        <p:nvCxnSpPr>
          <p:cNvPr id="80" name="Straight Connector 79">
            <a:extLst>
              <a:ext uri="{FF2B5EF4-FFF2-40B4-BE49-F238E27FC236}">
                <a16:creationId xmlns:a16="http://schemas.microsoft.com/office/drawing/2014/main" id="{8BE69C22-1977-8369-A42B-E7C1E8446E84}"/>
              </a:ext>
            </a:extLst>
          </p:cNvPr>
          <p:cNvCxnSpPr/>
          <p:nvPr/>
        </p:nvCxnSpPr>
        <p:spPr>
          <a:xfrm flipV="1">
            <a:off x="8997731" y="5724388"/>
            <a:ext cx="0" cy="463223"/>
          </a:xfrm>
          <a:prstGeom prst="line">
            <a:avLst/>
          </a:prstGeom>
        </p:spPr>
        <p:style>
          <a:lnRef idx="1">
            <a:schemeClr val="dk1"/>
          </a:lnRef>
          <a:fillRef idx="0">
            <a:schemeClr val="dk1"/>
          </a:fillRef>
          <a:effectRef idx="0">
            <a:schemeClr val="dk1"/>
          </a:effectRef>
          <a:fontRef idx="minor">
            <a:schemeClr val="tx1"/>
          </a:fontRef>
        </p:style>
      </p:cxnSp>
      <p:sp>
        <p:nvSpPr>
          <p:cNvPr id="81" name="TextBox 80">
            <a:extLst>
              <a:ext uri="{FF2B5EF4-FFF2-40B4-BE49-F238E27FC236}">
                <a16:creationId xmlns:a16="http://schemas.microsoft.com/office/drawing/2014/main" id="{A8690ABD-78DC-0073-A78E-291E3B2B14B5}"/>
              </a:ext>
            </a:extLst>
          </p:cNvPr>
          <p:cNvSpPr txBox="1"/>
          <p:nvPr/>
        </p:nvSpPr>
        <p:spPr>
          <a:xfrm>
            <a:off x="4760144" y="69097"/>
            <a:ext cx="2326736" cy="369332"/>
          </a:xfrm>
          <a:prstGeom prst="rect">
            <a:avLst/>
          </a:prstGeom>
          <a:noFill/>
        </p:spPr>
        <p:txBody>
          <a:bodyPr wrap="square" rtlCol="0">
            <a:spAutoFit/>
          </a:bodyPr>
          <a:lstStyle/>
          <a:p>
            <a:r>
              <a:rPr lang="en-US"/>
              <a:t>Cryocooler (CC)</a:t>
            </a:r>
          </a:p>
        </p:txBody>
      </p:sp>
      <p:cxnSp>
        <p:nvCxnSpPr>
          <p:cNvPr id="82" name="Straight Arrow Connector 81">
            <a:extLst>
              <a:ext uri="{FF2B5EF4-FFF2-40B4-BE49-F238E27FC236}">
                <a16:creationId xmlns:a16="http://schemas.microsoft.com/office/drawing/2014/main" id="{E496DDED-47BA-F357-BAE8-6F7E731B2EC5}"/>
              </a:ext>
            </a:extLst>
          </p:cNvPr>
          <p:cNvCxnSpPr>
            <a:cxnSpLocks/>
          </p:cNvCxnSpPr>
          <p:nvPr/>
        </p:nvCxnSpPr>
        <p:spPr>
          <a:xfrm>
            <a:off x="6057088" y="394128"/>
            <a:ext cx="603115" cy="774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5" name="TextBox 84">
            <a:extLst>
              <a:ext uri="{FF2B5EF4-FFF2-40B4-BE49-F238E27FC236}">
                <a16:creationId xmlns:a16="http://schemas.microsoft.com/office/drawing/2014/main" id="{9F322214-DA53-EEE8-6DA6-2D8B615503D8}"/>
              </a:ext>
            </a:extLst>
          </p:cNvPr>
          <p:cNvSpPr txBox="1"/>
          <p:nvPr/>
        </p:nvSpPr>
        <p:spPr>
          <a:xfrm>
            <a:off x="7220092" y="2703590"/>
            <a:ext cx="2326736" cy="369332"/>
          </a:xfrm>
          <a:prstGeom prst="rect">
            <a:avLst/>
          </a:prstGeom>
          <a:noFill/>
        </p:spPr>
        <p:txBody>
          <a:bodyPr wrap="square" rtlCol="0">
            <a:spAutoFit/>
          </a:bodyPr>
          <a:lstStyle/>
          <a:p>
            <a:r>
              <a:rPr lang="en-US" dirty="0"/>
              <a:t>Heater Core</a:t>
            </a:r>
          </a:p>
        </p:txBody>
      </p:sp>
      <p:cxnSp>
        <p:nvCxnSpPr>
          <p:cNvPr id="86" name="Straight Arrow Connector 85">
            <a:extLst>
              <a:ext uri="{FF2B5EF4-FFF2-40B4-BE49-F238E27FC236}">
                <a16:creationId xmlns:a16="http://schemas.microsoft.com/office/drawing/2014/main" id="{07940407-9A50-755E-AA85-2B6CD7FED49B}"/>
              </a:ext>
            </a:extLst>
          </p:cNvPr>
          <p:cNvCxnSpPr>
            <a:cxnSpLocks/>
            <a:stCxn id="85" idx="2"/>
          </p:cNvCxnSpPr>
          <p:nvPr/>
        </p:nvCxnSpPr>
        <p:spPr>
          <a:xfrm>
            <a:off x="8383460" y="3072922"/>
            <a:ext cx="815232" cy="36085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7" name="TextBox 86">
            <a:extLst>
              <a:ext uri="{FF2B5EF4-FFF2-40B4-BE49-F238E27FC236}">
                <a16:creationId xmlns:a16="http://schemas.microsoft.com/office/drawing/2014/main" id="{A5846B96-FEBC-DB1A-627B-F0ABF2B77C0E}"/>
              </a:ext>
            </a:extLst>
          </p:cNvPr>
          <p:cNvSpPr txBox="1"/>
          <p:nvPr/>
        </p:nvSpPr>
        <p:spPr>
          <a:xfrm>
            <a:off x="4044334" y="1150998"/>
            <a:ext cx="2326736" cy="369332"/>
          </a:xfrm>
          <a:prstGeom prst="rect">
            <a:avLst/>
          </a:prstGeom>
          <a:noFill/>
        </p:spPr>
        <p:txBody>
          <a:bodyPr wrap="square" rtlCol="0">
            <a:spAutoFit/>
          </a:bodyPr>
          <a:lstStyle/>
          <a:p>
            <a:r>
              <a:rPr lang="en-US" dirty="0"/>
              <a:t>Guard Heater</a:t>
            </a:r>
          </a:p>
        </p:txBody>
      </p:sp>
      <p:cxnSp>
        <p:nvCxnSpPr>
          <p:cNvPr id="88" name="Straight Arrow Connector 87">
            <a:extLst>
              <a:ext uri="{FF2B5EF4-FFF2-40B4-BE49-F238E27FC236}">
                <a16:creationId xmlns:a16="http://schemas.microsoft.com/office/drawing/2014/main" id="{1669B185-99E5-901E-1582-8FF9818EDFED}"/>
              </a:ext>
            </a:extLst>
          </p:cNvPr>
          <p:cNvCxnSpPr>
            <a:cxnSpLocks/>
          </p:cNvCxnSpPr>
          <p:nvPr/>
        </p:nvCxnSpPr>
        <p:spPr>
          <a:xfrm>
            <a:off x="5677432" y="1374905"/>
            <a:ext cx="49683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89" name="TextBox 88">
            <a:extLst>
              <a:ext uri="{FF2B5EF4-FFF2-40B4-BE49-F238E27FC236}">
                <a16:creationId xmlns:a16="http://schemas.microsoft.com/office/drawing/2014/main" id="{FF40CA6B-217C-FA0E-1F2E-E5B869582AAF}"/>
              </a:ext>
            </a:extLst>
          </p:cNvPr>
          <p:cNvSpPr txBox="1"/>
          <p:nvPr/>
        </p:nvSpPr>
        <p:spPr>
          <a:xfrm>
            <a:off x="5261231" y="2175454"/>
            <a:ext cx="2326736" cy="369332"/>
          </a:xfrm>
          <a:prstGeom prst="rect">
            <a:avLst/>
          </a:prstGeom>
          <a:noFill/>
        </p:spPr>
        <p:txBody>
          <a:bodyPr wrap="square" rtlCol="0">
            <a:spAutoFit/>
          </a:bodyPr>
          <a:lstStyle/>
          <a:p>
            <a:r>
              <a:rPr lang="en-US" dirty="0"/>
              <a:t>Bottom View</a:t>
            </a:r>
          </a:p>
        </p:txBody>
      </p:sp>
      <p:sp>
        <p:nvSpPr>
          <p:cNvPr id="96" name="TextBox 95">
            <a:extLst>
              <a:ext uri="{FF2B5EF4-FFF2-40B4-BE49-F238E27FC236}">
                <a16:creationId xmlns:a16="http://schemas.microsoft.com/office/drawing/2014/main" id="{D3E21879-9E57-A1C3-6D8A-2B265519E5C3}"/>
              </a:ext>
            </a:extLst>
          </p:cNvPr>
          <p:cNvSpPr txBox="1"/>
          <p:nvPr/>
        </p:nvSpPr>
        <p:spPr>
          <a:xfrm>
            <a:off x="9749947" y="106210"/>
            <a:ext cx="2553926" cy="369332"/>
          </a:xfrm>
          <a:prstGeom prst="rect">
            <a:avLst/>
          </a:prstGeom>
          <a:noFill/>
        </p:spPr>
        <p:txBody>
          <a:bodyPr wrap="square" rtlCol="0">
            <a:spAutoFit/>
          </a:bodyPr>
          <a:lstStyle/>
          <a:p>
            <a:r>
              <a:rPr lang="en-US" dirty="0"/>
              <a:t>Gas &amp; Vacuum Pipe</a:t>
            </a:r>
          </a:p>
        </p:txBody>
      </p:sp>
      <p:cxnSp>
        <p:nvCxnSpPr>
          <p:cNvPr id="97" name="Straight Arrow Connector 96">
            <a:extLst>
              <a:ext uri="{FF2B5EF4-FFF2-40B4-BE49-F238E27FC236}">
                <a16:creationId xmlns:a16="http://schemas.microsoft.com/office/drawing/2014/main" id="{D7D8E6A4-EF3E-4D25-1E68-3FB22616BA8E}"/>
              </a:ext>
            </a:extLst>
          </p:cNvPr>
          <p:cNvCxnSpPr>
            <a:cxnSpLocks/>
          </p:cNvCxnSpPr>
          <p:nvPr/>
        </p:nvCxnSpPr>
        <p:spPr>
          <a:xfrm flipH="1">
            <a:off x="9575563" y="444755"/>
            <a:ext cx="1294687" cy="20854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98" name="Group 97">
            <a:extLst>
              <a:ext uri="{FF2B5EF4-FFF2-40B4-BE49-F238E27FC236}">
                <a16:creationId xmlns:a16="http://schemas.microsoft.com/office/drawing/2014/main" id="{1C9D00F5-D128-DACA-C3E6-F36003C49A56}"/>
              </a:ext>
            </a:extLst>
          </p:cNvPr>
          <p:cNvGrpSpPr/>
          <p:nvPr/>
        </p:nvGrpSpPr>
        <p:grpSpPr>
          <a:xfrm>
            <a:off x="7474707" y="649784"/>
            <a:ext cx="2054217" cy="5157768"/>
            <a:chOff x="7411474" y="1132396"/>
            <a:chExt cx="2128590" cy="5165083"/>
          </a:xfrm>
        </p:grpSpPr>
        <p:sp>
          <p:nvSpPr>
            <p:cNvPr id="99" name="Rectangle 98">
              <a:extLst>
                <a:ext uri="{FF2B5EF4-FFF2-40B4-BE49-F238E27FC236}">
                  <a16:creationId xmlns:a16="http://schemas.microsoft.com/office/drawing/2014/main" id="{157B0A78-6C22-C764-9B95-31420AE2163B}"/>
                </a:ext>
              </a:extLst>
            </p:cNvPr>
            <p:cNvSpPr/>
            <p:nvPr/>
          </p:nvSpPr>
          <p:spPr>
            <a:xfrm>
              <a:off x="7411474" y="1132396"/>
              <a:ext cx="149902" cy="62526"/>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0C85E0CF-934F-B2E8-1D9E-BDFD874CF7B5}"/>
                </a:ext>
              </a:extLst>
            </p:cNvPr>
            <p:cNvSpPr/>
            <p:nvPr/>
          </p:nvSpPr>
          <p:spPr>
            <a:xfrm>
              <a:off x="7676118" y="1609037"/>
              <a:ext cx="140328" cy="54515"/>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a:extLst>
                <a:ext uri="{FF2B5EF4-FFF2-40B4-BE49-F238E27FC236}">
                  <a16:creationId xmlns:a16="http://schemas.microsoft.com/office/drawing/2014/main" id="{F9FB8CD7-1E45-C338-AAD8-9431C94E37FB}"/>
                </a:ext>
              </a:extLst>
            </p:cNvPr>
            <p:cNvSpPr/>
            <p:nvPr/>
          </p:nvSpPr>
          <p:spPr>
            <a:xfrm>
              <a:off x="8340305" y="1609037"/>
              <a:ext cx="140328" cy="5682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a:extLst>
                <a:ext uri="{FF2B5EF4-FFF2-40B4-BE49-F238E27FC236}">
                  <a16:creationId xmlns:a16="http://schemas.microsoft.com/office/drawing/2014/main" id="{63D1528C-407B-2531-B3E2-1933B68F7142}"/>
                </a:ext>
              </a:extLst>
            </p:cNvPr>
            <p:cNvSpPr/>
            <p:nvPr/>
          </p:nvSpPr>
          <p:spPr>
            <a:xfrm>
              <a:off x="9406631" y="6239629"/>
              <a:ext cx="133433" cy="5785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ctangle 102">
              <a:extLst>
                <a:ext uri="{FF2B5EF4-FFF2-40B4-BE49-F238E27FC236}">
                  <a16:creationId xmlns:a16="http://schemas.microsoft.com/office/drawing/2014/main" id="{9A6C430E-80AD-8D1D-8BB9-1D24E976A892}"/>
                </a:ext>
              </a:extLst>
            </p:cNvPr>
            <p:cNvSpPr/>
            <p:nvPr/>
          </p:nvSpPr>
          <p:spPr>
            <a:xfrm>
              <a:off x="8538043" y="2241982"/>
              <a:ext cx="134337" cy="75929"/>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Rectangle 103">
              <a:extLst>
                <a:ext uri="{FF2B5EF4-FFF2-40B4-BE49-F238E27FC236}">
                  <a16:creationId xmlns:a16="http://schemas.microsoft.com/office/drawing/2014/main" id="{5DED99D8-CEF9-ACE7-9A0E-05934E6E7FBD}"/>
                </a:ext>
              </a:extLst>
            </p:cNvPr>
            <p:cNvSpPr/>
            <p:nvPr/>
          </p:nvSpPr>
          <p:spPr>
            <a:xfrm rot="16200000">
              <a:off x="8652630" y="4007978"/>
              <a:ext cx="141513" cy="7092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a:extLst>
                <a:ext uri="{FF2B5EF4-FFF2-40B4-BE49-F238E27FC236}">
                  <a16:creationId xmlns:a16="http://schemas.microsoft.com/office/drawing/2014/main" id="{9ABEEB15-AE03-8CC1-39D0-9F6D8A4C779B}"/>
                </a:ext>
              </a:extLst>
            </p:cNvPr>
            <p:cNvSpPr/>
            <p:nvPr/>
          </p:nvSpPr>
          <p:spPr>
            <a:xfrm>
              <a:off x="9210620" y="4043019"/>
              <a:ext cx="125274" cy="45719"/>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6" name="Rectangle 105">
            <a:extLst>
              <a:ext uri="{FF2B5EF4-FFF2-40B4-BE49-F238E27FC236}">
                <a16:creationId xmlns:a16="http://schemas.microsoft.com/office/drawing/2014/main" id="{016A75D7-236B-0BB5-482F-0DFD99BF44C6}"/>
              </a:ext>
            </a:extLst>
          </p:cNvPr>
          <p:cNvSpPr/>
          <p:nvPr/>
        </p:nvSpPr>
        <p:spPr>
          <a:xfrm>
            <a:off x="4207590" y="5994345"/>
            <a:ext cx="176075" cy="95041"/>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TextBox 106">
            <a:extLst>
              <a:ext uri="{FF2B5EF4-FFF2-40B4-BE49-F238E27FC236}">
                <a16:creationId xmlns:a16="http://schemas.microsoft.com/office/drawing/2014/main" id="{1E439193-24A0-B55E-D464-103A65D7791C}"/>
              </a:ext>
            </a:extLst>
          </p:cNvPr>
          <p:cNvSpPr txBox="1"/>
          <p:nvPr/>
        </p:nvSpPr>
        <p:spPr>
          <a:xfrm>
            <a:off x="4357387" y="5868702"/>
            <a:ext cx="2699871" cy="338554"/>
          </a:xfrm>
          <a:prstGeom prst="rect">
            <a:avLst/>
          </a:prstGeom>
          <a:noFill/>
        </p:spPr>
        <p:txBody>
          <a:bodyPr wrap="square" rtlCol="0">
            <a:spAutoFit/>
          </a:bodyPr>
          <a:lstStyle/>
          <a:p>
            <a:r>
              <a:rPr lang="en-US" sz="1600" dirty="0"/>
              <a:t>= Temperature Sensors</a:t>
            </a:r>
          </a:p>
        </p:txBody>
      </p:sp>
      <p:sp>
        <p:nvSpPr>
          <p:cNvPr id="4" name="TextBox 3">
            <a:extLst>
              <a:ext uri="{FF2B5EF4-FFF2-40B4-BE49-F238E27FC236}">
                <a16:creationId xmlns:a16="http://schemas.microsoft.com/office/drawing/2014/main" id="{000FDF79-6042-D26F-76C0-4A9052C442E9}"/>
              </a:ext>
            </a:extLst>
          </p:cNvPr>
          <p:cNvSpPr txBox="1"/>
          <p:nvPr/>
        </p:nvSpPr>
        <p:spPr>
          <a:xfrm>
            <a:off x="6834908" y="6357364"/>
            <a:ext cx="3387998" cy="369332"/>
          </a:xfrm>
          <a:prstGeom prst="rect">
            <a:avLst/>
          </a:prstGeom>
          <a:noFill/>
        </p:spPr>
        <p:txBody>
          <a:bodyPr wrap="square" rtlCol="0">
            <a:spAutoFit/>
          </a:bodyPr>
          <a:lstStyle/>
          <a:p>
            <a:r>
              <a:rPr lang="en-US" b="1" dirty="0"/>
              <a:t>Cross section of test cell</a:t>
            </a:r>
          </a:p>
        </p:txBody>
      </p:sp>
      <p:sp>
        <p:nvSpPr>
          <p:cNvPr id="9" name="TextBox 8">
            <a:extLst>
              <a:ext uri="{FF2B5EF4-FFF2-40B4-BE49-F238E27FC236}">
                <a16:creationId xmlns:a16="http://schemas.microsoft.com/office/drawing/2014/main" id="{D110E882-8BE8-523E-57E0-98B0BC43AE82}"/>
              </a:ext>
            </a:extLst>
          </p:cNvPr>
          <p:cNvSpPr txBox="1"/>
          <p:nvPr/>
        </p:nvSpPr>
        <p:spPr>
          <a:xfrm>
            <a:off x="104824" y="831207"/>
            <a:ext cx="3639923" cy="1132105"/>
          </a:xfrm>
          <a:prstGeom prst="rect">
            <a:avLst/>
          </a:prstGeom>
          <a:noFill/>
        </p:spPr>
        <p:txBody>
          <a:bodyPr wrap="square">
            <a:spAutoFit/>
          </a:bodyPr>
          <a:lstStyle/>
          <a:p>
            <a:pPr marL="0" marR="0" lvl="0" indent="0" algn="l" defTabSz="914400" rtl="0" eaLnBrk="1" fontAlgn="auto" latinLnBrk="0" hangingPunct="1">
              <a:lnSpc>
                <a:spcPct val="95000"/>
              </a:lnSpc>
              <a:spcBef>
                <a:spcPts val="1400"/>
              </a:spcBef>
              <a:spcAft>
                <a:spcPts val="200"/>
              </a:spcAft>
              <a:buClr>
                <a:srgbClr val="000000"/>
              </a:buClr>
              <a:buSzPct val="80000"/>
              <a:buFont typeface="Arial" pitchFamily="34" charset="0"/>
              <a:buNone/>
              <a:tabLst/>
              <a:defRPr/>
            </a:pPr>
            <a:r>
              <a:rPr kumimoji="0" lang="en-US" sz="1600" b="1" i="0" u="none" strike="noStrike" kern="1200" cap="none" spc="10" normalizeH="0" baseline="0" noProof="0" dirty="0">
                <a:ln>
                  <a:noFill/>
                </a:ln>
                <a:solidFill>
                  <a:srgbClr val="000000"/>
                </a:solidFill>
                <a:effectLst/>
                <a:uLnTx/>
                <a:uFillTx/>
                <a:latin typeface="Century Schoolbook" panose="02040604050505020304"/>
                <a:ea typeface="+mn-ea"/>
                <a:cs typeface="+mn-cs"/>
              </a:rPr>
              <a:t>Goal of test cell:</a:t>
            </a:r>
            <a:endParaRPr kumimoji="0" lang="en-US" sz="1600" b="0" i="0" u="none" strike="noStrike" kern="1200" cap="none" spc="0" normalizeH="0" baseline="0" noProof="0" dirty="0">
              <a:ln>
                <a:noFill/>
              </a:ln>
              <a:solidFill>
                <a:srgbClr val="000000">
                  <a:lumMod val="85000"/>
                  <a:lumOff val="15000"/>
                </a:srgbClr>
              </a:solidFill>
              <a:effectLst/>
              <a:uLnTx/>
              <a:uFillTx/>
              <a:latin typeface="Century Schoolbook" panose="02040604050505020304"/>
              <a:ea typeface="+mn-ea"/>
              <a:cs typeface="+mn-cs"/>
            </a:endParaRPr>
          </a:p>
          <a:p>
            <a:pPr marL="457200" marR="0" lvl="1" indent="-182880" algn="l" defTabSz="914400" rtl="0" eaLnBrk="1" fontAlgn="auto" latinLnBrk="0" hangingPunct="1">
              <a:lnSpc>
                <a:spcPct val="90000"/>
              </a:lnSpc>
              <a:spcBef>
                <a:spcPts val="300"/>
              </a:spcBef>
              <a:spcAft>
                <a:spcPts val="300"/>
              </a:spcAft>
              <a:buClr>
                <a:srgbClr val="000000"/>
              </a:buClr>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lumMod val="85000"/>
                    <a:lumOff val="15000"/>
                  </a:srgbClr>
                </a:solidFill>
                <a:effectLst/>
                <a:uLnTx/>
                <a:uFillTx/>
                <a:latin typeface="Century Schoolbook" panose="02040604050505020304"/>
                <a:ea typeface="+mn-ea"/>
                <a:cs typeface="+mn-cs"/>
              </a:rPr>
              <a:t>Maintain </a:t>
            </a:r>
            <a:r>
              <a:rPr lang="en-US" sz="1600" dirty="0" err="1">
                <a:solidFill>
                  <a:srgbClr val="000000">
                    <a:lumMod val="85000"/>
                    <a:lumOff val="15000"/>
                  </a:srgbClr>
                </a:solidFill>
                <a:latin typeface="Century Schoolbook" panose="02040604050505020304"/>
              </a:rPr>
              <a:t>i</a:t>
            </a:r>
            <a:r>
              <a:rPr kumimoji="0" lang="en-US" sz="1600" b="0" i="0" u="none" strike="noStrike" kern="1200" cap="none" spc="0" normalizeH="0" baseline="0" noProof="0" dirty="0" err="1">
                <a:ln>
                  <a:noFill/>
                </a:ln>
                <a:solidFill>
                  <a:srgbClr val="000000">
                    <a:lumMod val="85000"/>
                    <a:lumOff val="15000"/>
                  </a:srgbClr>
                </a:solidFill>
                <a:effectLst/>
                <a:uLnTx/>
                <a:uFillTx/>
                <a:latin typeface="Century Schoolbook" panose="02040604050505020304"/>
                <a:ea typeface="+mn-ea"/>
                <a:cs typeface="+mn-cs"/>
              </a:rPr>
              <a:t>sothermal</a:t>
            </a:r>
            <a:r>
              <a:rPr kumimoji="0" lang="en-US" sz="1600" b="0" i="0" u="none" strike="noStrike" kern="1200" cap="none" spc="0" normalizeH="0" baseline="0" noProof="0" dirty="0">
                <a:ln>
                  <a:noFill/>
                </a:ln>
                <a:solidFill>
                  <a:srgbClr val="000000">
                    <a:lumMod val="85000"/>
                    <a:lumOff val="15000"/>
                  </a:srgbClr>
                </a:solidFill>
                <a:effectLst/>
                <a:uLnTx/>
                <a:uFillTx/>
                <a:latin typeface="Century Schoolbook" panose="02040604050505020304"/>
                <a:ea typeface="+mn-ea"/>
                <a:cs typeface="+mn-cs"/>
              </a:rPr>
              <a:t> warm and cold boundaries.</a:t>
            </a:r>
          </a:p>
          <a:p>
            <a:pPr marL="457200" marR="0" lvl="1" indent="-182880" algn="l" defTabSz="914400" rtl="0" eaLnBrk="1" fontAlgn="auto" latinLnBrk="0" hangingPunct="1">
              <a:lnSpc>
                <a:spcPct val="90000"/>
              </a:lnSpc>
              <a:spcBef>
                <a:spcPts val="300"/>
              </a:spcBef>
              <a:spcAft>
                <a:spcPts val="300"/>
              </a:spcAft>
              <a:buClr>
                <a:srgbClr val="000000"/>
              </a:buClr>
              <a:buSzTx/>
              <a:buFont typeface="Arial" panose="020B0604020202020204" pitchFamily="34" charset="0"/>
              <a:buChar char="•"/>
              <a:tabLst/>
              <a:defRPr/>
            </a:pPr>
            <a:r>
              <a:rPr lang="en-US" sz="1600" dirty="0">
                <a:solidFill>
                  <a:srgbClr val="000000">
                    <a:lumMod val="85000"/>
                    <a:lumOff val="15000"/>
                  </a:srgbClr>
                </a:solidFill>
                <a:latin typeface="Century Schoolbook" panose="02040604050505020304"/>
              </a:rPr>
              <a:t>Minimize axial heat flows.</a:t>
            </a:r>
            <a:endParaRPr kumimoji="0" lang="en-US" sz="1600" b="0" i="0" u="none" strike="noStrike" kern="1200" cap="none" spc="0" normalizeH="0" baseline="0" noProof="0" dirty="0">
              <a:ln>
                <a:noFill/>
              </a:ln>
              <a:solidFill>
                <a:srgbClr val="000000">
                  <a:lumMod val="85000"/>
                  <a:lumOff val="15000"/>
                </a:srgbClr>
              </a:solidFill>
              <a:effectLst/>
              <a:uLnTx/>
              <a:uFillTx/>
              <a:latin typeface="Century Schoolbook" panose="02040604050505020304"/>
              <a:ea typeface="+mn-ea"/>
              <a:cs typeface="+mn-cs"/>
            </a:endParaRPr>
          </a:p>
        </p:txBody>
      </p:sp>
      <p:sp>
        <p:nvSpPr>
          <p:cNvPr id="13" name="TextBox 12">
            <a:extLst>
              <a:ext uri="{FF2B5EF4-FFF2-40B4-BE49-F238E27FC236}">
                <a16:creationId xmlns:a16="http://schemas.microsoft.com/office/drawing/2014/main" id="{B5192019-8343-48CD-8495-6C15A09D094F}"/>
              </a:ext>
            </a:extLst>
          </p:cNvPr>
          <p:cNvSpPr txBox="1"/>
          <p:nvPr/>
        </p:nvSpPr>
        <p:spPr>
          <a:xfrm>
            <a:off x="6871956" y="4818623"/>
            <a:ext cx="2326736" cy="369332"/>
          </a:xfrm>
          <a:prstGeom prst="rect">
            <a:avLst/>
          </a:prstGeom>
          <a:noFill/>
        </p:spPr>
        <p:txBody>
          <a:bodyPr wrap="square" rtlCol="0">
            <a:spAutoFit/>
          </a:bodyPr>
          <a:lstStyle/>
          <a:p>
            <a:r>
              <a:rPr lang="en-US" dirty="0"/>
              <a:t>Aerogel Guards</a:t>
            </a:r>
          </a:p>
        </p:txBody>
      </p:sp>
      <p:cxnSp>
        <p:nvCxnSpPr>
          <p:cNvPr id="15" name="Straight Arrow Connector 14">
            <a:extLst>
              <a:ext uri="{FF2B5EF4-FFF2-40B4-BE49-F238E27FC236}">
                <a16:creationId xmlns:a16="http://schemas.microsoft.com/office/drawing/2014/main" id="{13452B94-294B-20E4-066C-E81F8E41B5E1}"/>
              </a:ext>
            </a:extLst>
          </p:cNvPr>
          <p:cNvCxnSpPr>
            <a:cxnSpLocks/>
            <a:endCxn id="10" idx="1"/>
          </p:cNvCxnSpPr>
          <p:nvPr/>
        </p:nvCxnSpPr>
        <p:spPr>
          <a:xfrm>
            <a:off x="8403202" y="5172699"/>
            <a:ext cx="610622" cy="12848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1BEAD997-FBB3-223D-4060-6873D2F8FC32}"/>
              </a:ext>
            </a:extLst>
          </p:cNvPr>
          <p:cNvSpPr/>
          <p:nvPr/>
        </p:nvSpPr>
        <p:spPr>
          <a:xfrm>
            <a:off x="6713621" y="5944131"/>
            <a:ext cx="288644" cy="220908"/>
          </a:xfrm>
          <a:prstGeom prst="rect">
            <a:avLst/>
          </a:prstGeom>
          <a:solidFill>
            <a:schemeClr val="bg1">
              <a:lumMod val="85000"/>
              <a:alpha val="6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7A8F5150-9F51-F125-4EF0-DBC7EB787920}"/>
              </a:ext>
            </a:extLst>
          </p:cNvPr>
          <p:cNvSpPr txBox="1"/>
          <p:nvPr/>
        </p:nvSpPr>
        <p:spPr>
          <a:xfrm>
            <a:off x="6965877" y="5871319"/>
            <a:ext cx="2699871" cy="338554"/>
          </a:xfrm>
          <a:prstGeom prst="rect">
            <a:avLst/>
          </a:prstGeom>
          <a:noFill/>
        </p:spPr>
        <p:txBody>
          <a:bodyPr wrap="square" rtlCol="0">
            <a:spAutoFit/>
          </a:bodyPr>
          <a:lstStyle/>
          <a:p>
            <a:r>
              <a:rPr lang="en-US" sz="1600" dirty="0"/>
              <a:t>= Guard insulation</a:t>
            </a:r>
          </a:p>
        </p:txBody>
      </p:sp>
      <p:cxnSp>
        <p:nvCxnSpPr>
          <p:cNvPr id="8" name="Straight Arrow Connector 7">
            <a:extLst>
              <a:ext uri="{FF2B5EF4-FFF2-40B4-BE49-F238E27FC236}">
                <a16:creationId xmlns:a16="http://schemas.microsoft.com/office/drawing/2014/main" id="{88E593EC-4CA0-FCE4-B50E-E925DCB03835}"/>
              </a:ext>
            </a:extLst>
          </p:cNvPr>
          <p:cNvCxnSpPr>
            <a:cxnSpLocks/>
          </p:cNvCxnSpPr>
          <p:nvPr/>
        </p:nvCxnSpPr>
        <p:spPr>
          <a:xfrm flipH="1">
            <a:off x="7269244" y="3097466"/>
            <a:ext cx="346274" cy="38678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814158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0">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0">
                                            <p:txEl>
                                              <p:pRg st="4" end="4"/>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64"/>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8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0">
                                            <p:txEl>
                                              <p:pRg st="5" end="5"/>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60">
                                            <p:txEl>
                                              <p:pRg st="6" end="6"/>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3" grpId="0"/>
      <p:bldP spid="65" grpId="0"/>
      <p:bldP spid="68" grpId="0"/>
      <p:bldP spid="85" grpId="0"/>
      <p:bldP spid="87" grpId="0"/>
      <p:bldP spid="89" grpId="0"/>
      <p:bldP spid="13" grpId="0"/>
    </p:bldLst>
  </p:timing>
  <p:extLst>
    <p:ext uri="{6950BFC3-D8DA-4A85-94F7-54DA5524770B}">
      <p188:commentRel xmlns:p188="http://schemas.microsoft.com/office/powerpoint/2018/8/main" r:id="rId3"/>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CBE15C-2CB3-337B-CBC2-A4DF95EF7961}"/>
            </a:ext>
          </a:extLst>
        </p:cNvPr>
        <p:cNvGrpSpPr/>
        <p:nvPr/>
      </p:nvGrpSpPr>
      <p:grpSpPr>
        <a:xfrm>
          <a:off x="0" y="0"/>
          <a:ext cx="0" cy="0"/>
          <a:chOff x="0" y="0"/>
          <a:chExt cx="0" cy="0"/>
        </a:xfrm>
      </p:grpSpPr>
      <p:pic>
        <p:nvPicPr>
          <p:cNvPr id="3" name="Picture 2">
            <a:extLst>
              <a:ext uri="{FF2B5EF4-FFF2-40B4-BE49-F238E27FC236}">
                <a16:creationId xmlns:a16="http://schemas.microsoft.com/office/drawing/2014/main" id="{5A988C66-B46F-A934-F0BA-ED5534913CCC}"/>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7" b="99238" l="1065" r="95741">
                        <a14:foregroundMark x1="6880" y1="18157" x2="15315" y2="6930"/>
                        <a14:foregroundMark x1="15315" y1="6930" x2="23096" y2="12613"/>
                        <a14:foregroundMark x1="23096" y1="12613" x2="85504" y2="17741"/>
                        <a14:foregroundMark x1="85504" y1="17741" x2="87060" y2="89328"/>
                        <a14:foregroundMark x1="87060" y1="89328" x2="76003" y2="97089"/>
                        <a14:foregroundMark x1="76003" y1="97089" x2="61671" y2="95426"/>
                        <a14:foregroundMark x1="61671" y1="95426" x2="66175" y2="16424"/>
                        <a14:foregroundMark x1="66175" y1="16424" x2="71990" y2="8039"/>
                        <a14:foregroundMark x1="71990" y1="8039" x2="73137" y2="1802"/>
                        <a14:foregroundMark x1="5078" y1="7692" x2="3849" y2="17256"/>
                        <a14:foregroundMark x1="55446" y1="11850" x2="92301" y2="11712"/>
                        <a14:foregroundMark x1="57494" y1="96050" x2="90909" y2="95149"/>
                        <a14:foregroundMark x1="2621" y1="21275" x2="14496" y2="21483"/>
                        <a14:foregroundMark x1="14496" y1="21483" x2="48812" y2="21137"/>
                        <a14:foregroundMark x1="48812" y1="21137" x2="56511" y2="27789"/>
                        <a14:foregroundMark x1="56511" y1="27789" x2="58395" y2="37838"/>
                        <a14:foregroundMark x1="58395" y1="37838" x2="52170" y2="67082"/>
                        <a14:foregroundMark x1="52170" y1="67082" x2="55037" y2="94456"/>
                        <a14:foregroundMark x1="55037" y1="94456" x2="52744" y2="99238"/>
                        <a14:foregroundMark x1="55774" y1="39917" x2="57084" y2="37422"/>
                        <a14:foregroundMark x1="57084" y1="34997" x2="57248" y2="37006"/>
                        <a14:foregroundMark x1="2048" y1="4851" x2="1065" y2="21760"/>
                        <a14:foregroundMark x1="1720" y1="4643" x2="7944" y2="5059"/>
                        <a14:foregroundMark x1="8518" y1="5059" x2="20229" y2="1733"/>
                        <a14:foregroundMark x1="20229" y1="1733" x2="32514" y2="4435"/>
                        <a14:foregroundMark x1="32514" y1="4435" x2="36036" y2="12058"/>
                        <a14:foregroundMark x1="36036" y1="12058" x2="48403" y2="13721"/>
                        <a14:foregroundMark x1="48403" y1="13721" x2="53235" y2="13167"/>
                        <a14:foregroundMark x1="4750" y1="3881" x2="8763" y2="4435"/>
                        <a14:foregroundMark x1="8600" y1="1109" x2="18264" y2="347"/>
                        <a14:foregroundMark x1="18264" y1="347" x2="27764" y2="693"/>
                        <a14:foregroundMark x1="28174" y1="970" x2="33907" y2="4435"/>
                        <a14:foregroundMark x1="37756" y1="12405" x2="36527" y2="3049"/>
                        <a14:foregroundMark x1="51269" y1="12751" x2="64210" y2="8801"/>
                        <a14:foregroundMark x1="64210" y1="8801" x2="69206" y2="762"/>
                        <a14:foregroundMark x1="51761" y1="11712" x2="59623" y2="8524"/>
                        <a14:foregroundMark x1="77232" y1="1386" x2="86241" y2="8524"/>
                        <a14:foregroundMark x1="86241" y1="8524" x2="95905" y2="10672"/>
                        <a14:foregroundMark x1="95905" y1="10672" x2="93939" y2="20721"/>
                        <a14:foregroundMark x1="93939" y1="20721" x2="89762" y2="25087"/>
                        <a14:foregroundMark x1="94349" y1="20651" x2="88862" y2="29453"/>
                        <a14:foregroundMark x1="88862" y1="29453" x2="89353" y2="88843"/>
                        <a14:foregroundMark x1="89353" y1="88843" x2="95741" y2="94595"/>
                        <a14:foregroundMark x1="95741" y1="94595" x2="87060" y2="99168"/>
                        <a14:foregroundMark x1="87060" y1="99168" x2="59459" y2="98753"/>
                        <a14:foregroundMark x1="59459" y1="98753" x2="51188" y2="93763"/>
                        <a14:foregroundMark x1="51188" y1="93763" x2="53317" y2="90575"/>
                        <a14:foregroundMark x1="89926" y1="98891" x2="94595" y2="96466"/>
                        <a14:foregroundMark x1="94185" y1="96674" x2="92629" y2="99238"/>
                        <a14:foregroundMark x1="94758" y1="97713" x2="93939" y2="99238"/>
                        <a14:foregroundMark x1="52989" y1="99030" x2="52007" y2="93624"/>
                        <a14:foregroundMark x1="92875" y1="24532" x2="93939" y2="22176"/>
                        <a14:foregroundMark x1="94349" y1="22592" x2="92465" y2="24809"/>
                        <a14:foregroundMark x1="94103" y1="24186" x2="93939" y2="25502"/>
                        <a14:foregroundMark x1="92793" y1="91199" x2="93857" y2="91753"/>
                        <a14:foregroundMark x1="51597" y1="12335" x2="53972" y2="10256"/>
                        <a14:foregroundMark x1="53972" y1="10326" x2="52826" y2="11296"/>
                        <a14:foregroundMark x1="51925" y1="12197" x2="56102" y2="9563"/>
                        <a14:foregroundMark x1="55283" y1="9910" x2="51269" y2="11088"/>
                        <a14:foregroundMark x1="51269" y1="9356" x2="59214" y2="6306"/>
                      </a14:backgroundRemoval>
                    </a14:imgEffect>
                  </a14:imgLayer>
                </a14:imgProps>
              </a:ext>
            </a:extLst>
          </a:blip>
          <a:srcRect r="4936"/>
          <a:stretch/>
        </p:blipFill>
        <p:spPr>
          <a:xfrm>
            <a:off x="5869659" y="548243"/>
            <a:ext cx="4935734" cy="6136001"/>
          </a:xfrm>
          <a:prstGeom prst="rect">
            <a:avLst/>
          </a:prstGeom>
        </p:spPr>
      </p:pic>
      <p:sp>
        <p:nvSpPr>
          <p:cNvPr id="4" name="Title 1">
            <a:extLst>
              <a:ext uri="{FF2B5EF4-FFF2-40B4-BE49-F238E27FC236}">
                <a16:creationId xmlns:a16="http://schemas.microsoft.com/office/drawing/2014/main" id="{AFB7CC12-90DF-B2CE-FBA7-FDAA41888B32}"/>
              </a:ext>
            </a:extLst>
          </p:cNvPr>
          <p:cNvSpPr txBox="1">
            <a:spLocks/>
          </p:cNvSpPr>
          <p:nvPr/>
        </p:nvSpPr>
        <p:spPr>
          <a:xfrm>
            <a:off x="148107" y="185055"/>
            <a:ext cx="10239992" cy="84985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US" dirty="0"/>
              <a:t>Thermal Model</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7889FC4-A645-08F4-9C5C-A702D51949E8}"/>
                  </a:ext>
                </a:extLst>
              </p:cNvPr>
              <p:cNvSpPr txBox="1"/>
              <p:nvPr/>
            </p:nvSpPr>
            <p:spPr>
              <a:xfrm>
                <a:off x="8228952" y="2784193"/>
                <a:ext cx="453351"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Q</m:t>
                          </m:r>
                        </m:e>
                        <m:sub>
                          <m:r>
                            <m:rPr>
                              <m:sty m:val="p"/>
                            </m:rPr>
                            <a:rPr lang="en-US" b="0" i="0" smtClean="0">
                              <a:latin typeface="Cambria Math" panose="02040503050406030204" pitchFamily="18" charset="0"/>
                            </a:rPr>
                            <m:t>ins</m:t>
                          </m:r>
                        </m:sub>
                      </m:sSub>
                    </m:oMath>
                  </m:oMathPara>
                </a14:m>
                <a:endParaRPr lang="en-US" dirty="0"/>
              </a:p>
            </p:txBody>
          </p:sp>
        </mc:Choice>
        <mc:Fallback xmlns="">
          <p:sp>
            <p:nvSpPr>
              <p:cNvPr id="13" name="TextBox 12">
                <a:extLst>
                  <a:ext uri="{FF2B5EF4-FFF2-40B4-BE49-F238E27FC236}">
                    <a16:creationId xmlns:a16="http://schemas.microsoft.com/office/drawing/2014/main" id="{27889FC4-A645-08F4-9C5C-A702D51949E8}"/>
                  </a:ext>
                </a:extLst>
              </p:cNvPr>
              <p:cNvSpPr txBox="1">
                <a:spLocks noRot="1" noChangeAspect="1" noMove="1" noResize="1" noEditPoints="1" noAdjustHandles="1" noChangeArrowheads="1" noChangeShapeType="1" noTextEdit="1"/>
              </p:cNvSpPr>
              <p:nvPr/>
            </p:nvSpPr>
            <p:spPr>
              <a:xfrm>
                <a:off x="8228952" y="2784193"/>
                <a:ext cx="453351" cy="369332"/>
              </a:xfrm>
              <a:prstGeom prst="rect">
                <a:avLst/>
              </a:prstGeom>
              <a:blipFill>
                <a:blip r:embed="rId7"/>
                <a:stretch>
                  <a:fillRect l="-2703" r="-20270"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38A61862-00F5-2FDF-A4C9-73766762C5A2}"/>
                  </a:ext>
                </a:extLst>
              </p:cNvPr>
              <p:cNvSpPr txBox="1"/>
              <p:nvPr/>
            </p:nvSpPr>
            <p:spPr>
              <a:xfrm>
                <a:off x="1439609" y="2234964"/>
                <a:ext cx="2353728" cy="541687"/>
              </a:xfrm>
              <a:prstGeom prst="rect">
                <a:avLst/>
              </a:prstGeom>
              <a:solidFill>
                <a:schemeClr val="bg1"/>
              </a:solidFill>
            </p:spPr>
            <p:txBody>
              <a:bodyPr wrap="square"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𝑎𝑥</m:t>
                        </m:r>
                        <m:r>
                          <a:rPr lang="en-US" b="0" i="1" smtClean="0">
                            <a:latin typeface="Cambria Math" panose="02040503050406030204" pitchFamily="18" charset="0"/>
                          </a:rPr>
                          <m:t>,</m:t>
                        </m:r>
                        <m:r>
                          <a:rPr lang="en-US" b="0" i="1" smtClean="0">
                            <a:latin typeface="Cambria Math" panose="02040503050406030204" pitchFamily="18" charset="0"/>
                          </a:rPr>
                          <m:t>𝑟𝑎𝑑</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𝑄</m:t>
                            </m:r>
                          </m:e>
                          <m:sub>
                            <m:r>
                              <a:rPr lang="en-US" i="1">
                                <a:latin typeface="Cambria Math" panose="02040503050406030204" pitchFamily="18" charset="0"/>
                              </a:rPr>
                              <m:t>𝑔𝑢𝑎𝑟𝑑</m:t>
                            </m:r>
                            <m:r>
                              <a:rPr lang="en-US" i="1">
                                <a:latin typeface="Cambria Math" panose="02040503050406030204" pitchFamily="18" charset="0"/>
                              </a:rPr>
                              <m:t>,</m:t>
                            </m:r>
                            <m:r>
                              <a:rPr lang="en-US" i="1">
                                <a:latin typeface="Cambria Math" panose="02040503050406030204" pitchFamily="18" charset="0"/>
                              </a:rPr>
                              <m:t>𝑡𝑜𝑡𝑎𝑙</m:t>
                            </m:r>
                          </m:sub>
                        </m:sSub>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𝑖𝑛𝑠</m:t>
                            </m:r>
                          </m:sub>
                        </m:sSub>
                      </m:den>
                    </m:f>
                  </m:oMath>
                </a14:m>
                <a:r>
                  <a:rPr lang="en-US" dirty="0"/>
                  <a:t> </a:t>
                </a:r>
              </a:p>
            </p:txBody>
          </p:sp>
        </mc:Choice>
        <mc:Fallback xmlns="">
          <p:sp>
            <p:nvSpPr>
              <p:cNvPr id="23" name="TextBox 22">
                <a:extLst>
                  <a:ext uri="{FF2B5EF4-FFF2-40B4-BE49-F238E27FC236}">
                    <a16:creationId xmlns:a16="http://schemas.microsoft.com/office/drawing/2014/main" id="{38A61862-00F5-2FDF-A4C9-73766762C5A2}"/>
                  </a:ext>
                </a:extLst>
              </p:cNvPr>
              <p:cNvSpPr txBox="1">
                <a:spLocks noRot="1" noChangeAspect="1" noMove="1" noResize="1" noEditPoints="1" noAdjustHandles="1" noChangeArrowheads="1" noChangeShapeType="1" noTextEdit="1"/>
              </p:cNvSpPr>
              <p:nvPr/>
            </p:nvSpPr>
            <p:spPr>
              <a:xfrm>
                <a:off x="1439609" y="2234964"/>
                <a:ext cx="2353728" cy="541687"/>
              </a:xfrm>
              <a:prstGeom prst="rect">
                <a:avLst/>
              </a:prstGeom>
              <a:blipFill>
                <a:blip r:embed="rId8"/>
                <a:stretch>
                  <a:fillRect l="-518" b="-3409"/>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45012C67-FBEC-9675-4430-4741499B0DA7}"/>
              </a:ext>
            </a:extLst>
          </p:cNvPr>
          <p:cNvSpPr txBox="1"/>
          <p:nvPr/>
        </p:nvSpPr>
        <p:spPr>
          <a:xfrm>
            <a:off x="3123731" y="1036735"/>
            <a:ext cx="2583890" cy="307777"/>
          </a:xfrm>
          <a:prstGeom prst="rect">
            <a:avLst/>
          </a:prstGeom>
          <a:solidFill>
            <a:schemeClr val="bg1"/>
          </a:solidFill>
        </p:spPr>
        <p:txBody>
          <a:bodyPr wrap="square" rtlCol="0">
            <a:spAutoFit/>
          </a:bodyPr>
          <a:lstStyle/>
          <a:p>
            <a:endParaRPr lang="en-US" sz="1400" dirty="0"/>
          </a:p>
        </p:txBody>
      </p:sp>
      <p:sp>
        <p:nvSpPr>
          <p:cNvPr id="9" name="Arrow: Right 8">
            <a:extLst>
              <a:ext uri="{FF2B5EF4-FFF2-40B4-BE49-F238E27FC236}">
                <a16:creationId xmlns:a16="http://schemas.microsoft.com/office/drawing/2014/main" id="{9BD4AEB5-67CE-60C6-3959-8EA89FF74B65}"/>
              </a:ext>
            </a:extLst>
          </p:cNvPr>
          <p:cNvSpPr/>
          <p:nvPr/>
        </p:nvSpPr>
        <p:spPr>
          <a:xfrm rot="10800000">
            <a:off x="9107543" y="3498614"/>
            <a:ext cx="453351" cy="215748"/>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D3B9FF8E-A65A-DD59-F381-148363CBE60F}"/>
                  </a:ext>
                </a:extLst>
              </p:cNvPr>
              <p:cNvSpPr txBox="1"/>
              <p:nvPr/>
            </p:nvSpPr>
            <p:spPr>
              <a:xfrm>
                <a:off x="7870183" y="2027394"/>
                <a:ext cx="638163" cy="395493"/>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sSub>
                        <m:sSubPr>
                          <m:ctrlPr>
                            <a:rPr lang="en-US" b="0" i="1" smtClean="0">
                              <a:latin typeface="Cambria Math" panose="02040503050406030204" pitchFamily="18" charset="0"/>
                            </a:rPr>
                          </m:ctrlPr>
                        </m:sSubPr>
                        <m:e>
                          <m:r>
                            <m:rPr>
                              <m:sty m:val="p"/>
                            </m:rPr>
                            <a:rPr lang="en-US" b="0" i="0" smtClean="0">
                              <a:latin typeface="Cambria Math" panose="02040503050406030204" pitchFamily="18" charset="0"/>
                            </a:rPr>
                            <m:t>Q</m:t>
                          </m:r>
                        </m:e>
                        <m:sub>
                          <m:r>
                            <m:rPr>
                              <m:sty m:val="p"/>
                            </m:rPr>
                            <a:rPr lang="en-US" b="0" i="0" smtClean="0">
                              <a:latin typeface="Cambria Math" panose="02040503050406030204" pitchFamily="18" charset="0"/>
                            </a:rPr>
                            <m:t>guard</m:t>
                          </m:r>
                        </m:sub>
                      </m:sSub>
                    </m:oMath>
                  </m:oMathPara>
                </a14:m>
                <a:endParaRPr lang="en-US" dirty="0"/>
              </a:p>
            </p:txBody>
          </p:sp>
        </mc:Choice>
        <mc:Fallback xmlns="">
          <p:sp>
            <p:nvSpPr>
              <p:cNvPr id="17" name="TextBox 16">
                <a:extLst>
                  <a:ext uri="{FF2B5EF4-FFF2-40B4-BE49-F238E27FC236}">
                    <a16:creationId xmlns:a16="http://schemas.microsoft.com/office/drawing/2014/main" id="{D3B9FF8E-A65A-DD59-F381-148363CBE60F}"/>
                  </a:ext>
                </a:extLst>
              </p:cNvPr>
              <p:cNvSpPr txBox="1">
                <a:spLocks noRot="1" noChangeAspect="1" noMove="1" noResize="1" noEditPoints="1" noAdjustHandles="1" noChangeArrowheads="1" noChangeShapeType="1" noTextEdit="1"/>
              </p:cNvSpPr>
              <p:nvPr/>
            </p:nvSpPr>
            <p:spPr>
              <a:xfrm>
                <a:off x="7870183" y="2027394"/>
                <a:ext cx="638163" cy="395493"/>
              </a:xfrm>
              <a:prstGeom prst="rect">
                <a:avLst/>
              </a:prstGeom>
              <a:blipFill>
                <a:blip r:embed="rId9"/>
                <a:stretch>
                  <a:fillRect l="-1905" r="-23810" b="-625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F4BE1F41-E222-35D7-DA0B-D3E36621F68E}"/>
                  </a:ext>
                </a:extLst>
              </p:cNvPr>
              <p:cNvSpPr txBox="1"/>
              <p:nvPr/>
            </p:nvSpPr>
            <p:spPr>
              <a:xfrm>
                <a:off x="10691790" y="3902603"/>
                <a:ext cx="412649" cy="369332"/>
              </a:xfrm>
              <a:prstGeom prst="rect">
                <a:avLst/>
              </a:prstGeom>
              <a:solidFill>
                <a:schemeClr val="bg1"/>
              </a:solidFill>
            </p:spPr>
            <p:txBody>
              <a:bodyPr wrap="square" rtlCol="0">
                <a:spAutoFit/>
              </a:bodyPr>
              <a:lstStyle/>
              <a:p>
                <a:pPr/>
                <a14:m>
                  <m:oMathPara xmlns:m="http://schemas.openxmlformats.org/officeDocument/2006/math">
                    <m:oMathParaPr>
                      <m:jc m:val="center"/>
                    </m:oMathParaPr>
                    <m:oMath xmlns:m="http://schemas.openxmlformats.org/officeDocument/2006/math">
                      <m:r>
                        <a:rPr lang="en-US" b="0" i="1" smtClean="0">
                          <a:latin typeface="Cambria Math" panose="02040503050406030204" pitchFamily="18" charset="0"/>
                        </a:rPr>
                        <m:t>20 </m:t>
                      </m:r>
                      <m:r>
                        <a:rPr lang="en-US" b="0" i="1" smtClean="0">
                          <a:latin typeface="Cambria Math" panose="02040503050406030204" pitchFamily="18" charset="0"/>
                        </a:rPr>
                        <m:t>𝐾</m:t>
                      </m:r>
                    </m:oMath>
                  </m:oMathPara>
                </a14:m>
                <a:endParaRPr lang="en-US"/>
              </a:p>
            </p:txBody>
          </p:sp>
        </mc:Choice>
        <mc:Fallback xmlns="">
          <p:sp>
            <p:nvSpPr>
              <p:cNvPr id="18" name="TextBox 17">
                <a:extLst>
                  <a:ext uri="{FF2B5EF4-FFF2-40B4-BE49-F238E27FC236}">
                    <a16:creationId xmlns:a16="http://schemas.microsoft.com/office/drawing/2014/main" id="{F4BE1F41-E222-35D7-DA0B-D3E36621F68E}"/>
                  </a:ext>
                </a:extLst>
              </p:cNvPr>
              <p:cNvSpPr txBox="1">
                <a:spLocks noRot="1" noChangeAspect="1" noMove="1" noResize="1" noEditPoints="1" noAdjustHandles="1" noChangeArrowheads="1" noChangeShapeType="1" noTextEdit="1"/>
              </p:cNvSpPr>
              <p:nvPr/>
            </p:nvSpPr>
            <p:spPr>
              <a:xfrm>
                <a:off x="10691790" y="3902603"/>
                <a:ext cx="412649" cy="369332"/>
              </a:xfrm>
              <a:prstGeom prst="rect">
                <a:avLst/>
              </a:prstGeom>
              <a:blipFill>
                <a:blip r:embed="rId10"/>
                <a:stretch>
                  <a:fillRect r="-5441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1A8AB7FD-9A19-D320-8B38-D1DF06EC4E99}"/>
                  </a:ext>
                </a:extLst>
              </p:cNvPr>
              <p:cNvSpPr txBox="1"/>
              <p:nvPr/>
            </p:nvSpPr>
            <p:spPr>
              <a:xfrm>
                <a:off x="10667445" y="3392780"/>
                <a:ext cx="548327" cy="369332"/>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r>
                        <a:rPr lang="en-US" b="0" i="1" smtClean="0">
                          <a:latin typeface="Cambria Math" panose="02040503050406030204" pitchFamily="18" charset="0"/>
                        </a:rPr>
                        <m:t>293 </m:t>
                      </m:r>
                      <m:r>
                        <a:rPr lang="en-US" b="0" i="1" smtClean="0">
                          <a:latin typeface="Cambria Math" panose="02040503050406030204" pitchFamily="18" charset="0"/>
                        </a:rPr>
                        <m:t>𝐾</m:t>
                      </m:r>
                    </m:oMath>
                  </m:oMathPara>
                </a14:m>
                <a:endParaRPr lang="en-US"/>
              </a:p>
            </p:txBody>
          </p:sp>
        </mc:Choice>
        <mc:Fallback xmlns="">
          <p:sp>
            <p:nvSpPr>
              <p:cNvPr id="21" name="TextBox 20">
                <a:extLst>
                  <a:ext uri="{FF2B5EF4-FFF2-40B4-BE49-F238E27FC236}">
                    <a16:creationId xmlns:a16="http://schemas.microsoft.com/office/drawing/2014/main" id="{1A8AB7FD-9A19-D320-8B38-D1DF06EC4E99}"/>
                  </a:ext>
                </a:extLst>
              </p:cNvPr>
              <p:cNvSpPr txBox="1">
                <a:spLocks noRot="1" noChangeAspect="1" noMove="1" noResize="1" noEditPoints="1" noAdjustHandles="1" noChangeArrowheads="1" noChangeShapeType="1" noTextEdit="1"/>
              </p:cNvSpPr>
              <p:nvPr/>
            </p:nvSpPr>
            <p:spPr>
              <a:xfrm>
                <a:off x="10667445" y="3392780"/>
                <a:ext cx="548327" cy="369332"/>
              </a:xfrm>
              <a:prstGeom prst="rect">
                <a:avLst/>
              </a:prstGeom>
              <a:blipFill>
                <a:blip r:embed="rId11"/>
                <a:stretch>
                  <a:fillRect r="-40000"/>
                </a:stretch>
              </a:blipFill>
            </p:spPr>
            <p:txBody>
              <a:bodyPr/>
              <a:lstStyle/>
              <a:p>
                <a:r>
                  <a:rPr lang="en-US">
                    <a:noFill/>
                  </a:rPr>
                  <a:t> </a:t>
                </a:r>
              </a:p>
            </p:txBody>
          </p:sp>
        </mc:Fallback>
      </mc:AlternateContent>
      <p:cxnSp>
        <p:nvCxnSpPr>
          <p:cNvPr id="27" name="Straight Connector 26">
            <a:extLst>
              <a:ext uri="{FF2B5EF4-FFF2-40B4-BE49-F238E27FC236}">
                <a16:creationId xmlns:a16="http://schemas.microsoft.com/office/drawing/2014/main" id="{05A86B6B-6861-7D46-1EE6-2A27800F47C8}"/>
              </a:ext>
            </a:extLst>
          </p:cNvPr>
          <p:cNvCxnSpPr>
            <a:cxnSpLocks/>
          </p:cNvCxnSpPr>
          <p:nvPr/>
        </p:nvCxnSpPr>
        <p:spPr>
          <a:xfrm flipV="1">
            <a:off x="8673919" y="1925459"/>
            <a:ext cx="586353" cy="286931"/>
          </a:xfrm>
          <a:prstGeom prst="line">
            <a:avLst/>
          </a:prstGeom>
          <a:ln w="1270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935A4227-A2FC-907E-8A60-CBAFD0B96978}"/>
                  </a:ext>
                </a:extLst>
              </p:cNvPr>
              <p:cNvSpPr txBox="1"/>
              <p:nvPr/>
            </p:nvSpPr>
            <p:spPr>
              <a:xfrm>
                <a:off x="7890063" y="5621293"/>
                <a:ext cx="638163" cy="391902"/>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m:rPr>
                              <m:sty m:val="p"/>
                            </m:rPr>
                            <a:rPr lang="en-US" b="0" i="0" smtClean="0">
                              <a:latin typeface="Cambria Math" panose="02040503050406030204" pitchFamily="18" charset="0"/>
                            </a:rPr>
                            <m:t>guard</m:t>
                          </m:r>
                        </m:sub>
                      </m:sSub>
                    </m:oMath>
                  </m:oMathPara>
                </a14:m>
                <a:endParaRPr lang="en-US" dirty="0"/>
              </a:p>
            </p:txBody>
          </p:sp>
        </mc:Choice>
        <mc:Fallback xmlns="">
          <p:sp>
            <p:nvSpPr>
              <p:cNvPr id="31" name="TextBox 30">
                <a:extLst>
                  <a:ext uri="{FF2B5EF4-FFF2-40B4-BE49-F238E27FC236}">
                    <a16:creationId xmlns:a16="http://schemas.microsoft.com/office/drawing/2014/main" id="{935A4227-A2FC-907E-8A60-CBAFD0B96978}"/>
                  </a:ext>
                </a:extLst>
              </p:cNvPr>
              <p:cNvSpPr txBox="1">
                <a:spLocks noRot="1" noChangeAspect="1" noMove="1" noResize="1" noEditPoints="1" noAdjustHandles="1" noChangeArrowheads="1" noChangeShapeType="1" noTextEdit="1"/>
              </p:cNvSpPr>
              <p:nvPr/>
            </p:nvSpPr>
            <p:spPr>
              <a:xfrm>
                <a:off x="7890063" y="5621293"/>
                <a:ext cx="638163" cy="391902"/>
              </a:xfrm>
              <a:prstGeom prst="rect">
                <a:avLst/>
              </a:prstGeom>
              <a:blipFill>
                <a:blip r:embed="rId12"/>
                <a:stretch>
                  <a:fillRect l="-1905" r="-23810" b="-10938"/>
                </a:stretch>
              </a:blipFill>
            </p:spPr>
            <p:txBody>
              <a:bodyPr/>
              <a:lstStyle/>
              <a:p>
                <a:r>
                  <a:rPr lang="en-US">
                    <a:noFill/>
                  </a:rPr>
                  <a:t> </a:t>
                </a:r>
              </a:p>
            </p:txBody>
          </p:sp>
        </mc:Fallback>
      </mc:AlternateContent>
      <p:cxnSp>
        <p:nvCxnSpPr>
          <p:cNvPr id="43" name="Straight Arrow Connector 42">
            <a:extLst>
              <a:ext uri="{FF2B5EF4-FFF2-40B4-BE49-F238E27FC236}">
                <a16:creationId xmlns:a16="http://schemas.microsoft.com/office/drawing/2014/main" id="{6DC3C735-292C-D24C-CC4F-EE59556D1B88}"/>
              </a:ext>
            </a:extLst>
          </p:cNvPr>
          <p:cNvCxnSpPr>
            <a:cxnSpLocks/>
          </p:cNvCxnSpPr>
          <p:nvPr/>
        </p:nvCxnSpPr>
        <p:spPr>
          <a:xfrm flipH="1">
            <a:off x="9914025" y="3582815"/>
            <a:ext cx="784035" cy="21515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45" name="Straight Arrow Connector 44">
            <a:extLst>
              <a:ext uri="{FF2B5EF4-FFF2-40B4-BE49-F238E27FC236}">
                <a16:creationId xmlns:a16="http://schemas.microsoft.com/office/drawing/2014/main" id="{26340F09-DBE7-5A61-6197-752F9927725F}"/>
              </a:ext>
            </a:extLst>
          </p:cNvPr>
          <p:cNvCxnSpPr>
            <a:cxnSpLocks/>
          </p:cNvCxnSpPr>
          <p:nvPr/>
        </p:nvCxnSpPr>
        <p:spPr>
          <a:xfrm flipH="1">
            <a:off x="10349861" y="4072318"/>
            <a:ext cx="415141" cy="13865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 name="TextBox 1">
            <a:extLst>
              <a:ext uri="{FF2B5EF4-FFF2-40B4-BE49-F238E27FC236}">
                <a16:creationId xmlns:a16="http://schemas.microsoft.com/office/drawing/2014/main" id="{8FAF94E6-A290-DA10-7477-DB5B2A1856D6}"/>
              </a:ext>
            </a:extLst>
          </p:cNvPr>
          <p:cNvSpPr txBox="1"/>
          <p:nvPr/>
        </p:nvSpPr>
        <p:spPr>
          <a:xfrm>
            <a:off x="120613" y="1046896"/>
            <a:ext cx="5838637" cy="1354217"/>
          </a:xfrm>
          <a:prstGeom prst="rect">
            <a:avLst/>
          </a:prstGeom>
          <a:noFill/>
        </p:spPr>
        <p:txBody>
          <a:bodyPr wrap="square" rtlCol="0">
            <a:spAutoFit/>
          </a:bodyPr>
          <a:lstStyle/>
          <a:p>
            <a:pPr marL="285750" indent="-285750">
              <a:buFont typeface="Arial" panose="020B0604020202020204" pitchFamily="34" charset="0"/>
              <a:buChar char="•"/>
            </a:pPr>
            <a:r>
              <a:rPr lang="en-US" sz="1600" dirty="0"/>
              <a:t>Varied thermal conductivity in the insulation space to determine the total axial to radial heat flow ratio. </a:t>
            </a:r>
          </a:p>
          <a:p>
            <a:pPr marL="285750" indent="-285750">
              <a:buFont typeface="Arial" panose="020B0604020202020204" pitchFamily="34" charset="0"/>
              <a:buChar char="•"/>
            </a:pPr>
            <a:r>
              <a:rPr lang="en-US" sz="1600" dirty="0"/>
              <a:t>All potential conductivities within the bounds of the cryocoolers refrigeration capacity at 20 K.</a:t>
            </a:r>
          </a:p>
          <a:p>
            <a:pPr marL="285750" indent="-285750">
              <a:buFont typeface="Arial" panose="020B0604020202020204" pitchFamily="34" charset="0"/>
              <a:buChar char="•"/>
            </a:pPr>
            <a:endParaRPr lang="en-US" dirty="0"/>
          </a:p>
        </p:txBody>
      </p:sp>
      <p:sp>
        <p:nvSpPr>
          <p:cNvPr id="7" name="TextBox 6">
            <a:extLst>
              <a:ext uri="{FF2B5EF4-FFF2-40B4-BE49-F238E27FC236}">
                <a16:creationId xmlns:a16="http://schemas.microsoft.com/office/drawing/2014/main" id="{9F1306DE-E2FA-1F65-2493-E247EB132CA9}"/>
              </a:ext>
            </a:extLst>
          </p:cNvPr>
          <p:cNvSpPr txBox="1"/>
          <p:nvPr/>
        </p:nvSpPr>
        <p:spPr>
          <a:xfrm>
            <a:off x="3245607" y="2844136"/>
            <a:ext cx="2892541" cy="369332"/>
          </a:xfrm>
          <a:prstGeom prst="rect">
            <a:avLst/>
          </a:prstGeom>
          <a:noFill/>
        </p:spPr>
        <p:txBody>
          <a:bodyPr wrap="square" rtlCol="0">
            <a:spAutoFit/>
          </a:bodyPr>
          <a:lstStyle/>
          <a:p>
            <a:r>
              <a:rPr lang="en-US" u="sng" dirty="0"/>
              <a:t>Thermal Model </a:t>
            </a:r>
          </a:p>
        </p:txBody>
      </p:sp>
      <p:cxnSp>
        <p:nvCxnSpPr>
          <p:cNvPr id="19" name="Straight Connector 18">
            <a:extLst>
              <a:ext uri="{FF2B5EF4-FFF2-40B4-BE49-F238E27FC236}">
                <a16:creationId xmlns:a16="http://schemas.microsoft.com/office/drawing/2014/main" id="{3FA501DB-758E-B21A-62B7-402981AAD140}"/>
              </a:ext>
            </a:extLst>
          </p:cNvPr>
          <p:cNvCxnSpPr>
            <a:cxnSpLocks/>
          </p:cNvCxnSpPr>
          <p:nvPr/>
        </p:nvCxnSpPr>
        <p:spPr>
          <a:xfrm>
            <a:off x="8754412" y="3153525"/>
            <a:ext cx="505860" cy="361488"/>
          </a:xfrm>
          <a:prstGeom prst="line">
            <a:avLst/>
          </a:prstGeom>
          <a:ln w="1270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0FD93A87-500C-9718-8E73-AB058A5112E7}"/>
                  </a:ext>
                </a:extLst>
              </p:cNvPr>
              <p:cNvSpPr txBox="1"/>
              <p:nvPr/>
            </p:nvSpPr>
            <p:spPr>
              <a:xfrm>
                <a:off x="5236029" y="1972201"/>
                <a:ext cx="2223775" cy="369332"/>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𝑐𝑐</m:t>
                          </m:r>
                        </m:sub>
                      </m:sSub>
                      <m:r>
                        <a:rPr lang="en-US" b="0" i="1" smtClean="0">
                          <a:latin typeface="Cambria Math" panose="02040503050406030204" pitchFamily="18" charset="0"/>
                        </a:rPr>
                        <m:t>=7000 </m:t>
                      </m:r>
                      <m:r>
                        <a:rPr lang="en-US" b="0" i="1" smtClean="0">
                          <a:latin typeface="Cambria Math" panose="02040503050406030204" pitchFamily="18" charset="0"/>
                        </a:rPr>
                        <m:t>𝑚𝑊</m:t>
                      </m:r>
                    </m:oMath>
                  </m:oMathPara>
                </a14:m>
                <a:endParaRPr lang="en-US" dirty="0"/>
              </a:p>
            </p:txBody>
          </p:sp>
        </mc:Choice>
        <mc:Fallback xmlns="">
          <p:sp>
            <p:nvSpPr>
              <p:cNvPr id="12" name="TextBox 11">
                <a:extLst>
                  <a:ext uri="{FF2B5EF4-FFF2-40B4-BE49-F238E27FC236}">
                    <a16:creationId xmlns:a16="http://schemas.microsoft.com/office/drawing/2014/main" id="{0FD93A87-500C-9718-8E73-AB058A5112E7}"/>
                  </a:ext>
                </a:extLst>
              </p:cNvPr>
              <p:cNvSpPr txBox="1">
                <a:spLocks noRot="1" noChangeAspect="1" noMove="1" noResize="1" noEditPoints="1" noAdjustHandles="1" noChangeArrowheads="1" noChangeShapeType="1" noTextEdit="1"/>
              </p:cNvSpPr>
              <p:nvPr/>
            </p:nvSpPr>
            <p:spPr>
              <a:xfrm>
                <a:off x="5236029" y="1972201"/>
                <a:ext cx="2223775" cy="369332"/>
              </a:xfrm>
              <a:prstGeom prst="rect">
                <a:avLst/>
              </a:prstGeom>
              <a:blipFill>
                <a:blip r:embed="rId13"/>
                <a:stretch>
                  <a:fillRect b="-13333"/>
                </a:stretch>
              </a:blipFill>
            </p:spPr>
            <p:txBody>
              <a:bodyPr/>
              <a:lstStyle/>
              <a:p>
                <a:r>
                  <a:rPr lang="en-US">
                    <a:noFill/>
                  </a:rPr>
                  <a:t> </a:t>
                </a:r>
              </a:p>
            </p:txBody>
          </p:sp>
        </mc:Fallback>
      </mc:AlternateContent>
      <p:sp>
        <p:nvSpPr>
          <p:cNvPr id="14" name="Arrow: Right 13">
            <a:extLst>
              <a:ext uri="{FF2B5EF4-FFF2-40B4-BE49-F238E27FC236}">
                <a16:creationId xmlns:a16="http://schemas.microsoft.com/office/drawing/2014/main" id="{B73BA940-DDA5-C86B-30DF-21E79DD1994D}"/>
              </a:ext>
            </a:extLst>
          </p:cNvPr>
          <p:cNvSpPr/>
          <p:nvPr/>
        </p:nvSpPr>
        <p:spPr>
          <a:xfrm rot="16200000">
            <a:off x="6422392" y="1064715"/>
            <a:ext cx="849853" cy="296580"/>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315D5105-D5B8-E904-BDFC-FB05FBACFB51}"/>
              </a:ext>
            </a:extLst>
          </p:cNvPr>
          <p:cNvCxnSpPr>
            <a:cxnSpLocks/>
          </p:cNvCxnSpPr>
          <p:nvPr/>
        </p:nvCxnSpPr>
        <p:spPr>
          <a:xfrm flipV="1">
            <a:off x="6611044" y="1620946"/>
            <a:ext cx="263958" cy="406448"/>
          </a:xfrm>
          <a:prstGeom prst="line">
            <a:avLst/>
          </a:prstGeom>
          <a:ln w="12700"/>
        </p:spPr>
        <p:style>
          <a:lnRef idx="1">
            <a:schemeClr val="dk1"/>
          </a:lnRef>
          <a:fillRef idx="0">
            <a:schemeClr val="dk1"/>
          </a:fillRef>
          <a:effectRef idx="0">
            <a:schemeClr val="dk1"/>
          </a:effectRef>
          <a:fontRef idx="minor">
            <a:schemeClr val="tx1"/>
          </a:fontRef>
        </p:style>
      </p:cxnSp>
      <p:sp>
        <p:nvSpPr>
          <p:cNvPr id="6" name="Rectangle 5">
            <a:extLst>
              <a:ext uri="{FF2B5EF4-FFF2-40B4-BE49-F238E27FC236}">
                <a16:creationId xmlns:a16="http://schemas.microsoft.com/office/drawing/2014/main" id="{A162FE2B-1C8B-8D12-CF92-466844549930}"/>
              </a:ext>
            </a:extLst>
          </p:cNvPr>
          <p:cNvSpPr/>
          <p:nvPr/>
        </p:nvSpPr>
        <p:spPr>
          <a:xfrm>
            <a:off x="9159623" y="5820307"/>
            <a:ext cx="1025200" cy="552241"/>
          </a:xfrm>
          <a:prstGeom prst="rect">
            <a:avLst/>
          </a:prstGeom>
          <a:solidFill>
            <a:schemeClr val="bg1">
              <a:lumMod val="85000"/>
              <a:alpha val="4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35B2526-8A84-8EF1-F177-235276B1C288}"/>
              </a:ext>
            </a:extLst>
          </p:cNvPr>
          <p:cNvSpPr/>
          <p:nvPr/>
        </p:nvSpPr>
        <p:spPr>
          <a:xfrm>
            <a:off x="9166150" y="1379999"/>
            <a:ext cx="330275" cy="1002532"/>
          </a:xfrm>
          <a:prstGeom prst="rect">
            <a:avLst/>
          </a:prstGeom>
          <a:solidFill>
            <a:schemeClr val="bg1">
              <a:lumMod val="85000"/>
              <a:alpha val="4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4665E26-53F0-BA0C-DC13-04A4BDFB87A1}"/>
              </a:ext>
            </a:extLst>
          </p:cNvPr>
          <p:cNvSpPr/>
          <p:nvPr/>
        </p:nvSpPr>
        <p:spPr>
          <a:xfrm>
            <a:off x="9842484" y="1389103"/>
            <a:ext cx="330275" cy="993428"/>
          </a:xfrm>
          <a:prstGeom prst="rect">
            <a:avLst/>
          </a:prstGeom>
          <a:solidFill>
            <a:schemeClr val="bg1">
              <a:lumMod val="85000"/>
              <a:alpha val="4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Right 9">
            <a:extLst>
              <a:ext uri="{FF2B5EF4-FFF2-40B4-BE49-F238E27FC236}">
                <a16:creationId xmlns:a16="http://schemas.microsoft.com/office/drawing/2014/main" id="{2E26CCF4-2731-CA0B-D7BC-D4C8FFD2F11D}"/>
              </a:ext>
            </a:extLst>
          </p:cNvPr>
          <p:cNvSpPr/>
          <p:nvPr/>
        </p:nvSpPr>
        <p:spPr>
          <a:xfrm rot="5400000">
            <a:off x="9085647" y="6004606"/>
            <a:ext cx="453351" cy="215748"/>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Straight Connector 31">
            <a:extLst>
              <a:ext uri="{FF2B5EF4-FFF2-40B4-BE49-F238E27FC236}">
                <a16:creationId xmlns:a16="http://schemas.microsoft.com/office/drawing/2014/main" id="{69456C6B-44E8-8B43-0710-CB573AECEB4C}"/>
              </a:ext>
            </a:extLst>
          </p:cNvPr>
          <p:cNvCxnSpPr>
            <a:cxnSpLocks/>
          </p:cNvCxnSpPr>
          <p:nvPr/>
        </p:nvCxnSpPr>
        <p:spPr>
          <a:xfrm>
            <a:off x="8678997" y="6013195"/>
            <a:ext cx="560513" cy="129460"/>
          </a:xfrm>
          <a:prstGeom prst="line">
            <a:avLst/>
          </a:prstGeom>
          <a:ln w="12700"/>
        </p:spPr>
        <p:style>
          <a:lnRef idx="1">
            <a:schemeClr val="dk1"/>
          </a:lnRef>
          <a:fillRef idx="0">
            <a:schemeClr val="dk1"/>
          </a:fillRef>
          <a:effectRef idx="0">
            <a:schemeClr val="dk1"/>
          </a:effectRef>
          <a:fontRef idx="minor">
            <a:schemeClr val="tx1"/>
          </a:fontRef>
        </p:style>
      </p:cxnSp>
      <p:sp>
        <p:nvSpPr>
          <p:cNvPr id="16" name="Arrow: Right 15">
            <a:extLst>
              <a:ext uri="{FF2B5EF4-FFF2-40B4-BE49-F238E27FC236}">
                <a16:creationId xmlns:a16="http://schemas.microsoft.com/office/drawing/2014/main" id="{D8D1648C-14C2-524E-C523-B78AADFB9B9F}"/>
              </a:ext>
            </a:extLst>
          </p:cNvPr>
          <p:cNvSpPr/>
          <p:nvPr/>
        </p:nvSpPr>
        <p:spPr>
          <a:xfrm rot="16200000">
            <a:off x="9107543" y="1739748"/>
            <a:ext cx="453351" cy="215748"/>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B40B899B-3779-8E16-F085-6F008E01BFB8}"/>
              </a:ext>
            </a:extLst>
          </p:cNvPr>
          <p:cNvSpPr/>
          <p:nvPr/>
        </p:nvSpPr>
        <p:spPr>
          <a:xfrm>
            <a:off x="6155416" y="6386585"/>
            <a:ext cx="288644" cy="220908"/>
          </a:xfrm>
          <a:prstGeom prst="rect">
            <a:avLst/>
          </a:prstGeom>
          <a:solidFill>
            <a:schemeClr val="bg1">
              <a:lumMod val="85000"/>
              <a:alpha val="6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016DDC8E-292B-ACDC-F085-DE5E0E3DAB03}"/>
              </a:ext>
            </a:extLst>
          </p:cNvPr>
          <p:cNvSpPr txBox="1"/>
          <p:nvPr/>
        </p:nvSpPr>
        <p:spPr>
          <a:xfrm>
            <a:off x="6407672" y="6313773"/>
            <a:ext cx="2699871" cy="338554"/>
          </a:xfrm>
          <a:prstGeom prst="rect">
            <a:avLst/>
          </a:prstGeom>
          <a:noFill/>
        </p:spPr>
        <p:txBody>
          <a:bodyPr wrap="square" rtlCol="0">
            <a:spAutoFit/>
          </a:bodyPr>
          <a:lstStyle/>
          <a:p>
            <a:r>
              <a:rPr lang="en-US" sz="1600" dirty="0"/>
              <a:t>= Guard insulation</a:t>
            </a:r>
          </a:p>
        </p:txBody>
      </p:sp>
      <p:sp>
        <p:nvSpPr>
          <p:cNvPr id="25" name="TextBox 24">
            <a:extLst>
              <a:ext uri="{FF2B5EF4-FFF2-40B4-BE49-F238E27FC236}">
                <a16:creationId xmlns:a16="http://schemas.microsoft.com/office/drawing/2014/main" id="{40C0DC64-C7CF-D6B7-C22A-2E53D4C5BD08}"/>
              </a:ext>
            </a:extLst>
          </p:cNvPr>
          <p:cNvSpPr txBox="1"/>
          <p:nvPr/>
        </p:nvSpPr>
        <p:spPr>
          <a:xfrm>
            <a:off x="384571" y="5803269"/>
            <a:ext cx="6490431" cy="369332"/>
          </a:xfrm>
          <a:prstGeom prst="rect">
            <a:avLst/>
          </a:prstGeom>
          <a:noFill/>
          <a:ln w="19050">
            <a:solidFill>
              <a:srgbClr val="00B050"/>
            </a:solidFill>
          </a:ln>
        </p:spPr>
        <p:txBody>
          <a:bodyPr wrap="square" rtlCol="0">
            <a:spAutoFit/>
          </a:bodyPr>
          <a:lstStyle/>
          <a:p>
            <a:pPr algn="ctr"/>
            <a:r>
              <a:rPr lang="en-US" sz="1800" dirty="0"/>
              <a:t>Axial heat flows sufficiently minimized in insulation space.</a:t>
            </a:r>
            <a:endParaRPr lang="en-US" sz="1400" dirty="0"/>
          </a:p>
        </p:txBody>
      </p:sp>
      <p:pic>
        <p:nvPicPr>
          <p:cNvPr id="29" name="Picture 28">
            <a:extLst>
              <a:ext uri="{FF2B5EF4-FFF2-40B4-BE49-F238E27FC236}">
                <a16:creationId xmlns:a16="http://schemas.microsoft.com/office/drawing/2014/main" id="{90202A3A-1545-D68C-8F7C-41D6D7283AD8}"/>
              </a:ext>
            </a:extLst>
          </p:cNvPr>
          <p:cNvPicPr>
            <a:picLocks noChangeAspect="1"/>
          </p:cNvPicPr>
          <p:nvPr/>
        </p:nvPicPr>
        <p:blipFill>
          <a:blip r:embed="rId14"/>
          <a:stretch>
            <a:fillRect/>
          </a:stretch>
        </p:blipFill>
        <p:spPr>
          <a:xfrm>
            <a:off x="506307" y="3264118"/>
            <a:ext cx="7894974" cy="2474122"/>
          </a:xfrm>
          <a:prstGeom prst="rect">
            <a:avLst/>
          </a:prstGeom>
        </p:spPr>
      </p:pic>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7E9EA0FF-7D5D-2F51-19B4-0DE43F627CEE}"/>
                  </a:ext>
                </a:extLst>
              </p:cNvPr>
              <p:cNvSpPr txBox="1"/>
              <p:nvPr/>
            </p:nvSpPr>
            <p:spPr>
              <a:xfrm>
                <a:off x="-597744" y="3882056"/>
                <a:ext cx="2353728" cy="275140"/>
              </a:xfrm>
              <a:prstGeom prst="rect">
                <a:avLst/>
              </a:prstGeom>
              <a:noFill/>
            </p:spPr>
            <p:txBody>
              <a:bodyPr wrap="square" rtlCol="0">
                <a:spAutoFit/>
              </a:bodyPr>
              <a:lstStyle/>
              <a:p>
                <a:pPr algn="ctr"/>
                <a:r>
                  <a:rPr lang="en-US" sz="1100" dirty="0"/>
                  <a:t>Microbubble </a:t>
                </a:r>
                <a14:m>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𝑘</m:t>
                        </m:r>
                      </m:e>
                      <m:sub>
                        <m:r>
                          <a:rPr lang="en-US" sz="1100" b="0" i="1" smtClean="0">
                            <a:latin typeface="Cambria Math" panose="02040503050406030204" pitchFamily="18" charset="0"/>
                          </a:rPr>
                          <m:t>𝑒𝑓𝑓</m:t>
                        </m:r>
                      </m:sub>
                    </m:sSub>
                  </m:oMath>
                </a14:m>
                <a:endParaRPr lang="en-US" sz="1100" dirty="0"/>
              </a:p>
            </p:txBody>
          </p:sp>
        </mc:Choice>
        <mc:Fallback xmlns="">
          <p:sp>
            <p:nvSpPr>
              <p:cNvPr id="33" name="TextBox 32">
                <a:extLst>
                  <a:ext uri="{FF2B5EF4-FFF2-40B4-BE49-F238E27FC236}">
                    <a16:creationId xmlns:a16="http://schemas.microsoft.com/office/drawing/2014/main" id="{7E9EA0FF-7D5D-2F51-19B4-0DE43F627CEE}"/>
                  </a:ext>
                </a:extLst>
              </p:cNvPr>
              <p:cNvSpPr txBox="1">
                <a:spLocks noRot="1" noChangeAspect="1" noMove="1" noResize="1" noEditPoints="1" noAdjustHandles="1" noChangeArrowheads="1" noChangeShapeType="1" noTextEdit="1"/>
              </p:cNvSpPr>
              <p:nvPr/>
            </p:nvSpPr>
            <p:spPr>
              <a:xfrm>
                <a:off x="-597744" y="3882056"/>
                <a:ext cx="2353728" cy="275140"/>
              </a:xfrm>
              <a:prstGeom prst="rect">
                <a:avLst/>
              </a:prstGeom>
              <a:blipFill>
                <a:blip r:embed="rId15"/>
                <a:stretch>
                  <a:fillRect t="-2222" b="-88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03E3964B-EFB9-D7DC-A9C3-E5A33FAF426E}"/>
                  </a:ext>
                </a:extLst>
              </p:cNvPr>
              <p:cNvSpPr txBox="1"/>
              <p:nvPr/>
            </p:nvSpPr>
            <p:spPr>
              <a:xfrm>
                <a:off x="0" y="5079781"/>
                <a:ext cx="2353728" cy="275140"/>
              </a:xfrm>
              <a:prstGeom prst="rect">
                <a:avLst/>
              </a:prstGeom>
              <a:noFill/>
            </p:spPr>
            <p:txBody>
              <a:bodyPr wrap="square" rtlCol="0">
                <a:spAutoFit/>
              </a:bodyPr>
              <a:lstStyle/>
              <a:p>
                <a:r>
                  <a:rPr lang="en-US" sz="1100" dirty="0"/>
                  <a:t>Vacuum </a:t>
                </a:r>
                <a14:m>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𝑘</m:t>
                        </m:r>
                      </m:e>
                      <m:sub>
                        <m:r>
                          <a:rPr lang="en-US" sz="1100" b="0" i="1" smtClean="0">
                            <a:latin typeface="Cambria Math" panose="02040503050406030204" pitchFamily="18" charset="0"/>
                          </a:rPr>
                          <m:t>𝑒𝑓𝑓</m:t>
                        </m:r>
                      </m:sub>
                    </m:sSub>
                  </m:oMath>
                </a14:m>
                <a:endParaRPr lang="en-US" sz="1100" dirty="0"/>
              </a:p>
            </p:txBody>
          </p:sp>
        </mc:Choice>
        <mc:Fallback xmlns="">
          <p:sp>
            <p:nvSpPr>
              <p:cNvPr id="34" name="TextBox 33">
                <a:extLst>
                  <a:ext uri="{FF2B5EF4-FFF2-40B4-BE49-F238E27FC236}">
                    <a16:creationId xmlns:a16="http://schemas.microsoft.com/office/drawing/2014/main" id="{03E3964B-EFB9-D7DC-A9C3-E5A33FAF426E}"/>
                  </a:ext>
                </a:extLst>
              </p:cNvPr>
              <p:cNvSpPr txBox="1">
                <a:spLocks noRot="1" noChangeAspect="1" noMove="1" noResize="1" noEditPoints="1" noAdjustHandles="1" noChangeArrowheads="1" noChangeShapeType="1" noTextEdit="1"/>
              </p:cNvSpPr>
              <p:nvPr/>
            </p:nvSpPr>
            <p:spPr>
              <a:xfrm>
                <a:off x="0" y="5079781"/>
                <a:ext cx="2353728" cy="275140"/>
              </a:xfrm>
              <a:prstGeom prst="rect">
                <a:avLst/>
              </a:prstGeom>
              <a:blipFill>
                <a:blip r:embed="rId16"/>
                <a:stretch>
                  <a:fillRect t="-2222" b="-8889"/>
                </a:stretch>
              </a:blipFill>
            </p:spPr>
            <p:txBody>
              <a:bodyPr/>
              <a:lstStyle/>
              <a:p>
                <a:r>
                  <a:rPr lang="en-US">
                    <a:noFill/>
                  </a:rPr>
                  <a:t> </a:t>
                </a:r>
              </a:p>
            </p:txBody>
          </p:sp>
        </mc:Fallback>
      </mc:AlternateContent>
    </p:spTree>
    <p:extLst>
      <p:ext uri="{BB962C8B-B14F-4D97-AF65-F5344CB8AC3E}">
        <p14:creationId xmlns:p14="http://schemas.microsoft.com/office/powerpoint/2010/main" val="84627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62ADEA-C8B6-1895-EDE1-0B8859060E74}"/>
            </a:ext>
          </a:extLst>
        </p:cNvPr>
        <p:cNvGrpSpPr/>
        <p:nvPr/>
      </p:nvGrpSpPr>
      <p:grpSpPr>
        <a:xfrm>
          <a:off x="0" y="0"/>
          <a:ext cx="0" cy="0"/>
          <a:chOff x="0" y="0"/>
          <a:chExt cx="0" cy="0"/>
        </a:xfrm>
      </p:grpSpPr>
      <p:pic>
        <p:nvPicPr>
          <p:cNvPr id="127" name="Picture 126">
            <a:extLst>
              <a:ext uri="{FF2B5EF4-FFF2-40B4-BE49-F238E27FC236}">
                <a16:creationId xmlns:a16="http://schemas.microsoft.com/office/drawing/2014/main" id="{17160D91-3478-4677-8BF4-89F8A3CD12F5}"/>
              </a:ext>
            </a:extLst>
          </p:cNvPr>
          <p:cNvPicPr>
            <a:picLocks noChangeAspect="1"/>
          </p:cNvPicPr>
          <p:nvPr/>
        </p:nvPicPr>
        <p:blipFill>
          <a:blip r:embed="rId4"/>
          <a:srcRect r="4936"/>
          <a:stretch/>
        </p:blipFill>
        <p:spPr>
          <a:xfrm>
            <a:off x="5848211" y="867714"/>
            <a:ext cx="4302902" cy="5349278"/>
          </a:xfrm>
          <a:prstGeom prst="rect">
            <a:avLst/>
          </a:prstGeom>
        </p:spPr>
      </p:pic>
      <p:pic>
        <p:nvPicPr>
          <p:cNvPr id="18" name="Picture 17">
            <a:extLst>
              <a:ext uri="{FF2B5EF4-FFF2-40B4-BE49-F238E27FC236}">
                <a16:creationId xmlns:a16="http://schemas.microsoft.com/office/drawing/2014/main" id="{B5079D9D-A65B-61E3-F47B-5EEA228A4A5C}"/>
              </a:ext>
            </a:extLst>
          </p:cNvPr>
          <p:cNvPicPr>
            <a:picLocks noChangeAspect="1"/>
          </p:cNvPicPr>
          <p:nvPr/>
        </p:nvPicPr>
        <p:blipFill>
          <a:blip r:embed="rId5"/>
          <a:srcRect t="1207" r="4002"/>
          <a:stretch/>
        </p:blipFill>
        <p:spPr>
          <a:xfrm>
            <a:off x="53838" y="2232035"/>
            <a:ext cx="5873598" cy="2529398"/>
          </a:xfrm>
          <a:prstGeom prst="rect">
            <a:avLst/>
          </a:prstGeom>
        </p:spPr>
      </p:pic>
      <p:cxnSp>
        <p:nvCxnSpPr>
          <p:cNvPr id="128" name="Straight Connector 127">
            <a:extLst>
              <a:ext uri="{FF2B5EF4-FFF2-40B4-BE49-F238E27FC236}">
                <a16:creationId xmlns:a16="http://schemas.microsoft.com/office/drawing/2014/main" id="{F703F11A-7BEA-5A88-8FA7-97D5FC7CD389}"/>
              </a:ext>
            </a:extLst>
          </p:cNvPr>
          <p:cNvCxnSpPr>
            <a:cxnSpLocks/>
          </p:cNvCxnSpPr>
          <p:nvPr/>
        </p:nvCxnSpPr>
        <p:spPr>
          <a:xfrm flipV="1">
            <a:off x="10145735" y="1385784"/>
            <a:ext cx="693902" cy="328"/>
          </a:xfrm>
          <a:prstGeom prst="line">
            <a:avLst/>
          </a:prstGeom>
        </p:spPr>
        <p:style>
          <a:lnRef idx="1">
            <a:schemeClr val="dk1"/>
          </a:lnRef>
          <a:fillRef idx="0">
            <a:schemeClr val="dk1"/>
          </a:fillRef>
          <a:effectRef idx="0">
            <a:schemeClr val="dk1"/>
          </a:effectRef>
          <a:fontRef idx="minor">
            <a:schemeClr val="tx1"/>
          </a:fontRef>
        </p:style>
      </p:cxnSp>
      <p:cxnSp>
        <p:nvCxnSpPr>
          <p:cNvPr id="129" name="Straight Arrow Connector 128">
            <a:extLst>
              <a:ext uri="{FF2B5EF4-FFF2-40B4-BE49-F238E27FC236}">
                <a16:creationId xmlns:a16="http://schemas.microsoft.com/office/drawing/2014/main" id="{0F039D8B-42B8-4F52-3261-61C00E05B94E}"/>
              </a:ext>
            </a:extLst>
          </p:cNvPr>
          <p:cNvCxnSpPr>
            <a:cxnSpLocks/>
          </p:cNvCxnSpPr>
          <p:nvPr/>
        </p:nvCxnSpPr>
        <p:spPr>
          <a:xfrm flipV="1">
            <a:off x="10790335" y="1424383"/>
            <a:ext cx="0" cy="194360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30" name="Straight Arrow Connector 129">
            <a:extLst>
              <a:ext uri="{FF2B5EF4-FFF2-40B4-BE49-F238E27FC236}">
                <a16:creationId xmlns:a16="http://schemas.microsoft.com/office/drawing/2014/main" id="{DC256EF4-262D-9FD4-5E4A-CC98A365D997}"/>
              </a:ext>
            </a:extLst>
          </p:cNvPr>
          <p:cNvCxnSpPr>
            <a:cxnSpLocks/>
          </p:cNvCxnSpPr>
          <p:nvPr/>
        </p:nvCxnSpPr>
        <p:spPr>
          <a:xfrm>
            <a:off x="10794664" y="3712011"/>
            <a:ext cx="0" cy="241079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31" name="TextBox 130">
            <a:extLst>
              <a:ext uri="{FF2B5EF4-FFF2-40B4-BE49-F238E27FC236}">
                <a16:creationId xmlns:a16="http://schemas.microsoft.com/office/drawing/2014/main" id="{61EDAA03-1D22-A25A-77DA-9230B48DF4E4}"/>
              </a:ext>
            </a:extLst>
          </p:cNvPr>
          <p:cNvSpPr txBox="1"/>
          <p:nvPr/>
        </p:nvSpPr>
        <p:spPr>
          <a:xfrm>
            <a:off x="10424462" y="3333902"/>
            <a:ext cx="1086989" cy="338554"/>
          </a:xfrm>
          <a:prstGeom prst="rect">
            <a:avLst/>
          </a:prstGeom>
          <a:noFill/>
        </p:spPr>
        <p:txBody>
          <a:bodyPr wrap="square" rtlCol="0">
            <a:spAutoFit/>
          </a:bodyPr>
          <a:lstStyle/>
          <a:p>
            <a:r>
              <a:rPr lang="en-US" sz="1600" dirty="0"/>
              <a:t>235 mm</a:t>
            </a:r>
          </a:p>
        </p:txBody>
      </p:sp>
      <p:cxnSp>
        <p:nvCxnSpPr>
          <p:cNvPr id="132" name="Straight Connector 131">
            <a:extLst>
              <a:ext uri="{FF2B5EF4-FFF2-40B4-BE49-F238E27FC236}">
                <a16:creationId xmlns:a16="http://schemas.microsoft.com/office/drawing/2014/main" id="{87818C2A-9693-F3DA-72EC-87A56873394E}"/>
              </a:ext>
            </a:extLst>
          </p:cNvPr>
          <p:cNvCxnSpPr>
            <a:cxnSpLocks/>
          </p:cNvCxnSpPr>
          <p:nvPr/>
        </p:nvCxnSpPr>
        <p:spPr>
          <a:xfrm>
            <a:off x="10145735" y="6152059"/>
            <a:ext cx="693902" cy="0"/>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34" name="TextBox 133">
                <a:extLst>
                  <a:ext uri="{FF2B5EF4-FFF2-40B4-BE49-F238E27FC236}">
                    <a16:creationId xmlns:a16="http://schemas.microsoft.com/office/drawing/2014/main" id="{734ACE0D-9CC9-4FF5-4A2B-9E46685551EA}"/>
                  </a:ext>
                </a:extLst>
              </p:cNvPr>
              <p:cNvSpPr txBox="1"/>
              <p:nvPr/>
            </p:nvSpPr>
            <p:spPr>
              <a:xfrm>
                <a:off x="5945354" y="4447076"/>
                <a:ext cx="2131700" cy="584775"/>
              </a:xfrm>
              <a:prstGeom prst="rect">
                <a:avLst/>
              </a:prstGeom>
              <a:noFill/>
            </p:spPr>
            <p:txBody>
              <a:bodyPr wrap="square" rtlCol="0">
                <a:spAutoFit/>
              </a:bodyPr>
              <a:lstStyle/>
              <a:p>
                <a14:m>
                  <m:oMath xmlns:m="http://schemas.openxmlformats.org/officeDocument/2006/math">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𝑅</m:t>
                        </m:r>
                      </m:e>
                      <m:sub>
                        <m:r>
                          <a:rPr lang="en-US" sz="1600" b="0" i="1" dirty="0" smtClean="0">
                            <a:latin typeface="Cambria Math" panose="02040503050406030204" pitchFamily="18" charset="0"/>
                          </a:rPr>
                          <m:t>𝑖</m:t>
                        </m:r>
                      </m:sub>
                    </m:sSub>
                    <m:r>
                      <a:rPr lang="en-US" sz="1600" b="0" i="1" dirty="0" smtClean="0">
                        <a:latin typeface="Cambria Math" panose="02040503050406030204" pitchFamily="18" charset="0"/>
                      </a:rPr>
                      <m:t>:</m:t>
                    </m:r>
                    <m:r>
                      <a:rPr lang="en-US" sz="1600" i="1" dirty="0" smtClean="0">
                        <a:latin typeface="Cambria Math" panose="02040503050406030204" pitchFamily="18" charset="0"/>
                      </a:rPr>
                      <m:t>1</m:t>
                    </m:r>
                    <m:r>
                      <a:rPr lang="en-US" sz="1600" b="0" i="1" dirty="0" smtClean="0">
                        <a:latin typeface="Cambria Math" panose="02040503050406030204" pitchFamily="18" charset="0"/>
                      </a:rPr>
                      <m:t>2.7±0.25</m:t>
                    </m:r>
                  </m:oMath>
                </a14:m>
                <a:r>
                  <a:rPr lang="en-US" sz="1600" dirty="0"/>
                  <a:t> mm</a:t>
                </a:r>
              </a:p>
              <a:p>
                <a:endParaRPr lang="en-US" sz="1600" dirty="0"/>
              </a:p>
            </p:txBody>
          </p:sp>
        </mc:Choice>
        <mc:Fallback xmlns="">
          <p:sp>
            <p:nvSpPr>
              <p:cNvPr id="134" name="TextBox 133">
                <a:extLst>
                  <a:ext uri="{FF2B5EF4-FFF2-40B4-BE49-F238E27FC236}">
                    <a16:creationId xmlns:a16="http://schemas.microsoft.com/office/drawing/2014/main" id="{734ACE0D-9CC9-4FF5-4A2B-9E46685551EA}"/>
                  </a:ext>
                </a:extLst>
              </p:cNvPr>
              <p:cNvSpPr txBox="1">
                <a:spLocks noRot="1" noChangeAspect="1" noMove="1" noResize="1" noEditPoints="1" noAdjustHandles="1" noChangeArrowheads="1" noChangeShapeType="1" noTextEdit="1"/>
              </p:cNvSpPr>
              <p:nvPr/>
            </p:nvSpPr>
            <p:spPr>
              <a:xfrm>
                <a:off x="5945354" y="4447076"/>
                <a:ext cx="2131700" cy="584775"/>
              </a:xfrm>
              <a:prstGeom prst="rect">
                <a:avLst/>
              </a:prstGeom>
              <a:blipFill>
                <a:blip r:embed="rId7"/>
                <a:stretch>
                  <a:fillRect t="-3158"/>
                </a:stretch>
              </a:blipFill>
            </p:spPr>
            <p:txBody>
              <a:bodyPr/>
              <a:lstStyle/>
              <a:p>
                <a:r>
                  <a:rPr lang="en-US">
                    <a:noFill/>
                  </a:rPr>
                  <a:t> </a:t>
                </a:r>
              </a:p>
            </p:txBody>
          </p:sp>
        </mc:Fallback>
      </mc:AlternateContent>
      <p:cxnSp>
        <p:nvCxnSpPr>
          <p:cNvPr id="135" name="Straight Connector 134">
            <a:extLst>
              <a:ext uri="{FF2B5EF4-FFF2-40B4-BE49-F238E27FC236}">
                <a16:creationId xmlns:a16="http://schemas.microsoft.com/office/drawing/2014/main" id="{7A985C30-BBB2-C129-2707-31643CD4C2AE}"/>
              </a:ext>
            </a:extLst>
          </p:cNvPr>
          <p:cNvCxnSpPr>
            <a:cxnSpLocks/>
          </p:cNvCxnSpPr>
          <p:nvPr/>
        </p:nvCxnSpPr>
        <p:spPr>
          <a:xfrm flipH="1" flipV="1">
            <a:off x="7830547" y="4651159"/>
            <a:ext cx="1083218" cy="275368"/>
          </a:xfrm>
          <a:prstGeom prst="line">
            <a:avLst/>
          </a:prstGeom>
        </p:spPr>
        <p:style>
          <a:lnRef idx="1">
            <a:schemeClr val="dk1"/>
          </a:lnRef>
          <a:fillRef idx="0">
            <a:schemeClr val="dk1"/>
          </a:fillRef>
          <a:effectRef idx="0">
            <a:schemeClr val="dk1"/>
          </a:effectRef>
          <a:fontRef idx="minor">
            <a:schemeClr val="tx1"/>
          </a:fontRef>
        </p:style>
      </p:cxnSp>
      <p:cxnSp>
        <p:nvCxnSpPr>
          <p:cNvPr id="143" name="Straight Connector 142">
            <a:extLst>
              <a:ext uri="{FF2B5EF4-FFF2-40B4-BE49-F238E27FC236}">
                <a16:creationId xmlns:a16="http://schemas.microsoft.com/office/drawing/2014/main" id="{BBF2E8A5-3988-4351-9B7D-5745BDDB4ED6}"/>
              </a:ext>
            </a:extLst>
          </p:cNvPr>
          <p:cNvCxnSpPr>
            <a:cxnSpLocks/>
          </p:cNvCxnSpPr>
          <p:nvPr/>
        </p:nvCxnSpPr>
        <p:spPr>
          <a:xfrm>
            <a:off x="9864589" y="5449880"/>
            <a:ext cx="426692" cy="0"/>
          </a:xfrm>
          <a:prstGeom prst="line">
            <a:avLst/>
          </a:prstGeom>
        </p:spPr>
        <p:style>
          <a:lnRef idx="1">
            <a:schemeClr val="dk1"/>
          </a:lnRef>
          <a:fillRef idx="0">
            <a:schemeClr val="dk1"/>
          </a:fillRef>
          <a:effectRef idx="0">
            <a:schemeClr val="dk1"/>
          </a:effectRef>
          <a:fontRef idx="minor">
            <a:schemeClr val="tx1"/>
          </a:fontRef>
        </p:style>
      </p:cxnSp>
      <p:sp>
        <p:nvSpPr>
          <p:cNvPr id="144" name="TextBox 143">
            <a:extLst>
              <a:ext uri="{FF2B5EF4-FFF2-40B4-BE49-F238E27FC236}">
                <a16:creationId xmlns:a16="http://schemas.microsoft.com/office/drawing/2014/main" id="{7CEA5447-702E-8736-FF90-F877A27746ED}"/>
              </a:ext>
            </a:extLst>
          </p:cNvPr>
          <p:cNvSpPr txBox="1"/>
          <p:nvPr/>
        </p:nvSpPr>
        <p:spPr>
          <a:xfrm>
            <a:off x="9880967" y="3641142"/>
            <a:ext cx="1086989" cy="338554"/>
          </a:xfrm>
          <a:prstGeom prst="rect">
            <a:avLst/>
          </a:prstGeom>
          <a:noFill/>
        </p:spPr>
        <p:txBody>
          <a:bodyPr wrap="square" rtlCol="0">
            <a:spAutoFit/>
          </a:bodyPr>
          <a:lstStyle/>
          <a:p>
            <a:r>
              <a:rPr lang="en-US" sz="1600" dirty="0"/>
              <a:t>152 mm</a:t>
            </a:r>
          </a:p>
        </p:txBody>
      </p:sp>
      <p:cxnSp>
        <p:nvCxnSpPr>
          <p:cNvPr id="145" name="Straight Connector 144">
            <a:extLst>
              <a:ext uri="{FF2B5EF4-FFF2-40B4-BE49-F238E27FC236}">
                <a16:creationId xmlns:a16="http://schemas.microsoft.com/office/drawing/2014/main" id="{9185E947-01CF-4DEF-5735-B96DD326AF5B}"/>
              </a:ext>
            </a:extLst>
          </p:cNvPr>
          <p:cNvCxnSpPr>
            <a:cxnSpLocks/>
          </p:cNvCxnSpPr>
          <p:nvPr/>
        </p:nvCxnSpPr>
        <p:spPr>
          <a:xfrm>
            <a:off x="9897907" y="2479956"/>
            <a:ext cx="393374" cy="0"/>
          </a:xfrm>
          <a:prstGeom prst="line">
            <a:avLst/>
          </a:prstGeom>
        </p:spPr>
        <p:style>
          <a:lnRef idx="1">
            <a:schemeClr val="dk1"/>
          </a:lnRef>
          <a:fillRef idx="0">
            <a:schemeClr val="dk1"/>
          </a:fillRef>
          <a:effectRef idx="0">
            <a:schemeClr val="dk1"/>
          </a:effectRef>
          <a:fontRef idx="minor">
            <a:schemeClr val="tx1"/>
          </a:fontRef>
        </p:style>
      </p:cxnSp>
      <p:cxnSp>
        <p:nvCxnSpPr>
          <p:cNvPr id="146" name="Straight Arrow Connector 145">
            <a:extLst>
              <a:ext uri="{FF2B5EF4-FFF2-40B4-BE49-F238E27FC236}">
                <a16:creationId xmlns:a16="http://schemas.microsoft.com/office/drawing/2014/main" id="{64F21A30-2607-4DD0-0AF7-1CE7506CD533}"/>
              </a:ext>
            </a:extLst>
          </p:cNvPr>
          <p:cNvCxnSpPr>
            <a:cxnSpLocks/>
          </p:cNvCxnSpPr>
          <p:nvPr/>
        </p:nvCxnSpPr>
        <p:spPr>
          <a:xfrm flipV="1">
            <a:off x="10291281" y="2545736"/>
            <a:ext cx="0" cy="114989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7" name="Straight Arrow Connector 146">
            <a:extLst>
              <a:ext uri="{FF2B5EF4-FFF2-40B4-BE49-F238E27FC236}">
                <a16:creationId xmlns:a16="http://schemas.microsoft.com/office/drawing/2014/main" id="{E1B3A783-9AEA-764F-5E9D-CB3745EAE694}"/>
              </a:ext>
            </a:extLst>
          </p:cNvPr>
          <p:cNvCxnSpPr>
            <a:cxnSpLocks/>
          </p:cNvCxnSpPr>
          <p:nvPr/>
        </p:nvCxnSpPr>
        <p:spPr>
          <a:xfrm>
            <a:off x="10291281" y="3950628"/>
            <a:ext cx="0" cy="145367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grpSp>
        <p:nvGrpSpPr>
          <p:cNvPr id="148" name="Group 147">
            <a:extLst>
              <a:ext uri="{FF2B5EF4-FFF2-40B4-BE49-F238E27FC236}">
                <a16:creationId xmlns:a16="http://schemas.microsoft.com/office/drawing/2014/main" id="{117E7081-0579-9EFB-8AC0-443C10526D99}"/>
              </a:ext>
            </a:extLst>
          </p:cNvPr>
          <p:cNvGrpSpPr/>
          <p:nvPr/>
        </p:nvGrpSpPr>
        <p:grpSpPr>
          <a:xfrm>
            <a:off x="7177481" y="1048199"/>
            <a:ext cx="2054217" cy="5157768"/>
            <a:chOff x="7411474" y="1132396"/>
            <a:chExt cx="2128590" cy="5165083"/>
          </a:xfrm>
        </p:grpSpPr>
        <p:sp>
          <p:nvSpPr>
            <p:cNvPr id="149" name="Rectangle 148">
              <a:extLst>
                <a:ext uri="{FF2B5EF4-FFF2-40B4-BE49-F238E27FC236}">
                  <a16:creationId xmlns:a16="http://schemas.microsoft.com/office/drawing/2014/main" id="{895EE3EC-7BF7-6FA5-4864-9280E9C07568}"/>
                </a:ext>
              </a:extLst>
            </p:cNvPr>
            <p:cNvSpPr/>
            <p:nvPr/>
          </p:nvSpPr>
          <p:spPr>
            <a:xfrm>
              <a:off x="7411474" y="1132396"/>
              <a:ext cx="149902" cy="62526"/>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Rectangle 149">
              <a:extLst>
                <a:ext uri="{FF2B5EF4-FFF2-40B4-BE49-F238E27FC236}">
                  <a16:creationId xmlns:a16="http://schemas.microsoft.com/office/drawing/2014/main" id="{D9B04B09-4EED-4814-AF46-11D86F2D1B71}"/>
                </a:ext>
              </a:extLst>
            </p:cNvPr>
            <p:cNvSpPr/>
            <p:nvPr/>
          </p:nvSpPr>
          <p:spPr>
            <a:xfrm>
              <a:off x="7676118" y="1609037"/>
              <a:ext cx="140328" cy="54515"/>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1" name="Rectangle 150">
              <a:extLst>
                <a:ext uri="{FF2B5EF4-FFF2-40B4-BE49-F238E27FC236}">
                  <a16:creationId xmlns:a16="http://schemas.microsoft.com/office/drawing/2014/main" id="{57688DAC-48BC-01D4-1FC3-B2F2D1E15A6F}"/>
                </a:ext>
              </a:extLst>
            </p:cNvPr>
            <p:cNvSpPr/>
            <p:nvPr/>
          </p:nvSpPr>
          <p:spPr>
            <a:xfrm>
              <a:off x="8340305" y="1609037"/>
              <a:ext cx="140328" cy="5682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Rectangle 151">
              <a:extLst>
                <a:ext uri="{FF2B5EF4-FFF2-40B4-BE49-F238E27FC236}">
                  <a16:creationId xmlns:a16="http://schemas.microsoft.com/office/drawing/2014/main" id="{F0C2D2A7-2DF1-58E5-7B94-800A55308E35}"/>
                </a:ext>
              </a:extLst>
            </p:cNvPr>
            <p:cNvSpPr/>
            <p:nvPr/>
          </p:nvSpPr>
          <p:spPr>
            <a:xfrm>
              <a:off x="9406631" y="6239629"/>
              <a:ext cx="133433" cy="5785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3" name="Rectangle 152">
              <a:extLst>
                <a:ext uri="{FF2B5EF4-FFF2-40B4-BE49-F238E27FC236}">
                  <a16:creationId xmlns:a16="http://schemas.microsoft.com/office/drawing/2014/main" id="{02A5C1EC-1AB6-D143-7E3A-341C5FB146DD}"/>
                </a:ext>
              </a:extLst>
            </p:cNvPr>
            <p:cNvSpPr/>
            <p:nvPr/>
          </p:nvSpPr>
          <p:spPr>
            <a:xfrm>
              <a:off x="8538043" y="2241982"/>
              <a:ext cx="134337" cy="75929"/>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Rectangle 153">
              <a:extLst>
                <a:ext uri="{FF2B5EF4-FFF2-40B4-BE49-F238E27FC236}">
                  <a16:creationId xmlns:a16="http://schemas.microsoft.com/office/drawing/2014/main" id="{23DC18CD-E35B-9CC8-C1FE-FEC7531E5B74}"/>
                </a:ext>
              </a:extLst>
            </p:cNvPr>
            <p:cNvSpPr/>
            <p:nvPr/>
          </p:nvSpPr>
          <p:spPr>
            <a:xfrm rot="16200000">
              <a:off x="8652630" y="4007978"/>
              <a:ext cx="141513" cy="7092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5" name="Rectangle 154">
              <a:extLst>
                <a:ext uri="{FF2B5EF4-FFF2-40B4-BE49-F238E27FC236}">
                  <a16:creationId xmlns:a16="http://schemas.microsoft.com/office/drawing/2014/main" id="{C8AA7A40-C7C8-BB29-3BB8-20E7812960FE}"/>
                </a:ext>
              </a:extLst>
            </p:cNvPr>
            <p:cNvSpPr/>
            <p:nvPr/>
          </p:nvSpPr>
          <p:spPr>
            <a:xfrm>
              <a:off x="9210620" y="4043019"/>
              <a:ext cx="125274" cy="45719"/>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6" name="Rectangle 155">
            <a:extLst>
              <a:ext uri="{FF2B5EF4-FFF2-40B4-BE49-F238E27FC236}">
                <a16:creationId xmlns:a16="http://schemas.microsoft.com/office/drawing/2014/main" id="{E0D4E4D8-C726-3567-DBAE-35A6DF48FE8A}"/>
              </a:ext>
            </a:extLst>
          </p:cNvPr>
          <p:cNvSpPr/>
          <p:nvPr/>
        </p:nvSpPr>
        <p:spPr>
          <a:xfrm>
            <a:off x="7929407" y="6409014"/>
            <a:ext cx="176075" cy="95041"/>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TextBox 156">
            <a:extLst>
              <a:ext uri="{FF2B5EF4-FFF2-40B4-BE49-F238E27FC236}">
                <a16:creationId xmlns:a16="http://schemas.microsoft.com/office/drawing/2014/main" id="{20D2EC4C-B51D-EC8A-C28E-C5444684CDC4}"/>
              </a:ext>
            </a:extLst>
          </p:cNvPr>
          <p:cNvSpPr txBox="1"/>
          <p:nvPr/>
        </p:nvSpPr>
        <p:spPr>
          <a:xfrm>
            <a:off x="8074249" y="6289753"/>
            <a:ext cx="2699871" cy="338554"/>
          </a:xfrm>
          <a:prstGeom prst="rect">
            <a:avLst/>
          </a:prstGeom>
          <a:noFill/>
        </p:spPr>
        <p:txBody>
          <a:bodyPr wrap="square" rtlCol="0">
            <a:spAutoFit/>
          </a:bodyPr>
          <a:lstStyle/>
          <a:p>
            <a:r>
              <a:rPr lang="en-US" sz="1600" dirty="0"/>
              <a:t>= Temperature Sensors</a:t>
            </a:r>
          </a:p>
        </p:txBody>
      </p:sp>
      <p:sp>
        <p:nvSpPr>
          <p:cNvPr id="158" name="TextBox 157">
            <a:extLst>
              <a:ext uri="{FF2B5EF4-FFF2-40B4-BE49-F238E27FC236}">
                <a16:creationId xmlns:a16="http://schemas.microsoft.com/office/drawing/2014/main" id="{EFF59A7F-6408-D845-25FF-AA9EC6A17F91}"/>
              </a:ext>
            </a:extLst>
          </p:cNvPr>
          <p:cNvSpPr txBox="1"/>
          <p:nvPr/>
        </p:nvSpPr>
        <p:spPr>
          <a:xfrm>
            <a:off x="7433558" y="0"/>
            <a:ext cx="3387998" cy="369332"/>
          </a:xfrm>
          <a:prstGeom prst="rect">
            <a:avLst/>
          </a:prstGeom>
          <a:noFill/>
        </p:spPr>
        <p:txBody>
          <a:bodyPr wrap="square" rtlCol="0">
            <a:spAutoFit/>
          </a:bodyPr>
          <a:lstStyle/>
          <a:p>
            <a:r>
              <a:rPr lang="en-US" b="1" dirty="0"/>
              <a:t>Cross section of test cell</a:t>
            </a:r>
          </a:p>
        </p:txBody>
      </p:sp>
      <p:sp>
        <p:nvSpPr>
          <p:cNvPr id="4" name="Title 1">
            <a:extLst>
              <a:ext uri="{FF2B5EF4-FFF2-40B4-BE49-F238E27FC236}">
                <a16:creationId xmlns:a16="http://schemas.microsoft.com/office/drawing/2014/main" id="{21FFF351-DA86-2620-09D9-5D4F25CF19D0}"/>
              </a:ext>
            </a:extLst>
          </p:cNvPr>
          <p:cNvSpPr txBox="1">
            <a:spLocks/>
          </p:cNvSpPr>
          <p:nvPr/>
        </p:nvSpPr>
        <p:spPr>
          <a:xfrm>
            <a:off x="70122" y="105168"/>
            <a:ext cx="10239992" cy="84985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US" dirty="0"/>
              <a:t>Measurement Uncertainty</a:t>
            </a:r>
          </a:p>
        </p:txBody>
      </p:sp>
      <p:sp>
        <p:nvSpPr>
          <p:cNvPr id="5" name="TextBox 4">
            <a:extLst>
              <a:ext uri="{FF2B5EF4-FFF2-40B4-BE49-F238E27FC236}">
                <a16:creationId xmlns:a16="http://schemas.microsoft.com/office/drawing/2014/main" id="{93757BD8-C8ED-BBA3-814F-5A9ACEE29EBD}"/>
              </a:ext>
            </a:extLst>
          </p:cNvPr>
          <p:cNvSpPr txBox="1"/>
          <p:nvPr/>
        </p:nvSpPr>
        <p:spPr>
          <a:xfrm>
            <a:off x="3123731" y="1036735"/>
            <a:ext cx="2583890" cy="307777"/>
          </a:xfrm>
          <a:prstGeom prst="rect">
            <a:avLst/>
          </a:prstGeom>
          <a:solidFill>
            <a:schemeClr val="bg1"/>
          </a:solidFill>
        </p:spPr>
        <p:txBody>
          <a:bodyPr wrap="square" rtlCol="0">
            <a:spAutoFit/>
          </a:bodyPr>
          <a:lstStyle/>
          <a:p>
            <a:endParaRPr lang="en-US" sz="1400" dirty="0"/>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54436628-B2E0-BB0D-598E-AA194BB89902}"/>
                  </a:ext>
                </a:extLst>
              </p:cNvPr>
              <p:cNvSpPr txBox="1"/>
              <p:nvPr/>
            </p:nvSpPr>
            <p:spPr>
              <a:xfrm>
                <a:off x="14206" y="936124"/>
                <a:ext cx="5785894" cy="1620187"/>
              </a:xfrm>
              <a:prstGeom prst="rect">
                <a:avLst/>
              </a:prstGeom>
              <a:noFill/>
            </p:spPr>
            <p:txBody>
              <a:bodyPr wrap="square" rtlCol="0">
                <a:spAutoFit/>
              </a:bodyPr>
              <a:lstStyle/>
              <a:p>
                <a:pPr marL="285750" indent="-285750">
                  <a:buFont typeface="Arial" panose="020B0604020202020204" pitchFamily="34" charset="0"/>
                  <a:buChar char="•"/>
                </a:pPr>
                <a:r>
                  <a:rPr lang="en-US" sz="1600" dirty="0"/>
                  <a:t>Uncertainty calculated considering instrument contribution.</a:t>
                </a:r>
              </a:p>
              <a:p>
                <a:pPr marL="285750" indent="-285750">
                  <a:buFont typeface="Arial" panose="020B0604020202020204" pitchFamily="34" charset="0"/>
                  <a:buChar char="•"/>
                </a:pPr>
                <a:r>
                  <a:rPr lang="en-US" sz="1600" dirty="0"/>
                  <a:t>Assumed heater core offset of 2 mm in insulation and determined the change in resistance through insulation via FEA </a:t>
                </a:r>
                <a14:m>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m:t>
                        </m:r>
                        <m:r>
                          <a:rPr lang="en-US" sz="1600" b="0" i="1" smtClean="0">
                            <a:latin typeface="Cambria Math" panose="02040503050406030204" pitchFamily="18" charset="0"/>
                          </a:rPr>
                          <m:t>𝛿</m:t>
                        </m:r>
                      </m:e>
                      <m:sub>
                        <m:r>
                          <a:rPr lang="en-US" sz="1600" b="0" i="1" smtClean="0">
                            <a:latin typeface="Cambria Math" panose="02040503050406030204" pitchFamily="18" charset="0"/>
                          </a:rPr>
                          <m:t>𝑜𝑓𝑓𝑠𝑒𝑡</m:t>
                        </m:r>
                      </m:sub>
                    </m:sSub>
                    <m:r>
                      <a:rPr lang="en-US" sz="1600" b="0" i="1" smtClean="0">
                        <a:latin typeface="Cambria Math" panose="02040503050406030204" pitchFamily="18" charset="0"/>
                      </a:rPr>
                      <m:t>)</m:t>
                    </m:r>
                  </m:oMath>
                </a14:m>
                <a:r>
                  <a:rPr lang="en-US" sz="1600" dirty="0"/>
                  <a:t>. </a:t>
                </a:r>
              </a:p>
              <a:p>
                <a:pPr marL="285750" indent="-285750">
                  <a:buFont typeface="Arial" panose="020B0604020202020204" pitchFamily="34" charset="0"/>
                  <a:buChar char="•"/>
                </a:pPr>
                <a:endParaRPr lang="en-US" dirty="0"/>
              </a:p>
            </p:txBody>
          </p:sp>
        </mc:Choice>
        <mc:Fallback xmlns="">
          <p:sp>
            <p:nvSpPr>
              <p:cNvPr id="2" name="TextBox 1">
                <a:extLst>
                  <a:ext uri="{FF2B5EF4-FFF2-40B4-BE49-F238E27FC236}">
                    <a16:creationId xmlns:a16="http://schemas.microsoft.com/office/drawing/2014/main" id="{54436628-B2E0-BB0D-598E-AA194BB89902}"/>
                  </a:ext>
                </a:extLst>
              </p:cNvPr>
              <p:cNvSpPr txBox="1">
                <a:spLocks noRot="1" noChangeAspect="1" noMove="1" noResize="1" noEditPoints="1" noAdjustHandles="1" noChangeArrowheads="1" noChangeShapeType="1" noTextEdit="1"/>
              </p:cNvSpPr>
              <p:nvPr/>
            </p:nvSpPr>
            <p:spPr>
              <a:xfrm>
                <a:off x="14206" y="936124"/>
                <a:ext cx="5785894" cy="1620187"/>
              </a:xfrm>
              <a:prstGeom prst="rect">
                <a:avLst/>
              </a:prstGeom>
              <a:blipFill>
                <a:blip r:embed="rId8"/>
                <a:stretch>
                  <a:fillRect l="-421" t="-1132" r="-105"/>
                </a:stretch>
              </a:blipFill>
            </p:spPr>
            <p:txBody>
              <a:bodyPr/>
              <a:lstStyle/>
              <a:p>
                <a:r>
                  <a:rPr lang="en-US">
                    <a:noFill/>
                  </a:rPr>
                  <a:t> </a:t>
                </a:r>
              </a:p>
            </p:txBody>
          </p:sp>
        </mc:Fallback>
      </mc:AlternateContent>
      <p:cxnSp>
        <p:nvCxnSpPr>
          <p:cNvPr id="159" name="Straight Connector 158">
            <a:extLst>
              <a:ext uri="{FF2B5EF4-FFF2-40B4-BE49-F238E27FC236}">
                <a16:creationId xmlns:a16="http://schemas.microsoft.com/office/drawing/2014/main" id="{FE2F854C-D728-B860-9D3E-1FC2D8CC5B9B}"/>
              </a:ext>
            </a:extLst>
          </p:cNvPr>
          <p:cNvCxnSpPr>
            <a:cxnSpLocks/>
          </p:cNvCxnSpPr>
          <p:nvPr/>
        </p:nvCxnSpPr>
        <p:spPr>
          <a:xfrm flipH="1" flipV="1">
            <a:off x="7671612" y="3720921"/>
            <a:ext cx="691666" cy="190613"/>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61" name="TextBox 160">
                <a:extLst>
                  <a:ext uri="{FF2B5EF4-FFF2-40B4-BE49-F238E27FC236}">
                    <a16:creationId xmlns:a16="http://schemas.microsoft.com/office/drawing/2014/main" id="{BAABB19D-F826-682A-1E1A-329BDE0D1FC9}"/>
                  </a:ext>
                </a:extLst>
              </p:cNvPr>
              <p:cNvSpPr txBox="1"/>
              <p:nvPr/>
            </p:nvSpPr>
            <p:spPr>
              <a:xfrm>
                <a:off x="5800100" y="3566986"/>
                <a:ext cx="218597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dirty="0" smtClean="0">
                              <a:latin typeface="Cambria Math" panose="02040503050406030204" pitchFamily="18" charset="0"/>
                            </a:rPr>
                          </m:ctrlPr>
                        </m:sSubPr>
                        <m:e>
                          <m:r>
                            <a:rPr lang="en-US" sz="1600" i="1" dirty="0">
                              <a:latin typeface="Cambria Math" panose="02040503050406030204" pitchFamily="18" charset="0"/>
                            </a:rPr>
                            <m:t>𝑇</m:t>
                          </m:r>
                        </m:e>
                        <m:sub>
                          <m:r>
                            <a:rPr lang="en-US" sz="1600" b="0" i="1" dirty="0" smtClean="0">
                              <a:latin typeface="Cambria Math" panose="02040503050406030204" pitchFamily="18" charset="0"/>
                            </a:rPr>
                            <m:t>𝐶</m:t>
                          </m:r>
                          <m:r>
                            <a:rPr lang="en-US" sz="1600" i="1" dirty="0">
                              <a:latin typeface="Cambria Math" panose="02040503050406030204" pitchFamily="18" charset="0"/>
                            </a:rPr>
                            <m:t>𝐵𝑇</m:t>
                          </m:r>
                        </m:sub>
                      </m:sSub>
                      <m:r>
                        <a:rPr lang="en-US" sz="1600" i="1" dirty="0">
                          <a:latin typeface="Cambria Math" panose="02040503050406030204" pitchFamily="18" charset="0"/>
                        </a:rPr>
                        <m:t>:</m:t>
                      </m:r>
                      <m:r>
                        <a:rPr lang="en-US" sz="1600" b="0" i="1" dirty="0" smtClean="0">
                          <a:latin typeface="Cambria Math" panose="02040503050406030204" pitchFamily="18" charset="0"/>
                        </a:rPr>
                        <m:t>20±0.5 </m:t>
                      </m:r>
                      <m:r>
                        <a:rPr lang="en-US" sz="1600" b="0" i="1" dirty="0" smtClean="0">
                          <a:latin typeface="Cambria Math" panose="02040503050406030204" pitchFamily="18" charset="0"/>
                        </a:rPr>
                        <m:t>𝐾</m:t>
                      </m:r>
                      <m:r>
                        <a:rPr lang="en-US" sz="1600" b="0" i="1" dirty="0" smtClean="0">
                          <a:latin typeface="Cambria Math" panose="02040503050406030204" pitchFamily="18" charset="0"/>
                        </a:rPr>
                        <m:t> </m:t>
                      </m:r>
                    </m:oMath>
                  </m:oMathPara>
                </a14:m>
                <a:endParaRPr lang="en-US" sz="1600" dirty="0"/>
              </a:p>
            </p:txBody>
          </p:sp>
        </mc:Choice>
        <mc:Fallback xmlns="">
          <p:sp>
            <p:nvSpPr>
              <p:cNvPr id="161" name="TextBox 160">
                <a:extLst>
                  <a:ext uri="{FF2B5EF4-FFF2-40B4-BE49-F238E27FC236}">
                    <a16:creationId xmlns:a16="http://schemas.microsoft.com/office/drawing/2014/main" id="{BAABB19D-F826-682A-1E1A-329BDE0D1FC9}"/>
                  </a:ext>
                </a:extLst>
              </p:cNvPr>
              <p:cNvSpPr txBox="1">
                <a:spLocks noRot="1" noChangeAspect="1" noMove="1" noResize="1" noEditPoints="1" noAdjustHandles="1" noChangeArrowheads="1" noChangeShapeType="1" noTextEdit="1"/>
              </p:cNvSpPr>
              <p:nvPr/>
            </p:nvSpPr>
            <p:spPr>
              <a:xfrm>
                <a:off x="5800100" y="3566986"/>
                <a:ext cx="2185977" cy="338554"/>
              </a:xfrm>
              <a:prstGeom prst="rect">
                <a:avLst/>
              </a:prstGeom>
              <a:blipFill>
                <a:blip r:embed="rId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2" name="TextBox 161">
                <a:extLst>
                  <a:ext uri="{FF2B5EF4-FFF2-40B4-BE49-F238E27FC236}">
                    <a16:creationId xmlns:a16="http://schemas.microsoft.com/office/drawing/2014/main" id="{FD202FCA-B77E-A022-837A-6E9F58ED0228}"/>
                  </a:ext>
                </a:extLst>
              </p:cNvPr>
              <p:cNvSpPr txBox="1"/>
              <p:nvPr/>
            </p:nvSpPr>
            <p:spPr>
              <a:xfrm>
                <a:off x="5800100" y="3105534"/>
                <a:ext cx="206508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𝑇</m:t>
                          </m:r>
                        </m:e>
                        <m:sub>
                          <m:r>
                            <a:rPr lang="en-US" sz="1600" b="0" i="1" dirty="0" smtClean="0">
                              <a:latin typeface="Cambria Math" panose="02040503050406030204" pitchFamily="18" charset="0"/>
                            </a:rPr>
                            <m:t>𝑊𝐵𝑇</m:t>
                          </m:r>
                        </m:sub>
                      </m:sSub>
                      <m:r>
                        <a:rPr lang="en-US" sz="1600" b="0" i="1" dirty="0" smtClean="0">
                          <a:latin typeface="Cambria Math" panose="02040503050406030204" pitchFamily="18" charset="0"/>
                        </a:rPr>
                        <m:t>:293±0.5 </m:t>
                      </m:r>
                      <m:r>
                        <a:rPr lang="en-US" sz="1600" b="0" i="1" dirty="0" smtClean="0">
                          <a:latin typeface="Cambria Math" panose="02040503050406030204" pitchFamily="18" charset="0"/>
                        </a:rPr>
                        <m:t>𝐾</m:t>
                      </m:r>
                      <m:r>
                        <a:rPr lang="en-US" sz="1600" b="0" i="1" dirty="0" smtClean="0">
                          <a:latin typeface="Cambria Math" panose="02040503050406030204" pitchFamily="18" charset="0"/>
                        </a:rPr>
                        <m:t> </m:t>
                      </m:r>
                    </m:oMath>
                  </m:oMathPara>
                </a14:m>
                <a:endParaRPr lang="en-US" sz="1600" dirty="0"/>
              </a:p>
            </p:txBody>
          </p:sp>
        </mc:Choice>
        <mc:Fallback xmlns="">
          <p:sp>
            <p:nvSpPr>
              <p:cNvPr id="162" name="TextBox 161">
                <a:extLst>
                  <a:ext uri="{FF2B5EF4-FFF2-40B4-BE49-F238E27FC236}">
                    <a16:creationId xmlns:a16="http://schemas.microsoft.com/office/drawing/2014/main" id="{FD202FCA-B77E-A022-837A-6E9F58ED0228}"/>
                  </a:ext>
                </a:extLst>
              </p:cNvPr>
              <p:cNvSpPr txBox="1">
                <a:spLocks noRot="1" noChangeAspect="1" noMove="1" noResize="1" noEditPoints="1" noAdjustHandles="1" noChangeArrowheads="1" noChangeShapeType="1" noTextEdit="1"/>
              </p:cNvSpPr>
              <p:nvPr/>
            </p:nvSpPr>
            <p:spPr>
              <a:xfrm>
                <a:off x="5800100" y="3105534"/>
                <a:ext cx="2065087" cy="338554"/>
              </a:xfrm>
              <a:prstGeom prst="rect">
                <a:avLst/>
              </a:prstGeom>
              <a:blipFill>
                <a:blip r:embed="rId10"/>
                <a:stretch>
                  <a:fillRect/>
                </a:stretch>
              </a:blipFill>
            </p:spPr>
            <p:txBody>
              <a:bodyPr/>
              <a:lstStyle/>
              <a:p>
                <a:r>
                  <a:rPr lang="en-US">
                    <a:noFill/>
                  </a:rPr>
                  <a:t> </a:t>
                </a:r>
              </a:p>
            </p:txBody>
          </p:sp>
        </mc:Fallback>
      </mc:AlternateContent>
      <p:cxnSp>
        <p:nvCxnSpPr>
          <p:cNvPr id="163" name="Straight Connector 162">
            <a:extLst>
              <a:ext uri="{FF2B5EF4-FFF2-40B4-BE49-F238E27FC236}">
                <a16:creationId xmlns:a16="http://schemas.microsoft.com/office/drawing/2014/main" id="{2161DD62-DB1C-1857-B955-E6F533A6D324}"/>
              </a:ext>
            </a:extLst>
          </p:cNvPr>
          <p:cNvCxnSpPr>
            <a:cxnSpLocks/>
          </p:cNvCxnSpPr>
          <p:nvPr/>
        </p:nvCxnSpPr>
        <p:spPr>
          <a:xfrm flipH="1" flipV="1">
            <a:off x="7629504" y="3282143"/>
            <a:ext cx="1284261" cy="642996"/>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69" name="TextBox 168">
                <a:extLst>
                  <a:ext uri="{FF2B5EF4-FFF2-40B4-BE49-F238E27FC236}">
                    <a16:creationId xmlns:a16="http://schemas.microsoft.com/office/drawing/2014/main" id="{5FA576D0-78CE-5C37-839C-099700DAECB2}"/>
                  </a:ext>
                </a:extLst>
              </p:cNvPr>
              <p:cNvSpPr txBox="1"/>
              <p:nvPr/>
            </p:nvSpPr>
            <p:spPr>
              <a:xfrm>
                <a:off x="5897228" y="3997784"/>
                <a:ext cx="1949874" cy="584775"/>
              </a:xfrm>
              <a:prstGeom prst="rect">
                <a:avLst/>
              </a:prstGeom>
              <a:noFill/>
            </p:spPr>
            <p:txBody>
              <a:bodyPr wrap="square" rtlCol="0">
                <a:spAutoFit/>
              </a:bodyPr>
              <a:lstStyle/>
              <a:p>
                <a14:m>
                  <m:oMath xmlns:m="http://schemas.openxmlformats.org/officeDocument/2006/math">
                    <m:sSub>
                      <m:sSubPr>
                        <m:ctrlPr>
                          <a:rPr lang="en-US" sz="1600" b="0" i="1" dirty="0" smtClean="0">
                            <a:latin typeface="Cambria Math" panose="02040503050406030204" pitchFamily="18" charset="0"/>
                          </a:rPr>
                        </m:ctrlPr>
                      </m:sSubPr>
                      <m:e>
                        <m:r>
                          <a:rPr lang="en-US" sz="1600" b="0" i="1" dirty="0" smtClean="0">
                            <a:latin typeface="Cambria Math" panose="02040503050406030204" pitchFamily="18" charset="0"/>
                          </a:rPr>
                          <m:t>𝑅</m:t>
                        </m:r>
                      </m:e>
                      <m:sub>
                        <m:r>
                          <a:rPr lang="en-US" sz="1600" b="0" i="1" dirty="0" smtClean="0">
                            <a:latin typeface="Cambria Math" panose="02040503050406030204" pitchFamily="18" charset="0"/>
                          </a:rPr>
                          <m:t>𝑜</m:t>
                        </m:r>
                      </m:sub>
                    </m:sSub>
                    <m:r>
                      <a:rPr lang="en-US" sz="1600" i="1" dirty="0">
                        <a:latin typeface="Cambria Math" panose="02040503050406030204" pitchFamily="18" charset="0"/>
                      </a:rPr>
                      <m:t>:</m:t>
                    </m:r>
                    <m:r>
                      <a:rPr lang="en-US" sz="1600" i="1" dirty="0" smtClean="0">
                        <a:latin typeface="Cambria Math" panose="02040503050406030204" pitchFamily="18" charset="0"/>
                      </a:rPr>
                      <m:t>2</m:t>
                    </m:r>
                    <m:r>
                      <a:rPr lang="en-US" sz="1600" b="0" i="1" dirty="0" smtClean="0">
                        <a:latin typeface="Cambria Math" panose="02040503050406030204" pitchFamily="18" charset="0"/>
                      </a:rPr>
                      <m:t>2.8±0.25 </m:t>
                    </m:r>
                  </m:oMath>
                </a14:m>
                <a:r>
                  <a:rPr lang="en-US" sz="1600" dirty="0"/>
                  <a:t>mm</a:t>
                </a:r>
              </a:p>
              <a:p>
                <a:endParaRPr lang="en-US" sz="1600" dirty="0"/>
              </a:p>
            </p:txBody>
          </p:sp>
        </mc:Choice>
        <mc:Fallback xmlns="">
          <p:sp>
            <p:nvSpPr>
              <p:cNvPr id="169" name="TextBox 168">
                <a:extLst>
                  <a:ext uri="{FF2B5EF4-FFF2-40B4-BE49-F238E27FC236}">
                    <a16:creationId xmlns:a16="http://schemas.microsoft.com/office/drawing/2014/main" id="{5FA576D0-78CE-5C37-839C-099700DAECB2}"/>
                  </a:ext>
                </a:extLst>
              </p:cNvPr>
              <p:cNvSpPr txBox="1">
                <a:spLocks noRot="1" noChangeAspect="1" noMove="1" noResize="1" noEditPoints="1" noAdjustHandles="1" noChangeArrowheads="1" noChangeShapeType="1" noTextEdit="1"/>
              </p:cNvSpPr>
              <p:nvPr/>
            </p:nvSpPr>
            <p:spPr>
              <a:xfrm>
                <a:off x="5897228" y="3997784"/>
                <a:ext cx="1949874" cy="584775"/>
              </a:xfrm>
              <a:prstGeom prst="rect">
                <a:avLst/>
              </a:prstGeom>
              <a:blipFill>
                <a:blip r:embed="rId11"/>
                <a:stretch>
                  <a:fillRect t="-3125"/>
                </a:stretch>
              </a:blipFill>
            </p:spPr>
            <p:txBody>
              <a:bodyPr/>
              <a:lstStyle/>
              <a:p>
                <a:r>
                  <a:rPr lang="en-US">
                    <a:noFill/>
                  </a:rPr>
                  <a:t> </a:t>
                </a:r>
              </a:p>
            </p:txBody>
          </p:sp>
        </mc:Fallback>
      </mc:AlternateContent>
      <p:cxnSp>
        <p:nvCxnSpPr>
          <p:cNvPr id="172" name="Straight Connector 171">
            <a:extLst>
              <a:ext uri="{FF2B5EF4-FFF2-40B4-BE49-F238E27FC236}">
                <a16:creationId xmlns:a16="http://schemas.microsoft.com/office/drawing/2014/main" id="{8D4B0D2F-F43A-175D-9CF0-30E64902A862}"/>
              </a:ext>
            </a:extLst>
          </p:cNvPr>
          <p:cNvCxnSpPr>
            <a:cxnSpLocks/>
          </p:cNvCxnSpPr>
          <p:nvPr/>
        </p:nvCxnSpPr>
        <p:spPr>
          <a:xfrm flipH="1" flipV="1">
            <a:off x="7779595" y="4199779"/>
            <a:ext cx="920910" cy="249385"/>
          </a:xfrm>
          <a:prstGeom prst="line">
            <a:avLst/>
          </a:prstGeom>
        </p:spPr>
        <p:style>
          <a:lnRef idx="1">
            <a:schemeClr val="dk1"/>
          </a:lnRef>
          <a:fillRef idx="0">
            <a:schemeClr val="dk1"/>
          </a:fillRef>
          <a:effectRef idx="0">
            <a:schemeClr val="dk1"/>
          </a:effectRef>
          <a:fontRef idx="minor">
            <a:schemeClr val="tx1"/>
          </a:fontRef>
        </p:style>
      </p:cxnSp>
      <p:sp>
        <p:nvSpPr>
          <p:cNvPr id="174" name="Arrow: Right 173">
            <a:extLst>
              <a:ext uri="{FF2B5EF4-FFF2-40B4-BE49-F238E27FC236}">
                <a16:creationId xmlns:a16="http://schemas.microsoft.com/office/drawing/2014/main" id="{F218C070-914B-278F-BE5F-11C0C02DEEF5}"/>
              </a:ext>
            </a:extLst>
          </p:cNvPr>
          <p:cNvSpPr/>
          <p:nvPr/>
        </p:nvSpPr>
        <p:spPr>
          <a:xfrm rot="5400000">
            <a:off x="8940163" y="2477029"/>
            <a:ext cx="453351" cy="215748"/>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7" name="TextBox 176">
                <a:extLst>
                  <a:ext uri="{FF2B5EF4-FFF2-40B4-BE49-F238E27FC236}">
                    <a16:creationId xmlns:a16="http://schemas.microsoft.com/office/drawing/2014/main" id="{A1A941B3-5C68-1D16-EFEA-568CF8E0A84C}"/>
                  </a:ext>
                </a:extLst>
              </p:cNvPr>
              <p:cNvSpPr txBox="1"/>
              <p:nvPr/>
            </p:nvSpPr>
            <p:spPr>
              <a:xfrm>
                <a:off x="5847032" y="2110149"/>
                <a:ext cx="2050266" cy="338554"/>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𝑄</m:t>
                      </m:r>
                      <m:r>
                        <a:rPr lang="en-US" sz="1600" b="0" i="1" smtClean="0">
                          <a:latin typeface="Cambria Math" panose="02040503050406030204" pitchFamily="18" charset="0"/>
                        </a:rPr>
                        <m:t>:1690±16.9 </m:t>
                      </m:r>
                      <m:r>
                        <a:rPr lang="en-US" sz="1600" b="0" i="1" smtClean="0">
                          <a:latin typeface="Cambria Math" panose="02040503050406030204" pitchFamily="18" charset="0"/>
                        </a:rPr>
                        <m:t>𝑚𝑊</m:t>
                      </m:r>
                    </m:oMath>
                  </m:oMathPara>
                </a14:m>
                <a:endParaRPr lang="en-US" sz="1600" dirty="0"/>
              </a:p>
            </p:txBody>
          </p:sp>
        </mc:Choice>
        <mc:Fallback xmlns="">
          <p:sp>
            <p:nvSpPr>
              <p:cNvPr id="177" name="TextBox 176">
                <a:extLst>
                  <a:ext uri="{FF2B5EF4-FFF2-40B4-BE49-F238E27FC236}">
                    <a16:creationId xmlns:a16="http://schemas.microsoft.com/office/drawing/2014/main" id="{A1A941B3-5C68-1D16-EFEA-568CF8E0A84C}"/>
                  </a:ext>
                </a:extLst>
              </p:cNvPr>
              <p:cNvSpPr txBox="1">
                <a:spLocks noRot="1" noChangeAspect="1" noMove="1" noResize="1" noEditPoints="1" noAdjustHandles="1" noChangeArrowheads="1" noChangeShapeType="1" noTextEdit="1"/>
              </p:cNvSpPr>
              <p:nvPr/>
            </p:nvSpPr>
            <p:spPr>
              <a:xfrm>
                <a:off x="5847032" y="2110149"/>
                <a:ext cx="2050266" cy="338554"/>
              </a:xfrm>
              <a:prstGeom prst="rect">
                <a:avLst/>
              </a:prstGeom>
              <a:blipFill>
                <a:blip r:embed="rId12"/>
                <a:stretch>
                  <a:fillRect b="-8929"/>
                </a:stretch>
              </a:blipFill>
            </p:spPr>
            <p:txBody>
              <a:bodyPr/>
              <a:lstStyle/>
              <a:p>
                <a:r>
                  <a:rPr lang="en-US">
                    <a:noFill/>
                  </a:rPr>
                  <a:t> </a:t>
                </a:r>
              </a:p>
            </p:txBody>
          </p:sp>
        </mc:Fallback>
      </mc:AlternateContent>
      <p:cxnSp>
        <p:nvCxnSpPr>
          <p:cNvPr id="178" name="Straight Connector 177">
            <a:extLst>
              <a:ext uri="{FF2B5EF4-FFF2-40B4-BE49-F238E27FC236}">
                <a16:creationId xmlns:a16="http://schemas.microsoft.com/office/drawing/2014/main" id="{3868034C-4B8F-0BDA-E24C-2698D8B051EF}"/>
              </a:ext>
            </a:extLst>
          </p:cNvPr>
          <p:cNvCxnSpPr>
            <a:cxnSpLocks/>
          </p:cNvCxnSpPr>
          <p:nvPr/>
        </p:nvCxnSpPr>
        <p:spPr>
          <a:xfrm flipH="1" flipV="1">
            <a:off x="7779595" y="2285582"/>
            <a:ext cx="1347962" cy="295738"/>
          </a:xfrm>
          <a:prstGeom prst="line">
            <a:avLst/>
          </a:prstGeom>
        </p:spPr>
        <p:style>
          <a:lnRef idx="1">
            <a:schemeClr val="dk1"/>
          </a:lnRef>
          <a:fillRef idx="0">
            <a:schemeClr val="dk1"/>
          </a:fillRef>
          <a:effectRef idx="0">
            <a:schemeClr val="dk1"/>
          </a:effectRef>
          <a:fontRef idx="minor">
            <a:schemeClr val="tx1"/>
          </a:fontRef>
        </p:style>
      </p:cxnSp>
      <p:cxnSp>
        <p:nvCxnSpPr>
          <p:cNvPr id="186" name="Straight Connector 185">
            <a:extLst>
              <a:ext uri="{FF2B5EF4-FFF2-40B4-BE49-F238E27FC236}">
                <a16:creationId xmlns:a16="http://schemas.microsoft.com/office/drawing/2014/main" id="{C4BD0536-CE6B-40BF-413F-2D6C4371933F}"/>
              </a:ext>
            </a:extLst>
          </p:cNvPr>
          <p:cNvCxnSpPr>
            <a:cxnSpLocks/>
          </p:cNvCxnSpPr>
          <p:nvPr/>
        </p:nvCxnSpPr>
        <p:spPr>
          <a:xfrm>
            <a:off x="9477286" y="2479956"/>
            <a:ext cx="0" cy="2969924"/>
          </a:xfrm>
          <a:prstGeom prst="line">
            <a:avLst/>
          </a:prstGeom>
          <a:ln w="19050">
            <a:prstDash val="sysDash"/>
          </a:ln>
        </p:spPr>
        <p:style>
          <a:lnRef idx="1">
            <a:schemeClr val="dk1"/>
          </a:lnRef>
          <a:fillRef idx="0">
            <a:schemeClr val="dk1"/>
          </a:fillRef>
          <a:effectRef idx="0">
            <a:schemeClr val="dk1"/>
          </a:effectRef>
          <a:fontRef idx="minor">
            <a:schemeClr val="tx1"/>
          </a:fontRef>
        </p:style>
      </p:cxnSp>
      <p:cxnSp>
        <p:nvCxnSpPr>
          <p:cNvPr id="188" name="Straight Connector 187">
            <a:extLst>
              <a:ext uri="{FF2B5EF4-FFF2-40B4-BE49-F238E27FC236}">
                <a16:creationId xmlns:a16="http://schemas.microsoft.com/office/drawing/2014/main" id="{9BFCBC67-FE80-2A50-C313-113426E348D0}"/>
              </a:ext>
            </a:extLst>
          </p:cNvPr>
          <p:cNvCxnSpPr>
            <a:cxnSpLocks/>
          </p:cNvCxnSpPr>
          <p:nvPr/>
        </p:nvCxnSpPr>
        <p:spPr>
          <a:xfrm>
            <a:off x="8974213" y="2479956"/>
            <a:ext cx="0" cy="2969924"/>
          </a:xfrm>
          <a:prstGeom prst="line">
            <a:avLst/>
          </a:prstGeom>
          <a:ln w="19050">
            <a:prstDash val="sysDash"/>
          </a:ln>
        </p:spPr>
        <p:style>
          <a:lnRef idx="1">
            <a:schemeClr val="dk1"/>
          </a:lnRef>
          <a:fillRef idx="0">
            <a:schemeClr val="dk1"/>
          </a:fillRef>
          <a:effectRef idx="0">
            <a:schemeClr val="dk1"/>
          </a:effectRef>
          <a:fontRef idx="minor">
            <a:schemeClr val="tx1"/>
          </a:fontRef>
        </p:style>
      </p:cxnSp>
      <p:cxnSp>
        <p:nvCxnSpPr>
          <p:cNvPr id="197" name="Straight Connector 196">
            <a:extLst>
              <a:ext uri="{FF2B5EF4-FFF2-40B4-BE49-F238E27FC236}">
                <a16:creationId xmlns:a16="http://schemas.microsoft.com/office/drawing/2014/main" id="{B912EDC8-2E14-73C1-7AE5-EA701D3C848F}"/>
              </a:ext>
            </a:extLst>
          </p:cNvPr>
          <p:cNvCxnSpPr>
            <a:cxnSpLocks/>
          </p:cNvCxnSpPr>
          <p:nvPr/>
        </p:nvCxnSpPr>
        <p:spPr>
          <a:xfrm flipH="1">
            <a:off x="8436221" y="5397765"/>
            <a:ext cx="521483" cy="7772"/>
          </a:xfrm>
          <a:prstGeom prst="line">
            <a:avLst/>
          </a:prstGeom>
        </p:spPr>
        <p:style>
          <a:lnRef idx="1">
            <a:schemeClr val="dk1"/>
          </a:lnRef>
          <a:fillRef idx="0">
            <a:schemeClr val="dk1"/>
          </a:fillRef>
          <a:effectRef idx="0">
            <a:schemeClr val="dk1"/>
          </a:effectRef>
          <a:fontRef idx="minor">
            <a:schemeClr val="tx1"/>
          </a:fontRef>
        </p:style>
      </p:cxnSp>
      <p:sp>
        <p:nvSpPr>
          <p:cNvPr id="12" name="Rectangle 11">
            <a:extLst>
              <a:ext uri="{FF2B5EF4-FFF2-40B4-BE49-F238E27FC236}">
                <a16:creationId xmlns:a16="http://schemas.microsoft.com/office/drawing/2014/main" id="{568BBEB8-17BD-CA1B-59BD-AA1DA458626F}"/>
              </a:ext>
            </a:extLst>
          </p:cNvPr>
          <p:cNvSpPr/>
          <p:nvPr/>
        </p:nvSpPr>
        <p:spPr>
          <a:xfrm>
            <a:off x="8709727" y="5456327"/>
            <a:ext cx="890970" cy="485395"/>
          </a:xfrm>
          <a:prstGeom prst="rect">
            <a:avLst/>
          </a:prstGeom>
          <a:solidFill>
            <a:schemeClr val="bg1">
              <a:lumMod val="85000"/>
              <a:alpha val="4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00691C0-A464-AB1F-1E49-5D2D2216148A}"/>
              </a:ext>
            </a:extLst>
          </p:cNvPr>
          <p:cNvSpPr/>
          <p:nvPr/>
        </p:nvSpPr>
        <p:spPr>
          <a:xfrm>
            <a:off x="8714840" y="1555692"/>
            <a:ext cx="306688" cy="913764"/>
          </a:xfrm>
          <a:prstGeom prst="rect">
            <a:avLst/>
          </a:prstGeom>
          <a:solidFill>
            <a:schemeClr val="bg1">
              <a:lumMod val="85000"/>
              <a:alpha val="4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663D0515-A5D1-AEE8-157B-B998755651F3}"/>
              </a:ext>
            </a:extLst>
          </p:cNvPr>
          <p:cNvSpPr/>
          <p:nvPr/>
        </p:nvSpPr>
        <p:spPr>
          <a:xfrm>
            <a:off x="9299755" y="1597660"/>
            <a:ext cx="300945" cy="871796"/>
          </a:xfrm>
          <a:prstGeom prst="rect">
            <a:avLst/>
          </a:prstGeom>
          <a:solidFill>
            <a:schemeClr val="bg1">
              <a:lumMod val="85000"/>
              <a:alpha val="4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BC5EDCDC-49B7-79CE-BAF4-48D23273F55B}"/>
              </a:ext>
            </a:extLst>
          </p:cNvPr>
          <p:cNvSpPr/>
          <p:nvPr/>
        </p:nvSpPr>
        <p:spPr>
          <a:xfrm>
            <a:off x="7916576" y="6604665"/>
            <a:ext cx="201098" cy="123238"/>
          </a:xfrm>
          <a:prstGeom prst="rect">
            <a:avLst/>
          </a:prstGeom>
          <a:solidFill>
            <a:schemeClr val="bg1">
              <a:lumMod val="85000"/>
              <a:alpha val="66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4AC3DD6E-BD10-ED2B-E8ED-04A160EEFA80}"/>
              </a:ext>
            </a:extLst>
          </p:cNvPr>
          <p:cNvSpPr txBox="1"/>
          <p:nvPr/>
        </p:nvSpPr>
        <p:spPr>
          <a:xfrm>
            <a:off x="8091761" y="6504055"/>
            <a:ext cx="2699871" cy="338554"/>
          </a:xfrm>
          <a:prstGeom prst="rect">
            <a:avLst/>
          </a:prstGeom>
          <a:noFill/>
        </p:spPr>
        <p:txBody>
          <a:bodyPr wrap="square" rtlCol="0">
            <a:spAutoFit/>
          </a:bodyPr>
          <a:lstStyle/>
          <a:p>
            <a:r>
              <a:rPr lang="en-US" sz="1600" dirty="0"/>
              <a:t>= Guard insulation</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534E12F8-A487-1473-D34B-F35B28B5C7D1}"/>
                  </a:ext>
                </a:extLst>
              </p:cNvPr>
              <p:cNvSpPr txBox="1"/>
              <p:nvPr/>
            </p:nvSpPr>
            <p:spPr>
              <a:xfrm>
                <a:off x="276976" y="6310916"/>
                <a:ext cx="4528327" cy="441916"/>
              </a:xfrm>
              <a:prstGeom prst="rect">
                <a:avLst/>
              </a:prstGeom>
              <a:noFill/>
              <a:ln>
                <a:solidFill>
                  <a:srgbClr val="00CC00"/>
                </a:solidFill>
              </a:ln>
            </p:spPr>
            <p:txBody>
              <a:bodyPr wrap="square">
                <a:spAutoFit/>
              </a:bodyPr>
              <a:lstStyle/>
              <a:p>
                <a:r>
                  <a:rPr lang="en-US" sz="1600" dirty="0"/>
                  <a:t>Theoretical uncertainty is well within </a:t>
                </a:r>
                <a14:m>
                  <m:oMath xmlns:m="http://schemas.openxmlformats.org/officeDocument/2006/math">
                    <m:r>
                      <a:rPr lang="en-US" sz="1600" b="0" i="1" smtClean="0">
                        <a:latin typeface="Cambria Math" panose="02040503050406030204" pitchFamily="18" charset="0"/>
                      </a:rPr>
                      <m:t>±1</m:t>
                    </m:r>
                    <m:f>
                      <m:fPr>
                        <m:ctrlPr>
                          <a:rPr lang="en-US" sz="1600" i="1" kern="100">
                            <a:latin typeface="Cambria Math" panose="02040503050406030204" pitchFamily="18" charset="0"/>
                            <a:ea typeface="Yu Gothic" panose="020B0400000000000000" pitchFamily="34" charset="-128"/>
                            <a:cs typeface="Arial" panose="020B0604020202020204" pitchFamily="34" charset="0"/>
                          </a:rPr>
                        </m:ctrlPr>
                      </m:fPr>
                      <m:num>
                        <m:r>
                          <a:rPr lang="en-US" sz="1600" b="0" i="1" kern="100">
                            <a:latin typeface="Cambria Math" panose="02040503050406030204" pitchFamily="18" charset="0"/>
                            <a:ea typeface="Yu Gothic" panose="020B0400000000000000" pitchFamily="34" charset="-128"/>
                            <a:cs typeface="Arial" panose="020B0604020202020204" pitchFamily="34" charset="0"/>
                          </a:rPr>
                          <m:t>𝑚𝑊</m:t>
                        </m:r>
                      </m:num>
                      <m:den>
                        <m:r>
                          <a:rPr lang="en-US" sz="1600" b="0" i="1" kern="100">
                            <a:latin typeface="Cambria Math" panose="02040503050406030204" pitchFamily="18" charset="0"/>
                            <a:ea typeface="Yu Gothic" panose="020B0400000000000000" pitchFamily="34" charset="-128"/>
                            <a:cs typeface="Arial" panose="020B0604020202020204" pitchFamily="34" charset="0"/>
                          </a:rPr>
                          <m:t>𝑚</m:t>
                        </m:r>
                        <m:r>
                          <a:rPr lang="en-US" sz="1600" b="0" i="1" kern="100">
                            <a:latin typeface="Cambria Math" panose="02040503050406030204" pitchFamily="18" charset="0"/>
                            <a:ea typeface="Yu Gothic" panose="020B0400000000000000" pitchFamily="34" charset="-128"/>
                            <a:cs typeface="Arial" panose="020B0604020202020204" pitchFamily="34" charset="0"/>
                          </a:rPr>
                          <m:t>−</m:t>
                        </m:r>
                        <m:r>
                          <a:rPr lang="en-US" sz="1600" b="0" i="1" kern="100">
                            <a:latin typeface="Cambria Math" panose="02040503050406030204" pitchFamily="18" charset="0"/>
                            <a:ea typeface="Yu Gothic" panose="020B0400000000000000" pitchFamily="34" charset="-128"/>
                            <a:cs typeface="Arial" panose="020B0604020202020204" pitchFamily="34" charset="0"/>
                          </a:rPr>
                          <m:t>𝐾</m:t>
                        </m:r>
                      </m:den>
                    </m:f>
                    <m:r>
                      <a:rPr lang="en-US" sz="1600" b="0" i="1" kern="100" smtClean="0">
                        <a:latin typeface="Cambria Math" panose="02040503050406030204" pitchFamily="18" charset="0"/>
                        <a:ea typeface="Yu Gothic" panose="020B0400000000000000" pitchFamily="34" charset="-128"/>
                        <a:cs typeface="Arial" panose="020B0604020202020204" pitchFamily="34" charset="0"/>
                      </a:rPr>
                      <m:t>.</m:t>
                    </m:r>
                  </m:oMath>
                </a14:m>
                <a:endParaRPr lang="en-US" sz="1600" dirty="0"/>
              </a:p>
            </p:txBody>
          </p:sp>
        </mc:Choice>
        <mc:Fallback xmlns="">
          <p:sp>
            <p:nvSpPr>
              <p:cNvPr id="20" name="TextBox 19">
                <a:extLst>
                  <a:ext uri="{FF2B5EF4-FFF2-40B4-BE49-F238E27FC236}">
                    <a16:creationId xmlns:a16="http://schemas.microsoft.com/office/drawing/2014/main" id="{534E12F8-A487-1473-D34B-F35B28B5C7D1}"/>
                  </a:ext>
                </a:extLst>
              </p:cNvPr>
              <p:cNvSpPr txBox="1">
                <a:spLocks noRot="1" noChangeAspect="1" noMove="1" noResize="1" noEditPoints="1" noAdjustHandles="1" noChangeArrowheads="1" noChangeShapeType="1" noTextEdit="1"/>
              </p:cNvSpPr>
              <p:nvPr/>
            </p:nvSpPr>
            <p:spPr>
              <a:xfrm>
                <a:off x="276976" y="6310916"/>
                <a:ext cx="4528327" cy="441916"/>
              </a:xfrm>
              <a:prstGeom prst="rect">
                <a:avLst/>
              </a:prstGeom>
              <a:blipFill>
                <a:blip r:embed="rId14"/>
                <a:stretch>
                  <a:fillRect l="-537" b="-1333"/>
                </a:stretch>
              </a:blipFill>
              <a:ln>
                <a:solidFill>
                  <a:srgbClr val="00CC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F42307F-646F-4EF7-0DD7-8AE637EACEF7}"/>
                  </a:ext>
                </a:extLst>
              </p:cNvPr>
              <p:cNvSpPr txBox="1"/>
              <p:nvPr/>
            </p:nvSpPr>
            <p:spPr>
              <a:xfrm>
                <a:off x="-604342" y="4866150"/>
                <a:ext cx="5993786" cy="901978"/>
              </a:xfrm>
              <a:prstGeom prst="rect">
                <a:avLst/>
              </a:prstGeom>
              <a:noFill/>
            </p:spPr>
            <p:txBody>
              <a:bodyPr wrap="square" rtlCol="0">
                <a:spAutoFit/>
              </a:bodyPr>
              <a:lstStyle/>
              <a:p>
                <a:endParaRPr lang="en-US" b="0"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𝑘</m:t>
                          </m:r>
                        </m:e>
                        <m:sub>
                          <m:r>
                            <a:rPr lang="en-US" b="0" i="1" smtClean="0">
                              <a:latin typeface="Cambria Math" panose="02040503050406030204" pitchFamily="18" charset="0"/>
                            </a:rPr>
                            <m:t>𝑒𝑓𝑓</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𝑖𝑛𝑠</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panose="02040503050406030204" pitchFamily="18" charset="0"/>
                                </a:rPr>
                                <m:t>𝛿</m:t>
                              </m:r>
                            </m:e>
                            <m:sub>
                              <m:r>
                                <a:rPr lang="en-US" i="1">
                                  <a:latin typeface="Cambria Math" panose="02040503050406030204" pitchFamily="18" charset="0"/>
                                </a:rPr>
                                <m:t>𝑜𝑓𝑓𝑠𝑒𝑡</m:t>
                              </m:r>
                            </m:sub>
                          </m:sSub>
                        </m:num>
                        <m:den>
                          <m:r>
                            <m:rPr>
                              <m:sty m:val="p"/>
                            </m:rPr>
                            <a:rPr lang="en-US" b="0" i="0" smtClean="0">
                              <a:latin typeface="Cambria Math" panose="02040503050406030204" pitchFamily="18" charset="0"/>
                            </a:rPr>
                            <m:t>Δ</m:t>
                          </m:r>
                          <m:r>
                            <a:rPr lang="en-US" b="0" i="1" smtClean="0">
                              <a:latin typeface="Cambria Math" panose="02040503050406030204" pitchFamily="18" charset="0"/>
                            </a:rPr>
                            <m:t>𝑇</m:t>
                          </m:r>
                        </m:den>
                      </m:f>
                    </m:oMath>
                  </m:oMathPara>
                </a14:m>
                <a:endParaRPr lang="en-US" b="0" dirty="0"/>
              </a:p>
            </p:txBody>
          </p:sp>
        </mc:Choice>
        <mc:Fallback xmlns="">
          <p:sp>
            <p:nvSpPr>
              <p:cNvPr id="3" name="TextBox 2">
                <a:extLst>
                  <a:ext uri="{FF2B5EF4-FFF2-40B4-BE49-F238E27FC236}">
                    <a16:creationId xmlns:a16="http://schemas.microsoft.com/office/drawing/2014/main" id="{0F42307F-646F-4EF7-0DD7-8AE637EACEF7}"/>
                  </a:ext>
                </a:extLst>
              </p:cNvPr>
              <p:cNvSpPr txBox="1">
                <a:spLocks noRot="1" noChangeAspect="1" noMove="1" noResize="1" noEditPoints="1" noAdjustHandles="1" noChangeArrowheads="1" noChangeShapeType="1" noTextEdit="1"/>
              </p:cNvSpPr>
              <p:nvPr/>
            </p:nvSpPr>
            <p:spPr>
              <a:xfrm>
                <a:off x="-604342" y="4866150"/>
                <a:ext cx="5993786" cy="901978"/>
              </a:xfrm>
              <a:prstGeom prst="rect">
                <a:avLst/>
              </a:prstGeom>
              <a:blipFill>
                <a:blip r:embed="rId15"/>
                <a:stretch>
                  <a:fillRect/>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D05754E4-44A7-070A-0C3A-6C51CCF70E2D}"/>
              </a:ext>
            </a:extLst>
          </p:cNvPr>
          <p:cNvPicPr>
            <a:picLocks noChangeAspect="1"/>
          </p:cNvPicPr>
          <p:nvPr/>
        </p:nvPicPr>
        <p:blipFill>
          <a:blip r:embed="rId16"/>
          <a:srcRect l="10246" t="6173" r="6315" b="5885"/>
          <a:stretch/>
        </p:blipFill>
        <p:spPr>
          <a:xfrm>
            <a:off x="5642255" y="4944770"/>
            <a:ext cx="1744546" cy="1752990"/>
          </a:xfrm>
          <a:prstGeom prst="rect">
            <a:avLst/>
          </a:prstGeom>
        </p:spPr>
      </p:pic>
      <p:cxnSp>
        <p:nvCxnSpPr>
          <p:cNvPr id="192" name="Straight Connector 191">
            <a:extLst>
              <a:ext uri="{FF2B5EF4-FFF2-40B4-BE49-F238E27FC236}">
                <a16:creationId xmlns:a16="http://schemas.microsoft.com/office/drawing/2014/main" id="{48E4B2F1-8960-DCB0-8331-199F368C71B4}"/>
              </a:ext>
            </a:extLst>
          </p:cNvPr>
          <p:cNvCxnSpPr>
            <a:cxnSpLocks/>
          </p:cNvCxnSpPr>
          <p:nvPr/>
        </p:nvCxnSpPr>
        <p:spPr>
          <a:xfrm flipH="1">
            <a:off x="6973493" y="5534847"/>
            <a:ext cx="1083741" cy="233281"/>
          </a:xfrm>
          <a:prstGeom prst="line">
            <a:avLst/>
          </a:prstGeom>
        </p:spPr>
        <p:style>
          <a:lnRef idx="1">
            <a:schemeClr val="dk1"/>
          </a:lnRef>
          <a:fillRef idx="0">
            <a:schemeClr val="dk1"/>
          </a:fillRef>
          <a:effectRef idx="0">
            <a:schemeClr val="dk1"/>
          </a:effectRef>
          <a:fontRef idx="minor">
            <a:schemeClr val="tx1"/>
          </a:fontRef>
        </p:style>
      </p:cxnSp>
      <p:sp>
        <p:nvSpPr>
          <p:cNvPr id="191" name="Oval 190">
            <a:extLst>
              <a:ext uri="{FF2B5EF4-FFF2-40B4-BE49-F238E27FC236}">
                <a16:creationId xmlns:a16="http://schemas.microsoft.com/office/drawing/2014/main" id="{75E1E638-106B-184C-24E5-68814CA94E02}"/>
              </a:ext>
            </a:extLst>
          </p:cNvPr>
          <p:cNvSpPr/>
          <p:nvPr/>
        </p:nvSpPr>
        <p:spPr>
          <a:xfrm>
            <a:off x="6029951" y="5354792"/>
            <a:ext cx="943542" cy="934845"/>
          </a:xfrm>
          <a:prstGeom prst="ellipse">
            <a:avLst/>
          </a:prstGeom>
          <a:noFill/>
          <a:ln w="12700">
            <a:solidFill>
              <a:schemeClr val="tx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90" name="TextBox 189">
                <a:extLst>
                  <a:ext uri="{FF2B5EF4-FFF2-40B4-BE49-F238E27FC236}">
                    <a16:creationId xmlns:a16="http://schemas.microsoft.com/office/drawing/2014/main" id="{FAF479AF-01D1-3387-B6B1-E7ECEB9E6F0C}"/>
                  </a:ext>
                </a:extLst>
              </p:cNvPr>
              <p:cNvSpPr txBox="1"/>
              <p:nvPr/>
            </p:nvSpPr>
            <p:spPr>
              <a:xfrm>
                <a:off x="7252838" y="5209576"/>
                <a:ext cx="1327227" cy="584775"/>
              </a:xfrm>
              <a:prstGeom prst="rect">
                <a:avLst/>
              </a:prstGeom>
              <a:noFill/>
            </p:spPr>
            <p:txBody>
              <a:bodyPr wrap="square" rtlCol="0">
                <a:spAutoFit/>
              </a:bodyPr>
              <a:lstStyle/>
              <a:p>
                <a14:m>
                  <m:oMath xmlns:m="http://schemas.openxmlformats.org/officeDocument/2006/math">
                    <m:r>
                      <a:rPr lang="en-US" sz="1600" b="0" i="1" dirty="0" smtClean="0">
                        <a:latin typeface="Cambria Math" panose="02040503050406030204" pitchFamily="18" charset="0"/>
                      </a:rPr>
                      <m:t>𝛿</m:t>
                    </m:r>
                    <m:r>
                      <a:rPr lang="en-US" sz="1600" b="0" i="1" dirty="0" smtClean="0">
                        <a:latin typeface="Cambria Math" panose="02040503050406030204" pitchFamily="18" charset="0"/>
                      </a:rPr>
                      <m:t>:0±2</m:t>
                    </m:r>
                  </m:oMath>
                </a14:m>
                <a:r>
                  <a:rPr lang="en-US" sz="1600" dirty="0"/>
                  <a:t> mm</a:t>
                </a:r>
              </a:p>
              <a:p>
                <a:endParaRPr lang="en-US" sz="1600" dirty="0"/>
              </a:p>
            </p:txBody>
          </p:sp>
        </mc:Choice>
        <mc:Fallback xmlns="">
          <p:sp>
            <p:nvSpPr>
              <p:cNvPr id="190" name="TextBox 189">
                <a:extLst>
                  <a:ext uri="{FF2B5EF4-FFF2-40B4-BE49-F238E27FC236}">
                    <a16:creationId xmlns:a16="http://schemas.microsoft.com/office/drawing/2014/main" id="{FAF479AF-01D1-3387-B6B1-E7ECEB9E6F0C}"/>
                  </a:ext>
                </a:extLst>
              </p:cNvPr>
              <p:cNvSpPr txBox="1">
                <a:spLocks noRot="1" noChangeAspect="1" noMove="1" noResize="1" noEditPoints="1" noAdjustHandles="1" noChangeArrowheads="1" noChangeShapeType="1" noTextEdit="1"/>
              </p:cNvSpPr>
              <p:nvPr/>
            </p:nvSpPr>
            <p:spPr>
              <a:xfrm>
                <a:off x="7252838" y="5209576"/>
                <a:ext cx="1327227" cy="584775"/>
              </a:xfrm>
              <a:prstGeom prst="rect">
                <a:avLst/>
              </a:prstGeom>
              <a:blipFill>
                <a:blip r:embed="rId13"/>
                <a:stretch>
                  <a:fillRect t="-3125"/>
                </a:stretch>
              </a:blipFill>
            </p:spPr>
            <p:txBody>
              <a:bodyPr/>
              <a:lstStyle/>
              <a:p>
                <a:r>
                  <a:rPr lang="en-US">
                    <a:noFill/>
                  </a:rPr>
                  <a:t> </a:t>
                </a:r>
              </a:p>
            </p:txBody>
          </p:sp>
        </mc:Fallback>
      </mc:AlternateContent>
      <p:pic>
        <p:nvPicPr>
          <p:cNvPr id="21" name="Picture 20">
            <a:extLst>
              <a:ext uri="{FF2B5EF4-FFF2-40B4-BE49-F238E27FC236}">
                <a16:creationId xmlns:a16="http://schemas.microsoft.com/office/drawing/2014/main" id="{6A6B835A-2EA1-DCDF-F669-D74DB6E56BCD}"/>
              </a:ext>
            </a:extLst>
          </p:cNvPr>
          <p:cNvPicPr>
            <a:picLocks noChangeAspect="1"/>
          </p:cNvPicPr>
          <p:nvPr/>
        </p:nvPicPr>
        <p:blipFill>
          <a:blip r:embed="rId17"/>
          <a:srcRect l="25365" t="10113" r="11338" b="8623"/>
          <a:stretch/>
        </p:blipFill>
        <p:spPr>
          <a:xfrm>
            <a:off x="5145606" y="4754004"/>
            <a:ext cx="481293" cy="2101673"/>
          </a:xfrm>
          <a:prstGeom prst="rect">
            <a:avLst/>
          </a:prstGeom>
        </p:spPr>
      </p:pic>
    </p:spTree>
    <p:extLst>
      <p:ext uri="{BB962C8B-B14F-4D97-AF65-F5344CB8AC3E}">
        <p14:creationId xmlns:p14="http://schemas.microsoft.com/office/powerpoint/2010/main" val="3451029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8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8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 grpId="0"/>
      <p:bldP spid="191" grpId="0" animBg="1"/>
      <p:bldP spid="190" grpId="0"/>
    </p:bldLst>
  </p:timing>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E5C24-7D5C-CBDD-5CE6-0493199B0555}"/>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86A6FD3B-2C20-8385-3818-A590DB59433D}"/>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5935" b="98432" l="2794" r="99857">
                        <a14:foregroundMark x1="16762" y1="41321" x2="19628" y2="86674"/>
                        <a14:foregroundMark x1="9241" y1="49608" x2="10315" y2="90258"/>
                        <a14:foregroundMark x1="6089" y1="35274" x2="6519" y2="58679"/>
                        <a14:foregroundMark x1="6519" y1="58679" x2="18840" y2="92161"/>
                        <a14:foregroundMark x1="18840" y1="92161" x2="35960" y2="79955"/>
                        <a14:foregroundMark x1="35960" y1="79955" x2="22636" y2="22956"/>
                        <a14:foregroundMark x1="22636" y1="22956" x2="47851" y2="20829"/>
                        <a14:foregroundMark x1="47851" y1="20829" x2="53797" y2="68085"/>
                        <a14:foregroundMark x1="53797" y1="68085" x2="43696" y2="38186"/>
                        <a14:foregroundMark x1="43696" y1="38186" x2="86175" y2="24076"/>
                        <a14:foregroundMark x1="86175" y1="24076" x2="69413" y2="55767"/>
                        <a14:foregroundMark x1="69413" y1="55767" x2="93625" y2="43673"/>
                        <a14:foregroundMark x1="93625" y1="43673" x2="80731" y2="74804"/>
                        <a14:foregroundMark x1="80731" y1="74804" x2="58954" y2="99216"/>
                        <a14:foregroundMark x1="78367" y1="64054" x2="91834" y2="58343"/>
                        <a14:foregroundMark x1="91834" y1="58343" x2="95559" y2="44681"/>
                        <a14:foregroundMark x1="95559" y1="44681" x2="90115" y2="52296"/>
                        <a14:foregroundMark x1="90115" y1="52296" x2="97259" y2="59632"/>
                        <a14:foregroundMark x1="97259" y1="59165" x2="96991" y2="58119"/>
                        <a14:foregroundMark x1="90759" y1="63382" x2="87751" y2="64726"/>
                        <a14:foregroundMark x1="86533" y1="66853" x2="96562" y2="66405"/>
                        <a14:foregroundMark x1="96562" y1="66405" x2="97259" y2="65207"/>
                        <a14:foregroundMark x1="94556" y1="67525" x2="91117" y2="68309"/>
                        <a14:foregroundMark x1="94699" y1="68085" x2="86175" y2="68869"/>
                        <a14:foregroundMark x1="86175" y1="68869" x2="89613" y2="68757"/>
                        <a14:foregroundMark x1="91977" y1="69989" x2="93338" y2="69989"/>
                        <a14:foregroundMark x1="80516" y1="74692" x2="82808" y2="88242"/>
                        <a14:foregroundMark x1="82808" y1="88242" x2="80158" y2="99216"/>
                        <a14:foregroundMark x1="80158" y1="99216" x2="70415" y2="99216"/>
                        <a14:foregroundMark x1="86246" y1="41881" x2="94986" y2="39418"/>
                        <a14:foregroundMark x1="94986" y1="39418" x2="97851" y2="49832"/>
                        <a14:foregroundMark x1="87321" y1="35498" x2="98926" y2="43449"/>
                        <a14:foregroundMark x1="72636" y1="13998" x2="57092" y2="41209"/>
                        <a14:foregroundMark x1="57092" y1="41209" x2="28080" y2="48264"/>
                        <a14:foregroundMark x1="28080" y1="48264" x2="36032" y2="62710"/>
                        <a14:foregroundMark x1="36032" y1="62710" x2="89255" y2="91377"/>
                        <a14:foregroundMark x1="89255" y1="91377" x2="42550" y2="42777"/>
                        <a14:foregroundMark x1="42550" y1="42777" x2="36318" y2="8623"/>
                        <a14:foregroundMark x1="36318" y1="8623" x2="52364" y2="60470"/>
                        <a14:foregroundMark x1="52364" y1="60470" x2="58238" y2="42777"/>
                        <a14:foregroundMark x1="58238" y1="42777" x2="92837" y2="60918"/>
                        <a14:foregroundMark x1="92837" y1="60918" x2="81662" y2="35946"/>
                        <a14:foregroundMark x1="81662" y1="35946" x2="78653" y2="64054"/>
                        <a14:foregroundMark x1="78653" y1="64054" x2="91905" y2="81523"/>
                        <a14:foregroundMark x1="91905" y1="81523" x2="96335" y2="76983"/>
                        <a14:foregroundMark x1="88037" y1="23628" x2="94842" y2="36954"/>
                        <a14:foregroundMark x1="94842" y1="36954" x2="52507" y2="46137"/>
                        <a14:foregroundMark x1="52507" y1="46137" x2="55874" y2="35498"/>
                        <a14:foregroundMark x1="55874" y1="35498" x2="27077" y2="51624"/>
                        <a14:foregroundMark x1="27077" y1="51624" x2="32235" y2="68981"/>
                        <a14:foregroundMark x1="32235" y1="68981" x2="43481" y2="75812"/>
                        <a14:foregroundMark x1="43481" y1="75812" x2="32307" y2="54759"/>
                        <a14:foregroundMark x1="32307" y1="54759" x2="12464" y2="32923"/>
                        <a14:foregroundMark x1="12464" y1="32923" x2="17192" y2="49272"/>
                        <a14:foregroundMark x1="17192" y1="49272" x2="24427" y2="41657"/>
                        <a14:foregroundMark x1="24427" y1="41657" x2="14327" y2="32251"/>
                        <a14:foregroundMark x1="14327" y1="32251" x2="28582" y2="41545"/>
                        <a14:foregroundMark x1="28582" y1="41545" x2="31877" y2="63382"/>
                        <a14:foregroundMark x1="84599" y1="28108" x2="93481" y2="35946"/>
                        <a14:foregroundMark x1="93195" y1="39530" x2="94556" y2="33595"/>
                        <a14:foregroundMark x1="95630" y1="36618" x2="99857" y2="36170"/>
                        <a14:foregroundMark x1="61032" y1="22508" x2="72421" y2="24188"/>
                        <a14:foregroundMark x1="72421" y1="24188" x2="89398" y2="21501"/>
                        <a14:foregroundMark x1="89398" y1="21501" x2="89398" y2="21501"/>
                        <a14:foregroundMark x1="13324" y1="25308" x2="26146" y2="21501"/>
                        <a14:foregroundMark x1="26146" y1="21501" x2="26576" y2="22060"/>
                        <a14:foregroundMark x1="15688" y1="23852" x2="8596" y2="23180"/>
                        <a14:foregroundMark x1="14183" y1="23180" x2="31877" y2="15677"/>
                        <a14:foregroundMark x1="29298" y1="94961" x2="14542" y2="95745"/>
                        <a14:foregroundMark x1="14542" y1="95745" x2="5444" y2="91041"/>
                        <a14:foregroundMark x1="5444" y1="91041" x2="2865" y2="55991"/>
                        <a14:foregroundMark x1="2865" y1="55991" x2="3510" y2="53863"/>
                        <a14:foregroundMark x1="60100" y1="47256" x2="61461" y2="53639"/>
                        <a14:foregroundMark x1="39613" y1="95185" x2="49713" y2="74468"/>
                        <a14:foregroundMark x1="49857" y1="25084" x2="47636" y2="7615"/>
                        <a14:foregroundMark x1="47636" y1="7615" x2="37679" y2="5935"/>
                        <a14:foregroundMark x1="37679" y1="5935" x2="28653" y2="13550"/>
                        <a14:foregroundMark x1="28653" y1="13550" x2="31734" y2="13998"/>
                        <a14:backgroundMark x1="96060" y1="87458" x2="96060" y2="87458"/>
                        <a14:backgroundMark x1="98639" y1="80067" x2="94699" y2="94961"/>
                        <a14:backgroundMark x1="98782" y1="67525" x2="97278" y2="83203"/>
                        <a14:backgroundMark x1="99069" y1="58119" x2="98352" y2="75588"/>
                        <a14:backgroundMark x1="98352" y1="75588" x2="98352" y2="75588"/>
                        <a14:backgroundMark x1="98782" y1="55095" x2="98782" y2="68757"/>
                      </a14:backgroundRemoval>
                    </a14:imgEffect>
                  </a14:imgLayer>
                </a14:imgProps>
              </a:ext>
            </a:extLst>
          </a:blip>
          <a:srcRect l="3160"/>
          <a:stretch/>
        </p:blipFill>
        <p:spPr>
          <a:xfrm>
            <a:off x="5251011" y="322853"/>
            <a:ext cx="6514270" cy="4303065"/>
          </a:xfrm>
          <a:prstGeom prst="rect">
            <a:avLst/>
          </a:prstGeom>
        </p:spPr>
      </p:pic>
      <p:sp>
        <p:nvSpPr>
          <p:cNvPr id="4" name="Title 1">
            <a:extLst>
              <a:ext uri="{FF2B5EF4-FFF2-40B4-BE49-F238E27FC236}">
                <a16:creationId xmlns:a16="http://schemas.microsoft.com/office/drawing/2014/main" id="{019B44AA-F4B5-DE20-C129-E594ED40F1AC}"/>
              </a:ext>
            </a:extLst>
          </p:cNvPr>
          <p:cNvSpPr txBox="1">
            <a:spLocks/>
          </p:cNvSpPr>
          <p:nvPr/>
        </p:nvSpPr>
        <p:spPr>
          <a:xfrm>
            <a:off x="131015" y="5859"/>
            <a:ext cx="10239992" cy="84985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US" dirty="0"/>
              <a:t>Cryostat Design</a:t>
            </a:r>
          </a:p>
        </p:txBody>
      </p:sp>
      <p:sp>
        <p:nvSpPr>
          <p:cNvPr id="37" name="TextBox 36">
            <a:extLst>
              <a:ext uri="{FF2B5EF4-FFF2-40B4-BE49-F238E27FC236}">
                <a16:creationId xmlns:a16="http://schemas.microsoft.com/office/drawing/2014/main" id="{2519281D-A638-4460-9893-965988603DE1}"/>
              </a:ext>
            </a:extLst>
          </p:cNvPr>
          <p:cNvSpPr txBox="1"/>
          <p:nvPr/>
        </p:nvSpPr>
        <p:spPr>
          <a:xfrm>
            <a:off x="5411727" y="4432232"/>
            <a:ext cx="5390157" cy="3077766"/>
          </a:xfrm>
          <a:prstGeom prst="rect">
            <a:avLst/>
          </a:prstGeom>
          <a:noFill/>
        </p:spPr>
        <p:txBody>
          <a:bodyPr wrap="square" rtlCol="0">
            <a:spAutoFit/>
          </a:bodyPr>
          <a:lstStyle/>
          <a:p>
            <a:r>
              <a:rPr lang="en-US" u="sng" dirty="0"/>
              <a:t>Key Features:</a:t>
            </a:r>
          </a:p>
          <a:p>
            <a:pPr marL="285750" indent="-285750">
              <a:buFont typeface="Arial" panose="020B0604020202020204" pitchFamily="34" charset="0"/>
              <a:buChar char="•"/>
            </a:pPr>
            <a:r>
              <a:rPr lang="en-US" sz="1600" dirty="0"/>
              <a:t>Vacuum chamber – Lip seal, welded eyelets for raising and lowering via pulley system. Quick disconnect via carabiners. </a:t>
            </a:r>
          </a:p>
          <a:p>
            <a:pPr marL="285750" indent="-285750">
              <a:buFont typeface="Arial" panose="020B0604020202020204" pitchFamily="34" charset="0"/>
              <a:buChar char="•"/>
            </a:pPr>
            <a:r>
              <a:rPr lang="en-US" sz="1600" dirty="0"/>
              <a:t>Everything fixtured to lid allows test cell to be worked on from chair.</a:t>
            </a:r>
          </a:p>
          <a:p>
            <a:pPr marL="285750" indent="-285750">
              <a:buFont typeface="Arial" panose="020B0604020202020204" pitchFamily="34" charset="0"/>
              <a:buChar char="•"/>
            </a:pPr>
            <a:r>
              <a:rPr lang="en-US" sz="1600" dirty="0"/>
              <a:t>MLI has 4 adjustable quick-connect clamps.</a:t>
            </a:r>
          </a:p>
          <a:p>
            <a:pPr marL="285750" indent="-285750">
              <a:buFont typeface="Arial" panose="020B0604020202020204" pitchFamily="34" charset="0"/>
              <a:buChar char="•"/>
            </a:pPr>
            <a:r>
              <a:rPr lang="en-US" sz="1600" dirty="0"/>
              <a:t>Achieves a vacuum level of 10^-5 Pa and bottoms out at ~8 K with only 2 W of cooling.</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endParaRPr lang="en-US" sz="1600" dirty="0"/>
          </a:p>
        </p:txBody>
      </p:sp>
      <p:pic>
        <p:nvPicPr>
          <p:cNvPr id="2" name="Picture 1">
            <a:extLst>
              <a:ext uri="{FF2B5EF4-FFF2-40B4-BE49-F238E27FC236}">
                <a16:creationId xmlns:a16="http://schemas.microsoft.com/office/drawing/2014/main" id="{6EB3FBA2-9D4F-8BB2-1557-9BE1A948FDFC}"/>
              </a:ext>
            </a:extLst>
          </p:cNvPr>
          <p:cNvPicPr>
            <a:picLocks noChangeAspect="1"/>
          </p:cNvPicPr>
          <p:nvPr/>
        </p:nvPicPr>
        <p:blipFill>
          <a:blip r:embed="rId6"/>
          <a:stretch>
            <a:fillRect/>
          </a:stretch>
        </p:blipFill>
        <p:spPr>
          <a:xfrm>
            <a:off x="290778" y="855713"/>
            <a:ext cx="4800470" cy="5888324"/>
          </a:xfrm>
          <a:prstGeom prst="rect">
            <a:avLst/>
          </a:prstGeom>
        </p:spPr>
      </p:pic>
    </p:spTree>
    <p:extLst>
      <p:ext uri="{BB962C8B-B14F-4D97-AF65-F5344CB8AC3E}">
        <p14:creationId xmlns:p14="http://schemas.microsoft.com/office/powerpoint/2010/main" val="3955873867"/>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1F24E1-1387-36EB-4CDE-AD2EC3EE2C36}"/>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C37C839E-67F1-E3CA-F9A6-EB7A02A6FE92}"/>
              </a:ext>
            </a:extLst>
          </p:cNvPr>
          <p:cNvPicPr>
            <a:picLocks noChangeAspect="1"/>
          </p:cNvPicPr>
          <p:nvPr/>
        </p:nvPicPr>
        <p:blipFill>
          <a:blip r:embed="rId4"/>
          <a:srcRect l="6208" t="3788" r="3606" b="-445"/>
          <a:stretch/>
        </p:blipFill>
        <p:spPr>
          <a:xfrm>
            <a:off x="4214592" y="791438"/>
            <a:ext cx="6440215" cy="5303566"/>
          </a:xfrm>
          <a:prstGeom prst="rect">
            <a:avLst/>
          </a:prstGeom>
        </p:spPr>
      </p:pic>
      <p:sp>
        <p:nvSpPr>
          <p:cNvPr id="6" name="Rectangle 5">
            <a:extLst>
              <a:ext uri="{FF2B5EF4-FFF2-40B4-BE49-F238E27FC236}">
                <a16:creationId xmlns:a16="http://schemas.microsoft.com/office/drawing/2014/main" id="{E43A298A-E15A-E81D-A397-1C2EED2978F1}"/>
              </a:ext>
            </a:extLst>
          </p:cNvPr>
          <p:cNvSpPr/>
          <p:nvPr/>
        </p:nvSpPr>
        <p:spPr>
          <a:xfrm>
            <a:off x="4714831" y="1418868"/>
            <a:ext cx="1251181" cy="4206485"/>
          </a:xfrm>
          <a:prstGeom prst="rect">
            <a:avLst/>
          </a:prstGeom>
          <a:noFill/>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40ED3953-768C-B7E5-92D8-A6BC7CDF26A8}"/>
              </a:ext>
            </a:extLst>
          </p:cNvPr>
          <p:cNvSpPr txBox="1">
            <a:spLocks/>
          </p:cNvSpPr>
          <p:nvPr/>
        </p:nvSpPr>
        <p:spPr>
          <a:xfrm>
            <a:off x="148107" y="185055"/>
            <a:ext cx="10239992" cy="84985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US" dirty="0"/>
              <a:t>Preliminary Results</a:t>
            </a:r>
          </a:p>
        </p:txBody>
      </p:sp>
      <p:sp>
        <p:nvSpPr>
          <p:cNvPr id="3" name="TextBox 2">
            <a:extLst>
              <a:ext uri="{FF2B5EF4-FFF2-40B4-BE49-F238E27FC236}">
                <a16:creationId xmlns:a16="http://schemas.microsoft.com/office/drawing/2014/main" id="{0BC99F78-E343-4C9A-11BB-A5DEE5A4EECF}"/>
              </a:ext>
            </a:extLst>
          </p:cNvPr>
          <p:cNvSpPr txBox="1"/>
          <p:nvPr/>
        </p:nvSpPr>
        <p:spPr>
          <a:xfrm>
            <a:off x="148107" y="1100015"/>
            <a:ext cx="3606348" cy="3430170"/>
          </a:xfrm>
          <a:prstGeom prst="rect">
            <a:avLst/>
          </a:prstGeom>
          <a:noFill/>
        </p:spPr>
        <p:txBody>
          <a:bodyPr wrap="square" rtlCol="0">
            <a:spAutoFit/>
          </a:bodyPr>
          <a:lstStyle/>
          <a:p>
            <a:pPr marL="285750" indent="-285750">
              <a:lnSpc>
                <a:spcPct val="90000"/>
              </a:lnSpc>
              <a:spcBef>
                <a:spcPts val="300"/>
              </a:spcBef>
              <a:spcAft>
                <a:spcPts val="300"/>
              </a:spcAft>
              <a:buClr>
                <a:schemeClr val="tx1"/>
              </a:buClr>
              <a:buFont typeface="Arial" panose="020B0604020202020204" pitchFamily="34" charset="0"/>
              <a:buChar char="•"/>
            </a:pPr>
            <a:r>
              <a:rPr lang="en-US" sz="1600" dirty="0"/>
              <a:t>High vacuum provides best insulation </a:t>
            </a:r>
            <a:r>
              <a:rPr lang="en-US" sz="1600" dirty="0">
                <a:solidFill>
                  <a:schemeClr val="tx1">
                    <a:lumMod val="85000"/>
                    <a:lumOff val="15000"/>
                  </a:schemeClr>
                </a:solidFill>
              </a:rPr>
              <a:t>(&lt;0.01 Pa).</a:t>
            </a:r>
            <a:endParaRPr lang="en-US" sz="1600" dirty="0"/>
          </a:p>
          <a:p>
            <a:pPr marL="285750" indent="-285750">
              <a:lnSpc>
                <a:spcPct val="90000"/>
              </a:lnSpc>
              <a:spcBef>
                <a:spcPts val="300"/>
              </a:spcBef>
              <a:spcAft>
                <a:spcPts val="300"/>
              </a:spcAft>
              <a:buClr>
                <a:schemeClr val="tx1"/>
              </a:buClr>
              <a:buFont typeface="Arial" panose="020B0604020202020204" pitchFamily="34" charset="0"/>
              <a:buChar char="•"/>
            </a:pPr>
            <a:r>
              <a:rPr lang="en-US" sz="1600" dirty="0"/>
              <a:t>Measurements from 20-77 K with a warm boundary of 293 K.</a:t>
            </a:r>
          </a:p>
          <a:p>
            <a:pPr marL="285750" indent="-285750">
              <a:lnSpc>
                <a:spcPct val="90000"/>
              </a:lnSpc>
              <a:spcBef>
                <a:spcPts val="300"/>
              </a:spcBef>
              <a:spcAft>
                <a:spcPts val="300"/>
              </a:spcAft>
              <a:buClr>
                <a:schemeClr val="tx1"/>
              </a:buClr>
              <a:buFont typeface="Arial" panose="020B0604020202020204" pitchFamily="34" charset="0"/>
              <a:buChar char="•"/>
            </a:pPr>
            <a:r>
              <a:rPr lang="en-US" sz="1600" dirty="0"/>
              <a:t>Measurements for vacuum only are lower than literature.</a:t>
            </a:r>
          </a:p>
          <a:p>
            <a:pPr marL="285750" indent="-285750">
              <a:lnSpc>
                <a:spcPct val="90000"/>
              </a:lnSpc>
              <a:spcBef>
                <a:spcPts val="300"/>
              </a:spcBef>
              <a:spcAft>
                <a:spcPts val="300"/>
              </a:spcAft>
              <a:buClr>
                <a:schemeClr val="tx1"/>
              </a:buClr>
              <a:buFont typeface="Arial" panose="020B0604020202020204" pitchFamily="34" charset="0"/>
              <a:buChar char="•"/>
            </a:pPr>
            <a:r>
              <a:rPr lang="en-US" sz="1600" dirty="0">
                <a:sym typeface="Wingdings" panose="05000000000000000000" pitchFamily="2" charset="2"/>
              </a:rPr>
              <a:t>Copper emissivity much lower than black sleeve utilized in NASA study [2].</a:t>
            </a:r>
            <a:endParaRPr lang="en-US" sz="1600" dirty="0"/>
          </a:p>
          <a:p>
            <a:pPr marL="285750" indent="-285750">
              <a:lnSpc>
                <a:spcPct val="90000"/>
              </a:lnSpc>
              <a:spcBef>
                <a:spcPts val="300"/>
              </a:spcBef>
              <a:spcAft>
                <a:spcPts val="300"/>
              </a:spcAft>
              <a:buClr>
                <a:schemeClr val="tx1"/>
              </a:buClr>
              <a:buFont typeface="Arial" panose="020B0604020202020204" pitchFamily="34" charset="0"/>
              <a:buChar char="•"/>
            </a:pPr>
            <a:r>
              <a:rPr lang="en-US" sz="1600" dirty="0"/>
              <a:t>Bias uncertainty associated with heat leak out of test cell.</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452FCADA-0322-F9E7-DD35-DE70E8D8D41A}"/>
                  </a:ext>
                </a:extLst>
              </p:cNvPr>
              <p:cNvSpPr txBox="1"/>
              <p:nvPr/>
            </p:nvSpPr>
            <p:spPr>
              <a:xfrm>
                <a:off x="148107" y="4007986"/>
                <a:ext cx="3442425" cy="40690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𝑄</m:t>
                          </m:r>
                        </m:e>
                        <m:sub>
                          <m:r>
                            <a:rPr lang="en-US" sz="2000" b="0" i="1" smtClean="0">
                              <a:latin typeface="Cambria Math" panose="02040503050406030204" pitchFamily="18" charset="0"/>
                            </a:rPr>
                            <m:t>𝑟𝑎𝑑</m:t>
                          </m:r>
                        </m:sub>
                      </m:sSub>
                      <m:r>
                        <a:rPr lang="en-US" sz="2000" b="0" i="1" smtClean="0">
                          <a:latin typeface="Cambria Math" panose="02040503050406030204" pitchFamily="18" charset="0"/>
                        </a:rPr>
                        <m:t>=</m:t>
                      </m:r>
                      <m:r>
                        <a:rPr lang="en-US" sz="2000" b="0" i="1" smtClean="0">
                          <a:latin typeface="Cambria Math" panose="02040503050406030204" pitchFamily="18" charset="0"/>
                        </a:rPr>
                        <m:t>𝜎𝜖</m:t>
                      </m:r>
                      <m:r>
                        <a:rPr lang="en-US" sz="2000" b="0" i="1" smtClean="0">
                          <a:latin typeface="Cambria Math" panose="02040503050406030204" pitchFamily="18" charset="0"/>
                        </a:rPr>
                        <m:t>𝐴</m:t>
                      </m:r>
                      <m:r>
                        <a:rPr lang="en-US" sz="2000" b="0" i="1" smtClean="0">
                          <a:latin typeface="Cambria Math" panose="02040503050406030204" pitchFamily="18" charset="0"/>
                        </a:rPr>
                        <m:t>(</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𝑇</m:t>
                          </m:r>
                        </m:e>
                        <m:sub>
                          <m:r>
                            <a:rPr lang="en-US" sz="2000" b="0" i="1" smtClean="0">
                              <a:latin typeface="Cambria Math" panose="02040503050406030204" pitchFamily="18" charset="0"/>
                            </a:rPr>
                            <m:t>𝑊𝐵𝑇</m:t>
                          </m:r>
                        </m:sub>
                        <m:sup>
                          <m:r>
                            <a:rPr lang="en-US" sz="2000" b="0" i="1" smtClean="0">
                              <a:latin typeface="Cambria Math" panose="02040503050406030204" pitchFamily="18" charset="0"/>
                            </a:rPr>
                            <m:t>4</m:t>
                          </m:r>
                        </m:sup>
                      </m:sSubSup>
                      <m:r>
                        <a:rPr lang="en-US" sz="2000" b="0" i="1" smtClean="0">
                          <a:latin typeface="Cambria Math" panose="02040503050406030204" pitchFamily="18" charset="0"/>
                        </a:rPr>
                        <m:t>−</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𝑇</m:t>
                          </m:r>
                        </m:e>
                        <m:sub>
                          <m:r>
                            <a:rPr lang="en-US" sz="2000" b="0" i="1" smtClean="0">
                              <a:latin typeface="Cambria Math" panose="02040503050406030204" pitchFamily="18" charset="0"/>
                            </a:rPr>
                            <m:t>𝐶𝐵𝑇</m:t>
                          </m:r>
                        </m:sub>
                        <m:sup>
                          <m:r>
                            <a:rPr lang="en-US" sz="2000" b="0" i="1" smtClean="0">
                              <a:latin typeface="Cambria Math" panose="02040503050406030204" pitchFamily="18" charset="0"/>
                            </a:rPr>
                            <m:t>4</m:t>
                          </m:r>
                        </m:sup>
                      </m:sSubSup>
                      <m:r>
                        <a:rPr lang="en-US" sz="2000" b="0" i="1" smtClean="0">
                          <a:latin typeface="Cambria Math" panose="02040503050406030204" pitchFamily="18" charset="0"/>
                        </a:rPr>
                        <m:t>)</m:t>
                      </m:r>
                    </m:oMath>
                  </m:oMathPara>
                </a14:m>
                <a:endParaRPr lang="en-US" sz="2000" b="0" dirty="0"/>
              </a:p>
            </p:txBody>
          </p:sp>
        </mc:Choice>
        <mc:Fallback>
          <p:sp>
            <p:nvSpPr>
              <p:cNvPr id="5" name="TextBox 4">
                <a:extLst>
                  <a:ext uri="{FF2B5EF4-FFF2-40B4-BE49-F238E27FC236}">
                    <a16:creationId xmlns:a16="http://schemas.microsoft.com/office/drawing/2014/main" id="{452FCADA-0322-F9E7-DD35-DE70E8D8D41A}"/>
                  </a:ext>
                </a:extLst>
              </p:cNvPr>
              <p:cNvSpPr txBox="1">
                <a:spLocks noRot="1" noChangeAspect="1" noMove="1" noResize="1" noEditPoints="1" noAdjustHandles="1" noChangeArrowheads="1" noChangeShapeType="1" noTextEdit="1"/>
              </p:cNvSpPr>
              <p:nvPr/>
            </p:nvSpPr>
            <p:spPr>
              <a:xfrm>
                <a:off x="148107" y="4007986"/>
                <a:ext cx="3442425" cy="406906"/>
              </a:xfrm>
              <a:prstGeom prst="rect">
                <a:avLst/>
              </a:prstGeom>
              <a:blipFill>
                <a:blip r:embed="rId5"/>
                <a:stretch>
                  <a:fillRect b="-1641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8" name="Table 7">
                <a:extLst>
                  <a:ext uri="{FF2B5EF4-FFF2-40B4-BE49-F238E27FC236}">
                    <a16:creationId xmlns:a16="http://schemas.microsoft.com/office/drawing/2014/main" id="{E3C447C5-C9F3-CB0B-6A67-E45FE0FB6A94}"/>
                  </a:ext>
                </a:extLst>
              </p:cNvPr>
              <p:cNvGraphicFramePr>
                <a:graphicFrameLocks noGrp="1"/>
              </p:cNvGraphicFramePr>
              <p:nvPr>
                <p:extLst>
                  <p:ext uri="{D42A27DB-BD31-4B8C-83A1-F6EECF244321}">
                    <p14:modId xmlns:p14="http://schemas.microsoft.com/office/powerpoint/2010/main" val="2934533912"/>
                  </p:ext>
                </p:extLst>
              </p:nvPr>
            </p:nvGraphicFramePr>
            <p:xfrm>
              <a:off x="83970" y="4575532"/>
              <a:ext cx="3840480" cy="1148812"/>
            </p:xfrm>
            <a:graphic>
              <a:graphicData uri="http://schemas.openxmlformats.org/drawingml/2006/table">
                <a:tbl>
                  <a:tblPr firstRow="1" bandRow="1">
                    <a:tableStyleId>{5940675A-B579-460E-94D1-54222C63F5DA}</a:tableStyleId>
                  </a:tblPr>
                  <a:tblGrid>
                    <a:gridCol w="1280160">
                      <a:extLst>
                        <a:ext uri="{9D8B030D-6E8A-4147-A177-3AD203B41FA5}">
                          <a16:colId xmlns:a16="http://schemas.microsoft.com/office/drawing/2014/main" val="823881286"/>
                        </a:ext>
                      </a:extLst>
                    </a:gridCol>
                    <a:gridCol w="1280160">
                      <a:extLst>
                        <a:ext uri="{9D8B030D-6E8A-4147-A177-3AD203B41FA5}">
                          <a16:colId xmlns:a16="http://schemas.microsoft.com/office/drawing/2014/main" val="3221482189"/>
                        </a:ext>
                      </a:extLst>
                    </a:gridCol>
                    <a:gridCol w="1280160">
                      <a:extLst>
                        <a:ext uri="{9D8B030D-6E8A-4147-A177-3AD203B41FA5}">
                          <a16:colId xmlns:a16="http://schemas.microsoft.com/office/drawing/2014/main" val="128269099"/>
                        </a:ext>
                      </a:extLst>
                    </a:gridCol>
                  </a:tblGrid>
                  <a:tr h="445125">
                    <a:tc>
                      <a:txBody>
                        <a:bodyPr/>
                        <a:lstStyle/>
                        <a:p>
                          <a:pPr algn="ctr"/>
                          <a:r>
                            <a:rPr lang="en-US" sz="1100" dirty="0"/>
                            <a:t>Material</a:t>
                          </a:r>
                        </a:p>
                      </a:txBody>
                      <a:tcPr/>
                    </a:tc>
                    <a:tc>
                      <a:txBody>
                        <a:bodyPr/>
                        <a:lstStyle/>
                        <a:p>
                          <a:pPr algn="ctr"/>
                          <a:r>
                            <a:rPr lang="en-US" sz="1100" b="0" dirty="0"/>
                            <a:t>Emissivity-</a:t>
                          </a:r>
                          <a14:m>
                            <m:oMath xmlns:m="http://schemas.openxmlformats.org/officeDocument/2006/math">
                              <m:r>
                                <a:rPr lang="en-US" sz="1100" b="0" i="1" smtClean="0">
                                  <a:latin typeface="Cambria Math" panose="02040503050406030204" pitchFamily="18" charset="0"/>
                                </a:rPr>
                                <m:t>𝜖</m:t>
                              </m:r>
                            </m:oMath>
                          </a14:m>
                          <a:endParaRPr lang="en-US" sz="1100" dirty="0"/>
                        </a:p>
                      </a:txBody>
                      <a:tcPr/>
                    </a:tc>
                    <a:tc>
                      <a:txBody>
                        <a:bodyPr/>
                        <a:lstStyle/>
                        <a:p>
                          <a:pPr algn="ctr"/>
                          <a14:m>
                            <m:oMath xmlns:m="http://schemas.openxmlformats.org/officeDocument/2006/math">
                              <m:sSub>
                                <m:sSubPr>
                                  <m:ctrlPr>
                                    <a:rPr lang="en-US" sz="1100" b="0" i="1" smtClean="0">
                                      <a:latin typeface="Cambria Math" panose="02040503050406030204" pitchFamily="18" charset="0"/>
                                    </a:rPr>
                                  </m:ctrlPr>
                                </m:sSubPr>
                                <m:e>
                                  <m:r>
                                    <a:rPr lang="en-US" sz="1100" b="0" i="1" smtClean="0">
                                      <a:latin typeface="Cambria Math" panose="02040503050406030204" pitchFamily="18" charset="0"/>
                                    </a:rPr>
                                    <m:t>𝑘</m:t>
                                  </m:r>
                                </m:e>
                                <m:sub>
                                  <m:r>
                                    <a:rPr lang="en-US" sz="1100" b="0" i="1" smtClean="0">
                                      <a:latin typeface="Cambria Math" panose="02040503050406030204" pitchFamily="18" charset="0"/>
                                    </a:rPr>
                                    <m:t>𝑒𝑓𝑓</m:t>
                                  </m:r>
                                </m:sub>
                              </m:sSub>
                            </m:oMath>
                          </a14:m>
                          <a:r>
                            <a:rPr lang="en-US" sz="1100" dirty="0"/>
                            <a:t>(</a:t>
                          </a:r>
                          <a:r>
                            <a:rPr lang="en-US" sz="1100" dirty="0" err="1"/>
                            <a:t>mW</a:t>
                          </a:r>
                          <a:r>
                            <a:rPr lang="en-US" sz="1100" dirty="0"/>
                            <a:t>/m-K)</a:t>
                          </a:r>
                        </a:p>
                        <a:p>
                          <a:pPr algn="ctr"/>
                          <a:r>
                            <a:rPr lang="en-US" sz="1100" dirty="0"/>
                            <a:t>(77 K)</a:t>
                          </a:r>
                        </a:p>
                      </a:txBody>
                      <a:tcPr/>
                    </a:tc>
                    <a:extLst>
                      <a:ext uri="{0D108BD9-81ED-4DB2-BD59-A6C34878D82A}">
                        <a16:rowId xmlns:a16="http://schemas.microsoft.com/office/drawing/2014/main" val="1095539626"/>
                      </a:ext>
                    </a:extLst>
                  </a:tr>
                  <a:tr h="276967">
                    <a:tc>
                      <a:txBody>
                        <a:bodyPr/>
                        <a:lstStyle/>
                        <a:p>
                          <a:pPr algn="ctr"/>
                          <a:r>
                            <a:rPr lang="en-US" sz="1100" dirty="0"/>
                            <a:t>Black Sleeve</a:t>
                          </a:r>
                        </a:p>
                      </a:txBody>
                      <a:tcPr/>
                    </a:tc>
                    <a:tc>
                      <a:txBody>
                        <a:bodyPr/>
                        <a:lstStyle/>
                        <a:p>
                          <a:pPr algn="ctr"/>
                          <a:r>
                            <a:rPr lang="en-US" sz="1100" b="1" dirty="0"/>
                            <a:t>0.83</a:t>
                          </a:r>
                        </a:p>
                      </a:txBody>
                      <a:tcPr/>
                    </a:tc>
                    <a:tc>
                      <a:txBody>
                        <a:bodyPr/>
                        <a:lstStyle/>
                        <a:p>
                          <a:pPr algn="ctr"/>
                          <a:r>
                            <a:rPr lang="en-US" sz="1100" dirty="0"/>
                            <a:t>10</a:t>
                          </a:r>
                        </a:p>
                      </a:txBody>
                      <a:tcPr/>
                    </a:tc>
                    <a:extLst>
                      <a:ext uri="{0D108BD9-81ED-4DB2-BD59-A6C34878D82A}">
                        <a16:rowId xmlns:a16="http://schemas.microsoft.com/office/drawing/2014/main" val="1012976827"/>
                      </a:ext>
                    </a:extLst>
                  </a:tr>
                  <a:tr h="385775">
                    <a:tc>
                      <a:txBody>
                        <a:bodyPr/>
                        <a:lstStyle/>
                        <a:p>
                          <a:pPr algn="ctr"/>
                          <a:r>
                            <a:rPr lang="en-US" sz="1100" dirty="0"/>
                            <a:t>Copper Heater Core</a:t>
                          </a:r>
                        </a:p>
                      </a:txBody>
                      <a:tcPr/>
                    </a:tc>
                    <a:tc>
                      <a:txBody>
                        <a:bodyPr/>
                        <a:lstStyle/>
                        <a:p>
                          <a:pPr algn="ctr"/>
                          <a:r>
                            <a:rPr lang="en-US" sz="1100" dirty="0"/>
                            <a:t>0.14</a:t>
                          </a:r>
                        </a:p>
                      </a:txBody>
                      <a:tcPr/>
                    </a:tc>
                    <a:tc>
                      <a:txBody>
                        <a:bodyPr/>
                        <a:lstStyle/>
                        <a:p>
                          <a:pPr algn="ctr"/>
                          <a:r>
                            <a:rPr lang="en-US" sz="1100" dirty="0"/>
                            <a:t>~1.06</a:t>
                          </a:r>
                        </a:p>
                      </a:txBody>
                      <a:tcPr/>
                    </a:tc>
                    <a:extLst>
                      <a:ext uri="{0D108BD9-81ED-4DB2-BD59-A6C34878D82A}">
                        <a16:rowId xmlns:a16="http://schemas.microsoft.com/office/drawing/2014/main" val="2772134836"/>
                      </a:ext>
                    </a:extLst>
                  </a:tr>
                </a:tbl>
              </a:graphicData>
            </a:graphic>
          </p:graphicFrame>
        </mc:Choice>
        <mc:Fallback>
          <p:graphicFrame>
            <p:nvGraphicFramePr>
              <p:cNvPr id="8" name="Table 7">
                <a:extLst>
                  <a:ext uri="{FF2B5EF4-FFF2-40B4-BE49-F238E27FC236}">
                    <a16:creationId xmlns:a16="http://schemas.microsoft.com/office/drawing/2014/main" id="{E3C447C5-C9F3-CB0B-6A67-E45FE0FB6A94}"/>
                  </a:ext>
                </a:extLst>
              </p:cNvPr>
              <p:cNvGraphicFramePr>
                <a:graphicFrameLocks noGrp="1"/>
              </p:cNvGraphicFramePr>
              <p:nvPr>
                <p:extLst>
                  <p:ext uri="{D42A27DB-BD31-4B8C-83A1-F6EECF244321}">
                    <p14:modId xmlns:p14="http://schemas.microsoft.com/office/powerpoint/2010/main" val="2934533912"/>
                  </p:ext>
                </p:extLst>
              </p:nvPr>
            </p:nvGraphicFramePr>
            <p:xfrm>
              <a:off x="83970" y="4575532"/>
              <a:ext cx="3840480" cy="1148812"/>
            </p:xfrm>
            <a:graphic>
              <a:graphicData uri="http://schemas.openxmlformats.org/drawingml/2006/table">
                <a:tbl>
                  <a:tblPr firstRow="1" bandRow="1">
                    <a:tableStyleId>{5940675A-B579-460E-94D1-54222C63F5DA}</a:tableStyleId>
                  </a:tblPr>
                  <a:tblGrid>
                    <a:gridCol w="1280160">
                      <a:extLst>
                        <a:ext uri="{9D8B030D-6E8A-4147-A177-3AD203B41FA5}">
                          <a16:colId xmlns:a16="http://schemas.microsoft.com/office/drawing/2014/main" val="823881286"/>
                        </a:ext>
                      </a:extLst>
                    </a:gridCol>
                    <a:gridCol w="1280160">
                      <a:extLst>
                        <a:ext uri="{9D8B030D-6E8A-4147-A177-3AD203B41FA5}">
                          <a16:colId xmlns:a16="http://schemas.microsoft.com/office/drawing/2014/main" val="3221482189"/>
                        </a:ext>
                      </a:extLst>
                    </a:gridCol>
                    <a:gridCol w="1280160">
                      <a:extLst>
                        <a:ext uri="{9D8B030D-6E8A-4147-A177-3AD203B41FA5}">
                          <a16:colId xmlns:a16="http://schemas.microsoft.com/office/drawing/2014/main" val="128269099"/>
                        </a:ext>
                      </a:extLst>
                    </a:gridCol>
                  </a:tblGrid>
                  <a:tr h="445125">
                    <a:tc>
                      <a:txBody>
                        <a:bodyPr/>
                        <a:lstStyle/>
                        <a:p>
                          <a:pPr algn="ctr"/>
                          <a:r>
                            <a:rPr lang="en-US" sz="1100" dirty="0"/>
                            <a:t>Material</a:t>
                          </a:r>
                        </a:p>
                      </a:txBody>
                      <a:tcPr/>
                    </a:tc>
                    <a:tc>
                      <a:txBody>
                        <a:bodyPr/>
                        <a:lstStyle/>
                        <a:p>
                          <a:endParaRPr lang="en-US"/>
                        </a:p>
                      </a:txBody>
                      <a:tcPr>
                        <a:blipFill>
                          <a:blip r:embed="rId6"/>
                          <a:stretch>
                            <a:fillRect l="-100000" t="-1351" r="-100474" b="-164865"/>
                          </a:stretch>
                        </a:blipFill>
                      </a:tcPr>
                    </a:tc>
                    <a:tc>
                      <a:txBody>
                        <a:bodyPr/>
                        <a:lstStyle/>
                        <a:p>
                          <a:endParaRPr lang="en-US"/>
                        </a:p>
                      </a:txBody>
                      <a:tcPr>
                        <a:blipFill>
                          <a:blip r:embed="rId6"/>
                          <a:stretch>
                            <a:fillRect l="-200952" t="-1351" r="-952" b="-164865"/>
                          </a:stretch>
                        </a:blipFill>
                      </a:tcPr>
                    </a:tc>
                    <a:extLst>
                      <a:ext uri="{0D108BD9-81ED-4DB2-BD59-A6C34878D82A}">
                        <a16:rowId xmlns:a16="http://schemas.microsoft.com/office/drawing/2014/main" val="1095539626"/>
                      </a:ext>
                    </a:extLst>
                  </a:tr>
                  <a:tr h="276967">
                    <a:tc>
                      <a:txBody>
                        <a:bodyPr/>
                        <a:lstStyle/>
                        <a:p>
                          <a:pPr algn="ctr"/>
                          <a:r>
                            <a:rPr lang="en-US" sz="1100" dirty="0"/>
                            <a:t>Black Sleeve</a:t>
                          </a:r>
                        </a:p>
                      </a:txBody>
                      <a:tcPr/>
                    </a:tc>
                    <a:tc>
                      <a:txBody>
                        <a:bodyPr/>
                        <a:lstStyle/>
                        <a:p>
                          <a:pPr algn="ctr"/>
                          <a:r>
                            <a:rPr lang="en-US" sz="1100" b="1" dirty="0"/>
                            <a:t>0.83</a:t>
                          </a:r>
                        </a:p>
                      </a:txBody>
                      <a:tcPr/>
                    </a:tc>
                    <a:tc>
                      <a:txBody>
                        <a:bodyPr/>
                        <a:lstStyle/>
                        <a:p>
                          <a:pPr algn="ctr"/>
                          <a:r>
                            <a:rPr lang="en-US" sz="1100" dirty="0"/>
                            <a:t>10</a:t>
                          </a:r>
                        </a:p>
                      </a:txBody>
                      <a:tcPr/>
                    </a:tc>
                    <a:extLst>
                      <a:ext uri="{0D108BD9-81ED-4DB2-BD59-A6C34878D82A}">
                        <a16:rowId xmlns:a16="http://schemas.microsoft.com/office/drawing/2014/main" val="1012976827"/>
                      </a:ext>
                    </a:extLst>
                  </a:tr>
                  <a:tr h="426720">
                    <a:tc>
                      <a:txBody>
                        <a:bodyPr/>
                        <a:lstStyle/>
                        <a:p>
                          <a:pPr algn="ctr"/>
                          <a:r>
                            <a:rPr lang="en-US" sz="1100" dirty="0"/>
                            <a:t>Copper Heater Core</a:t>
                          </a:r>
                        </a:p>
                      </a:txBody>
                      <a:tcPr/>
                    </a:tc>
                    <a:tc>
                      <a:txBody>
                        <a:bodyPr/>
                        <a:lstStyle/>
                        <a:p>
                          <a:pPr algn="ctr"/>
                          <a:r>
                            <a:rPr lang="en-US" sz="1100" dirty="0"/>
                            <a:t>0.14</a:t>
                          </a:r>
                        </a:p>
                      </a:txBody>
                      <a:tcPr/>
                    </a:tc>
                    <a:tc>
                      <a:txBody>
                        <a:bodyPr/>
                        <a:lstStyle/>
                        <a:p>
                          <a:pPr algn="ctr"/>
                          <a:r>
                            <a:rPr lang="en-US" sz="1100" dirty="0"/>
                            <a:t>~1.06</a:t>
                          </a:r>
                        </a:p>
                      </a:txBody>
                      <a:tcPr/>
                    </a:tc>
                    <a:extLst>
                      <a:ext uri="{0D108BD9-81ED-4DB2-BD59-A6C34878D82A}">
                        <a16:rowId xmlns:a16="http://schemas.microsoft.com/office/drawing/2014/main" val="2772134836"/>
                      </a:ext>
                    </a:extLst>
                  </a:tr>
                </a:tbl>
              </a:graphicData>
            </a:graphic>
          </p:graphicFrame>
        </mc:Fallback>
      </mc:AlternateContent>
      <p:sp>
        <p:nvSpPr>
          <p:cNvPr id="14" name="TextBox 13">
            <a:extLst>
              <a:ext uri="{FF2B5EF4-FFF2-40B4-BE49-F238E27FC236}">
                <a16:creationId xmlns:a16="http://schemas.microsoft.com/office/drawing/2014/main" id="{AB10EAD4-FEF4-1FDB-4C7C-AF89D61B4648}"/>
              </a:ext>
            </a:extLst>
          </p:cNvPr>
          <p:cNvSpPr txBox="1"/>
          <p:nvPr/>
        </p:nvSpPr>
        <p:spPr>
          <a:xfrm>
            <a:off x="4424679" y="6094008"/>
            <a:ext cx="5755641" cy="338554"/>
          </a:xfrm>
          <a:prstGeom prst="rect">
            <a:avLst/>
          </a:prstGeom>
          <a:noFill/>
          <a:ln>
            <a:solidFill>
              <a:schemeClr val="tx1"/>
            </a:solidFill>
          </a:ln>
        </p:spPr>
        <p:txBody>
          <a:bodyPr wrap="square" rtlCol="0">
            <a:spAutoFit/>
          </a:bodyPr>
          <a:lstStyle/>
          <a:p>
            <a:r>
              <a:rPr lang="en-US" sz="1600" dirty="0"/>
              <a:t>Need to apply a correction to account for bias uncertainty.</a:t>
            </a:r>
          </a:p>
        </p:txBody>
      </p:sp>
      <p:sp>
        <p:nvSpPr>
          <p:cNvPr id="15" name="TextBox 14">
            <a:extLst>
              <a:ext uri="{FF2B5EF4-FFF2-40B4-BE49-F238E27FC236}">
                <a16:creationId xmlns:a16="http://schemas.microsoft.com/office/drawing/2014/main" id="{3D37ED18-F781-55A5-45DA-A8E6E5473C5D}"/>
              </a:ext>
            </a:extLst>
          </p:cNvPr>
          <p:cNvSpPr txBox="1"/>
          <p:nvPr/>
        </p:nvSpPr>
        <p:spPr>
          <a:xfrm>
            <a:off x="1640042" y="6416285"/>
            <a:ext cx="9522285" cy="184666"/>
          </a:xfrm>
          <a:prstGeom prst="rect">
            <a:avLst/>
          </a:prstGeom>
          <a:noFill/>
        </p:spPr>
        <p:txBody>
          <a:bodyPr wrap="square" rtlCol="0">
            <a:spAutoFit/>
          </a:bodyPr>
          <a:lstStyle/>
          <a:p>
            <a:r>
              <a:rPr lang="en-US" sz="600" dirty="0">
                <a:effectLst/>
                <a:latin typeface="+mj-lt"/>
                <a:ea typeface="Times New Roman" panose="02020603050405020304" pitchFamily="18" charset="0"/>
                <a:cs typeface="Arial" panose="020B0604020202020204" pitchFamily="34" charset="0"/>
              </a:rPr>
              <a:t>[2] Scholtens, B. E., Fesmire, J. E., Sass, J. P., Augustynowicz, S. D., &amp; Heckle, K. W. (2008). Cryogenic thermal performance testing of bulk-fill and aerogel insulation materials. </a:t>
            </a:r>
            <a:r>
              <a:rPr lang="en-US" sz="600" i="1" dirty="0">
                <a:effectLst/>
                <a:latin typeface="+mj-lt"/>
                <a:ea typeface="Times New Roman" panose="02020603050405020304" pitchFamily="18" charset="0"/>
                <a:cs typeface="Arial" panose="020B0604020202020204" pitchFamily="34" charset="0"/>
              </a:rPr>
              <a:t>AIP Conference Proceedings</a:t>
            </a:r>
            <a:r>
              <a:rPr lang="en-US" sz="600" dirty="0">
                <a:effectLst/>
                <a:latin typeface="+mj-lt"/>
                <a:ea typeface="Times New Roman" panose="02020603050405020304" pitchFamily="18" charset="0"/>
                <a:cs typeface="Arial" panose="020B0604020202020204" pitchFamily="34" charset="0"/>
              </a:rPr>
              <a:t>, </a:t>
            </a:r>
            <a:r>
              <a:rPr lang="en-US" sz="600" i="1" dirty="0">
                <a:effectLst/>
                <a:latin typeface="+mj-lt"/>
                <a:ea typeface="Times New Roman" panose="02020603050405020304" pitchFamily="18" charset="0"/>
                <a:cs typeface="Arial" panose="020B0604020202020204" pitchFamily="34" charset="0"/>
              </a:rPr>
              <a:t>985</a:t>
            </a:r>
            <a:r>
              <a:rPr lang="en-US" sz="600" dirty="0">
                <a:effectLst/>
                <a:latin typeface="+mj-lt"/>
                <a:ea typeface="Times New Roman" panose="02020603050405020304" pitchFamily="18" charset="0"/>
                <a:cs typeface="Arial" panose="020B0604020202020204" pitchFamily="34" charset="0"/>
              </a:rPr>
              <a:t>, 152–159. https://doi.org/10.1063/1.2908517</a:t>
            </a:r>
            <a:endParaRPr lang="en-US" sz="100" dirty="0">
              <a:latin typeface="+mj-lt"/>
            </a:endParaRPr>
          </a:p>
        </p:txBody>
      </p:sp>
      <p:sp>
        <p:nvSpPr>
          <p:cNvPr id="11" name="TextBox 10">
            <a:extLst>
              <a:ext uri="{FF2B5EF4-FFF2-40B4-BE49-F238E27FC236}">
                <a16:creationId xmlns:a16="http://schemas.microsoft.com/office/drawing/2014/main" id="{B2578269-BACF-4384-80DC-C3775AA73503}"/>
              </a:ext>
            </a:extLst>
          </p:cNvPr>
          <p:cNvSpPr txBox="1"/>
          <p:nvPr/>
        </p:nvSpPr>
        <p:spPr>
          <a:xfrm>
            <a:off x="1640042" y="6529870"/>
            <a:ext cx="9522285" cy="184666"/>
          </a:xfrm>
          <a:prstGeom prst="rect">
            <a:avLst/>
          </a:prstGeom>
          <a:noFill/>
        </p:spPr>
        <p:txBody>
          <a:bodyPr wrap="square" rtlCol="0">
            <a:spAutoFit/>
          </a:bodyPr>
          <a:lstStyle/>
          <a:p>
            <a:r>
              <a:rPr lang="en-US" sz="600" dirty="0"/>
              <a:t>[3] Coffman, B. E., Fesmire, J. E., White, S., Gould, G., &amp; Augustynowicz, S. (2010). Aerogel blanket insulation materials for cryogenic applications. AIP Conference Proceedings, 1218, 913–920. https://doi.org/10.1063/1.3422458</a:t>
            </a:r>
          </a:p>
        </p:txBody>
      </p:sp>
      <p:sp>
        <p:nvSpPr>
          <p:cNvPr id="16" name="TextBox 15">
            <a:extLst>
              <a:ext uri="{FF2B5EF4-FFF2-40B4-BE49-F238E27FC236}">
                <a16:creationId xmlns:a16="http://schemas.microsoft.com/office/drawing/2014/main" id="{6D53AE3D-27B1-8FF2-A222-734002ECDF93}"/>
              </a:ext>
            </a:extLst>
          </p:cNvPr>
          <p:cNvSpPr txBox="1"/>
          <p:nvPr/>
        </p:nvSpPr>
        <p:spPr>
          <a:xfrm>
            <a:off x="1641731" y="6646298"/>
            <a:ext cx="9336025" cy="184666"/>
          </a:xfrm>
          <a:prstGeom prst="rect">
            <a:avLst/>
          </a:prstGeom>
          <a:noFill/>
        </p:spPr>
        <p:txBody>
          <a:bodyPr wrap="square" rtlCol="0">
            <a:spAutoFit/>
          </a:bodyPr>
          <a:lstStyle/>
          <a:p>
            <a:r>
              <a:rPr lang="en-US" sz="600" dirty="0"/>
              <a:t>[4] Fesmire, J. E., &amp; Johnson, W. L. (2015). Thermal Performance Data for Multilayer Insulation Systems Tested between 293 K and 77 K.</a:t>
            </a:r>
          </a:p>
        </p:txBody>
      </p:sp>
      <p:pic>
        <p:nvPicPr>
          <p:cNvPr id="9" name="Picture 8">
            <a:extLst>
              <a:ext uri="{FF2B5EF4-FFF2-40B4-BE49-F238E27FC236}">
                <a16:creationId xmlns:a16="http://schemas.microsoft.com/office/drawing/2014/main" id="{808B81C0-9BC5-6F21-5BE8-66C998FFB4FC}"/>
              </a:ext>
            </a:extLst>
          </p:cNvPr>
          <p:cNvPicPr>
            <a:picLocks noChangeAspect="1"/>
          </p:cNvPicPr>
          <p:nvPr/>
        </p:nvPicPr>
        <p:blipFill>
          <a:blip r:embed="rId7"/>
          <a:srcRect l="980" t="8858" r="1189" b="2737"/>
          <a:stretch/>
        </p:blipFill>
        <p:spPr>
          <a:xfrm>
            <a:off x="3979818" y="1356190"/>
            <a:ext cx="6814458" cy="4470471"/>
          </a:xfrm>
          <a:prstGeom prst="rect">
            <a:avLst/>
          </a:prstGeom>
        </p:spPr>
      </p:pic>
    </p:spTree>
    <p:extLst>
      <p:ext uri="{BB962C8B-B14F-4D97-AF65-F5344CB8AC3E}">
        <p14:creationId xmlns:p14="http://schemas.microsoft.com/office/powerpoint/2010/main" val="523667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
                                        </p:tgtEl>
                                        <p:attrNameLst>
                                          <p:attrName>style.visibility</p:attrName>
                                        </p:attrNameLst>
                                      </p:cBhvr>
                                      <p:to>
                                        <p:strVal val="hidden"/>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5" grpId="0"/>
      <p:bldP spid="14" grpId="0" animBg="1"/>
    </p:bldLst>
  </p:timing>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C3E2DC-61E9-9F45-9A44-BE2C65218D4B}"/>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FDFEADDD-424E-9F87-8458-4533144F2C55}"/>
              </a:ext>
            </a:extLst>
          </p:cNvPr>
          <p:cNvSpPr txBox="1">
            <a:spLocks/>
          </p:cNvSpPr>
          <p:nvPr/>
        </p:nvSpPr>
        <p:spPr>
          <a:xfrm>
            <a:off x="148107" y="185055"/>
            <a:ext cx="10239992" cy="84985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a:lstStyle>
          <a:p>
            <a:r>
              <a:rPr lang="en-US" dirty="0"/>
              <a:t>Bias Uncertainty</a:t>
            </a:r>
          </a:p>
        </p:txBody>
      </p:sp>
      <p:sp>
        <p:nvSpPr>
          <p:cNvPr id="3" name="TextBox 2">
            <a:extLst>
              <a:ext uri="{FF2B5EF4-FFF2-40B4-BE49-F238E27FC236}">
                <a16:creationId xmlns:a16="http://schemas.microsoft.com/office/drawing/2014/main" id="{ABEE0C00-9082-6E03-691C-A527E86F89CD}"/>
              </a:ext>
            </a:extLst>
          </p:cNvPr>
          <p:cNvSpPr txBox="1"/>
          <p:nvPr/>
        </p:nvSpPr>
        <p:spPr>
          <a:xfrm>
            <a:off x="148106" y="1100015"/>
            <a:ext cx="5914342" cy="2394502"/>
          </a:xfrm>
          <a:prstGeom prst="rect">
            <a:avLst/>
          </a:prstGeom>
          <a:noFill/>
        </p:spPr>
        <p:txBody>
          <a:bodyPr wrap="square" rtlCol="0">
            <a:spAutoFit/>
          </a:bodyPr>
          <a:lstStyle/>
          <a:p>
            <a:pPr marL="285750" indent="-285750">
              <a:lnSpc>
                <a:spcPct val="90000"/>
              </a:lnSpc>
              <a:spcBef>
                <a:spcPts val="300"/>
              </a:spcBef>
              <a:spcAft>
                <a:spcPts val="300"/>
              </a:spcAft>
              <a:buClr>
                <a:schemeClr val="tx1"/>
              </a:buClr>
              <a:buFont typeface="Arial" panose="020B0604020202020204" pitchFamily="34" charset="0"/>
              <a:buChar char="•"/>
            </a:pPr>
            <a:r>
              <a:rPr lang="en-US" sz="1600" dirty="0"/>
              <a:t>Bias uncertainty caused by heat conduction from wires leading to heater core contacting cold pipe.</a:t>
            </a:r>
          </a:p>
          <a:p>
            <a:pPr marL="285750" indent="-285750">
              <a:lnSpc>
                <a:spcPct val="90000"/>
              </a:lnSpc>
              <a:spcBef>
                <a:spcPts val="300"/>
              </a:spcBef>
              <a:spcAft>
                <a:spcPts val="300"/>
              </a:spcAft>
              <a:buClr>
                <a:schemeClr val="tx1"/>
              </a:buClr>
              <a:buFont typeface="Arial" panose="020B0604020202020204" pitchFamily="34" charset="0"/>
              <a:buChar char="•"/>
            </a:pPr>
            <a:r>
              <a:rPr lang="en-US" sz="1600" dirty="0"/>
              <a:t>Wires were insulated from cold pipe to reduce heat leak.</a:t>
            </a:r>
          </a:p>
          <a:p>
            <a:pPr marL="285750" indent="-285750">
              <a:lnSpc>
                <a:spcPct val="90000"/>
              </a:lnSpc>
              <a:spcBef>
                <a:spcPts val="300"/>
              </a:spcBef>
              <a:spcAft>
                <a:spcPts val="300"/>
              </a:spcAft>
              <a:buClr>
                <a:schemeClr val="tx1"/>
              </a:buClr>
              <a:buFont typeface="Arial" panose="020B0604020202020204" pitchFamily="34" charset="0"/>
              <a:buChar char="•"/>
            </a:pPr>
            <a:r>
              <a:rPr lang="en-US" sz="1600" dirty="0"/>
              <a:t>Infrared camera used to measure emissivity of heater core.</a:t>
            </a:r>
          </a:p>
          <a:p>
            <a:pPr marL="285750" indent="-285750">
              <a:lnSpc>
                <a:spcPct val="90000"/>
              </a:lnSpc>
              <a:spcBef>
                <a:spcPts val="300"/>
              </a:spcBef>
              <a:spcAft>
                <a:spcPts val="300"/>
              </a:spcAft>
              <a:buClr>
                <a:schemeClr val="tx1"/>
              </a:buClr>
              <a:buFont typeface="Arial" panose="020B0604020202020204" pitchFamily="34" charset="0"/>
              <a:buChar char="•"/>
            </a:pPr>
            <a:r>
              <a:rPr lang="en-US" sz="1600" dirty="0"/>
              <a:t>Radiation heat transfer was calculated and used to create a heat leak correction for vacuum only testing.</a:t>
            </a:r>
          </a:p>
          <a:p>
            <a:pPr marL="285750" indent="-285750">
              <a:lnSpc>
                <a:spcPct val="90000"/>
              </a:lnSpc>
              <a:spcBef>
                <a:spcPts val="300"/>
              </a:spcBef>
              <a:spcAft>
                <a:spcPts val="300"/>
              </a:spcAft>
              <a:buClr>
                <a:schemeClr val="tx1"/>
              </a:buClr>
              <a:buFont typeface="Arial" panose="020B0604020202020204" pitchFamily="34" charset="0"/>
              <a:buChar char="•"/>
            </a:pPr>
            <a:r>
              <a:rPr lang="en-US" sz="1600" dirty="0"/>
              <a:t>Correction was applied to measurements to account for total heat leak into test cell.</a:t>
            </a:r>
          </a:p>
        </p:txBody>
      </p:sp>
      <p:grpSp>
        <p:nvGrpSpPr>
          <p:cNvPr id="52" name="Group 51">
            <a:extLst>
              <a:ext uri="{FF2B5EF4-FFF2-40B4-BE49-F238E27FC236}">
                <a16:creationId xmlns:a16="http://schemas.microsoft.com/office/drawing/2014/main" id="{CEE237C4-DB14-E5F8-88F4-651F7FA12140}"/>
              </a:ext>
            </a:extLst>
          </p:cNvPr>
          <p:cNvGrpSpPr/>
          <p:nvPr/>
        </p:nvGrpSpPr>
        <p:grpSpPr>
          <a:xfrm>
            <a:off x="5958827" y="331418"/>
            <a:ext cx="5581660" cy="4829862"/>
            <a:chOff x="7888196" y="392378"/>
            <a:chExt cx="3861810" cy="3662731"/>
          </a:xfrm>
        </p:grpSpPr>
        <p:pic>
          <p:nvPicPr>
            <p:cNvPr id="10" name="Picture 9">
              <a:extLst>
                <a:ext uri="{FF2B5EF4-FFF2-40B4-BE49-F238E27FC236}">
                  <a16:creationId xmlns:a16="http://schemas.microsoft.com/office/drawing/2014/main" id="{5F07A8A5-B758-534E-6CB0-53D5E7CC852E}"/>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347" b="99238" l="1065" r="95741">
                          <a14:foregroundMark x1="6880" y1="18157" x2="15315" y2="6930"/>
                          <a14:foregroundMark x1="15315" y1="6930" x2="23096" y2="12613"/>
                          <a14:foregroundMark x1="23096" y1="12613" x2="85504" y2="17741"/>
                          <a14:foregroundMark x1="85504" y1="17741" x2="87060" y2="89328"/>
                          <a14:foregroundMark x1="87060" y1="89328" x2="76003" y2="97089"/>
                          <a14:foregroundMark x1="76003" y1="97089" x2="61671" y2="95426"/>
                          <a14:foregroundMark x1="61671" y1="95426" x2="66175" y2="16424"/>
                          <a14:foregroundMark x1="66175" y1="16424" x2="71990" y2="8039"/>
                          <a14:foregroundMark x1="71990" y1="8039" x2="73137" y2="1802"/>
                          <a14:foregroundMark x1="5078" y1="7692" x2="3849" y2="17256"/>
                          <a14:foregroundMark x1="55446" y1="11850" x2="92301" y2="11712"/>
                          <a14:foregroundMark x1="57494" y1="96050" x2="90909" y2="95149"/>
                          <a14:foregroundMark x1="2621" y1="21275" x2="14496" y2="21483"/>
                          <a14:foregroundMark x1="14496" y1="21483" x2="48812" y2="21137"/>
                          <a14:foregroundMark x1="48812" y1="21137" x2="56511" y2="27789"/>
                          <a14:foregroundMark x1="56511" y1="27789" x2="58395" y2="37838"/>
                          <a14:foregroundMark x1="58395" y1="37838" x2="52170" y2="67082"/>
                          <a14:foregroundMark x1="52170" y1="67082" x2="55037" y2="94456"/>
                          <a14:foregroundMark x1="55037" y1="94456" x2="52744" y2="99238"/>
                          <a14:foregroundMark x1="55774" y1="39917" x2="57084" y2="37422"/>
                          <a14:foregroundMark x1="57084" y1="34997" x2="57248" y2="37006"/>
                          <a14:foregroundMark x1="2048" y1="4851" x2="1065" y2="21760"/>
                          <a14:foregroundMark x1="1720" y1="4643" x2="7944" y2="5059"/>
                          <a14:foregroundMark x1="8518" y1="5059" x2="20229" y2="1733"/>
                          <a14:foregroundMark x1="20229" y1="1733" x2="32514" y2="4435"/>
                          <a14:foregroundMark x1="32514" y1="4435" x2="36036" y2="12058"/>
                          <a14:foregroundMark x1="36036" y1="12058" x2="48403" y2="13721"/>
                          <a14:foregroundMark x1="48403" y1="13721" x2="53235" y2="13167"/>
                          <a14:foregroundMark x1="4750" y1="3881" x2="8763" y2="4435"/>
                          <a14:foregroundMark x1="8600" y1="1109" x2="18264" y2="347"/>
                          <a14:foregroundMark x1="18264" y1="347" x2="27764" y2="693"/>
                          <a14:foregroundMark x1="28174" y1="970" x2="33907" y2="4435"/>
                          <a14:foregroundMark x1="37756" y1="12405" x2="36527" y2="3049"/>
                          <a14:foregroundMark x1="51269" y1="12751" x2="64210" y2="8801"/>
                          <a14:foregroundMark x1="64210" y1="8801" x2="69206" y2="762"/>
                          <a14:foregroundMark x1="51761" y1="11712" x2="59623" y2="8524"/>
                          <a14:foregroundMark x1="77232" y1="1386" x2="86241" y2="8524"/>
                          <a14:foregroundMark x1="86241" y1="8524" x2="95905" y2="10672"/>
                          <a14:foregroundMark x1="95905" y1="10672" x2="93939" y2="20721"/>
                          <a14:foregroundMark x1="93939" y1="20721" x2="89762" y2="25087"/>
                          <a14:foregroundMark x1="94349" y1="20651" x2="88862" y2="29453"/>
                          <a14:foregroundMark x1="88862" y1="29453" x2="89353" y2="88843"/>
                          <a14:foregroundMark x1="89353" y1="88843" x2="95741" y2="94595"/>
                          <a14:foregroundMark x1="95741" y1="94595" x2="87060" y2="99168"/>
                          <a14:foregroundMark x1="87060" y1="99168" x2="59459" y2="98753"/>
                          <a14:foregroundMark x1="59459" y1="98753" x2="51188" y2="93763"/>
                          <a14:foregroundMark x1="51188" y1="93763" x2="53317" y2="90575"/>
                          <a14:foregroundMark x1="89926" y1="98891" x2="94595" y2="96466"/>
                          <a14:foregroundMark x1="94185" y1="96674" x2="92629" y2="99238"/>
                          <a14:foregroundMark x1="94758" y1="97713" x2="93939" y2="99238"/>
                          <a14:foregroundMark x1="52989" y1="99030" x2="52007" y2="93624"/>
                          <a14:foregroundMark x1="92875" y1="24532" x2="93939" y2="22176"/>
                          <a14:foregroundMark x1="94349" y1="22592" x2="92465" y2="24809"/>
                          <a14:foregroundMark x1="94103" y1="24186" x2="93939" y2="25502"/>
                          <a14:foregroundMark x1="92793" y1="91199" x2="93857" y2="91753"/>
                          <a14:foregroundMark x1="51597" y1="12335" x2="53972" y2="10256"/>
                          <a14:foregroundMark x1="53972" y1="10326" x2="52826" y2="11296"/>
                          <a14:foregroundMark x1="51925" y1="12197" x2="56102" y2="9563"/>
                          <a14:foregroundMark x1="55283" y1="9910" x2="51269" y2="11088"/>
                          <a14:foregroundMark x1="51269" y1="9356" x2="59214" y2="6306"/>
                        </a14:backgroundRemoval>
                      </a14:imgEffect>
                    </a14:imgLayer>
                  </a14:imgProps>
                </a:ext>
              </a:extLst>
            </a:blip>
            <a:srcRect l="33875" t="-1" r="4936" b="40308"/>
            <a:stretch/>
          </p:blipFill>
          <p:spPr>
            <a:xfrm>
              <a:off x="7888196" y="392378"/>
              <a:ext cx="3176971" cy="3662731"/>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59DCB495-9532-9D00-C348-2388A76D3056}"/>
                    </a:ext>
                  </a:extLst>
                </p:cNvPr>
                <p:cNvSpPr txBox="1"/>
                <p:nvPr/>
              </p:nvSpPr>
              <p:spPr>
                <a:xfrm>
                  <a:off x="8673820" y="2723763"/>
                  <a:ext cx="453351" cy="293123"/>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𝑄</m:t>
                            </m:r>
                          </m:e>
                          <m:sub>
                            <m:r>
                              <a:rPr lang="en-US" sz="1600" b="0" i="1" smtClean="0">
                                <a:latin typeface="Cambria Math" panose="02040503050406030204" pitchFamily="18" charset="0"/>
                              </a:rPr>
                              <m:t>𝑖𝑛𝑠</m:t>
                            </m:r>
                          </m:sub>
                        </m:sSub>
                      </m:oMath>
                    </m:oMathPara>
                  </a14:m>
                  <a:endParaRPr lang="en-US" sz="1600" dirty="0"/>
                </a:p>
              </p:txBody>
            </p:sp>
          </mc:Choice>
          <mc:Fallback xmlns="">
            <p:sp>
              <p:nvSpPr>
                <p:cNvPr id="11" name="TextBox 10">
                  <a:extLst>
                    <a:ext uri="{FF2B5EF4-FFF2-40B4-BE49-F238E27FC236}">
                      <a16:creationId xmlns:a16="http://schemas.microsoft.com/office/drawing/2014/main" id="{59DCB495-9532-9D00-C348-2388A76D3056}"/>
                    </a:ext>
                  </a:extLst>
                </p:cNvPr>
                <p:cNvSpPr txBox="1">
                  <a:spLocks noRot="1" noChangeAspect="1" noMove="1" noResize="1" noEditPoints="1" noAdjustHandles="1" noChangeArrowheads="1" noChangeShapeType="1" noTextEdit="1"/>
                </p:cNvSpPr>
                <p:nvPr/>
              </p:nvSpPr>
              <p:spPr>
                <a:xfrm>
                  <a:off x="8673820" y="2723763"/>
                  <a:ext cx="453351" cy="293123"/>
                </a:xfrm>
                <a:prstGeom prst="rect">
                  <a:avLst/>
                </a:prstGeom>
                <a:blipFill>
                  <a:blip r:embed="rId6"/>
                  <a:stretch>
                    <a:fillRect/>
                  </a:stretch>
                </a:blipFill>
              </p:spPr>
              <p:txBody>
                <a:bodyPr/>
                <a:lstStyle/>
                <a:p>
                  <a:r>
                    <a:rPr lang="en-US">
                      <a:noFill/>
                    </a:rPr>
                    <a:t> </a:t>
                  </a:r>
                </a:p>
              </p:txBody>
            </p:sp>
          </mc:Fallback>
        </mc:AlternateContent>
        <p:sp>
          <p:nvSpPr>
            <p:cNvPr id="12" name="Arrow: Right 11">
              <a:extLst>
                <a:ext uri="{FF2B5EF4-FFF2-40B4-BE49-F238E27FC236}">
                  <a16:creationId xmlns:a16="http://schemas.microsoft.com/office/drawing/2014/main" id="{52A583C3-E834-3D58-5B09-8D8482A58B9E}"/>
                </a:ext>
              </a:extLst>
            </p:cNvPr>
            <p:cNvSpPr/>
            <p:nvPr/>
          </p:nvSpPr>
          <p:spPr>
            <a:xfrm rot="10800000">
              <a:off x="9367318" y="3342749"/>
              <a:ext cx="453351" cy="215748"/>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83F992A4-46B7-959C-BD36-D71C785D6EAE}"/>
                </a:ext>
              </a:extLst>
            </p:cNvPr>
            <p:cNvSpPr/>
            <p:nvPr/>
          </p:nvSpPr>
          <p:spPr>
            <a:xfrm rot="16200000">
              <a:off x="9570968" y="1391426"/>
              <a:ext cx="453351" cy="215748"/>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5EC6813E-1D5B-4D2F-B588-28E0B51E26C5}"/>
                    </a:ext>
                  </a:extLst>
                </p:cNvPr>
                <p:cNvSpPr txBox="1"/>
                <p:nvPr/>
              </p:nvSpPr>
              <p:spPr>
                <a:xfrm>
                  <a:off x="10927220" y="3236915"/>
                  <a:ext cx="548327" cy="293123"/>
                </a:xfrm>
                <a:prstGeom prst="rect">
                  <a:avLst/>
                </a:prstGeom>
                <a:noFill/>
              </p:spPr>
              <p:txBody>
                <a:bodyPr wrap="square" rtlCol="0">
                  <a:spAutoFit/>
                </a:bodyPr>
                <a:lstStyle/>
                <a:p>
                  <a:pPr/>
                  <a14:m>
                    <m:oMathPara xmlns:m="http://schemas.openxmlformats.org/officeDocument/2006/math">
                      <m:oMathParaPr>
                        <m:jc m:val="center"/>
                      </m:oMathParaPr>
                      <m:oMath xmlns:m="http://schemas.openxmlformats.org/officeDocument/2006/math">
                        <m:r>
                          <a:rPr lang="en-US" sz="1600" b="0" i="1" smtClean="0">
                            <a:latin typeface="Cambria Math" panose="02040503050406030204" pitchFamily="18" charset="0"/>
                          </a:rPr>
                          <m:t>293 </m:t>
                        </m:r>
                        <m:r>
                          <a:rPr lang="en-US" sz="1600" b="0" i="1" smtClean="0">
                            <a:latin typeface="Cambria Math" panose="02040503050406030204" pitchFamily="18" charset="0"/>
                          </a:rPr>
                          <m:t>𝐾</m:t>
                        </m:r>
                      </m:oMath>
                    </m:oMathPara>
                  </a14:m>
                  <a:endParaRPr lang="en-US" sz="1600"/>
                </a:p>
              </p:txBody>
            </p:sp>
          </mc:Choice>
          <mc:Fallback xmlns="">
            <p:sp>
              <p:nvSpPr>
                <p:cNvPr id="17" name="TextBox 16">
                  <a:extLst>
                    <a:ext uri="{FF2B5EF4-FFF2-40B4-BE49-F238E27FC236}">
                      <a16:creationId xmlns:a16="http://schemas.microsoft.com/office/drawing/2014/main" id="{5EC6813E-1D5B-4D2F-B588-28E0B51E26C5}"/>
                    </a:ext>
                  </a:extLst>
                </p:cNvPr>
                <p:cNvSpPr txBox="1">
                  <a:spLocks noRot="1" noChangeAspect="1" noMove="1" noResize="1" noEditPoints="1" noAdjustHandles="1" noChangeArrowheads="1" noChangeShapeType="1" noTextEdit="1"/>
                </p:cNvSpPr>
                <p:nvPr/>
              </p:nvSpPr>
              <p:spPr>
                <a:xfrm>
                  <a:off x="10927220" y="3236915"/>
                  <a:ext cx="548327" cy="293123"/>
                </a:xfrm>
                <a:prstGeom prst="rect">
                  <a:avLst/>
                </a:prstGeom>
                <a:blipFill>
                  <a:blip r:embed="rId7"/>
                  <a:stretch>
                    <a:fillRect/>
                  </a:stretch>
                </a:blipFill>
              </p:spPr>
              <p:txBody>
                <a:bodyPr/>
                <a:lstStyle/>
                <a:p>
                  <a:r>
                    <a:rPr lang="en-US">
                      <a:noFill/>
                    </a:rPr>
                    <a:t> </a:t>
                  </a:r>
                </a:p>
              </p:txBody>
            </p:sp>
          </mc:Fallback>
        </mc:AlternateContent>
        <p:cxnSp>
          <p:nvCxnSpPr>
            <p:cNvPr id="18" name="Straight Connector 17">
              <a:extLst>
                <a:ext uri="{FF2B5EF4-FFF2-40B4-BE49-F238E27FC236}">
                  <a16:creationId xmlns:a16="http://schemas.microsoft.com/office/drawing/2014/main" id="{91527233-936F-B5C0-ADB5-1AA83D1DC3E5}"/>
                </a:ext>
              </a:extLst>
            </p:cNvPr>
            <p:cNvCxnSpPr>
              <a:cxnSpLocks/>
              <a:endCxn id="19" idx="1"/>
            </p:cNvCxnSpPr>
            <p:nvPr/>
          </p:nvCxnSpPr>
          <p:spPr>
            <a:xfrm flipV="1">
              <a:off x="9984385" y="2631993"/>
              <a:ext cx="814476" cy="163332"/>
            </a:xfrm>
            <a:prstGeom prst="line">
              <a:avLst/>
            </a:prstGeom>
            <a:ln w="1270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A0DD2EE5-4ED5-E7E7-9CBF-65A8F18FA6CD}"/>
                    </a:ext>
                  </a:extLst>
                </p:cNvPr>
                <p:cNvSpPr txBox="1"/>
                <p:nvPr/>
              </p:nvSpPr>
              <p:spPr>
                <a:xfrm>
                  <a:off x="10798861" y="2485432"/>
                  <a:ext cx="951145" cy="293123"/>
                </a:xfrm>
                <a:prstGeom prst="rect">
                  <a:avLst/>
                </a:prstGeom>
                <a:solidFill>
                  <a:schemeClr val="bg1"/>
                </a:solidFill>
              </p:spPr>
              <p:txBody>
                <a:bodyPr wrap="square" rtlCol="0">
                  <a:spAutoFit/>
                </a:bodyPr>
                <a:lstStyle/>
                <a:p>
                  <a:pPr/>
                  <a14:m>
                    <m:oMathPara xmlns:m="http://schemas.openxmlformats.org/officeDocument/2006/math">
                      <m:oMathParaPr>
                        <m:jc m:val="center"/>
                      </m:oMathParaPr>
                      <m:oMath xmlns:m="http://schemas.openxmlformats.org/officeDocument/2006/math">
                        <m:r>
                          <m:rPr>
                            <m:sty m:val="p"/>
                          </m:rPr>
                          <a:rPr lang="en-US" sz="1600" b="0" i="0" smtClean="0">
                            <a:latin typeface="Cambria Math" panose="02040503050406030204" pitchFamily="18" charset="0"/>
                          </a:rPr>
                          <m:t>Heater</m:t>
                        </m:r>
                        <m:r>
                          <a:rPr lang="en-US" sz="1600" b="0" i="0" smtClean="0">
                            <a:latin typeface="Cambria Math" panose="02040503050406030204" pitchFamily="18" charset="0"/>
                          </a:rPr>
                          <m:t> </m:t>
                        </m:r>
                        <m:r>
                          <m:rPr>
                            <m:sty m:val="p"/>
                          </m:rPr>
                          <a:rPr lang="en-US" sz="1600" b="0" i="0" smtClean="0">
                            <a:latin typeface="Cambria Math" panose="02040503050406030204" pitchFamily="18" charset="0"/>
                          </a:rPr>
                          <m:t>Core</m:t>
                        </m:r>
                      </m:oMath>
                    </m:oMathPara>
                  </a14:m>
                  <a:endParaRPr lang="en-US" sz="1600" dirty="0"/>
                </a:p>
              </p:txBody>
            </p:sp>
          </mc:Choice>
          <mc:Fallback xmlns="">
            <p:sp>
              <p:nvSpPr>
                <p:cNvPr id="19" name="TextBox 18">
                  <a:extLst>
                    <a:ext uri="{FF2B5EF4-FFF2-40B4-BE49-F238E27FC236}">
                      <a16:creationId xmlns:a16="http://schemas.microsoft.com/office/drawing/2014/main" id="{A0DD2EE5-4ED5-E7E7-9CBF-65A8F18FA6CD}"/>
                    </a:ext>
                  </a:extLst>
                </p:cNvPr>
                <p:cNvSpPr txBox="1">
                  <a:spLocks noRot="1" noChangeAspect="1" noMove="1" noResize="1" noEditPoints="1" noAdjustHandles="1" noChangeArrowheads="1" noChangeShapeType="1" noTextEdit="1"/>
                </p:cNvSpPr>
                <p:nvPr/>
              </p:nvSpPr>
              <p:spPr>
                <a:xfrm>
                  <a:off x="10798861" y="2485432"/>
                  <a:ext cx="951145" cy="293123"/>
                </a:xfrm>
                <a:prstGeom prst="rect">
                  <a:avLst/>
                </a:prstGeom>
                <a:blipFill>
                  <a:blip r:embed="rId8"/>
                  <a:stretch>
                    <a:fillRect/>
                  </a:stretch>
                </a:blipFill>
              </p:spPr>
              <p:txBody>
                <a:bodyPr/>
                <a:lstStyle/>
                <a:p>
                  <a:r>
                    <a:rPr lang="en-US">
                      <a:noFill/>
                    </a:rPr>
                    <a:t> </a:t>
                  </a:r>
                </a:p>
              </p:txBody>
            </p:sp>
          </mc:Fallback>
        </mc:AlternateContent>
        <p:cxnSp>
          <p:nvCxnSpPr>
            <p:cNvPr id="23" name="Straight Arrow Connector 22">
              <a:extLst>
                <a:ext uri="{FF2B5EF4-FFF2-40B4-BE49-F238E27FC236}">
                  <a16:creationId xmlns:a16="http://schemas.microsoft.com/office/drawing/2014/main" id="{A16C41EA-434B-C0D7-C412-2EEE07377AF7}"/>
                </a:ext>
              </a:extLst>
            </p:cNvPr>
            <p:cNvCxnSpPr>
              <a:cxnSpLocks/>
            </p:cNvCxnSpPr>
            <p:nvPr/>
          </p:nvCxnSpPr>
          <p:spPr>
            <a:xfrm flipH="1">
              <a:off x="10173800" y="3426950"/>
              <a:ext cx="784035" cy="21515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C248B318-03A3-7CEB-F1FA-477BE6BB2B1D}"/>
                </a:ext>
              </a:extLst>
            </p:cNvPr>
            <p:cNvCxnSpPr>
              <a:cxnSpLocks/>
            </p:cNvCxnSpPr>
            <p:nvPr/>
          </p:nvCxnSpPr>
          <p:spPr>
            <a:xfrm>
              <a:off x="9014187" y="2997660"/>
              <a:ext cx="505860" cy="361488"/>
            </a:xfrm>
            <a:prstGeom prst="line">
              <a:avLst/>
            </a:prstGeom>
            <a:ln w="1270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607FFF7D-E3C8-7DEB-5FAD-375DA50B31FC}"/>
                    </a:ext>
                  </a:extLst>
                </p:cNvPr>
                <p:cNvSpPr txBox="1"/>
                <p:nvPr/>
              </p:nvSpPr>
              <p:spPr>
                <a:xfrm>
                  <a:off x="8350013" y="392379"/>
                  <a:ext cx="1100964" cy="293123"/>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𝑇</m:t>
                        </m:r>
                        <m:r>
                          <a:rPr lang="en-US" sz="1600" b="0" i="1" smtClean="0">
                            <a:latin typeface="Cambria Math" panose="02040503050406030204" pitchFamily="18" charset="0"/>
                          </a:rPr>
                          <m:t>=20 </m:t>
                        </m:r>
                        <m:r>
                          <a:rPr lang="en-US" sz="1600" b="0" i="1" smtClean="0">
                            <a:latin typeface="Cambria Math" panose="02040503050406030204" pitchFamily="18" charset="0"/>
                          </a:rPr>
                          <m:t>𝐾</m:t>
                        </m:r>
                      </m:oMath>
                    </m:oMathPara>
                  </a14:m>
                  <a:endParaRPr lang="en-US" sz="1600" dirty="0"/>
                </a:p>
              </p:txBody>
            </p:sp>
          </mc:Choice>
          <mc:Fallback xmlns="">
            <p:sp>
              <p:nvSpPr>
                <p:cNvPr id="26" name="TextBox 25">
                  <a:extLst>
                    <a:ext uri="{FF2B5EF4-FFF2-40B4-BE49-F238E27FC236}">
                      <a16:creationId xmlns:a16="http://schemas.microsoft.com/office/drawing/2014/main" id="{607FFF7D-E3C8-7DEB-5FAD-375DA50B31FC}"/>
                    </a:ext>
                  </a:extLst>
                </p:cNvPr>
                <p:cNvSpPr txBox="1">
                  <a:spLocks noRot="1" noChangeAspect="1" noMove="1" noResize="1" noEditPoints="1" noAdjustHandles="1" noChangeArrowheads="1" noChangeShapeType="1" noTextEdit="1"/>
                </p:cNvSpPr>
                <p:nvPr/>
              </p:nvSpPr>
              <p:spPr>
                <a:xfrm>
                  <a:off x="8350013" y="392379"/>
                  <a:ext cx="1100964" cy="293123"/>
                </a:xfrm>
                <a:prstGeom prst="rect">
                  <a:avLst/>
                </a:prstGeom>
                <a:blipFill>
                  <a:blip r:embed="rId9"/>
                  <a:stretch>
                    <a:fillRect/>
                  </a:stretch>
                </a:blipFill>
              </p:spPr>
              <p:txBody>
                <a:bodyPr/>
                <a:lstStyle/>
                <a:p>
                  <a:r>
                    <a:rPr lang="en-US">
                      <a:noFill/>
                    </a:rPr>
                    <a:t> </a:t>
                  </a:r>
                </a:p>
              </p:txBody>
            </p:sp>
          </mc:Fallback>
        </mc:AlternateContent>
        <p:cxnSp>
          <p:nvCxnSpPr>
            <p:cNvPr id="28" name="Straight Connector 27">
              <a:extLst>
                <a:ext uri="{FF2B5EF4-FFF2-40B4-BE49-F238E27FC236}">
                  <a16:creationId xmlns:a16="http://schemas.microsoft.com/office/drawing/2014/main" id="{2356B250-1168-1580-92CE-35B5D88DBFDA}"/>
                </a:ext>
              </a:extLst>
            </p:cNvPr>
            <p:cNvCxnSpPr>
              <a:cxnSpLocks/>
            </p:cNvCxnSpPr>
            <p:nvPr/>
          </p:nvCxnSpPr>
          <p:spPr>
            <a:xfrm>
              <a:off x="9256089" y="632213"/>
              <a:ext cx="564579" cy="88298"/>
            </a:xfrm>
            <a:prstGeom prst="line">
              <a:avLst/>
            </a:prstGeom>
            <a:ln w="1270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734ABC37-6536-C707-85B4-B5DE56DDC5A8}"/>
                    </a:ext>
                  </a:extLst>
                </p:cNvPr>
                <p:cNvSpPr txBox="1"/>
                <p:nvPr/>
              </p:nvSpPr>
              <p:spPr>
                <a:xfrm>
                  <a:off x="7961515" y="2242266"/>
                  <a:ext cx="1100964" cy="293123"/>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00" b="0" i="1" smtClean="0">
                            <a:latin typeface="Cambria Math" panose="02040503050406030204" pitchFamily="18" charset="0"/>
                          </a:rPr>
                          <m:t>𝑇</m:t>
                        </m:r>
                        <m:r>
                          <a:rPr lang="en-US" sz="1600" b="0" i="1" smtClean="0">
                            <a:latin typeface="Cambria Math" panose="02040503050406030204" pitchFamily="18" charset="0"/>
                          </a:rPr>
                          <m:t>=293 </m:t>
                        </m:r>
                        <m:r>
                          <a:rPr lang="en-US" sz="1600" b="0" i="1" smtClean="0">
                            <a:latin typeface="Cambria Math" panose="02040503050406030204" pitchFamily="18" charset="0"/>
                          </a:rPr>
                          <m:t>𝐾</m:t>
                        </m:r>
                      </m:oMath>
                    </m:oMathPara>
                  </a14:m>
                  <a:endParaRPr lang="en-US" sz="1600" dirty="0"/>
                </a:p>
              </p:txBody>
            </p:sp>
          </mc:Choice>
          <mc:Fallback xmlns="">
            <p:sp>
              <p:nvSpPr>
                <p:cNvPr id="30" name="TextBox 29">
                  <a:extLst>
                    <a:ext uri="{FF2B5EF4-FFF2-40B4-BE49-F238E27FC236}">
                      <a16:creationId xmlns:a16="http://schemas.microsoft.com/office/drawing/2014/main" id="{734ABC37-6536-C707-85B4-B5DE56DDC5A8}"/>
                    </a:ext>
                  </a:extLst>
                </p:cNvPr>
                <p:cNvSpPr txBox="1">
                  <a:spLocks noRot="1" noChangeAspect="1" noMove="1" noResize="1" noEditPoints="1" noAdjustHandles="1" noChangeArrowheads="1" noChangeShapeType="1" noTextEdit="1"/>
                </p:cNvSpPr>
                <p:nvPr/>
              </p:nvSpPr>
              <p:spPr>
                <a:xfrm>
                  <a:off x="7961515" y="2242266"/>
                  <a:ext cx="1100964" cy="293123"/>
                </a:xfrm>
                <a:prstGeom prst="rect">
                  <a:avLst/>
                </a:prstGeom>
                <a:blipFill>
                  <a:blip r:embed="rId10"/>
                  <a:stretch>
                    <a:fillRect/>
                  </a:stretch>
                </a:blipFill>
              </p:spPr>
              <p:txBody>
                <a:bodyPr/>
                <a:lstStyle/>
                <a:p>
                  <a:r>
                    <a:rPr lang="en-US">
                      <a:noFill/>
                    </a:rPr>
                    <a:t> </a:t>
                  </a:r>
                </a:p>
              </p:txBody>
            </p:sp>
          </mc:Fallback>
        </mc:AlternateContent>
        <p:cxnSp>
          <p:nvCxnSpPr>
            <p:cNvPr id="31" name="Straight Connector 30">
              <a:extLst>
                <a:ext uri="{FF2B5EF4-FFF2-40B4-BE49-F238E27FC236}">
                  <a16:creationId xmlns:a16="http://schemas.microsoft.com/office/drawing/2014/main" id="{92B8AF3B-8A61-3592-FDF0-A4A856B998E6}"/>
                </a:ext>
              </a:extLst>
            </p:cNvPr>
            <p:cNvCxnSpPr>
              <a:cxnSpLocks/>
            </p:cNvCxnSpPr>
            <p:nvPr/>
          </p:nvCxnSpPr>
          <p:spPr>
            <a:xfrm>
              <a:off x="8978812" y="2395879"/>
              <a:ext cx="864427" cy="43478"/>
            </a:xfrm>
            <a:prstGeom prst="line">
              <a:avLst/>
            </a:prstGeom>
            <a:ln w="12700"/>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id="{93E4C84B-DACB-F42B-C5CB-BF3C562519D0}"/>
                </a:ext>
              </a:extLst>
            </p:cNvPr>
            <p:cNvCxnSpPr>
              <a:cxnSpLocks/>
            </p:cNvCxnSpPr>
            <p:nvPr/>
          </p:nvCxnSpPr>
          <p:spPr>
            <a:xfrm flipV="1">
              <a:off x="9971558" y="576052"/>
              <a:ext cx="0" cy="1666214"/>
            </a:xfrm>
            <a:prstGeom prst="line">
              <a:avLst/>
            </a:prstGeom>
            <a:ln w="19050"/>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id="{51ED5854-FE98-2568-FC5C-02235AADA542}"/>
                </a:ext>
              </a:extLst>
            </p:cNvPr>
            <p:cNvCxnSpPr>
              <a:cxnSpLocks/>
            </p:cNvCxnSpPr>
            <p:nvPr/>
          </p:nvCxnSpPr>
          <p:spPr>
            <a:xfrm flipV="1">
              <a:off x="9917228" y="576052"/>
              <a:ext cx="0" cy="1676995"/>
            </a:xfrm>
            <a:prstGeom prst="line">
              <a:avLst/>
            </a:prstGeom>
            <a:ln w="19050"/>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D78E748B-C1E7-5106-6DB0-30E42883281B}"/>
                    </a:ext>
                  </a:extLst>
                </p:cNvPr>
                <p:cNvSpPr txBox="1"/>
                <p:nvPr/>
              </p:nvSpPr>
              <p:spPr>
                <a:xfrm>
                  <a:off x="8370269" y="1859222"/>
                  <a:ext cx="453351" cy="293123"/>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𝑄</m:t>
                            </m:r>
                          </m:e>
                          <m:sub>
                            <m:r>
                              <a:rPr lang="en-US" sz="1600" b="0" i="1" smtClean="0">
                                <a:latin typeface="Cambria Math" panose="02040503050406030204" pitchFamily="18" charset="0"/>
                              </a:rPr>
                              <m:t>𝑤𝑖𝑟𝑒𝑠</m:t>
                            </m:r>
                          </m:sub>
                        </m:sSub>
                      </m:oMath>
                    </m:oMathPara>
                  </a14:m>
                  <a:endParaRPr lang="en-US" sz="1600" dirty="0"/>
                </a:p>
              </p:txBody>
            </p:sp>
          </mc:Choice>
          <mc:Fallback xmlns="">
            <p:sp>
              <p:nvSpPr>
                <p:cNvPr id="37" name="TextBox 36">
                  <a:extLst>
                    <a:ext uri="{FF2B5EF4-FFF2-40B4-BE49-F238E27FC236}">
                      <a16:creationId xmlns:a16="http://schemas.microsoft.com/office/drawing/2014/main" id="{D78E748B-C1E7-5106-6DB0-30E42883281B}"/>
                    </a:ext>
                  </a:extLst>
                </p:cNvPr>
                <p:cNvSpPr txBox="1">
                  <a:spLocks noRot="1" noChangeAspect="1" noMove="1" noResize="1" noEditPoints="1" noAdjustHandles="1" noChangeArrowheads="1" noChangeShapeType="1" noTextEdit="1"/>
                </p:cNvSpPr>
                <p:nvPr/>
              </p:nvSpPr>
              <p:spPr>
                <a:xfrm>
                  <a:off x="8370269" y="1859222"/>
                  <a:ext cx="453351" cy="293123"/>
                </a:xfrm>
                <a:prstGeom prst="rect">
                  <a:avLst/>
                </a:prstGeom>
                <a:blipFill>
                  <a:blip r:embed="rId11"/>
                  <a:stretch>
                    <a:fillRect r="-3738"/>
                  </a:stretch>
                </a:blipFill>
              </p:spPr>
              <p:txBody>
                <a:bodyPr/>
                <a:lstStyle/>
                <a:p>
                  <a:r>
                    <a:rPr lang="en-US">
                      <a:noFill/>
                    </a:rPr>
                    <a:t> </a:t>
                  </a:r>
                </a:p>
              </p:txBody>
            </p:sp>
          </mc:Fallback>
        </mc:AlternateContent>
        <p:cxnSp>
          <p:nvCxnSpPr>
            <p:cNvPr id="38" name="Straight Connector 37">
              <a:extLst>
                <a:ext uri="{FF2B5EF4-FFF2-40B4-BE49-F238E27FC236}">
                  <a16:creationId xmlns:a16="http://schemas.microsoft.com/office/drawing/2014/main" id="{E66A89BD-6740-20D5-ADDB-0E3AA3596408}"/>
                </a:ext>
              </a:extLst>
            </p:cNvPr>
            <p:cNvCxnSpPr>
              <a:cxnSpLocks/>
            </p:cNvCxnSpPr>
            <p:nvPr/>
          </p:nvCxnSpPr>
          <p:spPr>
            <a:xfrm flipV="1">
              <a:off x="9014187" y="1546305"/>
              <a:ext cx="657139" cy="466805"/>
            </a:xfrm>
            <a:prstGeom prst="line">
              <a:avLst/>
            </a:prstGeom>
            <a:ln w="12700"/>
          </p:spPr>
          <p:style>
            <a:lnRef idx="1">
              <a:schemeClr val="dk1"/>
            </a:lnRef>
            <a:fillRef idx="0">
              <a:schemeClr val="dk1"/>
            </a:fillRef>
            <a:effectRef idx="0">
              <a:schemeClr val="dk1"/>
            </a:effectRef>
            <a:fontRef idx="minor">
              <a:schemeClr val="tx1"/>
            </a:fontRef>
          </p:style>
        </p:cxnSp>
      </p:grpSp>
      <p:pic>
        <p:nvPicPr>
          <p:cNvPr id="42" name="Picture 41">
            <a:extLst>
              <a:ext uri="{FF2B5EF4-FFF2-40B4-BE49-F238E27FC236}">
                <a16:creationId xmlns:a16="http://schemas.microsoft.com/office/drawing/2014/main" id="{CA0931F9-9134-5D2C-655A-C0297CC7F4EA}"/>
              </a:ext>
            </a:extLst>
          </p:cNvPr>
          <p:cNvPicPr>
            <a:picLocks noChangeAspect="1"/>
          </p:cNvPicPr>
          <p:nvPr/>
        </p:nvPicPr>
        <p:blipFill>
          <a:blip r:embed="rId12"/>
          <a:srcRect l="15760" r="16923"/>
          <a:stretch/>
        </p:blipFill>
        <p:spPr>
          <a:xfrm>
            <a:off x="2154795" y="3849970"/>
            <a:ext cx="1474238" cy="2915345"/>
          </a:xfrm>
          <a:prstGeom prst="rect">
            <a:avLst/>
          </a:prstGeom>
        </p:spPr>
      </p:pic>
      <mc:AlternateContent xmlns:mc="http://schemas.openxmlformats.org/markup-compatibility/2006">
        <mc:Choice xmlns:a14="http://schemas.microsoft.com/office/drawing/2010/main" Requires="a14">
          <p:sp>
            <p:nvSpPr>
              <p:cNvPr id="43" name="TextBox 42">
                <a:extLst>
                  <a:ext uri="{FF2B5EF4-FFF2-40B4-BE49-F238E27FC236}">
                    <a16:creationId xmlns:a16="http://schemas.microsoft.com/office/drawing/2014/main" id="{5647DC2C-FFDF-CFAB-CC61-840437D85277}"/>
                  </a:ext>
                </a:extLst>
              </p:cNvPr>
              <p:cNvSpPr txBox="1"/>
              <p:nvPr/>
            </p:nvSpPr>
            <p:spPr>
              <a:xfrm>
                <a:off x="3811803" y="4675121"/>
                <a:ext cx="3723343" cy="40690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𝑄</m:t>
                          </m:r>
                        </m:e>
                        <m:sub>
                          <m:r>
                            <a:rPr lang="en-US" sz="2000" b="0" i="1" smtClean="0">
                              <a:latin typeface="Cambria Math" panose="02040503050406030204" pitchFamily="18" charset="0"/>
                            </a:rPr>
                            <m:t>𝑟𝑎𝑑</m:t>
                          </m:r>
                        </m:sub>
                      </m:sSub>
                      <m:r>
                        <a:rPr lang="en-US" sz="2000" b="0" i="1" smtClean="0">
                          <a:latin typeface="Cambria Math" panose="02040503050406030204" pitchFamily="18" charset="0"/>
                        </a:rPr>
                        <m:t>=</m:t>
                      </m:r>
                      <m:r>
                        <a:rPr lang="en-US" sz="2000" b="0" i="1" smtClean="0">
                          <a:latin typeface="Cambria Math" panose="02040503050406030204" pitchFamily="18" charset="0"/>
                        </a:rPr>
                        <m:t>𝜎</m:t>
                      </m:r>
                      <m:r>
                        <a:rPr lang="en-US" sz="2000" b="1" i="1" smtClean="0">
                          <a:latin typeface="Cambria Math" panose="02040503050406030204" pitchFamily="18" charset="0"/>
                        </a:rPr>
                        <m:t>𝝐</m:t>
                      </m:r>
                      <m:r>
                        <a:rPr lang="en-US" sz="2000" b="0" i="1" smtClean="0">
                          <a:latin typeface="Cambria Math" panose="02040503050406030204" pitchFamily="18" charset="0"/>
                        </a:rPr>
                        <m:t>𝐴</m:t>
                      </m:r>
                      <m:r>
                        <a:rPr lang="en-US" sz="2000" b="0" i="1" smtClean="0">
                          <a:latin typeface="Cambria Math" panose="02040503050406030204" pitchFamily="18" charset="0"/>
                        </a:rPr>
                        <m:t>(</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𝑇</m:t>
                          </m:r>
                        </m:e>
                        <m:sub>
                          <m:r>
                            <a:rPr lang="en-US" sz="2000" b="0" i="1" smtClean="0">
                              <a:latin typeface="Cambria Math" panose="02040503050406030204" pitchFamily="18" charset="0"/>
                            </a:rPr>
                            <m:t>𝑊𝐵𝑇</m:t>
                          </m:r>
                        </m:sub>
                        <m:sup>
                          <m:r>
                            <a:rPr lang="en-US" sz="2000" b="0" i="1" smtClean="0">
                              <a:latin typeface="Cambria Math" panose="02040503050406030204" pitchFamily="18" charset="0"/>
                            </a:rPr>
                            <m:t>4</m:t>
                          </m:r>
                        </m:sup>
                      </m:sSubSup>
                      <m:r>
                        <a:rPr lang="en-US" sz="2000" b="0" i="1" smtClean="0">
                          <a:latin typeface="Cambria Math" panose="02040503050406030204" pitchFamily="18" charset="0"/>
                        </a:rPr>
                        <m:t>−</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𝑇</m:t>
                          </m:r>
                        </m:e>
                        <m:sub>
                          <m:r>
                            <a:rPr lang="en-US" sz="2000" b="0" i="1" smtClean="0">
                              <a:latin typeface="Cambria Math" panose="02040503050406030204" pitchFamily="18" charset="0"/>
                            </a:rPr>
                            <m:t>𝐶𝐵𝑇</m:t>
                          </m:r>
                        </m:sub>
                        <m:sup>
                          <m:r>
                            <a:rPr lang="en-US" sz="2000" b="0" i="1" smtClean="0">
                              <a:latin typeface="Cambria Math" panose="02040503050406030204" pitchFamily="18" charset="0"/>
                            </a:rPr>
                            <m:t>4</m:t>
                          </m:r>
                        </m:sup>
                      </m:sSubSup>
                      <m:r>
                        <a:rPr lang="en-US" sz="2000" b="0" i="1" smtClean="0">
                          <a:latin typeface="Cambria Math" panose="02040503050406030204" pitchFamily="18" charset="0"/>
                        </a:rPr>
                        <m:t>)</m:t>
                      </m:r>
                    </m:oMath>
                  </m:oMathPara>
                </a14:m>
                <a:endParaRPr lang="en-US" b="0" dirty="0"/>
              </a:p>
            </p:txBody>
          </p:sp>
        </mc:Choice>
        <mc:Fallback>
          <p:sp>
            <p:nvSpPr>
              <p:cNvPr id="43" name="TextBox 42">
                <a:extLst>
                  <a:ext uri="{FF2B5EF4-FFF2-40B4-BE49-F238E27FC236}">
                    <a16:creationId xmlns:a16="http://schemas.microsoft.com/office/drawing/2014/main" id="{5647DC2C-FFDF-CFAB-CC61-840437D85277}"/>
                  </a:ext>
                </a:extLst>
              </p:cNvPr>
              <p:cNvSpPr txBox="1">
                <a:spLocks noRot="1" noChangeAspect="1" noMove="1" noResize="1" noEditPoints="1" noAdjustHandles="1" noChangeArrowheads="1" noChangeShapeType="1" noTextEdit="1"/>
              </p:cNvSpPr>
              <p:nvPr/>
            </p:nvSpPr>
            <p:spPr>
              <a:xfrm>
                <a:off x="3811803" y="4675121"/>
                <a:ext cx="3723343" cy="406906"/>
              </a:xfrm>
              <a:prstGeom prst="rect">
                <a:avLst/>
              </a:prstGeom>
              <a:blipFill>
                <a:blip r:embed="rId13"/>
                <a:stretch>
                  <a:fillRect b="-1492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4" name="TextBox 43">
                <a:extLst>
                  <a:ext uri="{FF2B5EF4-FFF2-40B4-BE49-F238E27FC236}">
                    <a16:creationId xmlns:a16="http://schemas.microsoft.com/office/drawing/2014/main" id="{DDE66514-0166-D395-4DCB-2AF882E52988}"/>
                  </a:ext>
                </a:extLst>
              </p:cNvPr>
              <p:cNvSpPr txBox="1"/>
              <p:nvPr/>
            </p:nvSpPr>
            <p:spPr>
              <a:xfrm>
                <a:off x="3650235" y="5226386"/>
                <a:ext cx="3884911" cy="4001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𝑄</m:t>
                          </m:r>
                        </m:e>
                        <m:sub>
                          <m:r>
                            <a:rPr lang="en-US" sz="2000" b="0" i="1" smtClean="0">
                              <a:latin typeface="Cambria Math" panose="02040503050406030204" pitchFamily="18" charset="0"/>
                            </a:rPr>
                            <m:t>𝐻𝑒𝑎𝑡𝑒𝑟</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𝑄</m:t>
                          </m:r>
                        </m:e>
                        <m:sub>
                          <m:r>
                            <a:rPr lang="en-US" sz="2000" b="0" i="1" smtClean="0">
                              <a:latin typeface="Cambria Math" panose="02040503050406030204" pitchFamily="18" charset="0"/>
                            </a:rPr>
                            <m:t>𝑟𝑎𝑑</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𝑄</m:t>
                          </m:r>
                        </m:e>
                        <m:sub>
                          <m:r>
                            <a:rPr lang="en-US" sz="2000" b="0" i="1" smtClean="0">
                              <a:latin typeface="Cambria Math" panose="02040503050406030204" pitchFamily="18" charset="0"/>
                            </a:rPr>
                            <m:t>h𝑒𝑎𝑡</m:t>
                          </m:r>
                          <m:r>
                            <a:rPr lang="en-US" sz="2000" b="0" i="1" smtClean="0">
                              <a:latin typeface="Cambria Math" panose="02040503050406030204" pitchFamily="18" charset="0"/>
                            </a:rPr>
                            <m:t> </m:t>
                          </m:r>
                          <m:r>
                            <a:rPr lang="en-US" sz="2000" b="0" i="1" smtClean="0">
                              <a:latin typeface="Cambria Math" panose="02040503050406030204" pitchFamily="18" charset="0"/>
                            </a:rPr>
                            <m:t>𝑙𝑒𝑎𝑘</m:t>
                          </m:r>
                        </m:sub>
                      </m:sSub>
                    </m:oMath>
                  </m:oMathPara>
                </a14:m>
                <a:endParaRPr lang="en-US" sz="2000" b="0" dirty="0"/>
              </a:p>
            </p:txBody>
          </p:sp>
        </mc:Choice>
        <mc:Fallback>
          <p:sp>
            <p:nvSpPr>
              <p:cNvPr id="44" name="TextBox 43">
                <a:extLst>
                  <a:ext uri="{FF2B5EF4-FFF2-40B4-BE49-F238E27FC236}">
                    <a16:creationId xmlns:a16="http://schemas.microsoft.com/office/drawing/2014/main" id="{DDE66514-0166-D395-4DCB-2AF882E52988}"/>
                  </a:ext>
                </a:extLst>
              </p:cNvPr>
              <p:cNvSpPr txBox="1">
                <a:spLocks noRot="1" noChangeAspect="1" noMove="1" noResize="1" noEditPoints="1" noAdjustHandles="1" noChangeArrowheads="1" noChangeShapeType="1" noTextEdit="1"/>
              </p:cNvSpPr>
              <p:nvPr/>
            </p:nvSpPr>
            <p:spPr>
              <a:xfrm>
                <a:off x="3650235" y="5226386"/>
                <a:ext cx="3884911" cy="400110"/>
              </a:xfrm>
              <a:prstGeom prst="rect">
                <a:avLst/>
              </a:prstGeom>
              <a:blipFill>
                <a:blip r:embed="rId14"/>
                <a:stretch>
                  <a:fillRect b="-12121"/>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5004E917-984A-EE69-941E-0A187450DFE3}"/>
              </a:ext>
            </a:extLst>
          </p:cNvPr>
          <p:cNvSpPr txBox="1"/>
          <p:nvPr/>
        </p:nvSpPr>
        <p:spPr>
          <a:xfrm>
            <a:off x="331804" y="5172189"/>
            <a:ext cx="1822991" cy="646331"/>
          </a:xfrm>
          <a:prstGeom prst="rect">
            <a:avLst/>
          </a:prstGeom>
          <a:noFill/>
        </p:spPr>
        <p:txBody>
          <a:bodyPr wrap="square" rtlCol="0">
            <a:spAutoFit/>
          </a:bodyPr>
          <a:lstStyle/>
          <a:p>
            <a:pPr algn="ctr"/>
            <a:r>
              <a:rPr lang="en-US" dirty="0"/>
              <a:t>Emissivity Measurement</a:t>
            </a:r>
          </a:p>
        </p:txBody>
      </p:sp>
    </p:spTree>
    <p:extLst>
      <p:ext uri="{BB962C8B-B14F-4D97-AF65-F5344CB8AC3E}">
        <p14:creationId xmlns:p14="http://schemas.microsoft.com/office/powerpoint/2010/main" val="4226706756"/>
      </p:ext>
    </p:extLst>
  </p:cSld>
  <p:clrMapOvr>
    <a:masterClrMapping/>
  </p:clrMapOvr>
  <p:extLst>
    <p:ext uri="{6950BFC3-D8DA-4A85-94F7-54DA5524770B}">
      <p188:commentRel xmlns:p188="http://schemas.microsoft.com/office/powerpoint/2018/8/main" r:id="rId3"/>
    </p:ext>
  </p:extLst>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fd2e2ca4-08d1-4b35-8b09-b5a5c7a99e75" xsi:nil="true"/>
    <lcf76f155ced4ddcb4097134ff3c332f xmlns="07f6886e-3338-40ab-80c8-608af800c8af">
      <Terms xmlns="http://schemas.microsoft.com/office/infopath/2007/PartnerControls"/>
    </lcf76f155ced4ddcb4097134ff3c332f>
    <SharedWithUsers xmlns="fd2e2ca4-08d1-4b35-8b09-b5a5c7a99e75">
      <UserInfo>
        <DisplayName>VCEA HYPER Members</DisplayName>
        <AccountId>8</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441073E675318488A0F9D8F6CFE19F4" ma:contentTypeVersion="19" ma:contentTypeDescription="Create a new document." ma:contentTypeScope="" ma:versionID="1494b57a2069f34b07a83b83b202f523">
  <xsd:schema xmlns:xsd="http://www.w3.org/2001/XMLSchema" xmlns:xs="http://www.w3.org/2001/XMLSchema" xmlns:p="http://schemas.microsoft.com/office/2006/metadata/properties" xmlns:ns2="07f6886e-3338-40ab-80c8-608af800c8af" xmlns:ns3="fd2e2ca4-08d1-4b35-8b09-b5a5c7a99e75" targetNamespace="http://schemas.microsoft.com/office/2006/metadata/properties" ma:root="true" ma:fieldsID="95984aa251451daf7efb71bcd8fba2fc" ns2:_="" ns3:_="">
    <xsd:import namespace="07f6886e-3338-40ab-80c8-608af800c8af"/>
    <xsd:import namespace="fd2e2ca4-08d1-4b35-8b09-b5a5c7a99e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AutoKeyPoints" minOccurs="0"/>
                <xsd:element ref="ns2:MediaServiceKeyPoint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7f6886e-3338-40ab-80c8-608af800c8a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AutoKeyPoints" ma:index="11" nillable="true" ma:displayName="MediaServiceAutoKeyPoints" ma:hidden="true" ma:internalName="MediaServiceAutoKeyPoints" ma:readOnly="true">
      <xsd:simpleType>
        <xsd:restriction base="dms:Note"/>
      </xsd:simpleType>
    </xsd:element>
    <xsd:element name="MediaServiceKeyPoints" ma:index="12" nillable="true" ma:displayName="KeyPoints" ma:internalName="MediaServiceKeyPoints" ma:readOnly="true">
      <xsd:simpleType>
        <xsd:restriction base="dms:Note">
          <xsd:maxLength value="255"/>
        </xsd:restriction>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1da502c-7e40-4002-9fa7-8e5645d13f89"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d2e2ca4-08d1-4b35-8b09-b5a5c7a99e7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d21caf6-0401-4f0e-95c2-3fd287c7b30f}" ma:internalName="TaxCatchAll" ma:showField="CatchAllData" ma:web="fd2e2ca4-08d1-4b35-8b09-b5a5c7a99e7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720FFC8-AA10-4A50-8A2F-879E66D23789}">
  <ds:schemaRefs>
    <ds:schemaRef ds:uri="http://schemas.microsoft.com/sharepoint/v3/contenttype/forms"/>
  </ds:schemaRefs>
</ds:datastoreItem>
</file>

<file path=customXml/itemProps2.xml><?xml version="1.0" encoding="utf-8"?>
<ds:datastoreItem xmlns:ds="http://schemas.openxmlformats.org/officeDocument/2006/customXml" ds:itemID="{3F3138CE-A699-419F-B239-444E6F002D79}">
  <ds:schemaRefs>
    <ds:schemaRef ds:uri="http://purl.org/dc/elements/1.1/"/>
    <ds:schemaRef ds:uri="http://purl.org/dc/terms/"/>
    <ds:schemaRef ds:uri="http://schemas.openxmlformats.org/package/2006/metadata/core-properties"/>
    <ds:schemaRef ds:uri="http://schemas.microsoft.com/office/2006/metadata/properties"/>
    <ds:schemaRef ds:uri="http://purl.org/dc/dcmitype/"/>
    <ds:schemaRef ds:uri="http://schemas.microsoft.com/office/2006/documentManagement/types"/>
    <ds:schemaRef ds:uri="http://www.w3.org/XML/1998/namespace"/>
    <ds:schemaRef ds:uri="http://schemas.microsoft.com/office/infopath/2007/PartnerControls"/>
    <ds:schemaRef ds:uri="fd2e2ca4-08d1-4b35-8b09-b5a5c7a99e75"/>
    <ds:schemaRef ds:uri="07f6886e-3338-40ab-80c8-608af800c8af"/>
  </ds:schemaRefs>
</ds:datastoreItem>
</file>

<file path=customXml/itemProps3.xml><?xml version="1.0" encoding="utf-8"?>
<ds:datastoreItem xmlns:ds="http://schemas.openxmlformats.org/officeDocument/2006/customXml" ds:itemID="{BB343891-545B-496B-B8D0-085B02EF1D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7f6886e-3338-40ab-80c8-608af800c8af"/>
    <ds:schemaRef ds:uri="fd2e2ca4-08d1-4b35-8b09-b5a5c7a99e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12971</TotalTime>
  <Words>1188</Words>
  <Application>Microsoft Office PowerPoint</Application>
  <PresentationFormat>Widescreen</PresentationFormat>
  <Paragraphs>175</Paragraphs>
  <Slides>11</Slides>
  <Notes>10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11</vt:i4>
      </vt:variant>
    </vt:vector>
  </HeadingPairs>
  <TitlesOfParts>
    <vt:vector size="21" baseType="lpstr">
      <vt:lpstr>Calibri</vt:lpstr>
      <vt:lpstr>Century Schoolbook</vt:lpstr>
      <vt:lpstr>Wingdings</vt:lpstr>
      <vt:lpstr>Cambria Math</vt:lpstr>
      <vt:lpstr>Times</vt:lpstr>
      <vt:lpstr>Wingdings 2</vt:lpstr>
      <vt:lpstr>Times New Roman</vt:lpstr>
      <vt:lpstr>Proxima Nova</vt:lpstr>
      <vt:lpstr>Arial</vt:lpstr>
      <vt:lpstr>View</vt:lpstr>
      <vt:lpstr>Development of a Test Apparatus for Thermal Conductivity Measurements of Insulation Materials with Adsorbed Nitrogen Between 20 and 77 K</vt:lpstr>
      <vt:lpstr>Vacuum Insulation</vt:lpstr>
      <vt:lpstr>Conceptual Design</vt:lpstr>
      <vt:lpstr>Design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Gitter, Yulia Katrina</dc:creator>
  <cp:lastModifiedBy>Jessop, Justin</cp:lastModifiedBy>
  <cp:revision>8</cp:revision>
  <cp:lastPrinted>2025-04-28T15:59:18Z</cp:lastPrinted>
  <dcterms:created xsi:type="dcterms:W3CDTF">2022-11-22T20:50:56Z</dcterms:created>
  <dcterms:modified xsi:type="dcterms:W3CDTF">2025-05-18T20:13:30Z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0x0101004441073E675318488A0F9D8F6CFE19F4</vt:lpwstr>
  </property>
  <property fmtid="{D5CDD505-2E9C-101B-9397-08002B2CF9AE}" pid="3" name="MediaServiceImageTags">
    <vt:lpwstr/>
  </property>
</Properties>
</file>