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70" r:id="rId1"/>
  </p:sldMasterIdLst>
  <p:notesMasterIdLst>
    <p:notesMasterId r:id="rId21"/>
  </p:notesMasterIdLst>
  <p:sldIdLst>
    <p:sldId id="289" r:id="rId2"/>
    <p:sldId id="301" r:id="rId3"/>
    <p:sldId id="303" r:id="rId4"/>
    <p:sldId id="280" r:id="rId5"/>
    <p:sldId id="293" r:id="rId6"/>
    <p:sldId id="290" r:id="rId7"/>
    <p:sldId id="292" r:id="rId8"/>
    <p:sldId id="304" r:id="rId9"/>
    <p:sldId id="295" r:id="rId10"/>
    <p:sldId id="296" r:id="rId11"/>
    <p:sldId id="299" r:id="rId12"/>
    <p:sldId id="300" r:id="rId13"/>
    <p:sldId id="291" r:id="rId14"/>
    <p:sldId id="297" r:id="rId15"/>
    <p:sldId id="298" r:id="rId16"/>
    <p:sldId id="272" r:id="rId17"/>
    <p:sldId id="305" r:id="rId18"/>
    <p:sldId id="294" r:id="rId19"/>
    <p:sldId id="302" r:id="rId20"/>
  </p:sldIdLst>
  <p:sldSz cx="12192000" cy="6858000"/>
  <p:notesSz cx="6858000" cy="9144000"/>
  <p:embeddedFontLst>
    <p:embeddedFont>
      <p:font typeface="Calibri" panose="020F0502020204030204"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D5DD"/>
    <a:srgbClr val="5C72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76575"/>
  </p:normalViewPr>
  <p:slideViewPr>
    <p:cSldViewPr snapToGrid="0">
      <p:cViewPr varScale="1">
        <p:scale>
          <a:sx n="87" d="100"/>
          <a:sy n="87" d="100"/>
        </p:scale>
        <p:origin x="210" y="84"/>
      </p:cViewPr>
      <p:guideLst/>
    </p:cSldViewPr>
  </p:slideViewPr>
  <p:notesTextViewPr>
    <p:cViewPr>
      <p:scale>
        <a:sx n="1" d="1"/>
        <a:sy n="1" d="1"/>
      </p:scale>
      <p:origin x="0" y="0"/>
    </p:cViewPr>
  </p:notesTextViewPr>
  <p:notesViewPr>
    <p:cSldViewPr snapToGrid="0">
      <p:cViewPr varScale="1">
        <p:scale>
          <a:sx n="97" d="100"/>
          <a:sy n="97" d="100"/>
        </p:scale>
        <p:origin x="3120"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DDC30C42-F1EA-EA44-9613-5E7947EE8325}" type="datetimeFigureOut">
              <a:rPr lang="en-US" smtClean="0"/>
              <a:pPr/>
              <a:t>5/16/2025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493BBF43-A868-D94C-A9CC-39C296714D2B}" type="slidenum">
              <a:rPr lang="en-US" smtClean="0"/>
              <a:pPr/>
              <a:t>‹#›</a:t>
            </a:fld>
            <a:endParaRPr lang="en-US" dirty="0"/>
          </a:p>
        </p:txBody>
      </p:sp>
    </p:spTree>
    <p:extLst>
      <p:ext uri="{BB962C8B-B14F-4D97-AF65-F5344CB8AC3E}">
        <p14:creationId xmlns:p14="http://schemas.microsoft.com/office/powerpoint/2010/main" val="3855674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16C7AA-86AD-BEB3-BF4C-54F9FAF3F5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A6DA5A-5942-5391-17F4-CC5604FF4D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894558-4C39-B51D-662D-EBC000912F26}"/>
              </a:ext>
            </a:extLst>
          </p:cNvPr>
          <p:cNvSpPr>
            <a:spLocks noGrp="1"/>
          </p:cNvSpPr>
          <p:nvPr>
            <p:ph type="body" idx="1"/>
          </p:nvPr>
        </p:nvSpPr>
        <p:spPr/>
        <p:txBody>
          <a:bodyPr/>
          <a:lstStyle/>
          <a:p>
            <a:r>
              <a:rPr lang="en-US" b="0" i="0" u="none" strike="noStrike" dirty="0">
                <a:solidFill>
                  <a:srgbClr val="000000"/>
                </a:solidFill>
                <a:effectLst/>
                <a:latin typeface="Arial" panose="020B0604020202020204" pitchFamily="34" charset="0"/>
                <a:cs typeface="Arial" panose="020B0604020202020204" pitchFamily="34" charset="0"/>
              </a:rPr>
              <a:t>Tip: Keep titles under 60 characters for readability</a:t>
            </a:r>
          </a:p>
          <a:p>
            <a:r>
              <a:rPr lang="en-US" b="0" i="0" u="none" strike="noStrike" dirty="0">
                <a:solidFill>
                  <a:srgbClr val="000000"/>
                </a:solidFill>
                <a:effectLst/>
                <a:latin typeface="Arial" panose="020B0604020202020204" pitchFamily="34" charset="0"/>
                <a:cs typeface="Arial" panose="020B0604020202020204" pitchFamily="34" charset="0"/>
              </a:rPr>
              <a:t>To change the photo: Right-click on photo and select change photo</a:t>
            </a:r>
            <a:endParaRPr lang="en-US"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3F6D029-F3FF-09D9-212B-90FD668CEB01}"/>
              </a:ext>
            </a:extLst>
          </p:cNvPr>
          <p:cNvSpPr>
            <a:spLocks noGrp="1"/>
          </p:cNvSpPr>
          <p:nvPr>
            <p:ph type="sldNum" sz="quarter" idx="5"/>
          </p:nvPr>
        </p:nvSpPr>
        <p:spPr/>
        <p:txBody>
          <a:bodyPr/>
          <a:lstStyle/>
          <a:p>
            <a:fld id="{493BBF43-A868-D94C-A9CC-39C296714D2B}" type="slidenum">
              <a:rPr lang="en-US" smtClean="0"/>
              <a:t>1</a:t>
            </a:fld>
            <a:endParaRPr lang="en-US" dirty="0"/>
          </a:p>
        </p:txBody>
      </p:sp>
    </p:spTree>
    <p:extLst>
      <p:ext uri="{BB962C8B-B14F-4D97-AF65-F5344CB8AC3E}">
        <p14:creationId xmlns:p14="http://schemas.microsoft.com/office/powerpoint/2010/main" val="2661894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10</a:t>
            </a:fld>
            <a:endParaRPr lang="en-US" dirty="0"/>
          </a:p>
        </p:txBody>
      </p:sp>
    </p:spTree>
    <p:extLst>
      <p:ext uri="{BB962C8B-B14F-4D97-AF65-F5344CB8AC3E}">
        <p14:creationId xmlns:p14="http://schemas.microsoft.com/office/powerpoint/2010/main" val="2666656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11</a:t>
            </a:fld>
            <a:endParaRPr lang="en-US" dirty="0"/>
          </a:p>
        </p:txBody>
      </p:sp>
    </p:spTree>
    <p:extLst>
      <p:ext uri="{BB962C8B-B14F-4D97-AF65-F5344CB8AC3E}">
        <p14:creationId xmlns:p14="http://schemas.microsoft.com/office/powerpoint/2010/main" val="1308503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12</a:t>
            </a:fld>
            <a:endParaRPr lang="en-US" dirty="0"/>
          </a:p>
        </p:txBody>
      </p:sp>
    </p:spTree>
    <p:extLst>
      <p:ext uri="{BB962C8B-B14F-4D97-AF65-F5344CB8AC3E}">
        <p14:creationId xmlns:p14="http://schemas.microsoft.com/office/powerpoint/2010/main" val="3708201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13</a:t>
            </a:fld>
            <a:endParaRPr lang="en-US" dirty="0"/>
          </a:p>
        </p:txBody>
      </p:sp>
    </p:spTree>
    <p:extLst>
      <p:ext uri="{BB962C8B-B14F-4D97-AF65-F5344CB8AC3E}">
        <p14:creationId xmlns:p14="http://schemas.microsoft.com/office/powerpoint/2010/main" val="2062596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14</a:t>
            </a:fld>
            <a:endParaRPr lang="en-US" dirty="0"/>
          </a:p>
        </p:txBody>
      </p:sp>
    </p:spTree>
    <p:extLst>
      <p:ext uri="{BB962C8B-B14F-4D97-AF65-F5344CB8AC3E}">
        <p14:creationId xmlns:p14="http://schemas.microsoft.com/office/powerpoint/2010/main" val="191413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15</a:t>
            </a:fld>
            <a:endParaRPr lang="en-US" dirty="0"/>
          </a:p>
        </p:txBody>
      </p:sp>
    </p:spTree>
    <p:extLst>
      <p:ext uri="{BB962C8B-B14F-4D97-AF65-F5344CB8AC3E}">
        <p14:creationId xmlns:p14="http://schemas.microsoft.com/office/powerpoint/2010/main" val="26810722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Before sharing your presentation, confirm: </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Fonts are consistent</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Images meet quality standards</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Charts use template colors</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Footer information is current</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Spell check completed</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Links are working</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File size is optimized</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16</a:t>
            </a:fld>
            <a:endParaRPr lang="en-US" dirty="0"/>
          </a:p>
        </p:txBody>
      </p:sp>
    </p:spTree>
    <p:extLst>
      <p:ext uri="{BB962C8B-B14F-4D97-AF65-F5344CB8AC3E}">
        <p14:creationId xmlns:p14="http://schemas.microsoft.com/office/powerpoint/2010/main" val="1328635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17</a:t>
            </a:fld>
            <a:endParaRPr lang="en-US" dirty="0"/>
          </a:p>
        </p:txBody>
      </p:sp>
    </p:spTree>
    <p:extLst>
      <p:ext uri="{BB962C8B-B14F-4D97-AF65-F5344CB8AC3E}">
        <p14:creationId xmlns:p14="http://schemas.microsoft.com/office/powerpoint/2010/main" val="314916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18</a:t>
            </a:fld>
            <a:endParaRPr lang="en-US" dirty="0"/>
          </a:p>
        </p:txBody>
      </p:sp>
    </p:spTree>
    <p:extLst>
      <p:ext uri="{BB962C8B-B14F-4D97-AF65-F5344CB8AC3E}">
        <p14:creationId xmlns:p14="http://schemas.microsoft.com/office/powerpoint/2010/main" val="137863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19</a:t>
            </a:fld>
            <a:endParaRPr lang="en-US" dirty="0"/>
          </a:p>
        </p:txBody>
      </p:sp>
    </p:spTree>
    <p:extLst>
      <p:ext uri="{BB962C8B-B14F-4D97-AF65-F5344CB8AC3E}">
        <p14:creationId xmlns:p14="http://schemas.microsoft.com/office/powerpoint/2010/main" val="274325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2</a:t>
            </a:fld>
            <a:endParaRPr lang="en-US" dirty="0"/>
          </a:p>
        </p:txBody>
      </p:sp>
    </p:spTree>
    <p:extLst>
      <p:ext uri="{BB962C8B-B14F-4D97-AF65-F5344CB8AC3E}">
        <p14:creationId xmlns:p14="http://schemas.microsoft.com/office/powerpoint/2010/main" val="634481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3</a:t>
            </a:fld>
            <a:endParaRPr lang="en-US" dirty="0"/>
          </a:p>
        </p:txBody>
      </p:sp>
    </p:spTree>
    <p:extLst>
      <p:ext uri="{BB962C8B-B14F-4D97-AF65-F5344CB8AC3E}">
        <p14:creationId xmlns:p14="http://schemas.microsoft.com/office/powerpoint/2010/main" val="1090611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4</a:t>
            </a:fld>
            <a:endParaRPr lang="en-US" dirty="0"/>
          </a:p>
        </p:txBody>
      </p:sp>
    </p:spTree>
    <p:extLst>
      <p:ext uri="{BB962C8B-B14F-4D97-AF65-F5344CB8AC3E}">
        <p14:creationId xmlns:p14="http://schemas.microsoft.com/office/powerpoint/2010/main" val="46621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5</a:t>
            </a:fld>
            <a:endParaRPr lang="en-US" dirty="0"/>
          </a:p>
        </p:txBody>
      </p:sp>
    </p:spTree>
    <p:extLst>
      <p:ext uri="{BB962C8B-B14F-4D97-AF65-F5344CB8AC3E}">
        <p14:creationId xmlns:p14="http://schemas.microsoft.com/office/powerpoint/2010/main" val="788933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6</a:t>
            </a:fld>
            <a:endParaRPr lang="en-US" dirty="0"/>
          </a:p>
        </p:txBody>
      </p:sp>
    </p:spTree>
    <p:extLst>
      <p:ext uri="{BB962C8B-B14F-4D97-AF65-F5344CB8AC3E}">
        <p14:creationId xmlns:p14="http://schemas.microsoft.com/office/powerpoint/2010/main" val="1247409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7</a:t>
            </a:fld>
            <a:endParaRPr lang="en-US" dirty="0"/>
          </a:p>
        </p:txBody>
      </p:sp>
    </p:spTree>
    <p:extLst>
      <p:ext uri="{BB962C8B-B14F-4D97-AF65-F5344CB8AC3E}">
        <p14:creationId xmlns:p14="http://schemas.microsoft.com/office/powerpoint/2010/main" val="1350044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8</a:t>
            </a:fld>
            <a:endParaRPr lang="en-US" dirty="0"/>
          </a:p>
        </p:txBody>
      </p:sp>
    </p:spTree>
    <p:extLst>
      <p:ext uri="{BB962C8B-B14F-4D97-AF65-F5344CB8AC3E}">
        <p14:creationId xmlns:p14="http://schemas.microsoft.com/office/powerpoint/2010/main" val="218944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dirty="0">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dirty="0"/>
          </a:p>
        </p:txBody>
      </p:sp>
      <p:sp>
        <p:nvSpPr>
          <p:cNvPr id="4" name="Slide Number Placeholder 3"/>
          <p:cNvSpPr>
            <a:spLocks noGrp="1"/>
          </p:cNvSpPr>
          <p:nvPr>
            <p:ph type="sldNum" sz="quarter" idx="5"/>
          </p:nvPr>
        </p:nvSpPr>
        <p:spPr/>
        <p:txBody>
          <a:bodyPr/>
          <a:lstStyle/>
          <a:p>
            <a:fld id="{493BBF43-A868-D94C-A9CC-39C296714D2B}" type="slidenum">
              <a:rPr lang="en-US" smtClean="0"/>
              <a:t>9</a:t>
            </a:fld>
            <a:endParaRPr lang="en-US" dirty="0"/>
          </a:p>
        </p:txBody>
      </p:sp>
    </p:spTree>
    <p:extLst>
      <p:ext uri="{BB962C8B-B14F-4D97-AF65-F5344CB8AC3E}">
        <p14:creationId xmlns:p14="http://schemas.microsoft.com/office/powerpoint/2010/main" val="2152871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5BF14DA4-6BD3-41D0-ED7B-F5CF63D8E02B}"/>
              </a:ext>
            </a:extLst>
          </p:cNvPr>
          <p:cNvSpPr>
            <a:spLocks noGrp="1"/>
          </p:cNvSpPr>
          <p:nvPr>
            <p:ph type="pic" sz="quarter" idx="12"/>
          </p:nvPr>
        </p:nvSpPr>
        <p:spPr>
          <a:xfrm>
            <a:off x="5387975" y="0"/>
            <a:ext cx="6804025" cy="6858000"/>
          </a:xfrm>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8C9795D8-36C7-9AC6-7BB0-2FA187F49B59}"/>
              </a:ext>
            </a:extLst>
          </p:cNvPr>
          <p:cNvSpPr>
            <a:spLocks noGrp="1"/>
          </p:cNvSpPr>
          <p:nvPr>
            <p:ph type="ctrTitle"/>
          </p:nvPr>
        </p:nvSpPr>
        <p:spPr>
          <a:xfrm>
            <a:off x="331417" y="2125014"/>
            <a:ext cx="6297984" cy="919032"/>
          </a:xfrm>
        </p:spPr>
        <p:txBody>
          <a:bodyPr anchor="b">
            <a:noAutofit/>
          </a:bodyPr>
          <a:lstStyle>
            <a:lvl1pPr algn="l">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5A76DAF6-7FAD-3329-1F2F-26D428433E30}"/>
              </a:ext>
            </a:extLst>
          </p:cNvPr>
          <p:cNvSpPr>
            <a:spLocks noGrp="1"/>
          </p:cNvSpPr>
          <p:nvPr>
            <p:ph type="subTitle" idx="1"/>
          </p:nvPr>
        </p:nvSpPr>
        <p:spPr>
          <a:xfrm>
            <a:off x="331416" y="3047266"/>
            <a:ext cx="6559241" cy="529861"/>
          </a:xfrm>
        </p:spPr>
        <p:txBody>
          <a:bodyPr>
            <a:no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12">
            <a:extLst>
              <a:ext uri="{FF2B5EF4-FFF2-40B4-BE49-F238E27FC236}">
                <a16:creationId xmlns:a16="http://schemas.microsoft.com/office/drawing/2014/main" id="{25E06F63-AE6B-E540-C04D-8905B2EFD5BF}"/>
              </a:ext>
            </a:extLst>
          </p:cNvPr>
          <p:cNvSpPr>
            <a:spLocks noGrp="1"/>
          </p:cNvSpPr>
          <p:nvPr>
            <p:ph type="body" sz="quarter" idx="10"/>
          </p:nvPr>
        </p:nvSpPr>
        <p:spPr>
          <a:xfrm>
            <a:off x="1096963" y="4244658"/>
            <a:ext cx="5999008" cy="529861"/>
          </a:xfrm>
        </p:spPr>
        <p:txBody>
          <a:bodyPr>
            <a:noAutofit/>
          </a:bodyPr>
          <a:lstStyle>
            <a:lvl1pPr marL="0" indent="0" algn="r">
              <a:buNone/>
              <a:defRPr sz="2400">
                <a:solidFill>
                  <a:schemeClr val="tx1">
                    <a:lumMod val="65000"/>
                    <a:lumOff val="35000"/>
                  </a:schemeClr>
                </a:solidFill>
              </a:defRPr>
            </a:lvl1pPr>
          </a:lstStyle>
          <a:p>
            <a:pPr lvl="0"/>
            <a:r>
              <a:rPr lang="en-US"/>
              <a:t>Edit Master text styles</a:t>
            </a:r>
          </a:p>
        </p:txBody>
      </p:sp>
      <p:sp>
        <p:nvSpPr>
          <p:cNvPr id="16" name="Text Placeholder 15">
            <a:extLst>
              <a:ext uri="{FF2B5EF4-FFF2-40B4-BE49-F238E27FC236}">
                <a16:creationId xmlns:a16="http://schemas.microsoft.com/office/drawing/2014/main" id="{2BCBF152-3CD9-3B8D-5C6A-83D9FE6F56E6}"/>
              </a:ext>
            </a:extLst>
          </p:cNvPr>
          <p:cNvSpPr>
            <a:spLocks noGrp="1"/>
          </p:cNvSpPr>
          <p:nvPr>
            <p:ph type="body" sz="quarter" idx="11"/>
          </p:nvPr>
        </p:nvSpPr>
        <p:spPr>
          <a:xfrm>
            <a:off x="1096963" y="4775200"/>
            <a:ext cx="5999162" cy="501650"/>
          </a:xfrm>
        </p:spPr>
        <p:txBody>
          <a:bodyPr>
            <a:noAutofit/>
          </a:bodyPr>
          <a:lstStyle>
            <a:lvl1pPr marL="0" indent="0" algn="r">
              <a:buNone/>
              <a:defRPr sz="2400">
                <a:solidFill>
                  <a:schemeClr val="tx1">
                    <a:lumMod val="65000"/>
                    <a:lumOff val="35000"/>
                  </a:schemeClr>
                </a:solidFill>
              </a:defRPr>
            </a:lvl1pPr>
          </a:lstStyle>
          <a:p>
            <a:pPr lvl="0"/>
            <a:r>
              <a:rPr lang="en-US"/>
              <a:t>Edit Master text styles</a:t>
            </a:r>
          </a:p>
        </p:txBody>
      </p:sp>
    </p:spTree>
    <p:extLst>
      <p:ext uri="{BB962C8B-B14F-4D97-AF65-F5344CB8AC3E}">
        <p14:creationId xmlns:p14="http://schemas.microsoft.com/office/powerpoint/2010/main" val="3194607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ody Slide - 1 Right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665018"/>
            <a:ext cx="5945204" cy="44888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pic>
        <p:nvPicPr>
          <p:cNvPr id="8" name="Picture 7">
            <a:extLst>
              <a:ext uri="{FF2B5EF4-FFF2-40B4-BE49-F238E27FC236}">
                <a16:creationId xmlns:a16="http://schemas.microsoft.com/office/drawing/2014/main" id="{9425B193-7653-FA58-7C69-56865C4DF7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0" name="Title 1">
            <a:extLst>
              <a:ext uri="{FF2B5EF4-FFF2-40B4-BE49-F238E27FC236}">
                <a16:creationId xmlns:a16="http://schemas.microsoft.com/office/drawing/2014/main" id="{9A65267B-D68D-AD5F-98C2-6810944CC185}"/>
              </a:ext>
            </a:extLst>
          </p:cNvPr>
          <p:cNvSpPr>
            <a:spLocks noGrp="1"/>
          </p:cNvSpPr>
          <p:nvPr>
            <p:ph type="title"/>
          </p:nvPr>
        </p:nvSpPr>
        <p:spPr>
          <a:xfrm>
            <a:off x="309093" y="531951"/>
            <a:ext cx="5785319" cy="678664"/>
          </a:xfrm>
        </p:spPr>
        <p:txBody>
          <a:bodyPr anchor="b">
            <a:noAutofit/>
          </a:bodyPr>
          <a:lstStyle>
            <a:lvl1pPr>
              <a:defRPr sz="3200">
                <a:solidFill>
                  <a:schemeClr val="tx2"/>
                </a:solidFill>
              </a:defRPr>
            </a:lvl1pPr>
          </a:lstStyle>
          <a:p>
            <a:r>
              <a:rPr lang="en-US"/>
              <a:t>Click to edit Master title style</a:t>
            </a:r>
            <a:endParaRPr lang="en-US" dirty="0"/>
          </a:p>
        </p:txBody>
      </p:sp>
      <p:sp>
        <p:nvSpPr>
          <p:cNvPr id="11" name="Text Placeholder 3">
            <a:extLst>
              <a:ext uri="{FF2B5EF4-FFF2-40B4-BE49-F238E27FC236}">
                <a16:creationId xmlns:a16="http://schemas.microsoft.com/office/drawing/2014/main" id="{80D2211A-9B16-224E-FFC5-4225BAB41AB0}"/>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7" name="Footer Placeholder 5">
            <a:extLst>
              <a:ext uri="{FF2B5EF4-FFF2-40B4-BE49-F238E27FC236}">
                <a16:creationId xmlns:a16="http://schemas.microsoft.com/office/drawing/2014/main" id="{AA5FB620-142D-2BE0-8116-9FAAA7F693F3}"/>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18" name="Slide Number Placeholder 6">
            <a:extLst>
              <a:ext uri="{FF2B5EF4-FFF2-40B4-BE49-F238E27FC236}">
                <a16:creationId xmlns:a16="http://schemas.microsoft.com/office/drawing/2014/main" id="{85A35A3C-EFCE-E977-5D10-513BA05CDEAB}"/>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2" name="Date Placeholder 4">
            <a:extLst>
              <a:ext uri="{FF2B5EF4-FFF2-40B4-BE49-F238E27FC236}">
                <a16:creationId xmlns:a16="http://schemas.microsoft.com/office/drawing/2014/main" id="{FD481F92-CD79-AD15-7CA5-87C78AC695BF}"/>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CAADF119-FBE4-4B30-887E-7063E5FE77D4}" type="datetime1">
              <a:rPr lang="en-US" smtClean="0"/>
              <a:t>5/16/2025</a:t>
            </a:fld>
            <a:endParaRPr lang="en-US" dirty="0"/>
          </a:p>
        </p:txBody>
      </p:sp>
      <p:pic>
        <p:nvPicPr>
          <p:cNvPr id="13" name="Picture 12">
            <a:extLst>
              <a:ext uri="{FF2B5EF4-FFF2-40B4-BE49-F238E27FC236}">
                <a16:creationId xmlns:a16="http://schemas.microsoft.com/office/drawing/2014/main" id="{EDB17564-960C-4BE2-AE3B-9E042530BCE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869138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ody Slide - No Photos">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7FC8732-2197-B9C7-FC84-CA5395C650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1" name="Title 1">
            <a:extLst>
              <a:ext uri="{FF2B5EF4-FFF2-40B4-BE49-F238E27FC236}">
                <a16:creationId xmlns:a16="http://schemas.microsoft.com/office/drawing/2014/main" id="{99465704-2370-60F7-6005-D0288DFD87A0}"/>
              </a:ext>
            </a:extLst>
          </p:cNvPr>
          <p:cNvSpPr>
            <a:spLocks noGrp="1"/>
          </p:cNvSpPr>
          <p:nvPr>
            <p:ph type="title"/>
          </p:nvPr>
        </p:nvSpPr>
        <p:spPr>
          <a:xfrm>
            <a:off x="309093" y="531951"/>
            <a:ext cx="11044707" cy="678664"/>
          </a:xfrm>
        </p:spPr>
        <p:txBody>
          <a:bodyPr anchor="b">
            <a:noAutofit/>
          </a:bodyPr>
          <a:lstStyle>
            <a:lvl1pPr>
              <a:defRPr sz="3200">
                <a:solidFill>
                  <a:schemeClr val="tx2"/>
                </a:solidFill>
              </a:defRPr>
            </a:lvl1pPr>
          </a:lstStyle>
          <a:p>
            <a:r>
              <a:rPr lang="en-US"/>
              <a:t>Click to edit Master title style</a:t>
            </a:r>
            <a:endParaRPr lang="en-US" dirty="0"/>
          </a:p>
        </p:txBody>
      </p:sp>
      <p:sp>
        <p:nvSpPr>
          <p:cNvPr id="12" name="Text Placeholder 3">
            <a:extLst>
              <a:ext uri="{FF2B5EF4-FFF2-40B4-BE49-F238E27FC236}">
                <a16:creationId xmlns:a16="http://schemas.microsoft.com/office/drawing/2014/main" id="{D0A29258-15C1-6FB2-52AC-108985A071C8}"/>
              </a:ext>
            </a:extLst>
          </p:cNvPr>
          <p:cNvSpPr>
            <a:spLocks noGrp="1"/>
          </p:cNvSpPr>
          <p:nvPr>
            <p:ph type="body" sz="half" idx="2"/>
          </p:nvPr>
        </p:nvSpPr>
        <p:spPr>
          <a:xfrm>
            <a:off x="309094" y="1319201"/>
            <a:ext cx="5682288" cy="4891433"/>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3" name="Text Placeholder 3">
            <a:extLst>
              <a:ext uri="{FF2B5EF4-FFF2-40B4-BE49-F238E27FC236}">
                <a16:creationId xmlns:a16="http://schemas.microsoft.com/office/drawing/2014/main" id="{7E85E37D-8958-2DEE-18A0-03962A83466E}"/>
              </a:ext>
            </a:extLst>
          </p:cNvPr>
          <p:cNvSpPr>
            <a:spLocks noGrp="1"/>
          </p:cNvSpPr>
          <p:nvPr>
            <p:ph type="body" sz="half" idx="13"/>
          </p:nvPr>
        </p:nvSpPr>
        <p:spPr>
          <a:xfrm>
            <a:off x="6110467" y="1322610"/>
            <a:ext cx="5682289" cy="4891433"/>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3" name="Footer Placeholder 5">
            <a:extLst>
              <a:ext uri="{FF2B5EF4-FFF2-40B4-BE49-F238E27FC236}">
                <a16:creationId xmlns:a16="http://schemas.microsoft.com/office/drawing/2014/main" id="{6FBE509B-CE41-57EF-59C3-275E43C033A4}"/>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4" name="Slide Number Placeholder 6">
            <a:extLst>
              <a:ext uri="{FF2B5EF4-FFF2-40B4-BE49-F238E27FC236}">
                <a16:creationId xmlns:a16="http://schemas.microsoft.com/office/drawing/2014/main" id="{944E86B8-08A1-6B0A-9E8F-1A2C0252563D}"/>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5" name="Date Placeholder 4">
            <a:extLst>
              <a:ext uri="{FF2B5EF4-FFF2-40B4-BE49-F238E27FC236}">
                <a16:creationId xmlns:a16="http://schemas.microsoft.com/office/drawing/2014/main" id="{1AE111C8-7DEA-F7D8-15DA-EC66E6103A5D}"/>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8ABF4FA7-1E5E-4092-8A64-2F16A7152577}" type="datetime1">
              <a:rPr lang="en-US" smtClean="0"/>
              <a:t>5/16/2025</a:t>
            </a:fld>
            <a:endParaRPr lang="en-US" dirty="0"/>
          </a:p>
        </p:txBody>
      </p:sp>
      <p:pic>
        <p:nvPicPr>
          <p:cNvPr id="14" name="Picture 13">
            <a:extLst>
              <a:ext uri="{FF2B5EF4-FFF2-40B4-BE49-F238E27FC236}">
                <a16:creationId xmlns:a16="http://schemas.microsoft.com/office/drawing/2014/main" id="{1D72F205-0884-4182-ADD8-D44EB482580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2911454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ody Slide - Slate Two Photos">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7BE5B-D462-52DE-1421-03616B30BCDE}"/>
              </a:ext>
            </a:extLst>
          </p:cNvPr>
          <p:cNvSpPr>
            <a:spLocks noGrp="1"/>
          </p:cNvSpPr>
          <p:nvPr>
            <p:ph type="title"/>
          </p:nvPr>
        </p:nvSpPr>
        <p:spPr>
          <a:xfrm>
            <a:off x="309093" y="531951"/>
            <a:ext cx="5785319" cy="678664"/>
          </a:xfrm>
        </p:spPr>
        <p:txBody>
          <a:bodyPr anchor="b">
            <a:noAutofit/>
          </a:bodyPr>
          <a:lstStyle>
            <a:lvl1pPr>
              <a:defRPr sz="3200">
                <a:solidFill>
                  <a:schemeClr val="bg1"/>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549107"/>
            <a:ext cx="5945204" cy="27639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309093" y="1319201"/>
            <a:ext cx="5785319" cy="4891433"/>
          </a:xfrm>
        </p:spPr>
        <p:txBody>
          <a:bodyPr>
            <a:noAutofit/>
          </a:bodyPr>
          <a:lstStyle>
            <a:lvl1pPr marL="0" indent="0">
              <a:buNone/>
              <a:defRPr sz="2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11" name="Picture 10" descr="Logo, company name&#10;&#10;Description automatically generated">
            <a:extLst>
              <a:ext uri="{FF2B5EF4-FFF2-40B4-BE49-F238E27FC236}">
                <a16:creationId xmlns:a16="http://schemas.microsoft.com/office/drawing/2014/main" id="{59AD2392-E6B3-D73D-424E-42A0157E1C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669331" y="-12193"/>
            <a:ext cx="1474015" cy="574180"/>
          </a:xfrm>
          <a:prstGeom prst="rect">
            <a:avLst/>
          </a:prstGeom>
        </p:spPr>
      </p:pic>
      <p:sp>
        <p:nvSpPr>
          <p:cNvPr id="9" name="Picture Placeholder 2">
            <a:extLst>
              <a:ext uri="{FF2B5EF4-FFF2-40B4-BE49-F238E27FC236}">
                <a16:creationId xmlns:a16="http://schemas.microsoft.com/office/drawing/2014/main" id="{02C1D150-46A5-C3E3-0093-1693429B2A69}"/>
              </a:ext>
            </a:extLst>
          </p:cNvPr>
          <p:cNvSpPr>
            <a:spLocks noGrp="1"/>
          </p:cNvSpPr>
          <p:nvPr>
            <p:ph type="pic" idx="13"/>
          </p:nvPr>
        </p:nvSpPr>
        <p:spPr>
          <a:xfrm>
            <a:off x="6246796" y="3446653"/>
            <a:ext cx="5945204" cy="27639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Footer Placeholder 5">
            <a:extLst>
              <a:ext uri="{FF2B5EF4-FFF2-40B4-BE49-F238E27FC236}">
                <a16:creationId xmlns:a16="http://schemas.microsoft.com/office/drawing/2014/main" id="{DF46FADE-5392-BCFC-BAD6-D700EFBD77D7}"/>
              </a:ext>
            </a:extLst>
          </p:cNvPr>
          <p:cNvSpPr>
            <a:spLocks noGrp="1"/>
          </p:cNvSpPr>
          <p:nvPr>
            <p:ph type="ftr" sz="quarter" idx="11"/>
          </p:nvPr>
        </p:nvSpPr>
        <p:spPr>
          <a:xfrm>
            <a:off x="4038600" y="6330592"/>
            <a:ext cx="4114800" cy="365125"/>
          </a:xfrm>
          <a:prstGeom prst="rect">
            <a:avLst/>
          </a:prstGeom>
        </p:spPr>
        <p:txBody>
          <a:bodyPr anchor="ctr"/>
          <a:lstStyle>
            <a:lvl1pPr algn="ctr">
              <a:defRPr sz="1000">
                <a:solidFill>
                  <a:schemeClr val="bg1"/>
                </a:solidFill>
                <a:latin typeface="Arial" panose="020B0604020202020204" pitchFamily="34" charset="0"/>
              </a:defRPr>
            </a:lvl1pPr>
          </a:lstStyle>
          <a:p>
            <a:endParaRPr lang="en-US" dirty="0"/>
          </a:p>
        </p:txBody>
      </p:sp>
      <p:sp>
        <p:nvSpPr>
          <p:cNvPr id="12" name="Slide Number Placeholder 6">
            <a:extLst>
              <a:ext uri="{FF2B5EF4-FFF2-40B4-BE49-F238E27FC236}">
                <a16:creationId xmlns:a16="http://schemas.microsoft.com/office/drawing/2014/main" id="{4B37EFF6-260E-A1F5-FF79-F0ABEF7A2E0F}"/>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solidFill>
                  <a:schemeClr val="bg1"/>
                </a:solidFill>
                <a:latin typeface="Arial" panose="020B0604020202020204" pitchFamily="34" charset="0"/>
              </a:defRPr>
            </a:lvl1pPr>
          </a:lstStyle>
          <a:p>
            <a:fld id="{7D1BE87E-F0DE-A44C-894B-E142BEB21E42}" type="slidenum">
              <a:rPr lang="en-US" smtClean="0"/>
              <a:pPr/>
              <a:t>‹#›</a:t>
            </a:fld>
            <a:endParaRPr lang="en-US" dirty="0"/>
          </a:p>
        </p:txBody>
      </p:sp>
      <p:sp>
        <p:nvSpPr>
          <p:cNvPr id="5" name="Date Placeholder 4">
            <a:extLst>
              <a:ext uri="{FF2B5EF4-FFF2-40B4-BE49-F238E27FC236}">
                <a16:creationId xmlns:a16="http://schemas.microsoft.com/office/drawing/2014/main" id="{A871D8BB-52A9-22B5-DB17-DA5C2307245D}"/>
              </a:ext>
            </a:extLst>
          </p:cNvPr>
          <p:cNvSpPr>
            <a:spLocks noGrp="1"/>
          </p:cNvSpPr>
          <p:nvPr>
            <p:ph type="dt" sz="half" idx="10"/>
          </p:nvPr>
        </p:nvSpPr>
        <p:spPr>
          <a:xfrm>
            <a:off x="311726" y="6330592"/>
            <a:ext cx="2743200" cy="365125"/>
          </a:xfrm>
          <a:prstGeom prst="rect">
            <a:avLst/>
          </a:prstGeom>
        </p:spPr>
        <p:txBody>
          <a:bodyPr anchor="ctr"/>
          <a:lstStyle>
            <a:lvl1pPr>
              <a:defRPr sz="1000">
                <a:solidFill>
                  <a:schemeClr val="bg1"/>
                </a:solidFill>
                <a:latin typeface="Arial" panose="020B0604020202020204" pitchFamily="34" charset="0"/>
              </a:defRPr>
            </a:lvl1pPr>
          </a:lstStyle>
          <a:p>
            <a:fld id="{84D608DB-8471-438C-96F2-BF69B78E0782}" type="datetime1">
              <a:rPr lang="en-US" smtClean="0"/>
              <a:t>5/16/2025</a:t>
            </a:fld>
            <a:endParaRPr lang="en-US" dirty="0"/>
          </a:p>
        </p:txBody>
      </p:sp>
      <p:pic>
        <p:nvPicPr>
          <p:cNvPr id="13" name="Picture 12" descr="Logo, company name&#10;&#10;Description automatically generated">
            <a:extLst>
              <a:ext uri="{FF2B5EF4-FFF2-40B4-BE49-F238E27FC236}">
                <a16:creationId xmlns:a16="http://schemas.microsoft.com/office/drawing/2014/main" id="{D19EE4BA-CD94-40C8-BA88-88F35B10B1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69331" y="-12193"/>
            <a:ext cx="1474015" cy="574180"/>
          </a:xfrm>
          <a:prstGeom prst="rect">
            <a:avLst/>
          </a:prstGeom>
        </p:spPr>
      </p:pic>
    </p:spTree>
    <p:extLst>
      <p:ext uri="{BB962C8B-B14F-4D97-AF65-F5344CB8AC3E}">
        <p14:creationId xmlns:p14="http://schemas.microsoft.com/office/powerpoint/2010/main" val="5170324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dy Slide - Grey ">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665018"/>
            <a:ext cx="5945204" cy="44888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itle 1">
            <a:extLst>
              <a:ext uri="{FF2B5EF4-FFF2-40B4-BE49-F238E27FC236}">
                <a16:creationId xmlns:a16="http://schemas.microsoft.com/office/drawing/2014/main" id="{9A65267B-D68D-AD5F-98C2-6810944CC185}"/>
              </a:ext>
            </a:extLst>
          </p:cNvPr>
          <p:cNvSpPr>
            <a:spLocks noGrp="1"/>
          </p:cNvSpPr>
          <p:nvPr>
            <p:ph type="title"/>
          </p:nvPr>
        </p:nvSpPr>
        <p:spPr>
          <a:xfrm>
            <a:off x="309093" y="531951"/>
            <a:ext cx="5785319" cy="678664"/>
          </a:xfrm>
        </p:spPr>
        <p:txBody>
          <a:bodyPr anchor="b">
            <a:noAutofit/>
          </a:bodyPr>
          <a:lstStyle>
            <a:lvl1pPr>
              <a:defRPr sz="3200">
                <a:solidFill>
                  <a:schemeClr val="bg1"/>
                </a:solidFill>
              </a:defRPr>
            </a:lvl1pPr>
          </a:lstStyle>
          <a:p>
            <a:r>
              <a:rPr lang="en-US"/>
              <a:t>Click to edit Master title style</a:t>
            </a:r>
            <a:endParaRPr lang="en-US" dirty="0"/>
          </a:p>
        </p:txBody>
      </p:sp>
      <p:sp>
        <p:nvSpPr>
          <p:cNvPr id="11" name="Text Placeholder 3">
            <a:extLst>
              <a:ext uri="{FF2B5EF4-FFF2-40B4-BE49-F238E27FC236}">
                <a16:creationId xmlns:a16="http://schemas.microsoft.com/office/drawing/2014/main" id="{80D2211A-9B16-224E-FFC5-4225BAB41AB0}"/>
              </a:ext>
            </a:extLst>
          </p:cNvPr>
          <p:cNvSpPr>
            <a:spLocks noGrp="1"/>
          </p:cNvSpPr>
          <p:nvPr>
            <p:ph type="body" sz="half" idx="2"/>
          </p:nvPr>
        </p:nvSpPr>
        <p:spPr>
          <a:xfrm>
            <a:off x="309093" y="1319201"/>
            <a:ext cx="5785319" cy="4891433"/>
          </a:xfrm>
        </p:spPr>
        <p:txBody>
          <a:bodyPr>
            <a:noAutofit/>
          </a:bodyPr>
          <a:lstStyle>
            <a:lvl1pPr marL="0" indent="0">
              <a:buNone/>
              <a:defRPr sz="2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4" name="Picture 3">
            <a:extLst>
              <a:ext uri="{FF2B5EF4-FFF2-40B4-BE49-F238E27FC236}">
                <a16:creationId xmlns:a16="http://schemas.microsoft.com/office/drawing/2014/main" id="{0B903C67-DC6F-088A-9EA9-D734508F8DF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8" name="Footer Placeholder 5">
            <a:extLst>
              <a:ext uri="{FF2B5EF4-FFF2-40B4-BE49-F238E27FC236}">
                <a16:creationId xmlns:a16="http://schemas.microsoft.com/office/drawing/2014/main" id="{77E5CE1A-809C-DEBF-5077-24C3A3D42D87}"/>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9" name="Slide Number Placeholder 6">
            <a:extLst>
              <a:ext uri="{FF2B5EF4-FFF2-40B4-BE49-F238E27FC236}">
                <a16:creationId xmlns:a16="http://schemas.microsoft.com/office/drawing/2014/main" id="{6A59512F-10DA-5515-E4C4-B98127B24853}"/>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5" name="Date Placeholder 4">
            <a:extLst>
              <a:ext uri="{FF2B5EF4-FFF2-40B4-BE49-F238E27FC236}">
                <a16:creationId xmlns:a16="http://schemas.microsoft.com/office/drawing/2014/main" id="{E38FEC5F-8621-2ECE-218F-2628960DE6CA}"/>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A52F8196-A714-4021-8525-BBF3DB1CC2B9}" type="datetime1">
              <a:rPr lang="en-US" smtClean="0"/>
              <a:t>5/16/2025</a:t>
            </a:fld>
            <a:endParaRPr lang="en-US" dirty="0"/>
          </a:p>
        </p:txBody>
      </p:sp>
      <p:pic>
        <p:nvPicPr>
          <p:cNvPr id="12" name="Picture 11">
            <a:extLst>
              <a:ext uri="{FF2B5EF4-FFF2-40B4-BE49-F238E27FC236}">
                <a16:creationId xmlns:a16="http://schemas.microsoft.com/office/drawing/2014/main" id="{CFCFCA19-01CD-4B66-B389-82A12968C55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1054860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estion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41ED-F47F-85C7-0527-8C9FCCC7ADBA}"/>
              </a:ext>
            </a:extLst>
          </p:cNvPr>
          <p:cNvSpPr>
            <a:spLocks noGrp="1"/>
          </p:cNvSpPr>
          <p:nvPr>
            <p:ph type="title"/>
          </p:nvPr>
        </p:nvSpPr>
        <p:spPr>
          <a:xfrm>
            <a:off x="1300767" y="2759119"/>
            <a:ext cx="10053033" cy="880970"/>
          </a:xfrm>
        </p:spPr>
        <p:txBody>
          <a:bodyPr>
            <a:noAutofit/>
          </a:bodyPr>
          <a:lstStyle>
            <a:lvl1pPr algn="ctr">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3A830D66-7C16-31AC-766A-71753A6062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277059" y="6170055"/>
            <a:ext cx="1728303" cy="495265"/>
          </a:xfrm>
          <a:prstGeom prst="rect">
            <a:avLst/>
          </a:prstGeom>
        </p:spPr>
      </p:pic>
    </p:spTree>
    <p:extLst>
      <p:ext uri="{BB962C8B-B14F-4D97-AF65-F5344CB8AC3E}">
        <p14:creationId xmlns:p14="http://schemas.microsoft.com/office/powerpoint/2010/main" val="4026302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ntro Slid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41ED-F47F-85C7-0527-8C9FCCC7ADBA}"/>
              </a:ext>
            </a:extLst>
          </p:cNvPr>
          <p:cNvSpPr>
            <a:spLocks noGrp="1"/>
          </p:cNvSpPr>
          <p:nvPr>
            <p:ph type="title"/>
          </p:nvPr>
        </p:nvSpPr>
        <p:spPr>
          <a:xfrm>
            <a:off x="1300766" y="1891183"/>
            <a:ext cx="10053033" cy="1325563"/>
          </a:xfrm>
        </p:spPr>
        <p:txBody>
          <a:bodyPr>
            <a:noAutofit/>
          </a:bodyPr>
          <a:lstStyle/>
          <a:p>
            <a:r>
              <a:rPr lang="en-US"/>
              <a:t>Click to edit Master title style</a:t>
            </a:r>
            <a:endParaRPr lang="en-US" dirty="0"/>
          </a:p>
        </p:txBody>
      </p:sp>
    </p:spTree>
    <p:extLst>
      <p:ext uri="{BB962C8B-B14F-4D97-AF65-F5344CB8AC3E}">
        <p14:creationId xmlns:p14="http://schemas.microsoft.com/office/powerpoint/2010/main" val="27273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ransitions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41ED-F47F-85C7-0527-8C9FCCC7ADBA}"/>
              </a:ext>
            </a:extLst>
          </p:cNvPr>
          <p:cNvSpPr>
            <a:spLocks noGrp="1"/>
          </p:cNvSpPr>
          <p:nvPr>
            <p:ph type="title"/>
          </p:nvPr>
        </p:nvSpPr>
        <p:spPr>
          <a:xfrm>
            <a:off x="1300766" y="1891183"/>
            <a:ext cx="10053033" cy="1325563"/>
          </a:xfrm>
        </p:spPr>
        <p:txBody>
          <a:bodyPr>
            <a:noAutofit/>
          </a:bodyPr>
          <a:lstStyle/>
          <a:p>
            <a:r>
              <a:rPr lang="en-US"/>
              <a:t>Click to edit Master title style</a:t>
            </a:r>
            <a:endParaRPr lang="en-US" dirty="0"/>
          </a:p>
        </p:txBody>
      </p:sp>
    </p:spTree>
    <p:extLst>
      <p:ext uri="{BB962C8B-B14F-4D97-AF65-F5344CB8AC3E}">
        <p14:creationId xmlns:p14="http://schemas.microsoft.com/office/powerpoint/2010/main" val="3573632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ody Slide - 2 Photo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7BE5B-D462-52DE-1421-03616B30BCDE}"/>
              </a:ext>
            </a:extLst>
          </p:cNvPr>
          <p:cNvSpPr>
            <a:spLocks noGrp="1"/>
          </p:cNvSpPr>
          <p:nvPr>
            <p:ph type="title"/>
          </p:nvPr>
        </p:nvSpPr>
        <p:spPr>
          <a:xfrm>
            <a:off x="309093" y="531951"/>
            <a:ext cx="5785319" cy="678664"/>
          </a:xfrm>
        </p:spPr>
        <p:txBody>
          <a:bodyPr anchor="b">
            <a:noAutofit/>
          </a:bodyPr>
          <a:lstStyle>
            <a:lvl1pPr>
              <a:defRPr sz="3200">
                <a:solidFill>
                  <a:schemeClr val="accent1"/>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549107"/>
            <a:ext cx="5945204" cy="2763982"/>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8" name="Picture 7">
            <a:extLst>
              <a:ext uri="{FF2B5EF4-FFF2-40B4-BE49-F238E27FC236}">
                <a16:creationId xmlns:a16="http://schemas.microsoft.com/office/drawing/2014/main" id="{1F8DF632-CAE9-022C-6607-B217F56D5C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Picture Placeholder 2">
            <a:extLst>
              <a:ext uri="{FF2B5EF4-FFF2-40B4-BE49-F238E27FC236}">
                <a16:creationId xmlns:a16="http://schemas.microsoft.com/office/drawing/2014/main" id="{02C1D150-46A5-C3E3-0093-1693429B2A69}"/>
              </a:ext>
            </a:extLst>
          </p:cNvPr>
          <p:cNvSpPr>
            <a:spLocks noGrp="1"/>
          </p:cNvSpPr>
          <p:nvPr>
            <p:ph type="pic" idx="13"/>
          </p:nvPr>
        </p:nvSpPr>
        <p:spPr>
          <a:xfrm>
            <a:off x="6246796" y="3446653"/>
            <a:ext cx="5945204" cy="2763982"/>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Date Placeholder 4">
            <a:extLst>
              <a:ext uri="{FF2B5EF4-FFF2-40B4-BE49-F238E27FC236}">
                <a16:creationId xmlns:a16="http://schemas.microsoft.com/office/drawing/2014/main" id="{A6C8BEAD-C13B-93F9-6676-CE56FFBEEBF2}"/>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EDB80F63-0339-4821-9425-EEBDE7EE0A50}" type="datetime1">
              <a:rPr lang="en-US" smtClean="0"/>
              <a:t>5/16/2025</a:t>
            </a:fld>
            <a:endParaRPr lang="en-US" dirty="0"/>
          </a:p>
        </p:txBody>
      </p:sp>
      <p:sp>
        <p:nvSpPr>
          <p:cNvPr id="11" name="Footer Placeholder 5">
            <a:extLst>
              <a:ext uri="{FF2B5EF4-FFF2-40B4-BE49-F238E27FC236}">
                <a16:creationId xmlns:a16="http://schemas.microsoft.com/office/drawing/2014/main" id="{9B986840-5762-4DAF-7AD9-5F837D0622DE}"/>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13" name="Slide Number Placeholder 6">
            <a:extLst>
              <a:ext uri="{FF2B5EF4-FFF2-40B4-BE49-F238E27FC236}">
                <a16:creationId xmlns:a16="http://schemas.microsoft.com/office/drawing/2014/main" id="{1E2F678D-103F-49D4-B531-CA075474F3D0}"/>
              </a:ext>
            </a:extLst>
          </p:cNvPr>
          <p:cNvSpPr>
            <a:spLocks noGrp="1"/>
          </p:cNvSpPr>
          <p:nvPr>
            <p:ph type="sldNum" sz="quarter" idx="12"/>
          </p:nvPr>
        </p:nvSpPr>
        <p:spPr>
          <a:xfrm>
            <a:off x="9140371"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pic>
        <p:nvPicPr>
          <p:cNvPr id="12" name="Picture 11">
            <a:extLst>
              <a:ext uri="{FF2B5EF4-FFF2-40B4-BE49-F238E27FC236}">
                <a16:creationId xmlns:a16="http://schemas.microsoft.com/office/drawing/2014/main" id="{FB721D4D-BA71-46BF-9E11-753BC33668E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1403202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dy Slide - Top Photo">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0" y="8195"/>
            <a:ext cx="12192000" cy="34208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335924" y="3666870"/>
            <a:ext cx="5642016" cy="2414481"/>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Text Placeholder 3">
            <a:extLst>
              <a:ext uri="{FF2B5EF4-FFF2-40B4-BE49-F238E27FC236}">
                <a16:creationId xmlns:a16="http://schemas.microsoft.com/office/drawing/2014/main" id="{718A1B46-8C31-1942-9CDD-F244EA45E1A6}"/>
              </a:ext>
            </a:extLst>
          </p:cNvPr>
          <p:cNvSpPr>
            <a:spLocks noGrp="1"/>
          </p:cNvSpPr>
          <p:nvPr>
            <p:ph type="body" sz="half" idx="13"/>
          </p:nvPr>
        </p:nvSpPr>
        <p:spPr>
          <a:xfrm>
            <a:off x="6103516" y="3666870"/>
            <a:ext cx="5642016" cy="2414481"/>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3" name="Title 1">
            <a:extLst>
              <a:ext uri="{FF2B5EF4-FFF2-40B4-BE49-F238E27FC236}">
                <a16:creationId xmlns:a16="http://schemas.microsoft.com/office/drawing/2014/main" id="{E2D036AA-9340-745D-7ECF-2C66965EE75A}"/>
              </a:ext>
            </a:extLst>
          </p:cNvPr>
          <p:cNvSpPr>
            <a:spLocks noGrp="1"/>
          </p:cNvSpPr>
          <p:nvPr>
            <p:ph type="title" hasCustomPrompt="1"/>
          </p:nvPr>
        </p:nvSpPr>
        <p:spPr>
          <a:xfrm>
            <a:off x="1" y="531951"/>
            <a:ext cx="6094412" cy="678664"/>
          </a:xfrm>
        </p:spPr>
        <p:txBody>
          <a:bodyPr anchor="b">
            <a:noAutofit/>
          </a:bodyPr>
          <a:lstStyle>
            <a:lvl1pPr>
              <a:defRPr sz="3200">
                <a:solidFill>
                  <a:schemeClr val="bg1"/>
                </a:solidFill>
              </a:defRPr>
            </a:lvl1pPr>
          </a:lstStyle>
          <a:p>
            <a:r>
              <a:rPr lang="en-US" dirty="0"/>
              <a:t>  Click to edit Master title style</a:t>
            </a:r>
          </a:p>
        </p:txBody>
      </p:sp>
      <p:sp>
        <p:nvSpPr>
          <p:cNvPr id="8" name="Footer Placeholder 5">
            <a:extLst>
              <a:ext uri="{FF2B5EF4-FFF2-40B4-BE49-F238E27FC236}">
                <a16:creationId xmlns:a16="http://schemas.microsoft.com/office/drawing/2014/main" id="{E2354D38-C6CF-E355-ADC2-9780C4F402FB}"/>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10" name="Slide Number Placeholder 6">
            <a:extLst>
              <a:ext uri="{FF2B5EF4-FFF2-40B4-BE49-F238E27FC236}">
                <a16:creationId xmlns:a16="http://schemas.microsoft.com/office/drawing/2014/main" id="{24DF5B5C-0FB6-281B-79D1-3AAEEBC738BC}"/>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7" name="Date Placeholder 4">
            <a:extLst>
              <a:ext uri="{FF2B5EF4-FFF2-40B4-BE49-F238E27FC236}">
                <a16:creationId xmlns:a16="http://schemas.microsoft.com/office/drawing/2014/main" id="{CE744EEC-877B-6658-1AF3-402C4637D614}"/>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9AD7FFB5-2B44-4A61-A840-20A8B411001D}" type="datetime1">
              <a:rPr lang="en-US" smtClean="0"/>
              <a:t>5/16/2025</a:t>
            </a:fld>
            <a:endParaRPr lang="en-US" dirty="0"/>
          </a:p>
        </p:txBody>
      </p:sp>
    </p:spTree>
    <p:extLst>
      <p:ext uri="{BB962C8B-B14F-4D97-AF65-F5344CB8AC3E}">
        <p14:creationId xmlns:p14="http://schemas.microsoft.com/office/powerpoint/2010/main" val="28695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dy Slide - 1 Photo">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665018"/>
            <a:ext cx="5945204" cy="44888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pic>
        <p:nvPicPr>
          <p:cNvPr id="8" name="Picture 7">
            <a:extLst>
              <a:ext uri="{FF2B5EF4-FFF2-40B4-BE49-F238E27FC236}">
                <a16:creationId xmlns:a16="http://schemas.microsoft.com/office/drawing/2014/main" id="{1F8DF632-CAE9-022C-6607-B217F56D5C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Title 1">
            <a:extLst>
              <a:ext uri="{FF2B5EF4-FFF2-40B4-BE49-F238E27FC236}">
                <a16:creationId xmlns:a16="http://schemas.microsoft.com/office/drawing/2014/main" id="{F69CE8BE-367E-106F-0A1A-D4403D3CF398}"/>
              </a:ext>
            </a:extLst>
          </p:cNvPr>
          <p:cNvSpPr>
            <a:spLocks noGrp="1"/>
          </p:cNvSpPr>
          <p:nvPr>
            <p:ph type="title"/>
          </p:nvPr>
        </p:nvSpPr>
        <p:spPr>
          <a:xfrm>
            <a:off x="309093" y="531951"/>
            <a:ext cx="5785319" cy="678664"/>
          </a:xfrm>
        </p:spPr>
        <p:txBody>
          <a:bodyPr anchor="b">
            <a:noAutofit/>
          </a:bodyPr>
          <a:lstStyle>
            <a:lvl1pPr>
              <a:defRPr sz="3200">
                <a:solidFill>
                  <a:schemeClr val="tx1"/>
                </a:solidFill>
              </a:defRPr>
            </a:lvl1pPr>
          </a:lstStyle>
          <a:p>
            <a:r>
              <a:rPr lang="en-US"/>
              <a:t>Click to edit Master title style</a:t>
            </a:r>
            <a:endParaRPr lang="en-US" dirty="0"/>
          </a:p>
        </p:txBody>
      </p:sp>
      <p:sp>
        <p:nvSpPr>
          <p:cNvPr id="10" name="Text Placeholder 3">
            <a:extLst>
              <a:ext uri="{FF2B5EF4-FFF2-40B4-BE49-F238E27FC236}">
                <a16:creationId xmlns:a16="http://schemas.microsoft.com/office/drawing/2014/main" id="{EA0AC1C4-21D9-DD3B-28D1-1E97E488E1A8}"/>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Footer Placeholder 5">
            <a:extLst>
              <a:ext uri="{FF2B5EF4-FFF2-40B4-BE49-F238E27FC236}">
                <a16:creationId xmlns:a16="http://schemas.microsoft.com/office/drawing/2014/main" id="{A4AF7EA1-AC10-6B34-7D70-18A57ABFF35E}"/>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11" name="Slide Number Placeholder 6">
            <a:extLst>
              <a:ext uri="{FF2B5EF4-FFF2-40B4-BE49-F238E27FC236}">
                <a16:creationId xmlns:a16="http://schemas.microsoft.com/office/drawing/2014/main" id="{0B83816E-8201-5044-F359-AFD3FCE21AAF}"/>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5" name="Date Placeholder 4">
            <a:extLst>
              <a:ext uri="{FF2B5EF4-FFF2-40B4-BE49-F238E27FC236}">
                <a16:creationId xmlns:a16="http://schemas.microsoft.com/office/drawing/2014/main" id="{9E8CE785-B03D-6A9D-B2E7-6E9D526B228A}"/>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41AFAF23-1F56-4840-A737-495C4921DE94}" type="datetime1">
              <a:rPr lang="en-US" smtClean="0"/>
              <a:t>5/16/2025</a:t>
            </a:fld>
            <a:endParaRPr lang="en-US" dirty="0"/>
          </a:p>
        </p:txBody>
      </p:sp>
      <p:pic>
        <p:nvPicPr>
          <p:cNvPr id="12" name="Picture 11">
            <a:extLst>
              <a:ext uri="{FF2B5EF4-FFF2-40B4-BE49-F238E27FC236}">
                <a16:creationId xmlns:a16="http://schemas.microsoft.com/office/drawing/2014/main" id="{66869AEF-C002-4444-8791-56AEEFBFD84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3823483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ody Slide - Circular Photo">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20496" y="531951"/>
            <a:ext cx="5971504" cy="56786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pic>
        <p:nvPicPr>
          <p:cNvPr id="8" name="Picture 7">
            <a:extLst>
              <a:ext uri="{FF2B5EF4-FFF2-40B4-BE49-F238E27FC236}">
                <a16:creationId xmlns:a16="http://schemas.microsoft.com/office/drawing/2014/main" id="{1F8DF632-CAE9-022C-6607-B217F56D5C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Title 1">
            <a:extLst>
              <a:ext uri="{FF2B5EF4-FFF2-40B4-BE49-F238E27FC236}">
                <a16:creationId xmlns:a16="http://schemas.microsoft.com/office/drawing/2014/main" id="{F69CE8BE-367E-106F-0A1A-D4403D3CF398}"/>
              </a:ext>
            </a:extLst>
          </p:cNvPr>
          <p:cNvSpPr>
            <a:spLocks noGrp="1"/>
          </p:cNvSpPr>
          <p:nvPr>
            <p:ph type="title"/>
          </p:nvPr>
        </p:nvSpPr>
        <p:spPr>
          <a:xfrm>
            <a:off x="309093" y="531951"/>
            <a:ext cx="5785319" cy="678664"/>
          </a:xfrm>
        </p:spPr>
        <p:txBody>
          <a:bodyPr anchor="b">
            <a:noAutofit/>
          </a:bodyPr>
          <a:lstStyle>
            <a:lvl1pPr>
              <a:defRPr sz="3200">
                <a:solidFill>
                  <a:schemeClr val="tx1"/>
                </a:solidFill>
              </a:defRPr>
            </a:lvl1pPr>
          </a:lstStyle>
          <a:p>
            <a:r>
              <a:rPr lang="en-US"/>
              <a:t>Click to edit Master title style</a:t>
            </a:r>
            <a:endParaRPr lang="en-US" dirty="0"/>
          </a:p>
        </p:txBody>
      </p:sp>
      <p:sp>
        <p:nvSpPr>
          <p:cNvPr id="10" name="Text Placeholder 3">
            <a:extLst>
              <a:ext uri="{FF2B5EF4-FFF2-40B4-BE49-F238E27FC236}">
                <a16:creationId xmlns:a16="http://schemas.microsoft.com/office/drawing/2014/main" id="{EA0AC1C4-21D9-DD3B-28D1-1E97E488E1A8}"/>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Footer Placeholder 5">
            <a:extLst>
              <a:ext uri="{FF2B5EF4-FFF2-40B4-BE49-F238E27FC236}">
                <a16:creationId xmlns:a16="http://schemas.microsoft.com/office/drawing/2014/main" id="{EF6ADE35-BF0E-DF23-D913-1DAA8CCD67A7}"/>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11" name="Slide Number Placeholder 6">
            <a:extLst>
              <a:ext uri="{FF2B5EF4-FFF2-40B4-BE49-F238E27FC236}">
                <a16:creationId xmlns:a16="http://schemas.microsoft.com/office/drawing/2014/main" id="{BB898288-99FE-E6BE-FBE5-A3D4DE28F293}"/>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5" name="Date Placeholder 4">
            <a:extLst>
              <a:ext uri="{FF2B5EF4-FFF2-40B4-BE49-F238E27FC236}">
                <a16:creationId xmlns:a16="http://schemas.microsoft.com/office/drawing/2014/main" id="{7F636C01-DAC5-C8E5-E590-A408A6BB4550}"/>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8063D29F-10D7-4725-BF37-BCBE1D282228}" type="datetime1">
              <a:rPr lang="en-US" smtClean="0"/>
              <a:t>5/16/2025</a:t>
            </a:fld>
            <a:endParaRPr lang="en-US" dirty="0"/>
          </a:p>
        </p:txBody>
      </p:sp>
      <p:pic>
        <p:nvPicPr>
          <p:cNvPr id="12" name="Picture 11">
            <a:extLst>
              <a:ext uri="{FF2B5EF4-FFF2-40B4-BE49-F238E27FC236}">
                <a16:creationId xmlns:a16="http://schemas.microsoft.com/office/drawing/2014/main" id="{86F161EE-76CC-45E3-AC2B-F55638E717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57789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ody Slide - No Photos 2">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625C33B-E0CB-3D46-9D0E-81845337739C}"/>
              </a:ext>
            </a:extLst>
          </p:cNvPr>
          <p:cNvSpPr>
            <a:spLocks noGrp="1"/>
          </p:cNvSpPr>
          <p:nvPr>
            <p:ph type="ftr" sz="quarter" idx="11"/>
          </p:nvPr>
        </p:nvSpPr>
        <p:spPr>
          <a:xfrm>
            <a:off x="4038600" y="6330592"/>
            <a:ext cx="4114800" cy="365125"/>
          </a:xfrm>
          <a:prstGeom prst="rect">
            <a:avLst/>
          </a:prstGeom>
        </p:spPr>
        <p:txBody>
          <a:bodyPr anchor="ctr" anchorCtr="0"/>
          <a:lstStyle>
            <a:lvl1pPr algn="ctr">
              <a:defRPr sz="1000">
                <a:latin typeface="Arial" panose="020B0604020202020204" pitchFamily="34" charset="0"/>
              </a:defRPr>
            </a:lvl1pPr>
          </a:lstStyle>
          <a:p>
            <a:endParaRPr lang="en-US" dirty="0"/>
          </a:p>
        </p:txBody>
      </p:sp>
      <p:sp>
        <p:nvSpPr>
          <p:cNvPr id="7" name="Slide Number Placeholder 6">
            <a:extLst>
              <a:ext uri="{FF2B5EF4-FFF2-40B4-BE49-F238E27FC236}">
                <a16:creationId xmlns:a16="http://schemas.microsoft.com/office/drawing/2014/main" id="{A94E25E4-5B52-F70B-5E1A-F65D7D46186D}"/>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pic>
        <p:nvPicPr>
          <p:cNvPr id="8" name="Picture 7">
            <a:extLst>
              <a:ext uri="{FF2B5EF4-FFF2-40B4-BE49-F238E27FC236}">
                <a16:creationId xmlns:a16="http://schemas.microsoft.com/office/drawing/2014/main" id="{5058F0D3-C01F-3256-0218-65AF71F759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Title 1">
            <a:extLst>
              <a:ext uri="{FF2B5EF4-FFF2-40B4-BE49-F238E27FC236}">
                <a16:creationId xmlns:a16="http://schemas.microsoft.com/office/drawing/2014/main" id="{73F0606B-4EF8-C644-338C-2B63D06C1FA4}"/>
              </a:ext>
            </a:extLst>
          </p:cNvPr>
          <p:cNvSpPr>
            <a:spLocks noGrp="1"/>
          </p:cNvSpPr>
          <p:nvPr>
            <p:ph type="title"/>
          </p:nvPr>
        </p:nvSpPr>
        <p:spPr>
          <a:xfrm>
            <a:off x="309093" y="531951"/>
            <a:ext cx="11044707" cy="678664"/>
          </a:xfrm>
        </p:spPr>
        <p:txBody>
          <a:bodyPr anchor="b">
            <a:noAutofit/>
          </a:bodyPr>
          <a:lstStyle>
            <a:lvl1pPr>
              <a:defRPr sz="3200">
                <a:solidFill>
                  <a:schemeClr val="accent1"/>
                </a:solidFill>
              </a:defRPr>
            </a:lvl1pPr>
          </a:lstStyle>
          <a:p>
            <a:r>
              <a:rPr lang="en-US"/>
              <a:t>Click to edit Master title style</a:t>
            </a:r>
            <a:endParaRPr lang="en-US" dirty="0"/>
          </a:p>
        </p:txBody>
      </p:sp>
      <p:sp>
        <p:nvSpPr>
          <p:cNvPr id="10" name="Text Placeholder 3">
            <a:extLst>
              <a:ext uri="{FF2B5EF4-FFF2-40B4-BE49-F238E27FC236}">
                <a16:creationId xmlns:a16="http://schemas.microsoft.com/office/drawing/2014/main" id="{73B0BD89-A704-0E29-46BD-5C54BB3971DB}"/>
              </a:ext>
            </a:extLst>
          </p:cNvPr>
          <p:cNvSpPr>
            <a:spLocks noGrp="1"/>
          </p:cNvSpPr>
          <p:nvPr>
            <p:ph type="body" sz="half" idx="2"/>
          </p:nvPr>
        </p:nvSpPr>
        <p:spPr>
          <a:xfrm>
            <a:off x="309094" y="1319201"/>
            <a:ext cx="11044706" cy="4891433"/>
          </a:xfrm>
        </p:spPr>
        <p:txBody>
          <a:bodyPr>
            <a:noAutofit/>
          </a:bodyPr>
          <a:lstStyle>
            <a:lvl1pPr marL="0" indent="0">
              <a:buNone/>
              <a:defRPr sz="20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2" name="Date Placeholder 4">
            <a:extLst>
              <a:ext uri="{FF2B5EF4-FFF2-40B4-BE49-F238E27FC236}">
                <a16:creationId xmlns:a16="http://schemas.microsoft.com/office/drawing/2014/main" id="{C31EC031-12D9-ECFF-D858-559CF0816D2A}"/>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65A77A9B-52E9-4C6D-837D-58A3F8540DC7}" type="datetime1">
              <a:rPr lang="en-US" smtClean="0"/>
              <a:t>5/16/2025</a:t>
            </a:fld>
            <a:endParaRPr lang="en-US" dirty="0"/>
          </a:p>
        </p:txBody>
      </p:sp>
      <p:pic>
        <p:nvPicPr>
          <p:cNvPr id="11" name="Picture 10">
            <a:extLst>
              <a:ext uri="{FF2B5EF4-FFF2-40B4-BE49-F238E27FC236}">
                <a16:creationId xmlns:a16="http://schemas.microsoft.com/office/drawing/2014/main" id="{3E176E9F-8359-4E77-8769-BF761EF6EDE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700409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ody Slide - Chart ">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61F1912-9CBC-18CD-A6E2-D8584EE6F30A}"/>
              </a:ext>
            </a:extLst>
          </p:cNvPr>
          <p:cNvSpPr>
            <a:spLocks noGrp="1"/>
          </p:cNvSpPr>
          <p:nvPr>
            <p:ph sz="half" idx="2"/>
          </p:nvPr>
        </p:nvSpPr>
        <p:spPr>
          <a:xfrm>
            <a:off x="374062" y="1424693"/>
            <a:ext cx="5798137" cy="3804129"/>
          </a:xfrm>
        </p:spPr>
        <p:txBody>
          <a:bodyPr anchor="t">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278444A-CE1E-BF31-5D75-39569219C363}"/>
              </a:ext>
            </a:extLst>
          </p:cNvPr>
          <p:cNvSpPr>
            <a:spLocks noGrp="1"/>
          </p:cNvSpPr>
          <p:nvPr>
            <p:ph type="body" sz="quarter" idx="3"/>
          </p:nvPr>
        </p:nvSpPr>
        <p:spPr>
          <a:xfrm>
            <a:off x="6336406" y="1424694"/>
            <a:ext cx="5018982" cy="4422313"/>
          </a:xfrm>
        </p:spPr>
        <p:txBody>
          <a:bodyPr anchor="t">
            <a:noAutofit/>
          </a:bodyPr>
          <a:lstStyle>
            <a:lvl1pPr marL="0" indent="0">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pic>
        <p:nvPicPr>
          <p:cNvPr id="10" name="Picture 9">
            <a:extLst>
              <a:ext uri="{FF2B5EF4-FFF2-40B4-BE49-F238E27FC236}">
                <a16:creationId xmlns:a16="http://schemas.microsoft.com/office/drawing/2014/main" id="{C7FC8732-2197-B9C7-FC84-CA5395C650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3" name="Title 1">
            <a:extLst>
              <a:ext uri="{FF2B5EF4-FFF2-40B4-BE49-F238E27FC236}">
                <a16:creationId xmlns:a16="http://schemas.microsoft.com/office/drawing/2014/main" id="{0D9F4886-7D05-5680-AF1E-08F9985969FE}"/>
              </a:ext>
            </a:extLst>
          </p:cNvPr>
          <p:cNvSpPr>
            <a:spLocks noGrp="1"/>
          </p:cNvSpPr>
          <p:nvPr>
            <p:ph type="title"/>
          </p:nvPr>
        </p:nvSpPr>
        <p:spPr>
          <a:xfrm>
            <a:off x="309093" y="531951"/>
            <a:ext cx="11044707" cy="678664"/>
          </a:xfrm>
        </p:spPr>
        <p:txBody>
          <a:bodyPr anchor="b">
            <a:noAutofit/>
          </a:bodyPr>
          <a:lstStyle>
            <a:lvl1pPr>
              <a:defRPr sz="3200">
                <a:solidFill>
                  <a:schemeClr val="tx2"/>
                </a:solidFill>
              </a:defRPr>
            </a:lvl1pPr>
          </a:lstStyle>
          <a:p>
            <a:r>
              <a:rPr lang="en-US"/>
              <a:t>Click to edit Master title style</a:t>
            </a:r>
            <a:endParaRPr lang="en-US" dirty="0"/>
          </a:p>
        </p:txBody>
      </p:sp>
      <p:sp>
        <p:nvSpPr>
          <p:cNvPr id="3" name="Footer Placeholder 5">
            <a:extLst>
              <a:ext uri="{FF2B5EF4-FFF2-40B4-BE49-F238E27FC236}">
                <a16:creationId xmlns:a16="http://schemas.microsoft.com/office/drawing/2014/main" id="{C475642F-9965-9846-0682-55C7C6944A0B}"/>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6" name="Slide Number Placeholder 6">
            <a:extLst>
              <a:ext uri="{FF2B5EF4-FFF2-40B4-BE49-F238E27FC236}">
                <a16:creationId xmlns:a16="http://schemas.microsoft.com/office/drawing/2014/main" id="{7914D833-6B3E-46B1-EDE5-A7FD64C91958}"/>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7" name="Date Placeholder 4">
            <a:extLst>
              <a:ext uri="{FF2B5EF4-FFF2-40B4-BE49-F238E27FC236}">
                <a16:creationId xmlns:a16="http://schemas.microsoft.com/office/drawing/2014/main" id="{0EA70E93-BE46-91B7-C94B-CF452506D78D}"/>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74AC1CC6-0B45-432C-B9F8-F3C20CF98313}" type="datetime1">
              <a:rPr lang="en-US" smtClean="0"/>
              <a:t>5/16/2025</a:t>
            </a:fld>
            <a:endParaRPr lang="en-US" dirty="0"/>
          </a:p>
        </p:txBody>
      </p:sp>
      <p:pic>
        <p:nvPicPr>
          <p:cNvPr id="12" name="Picture 11">
            <a:extLst>
              <a:ext uri="{FF2B5EF4-FFF2-40B4-BE49-F238E27FC236}">
                <a16:creationId xmlns:a16="http://schemas.microsoft.com/office/drawing/2014/main" id="{18C10AA7-5409-41F3-BC4E-22F426FB6B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186783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ody Slide - 1 Left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7BE5B-D462-52DE-1421-03616B30BCDE}"/>
              </a:ext>
            </a:extLst>
          </p:cNvPr>
          <p:cNvSpPr>
            <a:spLocks noGrp="1"/>
          </p:cNvSpPr>
          <p:nvPr>
            <p:ph type="title"/>
          </p:nvPr>
        </p:nvSpPr>
        <p:spPr>
          <a:xfrm>
            <a:off x="5679584" y="674221"/>
            <a:ext cx="6057364" cy="716698"/>
          </a:xfrm>
        </p:spPr>
        <p:txBody>
          <a:bodyPr anchor="t">
            <a:noAutofit/>
          </a:bodyPr>
          <a:lstStyle>
            <a:lvl1pPr>
              <a:defRPr sz="3200">
                <a:solidFill>
                  <a:schemeClr val="tx2"/>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1" y="659082"/>
            <a:ext cx="5550795" cy="344927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5679584" y="1560773"/>
            <a:ext cx="6057364" cy="4659093"/>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8" name="Picture 7">
            <a:extLst>
              <a:ext uri="{FF2B5EF4-FFF2-40B4-BE49-F238E27FC236}">
                <a16:creationId xmlns:a16="http://schemas.microsoft.com/office/drawing/2014/main" id="{9425B193-7653-FA58-7C69-56865C4DF7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1" name="Footer Placeholder 5">
            <a:extLst>
              <a:ext uri="{FF2B5EF4-FFF2-40B4-BE49-F238E27FC236}">
                <a16:creationId xmlns:a16="http://schemas.microsoft.com/office/drawing/2014/main" id="{B1BBB6AD-F5E7-2C7D-F208-959FE1C6444F}"/>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endParaRPr lang="en-US" dirty="0"/>
          </a:p>
        </p:txBody>
      </p:sp>
      <p:sp>
        <p:nvSpPr>
          <p:cNvPr id="12" name="Slide Number Placeholder 6">
            <a:extLst>
              <a:ext uri="{FF2B5EF4-FFF2-40B4-BE49-F238E27FC236}">
                <a16:creationId xmlns:a16="http://schemas.microsoft.com/office/drawing/2014/main" id="{E6658A98-A780-C524-1137-D3BF53A55A60}"/>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dirty="0"/>
          </a:p>
        </p:txBody>
      </p:sp>
      <p:sp>
        <p:nvSpPr>
          <p:cNvPr id="5" name="Date Placeholder 4">
            <a:extLst>
              <a:ext uri="{FF2B5EF4-FFF2-40B4-BE49-F238E27FC236}">
                <a16:creationId xmlns:a16="http://schemas.microsoft.com/office/drawing/2014/main" id="{8791057C-FA10-F5DE-B4C8-C3931D750C81}"/>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fld id="{480ED2E1-3D77-48DC-8AFF-0FC8EA98F3DB}" type="datetime1">
              <a:rPr lang="en-US" smtClean="0"/>
              <a:t>5/16/2025</a:t>
            </a:fld>
            <a:endParaRPr lang="en-US" dirty="0"/>
          </a:p>
        </p:txBody>
      </p:sp>
      <p:pic>
        <p:nvPicPr>
          <p:cNvPr id="13" name="Picture 12">
            <a:extLst>
              <a:ext uri="{FF2B5EF4-FFF2-40B4-BE49-F238E27FC236}">
                <a16:creationId xmlns:a16="http://schemas.microsoft.com/office/drawing/2014/main" id="{C1C835BB-5A9A-4887-AD28-9C7DC0F8151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2643647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BD8159-AD9B-885B-18F2-9B7C42B96B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315885B-F131-1373-A6B2-E992A159BA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FEC86D55-AA86-4418-BC5F-C51768C252B9}"/>
              </a:ext>
            </a:extLst>
          </p:cNvPr>
          <p:cNvSpPr>
            <a:spLocks noGrp="1"/>
          </p:cNvSpPr>
          <p:nvPr>
            <p:ph type="sldNum" sz="quarter" idx="4"/>
          </p:nvPr>
        </p:nvSpPr>
        <p:spPr>
          <a:xfrm>
            <a:off x="9144000" y="6356350"/>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753F9866-9D6A-4E48-8AAE-F0F10B4380FA}" type="slidenum">
              <a:rPr lang="en-US" smtClean="0"/>
              <a:pPr/>
              <a:t>‹#›</a:t>
            </a:fld>
            <a:endParaRPr lang="en-US" dirty="0"/>
          </a:p>
        </p:txBody>
      </p:sp>
    </p:spTree>
    <p:extLst>
      <p:ext uri="{BB962C8B-B14F-4D97-AF65-F5344CB8AC3E}">
        <p14:creationId xmlns:p14="http://schemas.microsoft.com/office/powerpoint/2010/main" val="287614414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50" r:id="rId15"/>
  </p:sldLayoutIdLst>
  <p:hf hdr="0"/>
  <p:txStyles>
    <p:titleStyle>
      <a:lvl1pPr algn="l" defTabSz="914400" rtl="0" eaLnBrk="1" latinLnBrk="0" hangingPunct="1">
        <a:lnSpc>
          <a:spcPct val="90000"/>
        </a:lnSpc>
        <a:spcBef>
          <a:spcPct val="0"/>
        </a:spcBef>
        <a:buNone/>
        <a:defRPr sz="4400" b="1" i="0" kern="1200" baseline="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baseline="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baseline="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baseline="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baseline="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1.jpg"/><Relationship Id="rId4" Type="http://schemas.openxmlformats.org/officeDocument/2006/relationships/image" Target="../media/image20.jp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A18706-BE92-5674-8ED0-33DF2CC72419}"/>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49945285-2057-4BEC-95C7-7FF965A8E73B}"/>
              </a:ext>
            </a:extLst>
          </p:cNvPr>
          <p:cNvPicPr>
            <a:picLocks noChangeAspect="1"/>
          </p:cNvPicPr>
          <p:nvPr/>
        </p:nvPicPr>
        <p:blipFill rotWithShape="1">
          <a:blip r:embed="rId3"/>
          <a:srcRect t="10869" r="23641" b="30685"/>
          <a:stretch/>
        </p:blipFill>
        <p:spPr>
          <a:xfrm>
            <a:off x="5472669" y="-2008"/>
            <a:ext cx="6719331" cy="6860008"/>
          </a:xfrm>
          <a:prstGeom prst="rect">
            <a:avLst/>
          </a:prstGeom>
        </p:spPr>
      </p:pic>
      <p:pic>
        <p:nvPicPr>
          <p:cNvPr id="13" name="Picture 12">
            <a:extLst>
              <a:ext uri="{FF2B5EF4-FFF2-40B4-BE49-F238E27FC236}">
                <a16:creationId xmlns:a16="http://schemas.microsoft.com/office/drawing/2014/main" id="{4D2A7D87-594F-52B2-2EA3-D41B34B42A5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0" y="0"/>
            <a:ext cx="8663937" cy="6860009"/>
          </a:xfrm>
          <a:prstGeom prst="rect">
            <a:avLst/>
          </a:prstGeom>
        </p:spPr>
      </p:pic>
      <p:sp>
        <p:nvSpPr>
          <p:cNvPr id="2" name="Title 1">
            <a:extLst>
              <a:ext uri="{FF2B5EF4-FFF2-40B4-BE49-F238E27FC236}">
                <a16:creationId xmlns:a16="http://schemas.microsoft.com/office/drawing/2014/main" id="{7AAC87CA-8223-4766-DC0C-EF69FC2823DF}"/>
              </a:ext>
            </a:extLst>
          </p:cNvPr>
          <p:cNvSpPr>
            <a:spLocks noGrp="1"/>
          </p:cNvSpPr>
          <p:nvPr>
            <p:ph type="ctrTitle"/>
          </p:nvPr>
        </p:nvSpPr>
        <p:spPr>
          <a:xfrm>
            <a:off x="331416" y="528810"/>
            <a:ext cx="7333407" cy="2515236"/>
          </a:xfrm>
        </p:spPr>
        <p:txBody>
          <a:bodyPr>
            <a:noAutofit/>
          </a:bodyPr>
          <a:lstStyle/>
          <a:p>
            <a:br>
              <a:rPr lang="en-US" dirty="0"/>
            </a:br>
            <a:r>
              <a:rPr lang="en-US" sz="2800" dirty="0"/>
              <a:t>C3Or2B-04</a:t>
            </a:r>
            <a:br>
              <a:rPr lang="en-US" dirty="0"/>
            </a:br>
            <a:r>
              <a:rPr lang="en-US" dirty="0"/>
              <a:t>Performance Testing of the 4kW ESR2 Refrigerator at JLab</a:t>
            </a:r>
          </a:p>
        </p:txBody>
      </p:sp>
      <p:sp>
        <p:nvSpPr>
          <p:cNvPr id="30" name="Text Placeholder 29">
            <a:extLst>
              <a:ext uri="{FF2B5EF4-FFF2-40B4-BE49-F238E27FC236}">
                <a16:creationId xmlns:a16="http://schemas.microsoft.com/office/drawing/2014/main" id="{B1FD6E6E-8348-06B4-85C7-15104B0D78ED}"/>
              </a:ext>
            </a:extLst>
          </p:cNvPr>
          <p:cNvSpPr>
            <a:spLocks noGrp="1"/>
          </p:cNvSpPr>
          <p:nvPr>
            <p:ph type="body" sz="quarter" idx="10"/>
          </p:nvPr>
        </p:nvSpPr>
        <p:spPr/>
        <p:txBody>
          <a:bodyPr/>
          <a:lstStyle/>
          <a:p>
            <a:r>
              <a:rPr lang="en-US" dirty="0"/>
              <a:t>5/21/2025</a:t>
            </a:r>
            <a:endParaRPr lang="en-US" sz="2400" dirty="0"/>
          </a:p>
          <a:p>
            <a:endParaRPr lang="en-US" dirty="0"/>
          </a:p>
        </p:txBody>
      </p:sp>
      <p:sp>
        <p:nvSpPr>
          <p:cNvPr id="31" name="Text Placeholder 30">
            <a:extLst>
              <a:ext uri="{FF2B5EF4-FFF2-40B4-BE49-F238E27FC236}">
                <a16:creationId xmlns:a16="http://schemas.microsoft.com/office/drawing/2014/main" id="{3CEEBFA1-2D11-2C9E-5C4A-9C08BAE97DCE}"/>
              </a:ext>
            </a:extLst>
          </p:cNvPr>
          <p:cNvSpPr>
            <a:spLocks noGrp="1"/>
          </p:cNvSpPr>
          <p:nvPr>
            <p:ph type="body" sz="quarter" idx="11"/>
          </p:nvPr>
        </p:nvSpPr>
        <p:spPr/>
        <p:txBody>
          <a:bodyPr/>
          <a:lstStyle/>
          <a:p>
            <a:r>
              <a:rPr lang="en-US" sz="2400" dirty="0"/>
              <a:t>Chris Perry</a:t>
            </a:r>
          </a:p>
          <a:p>
            <a:endParaRPr lang="en-US" dirty="0"/>
          </a:p>
        </p:txBody>
      </p:sp>
    </p:spTree>
    <p:extLst>
      <p:ext uri="{BB962C8B-B14F-4D97-AF65-F5344CB8AC3E}">
        <p14:creationId xmlns:p14="http://schemas.microsoft.com/office/powerpoint/2010/main" val="199384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10</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Results and comparison</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sp>
        <p:nvSpPr>
          <p:cNvPr id="7" name="Text Placeholder 6">
            <a:extLst>
              <a:ext uri="{FF2B5EF4-FFF2-40B4-BE49-F238E27FC236}">
                <a16:creationId xmlns:a16="http://schemas.microsoft.com/office/drawing/2014/main" id="{9107B422-D2E5-42FC-BFC1-2DB93673A81F}"/>
              </a:ext>
            </a:extLst>
          </p:cNvPr>
          <p:cNvSpPr>
            <a:spLocks noGrp="1"/>
          </p:cNvSpPr>
          <p:nvPr>
            <p:ph type="body" sz="half" idx="2"/>
          </p:nvPr>
        </p:nvSpPr>
        <p:spPr>
          <a:xfrm>
            <a:off x="309094" y="1319202"/>
            <a:ext cx="5691112" cy="466056"/>
          </a:xfrm>
        </p:spPr>
        <p:txBody>
          <a:bodyPr/>
          <a:lstStyle/>
          <a:p>
            <a:r>
              <a:rPr lang="en-US" dirty="0"/>
              <a:t>JLab 100% Capacity</a:t>
            </a:r>
          </a:p>
          <a:p>
            <a:endParaRPr lang="en-US" dirty="0"/>
          </a:p>
        </p:txBody>
      </p:sp>
      <p:graphicFrame>
        <p:nvGraphicFramePr>
          <p:cNvPr id="8" name="Table 7">
            <a:extLst>
              <a:ext uri="{FF2B5EF4-FFF2-40B4-BE49-F238E27FC236}">
                <a16:creationId xmlns:a16="http://schemas.microsoft.com/office/drawing/2014/main" id="{2FACF4D2-9532-4451-AB56-405A03DC501E}"/>
              </a:ext>
            </a:extLst>
          </p:cNvPr>
          <p:cNvGraphicFramePr>
            <a:graphicFrameLocks noGrp="1"/>
          </p:cNvGraphicFramePr>
          <p:nvPr>
            <p:extLst>
              <p:ext uri="{D42A27DB-BD31-4B8C-83A1-F6EECF244321}">
                <p14:modId xmlns:p14="http://schemas.microsoft.com/office/powerpoint/2010/main" val="3769031829"/>
              </p:ext>
            </p:extLst>
          </p:nvPr>
        </p:nvGraphicFramePr>
        <p:xfrm>
          <a:off x="161473" y="1893845"/>
          <a:ext cx="5786906" cy="3169920"/>
        </p:xfrm>
        <a:graphic>
          <a:graphicData uri="http://schemas.openxmlformats.org/drawingml/2006/table">
            <a:tbl>
              <a:tblPr firstRow="1" bandRow="1">
                <a:tableStyleId>{5C22544A-7EE6-4342-B048-85BDC9FD1C3A}</a:tableStyleId>
              </a:tblPr>
              <a:tblGrid>
                <a:gridCol w="1136530">
                  <a:extLst>
                    <a:ext uri="{9D8B030D-6E8A-4147-A177-3AD203B41FA5}">
                      <a16:colId xmlns:a16="http://schemas.microsoft.com/office/drawing/2014/main" val="3718841610"/>
                    </a:ext>
                  </a:extLst>
                </a:gridCol>
                <a:gridCol w="844731">
                  <a:extLst>
                    <a:ext uri="{9D8B030D-6E8A-4147-A177-3AD203B41FA5}">
                      <a16:colId xmlns:a16="http://schemas.microsoft.com/office/drawing/2014/main" val="1774834247"/>
                    </a:ext>
                  </a:extLst>
                </a:gridCol>
                <a:gridCol w="1097280">
                  <a:extLst>
                    <a:ext uri="{9D8B030D-6E8A-4147-A177-3AD203B41FA5}">
                      <a16:colId xmlns:a16="http://schemas.microsoft.com/office/drawing/2014/main" val="81128720"/>
                    </a:ext>
                  </a:extLst>
                </a:gridCol>
                <a:gridCol w="1201783">
                  <a:extLst>
                    <a:ext uri="{9D8B030D-6E8A-4147-A177-3AD203B41FA5}">
                      <a16:colId xmlns:a16="http://schemas.microsoft.com/office/drawing/2014/main" val="285528312"/>
                    </a:ext>
                  </a:extLst>
                </a:gridCol>
                <a:gridCol w="687977">
                  <a:extLst>
                    <a:ext uri="{9D8B030D-6E8A-4147-A177-3AD203B41FA5}">
                      <a16:colId xmlns:a16="http://schemas.microsoft.com/office/drawing/2014/main" val="629077280"/>
                    </a:ext>
                  </a:extLst>
                </a:gridCol>
                <a:gridCol w="818605">
                  <a:extLst>
                    <a:ext uri="{9D8B030D-6E8A-4147-A177-3AD203B41FA5}">
                      <a16:colId xmlns:a16="http://schemas.microsoft.com/office/drawing/2014/main" val="2320624736"/>
                    </a:ext>
                  </a:extLst>
                </a:gridCol>
              </a:tblGrid>
              <a:tr h="188229">
                <a:tc>
                  <a:txBody>
                    <a:bodyPr/>
                    <a:lstStyle/>
                    <a:p>
                      <a:r>
                        <a:rPr lang="en-US" sz="1400" dirty="0"/>
                        <a:t>Mode</a:t>
                      </a:r>
                    </a:p>
                  </a:txBody>
                  <a:tcPr/>
                </a:tc>
                <a:tc>
                  <a:txBody>
                    <a:bodyPr/>
                    <a:lstStyle/>
                    <a:p>
                      <a:r>
                        <a:rPr lang="en-US" sz="1400" dirty="0"/>
                        <a:t>4K Capacity (W)</a:t>
                      </a:r>
                    </a:p>
                  </a:txBody>
                  <a:tcPr/>
                </a:tc>
                <a:tc>
                  <a:txBody>
                    <a:bodyPr/>
                    <a:lstStyle/>
                    <a:p>
                      <a:r>
                        <a:rPr lang="en-US" sz="1400" dirty="0"/>
                        <a:t>Liquefaction rate (g/s)</a:t>
                      </a:r>
                    </a:p>
                  </a:txBody>
                  <a:tcPr/>
                </a:tc>
                <a:tc>
                  <a:txBody>
                    <a:bodyPr/>
                    <a:lstStyle/>
                    <a:p>
                      <a:r>
                        <a:rPr lang="en-US" sz="1400" dirty="0"/>
                        <a:t>LN2 Consumption (g/s)</a:t>
                      </a:r>
                    </a:p>
                  </a:txBody>
                  <a:tcPr/>
                </a:tc>
                <a:tc>
                  <a:txBody>
                    <a:bodyPr/>
                    <a:lstStyle/>
                    <a:p>
                      <a:r>
                        <a:rPr lang="en-US" sz="1400" dirty="0"/>
                        <a:t>Target Power (W)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Power Usage (kW)</a:t>
                      </a:r>
                    </a:p>
                    <a:p>
                      <a:endParaRPr lang="en-US" sz="1400" dirty="0"/>
                    </a:p>
                  </a:txBody>
                  <a:tcPr/>
                </a:tc>
                <a:extLst>
                  <a:ext uri="{0D108BD9-81ED-4DB2-BD59-A6C34878D82A}">
                    <a16:rowId xmlns:a16="http://schemas.microsoft.com/office/drawing/2014/main" val="3465502993"/>
                  </a:ext>
                </a:extLst>
              </a:tr>
              <a:tr h="370840">
                <a:tc>
                  <a:txBody>
                    <a:bodyPr/>
                    <a:lstStyle/>
                    <a:p>
                      <a:r>
                        <a:rPr lang="en-US" dirty="0"/>
                        <a:t>100% Ref</a:t>
                      </a:r>
                    </a:p>
                  </a:txBody>
                  <a:tcPr/>
                </a:tc>
                <a:tc>
                  <a:txBody>
                    <a:bodyPr/>
                    <a:lstStyle/>
                    <a:p>
                      <a:pPr algn="ctr"/>
                      <a:r>
                        <a:rPr lang="en-US" dirty="0"/>
                        <a:t>4244</a:t>
                      </a:r>
                    </a:p>
                  </a:txBody>
                  <a:tcPr/>
                </a:tc>
                <a:tc>
                  <a:txBody>
                    <a:bodyPr/>
                    <a:lstStyle/>
                    <a:p>
                      <a:pPr algn="ctr"/>
                      <a:r>
                        <a:rPr lang="en-US" dirty="0"/>
                        <a:t>-</a:t>
                      </a:r>
                    </a:p>
                  </a:txBody>
                  <a:tcPr/>
                </a:tc>
                <a:tc>
                  <a:txBody>
                    <a:bodyPr/>
                    <a:lstStyle/>
                    <a:p>
                      <a:pPr algn="ctr"/>
                      <a:r>
                        <a:rPr lang="en-US" dirty="0"/>
                        <a:t>15.3</a:t>
                      </a:r>
                    </a:p>
                  </a:txBody>
                  <a:tcPr/>
                </a:tc>
                <a:tc>
                  <a:txBody>
                    <a:bodyPr/>
                    <a:lstStyle/>
                    <a:p>
                      <a:pPr algn="ctr"/>
                      <a:r>
                        <a:rPr lang="en-US" dirty="0"/>
                        <a:t>-</a:t>
                      </a:r>
                    </a:p>
                  </a:txBody>
                  <a:tcPr/>
                </a:tc>
                <a:tc>
                  <a:txBody>
                    <a:bodyPr/>
                    <a:lstStyle/>
                    <a:p>
                      <a:pPr algn="ctr"/>
                      <a:r>
                        <a:rPr lang="en-US" dirty="0"/>
                        <a:t>1258*</a:t>
                      </a:r>
                    </a:p>
                  </a:txBody>
                  <a:tcPr/>
                </a:tc>
                <a:extLst>
                  <a:ext uri="{0D108BD9-81ED-4DB2-BD59-A6C34878D82A}">
                    <a16:rowId xmlns:a16="http://schemas.microsoft.com/office/drawing/2014/main" val="3770580845"/>
                  </a:ext>
                </a:extLst>
              </a:tr>
              <a:tr h="370840">
                <a:tc>
                  <a:txBody>
                    <a:bodyPr/>
                    <a:lstStyle/>
                    <a:p>
                      <a:r>
                        <a:rPr lang="en-US" dirty="0"/>
                        <a:t>100% </a:t>
                      </a:r>
                      <a:r>
                        <a:rPr lang="en-US" dirty="0" err="1"/>
                        <a:t>Liq</a:t>
                      </a:r>
                      <a:endParaRPr lang="en-US" dirty="0"/>
                    </a:p>
                  </a:txBody>
                  <a:tcPr/>
                </a:tc>
                <a:tc>
                  <a:txBody>
                    <a:bodyPr/>
                    <a:lstStyle/>
                    <a:p>
                      <a:pPr algn="ctr"/>
                      <a:r>
                        <a:rPr lang="en-US" dirty="0"/>
                        <a:t>-</a:t>
                      </a:r>
                    </a:p>
                  </a:txBody>
                  <a:tcPr/>
                </a:tc>
                <a:tc>
                  <a:txBody>
                    <a:bodyPr/>
                    <a:lstStyle/>
                    <a:p>
                      <a:pPr algn="ctr"/>
                      <a:r>
                        <a:rPr lang="en-US" dirty="0"/>
                        <a:t>47.3</a:t>
                      </a:r>
                    </a:p>
                  </a:txBody>
                  <a:tcPr/>
                </a:tc>
                <a:tc>
                  <a:txBody>
                    <a:bodyPr/>
                    <a:lstStyle/>
                    <a:p>
                      <a:pPr algn="ctr"/>
                      <a:r>
                        <a:rPr lang="en-US" dirty="0"/>
                        <a:t>111.6</a:t>
                      </a:r>
                    </a:p>
                  </a:txBody>
                  <a:tcPr/>
                </a:tc>
                <a:tc>
                  <a:txBody>
                    <a:bodyPr/>
                    <a:lstStyle/>
                    <a:p>
                      <a:pPr algn="ctr"/>
                      <a:r>
                        <a:rPr lang="en-US" dirty="0"/>
                        <a:t>-</a:t>
                      </a:r>
                    </a:p>
                  </a:txBody>
                  <a:tcPr/>
                </a:tc>
                <a:tc>
                  <a:txBody>
                    <a:bodyPr/>
                    <a:lstStyle/>
                    <a:p>
                      <a:pPr algn="ctr"/>
                      <a:r>
                        <a:rPr lang="en-US" dirty="0"/>
                        <a:t>1357</a:t>
                      </a:r>
                    </a:p>
                  </a:txBody>
                  <a:tcPr/>
                </a:tc>
                <a:extLst>
                  <a:ext uri="{0D108BD9-81ED-4DB2-BD59-A6C34878D82A}">
                    <a16:rowId xmlns:a16="http://schemas.microsoft.com/office/drawing/2014/main" val="2310906643"/>
                  </a:ext>
                </a:extLst>
              </a:tr>
              <a:tr h="370840">
                <a:tc>
                  <a:txBody>
                    <a:bodyPr/>
                    <a:lstStyle/>
                    <a:p>
                      <a:r>
                        <a:rPr lang="en-US" dirty="0"/>
                        <a:t>50/50</a:t>
                      </a:r>
                    </a:p>
                  </a:txBody>
                  <a:tcPr/>
                </a:tc>
                <a:tc>
                  <a:txBody>
                    <a:bodyPr/>
                    <a:lstStyle/>
                    <a:p>
                      <a:pPr algn="ctr"/>
                      <a:r>
                        <a:rPr lang="en-US" dirty="0"/>
                        <a:t>2420</a:t>
                      </a:r>
                    </a:p>
                  </a:txBody>
                  <a:tcPr/>
                </a:tc>
                <a:tc>
                  <a:txBody>
                    <a:bodyPr/>
                    <a:lstStyle/>
                    <a:p>
                      <a:pPr algn="ctr"/>
                      <a:r>
                        <a:rPr lang="en-US" dirty="0"/>
                        <a:t>31</a:t>
                      </a:r>
                    </a:p>
                  </a:txBody>
                  <a:tcPr/>
                </a:tc>
                <a:tc>
                  <a:txBody>
                    <a:bodyPr/>
                    <a:lstStyle/>
                    <a:p>
                      <a:pPr algn="ctr"/>
                      <a:r>
                        <a:rPr lang="en-US" dirty="0"/>
                        <a:t>88.7</a:t>
                      </a:r>
                    </a:p>
                  </a:txBody>
                  <a:tcPr/>
                </a:tc>
                <a:tc>
                  <a:txBody>
                    <a:bodyPr/>
                    <a:lstStyle/>
                    <a:p>
                      <a:pPr algn="ctr"/>
                      <a:r>
                        <a:rPr lang="en-US" dirty="0"/>
                        <a:t>-</a:t>
                      </a:r>
                    </a:p>
                  </a:txBody>
                  <a:tcPr/>
                </a:tc>
                <a:tc>
                  <a:txBody>
                    <a:bodyPr/>
                    <a:lstStyle/>
                    <a:p>
                      <a:pPr algn="ctr"/>
                      <a:r>
                        <a:rPr lang="en-US" dirty="0"/>
                        <a:t>1366</a:t>
                      </a:r>
                    </a:p>
                  </a:txBody>
                  <a:tcPr/>
                </a:tc>
                <a:extLst>
                  <a:ext uri="{0D108BD9-81ED-4DB2-BD59-A6C34878D82A}">
                    <a16:rowId xmlns:a16="http://schemas.microsoft.com/office/drawing/2014/main" val="3583978470"/>
                  </a:ext>
                </a:extLst>
              </a:tr>
              <a:tr h="370840">
                <a:tc>
                  <a:txBody>
                    <a:bodyPr/>
                    <a:lstStyle/>
                    <a:p>
                      <a:r>
                        <a:rPr lang="en-US" dirty="0"/>
                        <a:t>Max 15K</a:t>
                      </a:r>
                    </a:p>
                  </a:txBody>
                  <a:tcPr/>
                </a:tc>
                <a:tc>
                  <a:txBody>
                    <a:bodyPr/>
                    <a:lstStyle/>
                    <a:p>
                      <a:pPr algn="ctr"/>
                      <a:r>
                        <a:rPr lang="en-US" dirty="0"/>
                        <a:t>509</a:t>
                      </a:r>
                    </a:p>
                  </a:txBody>
                  <a:tcPr/>
                </a:tc>
                <a:tc>
                  <a:txBody>
                    <a:bodyPr/>
                    <a:lstStyle/>
                    <a:p>
                      <a:pPr algn="ctr"/>
                      <a:r>
                        <a:rPr lang="en-US" dirty="0"/>
                        <a:t>3.8</a:t>
                      </a:r>
                    </a:p>
                  </a:txBody>
                  <a:tcPr/>
                </a:tc>
                <a:tc>
                  <a:txBody>
                    <a:bodyPr/>
                    <a:lstStyle/>
                    <a:p>
                      <a:pPr algn="ctr"/>
                      <a:r>
                        <a:rPr lang="en-US" dirty="0"/>
                        <a:t>25.7</a:t>
                      </a:r>
                    </a:p>
                  </a:txBody>
                  <a:tcPr/>
                </a:tc>
                <a:tc>
                  <a:txBody>
                    <a:bodyPr/>
                    <a:lstStyle/>
                    <a:p>
                      <a:pPr algn="ctr"/>
                      <a:r>
                        <a:rPr lang="en-US" dirty="0"/>
                        <a:t>3718</a:t>
                      </a:r>
                    </a:p>
                  </a:txBody>
                  <a:tcPr/>
                </a:tc>
                <a:tc>
                  <a:txBody>
                    <a:bodyPr/>
                    <a:lstStyle/>
                    <a:p>
                      <a:pPr algn="ctr"/>
                      <a:r>
                        <a:rPr lang="en-US" dirty="0"/>
                        <a:t>1328*</a:t>
                      </a:r>
                    </a:p>
                  </a:txBody>
                  <a:tcPr/>
                </a:tc>
                <a:extLst>
                  <a:ext uri="{0D108BD9-81ED-4DB2-BD59-A6C34878D82A}">
                    <a16:rowId xmlns:a16="http://schemas.microsoft.com/office/drawing/2014/main" val="2309409574"/>
                  </a:ext>
                </a:extLst>
              </a:tr>
              <a:tr h="370840">
                <a:tc>
                  <a:txBody>
                    <a:bodyPr/>
                    <a:lstStyle/>
                    <a:p>
                      <a:r>
                        <a:rPr lang="en-US" dirty="0"/>
                        <a:t>Max 12K</a:t>
                      </a:r>
                    </a:p>
                  </a:txBody>
                  <a:tcPr/>
                </a:tc>
                <a:tc>
                  <a:txBody>
                    <a:bodyPr/>
                    <a:lstStyle/>
                    <a:p>
                      <a:pPr algn="ctr"/>
                      <a:r>
                        <a:rPr lang="en-US" dirty="0"/>
                        <a:t>517</a:t>
                      </a:r>
                    </a:p>
                  </a:txBody>
                  <a:tcPr/>
                </a:tc>
                <a:tc>
                  <a:txBody>
                    <a:bodyPr/>
                    <a:lstStyle/>
                    <a:p>
                      <a:pPr algn="ctr"/>
                      <a:r>
                        <a:rPr lang="en-US" dirty="0"/>
                        <a:t>5.5</a:t>
                      </a:r>
                    </a:p>
                  </a:txBody>
                  <a:tcPr/>
                </a:tc>
                <a:tc>
                  <a:txBody>
                    <a:bodyPr/>
                    <a:lstStyle/>
                    <a:p>
                      <a:pPr algn="ctr"/>
                      <a:r>
                        <a:rPr lang="en-US" dirty="0"/>
                        <a:t>24.5</a:t>
                      </a:r>
                    </a:p>
                  </a:txBody>
                  <a:tcPr/>
                </a:tc>
                <a:tc>
                  <a:txBody>
                    <a:bodyPr/>
                    <a:lstStyle/>
                    <a:p>
                      <a:pPr algn="ctr"/>
                      <a:r>
                        <a:rPr lang="en-US" dirty="0"/>
                        <a:t>4143</a:t>
                      </a:r>
                    </a:p>
                  </a:txBody>
                  <a:tcPr/>
                </a:tc>
                <a:tc>
                  <a:txBody>
                    <a:bodyPr/>
                    <a:lstStyle/>
                    <a:p>
                      <a:pPr algn="ctr"/>
                      <a:r>
                        <a:rPr lang="en-US" dirty="0"/>
                        <a:t>1348*</a:t>
                      </a:r>
                    </a:p>
                  </a:txBody>
                  <a:tcPr/>
                </a:tc>
                <a:extLst>
                  <a:ext uri="{0D108BD9-81ED-4DB2-BD59-A6C34878D82A}">
                    <a16:rowId xmlns:a16="http://schemas.microsoft.com/office/drawing/2014/main" val="3327473319"/>
                  </a:ext>
                </a:extLst>
              </a:tr>
              <a:tr h="370840">
                <a:tc>
                  <a:txBody>
                    <a:bodyPr/>
                    <a:lstStyle/>
                    <a:p>
                      <a:r>
                        <a:rPr lang="en-US" dirty="0"/>
                        <a:t>Max 8K</a:t>
                      </a:r>
                    </a:p>
                  </a:txBody>
                  <a:tcPr/>
                </a:tc>
                <a:tc>
                  <a:txBody>
                    <a:bodyPr/>
                    <a:lstStyle/>
                    <a:p>
                      <a:pPr algn="ctr"/>
                      <a:r>
                        <a:rPr lang="en-US" dirty="0"/>
                        <a:t>537</a:t>
                      </a:r>
                    </a:p>
                  </a:txBody>
                  <a:tcPr/>
                </a:tc>
                <a:tc>
                  <a:txBody>
                    <a:bodyPr/>
                    <a:lstStyle/>
                    <a:p>
                      <a:pPr algn="ctr"/>
                      <a:r>
                        <a:rPr lang="en-US" dirty="0"/>
                        <a:t>5.5</a:t>
                      </a:r>
                    </a:p>
                  </a:txBody>
                  <a:tcPr/>
                </a:tc>
                <a:tc>
                  <a:txBody>
                    <a:bodyPr/>
                    <a:lstStyle/>
                    <a:p>
                      <a:pPr algn="ctr"/>
                      <a:r>
                        <a:rPr lang="en-US" dirty="0"/>
                        <a:t>23.5</a:t>
                      </a:r>
                    </a:p>
                  </a:txBody>
                  <a:tcPr/>
                </a:tc>
                <a:tc>
                  <a:txBody>
                    <a:bodyPr/>
                    <a:lstStyle/>
                    <a:p>
                      <a:pPr algn="ctr"/>
                      <a:r>
                        <a:rPr lang="en-US" dirty="0"/>
                        <a:t>4930</a:t>
                      </a:r>
                    </a:p>
                  </a:txBody>
                  <a:tcPr/>
                </a:tc>
                <a:tc>
                  <a:txBody>
                    <a:bodyPr/>
                    <a:lstStyle/>
                    <a:p>
                      <a:pPr algn="ctr"/>
                      <a:r>
                        <a:rPr lang="en-US" dirty="0"/>
                        <a:t>1327*</a:t>
                      </a:r>
                    </a:p>
                  </a:txBody>
                  <a:tcPr/>
                </a:tc>
                <a:extLst>
                  <a:ext uri="{0D108BD9-81ED-4DB2-BD59-A6C34878D82A}">
                    <a16:rowId xmlns:a16="http://schemas.microsoft.com/office/drawing/2014/main" val="3443280789"/>
                  </a:ext>
                </a:extLst>
              </a:tr>
            </a:tbl>
          </a:graphicData>
        </a:graphic>
      </p:graphicFrame>
      <p:sp>
        <p:nvSpPr>
          <p:cNvPr id="9" name="TextBox 8">
            <a:extLst>
              <a:ext uri="{FF2B5EF4-FFF2-40B4-BE49-F238E27FC236}">
                <a16:creationId xmlns:a16="http://schemas.microsoft.com/office/drawing/2014/main" id="{7726806A-A5A4-4EBC-8C1E-87071C709BF4}"/>
              </a:ext>
            </a:extLst>
          </p:cNvPr>
          <p:cNvSpPr txBox="1"/>
          <p:nvPr/>
        </p:nvSpPr>
        <p:spPr>
          <a:xfrm>
            <a:off x="6383383" y="1319202"/>
            <a:ext cx="4728754"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SSC 100% Capacity</a:t>
            </a:r>
          </a:p>
        </p:txBody>
      </p:sp>
      <p:graphicFrame>
        <p:nvGraphicFramePr>
          <p:cNvPr id="10" name="Table 9">
            <a:extLst>
              <a:ext uri="{FF2B5EF4-FFF2-40B4-BE49-F238E27FC236}">
                <a16:creationId xmlns:a16="http://schemas.microsoft.com/office/drawing/2014/main" id="{43F72F21-FA00-4EBB-9D59-1E1F608AD2D6}"/>
              </a:ext>
            </a:extLst>
          </p:cNvPr>
          <p:cNvGraphicFramePr>
            <a:graphicFrameLocks noGrp="1"/>
          </p:cNvGraphicFramePr>
          <p:nvPr>
            <p:extLst>
              <p:ext uri="{D42A27DB-BD31-4B8C-83A1-F6EECF244321}">
                <p14:modId xmlns:p14="http://schemas.microsoft.com/office/powerpoint/2010/main" val="829896300"/>
              </p:ext>
            </p:extLst>
          </p:nvPr>
        </p:nvGraphicFramePr>
        <p:xfrm>
          <a:off x="6313714" y="1893845"/>
          <a:ext cx="5286103" cy="205740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3718841610"/>
                    </a:ext>
                  </a:extLst>
                </a:gridCol>
                <a:gridCol w="836023">
                  <a:extLst>
                    <a:ext uri="{9D8B030D-6E8A-4147-A177-3AD203B41FA5}">
                      <a16:colId xmlns:a16="http://schemas.microsoft.com/office/drawing/2014/main" val="1774834247"/>
                    </a:ext>
                  </a:extLst>
                </a:gridCol>
                <a:gridCol w="1114697">
                  <a:extLst>
                    <a:ext uri="{9D8B030D-6E8A-4147-A177-3AD203B41FA5}">
                      <a16:colId xmlns:a16="http://schemas.microsoft.com/office/drawing/2014/main" val="81128720"/>
                    </a:ext>
                  </a:extLst>
                </a:gridCol>
                <a:gridCol w="1280160">
                  <a:extLst>
                    <a:ext uri="{9D8B030D-6E8A-4147-A177-3AD203B41FA5}">
                      <a16:colId xmlns:a16="http://schemas.microsoft.com/office/drawing/2014/main" val="285528312"/>
                    </a:ext>
                  </a:extLst>
                </a:gridCol>
                <a:gridCol w="957943">
                  <a:extLst>
                    <a:ext uri="{9D8B030D-6E8A-4147-A177-3AD203B41FA5}">
                      <a16:colId xmlns:a16="http://schemas.microsoft.com/office/drawing/2014/main" val="2320624736"/>
                    </a:ext>
                  </a:extLst>
                </a:gridCol>
              </a:tblGrid>
              <a:tr h="370840">
                <a:tc>
                  <a:txBody>
                    <a:bodyPr/>
                    <a:lstStyle/>
                    <a:p>
                      <a:r>
                        <a:rPr lang="en-US" sz="1400" dirty="0"/>
                        <a:t>Mode</a:t>
                      </a:r>
                    </a:p>
                  </a:txBody>
                  <a:tcPr/>
                </a:tc>
                <a:tc>
                  <a:txBody>
                    <a:bodyPr/>
                    <a:lstStyle/>
                    <a:p>
                      <a:r>
                        <a:rPr lang="en-US" sz="1400" dirty="0"/>
                        <a:t>4K Capacity (W)</a:t>
                      </a:r>
                    </a:p>
                  </a:txBody>
                  <a:tcPr/>
                </a:tc>
                <a:tc>
                  <a:txBody>
                    <a:bodyPr/>
                    <a:lstStyle/>
                    <a:p>
                      <a:r>
                        <a:rPr lang="en-US" sz="1400" dirty="0"/>
                        <a:t>Liquefaction rate (g/s)</a:t>
                      </a:r>
                    </a:p>
                  </a:txBody>
                  <a:tcPr/>
                </a:tc>
                <a:tc>
                  <a:txBody>
                    <a:bodyPr/>
                    <a:lstStyle/>
                    <a:p>
                      <a:r>
                        <a:rPr lang="en-US" sz="1400" dirty="0"/>
                        <a:t>LN2 Consumption (g/s)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Power Usage (kW)</a:t>
                      </a:r>
                    </a:p>
                    <a:p>
                      <a:endParaRPr lang="en-US" sz="1400" dirty="0"/>
                    </a:p>
                  </a:txBody>
                  <a:tcPr/>
                </a:tc>
                <a:extLst>
                  <a:ext uri="{0D108BD9-81ED-4DB2-BD59-A6C34878D82A}">
                    <a16:rowId xmlns:a16="http://schemas.microsoft.com/office/drawing/2014/main" val="3465502993"/>
                  </a:ext>
                </a:extLst>
              </a:tr>
              <a:tr h="370840">
                <a:tc>
                  <a:txBody>
                    <a:bodyPr/>
                    <a:lstStyle/>
                    <a:p>
                      <a:r>
                        <a:rPr lang="en-US" dirty="0"/>
                        <a:t>100% Ref</a:t>
                      </a:r>
                    </a:p>
                  </a:txBody>
                  <a:tcPr/>
                </a:tc>
                <a:tc>
                  <a:txBody>
                    <a:bodyPr/>
                    <a:lstStyle/>
                    <a:p>
                      <a:pPr algn="ctr"/>
                      <a:r>
                        <a:rPr lang="en-US" dirty="0"/>
                        <a:t>4026</a:t>
                      </a:r>
                    </a:p>
                  </a:txBody>
                  <a:tcPr/>
                </a:tc>
                <a:tc>
                  <a:txBody>
                    <a:bodyPr/>
                    <a:lstStyle/>
                    <a:p>
                      <a:pPr algn="ctr"/>
                      <a:r>
                        <a:rPr lang="en-US" dirty="0"/>
                        <a:t>-</a:t>
                      </a:r>
                    </a:p>
                  </a:txBody>
                  <a:tcPr/>
                </a:tc>
                <a:tc>
                  <a:txBody>
                    <a:bodyPr/>
                    <a:lstStyle/>
                    <a:p>
                      <a:pPr algn="ctr"/>
                      <a:r>
                        <a:rPr lang="en-US" dirty="0"/>
                        <a:t>17.1</a:t>
                      </a:r>
                    </a:p>
                  </a:txBody>
                  <a:tcPr/>
                </a:tc>
                <a:tc>
                  <a:txBody>
                    <a:bodyPr/>
                    <a:lstStyle/>
                    <a:p>
                      <a:pPr algn="ctr"/>
                      <a:r>
                        <a:rPr lang="en-US" dirty="0"/>
                        <a:t>1333.1</a:t>
                      </a:r>
                    </a:p>
                  </a:txBody>
                  <a:tcPr/>
                </a:tc>
                <a:extLst>
                  <a:ext uri="{0D108BD9-81ED-4DB2-BD59-A6C34878D82A}">
                    <a16:rowId xmlns:a16="http://schemas.microsoft.com/office/drawing/2014/main" val="3770580845"/>
                  </a:ext>
                </a:extLst>
              </a:tr>
              <a:tr h="370840">
                <a:tc>
                  <a:txBody>
                    <a:bodyPr/>
                    <a:lstStyle/>
                    <a:p>
                      <a:r>
                        <a:rPr lang="en-US" dirty="0"/>
                        <a:t>100% </a:t>
                      </a:r>
                      <a:r>
                        <a:rPr lang="en-US" dirty="0" err="1"/>
                        <a:t>Liq</a:t>
                      </a:r>
                      <a:endParaRPr lang="en-US" dirty="0"/>
                    </a:p>
                  </a:txBody>
                  <a:tcPr/>
                </a:tc>
                <a:tc>
                  <a:txBody>
                    <a:bodyPr/>
                    <a:lstStyle/>
                    <a:p>
                      <a:pPr algn="ctr"/>
                      <a:r>
                        <a:rPr lang="en-US" dirty="0"/>
                        <a:t>-</a:t>
                      </a:r>
                    </a:p>
                  </a:txBody>
                  <a:tcPr/>
                </a:tc>
                <a:tc>
                  <a:txBody>
                    <a:bodyPr/>
                    <a:lstStyle/>
                    <a:p>
                      <a:pPr algn="ctr"/>
                      <a:r>
                        <a:rPr lang="en-US" dirty="0"/>
                        <a:t>34.3</a:t>
                      </a:r>
                    </a:p>
                  </a:txBody>
                  <a:tcPr/>
                </a:tc>
                <a:tc>
                  <a:txBody>
                    <a:bodyPr/>
                    <a:lstStyle/>
                    <a:p>
                      <a:pPr algn="ctr"/>
                      <a:r>
                        <a:rPr lang="en-US" dirty="0"/>
                        <a:t>105.6</a:t>
                      </a:r>
                    </a:p>
                  </a:txBody>
                  <a:tcPr/>
                </a:tc>
                <a:tc>
                  <a:txBody>
                    <a:bodyPr/>
                    <a:lstStyle/>
                    <a:p>
                      <a:pPr algn="ctr"/>
                      <a:r>
                        <a:rPr lang="en-US" dirty="0"/>
                        <a:t>1370.1</a:t>
                      </a:r>
                    </a:p>
                  </a:txBody>
                  <a:tcPr/>
                </a:tc>
                <a:extLst>
                  <a:ext uri="{0D108BD9-81ED-4DB2-BD59-A6C34878D82A}">
                    <a16:rowId xmlns:a16="http://schemas.microsoft.com/office/drawing/2014/main" val="2310906643"/>
                  </a:ext>
                </a:extLst>
              </a:tr>
              <a:tr h="370840">
                <a:tc>
                  <a:txBody>
                    <a:bodyPr/>
                    <a:lstStyle/>
                    <a:p>
                      <a:r>
                        <a:rPr lang="en-US" dirty="0"/>
                        <a:t>50/50</a:t>
                      </a:r>
                    </a:p>
                  </a:txBody>
                  <a:tcPr/>
                </a:tc>
                <a:tc>
                  <a:txBody>
                    <a:bodyPr/>
                    <a:lstStyle/>
                    <a:p>
                      <a:pPr algn="ctr"/>
                      <a:r>
                        <a:rPr lang="en-US" dirty="0"/>
                        <a:t>2235</a:t>
                      </a:r>
                    </a:p>
                  </a:txBody>
                  <a:tcPr/>
                </a:tc>
                <a:tc>
                  <a:txBody>
                    <a:bodyPr/>
                    <a:lstStyle/>
                    <a:p>
                      <a:pPr algn="ctr"/>
                      <a:r>
                        <a:rPr lang="en-US" dirty="0"/>
                        <a:t>22.8</a:t>
                      </a:r>
                    </a:p>
                  </a:txBody>
                  <a:tcPr/>
                </a:tc>
                <a:tc>
                  <a:txBody>
                    <a:bodyPr/>
                    <a:lstStyle/>
                    <a:p>
                      <a:pPr algn="ctr"/>
                      <a:r>
                        <a:rPr lang="en-US" dirty="0"/>
                        <a:t>79.3</a:t>
                      </a:r>
                    </a:p>
                  </a:txBody>
                  <a:tcPr/>
                </a:tc>
                <a:tc>
                  <a:txBody>
                    <a:bodyPr/>
                    <a:lstStyle/>
                    <a:p>
                      <a:pPr algn="ctr"/>
                      <a:r>
                        <a:rPr lang="en-US" dirty="0"/>
                        <a:t>1335.6</a:t>
                      </a:r>
                    </a:p>
                  </a:txBody>
                  <a:tcPr/>
                </a:tc>
                <a:extLst>
                  <a:ext uri="{0D108BD9-81ED-4DB2-BD59-A6C34878D82A}">
                    <a16:rowId xmlns:a16="http://schemas.microsoft.com/office/drawing/2014/main" val="3583978470"/>
                  </a:ext>
                </a:extLst>
              </a:tr>
            </a:tbl>
          </a:graphicData>
        </a:graphic>
      </p:graphicFrame>
      <p:sp>
        <p:nvSpPr>
          <p:cNvPr id="3" name="TextBox 2">
            <a:extLst>
              <a:ext uri="{FF2B5EF4-FFF2-40B4-BE49-F238E27FC236}">
                <a16:creationId xmlns:a16="http://schemas.microsoft.com/office/drawing/2014/main" id="{C56E468D-5529-48AD-9857-B40AC1F5726F}"/>
              </a:ext>
            </a:extLst>
          </p:cNvPr>
          <p:cNvSpPr txBox="1"/>
          <p:nvPr/>
        </p:nvSpPr>
        <p:spPr>
          <a:xfrm>
            <a:off x="304800" y="5701631"/>
            <a:ext cx="5639286" cy="646331"/>
          </a:xfrm>
          <a:prstGeom prst="rect">
            <a:avLst/>
          </a:prstGeom>
          <a:noFill/>
        </p:spPr>
        <p:txBody>
          <a:bodyPr wrap="square" rtlCol="0">
            <a:spAutoFit/>
          </a:bodyPr>
          <a:lstStyle/>
          <a:p>
            <a:r>
              <a:rPr lang="en-US" dirty="0"/>
              <a:t>* Indicates that at least 1 compressor was not at full load during the test</a:t>
            </a:r>
          </a:p>
        </p:txBody>
      </p:sp>
    </p:spTree>
    <p:extLst>
      <p:ext uri="{BB962C8B-B14F-4D97-AF65-F5344CB8AC3E}">
        <p14:creationId xmlns:p14="http://schemas.microsoft.com/office/powerpoint/2010/main" val="3947574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11</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Results and comparison</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sp>
        <p:nvSpPr>
          <p:cNvPr id="7" name="Text Placeholder 6">
            <a:extLst>
              <a:ext uri="{FF2B5EF4-FFF2-40B4-BE49-F238E27FC236}">
                <a16:creationId xmlns:a16="http://schemas.microsoft.com/office/drawing/2014/main" id="{9107B422-D2E5-42FC-BFC1-2DB93673A81F}"/>
              </a:ext>
            </a:extLst>
          </p:cNvPr>
          <p:cNvSpPr>
            <a:spLocks noGrp="1"/>
          </p:cNvSpPr>
          <p:nvPr>
            <p:ph type="body" sz="half" idx="2"/>
          </p:nvPr>
        </p:nvSpPr>
        <p:spPr>
          <a:xfrm>
            <a:off x="309094" y="1319202"/>
            <a:ext cx="5691112" cy="466056"/>
          </a:xfrm>
        </p:spPr>
        <p:txBody>
          <a:bodyPr/>
          <a:lstStyle/>
          <a:p>
            <a:r>
              <a:rPr lang="en-US" dirty="0"/>
              <a:t>JLab Turbine Efficiencies</a:t>
            </a:r>
          </a:p>
          <a:p>
            <a:endParaRPr lang="en-US" dirty="0"/>
          </a:p>
        </p:txBody>
      </p:sp>
      <p:graphicFrame>
        <p:nvGraphicFramePr>
          <p:cNvPr id="8" name="Table 7">
            <a:extLst>
              <a:ext uri="{FF2B5EF4-FFF2-40B4-BE49-F238E27FC236}">
                <a16:creationId xmlns:a16="http://schemas.microsoft.com/office/drawing/2014/main" id="{2FACF4D2-9532-4451-AB56-405A03DC501E}"/>
              </a:ext>
            </a:extLst>
          </p:cNvPr>
          <p:cNvGraphicFramePr>
            <a:graphicFrameLocks noGrp="1"/>
          </p:cNvGraphicFramePr>
          <p:nvPr>
            <p:extLst>
              <p:ext uri="{D42A27DB-BD31-4B8C-83A1-F6EECF244321}">
                <p14:modId xmlns:p14="http://schemas.microsoft.com/office/powerpoint/2010/main" val="4012447625"/>
              </p:ext>
            </p:extLst>
          </p:nvPr>
        </p:nvGraphicFramePr>
        <p:xfrm>
          <a:off x="161473" y="1893845"/>
          <a:ext cx="4968301" cy="3885744"/>
        </p:xfrm>
        <a:graphic>
          <a:graphicData uri="http://schemas.openxmlformats.org/drawingml/2006/table">
            <a:tbl>
              <a:tblPr firstRow="1" bandRow="1">
                <a:tableStyleId>{5C22544A-7EE6-4342-B048-85BDC9FD1C3A}</a:tableStyleId>
              </a:tblPr>
              <a:tblGrid>
                <a:gridCol w="1414778">
                  <a:extLst>
                    <a:ext uri="{9D8B030D-6E8A-4147-A177-3AD203B41FA5}">
                      <a16:colId xmlns:a16="http://schemas.microsoft.com/office/drawing/2014/main" val="3718841610"/>
                    </a:ext>
                  </a:extLst>
                </a:gridCol>
                <a:gridCol w="731520">
                  <a:extLst>
                    <a:ext uri="{9D8B030D-6E8A-4147-A177-3AD203B41FA5}">
                      <a16:colId xmlns:a16="http://schemas.microsoft.com/office/drawing/2014/main" val="1774834247"/>
                    </a:ext>
                  </a:extLst>
                </a:gridCol>
                <a:gridCol w="932243">
                  <a:extLst>
                    <a:ext uri="{9D8B030D-6E8A-4147-A177-3AD203B41FA5}">
                      <a16:colId xmlns:a16="http://schemas.microsoft.com/office/drawing/2014/main" val="81128720"/>
                    </a:ext>
                  </a:extLst>
                </a:gridCol>
                <a:gridCol w="983643">
                  <a:extLst>
                    <a:ext uri="{9D8B030D-6E8A-4147-A177-3AD203B41FA5}">
                      <a16:colId xmlns:a16="http://schemas.microsoft.com/office/drawing/2014/main" val="285528312"/>
                    </a:ext>
                  </a:extLst>
                </a:gridCol>
                <a:gridCol w="906117">
                  <a:extLst>
                    <a:ext uri="{9D8B030D-6E8A-4147-A177-3AD203B41FA5}">
                      <a16:colId xmlns:a16="http://schemas.microsoft.com/office/drawing/2014/main" val="629077280"/>
                    </a:ext>
                  </a:extLst>
                </a:gridCol>
              </a:tblGrid>
              <a:tr h="553264">
                <a:tc>
                  <a:txBody>
                    <a:bodyPr/>
                    <a:lstStyle/>
                    <a:p>
                      <a:r>
                        <a:rPr lang="en-US" sz="1400" dirty="0"/>
                        <a:t>Mode</a:t>
                      </a:r>
                    </a:p>
                  </a:txBody>
                  <a:tcPr/>
                </a:tc>
                <a:tc>
                  <a:txBody>
                    <a:bodyPr/>
                    <a:lstStyle/>
                    <a:p>
                      <a:r>
                        <a:rPr lang="en-US" sz="1400" dirty="0"/>
                        <a:t>T1</a:t>
                      </a:r>
                    </a:p>
                  </a:txBody>
                  <a:tcPr/>
                </a:tc>
                <a:tc>
                  <a:txBody>
                    <a:bodyPr/>
                    <a:lstStyle/>
                    <a:p>
                      <a:r>
                        <a:rPr lang="en-US" sz="1400" dirty="0"/>
                        <a:t>T2</a:t>
                      </a:r>
                    </a:p>
                  </a:txBody>
                  <a:tcPr/>
                </a:tc>
                <a:tc>
                  <a:txBody>
                    <a:bodyPr/>
                    <a:lstStyle/>
                    <a:p>
                      <a:r>
                        <a:rPr lang="en-US" sz="1400" dirty="0"/>
                        <a:t>T3</a:t>
                      </a:r>
                    </a:p>
                  </a:txBody>
                  <a:tcPr/>
                </a:tc>
                <a:tc>
                  <a:txBody>
                    <a:bodyPr/>
                    <a:lstStyle/>
                    <a:p>
                      <a:r>
                        <a:rPr lang="en-US" sz="1400" dirty="0"/>
                        <a:t>T4*</a:t>
                      </a:r>
                    </a:p>
                  </a:txBody>
                  <a:tcPr/>
                </a:tc>
                <a:extLst>
                  <a:ext uri="{0D108BD9-81ED-4DB2-BD59-A6C34878D82A}">
                    <a16:rowId xmlns:a16="http://schemas.microsoft.com/office/drawing/2014/main" val="3465502993"/>
                  </a:ext>
                </a:extLst>
              </a:tr>
              <a:tr h="370840">
                <a:tc>
                  <a:txBody>
                    <a:bodyPr/>
                    <a:lstStyle/>
                    <a:p>
                      <a:r>
                        <a:rPr lang="en-US" dirty="0"/>
                        <a:t>50% Ref</a:t>
                      </a:r>
                    </a:p>
                  </a:txBody>
                  <a:tcPr/>
                </a:tc>
                <a:tc>
                  <a:txBody>
                    <a:bodyPr/>
                    <a:lstStyle/>
                    <a:p>
                      <a:pPr algn="r" fontAlgn="b"/>
                      <a:r>
                        <a:rPr lang="en-US" sz="1800" b="0" i="0" u="none" strike="noStrike" dirty="0">
                          <a:solidFill>
                            <a:srgbClr val="000000"/>
                          </a:solidFill>
                          <a:effectLst/>
                          <a:latin typeface="Calibri" panose="020F0502020204030204" pitchFamily="34" charset="0"/>
                        </a:rPr>
                        <a:t>0.748</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0.835</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0.423</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0.125</a:t>
                      </a:r>
                    </a:p>
                  </a:txBody>
                  <a:tcPr marL="9525" marR="9525" marT="9525" marB="0" anchor="b"/>
                </a:tc>
                <a:extLst>
                  <a:ext uri="{0D108BD9-81ED-4DB2-BD59-A6C34878D82A}">
                    <a16:rowId xmlns:a16="http://schemas.microsoft.com/office/drawing/2014/main" val="3770580845"/>
                  </a:ext>
                </a:extLst>
              </a:tr>
              <a:tr h="370840">
                <a:tc>
                  <a:txBody>
                    <a:bodyPr/>
                    <a:lstStyle/>
                    <a:p>
                      <a:r>
                        <a:rPr lang="en-US" dirty="0"/>
                        <a:t>50% </a:t>
                      </a:r>
                      <a:r>
                        <a:rPr lang="en-US" dirty="0" err="1"/>
                        <a:t>Liq</a:t>
                      </a:r>
                      <a:endParaRPr lang="en-US" dirty="0"/>
                    </a:p>
                  </a:txBody>
                  <a:tcPr/>
                </a:tc>
                <a:tc>
                  <a:txBody>
                    <a:bodyPr/>
                    <a:lstStyle/>
                    <a:p>
                      <a:pPr algn="r" fontAlgn="b"/>
                      <a:r>
                        <a:rPr lang="en-US" sz="1800" b="0" i="0" u="none" strike="noStrike" dirty="0">
                          <a:solidFill>
                            <a:srgbClr val="000000"/>
                          </a:solidFill>
                          <a:effectLst/>
                          <a:latin typeface="Calibri" panose="020F0502020204030204" pitchFamily="34" charset="0"/>
                        </a:rPr>
                        <a:t>0.760</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0.714</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0.549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0.530</a:t>
                      </a:r>
                    </a:p>
                  </a:txBody>
                  <a:tcPr marL="9525" marR="9525" marT="9525" marB="0" anchor="b"/>
                </a:tc>
                <a:extLst>
                  <a:ext uri="{0D108BD9-81ED-4DB2-BD59-A6C34878D82A}">
                    <a16:rowId xmlns:a16="http://schemas.microsoft.com/office/drawing/2014/main" val="1422854509"/>
                  </a:ext>
                </a:extLst>
              </a:tr>
              <a:tr h="370840">
                <a:tc>
                  <a:txBody>
                    <a:bodyPr/>
                    <a:lstStyle/>
                    <a:p>
                      <a:r>
                        <a:rPr lang="en-US" dirty="0"/>
                        <a:t>50% 50/50</a:t>
                      </a:r>
                    </a:p>
                  </a:txBody>
                  <a:tcPr/>
                </a:tc>
                <a:tc>
                  <a:txBody>
                    <a:bodyPr/>
                    <a:lstStyle/>
                    <a:p>
                      <a:pPr algn="r" fontAlgn="b"/>
                      <a:r>
                        <a:rPr lang="en-US" sz="1800" b="0" i="0" u="none" strike="noStrike" dirty="0">
                          <a:solidFill>
                            <a:srgbClr val="000000"/>
                          </a:solidFill>
                          <a:effectLst/>
                          <a:latin typeface="Calibri" panose="020F0502020204030204" pitchFamily="34" charset="0"/>
                        </a:rPr>
                        <a:t>0.760</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0.753</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0.558</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0.418</a:t>
                      </a:r>
                    </a:p>
                  </a:txBody>
                  <a:tcPr marL="9525" marR="9525" marT="9525" marB="0" anchor="b"/>
                </a:tc>
                <a:extLst>
                  <a:ext uri="{0D108BD9-81ED-4DB2-BD59-A6C34878D82A}">
                    <a16:rowId xmlns:a16="http://schemas.microsoft.com/office/drawing/2014/main" val="2376651699"/>
                  </a:ext>
                </a:extLst>
              </a:tr>
              <a:tr h="1335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100% Ref</a:t>
                      </a:r>
                    </a:p>
                  </a:txBody>
                  <a:tcPr/>
                </a:tc>
                <a:tc>
                  <a:txBody>
                    <a:bodyPr/>
                    <a:lstStyle/>
                    <a:p>
                      <a:pPr algn="r" fontAlgn="b"/>
                      <a:r>
                        <a:rPr lang="en-US" sz="1800" b="0" i="0" u="none" strike="noStrike" dirty="0">
                          <a:solidFill>
                            <a:srgbClr val="000000"/>
                          </a:solidFill>
                          <a:effectLst/>
                          <a:latin typeface="Calibri" panose="020F0502020204030204" pitchFamily="34" charset="0"/>
                        </a:rPr>
                        <a:t>0.762</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0.872</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0.605</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0.137</a:t>
                      </a:r>
                    </a:p>
                  </a:txBody>
                  <a:tcPr marL="9525" marR="9525" marT="9525" marB="0" anchor="b"/>
                </a:tc>
                <a:extLst>
                  <a:ext uri="{0D108BD9-81ED-4DB2-BD59-A6C34878D82A}">
                    <a16:rowId xmlns:a16="http://schemas.microsoft.com/office/drawing/2014/main" val="359515697"/>
                  </a:ext>
                </a:extLst>
              </a:tr>
              <a:tr h="370840">
                <a:tc>
                  <a:txBody>
                    <a:bodyPr/>
                    <a:lstStyle/>
                    <a:p>
                      <a:r>
                        <a:rPr lang="en-US" dirty="0"/>
                        <a:t>100% </a:t>
                      </a:r>
                      <a:r>
                        <a:rPr lang="en-US" dirty="0" err="1"/>
                        <a:t>Liq</a:t>
                      </a:r>
                      <a:endParaRPr lang="en-US" dirty="0"/>
                    </a:p>
                  </a:txBody>
                  <a:tcPr/>
                </a:tc>
                <a:tc>
                  <a:txBody>
                    <a:bodyPr/>
                    <a:lstStyle/>
                    <a:p>
                      <a:pPr algn="r" fontAlgn="b"/>
                      <a:r>
                        <a:rPr lang="en-US" sz="1800" b="0" i="0" u="none" strike="noStrike" dirty="0">
                          <a:solidFill>
                            <a:srgbClr val="000000"/>
                          </a:solidFill>
                          <a:effectLst/>
                          <a:latin typeface="Calibri" panose="020F0502020204030204" pitchFamily="34" charset="0"/>
                        </a:rPr>
                        <a:t>0.760</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0.828</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0.551</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0.498</a:t>
                      </a:r>
                    </a:p>
                  </a:txBody>
                  <a:tcPr marL="9525" marR="9525" marT="9525" marB="0" anchor="b"/>
                </a:tc>
                <a:extLst>
                  <a:ext uri="{0D108BD9-81ED-4DB2-BD59-A6C34878D82A}">
                    <a16:rowId xmlns:a16="http://schemas.microsoft.com/office/drawing/2014/main" val="2310906643"/>
                  </a:ext>
                </a:extLst>
              </a:tr>
              <a:tr h="370840">
                <a:tc>
                  <a:txBody>
                    <a:bodyPr/>
                    <a:lstStyle/>
                    <a:p>
                      <a:r>
                        <a:rPr lang="en-US" dirty="0"/>
                        <a:t>100% 50/50</a:t>
                      </a:r>
                    </a:p>
                  </a:txBody>
                  <a:tcPr/>
                </a:tc>
                <a:tc>
                  <a:txBody>
                    <a:bodyPr/>
                    <a:lstStyle/>
                    <a:p>
                      <a:pPr algn="r" fontAlgn="b"/>
                      <a:r>
                        <a:rPr lang="en-US" sz="1800" b="0" i="0" u="none" strike="noStrike" dirty="0">
                          <a:solidFill>
                            <a:srgbClr val="000000"/>
                          </a:solidFill>
                          <a:effectLst/>
                          <a:latin typeface="Calibri" panose="020F0502020204030204" pitchFamily="34" charset="0"/>
                        </a:rPr>
                        <a:t>0.769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0.873</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0.539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0.226</a:t>
                      </a:r>
                    </a:p>
                  </a:txBody>
                  <a:tcPr marL="9525" marR="9525" marT="9525" marB="0" anchor="b"/>
                </a:tc>
                <a:extLst>
                  <a:ext uri="{0D108BD9-81ED-4DB2-BD59-A6C34878D82A}">
                    <a16:rowId xmlns:a16="http://schemas.microsoft.com/office/drawing/2014/main" val="3583978470"/>
                  </a:ext>
                </a:extLst>
              </a:tr>
              <a:tr h="370840">
                <a:tc>
                  <a:txBody>
                    <a:bodyPr/>
                    <a:lstStyle/>
                    <a:p>
                      <a:r>
                        <a:rPr lang="en-US" dirty="0"/>
                        <a:t>Max 15K</a:t>
                      </a:r>
                    </a:p>
                  </a:txBody>
                  <a:tcPr/>
                </a:tc>
                <a:tc>
                  <a:txBody>
                    <a:bodyPr/>
                    <a:lstStyle/>
                    <a:p>
                      <a:pPr algn="r" fontAlgn="b"/>
                      <a:r>
                        <a:rPr lang="en-US" sz="1800" b="0" i="0" u="none" strike="noStrike" dirty="0">
                          <a:solidFill>
                            <a:srgbClr val="000000"/>
                          </a:solidFill>
                          <a:effectLst/>
                          <a:latin typeface="Calibri" panose="020F0502020204030204" pitchFamily="34" charset="0"/>
                        </a:rPr>
                        <a:t>0.759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0.789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0.549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0.524</a:t>
                      </a:r>
                    </a:p>
                  </a:txBody>
                  <a:tcPr marL="9525" marR="9525" marT="9525" marB="0" anchor="b"/>
                </a:tc>
                <a:extLst>
                  <a:ext uri="{0D108BD9-81ED-4DB2-BD59-A6C34878D82A}">
                    <a16:rowId xmlns:a16="http://schemas.microsoft.com/office/drawing/2014/main" val="2309409574"/>
                  </a:ext>
                </a:extLst>
              </a:tr>
              <a:tr h="370840">
                <a:tc>
                  <a:txBody>
                    <a:bodyPr/>
                    <a:lstStyle/>
                    <a:p>
                      <a:r>
                        <a:rPr lang="en-US" dirty="0"/>
                        <a:t>Max 12K</a:t>
                      </a:r>
                    </a:p>
                  </a:txBody>
                  <a:tcPr/>
                </a:tc>
                <a:tc>
                  <a:txBody>
                    <a:bodyPr/>
                    <a:lstStyle/>
                    <a:p>
                      <a:pPr algn="r" fontAlgn="b"/>
                      <a:r>
                        <a:rPr lang="en-US" sz="1800" b="0" i="0" u="none" strike="noStrike" dirty="0">
                          <a:solidFill>
                            <a:srgbClr val="000000"/>
                          </a:solidFill>
                          <a:effectLst/>
                          <a:latin typeface="Calibri" panose="020F0502020204030204" pitchFamily="34" charset="0"/>
                        </a:rPr>
                        <a:t>0.759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0.786</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0.584</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0.301</a:t>
                      </a:r>
                    </a:p>
                  </a:txBody>
                  <a:tcPr marL="9525" marR="9525" marT="9525" marB="0" anchor="b"/>
                </a:tc>
                <a:extLst>
                  <a:ext uri="{0D108BD9-81ED-4DB2-BD59-A6C34878D82A}">
                    <a16:rowId xmlns:a16="http://schemas.microsoft.com/office/drawing/2014/main" val="3327473319"/>
                  </a:ext>
                </a:extLst>
              </a:tr>
              <a:tr h="370840">
                <a:tc>
                  <a:txBody>
                    <a:bodyPr/>
                    <a:lstStyle/>
                    <a:p>
                      <a:r>
                        <a:rPr lang="en-US" dirty="0"/>
                        <a:t>Max 8K</a:t>
                      </a:r>
                    </a:p>
                  </a:txBody>
                  <a:tcPr/>
                </a:tc>
                <a:tc>
                  <a:txBody>
                    <a:bodyPr/>
                    <a:lstStyle/>
                    <a:p>
                      <a:pPr algn="r" fontAlgn="b"/>
                      <a:r>
                        <a:rPr lang="en-US" sz="1800" b="0" i="0" u="none" strike="noStrike" dirty="0">
                          <a:solidFill>
                            <a:srgbClr val="000000"/>
                          </a:solidFill>
                          <a:effectLst/>
                          <a:latin typeface="Calibri" panose="020F0502020204030204" pitchFamily="34" charset="0"/>
                        </a:rPr>
                        <a:t>0.761</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0.826</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0.555</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0.520</a:t>
                      </a:r>
                    </a:p>
                  </a:txBody>
                  <a:tcPr marL="9525" marR="9525" marT="9525" marB="0" anchor="b"/>
                </a:tc>
                <a:extLst>
                  <a:ext uri="{0D108BD9-81ED-4DB2-BD59-A6C34878D82A}">
                    <a16:rowId xmlns:a16="http://schemas.microsoft.com/office/drawing/2014/main" val="3443280789"/>
                  </a:ext>
                </a:extLst>
              </a:tr>
            </a:tbl>
          </a:graphicData>
        </a:graphic>
      </p:graphicFrame>
      <p:sp>
        <p:nvSpPr>
          <p:cNvPr id="9" name="TextBox 8">
            <a:extLst>
              <a:ext uri="{FF2B5EF4-FFF2-40B4-BE49-F238E27FC236}">
                <a16:creationId xmlns:a16="http://schemas.microsoft.com/office/drawing/2014/main" id="{7726806A-A5A4-4EBC-8C1E-87071C709BF4}"/>
              </a:ext>
            </a:extLst>
          </p:cNvPr>
          <p:cNvSpPr txBox="1"/>
          <p:nvPr/>
        </p:nvSpPr>
        <p:spPr>
          <a:xfrm>
            <a:off x="6383383" y="1319202"/>
            <a:ext cx="4728754"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SSC Turbine Efficiencies</a:t>
            </a:r>
          </a:p>
        </p:txBody>
      </p:sp>
      <p:graphicFrame>
        <p:nvGraphicFramePr>
          <p:cNvPr id="10" name="Table 9">
            <a:extLst>
              <a:ext uri="{FF2B5EF4-FFF2-40B4-BE49-F238E27FC236}">
                <a16:creationId xmlns:a16="http://schemas.microsoft.com/office/drawing/2014/main" id="{43F72F21-FA00-4EBB-9D59-1E1F608AD2D6}"/>
              </a:ext>
            </a:extLst>
          </p:cNvPr>
          <p:cNvGraphicFramePr>
            <a:graphicFrameLocks noGrp="1"/>
          </p:cNvGraphicFramePr>
          <p:nvPr>
            <p:extLst>
              <p:ext uri="{D42A27DB-BD31-4B8C-83A1-F6EECF244321}">
                <p14:modId xmlns:p14="http://schemas.microsoft.com/office/powerpoint/2010/main" val="555373977"/>
              </p:ext>
            </p:extLst>
          </p:nvPr>
        </p:nvGraphicFramePr>
        <p:xfrm>
          <a:off x="6313714" y="1893844"/>
          <a:ext cx="5286103" cy="2815730"/>
        </p:xfrm>
        <a:graphic>
          <a:graphicData uri="http://schemas.openxmlformats.org/drawingml/2006/table">
            <a:tbl>
              <a:tblPr firstRow="1" bandRow="1">
                <a:tableStyleId>{5C22544A-7EE6-4342-B048-85BDC9FD1C3A}</a:tableStyleId>
              </a:tblPr>
              <a:tblGrid>
                <a:gridCol w="1393372">
                  <a:extLst>
                    <a:ext uri="{9D8B030D-6E8A-4147-A177-3AD203B41FA5}">
                      <a16:colId xmlns:a16="http://schemas.microsoft.com/office/drawing/2014/main" val="3718841610"/>
                    </a:ext>
                  </a:extLst>
                </a:gridCol>
                <a:gridCol w="836023">
                  <a:extLst>
                    <a:ext uri="{9D8B030D-6E8A-4147-A177-3AD203B41FA5}">
                      <a16:colId xmlns:a16="http://schemas.microsoft.com/office/drawing/2014/main" val="1774834247"/>
                    </a:ext>
                  </a:extLst>
                </a:gridCol>
                <a:gridCol w="1175657">
                  <a:extLst>
                    <a:ext uri="{9D8B030D-6E8A-4147-A177-3AD203B41FA5}">
                      <a16:colId xmlns:a16="http://schemas.microsoft.com/office/drawing/2014/main" val="81128720"/>
                    </a:ext>
                  </a:extLst>
                </a:gridCol>
                <a:gridCol w="923108">
                  <a:extLst>
                    <a:ext uri="{9D8B030D-6E8A-4147-A177-3AD203B41FA5}">
                      <a16:colId xmlns:a16="http://schemas.microsoft.com/office/drawing/2014/main" val="285528312"/>
                    </a:ext>
                  </a:extLst>
                </a:gridCol>
                <a:gridCol w="957943">
                  <a:extLst>
                    <a:ext uri="{9D8B030D-6E8A-4147-A177-3AD203B41FA5}">
                      <a16:colId xmlns:a16="http://schemas.microsoft.com/office/drawing/2014/main" val="2320624736"/>
                    </a:ext>
                  </a:extLst>
                </a:gridCol>
              </a:tblGrid>
              <a:tr h="544556">
                <a:tc>
                  <a:txBody>
                    <a:bodyPr/>
                    <a:lstStyle/>
                    <a:p>
                      <a:r>
                        <a:rPr lang="en-US" sz="1400" dirty="0"/>
                        <a:t>Mode</a:t>
                      </a:r>
                    </a:p>
                  </a:txBody>
                  <a:tcPr/>
                </a:tc>
                <a:tc>
                  <a:txBody>
                    <a:bodyPr/>
                    <a:lstStyle/>
                    <a:p>
                      <a:r>
                        <a:rPr lang="en-US" sz="1400" dirty="0"/>
                        <a:t>T1</a:t>
                      </a:r>
                    </a:p>
                  </a:txBody>
                  <a:tcPr/>
                </a:tc>
                <a:tc>
                  <a:txBody>
                    <a:bodyPr/>
                    <a:lstStyle/>
                    <a:p>
                      <a:r>
                        <a:rPr lang="en-US" sz="1400" dirty="0"/>
                        <a:t>T2</a:t>
                      </a:r>
                    </a:p>
                  </a:txBody>
                  <a:tcPr/>
                </a:tc>
                <a:tc>
                  <a:txBody>
                    <a:bodyPr/>
                    <a:lstStyle/>
                    <a:p>
                      <a:r>
                        <a:rPr lang="en-US" sz="1400" dirty="0"/>
                        <a:t>T3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T4</a:t>
                      </a:r>
                    </a:p>
                    <a:p>
                      <a:endParaRPr lang="en-US" sz="1400" dirty="0"/>
                    </a:p>
                  </a:txBody>
                  <a:tcPr/>
                </a:tc>
                <a:extLst>
                  <a:ext uri="{0D108BD9-81ED-4DB2-BD59-A6C34878D82A}">
                    <a16:rowId xmlns:a16="http://schemas.microsoft.com/office/drawing/2014/main" val="3465502993"/>
                  </a:ext>
                </a:extLst>
              </a:tr>
              <a:tr h="378529">
                <a:tc>
                  <a:txBody>
                    <a:bodyPr/>
                    <a:lstStyle/>
                    <a:p>
                      <a:r>
                        <a:rPr lang="en-US" dirty="0"/>
                        <a:t>50% Ref</a:t>
                      </a:r>
                    </a:p>
                  </a:txBody>
                  <a:tcPr/>
                </a:tc>
                <a:tc>
                  <a:txBody>
                    <a:bodyPr/>
                    <a:lstStyle/>
                    <a:p>
                      <a:pPr algn="r" fontAlgn="b"/>
                      <a:r>
                        <a:rPr lang="en-US" sz="1800" b="0" i="0" u="none" strike="noStrike" dirty="0">
                          <a:solidFill>
                            <a:srgbClr val="000000"/>
                          </a:solidFill>
                          <a:effectLst/>
                          <a:latin typeface="Calibri" panose="020F0502020204030204" pitchFamily="34" charset="0"/>
                        </a:rPr>
                        <a:t>0.636</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0.736</a:t>
                      </a:r>
                    </a:p>
                  </a:txBody>
                  <a:tcPr marL="9525" marR="9525" marT="9525" marB="0" anchor="b"/>
                </a:tc>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0.635</a:t>
                      </a:r>
                    </a:p>
                  </a:txBody>
                  <a:tcPr marL="9525" marR="9525" marT="9525" marB="0" anchor="b"/>
                </a:tc>
                <a:extLst>
                  <a:ext uri="{0D108BD9-81ED-4DB2-BD59-A6C34878D82A}">
                    <a16:rowId xmlns:a16="http://schemas.microsoft.com/office/drawing/2014/main" val="3770580845"/>
                  </a:ext>
                </a:extLst>
              </a:tr>
              <a:tr h="378529">
                <a:tc>
                  <a:txBody>
                    <a:bodyPr/>
                    <a:lstStyle/>
                    <a:p>
                      <a:r>
                        <a:rPr lang="en-US" dirty="0"/>
                        <a:t>50% </a:t>
                      </a:r>
                      <a:r>
                        <a:rPr lang="en-US" dirty="0" err="1"/>
                        <a:t>Liq</a:t>
                      </a:r>
                      <a:endParaRPr lang="en-US" dirty="0"/>
                    </a:p>
                  </a:txBody>
                  <a:tcPr/>
                </a:tc>
                <a:tc>
                  <a:txBody>
                    <a:bodyPr/>
                    <a:lstStyle/>
                    <a:p>
                      <a:pPr algn="r" fontAlgn="b"/>
                      <a:r>
                        <a:rPr lang="en-US" sz="1800" b="0" i="0" u="none" strike="noStrike" dirty="0">
                          <a:solidFill>
                            <a:srgbClr val="000000"/>
                          </a:solidFill>
                          <a:effectLst/>
                          <a:latin typeface="Calibri" panose="020F0502020204030204" pitchFamily="34" charset="0"/>
                        </a:rPr>
                        <a:t>0.738</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0.760</a:t>
                      </a:r>
                    </a:p>
                  </a:txBody>
                  <a:tcPr marL="9525" marR="9525" marT="9525" marB="0" anchor="b"/>
                </a:tc>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0.599</a:t>
                      </a:r>
                    </a:p>
                  </a:txBody>
                  <a:tcPr marL="9525" marR="9525" marT="9525" marB="0" anchor="b"/>
                </a:tc>
                <a:extLst>
                  <a:ext uri="{0D108BD9-81ED-4DB2-BD59-A6C34878D82A}">
                    <a16:rowId xmlns:a16="http://schemas.microsoft.com/office/drawing/2014/main" val="2310906643"/>
                  </a:ext>
                </a:extLst>
              </a:tr>
              <a:tr h="378529">
                <a:tc>
                  <a:txBody>
                    <a:bodyPr/>
                    <a:lstStyle/>
                    <a:p>
                      <a:r>
                        <a:rPr lang="en-US" dirty="0"/>
                        <a:t>50% 50/50</a:t>
                      </a:r>
                    </a:p>
                  </a:txBody>
                  <a:tcPr/>
                </a:tc>
                <a:tc>
                  <a:txBody>
                    <a:bodyPr/>
                    <a:lstStyle/>
                    <a:p>
                      <a:pPr algn="r" fontAlgn="b"/>
                      <a:r>
                        <a:rPr lang="en-US" sz="1800" b="0" i="0" u="none" strike="noStrike" dirty="0">
                          <a:solidFill>
                            <a:srgbClr val="000000"/>
                          </a:solidFill>
                          <a:effectLst/>
                          <a:latin typeface="Calibri" panose="020F0502020204030204" pitchFamily="34" charset="0"/>
                        </a:rPr>
                        <a:t>0.705</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0.748</a:t>
                      </a: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0.621</a:t>
                      </a:r>
                    </a:p>
                  </a:txBody>
                  <a:tcPr marL="9525" marR="9525" marT="9525" marB="0" anchor="b"/>
                </a:tc>
                <a:extLst>
                  <a:ext uri="{0D108BD9-81ED-4DB2-BD59-A6C34878D82A}">
                    <a16:rowId xmlns:a16="http://schemas.microsoft.com/office/drawing/2014/main" val="3583978470"/>
                  </a:ext>
                </a:extLst>
              </a:tr>
              <a:tr h="378529">
                <a:tc>
                  <a:txBody>
                    <a:bodyPr/>
                    <a:lstStyle/>
                    <a:p>
                      <a:r>
                        <a:rPr lang="en-US" dirty="0"/>
                        <a:t>100% Ref</a:t>
                      </a:r>
                    </a:p>
                  </a:txBody>
                  <a:tcPr/>
                </a:tc>
                <a:tc>
                  <a:txBody>
                    <a:bodyPr/>
                    <a:lstStyle/>
                    <a:p>
                      <a:pPr algn="r" fontAlgn="b"/>
                      <a:r>
                        <a:rPr lang="en-US" sz="1800" b="0" i="0" u="none" strike="noStrike" dirty="0">
                          <a:solidFill>
                            <a:srgbClr val="000000"/>
                          </a:solidFill>
                          <a:effectLst/>
                          <a:latin typeface="Calibri" panose="020F0502020204030204" pitchFamily="34" charset="0"/>
                        </a:rPr>
                        <a:t>0.719</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0.753</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0.591</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0.547</a:t>
                      </a:r>
                    </a:p>
                  </a:txBody>
                  <a:tcPr marL="9525" marR="9525" marT="9525" marB="0" anchor="b"/>
                </a:tc>
                <a:extLst>
                  <a:ext uri="{0D108BD9-81ED-4DB2-BD59-A6C34878D82A}">
                    <a16:rowId xmlns:a16="http://schemas.microsoft.com/office/drawing/2014/main" val="3648689440"/>
                  </a:ext>
                </a:extLst>
              </a:tr>
              <a:tr h="378529">
                <a:tc>
                  <a:txBody>
                    <a:bodyPr/>
                    <a:lstStyle/>
                    <a:p>
                      <a:r>
                        <a:rPr lang="en-US" dirty="0"/>
                        <a:t>100% </a:t>
                      </a:r>
                      <a:r>
                        <a:rPr lang="en-US" dirty="0" err="1"/>
                        <a:t>Liq</a:t>
                      </a:r>
                      <a:endParaRPr lang="en-US" dirty="0"/>
                    </a:p>
                  </a:txBody>
                  <a:tcPr/>
                </a:tc>
                <a:tc>
                  <a:txBody>
                    <a:bodyPr/>
                    <a:lstStyle/>
                    <a:p>
                      <a:pPr algn="r" fontAlgn="b"/>
                      <a:r>
                        <a:rPr lang="en-US" sz="1800" b="0" i="0" u="none" strike="noStrike" dirty="0">
                          <a:solidFill>
                            <a:srgbClr val="000000"/>
                          </a:solidFill>
                          <a:effectLst/>
                          <a:latin typeface="Calibri" panose="020F0502020204030204" pitchFamily="34" charset="0"/>
                        </a:rPr>
                        <a:t>0.744</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0.766</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0.514</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0.576</a:t>
                      </a:r>
                    </a:p>
                  </a:txBody>
                  <a:tcPr marL="9525" marR="9525" marT="9525" marB="0" anchor="b"/>
                </a:tc>
                <a:extLst>
                  <a:ext uri="{0D108BD9-81ED-4DB2-BD59-A6C34878D82A}">
                    <a16:rowId xmlns:a16="http://schemas.microsoft.com/office/drawing/2014/main" val="4213953151"/>
                  </a:ext>
                </a:extLst>
              </a:tr>
              <a:tr h="3785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100% 50/50</a:t>
                      </a:r>
                    </a:p>
                  </a:txBody>
                  <a:tcPr/>
                </a:tc>
                <a:tc>
                  <a:txBody>
                    <a:bodyPr/>
                    <a:lstStyle/>
                    <a:p>
                      <a:pPr algn="r" fontAlgn="b"/>
                      <a:r>
                        <a:rPr lang="en-US" sz="1800" b="0" i="0" u="none" strike="noStrike" dirty="0">
                          <a:solidFill>
                            <a:srgbClr val="000000"/>
                          </a:solidFill>
                          <a:effectLst/>
                          <a:latin typeface="Calibri" panose="020F0502020204030204" pitchFamily="34" charset="0"/>
                        </a:rPr>
                        <a:t>0.744</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0.767</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0.554</a:t>
                      </a:r>
                    </a:p>
                  </a:txBody>
                  <a:tcPr marL="9525" marR="9525" marT="9525" marB="0" anchor="b"/>
                </a:tc>
                <a:tc>
                  <a:txBody>
                    <a:bodyPr/>
                    <a:lstStyle/>
                    <a:p>
                      <a:pPr algn="r" fontAlgn="b"/>
                      <a:r>
                        <a:rPr lang="en-US" sz="1800" b="0" i="0" u="none" strike="noStrike" dirty="0">
                          <a:solidFill>
                            <a:srgbClr val="000000"/>
                          </a:solidFill>
                          <a:effectLst/>
                          <a:latin typeface="Calibri" panose="020F0502020204030204" pitchFamily="34" charset="0"/>
                        </a:rPr>
                        <a:t>0.638</a:t>
                      </a:r>
                    </a:p>
                  </a:txBody>
                  <a:tcPr marL="9525" marR="9525" marT="9525" marB="0" anchor="b"/>
                </a:tc>
                <a:extLst>
                  <a:ext uri="{0D108BD9-81ED-4DB2-BD59-A6C34878D82A}">
                    <a16:rowId xmlns:a16="http://schemas.microsoft.com/office/drawing/2014/main" val="216476790"/>
                  </a:ext>
                </a:extLst>
              </a:tr>
            </a:tbl>
          </a:graphicData>
        </a:graphic>
      </p:graphicFrame>
      <p:sp>
        <p:nvSpPr>
          <p:cNvPr id="3" name="TextBox 2">
            <a:extLst>
              <a:ext uri="{FF2B5EF4-FFF2-40B4-BE49-F238E27FC236}">
                <a16:creationId xmlns:a16="http://schemas.microsoft.com/office/drawing/2014/main" id="{2B67BDB9-234C-4649-8871-BF089BD5600B}"/>
              </a:ext>
            </a:extLst>
          </p:cNvPr>
          <p:cNvSpPr txBox="1"/>
          <p:nvPr/>
        </p:nvSpPr>
        <p:spPr>
          <a:xfrm>
            <a:off x="304800" y="5779589"/>
            <a:ext cx="4968301" cy="584775"/>
          </a:xfrm>
          <a:prstGeom prst="rect">
            <a:avLst/>
          </a:prstGeom>
          <a:noFill/>
        </p:spPr>
        <p:txBody>
          <a:bodyPr wrap="square" rtlCol="0">
            <a:spAutoFit/>
          </a:bodyPr>
          <a:lstStyle/>
          <a:p>
            <a:r>
              <a:rPr lang="en-US" sz="1600" dirty="0"/>
              <a:t>*Low efficiency calculations may be due to errors in low temperature measurements, still under investigation.</a:t>
            </a:r>
          </a:p>
        </p:txBody>
      </p:sp>
    </p:spTree>
    <p:extLst>
      <p:ext uri="{BB962C8B-B14F-4D97-AF65-F5344CB8AC3E}">
        <p14:creationId xmlns:p14="http://schemas.microsoft.com/office/powerpoint/2010/main" val="3491335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12</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Results and comparison</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3" name="Picture 2">
            <a:extLst>
              <a:ext uri="{FF2B5EF4-FFF2-40B4-BE49-F238E27FC236}">
                <a16:creationId xmlns:a16="http://schemas.microsoft.com/office/drawing/2014/main" id="{F17DA6F0-9514-43E3-A346-1AF51E949CC0}"/>
              </a:ext>
            </a:extLst>
          </p:cNvPr>
          <p:cNvPicPr>
            <a:picLocks noChangeAspect="1"/>
          </p:cNvPicPr>
          <p:nvPr/>
        </p:nvPicPr>
        <p:blipFill>
          <a:blip r:embed="rId3"/>
          <a:stretch>
            <a:fillRect/>
          </a:stretch>
        </p:blipFill>
        <p:spPr>
          <a:xfrm>
            <a:off x="2156516" y="1210615"/>
            <a:ext cx="7614564" cy="5011346"/>
          </a:xfrm>
          <a:prstGeom prst="rect">
            <a:avLst/>
          </a:prstGeom>
        </p:spPr>
      </p:pic>
    </p:spTree>
    <p:extLst>
      <p:ext uri="{BB962C8B-B14F-4D97-AF65-F5344CB8AC3E}">
        <p14:creationId xmlns:p14="http://schemas.microsoft.com/office/powerpoint/2010/main" val="1413154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7A8304D-0AD8-38CC-8003-044839CF0C2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13</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Issues</a:t>
            </a:r>
          </a:p>
        </p:txBody>
      </p:sp>
      <p:sp>
        <p:nvSpPr>
          <p:cNvPr id="6" name="Text Placeholder 5">
            <a:extLst>
              <a:ext uri="{FF2B5EF4-FFF2-40B4-BE49-F238E27FC236}">
                <a16:creationId xmlns:a16="http://schemas.microsoft.com/office/drawing/2014/main" id="{F405881A-6838-B9BD-A9E8-8937C2542F9C}"/>
              </a:ext>
            </a:extLst>
          </p:cNvPr>
          <p:cNvSpPr>
            <a:spLocks noGrp="1"/>
          </p:cNvSpPr>
          <p:nvPr>
            <p:ph type="body" sz="half" idx="2"/>
          </p:nvPr>
        </p:nvSpPr>
        <p:spPr>
          <a:xfrm>
            <a:off x="309094" y="1319201"/>
            <a:ext cx="5699820" cy="4798378"/>
          </a:xfrm>
        </p:spPr>
        <p:txBody>
          <a:bodyPr>
            <a:noAutofit/>
          </a:bodyPr>
          <a:lstStyle/>
          <a:p>
            <a:r>
              <a:rPr lang="en-US" b="1" dirty="0"/>
              <a:t>80K carbon bed dust filter</a:t>
            </a:r>
          </a:p>
          <a:p>
            <a:r>
              <a:rPr lang="en-US" dirty="0"/>
              <a:t>-Dust accumulation on 80K bed filter created a significant pressure drop during testing.  Beds seemed to be under-sized and were run in parallel during testing.</a:t>
            </a:r>
          </a:p>
          <a:p>
            <a:endParaRPr lang="en-US" dirty="0"/>
          </a:p>
          <a:p>
            <a:endParaRPr lang="en-US" dirty="0"/>
          </a:p>
          <a:p>
            <a:r>
              <a:rPr lang="en-US" b="1" dirty="0"/>
              <a:t>Transition joint leak</a:t>
            </a:r>
          </a:p>
          <a:p>
            <a:r>
              <a:rPr lang="en-US" dirty="0"/>
              <a:t>-A Helium to vacuum leak was discovered during initial commissioning run.  Leak located with helium time-of-flight, and confirmed to be a brazed SS-Al transition joint that had cracked, replaced with an explosion bonded joint.</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8" name="Picture 7">
            <a:extLst>
              <a:ext uri="{FF2B5EF4-FFF2-40B4-BE49-F238E27FC236}">
                <a16:creationId xmlns:a16="http://schemas.microsoft.com/office/drawing/2014/main" id="{F0D0E862-0923-47E2-AB39-23C595929405}"/>
              </a:ext>
            </a:extLst>
          </p:cNvPr>
          <p:cNvPicPr>
            <a:picLocks noChangeAspect="1"/>
          </p:cNvPicPr>
          <p:nvPr/>
        </p:nvPicPr>
        <p:blipFill rotWithShape="1">
          <a:blip r:embed="rId3"/>
          <a:srcRect l="4597" t="19438" b="7759"/>
          <a:stretch/>
        </p:blipFill>
        <p:spPr>
          <a:xfrm>
            <a:off x="6552809" y="531951"/>
            <a:ext cx="2361811" cy="2403958"/>
          </a:xfrm>
          <a:prstGeom prst="rect">
            <a:avLst/>
          </a:prstGeom>
        </p:spPr>
      </p:pic>
      <p:pic>
        <p:nvPicPr>
          <p:cNvPr id="10" name="Picture 9">
            <a:extLst>
              <a:ext uri="{FF2B5EF4-FFF2-40B4-BE49-F238E27FC236}">
                <a16:creationId xmlns:a16="http://schemas.microsoft.com/office/drawing/2014/main" id="{4803B308-FA3B-4761-9A2E-4E9529D99146}"/>
              </a:ext>
            </a:extLst>
          </p:cNvPr>
          <p:cNvPicPr>
            <a:picLocks noChangeAspect="1"/>
          </p:cNvPicPr>
          <p:nvPr/>
        </p:nvPicPr>
        <p:blipFill rotWithShape="1">
          <a:blip r:embed="rId4"/>
          <a:srcRect t="30033" r="30784" b="10797"/>
          <a:stretch/>
        </p:blipFill>
        <p:spPr>
          <a:xfrm>
            <a:off x="6531428" y="3233389"/>
            <a:ext cx="2529450" cy="2884190"/>
          </a:xfrm>
          <a:prstGeom prst="rect">
            <a:avLst/>
          </a:prstGeom>
        </p:spPr>
      </p:pic>
      <p:pic>
        <p:nvPicPr>
          <p:cNvPr id="12" name="Picture 11">
            <a:extLst>
              <a:ext uri="{FF2B5EF4-FFF2-40B4-BE49-F238E27FC236}">
                <a16:creationId xmlns:a16="http://schemas.microsoft.com/office/drawing/2014/main" id="{3194FEFE-7704-4AF6-98E8-B75D916959F5}"/>
              </a:ext>
            </a:extLst>
          </p:cNvPr>
          <p:cNvPicPr>
            <a:picLocks noChangeAspect="1"/>
          </p:cNvPicPr>
          <p:nvPr/>
        </p:nvPicPr>
        <p:blipFill rotWithShape="1">
          <a:blip r:embed="rId5"/>
          <a:srcRect l="19971" t="30033" r="36620" b="33461"/>
          <a:stretch/>
        </p:blipFill>
        <p:spPr>
          <a:xfrm>
            <a:off x="9147963" y="3233388"/>
            <a:ext cx="2571184" cy="2884189"/>
          </a:xfrm>
          <a:prstGeom prst="rect">
            <a:avLst/>
          </a:prstGeom>
        </p:spPr>
      </p:pic>
    </p:spTree>
    <p:extLst>
      <p:ext uri="{BB962C8B-B14F-4D97-AF65-F5344CB8AC3E}">
        <p14:creationId xmlns:p14="http://schemas.microsoft.com/office/powerpoint/2010/main" val="1893089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7A8304D-0AD8-38CC-8003-044839CF0C2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14</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Issues</a:t>
            </a:r>
          </a:p>
        </p:txBody>
      </p:sp>
      <p:sp>
        <p:nvSpPr>
          <p:cNvPr id="6" name="Text Placeholder 5">
            <a:extLst>
              <a:ext uri="{FF2B5EF4-FFF2-40B4-BE49-F238E27FC236}">
                <a16:creationId xmlns:a16="http://schemas.microsoft.com/office/drawing/2014/main" id="{F405881A-6838-B9BD-A9E8-8937C2542F9C}"/>
              </a:ext>
            </a:extLst>
          </p:cNvPr>
          <p:cNvSpPr>
            <a:spLocks noGrp="1"/>
          </p:cNvSpPr>
          <p:nvPr>
            <p:ph type="body" sz="half" idx="2"/>
          </p:nvPr>
        </p:nvSpPr>
        <p:spPr>
          <a:xfrm>
            <a:off x="309094" y="1210615"/>
            <a:ext cx="5362255" cy="4906964"/>
          </a:xfrm>
        </p:spPr>
        <p:txBody>
          <a:bodyPr>
            <a:noAutofit/>
          </a:bodyPr>
          <a:lstStyle/>
          <a:p>
            <a:r>
              <a:rPr lang="en-US" b="1" dirty="0"/>
              <a:t>Crushed valve stem</a:t>
            </a:r>
          </a:p>
          <a:p>
            <a:r>
              <a:rPr lang="en-US" dirty="0"/>
              <a:t>-A cold return injection valve did not seal during operation, stem was removed and found to be crushed.  The forces needed to do this far exceed what the actuator is capable of and must have occurred during shipping and handling of cold box.  Replaced with spare stem.</a:t>
            </a:r>
          </a:p>
          <a:p>
            <a:endParaRPr lang="en-US" dirty="0"/>
          </a:p>
          <a:p>
            <a:r>
              <a:rPr lang="en-US" b="1" dirty="0"/>
              <a:t>Broken Turbine inlet valve stem</a:t>
            </a:r>
          </a:p>
          <a:p>
            <a:r>
              <a:rPr lang="en-US" dirty="0"/>
              <a:t>-Valve stem threads were slightly damaged during cold box transport, attempted repair via welding prior to commissioning, stem failed during operation and replaced with spare.</a:t>
            </a:r>
          </a:p>
          <a:p>
            <a:endParaRPr lang="en-US" dirty="0"/>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9" name="Picture 8">
            <a:extLst>
              <a:ext uri="{FF2B5EF4-FFF2-40B4-BE49-F238E27FC236}">
                <a16:creationId xmlns:a16="http://schemas.microsoft.com/office/drawing/2014/main" id="{E77613A8-A7BF-4420-ADD9-E2923A169EEB}"/>
              </a:ext>
            </a:extLst>
          </p:cNvPr>
          <p:cNvPicPr>
            <a:picLocks noChangeAspect="1"/>
          </p:cNvPicPr>
          <p:nvPr/>
        </p:nvPicPr>
        <p:blipFill>
          <a:blip r:embed="rId3"/>
          <a:stretch>
            <a:fillRect/>
          </a:stretch>
        </p:blipFill>
        <p:spPr>
          <a:xfrm>
            <a:off x="8761859" y="679694"/>
            <a:ext cx="3196152" cy="4263083"/>
          </a:xfrm>
          <a:prstGeom prst="rect">
            <a:avLst/>
          </a:prstGeom>
        </p:spPr>
      </p:pic>
      <p:pic>
        <p:nvPicPr>
          <p:cNvPr id="8" name="Picture 7">
            <a:extLst>
              <a:ext uri="{FF2B5EF4-FFF2-40B4-BE49-F238E27FC236}">
                <a16:creationId xmlns:a16="http://schemas.microsoft.com/office/drawing/2014/main" id="{19FBDFA7-6B62-4DF2-8E8E-EA42F4464738}"/>
              </a:ext>
            </a:extLst>
          </p:cNvPr>
          <p:cNvPicPr>
            <a:picLocks noChangeAspect="1"/>
          </p:cNvPicPr>
          <p:nvPr/>
        </p:nvPicPr>
        <p:blipFill rotWithShape="1">
          <a:blip r:embed="rId4"/>
          <a:srcRect l="19513" t="11804" r="36450" b="3491"/>
          <a:stretch/>
        </p:blipFill>
        <p:spPr>
          <a:xfrm>
            <a:off x="6275560" y="517065"/>
            <a:ext cx="2264229" cy="5808984"/>
          </a:xfrm>
          <a:prstGeom prst="rect">
            <a:avLst/>
          </a:prstGeom>
        </p:spPr>
      </p:pic>
    </p:spTree>
    <p:extLst>
      <p:ext uri="{BB962C8B-B14F-4D97-AF65-F5344CB8AC3E}">
        <p14:creationId xmlns:p14="http://schemas.microsoft.com/office/powerpoint/2010/main" val="1677635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7A8304D-0AD8-38CC-8003-044839CF0C2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15</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Issues</a:t>
            </a:r>
          </a:p>
        </p:txBody>
      </p:sp>
      <p:sp>
        <p:nvSpPr>
          <p:cNvPr id="6" name="Text Placeholder 5">
            <a:extLst>
              <a:ext uri="{FF2B5EF4-FFF2-40B4-BE49-F238E27FC236}">
                <a16:creationId xmlns:a16="http://schemas.microsoft.com/office/drawing/2014/main" id="{F405881A-6838-B9BD-A9E8-8937C2542F9C}"/>
              </a:ext>
            </a:extLst>
          </p:cNvPr>
          <p:cNvSpPr>
            <a:spLocks noGrp="1"/>
          </p:cNvSpPr>
          <p:nvPr>
            <p:ph type="body" sz="half" idx="2"/>
          </p:nvPr>
        </p:nvSpPr>
        <p:spPr>
          <a:xfrm>
            <a:off x="309094" y="1319201"/>
            <a:ext cx="6318129" cy="4798378"/>
          </a:xfrm>
        </p:spPr>
        <p:txBody>
          <a:bodyPr>
            <a:noAutofit/>
          </a:bodyPr>
          <a:lstStyle/>
          <a:p>
            <a:r>
              <a:rPr lang="en-US" b="1" dirty="0"/>
              <a:t>Failed temperature diodes in cold box</a:t>
            </a:r>
          </a:p>
          <a:p>
            <a:r>
              <a:rPr lang="en-US" dirty="0"/>
              <a:t>-Several cold end diodes failed during the first cooldown, inspection following warmup revealed the wires had come loose and were re-soldered.</a:t>
            </a:r>
          </a:p>
          <a:p>
            <a:endParaRPr lang="en-US" dirty="0"/>
          </a:p>
          <a:p>
            <a:r>
              <a:rPr lang="en-US" b="1" dirty="0"/>
              <a:t>Sub-optimal turbine speed</a:t>
            </a:r>
          </a:p>
          <a:p>
            <a:r>
              <a:rPr lang="en-US" dirty="0"/>
              <a:t>-Turbines did not achieve optimum speed in most tests.  In fact, the brake valves stayed on their minimum (fully closed) positions. It is possible that the minimum flow orifice in the valves may be too large.  This issue did not seem to affect T1 and T2 performance substantially.</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7" name="Picture 6">
            <a:extLst>
              <a:ext uri="{FF2B5EF4-FFF2-40B4-BE49-F238E27FC236}">
                <a16:creationId xmlns:a16="http://schemas.microsoft.com/office/drawing/2014/main" id="{64ED89B3-EB01-4057-84D5-345543BF1530}"/>
              </a:ext>
            </a:extLst>
          </p:cNvPr>
          <p:cNvPicPr>
            <a:picLocks noChangeAspect="1"/>
          </p:cNvPicPr>
          <p:nvPr/>
        </p:nvPicPr>
        <p:blipFill>
          <a:blip r:embed="rId3"/>
          <a:stretch>
            <a:fillRect/>
          </a:stretch>
        </p:blipFill>
        <p:spPr>
          <a:xfrm>
            <a:off x="8383931" y="1456338"/>
            <a:ext cx="3391846" cy="4524103"/>
          </a:xfrm>
          <a:prstGeom prst="rect">
            <a:avLst/>
          </a:prstGeom>
        </p:spPr>
      </p:pic>
    </p:spTree>
    <p:extLst>
      <p:ext uri="{BB962C8B-B14F-4D97-AF65-F5344CB8AC3E}">
        <p14:creationId xmlns:p14="http://schemas.microsoft.com/office/powerpoint/2010/main" val="372423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8124D7-0699-6425-B7CA-43028B2EE2E0}"/>
              </a:ext>
            </a:extLst>
          </p:cNvPr>
          <p:cNvSpPr>
            <a:spLocks noGrp="1"/>
          </p:cNvSpPr>
          <p:nvPr>
            <p:ph type="title"/>
          </p:nvPr>
        </p:nvSpPr>
        <p:spPr/>
        <p:txBody>
          <a:bodyPr>
            <a:noAutofit/>
          </a:bodyPr>
          <a:lstStyle/>
          <a:p>
            <a:r>
              <a:rPr lang="en-US" dirty="0"/>
              <a:t>QUESTIONS?</a:t>
            </a:r>
          </a:p>
        </p:txBody>
      </p:sp>
      <p:sp>
        <p:nvSpPr>
          <p:cNvPr id="6" name="Rectangle 5">
            <a:extLst>
              <a:ext uri="{FF2B5EF4-FFF2-40B4-BE49-F238E27FC236}">
                <a16:creationId xmlns:a16="http://schemas.microsoft.com/office/drawing/2014/main" id="{609BB996-4A9C-EA60-8BD1-573393ACF33D}"/>
              </a:ext>
            </a:extLst>
          </p:cNvPr>
          <p:cNvSpPr/>
          <p:nvPr/>
        </p:nvSpPr>
        <p:spPr>
          <a:xfrm>
            <a:off x="0" y="0"/>
            <a:ext cx="19431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139284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7A8304D-0AD8-38CC-8003-044839CF0C2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17</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Cooldown</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10" name="Picture 9">
            <a:extLst>
              <a:ext uri="{FF2B5EF4-FFF2-40B4-BE49-F238E27FC236}">
                <a16:creationId xmlns:a16="http://schemas.microsoft.com/office/drawing/2014/main" id="{8D4072C6-6293-4990-B069-BC7B2BDAC8D1}"/>
              </a:ext>
            </a:extLst>
          </p:cNvPr>
          <p:cNvPicPr>
            <a:picLocks noChangeAspect="1"/>
          </p:cNvPicPr>
          <p:nvPr/>
        </p:nvPicPr>
        <p:blipFill rotWithShape="1">
          <a:blip r:embed="rId3"/>
          <a:srcRect b="2367"/>
          <a:stretch/>
        </p:blipFill>
        <p:spPr>
          <a:xfrm>
            <a:off x="2205778" y="1210615"/>
            <a:ext cx="7251335" cy="4901873"/>
          </a:xfrm>
          <a:prstGeom prst="rect">
            <a:avLst/>
          </a:prstGeom>
        </p:spPr>
      </p:pic>
    </p:spTree>
    <p:extLst>
      <p:ext uri="{BB962C8B-B14F-4D97-AF65-F5344CB8AC3E}">
        <p14:creationId xmlns:p14="http://schemas.microsoft.com/office/powerpoint/2010/main" val="2568082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18</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Background</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3" name="Picture 2">
            <a:extLst>
              <a:ext uri="{FF2B5EF4-FFF2-40B4-BE49-F238E27FC236}">
                <a16:creationId xmlns:a16="http://schemas.microsoft.com/office/drawing/2014/main" id="{BF4663EB-9517-44D4-BD0F-416079719BE3}"/>
              </a:ext>
            </a:extLst>
          </p:cNvPr>
          <p:cNvPicPr>
            <a:picLocks noChangeAspect="1"/>
          </p:cNvPicPr>
          <p:nvPr/>
        </p:nvPicPr>
        <p:blipFill>
          <a:blip r:embed="rId3"/>
          <a:stretch>
            <a:fillRect/>
          </a:stretch>
        </p:blipFill>
        <p:spPr>
          <a:xfrm>
            <a:off x="4362993" y="519542"/>
            <a:ext cx="6454183" cy="3238549"/>
          </a:xfrm>
          <a:prstGeom prst="rect">
            <a:avLst/>
          </a:prstGeom>
        </p:spPr>
      </p:pic>
      <p:pic>
        <p:nvPicPr>
          <p:cNvPr id="6" name="Picture 5">
            <a:extLst>
              <a:ext uri="{FF2B5EF4-FFF2-40B4-BE49-F238E27FC236}">
                <a16:creationId xmlns:a16="http://schemas.microsoft.com/office/drawing/2014/main" id="{EA8C0777-A1B9-494F-AB49-A61FFE8DA012}"/>
              </a:ext>
            </a:extLst>
          </p:cNvPr>
          <p:cNvPicPr>
            <a:picLocks noChangeAspect="1"/>
          </p:cNvPicPr>
          <p:nvPr/>
        </p:nvPicPr>
        <p:blipFill>
          <a:blip r:embed="rId4"/>
          <a:stretch>
            <a:fillRect/>
          </a:stretch>
        </p:blipFill>
        <p:spPr>
          <a:xfrm>
            <a:off x="4362994" y="3851889"/>
            <a:ext cx="5951116" cy="2843827"/>
          </a:xfrm>
          <a:prstGeom prst="rect">
            <a:avLst/>
          </a:prstGeom>
        </p:spPr>
      </p:pic>
      <p:sp>
        <p:nvSpPr>
          <p:cNvPr id="7" name="TextBox 6">
            <a:extLst>
              <a:ext uri="{FF2B5EF4-FFF2-40B4-BE49-F238E27FC236}">
                <a16:creationId xmlns:a16="http://schemas.microsoft.com/office/drawing/2014/main" id="{B60F9AB6-62FF-4F1C-841D-77B05AB0039E}"/>
              </a:ext>
            </a:extLst>
          </p:cNvPr>
          <p:cNvSpPr txBox="1"/>
          <p:nvPr/>
        </p:nvSpPr>
        <p:spPr>
          <a:xfrm>
            <a:off x="2322758" y="2021915"/>
            <a:ext cx="1027611" cy="584775"/>
          </a:xfrm>
          <a:prstGeom prst="rect">
            <a:avLst/>
          </a:prstGeom>
          <a:noFill/>
        </p:spPr>
        <p:txBody>
          <a:bodyPr wrap="square" rtlCol="0">
            <a:spAutoFit/>
          </a:bodyPr>
          <a:lstStyle/>
          <a:p>
            <a:r>
              <a:rPr lang="en-US" sz="3200" dirty="0"/>
              <a:t>2019</a:t>
            </a:r>
          </a:p>
        </p:txBody>
      </p:sp>
      <p:sp>
        <p:nvSpPr>
          <p:cNvPr id="8" name="TextBox 7">
            <a:extLst>
              <a:ext uri="{FF2B5EF4-FFF2-40B4-BE49-F238E27FC236}">
                <a16:creationId xmlns:a16="http://schemas.microsoft.com/office/drawing/2014/main" id="{C4F414CD-DC2B-4B18-9AB8-0E228449CCFA}"/>
              </a:ext>
            </a:extLst>
          </p:cNvPr>
          <p:cNvSpPr txBox="1"/>
          <p:nvPr/>
        </p:nvSpPr>
        <p:spPr>
          <a:xfrm>
            <a:off x="2322758" y="4934517"/>
            <a:ext cx="1088571" cy="584775"/>
          </a:xfrm>
          <a:prstGeom prst="rect">
            <a:avLst/>
          </a:prstGeom>
          <a:noFill/>
        </p:spPr>
        <p:txBody>
          <a:bodyPr wrap="square" rtlCol="0">
            <a:spAutoFit/>
          </a:bodyPr>
          <a:lstStyle/>
          <a:p>
            <a:r>
              <a:rPr lang="en-US" sz="3200" dirty="0"/>
              <a:t>2024</a:t>
            </a:r>
          </a:p>
        </p:txBody>
      </p:sp>
      <p:pic>
        <p:nvPicPr>
          <p:cNvPr id="17" name="Picture 16">
            <a:extLst>
              <a:ext uri="{FF2B5EF4-FFF2-40B4-BE49-F238E27FC236}">
                <a16:creationId xmlns:a16="http://schemas.microsoft.com/office/drawing/2014/main" id="{81741365-3F50-4B86-90A8-C2007D481967}"/>
              </a:ext>
            </a:extLst>
          </p:cNvPr>
          <p:cNvPicPr>
            <a:picLocks noChangeAspect="1"/>
          </p:cNvPicPr>
          <p:nvPr/>
        </p:nvPicPr>
        <p:blipFill>
          <a:blip r:embed="rId5"/>
          <a:stretch>
            <a:fillRect/>
          </a:stretch>
        </p:blipFill>
        <p:spPr>
          <a:xfrm>
            <a:off x="2467720" y="3127420"/>
            <a:ext cx="798645" cy="1286367"/>
          </a:xfrm>
          <a:prstGeom prst="rect">
            <a:avLst/>
          </a:prstGeom>
        </p:spPr>
      </p:pic>
    </p:spTree>
    <p:extLst>
      <p:ext uri="{BB962C8B-B14F-4D97-AF65-F5344CB8AC3E}">
        <p14:creationId xmlns:p14="http://schemas.microsoft.com/office/powerpoint/2010/main" val="3222205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19</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Background</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3" name="Picture 2">
            <a:extLst>
              <a:ext uri="{FF2B5EF4-FFF2-40B4-BE49-F238E27FC236}">
                <a16:creationId xmlns:a16="http://schemas.microsoft.com/office/drawing/2014/main" id="{2B29A228-ABFA-4AD9-A1E2-78FFB1017961}"/>
              </a:ext>
            </a:extLst>
          </p:cNvPr>
          <p:cNvPicPr>
            <a:picLocks noChangeAspect="1"/>
          </p:cNvPicPr>
          <p:nvPr/>
        </p:nvPicPr>
        <p:blipFill>
          <a:blip r:embed="rId3"/>
          <a:stretch>
            <a:fillRect/>
          </a:stretch>
        </p:blipFill>
        <p:spPr>
          <a:xfrm>
            <a:off x="7630885" y="2394857"/>
            <a:ext cx="4010297" cy="4010297"/>
          </a:xfrm>
          <a:prstGeom prst="rect">
            <a:avLst/>
          </a:prstGeom>
        </p:spPr>
      </p:pic>
      <p:pic>
        <p:nvPicPr>
          <p:cNvPr id="6" name="Picture 5">
            <a:extLst>
              <a:ext uri="{FF2B5EF4-FFF2-40B4-BE49-F238E27FC236}">
                <a16:creationId xmlns:a16="http://schemas.microsoft.com/office/drawing/2014/main" id="{56A8916B-601E-44F3-B827-69347B9B3183}"/>
              </a:ext>
            </a:extLst>
          </p:cNvPr>
          <p:cNvPicPr>
            <a:picLocks noChangeAspect="1"/>
          </p:cNvPicPr>
          <p:nvPr/>
        </p:nvPicPr>
        <p:blipFill>
          <a:blip r:embed="rId4"/>
          <a:stretch>
            <a:fillRect/>
          </a:stretch>
        </p:blipFill>
        <p:spPr>
          <a:xfrm>
            <a:off x="3422468" y="2394857"/>
            <a:ext cx="4082896" cy="4051141"/>
          </a:xfrm>
          <a:prstGeom prst="rect">
            <a:avLst/>
          </a:prstGeom>
        </p:spPr>
      </p:pic>
      <p:sp>
        <p:nvSpPr>
          <p:cNvPr id="7" name="TextBox 6">
            <a:extLst>
              <a:ext uri="{FF2B5EF4-FFF2-40B4-BE49-F238E27FC236}">
                <a16:creationId xmlns:a16="http://schemas.microsoft.com/office/drawing/2014/main" id="{DB5E54D5-3005-4167-AFFB-66BFB89D4B46}"/>
              </a:ext>
            </a:extLst>
          </p:cNvPr>
          <p:cNvSpPr txBox="1"/>
          <p:nvPr/>
        </p:nvSpPr>
        <p:spPr>
          <a:xfrm>
            <a:off x="309093" y="1715589"/>
            <a:ext cx="2867357" cy="3139321"/>
          </a:xfrm>
          <a:prstGeom prst="rect">
            <a:avLst/>
          </a:prstGeom>
          <a:noFill/>
        </p:spPr>
        <p:txBody>
          <a:bodyPr wrap="square" rtlCol="0">
            <a:spAutoFit/>
          </a:bodyPr>
          <a:lstStyle/>
          <a:p>
            <a:r>
              <a:rPr lang="en-US" dirty="0"/>
              <a:t>Accelerator Systems String Test (ASST)</a:t>
            </a:r>
          </a:p>
          <a:p>
            <a:endParaRPr lang="en-US" dirty="0"/>
          </a:p>
          <a:p>
            <a:r>
              <a:rPr lang="en-US" dirty="0"/>
              <a:t>-4000W </a:t>
            </a:r>
            <a:r>
              <a:rPr lang="en-US" dirty="0" err="1"/>
              <a:t>Cryoplant</a:t>
            </a:r>
            <a:r>
              <a:rPr lang="en-US" dirty="0"/>
              <a:t> built to support the Magnet Test Facility at SCCL</a:t>
            </a:r>
          </a:p>
          <a:p>
            <a:endParaRPr lang="en-US" dirty="0"/>
          </a:p>
          <a:p>
            <a:r>
              <a:rPr lang="en-US" dirty="0"/>
              <a:t>-Operated for a very brief time in for commissioning of the refrigerator prior to cancellation of the project.</a:t>
            </a:r>
          </a:p>
        </p:txBody>
      </p:sp>
      <p:sp>
        <p:nvSpPr>
          <p:cNvPr id="8" name="TextBox 7">
            <a:extLst>
              <a:ext uri="{FF2B5EF4-FFF2-40B4-BE49-F238E27FC236}">
                <a16:creationId xmlns:a16="http://schemas.microsoft.com/office/drawing/2014/main" id="{42AD87FB-5BD2-4509-B468-318C7E99A3F5}"/>
              </a:ext>
            </a:extLst>
          </p:cNvPr>
          <p:cNvSpPr txBox="1"/>
          <p:nvPr/>
        </p:nvSpPr>
        <p:spPr>
          <a:xfrm>
            <a:off x="3605349" y="1715589"/>
            <a:ext cx="7532914" cy="400110"/>
          </a:xfrm>
          <a:prstGeom prst="rect">
            <a:avLst/>
          </a:prstGeom>
          <a:noFill/>
        </p:spPr>
        <p:txBody>
          <a:bodyPr wrap="square" rtlCol="0">
            <a:spAutoFit/>
          </a:bodyPr>
          <a:lstStyle/>
          <a:p>
            <a:pPr algn="ctr"/>
            <a:r>
              <a:rPr lang="en-US" sz="2000" dirty="0">
                <a:solidFill>
                  <a:srgbClr val="FF0000"/>
                </a:solidFill>
              </a:rPr>
              <a:t>S</a:t>
            </a:r>
            <a:r>
              <a:rPr lang="en-US" sz="2000" dirty="0"/>
              <a:t>uperconducting </a:t>
            </a:r>
            <a:r>
              <a:rPr lang="en-US" sz="2000" dirty="0">
                <a:solidFill>
                  <a:srgbClr val="FF0000"/>
                </a:solidFill>
              </a:rPr>
              <a:t>S</a:t>
            </a:r>
            <a:r>
              <a:rPr lang="en-US" sz="2000" dirty="0"/>
              <a:t>uper </a:t>
            </a:r>
            <a:r>
              <a:rPr lang="en-US" sz="2000" dirty="0">
                <a:solidFill>
                  <a:srgbClr val="FF0000"/>
                </a:solidFill>
              </a:rPr>
              <a:t>C</a:t>
            </a:r>
            <a:r>
              <a:rPr lang="en-US" sz="2000" dirty="0"/>
              <a:t>ollider (SSC)</a:t>
            </a:r>
          </a:p>
        </p:txBody>
      </p:sp>
    </p:spTree>
    <p:extLst>
      <p:ext uri="{BB962C8B-B14F-4D97-AF65-F5344CB8AC3E}">
        <p14:creationId xmlns:p14="http://schemas.microsoft.com/office/powerpoint/2010/main" val="212075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2</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Background</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sp>
        <p:nvSpPr>
          <p:cNvPr id="17" name="Text Box 5">
            <a:extLst>
              <a:ext uri="{FF2B5EF4-FFF2-40B4-BE49-F238E27FC236}">
                <a16:creationId xmlns:a16="http://schemas.microsoft.com/office/drawing/2014/main" id="{5D3E7F6D-4A0D-4CCC-BB56-176C3769D763}"/>
              </a:ext>
            </a:extLst>
          </p:cNvPr>
          <p:cNvSpPr txBox="1">
            <a:spLocks noChangeArrowheads="1"/>
          </p:cNvSpPr>
          <p:nvPr/>
        </p:nvSpPr>
        <p:spPr bwMode="auto">
          <a:xfrm>
            <a:off x="9485352" y="3572219"/>
            <a:ext cx="304800" cy="366713"/>
          </a:xfrm>
          <a:prstGeom prst="rect">
            <a:avLst/>
          </a:prstGeom>
          <a:noFill/>
          <a:ln w="12700">
            <a:noFill/>
            <a:miter lim="800000"/>
            <a:headEnd/>
            <a:tailEnd/>
          </a:ln>
        </p:spPr>
        <p:txBody>
          <a:bodyPr wrap="square">
            <a:spAutoFit/>
          </a:bodyPr>
          <a:lstStyle/>
          <a:p>
            <a:pPr eaLnBrk="0" hangingPunct="0"/>
            <a:r>
              <a:rPr lang="en-US" sz="1800" b="1">
                <a:solidFill>
                  <a:schemeClr val="bg1"/>
                </a:solidFill>
              </a:rPr>
              <a:t>A</a:t>
            </a:r>
          </a:p>
        </p:txBody>
      </p:sp>
      <p:sp>
        <p:nvSpPr>
          <p:cNvPr id="18" name="Text Box 6">
            <a:extLst>
              <a:ext uri="{FF2B5EF4-FFF2-40B4-BE49-F238E27FC236}">
                <a16:creationId xmlns:a16="http://schemas.microsoft.com/office/drawing/2014/main" id="{64119D40-8D58-4269-A88B-0041165B3EA1}"/>
              </a:ext>
            </a:extLst>
          </p:cNvPr>
          <p:cNvSpPr txBox="1">
            <a:spLocks noChangeArrowheads="1"/>
          </p:cNvSpPr>
          <p:nvPr/>
        </p:nvSpPr>
        <p:spPr bwMode="auto">
          <a:xfrm>
            <a:off x="10699789" y="3500782"/>
            <a:ext cx="349250" cy="366712"/>
          </a:xfrm>
          <a:prstGeom prst="rect">
            <a:avLst/>
          </a:prstGeom>
          <a:noFill/>
          <a:ln w="12700">
            <a:noFill/>
            <a:miter lim="800000"/>
            <a:headEnd/>
            <a:tailEnd/>
          </a:ln>
        </p:spPr>
        <p:txBody>
          <a:bodyPr wrap="square">
            <a:spAutoFit/>
          </a:bodyPr>
          <a:lstStyle/>
          <a:p>
            <a:pPr eaLnBrk="0" hangingPunct="0"/>
            <a:r>
              <a:rPr lang="en-US" sz="1800" b="1">
                <a:solidFill>
                  <a:schemeClr val="bg1"/>
                </a:solidFill>
              </a:rPr>
              <a:t>C</a:t>
            </a:r>
          </a:p>
        </p:txBody>
      </p:sp>
      <p:sp>
        <p:nvSpPr>
          <p:cNvPr id="19" name="Text Box 15">
            <a:extLst>
              <a:ext uri="{FF2B5EF4-FFF2-40B4-BE49-F238E27FC236}">
                <a16:creationId xmlns:a16="http://schemas.microsoft.com/office/drawing/2014/main" id="{8BD814F2-2E93-4371-897D-042C8517D58E}"/>
              </a:ext>
            </a:extLst>
          </p:cNvPr>
          <p:cNvSpPr txBox="1">
            <a:spLocks noChangeArrowheads="1"/>
          </p:cNvSpPr>
          <p:nvPr/>
        </p:nvSpPr>
        <p:spPr bwMode="auto">
          <a:xfrm>
            <a:off x="10128289" y="3572219"/>
            <a:ext cx="349250" cy="366713"/>
          </a:xfrm>
          <a:prstGeom prst="rect">
            <a:avLst/>
          </a:prstGeom>
          <a:noFill/>
          <a:ln w="12700">
            <a:noFill/>
            <a:miter lim="800000"/>
            <a:headEnd/>
            <a:tailEnd/>
          </a:ln>
        </p:spPr>
        <p:txBody>
          <a:bodyPr wrap="square">
            <a:spAutoFit/>
          </a:bodyPr>
          <a:lstStyle/>
          <a:p>
            <a:pPr eaLnBrk="0" hangingPunct="0"/>
            <a:r>
              <a:rPr lang="en-US" sz="1800" b="1">
                <a:solidFill>
                  <a:schemeClr val="bg1"/>
                </a:solidFill>
              </a:rPr>
              <a:t>B</a:t>
            </a:r>
          </a:p>
        </p:txBody>
      </p:sp>
      <p:sp>
        <p:nvSpPr>
          <p:cNvPr id="20" name="Text Box 19">
            <a:extLst>
              <a:ext uri="{FF2B5EF4-FFF2-40B4-BE49-F238E27FC236}">
                <a16:creationId xmlns:a16="http://schemas.microsoft.com/office/drawing/2014/main" id="{095564CB-0C24-4E50-9F81-83EDC858F2AA}"/>
              </a:ext>
            </a:extLst>
          </p:cNvPr>
          <p:cNvSpPr txBox="1">
            <a:spLocks noChangeArrowheads="1"/>
          </p:cNvSpPr>
          <p:nvPr/>
        </p:nvSpPr>
        <p:spPr bwMode="auto">
          <a:xfrm>
            <a:off x="8336002" y="2087907"/>
            <a:ext cx="1025525" cy="366712"/>
          </a:xfrm>
          <a:prstGeom prst="rect">
            <a:avLst/>
          </a:prstGeom>
          <a:noFill/>
          <a:ln w="9525" algn="ctr">
            <a:noFill/>
            <a:miter lim="800000"/>
            <a:headEnd/>
            <a:tailEnd/>
          </a:ln>
        </p:spPr>
        <p:txBody>
          <a:bodyPr wrap="square">
            <a:spAutoFit/>
          </a:bodyPr>
          <a:lstStyle/>
          <a:p>
            <a:pPr eaLnBrk="0" hangingPunct="0">
              <a:spcBef>
                <a:spcPct val="50000"/>
              </a:spcBef>
            </a:pPr>
            <a:r>
              <a:rPr lang="en-US" sz="1800" b="1">
                <a:solidFill>
                  <a:schemeClr val="bg1"/>
                </a:solidFill>
              </a:rPr>
              <a:t>CHL</a:t>
            </a:r>
          </a:p>
        </p:txBody>
      </p:sp>
      <p:pic>
        <p:nvPicPr>
          <p:cNvPr id="21" name="Picture 2">
            <a:extLst>
              <a:ext uri="{FF2B5EF4-FFF2-40B4-BE49-F238E27FC236}">
                <a16:creationId xmlns:a16="http://schemas.microsoft.com/office/drawing/2014/main" id="{381BAFD8-4602-411C-94F2-F61FD83EE7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360"/>
          <a:stretch/>
        </p:blipFill>
        <p:spPr bwMode="auto">
          <a:xfrm>
            <a:off x="5338482" y="1362802"/>
            <a:ext cx="5561331" cy="438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2" name="Straight Connector 21">
            <a:extLst>
              <a:ext uri="{FF2B5EF4-FFF2-40B4-BE49-F238E27FC236}">
                <a16:creationId xmlns:a16="http://schemas.microsoft.com/office/drawing/2014/main" id="{4F8678EB-676A-4569-A802-D90F8C5E59E1}"/>
              </a:ext>
            </a:extLst>
          </p:cNvPr>
          <p:cNvCxnSpPr>
            <a:cxnSpLocks/>
          </p:cNvCxnSpPr>
          <p:nvPr/>
        </p:nvCxnSpPr>
        <p:spPr>
          <a:xfrm flipV="1">
            <a:off x="6746914" y="1591019"/>
            <a:ext cx="228600" cy="2819400"/>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3FD86F3-DD29-4925-B631-B458B659E0BE}"/>
              </a:ext>
            </a:extLst>
          </p:cNvPr>
          <p:cNvCxnSpPr>
            <a:cxnSpLocks/>
          </p:cNvCxnSpPr>
          <p:nvPr/>
        </p:nvCxnSpPr>
        <p:spPr>
          <a:xfrm>
            <a:off x="8575714" y="2276819"/>
            <a:ext cx="685800" cy="2819400"/>
          </a:xfrm>
          <a:prstGeom prst="line">
            <a:avLst/>
          </a:prstGeom>
          <a:ln w="41275"/>
        </p:spPr>
        <p:style>
          <a:lnRef idx="1">
            <a:schemeClr val="accent1"/>
          </a:lnRef>
          <a:fillRef idx="0">
            <a:schemeClr val="accent1"/>
          </a:fillRef>
          <a:effectRef idx="0">
            <a:schemeClr val="accent1"/>
          </a:effectRef>
          <a:fontRef idx="minor">
            <a:schemeClr val="tx1"/>
          </a:fontRef>
        </p:style>
      </p:cxnSp>
      <p:sp>
        <p:nvSpPr>
          <p:cNvPr id="24" name="Arc 23">
            <a:extLst>
              <a:ext uri="{FF2B5EF4-FFF2-40B4-BE49-F238E27FC236}">
                <a16:creationId xmlns:a16="http://schemas.microsoft.com/office/drawing/2014/main" id="{EA2DE22C-8176-45FC-A8D8-79369C2AD706}"/>
              </a:ext>
            </a:extLst>
          </p:cNvPr>
          <p:cNvSpPr/>
          <p:nvPr/>
        </p:nvSpPr>
        <p:spPr>
          <a:xfrm>
            <a:off x="6899314" y="1972019"/>
            <a:ext cx="1676400" cy="838200"/>
          </a:xfrm>
          <a:prstGeom prst="arc">
            <a:avLst>
              <a:gd name="adj1" fmla="val 10792904"/>
              <a:gd name="adj2" fmla="val 0"/>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Arc 24">
            <a:extLst>
              <a:ext uri="{FF2B5EF4-FFF2-40B4-BE49-F238E27FC236}">
                <a16:creationId xmlns:a16="http://schemas.microsoft.com/office/drawing/2014/main" id="{EDA348FF-9F72-40A7-AD0A-063487876742}"/>
              </a:ext>
            </a:extLst>
          </p:cNvPr>
          <p:cNvSpPr/>
          <p:nvPr/>
        </p:nvSpPr>
        <p:spPr>
          <a:xfrm>
            <a:off x="6746914" y="3038437"/>
            <a:ext cx="2209799" cy="1358680"/>
          </a:xfrm>
          <a:prstGeom prst="arc">
            <a:avLst>
              <a:gd name="adj1" fmla="val 66569"/>
              <a:gd name="adj2" fmla="val 10762800"/>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Arc 25">
            <a:extLst>
              <a:ext uri="{FF2B5EF4-FFF2-40B4-BE49-F238E27FC236}">
                <a16:creationId xmlns:a16="http://schemas.microsoft.com/office/drawing/2014/main" id="{B7332A1E-A74F-4C13-A014-30F7EB246AB0}"/>
              </a:ext>
            </a:extLst>
          </p:cNvPr>
          <p:cNvSpPr/>
          <p:nvPr/>
        </p:nvSpPr>
        <p:spPr>
          <a:xfrm>
            <a:off x="8475700" y="4137067"/>
            <a:ext cx="633414" cy="843867"/>
          </a:xfrm>
          <a:prstGeom prst="arc">
            <a:avLst>
              <a:gd name="adj1" fmla="val 21054294"/>
              <a:gd name="adj2" fmla="val 4488554"/>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Arc 26">
            <a:extLst>
              <a:ext uri="{FF2B5EF4-FFF2-40B4-BE49-F238E27FC236}">
                <a16:creationId xmlns:a16="http://schemas.microsoft.com/office/drawing/2014/main" id="{52D086AB-257A-40F6-8732-4ED3E07B2C9E}"/>
              </a:ext>
            </a:extLst>
          </p:cNvPr>
          <p:cNvSpPr/>
          <p:nvPr/>
        </p:nvSpPr>
        <p:spPr>
          <a:xfrm>
            <a:off x="9084207" y="3331140"/>
            <a:ext cx="1687512" cy="1762822"/>
          </a:xfrm>
          <a:prstGeom prst="arc">
            <a:avLst>
              <a:gd name="adj1" fmla="val 7022739"/>
              <a:gd name="adj2" fmla="val 9870197"/>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Oval 27">
            <a:extLst>
              <a:ext uri="{FF2B5EF4-FFF2-40B4-BE49-F238E27FC236}">
                <a16:creationId xmlns:a16="http://schemas.microsoft.com/office/drawing/2014/main" id="{C6F1C6A1-6AE3-4B60-A9E0-C5A51E7CB911}"/>
              </a:ext>
            </a:extLst>
          </p:cNvPr>
          <p:cNvSpPr/>
          <p:nvPr/>
        </p:nvSpPr>
        <p:spPr>
          <a:xfrm>
            <a:off x="8042314" y="4867619"/>
            <a:ext cx="889493" cy="456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3E163ED-4063-424F-A441-D15FFAA7C61A}"/>
              </a:ext>
            </a:extLst>
          </p:cNvPr>
          <p:cNvSpPr/>
          <p:nvPr/>
        </p:nvSpPr>
        <p:spPr>
          <a:xfrm>
            <a:off x="8984193" y="5017330"/>
            <a:ext cx="469405" cy="2304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5513672B-5E3D-41F2-9E89-B6E5E9705ADB}"/>
              </a:ext>
            </a:extLst>
          </p:cNvPr>
          <p:cNvSpPr/>
          <p:nvPr/>
        </p:nvSpPr>
        <p:spPr>
          <a:xfrm>
            <a:off x="9510144" y="4910605"/>
            <a:ext cx="818170" cy="4138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E857300-96A3-4A6E-9C42-CB407AE3D9C3}"/>
              </a:ext>
            </a:extLst>
          </p:cNvPr>
          <p:cNvSpPr/>
          <p:nvPr/>
        </p:nvSpPr>
        <p:spPr>
          <a:xfrm>
            <a:off x="6827874" y="1501517"/>
            <a:ext cx="381002"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Up 31">
            <a:extLst>
              <a:ext uri="{FF2B5EF4-FFF2-40B4-BE49-F238E27FC236}">
                <a16:creationId xmlns:a16="http://schemas.microsoft.com/office/drawing/2014/main" id="{7052BD26-148C-489E-AA26-2A5B395B851A}"/>
              </a:ext>
            </a:extLst>
          </p:cNvPr>
          <p:cNvSpPr/>
          <p:nvPr/>
        </p:nvSpPr>
        <p:spPr>
          <a:xfrm>
            <a:off x="6556415" y="4283928"/>
            <a:ext cx="381000" cy="4545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92CAB44-9FAD-40EE-98A1-1073D5AC48A8}"/>
              </a:ext>
            </a:extLst>
          </p:cNvPr>
          <p:cNvSpPr txBox="1"/>
          <p:nvPr/>
        </p:nvSpPr>
        <p:spPr>
          <a:xfrm>
            <a:off x="8314025" y="4925348"/>
            <a:ext cx="381000" cy="369332"/>
          </a:xfrm>
          <a:prstGeom prst="rect">
            <a:avLst/>
          </a:prstGeom>
          <a:noFill/>
        </p:spPr>
        <p:txBody>
          <a:bodyPr wrap="square" rtlCol="0">
            <a:spAutoFit/>
          </a:bodyPr>
          <a:lstStyle/>
          <a:p>
            <a:r>
              <a:rPr lang="en-US" dirty="0">
                <a:solidFill>
                  <a:srgbClr val="FFFF00"/>
                </a:solidFill>
              </a:rPr>
              <a:t>A</a:t>
            </a:r>
          </a:p>
        </p:txBody>
      </p:sp>
      <p:sp>
        <p:nvSpPr>
          <p:cNvPr id="34" name="TextBox 33">
            <a:extLst>
              <a:ext uri="{FF2B5EF4-FFF2-40B4-BE49-F238E27FC236}">
                <a16:creationId xmlns:a16="http://schemas.microsoft.com/office/drawing/2014/main" id="{9EEE6289-9156-40B1-9726-EA0E17476676}"/>
              </a:ext>
            </a:extLst>
          </p:cNvPr>
          <p:cNvSpPr txBox="1"/>
          <p:nvPr/>
        </p:nvSpPr>
        <p:spPr>
          <a:xfrm>
            <a:off x="9080538" y="4924310"/>
            <a:ext cx="595314" cy="369332"/>
          </a:xfrm>
          <a:prstGeom prst="rect">
            <a:avLst/>
          </a:prstGeom>
          <a:noFill/>
        </p:spPr>
        <p:txBody>
          <a:bodyPr wrap="square" rtlCol="0">
            <a:spAutoFit/>
          </a:bodyPr>
          <a:lstStyle/>
          <a:p>
            <a:r>
              <a:rPr lang="en-US" dirty="0">
                <a:solidFill>
                  <a:srgbClr val="FFFF00"/>
                </a:solidFill>
              </a:rPr>
              <a:t>B</a:t>
            </a:r>
          </a:p>
        </p:txBody>
      </p:sp>
      <p:sp>
        <p:nvSpPr>
          <p:cNvPr id="35" name="TextBox 34">
            <a:extLst>
              <a:ext uri="{FF2B5EF4-FFF2-40B4-BE49-F238E27FC236}">
                <a16:creationId xmlns:a16="http://schemas.microsoft.com/office/drawing/2014/main" id="{64123724-0A2B-4369-BF38-794E1BD46808}"/>
              </a:ext>
            </a:extLst>
          </p:cNvPr>
          <p:cNvSpPr txBox="1"/>
          <p:nvPr/>
        </p:nvSpPr>
        <p:spPr>
          <a:xfrm>
            <a:off x="9741492" y="4924310"/>
            <a:ext cx="849312" cy="369332"/>
          </a:xfrm>
          <a:prstGeom prst="rect">
            <a:avLst/>
          </a:prstGeom>
          <a:noFill/>
        </p:spPr>
        <p:txBody>
          <a:bodyPr wrap="square" rtlCol="0">
            <a:spAutoFit/>
          </a:bodyPr>
          <a:lstStyle/>
          <a:p>
            <a:r>
              <a:rPr lang="en-US" dirty="0">
                <a:solidFill>
                  <a:srgbClr val="FFFF00"/>
                </a:solidFill>
              </a:rPr>
              <a:t>C</a:t>
            </a:r>
          </a:p>
        </p:txBody>
      </p:sp>
      <p:sp>
        <p:nvSpPr>
          <p:cNvPr id="36" name="TextBox 35">
            <a:extLst>
              <a:ext uri="{FF2B5EF4-FFF2-40B4-BE49-F238E27FC236}">
                <a16:creationId xmlns:a16="http://schemas.microsoft.com/office/drawing/2014/main" id="{C42AE784-E2B2-4F44-B997-EE60DF984FA8}"/>
              </a:ext>
            </a:extLst>
          </p:cNvPr>
          <p:cNvSpPr txBox="1"/>
          <p:nvPr/>
        </p:nvSpPr>
        <p:spPr>
          <a:xfrm>
            <a:off x="6880958" y="1425101"/>
            <a:ext cx="1052514" cy="369332"/>
          </a:xfrm>
          <a:prstGeom prst="rect">
            <a:avLst/>
          </a:prstGeom>
          <a:noFill/>
        </p:spPr>
        <p:txBody>
          <a:bodyPr wrap="square" rtlCol="0">
            <a:spAutoFit/>
          </a:bodyPr>
          <a:lstStyle/>
          <a:p>
            <a:r>
              <a:rPr lang="en-US" dirty="0">
                <a:solidFill>
                  <a:srgbClr val="FFFF00"/>
                </a:solidFill>
              </a:rPr>
              <a:t>D</a:t>
            </a:r>
          </a:p>
        </p:txBody>
      </p:sp>
      <p:cxnSp>
        <p:nvCxnSpPr>
          <p:cNvPr id="37" name="Straight Connector 36">
            <a:extLst>
              <a:ext uri="{FF2B5EF4-FFF2-40B4-BE49-F238E27FC236}">
                <a16:creationId xmlns:a16="http://schemas.microsoft.com/office/drawing/2014/main" id="{433F6831-3E98-42CB-9BAF-90DC2D527E51}"/>
              </a:ext>
            </a:extLst>
          </p:cNvPr>
          <p:cNvCxnSpPr>
            <a:cxnSpLocks/>
          </p:cNvCxnSpPr>
          <p:nvPr/>
        </p:nvCxnSpPr>
        <p:spPr>
          <a:xfrm flipH="1">
            <a:off x="6799299" y="2505419"/>
            <a:ext cx="100015" cy="1219200"/>
          </a:xfrm>
          <a:prstGeom prst="line">
            <a:avLst/>
          </a:prstGeom>
          <a:ln w="98425">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5296D85-ED4C-43C6-AE8C-44DB15D68470}"/>
              </a:ext>
            </a:extLst>
          </p:cNvPr>
          <p:cNvCxnSpPr>
            <a:cxnSpLocks/>
          </p:cNvCxnSpPr>
          <p:nvPr/>
        </p:nvCxnSpPr>
        <p:spPr>
          <a:xfrm flipH="1" flipV="1">
            <a:off x="8627007" y="2353019"/>
            <a:ext cx="177307" cy="1147763"/>
          </a:xfrm>
          <a:prstGeom prst="line">
            <a:avLst/>
          </a:prstGeom>
          <a:ln w="98425">
            <a:solidFill>
              <a:srgbClr val="00B050"/>
            </a:solidFill>
            <a:head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7769789D-392D-4A44-B11D-5AF113C4ECD7}"/>
              </a:ext>
            </a:extLst>
          </p:cNvPr>
          <p:cNvSpPr txBox="1"/>
          <p:nvPr/>
        </p:nvSpPr>
        <p:spPr>
          <a:xfrm>
            <a:off x="5603914" y="2886419"/>
            <a:ext cx="946755" cy="646331"/>
          </a:xfrm>
          <a:prstGeom prst="rect">
            <a:avLst/>
          </a:prstGeom>
          <a:noFill/>
        </p:spPr>
        <p:txBody>
          <a:bodyPr wrap="square" rtlCol="0">
            <a:spAutoFit/>
          </a:bodyPr>
          <a:lstStyle/>
          <a:p>
            <a:r>
              <a:rPr lang="en-US" sz="1800" dirty="0">
                <a:solidFill>
                  <a:srgbClr val="FFFF00"/>
                </a:solidFill>
              </a:rPr>
              <a:t>North LINAC</a:t>
            </a:r>
          </a:p>
        </p:txBody>
      </p:sp>
      <p:sp>
        <p:nvSpPr>
          <p:cNvPr id="40" name="TextBox 39">
            <a:extLst>
              <a:ext uri="{FF2B5EF4-FFF2-40B4-BE49-F238E27FC236}">
                <a16:creationId xmlns:a16="http://schemas.microsoft.com/office/drawing/2014/main" id="{BBE5924C-B4F7-4BD5-A7B8-7E8B69567D19}"/>
              </a:ext>
            </a:extLst>
          </p:cNvPr>
          <p:cNvSpPr txBox="1"/>
          <p:nvPr/>
        </p:nvSpPr>
        <p:spPr>
          <a:xfrm>
            <a:off x="8902366" y="2415815"/>
            <a:ext cx="946755" cy="646331"/>
          </a:xfrm>
          <a:prstGeom prst="rect">
            <a:avLst/>
          </a:prstGeom>
          <a:noFill/>
        </p:spPr>
        <p:txBody>
          <a:bodyPr wrap="square" rtlCol="0">
            <a:spAutoFit/>
          </a:bodyPr>
          <a:lstStyle/>
          <a:p>
            <a:r>
              <a:rPr lang="en-US" sz="1800" dirty="0">
                <a:solidFill>
                  <a:srgbClr val="FFFF00"/>
                </a:solidFill>
              </a:rPr>
              <a:t>South LINAC</a:t>
            </a:r>
          </a:p>
        </p:txBody>
      </p:sp>
      <p:sp>
        <p:nvSpPr>
          <p:cNvPr id="41" name="TextBox 40">
            <a:extLst>
              <a:ext uri="{FF2B5EF4-FFF2-40B4-BE49-F238E27FC236}">
                <a16:creationId xmlns:a16="http://schemas.microsoft.com/office/drawing/2014/main" id="{22322AE7-9471-4655-9E66-AEE015E49BA0}"/>
              </a:ext>
            </a:extLst>
          </p:cNvPr>
          <p:cNvSpPr txBox="1"/>
          <p:nvPr/>
        </p:nvSpPr>
        <p:spPr>
          <a:xfrm>
            <a:off x="6263221" y="4631174"/>
            <a:ext cx="1670251" cy="338554"/>
          </a:xfrm>
          <a:prstGeom prst="rect">
            <a:avLst/>
          </a:prstGeom>
          <a:noFill/>
        </p:spPr>
        <p:txBody>
          <a:bodyPr wrap="square" rtlCol="0">
            <a:spAutoFit/>
          </a:bodyPr>
          <a:lstStyle/>
          <a:p>
            <a:r>
              <a:rPr lang="en-US" sz="1600" dirty="0">
                <a:solidFill>
                  <a:srgbClr val="FFFF00"/>
                </a:solidFill>
              </a:rPr>
              <a:t>Injector</a:t>
            </a:r>
          </a:p>
        </p:txBody>
      </p:sp>
      <p:sp>
        <p:nvSpPr>
          <p:cNvPr id="3" name="TextBox 2">
            <a:extLst>
              <a:ext uri="{FF2B5EF4-FFF2-40B4-BE49-F238E27FC236}">
                <a16:creationId xmlns:a16="http://schemas.microsoft.com/office/drawing/2014/main" id="{6FF2A2C3-3206-459F-AE89-8B1758BD3A0F}"/>
              </a:ext>
            </a:extLst>
          </p:cNvPr>
          <p:cNvSpPr txBox="1"/>
          <p:nvPr/>
        </p:nvSpPr>
        <p:spPr>
          <a:xfrm>
            <a:off x="309094" y="1730117"/>
            <a:ext cx="4541794" cy="646331"/>
          </a:xfrm>
          <a:prstGeom prst="rect">
            <a:avLst/>
          </a:prstGeom>
          <a:noFill/>
        </p:spPr>
        <p:txBody>
          <a:bodyPr wrap="square" rtlCol="0">
            <a:spAutoFit/>
          </a:bodyPr>
          <a:lstStyle/>
          <a:p>
            <a:r>
              <a:rPr lang="en-US" dirty="0">
                <a:solidFill>
                  <a:srgbClr val="FF0000"/>
                </a:solidFill>
              </a:rPr>
              <a:t>C</a:t>
            </a:r>
            <a:r>
              <a:rPr lang="en-US" dirty="0"/>
              <a:t>ontinuous </a:t>
            </a:r>
            <a:r>
              <a:rPr lang="en-US" dirty="0">
                <a:solidFill>
                  <a:srgbClr val="FF0000"/>
                </a:solidFill>
              </a:rPr>
              <a:t>E</a:t>
            </a:r>
            <a:r>
              <a:rPr lang="en-US" dirty="0"/>
              <a:t>lectron </a:t>
            </a:r>
            <a:r>
              <a:rPr lang="en-US" dirty="0">
                <a:solidFill>
                  <a:srgbClr val="FF0000"/>
                </a:solidFill>
              </a:rPr>
              <a:t>B</a:t>
            </a:r>
            <a:r>
              <a:rPr lang="en-US" dirty="0"/>
              <a:t>eam </a:t>
            </a:r>
            <a:r>
              <a:rPr lang="en-US" dirty="0">
                <a:solidFill>
                  <a:srgbClr val="FF0000"/>
                </a:solidFill>
              </a:rPr>
              <a:t>A</a:t>
            </a:r>
            <a:r>
              <a:rPr lang="en-US" dirty="0"/>
              <a:t>ccelerator </a:t>
            </a:r>
            <a:r>
              <a:rPr lang="en-US" dirty="0">
                <a:solidFill>
                  <a:srgbClr val="FF0000"/>
                </a:solidFill>
              </a:rPr>
              <a:t>F</a:t>
            </a:r>
            <a:r>
              <a:rPr lang="en-US" dirty="0"/>
              <a:t>acility</a:t>
            </a:r>
          </a:p>
          <a:p>
            <a:r>
              <a:rPr lang="en-US" dirty="0"/>
              <a:t>(CEBAF) at JLab</a:t>
            </a:r>
          </a:p>
        </p:txBody>
      </p:sp>
    </p:spTree>
    <p:extLst>
      <p:ext uri="{BB962C8B-B14F-4D97-AF65-F5344CB8AC3E}">
        <p14:creationId xmlns:p14="http://schemas.microsoft.com/office/powerpoint/2010/main" val="127879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3</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Background</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sp>
        <p:nvSpPr>
          <p:cNvPr id="17" name="Text Box 5">
            <a:extLst>
              <a:ext uri="{FF2B5EF4-FFF2-40B4-BE49-F238E27FC236}">
                <a16:creationId xmlns:a16="http://schemas.microsoft.com/office/drawing/2014/main" id="{5D3E7F6D-4A0D-4CCC-BB56-176C3769D763}"/>
              </a:ext>
            </a:extLst>
          </p:cNvPr>
          <p:cNvSpPr txBox="1">
            <a:spLocks noChangeArrowheads="1"/>
          </p:cNvSpPr>
          <p:nvPr/>
        </p:nvSpPr>
        <p:spPr bwMode="auto">
          <a:xfrm>
            <a:off x="9485352" y="3572219"/>
            <a:ext cx="304800" cy="366713"/>
          </a:xfrm>
          <a:prstGeom prst="rect">
            <a:avLst/>
          </a:prstGeom>
          <a:noFill/>
          <a:ln w="12700">
            <a:noFill/>
            <a:miter lim="800000"/>
            <a:headEnd/>
            <a:tailEnd/>
          </a:ln>
        </p:spPr>
        <p:txBody>
          <a:bodyPr wrap="square">
            <a:spAutoFit/>
          </a:bodyPr>
          <a:lstStyle/>
          <a:p>
            <a:pPr eaLnBrk="0" hangingPunct="0"/>
            <a:r>
              <a:rPr lang="en-US" sz="1800" b="1">
                <a:solidFill>
                  <a:schemeClr val="bg1"/>
                </a:solidFill>
              </a:rPr>
              <a:t>A</a:t>
            </a:r>
          </a:p>
        </p:txBody>
      </p:sp>
      <p:sp>
        <p:nvSpPr>
          <p:cNvPr id="18" name="Text Box 6">
            <a:extLst>
              <a:ext uri="{FF2B5EF4-FFF2-40B4-BE49-F238E27FC236}">
                <a16:creationId xmlns:a16="http://schemas.microsoft.com/office/drawing/2014/main" id="{64119D40-8D58-4269-A88B-0041165B3EA1}"/>
              </a:ext>
            </a:extLst>
          </p:cNvPr>
          <p:cNvSpPr txBox="1">
            <a:spLocks noChangeArrowheads="1"/>
          </p:cNvSpPr>
          <p:nvPr/>
        </p:nvSpPr>
        <p:spPr bwMode="auto">
          <a:xfrm>
            <a:off x="10699789" y="3500782"/>
            <a:ext cx="349250" cy="366712"/>
          </a:xfrm>
          <a:prstGeom prst="rect">
            <a:avLst/>
          </a:prstGeom>
          <a:noFill/>
          <a:ln w="12700">
            <a:noFill/>
            <a:miter lim="800000"/>
            <a:headEnd/>
            <a:tailEnd/>
          </a:ln>
        </p:spPr>
        <p:txBody>
          <a:bodyPr wrap="square">
            <a:spAutoFit/>
          </a:bodyPr>
          <a:lstStyle/>
          <a:p>
            <a:pPr eaLnBrk="0" hangingPunct="0"/>
            <a:r>
              <a:rPr lang="en-US" sz="1800" b="1">
                <a:solidFill>
                  <a:schemeClr val="bg1"/>
                </a:solidFill>
              </a:rPr>
              <a:t>C</a:t>
            </a:r>
          </a:p>
        </p:txBody>
      </p:sp>
      <p:sp>
        <p:nvSpPr>
          <p:cNvPr id="19" name="Text Box 15">
            <a:extLst>
              <a:ext uri="{FF2B5EF4-FFF2-40B4-BE49-F238E27FC236}">
                <a16:creationId xmlns:a16="http://schemas.microsoft.com/office/drawing/2014/main" id="{8BD814F2-2E93-4371-897D-042C8517D58E}"/>
              </a:ext>
            </a:extLst>
          </p:cNvPr>
          <p:cNvSpPr txBox="1">
            <a:spLocks noChangeArrowheads="1"/>
          </p:cNvSpPr>
          <p:nvPr/>
        </p:nvSpPr>
        <p:spPr bwMode="auto">
          <a:xfrm>
            <a:off x="10128289" y="3572219"/>
            <a:ext cx="349250" cy="366713"/>
          </a:xfrm>
          <a:prstGeom prst="rect">
            <a:avLst/>
          </a:prstGeom>
          <a:noFill/>
          <a:ln w="12700">
            <a:noFill/>
            <a:miter lim="800000"/>
            <a:headEnd/>
            <a:tailEnd/>
          </a:ln>
        </p:spPr>
        <p:txBody>
          <a:bodyPr wrap="square">
            <a:spAutoFit/>
          </a:bodyPr>
          <a:lstStyle/>
          <a:p>
            <a:pPr eaLnBrk="0" hangingPunct="0"/>
            <a:r>
              <a:rPr lang="en-US" sz="1800" b="1">
                <a:solidFill>
                  <a:schemeClr val="bg1"/>
                </a:solidFill>
              </a:rPr>
              <a:t>B</a:t>
            </a:r>
          </a:p>
        </p:txBody>
      </p:sp>
      <p:sp>
        <p:nvSpPr>
          <p:cNvPr id="20" name="Text Box 19">
            <a:extLst>
              <a:ext uri="{FF2B5EF4-FFF2-40B4-BE49-F238E27FC236}">
                <a16:creationId xmlns:a16="http://schemas.microsoft.com/office/drawing/2014/main" id="{095564CB-0C24-4E50-9F81-83EDC858F2AA}"/>
              </a:ext>
            </a:extLst>
          </p:cNvPr>
          <p:cNvSpPr txBox="1">
            <a:spLocks noChangeArrowheads="1"/>
          </p:cNvSpPr>
          <p:nvPr/>
        </p:nvSpPr>
        <p:spPr bwMode="auto">
          <a:xfrm>
            <a:off x="8336002" y="2087907"/>
            <a:ext cx="1025525" cy="366712"/>
          </a:xfrm>
          <a:prstGeom prst="rect">
            <a:avLst/>
          </a:prstGeom>
          <a:noFill/>
          <a:ln w="9525" algn="ctr">
            <a:noFill/>
            <a:miter lim="800000"/>
            <a:headEnd/>
            <a:tailEnd/>
          </a:ln>
        </p:spPr>
        <p:txBody>
          <a:bodyPr wrap="square">
            <a:spAutoFit/>
          </a:bodyPr>
          <a:lstStyle/>
          <a:p>
            <a:pPr eaLnBrk="0" hangingPunct="0">
              <a:spcBef>
                <a:spcPct val="50000"/>
              </a:spcBef>
            </a:pPr>
            <a:r>
              <a:rPr lang="en-US" sz="1800" b="1">
                <a:solidFill>
                  <a:schemeClr val="bg1"/>
                </a:solidFill>
              </a:rPr>
              <a:t>CHL</a:t>
            </a:r>
          </a:p>
        </p:txBody>
      </p:sp>
      <p:pic>
        <p:nvPicPr>
          <p:cNvPr id="21" name="Picture 2">
            <a:extLst>
              <a:ext uri="{FF2B5EF4-FFF2-40B4-BE49-F238E27FC236}">
                <a16:creationId xmlns:a16="http://schemas.microsoft.com/office/drawing/2014/main" id="{381BAFD8-4602-411C-94F2-F61FD83EE7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360"/>
          <a:stretch/>
        </p:blipFill>
        <p:spPr bwMode="auto">
          <a:xfrm>
            <a:off x="5338482" y="1362802"/>
            <a:ext cx="5561331" cy="438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Oval 27">
            <a:extLst>
              <a:ext uri="{FF2B5EF4-FFF2-40B4-BE49-F238E27FC236}">
                <a16:creationId xmlns:a16="http://schemas.microsoft.com/office/drawing/2014/main" id="{C6F1C6A1-6AE3-4B60-A9E0-C5A51E7CB911}"/>
              </a:ext>
            </a:extLst>
          </p:cNvPr>
          <p:cNvSpPr/>
          <p:nvPr/>
        </p:nvSpPr>
        <p:spPr>
          <a:xfrm>
            <a:off x="8042314" y="4867619"/>
            <a:ext cx="889493" cy="456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3E163ED-4063-424F-A441-D15FFAA7C61A}"/>
              </a:ext>
            </a:extLst>
          </p:cNvPr>
          <p:cNvSpPr/>
          <p:nvPr/>
        </p:nvSpPr>
        <p:spPr>
          <a:xfrm>
            <a:off x="8984193" y="5017330"/>
            <a:ext cx="469405" cy="2304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5513672B-5E3D-41F2-9E89-B6E5E9705ADB}"/>
              </a:ext>
            </a:extLst>
          </p:cNvPr>
          <p:cNvSpPr/>
          <p:nvPr/>
        </p:nvSpPr>
        <p:spPr>
          <a:xfrm>
            <a:off x="9510144" y="4910605"/>
            <a:ext cx="818170" cy="4138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92CAB44-9FAD-40EE-98A1-1073D5AC48A8}"/>
              </a:ext>
            </a:extLst>
          </p:cNvPr>
          <p:cNvSpPr txBox="1"/>
          <p:nvPr/>
        </p:nvSpPr>
        <p:spPr>
          <a:xfrm>
            <a:off x="8314025" y="4925348"/>
            <a:ext cx="381000" cy="369332"/>
          </a:xfrm>
          <a:prstGeom prst="rect">
            <a:avLst/>
          </a:prstGeom>
          <a:noFill/>
        </p:spPr>
        <p:txBody>
          <a:bodyPr wrap="square" rtlCol="0">
            <a:spAutoFit/>
          </a:bodyPr>
          <a:lstStyle/>
          <a:p>
            <a:r>
              <a:rPr lang="en-US" dirty="0">
                <a:solidFill>
                  <a:srgbClr val="FFFF00"/>
                </a:solidFill>
              </a:rPr>
              <a:t>A</a:t>
            </a:r>
          </a:p>
        </p:txBody>
      </p:sp>
      <p:sp>
        <p:nvSpPr>
          <p:cNvPr id="34" name="TextBox 33">
            <a:extLst>
              <a:ext uri="{FF2B5EF4-FFF2-40B4-BE49-F238E27FC236}">
                <a16:creationId xmlns:a16="http://schemas.microsoft.com/office/drawing/2014/main" id="{9EEE6289-9156-40B1-9726-EA0E17476676}"/>
              </a:ext>
            </a:extLst>
          </p:cNvPr>
          <p:cNvSpPr txBox="1"/>
          <p:nvPr/>
        </p:nvSpPr>
        <p:spPr>
          <a:xfrm>
            <a:off x="9080538" y="4924310"/>
            <a:ext cx="595314" cy="369332"/>
          </a:xfrm>
          <a:prstGeom prst="rect">
            <a:avLst/>
          </a:prstGeom>
          <a:noFill/>
        </p:spPr>
        <p:txBody>
          <a:bodyPr wrap="square" rtlCol="0">
            <a:spAutoFit/>
          </a:bodyPr>
          <a:lstStyle/>
          <a:p>
            <a:r>
              <a:rPr lang="en-US" dirty="0">
                <a:solidFill>
                  <a:srgbClr val="FFFF00"/>
                </a:solidFill>
              </a:rPr>
              <a:t>B</a:t>
            </a:r>
          </a:p>
        </p:txBody>
      </p:sp>
      <p:sp>
        <p:nvSpPr>
          <p:cNvPr id="35" name="TextBox 34">
            <a:extLst>
              <a:ext uri="{FF2B5EF4-FFF2-40B4-BE49-F238E27FC236}">
                <a16:creationId xmlns:a16="http://schemas.microsoft.com/office/drawing/2014/main" id="{64123724-0A2B-4369-BF38-794E1BD46808}"/>
              </a:ext>
            </a:extLst>
          </p:cNvPr>
          <p:cNvSpPr txBox="1"/>
          <p:nvPr/>
        </p:nvSpPr>
        <p:spPr>
          <a:xfrm>
            <a:off x="9741492" y="4924310"/>
            <a:ext cx="849312" cy="369332"/>
          </a:xfrm>
          <a:prstGeom prst="rect">
            <a:avLst/>
          </a:prstGeom>
          <a:noFill/>
        </p:spPr>
        <p:txBody>
          <a:bodyPr wrap="square" rtlCol="0">
            <a:spAutoFit/>
          </a:bodyPr>
          <a:lstStyle/>
          <a:p>
            <a:r>
              <a:rPr lang="en-US" dirty="0">
                <a:solidFill>
                  <a:srgbClr val="FFFF00"/>
                </a:solidFill>
              </a:rPr>
              <a:t>C</a:t>
            </a:r>
          </a:p>
        </p:txBody>
      </p:sp>
      <p:cxnSp>
        <p:nvCxnSpPr>
          <p:cNvPr id="6" name="Straight Arrow Connector 5">
            <a:extLst>
              <a:ext uri="{FF2B5EF4-FFF2-40B4-BE49-F238E27FC236}">
                <a16:creationId xmlns:a16="http://schemas.microsoft.com/office/drawing/2014/main" id="{B04A2011-02BC-4C7F-9175-81E78F6C664A}"/>
              </a:ext>
            </a:extLst>
          </p:cNvPr>
          <p:cNvCxnSpPr>
            <a:endCxn id="30" idx="1"/>
          </p:cNvCxnSpPr>
          <p:nvPr/>
        </p:nvCxnSpPr>
        <p:spPr>
          <a:xfrm>
            <a:off x="8695025" y="4748270"/>
            <a:ext cx="934937" cy="222939"/>
          </a:xfrm>
          <a:prstGeom prst="straightConnector1">
            <a:avLst/>
          </a:prstGeom>
          <a:ln w="603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6DC56D4-68BC-49DC-AC92-F1823C688BD5}"/>
              </a:ext>
            </a:extLst>
          </p:cNvPr>
          <p:cNvCxnSpPr/>
          <p:nvPr/>
        </p:nvCxnSpPr>
        <p:spPr>
          <a:xfrm>
            <a:off x="8695025" y="4748270"/>
            <a:ext cx="448975" cy="269060"/>
          </a:xfrm>
          <a:prstGeom prst="straightConnector1">
            <a:avLst/>
          </a:prstGeom>
          <a:ln w="603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D9F99D8-9B91-4D3C-B110-F98CEE6A501F}"/>
              </a:ext>
            </a:extLst>
          </p:cNvPr>
          <p:cNvCxnSpPr>
            <a:endCxn id="33" idx="3"/>
          </p:cNvCxnSpPr>
          <p:nvPr/>
        </p:nvCxnSpPr>
        <p:spPr>
          <a:xfrm>
            <a:off x="8695025" y="4748270"/>
            <a:ext cx="0" cy="361744"/>
          </a:xfrm>
          <a:prstGeom prst="straightConnector1">
            <a:avLst/>
          </a:prstGeom>
          <a:ln w="603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CC853EC-2BE1-4BF0-B660-E98DB87BEE70}"/>
              </a:ext>
            </a:extLst>
          </p:cNvPr>
          <p:cNvSpPr txBox="1"/>
          <p:nvPr/>
        </p:nvSpPr>
        <p:spPr>
          <a:xfrm>
            <a:off x="143763" y="1362802"/>
            <a:ext cx="4991818" cy="5016758"/>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End Station Refrigerator 1 (ESR1)</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 ~1800 W plant</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 Used in mid-1970s at LBNL (ESCAR)</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 Installed at JLab in 1995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 ~ 800W Refrigeration at 4.5K</a:t>
            </a:r>
          </a:p>
          <a:p>
            <a:r>
              <a:rPr lang="en-US" sz="2000" dirty="0">
                <a:latin typeface="Arial" panose="020B0604020202020204" pitchFamily="34" charset="0"/>
                <a:cs typeface="Arial" panose="020B0604020202020204" pitchFamily="34" charset="0"/>
              </a:rPr>
              <a:t>    ~ 8 g/s Liquefaction at 4.5K</a:t>
            </a:r>
          </a:p>
          <a:p>
            <a:r>
              <a:rPr lang="en-US" sz="2000" dirty="0">
                <a:latin typeface="Arial" panose="020B0604020202020204" pitchFamily="34" charset="0"/>
                <a:cs typeface="Arial" panose="020B0604020202020204" pitchFamily="34" charset="0"/>
              </a:rPr>
              <a:t>    ~ 1000W at 15K</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 as 15K target loads increased through the years, frequently required 4K support flow from the Central Helium Liquefier (CHL)</a:t>
            </a:r>
          </a:p>
        </p:txBody>
      </p:sp>
      <p:sp>
        <p:nvSpPr>
          <p:cNvPr id="13" name="Freeform: Shape 12">
            <a:extLst>
              <a:ext uri="{FF2B5EF4-FFF2-40B4-BE49-F238E27FC236}">
                <a16:creationId xmlns:a16="http://schemas.microsoft.com/office/drawing/2014/main" id="{537A130E-1E2D-4670-AEF3-B903B44E605B}"/>
              </a:ext>
            </a:extLst>
          </p:cNvPr>
          <p:cNvSpPr/>
          <p:nvPr/>
        </p:nvSpPr>
        <p:spPr>
          <a:xfrm>
            <a:off x="7893424" y="3025588"/>
            <a:ext cx="690072" cy="1722682"/>
          </a:xfrm>
          <a:custGeom>
            <a:avLst/>
            <a:gdLst>
              <a:gd name="connsiteX0" fmla="*/ 0 w 795634"/>
              <a:gd name="connsiteY0" fmla="*/ 0 h 1680883"/>
              <a:gd name="connsiteX1" fmla="*/ 672352 w 795634"/>
              <a:gd name="connsiteY1" fmla="*/ 618565 h 1680883"/>
              <a:gd name="connsiteX2" fmla="*/ 793376 w 795634"/>
              <a:gd name="connsiteY2" fmla="*/ 1680883 h 1680883"/>
            </a:gdLst>
            <a:ahLst/>
            <a:cxnLst>
              <a:cxn ang="0">
                <a:pos x="connsiteX0" y="connsiteY0"/>
              </a:cxn>
              <a:cxn ang="0">
                <a:pos x="connsiteX1" y="connsiteY1"/>
              </a:cxn>
              <a:cxn ang="0">
                <a:pos x="connsiteX2" y="connsiteY2"/>
              </a:cxn>
            </a:cxnLst>
            <a:rect l="l" t="t" r="r" b="b"/>
            <a:pathLst>
              <a:path w="795634" h="1680883">
                <a:moveTo>
                  <a:pt x="0" y="0"/>
                </a:moveTo>
                <a:cubicBezTo>
                  <a:pt x="270061" y="169209"/>
                  <a:pt x="540123" y="338418"/>
                  <a:pt x="672352" y="618565"/>
                </a:cubicBezTo>
                <a:cubicBezTo>
                  <a:pt x="804581" y="898712"/>
                  <a:pt x="798978" y="1289797"/>
                  <a:pt x="793376" y="1680883"/>
                </a:cubicBezTo>
              </a:path>
            </a:pathLst>
          </a:custGeom>
          <a:noFill/>
          <a:ln w="34925">
            <a:solidFill>
              <a:srgbClr val="00B0F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8C9811C-D279-4834-B7B4-4F914944D37E}"/>
              </a:ext>
            </a:extLst>
          </p:cNvPr>
          <p:cNvSpPr txBox="1"/>
          <p:nvPr/>
        </p:nvSpPr>
        <p:spPr>
          <a:xfrm>
            <a:off x="9218895" y="4101267"/>
            <a:ext cx="646151" cy="369332"/>
          </a:xfrm>
          <a:prstGeom prst="rect">
            <a:avLst/>
          </a:prstGeom>
          <a:solidFill>
            <a:srgbClr val="FFFF00"/>
          </a:solidFill>
        </p:spPr>
        <p:txBody>
          <a:bodyPr wrap="square" rtlCol="0">
            <a:spAutoFit/>
          </a:bodyPr>
          <a:lstStyle/>
          <a:p>
            <a:r>
              <a:rPr lang="en-US" dirty="0"/>
              <a:t>ESR1</a:t>
            </a:r>
          </a:p>
        </p:txBody>
      </p:sp>
      <p:sp>
        <p:nvSpPr>
          <p:cNvPr id="15" name="TextBox 14">
            <a:extLst>
              <a:ext uri="{FF2B5EF4-FFF2-40B4-BE49-F238E27FC236}">
                <a16:creationId xmlns:a16="http://schemas.microsoft.com/office/drawing/2014/main" id="{B0CC7B70-ECE4-4F05-B4FF-4CE4367675C5}"/>
              </a:ext>
            </a:extLst>
          </p:cNvPr>
          <p:cNvSpPr txBox="1"/>
          <p:nvPr/>
        </p:nvSpPr>
        <p:spPr>
          <a:xfrm>
            <a:off x="6797716" y="2271263"/>
            <a:ext cx="605051" cy="369332"/>
          </a:xfrm>
          <a:prstGeom prst="rect">
            <a:avLst/>
          </a:prstGeom>
          <a:solidFill>
            <a:srgbClr val="FFFF00"/>
          </a:solidFill>
        </p:spPr>
        <p:txBody>
          <a:bodyPr wrap="square" rtlCol="0">
            <a:spAutoFit/>
          </a:bodyPr>
          <a:lstStyle/>
          <a:p>
            <a:r>
              <a:rPr lang="en-US" dirty="0"/>
              <a:t>CHL</a:t>
            </a:r>
          </a:p>
        </p:txBody>
      </p:sp>
      <p:cxnSp>
        <p:nvCxnSpPr>
          <p:cNvPr id="42" name="Straight Arrow Connector 41">
            <a:extLst>
              <a:ext uri="{FF2B5EF4-FFF2-40B4-BE49-F238E27FC236}">
                <a16:creationId xmlns:a16="http://schemas.microsoft.com/office/drawing/2014/main" id="{5E3624C1-D384-4FFF-976B-A59EB75130D1}"/>
              </a:ext>
            </a:extLst>
          </p:cNvPr>
          <p:cNvCxnSpPr>
            <a:cxnSpLocks/>
          </p:cNvCxnSpPr>
          <p:nvPr/>
        </p:nvCxnSpPr>
        <p:spPr>
          <a:xfrm flipH="1">
            <a:off x="8695026" y="4425837"/>
            <a:ext cx="613365" cy="242897"/>
          </a:xfrm>
          <a:prstGeom prst="straightConnector1">
            <a:avLst/>
          </a:prstGeom>
          <a:ln w="4445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A165E6E-7760-4A95-9B6D-CA4868A596B7}"/>
              </a:ext>
            </a:extLst>
          </p:cNvPr>
          <p:cNvCxnSpPr>
            <a:cxnSpLocks/>
          </p:cNvCxnSpPr>
          <p:nvPr/>
        </p:nvCxnSpPr>
        <p:spPr>
          <a:xfrm flipH="1" flipV="1">
            <a:off x="7402768" y="2616954"/>
            <a:ext cx="341430" cy="301058"/>
          </a:xfrm>
          <a:prstGeom prst="line">
            <a:avLst/>
          </a:prstGeom>
          <a:ln w="44450">
            <a:solidFill>
              <a:srgbClr val="FFFF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143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4</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Background</a:t>
            </a:r>
          </a:p>
        </p:txBody>
      </p:sp>
      <p:sp>
        <p:nvSpPr>
          <p:cNvPr id="6" name="Text Placeholder 5">
            <a:extLst>
              <a:ext uri="{FF2B5EF4-FFF2-40B4-BE49-F238E27FC236}">
                <a16:creationId xmlns:a16="http://schemas.microsoft.com/office/drawing/2014/main" id="{F405881A-6838-B9BD-A9E8-8937C2542F9C}"/>
              </a:ext>
            </a:extLst>
          </p:cNvPr>
          <p:cNvSpPr>
            <a:spLocks noGrp="1"/>
          </p:cNvSpPr>
          <p:nvPr>
            <p:ph type="body" sz="half" idx="2"/>
          </p:nvPr>
        </p:nvSpPr>
        <p:spPr>
          <a:xfrm>
            <a:off x="309094" y="1319201"/>
            <a:ext cx="5072803" cy="4798378"/>
          </a:xfrm>
        </p:spPr>
        <p:txBody>
          <a:bodyPr>
            <a:noAutofit/>
          </a:bodyPr>
          <a:lstStyle/>
          <a:p>
            <a:r>
              <a:rPr lang="en-US" dirty="0"/>
              <a:t>MOLLER project in Hall A</a:t>
            </a:r>
          </a:p>
          <a:p>
            <a:r>
              <a:rPr lang="en-US" dirty="0"/>
              <a:t>4000W 15K load, returning at 20K</a:t>
            </a:r>
          </a:p>
          <a:p>
            <a:pPr marL="342900" indent="-342900">
              <a:buFontTx/>
              <a:buChar char="-"/>
            </a:pPr>
            <a:endParaRPr lang="en-US" dirty="0"/>
          </a:p>
          <a:p>
            <a:r>
              <a:rPr lang="en-US" dirty="0"/>
              <a:t>Expected to have an additional ~1000W 15K load in Hall C</a:t>
            </a:r>
          </a:p>
          <a:p>
            <a:endParaRPr lang="en-US" dirty="0"/>
          </a:p>
          <a:p>
            <a:r>
              <a:rPr lang="en-US" dirty="0"/>
              <a:t>Existing 1800W (@4K) plant could not support the proposed load from MOLLER.</a:t>
            </a:r>
          </a:p>
          <a:p>
            <a:endParaRPr lang="en-US" dirty="0"/>
          </a:p>
          <a:p>
            <a:r>
              <a:rPr lang="en-US" dirty="0"/>
              <a:t>~500W and 5 g/s 4K loads from existing magnets</a:t>
            </a:r>
          </a:p>
          <a:p>
            <a:endParaRPr lang="en-US" dirty="0"/>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7" name="Picture 6">
            <a:extLst>
              <a:ext uri="{FF2B5EF4-FFF2-40B4-BE49-F238E27FC236}">
                <a16:creationId xmlns:a16="http://schemas.microsoft.com/office/drawing/2014/main" id="{A112EABD-441F-4589-B2F5-A5AC65760BEA}"/>
              </a:ext>
            </a:extLst>
          </p:cNvPr>
          <p:cNvPicPr>
            <a:picLocks noChangeAspect="1"/>
          </p:cNvPicPr>
          <p:nvPr/>
        </p:nvPicPr>
        <p:blipFill rotWithShape="1">
          <a:blip r:embed="rId3"/>
          <a:srcRect l="7892" t="17561" r="7206" b="14046"/>
          <a:stretch/>
        </p:blipFill>
        <p:spPr>
          <a:xfrm>
            <a:off x="5245263" y="1846217"/>
            <a:ext cx="6755150" cy="4081236"/>
          </a:xfrm>
          <a:prstGeom prst="rect">
            <a:avLst/>
          </a:prstGeom>
        </p:spPr>
      </p:pic>
      <p:sp>
        <p:nvSpPr>
          <p:cNvPr id="3" name="TextBox 2">
            <a:extLst>
              <a:ext uri="{FF2B5EF4-FFF2-40B4-BE49-F238E27FC236}">
                <a16:creationId xmlns:a16="http://schemas.microsoft.com/office/drawing/2014/main" id="{7A2E5AB5-AEFD-4C07-971F-785822C8EA3A}"/>
              </a:ext>
            </a:extLst>
          </p:cNvPr>
          <p:cNvSpPr txBox="1"/>
          <p:nvPr/>
        </p:nvSpPr>
        <p:spPr>
          <a:xfrm>
            <a:off x="5245263" y="1319201"/>
            <a:ext cx="6755150" cy="369332"/>
          </a:xfrm>
          <a:prstGeom prst="rect">
            <a:avLst/>
          </a:prstGeom>
          <a:noFill/>
        </p:spPr>
        <p:txBody>
          <a:bodyPr wrap="square" rtlCol="0">
            <a:spAutoFit/>
          </a:bodyPr>
          <a:lstStyle/>
          <a:p>
            <a:r>
              <a:rPr lang="en-US" dirty="0">
                <a:solidFill>
                  <a:srgbClr val="FF0000"/>
                </a:solidFill>
              </a:rPr>
              <a:t>M</a:t>
            </a:r>
            <a:r>
              <a:rPr lang="en-US" dirty="0"/>
              <a:t>easurement </a:t>
            </a:r>
            <a:r>
              <a:rPr lang="en-US" dirty="0">
                <a:solidFill>
                  <a:srgbClr val="FF0000"/>
                </a:solidFill>
              </a:rPr>
              <a:t>O</a:t>
            </a:r>
            <a:r>
              <a:rPr lang="en-US" dirty="0"/>
              <a:t>f a </a:t>
            </a:r>
            <a:r>
              <a:rPr lang="en-US" dirty="0">
                <a:solidFill>
                  <a:srgbClr val="FF0000"/>
                </a:solidFill>
              </a:rPr>
              <a:t>L</a:t>
            </a:r>
            <a:r>
              <a:rPr lang="en-US" dirty="0"/>
              <a:t>epton-</a:t>
            </a:r>
            <a:r>
              <a:rPr lang="en-US" dirty="0">
                <a:solidFill>
                  <a:srgbClr val="FF0000"/>
                </a:solidFill>
              </a:rPr>
              <a:t>L</a:t>
            </a:r>
            <a:r>
              <a:rPr lang="en-US" dirty="0"/>
              <a:t>epton </a:t>
            </a:r>
            <a:r>
              <a:rPr lang="en-US" dirty="0">
                <a:solidFill>
                  <a:srgbClr val="FF0000"/>
                </a:solidFill>
              </a:rPr>
              <a:t>E</a:t>
            </a:r>
            <a:r>
              <a:rPr lang="en-US" dirty="0"/>
              <a:t>lectroweak </a:t>
            </a:r>
            <a:r>
              <a:rPr lang="en-US" dirty="0">
                <a:solidFill>
                  <a:srgbClr val="FF0000"/>
                </a:solidFill>
              </a:rPr>
              <a:t>R</a:t>
            </a:r>
            <a:r>
              <a:rPr lang="en-US" dirty="0"/>
              <a:t>eaction (MOLLER)</a:t>
            </a:r>
          </a:p>
        </p:txBody>
      </p:sp>
    </p:spTree>
    <p:extLst>
      <p:ext uri="{BB962C8B-B14F-4D97-AF65-F5344CB8AC3E}">
        <p14:creationId xmlns:p14="http://schemas.microsoft.com/office/powerpoint/2010/main" val="1400045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5</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Background</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9" name="Picture 8">
            <a:extLst>
              <a:ext uri="{FF2B5EF4-FFF2-40B4-BE49-F238E27FC236}">
                <a16:creationId xmlns:a16="http://schemas.microsoft.com/office/drawing/2014/main" id="{55E8DBF7-7276-4D5E-B343-9DD4F6767F3D}"/>
              </a:ext>
            </a:extLst>
          </p:cNvPr>
          <p:cNvPicPr>
            <a:picLocks noChangeAspect="1"/>
          </p:cNvPicPr>
          <p:nvPr/>
        </p:nvPicPr>
        <p:blipFill rotWithShape="1">
          <a:blip r:embed="rId3"/>
          <a:srcRect l="2593" t="35555" r="2593" b="35555"/>
          <a:stretch/>
        </p:blipFill>
        <p:spPr>
          <a:xfrm>
            <a:off x="362358" y="1210615"/>
            <a:ext cx="2819400" cy="1145381"/>
          </a:xfrm>
          <a:prstGeom prst="rect">
            <a:avLst/>
          </a:prstGeom>
        </p:spPr>
      </p:pic>
      <p:pic>
        <p:nvPicPr>
          <p:cNvPr id="11" name="Picture 10">
            <a:extLst>
              <a:ext uri="{FF2B5EF4-FFF2-40B4-BE49-F238E27FC236}">
                <a16:creationId xmlns:a16="http://schemas.microsoft.com/office/drawing/2014/main" id="{D1747D87-41C0-4249-B411-04D290E818E2}"/>
              </a:ext>
            </a:extLst>
          </p:cNvPr>
          <p:cNvPicPr>
            <a:picLocks noChangeAspect="1"/>
          </p:cNvPicPr>
          <p:nvPr/>
        </p:nvPicPr>
        <p:blipFill rotWithShape="1">
          <a:blip r:embed="rId4"/>
          <a:srcRect t="20015" b="4532"/>
          <a:stretch/>
        </p:blipFill>
        <p:spPr>
          <a:xfrm>
            <a:off x="4787078" y="683047"/>
            <a:ext cx="7285806" cy="2357610"/>
          </a:xfrm>
          <a:prstGeom prst="rect">
            <a:avLst/>
          </a:prstGeom>
        </p:spPr>
      </p:pic>
      <p:pic>
        <p:nvPicPr>
          <p:cNvPr id="13" name="Picture 12">
            <a:extLst>
              <a:ext uri="{FF2B5EF4-FFF2-40B4-BE49-F238E27FC236}">
                <a16:creationId xmlns:a16="http://schemas.microsoft.com/office/drawing/2014/main" id="{F44BD01A-8762-4EF4-B426-5BB170FD0F78}"/>
              </a:ext>
            </a:extLst>
          </p:cNvPr>
          <p:cNvPicPr>
            <a:picLocks noChangeAspect="1"/>
          </p:cNvPicPr>
          <p:nvPr/>
        </p:nvPicPr>
        <p:blipFill>
          <a:blip r:embed="rId5"/>
          <a:stretch>
            <a:fillRect/>
          </a:stretch>
        </p:blipFill>
        <p:spPr>
          <a:xfrm>
            <a:off x="380062" y="4484261"/>
            <a:ext cx="2710318" cy="842761"/>
          </a:xfrm>
          <a:prstGeom prst="rect">
            <a:avLst/>
          </a:prstGeom>
        </p:spPr>
      </p:pic>
      <p:sp>
        <p:nvSpPr>
          <p:cNvPr id="14" name="Arrow: Down 13">
            <a:extLst>
              <a:ext uri="{FF2B5EF4-FFF2-40B4-BE49-F238E27FC236}">
                <a16:creationId xmlns:a16="http://schemas.microsoft.com/office/drawing/2014/main" id="{5DA7B17B-0DE5-4D71-96E4-BA043A71FCD8}"/>
              </a:ext>
            </a:extLst>
          </p:cNvPr>
          <p:cNvSpPr/>
          <p:nvPr/>
        </p:nvSpPr>
        <p:spPr>
          <a:xfrm>
            <a:off x="3825353" y="2733768"/>
            <a:ext cx="766762" cy="12644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E93B42D-9BCC-4306-BB2E-EE6BC83A5E1C}"/>
              </a:ext>
            </a:extLst>
          </p:cNvPr>
          <p:cNvSpPr txBox="1"/>
          <p:nvPr/>
        </p:nvSpPr>
        <p:spPr>
          <a:xfrm>
            <a:off x="3675334" y="1509491"/>
            <a:ext cx="1066800" cy="584775"/>
          </a:xfrm>
          <a:prstGeom prst="rect">
            <a:avLst/>
          </a:prstGeom>
          <a:noFill/>
        </p:spPr>
        <p:txBody>
          <a:bodyPr wrap="square" rtlCol="0">
            <a:spAutoFit/>
          </a:bodyPr>
          <a:lstStyle/>
          <a:p>
            <a:r>
              <a:rPr lang="en-US" sz="3200" dirty="0"/>
              <a:t>1993</a:t>
            </a:r>
          </a:p>
        </p:txBody>
      </p:sp>
      <p:sp>
        <p:nvSpPr>
          <p:cNvPr id="16" name="TextBox 15">
            <a:extLst>
              <a:ext uri="{FF2B5EF4-FFF2-40B4-BE49-F238E27FC236}">
                <a16:creationId xmlns:a16="http://schemas.microsoft.com/office/drawing/2014/main" id="{47F1F8E2-660B-48C0-82D1-0477736BE20B}"/>
              </a:ext>
            </a:extLst>
          </p:cNvPr>
          <p:cNvSpPr txBox="1"/>
          <p:nvPr/>
        </p:nvSpPr>
        <p:spPr>
          <a:xfrm>
            <a:off x="3675334" y="4637685"/>
            <a:ext cx="1066800" cy="584775"/>
          </a:xfrm>
          <a:prstGeom prst="rect">
            <a:avLst/>
          </a:prstGeom>
          <a:noFill/>
        </p:spPr>
        <p:txBody>
          <a:bodyPr wrap="square" rtlCol="0">
            <a:spAutoFit/>
          </a:bodyPr>
          <a:lstStyle/>
          <a:p>
            <a:r>
              <a:rPr lang="en-US" sz="3200" dirty="0"/>
              <a:t>2024</a:t>
            </a:r>
          </a:p>
        </p:txBody>
      </p:sp>
      <p:pic>
        <p:nvPicPr>
          <p:cNvPr id="3" name="Picture 2">
            <a:extLst>
              <a:ext uri="{FF2B5EF4-FFF2-40B4-BE49-F238E27FC236}">
                <a16:creationId xmlns:a16="http://schemas.microsoft.com/office/drawing/2014/main" id="{E1AFB9CB-9D74-4066-BA3E-C84A053872FD}"/>
              </a:ext>
            </a:extLst>
          </p:cNvPr>
          <p:cNvPicPr>
            <a:picLocks noChangeAspect="1"/>
          </p:cNvPicPr>
          <p:nvPr/>
        </p:nvPicPr>
        <p:blipFill>
          <a:blip r:embed="rId6"/>
          <a:stretch>
            <a:fillRect/>
          </a:stretch>
        </p:blipFill>
        <p:spPr>
          <a:xfrm>
            <a:off x="4787078" y="3217194"/>
            <a:ext cx="6850206" cy="3270692"/>
          </a:xfrm>
          <a:prstGeom prst="rect">
            <a:avLst/>
          </a:prstGeom>
        </p:spPr>
      </p:pic>
      <p:sp>
        <p:nvSpPr>
          <p:cNvPr id="6" name="TextBox 5">
            <a:extLst>
              <a:ext uri="{FF2B5EF4-FFF2-40B4-BE49-F238E27FC236}">
                <a16:creationId xmlns:a16="http://schemas.microsoft.com/office/drawing/2014/main" id="{96A183CF-BC9B-4D3B-B2CB-EA244AE62039}"/>
              </a:ext>
            </a:extLst>
          </p:cNvPr>
          <p:cNvSpPr txBox="1"/>
          <p:nvPr/>
        </p:nvSpPr>
        <p:spPr>
          <a:xfrm>
            <a:off x="309093" y="2522863"/>
            <a:ext cx="3139187" cy="646331"/>
          </a:xfrm>
          <a:prstGeom prst="rect">
            <a:avLst/>
          </a:prstGeom>
          <a:noFill/>
        </p:spPr>
        <p:txBody>
          <a:bodyPr wrap="square" rtlCol="0">
            <a:spAutoFit/>
          </a:bodyPr>
          <a:lstStyle/>
          <a:p>
            <a:r>
              <a:rPr lang="en-US" dirty="0">
                <a:solidFill>
                  <a:srgbClr val="FF0000"/>
                </a:solidFill>
              </a:rPr>
              <a:t>A</a:t>
            </a:r>
            <a:r>
              <a:rPr lang="en-US" dirty="0"/>
              <a:t>ccelerator </a:t>
            </a:r>
            <a:r>
              <a:rPr lang="en-US" dirty="0">
                <a:solidFill>
                  <a:srgbClr val="FF0000"/>
                </a:solidFill>
              </a:rPr>
              <a:t>S</a:t>
            </a:r>
            <a:r>
              <a:rPr lang="en-US" dirty="0"/>
              <a:t>ystems </a:t>
            </a:r>
            <a:r>
              <a:rPr lang="en-US" dirty="0">
                <a:solidFill>
                  <a:srgbClr val="FF0000"/>
                </a:solidFill>
              </a:rPr>
              <a:t>S</a:t>
            </a:r>
            <a:r>
              <a:rPr lang="en-US" dirty="0"/>
              <a:t>tring </a:t>
            </a:r>
            <a:r>
              <a:rPr lang="en-US" dirty="0">
                <a:solidFill>
                  <a:srgbClr val="FF0000"/>
                </a:solidFill>
              </a:rPr>
              <a:t>T</a:t>
            </a:r>
            <a:r>
              <a:rPr lang="en-US" dirty="0"/>
              <a:t>est (ASST)</a:t>
            </a:r>
          </a:p>
        </p:txBody>
      </p:sp>
      <p:sp>
        <p:nvSpPr>
          <p:cNvPr id="7" name="TextBox 6">
            <a:extLst>
              <a:ext uri="{FF2B5EF4-FFF2-40B4-BE49-F238E27FC236}">
                <a16:creationId xmlns:a16="http://schemas.microsoft.com/office/drawing/2014/main" id="{4BE55A4E-747A-4730-89F6-A5BFFC8DEBF8}"/>
              </a:ext>
            </a:extLst>
          </p:cNvPr>
          <p:cNvSpPr txBox="1"/>
          <p:nvPr/>
        </p:nvSpPr>
        <p:spPr>
          <a:xfrm>
            <a:off x="380062" y="5497417"/>
            <a:ext cx="2801696" cy="646331"/>
          </a:xfrm>
          <a:prstGeom prst="rect">
            <a:avLst/>
          </a:prstGeom>
          <a:noFill/>
        </p:spPr>
        <p:txBody>
          <a:bodyPr wrap="square" rtlCol="0">
            <a:spAutoFit/>
          </a:bodyPr>
          <a:lstStyle/>
          <a:p>
            <a:r>
              <a:rPr lang="en-US" dirty="0">
                <a:solidFill>
                  <a:srgbClr val="FF0000"/>
                </a:solidFill>
              </a:rPr>
              <a:t>E</a:t>
            </a:r>
            <a:r>
              <a:rPr lang="en-US" dirty="0"/>
              <a:t>nd </a:t>
            </a:r>
            <a:r>
              <a:rPr lang="en-US" dirty="0">
                <a:solidFill>
                  <a:srgbClr val="FF0000"/>
                </a:solidFill>
              </a:rPr>
              <a:t>S</a:t>
            </a:r>
            <a:r>
              <a:rPr lang="en-US" dirty="0"/>
              <a:t>tation </a:t>
            </a:r>
            <a:r>
              <a:rPr lang="en-US" dirty="0">
                <a:solidFill>
                  <a:srgbClr val="FF0000"/>
                </a:solidFill>
              </a:rPr>
              <a:t>R</a:t>
            </a:r>
            <a:r>
              <a:rPr lang="en-US" dirty="0"/>
              <a:t>efrigerator </a:t>
            </a:r>
            <a:r>
              <a:rPr lang="en-US" dirty="0">
                <a:solidFill>
                  <a:srgbClr val="FF0000"/>
                </a:solidFill>
              </a:rPr>
              <a:t>2</a:t>
            </a:r>
            <a:r>
              <a:rPr lang="en-US" dirty="0"/>
              <a:t> (ESR2)</a:t>
            </a:r>
          </a:p>
        </p:txBody>
      </p:sp>
    </p:spTree>
    <p:extLst>
      <p:ext uri="{BB962C8B-B14F-4D97-AF65-F5344CB8AC3E}">
        <p14:creationId xmlns:p14="http://schemas.microsoft.com/office/powerpoint/2010/main" val="3603183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6</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Modifications</a:t>
            </a:r>
          </a:p>
        </p:txBody>
      </p:sp>
      <p:sp>
        <p:nvSpPr>
          <p:cNvPr id="6" name="Text Placeholder 5">
            <a:extLst>
              <a:ext uri="{FF2B5EF4-FFF2-40B4-BE49-F238E27FC236}">
                <a16:creationId xmlns:a16="http://schemas.microsoft.com/office/drawing/2014/main" id="{F405881A-6838-B9BD-A9E8-8937C2542F9C}"/>
              </a:ext>
            </a:extLst>
          </p:cNvPr>
          <p:cNvSpPr>
            <a:spLocks noGrp="1"/>
          </p:cNvSpPr>
          <p:nvPr>
            <p:ph type="body" sz="half" idx="2"/>
          </p:nvPr>
        </p:nvSpPr>
        <p:spPr>
          <a:xfrm>
            <a:off x="309094" y="1319200"/>
            <a:ext cx="5429855" cy="5006841"/>
          </a:xfrm>
        </p:spPr>
        <p:txBody>
          <a:bodyPr>
            <a:noAutofit/>
          </a:bodyPr>
          <a:lstStyle/>
          <a:p>
            <a:r>
              <a:rPr lang="en-US" dirty="0"/>
              <a:t>15K, high pressure target supply</a:t>
            </a:r>
          </a:p>
          <a:p>
            <a:endParaRPr lang="en-US" dirty="0"/>
          </a:p>
          <a:p>
            <a:r>
              <a:rPr lang="en-US" dirty="0"/>
              <a:t>12K and 8K supplies added for increased flexibility with current target infrastructure.</a:t>
            </a:r>
          </a:p>
          <a:p>
            <a:endParaRPr lang="en-US" dirty="0"/>
          </a:p>
          <a:p>
            <a:r>
              <a:rPr lang="en-US" b="1" dirty="0"/>
              <a:t>T3 and T4 exhaust operate at a lower pressure:</a:t>
            </a:r>
          </a:p>
          <a:p>
            <a:r>
              <a:rPr lang="en-US" b="1" dirty="0"/>
              <a:t>3.1 Atm at JLab vs 4 Atm at SSC </a:t>
            </a:r>
          </a:p>
          <a:p>
            <a:endParaRPr lang="en-US" dirty="0"/>
          </a:p>
          <a:p>
            <a:r>
              <a:rPr lang="en-US" dirty="0"/>
              <a:t>Return Injection header used during target load testing to keep target supply temp cold and better utilize cold end turbines due to low 4k load</a:t>
            </a:r>
          </a:p>
          <a:p>
            <a:endParaRPr lang="en-US" dirty="0"/>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pic>
        <p:nvPicPr>
          <p:cNvPr id="13" name="Picture 12">
            <a:extLst>
              <a:ext uri="{FF2B5EF4-FFF2-40B4-BE49-F238E27FC236}">
                <a16:creationId xmlns:a16="http://schemas.microsoft.com/office/drawing/2014/main" id="{5D80502A-1855-4043-B4E5-4CA76A998B57}"/>
              </a:ext>
            </a:extLst>
          </p:cNvPr>
          <p:cNvPicPr>
            <a:picLocks noChangeAspect="1"/>
          </p:cNvPicPr>
          <p:nvPr/>
        </p:nvPicPr>
        <p:blipFill>
          <a:blip r:embed="rId3"/>
          <a:stretch>
            <a:fillRect/>
          </a:stretch>
        </p:blipFill>
        <p:spPr>
          <a:xfrm>
            <a:off x="5738949" y="104417"/>
            <a:ext cx="4667250" cy="6591300"/>
          </a:xfrm>
          <a:prstGeom prst="rect">
            <a:avLst/>
          </a:prstGeom>
        </p:spPr>
      </p:pic>
      <p:cxnSp>
        <p:nvCxnSpPr>
          <p:cNvPr id="15" name="Straight Arrow Connector 14">
            <a:extLst>
              <a:ext uri="{FF2B5EF4-FFF2-40B4-BE49-F238E27FC236}">
                <a16:creationId xmlns:a16="http://schemas.microsoft.com/office/drawing/2014/main" id="{9C7EB5F8-1468-4412-AB6D-6DE3389BBFFA}"/>
              </a:ext>
            </a:extLst>
          </p:cNvPr>
          <p:cNvCxnSpPr/>
          <p:nvPr/>
        </p:nvCxnSpPr>
        <p:spPr>
          <a:xfrm>
            <a:off x="8813494" y="5332164"/>
            <a:ext cx="517793" cy="0"/>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15BCC33-E961-4E90-BB35-A55F989E0F75}"/>
              </a:ext>
            </a:extLst>
          </p:cNvPr>
          <p:cNvCxnSpPr/>
          <p:nvPr/>
        </p:nvCxnSpPr>
        <p:spPr>
          <a:xfrm flipV="1">
            <a:off x="9331287" y="3294043"/>
            <a:ext cx="0" cy="2038121"/>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D002325-ACAD-41A4-82EA-473681152FAB}"/>
              </a:ext>
            </a:extLst>
          </p:cNvPr>
          <p:cNvCxnSpPr/>
          <p:nvPr/>
        </p:nvCxnSpPr>
        <p:spPr>
          <a:xfrm flipH="1">
            <a:off x="8813494" y="3283027"/>
            <a:ext cx="517793" cy="0"/>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42EB34D-6B55-4566-83B7-217E3365F9B8}"/>
              </a:ext>
            </a:extLst>
          </p:cNvPr>
          <p:cNvCxnSpPr/>
          <p:nvPr/>
        </p:nvCxnSpPr>
        <p:spPr>
          <a:xfrm flipH="1">
            <a:off x="8813494" y="4120308"/>
            <a:ext cx="517793" cy="0"/>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28B2FED-6EBD-4E5E-9F4B-D6020336AFB8}"/>
              </a:ext>
            </a:extLst>
          </p:cNvPr>
          <p:cNvSpPr txBox="1"/>
          <p:nvPr/>
        </p:nvSpPr>
        <p:spPr>
          <a:xfrm>
            <a:off x="10515600" y="3196979"/>
            <a:ext cx="1983028" cy="923330"/>
          </a:xfrm>
          <a:prstGeom prst="rect">
            <a:avLst/>
          </a:prstGeom>
          <a:noFill/>
        </p:spPr>
        <p:txBody>
          <a:bodyPr wrap="square" rtlCol="0">
            <a:spAutoFit/>
          </a:bodyPr>
          <a:lstStyle/>
          <a:p>
            <a:r>
              <a:rPr lang="en-US" dirty="0"/>
              <a:t>Return injection for 15K and 12K target testing</a:t>
            </a:r>
          </a:p>
        </p:txBody>
      </p:sp>
      <p:cxnSp>
        <p:nvCxnSpPr>
          <p:cNvPr id="24" name="Straight Connector 23">
            <a:extLst>
              <a:ext uri="{FF2B5EF4-FFF2-40B4-BE49-F238E27FC236}">
                <a16:creationId xmlns:a16="http://schemas.microsoft.com/office/drawing/2014/main" id="{66A965AE-C145-4ACA-9717-4E63E56C0B33}"/>
              </a:ext>
            </a:extLst>
          </p:cNvPr>
          <p:cNvCxnSpPr>
            <a:cxnSpLocks/>
          </p:cNvCxnSpPr>
          <p:nvPr/>
        </p:nvCxnSpPr>
        <p:spPr>
          <a:xfrm flipH="1">
            <a:off x="9414686" y="3591788"/>
            <a:ext cx="1100914" cy="461664"/>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2041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7</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Test Plan</a:t>
            </a:r>
          </a:p>
        </p:txBody>
      </p:sp>
      <p:sp>
        <p:nvSpPr>
          <p:cNvPr id="6" name="Text Placeholder 5">
            <a:extLst>
              <a:ext uri="{FF2B5EF4-FFF2-40B4-BE49-F238E27FC236}">
                <a16:creationId xmlns:a16="http://schemas.microsoft.com/office/drawing/2014/main" id="{F405881A-6838-B9BD-A9E8-8937C2542F9C}"/>
              </a:ext>
            </a:extLst>
          </p:cNvPr>
          <p:cNvSpPr>
            <a:spLocks noGrp="1"/>
          </p:cNvSpPr>
          <p:nvPr>
            <p:ph type="body" sz="half" idx="2"/>
          </p:nvPr>
        </p:nvSpPr>
        <p:spPr>
          <a:xfrm>
            <a:off x="309093" y="1319201"/>
            <a:ext cx="11578107" cy="4445873"/>
          </a:xfrm>
        </p:spPr>
        <p:txBody>
          <a:bodyPr numCol="2">
            <a:noAutofit/>
          </a:bodyPr>
          <a:lstStyle/>
          <a:p>
            <a:r>
              <a:rPr lang="en-US" dirty="0"/>
              <a:t>-50% Capacity:</a:t>
            </a:r>
          </a:p>
          <a:p>
            <a:r>
              <a:rPr lang="en-US" dirty="0"/>
              <a:t>-</a:t>
            </a:r>
            <a:r>
              <a:rPr lang="en-US" dirty="0">
                <a:solidFill>
                  <a:srgbClr val="FF0000"/>
                </a:solidFill>
              </a:rPr>
              <a:t>One</a:t>
            </a:r>
            <a:r>
              <a:rPr lang="en-US" dirty="0"/>
              <a:t> 1</a:t>
            </a:r>
            <a:r>
              <a:rPr lang="en-US" baseline="30000" dirty="0"/>
              <a:t>st</a:t>
            </a:r>
            <a:r>
              <a:rPr lang="en-US" dirty="0"/>
              <a:t> stage compressor, </a:t>
            </a:r>
            <a:r>
              <a:rPr lang="en-US" dirty="0">
                <a:solidFill>
                  <a:srgbClr val="FF0000"/>
                </a:solidFill>
              </a:rPr>
              <a:t>one</a:t>
            </a:r>
            <a:r>
              <a:rPr lang="en-US" dirty="0"/>
              <a:t> 2</a:t>
            </a:r>
            <a:r>
              <a:rPr lang="en-US" baseline="30000" dirty="0"/>
              <a:t>nd</a:t>
            </a:r>
            <a:r>
              <a:rPr lang="en-US" dirty="0"/>
              <a:t> stage compressor.</a:t>
            </a:r>
          </a:p>
          <a:p>
            <a:r>
              <a:rPr lang="en-US" dirty="0"/>
              <a:t>100% Refrigeration</a:t>
            </a:r>
          </a:p>
          <a:p>
            <a:r>
              <a:rPr lang="en-US" dirty="0"/>
              <a:t>100% Liquefaction</a:t>
            </a:r>
          </a:p>
          <a:p>
            <a:r>
              <a:rPr lang="en-US" dirty="0"/>
              <a:t>50% Refrigeration /50% Liquefaction</a:t>
            </a:r>
          </a:p>
          <a:p>
            <a:r>
              <a:rPr lang="en-US" dirty="0"/>
              <a:t>Max 15K –with assumed 4K load (500 W, 5 g/s)</a:t>
            </a:r>
          </a:p>
          <a:p>
            <a:endParaRPr lang="en-US" dirty="0"/>
          </a:p>
          <a:p>
            <a:endParaRPr lang="en-US" dirty="0"/>
          </a:p>
          <a:p>
            <a:r>
              <a:rPr lang="en-US" dirty="0"/>
              <a:t>* All target loads are returned at 20K</a:t>
            </a:r>
          </a:p>
          <a:p>
            <a:r>
              <a:rPr lang="en-US" dirty="0"/>
              <a:t>-100% Capacity:</a:t>
            </a:r>
          </a:p>
          <a:p>
            <a:r>
              <a:rPr lang="en-US" dirty="0"/>
              <a:t>-</a:t>
            </a:r>
            <a:r>
              <a:rPr lang="en-US" dirty="0">
                <a:solidFill>
                  <a:srgbClr val="FF0000"/>
                </a:solidFill>
              </a:rPr>
              <a:t>Two</a:t>
            </a:r>
            <a:r>
              <a:rPr lang="en-US" dirty="0"/>
              <a:t> 1</a:t>
            </a:r>
            <a:r>
              <a:rPr lang="en-US" baseline="30000" dirty="0"/>
              <a:t>st</a:t>
            </a:r>
            <a:r>
              <a:rPr lang="en-US" dirty="0"/>
              <a:t> stage compressors, </a:t>
            </a:r>
            <a:r>
              <a:rPr lang="en-US" dirty="0">
                <a:solidFill>
                  <a:srgbClr val="FF0000"/>
                </a:solidFill>
              </a:rPr>
              <a:t>two</a:t>
            </a:r>
            <a:r>
              <a:rPr lang="en-US" dirty="0"/>
              <a:t> 2</a:t>
            </a:r>
            <a:r>
              <a:rPr lang="en-US" baseline="30000" dirty="0"/>
              <a:t>nd</a:t>
            </a:r>
            <a:r>
              <a:rPr lang="en-US" dirty="0"/>
              <a:t> Stage compressors.</a:t>
            </a:r>
          </a:p>
          <a:p>
            <a:r>
              <a:rPr lang="en-US" dirty="0"/>
              <a:t>100% Refrigeration</a:t>
            </a:r>
          </a:p>
          <a:p>
            <a:r>
              <a:rPr lang="en-US" dirty="0"/>
              <a:t>100% Liquefaction</a:t>
            </a:r>
          </a:p>
          <a:p>
            <a:r>
              <a:rPr lang="en-US" dirty="0"/>
              <a:t>50% Refrigeration /50% Liquefaction</a:t>
            </a:r>
          </a:p>
          <a:p>
            <a:r>
              <a:rPr lang="en-US" dirty="0"/>
              <a:t>Max 15K- with assumed 4K loads</a:t>
            </a:r>
          </a:p>
          <a:p>
            <a:r>
              <a:rPr lang="en-US" dirty="0"/>
              <a:t>Max 12K – with assumed 4K loads</a:t>
            </a:r>
          </a:p>
          <a:p>
            <a:r>
              <a:rPr lang="en-US" dirty="0"/>
              <a:t>Max 8K – with assumed 4K loads</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spTree>
    <p:extLst>
      <p:ext uri="{BB962C8B-B14F-4D97-AF65-F5344CB8AC3E}">
        <p14:creationId xmlns:p14="http://schemas.microsoft.com/office/powerpoint/2010/main" val="3077191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8</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Test Plan</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sp>
        <p:nvSpPr>
          <p:cNvPr id="12" name="TextBox 11">
            <a:extLst>
              <a:ext uri="{FF2B5EF4-FFF2-40B4-BE49-F238E27FC236}">
                <a16:creationId xmlns:a16="http://schemas.microsoft.com/office/drawing/2014/main" id="{B5860E8D-2D47-44A7-A0E7-EEE850F880CC}"/>
              </a:ext>
            </a:extLst>
          </p:cNvPr>
          <p:cNvSpPr txBox="1"/>
          <p:nvPr/>
        </p:nvSpPr>
        <p:spPr>
          <a:xfrm>
            <a:off x="426720" y="1889760"/>
            <a:ext cx="3309257" cy="4247317"/>
          </a:xfrm>
          <a:prstGeom prst="rect">
            <a:avLst/>
          </a:prstGeom>
          <a:noFill/>
        </p:spPr>
        <p:txBody>
          <a:bodyPr wrap="square" rtlCol="0">
            <a:spAutoFit/>
          </a:bodyPr>
          <a:lstStyle/>
          <a:p>
            <a:endParaRPr lang="en-US" dirty="0"/>
          </a:p>
          <a:p>
            <a:r>
              <a:rPr lang="en-US" dirty="0"/>
              <a:t>-A 6kW heater installed in the </a:t>
            </a:r>
            <a:r>
              <a:rPr lang="en-US" dirty="0" err="1"/>
              <a:t>LHe</a:t>
            </a:r>
            <a:r>
              <a:rPr lang="en-US" dirty="0"/>
              <a:t> </a:t>
            </a:r>
            <a:r>
              <a:rPr lang="en-US" dirty="0" err="1"/>
              <a:t>dewar</a:t>
            </a:r>
            <a:r>
              <a:rPr lang="en-US" dirty="0"/>
              <a:t> was used to simulate the 4K load.</a:t>
            </a:r>
          </a:p>
          <a:p>
            <a:endParaRPr lang="en-US" dirty="0"/>
          </a:p>
          <a:p>
            <a:r>
              <a:rPr lang="en-US" dirty="0"/>
              <a:t>-Liquefaction loads were tested by filling the </a:t>
            </a:r>
            <a:r>
              <a:rPr lang="en-US" dirty="0" err="1"/>
              <a:t>LHe</a:t>
            </a:r>
            <a:r>
              <a:rPr lang="en-US" dirty="0"/>
              <a:t> </a:t>
            </a:r>
            <a:r>
              <a:rPr lang="en-US" dirty="0" err="1"/>
              <a:t>dewar</a:t>
            </a:r>
            <a:r>
              <a:rPr lang="en-US" dirty="0"/>
              <a:t> and  level measured via a differential pressure liquid level gauge, a superconducting probe, and by the mass-in flow meter.</a:t>
            </a:r>
          </a:p>
          <a:p>
            <a:endParaRPr lang="en-US" dirty="0"/>
          </a:p>
          <a:p>
            <a:r>
              <a:rPr lang="en-US" dirty="0"/>
              <a:t>-A 7kW test heater was built to test the 15K, 12K, and 8K load tests, target return is at 20K.</a:t>
            </a:r>
          </a:p>
        </p:txBody>
      </p:sp>
      <p:pic>
        <p:nvPicPr>
          <p:cNvPr id="6" name="Picture 5">
            <a:extLst>
              <a:ext uri="{FF2B5EF4-FFF2-40B4-BE49-F238E27FC236}">
                <a16:creationId xmlns:a16="http://schemas.microsoft.com/office/drawing/2014/main" id="{D49FB4EB-633F-40E1-8895-9C811164EF08}"/>
              </a:ext>
            </a:extLst>
          </p:cNvPr>
          <p:cNvPicPr>
            <a:picLocks noChangeAspect="1"/>
          </p:cNvPicPr>
          <p:nvPr/>
        </p:nvPicPr>
        <p:blipFill>
          <a:blip r:embed="rId3"/>
          <a:stretch>
            <a:fillRect/>
          </a:stretch>
        </p:blipFill>
        <p:spPr>
          <a:xfrm>
            <a:off x="4199624" y="837282"/>
            <a:ext cx="4115081" cy="5488767"/>
          </a:xfrm>
          <a:prstGeom prst="rect">
            <a:avLst/>
          </a:prstGeom>
        </p:spPr>
      </p:pic>
      <p:pic>
        <p:nvPicPr>
          <p:cNvPr id="3" name="Picture 2">
            <a:extLst>
              <a:ext uri="{FF2B5EF4-FFF2-40B4-BE49-F238E27FC236}">
                <a16:creationId xmlns:a16="http://schemas.microsoft.com/office/drawing/2014/main" id="{C45EC110-9A78-4513-AC91-5B3018F45B1E}"/>
              </a:ext>
            </a:extLst>
          </p:cNvPr>
          <p:cNvPicPr>
            <a:picLocks noChangeAspect="1"/>
          </p:cNvPicPr>
          <p:nvPr/>
        </p:nvPicPr>
        <p:blipFill rotWithShape="1">
          <a:blip r:embed="rId4"/>
          <a:srcRect l="18432" t="12208" r="25261" b="7757"/>
          <a:stretch/>
        </p:blipFill>
        <p:spPr>
          <a:xfrm>
            <a:off x="8711548" y="837282"/>
            <a:ext cx="2895143" cy="5488767"/>
          </a:xfrm>
          <a:prstGeom prst="rect">
            <a:avLst/>
          </a:prstGeom>
        </p:spPr>
      </p:pic>
    </p:spTree>
    <p:extLst>
      <p:ext uri="{BB962C8B-B14F-4D97-AF65-F5344CB8AC3E}">
        <p14:creationId xmlns:p14="http://schemas.microsoft.com/office/powerpoint/2010/main" val="2879060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66EA8B-4A3D-A33C-8004-D71E3F883652}"/>
              </a:ext>
            </a:extLst>
          </p:cNvPr>
          <p:cNvSpPr>
            <a:spLocks noGrp="1"/>
          </p:cNvSpPr>
          <p:nvPr>
            <p:ph type="sldNum" sz="quarter" idx="12"/>
          </p:nvPr>
        </p:nvSpPr>
        <p:spPr/>
        <p:txBody>
          <a:bodyPr/>
          <a:lstStyle/>
          <a:p>
            <a:fld id="{7D1BE87E-F0DE-A44C-894B-E142BEB21E42}" type="slidenum">
              <a:rPr lang="en-US" smtClean="0"/>
              <a:pPr/>
              <a:t>9</a:t>
            </a:fld>
            <a:endParaRPr lang="en-US" dirty="0"/>
          </a:p>
        </p:txBody>
      </p:sp>
      <p:sp>
        <p:nvSpPr>
          <p:cNvPr id="5" name="Title 4">
            <a:extLst>
              <a:ext uri="{FF2B5EF4-FFF2-40B4-BE49-F238E27FC236}">
                <a16:creationId xmlns:a16="http://schemas.microsoft.com/office/drawing/2014/main" id="{9566A27E-06A2-4B8C-2C35-38C61B89127B}"/>
              </a:ext>
            </a:extLst>
          </p:cNvPr>
          <p:cNvSpPr>
            <a:spLocks noGrp="1"/>
          </p:cNvSpPr>
          <p:nvPr>
            <p:ph type="title"/>
          </p:nvPr>
        </p:nvSpPr>
        <p:spPr/>
        <p:txBody>
          <a:bodyPr/>
          <a:lstStyle/>
          <a:p>
            <a:r>
              <a:rPr lang="en-US" dirty="0"/>
              <a:t>Results and comparison</a:t>
            </a:r>
          </a:p>
        </p:txBody>
      </p:sp>
      <p:sp>
        <p:nvSpPr>
          <p:cNvPr id="2" name="Date Placeholder 1">
            <a:extLst>
              <a:ext uri="{FF2B5EF4-FFF2-40B4-BE49-F238E27FC236}">
                <a16:creationId xmlns:a16="http://schemas.microsoft.com/office/drawing/2014/main" id="{01465575-77F8-7957-C1BC-DA92BAAD32EB}"/>
              </a:ext>
            </a:extLst>
          </p:cNvPr>
          <p:cNvSpPr>
            <a:spLocks noGrp="1"/>
          </p:cNvSpPr>
          <p:nvPr>
            <p:ph type="dt" sz="half" idx="10"/>
          </p:nvPr>
        </p:nvSpPr>
        <p:spPr/>
        <p:txBody>
          <a:bodyPr/>
          <a:lstStyle/>
          <a:p>
            <a:fld id="{3FEC3932-812C-4B1C-BE9A-E9B883C3E7D5}" type="datetime1">
              <a:rPr lang="en-US" smtClean="0"/>
              <a:pPr/>
              <a:t>5/16/2025</a:t>
            </a:fld>
            <a:endParaRPr lang="en-US" dirty="0"/>
          </a:p>
        </p:txBody>
      </p:sp>
      <p:sp>
        <p:nvSpPr>
          <p:cNvPr id="7" name="Text Placeholder 6">
            <a:extLst>
              <a:ext uri="{FF2B5EF4-FFF2-40B4-BE49-F238E27FC236}">
                <a16:creationId xmlns:a16="http://schemas.microsoft.com/office/drawing/2014/main" id="{9107B422-D2E5-42FC-BFC1-2DB93673A81F}"/>
              </a:ext>
            </a:extLst>
          </p:cNvPr>
          <p:cNvSpPr>
            <a:spLocks noGrp="1"/>
          </p:cNvSpPr>
          <p:nvPr>
            <p:ph type="body" sz="half" idx="2"/>
          </p:nvPr>
        </p:nvSpPr>
        <p:spPr>
          <a:xfrm>
            <a:off x="309094" y="1319202"/>
            <a:ext cx="5691112" cy="466056"/>
          </a:xfrm>
        </p:spPr>
        <p:txBody>
          <a:bodyPr/>
          <a:lstStyle/>
          <a:p>
            <a:r>
              <a:rPr lang="en-US" dirty="0"/>
              <a:t>JLab 50% Capacity</a:t>
            </a:r>
          </a:p>
          <a:p>
            <a:endParaRPr lang="en-US" dirty="0"/>
          </a:p>
        </p:txBody>
      </p:sp>
      <p:graphicFrame>
        <p:nvGraphicFramePr>
          <p:cNvPr id="8" name="Table 7">
            <a:extLst>
              <a:ext uri="{FF2B5EF4-FFF2-40B4-BE49-F238E27FC236}">
                <a16:creationId xmlns:a16="http://schemas.microsoft.com/office/drawing/2014/main" id="{2FACF4D2-9532-4451-AB56-405A03DC501E}"/>
              </a:ext>
            </a:extLst>
          </p:cNvPr>
          <p:cNvGraphicFramePr>
            <a:graphicFrameLocks noGrp="1"/>
          </p:cNvGraphicFramePr>
          <p:nvPr>
            <p:extLst>
              <p:ext uri="{D42A27DB-BD31-4B8C-83A1-F6EECF244321}">
                <p14:modId xmlns:p14="http://schemas.microsoft.com/office/powerpoint/2010/main" val="2666871971"/>
              </p:ext>
            </p:extLst>
          </p:nvPr>
        </p:nvGraphicFramePr>
        <p:xfrm>
          <a:off x="412207" y="1893845"/>
          <a:ext cx="5500914" cy="3235960"/>
        </p:xfrm>
        <a:graphic>
          <a:graphicData uri="http://schemas.openxmlformats.org/drawingml/2006/table">
            <a:tbl>
              <a:tblPr firstRow="1" bandRow="1">
                <a:tableStyleId>{5C22544A-7EE6-4342-B048-85BDC9FD1C3A}</a:tableStyleId>
              </a:tblPr>
              <a:tblGrid>
                <a:gridCol w="754742">
                  <a:extLst>
                    <a:ext uri="{9D8B030D-6E8A-4147-A177-3AD203B41FA5}">
                      <a16:colId xmlns:a16="http://schemas.microsoft.com/office/drawing/2014/main" val="3718841610"/>
                    </a:ext>
                  </a:extLst>
                </a:gridCol>
                <a:gridCol w="816230">
                  <a:extLst>
                    <a:ext uri="{9D8B030D-6E8A-4147-A177-3AD203B41FA5}">
                      <a16:colId xmlns:a16="http://schemas.microsoft.com/office/drawing/2014/main" val="1774834247"/>
                    </a:ext>
                  </a:extLst>
                </a:gridCol>
                <a:gridCol w="1181994">
                  <a:extLst>
                    <a:ext uri="{9D8B030D-6E8A-4147-A177-3AD203B41FA5}">
                      <a16:colId xmlns:a16="http://schemas.microsoft.com/office/drawing/2014/main" val="81128720"/>
                    </a:ext>
                  </a:extLst>
                </a:gridCol>
                <a:gridCol w="1285678">
                  <a:extLst>
                    <a:ext uri="{9D8B030D-6E8A-4147-A177-3AD203B41FA5}">
                      <a16:colId xmlns:a16="http://schemas.microsoft.com/office/drawing/2014/main" val="285528312"/>
                    </a:ext>
                  </a:extLst>
                </a:gridCol>
                <a:gridCol w="731135">
                  <a:extLst>
                    <a:ext uri="{9D8B030D-6E8A-4147-A177-3AD203B41FA5}">
                      <a16:colId xmlns:a16="http://schemas.microsoft.com/office/drawing/2014/main" val="629077280"/>
                    </a:ext>
                  </a:extLst>
                </a:gridCol>
                <a:gridCol w="731135">
                  <a:extLst>
                    <a:ext uri="{9D8B030D-6E8A-4147-A177-3AD203B41FA5}">
                      <a16:colId xmlns:a16="http://schemas.microsoft.com/office/drawing/2014/main" val="2320624736"/>
                    </a:ext>
                  </a:extLst>
                </a:gridCol>
              </a:tblGrid>
              <a:tr h="370840">
                <a:tc>
                  <a:txBody>
                    <a:bodyPr/>
                    <a:lstStyle/>
                    <a:p>
                      <a:r>
                        <a:rPr lang="en-US" sz="1400" dirty="0"/>
                        <a:t>Mode</a:t>
                      </a:r>
                    </a:p>
                  </a:txBody>
                  <a:tcPr/>
                </a:tc>
                <a:tc>
                  <a:txBody>
                    <a:bodyPr/>
                    <a:lstStyle/>
                    <a:p>
                      <a:r>
                        <a:rPr lang="en-US" sz="1400" dirty="0"/>
                        <a:t>4K Capacity (W)</a:t>
                      </a:r>
                    </a:p>
                  </a:txBody>
                  <a:tcPr/>
                </a:tc>
                <a:tc>
                  <a:txBody>
                    <a:bodyPr/>
                    <a:lstStyle/>
                    <a:p>
                      <a:r>
                        <a:rPr lang="en-US" sz="1400" dirty="0"/>
                        <a:t>Liquefaction rate (g/s)</a:t>
                      </a:r>
                    </a:p>
                  </a:txBody>
                  <a:tcPr/>
                </a:tc>
                <a:tc>
                  <a:txBody>
                    <a:bodyPr/>
                    <a:lstStyle/>
                    <a:p>
                      <a:r>
                        <a:rPr lang="en-US" sz="1400" dirty="0"/>
                        <a:t>LN2 Consumption (g/s)</a:t>
                      </a:r>
                    </a:p>
                  </a:txBody>
                  <a:tcPr/>
                </a:tc>
                <a:tc>
                  <a:txBody>
                    <a:bodyPr/>
                    <a:lstStyle/>
                    <a:p>
                      <a:r>
                        <a:rPr lang="en-US" sz="1400" dirty="0"/>
                        <a:t>Target Power (W)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Power Usage (kW)</a:t>
                      </a:r>
                    </a:p>
                    <a:p>
                      <a:endParaRPr lang="en-US" sz="1400" dirty="0"/>
                    </a:p>
                  </a:txBody>
                  <a:tcPr/>
                </a:tc>
                <a:extLst>
                  <a:ext uri="{0D108BD9-81ED-4DB2-BD59-A6C34878D82A}">
                    <a16:rowId xmlns:a16="http://schemas.microsoft.com/office/drawing/2014/main" val="3465502993"/>
                  </a:ext>
                </a:extLst>
              </a:tr>
              <a:tr h="370840">
                <a:tc>
                  <a:txBody>
                    <a:bodyPr/>
                    <a:lstStyle/>
                    <a:p>
                      <a:r>
                        <a:rPr lang="en-US" dirty="0"/>
                        <a:t>100% Ref</a:t>
                      </a:r>
                    </a:p>
                  </a:txBody>
                  <a:tcPr/>
                </a:tc>
                <a:tc>
                  <a:txBody>
                    <a:bodyPr/>
                    <a:lstStyle/>
                    <a:p>
                      <a:pPr algn="ctr"/>
                      <a:r>
                        <a:rPr lang="en-US" dirty="0"/>
                        <a:t>2038</a:t>
                      </a:r>
                    </a:p>
                  </a:txBody>
                  <a:tcPr/>
                </a:tc>
                <a:tc>
                  <a:txBody>
                    <a:bodyPr/>
                    <a:lstStyle/>
                    <a:p>
                      <a:pPr algn="ctr"/>
                      <a:r>
                        <a:rPr lang="en-US" dirty="0"/>
                        <a:t>-</a:t>
                      </a:r>
                    </a:p>
                  </a:txBody>
                  <a:tcPr/>
                </a:tc>
                <a:tc>
                  <a:txBody>
                    <a:bodyPr/>
                    <a:lstStyle/>
                    <a:p>
                      <a:pPr algn="ctr"/>
                      <a:r>
                        <a:rPr lang="en-US" dirty="0"/>
                        <a:t>11.6</a:t>
                      </a:r>
                    </a:p>
                  </a:txBody>
                  <a:tcPr/>
                </a:tc>
                <a:tc>
                  <a:txBody>
                    <a:bodyPr/>
                    <a:lstStyle/>
                    <a:p>
                      <a:pPr algn="ctr"/>
                      <a:r>
                        <a:rPr lang="en-US" dirty="0"/>
                        <a:t>-</a:t>
                      </a:r>
                    </a:p>
                  </a:txBody>
                  <a:tcPr/>
                </a:tc>
                <a:tc>
                  <a:txBody>
                    <a:bodyPr/>
                    <a:lstStyle/>
                    <a:p>
                      <a:pPr algn="ctr"/>
                      <a:r>
                        <a:rPr lang="en-US" dirty="0"/>
                        <a:t>654.2</a:t>
                      </a:r>
                    </a:p>
                  </a:txBody>
                  <a:tcPr/>
                </a:tc>
                <a:extLst>
                  <a:ext uri="{0D108BD9-81ED-4DB2-BD59-A6C34878D82A}">
                    <a16:rowId xmlns:a16="http://schemas.microsoft.com/office/drawing/2014/main" val="3770580845"/>
                  </a:ext>
                </a:extLst>
              </a:tr>
              <a:tr h="370840">
                <a:tc>
                  <a:txBody>
                    <a:bodyPr/>
                    <a:lstStyle/>
                    <a:p>
                      <a:r>
                        <a:rPr lang="en-US" dirty="0"/>
                        <a:t>100% </a:t>
                      </a:r>
                      <a:r>
                        <a:rPr lang="en-US" dirty="0" err="1"/>
                        <a:t>Liq</a:t>
                      </a:r>
                      <a:endParaRPr lang="en-US" dirty="0"/>
                    </a:p>
                  </a:txBody>
                  <a:tcPr/>
                </a:tc>
                <a:tc>
                  <a:txBody>
                    <a:bodyPr/>
                    <a:lstStyle/>
                    <a:p>
                      <a:pPr algn="ctr"/>
                      <a:r>
                        <a:rPr lang="en-US" dirty="0"/>
                        <a:t>-</a:t>
                      </a:r>
                    </a:p>
                  </a:txBody>
                  <a:tcPr/>
                </a:tc>
                <a:tc>
                  <a:txBody>
                    <a:bodyPr/>
                    <a:lstStyle/>
                    <a:p>
                      <a:pPr algn="ctr"/>
                      <a:r>
                        <a:rPr lang="en-US" dirty="0"/>
                        <a:t>21</a:t>
                      </a:r>
                    </a:p>
                  </a:txBody>
                  <a:tcPr/>
                </a:tc>
                <a:tc>
                  <a:txBody>
                    <a:bodyPr/>
                    <a:lstStyle/>
                    <a:p>
                      <a:pPr algn="ctr"/>
                      <a:r>
                        <a:rPr lang="en-US" dirty="0"/>
                        <a:t>60.6</a:t>
                      </a:r>
                    </a:p>
                  </a:txBody>
                  <a:tcPr/>
                </a:tc>
                <a:tc>
                  <a:txBody>
                    <a:bodyPr/>
                    <a:lstStyle/>
                    <a:p>
                      <a:pPr algn="ctr"/>
                      <a:r>
                        <a:rPr lang="en-US" dirty="0"/>
                        <a:t>-</a:t>
                      </a:r>
                    </a:p>
                  </a:txBody>
                  <a:tcPr/>
                </a:tc>
                <a:tc>
                  <a:txBody>
                    <a:bodyPr/>
                    <a:lstStyle/>
                    <a:p>
                      <a:pPr algn="ctr"/>
                      <a:r>
                        <a:rPr lang="en-US" dirty="0"/>
                        <a:t>615.1</a:t>
                      </a:r>
                    </a:p>
                  </a:txBody>
                  <a:tcPr/>
                </a:tc>
                <a:extLst>
                  <a:ext uri="{0D108BD9-81ED-4DB2-BD59-A6C34878D82A}">
                    <a16:rowId xmlns:a16="http://schemas.microsoft.com/office/drawing/2014/main" val="2310906643"/>
                  </a:ext>
                </a:extLst>
              </a:tr>
              <a:tr h="370840">
                <a:tc>
                  <a:txBody>
                    <a:bodyPr/>
                    <a:lstStyle/>
                    <a:p>
                      <a:r>
                        <a:rPr lang="en-US" dirty="0"/>
                        <a:t>50/50</a:t>
                      </a:r>
                    </a:p>
                  </a:txBody>
                  <a:tcPr/>
                </a:tc>
                <a:tc>
                  <a:txBody>
                    <a:bodyPr/>
                    <a:lstStyle/>
                    <a:p>
                      <a:pPr algn="ctr"/>
                      <a:r>
                        <a:rPr lang="en-US" dirty="0"/>
                        <a:t>1061</a:t>
                      </a:r>
                    </a:p>
                  </a:txBody>
                  <a:tcPr/>
                </a:tc>
                <a:tc>
                  <a:txBody>
                    <a:bodyPr/>
                    <a:lstStyle/>
                    <a:p>
                      <a:pPr algn="ctr"/>
                      <a:r>
                        <a:rPr lang="en-US" dirty="0"/>
                        <a:t>12.5</a:t>
                      </a:r>
                    </a:p>
                  </a:txBody>
                  <a:tcPr/>
                </a:tc>
                <a:tc>
                  <a:txBody>
                    <a:bodyPr/>
                    <a:lstStyle/>
                    <a:p>
                      <a:pPr algn="ctr"/>
                      <a:r>
                        <a:rPr lang="en-US" dirty="0"/>
                        <a:t>34.5</a:t>
                      </a:r>
                    </a:p>
                  </a:txBody>
                  <a:tcPr/>
                </a:tc>
                <a:tc>
                  <a:txBody>
                    <a:bodyPr/>
                    <a:lstStyle/>
                    <a:p>
                      <a:pPr algn="ctr"/>
                      <a:r>
                        <a:rPr lang="en-US" dirty="0"/>
                        <a:t>-</a:t>
                      </a:r>
                    </a:p>
                  </a:txBody>
                  <a:tcPr/>
                </a:tc>
                <a:tc>
                  <a:txBody>
                    <a:bodyPr/>
                    <a:lstStyle/>
                    <a:p>
                      <a:pPr algn="ctr"/>
                      <a:r>
                        <a:rPr lang="en-US" dirty="0"/>
                        <a:t>598.7</a:t>
                      </a:r>
                    </a:p>
                  </a:txBody>
                  <a:tcPr/>
                </a:tc>
                <a:extLst>
                  <a:ext uri="{0D108BD9-81ED-4DB2-BD59-A6C34878D82A}">
                    <a16:rowId xmlns:a16="http://schemas.microsoft.com/office/drawing/2014/main" val="3583978470"/>
                  </a:ext>
                </a:extLst>
              </a:tr>
              <a:tr h="370840">
                <a:tc>
                  <a:txBody>
                    <a:bodyPr/>
                    <a:lstStyle/>
                    <a:p>
                      <a:r>
                        <a:rPr lang="en-US" dirty="0"/>
                        <a:t>Max 15K</a:t>
                      </a:r>
                    </a:p>
                  </a:txBody>
                  <a:tcPr/>
                </a:tc>
                <a:tc>
                  <a:txBody>
                    <a:bodyPr/>
                    <a:lstStyle/>
                    <a:p>
                      <a:pPr algn="ctr"/>
                      <a:r>
                        <a:rPr lang="en-US" dirty="0"/>
                        <a:t>486</a:t>
                      </a:r>
                    </a:p>
                  </a:txBody>
                  <a:tcPr/>
                </a:tc>
                <a:tc>
                  <a:txBody>
                    <a:bodyPr/>
                    <a:lstStyle/>
                    <a:p>
                      <a:pPr algn="ctr"/>
                      <a:r>
                        <a:rPr lang="en-US" dirty="0"/>
                        <a:t>4.3</a:t>
                      </a:r>
                    </a:p>
                  </a:txBody>
                  <a:tcPr/>
                </a:tc>
                <a:tc>
                  <a:txBody>
                    <a:bodyPr/>
                    <a:lstStyle/>
                    <a:p>
                      <a:pPr algn="ctr"/>
                      <a:r>
                        <a:rPr lang="en-US" dirty="0"/>
                        <a:t>18.5</a:t>
                      </a:r>
                    </a:p>
                  </a:txBody>
                  <a:tcPr/>
                </a:tc>
                <a:tc>
                  <a:txBody>
                    <a:bodyPr/>
                    <a:lstStyle/>
                    <a:p>
                      <a:pPr algn="ctr"/>
                      <a:r>
                        <a:rPr lang="en-US" dirty="0"/>
                        <a:t>1496</a:t>
                      </a:r>
                    </a:p>
                  </a:txBody>
                  <a:tcPr/>
                </a:tc>
                <a:tc>
                  <a:txBody>
                    <a:bodyPr/>
                    <a:lstStyle/>
                    <a:p>
                      <a:pPr algn="ctr"/>
                      <a:r>
                        <a:rPr lang="en-US" dirty="0"/>
                        <a:t>618.8</a:t>
                      </a:r>
                    </a:p>
                  </a:txBody>
                  <a:tcPr/>
                </a:tc>
                <a:extLst>
                  <a:ext uri="{0D108BD9-81ED-4DB2-BD59-A6C34878D82A}">
                    <a16:rowId xmlns:a16="http://schemas.microsoft.com/office/drawing/2014/main" val="2309409574"/>
                  </a:ext>
                </a:extLst>
              </a:tr>
            </a:tbl>
          </a:graphicData>
        </a:graphic>
      </p:graphicFrame>
      <p:sp>
        <p:nvSpPr>
          <p:cNvPr id="9" name="TextBox 8">
            <a:extLst>
              <a:ext uri="{FF2B5EF4-FFF2-40B4-BE49-F238E27FC236}">
                <a16:creationId xmlns:a16="http://schemas.microsoft.com/office/drawing/2014/main" id="{7726806A-A5A4-4EBC-8C1E-87071C709BF4}"/>
              </a:ext>
            </a:extLst>
          </p:cNvPr>
          <p:cNvSpPr txBox="1"/>
          <p:nvPr/>
        </p:nvSpPr>
        <p:spPr>
          <a:xfrm>
            <a:off x="6383383" y="1319202"/>
            <a:ext cx="4728754"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SSC 50% Capacity</a:t>
            </a:r>
          </a:p>
        </p:txBody>
      </p:sp>
      <p:graphicFrame>
        <p:nvGraphicFramePr>
          <p:cNvPr id="10" name="Table 9">
            <a:extLst>
              <a:ext uri="{FF2B5EF4-FFF2-40B4-BE49-F238E27FC236}">
                <a16:creationId xmlns:a16="http://schemas.microsoft.com/office/drawing/2014/main" id="{43F72F21-FA00-4EBB-9D59-1E1F608AD2D6}"/>
              </a:ext>
            </a:extLst>
          </p:cNvPr>
          <p:cNvGraphicFramePr>
            <a:graphicFrameLocks noGrp="1"/>
          </p:cNvGraphicFramePr>
          <p:nvPr>
            <p:extLst>
              <p:ext uri="{D42A27DB-BD31-4B8C-83A1-F6EECF244321}">
                <p14:modId xmlns:p14="http://schemas.microsoft.com/office/powerpoint/2010/main" val="3542803429"/>
              </p:ext>
            </p:extLst>
          </p:nvPr>
        </p:nvGraphicFramePr>
        <p:xfrm>
          <a:off x="6393543" y="1893845"/>
          <a:ext cx="5500914" cy="2595880"/>
        </p:xfrm>
        <a:graphic>
          <a:graphicData uri="http://schemas.openxmlformats.org/drawingml/2006/table">
            <a:tbl>
              <a:tblPr firstRow="1" bandRow="1">
                <a:tableStyleId>{5C22544A-7EE6-4342-B048-85BDC9FD1C3A}</a:tableStyleId>
              </a:tblPr>
              <a:tblGrid>
                <a:gridCol w="754742">
                  <a:extLst>
                    <a:ext uri="{9D8B030D-6E8A-4147-A177-3AD203B41FA5}">
                      <a16:colId xmlns:a16="http://schemas.microsoft.com/office/drawing/2014/main" val="3718841610"/>
                    </a:ext>
                  </a:extLst>
                </a:gridCol>
                <a:gridCol w="816230">
                  <a:extLst>
                    <a:ext uri="{9D8B030D-6E8A-4147-A177-3AD203B41FA5}">
                      <a16:colId xmlns:a16="http://schemas.microsoft.com/office/drawing/2014/main" val="1774834247"/>
                    </a:ext>
                  </a:extLst>
                </a:gridCol>
                <a:gridCol w="1181994">
                  <a:extLst>
                    <a:ext uri="{9D8B030D-6E8A-4147-A177-3AD203B41FA5}">
                      <a16:colId xmlns:a16="http://schemas.microsoft.com/office/drawing/2014/main" val="81128720"/>
                    </a:ext>
                  </a:extLst>
                </a:gridCol>
                <a:gridCol w="1285678">
                  <a:extLst>
                    <a:ext uri="{9D8B030D-6E8A-4147-A177-3AD203B41FA5}">
                      <a16:colId xmlns:a16="http://schemas.microsoft.com/office/drawing/2014/main" val="285528312"/>
                    </a:ext>
                  </a:extLst>
                </a:gridCol>
                <a:gridCol w="731135">
                  <a:extLst>
                    <a:ext uri="{9D8B030D-6E8A-4147-A177-3AD203B41FA5}">
                      <a16:colId xmlns:a16="http://schemas.microsoft.com/office/drawing/2014/main" val="629077280"/>
                    </a:ext>
                  </a:extLst>
                </a:gridCol>
                <a:gridCol w="731135">
                  <a:extLst>
                    <a:ext uri="{9D8B030D-6E8A-4147-A177-3AD203B41FA5}">
                      <a16:colId xmlns:a16="http://schemas.microsoft.com/office/drawing/2014/main" val="2320624736"/>
                    </a:ext>
                  </a:extLst>
                </a:gridCol>
              </a:tblGrid>
              <a:tr h="370840">
                <a:tc>
                  <a:txBody>
                    <a:bodyPr/>
                    <a:lstStyle/>
                    <a:p>
                      <a:r>
                        <a:rPr lang="en-US" sz="1400" dirty="0"/>
                        <a:t>Mode</a:t>
                      </a:r>
                    </a:p>
                  </a:txBody>
                  <a:tcPr/>
                </a:tc>
                <a:tc>
                  <a:txBody>
                    <a:bodyPr/>
                    <a:lstStyle/>
                    <a:p>
                      <a:r>
                        <a:rPr lang="en-US" sz="1400" dirty="0"/>
                        <a:t>4K Capacity (W)</a:t>
                      </a:r>
                    </a:p>
                  </a:txBody>
                  <a:tcPr/>
                </a:tc>
                <a:tc>
                  <a:txBody>
                    <a:bodyPr/>
                    <a:lstStyle/>
                    <a:p>
                      <a:r>
                        <a:rPr lang="en-US" sz="1400" dirty="0"/>
                        <a:t>Liquefaction rate (g/s)</a:t>
                      </a:r>
                    </a:p>
                  </a:txBody>
                  <a:tcPr/>
                </a:tc>
                <a:tc>
                  <a:txBody>
                    <a:bodyPr/>
                    <a:lstStyle/>
                    <a:p>
                      <a:r>
                        <a:rPr lang="en-US" sz="1400" dirty="0"/>
                        <a:t>LN2 Consumption (g/s)</a:t>
                      </a:r>
                    </a:p>
                  </a:txBody>
                  <a:tcPr/>
                </a:tc>
                <a:tc>
                  <a:txBody>
                    <a:bodyPr/>
                    <a:lstStyle/>
                    <a:p>
                      <a:r>
                        <a:rPr lang="en-US" sz="1400" dirty="0"/>
                        <a:t>Target Power (W)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Power Usage (kW)</a:t>
                      </a:r>
                    </a:p>
                    <a:p>
                      <a:endParaRPr lang="en-US" sz="1400" dirty="0"/>
                    </a:p>
                  </a:txBody>
                  <a:tcPr/>
                </a:tc>
                <a:extLst>
                  <a:ext uri="{0D108BD9-81ED-4DB2-BD59-A6C34878D82A}">
                    <a16:rowId xmlns:a16="http://schemas.microsoft.com/office/drawing/2014/main" val="3465502993"/>
                  </a:ext>
                </a:extLst>
              </a:tr>
              <a:tr h="370840">
                <a:tc>
                  <a:txBody>
                    <a:bodyPr/>
                    <a:lstStyle/>
                    <a:p>
                      <a:r>
                        <a:rPr lang="en-US" dirty="0"/>
                        <a:t>100% Ref</a:t>
                      </a:r>
                    </a:p>
                  </a:txBody>
                  <a:tcPr/>
                </a:tc>
                <a:tc>
                  <a:txBody>
                    <a:bodyPr/>
                    <a:lstStyle/>
                    <a:p>
                      <a:pPr algn="ctr"/>
                      <a:r>
                        <a:rPr lang="en-US" dirty="0"/>
                        <a:t>1450</a:t>
                      </a:r>
                    </a:p>
                  </a:txBody>
                  <a:tcPr/>
                </a:tc>
                <a:tc>
                  <a:txBody>
                    <a:bodyPr/>
                    <a:lstStyle/>
                    <a:p>
                      <a:pPr algn="ctr"/>
                      <a:r>
                        <a:rPr lang="en-US" dirty="0"/>
                        <a:t>-</a:t>
                      </a:r>
                    </a:p>
                  </a:txBody>
                  <a:tcPr/>
                </a:tc>
                <a:tc>
                  <a:txBody>
                    <a:bodyPr/>
                    <a:lstStyle/>
                    <a:p>
                      <a:pPr algn="ctr"/>
                      <a:r>
                        <a:rPr lang="en-US" dirty="0"/>
                        <a:t>8.9</a:t>
                      </a:r>
                    </a:p>
                  </a:txBody>
                  <a:tcPr/>
                </a:tc>
                <a:tc>
                  <a:txBody>
                    <a:bodyPr/>
                    <a:lstStyle/>
                    <a:p>
                      <a:pPr algn="ctr"/>
                      <a:r>
                        <a:rPr lang="en-US" dirty="0"/>
                        <a:t>-</a:t>
                      </a:r>
                    </a:p>
                  </a:txBody>
                  <a:tcPr/>
                </a:tc>
                <a:tc>
                  <a:txBody>
                    <a:bodyPr/>
                    <a:lstStyle/>
                    <a:p>
                      <a:pPr algn="ctr"/>
                      <a:r>
                        <a:rPr lang="en-US" dirty="0"/>
                        <a:t>664.6</a:t>
                      </a:r>
                    </a:p>
                  </a:txBody>
                  <a:tcPr/>
                </a:tc>
                <a:extLst>
                  <a:ext uri="{0D108BD9-81ED-4DB2-BD59-A6C34878D82A}">
                    <a16:rowId xmlns:a16="http://schemas.microsoft.com/office/drawing/2014/main" val="3770580845"/>
                  </a:ext>
                </a:extLst>
              </a:tr>
              <a:tr h="370840">
                <a:tc>
                  <a:txBody>
                    <a:bodyPr/>
                    <a:lstStyle/>
                    <a:p>
                      <a:r>
                        <a:rPr lang="en-US" dirty="0"/>
                        <a:t>100% </a:t>
                      </a:r>
                      <a:r>
                        <a:rPr lang="en-US" dirty="0" err="1"/>
                        <a:t>Liq</a:t>
                      </a:r>
                      <a:endParaRPr lang="en-US" dirty="0"/>
                    </a:p>
                  </a:txBody>
                  <a:tcPr/>
                </a:tc>
                <a:tc>
                  <a:txBody>
                    <a:bodyPr/>
                    <a:lstStyle/>
                    <a:p>
                      <a:pPr algn="ctr"/>
                      <a:r>
                        <a:rPr lang="en-US" dirty="0"/>
                        <a:t>-</a:t>
                      </a:r>
                    </a:p>
                  </a:txBody>
                  <a:tcPr/>
                </a:tc>
                <a:tc>
                  <a:txBody>
                    <a:bodyPr/>
                    <a:lstStyle/>
                    <a:p>
                      <a:pPr algn="ctr"/>
                      <a:r>
                        <a:rPr lang="en-US" dirty="0"/>
                        <a:t>18</a:t>
                      </a:r>
                    </a:p>
                  </a:txBody>
                  <a:tcPr/>
                </a:tc>
                <a:tc>
                  <a:txBody>
                    <a:bodyPr/>
                    <a:lstStyle/>
                    <a:p>
                      <a:pPr algn="ctr"/>
                      <a:r>
                        <a:rPr lang="en-US" dirty="0"/>
                        <a:t>58</a:t>
                      </a:r>
                    </a:p>
                  </a:txBody>
                  <a:tcPr/>
                </a:tc>
                <a:tc>
                  <a:txBody>
                    <a:bodyPr/>
                    <a:lstStyle/>
                    <a:p>
                      <a:pPr algn="ctr"/>
                      <a:r>
                        <a:rPr lang="en-US" dirty="0"/>
                        <a:t>-</a:t>
                      </a:r>
                    </a:p>
                  </a:txBody>
                  <a:tcPr/>
                </a:tc>
                <a:tc>
                  <a:txBody>
                    <a:bodyPr/>
                    <a:lstStyle/>
                    <a:p>
                      <a:pPr algn="ctr"/>
                      <a:r>
                        <a:rPr lang="en-US" dirty="0"/>
                        <a:t>693.5</a:t>
                      </a:r>
                    </a:p>
                  </a:txBody>
                  <a:tcPr/>
                </a:tc>
                <a:extLst>
                  <a:ext uri="{0D108BD9-81ED-4DB2-BD59-A6C34878D82A}">
                    <a16:rowId xmlns:a16="http://schemas.microsoft.com/office/drawing/2014/main" val="2310906643"/>
                  </a:ext>
                </a:extLst>
              </a:tr>
              <a:tr h="370840">
                <a:tc>
                  <a:txBody>
                    <a:bodyPr/>
                    <a:lstStyle/>
                    <a:p>
                      <a:r>
                        <a:rPr lang="en-US" dirty="0"/>
                        <a:t>50/50</a:t>
                      </a:r>
                    </a:p>
                  </a:txBody>
                  <a:tcPr/>
                </a:tc>
                <a:tc>
                  <a:txBody>
                    <a:bodyPr/>
                    <a:lstStyle/>
                    <a:p>
                      <a:pPr algn="ctr"/>
                      <a:r>
                        <a:rPr lang="en-US" dirty="0"/>
                        <a:t>795</a:t>
                      </a:r>
                    </a:p>
                  </a:txBody>
                  <a:tcPr/>
                </a:tc>
                <a:tc>
                  <a:txBody>
                    <a:bodyPr/>
                    <a:lstStyle/>
                    <a:p>
                      <a:pPr algn="ctr"/>
                      <a:r>
                        <a:rPr lang="en-US" dirty="0"/>
                        <a:t>7.4</a:t>
                      </a:r>
                    </a:p>
                  </a:txBody>
                  <a:tcPr/>
                </a:tc>
                <a:tc>
                  <a:txBody>
                    <a:bodyPr/>
                    <a:lstStyle/>
                    <a:p>
                      <a:pPr algn="ctr"/>
                      <a:r>
                        <a:rPr lang="en-US" dirty="0"/>
                        <a:t>24.9</a:t>
                      </a:r>
                    </a:p>
                  </a:txBody>
                  <a:tcPr/>
                </a:tc>
                <a:tc>
                  <a:txBody>
                    <a:bodyPr/>
                    <a:lstStyle/>
                    <a:p>
                      <a:pPr algn="ctr"/>
                      <a:r>
                        <a:rPr lang="en-US" dirty="0"/>
                        <a:t>-</a:t>
                      </a:r>
                    </a:p>
                  </a:txBody>
                  <a:tcPr/>
                </a:tc>
                <a:tc>
                  <a:txBody>
                    <a:bodyPr/>
                    <a:lstStyle/>
                    <a:p>
                      <a:pPr algn="ctr"/>
                      <a:r>
                        <a:rPr lang="en-US" dirty="0"/>
                        <a:t>649.1</a:t>
                      </a:r>
                    </a:p>
                  </a:txBody>
                  <a:tcPr/>
                </a:tc>
                <a:extLst>
                  <a:ext uri="{0D108BD9-81ED-4DB2-BD59-A6C34878D82A}">
                    <a16:rowId xmlns:a16="http://schemas.microsoft.com/office/drawing/2014/main" val="3583978470"/>
                  </a:ext>
                </a:extLst>
              </a:tr>
            </a:tbl>
          </a:graphicData>
        </a:graphic>
      </p:graphicFrame>
    </p:spTree>
    <p:extLst>
      <p:ext uri="{BB962C8B-B14F-4D97-AF65-F5344CB8AC3E}">
        <p14:creationId xmlns:p14="http://schemas.microsoft.com/office/powerpoint/2010/main" val="105340590"/>
      </p:ext>
    </p:extLst>
  </p:cSld>
  <p:clrMapOvr>
    <a:masterClrMapping/>
  </p:clrMapOvr>
</p:sld>
</file>

<file path=ppt/theme/theme1.xml><?xml version="1.0" encoding="utf-8"?>
<a:theme xmlns:a="http://schemas.openxmlformats.org/drawingml/2006/main" name="Jefferson Lab Theme 1">
  <a:themeElements>
    <a:clrScheme name="JLab Color Theme 1">
      <a:dk1>
        <a:srgbClr val="000000"/>
      </a:dk1>
      <a:lt1>
        <a:srgbClr val="FFFFFF"/>
      </a:lt1>
      <a:dk2>
        <a:srgbClr val="1C5068"/>
      </a:dk2>
      <a:lt2>
        <a:srgbClr val="8397A9"/>
      </a:lt2>
      <a:accent1>
        <a:srgbClr val="C31230"/>
      </a:accent1>
      <a:accent2>
        <a:srgbClr val="10A1AF"/>
      </a:accent2>
      <a:accent3>
        <a:srgbClr val="5E5E5E"/>
      </a:accent3>
      <a:accent4>
        <a:srgbClr val="821282"/>
      </a:accent4>
      <a:accent5>
        <a:srgbClr val="385723"/>
      </a:accent5>
      <a:accent6>
        <a:srgbClr val="BF9000"/>
      </a:accent6>
      <a:hlink>
        <a:srgbClr val="1C5068"/>
      </a:hlink>
      <a:folHlink>
        <a:srgbClr val="10A1A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44450">
          <a:solidFill>
            <a:srgbClr val="00B0F0"/>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JeffersonLabTemplate_JG_2503" id="{3B269B79-482B-CB48-8F1B-DE1E93D1D15C}" vid="{F7CB5D91-9C74-4C48-B8C9-8E1FE7F854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JeffersonLabTemplate_JG_2503</Template>
  <TotalTime>4374</TotalTime>
  <Words>1481</Words>
  <Application>Microsoft Office PowerPoint</Application>
  <PresentationFormat>Widescreen</PresentationFormat>
  <Paragraphs>411</Paragraphs>
  <Slides>19</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Jefferson Lab Theme 1</vt:lpstr>
      <vt:lpstr> C3Or2B-04 Performance Testing of the 4kW ESR2 Refrigerator at JLab</vt:lpstr>
      <vt:lpstr>Background</vt:lpstr>
      <vt:lpstr>Background</vt:lpstr>
      <vt:lpstr>Background</vt:lpstr>
      <vt:lpstr>Background</vt:lpstr>
      <vt:lpstr>Modifications</vt:lpstr>
      <vt:lpstr>Test Plan</vt:lpstr>
      <vt:lpstr>Test Plan</vt:lpstr>
      <vt:lpstr>Results and comparison</vt:lpstr>
      <vt:lpstr>Results and comparison</vt:lpstr>
      <vt:lpstr>Results and comparison</vt:lpstr>
      <vt:lpstr>Results and comparison</vt:lpstr>
      <vt:lpstr>Issues</vt:lpstr>
      <vt:lpstr>Issues</vt:lpstr>
      <vt:lpstr>Issues</vt:lpstr>
      <vt:lpstr>QUESTIONS?</vt:lpstr>
      <vt:lpstr>Cooldown</vt:lpstr>
      <vt:lpstr>Background</vt:lpstr>
      <vt:lpstr>Background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Perry</dc:creator>
  <cp:lastModifiedBy>Chris Perry</cp:lastModifiedBy>
  <cp:revision>93</cp:revision>
  <cp:lastPrinted>2024-11-21T18:51:38Z</cp:lastPrinted>
  <dcterms:created xsi:type="dcterms:W3CDTF">2025-04-07T20:25:19Z</dcterms:created>
  <dcterms:modified xsi:type="dcterms:W3CDTF">2025-05-16T18:59:17Z</dcterms:modified>
</cp:coreProperties>
</file>