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67" r:id="rId2"/>
    <p:sldId id="266" r:id="rId3"/>
    <p:sldId id="277" r:id="rId4"/>
    <p:sldId id="342" r:id="rId5"/>
    <p:sldId id="354" r:id="rId6"/>
    <p:sldId id="263" r:id="rId7"/>
    <p:sldId id="345" r:id="rId8"/>
    <p:sldId id="346" r:id="rId9"/>
    <p:sldId id="275" r:id="rId10"/>
    <p:sldId id="347" r:id="rId11"/>
    <p:sldId id="272" r:id="rId12"/>
    <p:sldId id="273" r:id="rId13"/>
    <p:sldId id="348" r:id="rId14"/>
    <p:sldId id="274" r:id="rId15"/>
    <p:sldId id="271" r:id="rId16"/>
    <p:sldId id="349" r:id="rId17"/>
    <p:sldId id="270" r:id="rId18"/>
    <p:sldId id="278" r:id="rId19"/>
    <p:sldId id="351" r:id="rId20"/>
    <p:sldId id="352" r:id="rId21"/>
    <p:sldId id="353" r:id="rId22"/>
    <p:sldId id="269" r:id="rId23"/>
    <p:sldId id="343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C7DBD15-A6C9-41FD-B9EE-8CFE09CA82AC}">
          <p14:sldIdLst>
            <p14:sldId id="267"/>
            <p14:sldId id="266"/>
          </p14:sldIdLst>
        </p14:section>
        <p14:section name="Introduction" id="{AA078667-78C0-4820-A187-8D804B3EA382}">
          <p14:sldIdLst>
            <p14:sldId id="277"/>
            <p14:sldId id="342"/>
            <p14:sldId id="354"/>
            <p14:sldId id="263"/>
          </p14:sldIdLst>
        </p14:section>
        <p14:section name="Modelling" id="{0D035087-F3DE-405D-A9A4-878BBA3C5137}">
          <p14:sldIdLst>
            <p14:sldId id="345"/>
            <p14:sldId id="346"/>
            <p14:sldId id="275"/>
            <p14:sldId id="347"/>
            <p14:sldId id="272"/>
            <p14:sldId id="273"/>
          </p14:sldIdLst>
        </p14:section>
        <p14:section name="Heat Load Limit" id="{796D1F1D-B578-46F8-A3E5-6F2CAB838E6F}">
          <p14:sldIdLst>
            <p14:sldId id="348"/>
            <p14:sldId id="274"/>
            <p14:sldId id="271"/>
          </p14:sldIdLst>
        </p14:section>
        <p14:section name="Summary" id="{1E7A1E9E-810B-4B2B-8BB8-BE471AA63293}">
          <p14:sldIdLst>
            <p14:sldId id="349"/>
            <p14:sldId id="270"/>
            <p14:sldId id="278"/>
          </p14:sldIdLst>
        </p14:section>
        <p14:section name="Backup Slides" id="{ADF07A5A-102B-4981-8F06-19BE1F25A272}">
          <p14:sldIdLst>
            <p14:sldId id="351"/>
            <p14:sldId id="352"/>
            <p14:sldId id="353"/>
            <p14:sldId id="269"/>
            <p14:sldId id="3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405" autoAdjust="0"/>
  </p:normalViewPr>
  <p:slideViewPr>
    <p:cSldViewPr showGuides="1">
      <p:cViewPr varScale="1">
        <p:scale>
          <a:sx n="116" d="100"/>
          <a:sy n="116" d="100"/>
        </p:scale>
        <p:origin x="138" y="324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5388" y="6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14.05.2025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14.05.2025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112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788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68086B43-9215-4588-8439-4D7C07453A0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9" name="Grafik 8" descr="Logo DES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10" name="Grafik 9" descr="Logo DESY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E1F0CB03-64D6-4EAD-B501-8CD3255D9F9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648930-2178-4877-B88B-682D2D03C299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|Modelling two-phase He II flow for heat load limits in XFEL Cryomodules for CW operation | A K Dhillon, 20/05/2025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10.xml"/><Relationship Id="rId4" Type="http://schemas.openxmlformats.org/officeDocument/2006/relationships/slide" Target="slide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aman.kumar.dhillon@desy.de" TargetMode="Externa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2.mp4"/><Relationship Id="rId7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13.png"/><Relationship Id="rId5" Type="http://schemas.microsoft.com/office/2007/relationships/media" Target="../media/media3.mp4"/><Relationship Id="rId10" Type="http://schemas.openxmlformats.org/officeDocument/2006/relationships/image" Target="../media/image12.png"/><Relationship Id="rId4" Type="http://schemas.openxmlformats.org/officeDocument/2006/relationships/video" Target="../media/media2.mp4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Modelling two-phase He II flow for heat load limits in XFEL Cryomodules for CW operation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Heat Load Threshold Identification and Flow Modeling for the EuXFEL HDC Upgrade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Aman Kumar Dhillon</a:t>
            </a:r>
          </a:p>
          <a:p>
            <a:r>
              <a:rPr lang="en-US" dirty="0"/>
              <a:t>Reno, NV, 20/05/2025 </a:t>
            </a:r>
          </a:p>
        </p:txBody>
      </p:sp>
      <p:pic>
        <p:nvPicPr>
          <p:cNvPr id="1026" name="Picture 2" descr="CEC-ICMC 2025">
            <a:extLst>
              <a:ext uri="{FF2B5EF4-FFF2-40B4-BE49-F238E27FC236}">
                <a16:creationId xmlns:a16="http://schemas.microsoft.com/office/drawing/2014/main" id="{3EEC930A-6F04-4BC9-8A25-EAFA58190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3356"/>
            <a:ext cx="4474123" cy="844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4A2EF389-54DF-4EFD-8099-3FCD25519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7698" y1="60980" x2="7698" y2="60980"/>
                        <a14:foregroundMark x1="5084" y1="74592" x2="5084" y2="74592"/>
                        <a14:foregroundMark x1="7407" y1="74410" x2="7407" y2="74410"/>
                        <a14:foregroundMark x1="16848" y1="71506" x2="16848" y2="71506"/>
                        <a14:foregroundMark x1="8279" y1="58984" x2="8279" y2="58984"/>
                        <a14:foregroundMark x1="8569" y1="57713" x2="8569" y2="57713"/>
                        <a14:foregroundMark x1="33624" y1="53721" x2="33624" y2="53721"/>
                        <a14:foregroundMark x1="50182" y1="37024" x2="50182" y2="37024"/>
                        <a14:foregroundMark x1="59913" y1="56987" x2="59913" y2="56987"/>
                        <a14:foregroundMark x1="46333" y1="65336" x2="46333" y2="65336"/>
                        <a14:foregroundMark x1="31009" y1="78040" x2="31009" y2="78040"/>
                        <a14:foregroundMark x1="84459" y1="39201" x2="84459" y2="39201"/>
                        <a14:foregroundMark x1="93827" y1="19419" x2="93827" y2="19419"/>
                        <a14:foregroundMark x1="92883" y1="17786" x2="92883" y2="177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299" y="2655891"/>
            <a:ext cx="6543404" cy="261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heat load limit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Stratified Smooth – Stratified Wavy flow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|Modelling two-phase He II flow for heat load limits in XFEL Cryomodules for CW operation | A K Dhillon, 20/05/2025</a:t>
            </a:r>
          </a:p>
        </p:txBody>
      </p:sp>
      <p:pic>
        <p:nvPicPr>
          <p:cNvPr id="12" name="Grafik 28">
            <a:extLst>
              <a:ext uri="{FF2B5EF4-FFF2-40B4-BE49-F238E27FC236}">
                <a16:creationId xmlns:a16="http://schemas.microsoft.com/office/drawing/2014/main" id="{D56E8DEC-22F6-4A54-876A-1CBE46CCB450}"/>
              </a:ext>
            </a:extLst>
          </p:cNvPr>
          <p:cNvPicPr>
            <a:picLocks noGrp="1"/>
          </p:cNvPicPr>
          <p:nvPr>
            <p:ph type="pic"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5" t="9970" r="3845" b="5286"/>
          <a:stretch/>
        </p:blipFill>
        <p:spPr bwMode="auto">
          <a:xfrm>
            <a:off x="597684" y="3029963"/>
            <a:ext cx="5041116" cy="3066037"/>
          </a:xfrm>
          <a:prstGeom prst="rect">
            <a:avLst/>
          </a:prstGeom>
          <a:ln w="31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Grafik 30">
            <a:extLst>
              <a:ext uri="{FF2B5EF4-FFF2-40B4-BE49-F238E27FC236}">
                <a16:creationId xmlns:a16="http://schemas.microsoft.com/office/drawing/2014/main" id="{15E2C872-5664-4CCA-9659-483F8C6A446F}"/>
              </a:ext>
            </a:extLst>
          </p:cNvPr>
          <p:cNvPicPr>
            <a:picLocks noGrp="1"/>
          </p:cNvPicPr>
          <p:nvPr>
            <p:ph type="pic" sz="quarter" idx="17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7" b="2835"/>
          <a:stretch/>
        </p:blipFill>
        <p:spPr bwMode="auto">
          <a:xfrm>
            <a:off x="6520001" y="3029729"/>
            <a:ext cx="4953001" cy="3060093"/>
          </a:xfrm>
          <a:prstGeom prst="rect">
            <a:avLst/>
          </a:prstGeom>
          <a:ln w="31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198356B-5888-40F1-8610-7582DD2AE2AE}"/>
              </a:ext>
            </a:extLst>
          </p:cNvPr>
          <p:cNvSpPr/>
          <p:nvPr/>
        </p:nvSpPr>
        <p:spPr>
          <a:xfrm>
            <a:off x="7890369" y="4800600"/>
            <a:ext cx="28851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reaches the limiting value in the </a:t>
            </a:r>
            <a:r>
              <a:rPr lang="en-US" b="1" dirty="0"/>
              <a:t>section 6 </a:t>
            </a:r>
            <a:r>
              <a:rPr lang="en-US" dirty="0"/>
              <a:t>at 68.1 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95F2A20-8AD1-46C0-95F2-46329848EFBD}"/>
                  </a:ext>
                </a:extLst>
              </p:cNvPr>
              <p:cNvSpPr/>
              <p:nvPr/>
            </p:nvSpPr>
            <p:spPr>
              <a:xfrm>
                <a:off x="7303900" y="3080761"/>
                <a:ext cx="172143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1400" b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b="1" i="1">
                          <a:latin typeface="Cambria Math" panose="02040503050406030204" pitchFamily="18" charset="0"/>
                        </a:rPr>
                        <m:t>𝟎𝟎𝟕𝟑𝟑𝟕</m:t>
                      </m:r>
                      <m:r>
                        <a:rPr lang="en-GB" sz="14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40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sz="1400">
                          <a:latin typeface="Cambria Math" panose="02040503050406030204" pitchFamily="18" charset="0"/>
                        </a:rPr>
                        <m:t>³/</m:t>
                      </m:r>
                      <m:r>
                        <m:rPr>
                          <m:sty m:val="p"/>
                        </m:rPr>
                        <a:rPr lang="en-GB" sz="1400">
                          <a:latin typeface="Cambria Math" panose="02040503050406030204" pitchFamily="18" charset="0"/>
                        </a:rPr>
                        <m:t>sec</m:t>
                      </m:r>
                      <m:r>
                        <a:rPr lang="en-GB" sz="1400">
                          <a:latin typeface="Cambria Math" panose="02040503050406030204" pitchFamily="18" charset="0"/>
                        </a:rPr>
                        <m:t>³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95F2A20-8AD1-46C0-95F2-46329848EF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3900" y="3080761"/>
                <a:ext cx="1721433" cy="307777"/>
              </a:xfrm>
              <a:prstGeom prst="rect">
                <a:avLst/>
              </a:prstGeom>
              <a:blipFill>
                <a:blip r:embed="rId4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5093B7B-7CA4-4FC7-9059-BA7F75F51023}"/>
              </a:ext>
            </a:extLst>
          </p:cNvPr>
          <p:cNvCxnSpPr>
            <a:cxnSpLocks/>
          </p:cNvCxnSpPr>
          <p:nvPr/>
        </p:nvCxnSpPr>
        <p:spPr>
          <a:xfrm flipV="1">
            <a:off x="9372600" y="3439570"/>
            <a:ext cx="152400" cy="1361030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3775B29-CC33-480A-A4BD-1F13D25EE17A}"/>
              </a:ext>
            </a:extLst>
          </p:cNvPr>
          <p:cNvSpPr txBox="1"/>
          <p:nvPr/>
        </p:nvSpPr>
        <p:spPr>
          <a:xfrm>
            <a:off x="375042" y="6089822"/>
            <a:ext cx="5486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Velocity </a:t>
            </a:r>
            <a:r>
              <a:rPr lang="de-DE" sz="1600" dirty="0" err="1"/>
              <a:t>map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mass flow </a:t>
            </a:r>
            <a:r>
              <a:rPr lang="de-DE" sz="1600" dirty="0" err="1"/>
              <a:t>distribution</a:t>
            </a:r>
            <a:r>
              <a:rPr lang="de-DE" sz="1600" dirty="0"/>
              <a:t> in 2PP (half </a:t>
            </a:r>
            <a:r>
              <a:rPr lang="de-DE" sz="1600" dirty="0" err="1"/>
              <a:t>filled</a:t>
            </a:r>
            <a:r>
              <a:rPr lang="de-DE" sz="1600" dirty="0"/>
              <a:t>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C796840-D6A9-48D1-80A1-C6B1B86F621D}"/>
              </a:ext>
            </a:extLst>
          </p:cNvPr>
          <p:cNvGrpSpPr/>
          <p:nvPr/>
        </p:nvGrpSpPr>
        <p:grpSpPr>
          <a:xfrm>
            <a:off x="1676400" y="3448915"/>
            <a:ext cx="3287959" cy="471920"/>
            <a:chOff x="1498659" y="3358311"/>
            <a:chExt cx="2932288" cy="40210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888CFF6-1A25-41D0-A119-AC4B418B08D4}"/>
                </a:ext>
              </a:extLst>
            </p:cNvPr>
            <p:cNvSpPr txBox="1"/>
            <p:nvPr/>
          </p:nvSpPr>
          <p:spPr>
            <a:xfrm rot="1955209">
              <a:off x="1498659" y="3409064"/>
              <a:ext cx="1524000" cy="351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solidFill>
                    <a:srgbClr val="0000FF"/>
                  </a:solidFill>
                </a:rPr>
                <a:t>Liquid Velocity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72A8E33-398C-40BE-AEAA-C966DE795555}"/>
                </a:ext>
              </a:extLst>
            </p:cNvPr>
            <p:cNvSpPr txBox="1"/>
            <p:nvPr/>
          </p:nvSpPr>
          <p:spPr>
            <a:xfrm rot="20009140">
              <a:off x="2906947" y="3358311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solidFill>
                    <a:srgbClr val="FF0000"/>
                  </a:solidFill>
                </a:rPr>
                <a:t>Gas Velocity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5B20A2C-EC20-4010-9993-BB252A2B9012}"/>
                  </a:ext>
                </a:extLst>
              </p:cNvPr>
              <p:cNvSpPr/>
              <p:nvPr/>
            </p:nvSpPr>
            <p:spPr>
              <a:xfrm>
                <a:off x="375042" y="1198294"/>
                <a:ext cx="11408969" cy="1737360"/>
              </a:xfrm>
              <a:prstGeom prst="rect">
                <a:avLst/>
              </a:prstGeom>
            </p:spPr>
            <p:txBody>
              <a:bodyPr wrap="square" numCol="2">
                <a:spAutoFit/>
              </a:bodyPr>
              <a:lstStyle/>
              <a:p>
                <a:pPr marL="342900" marR="0" lvl="0" indent="-342900" algn="just">
                  <a:spcBef>
                    <a:spcPts val="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Assuming a guess value of the heat load</a:t>
                </a:r>
                <a:endParaRPr lang="de-DE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just">
                  <a:spcBef>
                    <a:spcPts val="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Building a flow map in the 2PP</a:t>
                </a:r>
                <a:endParaRPr lang="de-DE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just">
                  <a:spcBef>
                    <a:spcPts val="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Converting the flow map into a velocity profile</a:t>
                </a:r>
              </a:p>
              <a:p>
                <a:pPr marL="342900" marR="0" lvl="0" indent="-342900" algn="just">
                  <a:spcBef>
                    <a:spcPts val="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Check if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i="1">
                            <a:solidFill>
                              <a:srgbClr val="000000"/>
                            </a:solidFill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de-DE" i="1">
                            <a:solidFill>
                              <a:srgbClr val="000000"/>
                            </a:solidFill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b>
                        <m:r>
                          <a:rPr lang="de-DE" i="1">
                            <a:solidFill>
                              <a:srgbClr val="000000"/>
                            </a:solidFill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</m:sub>
                      <m:sup>
                        <m:r>
                          <a:rPr lang="en-US" i="1">
                            <a:solidFill>
                              <a:srgbClr val="000000"/>
                            </a:solidFill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solidFill>
                          <a:srgbClr val="000000"/>
                        </a:solidFill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∙</m:t>
                    </m:r>
                    <m:sSub>
                      <m:sSubPr>
                        <m:ctrlPr>
                          <a:rPr lang="de-DE" i="1">
                            <a:solidFill>
                              <a:srgbClr val="000000"/>
                            </a:solidFill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factors exceed the transition limit in any 2PP section</a:t>
                </a:r>
                <a:endParaRPr lang="de-DE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just">
                  <a:spcBef>
                    <a:spcPts val="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Yes → the guess value is the heat load limit</a:t>
                </a:r>
              </a:p>
              <a:p>
                <a:pPr marL="342900" marR="0" lvl="0" indent="-342900" algn="just">
                  <a:spcBef>
                    <a:spcPts val="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 → update the guess value of the heat load and repeat steps 1 – 4.</a:t>
                </a:r>
                <a:endParaRPr lang="de-DE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5B20A2C-EC20-4010-9993-BB252A2B90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042" y="1198294"/>
                <a:ext cx="11408969" cy="1737360"/>
              </a:xfrm>
              <a:prstGeom prst="rect">
                <a:avLst/>
              </a:prstGeom>
              <a:blipFill>
                <a:blip r:embed="rId5"/>
                <a:stretch>
                  <a:fillRect l="-374" t="-2105" r="-481" b="-42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0813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Inclination Angle &amp; Filling Grade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Impact of inclination angle and filling grade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platzhalter 7"/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407988" y="1406427"/>
                <a:ext cx="6831012" cy="245437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b="1" dirty="0"/>
                  <a:t>Inclination Angle (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US" b="1" dirty="0"/>
                  <a:t>)</a:t>
                </a:r>
              </a:p>
              <a:p>
                <a:r>
                  <a:rPr lang="en-US" dirty="0"/>
                  <a:t>α = 0 in operational state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en-US" dirty="0"/>
                  <a:t>at uphill end → liquid surface follows Earth's curvature regardless of pipe inclination.</a:t>
                </a:r>
              </a:p>
              <a:p>
                <a:r>
                  <a:rPr lang="en-US" dirty="0"/>
                  <a:t>Affects liquid and gas cross-sectional areas— must be accounted when converting flow maps to velocity profiles.</a:t>
                </a:r>
              </a:p>
              <a:p>
                <a:r>
                  <a:rPr lang="en-US" dirty="0"/>
                  <a:t>The position of JT valve becomes irrelevant.</a:t>
                </a:r>
              </a:p>
            </p:txBody>
          </p:sp>
        </mc:Choice>
        <mc:Fallback>
          <p:sp>
            <p:nvSpPr>
              <p:cNvPr id="8" name="Text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407988" y="1406427"/>
                <a:ext cx="6831012" cy="2454374"/>
              </a:xfrm>
              <a:blipFill>
                <a:blip r:embed="rId2"/>
                <a:stretch>
                  <a:fillRect l="-2141" t="-298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platzhalter 8"/>
              <p:cNvSpPr>
                <a:spLocks noGrp="1"/>
              </p:cNvSpPr>
              <p:nvPr>
                <p:ph type="body" sz="quarter" idx="16"/>
              </p:nvPr>
            </p:nvSpPr>
            <p:spPr>
              <a:xfrm>
                <a:off x="407988" y="3963533"/>
                <a:ext cx="6831012" cy="245437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b="1" dirty="0"/>
                  <a:t>Filling Grade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de-DE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1" i="1" smtClean="0"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e>
                              <m:sub>
                                <m:r>
                                  <a:rPr lang="de-DE" b="1" i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</m:sub>
                            </m:sSub>
                          </m:num>
                          <m:den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den>
                        </m:f>
                      </m:e>
                    </m:d>
                  </m:oMath>
                </a14:m>
                <a:r>
                  <a:rPr lang="en-US" b="1" dirty="0"/>
                  <a:t> </a:t>
                </a:r>
              </a:p>
              <a:p>
                <a:r>
                  <a:rPr lang="en-GB" dirty="0"/>
                  <a:t>The optimal value of the heat load limit is achieved at a filling grade of approximately 37%</a:t>
                </a:r>
                <a:r>
                  <a:rPr lang="en-US" dirty="0"/>
                  <a:t>.</a:t>
                </a:r>
              </a:p>
              <a:p>
                <a:r>
                  <a:rPr lang="en-GB" dirty="0"/>
                  <a:t>The filling grade within the specified range of 20% to 55% will ensure a maximum deviation of 10% from maximum possible heat load limit</a:t>
                </a:r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9" name="Textplatzhalt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6"/>
              </p:nvPr>
            </p:nvSpPr>
            <p:spPr>
              <a:xfrm>
                <a:off x="407988" y="3963533"/>
                <a:ext cx="6831012" cy="2454374"/>
              </a:xfrm>
              <a:blipFill>
                <a:blip r:embed="rId3"/>
                <a:stretch>
                  <a:fillRect l="-21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Bildplatzhalter 17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347" y="3815554"/>
            <a:ext cx="3435237" cy="2754547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|Modelling two-phase He II flow for heat load limits in XFEL Cryomodules for CW operation | A K Dhillon, 20/05/2025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D0B70A-62B1-4258-A4A2-EF1D207079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416" y="3498"/>
            <a:ext cx="3581961" cy="385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609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Regime Transition: SS–SW vs. S–NS Criteria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Comparison of SS–SW and S–NS Flow Transition Criteria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|Modelling two-phase He II flow for heat load limits in XFEL Cryomodules for CW operation | A K Dhillon, 20/05/2025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951992E-4733-4D7A-84AD-9BD13B5B262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" r="441"/>
          <a:stretch/>
        </p:blipFill>
        <p:spPr>
          <a:xfrm>
            <a:off x="5562600" y="1217470"/>
            <a:ext cx="6400800" cy="496728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platzhalter 7">
                <a:extLst>
                  <a:ext uri="{FF2B5EF4-FFF2-40B4-BE49-F238E27FC236}">
                    <a16:creationId xmlns:a16="http://schemas.microsoft.com/office/drawing/2014/main" id="{EBC3522E-EFDA-446E-B91E-C845EC05126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0211" y="2648889"/>
                <a:ext cx="4849812" cy="21517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rtlCol="0" anchor="t" anchorCtr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tabLst>
                    <a:tab pos="361950" algn="l"/>
                  </a:tabLst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953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20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38275" indent="-276225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Divergence</a:t>
                </a:r>
                <a:r>
                  <a:rPr lang="en-US" sz="1600" dirty="0"/>
                  <a:t>: For filling grades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6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 &gt; 0.6 </m:t>
                    </m:r>
                  </m:oMath>
                </a14:m>
                <a:r>
                  <a:rPr lang="en-US" sz="1600" dirty="0"/>
                  <a:t>, S-NS predicts transition at lower gas velocities than the SS–SW.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Design implication</a:t>
                </a:r>
                <a:r>
                  <a:rPr lang="en-US" sz="1600" dirty="0"/>
                  <a:t>: In critical regions, </a:t>
                </a:r>
                <a:r>
                  <a:rPr lang="en-US" sz="1600" b="1" dirty="0"/>
                  <a:t>S–NS criterion is more conservative and should be preferred</a:t>
                </a:r>
                <a:r>
                  <a:rPr lang="en-US" sz="1600" dirty="0"/>
                  <a:t> for heat load limit calculations in terms of operation stability.</a:t>
                </a:r>
              </a:p>
            </p:txBody>
          </p:sp>
        </mc:Choice>
        <mc:Fallback xmlns="">
          <p:sp>
            <p:nvSpPr>
              <p:cNvPr id="13" name="Textplatzhalter 7">
                <a:extLst>
                  <a:ext uri="{FF2B5EF4-FFF2-40B4-BE49-F238E27FC236}">
                    <a16:creationId xmlns:a16="http://schemas.microsoft.com/office/drawing/2014/main" id="{EBC3522E-EFDA-446E-B91E-C845EC051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11" y="2648889"/>
                <a:ext cx="4849812" cy="2151711"/>
              </a:xfrm>
              <a:prstGeom prst="rect">
                <a:avLst/>
              </a:prstGeom>
              <a:blipFill>
                <a:blip r:embed="rId3"/>
                <a:stretch>
                  <a:fillRect l="-2390" t="-2833" r="-301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407B4A5-A5AC-45E5-8920-26F2C87B357B}"/>
              </a:ext>
            </a:extLst>
          </p:cNvPr>
          <p:cNvSpPr txBox="1"/>
          <p:nvPr/>
        </p:nvSpPr>
        <p:spPr>
          <a:xfrm>
            <a:off x="7280126" y="6169835"/>
            <a:ext cx="2965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Limiting</a:t>
            </a:r>
            <a:r>
              <a:rPr lang="de-DE" sz="1600" dirty="0"/>
              <a:t> Gas Velocity for DN65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8304756C-879E-4EC0-AF96-894BB13CBFE5}"/>
              </a:ext>
            </a:extLst>
          </p:cNvPr>
          <p:cNvSpPr/>
          <p:nvPr/>
        </p:nvSpPr>
        <p:spPr>
          <a:xfrm>
            <a:off x="10591800" y="464820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70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084FC-856E-4641-8BE2-3141464101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Heat Load Limit for XFEL like Cryomodule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8777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Load Limit for XFEL-like Cryomodule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Dependence of transition criteria on the heat load of XFEL-like CM at cryomodule test stand in AMTF</a:t>
            </a:r>
          </a:p>
        </p:txBody>
      </p:sp>
      <p:pic>
        <p:nvPicPr>
          <p:cNvPr id="8" name="Bildplatzhalter 15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667" y="1449389"/>
            <a:ext cx="7034133" cy="4967287"/>
          </a:xfrm>
          <a:ln>
            <a:solidFill>
              <a:schemeClr val="tx1"/>
            </a:solidFill>
          </a:ln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|Modelling two-phase He II flow for heat load limits in XFEL Cryomodules for CW operation | A K Dhillon, 20/05/2025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0DD389-E71B-4804-BE54-D83508F79801}"/>
              </a:ext>
            </a:extLst>
          </p:cNvPr>
          <p:cNvSpPr/>
          <p:nvPr/>
        </p:nvSpPr>
        <p:spPr>
          <a:xfrm>
            <a:off x="407987" y="1449389"/>
            <a:ext cx="4164013" cy="368147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285750" lvl="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First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onset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of wavy flow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observed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in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section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6 at ~68.1 W (for x=0.135); wavy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regime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expands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as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heat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load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increases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marL="285750" lvl="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At 75 W – Multiple wavy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sections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(&gt;4) </a:t>
            </a:r>
          </a:p>
          <a:p>
            <a:pPr marL="285750" lvl="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Non-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stratified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flow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emerges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beyond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~116.5 W,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leading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to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higher</a:t>
            </a:r>
            <a:r>
              <a:rPr lang="de-DE" altLang="de-DE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turbulence</a:t>
            </a:r>
            <a:endParaRPr lang="de-DE" altLang="de-DE" sz="1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lvl="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de-DE" sz="1400" dirty="0">
                <a:solidFill>
                  <a:schemeClr val="accent2"/>
                </a:solidFill>
                <a:latin typeface="Arial" panose="020B0604020202020204" pitchFamily="34" charset="0"/>
              </a:rPr>
              <a:t>Stable CM operation</a:t>
            </a: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</a:rPr>
              <a:t>Is stratified smooth flow essential?</a:t>
            </a: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de-DE" sz="1400" dirty="0">
                <a:solidFill>
                  <a:schemeClr val="accent1"/>
                </a:solidFill>
                <a:latin typeface="Arial" panose="020B0604020202020204" pitchFamily="34" charset="0"/>
              </a:rPr>
              <a:t>Impact of filling grade &amp; JT valves arrangement in a nominal string</a:t>
            </a:r>
            <a:r>
              <a:rPr lang="de-DE" altLang="de-DE" sz="1400" dirty="0">
                <a:solidFill>
                  <a:schemeClr val="accent1"/>
                </a:solidFill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F437EB-D6AA-4005-9F8F-B2532D78AC72}"/>
              </a:ext>
            </a:extLst>
          </p:cNvPr>
          <p:cNvSpPr/>
          <p:nvPr/>
        </p:nvSpPr>
        <p:spPr>
          <a:xfrm>
            <a:off x="34212" y="5671168"/>
            <a:ext cx="459619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altLang="de-DE" dirty="0">
                <a:latin typeface="Arial" panose="020B0604020202020204" pitchFamily="34" charset="0"/>
              </a:rPr>
              <a:t>Experimental </a:t>
            </a:r>
            <a:r>
              <a:rPr lang="de-DE" altLang="de-DE" dirty="0" err="1">
                <a:latin typeface="Arial" panose="020B0604020202020204" pitchFamily="34" charset="0"/>
              </a:rPr>
              <a:t>validation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is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planned</a:t>
            </a:r>
            <a:r>
              <a:rPr lang="de-DE" altLang="de-DE" dirty="0">
                <a:latin typeface="Arial" panose="020B0604020202020204" pitchFamily="34" charset="0"/>
              </a:rPr>
              <a:t> at AMTF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781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To maintain the smooth flow without entering into the wavy regime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11707812" cy="3317973"/>
          </a:xfrm>
        </p:spPr>
        <p:txBody>
          <a:bodyPr numCol="2"/>
          <a:lstStyle/>
          <a:p>
            <a:pPr marL="0" indent="0">
              <a:buNone/>
            </a:pPr>
            <a:r>
              <a:rPr lang="en-US" sz="1600" b="1" dirty="0"/>
              <a:t>JT Valve &amp; GRP Connection Arrangement</a:t>
            </a:r>
          </a:p>
          <a:p>
            <a:r>
              <a:rPr lang="en-US" sz="1600" dirty="0"/>
              <a:t>Placing both on the opposite end leads to max. heat load limit</a:t>
            </a:r>
          </a:p>
          <a:p>
            <a:r>
              <a:rPr lang="en-US" sz="1600" dirty="0"/>
              <a:t>AMTF case: 41 W (same end) vs. 68.1 W (Opp. end)</a:t>
            </a:r>
          </a:p>
          <a:p>
            <a:pPr marL="0" indent="0">
              <a:buNone/>
            </a:pPr>
            <a:r>
              <a:rPr lang="en-US" sz="1600" b="1" dirty="0"/>
              <a:t>Add more JT Valves in string</a:t>
            </a:r>
          </a:p>
          <a:p>
            <a:r>
              <a:rPr lang="en-US" sz="1600" dirty="0"/>
              <a:t>More valves = lower gas and liquid velocity</a:t>
            </a:r>
          </a:p>
          <a:p>
            <a:r>
              <a:rPr lang="en-US" sz="1600" dirty="0"/>
              <a:t>Option: single JT valve with branched outlets</a:t>
            </a:r>
          </a:p>
          <a:p>
            <a:r>
              <a:rPr lang="en-US" sz="1600" dirty="0"/>
              <a:t>Watch for liquid level control complexity</a:t>
            </a:r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Increase 2PP Diameter</a:t>
            </a:r>
          </a:p>
          <a:p>
            <a:r>
              <a:rPr lang="de-DE" sz="1600" dirty="0" err="1"/>
              <a:t>Reduces</a:t>
            </a:r>
            <a:r>
              <a:rPr lang="de-DE" sz="1600" dirty="0"/>
              <a:t> LHe II and </a:t>
            </a:r>
            <a:r>
              <a:rPr lang="de-DE" sz="1600" dirty="0" err="1"/>
              <a:t>vapor</a:t>
            </a:r>
            <a:r>
              <a:rPr lang="de-DE" sz="1600" dirty="0"/>
              <a:t> </a:t>
            </a:r>
            <a:r>
              <a:rPr lang="de-DE" sz="1600" dirty="0" err="1"/>
              <a:t>velocity</a:t>
            </a:r>
            <a:endParaRPr lang="en-US" sz="1600" dirty="0"/>
          </a:p>
          <a:p>
            <a:r>
              <a:rPr lang="en-US" sz="1600" dirty="0"/>
              <a:t>Stabilizes flow regime under higher loads</a:t>
            </a:r>
          </a:p>
          <a:p>
            <a:pPr marL="0" indent="0">
              <a:buNone/>
            </a:pPr>
            <a:r>
              <a:rPr lang="en-US" sz="1600" b="1" dirty="0"/>
              <a:t>Use Multiple 2PP-GRP Connections</a:t>
            </a:r>
          </a:p>
          <a:p>
            <a:r>
              <a:rPr lang="en-US" sz="1600" dirty="0"/>
              <a:t>Example: One per cavity aligned with chimney</a:t>
            </a:r>
          </a:p>
          <a:p>
            <a:r>
              <a:rPr lang="en-US" sz="1600" dirty="0"/>
              <a:t>Reduces vapor velocity</a:t>
            </a:r>
          </a:p>
          <a:p>
            <a:r>
              <a:rPr lang="en-US" sz="1600" b="1" dirty="0"/>
              <a:t>Limiting heat load: ~155 W</a:t>
            </a:r>
            <a:r>
              <a:rPr lang="en-US" sz="1600" dirty="0"/>
              <a:t> (vs. 73.3 W with single-end)</a:t>
            </a:r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|Modelling two-phase He II flow for heat load limits in XFEL Cryomodules for CW operation | A K Dhillon, 20/05/2025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96DE3A2-5642-4E41-9F49-9E8B202DA93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988" y="4648200"/>
            <a:ext cx="11376024" cy="1752600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These recommendations are critical:</a:t>
            </a:r>
          </a:p>
          <a:p>
            <a:pPr marL="628650" lvl="2" indent="-361950">
              <a:spcAft>
                <a:spcPts val="0"/>
              </a:spcAft>
              <a:tabLst>
                <a:tab pos="361950" algn="l"/>
              </a:tabLst>
            </a:pPr>
            <a:r>
              <a:rPr lang="en-US" dirty="0"/>
              <a:t>for suppressing the propagation of wavy flow along the 2PP</a:t>
            </a:r>
          </a:p>
          <a:p>
            <a:pPr marL="628650" lvl="2" indent="-361950">
              <a:spcAft>
                <a:spcPts val="1200"/>
              </a:spcAft>
              <a:tabLst>
                <a:tab pos="361950" algn="l"/>
              </a:tabLst>
            </a:pPr>
            <a:r>
              <a:rPr lang="en-US" dirty="0"/>
              <a:t>for preventing the transition to non-stratified regimes (below </a:t>
            </a:r>
            <a:r>
              <a:rPr lang="en-US" dirty="0" err="1"/>
              <a:t>h</a:t>
            </a:r>
            <a:r>
              <a:rPr lang="en-US" baseline="-25000" dirty="0" err="1"/>
              <a:t>L</a:t>
            </a:r>
            <a:r>
              <a:rPr lang="en-US" dirty="0"/>
              <a:t>/D &lt; 0.6)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</a:rPr>
              <a:t>Note: </a:t>
            </a:r>
            <a:r>
              <a:rPr lang="en-US" dirty="0"/>
              <a:t>In case of a divergence between criteria -&gt; recommendations should be </a:t>
            </a:r>
            <a:r>
              <a:rPr lang="en-US" b="1" dirty="0"/>
              <a:t>re-evaluated</a:t>
            </a:r>
            <a:r>
              <a:rPr lang="en-US" dirty="0"/>
              <a:t> in consideration of the </a:t>
            </a:r>
            <a:r>
              <a:rPr lang="en-US" b="1" dirty="0"/>
              <a:t>S–NS criterion.</a:t>
            </a:r>
            <a:endParaRPr lang="de-DE" b="1" dirty="0"/>
          </a:p>
        </p:txBody>
      </p:sp>
      <p:sp>
        <p:nvSpPr>
          <p:cNvPr id="5" name="Action Button: Go Forward or Next 4">
            <a:hlinkClick r:id="rId2" action="ppaction://hlinksldjump" highlightClick="1"/>
            <a:hlinkHover r:id="rId2" action="ppaction://hlinksldjump"/>
            <a:extLst>
              <a:ext uri="{FF2B5EF4-FFF2-40B4-BE49-F238E27FC236}">
                <a16:creationId xmlns:a16="http://schemas.microsoft.com/office/drawing/2014/main" id="{9CD5B381-7B31-4773-BA0D-B4879E9E9DFD}"/>
              </a:ext>
            </a:extLst>
          </p:cNvPr>
          <p:cNvSpPr/>
          <p:nvPr/>
        </p:nvSpPr>
        <p:spPr>
          <a:xfrm>
            <a:off x="4572000" y="1447800"/>
            <a:ext cx="228600" cy="228600"/>
          </a:xfrm>
          <a:prstGeom prst="actionButtonForwardNex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9" name="Action Button: Go Forward or Next 8">
            <a:hlinkClick r:id="" action="ppaction://noaction" highlightClick="1"/>
            <a:hlinkHover r:id="rId3" action="ppaction://hlinksldjump"/>
            <a:extLst>
              <a:ext uri="{FF2B5EF4-FFF2-40B4-BE49-F238E27FC236}">
                <a16:creationId xmlns:a16="http://schemas.microsoft.com/office/drawing/2014/main" id="{480D9A87-2DEF-4813-940E-558E69E0826E}"/>
              </a:ext>
            </a:extLst>
          </p:cNvPr>
          <p:cNvSpPr/>
          <p:nvPr/>
        </p:nvSpPr>
        <p:spPr>
          <a:xfrm>
            <a:off x="4572000" y="2951113"/>
            <a:ext cx="228600" cy="228600"/>
          </a:xfrm>
          <a:prstGeom prst="actionButtonForwardNex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" name="Action Button: Go Forward or Next 9">
            <a:hlinkClick r:id="rId4" action="ppaction://hlinksldjump" highlightClick="1"/>
            <a:hlinkHover r:id="rId4" action="ppaction://hlinksldjump"/>
            <a:extLst>
              <a:ext uri="{FF2B5EF4-FFF2-40B4-BE49-F238E27FC236}">
                <a16:creationId xmlns:a16="http://schemas.microsoft.com/office/drawing/2014/main" id="{7AD108CE-50FB-49D4-9E47-135F62F0E0A7}"/>
              </a:ext>
            </a:extLst>
          </p:cNvPr>
          <p:cNvSpPr/>
          <p:nvPr/>
        </p:nvSpPr>
        <p:spPr>
          <a:xfrm>
            <a:off x="10058400" y="2665239"/>
            <a:ext cx="228600" cy="228600"/>
          </a:xfrm>
          <a:prstGeom prst="actionButtonForwardNex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788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DFF60-5936-40F1-9844-DDCAF07752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590179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EuXFEL HDC upgrade – SP mode, LP mode &amp; CW mode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407988" y="1406427"/>
            <a:ext cx="10564811" cy="1870173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b="1" dirty="0"/>
              <a:t>Cryogenic Infrastructure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New Cryo-plant to achieve  ~</a:t>
            </a:r>
            <a:r>
              <a:rPr lang="en-US" sz="1200" b="1" dirty="0"/>
              <a:t>6kW @2K</a:t>
            </a:r>
          </a:p>
          <a:p>
            <a:pPr lvl="1">
              <a:spcAft>
                <a:spcPts val="600"/>
              </a:spcAft>
            </a:pPr>
            <a:r>
              <a:rPr lang="en-US" sz="1200" b="1" dirty="0"/>
              <a:t>16 New </a:t>
            </a:r>
            <a:r>
              <a:rPr lang="en-US" sz="1200" dirty="0"/>
              <a:t>CW-optimized cryomodule for L1 &amp; L2 and </a:t>
            </a:r>
            <a:r>
              <a:rPr lang="en-US" sz="1200" b="1" dirty="0"/>
              <a:t>96 existing </a:t>
            </a:r>
            <a:r>
              <a:rPr lang="en-US" sz="1200" dirty="0"/>
              <a:t>cryomodules in L3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L1 &amp; L2 – </a:t>
            </a:r>
            <a:r>
              <a:rPr lang="en-US" sz="1200" b="1" dirty="0"/>
              <a:t>120 W</a:t>
            </a:r>
            <a:r>
              <a:rPr lang="en-US" sz="1200" dirty="0"/>
              <a:t> per CM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L3 – </a:t>
            </a:r>
            <a:r>
              <a:rPr lang="en-US" sz="1200" b="1" dirty="0"/>
              <a:t>32 W</a:t>
            </a:r>
            <a:r>
              <a:rPr lang="en-US" sz="1200" dirty="0"/>
              <a:t> per CM</a:t>
            </a:r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>
          <a:xfrm>
            <a:off x="407986" y="3035692"/>
            <a:ext cx="11022014" cy="1542141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Conservative Design &amp; Operational Limits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Currently, opted for most conservative transition criterion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Observed onset of wavy flow     </a:t>
            </a:r>
            <a:r>
              <a:rPr lang="en-US" sz="1200" b="1" dirty="0"/>
              <a:t>~ 68.1 W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Inclination have impact on the liquid and vapor flow cross-section area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Optimum value of liquid level – </a:t>
            </a:r>
            <a:r>
              <a:rPr lang="en-US" sz="1200" b="1" dirty="0"/>
              <a:t>20% – 55% </a:t>
            </a:r>
            <a:r>
              <a:rPr lang="en-US" sz="1200" dirty="0"/>
              <a:t>of 2PP</a:t>
            </a:r>
          </a:p>
          <a:p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5"/>
          </p:nvPr>
        </p:nvSpPr>
        <p:spPr>
          <a:xfrm>
            <a:off x="407986" y="4600647"/>
            <a:ext cx="8964611" cy="1701851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b="1" dirty="0"/>
              <a:t>Stability Threshold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Divergence between SS–SW and S–NS criteria at high filling grade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Emergence of non-stratified flow </a:t>
            </a:r>
            <a:r>
              <a:rPr lang="en-US" sz="1200" b="1" dirty="0"/>
              <a:t>~ 116.5 W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RF Stability Limits: Experiment validation required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|Modelling two-phase He II flow for heat load limits in XFEL Cryomodules for CW operation | A K Dhillon, 20/05/2025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58C73D-5CDE-45C9-BFF4-69A10E9E8D16}"/>
              </a:ext>
            </a:extLst>
          </p:cNvPr>
          <p:cNvSpPr/>
          <p:nvPr/>
        </p:nvSpPr>
        <p:spPr>
          <a:xfrm>
            <a:off x="6400800" y="3489869"/>
            <a:ext cx="553561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A series of tests at AMTF are planned to validate and </a:t>
            </a:r>
            <a:r>
              <a:rPr lang="en-GB" dirty="0"/>
              <a:t>reinforce the reliability of the model.</a:t>
            </a:r>
          </a:p>
        </p:txBody>
      </p:sp>
    </p:spTree>
    <p:extLst>
      <p:ext uri="{BB962C8B-B14F-4D97-AF65-F5344CB8AC3E}">
        <p14:creationId xmlns:p14="http://schemas.microsoft.com/office/powerpoint/2010/main" val="1874650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/>
          <a:p>
            <a:r>
              <a:rPr lang="de-DE" dirty="0"/>
              <a:t>Aman Kumar Dhillon</a:t>
            </a:r>
          </a:p>
          <a:p>
            <a:r>
              <a:rPr lang="de-DE" dirty="0"/>
              <a:t>Maschine-</a:t>
            </a:r>
            <a:r>
              <a:rPr lang="de-DE" dirty="0" err="1"/>
              <a:t>Kryogenik</a:t>
            </a:r>
            <a:r>
              <a:rPr lang="de-DE" dirty="0"/>
              <a:t>-Supraleitung</a:t>
            </a:r>
          </a:p>
          <a:p>
            <a:r>
              <a:rPr lang="de-DE" dirty="0">
                <a:solidFill>
                  <a:schemeClr val="accent3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aman.kumar.dhillon@desy.de</a:t>
            </a:r>
            <a:r>
              <a:rPr lang="de-DE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83D674F-C02B-43D5-B8A9-38F5F3E57230}"/>
              </a:ext>
            </a:extLst>
          </p:cNvPr>
          <p:cNvSpPr txBox="1">
            <a:spLocks/>
          </p:cNvSpPr>
          <p:nvPr/>
        </p:nvSpPr>
        <p:spPr>
          <a:xfrm>
            <a:off x="407988" y="349610"/>
            <a:ext cx="11376025" cy="35111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 err="1"/>
              <a:t>Thank</a:t>
            </a:r>
            <a:r>
              <a:rPr lang="de-DE" sz="5400" dirty="0"/>
              <a:t> you</a:t>
            </a:r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9B03B98-4347-4517-ABC6-AA225BAB1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JT Valve &amp; GRP Connection Arrangement</a:t>
            </a:r>
            <a:br>
              <a:rPr lang="en-US" sz="3200" dirty="0"/>
            </a:br>
            <a:endParaRPr lang="de-D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E55939-8D62-4CE0-B649-94AEA12A29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Placing both on the opposite end leads to max. heat load limit</a:t>
            </a:r>
          </a:p>
          <a:p>
            <a:endParaRPr lang="de-DE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DEE4955-736F-46A4-96DC-BD9CBFFBF2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 err="1"/>
              <a:t>Placing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on </a:t>
            </a:r>
            <a:r>
              <a:rPr lang="de-DE" dirty="0" err="1"/>
              <a:t>oppsite</a:t>
            </a:r>
            <a:r>
              <a:rPr lang="de-DE" dirty="0"/>
              <a:t> end</a:t>
            </a:r>
          </a:p>
          <a:p>
            <a:r>
              <a:rPr lang="de-DE" dirty="0"/>
              <a:t>Heat Load Limit – 68.1 W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6B2D3C8-B317-44DE-8312-D58C038F71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 err="1"/>
              <a:t>Putting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on same end</a:t>
            </a:r>
          </a:p>
          <a:p>
            <a:r>
              <a:rPr lang="en-US" dirty="0"/>
              <a:t>Heat Load Limit – 41 W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9203C-A3FA-472B-BEDD-A4401502E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  <p:pic>
        <p:nvPicPr>
          <p:cNvPr id="18" name="Picture 17">
            <a:hlinkHover r:id="rId2" action="ppaction://hlinksldjump"/>
            <a:extLst>
              <a:ext uri="{FF2B5EF4-FFF2-40B4-BE49-F238E27FC236}">
                <a16:creationId xmlns:a16="http://schemas.microsoft.com/office/drawing/2014/main" id="{4B92FEC6-3A9F-42E6-AF93-0E94F86DF5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99" r="14001"/>
          <a:stretch/>
        </p:blipFill>
        <p:spPr>
          <a:xfrm>
            <a:off x="5334000" y="3963533"/>
            <a:ext cx="6248400" cy="260133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56CA177-F224-413C-BC14-8AD7908124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374" r="15001"/>
          <a:stretch/>
        </p:blipFill>
        <p:spPr>
          <a:xfrm>
            <a:off x="5334000" y="1593799"/>
            <a:ext cx="6172200" cy="2601336"/>
          </a:xfrm>
          <a:prstGeom prst="rect">
            <a:avLst/>
          </a:prstGeom>
        </p:spPr>
      </p:pic>
      <p:sp>
        <p:nvSpPr>
          <p:cNvPr id="24" name="Action Button: Return 23">
            <a:hlinkClick r:id="" action="ppaction://hlinkshowjump?jump=lastslideviewed" highlightClick="1"/>
            <a:hlinkHover r:id="" action="ppaction://hlinkshowjump?jump=lastslideviewed"/>
            <a:extLst>
              <a:ext uri="{FF2B5EF4-FFF2-40B4-BE49-F238E27FC236}">
                <a16:creationId xmlns:a16="http://schemas.microsoft.com/office/drawing/2014/main" id="{F636A0F4-89C2-452B-9339-917BA09538CE}"/>
              </a:ext>
            </a:extLst>
          </p:cNvPr>
          <p:cNvSpPr/>
          <p:nvPr/>
        </p:nvSpPr>
        <p:spPr>
          <a:xfrm>
            <a:off x="11506200" y="281584"/>
            <a:ext cx="609600" cy="587152"/>
          </a:xfrm>
          <a:prstGeom prst="actionButtonReturn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64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Overview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preview of main ideas and takeaways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407988" y="1406427"/>
            <a:ext cx="11376024" cy="3317973"/>
          </a:xfrm>
        </p:spPr>
        <p:txBody>
          <a:bodyPr numCol="2"/>
          <a:lstStyle/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01	Introduction</a:t>
            </a:r>
          </a:p>
          <a:p>
            <a:pPr>
              <a:spcAft>
                <a:spcPts val="0"/>
              </a:spcAft>
            </a:pPr>
            <a:r>
              <a:rPr lang="en-US" dirty="0"/>
              <a:t>Motivation for EuXFEL HDC upgrade</a:t>
            </a:r>
          </a:p>
          <a:p>
            <a:pPr>
              <a:spcAft>
                <a:spcPts val="0"/>
              </a:spcAft>
            </a:pPr>
            <a:r>
              <a:rPr lang="en-US" dirty="0"/>
              <a:t>HDC upgrade from cryogenic perspective</a:t>
            </a:r>
          </a:p>
          <a:p>
            <a:pPr>
              <a:spcAft>
                <a:spcPts val="0"/>
              </a:spcAft>
            </a:pPr>
            <a:r>
              <a:rPr lang="en-US" dirty="0"/>
              <a:t>Challenges</a:t>
            </a:r>
            <a:br>
              <a:rPr lang="en-US" dirty="0"/>
            </a:b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02	Two-Phase Flow Model</a:t>
            </a:r>
          </a:p>
          <a:p>
            <a:pPr>
              <a:spcAft>
                <a:spcPts val="0"/>
              </a:spcAft>
            </a:pPr>
            <a:r>
              <a:rPr lang="en-US" dirty="0"/>
              <a:t>Velocity maps and flow distribution</a:t>
            </a:r>
          </a:p>
          <a:p>
            <a:pPr>
              <a:spcAft>
                <a:spcPts val="0"/>
              </a:spcAft>
            </a:pPr>
            <a:r>
              <a:rPr lang="en-US" dirty="0"/>
              <a:t>Transition Criteria</a:t>
            </a:r>
          </a:p>
          <a:p>
            <a:pPr>
              <a:spcAft>
                <a:spcPts val="0"/>
              </a:spcAft>
            </a:pPr>
            <a:r>
              <a:rPr lang="en-US" dirty="0"/>
              <a:t>Impact of inclination angle and filling grade</a:t>
            </a:r>
          </a:p>
          <a:p>
            <a:pPr>
              <a:spcAft>
                <a:spcPts val="0"/>
              </a:spcAft>
            </a:pPr>
            <a:r>
              <a:rPr lang="en-US" dirty="0"/>
              <a:t>Flow Regime Transition: SS–SW vs. S–NS Criteria</a:t>
            </a:r>
            <a:br>
              <a:rPr lang="en-US" dirty="0"/>
            </a:b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03	Heat Load Limit for XFEL like Cryomodule</a:t>
            </a:r>
          </a:p>
          <a:p>
            <a:pPr>
              <a:spcAft>
                <a:spcPts val="0"/>
              </a:spcAft>
            </a:pPr>
            <a:r>
              <a:rPr lang="en-US" dirty="0"/>
              <a:t>Heat load limits based on distinct flow regimes</a:t>
            </a:r>
          </a:p>
          <a:p>
            <a:pPr>
              <a:spcAft>
                <a:spcPts val="0"/>
              </a:spcAft>
            </a:pPr>
            <a:r>
              <a:rPr lang="en-US" dirty="0"/>
              <a:t>Recommendations</a:t>
            </a:r>
          </a:p>
          <a:p>
            <a:pPr marL="0" indent="0">
              <a:spcAft>
                <a:spcPts val="0"/>
              </a:spcAft>
              <a:buNone/>
            </a:pPr>
            <a:endParaRPr lang="en-US" b="1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04	Summary</a:t>
            </a:r>
            <a:endParaRPr lang="en-US" dirty="0"/>
          </a:p>
          <a:p>
            <a:pPr>
              <a:spcAft>
                <a:spcPts val="0"/>
              </a:spcAft>
            </a:pP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|Modelling two-phase He II flow for heat load limits in XFEL Cryomodules for CW operation | A K Dhillon, 20/05/2025</a:t>
            </a:r>
          </a:p>
        </p:txBody>
      </p:sp>
    </p:spTree>
    <p:extLst>
      <p:ext uri="{BB962C8B-B14F-4D97-AF65-F5344CB8AC3E}">
        <p14:creationId xmlns:p14="http://schemas.microsoft.com/office/powerpoint/2010/main" val="2253918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D4E65-02CC-43E6-B313-3CEEDD06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Add more JT Valves in string</a:t>
            </a:r>
            <a:br>
              <a:rPr lang="en-US" sz="3200" dirty="0"/>
            </a:br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A80F9-2F3B-441C-9E07-E2D38E9E5A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More valves = lower gas and liquid velocity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38658489-5435-4FA8-8CDA-988EF1402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38" y="1418435"/>
            <a:ext cx="5139062" cy="2476971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8CB0E577-942D-4FEF-8468-A8BA5F912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0474" y="1359645"/>
            <a:ext cx="5139063" cy="2552601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846C0C-C369-497A-9D59-5F3036854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  <p:pic>
        <p:nvPicPr>
          <p:cNvPr id="132" name="Picture 131">
            <a:extLst>
              <a:ext uri="{FF2B5EF4-FFF2-40B4-BE49-F238E27FC236}">
                <a16:creationId xmlns:a16="http://schemas.microsoft.com/office/drawing/2014/main" id="{03E804C1-BF8B-4A7F-9D6C-7FD4E21563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7" y="3882146"/>
            <a:ext cx="5139062" cy="2634615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94E296A3-C9EA-42A7-A46A-9C3B09FFB9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7364" y="3912246"/>
            <a:ext cx="5139062" cy="2439625"/>
          </a:xfrm>
          <a:prstGeom prst="rect">
            <a:avLst/>
          </a:prstGeom>
        </p:spPr>
      </p:pic>
      <p:sp>
        <p:nvSpPr>
          <p:cNvPr id="134" name="Action Button: Return 133">
            <a:hlinkClick r:id="" action="ppaction://hlinkshowjump?jump=lastslideviewed" highlightClick="1"/>
            <a:hlinkHover r:id="" action="ppaction://hlinkshowjump?jump=lastslideviewed"/>
            <a:extLst>
              <a:ext uri="{FF2B5EF4-FFF2-40B4-BE49-F238E27FC236}">
                <a16:creationId xmlns:a16="http://schemas.microsoft.com/office/drawing/2014/main" id="{F4A2C92B-577C-428B-8F9B-03A24F7F7301}"/>
              </a:ext>
            </a:extLst>
          </p:cNvPr>
          <p:cNvSpPr/>
          <p:nvPr/>
        </p:nvSpPr>
        <p:spPr>
          <a:xfrm>
            <a:off x="11506426" y="281584"/>
            <a:ext cx="609600" cy="587152"/>
          </a:xfrm>
          <a:prstGeom prst="actionButtonReturn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114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6AB16-E395-472D-89C6-20D108991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Use Multiple 2PP-GRP Connection</a:t>
            </a:r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3AB45-2ADE-4CF3-8440-B1C27FC1BB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One per cavity aligned with chimney</a:t>
            </a:r>
            <a:endParaRPr lang="de-D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15718E-D469-4F06-AA56-9268161A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B4264A-98D9-4CB5-B7D8-7173AE6BD8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74" r="15001"/>
          <a:stretch/>
        </p:blipFill>
        <p:spPr>
          <a:xfrm>
            <a:off x="76200" y="1338052"/>
            <a:ext cx="5852160" cy="24664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4D386F-5CDD-45AC-ACB0-D74F6E3BBA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74" r="15001"/>
          <a:stretch/>
        </p:blipFill>
        <p:spPr>
          <a:xfrm>
            <a:off x="76200" y="3939388"/>
            <a:ext cx="5852160" cy="24838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ABC18E-F2FF-4C0F-98C6-7764F15084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374" r="15001"/>
          <a:stretch/>
        </p:blipFill>
        <p:spPr>
          <a:xfrm>
            <a:off x="6248400" y="1319746"/>
            <a:ext cx="5852160" cy="24838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4FA175-801D-44A9-B454-FF7AD2DFA5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374" r="15001"/>
          <a:stretch/>
        </p:blipFill>
        <p:spPr>
          <a:xfrm>
            <a:off x="6248400" y="3944052"/>
            <a:ext cx="5852160" cy="2483809"/>
          </a:xfrm>
          <a:prstGeom prst="rect">
            <a:avLst/>
          </a:prstGeom>
        </p:spPr>
      </p:pic>
      <p:sp>
        <p:nvSpPr>
          <p:cNvPr id="13" name="Action Button: Return 12">
            <a:hlinkClick r:id="" action="ppaction://hlinkshowjump?jump=lastslideviewed" highlightClick="1"/>
            <a:hlinkHover r:id="" action="ppaction://hlinkshowjump?jump=lastslideviewed"/>
            <a:extLst>
              <a:ext uri="{FF2B5EF4-FFF2-40B4-BE49-F238E27FC236}">
                <a16:creationId xmlns:a16="http://schemas.microsoft.com/office/drawing/2014/main" id="{3941EA9D-367D-4CCD-A088-5885B1E583C6}"/>
              </a:ext>
            </a:extLst>
          </p:cNvPr>
          <p:cNvSpPr/>
          <p:nvPr/>
        </p:nvSpPr>
        <p:spPr>
          <a:xfrm>
            <a:off x="11479212" y="281584"/>
            <a:ext cx="609600" cy="587152"/>
          </a:xfrm>
          <a:prstGeom prst="actionButtonReturn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31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36E92CCE-EE2F-4BA1-8124-020117D87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HDC upgrade: Cryogenic </a:t>
            </a:r>
            <a:r>
              <a:rPr lang="de-DE" dirty="0" err="1"/>
              <a:t>Perspective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17807C-8212-4545-998A-0CD1F4ED4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0D524D-EF33-48CF-8A46-E7CD6CA9E7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Cryogenic </a:t>
            </a:r>
            <a:r>
              <a:rPr lang="de-DE" dirty="0" err="1"/>
              <a:t>system</a:t>
            </a:r>
            <a:r>
              <a:rPr lang="de-DE" dirty="0"/>
              <a:t> – </a:t>
            </a:r>
            <a:r>
              <a:rPr lang="de-DE" dirty="0" err="1"/>
              <a:t>existing</a:t>
            </a:r>
            <a:endParaRPr lang="de-DE" dirty="0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F8386520-B882-4D67-B7EE-6B1269EFD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6066" y="3996156"/>
            <a:ext cx="1471134" cy="520700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200" b="1" dirty="0">
                <a:solidFill>
                  <a:prstClr val="white"/>
                </a:solidFill>
              </a:rPr>
              <a:t>Cold Compressor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200" b="1" dirty="0">
                <a:solidFill>
                  <a:prstClr val="white"/>
                </a:solidFill>
              </a:rPr>
              <a:t>CB44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D704BCE8-2F93-4FC0-9C55-E94BB8BBD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0246" y="2600088"/>
            <a:ext cx="2011680" cy="520700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>
                <a:solidFill>
                  <a:prstClr val="white"/>
                </a:solidFill>
              </a:rPr>
              <a:t>Cryo-plant 2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>
                <a:solidFill>
                  <a:prstClr val="white"/>
                </a:solidFill>
              </a:rPr>
              <a:t>CBX43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32B011F-47AD-481A-AFAD-3502AE16680C}"/>
              </a:ext>
            </a:extLst>
          </p:cNvPr>
          <p:cNvGrpSpPr/>
          <p:nvPr/>
        </p:nvGrpSpPr>
        <p:grpSpPr>
          <a:xfrm>
            <a:off x="4745412" y="1824301"/>
            <a:ext cx="4495800" cy="2239202"/>
            <a:chOff x="3616007" y="1358104"/>
            <a:chExt cx="5452240" cy="2829840"/>
          </a:xfrm>
        </p:grpSpPr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26D62CEF-5503-4D40-8C89-5ECDED8AF519}"/>
                </a:ext>
              </a:extLst>
            </p:cNvPr>
            <p:cNvCxnSpPr/>
            <p:nvPr/>
          </p:nvCxnSpPr>
          <p:spPr>
            <a:xfrm flipV="1">
              <a:off x="3616007" y="1359750"/>
              <a:ext cx="5420489" cy="307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252AE2D5-9001-48DB-A238-3C705DD07431}"/>
                </a:ext>
              </a:extLst>
            </p:cNvPr>
            <p:cNvCxnSpPr/>
            <p:nvPr/>
          </p:nvCxnSpPr>
          <p:spPr>
            <a:xfrm>
              <a:off x="3616007" y="1362820"/>
              <a:ext cx="0" cy="2825124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EA3BB14A-11DF-45BE-876E-E79D33E0EA96}"/>
                </a:ext>
              </a:extLst>
            </p:cNvPr>
            <p:cNvCxnSpPr/>
            <p:nvPr/>
          </p:nvCxnSpPr>
          <p:spPr>
            <a:xfrm>
              <a:off x="9036496" y="1358104"/>
              <a:ext cx="31751" cy="2821269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FA922D8B-B9CB-471E-AA38-6388E71EAA96}"/>
                </a:ext>
              </a:extLst>
            </p:cNvPr>
            <p:cNvCxnSpPr/>
            <p:nvPr/>
          </p:nvCxnSpPr>
          <p:spPr>
            <a:xfrm>
              <a:off x="3616007" y="4187944"/>
              <a:ext cx="5428187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Text Box 171">
            <a:extLst>
              <a:ext uri="{FF2B5EF4-FFF2-40B4-BE49-F238E27FC236}">
                <a16:creationId xmlns:a16="http://schemas.microsoft.com/office/drawing/2014/main" id="{5337E633-35AB-4253-9462-DA5383B38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2161" y="3756573"/>
            <a:ext cx="121650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400" b="1" dirty="0">
                <a:solidFill>
                  <a:prstClr val="black"/>
                </a:solidFill>
              </a:rPr>
              <a:t>Building 54</a:t>
            </a:r>
            <a:endParaRPr lang="en-GB" sz="1400" b="1" dirty="0">
              <a:solidFill>
                <a:prstClr val="black"/>
              </a:solidFill>
            </a:endParaRPr>
          </a:p>
        </p:txBody>
      </p:sp>
      <p:sp>
        <p:nvSpPr>
          <p:cNvPr id="115" name="Text Box 171">
            <a:extLst>
              <a:ext uri="{FF2B5EF4-FFF2-40B4-BE49-F238E27FC236}">
                <a16:creationId xmlns:a16="http://schemas.microsoft.com/office/drawing/2014/main" id="{6D33BED7-9AFE-43D0-960E-21B876133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3878549"/>
            <a:ext cx="7946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600" b="1" dirty="0">
                <a:solidFill>
                  <a:prstClr val="black"/>
                </a:solidFill>
              </a:rPr>
              <a:t>XTL</a:t>
            </a:r>
            <a:endParaRPr lang="en-GB" sz="1600" b="1" dirty="0">
              <a:solidFill>
                <a:prstClr val="black"/>
              </a:solidFill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0841CCF4-DF4B-41FA-99B6-2EF4F83D9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449" y="3997296"/>
            <a:ext cx="1471135" cy="520700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b="1" dirty="0">
                <a:solidFill>
                  <a:schemeClr val="bg1"/>
                </a:solidFill>
              </a:rPr>
              <a:t>Distribution Box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b="1" dirty="0">
                <a:solidFill>
                  <a:schemeClr val="bg1"/>
                </a:solidFill>
              </a:rPr>
              <a:t>XLVB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9149897B-D182-4F69-91C0-5B1FB0563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3797" y="2603500"/>
            <a:ext cx="2011680" cy="520700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>
                <a:solidFill>
                  <a:prstClr val="white"/>
                </a:solidFill>
              </a:rPr>
              <a:t>Cryo-plant 1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>
                <a:solidFill>
                  <a:prstClr val="white"/>
                </a:solidFill>
              </a:rPr>
              <a:t>CBX41</a:t>
            </a:r>
          </a:p>
        </p:txBody>
      </p:sp>
      <p:cxnSp>
        <p:nvCxnSpPr>
          <p:cNvPr id="222" name="Connector: Elbow 221">
            <a:extLst>
              <a:ext uri="{FF2B5EF4-FFF2-40B4-BE49-F238E27FC236}">
                <a16:creationId xmlns:a16="http://schemas.microsoft.com/office/drawing/2014/main" id="{06A33A25-1ADE-4BBA-93F0-23B79193824D}"/>
              </a:ext>
            </a:extLst>
          </p:cNvPr>
          <p:cNvCxnSpPr>
            <a:cxnSpLocks/>
            <a:stCxn id="238" idx="2"/>
            <a:endCxn id="174" idx="3"/>
          </p:cNvCxnSpPr>
          <p:nvPr/>
        </p:nvCxnSpPr>
        <p:spPr>
          <a:xfrm rot="5400000">
            <a:off x="5528218" y="2804501"/>
            <a:ext cx="300987" cy="2603022"/>
          </a:xfrm>
          <a:prstGeom prst="bentConnector2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7A462E68-2E73-4CAE-BAB4-DD333421532C}"/>
              </a:ext>
            </a:extLst>
          </p:cNvPr>
          <p:cNvCxnSpPr>
            <a:cxnSpLocks/>
            <a:stCxn id="172" idx="2"/>
            <a:endCxn id="238" idx="3"/>
          </p:cNvCxnSpPr>
          <p:nvPr/>
        </p:nvCxnSpPr>
        <p:spPr>
          <a:xfrm rot="5400000">
            <a:off x="7608742" y="3272464"/>
            <a:ext cx="609020" cy="305669"/>
          </a:xfrm>
          <a:prstGeom prst="bentConnector2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B34F4319-66BF-4FB0-BDB6-8B957D6C6F78}"/>
              </a:ext>
            </a:extLst>
          </p:cNvPr>
          <p:cNvCxnSpPr>
            <a:cxnSpLocks/>
            <a:stCxn id="219" idx="2"/>
            <a:endCxn id="238" idx="1"/>
          </p:cNvCxnSpPr>
          <p:nvPr/>
        </p:nvCxnSpPr>
        <p:spPr>
          <a:xfrm rot="16200000" flipH="1">
            <a:off x="5707028" y="3236809"/>
            <a:ext cx="605608" cy="380390"/>
          </a:xfrm>
          <a:prstGeom prst="bentConnector2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47B2DC02-75E2-4114-BD52-26946C85623A}"/>
              </a:ext>
            </a:extLst>
          </p:cNvPr>
          <p:cNvCxnSpPr>
            <a:cxnSpLocks/>
            <a:stCxn id="174" idx="1"/>
            <a:endCxn id="217" idx="3"/>
          </p:cNvCxnSpPr>
          <p:nvPr/>
        </p:nvCxnSpPr>
        <p:spPr>
          <a:xfrm flipH="1">
            <a:off x="2202584" y="4256506"/>
            <a:ext cx="703482" cy="11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or: Elbow 235">
            <a:extLst>
              <a:ext uri="{FF2B5EF4-FFF2-40B4-BE49-F238E27FC236}">
                <a16:creationId xmlns:a16="http://schemas.microsoft.com/office/drawing/2014/main" id="{DE950C1E-6F85-4E8C-8881-C92A9CDDC5E9}"/>
              </a:ext>
            </a:extLst>
          </p:cNvPr>
          <p:cNvCxnSpPr>
            <a:cxnSpLocks/>
            <a:stCxn id="217" idx="1"/>
            <a:endCxn id="89" idx="0"/>
          </p:cNvCxnSpPr>
          <p:nvPr/>
        </p:nvCxnSpPr>
        <p:spPr>
          <a:xfrm rot="10800000" flipV="1">
            <a:off x="276653" y="4257645"/>
            <a:ext cx="454796" cy="926071"/>
          </a:xfrm>
          <a:prstGeom prst="bentConnector2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Rectangle 237">
            <a:extLst>
              <a:ext uri="{FF2B5EF4-FFF2-40B4-BE49-F238E27FC236}">
                <a16:creationId xmlns:a16="http://schemas.microsoft.com/office/drawing/2014/main" id="{4BC11F03-FB08-4BAF-B815-78EA24BB6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0027" y="3504097"/>
            <a:ext cx="1560390" cy="451422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200" b="1" dirty="0">
                <a:solidFill>
                  <a:prstClr val="white"/>
                </a:solidFill>
              </a:rPr>
              <a:t>Distribution Box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200" b="1" dirty="0">
                <a:solidFill>
                  <a:prstClr val="white"/>
                </a:solidFill>
              </a:rPr>
              <a:t>DB54</a:t>
            </a:r>
            <a:endParaRPr lang="en-GB" sz="1600" b="1" dirty="0">
              <a:solidFill>
                <a:prstClr val="white"/>
              </a:solidFill>
            </a:endParaRPr>
          </a:p>
        </p:txBody>
      </p:sp>
      <p:sp>
        <p:nvSpPr>
          <p:cNvPr id="243" name="Text Box 171">
            <a:extLst>
              <a:ext uri="{FF2B5EF4-FFF2-40B4-BE49-F238E27FC236}">
                <a16:creationId xmlns:a16="http://schemas.microsoft.com/office/drawing/2014/main" id="{A6B63AC4-C5B3-4D6C-8390-D314C1C0F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0210" y="4297154"/>
            <a:ext cx="794655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600" b="1" dirty="0">
                <a:solidFill>
                  <a:prstClr val="black"/>
                </a:solidFill>
              </a:rPr>
              <a:t>XRTL</a:t>
            </a:r>
            <a:endParaRPr lang="en-GB" sz="1600" b="1" dirty="0">
              <a:solidFill>
                <a:prstClr val="black"/>
              </a:solidFill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B37B8E77-6EB1-4735-9DCE-6432C591D13B}"/>
              </a:ext>
            </a:extLst>
          </p:cNvPr>
          <p:cNvGrpSpPr/>
          <p:nvPr/>
        </p:nvGrpSpPr>
        <p:grpSpPr>
          <a:xfrm>
            <a:off x="478212" y="3900128"/>
            <a:ext cx="4137973" cy="728405"/>
            <a:chOff x="3616007" y="1358104"/>
            <a:chExt cx="5452240" cy="2829840"/>
          </a:xfrm>
        </p:grpSpPr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AE9D9B71-30DF-4C11-85DC-8BFB87121D44}"/>
                </a:ext>
              </a:extLst>
            </p:cNvPr>
            <p:cNvCxnSpPr/>
            <p:nvPr/>
          </p:nvCxnSpPr>
          <p:spPr>
            <a:xfrm flipV="1">
              <a:off x="3616007" y="1359750"/>
              <a:ext cx="5420489" cy="307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F0488F53-3A85-4533-905E-9EBC4CA608B6}"/>
                </a:ext>
              </a:extLst>
            </p:cNvPr>
            <p:cNvCxnSpPr/>
            <p:nvPr/>
          </p:nvCxnSpPr>
          <p:spPr>
            <a:xfrm>
              <a:off x="3616007" y="1362820"/>
              <a:ext cx="0" cy="2825124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4F665D84-816A-4010-AA1A-1CB7982BA59D}"/>
                </a:ext>
              </a:extLst>
            </p:cNvPr>
            <p:cNvCxnSpPr/>
            <p:nvPr/>
          </p:nvCxnSpPr>
          <p:spPr>
            <a:xfrm>
              <a:off x="9036496" y="1358104"/>
              <a:ext cx="31751" cy="2821269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0DC9FDE5-95ED-49DD-9B6D-B6B017C7F542}"/>
                </a:ext>
              </a:extLst>
            </p:cNvPr>
            <p:cNvCxnSpPr/>
            <p:nvPr/>
          </p:nvCxnSpPr>
          <p:spPr>
            <a:xfrm>
              <a:off x="3616007" y="4187944"/>
              <a:ext cx="5428187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A1CEA39F-1339-4033-924A-49EA2FDF58D2}"/>
              </a:ext>
            </a:extLst>
          </p:cNvPr>
          <p:cNvSpPr/>
          <p:nvPr/>
        </p:nvSpPr>
        <p:spPr>
          <a:xfrm>
            <a:off x="407988" y="1172265"/>
            <a:ext cx="11088607" cy="4565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de-DE" b="1" dirty="0">
                <a:cs typeface="Calibri" panose="020F0502020204030204" pitchFamily="34" charset="0"/>
              </a:rPr>
              <a:t>Parallel </a:t>
            </a:r>
            <a:r>
              <a:rPr lang="de-DE" b="1" dirty="0" err="1">
                <a:cs typeface="Calibri" panose="020F0502020204030204" pitchFamily="34" charset="0"/>
              </a:rPr>
              <a:t>operation</a:t>
            </a:r>
            <a:r>
              <a:rPr lang="de-DE" b="1" dirty="0">
                <a:cs typeface="Calibri" panose="020F0502020204030204" pitchFamily="34" charset="0"/>
              </a:rPr>
              <a:t> of </a:t>
            </a:r>
            <a:r>
              <a:rPr lang="de-DE" b="1" dirty="0" err="1">
                <a:cs typeface="Calibri" panose="020F0502020204030204" pitchFamily="34" charset="0"/>
              </a:rPr>
              <a:t>two</a:t>
            </a:r>
            <a:r>
              <a:rPr lang="de-DE" b="1" dirty="0">
                <a:cs typeface="Calibri" panose="020F0502020204030204" pitchFamily="34" charset="0"/>
              </a:rPr>
              <a:t> XFEL </a:t>
            </a:r>
            <a:r>
              <a:rPr lang="de-DE" b="1" dirty="0" err="1">
                <a:cs typeface="Calibri" panose="020F0502020204030204" pitchFamily="34" charset="0"/>
              </a:rPr>
              <a:t>cryo</a:t>
            </a:r>
            <a:r>
              <a:rPr lang="de-DE" b="1" dirty="0">
                <a:cs typeface="Calibri" panose="020F0502020204030204" pitchFamily="34" charset="0"/>
              </a:rPr>
              <a:t> plants at DESY + Cold </a:t>
            </a:r>
            <a:r>
              <a:rPr lang="de-DE" b="1" dirty="0" err="1">
                <a:cs typeface="Calibri" panose="020F0502020204030204" pitchFamily="34" charset="0"/>
              </a:rPr>
              <a:t>compressor</a:t>
            </a:r>
            <a:r>
              <a:rPr lang="de-DE" b="1" dirty="0">
                <a:cs typeface="Calibri" panose="020F0502020204030204" pitchFamily="34" charset="0"/>
              </a:rPr>
              <a:t> box &amp; </a:t>
            </a:r>
            <a:r>
              <a:rPr lang="de-DE" b="1" dirty="0" err="1">
                <a:cs typeface="Calibri" panose="020F0502020204030204" pitchFamily="34" charset="0"/>
              </a:rPr>
              <a:t>distribution</a:t>
            </a:r>
            <a:r>
              <a:rPr lang="de-DE" b="1" dirty="0">
                <a:cs typeface="Calibri" panose="020F0502020204030204" pitchFamily="34" charset="0"/>
              </a:rPr>
              <a:t> box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2CB307F-A17E-44D1-BEAB-19743A5F36F5}"/>
              </a:ext>
            </a:extLst>
          </p:cNvPr>
          <p:cNvSpPr/>
          <p:nvPr/>
        </p:nvSpPr>
        <p:spPr>
          <a:xfrm>
            <a:off x="407988" y="1831831"/>
            <a:ext cx="4264762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LINAC 1 &amp; 2 – 16 CMs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LINAC 3 – 80 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Cryo Plant Capacity: 1.9 kW @ 2 K</a:t>
            </a:r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1D347519-C872-43E9-9E2D-5A89E770627F}"/>
              </a:ext>
            </a:extLst>
          </p:cNvPr>
          <p:cNvSpPr txBox="1"/>
          <p:nvPr/>
        </p:nvSpPr>
        <p:spPr>
          <a:xfrm>
            <a:off x="2345931" y="3571908"/>
            <a:ext cx="839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/>
              <a:t>Shaft</a:t>
            </a:r>
            <a:endParaRPr lang="de-DE" sz="1600" b="1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9D262399-7A93-4E86-B025-EAA100435063}"/>
              </a:ext>
            </a:extLst>
          </p:cNvPr>
          <p:cNvSpPr/>
          <p:nvPr/>
        </p:nvSpPr>
        <p:spPr>
          <a:xfrm>
            <a:off x="444293" y="5183717"/>
            <a:ext cx="571738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CMs</a:t>
            </a:r>
          </a:p>
          <a:p>
            <a:pPr algn="ctr"/>
            <a:r>
              <a:rPr lang="de-DE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1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45CD3CFC-4CBF-42C2-8473-912000B726EF}"/>
              </a:ext>
            </a:extLst>
          </p:cNvPr>
          <p:cNvSpPr/>
          <p:nvPr/>
        </p:nvSpPr>
        <p:spPr>
          <a:xfrm>
            <a:off x="1017328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EC1</a:t>
            </a: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549FF930-E410-4929-9796-E3F080654C0E}"/>
              </a:ext>
            </a:extLst>
          </p:cNvPr>
          <p:cNvSpPr/>
          <p:nvPr/>
        </p:nvSpPr>
        <p:spPr>
          <a:xfrm>
            <a:off x="109013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FC1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0B00C44E-9F3F-46B3-8650-DE32023C8E79}"/>
              </a:ext>
            </a:extLst>
          </p:cNvPr>
          <p:cNvSpPr/>
          <p:nvPr/>
        </p:nvSpPr>
        <p:spPr>
          <a:xfrm>
            <a:off x="3155774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EC2</a:t>
            </a: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9212321-5572-419E-8BBE-B3F87FA74ACD}"/>
              </a:ext>
            </a:extLst>
          </p:cNvPr>
          <p:cNvSpPr/>
          <p:nvPr/>
        </p:nvSpPr>
        <p:spPr>
          <a:xfrm>
            <a:off x="1381944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FC2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C180D06-9FC5-4281-8F18-6958B6414DD2}"/>
              </a:ext>
            </a:extLst>
          </p:cNvPr>
          <p:cNvSpPr/>
          <p:nvPr/>
        </p:nvSpPr>
        <p:spPr>
          <a:xfrm>
            <a:off x="1717857" y="5183717"/>
            <a:ext cx="1432560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2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8B82AD9C-5786-4C48-B7E4-FBB1F1FAB2B2}"/>
              </a:ext>
            </a:extLst>
          </p:cNvPr>
          <p:cNvSpPr/>
          <p:nvPr/>
        </p:nvSpPr>
        <p:spPr>
          <a:xfrm>
            <a:off x="5332052" y="5183717"/>
            <a:ext cx="39624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SCB3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6FD5100-5E02-4849-ADD0-ED7C5F22A936}"/>
              </a:ext>
            </a:extLst>
          </p:cNvPr>
          <p:cNvGrpSpPr/>
          <p:nvPr/>
        </p:nvGrpSpPr>
        <p:grpSpPr>
          <a:xfrm>
            <a:off x="7589643" y="5183717"/>
            <a:ext cx="335280" cy="457200"/>
            <a:chOff x="7680176" y="5115213"/>
            <a:chExt cx="1413787" cy="834067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C2D1B57-80F9-4C4C-A8FC-84A227A4E1CA}"/>
                </a:ext>
              </a:extLst>
            </p:cNvPr>
            <p:cNvCxnSpPr/>
            <p:nvPr/>
          </p:nvCxnSpPr>
          <p:spPr>
            <a:xfrm>
              <a:off x="7680176" y="5451440"/>
              <a:ext cx="1413787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932F11C6-344E-4B4D-8FA0-1249D116B81E}"/>
                </a:ext>
              </a:extLst>
            </p:cNvPr>
            <p:cNvCxnSpPr/>
            <p:nvPr/>
          </p:nvCxnSpPr>
          <p:spPr>
            <a:xfrm>
              <a:off x="7680176" y="5689073"/>
              <a:ext cx="1413787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BD6EAFA6-4CE9-4777-82A7-C0B08B86AE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40216" y="5120983"/>
              <a:ext cx="495672" cy="82829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C66AD00-04DB-441C-8E52-2F3C771F4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5245" y="5115213"/>
              <a:ext cx="495672" cy="82829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BFF1BC7B-62E4-4AA0-9DC3-5AE35FAD6B3B}"/>
              </a:ext>
            </a:extLst>
          </p:cNvPr>
          <p:cNvSpPr/>
          <p:nvPr/>
        </p:nvSpPr>
        <p:spPr>
          <a:xfrm>
            <a:off x="3557446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FC3</a:t>
            </a: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42678529-8B31-47A4-A1EF-89D6F17834F1}"/>
              </a:ext>
            </a:extLst>
          </p:cNvPr>
          <p:cNvSpPr/>
          <p:nvPr/>
        </p:nvSpPr>
        <p:spPr>
          <a:xfrm>
            <a:off x="3893359" y="5183717"/>
            <a:ext cx="1432560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3</a:t>
            </a: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9DA42B09-8BBE-48E8-94F9-4E4FF97F15B1}"/>
              </a:ext>
            </a:extLst>
          </p:cNvPr>
          <p:cNvSpPr/>
          <p:nvPr/>
        </p:nvSpPr>
        <p:spPr>
          <a:xfrm>
            <a:off x="7199343" y="5183717"/>
            <a:ext cx="39624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SCB2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CBCDE166-266F-4DB2-A6C4-5CF737121380}"/>
              </a:ext>
            </a:extLst>
          </p:cNvPr>
          <p:cNvSpPr/>
          <p:nvPr/>
        </p:nvSpPr>
        <p:spPr>
          <a:xfrm>
            <a:off x="5734865" y="5183717"/>
            <a:ext cx="1463040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4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7F522A64-E611-4699-9085-F56CDB96E277}"/>
              </a:ext>
            </a:extLst>
          </p:cNvPr>
          <p:cNvSpPr/>
          <p:nvPr/>
        </p:nvSpPr>
        <p:spPr>
          <a:xfrm>
            <a:off x="9790294" y="5183717"/>
            <a:ext cx="39624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SCB6</a:t>
            </a:r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4A6832BA-A4B0-41E6-B39B-F05C4AA53D88}"/>
              </a:ext>
            </a:extLst>
          </p:cNvPr>
          <p:cNvSpPr/>
          <p:nvPr/>
        </p:nvSpPr>
        <p:spPr>
          <a:xfrm>
            <a:off x="7923546" y="5183717"/>
            <a:ext cx="39624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SCB5</a:t>
            </a: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EE092286-4F09-4962-949A-87A52F71943D}"/>
              </a:ext>
            </a:extLst>
          </p:cNvPr>
          <p:cNvSpPr/>
          <p:nvPr/>
        </p:nvSpPr>
        <p:spPr>
          <a:xfrm>
            <a:off x="8322573" y="5183717"/>
            <a:ext cx="1463040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8</a:t>
            </a: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4E74849-0A47-4793-9EFC-9232172C15F3}"/>
              </a:ext>
            </a:extLst>
          </p:cNvPr>
          <p:cNvSpPr/>
          <p:nvPr/>
        </p:nvSpPr>
        <p:spPr>
          <a:xfrm>
            <a:off x="11170824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EC3</a:t>
            </a: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D740A42-5020-4320-85FA-23947CF5BB10}"/>
              </a:ext>
            </a:extLst>
          </p:cNvPr>
          <p:cNvSpPr/>
          <p:nvPr/>
        </p:nvSpPr>
        <p:spPr>
          <a:xfrm>
            <a:off x="10192117" y="5183717"/>
            <a:ext cx="975360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9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D7F5D2F-8A51-435F-93D7-363E8177185C}"/>
              </a:ext>
            </a:extLst>
          </p:cNvPr>
          <p:cNvSpPr txBox="1"/>
          <p:nvPr/>
        </p:nvSpPr>
        <p:spPr>
          <a:xfrm>
            <a:off x="109013" y="5764850"/>
            <a:ext cx="1243595" cy="27699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Linac 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A73F11E-5DD9-4FC9-BE97-940CD5882679}"/>
              </a:ext>
            </a:extLst>
          </p:cNvPr>
          <p:cNvSpPr txBox="1"/>
          <p:nvPr/>
        </p:nvSpPr>
        <p:spPr>
          <a:xfrm>
            <a:off x="1381945" y="5768013"/>
            <a:ext cx="2078630" cy="276999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Linac 2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EBE6EF4-616A-473C-979B-BE74F725A7C2}"/>
              </a:ext>
            </a:extLst>
          </p:cNvPr>
          <p:cNvSpPr txBox="1"/>
          <p:nvPr/>
        </p:nvSpPr>
        <p:spPr>
          <a:xfrm>
            <a:off x="3557446" y="5768014"/>
            <a:ext cx="7918178" cy="276999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Linac 3</a:t>
            </a:r>
          </a:p>
        </p:txBody>
      </p:sp>
      <p:cxnSp>
        <p:nvCxnSpPr>
          <p:cNvPr id="113" name="Connector: Elbow 112">
            <a:extLst>
              <a:ext uri="{FF2B5EF4-FFF2-40B4-BE49-F238E27FC236}">
                <a16:creationId xmlns:a16="http://schemas.microsoft.com/office/drawing/2014/main" id="{DAFD63D8-E320-4F52-914F-6EC0FF687DD5}"/>
              </a:ext>
            </a:extLst>
          </p:cNvPr>
          <p:cNvCxnSpPr>
            <a:stCxn id="88" idx="0"/>
            <a:endCxn id="91" idx="0"/>
          </p:cNvCxnSpPr>
          <p:nvPr/>
        </p:nvCxnSpPr>
        <p:spPr>
          <a:xfrm rot="5400000" flipH="1" flipV="1">
            <a:off x="1320985" y="4955117"/>
            <a:ext cx="4233" cy="457200"/>
          </a:xfrm>
          <a:prstGeom prst="bentConnector3">
            <a:avLst>
              <a:gd name="adj1" fmla="val 5571433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or: Elbow 113">
            <a:extLst>
              <a:ext uri="{FF2B5EF4-FFF2-40B4-BE49-F238E27FC236}">
                <a16:creationId xmlns:a16="http://schemas.microsoft.com/office/drawing/2014/main" id="{E7042014-4569-4A78-A9DF-6EE556473558}"/>
              </a:ext>
            </a:extLst>
          </p:cNvPr>
          <p:cNvCxnSpPr>
            <a:stCxn id="90" idx="0"/>
            <a:endCxn id="99" idx="0"/>
          </p:cNvCxnSpPr>
          <p:nvPr/>
        </p:nvCxnSpPr>
        <p:spPr>
          <a:xfrm rot="5400000" flipH="1" flipV="1">
            <a:off x="3496486" y="4955117"/>
            <a:ext cx="4233" cy="457200"/>
          </a:xfrm>
          <a:prstGeom prst="bentConnector3">
            <a:avLst>
              <a:gd name="adj1" fmla="val 6085717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id="{03D4CE62-6076-4C9F-844F-F7F4E4382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5855" y="1991067"/>
            <a:ext cx="4250673" cy="520700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b="1" dirty="0">
                <a:solidFill>
                  <a:prstClr val="white"/>
                </a:solidFill>
              </a:rPr>
              <a:t>Warm Units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200" b="1" dirty="0">
                <a:solidFill>
                  <a:prstClr val="white"/>
                </a:solidFill>
              </a:rPr>
              <a:t>(Compressor &amp; purification)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endParaRPr lang="en-GB" sz="2400" b="1" dirty="0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8C9095-8601-4748-961C-2520F64D5011}"/>
              </a:ext>
            </a:extLst>
          </p:cNvPr>
          <p:cNvSpPr/>
          <p:nvPr/>
        </p:nvSpPr>
        <p:spPr>
          <a:xfrm>
            <a:off x="7798951" y="6066684"/>
            <a:ext cx="353173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cs typeface="Calibri" panose="020F0502020204030204" pitchFamily="34" charset="0"/>
              </a:rPr>
              <a:t>6 – full strings &amp; 1 – partial string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08688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36E92CCE-EE2F-4BA1-8124-020117D87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HDC upgrade: Cryogenic </a:t>
            </a:r>
            <a:r>
              <a:rPr lang="de-DE" dirty="0" err="1"/>
              <a:t>Perspective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17807C-8212-4545-998A-0CD1F4ED4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0D524D-EF33-48CF-8A46-E7CD6CA9E7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Cryogenic </a:t>
            </a:r>
            <a:r>
              <a:rPr lang="de-DE" dirty="0" err="1"/>
              <a:t>system</a:t>
            </a:r>
            <a:r>
              <a:rPr lang="de-DE" dirty="0"/>
              <a:t> – upgrade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F8386520-B882-4D67-B7EE-6B1269EFD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6066" y="3996156"/>
            <a:ext cx="1471134" cy="520700"/>
          </a:xfrm>
          <a:prstGeom prst="rect">
            <a:avLst/>
          </a:prstGeom>
          <a:ln>
            <a:prstDash val="solid"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100" b="1" dirty="0">
                <a:solidFill>
                  <a:prstClr val="white"/>
                </a:solidFill>
              </a:rPr>
              <a:t>New Cold Compressor (CB44)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D704BCE8-2F93-4FC0-9C55-E94BB8BBD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0246" y="2600088"/>
            <a:ext cx="2011680" cy="520700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>
                <a:solidFill>
                  <a:prstClr val="white"/>
                </a:solidFill>
              </a:rPr>
              <a:t>Cryo-plant 2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>
                <a:solidFill>
                  <a:prstClr val="white"/>
                </a:solidFill>
              </a:rPr>
              <a:t>CBX43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32B011F-47AD-481A-AFAD-3502AE16680C}"/>
              </a:ext>
            </a:extLst>
          </p:cNvPr>
          <p:cNvGrpSpPr/>
          <p:nvPr/>
        </p:nvGrpSpPr>
        <p:grpSpPr>
          <a:xfrm>
            <a:off x="4745412" y="1824301"/>
            <a:ext cx="4495800" cy="2239202"/>
            <a:chOff x="3616007" y="1358104"/>
            <a:chExt cx="5452240" cy="2829840"/>
          </a:xfrm>
        </p:grpSpPr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26D62CEF-5503-4D40-8C89-5ECDED8AF519}"/>
                </a:ext>
              </a:extLst>
            </p:cNvPr>
            <p:cNvCxnSpPr/>
            <p:nvPr/>
          </p:nvCxnSpPr>
          <p:spPr>
            <a:xfrm flipV="1">
              <a:off x="3616007" y="1359750"/>
              <a:ext cx="5420489" cy="307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252AE2D5-9001-48DB-A238-3C705DD07431}"/>
                </a:ext>
              </a:extLst>
            </p:cNvPr>
            <p:cNvCxnSpPr/>
            <p:nvPr/>
          </p:nvCxnSpPr>
          <p:spPr>
            <a:xfrm>
              <a:off x="3616007" y="1362820"/>
              <a:ext cx="0" cy="2825124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EA3BB14A-11DF-45BE-876E-E79D33E0EA96}"/>
                </a:ext>
              </a:extLst>
            </p:cNvPr>
            <p:cNvCxnSpPr/>
            <p:nvPr/>
          </p:nvCxnSpPr>
          <p:spPr>
            <a:xfrm>
              <a:off x="9036496" y="1358104"/>
              <a:ext cx="31751" cy="2821269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FA922D8B-B9CB-471E-AA38-6388E71EAA96}"/>
                </a:ext>
              </a:extLst>
            </p:cNvPr>
            <p:cNvCxnSpPr/>
            <p:nvPr/>
          </p:nvCxnSpPr>
          <p:spPr>
            <a:xfrm>
              <a:off x="3616007" y="4187944"/>
              <a:ext cx="5428187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Text Box 171">
            <a:extLst>
              <a:ext uri="{FF2B5EF4-FFF2-40B4-BE49-F238E27FC236}">
                <a16:creationId xmlns:a16="http://schemas.microsoft.com/office/drawing/2014/main" id="{5337E633-35AB-4253-9462-DA5383B38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2161" y="3756573"/>
            <a:ext cx="121650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400" b="1" dirty="0">
                <a:solidFill>
                  <a:prstClr val="black"/>
                </a:solidFill>
              </a:rPr>
              <a:t>Building 54</a:t>
            </a:r>
            <a:endParaRPr lang="en-GB" sz="1400" b="1" dirty="0">
              <a:solidFill>
                <a:prstClr val="black"/>
              </a:solidFill>
            </a:endParaRPr>
          </a:p>
        </p:txBody>
      </p:sp>
      <p:sp>
        <p:nvSpPr>
          <p:cNvPr id="115" name="Text Box 171">
            <a:extLst>
              <a:ext uri="{FF2B5EF4-FFF2-40B4-BE49-F238E27FC236}">
                <a16:creationId xmlns:a16="http://schemas.microsoft.com/office/drawing/2014/main" id="{6D33BED7-9AFE-43D0-960E-21B876133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3878549"/>
            <a:ext cx="7946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600" b="1" dirty="0">
                <a:solidFill>
                  <a:prstClr val="black"/>
                </a:solidFill>
              </a:rPr>
              <a:t>XTL</a:t>
            </a:r>
            <a:endParaRPr lang="en-GB" sz="1600" b="1" dirty="0">
              <a:solidFill>
                <a:prstClr val="black"/>
              </a:solidFill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0841CCF4-DF4B-41FA-99B6-2EF4F83D9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449" y="3997296"/>
            <a:ext cx="1471135" cy="520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100" b="1" dirty="0">
                <a:solidFill>
                  <a:schemeClr val="bg1"/>
                </a:solidFill>
              </a:rPr>
              <a:t>New Distribution Box (XLVB)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9149897B-D182-4F69-91C0-5B1FB0563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3797" y="2603500"/>
            <a:ext cx="2011680" cy="520700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>
                <a:solidFill>
                  <a:prstClr val="white"/>
                </a:solidFill>
              </a:rPr>
              <a:t>Cryo-plant 1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>
                <a:solidFill>
                  <a:prstClr val="white"/>
                </a:solidFill>
              </a:rPr>
              <a:t>CBX41</a:t>
            </a:r>
          </a:p>
        </p:txBody>
      </p:sp>
      <p:cxnSp>
        <p:nvCxnSpPr>
          <p:cNvPr id="222" name="Connector: Elbow 221">
            <a:extLst>
              <a:ext uri="{FF2B5EF4-FFF2-40B4-BE49-F238E27FC236}">
                <a16:creationId xmlns:a16="http://schemas.microsoft.com/office/drawing/2014/main" id="{06A33A25-1ADE-4BBA-93F0-23B79193824D}"/>
              </a:ext>
            </a:extLst>
          </p:cNvPr>
          <p:cNvCxnSpPr>
            <a:cxnSpLocks/>
            <a:stCxn id="238" idx="2"/>
            <a:endCxn id="5" idx="0"/>
          </p:cNvCxnSpPr>
          <p:nvPr/>
        </p:nvCxnSpPr>
        <p:spPr>
          <a:xfrm rot="16200000" flipH="1">
            <a:off x="6819365" y="4116376"/>
            <a:ext cx="340050" cy="18336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7A462E68-2E73-4CAE-BAB4-DD333421532C}"/>
              </a:ext>
            </a:extLst>
          </p:cNvPr>
          <p:cNvCxnSpPr>
            <a:cxnSpLocks/>
            <a:stCxn id="172" idx="2"/>
            <a:endCxn id="238" idx="3"/>
          </p:cNvCxnSpPr>
          <p:nvPr/>
        </p:nvCxnSpPr>
        <p:spPr>
          <a:xfrm rot="5400000">
            <a:off x="7608742" y="3272464"/>
            <a:ext cx="609020" cy="305669"/>
          </a:xfrm>
          <a:prstGeom prst="bentConnector2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B34F4319-66BF-4FB0-BDB6-8B957D6C6F78}"/>
              </a:ext>
            </a:extLst>
          </p:cNvPr>
          <p:cNvCxnSpPr>
            <a:cxnSpLocks/>
            <a:stCxn id="219" idx="2"/>
            <a:endCxn id="238" idx="1"/>
          </p:cNvCxnSpPr>
          <p:nvPr/>
        </p:nvCxnSpPr>
        <p:spPr>
          <a:xfrm rot="16200000" flipH="1">
            <a:off x="5707028" y="3236809"/>
            <a:ext cx="605608" cy="380390"/>
          </a:xfrm>
          <a:prstGeom prst="bentConnector2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47B2DC02-75E2-4114-BD52-26946C85623A}"/>
              </a:ext>
            </a:extLst>
          </p:cNvPr>
          <p:cNvCxnSpPr>
            <a:cxnSpLocks/>
            <a:stCxn id="174" idx="1"/>
            <a:endCxn id="217" idx="3"/>
          </p:cNvCxnSpPr>
          <p:nvPr/>
        </p:nvCxnSpPr>
        <p:spPr>
          <a:xfrm flipH="1">
            <a:off x="2202584" y="4256506"/>
            <a:ext cx="703482" cy="11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or: Elbow 235">
            <a:extLst>
              <a:ext uri="{FF2B5EF4-FFF2-40B4-BE49-F238E27FC236}">
                <a16:creationId xmlns:a16="http://schemas.microsoft.com/office/drawing/2014/main" id="{DE950C1E-6F85-4E8C-8881-C92A9CDDC5E9}"/>
              </a:ext>
            </a:extLst>
          </p:cNvPr>
          <p:cNvCxnSpPr>
            <a:cxnSpLocks/>
            <a:stCxn id="217" idx="1"/>
            <a:endCxn id="89" idx="0"/>
          </p:cNvCxnSpPr>
          <p:nvPr/>
        </p:nvCxnSpPr>
        <p:spPr>
          <a:xfrm rot="10800000" flipV="1">
            <a:off x="276653" y="4257645"/>
            <a:ext cx="454796" cy="926071"/>
          </a:xfrm>
          <a:prstGeom prst="bentConnector2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Rectangle 237">
            <a:extLst>
              <a:ext uri="{FF2B5EF4-FFF2-40B4-BE49-F238E27FC236}">
                <a16:creationId xmlns:a16="http://schemas.microsoft.com/office/drawing/2014/main" id="{4BC11F03-FB08-4BAF-B815-78EA24BB6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0027" y="3504097"/>
            <a:ext cx="1560390" cy="451422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200" b="1" dirty="0">
                <a:solidFill>
                  <a:prstClr val="white"/>
                </a:solidFill>
              </a:rPr>
              <a:t>Distribution Box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200" b="1" dirty="0">
                <a:solidFill>
                  <a:prstClr val="white"/>
                </a:solidFill>
              </a:rPr>
              <a:t>DB54</a:t>
            </a:r>
            <a:endParaRPr lang="en-GB" sz="1600" b="1" dirty="0">
              <a:solidFill>
                <a:prstClr val="white"/>
              </a:solidFill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B37B8E77-6EB1-4735-9DCE-6432C591D13B}"/>
              </a:ext>
            </a:extLst>
          </p:cNvPr>
          <p:cNvGrpSpPr/>
          <p:nvPr/>
        </p:nvGrpSpPr>
        <p:grpSpPr>
          <a:xfrm>
            <a:off x="478212" y="3900128"/>
            <a:ext cx="4137973" cy="728405"/>
            <a:chOff x="3616007" y="1358104"/>
            <a:chExt cx="5452240" cy="2829840"/>
          </a:xfrm>
        </p:grpSpPr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AE9D9B71-30DF-4C11-85DC-8BFB87121D44}"/>
                </a:ext>
              </a:extLst>
            </p:cNvPr>
            <p:cNvCxnSpPr/>
            <p:nvPr/>
          </p:nvCxnSpPr>
          <p:spPr>
            <a:xfrm flipV="1">
              <a:off x="3616007" y="1359750"/>
              <a:ext cx="5420489" cy="307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F0488F53-3A85-4533-905E-9EBC4CA608B6}"/>
                </a:ext>
              </a:extLst>
            </p:cNvPr>
            <p:cNvCxnSpPr/>
            <p:nvPr/>
          </p:nvCxnSpPr>
          <p:spPr>
            <a:xfrm>
              <a:off x="3616007" y="1362820"/>
              <a:ext cx="0" cy="2825124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4F665D84-816A-4010-AA1A-1CB7982BA59D}"/>
                </a:ext>
              </a:extLst>
            </p:cNvPr>
            <p:cNvCxnSpPr/>
            <p:nvPr/>
          </p:nvCxnSpPr>
          <p:spPr>
            <a:xfrm>
              <a:off x="9036496" y="1358104"/>
              <a:ext cx="31751" cy="2821269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0DC9FDE5-95ED-49DD-9B6D-B6B017C7F542}"/>
                </a:ext>
              </a:extLst>
            </p:cNvPr>
            <p:cNvCxnSpPr/>
            <p:nvPr/>
          </p:nvCxnSpPr>
          <p:spPr>
            <a:xfrm>
              <a:off x="3616007" y="4187944"/>
              <a:ext cx="5428187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A1CEA39F-1339-4033-924A-49EA2FDF58D2}"/>
              </a:ext>
            </a:extLst>
          </p:cNvPr>
          <p:cNvSpPr/>
          <p:nvPr/>
        </p:nvSpPr>
        <p:spPr>
          <a:xfrm>
            <a:off x="407989" y="1172265"/>
            <a:ext cx="11501484" cy="4565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de-DE" b="1" dirty="0">
                <a:cs typeface="Calibri" panose="020F0502020204030204" pitchFamily="34" charset="0"/>
              </a:rPr>
              <a:t>Parallel </a:t>
            </a:r>
            <a:r>
              <a:rPr lang="de-DE" b="1" dirty="0" err="1">
                <a:cs typeface="Calibri" panose="020F0502020204030204" pitchFamily="34" charset="0"/>
              </a:rPr>
              <a:t>operation</a:t>
            </a:r>
            <a:r>
              <a:rPr lang="de-DE" b="1" dirty="0">
                <a:cs typeface="Calibri" panose="020F0502020204030204" pitchFamily="34" charset="0"/>
              </a:rPr>
              <a:t> of </a:t>
            </a:r>
            <a:r>
              <a:rPr lang="de-DE" b="1" dirty="0" err="1">
                <a:cs typeface="Calibri" panose="020F0502020204030204" pitchFamily="34" charset="0"/>
              </a:rPr>
              <a:t>Three</a:t>
            </a:r>
            <a:r>
              <a:rPr lang="de-DE" b="1" dirty="0">
                <a:cs typeface="Calibri" panose="020F0502020204030204" pitchFamily="34" charset="0"/>
              </a:rPr>
              <a:t> XFEL cryo plants at DESY/Osdorf + Cold </a:t>
            </a:r>
            <a:r>
              <a:rPr lang="de-DE" b="1" dirty="0" err="1">
                <a:cs typeface="Calibri" panose="020F0502020204030204" pitchFamily="34" charset="0"/>
              </a:rPr>
              <a:t>compressor</a:t>
            </a:r>
            <a:r>
              <a:rPr lang="de-DE" b="1" dirty="0">
                <a:cs typeface="Calibri" panose="020F0502020204030204" pitchFamily="34" charset="0"/>
              </a:rPr>
              <a:t> box &amp; </a:t>
            </a:r>
            <a:r>
              <a:rPr lang="de-DE" b="1" dirty="0" err="1">
                <a:cs typeface="Calibri" panose="020F0502020204030204" pitchFamily="34" charset="0"/>
              </a:rPr>
              <a:t>distribution</a:t>
            </a:r>
            <a:r>
              <a:rPr lang="de-DE" b="1" dirty="0">
                <a:cs typeface="Calibri" panose="020F0502020204030204" pitchFamily="34" charset="0"/>
              </a:rPr>
              <a:t> box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2CB307F-A17E-44D1-BEAB-19743A5F36F5}"/>
              </a:ext>
            </a:extLst>
          </p:cNvPr>
          <p:cNvSpPr/>
          <p:nvPr/>
        </p:nvSpPr>
        <p:spPr>
          <a:xfrm>
            <a:off x="135198" y="1831831"/>
            <a:ext cx="4530096" cy="21358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LINAC 1 &amp; 2 – 16 New HDC optimized Cryomodule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LINAC 3 – 96 Existing CMs 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Total Cryo Plant Capacity: 6 kW @ 2 K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Two possibilities are under investigation</a:t>
            </a:r>
          </a:p>
          <a:p>
            <a:pPr>
              <a:lnSpc>
                <a:spcPct val="125000"/>
              </a:lnSpc>
            </a:pP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1D347519-C872-43E9-9E2D-5A89E770627F}"/>
              </a:ext>
            </a:extLst>
          </p:cNvPr>
          <p:cNvSpPr txBox="1"/>
          <p:nvPr/>
        </p:nvSpPr>
        <p:spPr>
          <a:xfrm>
            <a:off x="2345931" y="3571908"/>
            <a:ext cx="839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/>
              <a:t>Shaft</a:t>
            </a:r>
            <a:endParaRPr lang="de-DE" sz="1600" b="1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9D262399-7A93-4E86-B025-EAA100435063}"/>
              </a:ext>
            </a:extLst>
          </p:cNvPr>
          <p:cNvSpPr/>
          <p:nvPr/>
        </p:nvSpPr>
        <p:spPr>
          <a:xfrm>
            <a:off x="9301983" y="5186050"/>
            <a:ext cx="571738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CMs</a:t>
            </a:r>
          </a:p>
          <a:p>
            <a:pPr algn="ctr"/>
            <a:r>
              <a:rPr lang="de-DE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1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45CD3CFC-4CBF-42C2-8473-912000B726EF}"/>
              </a:ext>
            </a:extLst>
          </p:cNvPr>
          <p:cNvSpPr/>
          <p:nvPr/>
        </p:nvSpPr>
        <p:spPr>
          <a:xfrm>
            <a:off x="1017328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EC1</a:t>
            </a: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549FF930-E410-4929-9796-E3F080654C0E}"/>
              </a:ext>
            </a:extLst>
          </p:cNvPr>
          <p:cNvSpPr/>
          <p:nvPr/>
        </p:nvSpPr>
        <p:spPr>
          <a:xfrm>
            <a:off x="109013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FC1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0B00C44E-9F3F-46B3-8650-DE32023C8E79}"/>
              </a:ext>
            </a:extLst>
          </p:cNvPr>
          <p:cNvSpPr/>
          <p:nvPr/>
        </p:nvSpPr>
        <p:spPr>
          <a:xfrm>
            <a:off x="3155774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EC2</a:t>
            </a: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9212321-5572-419E-8BBE-B3F87FA74ACD}"/>
              </a:ext>
            </a:extLst>
          </p:cNvPr>
          <p:cNvSpPr/>
          <p:nvPr/>
        </p:nvSpPr>
        <p:spPr>
          <a:xfrm>
            <a:off x="1381944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FC2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C180D06-9FC5-4281-8F18-6958B6414DD2}"/>
              </a:ext>
            </a:extLst>
          </p:cNvPr>
          <p:cNvSpPr/>
          <p:nvPr/>
        </p:nvSpPr>
        <p:spPr>
          <a:xfrm>
            <a:off x="10296583" y="5190812"/>
            <a:ext cx="1432560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2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8B82AD9C-5786-4C48-B7E4-FBB1F1FAB2B2}"/>
              </a:ext>
            </a:extLst>
          </p:cNvPr>
          <p:cNvSpPr/>
          <p:nvPr/>
        </p:nvSpPr>
        <p:spPr>
          <a:xfrm>
            <a:off x="5332052" y="5183717"/>
            <a:ext cx="39624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SCB3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6FD5100-5E02-4849-ADD0-ED7C5F22A936}"/>
              </a:ext>
            </a:extLst>
          </p:cNvPr>
          <p:cNvGrpSpPr/>
          <p:nvPr/>
        </p:nvGrpSpPr>
        <p:grpSpPr>
          <a:xfrm>
            <a:off x="7589643" y="5183717"/>
            <a:ext cx="335280" cy="457200"/>
            <a:chOff x="7680176" y="5115213"/>
            <a:chExt cx="1413787" cy="834067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C2D1B57-80F9-4C4C-A8FC-84A227A4E1CA}"/>
                </a:ext>
              </a:extLst>
            </p:cNvPr>
            <p:cNvCxnSpPr/>
            <p:nvPr/>
          </p:nvCxnSpPr>
          <p:spPr>
            <a:xfrm>
              <a:off x="7680176" y="5451440"/>
              <a:ext cx="1413787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932F11C6-344E-4B4D-8FA0-1249D116B81E}"/>
                </a:ext>
              </a:extLst>
            </p:cNvPr>
            <p:cNvCxnSpPr/>
            <p:nvPr/>
          </p:nvCxnSpPr>
          <p:spPr>
            <a:xfrm>
              <a:off x="7680176" y="5689073"/>
              <a:ext cx="1413787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BD6EAFA6-4CE9-4777-82A7-C0B08B86AE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40216" y="5120983"/>
              <a:ext cx="495672" cy="82829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C66AD00-04DB-441C-8E52-2F3C771F4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5245" y="5115213"/>
              <a:ext cx="495672" cy="82829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BFF1BC7B-62E4-4AA0-9DC3-5AE35FAD6B3B}"/>
              </a:ext>
            </a:extLst>
          </p:cNvPr>
          <p:cNvSpPr/>
          <p:nvPr/>
        </p:nvSpPr>
        <p:spPr>
          <a:xfrm>
            <a:off x="3557446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FC3</a:t>
            </a: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42678529-8B31-47A4-A1EF-89D6F17834F1}"/>
              </a:ext>
            </a:extLst>
          </p:cNvPr>
          <p:cNvSpPr/>
          <p:nvPr/>
        </p:nvSpPr>
        <p:spPr>
          <a:xfrm>
            <a:off x="3893359" y="5183717"/>
            <a:ext cx="1432560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3</a:t>
            </a: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9DA42B09-8BBE-48E8-94F9-4E4FF97F15B1}"/>
              </a:ext>
            </a:extLst>
          </p:cNvPr>
          <p:cNvSpPr/>
          <p:nvPr/>
        </p:nvSpPr>
        <p:spPr>
          <a:xfrm>
            <a:off x="7199343" y="5183717"/>
            <a:ext cx="39624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SCB2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CBCDE166-266F-4DB2-A6C4-5CF737121380}"/>
              </a:ext>
            </a:extLst>
          </p:cNvPr>
          <p:cNvSpPr/>
          <p:nvPr/>
        </p:nvSpPr>
        <p:spPr>
          <a:xfrm>
            <a:off x="5734865" y="5183717"/>
            <a:ext cx="1463040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4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7F522A64-E611-4699-9085-F56CDB96E277}"/>
              </a:ext>
            </a:extLst>
          </p:cNvPr>
          <p:cNvSpPr/>
          <p:nvPr/>
        </p:nvSpPr>
        <p:spPr>
          <a:xfrm>
            <a:off x="7919217" y="5183717"/>
            <a:ext cx="39624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SCB6</a:t>
            </a: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4E74849-0A47-4793-9EFC-9232172C15F3}"/>
              </a:ext>
            </a:extLst>
          </p:cNvPr>
          <p:cNvSpPr/>
          <p:nvPr/>
        </p:nvSpPr>
        <p:spPr>
          <a:xfrm>
            <a:off x="11734800" y="5183717"/>
            <a:ext cx="335280" cy="45720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EC3</a:t>
            </a: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D740A42-5020-4320-85FA-23947CF5BB10}"/>
              </a:ext>
            </a:extLst>
          </p:cNvPr>
          <p:cNvSpPr/>
          <p:nvPr/>
        </p:nvSpPr>
        <p:spPr>
          <a:xfrm>
            <a:off x="8321040" y="5183717"/>
            <a:ext cx="975360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9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D7F5D2F-8A51-435F-93D7-363E8177185C}"/>
              </a:ext>
            </a:extLst>
          </p:cNvPr>
          <p:cNvSpPr txBox="1"/>
          <p:nvPr/>
        </p:nvSpPr>
        <p:spPr>
          <a:xfrm>
            <a:off x="109013" y="5764850"/>
            <a:ext cx="1243595" cy="27699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Linac 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A73F11E-5DD9-4FC9-BE97-940CD5882679}"/>
              </a:ext>
            </a:extLst>
          </p:cNvPr>
          <p:cNvSpPr txBox="1"/>
          <p:nvPr/>
        </p:nvSpPr>
        <p:spPr>
          <a:xfrm>
            <a:off x="1381945" y="5768013"/>
            <a:ext cx="2078630" cy="276999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Linac 2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EBE6EF4-616A-473C-979B-BE74F725A7C2}"/>
              </a:ext>
            </a:extLst>
          </p:cNvPr>
          <p:cNvSpPr txBox="1"/>
          <p:nvPr/>
        </p:nvSpPr>
        <p:spPr>
          <a:xfrm>
            <a:off x="3557446" y="5768014"/>
            <a:ext cx="7918178" cy="276999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Linac 3</a:t>
            </a:r>
          </a:p>
        </p:txBody>
      </p:sp>
      <p:cxnSp>
        <p:nvCxnSpPr>
          <p:cNvPr id="113" name="Connector: Elbow 112">
            <a:extLst>
              <a:ext uri="{FF2B5EF4-FFF2-40B4-BE49-F238E27FC236}">
                <a16:creationId xmlns:a16="http://schemas.microsoft.com/office/drawing/2014/main" id="{DAFD63D8-E320-4F52-914F-6EC0FF687DD5}"/>
              </a:ext>
            </a:extLst>
          </p:cNvPr>
          <p:cNvCxnSpPr>
            <a:stCxn id="88" idx="0"/>
            <a:endCxn id="91" idx="0"/>
          </p:cNvCxnSpPr>
          <p:nvPr/>
        </p:nvCxnSpPr>
        <p:spPr>
          <a:xfrm rot="5400000" flipH="1" flipV="1">
            <a:off x="1320985" y="4955117"/>
            <a:ext cx="4233" cy="457200"/>
          </a:xfrm>
          <a:prstGeom prst="bentConnector3">
            <a:avLst>
              <a:gd name="adj1" fmla="val 5571433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or: Elbow 113">
            <a:extLst>
              <a:ext uri="{FF2B5EF4-FFF2-40B4-BE49-F238E27FC236}">
                <a16:creationId xmlns:a16="http://schemas.microsoft.com/office/drawing/2014/main" id="{E7042014-4569-4A78-A9DF-6EE556473558}"/>
              </a:ext>
            </a:extLst>
          </p:cNvPr>
          <p:cNvCxnSpPr>
            <a:stCxn id="90" idx="0"/>
            <a:endCxn id="99" idx="0"/>
          </p:cNvCxnSpPr>
          <p:nvPr/>
        </p:nvCxnSpPr>
        <p:spPr>
          <a:xfrm rot="5400000" flipH="1" flipV="1">
            <a:off x="3496486" y="4955117"/>
            <a:ext cx="4233" cy="457200"/>
          </a:xfrm>
          <a:prstGeom prst="bentConnector3">
            <a:avLst>
              <a:gd name="adj1" fmla="val 6085717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id="{03D4CE62-6076-4C9F-844F-F7F4E4382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5855" y="1991067"/>
            <a:ext cx="4250673" cy="520700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b="1" dirty="0">
                <a:solidFill>
                  <a:prstClr val="white"/>
                </a:solidFill>
              </a:rPr>
              <a:t>Warm Units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200" b="1" dirty="0">
                <a:solidFill>
                  <a:prstClr val="white"/>
                </a:solidFill>
              </a:rPr>
              <a:t>(Compressor &amp; purification)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endParaRPr lang="en-GB" sz="2400" b="1" dirty="0">
              <a:solidFill>
                <a:prstClr val="white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2A1862F-8914-4864-84F4-5FBB2B34A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6084" y="2600088"/>
            <a:ext cx="1236580" cy="520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>
                <a:solidFill>
                  <a:prstClr val="white"/>
                </a:solidFill>
              </a:rPr>
              <a:t>Cryo-plant 3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94DA7EF-4433-415F-8DD4-81370DD1A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2019" y="2006945"/>
            <a:ext cx="2324710" cy="520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b="1" dirty="0">
                <a:solidFill>
                  <a:prstClr val="white"/>
                </a:solidFill>
              </a:rPr>
              <a:t>Warm Units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200" b="1" dirty="0">
                <a:solidFill>
                  <a:prstClr val="white"/>
                </a:solidFill>
              </a:rPr>
              <a:t>(Compressor &amp; purification)</a:t>
            </a:r>
            <a:endParaRPr lang="en-GB" sz="2400" b="1" dirty="0">
              <a:solidFill>
                <a:prstClr val="white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8DE457F-42A9-4C7E-AC8F-DD2993833D11}"/>
              </a:ext>
            </a:extLst>
          </p:cNvPr>
          <p:cNvSpPr/>
          <p:nvPr/>
        </p:nvSpPr>
        <p:spPr>
          <a:xfrm>
            <a:off x="6262990" y="4295569"/>
            <a:ext cx="1471136" cy="50503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/>
                </a:solidFill>
              </a:rPr>
              <a:t>New Connection Box</a:t>
            </a:r>
          </a:p>
        </p:txBody>
      </p: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F41B66CC-3C07-4EF1-9F20-03F0C9D88F19}"/>
              </a:ext>
            </a:extLst>
          </p:cNvPr>
          <p:cNvCxnSpPr>
            <a:cxnSpLocks/>
            <a:stCxn id="58" idx="2"/>
            <a:endCxn id="5" idx="3"/>
          </p:cNvCxnSpPr>
          <p:nvPr/>
        </p:nvCxnSpPr>
        <p:spPr>
          <a:xfrm rot="5400000">
            <a:off x="8380602" y="2474312"/>
            <a:ext cx="1427297" cy="2720248"/>
          </a:xfrm>
          <a:prstGeom prst="bentConnector2">
            <a:avLst/>
          </a:prstGeom>
          <a:ln w="1270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77DA295B-21D1-4BD0-901D-6E9B6F7F7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8806" y="3657600"/>
            <a:ext cx="1471134" cy="520700"/>
          </a:xfrm>
          <a:prstGeom prst="rect">
            <a:avLst/>
          </a:prstGeom>
          <a:ln>
            <a:prstDash val="solid"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200" b="1" dirty="0">
                <a:solidFill>
                  <a:prstClr val="white"/>
                </a:solidFill>
              </a:rPr>
              <a:t>New Cold Compressor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1ECA9CA8-EDB4-4573-A3EB-2DB937897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2245" y="4279237"/>
            <a:ext cx="1471135" cy="520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b="1" dirty="0">
                <a:solidFill>
                  <a:schemeClr val="bg1"/>
                </a:solidFill>
              </a:rPr>
              <a:t>New JT-HX Box</a:t>
            </a:r>
          </a:p>
        </p:txBody>
      </p: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D8016166-B0BF-429C-891C-FE0775802270}"/>
              </a:ext>
            </a:extLst>
          </p:cNvPr>
          <p:cNvCxnSpPr>
            <a:cxnSpLocks/>
            <a:stCxn id="117" idx="3"/>
            <a:endCxn id="106" idx="0"/>
          </p:cNvCxnSpPr>
          <p:nvPr/>
        </p:nvCxnSpPr>
        <p:spPr>
          <a:xfrm>
            <a:off x="11193380" y="4539587"/>
            <a:ext cx="709060" cy="64413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Elbow 120">
            <a:extLst>
              <a:ext uri="{FF2B5EF4-FFF2-40B4-BE49-F238E27FC236}">
                <a16:creationId xmlns:a16="http://schemas.microsoft.com/office/drawing/2014/main" id="{1AC3C726-7FAD-4A5A-BA9A-596534E89382}"/>
              </a:ext>
            </a:extLst>
          </p:cNvPr>
          <p:cNvCxnSpPr>
            <a:cxnSpLocks/>
            <a:stCxn id="58" idx="2"/>
            <a:endCxn id="116" idx="3"/>
          </p:cNvCxnSpPr>
          <p:nvPr/>
        </p:nvCxnSpPr>
        <p:spPr>
          <a:xfrm rot="16200000" flipH="1">
            <a:off x="10423576" y="3151586"/>
            <a:ext cx="797162" cy="735566"/>
          </a:xfrm>
          <a:prstGeom prst="bentConnector4">
            <a:avLst>
              <a:gd name="adj1" fmla="val 33670"/>
              <a:gd name="adj2" fmla="val 131078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or: Elbow 121">
            <a:extLst>
              <a:ext uri="{FF2B5EF4-FFF2-40B4-BE49-F238E27FC236}">
                <a16:creationId xmlns:a16="http://schemas.microsoft.com/office/drawing/2014/main" id="{2F1C0044-8930-4C29-B02F-654ADDCDD787}"/>
              </a:ext>
            </a:extLst>
          </p:cNvPr>
          <p:cNvCxnSpPr>
            <a:cxnSpLocks/>
            <a:stCxn id="116" idx="1"/>
            <a:endCxn id="117" idx="1"/>
          </p:cNvCxnSpPr>
          <p:nvPr/>
        </p:nvCxnSpPr>
        <p:spPr>
          <a:xfrm rot="10800000" flipH="1" flipV="1">
            <a:off x="9718805" y="3917949"/>
            <a:ext cx="3439" cy="621637"/>
          </a:xfrm>
          <a:prstGeom prst="bentConnector3">
            <a:avLst>
              <a:gd name="adj1" fmla="val -6647281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Elbow 123">
            <a:extLst>
              <a:ext uri="{FF2B5EF4-FFF2-40B4-BE49-F238E27FC236}">
                <a16:creationId xmlns:a16="http://schemas.microsoft.com/office/drawing/2014/main" id="{F6453676-2B1A-4A59-8430-FF5002C1F283}"/>
              </a:ext>
            </a:extLst>
          </p:cNvPr>
          <p:cNvCxnSpPr>
            <a:cxnSpLocks/>
            <a:stCxn id="5" idx="1"/>
            <a:endCxn id="174" idx="3"/>
          </p:cNvCxnSpPr>
          <p:nvPr/>
        </p:nvCxnSpPr>
        <p:spPr>
          <a:xfrm rot="10800000">
            <a:off x="4377200" y="4256507"/>
            <a:ext cx="1885790" cy="291579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 Box 171">
            <a:extLst>
              <a:ext uri="{FF2B5EF4-FFF2-40B4-BE49-F238E27FC236}">
                <a16:creationId xmlns:a16="http://schemas.microsoft.com/office/drawing/2014/main" id="{A6B63AC4-C5B3-4D6C-8390-D314C1C0F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79" y="4328502"/>
            <a:ext cx="79465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600" b="1" dirty="0">
                <a:solidFill>
                  <a:prstClr val="black"/>
                </a:solidFill>
              </a:rPr>
              <a:t>XRTL</a:t>
            </a:r>
            <a:endParaRPr lang="en-GB" sz="1600" b="1" dirty="0">
              <a:solidFill>
                <a:prstClr val="black"/>
              </a:solidFill>
            </a:endParaRPr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FC4B258E-ED6D-4B0E-AB09-9E6D8BEDA431}"/>
              </a:ext>
            </a:extLst>
          </p:cNvPr>
          <p:cNvSpPr/>
          <p:nvPr/>
        </p:nvSpPr>
        <p:spPr>
          <a:xfrm>
            <a:off x="9887032" y="5195159"/>
            <a:ext cx="396240" cy="457200"/>
          </a:xfrm>
          <a:prstGeom prst="roundRect">
            <a:avLst/>
          </a:prstGeom>
          <a:solidFill>
            <a:schemeClr val="accent1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SCB7</a:t>
            </a: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A339B7AE-26E4-4B68-83C2-ECAB66494EE1}"/>
              </a:ext>
            </a:extLst>
          </p:cNvPr>
          <p:cNvSpPr/>
          <p:nvPr/>
        </p:nvSpPr>
        <p:spPr>
          <a:xfrm>
            <a:off x="1721575" y="5184462"/>
            <a:ext cx="1432560" cy="457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2</a:t>
            </a:r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7111C2E-5522-441D-A8F0-09FE6EDF91DB}"/>
              </a:ext>
            </a:extLst>
          </p:cNvPr>
          <p:cNvSpPr/>
          <p:nvPr/>
        </p:nvSpPr>
        <p:spPr>
          <a:xfrm>
            <a:off x="445347" y="5181600"/>
            <a:ext cx="571738" cy="457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CMs</a:t>
            </a:r>
          </a:p>
          <a:p>
            <a:pPr algn="ctr"/>
            <a:r>
              <a:rPr lang="de-DE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1</a:t>
            </a:r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71602A45-0796-4F4A-855A-35C8694EAB8D}"/>
              </a:ext>
            </a:extLst>
          </p:cNvPr>
          <p:cNvSpPr/>
          <p:nvPr/>
        </p:nvSpPr>
        <p:spPr>
          <a:xfrm>
            <a:off x="8325482" y="5185550"/>
            <a:ext cx="1553113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9</a:t>
            </a:r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7B028D80-5A44-4F81-AAC4-952F1D7C4CCC}"/>
              </a:ext>
            </a:extLst>
          </p:cNvPr>
          <p:cNvSpPr/>
          <p:nvPr/>
        </p:nvSpPr>
        <p:spPr>
          <a:xfrm>
            <a:off x="10286999" y="5193505"/>
            <a:ext cx="1442143" cy="457200"/>
          </a:xfrm>
          <a:prstGeom prst="round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CMs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Str. 10</a:t>
            </a: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DF38EC9C-D8C5-464F-9B43-4686D965020C}"/>
              </a:ext>
            </a:extLst>
          </p:cNvPr>
          <p:cNvGrpSpPr/>
          <p:nvPr/>
        </p:nvGrpSpPr>
        <p:grpSpPr>
          <a:xfrm>
            <a:off x="723172" y="6121400"/>
            <a:ext cx="11163235" cy="363590"/>
            <a:chOff x="2432313" y="8229598"/>
            <a:chExt cx="33489705" cy="1720583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807ACA7E-8412-4B4C-89C5-C0EECA97E0C5}"/>
                </a:ext>
              </a:extLst>
            </p:cNvPr>
            <p:cNvSpPr/>
            <p:nvPr/>
          </p:nvSpPr>
          <p:spPr>
            <a:xfrm>
              <a:off x="2432313" y="8229598"/>
              <a:ext cx="31195900" cy="17205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600"/>
            </a:p>
          </p:txBody>
        </p:sp>
        <p:sp>
          <p:nvSpPr>
            <p:cNvPr id="133" name="Rectangle: Rounded Corners 132">
              <a:extLst>
                <a:ext uri="{FF2B5EF4-FFF2-40B4-BE49-F238E27FC236}">
                  <a16:creationId xmlns:a16="http://schemas.microsoft.com/office/drawing/2014/main" id="{E5C8FB6C-647B-4FAA-81D4-B3A86A27F951}"/>
                </a:ext>
              </a:extLst>
            </p:cNvPr>
            <p:cNvSpPr/>
            <p:nvPr/>
          </p:nvSpPr>
          <p:spPr>
            <a:xfrm>
              <a:off x="2662107" y="8383485"/>
              <a:ext cx="731520" cy="548640"/>
            </a:xfrm>
            <a:prstGeom prst="roundRect">
              <a:avLst/>
            </a:prstGeom>
            <a:solidFill>
              <a:srgbClr val="FFFF00"/>
            </a:solidFill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533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Rectangle: Rounded Corners 133">
              <a:extLst>
                <a:ext uri="{FF2B5EF4-FFF2-40B4-BE49-F238E27FC236}">
                  <a16:creationId xmlns:a16="http://schemas.microsoft.com/office/drawing/2014/main" id="{762D00ED-6B6E-4977-88BB-1C3EDCE9AB33}"/>
                </a:ext>
              </a:extLst>
            </p:cNvPr>
            <p:cNvSpPr/>
            <p:nvPr/>
          </p:nvSpPr>
          <p:spPr>
            <a:xfrm>
              <a:off x="2662107" y="9278991"/>
              <a:ext cx="731520" cy="548640"/>
            </a:xfrm>
            <a:prstGeom prst="roundRect">
              <a:avLst/>
            </a:prstGeom>
            <a:solidFill>
              <a:schemeClr val="accent1"/>
            </a:solidFill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533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2012AEDC-5730-474C-89E3-884E69CC0C64}"/>
                </a:ext>
              </a:extLst>
            </p:cNvPr>
            <p:cNvSpPr/>
            <p:nvPr/>
          </p:nvSpPr>
          <p:spPr>
            <a:xfrm>
              <a:off x="19756413" y="8383485"/>
              <a:ext cx="4389120" cy="548638"/>
            </a:xfrm>
            <a:prstGeom prst="roundRect">
              <a:avLst/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667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B6202AFE-1DFF-4518-9FF8-036B8ADCDE0B}"/>
                </a:ext>
              </a:extLst>
            </p:cNvPr>
            <p:cNvSpPr/>
            <p:nvPr/>
          </p:nvSpPr>
          <p:spPr>
            <a:xfrm>
              <a:off x="19757729" y="9278991"/>
              <a:ext cx="4389120" cy="54864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667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985DAA1E-EC2C-40B6-BB70-CC8FF7BB1476}"/>
                </a:ext>
              </a:extLst>
            </p:cNvPr>
            <p:cNvSpPr/>
            <p:nvPr/>
          </p:nvSpPr>
          <p:spPr>
            <a:xfrm>
              <a:off x="3831587" y="8383485"/>
              <a:ext cx="15697384" cy="548640"/>
            </a:xfrm>
            <a:prstGeom prst="round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Existing</a:t>
              </a:r>
              <a:r>
                <a:rPr lang="de-DE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Feed Cap (FC), End Cap (EC) </a:t>
              </a:r>
              <a:r>
                <a:rPr lang="de-DE" sz="1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or</a:t>
              </a:r>
              <a:r>
                <a:rPr lang="de-DE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String Connection Box (SCB)</a:t>
              </a:r>
            </a:p>
          </p:txBody>
        </p:sp>
        <p:sp>
          <p:nvSpPr>
            <p:cNvPr id="138" name="Rectangle: Rounded Corners 137">
              <a:extLst>
                <a:ext uri="{FF2B5EF4-FFF2-40B4-BE49-F238E27FC236}">
                  <a16:creationId xmlns:a16="http://schemas.microsoft.com/office/drawing/2014/main" id="{13AC314C-382C-4920-8904-9E55C39B86C0}"/>
                </a:ext>
              </a:extLst>
            </p:cNvPr>
            <p:cNvSpPr/>
            <p:nvPr/>
          </p:nvSpPr>
          <p:spPr>
            <a:xfrm>
              <a:off x="3823220" y="9272821"/>
              <a:ext cx="12332643" cy="548640"/>
            </a:xfrm>
            <a:prstGeom prst="round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New String Connection Box (SCB)</a:t>
              </a:r>
            </a:p>
          </p:txBody>
        </p:sp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id="{59F98F5B-A913-426E-A63E-F3C25501EF72}"/>
                </a:ext>
              </a:extLst>
            </p:cNvPr>
            <p:cNvSpPr/>
            <p:nvPr/>
          </p:nvSpPr>
          <p:spPr>
            <a:xfrm>
              <a:off x="25191012" y="8387285"/>
              <a:ext cx="10731006" cy="548640"/>
            </a:xfrm>
            <a:prstGeom prst="roundRect">
              <a:avLst/>
            </a:prstGeom>
            <a:noFill/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Strings with </a:t>
              </a:r>
              <a:r>
                <a:rPr lang="de-DE" sz="1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existing</a:t>
              </a:r>
              <a:r>
                <a:rPr lang="de-DE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de-DE" sz="1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Cryomodules</a:t>
              </a:r>
              <a:r>
                <a:rPr lang="de-DE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(CMs)</a:t>
              </a:r>
            </a:p>
          </p:txBody>
        </p:sp>
        <p:sp>
          <p:nvSpPr>
            <p:cNvPr id="140" name="Rectangle: Rounded Corners 139">
              <a:extLst>
                <a:ext uri="{FF2B5EF4-FFF2-40B4-BE49-F238E27FC236}">
                  <a16:creationId xmlns:a16="http://schemas.microsoft.com/office/drawing/2014/main" id="{7F0E0D3C-9456-4F1E-BE48-457CD6558202}"/>
                </a:ext>
              </a:extLst>
            </p:cNvPr>
            <p:cNvSpPr/>
            <p:nvPr/>
          </p:nvSpPr>
          <p:spPr>
            <a:xfrm>
              <a:off x="25182644" y="9276621"/>
              <a:ext cx="10731006" cy="548640"/>
            </a:xfrm>
            <a:prstGeom prst="roundRect">
              <a:avLst/>
            </a:prstGeom>
            <a:noFill/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Strings with </a:t>
              </a:r>
              <a:r>
                <a:rPr lang="de-DE" sz="1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new</a:t>
              </a:r>
              <a:r>
                <a:rPr lang="de-DE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de-DE" sz="1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Cryomodules</a:t>
              </a:r>
              <a:r>
                <a:rPr lang="de-DE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(CMs)</a:t>
              </a:r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1F3C40E-E0CF-4A60-8B1C-9528FEBAA2DE}"/>
              </a:ext>
            </a:extLst>
          </p:cNvPr>
          <p:cNvSpPr/>
          <p:nvPr/>
        </p:nvSpPr>
        <p:spPr>
          <a:xfrm>
            <a:off x="27992" y="4876800"/>
            <a:ext cx="3485574" cy="856615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29C82E11-0AFB-41CE-88FC-EB2310016584}"/>
              </a:ext>
            </a:extLst>
          </p:cNvPr>
          <p:cNvSpPr txBox="1"/>
          <p:nvPr/>
        </p:nvSpPr>
        <p:spPr>
          <a:xfrm>
            <a:off x="433442" y="4619889"/>
            <a:ext cx="2851807" cy="2974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de-DE" sz="13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New HDC </a:t>
            </a:r>
            <a:r>
              <a:rPr lang="de-DE" sz="133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optimized</a:t>
            </a:r>
            <a:r>
              <a:rPr lang="de-DE" sz="13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33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Cryomodules</a:t>
            </a:r>
            <a:endParaRPr lang="de-DE" sz="133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2" name="Connector: Elbow 141">
            <a:extLst>
              <a:ext uri="{FF2B5EF4-FFF2-40B4-BE49-F238E27FC236}">
                <a16:creationId xmlns:a16="http://schemas.microsoft.com/office/drawing/2014/main" id="{9F5B5D14-84D7-4ABF-A4C9-E4A8FF1A4A7D}"/>
              </a:ext>
            </a:extLst>
          </p:cNvPr>
          <p:cNvCxnSpPr>
            <a:cxnSpLocks/>
          </p:cNvCxnSpPr>
          <p:nvPr/>
        </p:nvCxnSpPr>
        <p:spPr>
          <a:xfrm rot="5400000">
            <a:off x="5528218" y="2804501"/>
            <a:ext cx="300987" cy="2603022"/>
          </a:xfrm>
          <a:prstGeom prst="bentConnector2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id="{3D770571-E2F4-45F8-ACC2-A424313EE212}"/>
              </a:ext>
            </a:extLst>
          </p:cNvPr>
          <p:cNvSpPr/>
          <p:nvPr/>
        </p:nvSpPr>
        <p:spPr>
          <a:xfrm>
            <a:off x="7913252" y="5703514"/>
            <a:ext cx="160813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cs typeface="Calibri" panose="020F0502020204030204" pitchFamily="34" charset="0"/>
              </a:rPr>
              <a:t>8 – full strings</a:t>
            </a:r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F2B6C-5288-43BD-9791-993579A0505E}"/>
              </a:ext>
            </a:extLst>
          </p:cNvPr>
          <p:cNvSpPr/>
          <p:nvPr/>
        </p:nvSpPr>
        <p:spPr>
          <a:xfrm>
            <a:off x="10283272" y="349611"/>
            <a:ext cx="308528" cy="21537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F3170A8-B83D-4E6D-8D8A-E1DDDE031A3F}"/>
              </a:ext>
            </a:extLst>
          </p:cNvPr>
          <p:cNvSpPr/>
          <p:nvPr/>
        </p:nvSpPr>
        <p:spPr>
          <a:xfrm>
            <a:off x="10293479" y="809711"/>
            <a:ext cx="308528" cy="215374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D918A4-EC62-4AB3-AD5A-1C68488B7E37}"/>
              </a:ext>
            </a:extLst>
          </p:cNvPr>
          <p:cNvSpPr txBox="1"/>
          <p:nvPr/>
        </p:nvSpPr>
        <p:spPr>
          <a:xfrm>
            <a:off x="10822157" y="301564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New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1A244E-D65D-4C6E-BBC5-329EBE0A5FC9}"/>
              </a:ext>
            </a:extLst>
          </p:cNvPr>
          <p:cNvSpPr txBox="1"/>
          <p:nvPr/>
        </p:nvSpPr>
        <p:spPr>
          <a:xfrm>
            <a:off x="10822157" y="746086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Existing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9101365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5" grpId="0" animBg="1"/>
      <p:bldP spid="5" grpId="1" animBg="1"/>
      <p:bldP spid="116" grpId="0" animBg="1"/>
      <p:bldP spid="117" grpId="0" animBg="1"/>
      <p:bldP spid="127" grpId="0" animBg="1"/>
      <p:bldP spid="128" grpId="0" animBg="1"/>
      <p:bldP spid="129" grpId="0" animBg="1"/>
      <p:bldP spid="130" grpId="0" animBg="1"/>
      <p:bldP spid="55" grpId="0" animBg="1"/>
      <p:bldP spid="141" grpId="0"/>
      <p:bldP spid="1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4773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00DEA-A694-4EE0-8918-FF220B6F8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for EuXFEL HDC upgrade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338256-438D-4DBD-BB86-D958A6958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E01713-27B2-4F6C-9C1D-6186CBADB0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High Duty Cycle (HDC) </a:t>
            </a:r>
            <a:r>
              <a:rPr lang="de-DE" dirty="0" err="1"/>
              <a:t>operating</a:t>
            </a:r>
            <a:r>
              <a:rPr lang="de-DE" dirty="0"/>
              <a:t> </a:t>
            </a:r>
            <a:r>
              <a:rPr lang="de-DE" dirty="0" err="1"/>
              <a:t>mode</a:t>
            </a:r>
            <a:r>
              <a:rPr lang="de-DE" dirty="0"/>
              <a:t> of EuXFEL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20640A6-748F-429E-889C-A3CE9FB9E9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965" y="1497195"/>
            <a:ext cx="6303810" cy="47187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F1A67E-290A-4D53-8608-C4C9A344C4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908"/>
          <a:stretch/>
        </p:blipFill>
        <p:spPr>
          <a:xfrm>
            <a:off x="156915" y="1418895"/>
            <a:ext cx="5654821" cy="562305"/>
          </a:xfrm>
          <a:prstGeom prst="rect">
            <a:avLst/>
          </a:prstGeom>
        </p:spPr>
      </p:pic>
      <p:sp>
        <p:nvSpPr>
          <p:cNvPr id="8" name="Content Placeholder 12">
            <a:extLst>
              <a:ext uri="{FF2B5EF4-FFF2-40B4-BE49-F238E27FC236}">
                <a16:creationId xmlns:a16="http://schemas.microsoft.com/office/drawing/2014/main" id="{E2DF5433-9C7F-4E92-87D2-84ACC67097D5}"/>
              </a:ext>
            </a:extLst>
          </p:cNvPr>
          <p:cNvSpPr txBox="1">
            <a:spLocks/>
          </p:cNvSpPr>
          <p:nvPr/>
        </p:nvSpPr>
        <p:spPr>
          <a:xfrm>
            <a:off x="407988" y="3993832"/>
            <a:ext cx="4878383" cy="1644967"/>
          </a:xfrm>
          <a:prstGeom prst="rect">
            <a:avLst/>
          </a:prstGeom>
        </p:spPr>
        <p:txBody>
          <a:bodyPr vert="horz" lIns="0" tIns="0" rIns="0" bIns="0" numCol="1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The XFEL-Linac </a:t>
            </a:r>
          </a:p>
          <a:p>
            <a:pPr lvl="1"/>
            <a:r>
              <a:rPr lang="de-DE" sz="1400" dirty="0"/>
              <a:t>Operating Mode: Short Pulse </a:t>
            </a:r>
            <a:r>
              <a:rPr lang="de-DE" sz="1400" dirty="0">
                <a:sym typeface="Wingdings" panose="05000000000000000000" pitchFamily="2" charset="2"/>
              </a:rPr>
              <a:t> Short Pulse, Long Pulse and </a:t>
            </a:r>
            <a:r>
              <a:rPr lang="de-DE" sz="1400" dirty="0" err="1">
                <a:sym typeface="Wingdings" panose="05000000000000000000" pitchFamily="2" charset="2"/>
              </a:rPr>
              <a:t>Continous</a:t>
            </a:r>
            <a:r>
              <a:rPr lang="de-DE" sz="1400" dirty="0">
                <a:sym typeface="Wingdings" panose="05000000000000000000" pitchFamily="2" charset="2"/>
              </a:rPr>
              <a:t> Wave</a:t>
            </a:r>
          </a:p>
          <a:p>
            <a:pPr lvl="1"/>
            <a:r>
              <a:rPr lang="de-DE" sz="1400" dirty="0" err="1"/>
              <a:t>Accelerator</a:t>
            </a:r>
            <a:r>
              <a:rPr lang="de-DE" sz="1400" dirty="0"/>
              <a:t> </a:t>
            </a:r>
            <a:r>
              <a:rPr lang="de-DE" sz="1400" dirty="0" err="1"/>
              <a:t>modules</a:t>
            </a:r>
            <a:r>
              <a:rPr lang="de-DE" sz="1400" dirty="0"/>
              <a:t>: 96 </a:t>
            </a:r>
            <a:r>
              <a:rPr lang="de-DE" sz="1400" dirty="0">
                <a:sym typeface="Wingdings" panose="05000000000000000000" pitchFamily="2" charset="2"/>
              </a:rPr>
              <a:t> 112 (16 HDC </a:t>
            </a:r>
            <a:r>
              <a:rPr lang="de-DE" sz="1400" dirty="0" err="1">
                <a:sym typeface="Wingdings" panose="05000000000000000000" pitchFamily="2" charset="2"/>
              </a:rPr>
              <a:t>optimized</a:t>
            </a:r>
            <a:r>
              <a:rPr lang="de-DE" sz="1400" dirty="0">
                <a:sym typeface="Wingdings" panose="05000000000000000000" pitchFamily="2" charset="2"/>
              </a:rPr>
              <a:t>)</a:t>
            </a:r>
            <a:endParaRPr lang="de-DE" sz="1400" dirty="0"/>
          </a:p>
          <a:p>
            <a:pPr lvl="1"/>
            <a:r>
              <a:rPr lang="en-US" sz="1400" dirty="0"/>
              <a:t>Cryo Plant Capacity: 1.9 kW @ 2 K </a:t>
            </a:r>
            <a:r>
              <a:rPr lang="en-US" sz="1400" dirty="0">
                <a:sym typeface="Wingdings" panose="05000000000000000000" pitchFamily="2" charset="2"/>
              </a:rPr>
              <a:t> ~6 kW @ 2 K</a:t>
            </a:r>
            <a:endParaRPr lang="en-US" sz="1400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1AD39DE6-11F9-4389-A81A-15EC93B6A5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9" b="61684"/>
          <a:stretch/>
        </p:blipFill>
        <p:spPr>
          <a:xfrm>
            <a:off x="156915" y="2209800"/>
            <a:ext cx="563305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82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093E6-D2BC-4A98-9350-D89825C8F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HDC upgrade: Cryogenic </a:t>
            </a:r>
            <a:r>
              <a:rPr lang="de-DE" dirty="0" err="1"/>
              <a:t>Perspective</a:t>
            </a:r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D67DE4-F828-4F60-AD6A-91FF4227F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Cryogenic </a:t>
            </a:r>
            <a:r>
              <a:rPr lang="de-DE" dirty="0" err="1"/>
              <a:t>infrastructure</a:t>
            </a:r>
            <a:r>
              <a:rPr lang="de-DE" dirty="0"/>
              <a:t>: upgrade</a:t>
            </a:r>
          </a:p>
        </p:txBody>
      </p:sp>
      <p:pic>
        <p:nvPicPr>
          <p:cNvPr id="76" name="Content Placeholder 75">
            <a:extLst>
              <a:ext uri="{FF2B5EF4-FFF2-40B4-BE49-F238E27FC236}">
                <a16:creationId xmlns:a16="http://schemas.microsoft.com/office/drawing/2014/main" id="{A76AF0C7-24CE-4340-9B3A-123D713150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0736"/>
          <a:stretch/>
        </p:blipFill>
        <p:spPr>
          <a:xfrm>
            <a:off x="407988" y="3707227"/>
            <a:ext cx="11376025" cy="25146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66517-7E9F-4399-8438-65CCB366C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|Modelling two-phase He II flow for heat load limits in XFEL Cryomodules for CW operation | A K Dhillon, 20/05/2025</a:t>
            </a:r>
            <a:endParaRPr lang="en-US" noProof="0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37C45E9-6271-43C8-81FB-067AFD6F3B81}"/>
              </a:ext>
            </a:extLst>
          </p:cNvPr>
          <p:cNvSpPr/>
          <p:nvPr/>
        </p:nvSpPr>
        <p:spPr>
          <a:xfrm>
            <a:off x="407988" y="1404716"/>
            <a:ext cx="7212012" cy="2135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LINAC 1 &amp; 2 </a:t>
            </a:r>
          </a:p>
          <a:p>
            <a:pPr marL="742950" lvl="1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16 New HDC optimized Cryomodule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LINAC 3 </a:t>
            </a:r>
          </a:p>
          <a:p>
            <a:pPr marL="742950" lvl="1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96 Existing CMs 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Total Cryo Plant Capacity: 6 kW @ 2 K</a:t>
            </a:r>
          </a:p>
          <a:p>
            <a:pPr marL="742950" lvl="1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Additional new Cryoplant is required</a:t>
            </a:r>
          </a:p>
        </p:txBody>
      </p:sp>
    </p:spTree>
    <p:extLst>
      <p:ext uri="{BB962C8B-B14F-4D97-AF65-F5344CB8AC3E}">
        <p14:creationId xmlns:p14="http://schemas.microsoft.com/office/powerpoint/2010/main" val="72586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Heat Load in LINAC 1, 2 &amp; 3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407988" y="1406428"/>
            <a:ext cx="5616575" cy="181356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LINAC 1 &amp; 2</a:t>
            </a:r>
          </a:p>
          <a:p>
            <a:r>
              <a:rPr lang="en-US" dirty="0"/>
              <a:t>16 new CW optimized cryomodules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1813561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LINAC 3</a:t>
            </a:r>
          </a:p>
          <a:p>
            <a:r>
              <a:rPr lang="en-US" dirty="0"/>
              <a:t>96 existing cryomodule (No modification)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|Modelling two-phase He II flow for heat load limits in XFEL Cryomodules for CW operation | A K Dhillon, 20/05/2025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C959005-B14A-4A4D-B6F1-6F814E8041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206873"/>
              </p:ext>
            </p:extLst>
          </p:nvPr>
        </p:nvGraphicFramePr>
        <p:xfrm>
          <a:off x="407986" y="2293315"/>
          <a:ext cx="487680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8614">
                  <a:extLst>
                    <a:ext uri="{9D8B030D-6E8A-4147-A177-3AD203B41FA5}">
                      <a16:colId xmlns:a16="http://schemas.microsoft.com/office/drawing/2014/main" val="197303814"/>
                    </a:ext>
                  </a:extLst>
                </a:gridCol>
                <a:gridCol w="2008186">
                  <a:extLst>
                    <a:ext uri="{9D8B030D-6E8A-4147-A177-3AD203B41FA5}">
                      <a16:colId xmlns:a16="http://schemas.microsoft.com/office/drawing/2014/main" val="287139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HDC upgrade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670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Parameter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Requirement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377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Dynamic Heat Load per CM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~110 W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4766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Static Heat Load per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~10 W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842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Total Heat Load per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~120 W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5761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Total Heat Load (L1 &amp; L2)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~1.9 kW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977840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83BF3B4-330A-4F76-9292-F03F5B5A15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92714"/>
              </p:ext>
            </p:extLst>
          </p:nvPr>
        </p:nvGraphicFramePr>
        <p:xfrm>
          <a:off x="6167439" y="2664155"/>
          <a:ext cx="5220731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5270">
                  <a:extLst>
                    <a:ext uri="{9D8B030D-6E8A-4147-A177-3AD203B41FA5}">
                      <a16:colId xmlns:a16="http://schemas.microsoft.com/office/drawing/2014/main" val="197303814"/>
                    </a:ext>
                  </a:extLst>
                </a:gridCol>
                <a:gridCol w="1795461">
                  <a:extLst>
                    <a:ext uri="{9D8B030D-6E8A-4147-A177-3AD203B41FA5}">
                      <a16:colId xmlns:a16="http://schemas.microsoft.com/office/drawing/2014/main" val="958261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HDC upgrade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406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Parameter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Requirement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377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Total Heat Load per Nominal String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~384 W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000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Total Heat Load per CM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~32 W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4766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Total Heat Load (L3)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~3.0 kW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977840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0ECAB37E-76AE-4D97-842E-6035F1127BFD}"/>
              </a:ext>
            </a:extLst>
          </p:cNvPr>
          <p:cNvSpPr/>
          <p:nvPr/>
        </p:nvSpPr>
        <p:spPr>
          <a:xfrm>
            <a:off x="407986" y="5121862"/>
            <a:ext cx="11376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Flow instabilities: microphonic vibrations, potentially compromising stable RF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Key challenge: </a:t>
            </a:r>
            <a:r>
              <a:rPr lang="en-US" dirty="0"/>
              <a:t>operating the CMs with increased heat loads</a:t>
            </a:r>
            <a:endParaRPr lang="de-D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5F9B7E-C820-4151-A463-5F51CC558BFA}"/>
              </a:ext>
            </a:extLst>
          </p:cNvPr>
          <p:cNvSpPr/>
          <p:nvPr/>
        </p:nvSpPr>
        <p:spPr>
          <a:xfrm>
            <a:off x="407986" y="4518355"/>
            <a:ext cx="48053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*Additional ~300 W for </a:t>
            </a:r>
            <a:r>
              <a:rPr lang="de-DE" sz="1200" dirty="0" err="1"/>
              <a:t>injector</a:t>
            </a:r>
            <a:r>
              <a:rPr lang="de-DE" sz="1200" dirty="0"/>
              <a:t> </a:t>
            </a:r>
            <a:r>
              <a:rPr lang="de-DE" sz="1200" dirty="0" err="1"/>
              <a:t>cryomodule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227931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Two-Phase Flow Model</a:t>
            </a:r>
          </a:p>
        </p:txBody>
      </p:sp>
    </p:spTree>
    <p:extLst>
      <p:ext uri="{BB962C8B-B14F-4D97-AF65-F5344CB8AC3E}">
        <p14:creationId xmlns:p14="http://schemas.microsoft.com/office/powerpoint/2010/main" val="1203457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maps and flow distribution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Cryomodule test stand (AMTF)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132501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AMTF</a:t>
            </a:r>
          </a:p>
          <a:p>
            <a:r>
              <a:rPr lang="en-US" dirty="0"/>
              <a:t>JT valve &amp; connection to Gas Return Pipe (GRP) in the opposite side -&gt; Co-current flow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0284EB-3780-4989-93EA-806348E4FFB6}"/>
              </a:ext>
            </a:extLst>
          </p:cNvPr>
          <p:cNvPicPr>
            <a:picLocks noGrp="1" noChangeAspect="1"/>
          </p:cNvPicPr>
          <p:nvPr>
            <p:ph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919" y="4009030"/>
            <a:ext cx="10287287" cy="2517391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|Modelling two-phase He II flow for heat load limits in XFEL Cryomodules for CW operation | A K Dhillon, 20/05/2025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7FC06CDF-4F50-492B-B2D9-E74735D491F5}"/>
              </a:ext>
            </a:extLst>
          </p:cNvPr>
          <p:cNvPicPr>
            <a:picLocks noGrp="1" noChangeAspect="1" noChangeArrowheads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6"/>
          <a:stretch>
            <a:fillRect/>
          </a:stretch>
        </p:blipFill>
        <p:spPr bwMode="auto">
          <a:xfrm>
            <a:off x="6319644" y="1213543"/>
            <a:ext cx="5616575" cy="203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D9A1B76-BE39-4D4B-A20B-1EF9F0420A2F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11468100" y="795754"/>
            <a:ext cx="38100" cy="4009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15B40EF-55D2-4155-9A79-CB1E040488F3}"/>
              </a:ext>
            </a:extLst>
          </p:cNvPr>
          <p:cNvSpPr txBox="1"/>
          <p:nvPr/>
        </p:nvSpPr>
        <p:spPr>
          <a:xfrm>
            <a:off x="10896600" y="4572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Feed Box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2B8423-3235-4BD0-8318-18C21B174164}"/>
              </a:ext>
            </a:extLst>
          </p:cNvPr>
          <p:cNvSpPr txBox="1"/>
          <p:nvPr/>
        </p:nvSpPr>
        <p:spPr>
          <a:xfrm>
            <a:off x="9677400" y="607825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Feed Cap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936A0A-56DA-4060-A33F-54DCE55D39D9}"/>
              </a:ext>
            </a:extLst>
          </p:cNvPr>
          <p:cNvSpPr txBox="1"/>
          <p:nvPr/>
        </p:nvSpPr>
        <p:spPr>
          <a:xfrm>
            <a:off x="6817422" y="32752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End Cap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C473E3-F9D8-487D-A358-5DEF29E49ADA}"/>
              </a:ext>
            </a:extLst>
          </p:cNvPr>
          <p:cNvSpPr txBox="1"/>
          <p:nvPr/>
        </p:nvSpPr>
        <p:spPr>
          <a:xfrm>
            <a:off x="8763000" y="2745983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/>
              <a:t>Cryomodule</a:t>
            </a:r>
            <a:endParaRPr lang="de-DE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22A39D0-BDD3-4639-8B6D-10050228FAE8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10248900" y="946379"/>
            <a:ext cx="342900" cy="3792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C60F1E0-511D-4215-8411-0A1514002A66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9067800" y="1981200"/>
            <a:ext cx="381000" cy="76478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128DEA7-738E-4B05-8D8C-A1E1D85D889A}"/>
              </a:ext>
            </a:extLst>
          </p:cNvPr>
          <p:cNvCxnSpPr>
            <a:cxnSpLocks/>
            <a:stCxn id="27" idx="0"/>
          </p:cNvCxnSpPr>
          <p:nvPr/>
        </p:nvCxnSpPr>
        <p:spPr>
          <a:xfrm flipH="1" flipV="1">
            <a:off x="6893622" y="2627058"/>
            <a:ext cx="495300" cy="6481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0BD3B14-9C63-44B2-95D6-5DFB6B97635F}"/>
              </a:ext>
            </a:extLst>
          </p:cNvPr>
          <p:cNvSpPr/>
          <p:nvPr/>
        </p:nvSpPr>
        <p:spPr>
          <a:xfrm>
            <a:off x="6817422" y="4114800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(2PP)</a:t>
            </a:r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184A23-2A76-4FAE-865A-6BD7D644E2E7}"/>
              </a:ext>
            </a:extLst>
          </p:cNvPr>
          <p:cNvSpPr txBox="1"/>
          <p:nvPr/>
        </p:nvSpPr>
        <p:spPr>
          <a:xfrm>
            <a:off x="407987" y="5399186"/>
            <a:ext cx="1344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Expansion </a:t>
            </a:r>
            <a:r>
              <a:rPr lang="de-DE" sz="1600" dirty="0" err="1"/>
              <a:t>to</a:t>
            </a:r>
            <a:r>
              <a:rPr lang="de-DE" sz="1600" dirty="0"/>
              <a:t> 31 mBar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156B728-3436-432F-86D7-35D69033899F}"/>
              </a:ext>
            </a:extLst>
          </p:cNvPr>
          <p:cNvCxnSpPr>
            <a:cxnSpLocks/>
          </p:cNvCxnSpPr>
          <p:nvPr/>
        </p:nvCxnSpPr>
        <p:spPr>
          <a:xfrm flipH="1">
            <a:off x="7696200" y="3954651"/>
            <a:ext cx="838200" cy="69354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5551AD9-3AC1-490D-867E-106CFECD58CD}"/>
              </a:ext>
            </a:extLst>
          </p:cNvPr>
          <p:cNvCxnSpPr/>
          <p:nvPr/>
        </p:nvCxnSpPr>
        <p:spPr>
          <a:xfrm>
            <a:off x="3962400" y="3761983"/>
            <a:ext cx="1066800" cy="1114817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D5255A1-1695-41EF-A685-D3BA5A07EC39}"/>
              </a:ext>
            </a:extLst>
          </p:cNvPr>
          <p:cNvSpPr txBox="1"/>
          <p:nvPr/>
        </p:nvSpPr>
        <p:spPr>
          <a:xfrm>
            <a:off x="8130767" y="3596362"/>
            <a:ext cx="1137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</a:rPr>
              <a:t>Vapor</a:t>
            </a:r>
            <a:r>
              <a:rPr lang="de-DE" sz="1600" dirty="0">
                <a:solidFill>
                  <a:srgbClr val="FF0000"/>
                </a:solidFill>
              </a:rPr>
              <a:t> flow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EB7CAF8-004C-4700-B8C0-553C43AB74A3}"/>
              </a:ext>
            </a:extLst>
          </p:cNvPr>
          <p:cNvSpPr txBox="1"/>
          <p:nvPr/>
        </p:nvSpPr>
        <p:spPr>
          <a:xfrm>
            <a:off x="3560210" y="3443710"/>
            <a:ext cx="1151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accent3"/>
                </a:solidFill>
              </a:rPr>
              <a:t>Liquid flow</a:t>
            </a:r>
          </a:p>
        </p:txBody>
      </p:sp>
      <p:sp>
        <p:nvSpPr>
          <p:cNvPr id="31" name="Textplatzhalter 7">
            <a:extLst>
              <a:ext uri="{FF2B5EF4-FFF2-40B4-BE49-F238E27FC236}">
                <a16:creationId xmlns:a16="http://schemas.microsoft.com/office/drawing/2014/main" id="{0A9C6B03-5F56-4A04-8E3D-CD175563C4D1}"/>
              </a:ext>
            </a:extLst>
          </p:cNvPr>
          <p:cNvSpPr txBox="1">
            <a:spLocks/>
          </p:cNvSpPr>
          <p:nvPr/>
        </p:nvSpPr>
        <p:spPr>
          <a:xfrm>
            <a:off x="361408" y="2586908"/>
            <a:ext cx="5616575" cy="13250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Model</a:t>
            </a:r>
          </a:p>
          <a:p>
            <a:r>
              <a:rPr lang="en-US" dirty="0"/>
              <a:t>Design of cryomodule test stand is used for the theoretical model</a:t>
            </a:r>
          </a:p>
        </p:txBody>
      </p:sp>
    </p:spTree>
    <p:extLst>
      <p:ext uri="{BB962C8B-B14F-4D97-AF65-F5344CB8AC3E}">
        <p14:creationId xmlns:p14="http://schemas.microsoft.com/office/powerpoint/2010/main" val="226218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Criteria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Stratified wavy flow and Non-Stratified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platzhalter 7"/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407988" y="1406427"/>
                <a:ext cx="5616575" cy="2022573"/>
              </a:xfrm>
            </p:spPr>
            <p:txBody>
              <a:bodyPr/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1600" b="1" dirty="0"/>
                  <a:t>Stratified Smooth </a:t>
                </a:r>
                <a:r>
                  <a:rPr lang="en-US" sz="1600" b="1" dirty="0">
                    <a:solidFill>
                      <a:srgbClr val="000000"/>
                    </a:solidFill>
                    <a:latin typeface="Times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:r>
                  <a:rPr lang="en-US" sz="1600" b="1" dirty="0"/>
                  <a:t> Stratified wavy flow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  <m:sup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de-DE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e>
                      </m:d>
                      <m:r>
                        <a:rPr lang="en-GB" sz="16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n-US" sz="1200" b="1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1600" b="1" dirty="0"/>
                  <a:t>Stratified </a:t>
                </a:r>
                <a:r>
                  <a:rPr lang="en-US" sz="1600" b="1" dirty="0">
                    <a:solidFill>
                      <a:srgbClr val="000000"/>
                    </a:solidFill>
                    <a:latin typeface="Times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:r>
                  <a:rPr lang="en-US" sz="1600" b="1" dirty="0"/>
                  <a:t> Non-Stratified flow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600" i="1">
                          <a:latin typeface="Cambria Math" panose="02040503050406030204" pitchFamily="18" charset="0"/>
                        </a:rPr>
                        <m:t>≥</m:t>
                      </m:r>
                      <m:sSup>
                        <m:sSup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600" i="1">
                          <a:latin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de-DE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de-DE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8" name="Text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407988" y="1406427"/>
                <a:ext cx="5616575" cy="2022573"/>
              </a:xfrm>
              <a:blipFill>
                <a:blip r:embed="rId8"/>
                <a:stretch>
                  <a:fillRect l="-2280" t="-3012" b="-21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|Modelling two-phase He II flow for heat load limits in XFEL Cryomodules for CW operation | A K Dhillon, 20/05/2025</a:t>
            </a:r>
          </a:p>
        </p:txBody>
      </p:sp>
      <p:pic>
        <p:nvPicPr>
          <p:cNvPr id="7" name="SS flow">
            <a:hlinkClick r:id="" action="ppaction://media"/>
            <a:extLst>
              <a:ext uri="{FF2B5EF4-FFF2-40B4-BE49-F238E27FC236}">
                <a16:creationId xmlns:a16="http://schemas.microsoft.com/office/drawing/2014/main" id="{CCBA5DD6-FA01-4034-A85D-50B78D361E15}"/>
              </a:ext>
            </a:extLst>
          </p:cNvPr>
          <p:cNvPicPr>
            <a:picLocks noGrp="1" noChangeAspect="1"/>
          </p:cNvPicPr>
          <p:nvPr>
            <p:ph sz="quarter" idx="18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326890" y="349610"/>
            <a:ext cx="5486399" cy="3086607"/>
          </a:xfrm>
          <a:ln>
            <a:solidFill>
              <a:schemeClr val="tx1"/>
            </a:solidFill>
          </a:ln>
        </p:spPr>
      </p:pic>
      <p:pic>
        <p:nvPicPr>
          <p:cNvPr id="12" name="SW flow">
            <a:hlinkClick r:id="" action="ppaction://media"/>
            <a:extLst>
              <a:ext uri="{FF2B5EF4-FFF2-40B4-BE49-F238E27FC236}">
                <a16:creationId xmlns:a16="http://schemas.microsoft.com/office/drawing/2014/main" id="{80B9B455-9FFD-4211-9917-5AE91EB14AB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38163" y="3487045"/>
            <a:ext cx="5486400" cy="3086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N-SN flow">
            <a:hlinkClick r:id="" action="ppaction://media"/>
            <a:extLst>
              <a:ext uri="{FF2B5EF4-FFF2-40B4-BE49-F238E27FC236}">
                <a16:creationId xmlns:a16="http://schemas.microsoft.com/office/drawing/2014/main" id="{0613A38F-E21E-4FDA-B2E8-9DB2F6B852EC}"/>
              </a:ext>
            </a:extLst>
          </p:cNvPr>
          <p:cNvPicPr>
            <a:picLocks noGrp="1" noChangeAspect="1"/>
          </p:cNvPicPr>
          <p:nvPr>
            <p:ph sz="quarter" idx="19"/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326890" y="3499545"/>
            <a:ext cx="5486398" cy="3086607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1484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04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5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26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_2022" id="{17417353-F29F-0A4B-83F7-29687F17E628}" vid="{93F30902-AA21-1949-BB7A-58A21D924294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DESY_PowerPoint_16x9_en_2022</Template>
  <TotalTime>0</TotalTime>
  <Words>1974</Words>
  <Application>Microsoft Office PowerPoint</Application>
  <PresentationFormat>Widescreen</PresentationFormat>
  <Paragraphs>309</Paragraphs>
  <Slides>23</Slides>
  <Notes>2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 Math</vt:lpstr>
      <vt:lpstr>Times</vt:lpstr>
      <vt:lpstr>Times New Roman</vt:lpstr>
      <vt:lpstr>Wingdings</vt:lpstr>
      <vt:lpstr>DESY</vt:lpstr>
      <vt:lpstr>Modelling two-phase He II flow for heat load limits in XFEL Cryomodules for CW operation</vt:lpstr>
      <vt:lpstr>Presentation Overview</vt:lpstr>
      <vt:lpstr>Introduction</vt:lpstr>
      <vt:lpstr>Motivation for EuXFEL HDC upgrade</vt:lpstr>
      <vt:lpstr>HDC upgrade: Cryogenic Perspective</vt:lpstr>
      <vt:lpstr>Challenges</vt:lpstr>
      <vt:lpstr>Two-Phase Flow Model</vt:lpstr>
      <vt:lpstr>Velocity maps and flow distribution</vt:lpstr>
      <vt:lpstr>Transition Criteria</vt:lpstr>
      <vt:lpstr>Finding heat load limit</vt:lpstr>
      <vt:lpstr>Inclination Angle &amp; Filling Grade</vt:lpstr>
      <vt:lpstr>Flow Regime Transition: SS–SW vs. S–NS Criteria</vt:lpstr>
      <vt:lpstr>Heat Load Limit for XFEL like Cryomodule</vt:lpstr>
      <vt:lpstr>Heat Load Limit for XFEL-like Cryomodule</vt:lpstr>
      <vt:lpstr>Recommendations</vt:lpstr>
      <vt:lpstr>Summary</vt:lpstr>
      <vt:lpstr>Summary</vt:lpstr>
      <vt:lpstr>PowerPoint Presentation</vt:lpstr>
      <vt:lpstr>JT Valve &amp; GRP Connection Arrangement </vt:lpstr>
      <vt:lpstr>Add more JT Valves in string </vt:lpstr>
      <vt:lpstr>Use Multiple 2PP-GRP Connection</vt:lpstr>
      <vt:lpstr>HDC upgrade: Cryogenic Perspective</vt:lpstr>
      <vt:lpstr>HDC upgrade: Cryogenic Perspective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Modelling two-phase He II flow for heat load limits in XFEL Cryomodules for CW operation</dc:title>
  <dc:creator>Dhillon, Aman Kumar</dc:creator>
  <cp:lastModifiedBy>Dhillon, Aman Kumar</cp:lastModifiedBy>
  <cp:revision>85</cp:revision>
  <dcterms:created xsi:type="dcterms:W3CDTF">2025-05-08T09:09:12Z</dcterms:created>
  <dcterms:modified xsi:type="dcterms:W3CDTF">2025-05-14T14:25:39Z</dcterms:modified>
</cp:coreProperties>
</file>