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22"/>
  </p:notesMasterIdLst>
  <p:handoutMasterIdLst>
    <p:handoutMasterId r:id="rId23"/>
  </p:handoutMasterIdLst>
  <p:sldIdLst>
    <p:sldId id="330" r:id="rId2"/>
    <p:sldId id="2711" r:id="rId3"/>
    <p:sldId id="2715" r:id="rId4"/>
    <p:sldId id="2718" r:id="rId5"/>
    <p:sldId id="2675" r:id="rId6"/>
    <p:sldId id="2690" r:id="rId7"/>
    <p:sldId id="2716" r:id="rId8"/>
    <p:sldId id="2709" r:id="rId9"/>
    <p:sldId id="2713" r:id="rId10"/>
    <p:sldId id="2696" r:id="rId11"/>
    <p:sldId id="2677" r:id="rId12"/>
    <p:sldId id="2698" r:id="rId13"/>
    <p:sldId id="2717" r:id="rId14"/>
    <p:sldId id="2697" r:id="rId15"/>
    <p:sldId id="2704" r:id="rId16"/>
    <p:sldId id="2671" r:id="rId17"/>
    <p:sldId id="2673" r:id="rId18"/>
    <p:sldId id="258" r:id="rId19"/>
    <p:sldId id="2674" r:id="rId20"/>
    <p:sldId id="2684" r:id="rId21"/>
  </p:sldIdLst>
  <p:sldSz cx="12192000" cy="6858000"/>
  <p:notesSz cx="6865938" cy="9998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343D3"/>
    <a:srgbClr val="FF1D1D"/>
    <a:srgbClr val="19FF81"/>
    <a:srgbClr val="EF5B21"/>
    <a:srgbClr val="D1D1D1"/>
    <a:srgbClr val="FF0606"/>
    <a:srgbClr val="E812BF"/>
    <a:srgbClr val="48BC6C"/>
    <a:srgbClr val="5688BB"/>
    <a:srgbClr val="54B8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755" autoAdjust="0"/>
    <p:restoredTop sz="94013" autoAdjust="0"/>
  </p:normalViewPr>
  <p:slideViewPr>
    <p:cSldViewPr>
      <p:cViewPr varScale="1">
        <p:scale>
          <a:sx n="70" d="100"/>
          <a:sy n="70" d="100"/>
        </p:scale>
        <p:origin x="660" y="40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200" d="100"/>
          <a:sy n="200" d="100"/>
        </p:scale>
        <p:origin x="2448" y="-385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5240" cy="501640"/>
          </a:xfrm>
          <a:prstGeom prst="rect">
            <a:avLst/>
          </a:prstGeom>
        </p:spPr>
        <p:txBody>
          <a:bodyPr vert="horz" lIns="96348" tIns="48174" rIns="96348" bIns="48174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9111" y="1"/>
            <a:ext cx="2975240" cy="501640"/>
          </a:xfrm>
          <a:prstGeom prst="rect">
            <a:avLst/>
          </a:prstGeom>
        </p:spPr>
        <p:txBody>
          <a:bodyPr vert="horz" lIns="96348" tIns="48174" rIns="96348" bIns="48174" rtlCol="0"/>
          <a:lstStyle>
            <a:lvl1pPr algn="r">
              <a:defRPr sz="1300"/>
            </a:lvl1pPr>
          </a:lstStyle>
          <a:p>
            <a:fld id="{80ECD7EB-6364-4FB0-BC51-733E491649E4}" type="datetimeFigureOut">
              <a:rPr lang="en-GB" smtClean="0"/>
              <a:t>22/05/2025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96437"/>
            <a:ext cx="2975240" cy="501639"/>
          </a:xfrm>
          <a:prstGeom prst="rect">
            <a:avLst/>
          </a:prstGeom>
        </p:spPr>
        <p:txBody>
          <a:bodyPr vert="horz" lIns="96348" tIns="48174" rIns="96348" bIns="48174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9111" y="9496437"/>
            <a:ext cx="2975240" cy="501639"/>
          </a:xfrm>
          <a:prstGeom prst="rect">
            <a:avLst/>
          </a:prstGeom>
        </p:spPr>
        <p:txBody>
          <a:bodyPr vert="horz" lIns="96348" tIns="48174" rIns="96348" bIns="48174" rtlCol="0" anchor="b"/>
          <a:lstStyle>
            <a:lvl1pPr algn="r">
              <a:defRPr sz="1300"/>
            </a:lvl1pPr>
          </a:lstStyle>
          <a:p>
            <a:fld id="{4AA38B19-7BE2-4447-AF3A-B52E5097F7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559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5240" cy="499903"/>
          </a:xfrm>
          <a:prstGeom prst="rect">
            <a:avLst/>
          </a:prstGeom>
        </p:spPr>
        <p:txBody>
          <a:bodyPr vert="horz" lIns="96348" tIns="48174" rIns="96348" bIns="48174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9111" y="1"/>
            <a:ext cx="2975240" cy="499903"/>
          </a:xfrm>
          <a:prstGeom prst="rect">
            <a:avLst/>
          </a:prstGeom>
        </p:spPr>
        <p:txBody>
          <a:bodyPr vert="horz" lIns="96348" tIns="48174" rIns="96348" bIns="48174" rtlCol="0"/>
          <a:lstStyle>
            <a:lvl1pPr algn="r">
              <a:defRPr sz="1300"/>
            </a:lvl1pPr>
          </a:lstStyle>
          <a:p>
            <a:fld id="{1F46AED0-9FBC-4B19-8B21-87388653ECC9}" type="datetimeFigureOut">
              <a:rPr lang="en-GB" smtClean="0"/>
              <a:t>22/05/2025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0013" y="749300"/>
            <a:ext cx="6665912" cy="37496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348" tIns="48174" rIns="96348" bIns="48174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6595" y="4749087"/>
            <a:ext cx="5492750" cy="4499133"/>
          </a:xfrm>
          <a:prstGeom prst="rect">
            <a:avLst/>
          </a:prstGeom>
        </p:spPr>
        <p:txBody>
          <a:bodyPr vert="horz" lIns="96348" tIns="48174" rIns="96348" bIns="48174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96437"/>
            <a:ext cx="2975240" cy="499903"/>
          </a:xfrm>
          <a:prstGeom prst="rect">
            <a:avLst/>
          </a:prstGeom>
        </p:spPr>
        <p:txBody>
          <a:bodyPr vert="horz" lIns="96348" tIns="48174" rIns="96348" bIns="48174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9111" y="9496437"/>
            <a:ext cx="2975240" cy="499903"/>
          </a:xfrm>
          <a:prstGeom prst="rect">
            <a:avLst/>
          </a:prstGeom>
        </p:spPr>
        <p:txBody>
          <a:bodyPr vert="horz" lIns="96348" tIns="48174" rIns="96348" bIns="48174" rtlCol="0" anchor="b"/>
          <a:lstStyle>
            <a:lvl1pPr algn="r">
              <a:defRPr sz="1300"/>
            </a:lvl1pPr>
          </a:lstStyle>
          <a:p>
            <a:fld id="{E7568B9D-B392-4C4A-85A6-D59099722C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098983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568B9D-B392-4C4A-85A6-D59099722C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39850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568B9D-B392-4C4A-85A6-D59099722CE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04499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568B9D-B392-4C4A-85A6-D59099722CE0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51094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568B9D-B392-4C4A-85A6-D59099722CE0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94772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9920" y="2999945"/>
            <a:ext cx="1599075" cy="158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259598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3" y="802197"/>
            <a:ext cx="6346019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847810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0188778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9445876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57" y="2703285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9140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0786" y="2878268"/>
            <a:ext cx="1282413" cy="1615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42667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804932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75733" y="2515819"/>
            <a:ext cx="11021312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5733" y="1329869"/>
            <a:ext cx="88392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72496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2463943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1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8" y="5101967"/>
            <a:ext cx="5389033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8"/>
            <a:ext cx="5386917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1269778"/>
            <a:ext cx="5389033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663833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320"/>
            <a:ext cx="9960864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715160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627104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8652809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4" descr="bande-01.eps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4409" y="6157663"/>
            <a:ext cx="9127591" cy="705628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157663"/>
            <a:ext cx="9601199" cy="705628"/>
          </a:xfrm>
          <a:prstGeom prst="rect">
            <a:avLst/>
          </a:prstGeom>
        </p:spPr>
      </p:pic>
      <p:sp>
        <p:nvSpPr>
          <p:cNvPr id="10" name="ZoneTexte 8">
            <a:extLst>
              <a:ext uri="{FF2B5EF4-FFF2-40B4-BE49-F238E27FC236}">
                <a16:creationId xmlns:a16="http://schemas.microsoft.com/office/drawing/2014/main" id="{F17B33E9-99A1-468F-A584-93E293215B9D}"/>
              </a:ext>
            </a:extLst>
          </p:cNvPr>
          <p:cNvSpPr txBox="1"/>
          <p:nvPr userDrawn="1"/>
        </p:nvSpPr>
        <p:spPr>
          <a:xfrm>
            <a:off x="11353800" y="6400800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52E79B9A-BF4D-4454-8314-7C4002679DFC}" type="slidenum">
              <a:rPr lang="fr-FR" sz="1200" smtClean="0">
                <a:solidFill>
                  <a:schemeClr val="bg1"/>
                </a:solidFill>
              </a:rPr>
              <a:t>‹#›</a:t>
            </a:fld>
            <a:endParaRPr lang="fr-FR" sz="1200" dirty="0">
              <a:solidFill>
                <a:schemeClr val="bg1"/>
              </a:solidFill>
            </a:endParaRPr>
          </a:p>
        </p:txBody>
      </p:sp>
      <p:sp>
        <p:nvSpPr>
          <p:cNvPr id="11" name="ZoneTexte 3">
            <a:extLst>
              <a:ext uri="{FF2B5EF4-FFF2-40B4-BE49-F238E27FC236}">
                <a16:creationId xmlns:a16="http://schemas.microsoft.com/office/drawing/2014/main" id="{80FAB6E2-E95E-4B20-B2F0-46A8B910EA61}"/>
              </a:ext>
            </a:extLst>
          </p:cNvPr>
          <p:cNvSpPr txBox="1"/>
          <p:nvPr userDrawn="1"/>
        </p:nvSpPr>
        <p:spPr>
          <a:xfrm>
            <a:off x="3997753" y="6400799"/>
            <a:ext cx="41928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noProof="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CEC/ICMC – 21-05-2025 - Reno – C3Or4B-01 – R. Mauny </a:t>
            </a:r>
          </a:p>
        </p:txBody>
      </p:sp>
    </p:spTree>
    <p:extLst>
      <p:ext uri="{BB962C8B-B14F-4D97-AF65-F5344CB8AC3E}">
        <p14:creationId xmlns:p14="http://schemas.microsoft.com/office/powerpoint/2010/main" val="39340813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ubtitle 2">
            <a:extLst>
              <a:ext uri="{FF2B5EF4-FFF2-40B4-BE49-F238E27FC236}">
                <a16:creationId xmlns:a16="http://schemas.microsoft.com/office/drawing/2014/main" id="{F9661BC7-F550-4C28-92FB-1C0D7AC47F5C}"/>
              </a:ext>
            </a:extLst>
          </p:cNvPr>
          <p:cNvSpPr txBox="1">
            <a:spLocks/>
          </p:cNvSpPr>
          <p:nvPr/>
        </p:nvSpPr>
        <p:spPr>
          <a:xfrm>
            <a:off x="2643572" y="4191000"/>
            <a:ext cx="6904856" cy="792088"/>
          </a:xfrm>
          <a:prstGeom prst="rect">
            <a:avLst/>
          </a:prstGeom>
        </p:spPr>
        <p:txBody>
          <a:bodyPr vert="horz" lIns="45720" tIns="0" rIns="45720" bIns="0" anchor="b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880225" y="609600"/>
            <a:ext cx="10431549" cy="5486400"/>
          </a:xfrm>
          <a:prstGeom prst="rect">
            <a:avLst/>
          </a:prstGeom>
        </p:spPr>
        <p:txBody>
          <a:bodyPr>
            <a:normAutofit fontScale="82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pl-PL" sz="2700" b="1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CEC/ICMC - 2025 – Reno (Nevada, USA)</a:t>
            </a:r>
            <a:endParaRPr lang="fr-CH" sz="2700" b="1" kern="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1800" b="1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[C3Or4B-01] Large-Scale: Systems, Facilities, and Testing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n-GB" sz="1800" b="1" kern="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n-GB" sz="1800" b="1" kern="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27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Operation of CERN’s major tests facility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27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with upgraded cryogenic infrastructure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27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for superconducting magnets, power links,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27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inner triplets String and radio-frequency cavities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27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for HL-LHC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n-GB" sz="2100" b="1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n-GB" sz="21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1400" b="1" dirty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T. Barbe, T. Dupont, F. Ferrand, V. Gahier, J. Gery, N. Guillotin, R. Mauny, A. Perin, A. Onufrena, O. Pirotte.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n-GB" sz="2200" b="1" kern="100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2200" b="1" kern="100" dirty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Author</a:t>
            </a:r>
            <a:r>
              <a:rPr lang="en-US" sz="2200" kern="100" dirty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Remi Mauny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1700" kern="100" dirty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CERN, Technology Department, Cryogenics group, Geneva 23, CH-1211, Switzerland, remi.mauny@cern.ch.</a:t>
            </a:r>
            <a:endParaRPr lang="en-GB" sz="1700" kern="100" dirty="0">
              <a:solidFill>
                <a:schemeClr val="bg2">
                  <a:lumMod val="1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n-GB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5F0C3C4-C4F3-76D0-EC70-69752B7433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53599" y="76200"/>
            <a:ext cx="2386979" cy="362820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64FDF4D-17CC-7277-894C-EAAD212AE16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893" t="2580" r="2406" b="1950"/>
          <a:stretch/>
        </p:blipFill>
        <p:spPr>
          <a:xfrm>
            <a:off x="51420" y="92364"/>
            <a:ext cx="3072780" cy="1696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52085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2C0817-DBBF-2FE8-007A-C983D8E041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7D2881D-5F55-DB59-40F9-83A5868FB78D}"/>
              </a:ext>
            </a:extLst>
          </p:cNvPr>
          <p:cNvSpPr txBox="1"/>
          <p:nvPr/>
        </p:nvSpPr>
        <p:spPr>
          <a:xfrm>
            <a:off x="190501" y="76200"/>
            <a:ext cx="118109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3. IT String test bench (1/4)</a:t>
            </a:r>
            <a:endParaRPr lang="en-US" sz="2200" b="1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4A59FB0-2CC0-55BF-8E8D-33306D2B4E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141" y="2561002"/>
            <a:ext cx="11102358" cy="3643153"/>
          </a:xfrm>
          <a:prstGeom prst="rect">
            <a:avLst/>
          </a:prstGeom>
        </p:spPr>
      </p:pic>
      <p:pic>
        <p:nvPicPr>
          <p:cNvPr id="342" name="Picture 341">
            <a:extLst>
              <a:ext uri="{FF2B5EF4-FFF2-40B4-BE49-F238E27FC236}">
                <a16:creationId xmlns:a16="http://schemas.microsoft.com/office/drawing/2014/main" id="{1078294D-4907-AED2-D9AC-FFCA86D492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07087"/>
            <a:ext cx="5244280" cy="2353399"/>
          </a:xfrm>
          <a:prstGeom prst="rect">
            <a:avLst/>
          </a:prstGeom>
        </p:spPr>
      </p:pic>
      <p:sp>
        <p:nvSpPr>
          <p:cNvPr id="346" name="Content Placeholder 2">
            <a:extLst>
              <a:ext uri="{FF2B5EF4-FFF2-40B4-BE49-F238E27FC236}">
                <a16:creationId xmlns:a16="http://schemas.microsoft.com/office/drawing/2014/main" id="{EB38AED1-0790-BFA4-4929-AA96C397943D}"/>
              </a:ext>
            </a:extLst>
          </p:cNvPr>
          <p:cNvSpPr txBox="1">
            <a:spLocks/>
          </p:cNvSpPr>
          <p:nvPr/>
        </p:nvSpPr>
        <p:spPr>
          <a:xfrm>
            <a:off x="5410200" y="653845"/>
            <a:ext cx="6155609" cy="1330619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342891" indent="-342891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32" indent="-285744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GB" sz="1800" dirty="0"/>
              <a:t>to </a:t>
            </a:r>
            <a:r>
              <a:rPr lang="en-GB" sz="1800" b="1" u="sng" dirty="0">
                <a:solidFill>
                  <a:schemeClr val="accent3">
                    <a:lumMod val="75000"/>
                  </a:schemeClr>
                </a:solidFill>
              </a:rPr>
              <a:t>STUDY and VALIDATE the COLLECTIVE BEHAVIOUR </a:t>
            </a:r>
          </a:p>
          <a:p>
            <a:pPr marL="0" indent="0" algn="just">
              <a:buNone/>
            </a:pPr>
            <a:r>
              <a:rPr lang="en-GB" sz="1800" dirty="0"/>
              <a:t>of a string if inner triplet magnets with their powering system</a:t>
            </a:r>
            <a:r>
              <a:rPr lang="en-GB" sz="1600" dirty="0"/>
              <a:t>. </a:t>
            </a:r>
          </a:p>
          <a:p>
            <a:pPr marL="0" indent="0" algn="just">
              <a:buNone/>
            </a:pPr>
            <a:r>
              <a:rPr lang="en-GB" sz="1600" dirty="0"/>
              <a:t>(+ other non-cryogenics systems). </a:t>
            </a:r>
          </a:p>
        </p:txBody>
      </p:sp>
      <p:sp>
        <p:nvSpPr>
          <p:cNvPr id="347" name="TextBox 346">
            <a:extLst>
              <a:ext uri="{FF2B5EF4-FFF2-40B4-BE49-F238E27FC236}">
                <a16:creationId xmlns:a16="http://schemas.microsoft.com/office/drawing/2014/main" id="{8F67EA3B-551C-311C-A4D5-85F8E52B8A08}"/>
              </a:ext>
            </a:extLst>
          </p:cNvPr>
          <p:cNvSpPr txBox="1"/>
          <p:nvPr/>
        </p:nvSpPr>
        <p:spPr>
          <a:xfrm>
            <a:off x="81548" y="507087"/>
            <a:ext cx="1828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/>
              <a:t>SM18 facility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3C50D767-F204-1CAA-8EBD-D68BC2EF1D8F}"/>
              </a:ext>
            </a:extLst>
          </p:cNvPr>
          <p:cNvCxnSpPr>
            <a:cxnSpLocks/>
          </p:cNvCxnSpPr>
          <p:nvPr/>
        </p:nvCxnSpPr>
        <p:spPr>
          <a:xfrm flipH="1">
            <a:off x="2057400" y="4419600"/>
            <a:ext cx="9067800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FBC419A8-968E-CC37-F3FD-8A7E92ED2107}"/>
              </a:ext>
            </a:extLst>
          </p:cNvPr>
          <p:cNvSpPr txBox="1"/>
          <p:nvPr/>
        </p:nvSpPr>
        <p:spPr>
          <a:xfrm>
            <a:off x="4648200" y="4111823"/>
            <a:ext cx="1066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b="1" dirty="0">
                <a:solidFill>
                  <a:srgbClr val="FF0000"/>
                </a:solidFill>
              </a:rPr>
              <a:t>~ 100 m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88B593E0-F432-0228-9786-76C6EC2897F3}"/>
              </a:ext>
            </a:extLst>
          </p:cNvPr>
          <p:cNvSpPr/>
          <p:nvPr/>
        </p:nvSpPr>
        <p:spPr>
          <a:xfrm>
            <a:off x="1415048" y="661145"/>
            <a:ext cx="990600" cy="468796"/>
          </a:xfrm>
          <a:prstGeom prst="ellipse">
            <a:avLst/>
          </a:prstGeom>
          <a:noFill/>
          <a:ln w="15875">
            <a:solidFill>
              <a:srgbClr val="C00000"/>
            </a:solidFill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74742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C4F37E3-74AD-FB36-4390-2023FF42588E}"/>
              </a:ext>
            </a:extLst>
          </p:cNvPr>
          <p:cNvSpPr txBox="1"/>
          <p:nvPr/>
        </p:nvSpPr>
        <p:spPr>
          <a:xfrm>
            <a:off x="190501" y="76200"/>
            <a:ext cx="118109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3. IT String test bench (2/4)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6266E56-38E4-263A-B0D4-23234F433CED}"/>
              </a:ext>
            </a:extLst>
          </p:cNvPr>
          <p:cNvSpPr txBox="1"/>
          <p:nvPr/>
        </p:nvSpPr>
        <p:spPr>
          <a:xfrm>
            <a:off x="10439400" y="741265"/>
            <a:ext cx="1645157" cy="34163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CH" sz="1600" b="1" u="sng" dirty="0"/>
              <a:t>3 cool down </a:t>
            </a:r>
            <a:r>
              <a:rPr lang="fr-CH" sz="1600" b="1" u="sng" dirty="0" err="1"/>
              <a:t>done</a:t>
            </a:r>
            <a:r>
              <a:rPr lang="fr-CH" sz="1600" b="1" u="sng" dirty="0"/>
              <a:t> for :</a:t>
            </a:r>
          </a:p>
          <a:p>
            <a:endParaRPr lang="fr-CH" sz="800" b="1" u="sng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600" dirty="0">
                <a:solidFill>
                  <a:srgbClr val="00B050"/>
                </a:solidFill>
              </a:rPr>
              <a:t>SQXL validation</a:t>
            </a:r>
          </a:p>
          <a:p>
            <a:endParaRPr lang="fr-CH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B050"/>
                </a:solidFill>
              </a:rPr>
              <a:t>Cooldown procedure </a:t>
            </a:r>
          </a:p>
          <a:p>
            <a:endParaRPr lang="fr-CH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600" dirty="0">
                <a:solidFill>
                  <a:srgbClr val="00B050"/>
                </a:solidFill>
              </a:rPr>
              <a:t>Heat l</a:t>
            </a:r>
            <a:r>
              <a:rPr lang="en-US" sz="1600" dirty="0">
                <a:solidFill>
                  <a:srgbClr val="00B050"/>
                </a:solidFill>
              </a:rPr>
              <a:t>oad</a:t>
            </a:r>
            <a:r>
              <a:rPr lang="fr-CH" sz="1600" dirty="0">
                <a:solidFill>
                  <a:srgbClr val="00B050"/>
                </a:solidFill>
              </a:rPr>
              <a:t> </a:t>
            </a:r>
            <a:r>
              <a:rPr lang="en-US" sz="1600" dirty="0">
                <a:solidFill>
                  <a:srgbClr val="00B050"/>
                </a:solidFill>
              </a:rPr>
              <a:t>check</a:t>
            </a:r>
          </a:p>
          <a:p>
            <a:endParaRPr lang="fr-CH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600" dirty="0"/>
              <a:t>New CCU </a:t>
            </a:r>
            <a:r>
              <a:rPr lang="en-US" sz="1600" dirty="0"/>
              <a:t>operation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7296833-91B4-F7D8-0392-370D4EFDFC0B}"/>
              </a:ext>
            </a:extLst>
          </p:cNvPr>
          <p:cNvSpPr txBox="1"/>
          <p:nvPr/>
        </p:nvSpPr>
        <p:spPr>
          <a:xfrm>
            <a:off x="228601" y="3122711"/>
            <a:ext cx="533400" cy="36933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CH" sz="1200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[6 kW]</a:t>
            </a:r>
          </a:p>
          <a:p>
            <a:pPr algn="ctr"/>
            <a:r>
              <a:rPr lang="fr-CH" sz="1200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25 g/s</a:t>
            </a:r>
            <a:endParaRPr lang="en-US" sz="1600" dirty="0">
              <a:solidFill>
                <a:schemeClr val="bg2">
                  <a:lumMod val="1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ADD45F8-23E3-D8D9-2612-D5CBF9C765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921" y="279600"/>
            <a:ext cx="10317479" cy="5615432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27DF027C-AE90-2D67-613F-23549166ADD9}"/>
              </a:ext>
            </a:extLst>
          </p:cNvPr>
          <p:cNvSpPr/>
          <p:nvPr/>
        </p:nvSpPr>
        <p:spPr>
          <a:xfrm>
            <a:off x="3576788" y="1959148"/>
            <a:ext cx="838200" cy="838200"/>
          </a:xfrm>
          <a:prstGeom prst="ellipse">
            <a:avLst/>
          </a:prstGeom>
          <a:solidFill>
            <a:srgbClr val="FFFF00">
              <a:alpha val="30000"/>
            </a:srgbClr>
          </a:solidFill>
          <a:ln>
            <a:solidFill>
              <a:srgbClr val="C00000"/>
            </a:solidFill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8982DF2-4357-F155-B5E0-0DA1D49C61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772899" y="1601688"/>
            <a:ext cx="228600" cy="2286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798CB9E-7063-4F8D-CB57-46A56AC210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782523" y="2318769"/>
            <a:ext cx="228600" cy="2286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41AA4D0-BA31-0E88-B323-8C19DC2E33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782523" y="3074760"/>
            <a:ext cx="228600" cy="228600"/>
          </a:xfrm>
          <a:prstGeom prst="rect">
            <a:avLst/>
          </a:prstGeom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29DD9D95-CFE2-840D-C492-0225000C88DD}"/>
              </a:ext>
            </a:extLst>
          </p:cNvPr>
          <p:cNvSpPr/>
          <p:nvPr/>
        </p:nvSpPr>
        <p:spPr>
          <a:xfrm>
            <a:off x="4400550" y="1749159"/>
            <a:ext cx="609599" cy="629089"/>
          </a:xfrm>
          <a:prstGeom prst="ellipse">
            <a:avLst/>
          </a:prstGeom>
          <a:noFill/>
          <a:ln w="31750">
            <a:solidFill>
              <a:srgbClr val="FF0000"/>
            </a:solidFill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6623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A615B8-1A20-23EA-1892-A0260B66D1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C6B24A4-335F-5EA9-47B6-D0BE63DD18B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8027"/>
          <a:stretch/>
        </p:blipFill>
        <p:spPr>
          <a:xfrm>
            <a:off x="2337743" y="2569789"/>
            <a:ext cx="9691064" cy="358395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7173304-085C-2D98-812A-7FB788D968FA}"/>
              </a:ext>
            </a:extLst>
          </p:cNvPr>
          <p:cNvSpPr txBox="1"/>
          <p:nvPr/>
        </p:nvSpPr>
        <p:spPr>
          <a:xfrm>
            <a:off x="190501" y="76200"/>
            <a:ext cx="118109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3. IT String test bench 3/4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B04CFE9-8C69-019B-8B83-F390174C985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1306"/>
          <a:stretch/>
        </p:blipFill>
        <p:spPr>
          <a:xfrm>
            <a:off x="11901" y="488394"/>
            <a:ext cx="2285965" cy="1048095"/>
          </a:xfrm>
          <a:prstGeom prst="rect">
            <a:avLst/>
          </a:prstGeom>
          <a:ln>
            <a:noFill/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662809B-66F1-D71A-DC66-80B9711728D4}"/>
              </a:ext>
            </a:extLst>
          </p:cNvPr>
          <p:cNvPicPr>
            <a:picLocks/>
          </p:cNvPicPr>
          <p:nvPr/>
        </p:nvPicPr>
        <p:blipFill>
          <a:blip r:embed="rId4"/>
          <a:srcRect l="1" r="1059"/>
          <a:stretch/>
        </p:blipFill>
        <p:spPr>
          <a:xfrm>
            <a:off x="5578020" y="488394"/>
            <a:ext cx="3200400" cy="1463040"/>
          </a:xfrm>
          <a:prstGeom prst="rect">
            <a:avLst/>
          </a:prstGeom>
          <a:ln>
            <a:noFill/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BA555DE-357C-418D-220C-06D9CD0E0DEC}"/>
              </a:ext>
            </a:extLst>
          </p:cNvPr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8818298" y="488394"/>
            <a:ext cx="3200400" cy="1463040"/>
          </a:xfrm>
          <a:prstGeom prst="rect">
            <a:avLst/>
          </a:prstGeom>
          <a:ln>
            <a:noFill/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D431B1C-D3BB-C48B-7B84-DC6ECFB979C2}"/>
              </a:ext>
            </a:extLst>
          </p:cNvPr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2337743" y="488394"/>
            <a:ext cx="3200400" cy="1463040"/>
          </a:xfrm>
          <a:prstGeom prst="rect">
            <a:avLst/>
          </a:prstGeom>
          <a:ln>
            <a:noFill/>
          </a:ln>
        </p:spPr>
      </p:pic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1AFA1E47-552B-222C-91B2-3613495CEA71}"/>
              </a:ext>
            </a:extLst>
          </p:cNvPr>
          <p:cNvCxnSpPr>
            <a:cxnSpLocks/>
            <a:stCxn id="14" idx="2"/>
            <a:endCxn id="50" idx="1"/>
          </p:cNvCxnSpPr>
          <p:nvPr/>
        </p:nvCxnSpPr>
        <p:spPr>
          <a:xfrm>
            <a:off x="3937943" y="1951434"/>
            <a:ext cx="603495" cy="524993"/>
          </a:xfrm>
          <a:prstGeom prst="straightConnector1">
            <a:avLst/>
          </a:prstGeom>
          <a:ln w="9525">
            <a:solidFill>
              <a:srgbClr val="C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B08783CB-8852-2DFB-877D-CC7489AC4807}"/>
              </a:ext>
            </a:extLst>
          </p:cNvPr>
          <p:cNvCxnSpPr>
            <a:cxnSpLocks/>
            <a:stCxn id="10" idx="2"/>
            <a:endCxn id="27" idx="1"/>
          </p:cNvCxnSpPr>
          <p:nvPr/>
        </p:nvCxnSpPr>
        <p:spPr>
          <a:xfrm>
            <a:off x="1154884" y="1536489"/>
            <a:ext cx="2278462" cy="939936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Right Brace 26">
            <a:extLst>
              <a:ext uri="{FF2B5EF4-FFF2-40B4-BE49-F238E27FC236}">
                <a16:creationId xmlns:a16="http://schemas.microsoft.com/office/drawing/2014/main" id="{9A7E18FD-9F1C-A5A6-3CB8-2407AE1FE968}"/>
              </a:ext>
            </a:extLst>
          </p:cNvPr>
          <p:cNvSpPr/>
          <p:nvPr/>
        </p:nvSpPr>
        <p:spPr>
          <a:xfrm rot="16200000">
            <a:off x="3339980" y="2321475"/>
            <a:ext cx="186730" cy="496629"/>
          </a:xfrm>
          <a:prstGeom prst="rightBrace">
            <a:avLst/>
          </a:prstGeom>
          <a:ln w="1270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5DCE89D6-3DC8-882C-7DD2-F4A66F510F61}"/>
              </a:ext>
            </a:extLst>
          </p:cNvPr>
          <p:cNvCxnSpPr>
            <a:cxnSpLocks/>
            <a:stCxn id="11" idx="2"/>
            <a:endCxn id="52" idx="1"/>
          </p:cNvCxnSpPr>
          <p:nvPr/>
        </p:nvCxnSpPr>
        <p:spPr>
          <a:xfrm flipH="1">
            <a:off x="5504867" y="1951434"/>
            <a:ext cx="1673353" cy="533352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8B80B057-B49C-B39D-2A29-8CD5C9302EE7}"/>
              </a:ext>
            </a:extLst>
          </p:cNvPr>
          <p:cNvCxnSpPr>
            <a:cxnSpLocks/>
            <a:stCxn id="12" idx="2"/>
            <a:endCxn id="53" idx="1"/>
          </p:cNvCxnSpPr>
          <p:nvPr/>
        </p:nvCxnSpPr>
        <p:spPr>
          <a:xfrm flipH="1">
            <a:off x="8037010" y="1951434"/>
            <a:ext cx="2381488" cy="486966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A14E7B99-184E-6153-4F6A-85D222D46C2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4632" y="2484787"/>
            <a:ext cx="1881132" cy="2565181"/>
          </a:xfrm>
          <a:prstGeom prst="rect">
            <a:avLst/>
          </a:prstGeom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198B51D9-AF9F-FF4E-9820-B067732A956B}"/>
              </a:ext>
            </a:extLst>
          </p:cNvPr>
          <p:cNvCxnSpPr>
            <a:cxnSpLocks/>
          </p:cNvCxnSpPr>
          <p:nvPr/>
        </p:nvCxnSpPr>
        <p:spPr>
          <a:xfrm flipV="1">
            <a:off x="3752843" y="2097002"/>
            <a:ext cx="0" cy="3776472"/>
          </a:xfrm>
          <a:prstGeom prst="line">
            <a:avLst/>
          </a:prstGeom>
          <a:ln w="12700">
            <a:solidFill>
              <a:srgbClr val="FF00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757EE179-BA42-D108-9FB4-D43BBA45025C}"/>
              </a:ext>
            </a:extLst>
          </p:cNvPr>
          <p:cNvCxnSpPr>
            <a:cxnSpLocks/>
          </p:cNvCxnSpPr>
          <p:nvPr/>
        </p:nvCxnSpPr>
        <p:spPr>
          <a:xfrm flipV="1">
            <a:off x="5707918" y="2097002"/>
            <a:ext cx="0" cy="3776472"/>
          </a:xfrm>
          <a:prstGeom prst="line">
            <a:avLst/>
          </a:prstGeom>
          <a:ln w="12700">
            <a:solidFill>
              <a:srgbClr val="FF00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Right Brace 49">
            <a:extLst>
              <a:ext uri="{FF2B5EF4-FFF2-40B4-BE49-F238E27FC236}">
                <a16:creationId xmlns:a16="http://schemas.microsoft.com/office/drawing/2014/main" id="{1CF4A991-2B83-508A-5FA6-0EB3C99F43D8}"/>
              </a:ext>
            </a:extLst>
          </p:cNvPr>
          <p:cNvSpPr/>
          <p:nvPr/>
        </p:nvSpPr>
        <p:spPr>
          <a:xfrm rot="16200000">
            <a:off x="4448073" y="1853429"/>
            <a:ext cx="186729" cy="1432724"/>
          </a:xfrm>
          <a:prstGeom prst="rightBrace">
            <a:avLst/>
          </a:prstGeom>
          <a:ln w="1270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ight Brace 51">
            <a:extLst>
              <a:ext uri="{FF2B5EF4-FFF2-40B4-BE49-F238E27FC236}">
                <a16:creationId xmlns:a16="http://schemas.microsoft.com/office/drawing/2014/main" id="{5AE96354-F5A5-2FAA-EA38-265F04F0852E}"/>
              </a:ext>
            </a:extLst>
          </p:cNvPr>
          <p:cNvSpPr/>
          <p:nvPr/>
        </p:nvSpPr>
        <p:spPr>
          <a:xfrm rot="16200000">
            <a:off x="5415682" y="2450016"/>
            <a:ext cx="178369" cy="247909"/>
          </a:xfrm>
          <a:prstGeom prst="rightBrace">
            <a:avLst/>
          </a:prstGeom>
          <a:ln w="1270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ight Brace 52">
            <a:extLst>
              <a:ext uri="{FF2B5EF4-FFF2-40B4-BE49-F238E27FC236}">
                <a16:creationId xmlns:a16="http://schemas.microsoft.com/office/drawing/2014/main" id="{C80F2A1E-06EA-8024-F94D-39320D42E13E}"/>
              </a:ext>
            </a:extLst>
          </p:cNvPr>
          <p:cNvSpPr/>
          <p:nvPr/>
        </p:nvSpPr>
        <p:spPr>
          <a:xfrm rot="16200000">
            <a:off x="7924632" y="300786"/>
            <a:ext cx="224755" cy="4499983"/>
          </a:xfrm>
          <a:prstGeom prst="rightBrace">
            <a:avLst/>
          </a:prstGeom>
          <a:ln w="1270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A7AEF6D7-67A2-1E89-7279-1866F707579E}"/>
              </a:ext>
            </a:extLst>
          </p:cNvPr>
          <p:cNvCxnSpPr>
            <a:cxnSpLocks/>
          </p:cNvCxnSpPr>
          <p:nvPr/>
        </p:nvCxnSpPr>
        <p:spPr>
          <a:xfrm flipV="1">
            <a:off x="5334000" y="2097002"/>
            <a:ext cx="0" cy="3776472"/>
          </a:xfrm>
          <a:prstGeom prst="line">
            <a:avLst/>
          </a:prstGeom>
          <a:ln w="12700">
            <a:solidFill>
              <a:srgbClr val="FF00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TextBox 64">
            <a:extLst>
              <a:ext uri="{FF2B5EF4-FFF2-40B4-BE49-F238E27FC236}">
                <a16:creationId xmlns:a16="http://schemas.microsoft.com/office/drawing/2014/main" id="{BE819B7B-0E68-CC1E-0D07-B6158A548749}"/>
              </a:ext>
            </a:extLst>
          </p:cNvPr>
          <p:cNvSpPr txBox="1"/>
          <p:nvPr/>
        </p:nvSpPr>
        <p:spPr>
          <a:xfrm>
            <a:off x="262765" y="5049968"/>
            <a:ext cx="20755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400" dirty="0"/>
              <a:t>Cold </a:t>
            </a:r>
            <a:r>
              <a:rPr lang="en-US" sz="1400" dirty="0"/>
              <a:t>Compressor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F09A588-C335-40EE-FBBC-9ACFC508285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114800" y="712163"/>
            <a:ext cx="640135" cy="658425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33991A95-DD34-2DBC-363B-E4EF473F3C82}"/>
              </a:ext>
            </a:extLst>
          </p:cNvPr>
          <p:cNvSpPr/>
          <p:nvPr/>
        </p:nvSpPr>
        <p:spPr>
          <a:xfrm>
            <a:off x="3218572" y="807030"/>
            <a:ext cx="534272" cy="461665"/>
          </a:xfrm>
          <a:prstGeom prst="ellipse">
            <a:avLst/>
          </a:prstGeom>
          <a:noFill/>
          <a:ln w="31750">
            <a:solidFill>
              <a:srgbClr val="9343D3"/>
            </a:solidFill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F86A5465-9CE2-AF03-6E1D-99E57AE42943}"/>
              </a:ext>
            </a:extLst>
          </p:cNvPr>
          <p:cNvSpPr/>
          <p:nvPr/>
        </p:nvSpPr>
        <p:spPr>
          <a:xfrm>
            <a:off x="7421405" y="694436"/>
            <a:ext cx="609599" cy="629089"/>
          </a:xfrm>
          <a:prstGeom prst="ellipse">
            <a:avLst/>
          </a:prstGeom>
          <a:noFill/>
          <a:ln w="31750">
            <a:solidFill>
              <a:srgbClr val="FF0000"/>
            </a:solidFill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8BFCDE5-7351-FE2C-706F-0E464538BD2B}"/>
              </a:ext>
            </a:extLst>
          </p:cNvPr>
          <p:cNvSpPr/>
          <p:nvPr/>
        </p:nvSpPr>
        <p:spPr>
          <a:xfrm>
            <a:off x="6506962" y="753488"/>
            <a:ext cx="534272" cy="461665"/>
          </a:xfrm>
          <a:prstGeom prst="ellipse">
            <a:avLst/>
          </a:prstGeom>
          <a:noFill/>
          <a:ln w="31750">
            <a:solidFill>
              <a:srgbClr val="9343D3"/>
            </a:solidFill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8BD812D-6E31-29D5-4995-2529CE6B6D56}"/>
              </a:ext>
            </a:extLst>
          </p:cNvPr>
          <p:cNvSpPr txBox="1"/>
          <p:nvPr/>
        </p:nvSpPr>
        <p:spPr>
          <a:xfrm>
            <a:off x="3927054" y="2862919"/>
            <a:ext cx="14620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noProof="0" dirty="0"/>
              <a:t>Thermalization</a:t>
            </a:r>
            <a:endParaRPr lang="en-US" sz="12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C21BE5F-079E-A1AF-AAF5-5305FBD4E1CB}"/>
              </a:ext>
            </a:extLst>
          </p:cNvPr>
          <p:cNvSpPr txBox="1"/>
          <p:nvPr/>
        </p:nvSpPr>
        <p:spPr>
          <a:xfrm>
            <a:off x="6484083" y="2862919"/>
            <a:ext cx="14620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noProof="0" dirty="0"/>
              <a:t>Nominal operation</a:t>
            </a:r>
            <a:endParaRPr lang="en-US" sz="12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AF093F1-93F8-BC4B-3866-47C39C252797}"/>
              </a:ext>
            </a:extLst>
          </p:cNvPr>
          <p:cNvSpPr txBox="1"/>
          <p:nvPr/>
        </p:nvSpPr>
        <p:spPr>
          <a:xfrm rot="16200000">
            <a:off x="4788405" y="2787424"/>
            <a:ext cx="14620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noProof="0" dirty="0"/>
              <a:t>Bearing Wup</a:t>
            </a:r>
            <a:endParaRPr lang="en-US" sz="12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44F4D56-B45D-B1B8-43ED-F7370BD4EEB9}"/>
              </a:ext>
            </a:extLst>
          </p:cNvPr>
          <p:cNvSpPr txBox="1"/>
          <p:nvPr/>
        </p:nvSpPr>
        <p:spPr>
          <a:xfrm>
            <a:off x="3123186" y="2842110"/>
            <a:ext cx="6296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noProof="0" dirty="0"/>
              <a:t>CC off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400865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3" grpId="0" animBg="1"/>
      <p:bldP spid="1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1F9A7AA-67D2-E083-21CF-1868A4EB2EB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9492"/>
          <a:stretch/>
        </p:blipFill>
        <p:spPr>
          <a:xfrm>
            <a:off x="304800" y="4163553"/>
            <a:ext cx="3268579" cy="1956465"/>
          </a:xfrm>
          <a:prstGeom prst="rect">
            <a:avLst/>
          </a:prstGeom>
        </p:spPr>
      </p:pic>
      <p:pic>
        <p:nvPicPr>
          <p:cNvPr id="6" name="Picture 5" descr="A black and white rectangular sign&#10;&#10;Description automatically generated">
            <a:extLst>
              <a:ext uri="{FF2B5EF4-FFF2-40B4-BE49-F238E27FC236}">
                <a16:creationId xmlns:a16="http://schemas.microsoft.com/office/drawing/2014/main" id="{23360F04-2FFB-FEE1-544F-A243BE40EA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280" y="1539082"/>
            <a:ext cx="3663383" cy="699373"/>
          </a:xfrm>
          <a:prstGeom prst="rect">
            <a:avLst/>
          </a:prstGeom>
        </p:spPr>
      </p:pic>
      <p:sp>
        <p:nvSpPr>
          <p:cNvPr id="7" name="Title 2">
            <a:extLst>
              <a:ext uri="{FF2B5EF4-FFF2-40B4-BE49-F238E27FC236}">
                <a16:creationId xmlns:a16="http://schemas.microsoft.com/office/drawing/2014/main" id="{E6DAF782-B45C-EBB0-316A-08A36CA9E86F}"/>
              </a:ext>
            </a:extLst>
          </p:cNvPr>
          <p:cNvSpPr txBox="1">
            <a:spLocks/>
          </p:cNvSpPr>
          <p:nvPr/>
        </p:nvSpPr>
        <p:spPr>
          <a:xfrm>
            <a:off x="433654" y="655019"/>
            <a:ext cx="1954212" cy="35765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20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Surge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detection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31ADEB6-48DA-7F9D-5ABC-4C9BDE2CFF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818605"/>
            <a:ext cx="5402317" cy="457399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AEE754F-1547-6355-5E1F-F8E4DE3CE992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51177"/>
          <a:stretch/>
        </p:blipFill>
        <p:spPr>
          <a:xfrm>
            <a:off x="76200" y="2277501"/>
            <a:ext cx="3161057" cy="195698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A98817A-35FC-A390-BAB4-E2A8531651FC}"/>
              </a:ext>
            </a:extLst>
          </p:cNvPr>
          <p:cNvSpPr txBox="1"/>
          <p:nvPr/>
        </p:nvSpPr>
        <p:spPr>
          <a:xfrm>
            <a:off x="433654" y="1199125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Interlock :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33A9B12-CAD0-7105-29E7-F9CFE33166E0}"/>
              </a:ext>
            </a:extLst>
          </p:cNvPr>
          <p:cNvSpPr txBox="1"/>
          <p:nvPr/>
        </p:nvSpPr>
        <p:spPr>
          <a:xfrm>
            <a:off x="0" y="28416"/>
            <a:ext cx="118109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3. IT String test bench 4/4</a:t>
            </a:r>
          </a:p>
        </p:txBody>
      </p:sp>
      <p:sp>
        <p:nvSpPr>
          <p:cNvPr id="2" name="Title 2">
            <a:extLst>
              <a:ext uri="{FF2B5EF4-FFF2-40B4-BE49-F238E27FC236}">
                <a16:creationId xmlns:a16="http://schemas.microsoft.com/office/drawing/2014/main" id="{7E619EFB-6795-613F-2EC8-92665AF6FFBD}"/>
              </a:ext>
            </a:extLst>
          </p:cNvPr>
          <p:cNvSpPr txBox="1">
            <a:spLocks/>
          </p:cNvSpPr>
          <p:nvPr/>
        </p:nvSpPr>
        <p:spPr>
          <a:xfrm>
            <a:off x="5181600" y="691461"/>
            <a:ext cx="4495800" cy="56391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0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Cold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Compressor</a:t>
            </a:r>
            <a:r>
              <a:rPr kumimoji="0" lang="fr-CH" sz="20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- Control panel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3DBA1FA-A45A-13B1-C7D0-569FD7280EDB}"/>
              </a:ext>
            </a:extLst>
          </p:cNvPr>
          <p:cNvSpPr txBox="1"/>
          <p:nvPr/>
        </p:nvSpPr>
        <p:spPr>
          <a:xfrm>
            <a:off x="6248400" y="5670063"/>
            <a:ext cx="529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>
                <a:solidFill>
                  <a:srgbClr val="00B050"/>
                </a:solidFill>
              </a:rPr>
              <a:t>Cold </a:t>
            </a:r>
            <a:r>
              <a:rPr lang="en-US" b="1" noProof="0" dirty="0">
                <a:solidFill>
                  <a:srgbClr val="00B050"/>
                </a:solidFill>
              </a:rPr>
              <a:t>Compressor operation </a:t>
            </a:r>
            <a:r>
              <a:rPr lang="fr-CH" b="1" dirty="0">
                <a:solidFill>
                  <a:srgbClr val="00B050"/>
                </a:solidFill>
              </a:rPr>
              <a:t>&amp; control system</a:t>
            </a:r>
            <a:endParaRPr lang="en-US" b="1" dirty="0">
              <a:solidFill>
                <a:srgbClr val="00B050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C03B151-B71C-3D07-66F8-3E4B86BB1C6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542776" y="5640484"/>
            <a:ext cx="381000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44385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01EADF1-A0C0-A860-338F-DDF158796A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0998" y="2344940"/>
            <a:ext cx="10180501" cy="373917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4D1A93C-DB3A-A76C-E2FB-FB9D89D00830}"/>
              </a:ext>
            </a:extLst>
          </p:cNvPr>
          <p:cNvSpPr txBox="1"/>
          <p:nvPr/>
        </p:nvSpPr>
        <p:spPr>
          <a:xfrm>
            <a:off x="190501" y="76200"/>
            <a:ext cx="118109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CONCLUSION 1/2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F074F9F-20D1-C77E-BBB5-BF1293F999A5}"/>
              </a:ext>
            </a:extLst>
          </p:cNvPr>
          <p:cNvSpPr txBox="1"/>
          <p:nvPr/>
        </p:nvSpPr>
        <p:spPr>
          <a:xfrm>
            <a:off x="990600" y="485163"/>
            <a:ext cx="4686299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/>
              <a:t>Today status :</a:t>
            </a:r>
          </a:p>
          <a:p>
            <a:endParaRPr lang="en-US" sz="800" b="1" u="sng" dirty="0"/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US" dirty="0"/>
              <a:t>Test benches upgraded &amp; validated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US" dirty="0"/>
              <a:t>Cryogenics infrastructure upgraded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US" dirty="0"/>
              <a:t>Cryogenics process optimized</a:t>
            </a:r>
          </a:p>
          <a:p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F7AD2E9-F273-28F3-3CA4-02C76F8B24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0" y="908257"/>
            <a:ext cx="381000" cy="3810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0A658DE-D103-D1B2-6D62-E3631611C080}"/>
              </a:ext>
            </a:extLst>
          </p:cNvPr>
          <p:cNvSpPr txBox="1"/>
          <p:nvPr/>
        </p:nvSpPr>
        <p:spPr>
          <a:xfrm>
            <a:off x="5826473" y="2484192"/>
            <a:ext cx="3276600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LHe @ 4.5 K demand (2024)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CF014E2-7BA3-01EA-CE5F-36F3DC82B7A0}"/>
              </a:ext>
            </a:extLst>
          </p:cNvPr>
          <p:cNvSpPr txBox="1"/>
          <p:nvPr/>
        </p:nvSpPr>
        <p:spPr>
          <a:xfrm>
            <a:off x="190501" y="2739327"/>
            <a:ext cx="304800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CH" sz="1600" dirty="0">
                <a:solidFill>
                  <a:srgbClr val="FF0000"/>
                </a:solidFill>
              </a:rPr>
              <a:t>Max </a:t>
            </a:r>
            <a:r>
              <a:rPr lang="en-US" sz="1600" noProof="0" dirty="0">
                <a:solidFill>
                  <a:srgbClr val="FF0000"/>
                </a:solidFill>
              </a:rPr>
              <a:t>Liquefaction </a:t>
            </a:r>
          </a:p>
          <a:p>
            <a:r>
              <a:rPr lang="en-US" sz="1600" noProof="0" dirty="0">
                <a:solidFill>
                  <a:srgbClr val="FF0000"/>
                </a:solidFill>
              </a:rPr>
              <a:t>capacity</a:t>
            </a:r>
            <a:r>
              <a:rPr lang="fr-CH" sz="1600" dirty="0">
                <a:solidFill>
                  <a:srgbClr val="FF0000"/>
                </a:solidFill>
              </a:rPr>
              <a:t>: 3</a:t>
            </a:r>
            <a:r>
              <a:rPr lang="en-US" sz="1600" dirty="0">
                <a:solidFill>
                  <a:srgbClr val="FF0000"/>
                </a:solidFill>
              </a:rPr>
              <a:t>5 g/s</a:t>
            </a:r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224EA896-C840-6463-A1BF-FCE091759D2D}"/>
              </a:ext>
            </a:extLst>
          </p:cNvPr>
          <p:cNvSpPr/>
          <p:nvPr/>
        </p:nvSpPr>
        <p:spPr>
          <a:xfrm>
            <a:off x="83247" y="2396668"/>
            <a:ext cx="2895600" cy="1270095"/>
          </a:xfrm>
          <a:prstGeom prst="rightArrow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64395D21-8EE8-C2AF-657C-115962C7EA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0" y="1382532"/>
            <a:ext cx="381000" cy="3810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602335C-AD17-8B0B-F24C-26F046F872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0" y="1770461"/>
            <a:ext cx="381000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61836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9838C8-343F-5C5D-A9CB-82C96F97D4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F48EAB2-C766-56D8-676B-2B7C4D87FDC1}"/>
              </a:ext>
            </a:extLst>
          </p:cNvPr>
          <p:cNvSpPr txBox="1"/>
          <p:nvPr/>
        </p:nvSpPr>
        <p:spPr>
          <a:xfrm>
            <a:off x="190501" y="76200"/>
            <a:ext cx="118109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CONCLUSION 2/2</a:t>
            </a:r>
          </a:p>
        </p:txBody>
      </p:sp>
      <p:pic>
        <p:nvPicPr>
          <p:cNvPr id="6" name="Picture 5" descr="A collage of graphs&#10;&#10;AI-generated content may be incorrect.">
            <a:extLst>
              <a:ext uri="{FF2B5EF4-FFF2-40B4-BE49-F238E27FC236}">
                <a16:creationId xmlns:a16="http://schemas.microsoft.com/office/drawing/2014/main" id="{22CFFE4C-3BD8-5F28-C4D5-11B7343F296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366"/>
          <a:stretch/>
        </p:blipFill>
        <p:spPr bwMode="auto">
          <a:xfrm>
            <a:off x="72101" y="708887"/>
            <a:ext cx="8559770" cy="272011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357E8E0C-1FA0-DF53-5061-02098CCC6D9E}"/>
              </a:ext>
            </a:extLst>
          </p:cNvPr>
          <p:cNvGrpSpPr/>
          <p:nvPr/>
        </p:nvGrpSpPr>
        <p:grpSpPr>
          <a:xfrm>
            <a:off x="8817097" y="708887"/>
            <a:ext cx="3204499" cy="2428733"/>
            <a:chOff x="1143000" y="708005"/>
            <a:chExt cx="4578493" cy="2755631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6D5D8B53-EA6A-50D1-45E7-25F046BA93D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43000" y="708005"/>
              <a:ext cx="4578493" cy="2755631"/>
            </a:xfrm>
            <a:prstGeom prst="rect">
              <a:avLst/>
            </a:prstGeom>
          </p:spPr>
        </p:pic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F76C96FE-9F2E-2304-76C9-9D1FC5FE1501}"/>
                </a:ext>
              </a:extLst>
            </p:cNvPr>
            <p:cNvCxnSpPr/>
            <p:nvPr/>
          </p:nvCxnSpPr>
          <p:spPr>
            <a:xfrm>
              <a:off x="1828800" y="1524000"/>
              <a:ext cx="3505200" cy="914400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1FD73F58-4D3A-95EE-5FD7-127FA8376BE0}"/>
              </a:ext>
            </a:extLst>
          </p:cNvPr>
          <p:cNvSpPr txBox="1"/>
          <p:nvPr/>
        </p:nvSpPr>
        <p:spPr>
          <a:xfrm>
            <a:off x="457200" y="3679884"/>
            <a:ext cx="11058027" cy="6635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69875" algn="just">
              <a:lnSpc>
                <a:spcPct val="107000"/>
              </a:lnSpc>
            </a:pPr>
            <a:r>
              <a:rPr lang="en-GB" sz="1800" b="1" u="sng" kern="100" dirty="0">
                <a:effectLst/>
                <a:latin typeface="Cambria" panose="02040503050406030204" pitchFamily="18" charset="0"/>
                <a:ea typeface="Aptos" panose="020B0004020202020204" pitchFamily="34" charset="0"/>
                <a:cs typeface="Arial" panose="020B0604020202020204" pitchFamily="34" charset="0"/>
              </a:rPr>
              <a:t>Next challenge : </a:t>
            </a:r>
          </a:p>
          <a:p>
            <a:pPr indent="269875" algn="just">
              <a:lnSpc>
                <a:spcPct val="107000"/>
              </a:lnSpc>
            </a:pPr>
            <a:r>
              <a:rPr lang="en-GB" sz="1800" kern="100" dirty="0">
                <a:effectLst/>
                <a:latin typeface="Cambria" panose="02040503050406030204" pitchFamily="18" charset="0"/>
                <a:ea typeface="Aptos" panose="020B0004020202020204" pitchFamily="34" charset="0"/>
                <a:cs typeface="Arial" panose="020B0604020202020204" pitchFamily="34" charset="0"/>
              </a:rPr>
              <a:t>Operation of the IT String test bench with magnets and SC link, scheduled to start in September 2025.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869A482-5BB7-032D-7768-4EA58EC83F2C}"/>
              </a:ext>
            </a:extLst>
          </p:cNvPr>
          <p:cNvSpPr txBox="1"/>
          <p:nvPr/>
        </p:nvSpPr>
        <p:spPr>
          <a:xfrm>
            <a:off x="4229100" y="5029200"/>
            <a:ext cx="373380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/>
              <a:t>Thank you</a:t>
            </a:r>
            <a:r>
              <a:rPr lang="fr-CH" sz="3200" b="1" dirty="0"/>
              <a:t>! 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14597255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C297588-8EE1-DE9C-4628-71CDEC511905}"/>
              </a:ext>
            </a:extLst>
          </p:cNvPr>
          <p:cNvSpPr txBox="1"/>
          <p:nvPr/>
        </p:nvSpPr>
        <p:spPr>
          <a:xfrm>
            <a:off x="4229100" y="1371600"/>
            <a:ext cx="373380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/>
              <a:t>Thank you</a:t>
            </a:r>
            <a:r>
              <a:rPr lang="fr-CH" sz="3200" b="1" dirty="0"/>
              <a:t>! 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21054779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88" name="Straight Connector 387">
            <a:extLst>
              <a:ext uri="{FF2B5EF4-FFF2-40B4-BE49-F238E27FC236}">
                <a16:creationId xmlns:a16="http://schemas.microsoft.com/office/drawing/2014/main" id="{F33182D0-7883-5935-2E2E-AEB7B1435F4B}"/>
              </a:ext>
            </a:extLst>
          </p:cNvPr>
          <p:cNvCxnSpPr/>
          <p:nvPr/>
        </p:nvCxnSpPr>
        <p:spPr>
          <a:xfrm flipH="1">
            <a:off x="609600" y="-1676400"/>
            <a:ext cx="289578" cy="0"/>
          </a:xfrm>
          <a:prstGeom prst="line">
            <a:avLst/>
          </a:prstGeom>
          <a:ln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6" name="TextBox 555">
            <a:extLst>
              <a:ext uri="{FF2B5EF4-FFF2-40B4-BE49-F238E27FC236}">
                <a16:creationId xmlns:a16="http://schemas.microsoft.com/office/drawing/2014/main" id="{197817DB-8039-2616-3C07-6BBBA6C970ED}"/>
              </a:ext>
            </a:extLst>
          </p:cNvPr>
          <p:cNvSpPr txBox="1"/>
          <p:nvPr/>
        </p:nvSpPr>
        <p:spPr>
          <a:xfrm>
            <a:off x="190501" y="44441"/>
            <a:ext cx="11810998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Test Facility building (SM18) – Presentation </a:t>
            </a:r>
          </a:p>
          <a:p>
            <a:pPr algn="ctr"/>
            <a:r>
              <a:rPr lang="en-US" b="1" dirty="0"/>
              <a:t>SM18: </a:t>
            </a:r>
            <a:r>
              <a:rPr lang="en-US" sz="1600" dirty="0"/>
              <a:t>CERN’s major test facility for superconducting magnets, power links, and radio-frequency cavities </a:t>
            </a:r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B1FC2AE7-BB9D-6C94-FDAA-346294980BE3}"/>
              </a:ext>
            </a:extLst>
          </p:cNvPr>
          <p:cNvGrpSpPr/>
          <p:nvPr/>
        </p:nvGrpSpPr>
        <p:grpSpPr>
          <a:xfrm>
            <a:off x="1193992" y="838200"/>
            <a:ext cx="9804016" cy="4840106"/>
            <a:chOff x="269714" y="876034"/>
            <a:chExt cx="9804016" cy="4840106"/>
          </a:xfrm>
        </p:grpSpPr>
        <p:cxnSp>
          <p:nvCxnSpPr>
            <p:cNvPr id="46" name="Straight Arrow Connector 45">
              <a:extLst>
                <a:ext uri="{FF2B5EF4-FFF2-40B4-BE49-F238E27FC236}">
                  <a16:creationId xmlns:a16="http://schemas.microsoft.com/office/drawing/2014/main" id="{E13661B8-A69B-94DE-4AD8-4FED3F2D62B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467600" y="1376130"/>
              <a:ext cx="0" cy="1386049"/>
            </a:xfrm>
            <a:prstGeom prst="straightConnector1">
              <a:avLst/>
            </a:prstGeom>
            <a:ln w="6350">
              <a:solidFill>
                <a:schemeClr val="accent1">
                  <a:lumMod val="10000"/>
                </a:schemeClr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9C0268AE-297F-4F3C-2539-47F81EE3E5C7}"/>
                </a:ext>
              </a:extLst>
            </p:cNvPr>
            <p:cNvSpPr/>
            <p:nvPr/>
          </p:nvSpPr>
          <p:spPr>
            <a:xfrm>
              <a:off x="2133600" y="2833200"/>
              <a:ext cx="180000" cy="457200"/>
            </a:xfrm>
            <a:prstGeom prst="rect">
              <a:avLst/>
            </a:prstGeom>
            <a:solidFill>
              <a:schemeClr val="accent5">
                <a:alpha val="5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77" name="TextBox 376">
              <a:extLst>
                <a:ext uri="{FF2B5EF4-FFF2-40B4-BE49-F238E27FC236}">
                  <a16:creationId xmlns:a16="http://schemas.microsoft.com/office/drawing/2014/main" id="{3DD2295A-3221-7BDB-FE52-CFA302940A5A}"/>
                </a:ext>
              </a:extLst>
            </p:cNvPr>
            <p:cNvSpPr txBox="1"/>
            <p:nvPr/>
          </p:nvSpPr>
          <p:spPr>
            <a:xfrm>
              <a:off x="7926417" y="876034"/>
              <a:ext cx="1701830" cy="1584000"/>
            </a:xfrm>
            <a:prstGeom prst="rect">
              <a:avLst/>
            </a:prstGeom>
            <a:solidFill>
              <a:schemeClr val="accent1">
                <a:alpha val="24000"/>
              </a:schemeClr>
            </a:solidFill>
            <a:ln w="15875">
              <a:solidFill>
                <a:schemeClr val="tx1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200" dirty="0"/>
                <a:t>Precooling / Warming-up [300-80K</a:t>
              </a:r>
              <a:r>
                <a:rPr lang="fr-CH" sz="1400" dirty="0"/>
                <a:t>]</a:t>
              </a:r>
            </a:p>
            <a:p>
              <a:pPr algn="ctr"/>
              <a:endParaRPr lang="fr-CH" sz="1600" dirty="0"/>
            </a:p>
            <a:p>
              <a:pPr algn="ctr"/>
              <a:endParaRPr lang="fr-CH" sz="1600" dirty="0"/>
            </a:p>
            <a:p>
              <a:pPr algn="ctr"/>
              <a:endParaRPr lang="fr-CH" sz="1600" dirty="0"/>
            </a:p>
            <a:p>
              <a:pPr algn="ctr"/>
              <a:endParaRPr lang="fr-CH" sz="1600" dirty="0"/>
            </a:p>
          </p:txBody>
        </p:sp>
        <p:sp>
          <p:nvSpPr>
            <p:cNvPr id="378" name="TextBox 377">
              <a:extLst>
                <a:ext uri="{FF2B5EF4-FFF2-40B4-BE49-F238E27FC236}">
                  <a16:creationId xmlns:a16="http://schemas.microsoft.com/office/drawing/2014/main" id="{A66834C5-250E-5B17-336A-38C9BF605C9D}"/>
                </a:ext>
              </a:extLst>
            </p:cNvPr>
            <p:cNvSpPr txBox="1"/>
            <p:nvPr/>
          </p:nvSpPr>
          <p:spPr>
            <a:xfrm>
              <a:off x="7936824" y="1475802"/>
              <a:ext cx="602181" cy="261610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100" dirty="0"/>
                <a:t>Comp.</a:t>
              </a:r>
              <a:endParaRPr lang="en-GB" sz="1100" dirty="0"/>
            </a:p>
          </p:txBody>
        </p:sp>
        <p:sp>
          <p:nvSpPr>
            <p:cNvPr id="379" name="TextBox 378">
              <a:extLst>
                <a:ext uri="{FF2B5EF4-FFF2-40B4-BE49-F238E27FC236}">
                  <a16:creationId xmlns:a16="http://schemas.microsoft.com/office/drawing/2014/main" id="{11F98A01-A787-845C-DA02-C782310CC249}"/>
                </a:ext>
              </a:extLst>
            </p:cNvPr>
            <p:cNvSpPr txBox="1"/>
            <p:nvPr/>
          </p:nvSpPr>
          <p:spPr>
            <a:xfrm>
              <a:off x="7936823" y="1806540"/>
              <a:ext cx="602181" cy="261610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100" dirty="0"/>
                <a:t>Comp.</a:t>
              </a:r>
              <a:endParaRPr lang="en-GB" sz="1100" dirty="0"/>
            </a:p>
          </p:txBody>
        </p:sp>
        <p:sp>
          <p:nvSpPr>
            <p:cNvPr id="380" name="TextBox 379">
              <a:extLst>
                <a:ext uri="{FF2B5EF4-FFF2-40B4-BE49-F238E27FC236}">
                  <a16:creationId xmlns:a16="http://schemas.microsoft.com/office/drawing/2014/main" id="{A213128E-A5DE-65F9-3369-FB77AE0F2C60}"/>
                </a:ext>
              </a:extLst>
            </p:cNvPr>
            <p:cNvSpPr txBox="1"/>
            <p:nvPr/>
          </p:nvSpPr>
          <p:spPr>
            <a:xfrm>
              <a:off x="7935970" y="2146383"/>
              <a:ext cx="602181" cy="261610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100" dirty="0"/>
                <a:t>Comp.</a:t>
              </a:r>
              <a:endParaRPr lang="en-GB" sz="1100" dirty="0"/>
            </a:p>
          </p:txBody>
        </p:sp>
        <p:sp>
          <p:nvSpPr>
            <p:cNvPr id="381" name="TextBox 380">
              <a:extLst>
                <a:ext uri="{FF2B5EF4-FFF2-40B4-BE49-F238E27FC236}">
                  <a16:creationId xmlns:a16="http://schemas.microsoft.com/office/drawing/2014/main" id="{0F541C08-F94E-6AA1-8165-462649CA2CDE}"/>
                </a:ext>
              </a:extLst>
            </p:cNvPr>
            <p:cNvSpPr txBox="1"/>
            <p:nvPr/>
          </p:nvSpPr>
          <p:spPr>
            <a:xfrm>
              <a:off x="8772144" y="1426954"/>
              <a:ext cx="844990" cy="430887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100" dirty="0"/>
                <a:t>CWU1</a:t>
              </a:r>
            </a:p>
            <a:p>
              <a:pPr algn="ctr"/>
              <a:r>
                <a:rPr lang="fr-CH" sz="1100" dirty="0"/>
                <a:t>GHe / LN2 </a:t>
              </a:r>
              <a:endParaRPr lang="en-GB" sz="1100" dirty="0"/>
            </a:p>
          </p:txBody>
        </p:sp>
        <p:sp>
          <p:nvSpPr>
            <p:cNvPr id="382" name="TextBox 381">
              <a:extLst>
                <a:ext uri="{FF2B5EF4-FFF2-40B4-BE49-F238E27FC236}">
                  <a16:creationId xmlns:a16="http://schemas.microsoft.com/office/drawing/2014/main" id="{066DD7FA-79CA-56E6-0E21-62CAEC983457}"/>
                </a:ext>
              </a:extLst>
            </p:cNvPr>
            <p:cNvSpPr txBox="1"/>
            <p:nvPr/>
          </p:nvSpPr>
          <p:spPr>
            <a:xfrm>
              <a:off x="8768036" y="1923249"/>
              <a:ext cx="853200" cy="430887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100" dirty="0"/>
                <a:t>CWU2 </a:t>
              </a:r>
            </a:p>
            <a:p>
              <a:pPr algn="ctr"/>
              <a:r>
                <a:rPr lang="fr-CH" sz="1100" dirty="0"/>
                <a:t>GHe / LN2</a:t>
              </a:r>
              <a:endParaRPr lang="en-GB" sz="1100" dirty="0"/>
            </a:p>
          </p:txBody>
        </p:sp>
        <p:cxnSp>
          <p:nvCxnSpPr>
            <p:cNvPr id="390" name="Straight Connector 389">
              <a:extLst>
                <a:ext uri="{FF2B5EF4-FFF2-40B4-BE49-F238E27FC236}">
                  <a16:creationId xmlns:a16="http://schemas.microsoft.com/office/drawing/2014/main" id="{74BD8214-B17B-936E-BDF6-6924B2889EC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617134" y="1652457"/>
              <a:ext cx="374740" cy="0"/>
            </a:xfrm>
            <a:prstGeom prst="line">
              <a:avLst/>
            </a:prstGeom>
            <a:ln>
              <a:solidFill>
                <a:srgbClr val="54B8B3"/>
              </a:solidFill>
              <a:headEnd type="triangl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1" name="Straight Connector 390">
              <a:extLst>
                <a:ext uri="{FF2B5EF4-FFF2-40B4-BE49-F238E27FC236}">
                  <a16:creationId xmlns:a16="http://schemas.microsoft.com/office/drawing/2014/main" id="{0EB51DF8-9175-C0B3-A605-83FE5EF729F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250752" y="3093603"/>
              <a:ext cx="544204" cy="0"/>
            </a:xfrm>
            <a:prstGeom prst="line">
              <a:avLst/>
            </a:prstGeom>
            <a:ln>
              <a:solidFill>
                <a:srgbClr val="54B8B3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3" name="Straight Arrow Connector 392">
              <a:extLst>
                <a:ext uri="{FF2B5EF4-FFF2-40B4-BE49-F238E27FC236}">
                  <a16:creationId xmlns:a16="http://schemas.microsoft.com/office/drawing/2014/main" id="{48178955-6963-957E-AF74-6C9E20DC6463}"/>
                </a:ext>
              </a:extLst>
            </p:cNvPr>
            <p:cNvCxnSpPr>
              <a:cxnSpLocks/>
            </p:cNvCxnSpPr>
            <p:nvPr/>
          </p:nvCxnSpPr>
          <p:spPr>
            <a:xfrm>
              <a:off x="9255027" y="3093603"/>
              <a:ext cx="0" cy="167720"/>
            </a:xfrm>
            <a:prstGeom prst="straightConnector1">
              <a:avLst/>
            </a:prstGeom>
            <a:ln>
              <a:solidFill>
                <a:srgbClr val="54B8B3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9" name="Straight Connector 408">
              <a:extLst>
                <a:ext uri="{FF2B5EF4-FFF2-40B4-BE49-F238E27FC236}">
                  <a16:creationId xmlns:a16="http://schemas.microsoft.com/office/drawing/2014/main" id="{FEC265AC-5A82-78D2-0C71-530BED037AC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244558" y="3704533"/>
              <a:ext cx="0" cy="216000"/>
            </a:xfrm>
            <a:prstGeom prst="line">
              <a:avLst/>
            </a:prstGeom>
            <a:ln>
              <a:solidFill>
                <a:srgbClr val="99CDE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2" name="Straight Connector 411">
              <a:extLst>
                <a:ext uri="{FF2B5EF4-FFF2-40B4-BE49-F238E27FC236}">
                  <a16:creationId xmlns:a16="http://schemas.microsoft.com/office/drawing/2014/main" id="{E899576C-1B64-54F3-8300-C56659DE2FD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244558" y="3978890"/>
              <a:ext cx="0" cy="213250"/>
            </a:xfrm>
            <a:prstGeom prst="line">
              <a:avLst/>
            </a:prstGeom>
            <a:ln>
              <a:solidFill>
                <a:srgbClr val="99CDE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6" name="Straight Connector 415">
              <a:extLst>
                <a:ext uri="{FF2B5EF4-FFF2-40B4-BE49-F238E27FC236}">
                  <a16:creationId xmlns:a16="http://schemas.microsoft.com/office/drawing/2014/main" id="{9D15C4C7-2CAD-7087-DFDA-C0559C0ED35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362768" y="3669535"/>
              <a:ext cx="1296000" cy="7936"/>
            </a:xfrm>
            <a:prstGeom prst="line">
              <a:avLst/>
            </a:prstGeom>
            <a:ln>
              <a:solidFill>
                <a:srgbClr val="54B8B3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8" name="Straight Connector 417">
              <a:extLst>
                <a:ext uri="{FF2B5EF4-FFF2-40B4-BE49-F238E27FC236}">
                  <a16:creationId xmlns:a16="http://schemas.microsoft.com/office/drawing/2014/main" id="{4FACE466-16A1-5793-0AE8-EC61BF6C34D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20060" y="3682933"/>
              <a:ext cx="90000" cy="0"/>
            </a:xfrm>
            <a:prstGeom prst="line">
              <a:avLst/>
            </a:prstGeom>
            <a:ln>
              <a:solidFill>
                <a:srgbClr val="54B8B3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1" name="Straight Connector 420">
              <a:extLst>
                <a:ext uri="{FF2B5EF4-FFF2-40B4-BE49-F238E27FC236}">
                  <a16:creationId xmlns:a16="http://schemas.microsoft.com/office/drawing/2014/main" id="{B0CB2B8B-329F-8C4F-B8A2-7CBCF55B363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628247" y="2146383"/>
              <a:ext cx="363627" cy="1768"/>
            </a:xfrm>
            <a:prstGeom prst="line">
              <a:avLst/>
            </a:prstGeom>
            <a:ln>
              <a:solidFill>
                <a:srgbClr val="54B8B3"/>
              </a:solidFill>
              <a:head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4" name="Straight Arrow Connector 423">
              <a:extLst>
                <a:ext uri="{FF2B5EF4-FFF2-40B4-BE49-F238E27FC236}">
                  <a16:creationId xmlns:a16="http://schemas.microsoft.com/office/drawing/2014/main" id="{5C9E82CF-007B-5EF0-B96C-66446F4D58D9}"/>
                </a:ext>
              </a:extLst>
            </p:cNvPr>
            <p:cNvCxnSpPr>
              <a:cxnSpLocks/>
            </p:cNvCxnSpPr>
            <p:nvPr/>
          </p:nvCxnSpPr>
          <p:spPr>
            <a:xfrm>
              <a:off x="8370789" y="3664878"/>
              <a:ext cx="0" cy="130067"/>
            </a:xfrm>
            <a:prstGeom prst="straightConnector1">
              <a:avLst/>
            </a:prstGeom>
            <a:ln>
              <a:solidFill>
                <a:srgbClr val="54B8B3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7" name="Straight Connector 426">
              <a:extLst>
                <a:ext uri="{FF2B5EF4-FFF2-40B4-BE49-F238E27FC236}">
                  <a16:creationId xmlns:a16="http://schemas.microsoft.com/office/drawing/2014/main" id="{24513122-BA17-9D2C-2CFA-601C22002F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244800" y="3564000"/>
              <a:ext cx="0" cy="72000"/>
            </a:xfrm>
            <a:prstGeom prst="line">
              <a:avLst/>
            </a:prstGeom>
            <a:ln>
              <a:solidFill>
                <a:srgbClr val="99CDE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2" name="Straight Connector 431">
              <a:extLst>
                <a:ext uri="{FF2B5EF4-FFF2-40B4-BE49-F238E27FC236}">
                  <a16:creationId xmlns:a16="http://schemas.microsoft.com/office/drawing/2014/main" id="{31B91461-C3DA-9A20-BD43-E1CEF69F178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372384" y="4070142"/>
              <a:ext cx="0" cy="121998"/>
            </a:xfrm>
            <a:prstGeom prst="line">
              <a:avLst/>
            </a:prstGeom>
            <a:ln>
              <a:solidFill>
                <a:srgbClr val="99CDE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4" name="Straight Connector 433">
              <a:extLst>
                <a:ext uri="{FF2B5EF4-FFF2-40B4-BE49-F238E27FC236}">
                  <a16:creationId xmlns:a16="http://schemas.microsoft.com/office/drawing/2014/main" id="{10F7690E-C690-0972-E537-F732E780A27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372384" y="4192140"/>
              <a:ext cx="1278000" cy="0"/>
            </a:xfrm>
            <a:prstGeom prst="line">
              <a:avLst/>
            </a:prstGeom>
            <a:ln>
              <a:solidFill>
                <a:srgbClr val="99CDE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9" name="Straight Connector 438">
              <a:extLst>
                <a:ext uri="{FF2B5EF4-FFF2-40B4-BE49-F238E27FC236}">
                  <a16:creationId xmlns:a16="http://schemas.microsoft.com/office/drawing/2014/main" id="{438C333D-83B1-9EEB-9D7E-5F3901DA484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990577" y="1652457"/>
              <a:ext cx="5574" cy="2030476"/>
            </a:xfrm>
            <a:prstGeom prst="line">
              <a:avLst/>
            </a:prstGeom>
            <a:ln>
              <a:solidFill>
                <a:srgbClr val="54B8B3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5" name="Straight Connector 444">
              <a:extLst>
                <a:ext uri="{FF2B5EF4-FFF2-40B4-BE49-F238E27FC236}">
                  <a16:creationId xmlns:a16="http://schemas.microsoft.com/office/drawing/2014/main" id="{074F33F3-30D6-EFA5-9EBE-7697EAAC46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857738" y="4191473"/>
              <a:ext cx="215992" cy="0"/>
            </a:xfrm>
            <a:prstGeom prst="line">
              <a:avLst/>
            </a:prstGeom>
            <a:ln>
              <a:solidFill>
                <a:srgbClr val="99CDEA"/>
              </a:solidFill>
              <a:head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7" name="Straight Connector 446">
              <a:extLst>
                <a:ext uri="{FF2B5EF4-FFF2-40B4-BE49-F238E27FC236}">
                  <a16:creationId xmlns:a16="http://schemas.microsoft.com/office/drawing/2014/main" id="{21E35CC1-83F6-FFB3-39C9-0E4B0903CCB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025391" y="2044730"/>
              <a:ext cx="48339" cy="0"/>
            </a:xfrm>
            <a:prstGeom prst="line">
              <a:avLst/>
            </a:prstGeom>
            <a:ln>
              <a:solidFill>
                <a:srgbClr val="99CDE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1" name="Straight Connector 450">
              <a:extLst>
                <a:ext uri="{FF2B5EF4-FFF2-40B4-BE49-F238E27FC236}">
                  <a16:creationId xmlns:a16="http://schemas.microsoft.com/office/drawing/2014/main" id="{6AAD698D-6AE0-9F27-1A34-2032CE1172D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073730" y="1524000"/>
              <a:ext cx="0" cy="2673398"/>
            </a:xfrm>
            <a:prstGeom prst="line">
              <a:avLst/>
            </a:prstGeom>
            <a:ln>
              <a:solidFill>
                <a:srgbClr val="99CDE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4" name="Straight Arrow Connector 453">
              <a:extLst>
                <a:ext uri="{FF2B5EF4-FFF2-40B4-BE49-F238E27FC236}">
                  <a16:creationId xmlns:a16="http://schemas.microsoft.com/office/drawing/2014/main" id="{A5FC5B50-2937-4415-682C-CA95262FDCF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623412" y="1524000"/>
              <a:ext cx="450318" cy="0"/>
            </a:xfrm>
            <a:prstGeom prst="straightConnector1">
              <a:avLst/>
            </a:prstGeom>
            <a:ln>
              <a:solidFill>
                <a:srgbClr val="99CDEA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7" name="Straight Arrow Connector 456">
              <a:extLst>
                <a:ext uri="{FF2B5EF4-FFF2-40B4-BE49-F238E27FC236}">
                  <a16:creationId xmlns:a16="http://schemas.microsoft.com/office/drawing/2014/main" id="{D841B080-F1F5-3F97-1AC2-06C2ED3CEFD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617134" y="2043340"/>
              <a:ext cx="348600" cy="0"/>
            </a:xfrm>
            <a:prstGeom prst="straightConnector1">
              <a:avLst/>
            </a:prstGeom>
            <a:ln>
              <a:solidFill>
                <a:srgbClr val="99CDEA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8" name="Straight Connector 457">
              <a:extLst>
                <a:ext uri="{FF2B5EF4-FFF2-40B4-BE49-F238E27FC236}">
                  <a16:creationId xmlns:a16="http://schemas.microsoft.com/office/drawing/2014/main" id="{9FF5A73E-CE2D-D5FF-BC1B-59D8E988B85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11930" y="4195140"/>
              <a:ext cx="90000" cy="0"/>
            </a:xfrm>
            <a:prstGeom prst="line">
              <a:avLst/>
            </a:prstGeom>
            <a:ln>
              <a:solidFill>
                <a:srgbClr val="99CDE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5" name="Straight Connector 474">
              <a:extLst>
                <a:ext uri="{FF2B5EF4-FFF2-40B4-BE49-F238E27FC236}">
                  <a16:creationId xmlns:a16="http://schemas.microsoft.com/office/drawing/2014/main" id="{11A451E6-DEE9-5D81-AC92-E40F2879B9B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868572" y="3682933"/>
              <a:ext cx="123302" cy="0"/>
            </a:xfrm>
            <a:prstGeom prst="line">
              <a:avLst/>
            </a:prstGeom>
            <a:ln>
              <a:solidFill>
                <a:srgbClr val="54B8B3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1" name="Straight Connector 480">
              <a:extLst>
                <a:ext uri="{FF2B5EF4-FFF2-40B4-BE49-F238E27FC236}">
                  <a16:creationId xmlns:a16="http://schemas.microsoft.com/office/drawing/2014/main" id="{01606B18-9EDA-B719-BEAD-9600B33A937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868572" y="3096236"/>
              <a:ext cx="123302" cy="0"/>
            </a:xfrm>
            <a:prstGeom prst="line">
              <a:avLst/>
            </a:prstGeom>
            <a:ln>
              <a:solidFill>
                <a:srgbClr val="54B8B3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7" name="Straight Connector 486">
              <a:extLst>
                <a:ext uri="{FF2B5EF4-FFF2-40B4-BE49-F238E27FC236}">
                  <a16:creationId xmlns:a16="http://schemas.microsoft.com/office/drawing/2014/main" id="{AC04E328-26E9-EBA7-F594-A29FC107A03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614350" y="1605444"/>
              <a:ext cx="0" cy="671744"/>
            </a:xfrm>
            <a:prstGeom prst="line">
              <a:avLst/>
            </a:prstGeom>
            <a:ln w="6350">
              <a:solidFill>
                <a:schemeClr val="tx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0" name="Straight Connector 489">
              <a:extLst>
                <a:ext uri="{FF2B5EF4-FFF2-40B4-BE49-F238E27FC236}">
                  <a16:creationId xmlns:a16="http://schemas.microsoft.com/office/drawing/2014/main" id="{58EF5530-71BB-396D-F3DC-6762FDCFA7A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38151" y="1605444"/>
              <a:ext cx="76199" cy="0"/>
            </a:xfrm>
            <a:prstGeom prst="line">
              <a:avLst/>
            </a:prstGeom>
            <a:ln w="6350">
              <a:solidFill>
                <a:schemeClr val="tx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2" name="Straight Connector 501">
              <a:extLst>
                <a:ext uri="{FF2B5EF4-FFF2-40B4-BE49-F238E27FC236}">
                  <a16:creationId xmlns:a16="http://schemas.microsoft.com/office/drawing/2014/main" id="{D55195B1-ABFD-F6DE-C6AE-680F1D78840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668800" y="1524000"/>
              <a:ext cx="0" cy="826086"/>
            </a:xfrm>
            <a:prstGeom prst="line">
              <a:avLst/>
            </a:prstGeom>
            <a:ln w="6350">
              <a:solidFill>
                <a:schemeClr val="tx2">
                  <a:lumMod val="20000"/>
                  <a:lumOff val="8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3" name="Straight Connector 522">
              <a:extLst>
                <a:ext uri="{FF2B5EF4-FFF2-40B4-BE49-F238E27FC236}">
                  <a16:creationId xmlns:a16="http://schemas.microsoft.com/office/drawing/2014/main" id="{CCA5DE4F-4552-008D-E327-0048F8CEE48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68800" y="1524000"/>
              <a:ext cx="97067" cy="0"/>
            </a:xfrm>
            <a:prstGeom prst="line">
              <a:avLst/>
            </a:prstGeom>
            <a:ln w="6350">
              <a:solidFill>
                <a:schemeClr val="tx2">
                  <a:lumMod val="20000"/>
                  <a:lumOff val="8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25" name="TextBox 524">
              <a:extLst>
                <a:ext uri="{FF2B5EF4-FFF2-40B4-BE49-F238E27FC236}">
                  <a16:creationId xmlns:a16="http://schemas.microsoft.com/office/drawing/2014/main" id="{138E379E-66BF-F897-599A-45F7614274AF}"/>
                </a:ext>
              </a:extLst>
            </p:cNvPr>
            <p:cNvSpPr txBox="1"/>
            <p:nvPr/>
          </p:nvSpPr>
          <p:spPr>
            <a:xfrm>
              <a:off x="3672930" y="2668140"/>
              <a:ext cx="99060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900" i="1" dirty="0">
                  <a:solidFill>
                    <a:schemeClr val="bg2">
                      <a:lumMod val="10000"/>
                    </a:schemeClr>
                  </a:solidFill>
                </a:rPr>
                <a:t>[4.5 K ; 3.5 bar]</a:t>
              </a:r>
              <a:endParaRPr lang="en-GB" sz="900" i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526" name="TextBox 525">
              <a:extLst>
                <a:ext uri="{FF2B5EF4-FFF2-40B4-BE49-F238E27FC236}">
                  <a16:creationId xmlns:a16="http://schemas.microsoft.com/office/drawing/2014/main" id="{99FEDF59-50C8-50BE-4021-04171EEC73DC}"/>
                </a:ext>
              </a:extLst>
            </p:cNvPr>
            <p:cNvSpPr txBox="1"/>
            <p:nvPr/>
          </p:nvSpPr>
          <p:spPr>
            <a:xfrm>
              <a:off x="4282530" y="3911365"/>
              <a:ext cx="68579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900" i="1" dirty="0">
                  <a:solidFill>
                    <a:schemeClr val="bg2">
                      <a:lumMod val="10000"/>
                    </a:schemeClr>
                  </a:solidFill>
                </a:rPr>
                <a:t>[4.5 K</a:t>
              </a:r>
            </a:p>
            <a:p>
              <a:r>
                <a:rPr lang="fr-CH" sz="900" i="1" dirty="0">
                  <a:solidFill>
                    <a:schemeClr val="bg2">
                      <a:lumMod val="10000"/>
                    </a:schemeClr>
                  </a:solidFill>
                </a:rPr>
                <a:t>1.6 bar]</a:t>
              </a:r>
              <a:endParaRPr lang="en-GB" sz="900" i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541" name="TextBox 540">
              <a:extLst>
                <a:ext uri="{FF2B5EF4-FFF2-40B4-BE49-F238E27FC236}">
                  <a16:creationId xmlns:a16="http://schemas.microsoft.com/office/drawing/2014/main" id="{A7966119-4896-0142-2127-FF2D3877C879}"/>
                </a:ext>
              </a:extLst>
            </p:cNvPr>
            <p:cNvSpPr txBox="1"/>
            <p:nvPr/>
          </p:nvSpPr>
          <p:spPr>
            <a:xfrm rot="16200000">
              <a:off x="9394191" y="2322647"/>
              <a:ext cx="99060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900" i="1" dirty="0">
                  <a:solidFill>
                    <a:schemeClr val="bg2">
                      <a:lumMod val="10000"/>
                    </a:schemeClr>
                  </a:solidFill>
                </a:rPr>
                <a:t>[300 - 80 K ]</a:t>
              </a:r>
              <a:endParaRPr lang="en-GB" sz="900" i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542" name="TextBox 541">
              <a:extLst>
                <a:ext uri="{FF2B5EF4-FFF2-40B4-BE49-F238E27FC236}">
                  <a16:creationId xmlns:a16="http://schemas.microsoft.com/office/drawing/2014/main" id="{EEE67918-FBB6-0208-293C-E7594377EEA1}"/>
                </a:ext>
              </a:extLst>
            </p:cNvPr>
            <p:cNvSpPr txBox="1"/>
            <p:nvPr/>
          </p:nvSpPr>
          <p:spPr>
            <a:xfrm>
              <a:off x="4017553" y="3634403"/>
              <a:ext cx="99060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900" i="1" dirty="0">
                  <a:solidFill>
                    <a:schemeClr val="bg2">
                      <a:lumMod val="10000"/>
                    </a:schemeClr>
                  </a:solidFill>
                </a:rPr>
                <a:t>[20 K ; 1.2 bar]</a:t>
              </a:r>
              <a:endParaRPr lang="en-GB" sz="900" i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F65F8EC-5F18-4E32-8472-9212AE94F19C}"/>
                </a:ext>
              </a:extLst>
            </p:cNvPr>
            <p:cNvSpPr txBox="1"/>
            <p:nvPr/>
          </p:nvSpPr>
          <p:spPr>
            <a:xfrm>
              <a:off x="2453155" y="1954976"/>
              <a:ext cx="2448716" cy="276999"/>
            </a:xfrm>
            <a:prstGeom prst="rect">
              <a:avLst/>
            </a:prstGeom>
            <a:solidFill>
              <a:schemeClr val="accent1">
                <a:alpha val="24000"/>
              </a:schemeClr>
            </a:solidFill>
            <a:ln w="15875">
              <a:solidFill>
                <a:schemeClr val="tx1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200" dirty="0"/>
                <a:t>Pure Warm He gas recovery</a:t>
              </a:r>
              <a:endParaRPr lang="fr-CH" sz="1600" dirty="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64209BC-0E83-CB0B-4022-1FCA3693409A}"/>
                </a:ext>
              </a:extLst>
            </p:cNvPr>
            <p:cNvSpPr txBox="1"/>
            <p:nvPr/>
          </p:nvSpPr>
          <p:spPr>
            <a:xfrm rot="16200000">
              <a:off x="1908000" y="2934000"/>
              <a:ext cx="646331" cy="21544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fr-CH" sz="800" dirty="0">
                  <a:solidFill>
                    <a:schemeClr val="accent6">
                      <a:lumMod val="50000"/>
                    </a:schemeClr>
                  </a:solidFill>
                </a:rPr>
                <a:t>precooler</a:t>
              </a:r>
              <a:endParaRPr lang="en-GB" sz="8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F9D6BD95-B0A8-762E-D18A-E5CFAEDE701B}"/>
                </a:ext>
              </a:extLst>
            </p:cNvPr>
            <p:cNvSpPr txBox="1"/>
            <p:nvPr/>
          </p:nvSpPr>
          <p:spPr>
            <a:xfrm>
              <a:off x="4797024" y="1145297"/>
              <a:ext cx="2448718" cy="461665"/>
            </a:xfrm>
            <a:prstGeom prst="rect">
              <a:avLst/>
            </a:prstGeom>
            <a:solidFill>
              <a:schemeClr val="accent1">
                <a:alpha val="24000"/>
              </a:schemeClr>
            </a:solidFill>
            <a:ln w="15875">
              <a:solidFill>
                <a:schemeClr val="tx1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200" dirty="0"/>
                <a:t>ImPure Warm He gas recovery (purges)</a:t>
              </a:r>
              <a:endParaRPr lang="fr-CH" sz="1600" dirty="0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D49B0521-AA98-4542-1D73-2C1AD44A3D53}"/>
                </a:ext>
              </a:extLst>
            </p:cNvPr>
            <p:cNvSpPr txBox="1"/>
            <p:nvPr/>
          </p:nvSpPr>
          <p:spPr>
            <a:xfrm>
              <a:off x="2446365" y="1145297"/>
              <a:ext cx="2090488" cy="461665"/>
            </a:xfrm>
            <a:prstGeom prst="rect">
              <a:avLst/>
            </a:prstGeom>
            <a:solidFill>
              <a:schemeClr val="accent1">
                <a:alpha val="24000"/>
              </a:schemeClr>
            </a:solidFill>
            <a:ln w="15875">
              <a:solidFill>
                <a:schemeClr val="tx1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200" dirty="0"/>
                <a:t>3 Compressors [1 - 170 bar] </a:t>
              </a:r>
            </a:p>
            <a:p>
              <a:pPr algn="ctr"/>
              <a:r>
                <a:rPr lang="fr-CH" sz="1200" dirty="0"/>
                <a:t>2 Purifiers</a:t>
              </a:r>
              <a:endParaRPr lang="fr-CH" sz="1600" dirty="0"/>
            </a:p>
          </p:txBody>
        </p:sp>
        <p:sp>
          <p:nvSpPr>
            <p:cNvPr id="26" name="Cylinder 25">
              <a:extLst>
                <a:ext uri="{FF2B5EF4-FFF2-40B4-BE49-F238E27FC236}">
                  <a16:creationId xmlns:a16="http://schemas.microsoft.com/office/drawing/2014/main" id="{607846F6-38FF-D4AE-F4F5-8CCF35BBBBC7}"/>
                </a:ext>
              </a:extLst>
            </p:cNvPr>
            <p:cNvSpPr/>
            <p:nvPr/>
          </p:nvSpPr>
          <p:spPr>
            <a:xfrm>
              <a:off x="754389" y="880065"/>
              <a:ext cx="711906" cy="1399777"/>
            </a:xfrm>
            <a:prstGeom prst="can">
              <a:avLst/>
            </a:prstGeom>
            <a:solidFill>
              <a:schemeClr val="bg1">
                <a:alpha val="50000"/>
              </a:schemeClr>
            </a:solidFill>
            <a:ln>
              <a:solidFill>
                <a:srgbClr val="002060"/>
              </a:solidFill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97D76008-CD3F-6135-61C1-4BBAE9C3B923}"/>
                </a:ext>
              </a:extLst>
            </p:cNvPr>
            <p:cNvSpPr txBox="1"/>
            <p:nvPr/>
          </p:nvSpPr>
          <p:spPr>
            <a:xfrm>
              <a:off x="759448" y="1290134"/>
              <a:ext cx="69527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200" dirty="0"/>
                <a:t>8 GHe buffers 80 m3</a:t>
              </a:r>
              <a:endParaRPr lang="en-GB" sz="1200" dirty="0"/>
            </a:p>
          </p:txBody>
        </p:sp>
        <p:sp>
          <p:nvSpPr>
            <p:cNvPr id="28" name="Cylinder 27">
              <a:extLst>
                <a:ext uri="{FF2B5EF4-FFF2-40B4-BE49-F238E27FC236}">
                  <a16:creationId xmlns:a16="http://schemas.microsoft.com/office/drawing/2014/main" id="{4F69D0EF-1BF3-EF85-990B-6F82139182BA}"/>
                </a:ext>
              </a:extLst>
            </p:cNvPr>
            <p:cNvSpPr/>
            <p:nvPr/>
          </p:nvSpPr>
          <p:spPr>
            <a:xfrm>
              <a:off x="5966090" y="1664489"/>
              <a:ext cx="594927" cy="826421"/>
            </a:xfrm>
            <a:prstGeom prst="can">
              <a:avLst/>
            </a:prstGeom>
            <a:solidFill>
              <a:schemeClr val="bg1">
                <a:alpha val="50000"/>
              </a:schemeClr>
            </a:solidFill>
            <a:ln>
              <a:solidFill>
                <a:srgbClr val="002060"/>
              </a:solidFill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88BE342A-C480-092F-419B-5B18D9EAA841}"/>
                </a:ext>
              </a:extLst>
            </p:cNvPr>
            <p:cNvSpPr txBox="1"/>
            <p:nvPr/>
          </p:nvSpPr>
          <p:spPr>
            <a:xfrm>
              <a:off x="5829984" y="1837975"/>
              <a:ext cx="86714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200" dirty="0"/>
                <a:t>Quench buffer </a:t>
              </a:r>
            </a:p>
            <a:p>
              <a:pPr algn="ctr"/>
              <a:r>
                <a:rPr lang="fr-CH" sz="1200" dirty="0"/>
                <a:t>80 m3</a:t>
              </a:r>
              <a:endParaRPr lang="en-GB" sz="1200" dirty="0"/>
            </a:p>
          </p:txBody>
        </p: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5F4B0E69-C248-B552-CC2A-37283EEB633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244113" y="2115066"/>
              <a:ext cx="1629" cy="647113"/>
            </a:xfrm>
            <a:prstGeom prst="straightConnector1">
              <a:avLst/>
            </a:prstGeom>
            <a:ln w="6350">
              <a:solidFill>
                <a:schemeClr val="accent1">
                  <a:lumMod val="10000"/>
                </a:schemeClr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1B159C00-52FB-F36B-04C2-FCFDCF70284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554790" y="2115066"/>
              <a:ext cx="690952" cy="0"/>
            </a:xfrm>
            <a:prstGeom prst="straightConnector1">
              <a:avLst/>
            </a:prstGeom>
            <a:ln w="6350">
              <a:solidFill>
                <a:schemeClr val="bg2">
                  <a:lumMod val="10000"/>
                </a:schemeClr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BD2ED9D3-8503-E7E4-B4D4-4931AC73DEE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466295" y="1808936"/>
              <a:ext cx="4498167" cy="0"/>
            </a:xfrm>
            <a:prstGeom prst="straightConnector1">
              <a:avLst/>
            </a:prstGeom>
            <a:ln w="6350">
              <a:solidFill>
                <a:schemeClr val="bg2">
                  <a:lumMod val="10000"/>
                </a:schemeClr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83" name="Group 382">
              <a:extLst>
                <a:ext uri="{FF2B5EF4-FFF2-40B4-BE49-F238E27FC236}">
                  <a16:creationId xmlns:a16="http://schemas.microsoft.com/office/drawing/2014/main" id="{280C1381-BBF0-B010-DA97-D836065B8CA8}"/>
                </a:ext>
              </a:extLst>
            </p:cNvPr>
            <p:cNvGrpSpPr/>
            <p:nvPr/>
          </p:nvGrpSpPr>
          <p:grpSpPr>
            <a:xfrm>
              <a:off x="407722" y="2514600"/>
              <a:ext cx="9659782" cy="3201540"/>
              <a:chOff x="1429246" y="278116"/>
              <a:chExt cx="9659782" cy="3201540"/>
            </a:xfrm>
          </p:grpSpPr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51F3A7CB-34DD-1067-182A-4A986DF33989}"/>
                  </a:ext>
                </a:extLst>
              </p:cNvPr>
              <p:cNvGrpSpPr/>
              <p:nvPr/>
            </p:nvGrpSpPr>
            <p:grpSpPr>
              <a:xfrm>
                <a:off x="4352432" y="1879455"/>
                <a:ext cx="1054843" cy="792488"/>
                <a:chOff x="4352432" y="1473648"/>
                <a:chExt cx="1054843" cy="749922"/>
              </a:xfrm>
            </p:grpSpPr>
            <p:sp>
              <p:nvSpPr>
                <p:cNvPr id="8" name="Rectangle: Rounded Corners 7">
                  <a:extLst>
                    <a:ext uri="{FF2B5EF4-FFF2-40B4-BE49-F238E27FC236}">
                      <a16:creationId xmlns:a16="http://schemas.microsoft.com/office/drawing/2014/main" id="{00BAB7C6-4B64-E747-3D5A-B511F988EA4E}"/>
                    </a:ext>
                  </a:extLst>
                </p:cNvPr>
                <p:cNvSpPr/>
                <p:nvPr/>
              </p:nvSpPr>
              <p:spPr>
                <a:xfrm>
                  <a:off x="4562404" y="1473648"/>
                  <a:ext cx="741650" cy="715922"/>
                </a:xfrm>
                <a:prstGeom prst="roundRect">
                  <a:avLst>
                    <a:gd name="adj" fmla="val 6574"/>
                  </a:avLst>
                </a:prstGeom>
                <a:solidFill>
                  <a:schemeClr val="tx1">
                    <a:lumMod val="40000"/>
                    <a:lumOff val="60000"/>
                    <a:alpha val="50000"/>
                  </a:schemeClr>
                </a:solidFill>
                <a:ln>
                  <a:solidFill>
                    <a:schemeClr val="tx2"/>
                  </a:solidFill>
                </a:ln>
                <a:effectLst/>
              </p:spPr>
              <p:style>
                <a:lnRef idx="1">
                  <a:schemeClr val="dk1"/>
                </a:lnRef>
                <a:fillRef idx="3">
                  <a:schemeClr val="dk1"/>
                </a:fillRef>
                <a:effectRef idx="2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0487F1A2-75D7-8667-062A-AC12488F2431}"/>
                    </a:ext>
                  </a:extLst>
                </p:cNvPr>
                <p:cNvSpPr txBox="1"/>
                <p:nvPr/>
              </p:nvSpPr>
              <p:spPr>
                <a:xfrm>
                  <a:off x="4352432" y="1480895"/>
                  <a:ext cx="1054843" cy="7426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CH" sz="1500" dirty="0"/>
                    <a:t>Dewar</a:t>
                  </a:r>
                </a:p>
                <a:p>
                  <a:pPr algn="ctr"/>
                  <a:r>
                    <a:rPr lang="en-GB" sz="1500" dirty="0" err="1"/>
                    <a:t>LHe</a:t>
                  </a:r>
                  <a:r>
                    <a:rPr lang="fr-CH" sz="1500" dirty="0"/>
                    <a:t> </a:t>
                  </a:r>
                </a:p>
                <a:p>
                  <a:pPr algn="ctr"/>
                  <a:r>
                    <a:rPr lang="fr-CH" sz="1500" dirty="0"/>
                    <a:t>25 kL</a:t>
                  </a:r>
                  <a:endParaRPr lang="en-GB" sz="1500" dirty="0"/>
                </a:p>
              </p:txBody>
            </p:sp>
          </p:grp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088A203B-952A-C42F-8891-489A1F1AD359}"/>
                  </a:ext>
                </a:extLst>
              </p:cNvPr>
              <p:cNvSpPr txBox="1"/>
              <p:nvPr/>
            </p:nvSpPr>
            <p:spPr>
              <a:xfrm>
                <a:off x="6300427" y="1542293"/>
                <a:ext cx="3269933" cy="338554"/>
              </a:xfrm>
              <a:prstGeom prst="rect">
                <a:avLst/>
              </a:prstGeom>
              <a:noFill/>
              <a:ln w="15875">
                <a:solidFill>
                  <a:srgbClr val="7030A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fr-CH" sz="1600" dirty="0"/>
                  <a:t>5 Vertical MAGNET test benches</a:t>
                </a:r>
                <a:endParaRPr lang="en-GB" sz="1600" dirty="0"/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25DE4CC1-96CC-14C6-8395-71C00D3F6C02}"/>
                  </a:ext>
                </a:extLst>
              </p:cNvPr>
              <p:cNvSpPr txBox="1"/>
              <p:nvPr/>
            </p:nvSpPr>
            <p:spPr>
              <a:xfrm>
                <a:off x="6300426" y="2076058"/>
                <a:ext cx="4135351" cy="584775"/>
              </a:xfrm>
              <a:prstGeom prst="rect">
                <a:avLst/>
              </a:prstGeom>
              <a:noFill/>
              <a:ln w="15875">
                <a:solidFill>
                  <a:srgbClr val="FFC0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fr-CH" sz="1600" dirty="0"/>
                  <a:t>4 Vertical RF Cavities test benches </a:t>
                </a:r>
              </a:p>
              <a:p>
                <a:r>
                  <a:rPr lang="fr-CH" sz="1600" dirty="0"/>
                  <a:t>2 RF Cryo-module test benches (in bunker)</a:t>
                </a:r>
                <a:endParaRPr lang="en-GB" sz="1600" dirty="0"/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BCD1D85A-2188-5CC8-5186-FEE09EBEDE22}"/>
                  </a:ext>
                </a:extLst>
              </p:cNvPr>
              <p:cNvSpPr txBox="1"/>
              <p:nvPr/>
            </p:nvSpPr>
            <p:spPr>
              <a:xfrm>
                <a:off x="5386833" y="2781882"/>
                <a:ext cx="2667001" cy="584775"/>
              </a:xfrm>
              <a:prstGeom prst="rect">
                <a:avLst/>
              </a:prstGeom>
              <a:solidFill>
                <a:srgbClr val="EF5B21">
                  <a:alpha val="37000"/>
                </a:srgbClr>
              </a:solidFill>
              <a:ln w="15875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CH" sz="1500" dirty="0">
                    <a:solidFill>
                      <a:srgbClr val="FF0000"/>
                    </a:solidFill>
                  </a:rPr>
                  <a:t>New</a:t>
                </a:r>
                <a:r>
                  <a:rPr lang="fr-CH" sz="1500" dirty="0"/>
                  <a:t> </a:t>
                </a:r>
                <a:r>
                  <a:rPr lang="fr-CH" sz="1600" dirty="0"/>
                  <a:t>Cold Compressor Unit</a:t>
                </a:r>
              </a:p>
              <a:p>
                <a:pPr algn="ctr"/>
                <a:r>
                  <a:rPr lang="fr-CH" sz="1600" dirty="0"/>
                  <a:t> </a:t>
                </a:r>
                <a:r>
                  <a:rPr lang="fr-CH" sz="1200" dirty="0"/>
                  <a:t>(for IT-STRING)</a:t>
                </a:r>
              </a:p>
            </p:txBody>
          </p:sp>
          <p:cxnSp>
            <p:nvCxnSpPr>
              <p:cNvPr id="21" name="Straight Arrow Connector 20">
                <a:extLst>
                  <a:ext uri="{FF2B5EF4-FFF2-40B4-BE49-F238E27FC236}">
                    <a16:creationId xmlns:a16="http://schemas.microsoft.com/office/drawing/2014/main" id="{7B0FB627-C30C-02E4-7CBF-E00DECCBECEE}"/>
                  </a:ext>
                </a:extLst>
              </p:cNvPr>
              <p:cNvCxnSpPr>
                <a:cxnSpLocks/>
                <a:endCxn id="14" idx="1"/>
              </p:cNvCxnSpPr>
              <p:nvPr/>
            </p:nvCxnSpPr>
            <p:spPr>
              <a:xfrm>
                <a:off x="4163666" y="678004"/>
                <a:ext cx="2111910" cy="765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Arrow Connector 28">
                <a:extLst>
                  <a:ext uri="{FF2B5EF4-FFF2-40B4-BE49-F238E27FC236}">
                    <a16:creationId xmlns:a16="http://schemas.microsoft.com/office/drawing/2014/main" id="{04287E0E-9D15-0683-1342-AE43B02C2B9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962557" y="1464803"/>
                <a:ext cx="0" cy="414653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866C4E05-96BD-E1DD-0652-AC6DC6FF759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161054" y="857119"/>
                <a:ext cx="914400" cy="0"/>
              </a:xfrm>
              <a:prstGeom prst="line">
                <a:avLst/>
              </a:prstGeom>
              <a:ln>
                <a:solidFill>
                  <a:schemeClr val="tx2"/>
                </a:solidFill>
                <a:prstDash val="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F11A577E-6B73-F476-6B38-21D1062179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172691" y="1464803"/>
                <a:ext cx="789866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Arrow Connector 48">
                <a:extLst>
                  <a:ext uri="{FF2B5EF4-FFF2-40B4-BE49-F238E27FC236}">
                    <a16:creationId xmlns:a16="http://schemas.microsoft.com/office/drawing/2014/main" id="{38B37B9C-84A6-0F3F-7446-3C8FAF16A29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105400" y="857119"/>
                <a:ext cx="0" cy="1022337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prstDash val="dash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39903CE8-6BC5-E20B-2E76-2021D473C130}"/>
                  </a:ext>
                </a:extLst>
              </p:cNvPr>
              <p:cNvSpPr txBox="1"/>
              <p:nvPr/>
            </p:nvSpPr>
            <p:spPr>
              <a:xfrm>
                <a:off x="4355118" y="842951"/>
                <a:ext cx="83463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CH" sz="1200" i="1" dirty="0">
                    <a:solidFill>
                      <a:schemeClr val="bg2">
                        <a:lumMod val="10000"/>
                      </a:schemeClr>
                    </a:solidFill>
                  </a:rPr>
                  <a:t>Back-up</a:t>
                </a:r>
                <a:endParaRPr lang="en-GB" sz="1200" i="1" dirty="0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  <p:cxnSp>
            <p:nvCxnSpPr>
              <p:cNvPr id="53" name="Straight Arrow Connector 52">
                <a:extLst>
                  <a:ext uri="{FF2B5EF4-FFF2-40B4-BE49-F238E27FC236}">
                    <a16:creationId xmlns:a16="http://schemas.microsoft.com/office/drawing/2014/main" id="{53846598-75CB-9443-9077-22FBD0FDDC26}"/>
                  </a:ext>
                </a:extLst>
              </p:cNvPr>
              <p:cNvCxnSpPr>
                <a:cxnSpLocks/>
                <a:endCxn id="12" idx="1"/>
              </p:cNvCxnSpPr>
              <p:nvPr/>
            </p:nvCxnSpPr>
            <p:spPr>
              <a:xfrm>
                <a:off x="5201709" y="1711570"/>
                <a:ext cx="1098718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5F3618C8-0924-479F-DCEC-3CD7C455A17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203439" y="1704549"/>
                <a:ext cx="0" cy="85637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Arrow Connector 59">
                <a:extLst>
                  <a:ext uri="{FF2B5EF4-FFF2-40B4-BE49-F238E27FC236}">
                    <a16:creationId xmlns:a16="http://schemas.microsoft.com/office/drawing/2014/main" id="{9CAB16CA-4C4E-0BA3-602B-10200B5B2CA0}"/>
                  </a:ext>
                </a:extLst>
              </p:cNvPr>
              <p:cNvCxnSpPr>
                <a:cxnSpLocks/>
                <a:endCxn id="11" idx="1"/>
              </p:cNvCxnSpPr>
              <p:nvPr/>
            </p:nvCxnSpPr>
            <p:spPr>
              <a:xfrm>
                <a:off x="6007857" y="1177805"/>
                <a:ext cx="292571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95718FCA-C05E-730F-DCE7-D57B400248B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6007857" y="1177805"/>
                <a:ext cx="7391" cy="1073869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Arrow Connector 67">
                <a:extLst>
                  <a:ext uri="{FF2B5EF4-FFF2-40B4-BE49-F238E27FC236}">
                    <a16:creationId xmlns:a16="http://schemas.microsoft.com/office/drawing/2014/main" id="{62B0232A-5F5F-F81A-FCBD-FB0F7AEFB4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007857" y="2245335"/>
                <a:ext cx="306000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C01DCCC5-5E9B-B8C7-703C-90E1B90EBA9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5881931" y="1294158"/>
                <a:ext cx="3449" cy="1068042"/>
              </a:xfrm>
              <a:prstGeom prst="line">
                <a:avLst/>
              </a:prstGeom>
              <a:ln w="9525">
                <a:solidFill>
                  <a:schemeClr val="tx1">
                    <a:lumMod val="60000"/>
                    <a:lumOff val="4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Connector 77">
                <a:extLst>
                  <a:ext uri="{FF2B5EF4-FFF2-40B4-BE49-F238E27FC236}">
                    <a16:creationId xmlns:a16="http://schemas.microsoft.com/office/drawing/2014/main" id="{C4A8B1E0-E643-5DBE-897C-FA58AA71F53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881931" y="2362200"/>
                <a:ext cx="402609" cy="0"/>
              </a:xfrm>
              <a:prstGeom prst="line">
                <a:avLst/>
              </a:prstGeom>
              <a:ln w="9525">
                <a:solidFill>
                  <a:schemeClr val="tx1">
                    <a:lumMod val="60000"/>
                    <a:lumOff val="4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2C98A12B-C81B-3DAA-AF72-B53F5698969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071829" y="1828800"/>
                <a:ext cx="220638" cy="0"/>
              </a:xfrm>
              <a:prstGeom prst="line">
                <a:avLst/>
              </a:prstGeom>
              <a:ln w="9525">
                <a:solidFill>
                  <a:schemeClr val="tx1">
                    <a:lumMod val="60000"/>
                    <a:lumOff val="4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68908E58-BFD2-58AB-8007-09321B1C5C4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878024" y="1828800"/>
                <a:ext cx="92339" cy="0"/>
              </a:xfrm>
              <a:prstGeom prst="line">
                <a:avLst/>
              </a:prstGeom>
              <a:ln w="9525">
                <a:solidFill>
                  <a:schemeClr val="tx1">
                    <a:lumMod val="60000"/>
                    <a:lumOff val="4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Connector 87">
                <a:extLst>
                  <a:ext uri="{FF2B5EF4-FFF2-40B4-BE49-F238E27FC236}">
                    <a16:creationId xmlns:a16="http://schemas.microsoft.com/office/drawing/2014/main" id="{AACC4E54-0376-DD5B-3EF3-46C9D0C1485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063902" y="1294158"/>
                <a:ext cx="220638" cy="0"/>
              </a:xfrm>
              <a:prstGeom prst="line">
                <a:avLst/>
              </a:prstGeom>
              <a:ln w="9525">
                <a:solidFill>
                  <a:schemeClr val="tx1">
                    <a:lumMod val="60000"/>
                    <a:lumOff val="4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Straight Connector 90">
                <a:extLst>
                  <a:ext uri="{FF2B5EF4-FFF2-40B4-BE49-F238E27FC236}">
                    <a16:creationId xmlns:a16="http://schemas.microsoft.com/office/drawing/2014/main" id="{3390EFAD-7B0F-2402-9FCF-604554DBB0C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885380" y="1294158"/>
                <a:ext cx="90634" cy="0"/>
              </a:xfrm>
              <a:prstGeom prst="line">
                <a:avLst/>
              </a:prstGeom>
              <a:ln w="9525">
                <a:solidFill>
                  <a:schemeClr val="tx1">
                    <a:lumMod val="60000"/>
                    <a:lumOff val="4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Connector 94">
                <a:extLst>
                  <a:ext uri="{FF2B5EF4-FFF2-40B4-BE49-F238E27FC236}">
                    <a16:creationId xmlns:a16="http://schemas.microsoft.com/office/drawing/2014/main" id="{3485410D-5860-F25E-7AA6-2062858780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029200" y="1585250"/>
                <a:ext cx="856180" cy="0"/>
              </a:xfrm>
              <a:prstGeom prst="line">
                <a:avLst/>
              </a:prstGeom>
              <a:ln w="9525">
                <a:solidFill>
                  <a:schemeClr val="tx1">
                    <a:lumMod val="60000"/>
                    <a:lumOff val="4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Straight Arrow Connector 97">
                <a:extLst>
                  <a:ext uri="{FF2B5EF4-FFF2-40B4-BE49-F238E27FC236}">
                    <a16:creationId xmlns:a16="http://schemas.microsoft.com/office/drawing/2014/main" id="{388F4A23-0B3A-5C7B-4CF2-C7792B4FA6C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180557" y="1579531"/>
                <a:ext cx="752933" cy="5719"/>
              </a:xfrm>
              <a:prstGeom prst="straightConnector1">
                <a:avLst/>
              </a:prstGeom>
              <a:ln w="9525">
                <a:solidFill>
                  <a:schemeClr val="tx1">
                    <a:lumMod val="60000"/>
                    <a:lumOff val="40000"/>
                  </a:schemeClr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Straight Connector 102">
                <a:extLst>
                  <a:ext uri="{FF2B5EF4-FFF2-40B4-BE49-F238E27FC236}">
                    <a16:creationId xmlns:a16="http://schemas.microsoft.com/office/drawing/2014/main" id="{D77B40BC-32AA-7626-BFF6-E2B895062D10}"/>
                  </a:ext>
                </a:extLst>
              </p:cNvPr>
              <p:cNvCxnSpPr>
                <a:cxnSpLocks/>
                <a:endCxn id="9" idx="0"/>
              </p:cNvCxnSpPr>
              <p:nvPr/>
            </p:nvCxnSpPr>
            <p:spPr>
              <a:xfrm>
                <a:off x="4879854" y="1574656"/>
                <a:ext cx="0" cy="312457"/>
              </a:xfrm>
              <a:prstGeom prst="line">
                <a:avLst/>
              </a:prstGeom>
              <a:ln w="9525">
                <a:solidFill>
                  <a:schemeClr val="tx1">
                    <a:lumMod val="60000"/>
                    <a:lumOff val="4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Straight Arrow Connector 109">
                <a:extLst>
                  <a:ext uri="{FF2B5EF4-FFF2-40B4-BE49-F238E27FC236}">
                    <a16:creationId xmlns:a16="http://schemas.microsoft.com/office/drawing/2014/main" id="{CEB6CF7B-018C-9795-D213-E5D4A4DF992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4204467" y="718784"/>
                <a:ext cx="2088000" cy="6472"/>
              </a:xfrm>
              <a:prstGeom prst="straightConnector1">
                <a:avLst/>
              </a:prstGeom>
              <a:ln w="6350">
                <a:solidFill>
                  <a:schemeClr val="tx1">
                    <a:lumMod val="60000"/>
                    <a:lumOff val="40000"/>
                  </a:schemeClr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Straight Arrow Connector 114">
                <a:extLst>
                  <a:ext uri="{FF2B5EF4-FFF2-40B4-BE49-F238E27FC236}">
                    <a16:creationId xmlns:a16="http://schemas.microsoft.com/office/drawing/2014/main" id="{6A21B35B-B5DE-D37C-AD1E-8C7649AB567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266082" y="650948"/>
                <a:ext cx="592989" cy="0"/>
              </a:xfrm>
              <a:prstGeom prst="straightConnector1">
                <a:avLst/>
              </a:prstGeom>
              <a:ln>
                <a:solidFill>
                  <a:schemeClr val="accent2">
                    <a:lumMod val="75000"/>
                  </a:schemeClr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Straight Arrow Connector 116">
                <a:extLst>
                  <a:ext uri="{FF2B5EF4-FFF2-40B4-BE49-F238E27FC236}">
                    <a16:creationId xmlns:a16="http://schemas.microsoft.com/office/drawing/2014/main" id="{E98B76F8-F89E-AA02-E8FA-0FC24EAD3A08}"/>
                  </a:ext>
                </a:extLst>
              </p:cNvPr>
              <p:cNvCxnSpPr>
                <a:cxnSpLocks/>
                <a:stCxn id="11" idx="3"/>
              </p:cNvCxnSpPr>
              <p:nvPr/>
            </p:nvCxnSpPr>
            <p:spPr>
              <a:xfrm>
                <a:off x="10515511" y="1177805"/>
                <a:ext cx="204517" cy="0"/>
              </a:xfrm>
              <a:prstGeom prst="straightConnector1">
                <a:avLst/>
              </a:prstGeom>
              <a:ln>
                <a:solidFill>
                  <a:schemeClr val="accent2">
                    <a:lumMod val="75000"/>
                  </a:schemeClr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Straight Connector 119">
                <a:extLst>
                  <a:ext uri="{FF2B5EF4-FFF2-40B4-BE49-F238E27FC236}">
                    <a16:creationId xmlns:a16="http://schemas.microsoft.com/office/drawing/2014/main" id="{341EA049-0A1E-2475-020E-C4334DE5D8B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720028" y="1167473"/>
                <a:ext cx="7960" cy="1546661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Straight Arrow Connector 121">
                <a:extLst>
                  <a:ext uri="{FF2B5EF4-FFF2-40B4-BE49-F238E27FC236}">
                    <a16:creationId xmlns:a16="http://schemas.microsoft.com/office/drawing/2014/main" id="{CD5A2257-10AE-1E08-4043-4B1A584F66A9}"/>
                  </a:ext>
                </a:extLst>
              </p:cNvPr>
              <p:cNvCxnSpPr>
                <a:cxnSpLocks/>
                <a:stCxn id="12" idx="3"/>
              </p:cNvCxnSpPr>
              <p:nvPr/>
            </p:nvCxnSpPr>
            <p:spPr>
              <a:xfrm>
                <a:off x="9570360" y="1711570"/>
                <a:ext cx="1149668" cy="9098"/>
              </a:xfrm>
              <a:prstGeom prst="straightConnector1">
                <a:avLst/>
              </a:prstGeom>
              <a:ln>
                <a:solidFill>
                  <a:schemeClr val="accent2">
                    <a:lumMod val="75000"/>
                  </a:schemeClr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Straight Arrow Connector 125">
                <a:extLst>
                  <a:ext uri="{FF2B5EF4-FFF2-40B4-BE49-F238E27FC236}">
                    <a16:creationId xmlns:a16="http://schemas.microsoft.com/office/drawing/2014/main" id="{966BE095-5012-64D9-B217-A273BDBC6BE3}"/>
                  </a:ext>
                </a:extLst>
              </p:cNvPr>
              <p:cNvCxnSpPr>
                <a:cxnSpLocks/>
                <a:stCxn id="13" idx="3"/>
              </p:cNvCxnSpPr>
              <p:nvPr/>
            </p:nvCxnSpPr>
            <p:spPr>
              <a:xfrm>
                <a:off x="10435777" y="2368446"/>
                <a:ext cx="297677" cy="0"/>
              </a:xfrm>
              <a:prstGeom prst="straightConnector1">
                <a:avLst/>
              </a:prstGeom>
              <a:ln>
                <a:solidFill>
                  <a:schemeClr val="accent2">
                    <a:lumMod val="75000"/>
                  </a:schemeClr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Straight Arrow Connector 140">
                <a:extLst>
                  <a:ext uri="{FF2B5EF4-FFF2-40B4-BE49-F238E27FC236}">
                    <a16:creationId xmlns:a16="http://schemas.microsoft.com/office/drawing/2014/main" id="{564527E4-913C-1B0F-A579-98A65CFBC9B7}"/>
                  </a:ext>
                </a:extLst>
              </p:cNvPr>
              <p:cNvCxnSpPr>
                <a:cxnSpLocks/>
                <a:endCxn id="19" idx="3"/>
              </p:cNvCxnSpPr>
              <p:nvPr/>
            </p:nvCxnSpPr>
            <p:spPr>
              <a:xfrm flipH="1">
                <a:off x="8053834" y="3059125"/>
                <a:ext cx="2809036" cy="15145"/>
              </a:xfrm>
              <a:prstGeom prst="straightConnector1">
                <a:avLst/>
              </a:prstGeom>
              <a:ln>
                <a:solidFill>
                  <a:schemeClr val="accent2">
                    <a:lumMod val="75000"/>
                  </a:schemeClr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Straight Connector 142">
                <a:extLst>
                  <a:ext uri="{FF2B5EF4-FFF2-40B4-BE49-F238E27FC236}">
                    <a16:creationId xmlns:a16="http://schemas.microsoft.com/office/drawing/2014/main" id="{7B985082-AC9D-7E86-72A7-918575C0875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859072" y="672464"/>
                <a:ext cx="7777" cy="2394233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Straight Arrow Connector 159">
                <a:extLst>
                  <a:ext uri="{FF2B5EF4-FFF2-40B4-BE49-F238E27FC236}">
                    <a16:creationId xmlns:a16="http://schemas.microsoft.com/office/drawing/2014/main" id="{624F4735-E8A7-33DF-8D7C-7CA9D0A70A9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105400" y="2714134"/>
                <a:ext cx="0" cy="370070"/>
              </a:xfrm>
              <a:prstGeom prst="straightConnector1">
                <a:avLst/>
              </a:prstGeom>
              <a:ln>
                <a:solidFill>
                  <a:schemeClr val="accent2">
                    <a:lumMod val="75000"/>
                  </a:schemeClr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9" name="Straight Connector 168">
                <a:extLst>
                  <a:ext uri="{FF2B5EF4-FFF2-40B4-BE49-F238E27FC236}">
                    <a16:creationId xmlns:a16="http://schemas.microsoft.com/office/drawing/2014/main" id="{6D43B254-05A6-6C8E-44F9-D841CC86FAF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541901" y="1458950"/>
                <a:ext cx="3145" cy="1244226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7" name="Straight Connector 176">
                <a:extLst>
                  <a:ext uri="{FF2B5EF4-FFF2-40B4-BE49-F238E27FC236}">
                    <a16:creationId xmlns:a16="http://schemas.microsoft.com/office/drawing/2014/main" id="{ECB04376-742D-C649-5C12-DE36DF8B0BE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429246" y="825350"/>
                <a:ext cx="0" cy="226800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4" name="Straight Arrow Connector 183">
                <a:extLst>
                  <a:ext uri="{FF2B5EF4-FFF2-40B4-BE49-F238E27FC236}">
                    <a16:creationId xmlns:a16="http://schemas.microsoft.com/office/drawing/2014/main" id="{1A299A22-B795-DC39-7637-B503698368CB}"/>
                  </a:ext>
                </a:extLst>
              </p:cNvPr>
              <p:cNvCxnSpPr>
                <a:cxnSpLocks/>
                <a:endCxn id="226" idx="1"/>
              </p:cNvCxnSpPr>
              <p:nvPr/>
            </p:nvCxnSpPr>
            <p:spPr>
              <a:xfrm>
                <a:off x="1440648" y="828041"/>
                <a:ext cx="293982" cy="1"/>
              </a:xfrm>
              <a:prstGeom prst="straightConnector1">
                <a:avLst/>
              </a:prstGeom>
              <a:ln>
                <a:solidFill>
                  <a:schemeClr val="accent2">
                    <a:lumMod val="75000"/>
                  </a:schemeClr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5" name="Straight Arrow Connector 184">
                <a:extLst>
                  <a:ext uri="{FF2B5EF4-FFF2-40B4-BE49-F238E27FC236}">
                    <a16:creationId xmlns:a16="http://schemas.microsoft.com/office/drawing/2014/main" id="{B5207944-3458-CDA9-FB39-8BD5D6F7D90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45046" y="1593349"/>
                <a:ext cx="189197" cy="0"/>
              </a:xfrm>
              <a:prstGeom prst="straightConnector1">
                <a:avLst/>
              </a:prstGeom>
              <a:ln>
                <a:solidFill>
                  <a:schemeClr val="accent2">
                    <a:lumMod val="75000"/>
                  </a:schemeClr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1" name="Straight Arrow Connector 190">
                <a:extLst>
                  <a:ext uri="{FF2B5EF4-FFF2-40B4-BE49-F238E27FC236}">
                    <a16:creationId xmlns:a16="http://schemas.microsoft.com/office/drawing/2014/main" id="{D08C9D57-B51C-8910-21CF-0D89EA109E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447151" y="1420550"/>
                <a:ext cx="287092" cy="0"/>
              </a:xfrm>
              <a:prstGeom prst="straightConnector1">
                <a:avLst/>
              </a:prstGeom>
              <a:ln>
                <a:solidFill>
                  <a:schemeClr val="accent2">
                    <a:lumMod val="75000"/>
                  </a:schemeClr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2" name="Straight Connector 191">
                <a:extLst>
                  <a:ext uri="{FF2B5EF4-FFF2-40B4-BE49-F238E27FC236}">
                    <a16:creationId xmlns:a16="http://schemas.microsoft.com/office/drawing/2014/main" id="{3D9304A1-E96D-6893-7819-B818A014575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535570" y="2703176"/>
                <a:ext cx="176078" cy="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7" name="TextBox 196">
                <a:extLst>
                  <a:ext uri="{FF2B5EF4-FFF2-40B4-BE49-F238E27FC236}">
                    <a16:creationId xmlns:a16="http://schemas.microsoft.com/office/drawing/2014/main" id="{FDFDCD1A-A45C-7743-C8A1-7AE663DFA9A1}"/>
                  </a:ext>
                </a:extLst>
              </p:cNvPr>
              <p:cNvSpPr txBox="1"/>
              <p:nvPr/>
            </p:nvSpPr>
            <p:spPr>
              <a:xfrm>
                <a:off x="8733057" y="2662279"/>
                <a:ext cx="1981194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CH" sz="900" i="1" dirty="0">
                    <a:solidFill>
                      <a:schemeClr val="bg2">
                        <a:lumMod val="10000"/>
                      </a:schemeClr>
                    </a:solidFill>
                  </a:rPr>
                  <a:t>Pumping Line [ ~30 K ; ~15 mbar ]</a:t>
                </a:r>
                <a:endParaRPr lang="en-GB" sz="900" i="1" dirty="0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  <p:sp>
            <p:nvSpPr>
              <p:cNvPr id="198" name="TextBox 197">
                <a:extLst>
                  <a:ext uri="{FF2B5EF4-FFF2-40B4-BE49-F238E27FC236}">
                    <a16:creationId xmlns:a16="http://schemas.microsoft.com/office/drawing/2014/main" id="{CFA837A7-7086-89A2-CA49-D25FB02DF0A6}"/>
                  </a:ext>
                </a:extLst>
              </p:cNvPr>
              <p:cNvSpPr txBox="1"/>
              <p:nvPr/>
            </p:nvSpPr>
            <p:spPr>
              <a:xfrm>
                <a:off x="8268981" y="3021316"/>
                <a:ext cx="2820047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CH" sz="900" i="1" dirty="0">
                    <a:solidFill>
                      <a:schemeClr val="bg2">
                        <a:lumMod val="10000"/>
                      </a:schemeClr>
                    </a:solidFill>
                  </a:rPr>
                  <a:t>IT-STRING Pumping Line [ ~3.3 K ; ~15 mbar ]</a:t>
                </a:r>
                <a:endParaRPr lang="en-GB" sz="900" i="1" dirty="0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  <p:cxnSp>
            <p:nvCxnSpPr>
              <p:cNvPr id="199" name="Straight Arrow Connector 198">
                <a:extLst>
                  <a:ext uri="{FF2B5EF4-FFF2-40B4-BE49-F238E27FC236}">
                    <a16:creationId xmlns:a16="http://schemas.microsoft.com/office/drawing/2014/main" id="{4434A303-BDE8-F041-B0C6-A4EBA75A5FC9}"/>
                  </a:ext>
                </a:extLst>
              </p:cNvPr>
              <p:cNvCxnSpPr>
                <a:cxnSpLocks/>
                <a:endCxn id="314" idx="3"/>
              </p:cNvCxnSpPr>
              <p:nvPr/>
            </p:nvCxnSpPr>
            <p:spPr>
              <a:xfrm flipH="1">
                <a:off x="4095561" y="3079591"/>
                <a:ext cx="1019820" cy="0"/>
              </a:xfrm>
              <a:prstGeom prst="straightConnector1">
                <a:avLst/>
              </a:prstGeom>
              <a:ln>
                <a:solidFill>
                  <a:schemeClr val="accent2">
                    <a:lumMod val="75000"/>
                  </a:schemeClr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5" name="Straight Arrow Connector 204">
                <a:extLst>
                  <a:ext uri="{FF2B5EF4-FFF2-40B4-BE49-F238E27FC236}">
                    <a16:creationId xmlns:a16="http://schemas.microsoft.com/office/drawing/2014/main" id="{8BEF4E67-C4A9-B3D4-0B0A-778D106C17C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161054" y="1061266"/>
                <a:ext cx="685800" cy="0"/>
              </a:xfrm>
              <a:prstGeom prst="straightConnector1">
                <a:avLst/>
              </a:prstGeom>
              <a:ln w="9525">
                <a:solidFill>
                  <a:schemeClr val="tx1">
                    <a:lumMod val="60000"/>
                    <a:lumOff val="40000"/>
                  </a:schemeClr>
                </a:solidFill>
                <a:prstDash val="dash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6" name="Straight Connector 205">
                <a:extLst>
                  <a:ext uri="{FF2B5EF4-FFF2-40B4-BE49-F238E27FC236}">
                    <a16:creationId xmlns:a16="http://schemas.microsoft.com/office/drawing/2014/main" id="{38718AFD-210D-5F19-7165-FA3E694E67F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80538" y="1068129"/>
                <a:ext cx="0" cy="523984"/>
              </a:xfrm>
              <a:prstGeom prst="line">
                <a:avLst/>
              </a:prstGeom>
              <a:ln w="9525">
                <a:solidFill>
                  <a:schemeClr val="tx1">
                    <a:lumMod val="60000"/>
                    <a:lumOff val="40000"/>
                  </a:schemeClr>
                </a:solidFill>
                <a:prstDash val="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78" name="Group 277">
                <a:extLst>
                  <a:ext uri="{FF2B5EF4-FFF2-40B4-BE49-F238E27FC236}">
                    <a16:creationId xmlns:a16="http://schemas.microsoft.com/office/drawing/2014/main" id="{313D4767-A429-EB44-33E4-C7B364AC8369}"/>
                  </a:ext>
                </a:extLst>
              </p:cNvPr>
              <p:cNvGrpSpPr/>
              <p:nvPr/>
            </p:nvGrpSpPr>
            <p:grpSpPr>
              <a:xfrm>
                <a:off x="1719077" y="1262185"/>
                <a:ext cx="2457499" cy="830997"/>
                <a:chOff x="1648034" y="1613305"/>
                <a:chExt cx="2457499" cy="830997"/>
              </a:xfrm>
            </p:grpSpPr>
            <p:sp>
              <p:nvSpPr>
                <p:cNvPr id="213" name="TextBox 212">
                  <a:extLst>
                    <a:ext uri="{FF2B5EF4-FFF2-40B4-BE49-F238E27FC236}">
                      <a16:creationId xmlns:a16="http://schemas.microsoft.com/office/drawing/2014/main" id="{ABB36086-88BC-59FE-7001-DFD43750010B}"/>
                    </a:ext>
                  </a:extLst>
                </p:cNvPr>
                <p:cNvSpPr txBox="1"/>
                <p:nvPr/>
              </p:nvSpPr>
              <p:spPr>
                <a:xfrm>
                  <a:off x="1648034" y="1613305"/>
                  <a:ext cx="2457499" cy="830997"/>
                </a:xfrm>
                <a:prstGeom prst="rect">
                  <a:avLst/>
                </a:prstGeom>
                <a:solidFill>
                  <a:srgbClr val="EF5B21">
                    <a:alpha val="25000"/>
                  </a:srgbClr>
                </a:solidFill>
                <a:ln w="15875">
                  <a:solidFill>
                    <a:srgbClr val="FF0000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endParaRPr lang="fr-CH" sz="1600" dirty="0"/>
                </a:p>
                <a:p>
                  <a:endParaRPr lang="fr-CH" sz="1600" dirty="0"/>
                </a:p>
                <a:p>
                  <a:r>
                    <a:rPr lang="fr-CH" sz="1500" dirty="0">
                      <a:solidFill>
                        <a:srgbClr val="FF0000"/>
                      </a:solidFill>
                    </a:rPr>
                    <a:t>New</a:t>
                  </a:r>
                  <a:r>
                    <a:rPr lang="fr-CH" sz="1500" dirty="0"/>
                    <a:t> </a:t>
                  </a:r>
                  <a:r>
                    <a:rPr lang="fr-CH" sz="1600" dirty="0"/>
                    <a:t>CRPL-B</a:t>
                  </a:r>
                </a:p>
              </p:txBody>
            </p:sp>
            <p:sp>
              <p:nvSpPr>
                <p:cNvPr id="211" name="TextBox 210">
                  <a:extLst>
                    <a:ext uri="{FF2B5EF4-FFF2-40B4-BE49-F238E27FC236}">
                      <a16:creationId xmlns:a16="http://schemas.microsoft.com/office/drawing/2014/main" id="{BA21E668-577A-9068-50E9-94BF181CF9E2}"/>
                    </a:ext>
                  </a:extLst>
                </p:cNvPr>
                <p:cNvSpPr txBox="1"/>
                <p:nvPr/>
              </p:nvSpPr>
              <p:spPr>
                <a:xfrm>
                  <a:off x="1663200" y="1647674"/>
                  <a:ext cx="1148179" cy="461665"/>
                </a:xfrm>
                <a:prstGeom prst="rect">
                  <a:avLst/>
                </a:prstGeom>
                <a:noFill/>
                <a:ln>
                  <a:solidFill>
                    <a:schemeClr val="accent1">
                      <a:lumMod val="50000"/>
                    </a:schemeClr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200" dirty="0"/>
                    <a:t>Compressor</a:t>
                  </a:r>
                  <a:r>
                    <a:rPr lang="fr-CH" sz="1200" dirty="0"/>
                    <a:t> Station</a:t>
                  </a:r>
                  <a:endParaRPr lang="en-GB" sz="1200" dirty="0"/>
                </a:p>
              </p:txBody>
            </p:sp>
            <p:cxnSp>
              <p:nvCxnSpPr>
                <p:cNvPr id="214" name="Straight Arrow Connector 213">
                  <a:extLst>
                    <a:ext uri="{FF2B5EF4-FFF2-40B4-BE49-F238E27FC236}">
                      <a16:creationId xmlns:a16="http://schemas.microsoft.com/office/drawing/2014/main" id="{121E436B-20DC-1F3A-A186-3493791DA4A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809250" y="1771670"/>
                  <a:ext cx="288614" cy="0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50000"/>
                    </a:schemeClr>
                  </a:solidFill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9" name="Straight Arrow Connector 218">
                  <a:extLst>
                    <a:ext uri="{FF2B5EF4-FFF2-40B4-BE49-F238E27FC236}">
                      <a16:creationId xmlns:a16="http://schemas.microsoft.com/office/drawing/2014/main" id="{ED1D2449-0020-1139-A2A5-1E65BFE9099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2809250" y="2011499"/>
                  <a:ext cx="288614" cy="0"/>
                </a:xfrm>
                <a:prstGeom prst="straightConnector1">
                  <a:avLst/>
                </a:prstGeom>
                <a:ln>
                  <a:solidFill>
                    <a:srgbClr val="00B0F0"/>
                  </a:solidFill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22" name="TextBox 221">
                  <a:extLst>
                    <a:ext uri="{FF2B5EF4-FFF2-40B4-BE49-F238E27FC236}">
                      <a16:creationId xmlns:a16="http://schemas.microsoft.com/office/drawing/2014/main" id="{6DA3BDC7-ECB2-80C4-4F73-65DCFB2C167A}"/>
                    </a:ext>
                  </a:extLst>
                </p:cNvPr>
                <p:cNvSpPr txBox="1"/>
                <p:nvPr/>
              </p:nvSpPr>
              <p:spPr>
                <a:xfrm>
                  <a:off x="3097864" y="1648209"/>
                  <a:ext cx="998628" cy="461665"/>
                </a:xfrm>
                <a:prstGeom prst="rect">
                  <a:avLst/>
                </a:prstGeom>
                <a:noFill/>
                <a:ln>
                  <a:solidFill>
                    <a:schemeClr val="accent1">
                      <a:lumMod val="50000"/>
                    </a:schemeClr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CH" sz="1200" dirty="0"/>
                    <a:t>Cold Box </a:t>
                  </a:r>
                </a:p>
                <a:p>
                  <a:pPr algn="ctr"/>
                  <a:r>
                    <a:rPr lang="fr-CH" sz="1200" dirty="0"/>
                    <a:t>[35 g/s]</a:t>
                  </a:r>
                  <a:endParaRPr lang="en-GB" sz="1200" dirty="0"/>
                </a:p>
              </p:txBody>
            </p:sp>
          </p:grpSp>
          <p:sp>
            <p:nvSpPr>
              <p:cNvPr id="225" name="TextBox 224">
                <a:extLst>
                  <a:ext uri="{FF2B5EF4-FFF2-40B4-BE49-F238E27FC236}">
                    <a16:creationId xmlns:a16="http://schemas.microsoft.com/office/drawing/2014/main" id="{DE8843F2-F1EB-ED85-8A6F-5533CC7A1300}"/>
                  </a:ext>
                </a:extLst>
              </p:cNvPr>
              <p:cNvSpPr txBox="1"/>
              <p:nvPr/>
            </p:nvSpPr>
            <p:spPr>
              <a:xfrm>
                <a:off x="1715115" y="278116"/>
                <a:ext cx="2457498" cy="830997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  <a:alpha val="26000"/>
                </a:schemeClr>
              </a:solidFill>
              <a:ln w="15875">
                <a:solidFill>
                  <a:schemeClr val="tx1">
                    <a:lumMod val="75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fr-CH" sz="1600" dirty="0"/>
                  <a:t>CRPL-A  (Cryoplant)</a:t>
                </a:r>
              </a:p>
              <a:p>
                <a:endParaRPr lang="fr-CH" sz="1600" dirty="0"/>
              </a:p>
              <a:p>
                <a:endParaRPr lang="en-GB" sz="1600" dirty="0"/>
              </a:p>
            </p:txBody>
          </p:sp>
          <p:sp>
            <p:nvSpPr>
              <p:cNvPr id="226" name="TextBox 225">
                <a:extLst>
                  <a:ext uri="{FF2B5EF4-FFF2-40B4-BE49-F238E27FC236}">
                    <a16:creationId xmlns:a16="http://schemas.microsoft.com/office/drawing/2014/main" id="{BEF2A900-13A5-1A00-405E-4BB75144FDA5}"/>
                  </a:ext>
                </a:extLst>
              </p:cNvPr>
              <p:cNvSpPr txBox="1"/>
              <p:nvPr/>
            </p:nvSpPr>
            <p:spPr>
              <a:xfrm>
                <a:off x="1734630" y="597209"/>
                <a:ext cx="1129770" cy="461665"/>
              </a:xfrm>
              <a:prstGeom prst="rect">
                <a:avLst/>
              </a:prstGeom>
              <a:noFill/>
              <a:ln>
                <a:solidFill>
                  <a:schemeClr val="accent1">
                    <a:lumMod val="50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dirty="0"/>
                  <a:t>Compressor</a:t>
                </a:r>
                <a:r>
                  <a:rPr lang="fr-CH" sz="1200" dirty="0"/>
                  <a:t> Station</a:t>
                </a:r>
                <a:endParaRPr lang="en-GB" sz="1200" dirty="0"/>
              </a:p>
            </p:txBody>
          </p:sp>
          <p:cxnSp>
            <p:nvCxnSpPr>
              <p:cNvPr id="227" name="Straight Arrow Connector 226">
                <a:extLst>
                  <a:ext uri="{FF2B5EF4-FFF2-40B4-BE49-F238E27FC236}">
                    <a16:creationId xmlns:a16="http://schemas.microsoft.com/office/drawing/2014/main" id="{ADD9E95E-A272-2C98-23BF-27C41099454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869880" y="721205"/>
                <a:ext cx="288614" cy="0"/>
              </a:xfrm>
              <a:prstGeom prst="straightConnector1">
                <a:avLst/>
              </a:prstGeom>
              <a:ln>
                <a:solidFill>
                  <a:schemeClr val="tx1">
                    <a:lumMod val="50000"/>
                  </a:schemeClr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8" name="Straight Arrow Connector 227">
                <a:extLst>
                  <a:ext uri="{FF2B5EF4-FFF2-40B4-BE49-F238E27FC236}">
                    <a16:creationId xmlns:a16="http://schemas.microsoft.com/office/drawing/2014/main" id="{F77F0F25-0FF7-D5C1-582B-88D004F61B5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869880" y="961034"/>
                <a:ext cx="288614" cy="0"/>
              </a:xfrm>
              <a:prstGeom prst="straightConnector1">
                <a:avLst/>
              </a:prstGeom>
              <a:ln>
                <a:solidFill>
                  <a:srgbClr val="00B0F0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9" name="TextBox 228">
                <a:extLst>
                  <a:ext uri="{FF2B5EF4-FFF2-40B4-BE49-F238E27FC236}">
                    <a16:creationId xmlns:a16="http://schemas.microsoft.com/office/drawing/2014/main" id="{A1B6CEB9-2243-F5D0-9BAB-B0DF8FDB5300}"/>
                  </a:ext>
                </a:extLst>
              </p:cNvPr>
              <p:cNvSpPr txBox="1"/>
              <p:nvPr/>
            </p:nvSpPr>
            <p:spPr>
              <a:xfrm>
                <a:off x="3158494" y="597744"/>
                <a:ext cx="998628" cy="461665"/>
              </a:xfrm>
              <a:prstGeom prst="rect">
                <a:avLst/>
              </a:prstGeom>
              <a:noFill/>
              <a:ln>
                <a:solidFill>
                  <a:schemeClr val="accent1">
                    <a:lumMod val="50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CH" sz="1200" dirty="0"/>
                  <a:t>Cold Box </a:t>
                </a:r>
              </a:p>
              <a:p>
                <a:pPr algn="ctr"/>
                <a:r>
                  <a:rPr lang="fr-CH" sz="1200" dirty="0"/>
                  <a:t>[25 g/s]</a:t>
                </a:r>
                <a:endParaRPr lang="en-GB" sz="1200" dirty="0"/>
              </a:p>
            </p:txBody>
          </p:sp>
          <p:sp>
            <p:nvSpPr>
              <p:cNvPr id="286" name="TextBox 285">
                <a:extLst>
                  <a:ext uri="{FF2B5EF4-FFF2-40B4-BE49-F238E27FC236}">
                    <a16:creationId xmlns:a16="http://schemas.microsoft.com/office/drawing/2014/main" id="{2DDF67D0-0EBF-30D4-A78A-106F7C782027}"/>
                  </a:ext>
                </a:extLst>
              </p:cNvPr>
              <p:cNvSpPr txBox="1"/>
              <p:nvPr/>
            </p:nvSpPr>
            <p:spPr>
              <a:xfrm>
                <a:off x="1715115" y="2292295"/>
                <a:ext cx="2402678" cy="569387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5875">
                <a:solidFill>
                  <a:schemeClr val="tx1">
                    <a:lumMod val="75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CH" sz="1500" dirty="0"/>
                  <a:t>Warm Pumping Unit 1</a:t>
                </a:r>
                <a:endParaRPr lang="fr-CH" sz="1600" dirty="0"/>
              </a:p>
              <a:p>
                <a:endParaRPr lang="fr-CH" sz="1600" dirty="0"/>
              </a:p>
            </p:txBody>
          </p:sp>
          <p:sp>
            <p:nvSpPr>
              <p:cNvPr id="287" name="TextBox 286">
                <a:extLst>
                  <a:ext uri="{FF2B5EF4-FFF2-40B4-BE49-F238E27FC236}">
                    <a16:creationId xmlns:a16="http://schemas.microsoft.com/office/drawing/2014/main" id="{E44BDFE8-4E86-A7E9-678B-17CF6C082C53}"/>
                  </a:ext>
                </a:extLst>
              </p:cNvPr>
              <p:cNvSpPr txBox="1"/>
              <p:nvPr/>
            </p:nvSpPr>
            <p:spPr>
              <a:xfrm>
                <a:off x="1725838" y="2583329"/>
                <a:ext cx="1160970" cy="261610"/>
              </a:xfrm>
              <a:prstGeom prst="rect">
                <a:avLst/>
              </a:prstGeom>
              <a:noFill/>
              <a:ln>
                <a:solidFill>
                  <a:schemeClr val="accent1">
                    <a:lumMod val="50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CH" sz="1100" dirty="0"/>
                  <a:t>Primary pumps</a:t>
                </a:r>
                <a:endParaRPr lang="en-GB" sz="1100" dirty="0"/>
              </a:p>
            </p:txBody>
          </p:sp>
          <p:cxnSp>
            <p:nvCxnSpPr>
              <p:cNvPr id="289" name="Straight Arrow Connector 288">
                <a:extLst>
                  <a:ext uri="{FF2B5EF4-FFF2-40B4-BE49-F238E27FC236}">
                    <a16:creationId xmlns:a16="http://schemas.microsoft.com/office/drawing/2014/main" id="{B5D520EA-22C5-462F-139A-67BA7005EC0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886808" y="2714363"/>
                <a:ext cx="211352" cy="0"/>
              </a:xfrm>
              <a:prstGeom prst="straightConnector1">
                <a:avLst/>
              </a:prstGeom>
              <a:ln>
                <a:solidFill>
                  <a:schemeClr val="bg1">
                    <a:lumMod val="50000"/>
                  </a:schemeClr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0" name="TextBox 289">
                <a:extLst>
                  <a:ext uri="{FF2B5EF4-FFF2-40B4-BE49-F238E27FC236}">
                    <a16:creationId xmlns:a16="http://schemas.microsoft.com/office/drawing/2014/main" id="{803529BA-2FFA-2084-A406-9E8EA37E038F}"/>
                  </a:ext>
                </a:extLst>
              </p:cNvPr>
              <p:cNvSpPr txBox="1"/>
              <p:nvPr/>
            </p:nvSpPr>
            <p:spPr>
              <a:xfrm>
                <a:off x="3094408" y="2583329"/>
                <a:ext cx="1005361" cy="261610"/>
              </a:xfrm>
              <a:prstGeom prst="rect">
                <a:avLst/>
              </a:prstGeom>
              <a:noFill/>
              <a:ln>
                <a:solidFill>
                  <a:schemeClr val="accent1">
                    <a:lumMod val="50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CH" sz="1100" dirty="0"/>
                  <a:t>Roots pumps</a:t>
                </a:r>
                <a:endParaRPr lang="en-GB" sz="1100" dirty="0"/>
              </a:p>
            </p:txBody>
          </p:sp>
          <p:cxnSp>
            <p:nvCxnSpPr>
              <p:cNvPr id="294" name="Straight Arrow Connector 293">
                <a:extLst>
                  <a:ext uri="{FF2B5EF4-FFF2-40B4-BE49-F238E27FC236}">
                    <a16:creationId xmlns:a16="http://schemas.microsoft.com/office/drawing/2014/main" id="{6D4644C0-9078-B1F9-4AA5-08703CB58FC4}"/>
                  </a:ext>
                </a:extLst>
              </p:cNvPr>
              <p:cNvCxnSpPr>
                <a:cxnSpLocks/>
                <a:endCxn id="290" idx="3"/>
              </p:cNvCxnSpPr>
              <p:nvPr/>
            </p:nvCxnSpPr>
            <p:spPr>
              <a:xfrm flipH="1">
                <a:off x="4099769" y="2703176"/>
                <a:ext cx="6620259" cy="10958"/>
              </a:xfrm>
              <a:prstGeom prst="straightConnector1">
                <a:avLst/>
              </a:prstGeom>
              <a:ln>
                <a:solidFill>
                  <a:schemeClr val="accent2">
                    <a:lumMod val="75000"/>
                  </a:schemeClr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97" name="Group 296">
                <a:extLst>
                  <a:ext uri="{FF2B5EF4-FFF2-40B4-BE49-F238E27FC236}">
                    <a16:creationId xmlns:a16="http://schemas.microsoft.com/office/drawing/2014/main" id="{74C7E087-F476-F484-735D-FBEF7D25706C}"/>
                  </a:ext>
                </a:extLst>
              </p:cNvPr>
              <p:cNvGrpSpPr/>
              <p:nvPr/>
            </p:nvGrpSpPr>
            <p:grpSpPr>
              <a:xfrm rot="10800000">
                <a:off x="4383191" y="2672888"/>
                <a:ext cx="173832" cy="188794"/>
                <a:chOff x="1000124" y="1640681"/>
                <a:chExt cx="271464" cy="269761"/>
              </a:xfrm>
            </p:grpSpPr>
            <p:sp>
              <p:nvSpPr>
                <p:cNvPr id="298" name="Flowchart: Stored Data 297">
                  <a:extLst>
                    <a:ext uri="{FF2B5EF4-FFF2-40B4-BE49-F238E27FC236}">
                      <a16:creationId xmlns:a16="http://schemas.microsoft.com/office/drawing/2014/main" id="{92B16E66-7DFC-8621-6235-688FE0A52A4A}"/>
                    </a:ext>
                  </a:extLst>
                </p:cNvPr>
                <p:cNvSpPr/>
                <p:nvPr/>
              </p:nvSpPr>
              <p:spPr>
                <a:xfrm rot="16200000">
                  <a:off x="1025731" y="1681414"/>
                  <a:ext cx="221959" cy="140494"/>
                </a:xfrm>
                <a:prstGeom prst="flowChartOnlineStorag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99" name="Rectangle 298">
                  <a:extLst>
                    <a:ext uri="{FF2B5EF4-FFF2-40B4-BE49-F238E27FC236}">
                      <a16:creationId xmlns:a16="http://schemas.microsoft.com/office/drawing/2014/main" id="{FB8D0476-DE53-FD9D-4FF9-23B393AFAE6D}"/>
                    </a:ext>
                  </a:extLst>
                </p:cNvPr>
                <p:cNvSpPr/>
                <p:nvPr/>
              </p:nvSpPr>
              <p:spPr>
                <a:xfrm>
                  <a:off x="1000125" y="1790700"/>
                  <a:ext cx="271463" cy="119742"/>
                </a:xfrm>
                <a:prstGeom prst="rect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300" name="Straight Connector 299">
                  <a:extLst>
                    <a:ext uri="{FF2B5EF4-FFF2-40B4-BE49-F238E27FC236}">
                      <a16:creationId xmlns:a16="http://schemas.microsoft.com/office/drawing/2014/main" id="{3C49CCD5-D34F-0C3B-A789-202082D943F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000124" y="1793233"/>
                  <a:ext cx="271463" cy="11467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11" name="TextBox 310">
                <a:extLst>
                  <a:ext uri="{FF2B5EF4-FFF2-40B4-BE49-F238E27FC236}">
                    <a16:creationId xmlns:a16="http://schemas.microsoft.com/office/drawing/2014/main" id="{69247D8E-3B49-5683-0AEA-70E895FF2D32}"/>
                  </a:ext>
                </a:extLst>
              </p:cNvPr>
              <p:cNvSpPr txBox="1"/>
              <p:nvPr/>
            </p:nvSpPr>
            <p:spPr>
              <a:xfrm>
                <a:off x="1725838" y="2925658"/>
                <a:ext cx="2391346" cy="553998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5875">
                <a:solidFill>
                  <a:schemeClr val="tx1">
                    <a:lumMod val="75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endParaRPr lang="fr-CH" sz="1500" dirty="0"/>
              </a:p>
              <a:p>
                <a:pPr algn="ctr"/>
                <a:r>
                  <a:rPr lang="fr-CH" sz="1500" dirty="0"/>
                  <a:t>Warm Pumping Unit 2</a:t>
                </a:r>
                <a:endParaRPr lang="fr-CH" sz="1600" dirty="0"/>
              </a:p>
            </p:txBody>
          </p:sp>
          <p:sp>
            <p:nvSpPr>
              <p:cNvPr id="312" name="TextBox 311">
                <a:extLst>
                  <a:ext uri="{FF2B5EF4-FFF2-40B4-BE49-F238E27FC236}">
                    <a16:creationId xmlns:a16="http://schemas.microsoft.com/office/drawing/2014/main" id="{5B243AFB-A602-27E4-D428-FB01F406EECE}"/>
                  </a:ext>
                </a:extLst>
              </p:cNvPr>
              <p:cNvSpPr txBox="1"/>
              <p:nvPr/>
            </p:nvSpPr>
            <p:spPr>
              <a:xfrm>
                <a:off x="1732674" y="2948786"/>
                <a:ext cx="1147619" cy="261610"/>
              </a:xfrm>
              <a:prstGeom prst="rect">
                <a:avLst/>
              </a:prstGeom>
              <a:noFill/>
              <a:ln>
                <a:solidFill>
                  <a:schemeClr val="accent1">
                    <a:lumMod val="50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CH" sz="1100" dirty="0"/>
                  <a:t>Primary pumps</a:t>
                </a:r>
                <a:endParaRPr lang="en-GB" sz="1100" dirty="0"/>
              </a:p>
            </p:txBody>
          </p:sp>
          <p:cxnSp>
            <p:nvCxnSpPr>
              <p:cNvPr id="313" name="Straight Arrow Connector 312">
                <a:extLst>
                  <a:ext uri="{FF2B5EF4-FFF2-40B4-BE49-F238E27FC236}">
                    <a16:creationId xmlns:a16="http://schemas.microsoft.com/office/drawing/2014/main" id="{09B4C1D4-C624-7EBD-4ED3-C4A8B882F12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872618" y="3079820"/>
                <a:ext cx="211352" cy="0"/>
              </a:xfrm>
              <a:prstGeom prst="straightConnector1">
                <a:avLst/>
              </a:prstGeom>
              <a:ln>
                <a:solidFill>
                  <a:schemeClr val="bg1">
                    <a:lumMod val="50000"/>
                  </a:schemeClr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4" name="TextBox 313">
                <a:extLst>
                  <a:ext uri="{FF2B5EF4-FFF2-40B4-BE49-F238E27FC236}">
                    <a16:creationId xmlns:a16="http://schemas.microsoft.com/office/drawing/2014/main" id="{82B86BB7-0E9C-AD49-0FDB-F14BDF4FCD54}"/>
                  </a:ext>
                </a:extLst>
              </p:cNvPr>
              <p:cNvSpPr txBox="1"/>
              <p:nvPr/>
            </p:nvSpPr>
            <p:spPr>
              <a:xfrm>
                <a:off x="3090200" y="2948786"/>
                <a:ext cx="1005361" cy="261610"/>
              </a:xfrm>
              <a:prstGeom prst="rect">
                <a:avLst/>
              </a:prstGeom>
              <a:noFill/>
              <a:ln>
                <a:solidFill>
                  <a:schemeClr val="accent1">
                    <a:lumMod val="50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CH" sz="1100" dirty="0"/>
                  <a:t>Roots pumps</a:t>
                </a:r>
                <a:endParaRPr lang="en-GB" sz="1100" dirty="0"/>
              </a:p>
            </p:txBody>
          </p:sp>
          <p:grpSp>
            <p:nvGrpSpPr>
              <p:cNvPr id="321" name="Group 320">
                <a:extLst>
                  <a:ext uri="{FF2B5EF4-FFF2-40B4-BE49-F238E27FC236}">
                    <a16:creationId xmlns:a16="http://schemas.microsoft.com/office/drawing/2014/main" id="{DE5B4FAE-C6E7-5BA9-4DC8-A89D85D74680}"/>
                  </a:ext>
                </a:extLst>
              </p:cNvPr>
              <p:cNvGrpSpPr/>
              <p:nvPr/>
            </p:nvGrpSpPr>
            <p:grpSpPr>
              <a:xfrm rot="10800000">
                <a:off x="4383191" y="3030618"/>
                <a:ext cx="173832" cy="188794"/>
                <a:chOff x="1000124" y="1640681"/>
                <a:chExt cx="271464" cy="269761"/>
              </a:xfrm>
            </p:grpSpPr>
            <p:sp>
              <p:nvSpPr>
                <p:cNvPr id="322" name="Flowchart: Stored Data 321">
                  <a:extLst>
                    <a:ext uri="{FF2B5EF4-FFF2-40B4-BE49-F238E27FC236}">
                      <a16:creationId xmlns:a16="http://schemas.microsoft.com/office/drawing/2014/main" id="{320F3E99-D96A-722B-A2BA-A572E2C4F28F}"/>
                    </a:ext>
                  </a:extLst>
                </p:cNvPr>
                <p:cNvSpPr/>
                <p:nvPr/>
              </p:nvSpPr>
              <p:spPr>
                <a:xfrm rot="16200000">
                  <a:off x="1025731" y="1681414"/>
                  <a:ext cx="221959" cy="140494"/>
                </a:xfrm>
                <a:prstGeom prst="flowChartOnlineStorag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23" name="Rectangle 322">
                  <a:extLst>
                    <a:ext uri="{FF2B5EF4-FFF2-40B4-BE49-F238E27FC236}">
                      <a16:creationId xmlns:a16="http://schemas.microsoft.com/office/drawing/2014/main" id="{788C7B1F-1407-EC45-6B62-A219A7DB8E42}"/>
                    </a:ext>
                  </a:extLst>
                </p:cNvPr>
                <p:cNvSpPr/>
                <p:nvPr/>
              </p:nvSpPr>
              <p:spPr>
                <a:xfrm>
                  <a:off x="1000125" y="1790700"/>
                  <a:ext cx="271463" cy="119742"/>
                </a:xfrm>
                <a:prstGeom prst="rect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324" name="Straight Connector 323">
                  <a:extLst>
                    <a:ext uri="{FF2B5EF4-FFF2-40B4-BE49-F238E27FC236}">
                      <a16:creationId xmlns:a16="http://schemas.microsoft.com/office/drawing/2014/main" id="{51BEED18-51C4-042C-C5A6-F33BAE77ABF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000124" y="1793233"/>
                  <a:ext cx="271463" cy="11467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25" name="Straight Arrow Connector 324">
                <a:extLst>
                  <a:ext uri="{FF2B5EF4-FFF2-40B4-BE49-F238E27FC236}">
                    <a16:creationId xmlns:a16="http://schemas.microsoft.com/office/drawing/2014/main" id="{D8F10BDE-DBDC-845B-9B6E-F5254C0454E7}"/>
                  </a:ext>
                </a:extLst>
              </p:cNvPr>
              <p:cNvCxnSpPr>
                <a:cxnSpLocks/>
                <a:stCxn id="19" idx="1"/>
              </p:cNvCxnSpPr>
              <p:nvPr/>
            </p:nvCxnSpPr>
            <p:spPr>
              <a:xfrm flipH="1">
                <a:off x="5064884" y="3074270"/>
                <a:ext cx="321949" cy="4893"/>
              </a:xfrm>
              <a:prstGeom prst="straightConnector1">
                <a:avLst/>
              </a:prstGeom>
              <a:ln>
                <a:solidFill>
                  <a:schemeClr val="accent2">
                    <a:lumMod val="75000"/>
                  </a:schemeClr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2" name="Straight Connector 351">
                <a:extLst>
                  <a:ext uri="{FF2B5EF4-FFF2-40B4-BE49-F238E27FC236}">
                    <a16:creationId xmlns:a16="http://schemas.microsoft.com/office/drawing/2014/main" id="{9A1A861E-9F35-AB46-CE56-C528BD003FA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436446" y="3079591"/>
                <a:ext cx="280800" cy="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21CD0B5-84D0-C59C-F9D4-C12BC20B31A9}"/>
                  </a:ext>
                </a:extLst>
              </p:cNvPr>
              <p:cNvSpPr txBox="1"/>
              <p:nvPr/>
            </p:nvSpPr>
            <p:spPr>
              <a:xfrm>
                <a:off x="6275576" y="516385"/>
                <a:ext cx="3946340" cy="338554"/>
              </a:xfrm>
              <a:prstGeom prst="rect">
                <a:avLst/>
              </a:prstGeom>
              <a:noFill/>
              <a:ln w="15875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fr-CH" sz="1600" dirty="0">
                    <a:solidFill>
                      <a:srgbClr val="FF0000"/>
                    </a:solidFill>
                  </a:rPr>
                  <a:t>New  </a:t>
                </a:r>
                <a:r>
                  <a:rPr lang="fr-CH" sz="1600" dirty="0"/>
                  <a:t>IT-String : 6 magnets + SC-Link</a:t>
                </a:r>
                <a:endParaRPr lang="en-GB" sz="1600" dirty="0"/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37FC0F6-F053-654E-0F7E-ED3E609D9CAC}"/>
                  </a:ext>
                </a:extLst>
              </p:cNvPr>
              <p:cNvSpPr txBox="1"/>
              <p:nvPr/>
            </p:nvSpPr>
            <p:spPr>
              <a:xfrm>
                <a:off x="6300428" y="1008528"/>
                <a:ext cx="4215083" cy="338554"/>
              </a:xfrm>
              <a:prstGeom prst="rect">
                <a:avLst/>
              </a:prstGeom>
              <a:noFill/>
              <a:ln w="15875">
                <a:solidFill>
                  <a:srgbClr val="00B05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fr-CH" sz="1600" dirty="0"/>
                  <a:t>8 Horizontal Magnet &amp; SC-Link test benches</a:t>
                </a:r>
                <a:endParaRPr lang="en-GB" sz="1600" dirty="0"/>
              </a:p>
            </p:txBody>
          </p:sp>
        </p:grpSp>
        <p:cxnSp>
          <p:nvCxnSpPr>
            <p:cNvPr id="50" name="Straight Arrow Connector 49">
              <a:extLst>
                <a:ext uri="{FF2B5EF4-FFF2-40B4-BE49-F238E27FC236}">
                  <a16:creationId xmlns:a16="http://schemas.microsoft.com/office/drawing/2014/main" id="{E78377C6-C56E-C81B-FDC0-FF23FF02443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467600" y="3093603"/>
              <a:ext cx="0" cy="162000"/>
            </a:xfrm>
            <a:prstGeom prst="straightConnector1">
              <a:avLst/>
            </a:prstGeom>
            <a:ln w="6350">
              <a:solidFill>
                <a:schemeClr val="accent1">
                  <a:lumMod val="10000"/>
                </a:schemeClr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Arrow Connector 54">
              <a:extLst>
                <a:ext uri="{FF2B5EF4-FFF2-40B4-BE49-F238E27FC236}">
                  <a16:creationId xmlns:a16="http://schemas.microsoft.com/office/drawing/2014/main" id="{89C4A1AD-CAB7-7783-00F8-9A81A460114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467600" y="3601533"/>
              <a:ext cx="0" cy="172800"/>
            </a:xfrm>
            <a:prstGeom prst="straightConnector1">
              <a:avLst/>
            </a:prstGeom>
            <a:ln w="6350">
              <a:solidFill>
                <a:schemeClr val="accent1">
                  <a:lumMod val="10000"/>
                </a:schemeClr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56">
              <a:extLst>
                <a:ext uri="{FF2B5EF4-FFF2-40B4-BE49-F238E27FC236}">
                  <a16:creationId xmlns:a16="http://schemas.microsoft.com/office/drawing/2014/main" id="{04A118DE-4CFB-FBDE-9C2E-C711C72C02F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465219" y="4114800"/>
              <a:ext cx="2381" cy="198000"/>
            </a:xfrm>
            <a:prstGeom prst="straightConnector1">
              <a:avLst/>
            </a:prstGeom>
            <a:ln w="6350">
              <a:solidFill>
                <a:schemeClr val="accent1">
                  <a:lumMod val="10000"/>
                </a:schemeClr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Arrow Connector 62">
              <a:extLst>
                <a:ext uri="{FF2B5EF4-FFF2-40B4-BE49-F238E27FC236}">
                  <a16:creationId xmlns:a16="http://schemas.microsoft.com/office/drawing/2014/main" id="{6261ACF9-BED0-5AEB-6999-E39906A66599}"/>
                </a:ext>
              </a:extLst>
            </p:cNvPr>
            <p:cNvCxnSpPr>
              <a:cxnSpLocks/>
              <a:endCxn id="23" idx="3"/>
            </p:cNvCxnSpPr>
            <p:nvPr/>
          </p:nvCxnSpPr>
          <p:spPr>
            <a:xfrm flipH="1">
              <a:off x="7245742" y="1376130"/>
              <a:ext cx="221106" cy="0"/>
            </a:xfrm>
            <a:prstGeom prst="straightConnector1">
              <a:avLst/>
            </a:prstGeom>
            <a:ln w="6350">
              <a:solidFill>
                <a:schemeClr val="bg2">
                  <a:lumMod val="10000"/>
                </a:schemeClr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9" name="Straight Arrow Connector 448">
              <a:extLst>
                <a:ext uri="{FF2B5EF4-FFF2-40B4-BE49-F238E27FC236}">
                  <a16:creationId xmlns:a16="http://schemas.microsoft.com/office/drawing/2014/main" id="{FA9B9280-BBB9-4984-AE32-F764BC46B463}"/>
                </a:ext>
              </a:extLst>
            </p:cNvPr>
            <p:cNvCxnSpPr>
              <a:cxnSpLocks/>
              <a:stCxn id="23" idx="1"/>
              <a:endCxn id="24" idx="3"/>
            </p:cNvCxnSpPr>
            <p:nvPr/>
          </p:nvCxnSpPr>
          <p:spPr>
            <a:xfrm flipH="1">
              <a:off x="4536853" y="1376130"/>
              <a:ext cx="260171" cy="0"/>
            </a:xfrm>
            <a:prstGeom prst="straightConnector1">
              <a:avLst/>
            </a:prstGeom>
            <a:ln w="6350">
              <a:solidFill>
                <a:schemeClr val="bg2">
                  <a:lumMod val="10000"/>
                </a:schemeClr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3" name="Straight Arrow Connector 462">
              <a:extLst>
                <a:ext uri="{FF2B5EF4-FFF2-40B4-BE49-F238E27FC236}">
                  <a16:creationId xmlns:a16="http://schemas.microsoft.com/office/drawing/2014/main" id="{D77CF6A5-9087-D0FF-8650-93DB676567A5}"/>
                </a:ext>
              </a:extLst>
            </p:cNvPr>
            <p:cNvCxnSpPr>
              <a:cxnSpLocks/>
              <a:endCxn id="16" idx="3"/>
            </p:cNvCxnSpPr>
            <p:nvPr/>
          </p:nvCxnSpPr>
          <p:spPr>
            <a:xfrm flipH="1">
              <a:off x="4901871" y="2092555"/>
              <a:ext cx="808827" cy="921"/>
            </a:xfrm>
            <a:prstGeom prst="straightConnector1">
              <a:avLst/>
            </a:prstGeom>
            <a:ln w="6350">
              <a:solidFill>
                <a:schemeClr val="bg2">
                  <a:lumMod val="10000"/>
                </a:schemeClr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6" name="Straight Arrow Connector 465">
              <a:extLst>
                <a:ext uri="{FF2B5EF4-FFF2-40B4-BE49-F238E27FC236}">
                  <a16:creationId xmlns:a16="http://schemas.microsoft.com/office/drawing/2014/main" id="{0BB8FE2F-F2D5-37DB-AC9E-C4645E33D81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702271" y="2092555"/>
              <a:ext cx="8427" cy="669624"/>
            </a:xfrm>
            <a:prstGeom prst="straightConnector1">
              <a:avLst/>
            </a:prstGeom>
            <a:ln w="6350">
              <a:solidFill>
                <a:schemeClr val="accent1">
                  <a:lumMod val="10000"/>
                </a:schemeClr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9" name="Straight Arrow Connector 468">
              <a:extLst>
                <a:ext uri="{FF2B5EF4-FFF2-40B4-BE49-F238E27FC236}">
                  <a16:creationId xmlns:a16="http://schemas.microsoft.com/office/drawing/2014/main" id="{EB230681-F021-FA31-AD67-264EEC89FE4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704652" y="3093603"/>
              <a:ext cx="0" cy="162000"/>
            </a:xfrm>
            <a:prstGeom prst="straightConnector1">
              <a:avLst/>
            </a:prstGeom>
            <a:ln w="6350">
              <a:solidFill>
                <a:schemeClr val="accent1">
                  <a:lumMod val="10000"/>
                </a:schemeClr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0" name="Straight Arrow Connector 469">
              <a:extLst>
                <a:ext uri="{FF2B5EF4-FFF2-40B4-BE49-F238E27FC236}">
                  <a16:creationId xmlns:a16="http://schemas.microsoft.com/office/drawing/2014/main" id="{018E3434-4D4E-4A3B-44DC-89994E70976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704652" y="3601533"/>
              <a:ext cx="0" cy="172800"/>
            </a:xfrm>
            <a:prstGeom prst="straightConnector1">
              <a:avLst/>
            </a:prstGeom>
            <a:ln w="6350">
              <a:solidFill>
                <a:schemeClr val="accent1">
                  <a:lumMod val="10000"/>
                </a:schemeClr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1" name="Straight Arrow Connector 470">
              <a:extLst>
                <a:ext uri="{FF2B5EF4-FFF2-40B4-BE49-F238E27FC236}">
                  <a16:creationId xmlns:a16="http://schemas.microsoft.com/office/drawing/2014/main" id="{3D6BA55E-C18B-218A-C4B1-88F96893361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702271" y="4114800"/>
              <a:ext cx="2381" cy="198000"/>
            </a:xfrm>
            <a:prstGeom prst="straightConnector1">
              <a:avLst/>
            </a:prstGeom>
            <a:ln w="6350">
              <a:solidFill>
                <a:schemeClr val="accent1">
                  <a:lumMod val="10000"/>
                </a:schemeClr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2" name="Straight Arrow Connector 471">
              <a:extLst>
                <a:ext uri="{FF2B5EF4-FFF2-40B4-BE49-F238E27FC236}">
                  <a16:creationId xmlns:a16="http://schemas.microsoft.com/office/drawing/2014/main" id="{BFAA27A3-1CA8-D2AC-0B93-92845FD6EE35}"/>
                </a:ext>
              </a:extLst>
            </p:cNvPr>
            <p:cNvCxnSpPr>
              <a:cxnSpLocks/>
              <a:stCxn id="16" idx="1"/>
            </p:cNvCxnSpPr>
            <p:nvPr/>
          </p:nvCxnSpPr>
          <p:spPr>
            <a:xfrm flipH="1" flipV="1">
              <a:off x="1477580" y="2092555"/>
              <a:ext cx="975575" cy="921"/>
            </a:xfrm>
            <a:prstGeom prst="straightConnector1">
              <a:avLst/>
            </a:prstGeom>
            <a:ln w="6350">
              <a:solidFill>
                <a:schemeClr val="bg2">
                  <a:lumMod val="10000"/>
                </a:schemeClr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4" name="Straight Arrow Connector 473">
              <a:extLst>
                <a:ext uri="{FF2B5EF4-FFF2-40B4-BE49-F238E27FC236}">
                  <a16:creationId xmlns:a16="http://schemas.microsoft.com/office/drawing/2014/main" id="{97480834-24BC-83EC-CC67-452285B72D3B}"/>
                </a:ext>
              </a:extLst>
            </p:cNvPr>
            <p:cNvCxnSpPr>
              <a:cxnSpLocks/>
              <a:stCxn id="24" idx="1"/>
            </p:cNvCxnSpPr>
            <p:nvPr/>
          </p:nvCxnSpPr>
          <p:spPr>
            <a:xfrm flipH="1">
              <a:off x="1458589" y="1376130"/>
              <a:ext cx="987776" cy="5749"/>
            </a:xfrm>
            <a:prstGeom prst="straightConnector1">
              <a:avLst/>
            </a:prstGeom>
            <a:ln w="6350">
              <a:solidFill>
                <a:schemeClr val="bg2">
                  <a:lumMod val="10000"/>
                </a:schemeClr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0" name="Straight Arrow Connector 479">
              <a:extLst>
                <a:ext uri="{FF2B5EF4-FFF2-40B4-BE49-F238E27FC236}">
                  <a16:creationId xmlns:a16="http://schemas.microsoft.com/office/drawing/2014/main" id="{D62AD14E-1A9A-F173-557C-E599A66A1125}"/>
                </a:ext>
              </a:extLst>
            </p:cNvPr>
            <p:cNvCxnSpPr>
              <a:cxnSpLocks/>
              <a:endCxn id="27" idx="1"/>
            </p:cNvCxnSpPr>
            <p:nvPr/>
          </p:nvCxnSpPr>
          <p:spPr>
            <a:xfrm>
              <a:off x="269714" y="1605444"/>
              <a:ext cx="489734" cy="7856"/>
            </a:xfrm>
            <a:prstGeom prst="straightConnector1">
              <a:avLst/>
            </a:prstGeom>
            <a:ln w="6350">
              <a:solidFill>
                <a:schemeClr val="bg2">
                  <a:lumMod val="10000"/>
                </a:schemeClr>
              </a:solidFill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4" name="Straight Arrow Connector 483">
              <a:extLst>
                <a:ext uri="{FF2B5EF4-FFF2-40B4-BE49-F238E27FC236}">
                  <a16:creationId xmlns:a16="http://schemas.microsoft.com/office/drawing/2014/main" id="{70CEFFD2-BF36-0CD1-F264-007601DDFD4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7418" y="1609098"/>
              <a:ext cx="0" cy="3953502"/>
            </a:xfrm>
            <a:prstGeom prst="straightConnector1">
              <a:avLst/>
            </a:prstGeom>
            <a:ln w="6350">
              <a:solidFill>
                <a:schemeClr val="accent1">
                  <a:lumMod val="10000"/>
                </a:schemeClr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9" name="Straight Arrow Connector 488">
              <a:extLst>
                <a:ext uri="{FF2B5EF4-FFF2-40B4-BE49-F238E27FC236}">
                  <a16:creationId xmlns:a16="http://schemas.microsoft.com/office/drawing/2014/main" id="{88CB56C1-857E-0A75-8F0D-6574E7E13DC1}"/>
                </a:ext>
              </a:extLst>
            </p:cNvPr>
            <p:cNvCxnSpPr>
              <a:cxnSpLocks/>
            </p:cNvCxnSpPr>
            <p:nvPr/>
          </p:nvCxnSpPr>
          <p:spPr>
            <a:xfrm>
              <a:off x="277418" y="5562600"/>
              <a:ext cx="438258" cy="0"/>
            </a:xfrm>
            <a:prstGeom prst="straightConnector1">
              <a:avLst/>
            </a:prstGeom>
            <a:ln w="6350">
              <a:solidFill>
                <a:schemeClr val="bg2">
                  <a:lumMod val="10000"/>
                </a:schemeClr>
              </a:solidFill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2" name="Straight Arrow Connector 491">
              <a:extLst>
                <a:ext uri="{FF2B5EF4-FFF2-40B4-BE49-F238E27FC236}">
                  <a16:creationId xmlns:a16="http://schemas.microsoft.com/office/drawing/2014/main" id="{D78CEA4F-C70D-055D-B586-CF1C03F577FD}"/>
                </a:ext>
              </a:extLst>
            </p:cNvPr>
            <p:cNvCxnSpPr>
              <a:cxnSpLocks/>
            </p:cNvCxnSpPr>
            <p:nvPr/>
          </p:nvCxnSpPr>
          <p:spPr>
            <a:xfrm>
              <a:off x="277418" y="4038927"/>
              <a:ext cx="423266" cy="0"/>
            </a:xfrm>
            <a:prstGeom prst="straightConnector1">
              <a:avLst/>
            </a:prstGeom>
            <a:ln w="6350">
              <a:solidFill>
                <a:schemeClr val="bg2">
                  <a:lumMod val="10000"/>
                </a:schemeClr>
              </a:solidFill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5" name="Straight Arrow Connector 494">
              <a:extLst>
                <a:ext uri="{FF2B5EF4-FFF2-40B4-BE49-F238E27FC236}">
                  <a16:creationId xmlns:a16="http://schemas.microsoft.com/office/drawing/2014/main" id="{8198D234-F2AF-11C3-9D50-289728CA4A19}"/>
                </a:ext>
              </a:extLst>
            </p:cNvPr>
            <p:cNvCxnSpPr>
              <a:cxnSpLocks/>
            </p:cNvCxnSpPr>
            <p:nvPr/>
          </p:nvCxnSpPr>
          <p:spPr>
            <a:xfrm>
              <a:off x="277418" y="2796583"/>
              <a:ext cx="423266" cy="0"/>
            </a:xfrm>
            <a:prstGeom prst="straightConnector1">
              <a:avLst/>
            </a:prstGeom>
            <a:ln w="6350">
              <a:solidFill>
                <a:schemeClr val="bg2">
                  <a:lumMod val="10000"/>
                </a:schemeClr>
              </a:solidFill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2" name="Straight Arrow Connector 511">
              <a:extLst>
                <a:ext uri="{FF2B5EF4-FFF2-40B4-BE49-F238E27FC236}">
                  <a16:creationId xmlns:a16="http://schemas.microsoft.com/office/drawing/2014/main" id="{986FF858-3F9D-A737-AAB9-9C643583849E}"/>
                </a:ext>
              </a:extLst>
            </p:cNvPr>
            <p:cNvCxnSpPr>
              <a:cxnSpLocks/>
            </p:cNvCxnSpPr>
            <p:nvPr/>
          </p:nvCxnSpPr>
          <p:spPr>
            <a:xfrm>
              <a:off x="1466295" y="1076302"/>
              <a:ext cx="6229905" cy="0"/>
            </a:xfrm>
            <a:prstGeom prst="straightConnector1">
              <a:avLst/>
            </a:prstGeom>
            <a:ln w="6350">
              <a:solidFill>
                <a:schemeClr val="bg2">
                  <a:lumMod val="10000"/>
                </a:schemeClr>
              </a:solidFill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4" name="Straight Connector 543">
              <a:extLst>
                <a:ext uri="{FF2B5EF4-FFF2-40B4-BE49-F238E27FC236}">
                  <a16:creationId xmlns:a16="http://schemas.microsoft.com/office/drawing/2014/main" id="{79A9FC4E-8D6B-9375-4ADC-A2AB9C18C6D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38151" y="1923249"/>
              <a:ext cx="76199" cy="0"/>
            </a:xfrm>
            <a:prstGeom prst="line">
              <a:avLst/>
            </a:prstGeom>
            <a:ln w="6350">
              <a:solidFill>
                <a:schemeClr val="tx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5" name="Straight Connector 544">
              <a:extLst>
                <a:ext uri="{FF2B5EF4-FFF2-40B4-BE49-F238E27FC236}">
                  <a16:creationId xmlns:a16="http://schemas.microsoft.com/office/drawing/2014/main" id="{18D0C508-46FC-3808-9D64-B653497DFCF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38151" y="2277188"/>
              <a:ext cx="76199" cy="0"/>
            </a:xfrm>
            <a:prstGeom prst="line">
              <a:avLst/>
            </a:prstGeom>
            <a:ln w="6350">
              <a:solidFill>
                <a:schemeClr val="tx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7" name="Straight Connector 546">
              <a:extLst>
                <a:ext uri="{FF2B5EF4-FFF2-40B4-BE49-F238E27FC236}">
                  <a16:creationId xmlns:a16="http://schemas.microsoft.com/office/drawing/2014/main" id="{BB26C1BA-54E7-C264-9B1A-0C8107BC1C90}"/>
                </a:ext>
              </a:extLst>
            </p:cNvPr>
            <p:cNvCxnSpPr>
              <a:cxnSpLocks/>
              <a:stCxn id="381" idx="1"/>
            </p:cNvCxnSpPr>
            <p:nvPr/>
          </p:nvCxnSpPr>
          <p:spPr>
            <a:xfrm flipH="1">
              <a:off x="8615204" y="1642398"/>
              <a:ext cx="156940" cy="0"/>
            </a:xfrm>
            <a:prstGeom prst="line">
              <a:avLst/>
            </a:prstGeom>
            <a:ln w="6350">
              <a:solidFill>
                <a:schemeClr val="tx2"/>
              </a:solidFill>
              <a:headEnd type="triangle" w="sm" len="sm"/>
              <a:tailEnd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1" name="Straight Connector 550">
              <a:extLst>
                <a:ext uri="{FF2B5EF4-FFF2-40B4-BE49-F238E27FC236}">
                  <a16:creationId xmlns:a16="http://schemas.microsoft.com/office/drawing/2014/main" id="{172108A8-1349-9038-1FEA-04263E2D256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11096" y="2135646"/>
              <a:ext cx="156940" cy="0"/>
            </a:xfrm>
            <a:prstGeom prst="line">
              <a:avLst/>
            </a:prstGeom>
            <a:ln w="6350">
              <a:solidFill>
                <a:schemeClr val="tx2"/>
              </a:solidFill>
              <a:headEnd type="triangle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4" name="Straight Connector 553">
              <a:extLst>
                <a:ext uri="{FF2B5EF4-FFF2-40B4-BE49-F238E27FC236}">
                  <a16:creationId xmlns:a16="http://schemas.microsoft.com/office/drawing/2014/main" id="{5102089D-A480-0BB3-3ACC-1840639E8ED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68800" y="2277188"/>
              <a:ext cx="97067" cy="0"/>
            </a:xfrm>
            <a:prstGeom prst="line">
              <a:avLst/>
            </a:prstGeom>
            <a:ln w="6350">
              <a:solidFill>
                <a:schemeClr val="tx2">
                  <a:lumMod val="20000"/>
                  <a:lumOff val="8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1" name="Straight Connector 560">
              <a:extLst>
                <a:ext uri="{FF2B5EF4-FFF2-40B4-BE49-F238E27FC236}">
                  <a16:creationId xmlns:a16="http://schemas.microsoft.com/office/drawing/2014/main" id="{646EAC04-A745-A683-C527-43F435D7BC1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38151" y="1981200"/>
              <a:ext cx="130649" cy="0"/>
            </a:xfrm>
            <a:prstGeom prst="line">
              <a:avLst/>
            </a:prstGeom>
            <a:ln w="6350">
              <a:solidFill>
                <a:schemeClr val="tx2">
                  <a:lumMod val="20000"/>
                  <a:lumOff val="80000"/>
                </a:schemeClr>
              </a:solidFill>
              <a:headEnd type="none"/>
              <a:tailEnd type="triangle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4" name="Straight Connector 563">
              <a:extLst>
                <a:ext uri="{FF2B5EF4-FFF2-40B4-BE49-F238E27FC236}">
                  <a16:creationId xmlns:a16="http://schemas.microsoft.com/office/drawing/2014/main" id="{71041661-65E2-18E7-6298-79769691D90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38151" y="2347705"/>
              <a:ext cx="130649" cy="0"/>
            </a:xfrm>
            <a:prstGeom prst="line">
              <a:avLst/>
            </a:prstGeom>
            <a:ln w="6350">
              <a:solidFill>
                <a:schemeClr val="tx2">
                  <a:lumMod val="20000"/>
                  <a:lumOff val="80000"/>
                </a:schemeClr>
              </a:solidFill>
              <a:headEnd type="none"/>
              <a:tailEnd type="triangle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5" name="Straight Connector 564">
              <a:extLst>
                <a:ext uri="{FF2B5EF4-FFF2-40B4-BE49-F238E27FC236}">
                  <a16:creationId xmlns:a16="http://schemas.microsoft.com/office/drawing/2014/main" id="{14E83DE1-1850-320D-74A0-42E7798EBB2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38151" y="1524000"/>
              <a:ext cx="130649" cy="0"/>
            </a:xfrm>
            <a:prstGeom prst="line">
              <a:avLst/>
            </a:prstGeom>
            <a:ln w="6350">
              <a:solidFill>
                <a:schemeClr val="tx2">
                  <a:lumMod val="20000"/>
                  <a:lumOff val="80000"/>
                </a:schemeClr>
              </a:solidFill>
              <a:headEnd type="none"/>
              <a:tailEnd type="triangle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6" name="Straight Arrow Connector 565">
              <a:extLst>
                <a:ext uri="{FF2B5EF4-FFF2-40B4-BE49-F238E27FC236}">
                  <a16:creationId xmlns:a16="http://schemas.microsoft.com/office/drawing/2014/main" id="{182E02BF-5DD5-AA52-DD9A-A045248DF60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701511" y="1612097"/>
              <a:ext cx="224097" cy="1202"/>
            </a:xfrm>
            <a:prstGeom prst="straightConnector1">
              <a:avLst/>
            </a:prstGeom>
            <a:ln w="6350">
              <a:solidFill>
                <a:schemeClr val="bg2">
                  <a:lumMod val="10000"/>
                </a:schemeClr>
              </a:solidFill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9" name="Straight Arrow Connector 568">
              <a:extLst>
                <a:ext uri="{FF2B5EF4-FFF2-40B4-BE49-F238E27FC236}">
                  <a16:creationId xmlns:a16="http://schemas.microsoft.com/office/drawing/2014/main" id="{4BD87EDD-2A92-CB6B-B5F3-80427C923DE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707884" y="1953492"/>
              <a:ext cx="224097" cy="1202"/>
            </a:xfrm>
            <a:prstGeom prst="straightConnector1">
              <a:avLst/>
            </a:prstGeom>
            <a:ln w="6350">
              <a:solidFill>
                <a:schemeClr val="bg2">
                  <a:lumMod val="10000"/>
                </a:schemeClr>
              </a:solidFill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0" name="Straight Arrow Connector 569">
              <a:extLst>
                <a:ext uri="{FF2B5EF4-FFF2-40B4-BE49-F238E27FC236}">
                  <a16:creationId xmlns:a16="http://schemas.microsoft.com/office/drawing/2014/main" id="{DB88C818-1682-29C8-6DE1-CD6B58AEB26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701342" y="2277188"/>
              <a:ext cx="224097" cy="1202"/>
            </a:xfrm>
            <a:prstGeom prst="straightConnector1">
              <a:avLst/>
            </a:prstGeom>
            <a:ln w="6350">
              <a:solidFill>
                <a:schemeClr val="bg2">
                  <a:lumMod val="10000"/>
                </a:schemeClr>
              </a:solidFill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1" name="Straight Arrow Connector 570">
              <a:extLst>
                <a:ext uri="{FF2B5EF4-FFF2-40B4-BE49-F238E27FC236}">
                  <a16:creationId xmlns:a16="http://schemas.microsoft.com/office/drawing/2014/main" id="{E493D543-E862-6050-00CD-DD1D2CAE619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696200" y="1076302"/>
              <a:ext cx="7800" cy="1207201"/>
            </a:xfrm>
            <a:prstGeom prst="straightConnector1">
              <a:avLst/>
            </a:prstGeom>
            <a:ln w="6350">
              <a:solidFill>
                <a:schemeClr val="accent1">
                  <a:lumMod val="10000"/>
                </a:schemeClr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547D2FA7-5DCE-98BB-52E6-B9DB6B22C099}"/>
              </a:ext>
            </a:extLst>
          </p:cNvPr>
          <p:cNvSpPr txBox="1"/>
          <p:nvPr/>
        </p:nvSpPr>
        <p:spPr>
          <a:xfrm>
            <a:off x="8763000" y="1219200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/>
              <a:t>CWS</a:t>
            </a:r>
            <a:endParaRPr lang="en-GB" sz="12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8BA093A-92A8-837C-07AA-1055CBB4D749}"/>
              </a:ext>
            </a:extLst>
          </p:cNvPr>
          <p:cNvSpPr txBox="1"/>
          <p:nvPr/>
        </p:nvSpPr>
        <p:spPr>
          <a:xfrm>
            <a:off x="10058400" y="1188000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/>
              <a:t>CWU</a:t>
            </a:r>
            <a:endParaRPr lang="en-GB" sz="1200" dirty="0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95487BE6-1394-5602-1788-A882CDA35BCB}"/>
              </a:ext>
            </a:extLst>
          </p:cNvPr>
          <p:cNvCxnSpPr>
            <a:cxnSpLocks/>
          </p:cNvCxnSpPr>
          <p:nvPr/>
        </p:nvCxnSpPr>
        <p:spPr>
          <a:xfrm flipV="1">
            <a:off x="1450945" y="3124200"/>
            <a:ext cx="0" cy="457200"/>
          </a:xfrm>
          <a:prstGeom prst="line">
            <a:avLst/>
          </a:prstGeom>
          <a:ln>
            <a:solidFill>
              <a:schemeClr val="accent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B9FF62BF-21BD-6183-5932-370F1D39DEA2}"/>
              </a:ext>
            </a:extLst>
          </p:cNvPr>
          <p:cNvCxnSpPr>
            <a:cxnSpLocks/>
          </p:cNvCxnSpPr>
          <p:nvPr/>
        </p:nvCxnSpPr>
        <p:spPr>
          <a:xfrm>
            <a:off x="1447800" y="3140868"/>
            <a:ext cx="180000" cy="0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64376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371784" y="467371"/>
            <a:ext cx="4879800" cy="4990700"/>
          </a:xfrm>
          <a:prstGeom prst="rect">
            <a:avLst/>
          </a:prstGeom>
          <a:solidFill>
            <a:srgbClr val="F2F8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2" name="Rectangle 21"/>
          <p:cNvSpPr/>
          <p:nvPr/>
        </p:nvSpPr>
        <p:spPr>
          <a:xfrm>
            <a:off x="5873757" y="477421"/>
            <a:ext cx="5980480" cy="4980650"/>
          </a:xfrm>
          <a:prstGeom prst="rect">
            <a:avLst/>
          </a:prstGeom>
          <a:solidFill>
            <a:srgbClr val="EEF2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4" name="Rectangle 3"/>
          <p:cNvSpPr/>
          <p:nvPr/>
        </p:nvSpPr>
        <p:spPr>
          <a:xfrm>
            <a:off x="4764505" y="6542501"/>
            <a:ext cx="238706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b="1" dirty="0">
                <a:cs typeface="Times New Roman" panose="02020603050405020304" pitchFamily="18" charset="0"/>
              </a:rPr>
              <a:t>nicolas.guillotin@cern.ch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6533942"/>
            <a:ext cx="362872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b="1" dirty="0">
                <a:cs typeface="Times New Roman" panose="02020603050405020304" pitchFamily="18" charset="0"/>
              </a:rPr>
              <a:t>ICEC28-ICMC2022, April 25</a:t>
            </a:r>
            <a:r>
              <a:rPr lang="en-GB" sz="1200" b="1" baseline="30000" dirty="0">
                <a:cs typeface="Times New Roman" panose="02020603050405020304" pitchFamily="18" charset="0"/>
              </a:rPr>
              <a:t>th</a:t>
            </a:r>
            <a:r>
              <a:rPr lang="en-GB" sz="1200" b="1" dirty="0">
                <a:cs typeface="Times New Roman" panose="02020603050405020304" pitchFamily="18" charset="0"/>
              </a:rPr>
              <a:t> – 29</a:t>
            </a:r>
            <a:r>
              <a:rPr lang="en-GB" sz="1200" b="1" baseline="30000" dirty="0">
                <a:cs typeface="Times New Roman" panose="02020603050405020304" pitchFamily="18" charset="0"/>
              </a:rPr>
              <a:t>th</a:t>
            </a:r>
            <a:r>
              <a:rPr lang="en-GB" sz="1200" b="1" dirty="0">
                <a:cs typeface="Times New Roman" panose="02020603050405020304" pitchFamily="18" charset="0"/>
              </a:rPr>
              <a:t>, 2022</a:t>
            </a:r>
          </a:p>
        </p:txBody>
      </p:sp>
      <p:sp>
        <p:nvSpPr>
          <p:cNvPr id="6" name="Rectangle 5"/>
          <p:cNvSpPr/>
          <p:nvPr/>
        </p:nvSpPr>
        <p:spPr>
          <a:xfrm>
            <a:off x="11487751" y="6571375"/>
            <a:ext cx="704249" cy="2770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b="1" dirty="0">
                <a:cs typeface="Times New Roman" panose="02020603050405020304" pitchFamily="18" charset="0"/>
              </a:rPr>
              <a:t>2</a:t>
            </a:r>
          </a:p>
        </p:txBody>
      </p:sp>
      <p:pic>
        <p:nvPicPr>
          <p:cNvPr id="2050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3" y="844487"/>
            <a:ext cx="3498045" cy="2623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9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880" b="8549"/>
          <a:stretch>
            <a:fillRect/>
          </a:stretch>
        </p:blipFill>
        <p:spPr bwMode="auto">
          <a:xfrm>
            <a:off x="7119053" y="803678"/>
            <a:ext cx="4616671" cy="2607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971013" y="495762"/>
            <a:ext cx="3821815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600" b="1" cap="all" dirty="0">
                <a:ea typeface="Calibri" panose="020F0502020204030204" pitchFamily="34" charset="0"/>
                <a:cs typeface="Times New Roman" panose="02020603050405020304" pitchFamily="18" charset="0"/>
              </a:rPr>
              <a:t>N</a:t>
            </a:r>
            <a:r>
              <a:rPr kumimoji="0" lang="en-US" altLang="en-US" sz="1600" b="1" i="0" u="none" strike="noStrike" cap="all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ew Compressor station (CS-B)</a:t>
            </a:r>
            <a:endParaRPr kumimoji="0" lang="en-US" altLang="en-US" sz="1600" b="1" i="0" u="none" strike="noStrike" cap="all" normalizeH="0" baseline="0" dirty="0">
              <a:ln>
                <a:noFill/>
              </a:ln>
              <a:solidFill>
                <a:schemeClr val="tx1"/>
              </a:solidFill>
              <a:effectLst/>
              <a:cs typeface="Times New Roman" panose="020206030504050203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524994" y="477419"/>
            <a:ext cx="256672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en-US" sz="1600" b="1" cap="all" dirty="0">
                <a:ea typeface="Times New Roman" panose="02020603050405020304" pitchFamily="18" charset="0"/>
                <a:cs typeface="Times New Roman" panose="02020603050405020304" pitchFamily="18" charset="0"/>
              </a:rPr>
              <a:t> N</a:t>
            </a:r>
            <a:r>
              <a:rPr lang="en-US" altLang="en-US" sz="1600" b="1" cap="all" dirty="0">
                <a:ea typeface="Calibri" panose="020F0502020204030204" pitchFamily="34" charset="0"/>
                <a:cs typeface="Times New Roman" panose="02020603050405020304" pitchFamily="18" charset="0"/>
              </a:rPr>
              <a:t>ew cold box (CB-B)</a:t>
            </a:r>
            <a:endParaRPr lang="en-GB" sz="1600" b="1" cap="all" dirty="0">
              <a:cs typeface="Times New Roman" panose="02020603050405020304" pitchFamily="18" charset="0"/>
            </a:endParaRPr>
          </a:p>
        </p:txBody>
      </p:sp>
      <p:pic>
        <p:nvPicPr>
          <p:cNvPr id="12" name="Picture 11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449" y="3487825"/>
            <a:ext cx="4450752" cy="18045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6078" y="3598481"/>
            <a:ext cx="5529646" cy="168068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FF43A19-A92E-E584-EE6E-C31AE2CEA1BB}"/>
              </a:ext>
            </a:extLst>
          </p:cNvPr>
          <p:cNvSpPr txBox="1"/>
          <p:nvPr/>
        </p:nvSpPr>
        <p:spPr>
          <a:xfrm>
            <a:off x="371784" y="46971"/>
            <a:ext cx="114824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Cryogenics Infrastructure upgrade : new cryogenics plant  (Linde B)</a:t>
            </a:r>
            <a:endParaRPr lang="en-US" sz="20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F469511-3B0E-5A3C-41B4-F82DA974BC26}"/>
              </a:ext>
            </a:extLst>
          </p:cNvPr>
          <p:cNvSpPr txBox="1"/>
          <p:nvPr/>
        </p:nvSpPr>
        <p:spPr>
          <a:xfrm>
            <a:off x="4137788" y="874667"/>
            <a:ext cx="2849766" cy="2523768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500" b="1" dirty="0"/>
              <a:t>MAIN CARACTERISTICS</a:t>
            </a:r>
          </a:p>
          <a:p>
            <a:r>
              <a:rPr lang="fr-CH" sz="1300" dirty="0"/>
              <a:t>1 </a:t>
            </a:r>
            <a:r>
              <a:rPr lang="fr-CH" sz="1300" dirty="0" err="1"/>
              <a:t>motor</a:t>
            </a:r>
            <a:r>
              <a:rPr lang="fr-CH" sz="1300" dirty="0"/>
              <a:t> </a:t>
            </a:r>
            <a:r>
              <a:rPr lang="fr-CH" sz="1300" dirty="0" err="1"/>
              <a:t>stahl</a:t>
            </a:r>
            <a:r>
              <a:rPr lang="fr-CH" sz="1300" dirty="0"/>
              <a:t> (1.6 MW)</a:t>
            </a:r>
          </a:p>
          <a:p>
            <a:r>
              <a:rPr lang="fr-CH" sz="1300" dirty="0"/>
              <a:t>1 double stage </a:t>
            </a:r>
            <a:r>
              <a:rPr lang="fr-CH" sz="1300" dirty="0" err="1"/>
              <a:t>compressor</a:t>
            </a:r>
            <a:r>
              <a:rPr lang="fr-CH" sz="1300" dirty="0"/>
              <a:t> </a:t>
            </a:r>
            <a:r>
              <a:rPr lang="fr-CH" sz="1300" dirty="0" err="1"/>
              <a:t>Mycom</a:t>
            </a:r>
            <a:endParaRPr lang="fr-CH" sz="1300" dirty="0"/>
          </a:p>
          <a:p>
            <a:r>
              <a:rPr lang="fr-CH" sz="1300" dirty="0"/>
              <a:t>8 turbines</a:t>
            </a:r>
          </a:p>
          <a:p>
            <a:r>
              <a:rPr lang="fr-CH" sz="1300" dirty="0"/>
              <a:t>8 </a:t>
            </a:r>
            <a:r>
              <a:rPr lang="fr-CH" sz="1300" dirty="0" err="1"/>
              <a:t>exchangers</a:t>
            </a:r>
            <a:endParaRPr lang="fr-CH" sz="1300" dirty="0"/>
          </a:p>
          <a:p>
            <a:r>
              <a:rPr lang="fr-CH" sz="1300" dirty="0"/>
              <a:t>2 </a:t>
            </a:r>
            <a:r>
              <a:rPr lang="fr-CH" sz="1300" dirty="0" err="1"/>
              <a:t>adsorbers</a:t>
            </a:r>
            <a:r>
              <a:rPr lang="fr-CH" sz="1300" dirty="0"/>
              <a:t> 80 K</a:t>
            </a:r>
          </a:p>
          <a:p>
            <a:r>
              <a:rPr lang="fr-CH" sz="1300" dirty="0"/>
              <a:t>1 adsorber 20 K</a:t>
            </a:r>
          </a:p>
          <a:p>
            <a:r>
              <a:rPr lang="fr-CH" sz="1300" dirty="0"/>
              <a:t>No precooler LN2 </a:t>
            </a:r>
          </a:p>
          <a:p>
            <a:r>
              <a:rPr lang="fr-CH" sz="1300" dirty="0"/>
              <a:t>No phase </a:t>
            </a:r>
            <a:r>
              <a:rPr lang="fr-CH" sz="1300" dirty="0" err="1"/>
              <a:t>separator</a:t>
            </a:r>
            <a:endParaRPr lang="fr-CH" sz="1300" dirty="0"/>
          </a:p>
          <a:p>
            <a:r>
              <a:rPr lang="fr-CH" sz="1300" u="sng" dirty="0" err="1"/>
              <a:t>Inlet</a:t>
            </a:r>
            <a:r>
              <a:rPr lang="fr-CH" sz="1300" u="sng" dirty="0"/>
              <a:t> flow at full </a:t>
            </a:r>
            <a:r>
              <a:rPr lang="fr-CH" sz="1300" u="sng" dirty="0" err="1"/>
              <a:t>capacity</a:t>
            </a:r>
            <a:r>
              <a:rPr lang="fr-CH" sz="1300" u="sng" dirty="0"/>
              <a:t> </a:t>
            </a:r>
            <a:r>
              <a:rPr lang="fr-CH" sz="1300" dirty="0"/>
              <a:t>: 350 g/s</a:t>
            </a:r>
          </a:p>
          <a:p>
            <a:r>
              <a:rPr lang="fr-CH" sz="1300" u="sng" dirty="0" err="1"/>
              <a:t>Liquefaction</a:t>
            </a:r>
            <a:r>
              <a:rPr lang="fr-CH" sz="1300" u="sng" dirty="0"/>
              <a:t> flow </a:t>
            </a:r>
            <a:r>
              <a:rPr lang="fr-CH" sz="1300" dirty="0"/>
              <a:t>: 35 g/s (</a:t>
            </a:r>
            <a:r>
              <a:rPr lang="fr-CH" sz="1300" dirty="0" err="1"/>
              <a:t>Lhe</a:t>
            </a:r>
            <a:r>
              <a:rPr lang="fr-CH" sz="1300" dirty="0"/>
              <a:t> @ 4.5 K, 1.6 bar)</a:t>
            </a:r>
            <a:endParaRPr lang="en-GB" sz="13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4B0B6F0-D795-1EA9-C5FC-4778C3EAC524}"/>
              </a:ext>
            </a:extLst>
          </p:cNvPr>
          <p:cNvSpPr txBox="1"/>
          <p:nvPr/>
        </p:nvSpPr>
        <p:spPr>
          <a:xfrm>
            <a:off x="152400" y="5468242"/>
            <a:ext cx="5052943" cy="7232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lvl="1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800" dirty="0"/>
              <a:t>Installation (Q2 2019 – Q4 2019)</a:t>
            </a:r>
          </a:p>
          <a:p>
            <a:pPr marL="742950" lvl="1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800" dirty="0"/>
              <a:t>Commissioning (Q4 2019 – Q3 2020)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0C6B18F-2F48-5BAE-271D-F3676180502D}"/>
              </a:ext>
            </a:extLst>
          </p:cNvPr>
          <p:cNvSpPr txBox="1"/>
          <p:nvPr/>
        </p:nvSpPr>
        <p:spPr>
          <a:xfrm>
            <a:off x="6422923" y="5630954"/>
            <a:ext cx="449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/>
              <a:t>Operation (Q4 2020 – now)</a:t>
            </a:r>
            <a:endParaRPr lang="en-US" dirty="0"/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54568B72-EE03-F7C2-EC22-AC90C19F3B08}"/>
              </a:ext>
            </a:extLst>
          </p:cNvPr>
          <p:cNvSpPr/>
          <p:nvPr/>
        </p:nvSpPr>
        <p:spPr>
          <a:xfrm>
            <a:off x="6115665" y="5730376"/>
            <a:ext cx="304800" cy="199005"/>
          </a:xfrm>
          <a:prstGeom prst="rightArrow">
            <a:avLst/>
          </a:prstGeom>
          <a:solidFill>
            <a:schemeClr val="tx1">
              <a:alpha val="50000"/>
            </a:schemeClr>
          </a:solidFill>
          <a:ln>
            <a:solidFill>
              <a:srgbClr val="C00000"/>
            </a:solidFill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48249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4BE3C3E-DAAE-04D5-A663-38DF24F9FC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2014" y="2895600"/>
            <a:ext cx="3743129" cy="317344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1B5211A-7FEA-6DDB-6AB3-C1C11DE50E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60564" y="562837"/>
            <a:ext cx="3705130" cy="282904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782D545-AB38-907A-AA97-953076C31D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13537" y="2738651"/>
            <a:ext cx="3606764" cy="3325847"/>
          </a:xfrm>
          <a:prstGeom prst="rect">
            <a:avLst/>
          </a:prstGeom>
        </p:spPr>
      </p:pic>
      <p:pic>
        <p:nvPicPr>
          <p:cNvPr id="7" name="Picture 6" descr="Diagram&#10;&#10;Description automatically generated">
            <a:extLst>
              <a:ext uri="{FF2B5EF4-FFF2-40B4-BE49-F238E27FC236}">
                <a16:creationId xmlns:a16="http://schemas.microsoft.com/office/drawing/2014/main" id="{D31A519F-838A-6B08-846E-9032210E259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5920" y="2771633"/>
            <a:ext cx="3554066" cy="329286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8D488D7-872F-B379-28FD-9164B98243C2}"/>
              </a:ext>
            </a:extLst>
          </p:cNvPr>
          <p:cNvSpPr txBox="1"/>
          <p:nvPr/>
        </p:nvSpPr>
        <p:spPr>
          <a:xfrm>
            <a:off x="190501" y="76200"/>
            <a:ext cx="118109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1. Cryogenics Infrastructure upgrade </a:t>
            </a:r>
            <a:r>
              <a:rPr lang="fr-CH" sz="2000" b="1" dirty="0"/>
              <a:t>: 25 kl DEWAR ISSUE</a:t>
            </a:r>
            <a:endParaRPr lang="en-GB" sz="2000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8CAF629-DDC4-A5EC-D03A-17DE3F5EDC79}"/>
              </a:ext>
            </a:extLst>
          </p:cNvPr>
          <p:cNvCxnSpPr/>
          <p:nvPr/>
        </p:nvCxnSpPr>
        <p:spPr>
          <a:xfrm flipH="1">
            <a:off x="7652282" y="1603612"/>
            <a:ext cx="152400" cy="1676400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701C246-6DFD-9A3C-5B17-E001BBF1D893}"/>
              </a:ext>
            </a:extLst>
          </p:cNvPr>
          <p:cNvCxnSpPr>
            <a:cxnSpLocks/>
          </p:cNvCxnSpPr>
          <p:nvPr/>
        </p:nvCxnSpPr>
        <p:spPr>
          <a:xfrm>
            <a:off x="7576083" y="1524000"/>
            <a:ext cx="69038" cy="1801400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Arc 14">
            <a:extLst>
              <a:ext uri="{FF2B5EF4-FFF2-40B4-BE49-F238E27FC236}">
                <a16:creationId xmlns:a16="http://schemas.microsoft.com/office/drawing/2014/main" id="{CD06A976-EA50-9EC9-14A7-6B2D4C221EB4}"/>
              </a:ext>
            </a:extLst>
          </p:cNvPr>
          <p:cNvSpPr/>
          <p:nvPr/>
        </p:nvSpPr>
        <p:spPr>
          <a:xfrm rot="21408627">
            <a:off x="7512892" y="2648361"/>
            <a:ext cx="213720" cy="73195"/>
          </a:xfrm>
          <a:prstGeom prst="arc">
            <a:avLst>
              <a:gd name="adj1" fmla="val 14349528"/>
              <a:gd name="adj2" fmla="val 21219694"/>
            </a:avLst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4B7938A-64E3-44AE-51BE-79F8B7C31432}"/>
              </a:ext>
            </a:extLst>
          </p:cNvPr>
          <p:cNvSpPr txBox="1"/>
          <p:nvPr/>
        </p:nvSpPr>
        <p:spPr>
          <a:xfrm>
            <a:off x="64012" y="788953"/>
            <a:ext cx="4890802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CH" sz="1300" b="1" u="sng" dirty="0"/>
              <a:t>Event (June 2021): Flooding in the pit – Dewar tilted by 10°</a:t>
            </a:r>
          </a:p>
          <a:p>
            <a:pPr marL="177800" lvl="2">
              <a:buClr>
                <a:schemeClr val="tx2"/>
              </a:buClr>
              <a:buSzPct val="90000"/>
              <a:tabLst>
                <a:tab pos="360363" algn="l"/>
              </a:tabLst>
            </a:pPr>
            <a:r>
              <a:rPr lang="en-US" sz="1300" dirty="0"/>
              <a:t>1.Emptying    </a:t>
            </a:r>
          </a:p>
          <a:p>
            <a:pPr marL="177800" lvl="2">
              <a:buClr>
                <a:schemeClr val="tx2"/>
              </a:buClr>
              <a:buSzPct val="90000"/>
              <a:tabLst>
                <a:tab pos="360363" algn="l"/>
              </a:tabLst>
            </a:pPr>
            <a:r>
              <a:rPr lang="en-US" sz="1300" dirty="0"/>
              <a:t>2.Dewar lifted to maintain Center of gravity to avoid swinging.      </a:t>
            </a:r>
          </a:p>
          <a:p>
            <a:pPr marL="177800" lvl="2">
              <a:buClr>
                <a:schemeClr val="tx2"/>
              </a:buClr>
              <a:buSzPct val="90000"/>
              <a:tabLst>
                <a:tab pos="360363" algn="l"/>
              </a:tabLst>
            </a:pPr>
            <a:r>
              <a:rPr lang="en-US" sz="1300" dirty="0"/>
              <a:t>3.Water drained from the pit.</a:t>
            </a:r>
          </a:p>
          <a:p>
            <a:pPr marL="177800" lvl="2">
              <a:buClr>
                <a:schemeClr val="tx2"/>
              </a:buClr>
              <a:buSzPct val="90000"/>
              <a:tabLst>
                <a:tab pos="360363" algn="l"/>
              </a:tabLst>
            </a:pPr>
            <a:r>
              <a:rPr lang="en-US" sz="1300" dirty="0"/>
              <a:t>4.Investigation: dye penetrant test + high resolution 3D laser scan of the neck, endoscopy =&gt; experts agreed damage is minor – OK for re-use.</a:t>
            </a:r>
          </a:p>
          <a:p>
            <a:pPr marL="177800" lvl="2">
              <a:buClr>
                <a:schemeClr val="tx2"/>
              </a:buClr>
              <a:buSzPct val="90000"/>
              <a:tabLst>
                <a:tab pos="360363" algn="l"/>
              </a:tabLst>
            </a:pPr>
            <a:r>
              <a:rPr lang="en-US" sz="1300" dirty="0"/>
              <a:t>5. Leak test + pressure test</a:t>
            </a:r>
          </a:p>
          <a:p>
            <a:pPr marL="177800" lvl="2">
              <a:buClr>
                <a:schemeClr val="tx2"/>
              </a:buClr>
              <a:buSzPct val="90000"/>
              <a:tabLst>
                <a:tab pos="360363" algn="l"/>
              </a:tabLst>
            </a:pPr>
            <a:r>
              <a:rPr lang="en-US" sz="1300" dirty="0"/>
              <a:t>6. Back in service in August 2024</a:t>
            </a:r>
          </a:p>
          <a:p>
            <a:endParaRPr lang="en-GB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5005D18-4EA2-ECE7-090E-6646A08C27C0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0514" y="562837"/>
            <a:ext cx="3705130" cy="22087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884842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54DC5D-501D-1B79-778E-7CADDDFF8D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1A669DE0-9139-7439-7CC4-BEB8BDF3D9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06" y="702903"/>
            <a:ext cx="5745920" cy="1885873"/>
          </a:xfrm>
          <a:prstGeom prst="rect">
            <a:avLst/>
          </a:prstGeom>
          <a:solidFill>
            <a:schemeClr val="bg1"/>
          </a:solidFill>
        </p:spPr>
      </p:pic>
      <p:grpSp>
        <p:nvGrpSpPr>
          <p:cNvPr id="30" name="Group 29">
            <a:extLst>
              <a:ext uri="{FF2B5EF4-FFF2-40B4-BE49-F238E27FC236}">
                <a16:creationId xmlns:a16="http://schemas.microsoft.com/office/drawing/2014/main" id="{C014CFEC-661D-912F-4D2C-DFA6CD1968BF}"/>
              </a:ext>
            </a:extLst>
          </p:cNvPr>
          <p:cNvGrpSpPr/>
          <p:nvPr/>
        </p:nvGrpSpPr>
        <p:grpSpPr>
          <a:xfrm>
            <a:off x="9239830" y="3962400"/>
            <a:ext cx="2878893" cy="2136121"/>
            <a:chOff x="9283369" y="3592569"/>
            <a:chExt cx="2786711" cy="2368053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A8362784-5387-A8E3-C900-FB570CF329E9}"/>
                </a:ext>
              </a:extLst>
            </p:cNvPr>
            <p:cNvSpPr txBox="1"/>
            <p:nvPr/>
          </p:nvSpPr>
          <p:spPr>
            <a:xfrm>
              <a:off x="9283369" y="5544457"/>
              <a:ext cx="2786711" cy="41616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300" b="1" dirty="0"/>
                <a:t>RF</a:t>
              </a:r>
              <a:r>
                <a:rPr lang="en-US" sz="1300" dirty="0"/>
                <a:t> Crab Cavities Cryo-Module</a:t>
              </a:r>
            </a:p>
          </p:txBody>
        </p:sp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C95CB16D-3A1F-B0D1-CF59-5F8711A8A90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283369" y="3592569"/>
              <a:ext cx="2786711" cy="195188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>
                  <a:lumMod val="50000"/>
                </a:schemeClr>
              </a:solidFill>
            </a:ln>
          </p:spPr>
        </p:pic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A9C53DAA-F9F1-17CB-AD5F-64FF2514286E}"/>
              </a:ext>
            </a:extLst>
          </p:cNvPr>
          <p:cNvSpPr txBox="1"/>
          <p:nvPr/>
        </p:nvSpPr>
        <p:spPr>
          <a:xfrm>
            <a:off x="533400" y="0"/>
            <a:ext cx="11303352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400" b="1" dirty="0"/>
              <a:t>SM18 presentation</a:t>
            </a:r>
          </a:p>
          <a:p>
            <a:pPr algn="ctr"/>
            <a:r>
              <a:rPr lang="en-GB" b="1" dirty="0"/>
              <a:t>SM18: </a:t>
            </a:r>
            <a:r>
              <a:rPr lang="en-GB" sz="1800" dirty="0"/>
              <a:t>CERN’s major test facility for superconducting magnets, power links, and radio-frequency cavities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3CDE0FB-5051-035F-54AF-31B840255F80}"/>
              </a:ext>
            </a:extLst>
          </p:cNvPr>
          <p:cNvSpPr txBox="1"/>
          <p:nvPr/>
        </p:nvSpPr>
        <p:spPr>
          <a:xfrm>
            <a:off x="4763412" y="5785764"/>
            <a:ext cx="3036068" cy="369332"/>
          </a:xfrm>
          <a:prstGeom prst="rect">
            <a:avLst/>
          </a:prstGeom>
          <a:noFill/>
          <a:ln>
            <a:noFill/>
          </a:ln>
        </p:spPr>
        <p:txBody>
          <a:bodyPr wrap="square" lIns="45720" rIns="45720" rtlCol="0">
            <a:spAutoFit/>
          </a:bodyPr>
          <a:lstStyle/>
          <a:p>
            <a:r>
              <a:rPr lang="en-US" dirty="0"/>
              <a:t>SM18 hall surface : 7200 m</a:t>
            </a:r>
            <a:r>
              <a:rPr lang="en-US" baseline="30000" dirty="0"/>
              <a:t>2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13873DF-C255-9B31-3E98-585DBC5C99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706" y="4269223"/>
            <a:ext cx="2878894" cy="1885873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AFA4A6A3-C2E0-EA9E-26EA-0AB6D66910A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37575" y="776252"/>
            <a:ext cx="8516850" cy="5322269"/>
          </a:xfrm>
          <a:prstGeom prst="rect">
            <a:avLst/>
          </a:prstGeom>
          <a:ln>
            <a:noFill/>
          </a:ln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DF85B5A6-7C38-99C3-76D7-C6ECF90068A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84080" y="769668"/>
            <a:ext cx="2286000" cy="3020458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9446C377-19CC-4192-B738-F99051866DF1}"/>
              </a:ext>
            </a:extLst>
          </p:cNvPr>
          <p:cNvSpPr txBox="1"/>
          <p:nvPr/>
        </p:nvSpPr>
        <p:spPr>
          <a:xfrm>
            <a:off x="9721966" y="759479"/>
            <a:ext cx="1264917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i="1" dirty="0"/>
              <a:t>(</a:t>
            </a:r>
            <a:r>
              <a:rPr lang="en-US" sz="1400" b="1" i="1" dirty="0"/>
              <a:t>I</a:t>
            </a:r>
            <a:r>
              <a:rPr lang="en-US" sz="1400" i="1" dirty="0"/>
              <a:t>nner</a:t>
            </a:r>
            <a:r>
              <a:rPr lang="fr-CH" sz="1400" i="1" dirty="0"/>
              <a:t> </a:t>
            </a:r>
            <a:r>
              <a:rPr lang="fr-CH" sz="1400" b="1" i="1" dirty="0"/>
              <a:t>T</a:t>
            </a:r>
            <a:r>
              <a:rPr lang="fr-CH" sz="1400" i="1" dirty="0"/>
              <a:t>riplet)  </a:t>
            </a:r>
            <a:r>
              <a:rPr lang="fr-CH" sz="1400" b="1" dirty="0"/>
              <a:t>IT</a:t>
            </a:r>
            <a:r>
              <a:rPr lang="fr-CH" sz="1400" dirty="0"/>
              <a:t> Magnet</a:t>
            </a:r>
            <a:endParaRPr lang="en-US" sz="14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B522014-4ADB-7B53-2289-487E8CF50806}"/>
              </a:ext>
            </a:extLst>
          </p:cNvPr>
          <p:cNvSpPr txBox="1"/>
          <p:nvPr/>
        </p:nvSpPr>
        <p:spPr>
          <a:xfrm>
            <a:off x="10977906" y="3465575"/>
            <a:ext cx="1092174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sz="1400" dirty="0"/>
              <a:t>Power Link</a:t>
            </a:r>
            <a:endParaRPr lang="en-US" sz="14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F75E919-1CD3-9C23-80ED-50120592957E}"/>
              </a:ext>
            </a:extLst>
          </p:cNvPr>
          <p:cNvSpPr txBox="1"/>
          <p:nvPr/>
        </p:nvSpPr>
        <p:spPr>
          <a:xfrm>
            <a:off x="55348" y="2514600"/>
            <a:ext cx="41939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500" i="1" dirty="0"/>
              <a:t>(</a:t>
            </a:r>
            <a:r>
              <a:rPr lang="en-US" b="1" i="1" u="sng" noProof="0" dirty="0"/>
              <a:t>I</a:t>
            </a:r>
            <a:r>
              <a:rPr lang="en-US" i="1" noProof="0" dirty="0"/>
              <a:t>nner</a:t>
            </a:r>
            <a:r>
              <a:rPr lang="fr-CH" i="1" dirty="0"/>
              <a:t> </a:t>
            </a:r>
            <a:r>
              <a:rPr lang="fr-CH" b="1" i="1" u="sng" dirty="0"/>
              <a:t>T</a:t>
            </a:r>
            <a:r>
              <a:rPr lang="fr-CH" i="1" dirty="0"/>
              <a:t>riplet) </a:t>
            </a:r>
            <a:r>
              <a:rPr lang="fr-CH" dirty="0"/>
              <a:t>IT-STRING test </a:t>
            </a:r>
            <a:r>
              <a:rPr lang="en-US" noProof="0" dirty="0"/>
              <a:t>bench</a:t>
            </a:r>
            <a:endParaRPr lang="en-US" dirty="0"/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94F7C407-3E2A-A5F2-1369-E2739250364F}"/>
              </a:ext>
            </a:extLst>
          </p:cNvPr>
          <p:cNvCxnSpPr>
            <a:cxnSpLocks/>
          </p:cNvCxnSpPr>
          <p:nvPr/>
        </p:nvCxnSpPr>
        <p:spPr>
          <a:xfrm>
            <a:off x="10977906" y="1291084"/>
            <a:ext cx="0" cy="2290316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45837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A0D2053-4173-FB6E-E30E-3142DAAE6997}"/>
              </a:ext>
            </a:extLst>
          </p:cNvPr>
          <p:cNvSpPr txBox="1"/>
          <p:nvPr/>
        </p:nvSpPr>
        <p:spPr>
          <a:xfrm>
            <a:off x="190501" y="76200"/>
            <a:ext cx="1181099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2200" b="1" dirty="0"/>
              <a:t>2.0 </a:t>
            </a:r>
            <a:r>
              <a:rPr lang="en-US" sz="2200" b="1" dirty="0"/>
              <a:t>Radio Frequency (RF) Crab Cavities Cryogenics Module (C3M) upgrade</a:t>
            </a:r>
          </a:p>
          <a:p>
            <a:pPr algn="ctr"/>
            <a:r>
              <a:rPr lang="en-US" sz="2200" b="1" dirty="0"/>
              <a:t>Introduction &amp; Context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5FFE556-E42C-B770-B0A9-1AA702DC70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05600" y="1377557"/>
            <a:ext cx="4949446" cy="326526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1E99729-CCFA-3407-2043-49A5212EE8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9199" y="820241"/>
            <a:ext cx="3886200" cy="432401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F698492-05A2-F9EC-E53E-EF747F810724}"/>
              </a:ext>
            </a:extLst>
          </p:cNvPr>
          <p:cNvSpPr txBox="1"/>
          <p:nvPr/>
        </p:nvSpPr>
        <p:spPr>
          <a:xfrm>
            <a:off x="7620000" y="5254292"/>
            <a:ext cx="35433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Crab cryo-module cavities' principle</a:t>
            </a:r>
            <a:endParaRPr lang="en-US" sz="14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EBD6B9B-8DE3-2BCE-1B87-B73368E4863D}"/>
              </a:ext>
            </a:extLst>
          </p:cNvPr>
          <p:cNvSpPr txBox="1"/>
          <p:nvPr/>
        </p:nvSpPr>
        <p:spPr>
          <a:xfrm>
            <a:off x="1390649" y="5240437"/>
            <a:ext cx="35433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Crab cryo-module cavities location in future LHC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7140874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27658F-B774-F158-2A3D-837EA26872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" name="Group 66">
            <a:extLst>
              <a:ext uri="{FF2B5EF4-FFF2-40B4-BE49-F238E27FC236}">
                <a16:creationId xmlns:a16="http://schemas.microsoft.com/office/drawing/2014/main" id="{E33041AB-5A44-81D4-0514-B42C748677B0}"/>
              </a:ext>
            </a:extLst>
          </p:cNvPr>
          <p:cNvGrpSpPr/>
          <p:nvPr/>
        </p:nvGrpSpPr>
        <p:grpSpPr>
          <a:xfrm>
            <a:off x="241899" y="457200"/>
            <a:ext cx="12446652" cy="5300646"/>
            <a:chOff x="-642438" y="1524000"/>
            <a:chExt cx="11369017" cy="4278892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2BAB5A8D-DD27-B691-087E-C1F8EE87A5B0}"/>
                </a:ext>
              </a:extLst>
            </p:cNvPr>
            <p:cNvSpPr/>
            <p:nvPr/>
          </p:nvSpPr>
          <p:spPr>
            <a:xfrm>
              <a:off x="2151850" y="2240184"/>
              <a:ext cx="180000" cy="457200"/>
            </a:xfrm>
            <a:prstGeom prst="rect">
              <a:avLst/>
            </a:prstGeom>
            <a:solidFill>
              <a:schemeClr val="accent5">
                <a:alpha val="5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523" name="Straight Connector 522">
              <a:extLst>
                <a:ext uri="{FF2B5EF4-FFF2-40B4-BE49-F238E27FC236}">
                  <a16:creationId xmlns:a16="http://schemas.microsoft.com/office/drawing/2014/main" id="{87F1E205-BCD4-7C7F-FD22-410C47E61E8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68800" y="1524000"/>
              <a:ext cx="97067" cy="0"/>
            </a:xfrm>
            <a:prstGeom prst="line">
              <a:avLst/>
            </a:prstGeom>
            <a:ln w="6350">
              <a:solidFill>
                <a:schemeClr val="tx2">
                  <a:lumMod val="20000"/>
                  <a:lumOff val="8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25" name="TextBox 524">
              <a:extLst>
                <a:ext uri="{FF2B5EF4-FFF2-40B4-BE49-F238E27FC236}">
                  <a16:creationId xmlns:a16="http://schemas.microsoft.com/office/drawing/2014/main" id="{9A0756F8-9F61-5E46-B515-2E003F18E8FE}"/>
                </a:ext>
              </a:extLst>
            </p:cNvPr>
            <p:cNvSpPr txBox="1"/>
            <p:nvPr/>
          </p:nvSpPr>
          <p:spPr>
            <a:xfrm>
              <a:off x="3691525" y="2175787"/>
              <a:ext cx="99060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900" i="1" dirty="0">
                  <a:solidFill>
                    <a:schemeClr val="bg2">
                      <a:lumMod val="10000"/>
                    </a:schemeClr>
                  </a:solidFill>
                </a:rPr>
                <a:t>[4.5 K ; 3.5 bar]</a:t>
              </a:r>
              <a:endParaRPr lang="en-GB" sz="900" i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526" name="TextBox 525">
              <a:extLst>
                <a:ext uri="{FF2B5EF4-FFF2-40B4-BE49-F238E27FC236}">
                  <a16:creationId xmlns:a16="http://schemas.microsoft.com/office/drawing/2014/main" id="{8237CABE-9C45-027F-8A09-DEC72F37003C}"/>
                </a:ext>
              </a:extLst>
            </p:cNvPr>
            <p:cNvSpPr txBox="1"/>
            <p:nvPr/>
          </p:nvSpPr>
          <p:spPr>
            <a:xfrm>
              <a:off x="4282530" y="3911365"/>
              <a:ext cx="68579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900" i="1" dirty="0">
                  <a:solidFill>
                    <a:schemeClr val="bg2">
                      <a:lumMod val="10000"/>
                    </a:schemeClr>
                  </a:solidFill>
                </a:rPr>
                <a:t>[4.5 K</a:t>
              </a:r>
            </a:p>
            <a:p>
              <a:r>
                <a:rPr lang="fr-CH" sz="900" i="1" dirty="0">
                  <a:solidFill>
                    <a:schemeClr val="bg2">
                      <a:lumMod val="10000"/>
                    </a:schemeClr>
                  </a:solidFill>
                </a:rPr>
                <a:t>1.6 bar]</a:t>
              </a:r>
              <a:endParaRPr lang="en-GB" sz="900" i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542" name="TextBox 541">
              <a:extLst>
                <a:ext uri="{FF2B5EF4-FFF2-40B4-BE49-F238E27FC236}">
                  <a16:creationId xmlns:a16="http://schemas.microsoft.com/office/drawing/2014/main" id="{B57B56F6-0A08-A30A-8DC2-1BEB452B3A53}"/>
                </a:ext>
              </a:extLst>
            </p:cNvPr>
            <p:cNvSpPr txBox="1"/>
            <p:nvPr/>
          </p:nvSpPr>
          <p:spPr>
            <a:xfrm>
              <a:off x="4017553" y="3634403"/>
              <a:ext cx="99060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900" i="1" dirty="0">
                  <a:solidFill>
                    <a:schemeClr val="bg2">
                      <a:lumMod val="10000"/>
                    </a:schemeClr>
                  </a:solidFill>
                </a:rPr>
                <a:t>[20 K ; 1.2 bar]</a:t>
              </a:r>
              <a:endParaRPr lang="en-GB" sz="900" i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0623CF64-8866-4318-1125-1B029D4893E9}"/>
                </a:ext>
              </a:extLst>
            </p:cNvPr>
            <p:cNvSpPr txBox="1"/>
            <p:nvPr/>
          </p:nvSpPr>
          <p:spPr>
            <a:xfrm rot="16200000">
              <a:off x="1908285" y="2360869"/>
              <a:ext cx="646331" cy="19679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800" dirty="0">
                  <a:solidFill>
                    <a:schemeClr val="accent6">
                      <a:lumMod val="50000"/>
                    </a:schemeClr>
                  </a:solidFill>
                </a:rPr>
                <a:t>precooler</a:t>
              </a:r>
              <a:endParaRPr lang="en-GB" sz="8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26" name="Cylinder 25">
              <a:extLst>
                <a:ext uri="{FF2B5EF4-FFF2-40B4-BE49-F238E27FC236}">
                  <a16:creationId xmlns:a16="http://schemas.microsoft.com/office/drawing/2014/main" id="{9270D0F1-58A9-FA11-30C6-5665C4187820}"/>
                </a:ext>
              </a:extLst>
            </p:cNvPr>
            <p:cNvSpPr/>
            <p:nvPr/>
          </p:nvSpPr>
          <p:spPr>
            <a:xfrm>
              <a:off x="-642438" y="2666729"/>
              <a:ext cx="711906" cy="1399777"/>
            </a:xfrm>
            <a:prstGeom prst="can">
              <a:avLst/>
            </a:prstGeom>
            <a:solidFill>
              <a:schemeClr val="bg1">
                <a:alpha val="50000"/>
              </a:schemeClr>
            </a:solidFill>
            <a:ln>
              <a:solidFill>
                <a:srgbClr val="002060"/>
              </a:solidFill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AE36B1CC-899B-A54D-6C8C-DF29A5C2E9A3}"/>
                </a:ext>
              </a:extLst>
            </p:cNvPr>
            <p:cNvSpPr txBox="1"/>
            <p:nvPr/>
          </p:nvSpPr>
          <p:spPr>
            <a:xfrm>
              <a:off x="-632013" y="2979626"/>
              <a:ext cx="695277" cy="7701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400" dirty="0"/>
                <a:t>8x 80m</a:t>
              </a:r>
              <a:r>
                <a:rPr lang="fr-CH" sz="1400" baseline="30000" dirty="0"/>
                <a:t>3</a:t>
              </a:r>
              <a:r>
                <a:rPr lang="fr-CH" sz="1400" dirty="0"/>
                <a:t> GHe buffers </a:t>
              </a:r>
              <a:endParaRPr lang="en-GB" sz="1400" dirty="0"/>
            </a:p>
          </p:txBody>
        </p:sp>
        <p:grpSp>
          <p:nvGrpSpPr>
            <p:cNvPr id="383" name="Group 382">
              <a:extLst>
                <a:ext uri="{FF2B5EF4-FFF2-40B4-BE49-F238E27FC236}">
                  <a16:creationId xmlns:a16="http://schemas.microsoft.com/office/drawing/2014/main" id="{9CB84D33-C143-7AED-103A-B19215485186}"/>
                </a:ext>
              </a:extLst>
            </p:cNvPr>
            <p:cNvGrpSpPr/>
            <p:nvPr/>
          </p:nvGrpSpPr>
          <p:grpSpPr>
            <a:xfrm>
              <a:off x="420733" y="1871019"/>
              <a:ext cx="10305846" cy="3931873"/>
              <a:chOff x="1442257" y="-365465"/>
              <a:chExt cx="10305846" cy="3931873"/>
            </a:xfrm>
          </p:grpSpPr>
          <p:sp>
            <p:nvSpPr>
              <p:cNvPr id="229" name="TextBox 228">
                <a:extLst>
                  <a:ext uri="{FF2B5EF4-FFF2-40B4-BE49-F238E27FC236}">
                    <a16:creationId xmlns:a16="http://schemas.microsoft.com/office/drawing/2014/main" id="{6F5B2318-F6F7-28B4-9558-7E0AD402CDEB}"/>
                  </a:ext>
                </a:extLst>
              </p:cNvPr>
              <p:cNvSpPr txBox="1"/>
              <p:nvPr/>
            </p:nvSpPr>
            <p:spPr>
              <a:xfrm>
                <a:off x="3174218" y="10441"/>
                <a:ext cx="998628" cy="461665"/>
              </a:xfrm>
              <a:prstGeom prst="rect">
                <a:avLst/>
              </a:prstGeom>
              <a:noFill/>
              <a:ln>
                <a:solidFill>
                  <a:schemeClr val="accent1">
                    <a:lumMod val="50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fr-CH" sz="1500" dirty="0"/>
                  <a:t>Cold Box </a:t>
                </a:r>
              </a:p>
              <a:p>
                <a:pPr algn="r"/>
                <a:r>
                  <a:rPr lang="fr-CH" sz="1500" dirty="0"/>
                  <a:t>[25 g/s]</a:t>
                </a:r>
                <a:endParaRPr lang="en-GB" sz="1500" dirty="0"/>
              </a:p>
            </p:txBody>
          </p:sp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6B074379-19F8-9328-4280-D39469AE1760}"/>
                  </a:ext>
                </a:extLst>
              </p:cNvPr>
              <p:cNvGrpSpPr/>
              <p:nvPr/>
            </p:nvGrpSpPr>
            <p:grpSpPr>
              <a:xfrm>
                <a:off x="4301505" y="1879457"/>
                <a:ext cx="1159722" cy="767921"/>
                <a:chOff x="4301505" y="1473648"/>
                <a:chExt cx="1159722" cy="726674"/>
              </a:xfrm>
            </p:grpSpPr>
            <p:sp>
              <p:nvSpPr>
                <p:cNvPr id="8" name="Rectangle: Rounded Corners 7">
                  <a:extLst>
                    <a:ext uri="{FF2B5EF4-FFF2-40B4-BE49-F238E27FC236}">
                      <a16:creationId xmlns:a16="http://schemas.microsoft.com/office/drawing/2014/main" id="{34A32B6C-BD35-218B-1EEB-49B2961AEC12}"/>
                    </a:ext>
                  </a:extLst>
                </p:cNvPr>
                <p:cNvSpPr/>
                <p:nvPr/>
              </p:nvSpPr>
              <p:spPr>
                <a:xfrm>
                  <a:off x="4447873" y="1473648"/>
                  <a:ext cx="856181" cy="715922"/>
                </a:xfrm>
                <a:prstGeom prst="roundRect">
                  <a:avLst>
                    <a:gd name="adj" fmla="val 6574"/>
                  </a:avLst>
                </a:prstGeom>
                <a:solidFill>
                  <a:schemeClr val="tx1">
                    <a:lumMod val="40000"/>
                    <a:lumOff val="60000"/>
                    <a:alpha val="50000"/>
                  </a:schemeClr>
                </a:solidFill>
                <a:ln>
                  <a:solidFill>
                    <a:schemeClr val="tx2"/>
                  </a:solidFill>
                </a:ln>
                <a:effectLst/>
              </p:spPr>
              <p:style>
                <a:lnRef idx="1">
                  <a:schemeClr val="dk1"/>
                </a:lnRef>
                <a:fillRef idx="3">
                  <a:schemeClr val="dk1"/>
                </a:fillRef>
                <a:effectRef idx="2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BDF0FFAE-BC7C-4967-A63D-275DCC582D8B}"/>
                    </a:ext>
                  </a:extLst>
                </p:cNvPr>
                <p:cNvSpPr txBox="1"/>
                <p:nvPr/>
              </p:nvSpPr>
              <p:spPr>
                <a:xfrm>
                  <a:off x="4301505" y="1495008"/>
                  <a:ext cx="1159722" cy="70531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CH" dirty="0"/>
                    <a:t>Dewar</a:t>
                  </a:r>
                </a:p>
                <a:p>
                  <a:pPr algn="ctr"/>
                  <a:r>
                    <a:rPr lang="en-GB" dirty="0" err="1"/>
                    <a:t>LHe</a:t>
                  </a:r>
                  <a:r>
                    <a:rPr lang="fr-CH" dirty="0"/>
                    <a:t> </a:t>
                  </a:r>
                </a:p>
                <a:p>
                  <a:pPr algn="ctr"/>
                  <a:r>
                    <a:rPr lang="fr-CH" dirty="0"/>
                    <a:t>25 kL</a:t>
                  </a:r>
                  <a:endParaRPr lang="en-GB" dirty="0"/>
                </a:p>
              </p:txBody>
            </p:sp>
          </p:grp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3F9CC0E6-7650-D675-22A6-4DE55B14C037}"/>
                  </a:ext>
                </a:extLst>
              </p:cNvPr>
              <p:cNvSpPr txBox="1"/>
              <p:nvPr/>
            </p:nvSpPr>
            <p:spPr>
              <a:xfrm>
                <a:off x="6300427" y="1542293"/>
                <a:ext cx="3269933" cy="338554"/>
              </a:xfrm>
              <a:prstGeom prst="rect">
                <a:avLst/>
              </a:prstGeom>
              <a:noFill/>
              <a:ln w="15875">
                <a:solidFill>
                  <a:srgbClr val="7030A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fr-CH" sz="1600" dirty="0"/>
                  <a:t>5 Vertical MAGNET test benches</a:t>
                </a:r>
                <a:endParaRPr lang="en-GB" sz="1600" dirty="0"/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29B9FF5F-FDCB-D201-1FE5-4C4AF917370A}"/>
                  </a:ext>
                </a:extLst>
              </p:cNvPr>
              <p:cNvSpPr txBox="1"/>
              <p:nvPr/>
            </p:nvSpPr>
            <p:spPr>
              <a:xfrm>
                <a:off x="6300426" y="2076058"/>
                <a:ext cx="4135351" cy="472054"/>
              </a:xfrm>
              <a:prstGeom prst="rect">
                <a:avLst/>
              </a:prstGeom>
              <a:noFill/>
              <a:ln w="15875">
                <a:solidFill>
                  <a:srgbClr val="FFC0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fr-CH" sz="1600" dirty="0"/>
                  <a:t>4 Vertical RF Cavities test benches </a:t>
                </a:r>
              </a:p>
              <a:p>
                <a:r>
                  <a:rPr lang="fr-CH" sz="1600" dirty="0"/>
                  <a:t>2 RF Cryomodule test benches (in bunker)</a:t>
                </a:r>
                <a:endParaRPr lang="en-GB" sz="1600" dirty="0"/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ABE5522A-FC79-6D27-E37F-C0816EA00FEE}"/>
                  </a:ext>
                </a:extLst>
              </p:cNvPr>
              <p:cNvSpPr txBox="1"/>
              <p:nvPr/>
            </p:nvSpPr>
            <p:spPr>
              <a:xfrm>
                <a:off x="5439654" y="3069509"/>
                <a:ext cx="3057203" cy="496899"/>
              </a:xfrm>
              <a:prstGeom prst="rect">
                <a:avLst/>
              </a:prstGeom>
              <a:solidFill>
                <a:srgbClr val="EF5B21">
                  <a:alpha val="37000"/>
                </a:srgbClr>
              </a:solidFill>
              <a:ln w="15875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CH" dirty="0">
                    <a:solidFill>
                      <a:srgbClr val="FF0000"/>
                    </a:solidFill>
                  </a:rPr>
                  <a:t>New</a:t>
                </a:r>
                <a:r>
                  <a:rPr lang="fr-CH" dirty="0"/>
                  <a:t> Cold Compressor Unit</a:t>
                </a:r>
              </a:p>
              <a:p>
                <a:pPr algn="ctr"/>
                <a:r>
                  <a:rPr lang="fr-CH" sz="1600" dirty="0"/>
                  <a:t> </a:t>
                </a:r>
                <a:r>
                  <a:rPr lang="fr-CH" sz="1200" dirty="0"/>
                  <a:t>(for IT-STRING)</a:t>
                </a:r>
              </a:p>
            </p:txBody>
          </p:sp>
          <p:cxnSp>
            <p:nvCxnSpPr>
              <p:cNvPr id="21" name="Straight Arrow Connector 20">
                <a:extLst>
                  <a:ext uri="{FF2B5EF4-FFF2-40B4-BE49-F238E27FC236}">
                    <a16:creationId xmlns:a16="http://schemas.microsoft.com/office/drawing/2014/main" id="{2B937723-5E60-70B4-0DFB-967382BD6DC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193261" y="160125"/>
                <a:ext cx="2107165" cy="5983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Arrow Connector 28">
                <a:extLst>
                  <a:ext uri="{FF2B5EF4-FFF2-40B4-BE49-F238E27FC236}">
                    <a16:creationId xmlns:a16="http://schemas.microsoft.com/office/drawing/2014/main" id="{66B3BB35-23EA-2C65-B4FB-FB556C94C0E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962557" y="1464803"/>
                <a:ext cx="0" cy="414653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8FA906FF-0182-29CB-4521-2C79BAF2F0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193261" y="230067"/>
                <a:ext cx="914400" cy="0"/>
              </a:xfrm>
              <a:prstGeom prst="line">
                <a:avLst/>
              </a:prstGeom>
              <a:ln>
                <a:solidFill>
                  <a:schemeClr val="tx2"/>
                </a:solidFill>
                <a:prstDash val="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A52CFC93-0D8E-DDB1-8954-71D0D97E0A9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172691" y="1464803"/>
                <a:ext cx="789866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Arrow Connector 48">
                <a:extLst>
                  <a:ext uri="{FF2B5EF4-FFF2-40B4-BE49-F238E27FC236}">
                    <a16:creationId xmlns:a16="http://schemas.microsoft.com/office/drawing/2014/main" id="{CDA83266-36E5-F92D-AABE-050168562B0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105400" y="222781"/>
                <a:ext cx="0" cy="1656675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prstDash val="dash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392A957B-60F1-D4EA-F4AB-1563DF95156A}"/>
                  </a:ext>
                </a:extLst>
              </p:cNvPr>
              <p:cNvSpPr txBox="1"/>
              <p:nvPr/>
            </p:nvSpPr>
            <p:spPr>
              <a:xfrm rot="5400000">
                <a:off x="4600120" y="744352"/>
                <a:ext cx="83463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CH" sz="1200" i="1" dirty="0">
                    <a:solidFill>
                      <a:schemeClr val="bg2">
                        <a:lumMod val="10000"/>
                      </a:schemeClr>
                    </a:solidFill>
                  </a:rPr>
                  <a:t>Back-up</a:t>
                </a:r>
                <a:endParaRPr lang="en-GB" sz="1200" i="1" dirty="0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  <p:cxnSp>
            <p:nvCxnSpPr>
              <p:cNvPr id="53" name="Straight Arrow Connector 52">
                <a:extLst>
                  <a:ext uri="{FF2B5EF4-FFF2-40B4-BE49-F238E27FC236}">
                    <a16:creationId xmlns:a16="http://schemas.microsoft.com/office/drawing/2014/main" id="{9E9F37CF-DA9A-BDE8-CCFB-A4B96253592A}"/>
                  </a:ext>
                </a:extLst>
              </p:cNvPr>
              <p:cNvCxnSpPr>
                <a:cxnSpLocks/>
                <a:endCxn id="12" idx="1"/>
              </p:cNvCxnSpPr>
              <p:nvPr/>
            </p:nvCxnSpPr>
            <p:spPr>
              <a:xfrm>
                <a:off x="5201709" y="1711570"/>
                <a:ext cx="1098718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E54E9854-CF83-EE8E-E065-9DDCEBC59DF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201709" y="1720669"/>
                <a:ext cx="0" cy="85637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Arrow Connector 59">
                <a:extLst>
                  <a:ext uri="{FF2B5EF4-FFF2-40B4-BE49-F238E27FC236}">
                    <a16:creationId xmlns:a16="http://schemas.microsoft.com/office/drawing/2014/main" id="{6FA1361A-2527-A03E-1FE0-08435266928F}"/>
                  </a:ext>
                </a:extLst>
              </p:cNvPr>
              <p:cNvCxnSpPr>
                <a:cxnSpLocks/>
                <a:endCxn id="11" idx="1"/>
              </p:cNvCxnSpPr>
              <p:nvPr/>
            </p:nvCxnSpPr>
            <p:spPr>
              <a:xfrm>
                <a:off x="6015248" y="1196757"/>
                <a:ext cx="277218" cy="308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E2DE98E0-76C7-23D0-BEEC-885DC249DF3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015248" y="1192538"/>
                <a:ext cx="3656" cy="105913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Arrow Connector 67">
                <a:extLst>
                  <a:ext uri="{FF2B5EF4-FFF2-40B4-BE49-F238E27FC236}">
                    <a16:creationId xmlns:a16="http://schemas.microsoft.com/office/drawing/2014/main" id="{02AA81CF-FFB8-6531-0A4E-7F2105C3220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007857" y="2245335"/>
                <a:ext cx="306000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475A3F15-B067-ED0D-9A6F-4ABCDFF86C3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5881931" y="1294158"/>
                <a:ext cx="3449" cy="1068042"/>
              </a:xfrm>
              <a:prstGeom prst="line">
                <a:avLst/>
              </a:prstGeom>
              <a:ln w="9525">
                <a:solidFill>
                  <a:schemeClr val="tx1">
                    <a:lumMod val="60000"/>
                    <a:lumOff val="4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Connector 77">
                <a:extLst>
                  <a:ext uri="{FF2B5EF4-FFF2-40B4-BE49-F238E27FC236}">
                    <a16:creationId xmlns:a16="http://schemas.microsoft.com/office/drawing/2014/main" id="{3C7E4558-D927-02D4-AD36-A3B04E09424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881931" y="2362200"/>
                <a:ext cx="402609" cy="0"/>
              </a:xfrm>
              <a:prstGeom prst="line">
                <a:avLst/>
              </a:prstGeom>
              <a:ln w="9525">
                <a:solidFill>
                  <a:schemeClr val="tx1">
                    <a:lumMod val="60000"/>
                    <a:lumOff val="4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C66B5340-4B04-A6F4-5FE4-CE612608CF7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071829" y="1828800"/>
                <a:ext cx="220638" cy="0"/>
              </a:xfrm>
              <a:prstGeom prst="line">
                <a:avLst/>
              </a:prstGeom>
              <a:ln w="9525">
                <a:solidFill>
                  <a:schemeClr val="tx1">
                    <a:lumMod val="60000"/>
                    <a:lumOff val="4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2ABEBBBD-46BF-2714-D8A9-8FD36C921E9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878024" y="1828800"/>
                <a:ext cx="92339" cy="0"/>
              </a:xfrm>
              <a:prstGeom prst="line">
                <a:avLst/>
              </a:prstGeom>
              <a:ln w="9525">
                <a:solidFill>
                  <a:schemeClr val="tx1">
                    <a:lumMod val="60000"/>
                    <a:lumOff val="4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Connector 87">
                <a:extLst>
                  <a:ext uri="{FF2B5EF4-FFF2-40B4-BE49-F238E27FC236}">
                    <a16:creationId xmlns:a16="http://schemas.microsoft.com/office/drawing/2014/main" id="{41BDF6B0-2251-C03D-9F3E-22D40FDA2E6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063902" y="1294158"/>
                <a:ext cx="220638" cy="0"/>
              </a:xfrm>
              <a:prstGeom prst="line">
                <a:avLst/>
              </a:prstGeom>
              <a:ln w="9525">
                <a:solidFill>
                  <a:schemeClr val="tx1">
                    <a:lumMod val="60000"/>
                    <a:lumOff val="4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Straight Connector 90">
                <a:extLst>
                  <a:ext uri="{FF2B5EF4-FFF2-40B4-BE49-F238E27FC236}">
                    <a16:creationId xmlns:a16="http://schemas.microsoft.com/office/drawing/2014/main" id="{99C5A434-0D71-3E0F-FFF9-2255F91CF7B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885380" y="1294158"/>
                <a:ext cx="90634" cy="0"/>
              </a:xfrm>
              <a:prstGeom prst="line">
                <a:avLst/>
              </a:prstGeom>
              <a:ln w="9525">
                <a:solidFill>
                  <a:schemeClr val="tx1">
                    <a:lumMod val="60000"/>
                    <a:lumOff val="4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Connector 94">
                <a:extLst>
                  <a:ext uri="{FF2B5EF4-FFF2-40B4-BE49-F238E27FC236}">
                    <a16:creationId xmlns:a16="http://schemas.microsoft.com/office/drawing/2014/main" id="{76F6ACBC-53D1-CEF4-21E5-BE210F2ADF0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029200" y="1585250"/>
                <a:ext cx="856180" cy="0"/>
              </a:xfrm>
              <a:prstGeom prst="line">
                <a:avLst/>
              </a:prstGeom>
              <a:ln w="9525">
                <a:solidFill>
                  <a:schemeClr val="tx1">
                    <a:lumMod val="60000"/>
                    <a:lumOff val="4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Straight Arrow Connector 97">
                <a:extLst>
                  <a:ext uri="{FF2B5EF4-FFF2-40B4-BE49-F238E27FC236}">
                    <a16:creationId xmlns:a16="http://schemas.microsoft.com/office/drawing/2014/main" id="{75538A82-DD2E-BF8A-7DC2-3FA0B733687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180557" y="1579531"/>
                <a:ext cx="752933" cy="5719"/>
              </a:xfrm>
              <a:prstGeom prst="straightConnector1">
                <a:avLst/>
              </a:prstGeom>
              <a:ln w="9525">
                <a:solidFill>
                  <a:schemeClr val="tx1">
                    <a:lumMod val="60000"/>
                    <a:lumOff val="40000"/>
                  </a:schemeClr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Straight Connector 102">
                <a:extLst>
                  <a:ext uri="{FF2B5EF4-FFF2-40B4-BE49-F238E27FC236}">
                    <a16:creationId xmlns:a16="http://schemas.microsoft.com/office/drawing/2014/main" id="{682D0217-2A69-002D-5903-1B49DE3C0151}"/>
                  </a:ext>
                </a:extLst>
              </p:cNvPr>
              <p:cNvCxnSpPr>
                <a:cxnSpLocks/>
                <a:endCxn id="8" idx="0"/>
              </p:cNvCxnSpPr>
              <p:nvPr/>
            </p:nvCxnSpPr>
            <p:spPr>
              <a:xfrm flipH="1">
                <a:off x="4875964" y="1595681"/>
                <a:ext cx="3893" cy="283775"/>
              </a:xfrm>
              <a:prstGeom prst="line">
                <a:avLst/>
              </a:prstGeom>
              <a:ln w="9525">
                <a:solidFill>
                  <a:schemeClr val="tx1">
                    <a:lumMod val="60000"/>
                    <a:lumOff val="4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Straight Arrow Connector 109">
                <a:extLst>
                  <a:ext uri="{FF2B5EF4-FFF2-40B4-BE49-F238E27FC236}">
                    <a16:creationId xmlns:a16="http://schemas.microsoft.com/office/drawing/2014/main" id="{CBD6EF0A-C229-A0C1-E230-E220D90EAAE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4172002" y="342670"/>
                <a:ext cx="2088000" cy="6472"/>
              </a:xfrm>
              <a:prstGeom prst="straightConnector1">
                <a:avLst/>
              </a:prstGeom>
              <a:ln w="6350">
                <a:solidFill>
                  <a:schemeClr val="tx1">
                    <a:lumMod val="60000"/>
                    <a:lumOff val="40000"/>
                  </a:schemeClr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Straight Arrow Connector 114">
                <a:extLst>
                  <a:ext uri="{FF2B5EF4-FFF2-40B4-BE49-F238E27FC236}">
                    <a16:creationId xmlns:a16="http://schemas.microsoft.com/office/drawing/2014/main" id="{0925AB34-1D0A-F65E-B28C-1D78540A71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210276" y="282663"/>
                <a:ext cx="705415" cy="0"/>
              </a:xfrm>
              <a:prstGeom prst="straightConnector1">
                <a:avLst/>
              </a:prstGeom>
              <a:ln>
                <a:solidFill>
                  <a:schemeClr val="accent2">
                    <a:lumMod val="75000"/>
                  </a:schemeClr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Straight Arrow Connector 116">
                <a:extLst>
                  <a:ext uri="{FF2B5EF4-FFF2-40B4-BE49-F238E27FC236}">
                    <a16:creationId xmlns:a16="http://schemas.microsoft.com/office/drawing/2014/main" id="{6FB48060-EEA8-DF2A-2AA6-7F50A60F3944}"/>
                  </a:ext>
                </a:extLst>
              </p:cNvPr>
              <p:cNvCxnSpPr>
                <a:cxnSpLocks/>
                <a:stCxn id="11" idx="3"/>
              </p:cNvCxnSpPr>
              <p:nvPr/>
            </p:nvCxnSpPr>
            <p:spPr>
              <a:xfrm flipV="1">
                <a:off x="10507550" y="1199836"/>
                <a:ext cx="220438" cy="1"/>
              </a:xfrm>
              <a:prstGeom prst="straightConnector1">
                <a:avLst/>
              </a:prstGeom>
              <a:ln>
                <a:solidFill>
                  <a:schemeClr val="accent2">
                    <a:lumMod val="75000"/>
                  </a:schemeClr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Straight Connector 119">
                <a:extLst>
                  <a:ext uri="{FF2B5EF4-FFF2-40B4-BE49-F238E27FC236}">
                    <a16:creationId xmlns:a16="http://schemas.microsoft.com/office/drawing/2014/main" id="{9E97391C-80F6-40A8-2188-04E77ABB88E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10713160" y="1192538"/>
                <a:ext cx="6868" cy="1521596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Straight Arrow Connector 121">
                <a:extLst>
                  <a:ext uri="{FF2B5EF4-FFF2-40B4-BE49-F238E27FC236}">
                    <a16:creationId xmlns:a16="http://schemas.microsoft.com/office/drawing/2014/main" id="{91FB2B97-44D2-ED3F-47BD-AA1107285D82}"/>
                  </a:ext>
                </a:extLst>
              </p:cNvPr>
              <p:cNvCxnSpPr>
                <a:cxnSpLocks/>
                <a:stCxn id="12" idx="3"/>
              </p:cNvCxnSpPr>
              <p:nvPr/>
            </p:nvCxnSpPr>
            <p:spPr>
              <a:xfrm>
                <a:off x="9570360" y="1711570"/>
                <a:ext cx="1149668" cy="9098"/>
              </a:xfrm>
              <a:prstGeom prst="straightConnector1">
                <a:avLst/>
              </a:prstGeom>
              <a:ln>
                <a:solidFill>
                  <a:schemeClr val="accent2">
                    <a:lumMod val="75000"/>
                  </a:schemeClr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Straight Arrow Connector 125">
                <a:extLst>
                  <a:ext uri="{FF2B5EF4-FFF2-40B4-BE49-F238E27FC236}">
                    <a16:creationId xmlns:a16="http://schemas.microsoft.com/office/drawing/2014/main" id="{8521A03B-63BA-9D43-16C9-F8E088114F62}"/>
                  </a:ext>
                </a:extLst>
              </p:cNvPr>
              <p:cNvCxnSpPr>
                <a:cxnSpLocks/>
                <a:stCxn id="13" idx="3"/>
              </p:cNvCxnSpPr>
              <p:nvPr/>
            </p:nvCxnSpPr>
            <p:spPr>
              <a:xfrm>
                <a:off x="10435776" y="2312085"/>
                <a:ext cx="277384" cy="0"/>
              </a:xfrm>
              <a:prstGeom prst="straightConnector1">
                <a:avLst/>
              </a:prstGeom>
              <a:ln>
                <a:solidFill>
                  <a:schemeClr val="accent2">
                    <a:lumMod val="75000"/>
                  </a:schemeClr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Straight Arrow Connector 140">
                <a:extLst>
                  <a:ext uri="{FF2B5EF4-FFF2-40B4-BE49-F238E27FC236}">
                    <a16:creationId xmlns:a16="http://schemas.microsoft.com/office/drawing/2014/main" id="{9A113DD3-3EB1-4A86-C8CD-7C61018725A9}"/>
                  </a:ext>
                </a:extLst>
              </p:cNvPr>
              <p:cNvCxnSpPr>
                <a:cxnSpLocks/>
                <a:endCxn id="19" idx="3"/>
              </p:cNvCxnSpPr>
              <p:nvPr/>
            </p:nvCxnSpPr>
            <p:spPr>
              <a:xfrm flipH="1" flipV="1">
                <a:off x="8496857" y="3317959"/>
                <a:ext cx="2403534" cy="8156"/>
              </a:xfrm>
              <a:prstGeom prst="straightConnector1">
                <a:avLst/>
              </a:prstGeom>
              <a:ln>
                <a:solidFill>
                  <a:schemeClr val="accent2">
                    <a:lumMod val="75000"/>
                  </a:schemeClr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Straight Connector 142">
                <a:extLst>
                  <a:ext uri="{FF2B5EF4-FFF2-40B4-BE49-F238E27FC236}">
                    <a16:creationId xmlns:a16="http://schemas.microsoft.com/office/drawing/2014/main" id="{625A9240-09BF-0B36-7033-2ED45569A17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900391" y="282663"/>
                <a:ext cx="15299" cy="3053778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Straight Arrow Connector 159">
                <a:extLst>
                  <a:ext uri="{FF2B5EF4-FFF2-40B4-BE49-F238E27FC236}">
                    <a16:creationId xmlns:a16="http://schemas.microsoft.com/office/drawing/2014/main" id="{21240167-F76B-8926-0BF7-DBA52752252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097178" y="2714134"/>
                <a:ext cx="8222" cy="611981"/>
              </a:xfrm>
              <a:prstGeom prst="straightConnector1">
                <a:avLst/>
              </a:prstGeom>
              <a:ln>
                <a:solidFill>
                  <a:schemeClr val="accent2">
                    <a:lumMod val="75000"/>
                  </a:schemeClr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9" name="Straight Connector 168">
                <a:extLst>
                  <a:ext uri="{FF2B5EF4-FFF2-40B4-BE49-F238E27FC236}">
                    <a16:creationId xmlns:a16="http://schemas.microsoft.com/office/drawing/2014/main" id="{E3B3E7BA-EE67-471E-01D9-798302C3525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541901" y="1458950"/>
                <a:ext cx="3145" cy="1244226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7" name="Straight Connector 176">
                <a:extLst>
                  <a:ext uri="{FF2B5EF4-FFF2-40B4-BE49-F238E27FC236}">
                    <a16:creationId xmlns:a16="http://schemas.microsoft.com/office/drawing/2014/main" id="{37CC78C6-F817-BC18-E1DD-58A50640C88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442257" y="230067"/>
                <a:ext cx="4894" cy="2942522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4" name="Straight Arrow Connector 183">
                <a:extLst>
                  <a:ext uri="{FF2B5EF4-FFF2-40B4-BE49-F238E27FC236}">
                    <a16:creationId xmlns:a16="http://schemas.microsoft.com/office/drawing/2014/main" id="{79D6C3D6-E4F3-83FB-9C51-A123800E23D6}"/>
                  </a:ext>
                </a:extLst>
              </p:cNvPr>
              <p:cNvCxnSpPr>
                <a:cxnSpLocks/>
                <a:endCxn id="226" idx="1"/>
              </p:cNvCxnSpPr>
              <p:nvPr/>
            </p:nvCxnSpPr>
            <p:spPr>
              <a:xfrm>
                <a:off x="1455331" y="230066"/>
                <a:ext cx="266877" cy="3810"/>
              </a:xfrm>
              <a:prstGeom prst="straightConnector1">
                <a:avLst/>
              </a:prstGeom>
              <a:ln>
                <a:solidFill>
                  <a:schemeClr val="accent2">
                    <a:lumMod val="75000"/>
                  </a:schemeClr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5" name="Straight Arrow Connector 184">
                <a:extLst>
                  <a:ext uri="{FF2B5EF4-FFF2-40B4-BE49-F238E27FC236}">
                    <a16:creationId xmlns:a16="http://schemas.microsoft.com/office/drawing/2014/main" id="{25CB703D-593B-34F3-DABE-498D5A1BD21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45046" y="1593349"/>
                <a:ext cx="189197" cy="0"/>
              </a:xfrm>
              <a:prstGeom prst="straightConnector1">
                <a:avLst/>
              </a:prstGeom>
              <a:ln>
                <a:solidFill>
                  <a:schemeClr val="accent2">
                    <a:lumMod val="75000"/>
                  </a:schemeClr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1" name="Straight Arrow Connector 190">
                <a:extLst>
                  <a:ext uri="{FF2B5EF4-FFF2-40B4-BE49-F238E27FC236}">
                    <a16:creationId xmlns:a16="http://schemas.microsoft.com/office/drawing/2014/main" id="{82B7269E-383B-E12A-3978-DC6BD410D90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447151" y="1420550"/>
                <a:ext cx="287092" cy="0"/>
              </a:xfrm>
              <a:prstGeom prst="straightConnector1">
                <a:avLst/>
              </a:prstGeom>
              <a:ln>
                <a:solidFill>
                  <a:schemeClr val="accent2">
                    <a:lumMod val="75000"/>
                  </a:schemeClr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2" name="Straight Connector 191">
                <a:extLst>
                  <a:ext uri="{FF2B5EF4-FFF2-40B4-BE49-F238E27FC236}">
                    <a16:creationId xmlns:a16="http://schemas.microsoft.com/office/drawing/2014/main" id="{2B379524-2A2B-C560-3012-F20E72CB463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535570" y="2703176"/>
                <a:ext cx="176078" cy="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7" name="TextBox 196">
                <a:extLst>
                  <a:ext uri="{FF2B5EF4-FFF2-40B4-BE49-F238E27FC236}">
                    <a16:creationId xmlns:a16="http://schemas.microsoft.com/office/drawing/2014/main" id="{E604331B-3077-BF46-1D2A-23E66E214942}"/>
                  </a:ext>
                </a:extLst>
              </p:cNvPr>
              <p:cNvSpPr txBox="1"/>
              <p:nvPr/>
            </p:nvSpPr>
            <p:spPr>
              <a:xfrm>
                <a:off x="8252637" y="2699179"/>
                <a:ext cx="2434477" cy="2236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CH" sz="1200" i="1" dirty="0">
                    <a:solidFill>
                      <a:schemeClr val="bg2">
                        <a:lumMod val="10000"/>
                      </a:schemeClr>
                    </a:solidFill>
                  </a:rPr>
                  <a:t>Pumping Line [ ~30 K ; ~15 mbar ]</a:t>
                </a:r>
                <a:endParaRPr lang="en-GB" sz="1200" i="1" dirty="0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  <p:sp>
            <p:nvSpPr>
              <p:cNvPr id="198" name="TextBox 197">
                <a:extLst>
                  <a:ext uri="{FF2B5EF4-FFF2-40B4-BE49-F238E27FC236}">
                    <a16:creationId xmlns:a16="http://schemas.microsoft.com/office/drawing/2014/main" id="{F59167A7-EB0B-6B45-137B-8EB160764080}"/>
                  </a:ext>
                </a:extLst>
              </p:cNvPr>
              <p:cNvSpPr txBox="1"/>
              <p:nvPr/>
            </p:nvSpPr>
            <p:spPr>
              <a:xfrm>
                <a:off x="8928056" y="3138895"/>
                <a:ext cx="2820047" cy="3726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CH" sz="1200" i="1" dirty="0">
                    <a:solidFill>
                      <a:schemeClr val="bg2">
                        <a:lumMod val="10000"/>
                      </a:schemeClr>
                    </a:solidFill>
                  </a:rPr>
                  <a:t>IT-STRING Pumping Line </a:t>
                </a:r>
              </a:p>
              <a:p>
                <a:r>
                  <a:rPr lang="fr-CH" sz="1200" i="1" dirty="0">
                    <a:solidFill>
                      <a:schemeClr val="bg2">
                        <a:lumMod val="10000"/>
                      </a:schemeClr>
                    </a:solidFill>
                  </a:rPr>
                  <a:t>[ ~3.3 K ; ~15 mbar ]</a:t>
                </a:r>
                <a:endParaRPr lang="en-GB" sz="1200" i="1" dirty="0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  <p:cxnSp>
            <p:nvCxnSpPr>
              <p:cNvPr id="199" name="Straight Arrow Connector 198">
                <a:extLst>
                  <a:ext uri="{FF2B5EF4-FFF2-40B4-BE49-F238E27FC236}">
                    <a16:creationId xmlns:a16="http://schemas.microsoft.com/office/drawing/2014/main" id="{5AB18C95-4ED9-9A08-2BB5-6DA2F0C862A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4179294" y="3311188"/>
                <a:ext cx="940295" cy="5220"/>
              </a:xfrm>
              <a:prstGeom prst="straightConnector1">
                <a:avLst/>
              </a:prstGeom>
              <a:ln>
                <a:solidFill>
                  <a:schemeClr val="accent2">
                    <a:lumMod val="75000"/>
                  </a:schemeClr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5" name="Straight Arrow Connector 204">
                <a:extLst>
                  <a:ext uri="{FF2B5EF4-FFF2-40B4-BE49-F238E27FC236}">
                    <a16:creationId xmlns:a16="http://schemas.microsoft.com/office/drawing/2014/main" id="{C36C32E9-F570-D605-6B67-AE3A10B9C9F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168027" y="460900"/>
                <a:ext cx="685800" cy="0"/>
              </a:xfrm>
              <a:prstGeom prst="straightConnector1">
                <a:avLst/>
              </a:prstGeom>
              <a:ln w="9525">
                <a:solidFill>
                  <a:schemeClr val="tx1">
                    <a:lumMod val="60000"/>
                    <a:lumOff val="40000"/>
                  </a:schemeClr>
                </a:solidFill>
                <a:prstDash val="dash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6" name="Straight Connector 205">
                <a:extLst>
                  <a:ext uri="{FF2B5EF4-FFF2-40B4-BE49-F238E27FC236}">
                    <a16:creationId xmlns:a16="http://schemas.microsoft.com/office/drawing/2014/main" id="{A37DF986-7318-1F2D-2884-AFD565E5624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80538" y="460900"/>
                <a:ext cx="0" cy="1131213"/>
              </a:xfrm>
              <a:prstGeom prst="line">
                <a:avLst/>
              </a:prstGeom>
              <a:ln w="9525">
                <a:solidFill>
                  <a:schemeClr val="tx1">
                    <a:lumMod val="60000"/>
                    <a:lumOff val="40000"/>
                  </a:schemeClr>
                </a:solidFill>
                <a:prstDash val="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78" name="Group 277">
                <a:extLst>
                  <a:ext uri="{FF2B5EF4-FFF2-40B4-BE49-F238E27FC236}">
                    <a16:creationId xmlns:a16="http://schemas.microsoft.com/office/drawing/2014/main" id="{D01162C1-95B8-D9EB-41EF-83A81A543245}"/>
                  </a:ext>
                </a:extLst>
              </p:cNvPr>
              <p:cNvGrpSpPr/>
              <p:nvPr/>
            </p:nvGrpSpPr>
            <p:grpSpPr>
              <a:xfrm>
                <a:off x="1734219" y="1262185"/>
                <a:ext cx="2457807" cy="894418"/>
                <a:chOff x="1663176" y="1613305"/>
                <a:chExt cx="2457807" cy="894418"/>
              </a:xfrm>
            </p:grpSpPr>
            <p:sp>
              <p:nvSpPr>
                <p:cNvPr id="213" name="TextBox 212">
                  <a:extLst>
                    <a:ext uri="{FF2B5EF4-FFF2-40B4-BE49-F238E27FC236}">
                      <a16:creationId xmlns:a16="http://schemas.microsoft.com/office/drawing/2014/main" id="{D9D57629-1839-2749-6784-3C75079B02C8}"/>
                    </a:ext>
                  </a:extLst>
                </p:cNvPr>
                <p:cNvSpPr txBox="1"/>
                <p:nvPr/>
              </p:nvSpPr>
              <p:spPr>
                <a:xfrm>
                  <a:off x="1663199" y="1613305"/>
                  <a:ext cx="2457784" cy="894418"/>
                </a:xfrm>
                <a:prstGeom prst="rect">
                  <a:avLst/>
                </a:prstGeom>
                <a:solidFill>
                  <a:schemeClr val="tx1">
                    <a:lumMod val="40000"/>
                    <a:lumOff val="60000"/>
                    <a:alpha val="25000"/>
                  </a:schemeClr>
                </a:solidFill>
                <a:ln w="15875">
                  <a:solidFill>
                    <a:schemeClr val="tx1">
                      <a:lumMod val="75000"/>
                    </a:schemeClr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endParaRPr lang="fr-CH" sz="1600" dirty="0"/>
                </a:p>
                <a:p>
                  <a:endParaRPr lang="fr-CH" sz="1600" dirty="0"/>
                </a:p>
                <a:p>
                  <a:endParaRPr lang="fr-CH" sz="1600" dirty="0"/>
                </a:p>
                <a:p>
                  <a:r>
                    <a:rPr lang="fr-CH" dirty="0"/>
                    <a:t>CRPL-B (</a:t>
                  </a:r>
                  <a:r>
                    <a:rPr lang="en-US" noProof="0" dirty="0"/>
                    <a:t>cryoplant</a:t>
                  </a:r>
                  <a:r>
                    <a:rPr lang="fr-CH" dirty="0"/>
                    <a:t>)</a:t>
                  </a:r>
                </a:p>
              </p:txBody>
            </p:sp>
            <p:sp>
              <p:nvSpPr>
                <p:cNvPr id="211" name="TextBox 210">
                  <a:extLst>
                    <a:ext uri="{FF2B5EF4-FFF2-40B4-BE49-F238E27FC236}">
                      <a16:creationId xmlns:a16="http://schemas.microsoft.com/office/drawing/2014/main" id="{D2841ED6-00AB-ACEC-519E-8B71662910C3}"/>
                    </a:ext>
                  </a:extLst>
                </p:cNvPr>
                <p:cNvSpPr txBox="1"/>
                <p:nvPr/>
              </p:nvSpPr>
              <p:spPr>
                <a:xfrm>
                  <a:off x="1663176" y="1615015"/>
                  <a:ext cx="1148179" cy="461665"/>
                </a:xfrm>
                <a:prstGeom prst="rect">
                  <a:avLst/>
                </a:prstGeom>
                <a:noFill/>
                <a:ln>
                  <a:solidFill>
                    <a:schemeClr val="accent1">
                      <a:lumMod val="50000"/>
                    </a:schemeClr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500" dirty="0"/>
                    <a:t>Compressor</a:t>
                  </a:r>
                  <a:r>
                    <a:rPr lang="fr-CH" sz="1500" dirty="0"/>
                    <a:t> Station</a:t>
                  </a:r>
                  <a:endParaRPr lang="en-GB" sz="1500" dirty="0"/>
                </a:p>
              </p:txBody>
            </p:sp>
            <p:cxnSp>
              <p:nvCxnSpPr>
                <p:cNvPr id="214" name="Straight Arrow Connector 213">
                  <a:extLst>
                    <a:ext uri="{FF2B5EF4-FFF2-40B4-BE49-F238E27FC236}">
                      <a16:creationId xmlns:a16="http://schemas.microsoft.com/office/drawing/2014/main" id="{58FE6EC4-B6CC-D81D-AE7C-67A4D3FA302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809250" y="1771670"/>
                  <a:ext cx="288614" cy="0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50000"/>
                    </a:schemeClr>
                  </a:solidFill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9" name="Straight Arrow Connector 218">
                  <a:extLst>
                    <a:ext uri="{FF2B5EF4-FFF2-40B4-BE49-F238E27FC236}">
                      <a16:creationId xmlns:a16="http://schemas.microsoft.com/office/drawing/2014/main" id="{946496CC-5445-B854-6CD6-7E8F53CDA1B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2809250" y="2011499"/>
                  <a:ext cx="288614" cy="0"/>
                </a:xfrm>
                <a:prstGeom prst="straightConnector1">
                  <a:avLst/>
                </a:prstGeom>
                <a:ln>
                  <a:solidFill>
                    <a:srgbClr val="00B0F0"/>
                  </a:solidFill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22" name="TextBox 221">
                  <a:extLst>
                    <a:ext uri="{FF2B5EF4-FFF2-40B4-BE49-F238E27FC236}">
                      <a16:creationId xmlns:a16="http://schemas.microsoft.com/office/drawing/2014/main" id="{B7954491-3DB3-C9FC-2DC7-CD41C2E492B1}"/>
                    </a:ext>
                  </a:extLst>
                </p:cNvPr>
                <p:cNvSpPr txBox="1"/>
                <p:nvPr/>
              </p:nvSpPr>
              <p:spPr>
                <a:xfrm>
                  <a:off x="3107095" y="1621274"/>
                  <a:ext cx="998628" cy="461665"/>
                </a:xfrm>
                <a:prstGeom prst="rect">
                  <a:avLst/>
                </a:prstGeom>
                <a:noFill/>
                <a:ln>
                  <a:solidFill>
                    <a:schemeClr val="accent1">
                      <a:lumMod val="50000"/>
                    </a:schemeClr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CH" sz="1500" dirty="0"/>
                    <a:t>Cold Box </a:t>
                  </a:r>
                </a:p>
                <a:p>
                  <a:pPr algn="ctr"/>
                  <a:r>
                    <a:rPr lang="fr-CH" sz="1500" dirty="0"/>
                    <a:t>[35 g/s]</a:t>
                  </a:r>
                  <a:endParaRPr lang="en-GB" sz="1500" dirty="0"/>
                </a:p>
              </p:txBody>
            </p:sp>
          </p:grpSp>
          <p:sp>
            <p:nvSpPr>
              <p:cNvPr id="225" name="TextBox 224">
                <a:extLst>
                  <a:ext uri="{FF2B5EF4-FFF2-40B4-BE49-F238E27FC236}">
                    <a16:creationId xmlns:a16="http://schemas.microsoft.com/office/drawing/2014/main" id="{58CFA8D2-8F34-0997-9B27-C5AAEE78CD62}"/>
                  </a:ext>
                </a:extLst>
              </p:cNvPr>
              <p:cNvSpPr txBox="1"/>
              <p:nvPr/>
            </p:nvSpPr>
            <p:spPr>
              <a:xfrm>
                <a:off x="1722208" y="-365465"/>
                <a:ext cx="2457498" cy="848861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  <a:alpha val="26000"/>
                </a:schemeClr>
              </a:solidFill>
              <a:ln w="15875">
                <a:solidFill>
                  <a:schemeClr val="tx1">
                    <a:lumMod val="75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fr-CH" dirty="0"/>
                  <a:t>CRPL-A  (</a:t>
                </a:r>
                <a:r>
                  <a:rPr lang="en-US" noProof="0" dirty="0"/>
                  <a:t>Cryoplant</a:t>
                </a:r>
                <a:r>
                  <a:rPr lang="fr-CH" dirty="0"/>
                  <a:t>)</a:t>
                </a:r>
              </a:p>
              <a:p>
                <a:endParaRPr lang="fr-CH" sz="1200" dirty="0"/>
              </a:p>
              <a:p>
                <a:endParaRPr lang="fr-CH" sz="1200" dirty="0"/>
              </a:p>
              <a:p>
                <a:endParaRPr lang="en-GB" sz="1600" dirty="0"/>
              </a:p>
            </p:txBody>
          </p:sp>
          <p:sp>
            <p:nvSpPr>
              <p:cNvPr id="226" name="TextBox 225">
                <a:extLst>
                  <a:ext uri="{FF2B5EF4-FFF2-40B4-BE49-F238E27FC236}">
                    <a16:creationId xmlns:a16="http://schemas.microsoft.com/office/drawing/2014/main" id="{6010B567-DECB-AA1B-84F1-8BCE3BDBB072}"/>
                  </a:ext>
                </a:extLst>
              </p:cNvPr>
              <p:cNvSpPr txBox="1"/>
              <p:nvPr/>
            </p:nvSpPr>
            <p:spPr>
              <a:xfrm>
                <a:off x="1722208" y="3044"/>
                <a:ext cx="1129770" cy="461665"/>
              </a:xfrm>
              <a:prstGeom prst="rect">
                <a:avLst/>
              </a:prstGeom>
              <a:noFill/>
              <a:ln>
                <a:solidFill>
                  <a:schemeClr val="accent1">
                    <a:lumMod val="50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500" dirty="0"/>
                  <a:t>Compressor</a:t>
                </a:r>
                <a:r>
                  <a:rPr lang="fr-CH" sz="1500" dirty="0"/>
                  <a:t> Station</a:t>
                </a:r>
                <a:endParaRPr lang="en-GB" sz="1500" dirty="0"/>
              </a:p>
            </p:txBody>
          </p:sp>
          <p:cxnSp>
            <p:nvCxnSpPr>
              <p:cNvPr id="227" name="Straight Arrow Connector 226">
                <a:extLst>
                  <a:ext uri="{FF2B5EF4-FFF2-40B4-BE49-F238E27FC236}">
                    <a16:creationId xmlns:a16="http://schemas.microsoft.com/office/drawing/2014/main" id="{A4BE0213-E427-557C-3395-631DF68833F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851978" y="152321"/>
                <a:ext cx="288614" cy="0"/>
              </a:xfrm>
              <a:prstGeom prst="straightConnector1">
                <a:avLst/>
              </a:prstGeom>
              <a:ln>
                <a:solidFill>
                  <a:schemeClr val="tx1">
                    <a:lumMod val="50000"/>
                  </a:schemeClr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8" name="Straight Arrow Connector 227">
                <a:extLst>
                  <a:ext uri="{FF2B5EF4-FFF2-40B4-BE49-F238E27FC236}">
                    <a16:creationId xmlns:a16="http://schemas.microsoft.com/office/drawing/2014/main" id="{36D4FDDF-0923-9989-75EB-0F4FB1687C4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851978" y="392150"/>
                <a:ext cx="288614" cy="0"/>
              </a:xfrm>
              <a:prstGeom prst="straightConnector1">
                <a:avLst/>
              </a:prstGeom>
              <a:ln>
                <a:solidFill>
                  <a:srgbClr val="00B0F0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6" name="TextBox 285">
                <a:extLst>
                  <a:ext uri="{FF2B5EF4-FFF2-40B4-BE49-F238E27FC236}">
                    <a16:creationId xmlns:a16="http://schemas.microsoft.com/office/drawing/2014/main" id="{B671C23C-199C-29AC-EAC5-D655A6E8F92A}"/>
                  </a:ext>
                </a:extLst>
              </p:cNvPr>
              <p:cNvSpPr txBox="1"/>
              <p:nvPr/>
            </p:nvSpPr>
            <p:spPr>
              <a:xfrm>
                <a:off x="1734243" y="2292295"/>
                <a:ext cx="2445464" cy="57143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5875">
                <a:solidFill>
                  <a:schemeClr val="tx1">
                    <a:lumMod val="75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CH" dirty="0"/>
                  <a:t>Warm Pumping Unit 1</a:t>
                </a:r>
              </a:p>
              <a:p>
                <a:pPr algn="ctr"/>
                <a:endParaRPr lang="fr-CH" sz="600" dirty="0"/>
              </a:p>
              <a:p>
                <a:endParaRPr lang="fr-CH" sz="1600" dirty="0"/>
              </a:p>
            </p:txBody>
          </p:sp>
          <p:sp>
            <p:nvSpPr>
              <p:cNvPr id="287" name="TextBox 286">
                <a:extLst>
                  <a:ext uri="{FF2B5EF4-FFF2-40B4-BE49-F238E27FC236}">
                    <a16:creationId xmlns:a16="http://schemas.microsoft.com/office/drawing/2014/main" id="{0722CFA3-8301-E134-CE43-045EB6E1D815}"/>
                  </a:ext>
                </a:extLst>
              </p:cNvPr>
              <p:cNvSpPr txBox="1"/>
              <p:nvPr/>
            </p:nvSpPr>
            <p:spPr>
              <a:xfrm>
                <a:off x="1725409" y="2591966"/>
                <a:ext cx="1160970" cy="261610"/>
              </a:xfrm>
              <a:prstGeom prst="rect">
                <a:avLst/>
              </a:prstGeom>
              <a:noFill/>
              <a:ln>
                <a:solidFill>
                  <a:schemeClr val="accent1">
                    <a:lumMod val="50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CH" sz="1100" dirty="0"/>
                  <a:t>Primary pumps</a:t>
                </a:r>
                <a:endParaRPr lang="en-GB" sz="1100" dirty="0"/>
              </a:p>
            </p:txBody>
          </p:sp>
          <p:cxnSp>
            <p:nvCxnSpPr>
              <p:cNvPr id="289" name="Straight Arrow Connector 288">
                <a:extLst>
                  <a:ext uri="{FF2B5EF4-FFF2-40B4-BE49-F238E27FC236}">
                    <a16:creationId xmlns:a16="http://schemas.microsoft.com/office/drawing/2014/main" id="{E2EC3A14-83BD-558A-4F59-9AF1C22DD73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886808" y="2714363"/>
                <a:ext cx="211352" cy="0"/>
              </a:xfrm>
              <a:prstGeom prst="straightConnector1">
                <a:avLst/>
              </a:prstGeom>
              <a:ln>
                <a:solidFill>
                  <a:schemeClr val="bg1">
                    <a:lumMod val="50000"/>
                  </a:schemeClr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0" name="TextBox 289">
                <a:extLst>
                  <a:ext uri="{FF2B5EF4-FFF2-40B4-BE49-F238E27FC236}">
                    <a16:creationId xmlns:a16="http://schemas.microsoft.com/office/drawing/2014/main" id="{941F65F0-18CC-4B3E-366E-1BD8A0838131}"/>
                  </a:ext>
                </a:extLst>
              </p:cNvPr>
              <p:cNvSpPr txBox="1"/>
              <p:nvPr/>
            </p:nvSpPr>
            <p:spPr>
              <a:xfrm>
                <a:off x="3094408" y="2603005"/>
                <a:ext cx="1076925" cy="265730"/>
              </a:xfrm>
              <a:prstGeom prst="rect">
                <a:avLst/>
              </a:prstGeom>
              <a:noFill/>
              <a:ln>
                <a:solidFill>
                  <a:schemeClr val="accent1">
                    <a:lumMod val="50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CH" sz="1100" dirty="0"/>
                  <a:t>Roots pumps</a:t>
                </a:r>
                <a:endParaRPr lang="en-GB" sz="1100" dirty="0"/>
              </a:p>
            </p:txBody>
          </p:sp>
          <p:cxnSp>
            <p:nvCxnSpPr>
              <p:cNvPr id="294" name="Straight Arrow Connector 293">
                <a:extLst>
                  <a:ext uri="{FF2B5EF4-FFF2-40B4-BE49-F238E27FC236}">
                    <a16:creationId xmlns:a16="http://schemas.microsoft.com/office/drawing/2014/main" id="{8F88AF31-A2C1-69D4-17A1-CB1EE12C792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179294" y="2722852"/>
                <a:ext cx="6540734" cy="10957"/>
              </a:xfrm>
              <a:prstGeom prst="straightConnector1">
                <a:avLst/>
              </a:prstGeom>
              <a:ln>
                <a:solidFill>
                  <a:schemeClr val="accent2">
                    <a:lumMod val="75000"/>
                  </a:schemeClr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97" name="Group 296">
                <a:extLst>
                  <a:ext uri="{FF2B5EF4-FFF2-40B4-BE49-F238E27FC236}">
                    <a16:creationId xmlns:a16="http://schemas.microsoft.com/office/drawing/2014/main" id="{6E75283F-B67D-F472-16F6-86E0880FC541}"/>
                  </a:ext>
                </a:extLst>
              </p:cNvPr>
              <p:cNvGrpSpPr/>
              <p:nvPr/>
            </p:nvGrpSpPr>
            <p:grpSpPr>
              <a:xfrm rot="10800000">
                <a:off x="4383191" y="2672888"/>
                <a:ext cx="173832" cy="188794"/>
                <a:chOff x="1000124" y="1640681"/>
                <a:chExt cx="271464" cy="269761"/>
              </a:xfrm>
            </p:grpSpPr>
            <p:sp>
              <p:nvSpPr>
                <p:cNvPr id="298" name="Flowchart: Stored Data 297">
                  <a:extLst>
                    <a:ext uri="{FF2B5EF4-FFF2-40B4-BE49-F238E27FC236}">
                      <a16:creationId xmlns:a16="http://schemas.microsoft.com/office/drawing/2014/main" id="{65590BA0-F5BE-2871-FB76-93E37EE4BE25}"/>
                    </a:ext>
                  </a:extLst>
                </p:cNvPr>
                <p:cNvSpPr/>
                <p:nvPr/>
              </p:nvSpPr>
              <p:spPr>
                <a:xfrm rot="16200000">
                  <a:off x="1025731" y="1681414"/>
                  <a:ext cx="221959" cy="140494"/>
                </a:xfrm>
                <a:prstGeom prst="flowChartOnlineStorag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99" name="Rectangle 298">
                  <a:extLst>
                    <a:ext uri="{FF2B5EF4-FFF2-40B4-BE49-F238E27FC236}">
                      <a16:creationId xmlns:a16="http://schemas.microsoft.com/office/drawing/2014/main" id="{9B3F8079-770B-D6C4-A644-2D0D9E5C54D7}"/>
                    </a:ext>
                  </a:extLst>
                </p:cNvPr>
                <p:cNvSpPr/>
                <p:nvPr/>
              </p:nvSpPr>
              <p:spPr>
                <a:xfrm>
                  <a:off x="1000125" y="1790700"/>
                  <a:ext cx="271463" cy="119742"/>
                </a:xfrm>
                <a:prstGeom prst="rect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300" name="Straight Connector 299">
                  <a:extLst>
                    <a:ext uri="{FF2B5EF4-FFF2-40B4-BE49-F238E27FC236}">
                      <a16:creationId xmlns:a16="http://schemas.microsoft.com/office/drawing/2014/main" id="{2AD7D324-1FF6-3103-137D-1BDE6725BDD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000124" y="1793233"/>
                  <a:ext cx="271463" cy="11467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11" name="TextBox 310">
                <a:extLst>
                  <a:ext uri="{FF2B5EF4-FFF2-40B4-BE49-F238E27FC236}">
                    <a16:creationId xmlns:a16="http://schemas.microsoft.com/office/drawing/2014/main" id="{ADDD06E5-383C-C148-AAD9-48F74703B5A7}"/>
                  </a:ext>
                </a:extLst>
              </p:cNvPr>
              <p:cNvSpPr txBox="1"/>
              <p:nvPr/>
            </p:nvSpPr>
            <p:spPr>
              <a:xfrm>
                <a:off x="1736131" y="3042523"/>
                <a:ext cx="2435871" cy="5217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5875">
                <a:solidFill>
                  <a:schemeClr val="tx1">
                    <a:lumMod val="75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endParaRPr lang="fr-CH" dirty="0"/>
              </a:p>
              <a:p>
                <a:pPr algn="ctr"/>
                <a:r>
                  <a:rPr lang="fr-CH" dirty="0"/>
                  <a:t>Warm Pumping Unit 2</a:t>
                </a:r>
              </a:p>
            </p:txBody>
          </p:sp>
          <p:sp>
            <p:nvSpPr>
              <p:cNvPr id="312" name="TextBox 311">
                <a:extLst>
                  <a:ext uri="{FF2B5EF4-FFF2-40B4-BE49-F238E27FC236}">
                    <a16:creationId xmlns:a16="http://schemas.microsoft.com/office/drawing/2014/main" id="{D3330D0B-53A6-3CA1-3EE8-67CE49090204}"/>
                  </a:ext>
                </a:extLst>
              </p:cNvPr>
              <p:cNvSpPr txBox="1"/>
              <p:nvPr/>
            </p:nvSpPr>
            <p:spPr>
              <a:xfrm>
                <a:off x="1728839" y="3041784"/>
                <a:ext cx="1147619" cy="261610"/>
              </a:xfrm>
              <a:prstGeom prst="rect">
                <a:avLst/>
              </a:prstGeom>
              <a:noFill/>
              <a:ln>
                <a:solidFill>
                  <a:schemeClr val="accent1">
                    <a:lumMod val="50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CH" sz="1100" dirty="0"/>
                  <a:t>Primary pumps</a:t>
                </a:r>
                <a:endParaRPr lang="en-GB" sz="1100" dirty="0"/>
              </a:p>
            </p:txBody>
          </p:sp>
          <p:cxnSp>
            <p:nvCxnSpPr>
              <p:cNvPr id="313" name="Straight Arrow Connector 312">
                <a:extLst>
                  <a:ext uri="{FF2B5EF4-FFF2-40B4-BE49-F238E27FC236}">
                    <a16:creationId xmlns:a16="http://schemas.microsoft.com/office/drawing/2014/main" id="{65002691-A133-F832-6DDA-CC6D1BBBF7D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886808" y="3156585"/>
                <a:ext cx="211352" cy="0"/>
              </a:xfrm>
              <a:prstGeom prst="straightConnector1">
                <a:avLst/>
              </a:prstGeom>
              <a:ln>
                <a:solidFill>
                  <a:schemeClr val="bg1">
                    <a:lumMod val="50000"/>
                  </a:schemeClr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4" name="TextBox 313">
                <a:extLst>
                  <a:ext uri="{FF2B5EF4-FFF2-40B4-BE49-F238E27FC236}">
                    <a16:creationId xmlns:a16="http://schemas.microsoft.com/office/drawing/2014/main" id="{EBD90F37-BDAA-8EE0-C3B9-11E13A957C21}"/>
                  </a:ext>
                </a:extLst>
              </p:cNvPr>
              <p:cNvSpPr txBox="1"/>
              <p:nvPr/>
            </p:nvSpPr>
            <p:spPr>
              <a:xfrm>
                <a:off x="3106699" y="3049578"/>
                <a:ext cx="1061329" cy="211182"/>
              </a:xfrm>
              <a:prstGeom prst="rect">
                <a:avLst/>
              </a:prstGeom>
              <a:noFill/>
              <a:ln>
                <a:solidFill>
                  <a:schemeClr val="accent1">
                    <a:lumMod val="50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CH" sz="1100" dirty="0"/>
                  <a:t>Roots pumps</a:t>
                </a:r>
                <a:endParaRPr lang="en-GB" sz="1100" dirty="0"/>
              </a:p>
            </p:txBody>
          </p:sp>
          <p:grpSp>
            <p:nvGrpSpPr>
              <p:cNvPr id="321" name="Group 320">
                <a:extLst>
                  <a:ext uri="{FF2B5EF4-FFF2-40B4-BE49-F238E27FC236}">
                    <a16:creationId xmlns:a16="http://schemas.microsoft.com/office/drawing/2014/main" id="{F6AD6954-9956-BC4C-D839-62427A64A167}"/>
                  </a:ext>
                </a:extLst>
              </p:cNvPr>
              <p:cNvGrpSpPr/>
              <p:nvPr/>
            </p:nvGrpSpPr>
            <p:grpSpPr>
              <a:xfrm rot="10800000">
                <a:off x="4383191" y="3176408"/>
                <a:ext cx="173831" cy="230980"/>
                <a:chOff x="1000124" y="1372088"/>
                <a:chExt cx="271462" cy="330039"/>
              </a:xfrm>
            </p:grpSpPr>
            <p:sp>
              <p:nvSpPr>
                <p:cNvPr id="322" name="Flowchart: Stored Data 321">
                  <a:extLst>
                    <a:ext uri="{FF2B5EF4-FFF2-40B4-BE49-F238E27FC236}">
                      <a16:creationId xmlns:a16="http://schemas.microsoft.com/office/drawing/2014/main" id="{9CDB7983-A226-6B17-3E1D-437A61462200}"/>
                    </a:ext>
                  </a:extLst>
                </p:cNvPr>
                <p:cNvSpPr/>
                <p:nvPr/>
              </p:nvSpPr>
              <p:spPr>
                <a:xfrm rot="16200000">
                  <a:off x="1025765" y="1412820"/>
                  <a:ext cx="221958" cy="140493"/>
                </a:xfrm>
                <a:prstGeom prst="flowChartOnlineStorag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23" name="Rectangle 322">
                  <a:extLst>
                    <a:ext uri="{FF2B5EF4-FFF2-40B4-BE49-F238E27FC236}">
                      <a16:creationId xmlns:a16="http://schemas.microsoft.com/office/drawing/2014/main" id="{DF643B18-81BE-EE12-90DB-9DA441FB7912}"/>
                    </a:ext>
                  </a:extLst>
                </p:cNvPr>
                <p:cNvSpPr/>
                <p:nvPr/>
              </p:nvSpPr>
              <p:spPr>
                <a:xfrm>
                  <a:off x="1000124" y="1582385"/>
                  <a:ext cx="271462" cy="119742"/>
                </a:xfrm>
                <a:prstGeom prst="rect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324" name="Straight Connector 323">
                  <a:extLst>
                    <a:ext uri="{FF2B5EF4-FFF2-40B4-BE49-F238E27FC236}">
                      <a16:creationId xmlns:a16="http://schemas.microsoft.com/office/drawing/2014/main" id="{EA77D43D-D251-7C8F-E3DC-7BD2E494515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000124" y="1580153"/>
                  <a:ext cx="271462" cy="11467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25" name="Straight Arrow Connector 324">
                <a:extLst>
                  <a:ext uri="{FF2B5EF4-FFF2-40B4-BE49-F238E27FC236}">
                    <a16:creationId xmlns:a16="http://schemas.microsoft.com/office/drawing/2014/main" id="{B1A2EE37-717E-8FC5-890F-DEF0A29B139D}"/>
                  </a:ext>
                </a:extLst>
              </p:cNvPr>
              <p:cNvCxnSpPr>
                <a:cxnSpLocks/>
                <a:stCxn id="19" idx="1"/>
              </p:cNvCxnSpPr>
              <p:nvPr/>
            </p:nvCxnSpPr>
            <p:spPr>
              <a:xfrm flipH="1" flipV="1">
                <a:off x="5097178" y="3316408"/>
                <a:ext cx="342476" cy="1551"/>
              </a:xfrm>
              <a:prstGeom prst="straightConnector1">
                <a:avLst/>
              </a:prstGeom>
              <a:ln>
                <a:solidFill>
                  <a:schemeClr val="accent2">
                    <a:lumMod val="75000"/>
                  </a:schemeClr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2" name="Straight Connector 351">
                <a:extLst>
                  <a:ext uri="{FF2B5EF4-FFF2-40B4-BE49-F238E27FC236}">
                    <a16:creationId xmlns:a16="http://schemas.microsoft.com/office/drawing/2014/main" id="{C5CE04FD-6900-1FF0-892F-6AB8379C58B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455331" y="3172589"/>
                <a:ext cx="280800" cy="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2B19E6A-93A7-26C8-BF70-3EBD1F159791}"/>
                  </a:ext>
                </a:extLst>
              </p:cNvPr>
              <p:cNvSpPr txBox="1"/>
              <p:nvPr/>
            </p:nvSpPr>
            <p:spPr>
              <a:xfrm>
                <a:off x="6300426" y="103580"/>
                <a:ext cx="3909849" cy="298139"/>
              </a:xfrm>
              <a:prstGeom prst="rect">
                <a:avLst/>
              </a:prstGeom>
              <a:noFill/>
              <a:ln w="15875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fr-CH" dirty="0">
                    <a:solidFill>
                      <a:srgbClr val="FF0000"/>
                    </a:solidFill>
                  </a:rPr>
                  <a:t>New  </a:t>
                </a:r>
                <a:r>
                  <a:rPr lang="fr-CH" dirty="0"/>
                  <a:t>IT-String : 6 magnets + Link</a:t>
                </a:r>
                <a:endParaRPr lang="en-GB" dirty="0"/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66C9DA90-1FA8-A4DE-980B-CB8197127E41}"/>
                  </a:ext>
                </a:extLst>
              </p:cNvPr>
              <p:cNvSpPr txBox="1"/>
              <p:nvPr/>
            </p:nvSpPr>
            <p:spPr>
              <a:xfrm>
                <a:off x="6292467" y="1063190"/>
                <a:ext cx="4215083" cy="273294"/>
              </a:xfrm>
              <a:prstGeom prst="rect">
                <a:avLst/>
              </a:prstGeom>
              <a:noFill/>
              <a:ln w="15875">
                <a:solidFill>
                  <a:srgbClr val="00B05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fr-CH" sz="1600" dirty="0"/>
                  <a:t>10 Horizontal Magnet &amp; CPS* test benches</a:t>
                </a:r>
                <a:endParaRPr lang="en-GB" sz="1600" dirty="0"/>
              </a:p>
            </p:txBody>
          </p:sp>
        </p:grpSp>
        <p:cxnSp>
          <p:nvCxnSpPr>
            <p:cNvPr id="484" name="Straight Arrow Connector 483">
              <a:extLst>
                <a:ext uri="{FF2B5EF4-FFF2-40B4-BE49-F238E27FC236}">
                  <a16:creationId xmlns:a16="http://schemas.microsoft.com/office/drawing/2014/main" id="{5D10FEA8-F347-5842-9D00-F4EDA9F2E2D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84914" y="2340064"/>
              <a:ext cx="0" cy="1190578"/>
            </a:xfrm>
            <a:prstGeom prst="straightConnector1">
              <a:avLst/>
            </a:prstGeom>
            <a:ln w="6350">
              <a:solidFill>
                <a:schemeClr val="accent1">
                  <a:lumMod val="10000"/>
                </a:schemeClr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2" name="Straight Arrow Connector 491">
              <a:extLst>
                <a:ext uri="{FF2B5EF4-FFF2-40B4-BE49-F238E27FC236}">
                  <a16:creationId xmlns:a16="http://schemas.microsoft.com/office/drawing/2014/main" id="{1899CAAB-B258-A9BD-A7A4-3F15FCC81BE6}"/>
                </a:ext>
              </a:extLst>
            </p:cNvPr>
            <p:cNvCxnSpPr>
              <a:cxnSpLocks/>
            </p:cNvCxnSpPr>
            <p:nvPr/>
          </p:nvCxnSpPr>
          <p:spPr>
            <a:xfrm>
              <a:off x="69468" y="3530642"/>
              <a:ext cx="645139" cy="0"/>
            </a:xfrm>
            <a:prstGeom prst="straightConnector1">
              <a:avLst/>
            </a:prstGeom>
            <a:ln w="6350">
              <a:solidFill>
                <a:schemeClr val="bg2">
                  <a:lumMod val="10000"/>
                </a:schemeClr>
              </a:solidFill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5" name="Straight Arrow Connector 494">
              <a:extLst>
                <a:ext uri="{FF2B5EF4-FFF2-40B4-BE49-F238E27FC236}">
                  <a16:creationId xmlns:a16="http://schemas.microsoft.com/office/drawing/2014/main" id="{2D444416-3F60-84ED-CAE3-8DE4CA7EEFFC}"/>
                </a:ext>
              </a:extLst>
            </p:cNvPr>
            <p:cNvCxnSpPr>
              <a:cxnSpLocks/>
            </p:cNvCxnSpPr>
            <p:nvPr/>
          </p:nvCxnSpPr>
          <p:spPr>
            <a:xfrm>
              <a:off x="284914" y="2349174"/>
              <a:ext cx="423266" cy="0"/>
            </a:xfrm>
            <a:prstGeom prst="straightConnector1">
              <a:avLst/>
            </a:prstGeom>
            <a:ln w="6350">
              <a:solidFill>
                <a:schemeClr val="bg2">
                  <a:lumMod val="10000"/>
                </a:schemeClr>
              </a:solidFill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88" name="Straight Connector 387">
            <a:extLst>
              <a:ext uri="{FF2B5EF4-FFF2-40B4-BE49-F238E27FC236}">
                <a16:creationId xmlns:a16="http://schemas.microsoft.com/office/drawing/2014/main" id="{0ED42EEA-6FC3-B337-DC8C-C08B5C9828AC}"/>
              </a:ext>
            </a:extLst>
          </p:cNvPr>
          <p:cNvCxnSpPr/>
          <p:nvPr/>
        </p:nvCxnSpPr>
        <p:spPr>
          <a:xfrm flipH="1">
            <a:off x="609600" y="-1676400"/>
            <a:ext cx="289578" cy="0"/>
          </a:xfrm>
          <a:prstGeom prst="line">
            <a:avLst/>
          </a:prstGeom>
          <a:ln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6" name="TextBox 555">
            <a:extLst>
              <a:ext uri="{FF2B5EF4-FFF2-40B4-BE49-F238E27FC236}">
                <a16:creationId xmlns:a16="http://schemas.microsoft.com/office/drawing/2014/main" id="{42DC2950-D911-80D5-D47A-3B53B378BC78}"/>
              </a:ext>
            </a:extLst>
          </p:cNvPr>
          <p:cNvSpPr txBox="1"/>
          <p:nvPr/>
        </p:nvSpPr>
        <p:spPr>
          <a:xfrm>
            <a:off x="190501" y="44441"/>
            <a:ext cx="1181099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SM18 Cryogenics infrastructure </a:t>
            </a:r>
          </a:p>
          <a:p>
            <a:pPr algn="ctr"/>
            <a:r>
              <a:rPr lang="en-US" b="1" dirty="0"/>
              <a:t>SM18: </a:t>
            </a:r>
            <a:r>
              <a:rPr lang="en-US" sz="1600" dirty="0"/>
              <a:t>CERN’s major test facility for superconducting magnets, power links, and radio-frequency cavities 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AAEC2138-E22C-9D44-FD8B-BFEA4E421DE0}"/>
              </a:ext>
            </a:extLst>
          </p:cNvPr>
          <p:cNvCxnSpPr>
            <a:cxnSpLocks/>
          </p:cNvCxnSpPr>
          <p:nvPr/>
        </p:nvCxnSpPr>
        <p:spPr>
          <a:xfrm flipV="1">
            <a:off x="1530933" y="1794204"/>
            <a:ext cx="0" cy="1225195"/>
          </a:xfrm>
          <a:prstGeom prst="line">
            <a:avLst/>
          </a:prstGeom>
          <a:ln>
            <a:solidFill>
              <a:schemeClr val="accent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6CFDA841-059B-BCCA-BE58-967F1346B655}"/>
              </a:ext>
            </a:extLst>
          </p:cNvPr>
          <p:cNvCxnSpPr>
            <a:cxnSpLocks/>
          </p:cNvCxnSpPr>
          <p:nvPr/>
        </p:nvCxnSpPr>
        <p:spPr>
          <a:xfrm>
            <a:off x="1530933" y="1794204"/>
            <a:ext cx="200475" cy="0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B977DAED-1137-B99D-107D-804F79D3AE09}"/>
              </a:ext>
            </a:extLst>
          </p:cNvPr>
          <p:cNvSpPr txBox="1"/>
          <p:nvPr/>
        </p:nvSpPr>
        <p:spPr>
          <a:xfrm>
            <a:off x="9143767" y="2377642"/>
            <a:ext cx="3579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>
                <a:solidFill>
                  <a:schemeClr val="accent1">
                    <a:lumMod val="10000"/>
                  </a:schemeClr>
                </a:solidFill>
              </a:rPr>
              <a:t>*</a:t>
            </a:r>
            <a:r>
              <a:rPr lang="en-US" sz="1200" noProof="0" dirty="0">
                <a:solidFill>
                  <a:schemeClr val="accent1">
                    <a:lumMod val="10000"/>
                  </a:schemeClr>
                </a:solidFill>
              </a:rPr>
              <a:t>CPS : Cold Powering System</a:t>
            </a:r>
            <a:endParaRPr lang="en-US" sz="1200" dirty="0">
              <a:solidFill>
                <a:schemeClr val="accent1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17914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82DC6D-931E-B126-E3AA-91ED13C73B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06E7B9A-3371-CA42-9CDD-69DC8080D675}"/>
              </a:ext>
            </a:extLst>
          </p:cNvPr>
          <p:cNvSpPr/>
          <p:nvPr/>
        </p:nvSpPr>
        <p:spPr>
          <a:xfrm>
            <a:off x="4764505" y="6542501"/>
            <a:ext cx="238706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b="1" dirty="0">
                <a:cs typeface="Times New Roman" panose="02020603050405020304" pitchFamily="18" charset="0"/>
              </a:rPr>
              <a:t>nicolas.guillotin@cern.ch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3009D81-DC5E-5DD3-50F8-AA9F3D841599}"/>
              </a:ext>
            </a:extLst>
          </p:cNvPr>
          <p:cNvSpPr/>
          <p:nvPr/>
        </p:nvSpPr>
        <p:spPr>
          <a:xfrm>
            <a:off x="0" y="6533942"/>
            <a:ext cx="362872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b="1" dirty="0">
                <a:cs typeface="Times New Roman" panose="02020603050405020304" pitchFamily="18" charset="0"/>
              </a:rPr>
              <a:t>ICEC28-ICMC2022, April 25</a:t>
            </a:r>
            <a:r>
              <a:rPr lang="en-GB" sz="1200" b="1" baseline="30000" dirty="0">
                <a:cs typeface="Times New Roman" panose="02020603050405020304" pitchFamily="18" charset="0"/>
              </a:rPr>
              <a:t>th</a:t>
            </a:r>
            <a:r>
              <a:rPr lang="en-GB" sz="1200" b="1" dirty="0">
                <a:cs typeface="Times New Roman" panose="02020603050405020304" pitchFamily="18" charset="0"/>
              </a:rPr>
              <a:t> – 29</a:t>
            </a:r>
            <a:r>
              <a:rPr lang="en-GB" sz="1200" b="1" baseline="30000" dirty="0">
                <a:cs typeface="Times New Roman" panose="02020603050405020304" pitchFamily="18" charset="0"/>
              </a:rPr>
              <a:t>th</a:t>
            </a:r>
            <a:r>
              <a:rPr lang="en-GB" sz="1200" b="1" dirty="0">
                <a:cs typeface="Times New Roman" panose="02020603050405020304" pitchFamily="18" charset="0"/>
              </a:rPr>
              <a:t>, 2022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5447931-0CCE-CB76-C9E9-7E2E1D8B0831}"/>
              </a:ext>
            </a:extLst>
          </p:cNvPr>
          <p:cNvSpPr/>
          <p:nvPr/>
        </p:nvSpPr>
        <p:spPr>
          <a:xfrm>
            <a:off x="11487751" y="6571375"/>
            <a:ext cx="704249" cy="2770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b="1" dirty="0"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2" name="Rectangle 3">
            <a:extLst>
              <a:ext uri="{FF2B5EF4-FFF2-40B4-BE49-F238E27FC236}">
                <a16:creationId xmlns:a16="http://schemas.microsoft.com/office/drawing/2014/main" id="{94FB8754-4CB4-FA32-0936-E869ED3C80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E3606E98-94F3-0595-3A48-5D2628458E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1784" y="575607"/>
            <a:ext cx="3821815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600" b="1" cap="all" dirty="0">
                <a:ea typeface="Calibri" panose="020F0502020204030204" pitchFamily="34" charset="0"/>
                <a:cs typeface="Times New Roman" panose="02020603050405020304" pitchFamily="18" charset="0"/>
              </a:rPr>
              <a:t>N</a:t>
            </a:r>
            <a:r>
              <a:rPr kumimoji="0" lang="en-US" altLang="en-US" sz="1600" b="1" i="0" u="none" strike="noStrike" cap="all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ew Compressor station (CS-B)</a:t>
            </a:r>
            <a:endParaRPr kumimoji="0" lang="en-US" altLang="en-US" sz="1600" b="1" i="0" u="none" strike="noStrike" cap="all" normalizeH="0" baseline="0" dirty="0">
              <a:ln>
                <a:noFill/>
              </a:ln>
              <a:solidFill>
                <a:schemeClr val="tx1"/>
              </a:solidFill>
              <a:effectLst/>
              <a:cs typeface="Times New Roman" panose="02020603050405020304" pitchFamily="18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046EF20-456E-3A81-7449-84DCA339F9BC}"/>
              </a:ext>
            </a:extLst>
          </p:cNvPr>
          <p:cNvSpPr/>
          <p:nvPr/>
        </p:nvSpPr>
        <p:spPr>
          <a:xfrm>
            <a:off x="7467600" y="558269"/>
            <a:ext cx="256672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en-US" sz="1600" b="1" cap="all" dirty="0">
                <a:ea typeface="Times New Roman" panose="02020603050405020304" pitchFamily="18" charset="0"/>
                <a:cs typeface="Times New Roman" panose="02020603050405020304" pitchFamily="18" charset="0"/>
              </a:rPr>
              <a:t> N</a:t>
            </a:r>
            <a:r>
              <a:rPr lang="en-US" altLang="en-US" sz="1600" b="1" cap="all" dirty="0">
                <a:ea typeface="Calibri" panose="020F0502020204030204" pitchFamily="34" charset="0"/>
                <a:cs typeface="Times New Roman" panose="02020603050405020304" pitchFamily="18" charset="0"/>
              </a:rPr>
              <a:t>ew cold box (CB-B)</a:t>
            </a:r>
            <a:endParaRPr lang="en-GB" sz="1600" b="1" cap="all" dirty="0"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A03D3F6-4B05-F2CC-4BA0-CBD7D73F7C07}"/>
              </a:ext>
            </a:extLst>
          </p:cNvPr>
          <p:cNvSpPr txBox="1"/>
          <p:nvPr/>
        </p:nvSpPr>
        <p:spPr>
          <a:xfrm>
            <a:off x="371784" y="46971"/>
            <a:ext cx="114824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SM18 Cryogenics infrastructure - issues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6744DA9-1E9F-6690-5975-A358448E106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44404"/>
          <a:stretch/>
        </p:blipFill>
        <p:spPr>
          <a:xfrm>
            <a:off x="290362" y="1143000"/>
            <a:ext cx="3047999" cy="366254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B1E7AEC-76D9-ACDD-F3F4-047222D51987}"/>
              </a:ext>
            </a:extLst>
          </p:cNvPr>
          <p:cNvSpPr txBox="1"/>
          <p:nvPr/>
        </p:nvSpPr>
        <p:spPr>
          <a:xfrm>
            <a:off x="3321295" y="1143000"/>
            <a:ext cx="2241305" cy="3662541"/>
          </a:xfrm>
          <a:prstGeom prst="rect">
            <a:avLst/>
          </a:prstGeom>
          <a:noFill/>
          <a:ln>
            <a:solidFill>
              <a:schemeClr val="tx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CH" sz="1400" b="1" dirty="0"/>
              <a:t>CS - HP</a:t>
            </a:r>
            <a:r>
              <a:rPr lang="en-US" sz="1400" b="1" noProof="0" dirty="0"/>
              <a:t> oil </a:t>
            </a:r>
            <a:r>
              <a:rPr lang="fr-CH" sz="1400" b="1" dirty="0"/>
              <a:t>injection issue : </a:t>
            </a:r>
          </a:p>
          <a:p>
            <a:r>
              <a:rPr lang="fr-CH" sz="1200" u="sng" dirty="0"/>
              <a:t>Observation </a:t>
            </a:r>
            <a:r>
              <a:rPr lang="fr-CH" sz="1200" dirty="0"/>
              <a:t>: </a:t>
            </a:r>
            <a:r>
              <a:rPr lang="en-US" sz="1200" noProof="0" dirty="0"/>
              <a:t>HP oil bypass valve (CV665) kept going out of adjustment during starting up process.</a:t>
            </a:r>
          </a:p>
          <a:p>
            <a:endParaRPr lang="fr-CH" sz="1200" dirty="0"/>
          </a:p>
          <a:p>
            <a:r>
              <a:rPr lang="fr-CH" sz="1200" u="sng" dirty="0"/>
              <a:t>Consolidation: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200" dirty="0"/>
              <a:t>HP </a:t>
            </a:r>
            <a:r>
              <a:rPr lang="en-US" sz="1200" noProof="0" dirty="0"/>
              <a:t>sensor added</a:t>
            </a:r>
            <a:endParaRPr lang="fr-CH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Starting up sequence to start HP oil pump revised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200" dirty="0"/>
              <a:t>Synchronisation </a:t>
            </a:r>
            <a:r>
              <a:rPr lang="en-US" sz="1200" noProof="0" dirty="0"/>
              <a:t>between PV697 &amp; PV666 optimized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DPT(Oil/He) Setpoint decreased from 4 bar to 3 bar.</a:t>
            </a:r>
          </a:p>
          <a:p>
            <a:endParaRPr lang="en-US" sz="13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7F54B32-44AF-0FE2-08E1-034A5D6ED4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93533" y="1031219"/>
            <a:ext cx="2566728" cy="157422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AF1141FB-A404-DAFD-0C74-D62772E1AE99}"/>
              </a:ext>
            </a:extLst>
          </p:cNvPr>
          <p:cNvSpPr txBox="1"/>
          <p:nvPr/>
        </p:nvSpPr>
        <p:spPr>
          <a:xfrm>
            <a:off x="8131743" y="2599740"/>
            <a:ext cx="3352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Photo 1 : Comparison old vs. new valve head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CDA5FD5-75E0-4741-93AC-2ABD4CEF79CC}"/>
              </a:ext>
            </a:extLst>
          </p:cNvPr>
          <p:cNvSpPr txBox="1"/>
          <p:nvPr/>
        </p:nvSpPr>
        <p:spPr>
          <a:xfrm>
            <a:off x="6000896" y="1054704"/>
            <a:ext cx="2602469" cy="12311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sz="1400" b="1" dirty="0"/>
              <a:t>Cold Box - Issue: </a:t>
            </a:r>
          </a:p>
          <a:p>
            <a:r>
              <a:rPr lang="en-US" sz="1200" dirty="0"/>
              <a:t>inlet &amp; outlet valves of Adsorbers 80 K not tight in line after 1 thermal cycle. </a:t>
            </a:r>
          </a:p>
          <a:p>
            <a:r>
              <a:rPr lang="en-US" sz="1200" dirty="0"/>
              <a:t>Manufacturer intervention to replace valve heads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80E4D573-04C7-37F2-84B8-6B795399FB54}"/>
              </a:ext>
            </a:extLst>
          </p:cNvPr>
          <p:cNvSpPr/>
          <p:nvPr/>
        </p:nvSpPr>
        <p:spPr>
          <a:xfrm>
            <a:off x="2301930" y="2337573"/>
            <a:ext cx="390930" cy="335767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C8B0D31B-8CCE-8A78-DF8E-F75CC79F1BB7}"/>
              </a:ext>
            </a:extLst>
          </p:cNvPr>
          <p:cNvCxnSpPr>
            <a:cxnSpLocks/>
          </p:cNvCxnSpPr>
          <p:nvPr/>
        </p:nvCxnSpPr>
        <p:spPr>
          <a:xfrm>
            <a:off x="5867400" y="779833"/>
            <a:ext cx="0" cy="5298333"/>
          </a:xfrm>
          <a:prstGeom prst="line">
            <a:avLst/>
          </a:prstGeom>
          <a:ln w="9525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D3C5CA9-E555-23CA-2A48-BEFCA354C1A8}"/>
              </a:ext>
            </a:extLst>
          </p:cNvPr>
          <p:cNvCxnSpPr>
            <a:cxnSpLocks/>
          </p:cNvCxnSpPr>
          <p:nvPr/>
        </p:nvCxnSpPr>
        <p:spPr>
          <a:xfrm>
            <a:off x="5867400" y="2883314"/>
            <a:ext cx="5986838" cy="0"/>
          </a:xfrm>
          <a:prstGeom prst="line">
            <a:avLst/>
          </a:prstGeom>
          <a:ln w="9525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7DF3B281-CEA0-68C1-032A-D0C510E739E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96440" y="2974441"/>
            <a:ext cx="3743129" cy="3173447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768EE524-BEAB-E294-7ED5-664F85B826F8}"/>
              </a:ext>
            </a:extLst>
          </p:cNvPr>
          <p:cNvSpPr txBox="1"/>
          <p:nvPr/>
        </p:nvSpPr>
        <p:spPr>
          <a:xfrm>
            <a:off x="5874361" y="2904119"/>
            <a:ext cx="3117239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sz="1400" b="1" dirty="0"/>
              <a:t>25 kL Dewar – Issue (2021):</a:t>
            </a:r>
          </a:p>
          <a:p>
            <a:pPr algn="just"/>
            <a:r>
              <a:rPr lang="en-US" sz="1200" noProof="0" dirty="0"/>
              <a:t>Flooding in the pit – Dewar tilted by 10°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1B5F3F8-1616-7A94-CB95-F81BC4852EFE}"/>
              </a:ext>
            </a:extLst>
          </p:cNvPr>
          <p:cNvSpPr/>
          <p:nvPr/>
        </p:nvSpPr>
        <p:spPr>
          <a:xfrm>
            <a:off x="5958038" y="4600370"/>
            <a:ext cx="230011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en-US" sz="1600" b="1" cap="all" dirty="0">
                <a:ea typeface="Times New Roman" panose="02020603050405020304" pitchFamily="18" charset="0"/>
                <a:cs typeface="Times New Roman" panose="02020603050405020304" pitchFamily="18" charset="0"/>
              </a:rPr>
              <a:t> MAIN Lhe storage</a:t>
            </a:r>
            <a:endParaRPr lang="en-GB" sz="1600" b="1" cap="all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37107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5D769B70-A0BB-62EF-8840-E39AC73B09C3}"/>
              </a:ext>
            </a:extLst>
          </p:cNvPr>
          <p:cNvSpPr txBox="1"/>
          <p:nvPr/>
        </p:nvSpPr>
        <p:spPr>
          <a:xfrm>
            <a:off x="533400" y="0"/>
            <a:ext cx="11303352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400" b="1" dirty="0"/>
              <a:t>Test Benches upgrade - CONTEXT</a:t>
            </a:r>
          </a:p>
          <a:p>
            <a:pPr algn="ctr"/>
            <a:r>
              <a:rPr lang="en-GB" b="1" dirty="0"/>
              <a:t>SM18: </a:t>
            </a:r>
            <a:r>
              <a:rPr lang="en-GB" sz="1800" dirty="0"/>
              <a:t>CERN’s major test facility for superconducting magnets, power links, and radio-frequency cavities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C7A4F8A-F732-20AC-D545-6D0179CA96BD}"/>
              </a:ext>
            </a:extLst>
          </p:cNvPr>
          <p:cNvSpPr txBox="1"/>
          <p:nvPr/>
        </p:nvSpPr>
        <p:spPr>
          <a:xfrm>
            <a:off x="346234" y="2137587"/>
            <a:ext cx="2473988" cy="1231106"/>
          </a:xfrm>
          <a:prstGeom prst="rect">
            <a:avLst/>
          </a:prstGeom>
          <a:noFill/>
          <a:ln>
            <a:solidFill>
              <a:schemeClr val="tx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     </a:t>
            </a:r>
            <a:r>
              <a:rPr lang="en-US" b="1" dirty="0"/>
              <a:t>RF CRAB Cavities</a:t>
            </a:r>
          </a:p>
          <a:p>
            <a:pPr algn="ctr"/>
            <a:r>
              <a:rPr lang="en-US" b="1" dirty="0"/>
              <a:t> Cryomodule</a:t>
            </a:r>
          </a:p>
          <a:p>
            <a:pPr algn="ctr"/>
            <a:r>
              <a:rPr lang="en-US" sz="1200" b="1" dirty="0"/>
              <a:t>=&gt; </a:t>
            </a:r>
            <a:r>
              <a:rPr lang="en-US" sz="1200" b="1" i="1" dirty="0"/>
              <a:t>To maximize overlap of bunches</a:t>
            </a:r>
          </a:p>
          <a:p>
            <a:pPr algn="ctr"/>
            <a:r>
              <a:rPr lang="en-US" sz="1400" i="1" dirty="0"/>
              <a:t> Material : Niobium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B6C2DA9-0A2D-99A7-2FE2-07B8153B7CF0}"/>
              </a:ext>
            </a:extLst>
          </p:cNvPr>
          <p:cNvSpPr txBox="1"/>
          <p:nvPr/>
        </p:nvSpPr>
        <p:spPr>
          <a:xfrm>
            <a:off x="3314199" y="2143503"/>
            <a:ext cx="2473988" cy="1046440"/>
          </a:xfrm>
          <a:prstGeom prst="rect">
            <a:avLst/>
          </a:prstGeom>
          <a:noFill/>
          <a:ln>
            <a:solidFill>
              <a:schemeClr val="tx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New </a:t>
            </a:r>
            <a:r>
              <a:rPr lang="en-US" b="1" dirty="0"/>
              <a:t>Inner Triplet magnets</a:t>
            </a:r>
          </a:p>
          <a:p>
            <a:pPr algn="ctr"/>
            <a:r>
              <a:rPr lang="en-US" sz="1200" b="1" i="1" dirty="0"/>
              <a:t>=&gt; To focus beam</a:t>
            </a:r>
            <a:endParaRPr lang="en-US" sz="1200" i="1" dirty="0"/>
          </a:p>
          <a:p>
            <a:pPr algn="ctr"/>
            <a:r>
              <a:rPr lang="en-US" sz="1400" i="1" dirty="0"/>
              <a:t>Material : Nb3Sn - </a:t>
            </a:r>
            <a:r>
              <a:rPr lang="en-US" sz="1400" i="1" dirty="0" err="1"/>
              <a:t>NbTi</a:t>
            </a:r>
            <a:endParaRPr lang="en-US" sz="1400" i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136C5A8-509C-4972-D291-52F7E2DAADEB}"/>
              </a:ext>
            </a:extLst>
          </p:cNvPr>
          <p:cNvSpPr txBox="1"/>
          <p:nvPr/>
        </p:nvSpPr>
        <p:spPr>
          <a:xfrm>
            <a:off x="6282985" y="2143503"/>
            <a:ext cx="2473988" cy="769441"/>
          </a:xfrm>
          <a:prstGeom prst="rect">
            <a:avLst/>
          </a:prstGeom>
          <a:noFill/>
          <a:ln>
            <a:solidFill>
              <a:schemeClr val="tx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New </a:t>
            </a:r>
            <a:r>
              <a:rPr lang="en-US" b="1" dirty="0"/>
              <a:t>CPS</a:t>
            </a:r>
          </a:p>
          <a:p>
            <a:pPr algn="ctr"/>
            <a:r>
              <a:rPr lang="en-US" sz="1200" b="1" dirty="0"/>
              <a:t>=&gt; To power magnet </a:t>
            </a:r>
          </a:p>
          <a:p>
            <a:pPr algn="ctr"/>
            <a:r>
              <a:rPr lang="en-US" sz="1400" i="1" dirty="0"/>
              <a:t>Material : MgB2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9BD1A19-B1D9-4A33-F49D-987C495CA15F}"/>
              </a:ext>
            </a:extLst>
          </p:cNvPr>
          <p:cNvSpPr txBox="1"/>
          <p:nvPr/>
        </p:nvSpPr>
        <p:spPr>
          <a:xfrm>
            <a:off x="345412" y="841078"/>
            <a:ext cx="10639170" cy="523220"/>
          </a:xfrm>
          <a:prstGeom prst="rect">
            <a:avLst/>
          </a:prstGeom>
          <a:solidFill>
            <a:srgbClr val="D1D1D1"/>
          </a:solidFill>
          <a:ln>
            <a:solidFill>
              <a:schemeClr val="tx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600" b="1" dirty="0"/>
              <a:t>HL-LHC </a:t>
            </a:r>
            <a:r>
              <a:rPr lang="en-US" sz="1600" b="1" dirty="0"/>
              <a:t>project</a:t>
            </a:r>
            <a:r>
              <a:rPr lang="fr-CH" sz="1600" b="1" dirty="0"/>
              <a:t> =&gt; increase Luminosity (= increase collisions) in the Large Hadron Collider</a:t>
            </a:r>
            <a:endParaRPr lang="en-US" sz="1600" b="1" dirty="0"/>
          </a:p>
          <a:p>
            <a:pPr algn="ctr"/>
            <a:r>
              <a:rPr lang="en-US" sz="1200" i="1" dirty="0"/>
              <a:t>HL-LHC : High Luminosity – Large Hadron Collider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9162AAB-9E97-58A4-424B-6436F0E12F48}"/>
              </a:ext>
            </a:extLst>
          </p:cNvPr>
          <p:cNvSpPr txBox="1"/>
          <p:nvPr/>
        </p:nvSpPr>
        <p:spPr>
          <a:xfrm>
            <a:off x="8971134" y="3352800"/>
            <a:ext cx="2232953" cy="1252715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IT-STRING</a:t>
            </a:r>
            <a:r>
              <a:rPr lang="en-US" dirty="0"/>
              <a:t> </a:t>
            </a:r>
          </a:p>
          <a:p>
            <a:pPr algn="ctr"/>
            <a:r>
              <a:rPr lang="en-US" dirty="0"/>
              <a:t>test bench</a:t>
            </a:r>
          </a:p>
          <a:p>
            <a:pPr marL="171450" indent="-171450" algn="ctr">
              <a:lnSpc>
                <a:spcPct val="150000"/>
              </a:lnSpc>
              <a:buFont typeface="Symbol" panose="05050102010706020507" pitchFamily="18" charset="2"/>
              <a:buChar char="Þ"/>
            </a:pPr>
            <a:r>
              <a:rPr lang="en-US" sz="1400" dirty="0"/>
              <a:t>To validate collective behavior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63D6939-1280-DFC3-B689-A82B6CD1D005}"/>
              </a:ext>
            </a:extLst>
          </p:cNvPr>
          <p:cNvSpPr txBox="1"/>
          <p:nvPr/>
        </p:nvSpPr>
        <p:spPr>
          <a:xfrm>
            <a:off x="371634" y="4705004"/>
            <a:ext cx="8132381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Integration in LHC during next Long Shut Down 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B90F2027-1319-C191-0760-6D4BB21832E3}"/>
              </a:ext>
            </a:extLst>
          </p:cNvPr>
          <p:cNvSpPr/>
          <p:nvPr/>
        </p:nvSpPr>
        <p:spPr>
          <a:xfrm rot="5400000">
            <a:off x="10494751" y="2959011"/>
            <a:ext cx="2462012" cy="830997"/>
          </a:xfrm>
          <a:prstGeom prst="rect">
            <a:avLst/>
          </a:prstGeom>
          <a:solidFill>
            <a:srgbClr val="48BC6C">
              <a:alpha val="50000"/>
            </a:srgb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600" dirty="0">
                <a:ln w="0"/>
                <a:solidFill>
                  <a:schemeClr val="accent1">
                    <a:lumMod val="1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Test</a:t>
            </a:r>
          </a:p>
          <a:p>
            <a:pPr algn="ctr"/>
            <a:r>
              <a:rPr lang="en-US" sz="1600" dirty="0">
                <a:ln w="0"/>
                <a:solidFill>
                  <a:schemeClr val="accent1">
                    <a:lumMod val="1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in</a:t>
            </a:r>
          </a:p>
          <a:p>
            <a:pPr algn="ctr"/>
            <a:r>
              <a:rPr lang="en-US" sz="1600" dirty="0">
                <a:ln w="0"/>
                <a:solidFill>
                  <a:schemeClr val="accent1">
                    <a:lumMod val="1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SM 18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5756CC54-78A9-9D29-09E1-F951B56C9ADE}"/>
              </a:ext>
            </a:extLst>
          </p:cNvPr>
          <p:cNvCxnSpPr>
            <a:cxnSpLocks/>
          </p:cNvCxnSpPr>
          <p:nvPr/>
        </p:nvCxnSpPr>
        <p:spPr>
          <a:xfrm>
            <a:off x="8153400" y="2922847"/>
            <a:ext cx="0" cy="963353"/>
          </a:xfrm>
          <a:prstGeom prst="line">
            <a:avLst/>
          </a:prstGeom>
          <a:ln w="38100">
            <a:solidFill>
              <a:srgbClr val="00B05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C057D76A-2B5A-6ABA-BC32-E294318F9B46}"/>
              </a:ext>
            </a:extLst>
          </p:cNvPr>
          <p:cNvCxnSpPr>
            <a:cxnSpLocks/>
          </p:cNvCxnSpPr>
          <p:nvPr/>
        </p:nvCxnSpPr>
        <p:spPr>
          <a:xfrm>
            <a:off x="8141617" y="3886200"/>
            <a:ext cx="809015" cy="0"/>
          </a:xfrm>
          <a:prstGeom prst="line">
            <a:avLst/>
          </a:prstGeom>
          <a:ln w="38100">
            <a:solidFill>
              <a:srgbClr val="00B050"/>
            </a:solidFill>
            <a:prstDash val="soli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52BDD798-9F96-14D7-853E-02D691B9DC5D}"/>
              </a:ext>
            </a:extLst>
          </p:cNvPr>
          <p:cNvCxnSpPr>
            <a:cxnSpLocks/>
          </p:cNvCxnSpPr>
          <p:nvPr/>
        </p:nvCxnSpPr>
        <p:spPr>
          <a:xfrm>
            <a:off x="5257800" y="3189943"/>
            <a:ext cx="0" cy="924064"/>
          </a:xfrm>
          <a:prstGeom prst="line">
            <a:avLst/>
          </a:prstGeom>
          <a:ln w="38100">
            <a:solidFill>
              <a:srgbClr val="00B05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7E904B14-D813-A941-F0DB-20EFCBCF5C84}"/>
              </a:ext>
            </a:extLst>
          </p:cNvPr>
          <p:cNvCxnSpPr>
            <a:cxnSpLocks/>
          </p:cNvCxnSpPr>
          <p:nvPr/>
        </p:nvCxnSpPr>
        <p:spPr>
          <a:xfrm>
            <a:off x="5257800" y="4114007"/>
            <a:ext cx="3704614" cy="0"/>
          </a:xfrm>
          <a:prstGeom prst="line">
            <a:avLst/>
          </a:prstGeom>
          <a:ln w="38100">
            <a:solidFill>
              <a:srgbClr val="00B050"/>
            </a:solidFill>
            <a:prstDash val="soli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C34FED52-77F6-645A-B57E-539E409E8503}"/>
              </a:ext>
            </a:extLst>
          </p:cNvPr>
          <p:cNvCxnSpPr>
            <a:cxnSpLocks/>
          </p:cNvCxnSpPr>
          <p:nvPr/>
        </p:nvCxnSpPr>
        <p:spPr>
          <a:xfrm>
            <a:off x="7519979" y="1364298"/>
            <a:ext cx="0" cy="769302"/>
          </a:xfrm>
          <a:prstGeom prst="line">
            <a:avLst/>
          </a:prstGeom>
          <a:ln w="38100">
            <a:solidFill>
              <a:srgbClr val="00206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8102A3E6-5DEE-EA23-E690-8874A356F77C}"/>
              </a:ext>
            </a:extLst>
          </p:cNvPr>
          <p:cNvCxnSpPr>
            <a:cxnSpLocks/>
            <a:endCxn id="13" idx="0"/>
          </p:cNvCxnSpPr>
          <p:nvPr/>
        </p:nvCxnSpPr>
        <p:spPr>
          <a:xfrm>
            <a:off x="4551193" y="1390943"/>
            <a:ext cx="0" cy="752560"/>
          </a:xfrm>
          <a:prstGeom prst="line">
            <a:avLst/>
          </a:prstGeom>
          <a:ln w="38100">
            <a:solidFill>
              <a:srgbClr val="00206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1640C247-30D1-E38C-664D-428470B74DEB}"/>
              </a:ext>
            </a:extLst>
          </p:cNvPr>
          <p:cNvCxnSpPr>
            <a:cxnSpLocks/>
            <a:endCxn id="12" idx="0"/>
          </p:cNvCxnSpPr>
          <p:nvPr/>
        </p:nvCxnSpPr>
        <p:spPr>
          <a:xfrm>
            <a:off x="1583228" y="1318783"/>
            <a:ext cx="0" cy="818804"/>
          </a:xfrm>
          <a:prstGeom prst="line">
            <a:avLst/>
          </a:prstGeom>
          <a:ln w="38100">
            <a:solidFill>
              <a:srgbClr val="00206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33BC1D7F-C4F7-2404-679D-04BE08F30599}"/>
              </a:ext>
            </a:extLst>
          </p:cNvPr>
          <p:cNvCxnSpPr>
            <a:cxnSpLocks/>
            <a:stCxn id="13" idx="2"/>
          </p:cNvCxnSpPr>
          <p:nvPr/>
        </p:nvCxnSpPr>
        <p:spPr>
          <a:xfrm>
            <a:off x="4551193" y="3189943"/>
            <a:ext cx="0" cy="1524555"/>
          </a:xfrm>
          <a:prstGeom prst="line">
            <a:avLst/>
          </a:prstGeom>
          <a:ln w="38100">
            <a:solidFill>
              <a:srgbClr val="00206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255B2705-ABB3-0041-7AE3-15908E94A9B0}"/>
              </a:ext>
            </a:extLst>
          </p:cNvPr>
          <p:cNvCxnSpPr>
            <a:cxnSpLocks/>
            <a:stCxn id="12" idx="2"/>
          </p:cNvCxnSpPr>
          <p:nvPr/>
        </p:nvCxnSpPr>
        <p:spPr>
          <a:xfrm flipH="1">
            <a:off x="1582407" y="3368693"/>
            <a:ext cx="821" cy="1345805"/>
          </a:xfrm>
          <a:prstGeom prst="line">
            <a:avLst/>
          </a:prstGeom>
          <a:ln w="38100">
            <a:solidFill>
              <a:srgbClr val="00206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17819314-B2BA-5895-ADFA-7D74319F1926}"/>
              </a:ext>
            </a:extLst>
          </p:cNvPr>
          <p:cNvCxnSpPr>
            <a:cxnSpLocks/>
          </p:cNvCxnSpPr>
          <p:nvPr/>
        </p:nvCxnSpPr>
        <p:spPr>
          <a:xfrm>
            <a:off x="7485337" y="2902902"/>
            <a:ext cx="821" cy="1791651"/>
          </a:xfrm>
          <a:prstGeom prst="line">
            <a:avLst/>
          </a:prstGeom>
          <a:ln w="38100">
            <a:solidFill>
              <a:srgbClr val="00206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25579DC2-AC19-28F8-6C0F-35E0E0B71041}"/>
              </a:ext>
            </a:extLst>
          </p:cNvPr>
          <p:cNvSpPr/>
          <p:nvPr/>
        </p:nvSpPr>
        <p:spPr>
          <a:xfrm>
            <a:off x="371633" y="2133600"/>
            <a:ext cx="2446749" cy="12192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AB6E8F6-63EC-E219-6A2A-E0B56A47D412}"/>
              </a:ext>
            </a:extLst>
          </p:cNvPr>
          <p:cNvSpPr/>
          <p:nvPr/>
        </p:nvSpPr>
        <p:spPr>
          <a:xfrm>
            <a:off x="6295783" y="2133600"/>
            <a:ext cx="2446749" cy="789247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5A41640-6684-F665-BFD9-66C33DDB694B}"/>
              </a:ext>
            </a:extLst>
          </p:cNvPr>
          <p:cNvSpPr/>
          <p:nvPr/>
        </p:nvSpPr>
        <p:spPr>
          <a:xfrm>
            <a:off x="8982917" y="3336033"/>
            <a:ext cx="2211636" cy="1252714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FF309A5-D3EE-EB52-606B-D3BB2FA56747}"/>
              </a:ext>
            </a:extLst>
          </p:cNvPr>
          <p:cNvSpPr txBox="1"/>
          <p:nvPr/>
        </p:nvSpPr>
        <p:spPr>
          <a:xfrm>
            <a:off x="7519157" y="1765687"/>
            <a:ext cx="3579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>
                <a:solidFill>
                  <a:schemeClr val="accent1">
                    <a:lumMod val="10000"/>
                  </a:schemeClr>
                </a:solidFill>
              </a:rPr>
              <a:t>*</a:t>
            </a:r>
            <a:r>
              <a:rPr lang="en-US" sz="1200" noProof="0" dirty="0">
                <a:solidFill>
                  <a:schemeClr val="accent1">
                    <a:lumMod val="10000"/>
                  </a:schemeClr>
                </a:solidFill>
              </a:rPr>
              <a:t>CPS : Cold Powering System</a:t>
            </a:r>
            <a:endParaRPr lang="en-US" sz="1200" dirty="0">
              <a:solidFill>
                <a:schemeClr val="accent1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9995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B2B63E-DE40-4DCD-DE52-DB07E160F2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99E0C421-04F2-86D8-D8C3-A0A9C8BB170B}"/>
              </a:ext>
            </a:extLst>
          </p:cNvPr>
          <p:cNvSpPr txBox="1"/>
          <p:nvPr/>
        </p:nvSpPr>
        <p:spPr>
          <a:xfrm>
            <a:off x="190501" y="76200"/>
            <a:ext cx="118109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2200" b="1" dirty="0"/>
              <a:t>1</a:t>
            </a:r>
            <a:r>
              <a:rPr lang="fr-CH" sz="2400" b="1" dirty="0"/>
              <a:t>. </a:t>
            </a:r>
            <a:r>
              <a:rPr lang="en-US" sz="2400" b="1" u="sng" dirty="0"/>
              <a:t>R</a:t>
            </a:r>
            <a:r>
              <a:rPr lang="en-US" sz="2400" b="1" dirty="0"/>
              <a:t>adio </a:t>
            </a:r>
            <a:r>
              <a:rPr lang="en-US" sz="2400" b="1" u="sng" dirty="0"/>
              <a:t>F</a:t>
            </a:r>
            <a:r>
              <a:rPr lang="en-US" sz="2400" b="1" dirty="0"/>
              <a:t>requency (RF) Crab Cavities – Test benches upgrades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FA10673-CC11-B58A-2E91-92BFB450A71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3391"/>
          <a:stretch/>
        </p:blipFill>
        <p:spPr>
          <a:xfrm>
            <a:off x="76200" y="727149"/>
            <a:ext cx="2876077" cy="2206199"/>
          </a:xfrm>
          <a:prstGeom prst="rect">
            <a:avLst/>
          </a:prstGeom>
        </p:spPr>
      </p:pic>
      <p:sp>
        <p:nvSpPr>
          <p:cNvPr id="13" name="TextBox 58">
            <a:extLst>
              <a:ext uri="{FF2B5EF4-FFF2-40B4-BE49-F238E27FC236}">
                <a16:creationId xmlns:a16="http://schemas.microsoft.com/office/drawing/2014/main" id="{AE2BF64D-FF90-E5E8-6EAE-BC2B4B7B4A45}"/>
              </a:ext>
            </a:extLst>
          </p:cNvPr>
          <p:cNvSpPr txBox="1"/>
          <p:nvPr/>
        </p:nvSpPr>
        <p:spPr>
          <a:xfrm>
            <a:off x="166117" y="3763594"/>
            <a:ext cx="6229626" cy="210826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="1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300 K – 130 </a:t>
            </a:r>
            <a:r>
              <a:rPr lang="en-US" b="1" u="sng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 : </a:t>
            </a: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Sensitive to mechanical stress during thermal transition</a:t>
            </a:r>
            <a:r>
              <a:rPr lang="en-US" dirty="0"/>
              <a:t>    </a:t>
            </a:r>
          </a:p>
          <a:p>
            <a:r>
              <a:rPr lang="en-US" dirty="0"/>
              <a:t>=&gt; </a:t>
            </a:r>
            <a:r>
              <a:rPr lang="en-GB" b="1" dirty="0">
                <a:solidFill>
                  <a:srgbClr val="FF0000"/>
                </a:solidFill>
              </a:rPr>
              <a:t>∆T = 50 K max</a:t>
            </a:r>
          </a:p>
          <a:p>
            <a:endParaRPr lang="en-GB" b="1" dirty="0">
              <a:solidFill>
                <a:srgbClr val="FF0000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="1" u="sng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130</a:t>
            </a:r>
            <a:r>
              <a:rPr lang="en-US" b="1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K – 4.5 </a:t>
            </a:r>
            <a:r>
              <a:rPr lang="en-US" b="1" u="sng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 : </a:t>
            </a: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Must limit Q-Disease </a:t>
            </a:r>
            <a:r>
              <a:rPr lang="en-US" dirty="0"/>
              <a:t>=&gt; </a:t>
            </a:r>
            <a:r>
              <a:rPr lang="en-GB" b="1" dirty="0">
                <a:solidFill>
                  <a:srgbClr val="FF0000"/>
                </a:solidFill>
              </a:rPr>
              <a:t>Cool Down as fast as possible</a:t>
            </a:r>
          </a:p>
          <a:p>
            <a:endParaRPr lang="en-GB" sz="500" b="1" dirty="0">
              <a:solidFill>
                <a:srgbClr val="FF0000"/>
              </a:solidFill>
            </a:endParaRPr>
          </a:p>
          <a:p>
            <a:r>
              <a:rPr lang="en-GB" b="1" dirty="0">
                <a:solidFill>
                  <a:schemeClr val="accent1">
                    <a:lumMod val="25000"/>
                  </a:schemeClr>
                </a:solidFill>
              </a:rPr>
              <a:t>Nominal operation : 2 K</a:t>
            </a:r>
          </a:p>
        </p:txBody>
      </p:sp>
      <p:sp>
        <p:nvSpPr>
          <p:cNvPr id="16" name="TextBox 58">
            <a:extLst>
              <a:ext uri="{FF2B5EF4-FFF2-40B4-BE49-F238E27FC236}">
                <a16:creationId xmlns:a16="http://schemas.microsoft.com/office/drawing/2014/main" id="{3B9E187F-FA74-F60E-40A2-A7C30B6441E3}"/>
              </a:ext>
            </a:extLst>
          </p:cNvPr>
          <p:cNvSpPr txBox="1"/>
          <p:nvPr/>
        </p:nvSpPr>
        <p:spPr>
          <a:xfrm>
            <a:off x="5715000" y="4581283"/>
            <a:ext cx="6033599" cy="12875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b="1" dirty="0">
                <a:solidFill>
                  <a:srgbClr val="00B050"/>
                </a:solidFill>
              </a:rPr>
              <a:t>RF Test benches upgraded to fulfill with requirements</a:t>
            </a:r>
          </a:p>
          <a:p>
            <a:pPr algn="ctr">
              <a:lnSpc>
                <a:spcPct val="150000"/>
              </a:lnSpc>
            </a:pPr>
            <a:r>
              <a:rPr lang="en-US" b="1" dirty="0">
                <a:solidFill>
                  <a:srgbClr val="00B050"/>
                </a:solidFill>
              </a:rPr>
              <a:t>Cryogenics process improved</a:t>
            </a:r>
          </a:p>
          <a:p>
            <a:pPr algn="ctr">
              <a:lnSpc>
                <a:spcPct val="150000"/>
              </a:lnSpc>
            </a:pPr>
            <a:r>
              <a:rPr lang="en-US" b="1" dirty="0">
                <a:solidFill>
                  <a:srgbClr val="00B050"/>
                </a:solidFill>
              </a:rPr>
              <a:t>Ready to test RF Crab cavities series</a:t>
            </a:r>
            <a:endParaRPr lang="en-GB" dirty="0">
              <a:solidFill>
                <a:srgbClr val="00B050"/>
              </a:solidFill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8D2FCE88-29A9-8B1E-8683-55C84F8A51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33084" y="4630936"/>
            <a:ext cx="381000" cy="3810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690B6C58-F957-0290-DFBF-5B711A8EBE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33084" y="5050368"/>
            <a:ext cx="381000" cy="3810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B8E3B714-F0EE-8BD3-66C5-39872F2763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37446" y="5432694"/>
            <a:ext cx="381000" cy="381000"/>
          </a:xfrm>
          <a:prstGeom prst="rect">
            <a:avLst/>
          </a:prstGeom>
        </p:spPr>
      </p:pic>
      <p:grpSp>
        <p:nvGrpSpPr>
          <p:cNvPr id="27" name="Group 26">
            <a:extLst>
              <a:ext uri="{FF2B5EF4-FFF2-40B4-BE49-F238E27FC236}">
                <a16:creationId xmlns:a16="http://schemas.microsoft.com/office/drawing/2014/main" id="{B3BEFB8D-6E86-11E8-E068-0F99F2E492E2}"/>
              </a:ext>
            </a:extLst>
          </p:cNvPr>
          <p:cNvGrpSpPr/>
          <p:nvPr/>
        </p:nvGrpSpPr>
        <p:grpSpPr>
          <a:xfrm>
            <a:off x="6526884" y="785484"/>
            <a:ext cx="5486807" cy="3433087"/>
            <a:chOff x="6438899" y="942824"/>
            <a:chExt cx="5562600" cy="3125996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09219160-F878-E6A8-EEB7-86B0E220D60C}"/>
                </a:ext>
              </a:extLst>
            </p:cNvPr>
            <p:cNvGrpSpPr/>
            <p:nvPr/>
          </p:nvGrpSpPr>
          <p:grpSpPr>
            <a:xfrm>
              <a:off x="6438899" y="942824"/>
              <a:ext cx="5562600" cy="3112659"/>
              <a:chOff x="6477000" y="681269"/>
              <a:chExt cx="5562600" cy="3112659"/>
            </a:xfrm>
          </p:grpSpPr>
          <p:pic>
            <p:nvPicPr>
              <p:cNvPr id="32" name="Picture 31">
                <a:extLst>
                  <a:ext uri="{FF2B5EF4-FFF2-40B4-BE49-F238E27FC236}">
                    <a16:creationId xmlns:a16="http://schemas.microsoft.com/office/drawing/2014/main" id="{BE852A4D-EAC3-1933-0E58-CA9CF3458E7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rcRect l="1164" b="2930"/>
              <a:stretch/>
            </p:blipFill>
            <p:spPr>
              <a:xfrm>
                <a:off x="6639151" y="743944"/>
                <a:ext cx="5309097" cy="2755544"/>
              </a:xfrm>
              <a:prstGeom prst="rect">
                <a:avLst/>
              </a:prstGeom>
            </p:spPr>
          </p:pic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F4FCD7EB-80A6-8C4E-6A62-C70C7B236B72}"/>
                  </a:ext>
                </a:extLst>
              </p:cNvPr>
              <p:cNvSpPr/>
              <p:nvPr/>
            </p:nvSpPr>
            <p:spPr>
              <a:xfrm>
                <a:off x="6477000" y="681269"/>
                <a:ext cx="5562600" cy="3112659"/>
              </a:xfrm>
              <a:prstGeom prst="rect">
                <a:avLst/>
              </a:prstGeom>
              <a:noFill/>
              <a:ln>
                <a:solidFill>
                  <a:schemeClr val="tx1">
                    <a:lumMod val="50000"/>
                  </a:schemeClr>
                </a:solidFill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63CEDF9D-9CE7-A9C3-B499-AD189625A053}"/>
                </a:ext>
              </a:extLst>
            </p:cNvPr>
            <p:cNvSpPr txBox="1"/>
            <p:nvPr/>
          </p:nvSpPr>
          <p:spPr>
            <a:xfrm>
              <a:off x="6438899" y="3761043"/>
              <a:ext cx="5562600" cy="3077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/>
                <a:t>Proto RFD C3M cool down in M7 bunker in August 2024</a:t>
              </a: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2CD7C4AB-CFDB-8346-1B97-B93DC969B2D1}"/>
                </a:ext>
              </a:extLst>
            </p:cNvPr>
            <p:cNvSpPr/>
            <p:nvPr/>
          </p:nvSpPr>
          <p:spPr>
            <a:xfrm>
              <a:off x="10495746" y="1325880"/>
              <a:ext cx="118872" cy="2026920"/>
            </a:xfrm>
            <a:prstGeom prst="rect">
              <a:avLst/>
            </a:prstGeom>
            <a:solidFill>
              <a:srgbClr val="FF0606">
                <a:alpha val="16000"/>
              </a:srgbClr>
            </a:solidFill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FB306E69-DDC3-A379-F095-D8A567E8C1E2}"/>
                </a:ext>
              </a:extLst>
            </p:cNvPr>
            <p:cNvSpPr/>
            <p:nvPr/>
          </p:nvSpPr>
          <p:spPr>
            <a:xfrm>
              <a:off x="10618466" y="1325480"/>
              <a:ext cx="220619" cy="2027320"/>
            </a:xfrm>
            <a:prstGeom prst="rect">
              <a:avLst/>
            </a:prstGeom>
            <a:solidFill>
              <a:srgbClr val="0070C0">
                <a:alpha val="16000"/>
              </a:srgbClr>
            </a:solidFill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pic>
        <p:nvPicPr>
          <p:cNvPr id="34" name="Picture 33">
            <a:extLst>
              <a:ext uri="{FF2B5EF4-FFF2-40B4-BE49-F238E27FC236}">
                <a16:creationId xmlns:a16="http://schemas.microsoft.com/office/drawing/2014/main" id="{84511700-877F-BE43-C2ED-E3D7A3561A7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41535" y="776790"/>
            <a:ext cx="3549957" cy="2687795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B9A2D39A-0334-D788-8998-DAD5A924E1CC}"/>
              </a:ext>
            </a:extLst>
          </p:cNvPr>
          <p:cNvSpPr txBox="1"/>
          <p:nvPr/>
        </p:nvSpPr>
        <p:spPr>
          <a:xfrm>
            <a:off x="190501" y="2914375"/>
            <a:ext cx="250519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RF Dipole Crab cavity</a:t>
            </a:r>
          </a:p>
          <a:p>
            <a:pPr algn="ctr"/>
            <a:r>
              <a:rPr lang="en-US" sz="1400" i="1" dirty="0"/>
              <a:t>made in pure Niobium</a:t>
            </a:r>
          </a:p>
        </p:txBody>
      </p:sp>
    </p:spTree>
    <p:extLst>
      <p:ext uri="{BB962C8B-B14F-4D97-AF65-F5344CB8AC3E}">
        <p14:creationId xmlns:p14="http://schemas.microsoft.com/office/powerpoint/2010/main" val="32173831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FDEFC2-A481-48A9-1826-859666D710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8E5A1219-D8E6-14E9-60DA-CF99D8C36570}"/>
              </a:ext>
            </a:extLst>
          </p:cNvPr>
          <p:cNvSpPr txBox="1"/>
          <p:nvPr/>
        </p:nvSpPr>
        <p:spPr>
          <a:xfrm>
            <a:off x="190501" y="76200"/>
            <a:ext cx="118109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2. Magnet test benches upgrades for Magnets &amp; CPS (Sc-link)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746977F-4E4A-C45A-29C2-CE3E37CA468F}"/>
              </a:ext>
            </a:extLst>
          </p:cNvPr>
          <p:cNvSpPr txBox="1"/>
          <p:nvPr/>
        </p:nvSpPr>
        <p:spPr>
          <a:xfrm>
            <a:off x="2895600" y="4390411"/>
            <a:ext cx="7262090" cy="11490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/>
              <a:t>From 2022, 5 Horizontal benches for magnets upgraded </a:t>
            </a:r>
            <a:r>
              <a:rPr lang="en-US" b="1" dirty="0"/>
              <a:t>: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US" dirty="0"/>
              <a:t>4 with a shuffling module to test new Inner Triplet magnets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US" b="1" dirty="0">
                <a:solidFill>
                  <a:srgbClr val="FF0000"/>
                </a:solidFill>
              </a:rPr>
              <a:t>1 to test the new HL-LHC Cold Powering System (72 m long)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790CCAA-A395-63CD-58D5-A7F0BB88A9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990600"/>
            <a:ext cx="11617682" cy="281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0839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B1A29E-09D1-FF28-A7A4-EE215CC36D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1825DDFA-1A2B-0A83-E3D2-4A309D5CF08C}"/>
              </a:ext>
            </a:extLst>
          </p:cNvPr>
          <p:cNvSpPr txBox="1"/>
          <p:nvPr/>
        </p:nvSpPr>
        <p:spPr>
          <a:xfrm>
            <a:off x="190501" y="76200"/>
            <a:ext cx="118109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2. Cold Powering System - test bench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A844704-32B6-83AA-E10E-25F89F35A67B}"/>
              </a:ext>
            </a:extLst>
          </p:cNvPr>
          <p:cNvSpPr txBox="1"/>
          <p:nvPr/>
        </p:nvSpPr>
        <p:spPr>
          <a:xfrm>
            <a:off x="37950" y="3429000"/>
            <a:ext cx="6650529" cy="227754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fr-CH" sz="1500" dirty="0">
                <a:highlight>
                  <a:srgbClr val="FFFF00"/>
                </a:highlight>
              </a:rPr>
              <a:t>In </a:t>
            </a:r>
            <a:r>
              <a:rPr lang="fr-CH" sz="1600" dirty="0">
                <a:highlight>
                  <a:srgbClr val="FFFF00"/>
                </a:highlight>
              </a:rPr>
              <a:t>Yellow </a:t>
            </a:r>
            <a:r>
              <a:rPr lang="fr-CH" sz="1600" dirty="0"/>
              <a:t>: upgrade </a:t>
            </a:r>
            <a:r>
              <a:rPr lang="en-US" sz="1600" noProof="0" dirty="0"/>
              <a:t>added</a:t>
            </a:r>
            <a:r>
              <a:rPr lang="fr-CH" sz="1600" dirty="0"/>
              <a:t> to the original Magnet </a:t>
            </a:r>
            <a:r>
              <a:rPr lang="en-US" sz="1600" dirty="0"/>
              <a:t>test bench</a:t>
            </a:r>
          </a:p>
          <a:p>
            <a:pPr marL="342900" indent="-342900">
              <a:buFont typeface="+mj-lt"/>
              <a:buAutoNum type="arabicPeriod"/>
            </a:pPr>
            <a:endParaRPr lang="en-US" sz="600" dirty="0"/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highlight>
                  <a:srgbClr val="00FF00"/>
                </a:highlight>
              </a:rPr>
              <a:t>In green </a:t>
            </a:r>
            <a:r>
              <a:rPr lang="en-US" sz="1600" dirty="0"/>
              <a:t>: Distribution Feed Box (DFX) : at 4.5 K – it’s where the Link ends-up with connections (splice) between the link in MgB2 to the  busbars in Nb-Ti</a:t>
            </a:r>
          </a:p>
          <a:p>
            <a:pPr marL="342900" indent="-342900">
              <a:buFont typeface="+mj-lt"/>
              <a:buAutoNum type="arabicPeriod"/>
            </a:pPr>
            <a:endParaRPr lang="en-US" sz="600" dirty="0"/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highlight>
                  <a:srgbClr val="00FFFF"/>
                </a:highlight>
              </a:rPr>
              <a:t>In Blue </a:t>
            </a:r>
            <a:r>
              <a:rPr lang="en-US" sz="1600" dirty="0"/>
              <a:t>: Superconducting (SC) Link; ~72 m ; 19 cables in MgB2</a:t>
            </a:r>
          </a:p>
          <a:p>
            <a:pPr marL="342900" indent="-342900">
              <a:buFont typeface="+mj-lt"/>
              <a:buAutoNum type="arabicPeriod"/>
            </a:pPr>
            <a:endParaRPr lang="en-US" sz="600" dirty="0"/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highlight>
                  <a:srgbClr val="EF5B21"/>
                </a:highlight>
              </a:rPr>
              <a:t>In red </a:t>
            </a:r>
            <a:r>
              <a:rPr lang="en-US" sz="1600" dirty="0"/>
              <a:t>: Distribution feed box high (DFHX): where the link starts up with splices MgB2 / HTS &lt; 20 K + 19 Current Leads HTS/Copper   </a:t>
            </a:r>
          </a:p>
          <a:p>
            <a:endParaRPr lang="en-US" sz="1200" dirty="0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4C20A177-37ED-B980-B9FF-E5CEC51B5BC4}"/>
              </a:ext>
            </a:extLst>
          </p:cNvPr>
          <p:cNvGrpSpPr/>
          <p:nvPr/>
        </p:nvGrpSpPr>
        <p:grpSpPr>
          <a:xfrm>
            <a:off x="156999" y="609049"/>
            <a:ext cx="6303139" cy="2778748"/>
            <a:chOff x="6160168" y="3535735"/>
            <a:chExt cx="5718545" cy="2400692"/>
          </a:xfrm>
        </p:grpSpPr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93A5CA10-C37A-D505-09E1-B911B52C95C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160168" y="3535735"/>
              <a:ext cx="5718545" cy="2400692"/>
            </a:xfrm>
            <a:prstGeom prst="rect">
              <a:avLst/>
            </a:prstGeom>
            <a:ln>
              <a:solidFill>
                <a:schemeClr val="tx1">
                  <a:lumMod val="50000"/>
                </a:schemeClr>
              </a:solidFill>
            </a:ln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C196C7E1-27E9-1513-1F68-AE4AEE74894F}"/>
                </a:ext>
              </a:extLst>
            </p:cNvPr>
            <p:cNvSpPr txBox="1"/>
            <p:nvPr/>
          </p:nvSpPr>
          <p:spPr>
            <a:xfrm>
              <a:off x="6781800" y="3886200"/>
              <a:ext cx="251791" cy="265903"/>
            </a:xfrm>
            <a:prstGeom prst="rect">
              <a:avLst/>
            </a:prstGeom>
            <a:solidFill>
              <a:srgbClr val="19FF8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fr-CH" sz="1400" dirty="0">
                  <a:solidFill>
                    <a:schemeClr val="accent1">
                      <a:lumMod val="10000"/>
                    </a:schemeClr>
                  </a:solidFill>
                </a:rPr>
                <a:t>2</a:t>
              </a:r>
              <a:endParaRPr lang="en-US" sz="1400" dirty="0">
                <a:solidFill>
                  <a:schemeClr val="accent1">
                    <a:lumMod val="10000"/>
                  </a:schemeClr>
                </a:solidFill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8F065477-0FC3-87AB-991A-5BD709220B43}"/>
                </a:ext>
              </a:extLst>
            </p:cNvPr>
            <p:cNvSpPr txBox="1"/>
            <p:nvPr/>
          </p:nvSpPr>
          <p:spPr>
            <a:xfrm>
              <a:off x="8515858" y="3657600"/>
              <a:ext cx="251791" cy="265903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fr-CH" sz="1400" dirty="0">
                  <a:solidFill>
                    <a:schemeClr val="accent1">
                      <a:lumMod val="10000"/>
                    </a:schemeClr>
                  </a:solidFill>
                </a:rPr>
                <a:t>1</a:t>
              </a:r>
              <a:endParaRPr lang="en-US" sz="1400" dirty="0">
                <a:solidFill>
                  <a:schemeClr val="accent1">
                    <a:lumMod val="10000"/>
                  </a:schemeClr>
                </a:solidFill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8064A8FA-592A-752E-B558-7EEA0ADF9739}"/>
                </a:ext>
              </a:extLst>
            </p:cNvPr>
            <p:cNvSpPr txBox="1"/>
            <p:nvPr/>
          </p:nvSpPr>
          <p:spPr>
            <a:xfrm>
              <a:off x="8893544" y="5441613"/>
              <a:ext cx="251791" cy="265903"/>
            </a:xfrm>
            <a:prstGeom prst="rect">
              <a:avLst/>
            </a:prstGeom>
            <a:solidFill>
              <a:srgbClr val="FF1D1D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fr-CH" sz="1400" dirty="0">
                  <a:solidFill>
                    <a:schemeClr val="accent1">
                      <a:lumMod val="10000"/>
                    </a:schemeClr>
                  </a:solidFill>
                </a:rPr>
                <a:t>4</a:t>
              </a:r>
              <a:endParaRPr lang="en-US" sz="1400" dirty="0">
                <a:solidFill>
                  <a:schemeClr val="accent1">
                    <a:lumMod val="10000"/>
                  </a:schemeClr>
                </a:solidFill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4A9C8D84-7FF4-AD74-BC61-C2F937040007}"/>
                </a:ext>
              </a:extLst>
            </p:cNvPr>
            <p:cNvSpPr txBox="1"/>
            <p:nvPr/>
          </p:nvSpPr>
          <p:spPr>
            <a:xfrm>
              <a:off x="6907694" y="5111021"/>
              <a:ext cx="251791" cy="265903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fr-CH" sz="1400" dirty="0">
                  <a:solidFill>
                    <a:schemeClr val="accent1">
                      <a:lumMod val="10000"/>
                    </a:schemeClr>
                  </a:solidFill>
                </a:rPr>
                <a:t>3</a:t>
              </a:r>
              <a:endParaRPr lang="en-US" sz="1400" dirty="0">
                <a:solidFill>
                  <a:schemeClr val="accent1">
                    <a:lumMod val="10000"/>
                  </a:schemeClr>
                </a:solidFill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93B26576-7AA1-21CF-D6F3-EE337ADA4A7D}"/>
              </a:ext>
            </a:extLst>
          </p:cNvPr>
          <p:cNvGrpSpPr/>
          <p:nvPr/>
        </p:nvGrpSpPr>
        <p:grpSpPr>
          <a:xfrm>
            <a:off x="6582647" y="609049"/>
            <a:ext cx="5543684" cy="4487001"/>
            <a:chOff x="2336275" y="546844"/>
            <a:chExt cx="3574427" cy="3255881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14E8F4EF-EF98-C514-7379-4B2493DB8BB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35346" r="2149" b="19082"/>
            <a:stretch/>
          </p:blipFill>
          <p:spPr>
            <a:xfrm>
              <a:off x="2336275" y="546844"/>
              <a:ext cx="3574427" cy="3255881"/>
            </a:xfrm>
            <a:prstGeom prst="rect">
              <a:avLst/>
            </a:prstGeom>
            <a:ln>
              <a:solidFill>
                <a:schemeClr val="tx1">
                  <a:lumMod val="50000"/>
                </a:schemeClr>
              </a:solidFill>
            </a:ln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9D3E0133-9EA9-3FEB-215A-62447591591A}"/>
                </a:ext>
              </a:extLst>
            </p:cNvPr>
            <p:cNvSpPr txBox="1"/>
            <p:nvPr/>
          </p:nvSpPr>
          <p:spPr>
            <a:xfrm>
              <a:off x="3810000" y="2971800"/>
              <a:ext cx="164624" cy="267997"/>
            </a:xfrm>
            <a:prstGeom prst="rect">
              <a:avLst/>
            </a:prstGeom>
            <a:solidFill>
              <a:srgbClr val="19FF8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fr-CH" dirty="0">
                  <a:solidFill>
                    <a:schemeClr val="accent1">
                      <a:lumMod val="10000"/>
                    </a:schemeClr>
                  </a:solidFill>
                  <a:highlight>
                    <a:srgbClr val="00FF00"/>
                  </a:highlight>
                </a:rPr>
                <a:t>2</a:t>
              </a:r>
              <a:endParaRPr lang="en-US" dirty="0">
                <a:solidFill>
                  <a:schemeClr val="accent1">
                    <a:lumMod val="10000"/>
                  </a:schemeClr>
                </a:solidFill>
                <a:highlight>
                  <a:srgbClr val="00FF00"/>
                </a:highlight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A97357B0-2BA3-4606-4506-11DF723BC065}"/>
                </a:ext>
              </a:extLst>
            </p:cNvPr>
            <p:cNvSpPr txBox="1"/>
            <p:nvPr/>
          </p:nvSpPr>
          <p:spPr>
            <a:xfrm>
              <a:off x="3003041" y="2747206"/>
              <a:ext cx="164624" cy="267997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fr-CH" dirty="0">
                  <a:solidFill>
                    <a:schemeClr val="accent1">
                      <a:lumMod val="10000"/>
                    </a:schemeClr>
                  </a:solidFill>
                </a:rPr>
                <a:t>1</a:t>
              </a:r>
              <a:endParaRPr lang="en-US" dirty="0">
                <a:solidFill>
                  <a:schemeClr val="accent1">
                    <a:lumMod val="10000"/>
                  </a:schemeClr>
                </a:solidFill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7C19E65-D359-BC3A-B0C3-91CBB2E3A1AC}"/>
                </a:ext>
              </a:extLst>
            </p:cNvPr>
            <p:cNvSpPr txBox="1"/>
            <p:nvPr/>
          </p:nvSpPr>
          <p:spPr>
            <a:xfrm>
              <a:off x="5502306" y="3095132"/>
              <a:ext cx="251791" cy="267997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fr-CH" dirty="0">
                  <a:solidFill>
                    <a:schemeClr val="accent1">
                      <a:lumMod val="10000"/>
                    </a:schemeClr>
                  </a:solidFill>
                </a:rPr>
                <a:t>3</a:t>
              </a:r>
              <a:endParaRPr lang="en-US" dirty="0">
                <a:solidFill>
                  <a:schemeClr val="accent1">
                    <a:lumMod val="10000"/>
                  </a:schemeClr>
                </a:solidFill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4AAC6D2C-5F0A-CB72-C2F6-8060E777B127}"/>
                </a:ext>
              </a:extLst>
            </p:cNvPr>
            <p:cNvSpPr txBox="1"/>
            <p:nvPr/>
          </p:nvSpPr>
          <p:spPr>
            <a:xfrm>
              <a:off x="5048414" y="1143001"/>
              <a:ext cx="208641" cy="267997"/>
            </a:xfrm>
            <a:prstGeom prst="rect">
              <a:avLst/>
            </a:prstGeom>
            <a:solidFill>
              <a:srgbClr val="FF1D1D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fr-CH" dirty="0">
                  <a:solidFill>
                    <a:schemeClr val="accent1">
                      <a:lumMod val="10000"/>
                    </a:schemeClr>
                  </a:solidFill>
                </a:rPr>
                <a:t>4</a:t>
              </a:r>
              <a:endParaRPr lang="en-US" dirty="0">
                <a:solidFill>
                  <a:schemeClr val="accent1">
                    <a:lumMod val="10000"/>
                  </a:schemeClr>
                </a:solidFill>
              </a:endParaRPr>
            </a:p>
          </p:txBody>
        </p:sp>
        <p:sp>
          <p:nvSpPr>
            <p:cNvPr id="18" name="Arrow: Right 17">
              <a:extLst>
                <a:ext uri="{FF2B5EF4-FFF2-40B4-BE49-F238E27FC236}">
                  <a16:creationId xmlns:a16="http://schemas.microsoft.com/office/drawing/2014/main" id="{480D8710-E3F6-C3AC-1D14-F5F77F7CB305}"/>
                </a:ext>
              </a:extLst>
            </p:cNvPr>
            <p:cNvSpPr/>
            <p:nvPr/>
          </p:nvSpPr>
          <p:spPr>
            <a:xfrm>
              <a:off x="4742855" y="3095132"/>
              <a:ext cx="685800" cy="116697"/>
            </a:xfrm>
            <a:prstGeom prst="rightArrow">
              <a:avLst/>
            </a:prstGeom>
            <a:solidFill>
              <a:schemeClr val="tx1">
                <a:lumMod val="40000"/>
                <a:lumOff val="60000"/>
                <a:alpha val="50000"/>
              </a:schemeClr>
            </a:solidFill>
            <a:ln>
              <a:solidFill>
                <a:srgbClr val="C00000"/>
              </a:solidFill>
            </a:ln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Arrow: Right 18">
              <a:extLst>
                <a:ext uri="{FF2B5EF4-FFF2-40B4-BE49-F238E27FC236}">
                  <a16:creationId xmlns:a16="http://schemas.microsoft.com/office/drawing/2014/main" id="{18F4975D-EE02-C73C-8A0D-4447BBB2A468}"/>
                </a:ext>
              </a:extLst>
            </p:cNvPr>
            <p:cNvSpPr/>
            <p:nvPr/>
          </p:nvSpPr>
          <p:spPr>
            <a:xfrm rot="16200000">
              <a:off x="5238963" y="2284640"/>
              <a:ext cx="685800" cy="116697"/>
            </a:xfrm>
            <a:prstGeom prst="rightArrow">
              <a:avLst/>
            </a:prstGeom>
            <a:solidFill>
              <a:schemeClr val="tx1">
                <a:lumMod val="40000"/>
                <a:lumOff val="60000"/>
                <a:alpha val="50000"/>
              </a:schemeClr>
            </a:solidFill>
            <a:ln>
              <a:solidFill>
                <a:srgbClr val="C00000"/>
              </a:solidFill>
            </a:ln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64369D22-C4E8-5FE5-84E5-BA0B4FDEC41E}"/>
                </a:ext>
              </a:extLst>
            </p:cNvPr>
            <p:cNvSpPr txBox="1"/>
            <p:nvPr/>
          </p:nvSpPr>
          <p:spPr>
            <a:xfrm>
              <a:off x="4796318" y="3189445"/>
              <a:ext cx="685799" cy="267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dirty="0"/>
                <a:t>He flow</a:t>
              </a:r>
              <a:endParaRPr lang="en-US" dirty="0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0637FCD7-AB01-6605-AE57-33877ED9103E}"/>
                </a:ext>
              </a:extLst>
            </p:cNvPr>
            <p:cNvSpPr txBox="1"/>
            <p:nvPr/>
          </p:nvSpPr>
          <p:spPr>
            <a:xfrm>
              <a:off x="4024833" y="3371778"/>
              <a:ext cx="685799" cy="267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dirty="0">
                  <a:solidFill>
                    <a:srgbClr val="FF0000"/>
                  </a:solidFill>
                </a:rPr>
                <a:t>4.5 K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4422C0DC-E1E6-7E0B-6072-18B0E40B3125}"/>
                </a:ext>
              </a:extLst>
            </p:cNvPr>
            <p:cNvSpPr txBox="1"/>
            <p:nvPr/>
          </p:nvSpPr>
          <p:spPr>
            <a:xfrm>
              <a:off x="4951333" y="2000088"/>
              <a:ext cx="685799" cy="267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dirty="0">
                  <a:solidFill>
                    <a:srgbClr val="FF0000"/>
                  </a:solidFill>
                </a:rPr>
                <a:t>&lt; 20 K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7E513788-680B-1804-8890-A1F4194B715D}"/>
                </a:ext>
              </a:extLst>
            </p:cNvPr>
            <p:cNvSpPr txBox="1"/>
            <p:nvPr/>
          </p:nvSpPr>
          <p:spPr>
            <a:xfrm>
              <a:off x="4118380" y="1142135"/>
              <a:ext cx="685799" cy="267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dirty="0">
                  <a:solidFill>
                    <a:srgbClr val="FF0000"/>
                  </a:solidFill>
                </a:rPr>
                <a:t>&lt; 60 K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B137D52D-E8AF-0FD2-725D-D8E9FF0368F5}"/>
              </a:ext>
            </a:extLst>
          </p:cNvPr>
          <p:cNvSpPr txBox="1"/>
          <p:nvPr/>
        </p:nvSpPr>
        <p:spPr>
          <a:xfrm>
            <a:off x="9355812" y="244095"/>
            <a:ext cx="2483703" cy="369332"/>
          </a:xfrm>
          <a:prstGeom prst="rect">
            <a:avLst/>
          </a:prstGeom>
          <a:noFill/>
          <a:ln>
            <a:solidFill>
              <a:schemeClr val="tx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Current</a:t>
            </a:r>
            <a:r>
              <a:rPr lang="fr-CH" dirty="0">
                <a:solidFill>
                  <a:schemeClr val="bg2">
                    <a:lumMod val="10000"/>
                  </a:schemeClr>
                </a:solidFill>
              </a:rPr>
              <a:t> Leads (x19)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1EC7144-A5A7-C240-2D1F-303517FD4C8D}"/>
              </a:ext>
            </a:extLst>
          </p:cNvPr>
          <p:cNvSpPr txBox="1"/>
          <p:nvPr/>
        </p:nvSpPr>
        <p:spPr>
          <a:xfrm>
            <a:off x="9368598" y="2562751"/>
            <a:ext cx="1019561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CH" dirty="0">
                <a:solidFill>
                  <a:schemeClr val="bg2">
                    <a:lumMod val="10000"/>
                  </a:schemeClr>
                </a:solidFill>
              </a:rPr>
              <a:t>Bypass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95016399-F09C-C429-04A1-3679B28C81C7}"/>
              </a:ext>
            </a:extLst>
          </p:cNvPr>
          <p:cNvCxnSpPr>
            <a:cxnSpLocks/>
            <a:stCxn id="31" idx="2"/>
          </p:cNvCxnSpPr>
          <p:nvPr/>
        </p:nvCxnSpPr>
        <p:spPr>
          <a:xfrm flipH="1">
            <a:off x="8762976" y="613427"/>
            <a:ext cx="1834688" cy="1297922"/>
          </a:xfrm>
          <a:prstGeom prst="straightConnector1">
            <a:avLst/>
          </a:prstGeom>
          <a:ln>
            <a:solidFill>
              <a:schemeClr val="bg2">
                <a:lumMod val="1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FFC7C796-B67A-709C-A16F-168906212389}"/>
              </a:ext>
            </a:extLst>
          </p:cNvPr>
          <p:cNvSpPr txBox="1"/>
          <p:nvPr/>
        </p:nvSpPr>
        <p:spPr>
          <a:xfrm>
            <a:off x="7403504" y="1117098"/>
            <a:ext cx="10636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>
                <a:solidFill>
                  <a:srgbClr val="FF0000"/>
                </a:solidFill>
              </a:rPr>
              <a:t>~ 290 K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650697F-E551-38EB-F4A4-12C4556AB2D9}"/>
              </a:ext>
            </a:extLst>
          </p:cNvPr>
          <p:cNvSpPr txBox="1"/>
          <p:nvPr/>
        </p:nvSpPr>
        <p:spPr>
          <a:xfrm>
            <a:off x="7379488" y="2081648"/>
            <a:ext cx="10636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>
                <a:solidFill>
                  <a:srgbClr val="FF0000"/>
                </a:solidFill>
              </a:rPr>
              <a:t>~ 290 K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DE3A1751-DE77-4294-14B7-AD063851D610}"/>
              </a:ext>
            </a:extLst>
          </p:cNvPr>
          <p:cNvCxnSpPr>
            <a:cxnSpLocks/>
            <a:stCxn id="31" idx="2"/>
          </p:cNvCxnSpPr>
          <p:nvPr/>
        </p:nvCxnSpPr>
        <p:spPr>
          <a:xfrm flipH="1">
            <a:off x="8802092" y="613427"/>
            <a:ext cx="1795572" cy="902943"/>
          </a:xfrm>
          <a:prstGeom prst="straightConnector1">
            <a:avLst/>
          </a:prstGeom>
          <a:ln>
            <a:solidFill>
              <a:schemeClr val="bg2">
                <a:lumMod val="1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16B86C1A-BEEA-F3C0-3734-A83B666922D2}"/>
              </a:ext>
            </a:extLst>
          </p:cNvPr>
          <p:cNvCxnSpPr>
            <a:cxnSpLocks/>
            <a:stCxn id="31" idx="2"/>
          </p:cNvCxnSpPr>
          <p:nvPr/>
        </p:nvCxnSpPr>
        <p:spPr>
          <a:xfrm flipH="1">
            <a:off x="8802092" y="613427"/>
            <a:ext cx="1795572" cy="1487954"/>
          </a:xfrm>
          <a:prstGeom prst="straightConnector1">
            <a:avLst/>
          </a:prstGeom>
          <a:ln>
            <a:solidFill>
              <a:schemeClr val="bg2">
                <a:lumMod val="1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37315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F3A37A-BDA8-EB21-8CA6-F455B3F402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Group 46">
            <a:extLst>
              <a:ext uri="{FF2B5EF4-FFF2-40B4-BE49-F238E27FC236}">
                <a16:creationId xmlns:a16="http://schemas.microsoft.com/office/drawing/2014/main" id="{2C99632F-FF84-4F89-3E23-809FA97358A2}"/>
              </a:ext>
            </a:extLst>
          </p:cNvPr>
          <p:cNvGrpSpPr/>
          <p:nvPr/>
        </p:nvGrpSpPr>
        <p:grpSpPr>
          <a:xfrm>
            <a:off x="177667" y="76200"/>
            <a:ext cx="11938133" cy="5379742"/>
            <a:chOff x="177667" y="227695"/>
            <a:chExt cx="11938133" cy="5379742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3CC90C4E-53BF-7C3B-2276-B56DADC6589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85800" y="1102069"/>
              <a:ext cx="9718480" cy="4092659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12151532-E67D-4C63-CE99-D06E2562F829}"/>
                </a:ext>
              </a:extLst>
            </p:cNvPr>
            <p:cNvSpPr txBox="1"/>
            <p:nvPr/>
          </p:nvSpPr>
          <p:spPr>
            <a:xfrm>
              <a:off x="177667" y="5022662"/>
              <a:ext cx="230266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600" b="1" dirty="0">
                  <a:solidFill>
                    <a:srgbClr val="FF0000"/>
                  </a:solidFill>
                </a:rPr>
                <a:t>Lesson </a:t>
              </a:r>
              <a:r>
                <a:rPr lang="en-US" sz="1600" b="1" noProof="0" dirty="0">
                  <a:solidFill>
                    <a:srgbClr val="FF0000"/>
                  </a:solidFill>
                </a:rPr>
                <a:t>learnt</a:t>
              </a:r>
              <a:r>
                <a:rPr lang="en-US" sz="1600" noProof="0" dirty="0">
                  <a:solidFill>
                    <a:srgbClr val="FF0000"/>
                  </a:solidFill>
                </a:rPr>
                <a:t>:</a:t>
              </a:r>
            </a:p>
            <a:p>
              <a:r>
                <a:rPr lang="fr-CH" sz="1600" dirty="0">
                  <a:solidFill>
                    <a:srgbClr val="FF0000"/>
                  </a:solidFill>
                </a:rPr>
                <a:t>15 W </a:t>
              </a:r>
              <a:r>
                <a:rPr lang="en-US" sz="1600" dirty="0">
                  <a:solidFill>
                    <a:srgbClr val="FF0000"/>
                  </a:solidFill>
                </a:rPr>
                <a:t>permanently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C4220C41-F119-2D6F-A9DE-B5D8F0B6FC52}"/>
                </a:ext>
              </a:extLst>
            </p:cNvPr>
            <p:cNvSpPr txBox="1"/>
            <p:nvPr/>
          </p:nvSpPr>
          <p:spPr>
            <a:xfrm>
              <a:off x="10287000" y="3733800"/>
              <a:ext cx="1828800" cy="1195199"/>
            </a:xfrm>
            <a:prstGeom prst="rect">
              <a:avLst/>
            </a:prstGeom>
            <a:noFill/>
            <a:ln w="31750">
              <a:solidFill>
                <a:schemeClr val="tx1">
                  <a:lumMod val="5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fr-CH" dirty="0"/>
                <a:t>MAGNETS </a:t>
              </a:r>
              <a:r>
                <a:rPr lang="fr-CH" sz="1400" dirty="0"/>
                <a:t>(</a:t>
              </a:r>
              <a:r>
                <a:rPr lang="en-US" sz="1400" i="1" dirty="0"/>
                <a:t>theoretical</a:t>
              </a:r>
              <a:r>
                <a:rPr lang="fr-CH" sz="1400" i="1" dirty="0"/>
                <a:t> position)</a:t>
              </a:r>
            </a:p>
            <a:p>
              <a:pPr algn="ctr">
                <a:lnSpc>
                  <a:spcPct val="150000"/>
                </a:lnSpc>
              </a:pPr>
              <a:endParaRPr lang="en-US" dirty="0"/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7C0256F5-84A5-0B1D-3A97-DE46D0CA6809}"/>
                </a:ext>
              </a:extLst>
            </p:cNvPr>
            <p:cNvCxnSpPr>
              <a:endCxn id="6" idx="3"/>
            </p:cNvCxnSpPr>
            <p:nvPr/>
          </p:nvCxnSpPr>
          <p:spPr>
            <a:xfrm>
              <a:off x="9753600" y="4267200"/>
              <a:ext cx="2362200" cy="64200"/>
            </a:xfrm>
            <a:prstGeom prst="line">
              <a:avLst/>
            </a:prstGeom>
            <a:ln w="22225">
              <a:solidFill>
                <a:srgbClr val="FFC0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809B7697-70E3-66D0-1DDE-8D55650D2BA1}"/>
                </a:ext>
              </a:extLst>
            </p:cNvPr>
            <p:cNvSpPr txBox="1"/>
            <p:nvPr/>
          </p:nvSpPr>
          <p:spPr>
            <a:xfrm>
              <a:off x="5513664" y="1336529"/>
              <a:ext cx="6450106" cy="12875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u="sng" dirty="0"/>
                <a:t>Superconducting wires to supply current to magnets : </a:t>
              </a:r>
            </a:p>
            <a:p>
              <a:pPr marL="1657350" lvl="3" indent="-285750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r>
                <a:rPr lang="en-US" dirty="0"/>
                <a:t>Link (in MgB2)</a:t>
              </a:r>
            </a:p>
            <a:p>
              <a:pPr marL="1657350" lvl="3" indent="-285750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r>
                <a:rPr lang="en-US" dirty="0"/>
                <a:t>Bus-bar (in Nb-Ti)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96E916B5-E039-8A36-D927-8FC90A9E8255}"/>
                </a:ext>
              </a:extLst>
            </p:cNvPr>
            <p:cNvSpPr txBox="1"/>
            <p:nvPr/>
          </p:nvSpPr>
          <p:spPr>
            <a:xfrm>
              <a:off x="190501" y="227695"/>
              <a:ext cx="1736287" cy="92333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CH" dirty="0"/>
                <a:t>Cold He flow </a:t>
              </a:r>
            </a:p>
            <a:p>
              <a:r>
                <a:rPr lang="en-US" noProof="0" dirty="0"/>
                <a:t>generated by Heater </a:t>
              </a:r>
              <a:r>
                <a:rPr lang="fr-CH" dirty="0"/>
                <a:t>:  6 g/s</a:t>
              </a:r>
              <a:endParaRPr lang="en-US" sz="1500" dirty="0"/>
            </a:p>
          </p:txBody>
        </p:sp>
      </p:grpSp>
      <p:sp>
        <p:nvSpPr>
          <p:cNvPr id="8" name="TextBox 58">
            <a:extLst>
              <a:ext uri="{FF2B5EF4-FFF2-40B4-BE49-F238E27FC236}">
                <a16:creationId xmlns:a16="http://schemas.microsoft.com/office/drawing/2014/main" id="{75BF6689-0EDA-C5D8-9437-C1B355B1BCAF}"/>
              </a:ext>
            </a:extLst>
          </p:cNvPr>
          <p:cNvSpPr txBox="1"/>
          <p:nvPr/>
        </p:nvSpPr>
        <p:spPr>
          <a:xfrm>
            <a:off x="2075853" y="5547455"/>
            <a:ext cx="5717817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b="1" dirty="0"/>
              <a:t> a DFX drawing with the 2 Helium bath in cascade</a:t>
            </a:r>
            <a:endParaRPr lang="en-GB" dirty="0"/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368DAAD1-649D-B340-9AC0-09E0A6DFDFFD}"/>
              </a:ext>
            </a:extLst>
          </p:cNvPr>
          <p:cNvCxnSpPr>
            <a:cxnSpLocks/>
          </p:cNvCxnSpPr>
          <p:nvPr/>
        </p:nvCxnSpPr>
        <p:spPr>
          <a:xfrm>
            <a:off x="7010400" y="2248352"/>
            <a:ext cx="1031680" cy="1790248"/>
          </a:xfrm>
          <a:prstGeom prst="straightConnector1">
            <a:avLst/>
          </a:prstGeom>
          <a:ln w="12700">
            <a:solidFill>
              <a:schemeClr val="tx1">
                <a:lumMod val="5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8A2DE835-6DC7-8C0A-1259-BFD29F71AE6F}"/>
              </a:ext>
            </a:extLst>
          </p:cNvPr>
          <p:cNvSpPr txBox="1"/>
          <p:nvPr/>
        </p:nvSpPr>
        <p:spPr>
          <a:xfrm>
            <a:off x="7924800" y="4833424"/>
            <a:ext cx="4191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0B050"/>
                </a:solidFill>
              </a:rPr>
              <a:t>Constant generated flow of 6 g/s with and without current.</a:t>
            </a:r>
          </a:p>
          <a:p>
            <a:endParaRPr lang="en-GB" sz="800" b="1" dirty="0">
              <a:solidFill>
                <a:srgbClr val="00B05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0B050"/>
                </a:solidFill>
              </a:rPr>
              <a:t>Cryogenic conditions OK with powering up to 94 kA ! </a:t>
            </a: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F7A5DC7-C8E0-DADB-604F-F9FA09973081}"/>
              </a:ext>
            </a:extLst>
          </p:cNvPr>
          <p:cNvSpPr/>
          <p:nvPr/>
        </p:nvSpPr>
        <p:spPr>
          <a:xfrm>
            <a:off x="3276600" y="1664699"/>
            <a:ext cx="160020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9A582024-421E-D00C-F865-3233607F60EE}"/>
              </a:ext>
            </a:extLst>
          </p:cNvPr>
          <p:cNvCxnSpPr>
            <a:cxnSpLocks/>
          </p:cNvCxnSpPr>
          <p:nvPr/>
        </p:nvCxnSpPr>
        <p:spPr>
          <a:xfrm>
            <a:off x="7010400" y="2248352"/>
            <a:ext cx="3581400" cy="1867353"/>
          </a:xfrm>
          <a:prstGeom prst="straightConnector1">
            <a:avLst/>
          </a:prstGeom>
          <a:ln w="12700">
            <a:solidFill>
              <a:schemeClr val="tx1">
                <a:lumMod val="5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89AB0514-7153-0582-25F5-ECEED6D99CF6}"/>
              </a:ext>
            </a:extLst>
          </p:cNvPr>
          <p:cNvCxnSpPr>
            <a:cxnSpLocks/>
          </p:cNvCxnSpPr>
          <p:nvPr/>
        </p:nvCxnSpPr>
        <p:spPr>
          <a:xfrm flipH="1">
            <a:off x="2212617" y="1835335"/>
            <a:ext cx="4797783" cy="289291"/>
          </a:xfrm>
          <a:prstGeom prst="straightConnector1">
            <a:avLst/>
          </a:prstGeom>
          <a:ln w="9525">
            <a:solidFill>
              <a:schemeClr val="tx1">
                <a:lumMod val="5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Arrow: Right 41">
            <a:extLst>
              <a:ext uri="{FF2B5EF4-FFF2-40B4-BE49-F238E27FC236}">
                <a16:creationId xmlns:a16="http://schemas.microsoft.com/office/drawing/2014/main" id="{DFDB0533-2F61-6836-65C0-15DC3AB93FF5}"/>
              </a:ext>
            </a:extLst>
          </p:cNvPr>
          <p:cNvSpPr/>
          <p:nvPr/>
        </p:nvSpPr>
        <p:spPr>
          <a:xfrm rot="16200000">
            <a:off x="1722293" y="481482"/>
            <a:ext cx="707121" cy="304092"/>
          </a:xfrm>
          <a:prstGeom prst="rightArrow">
            <a:avLst/>
          </a:prstGeom>
          <a:solidFill>
            <a:schemeClr val="tx1">
              <a:lumMod val="40000"/>
              <a:lumOff val="60000"/>
              <a:alpha val="50000"/>
            </a:schemeClr>
          </a:solidFill>
          <a:ln>
            <a:solidFill>
              <a:srgbClr val="C00000"/>
            </a:solidFill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2EC0C4D-D287-C010-037D-C94AB02F408D}"/>
              </a:ext>
            </a:extLst>
          </p:cNvPr>
          <p:cNvSpPr txBox="1"/>
          <p:nvPr/>
        </p:nvSpPr>
        <p:spPr>
          <a:xfrm>
            <a:off x="190501" y="76200"/>
            <a:ext cx="118109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2. Cold Powering System – DFX &amp; Results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2D0F420-A88F-E9AF-6874-B3DE092B86F8}"/>
              </a:ext>
            </a:extLst>
          </p:cNvPr>
          <p:cNvCxnSpPr/>
          <p:nvPr/>
        </p:nvCxnSpPr>
        <p:spPr>
          <a:xfrm flipV="1">
            <a:off x="914400" y="3143476"/>
            <a:ext cx="685800" cy="158989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6BBEC3B9-B683-6667-B1A5-2FA3F83EE2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734800" y="5142313"/>
            <a:ext cx="381000" cy="381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88413A0-1C3F-7490-AFF4-B2A2F87A8F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734800" y="5775863"/>
            <a:ext cx="381000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9310269"/>
      </p:ext>
    </p:extLst>
  </p:cSld>
  <p:clrMapOvr>
    <a:masterClrMapping/>
  </p:clrMapOvr>
</p:sld>
</file>

<file path=ppt/theme/theme1.xml><?xml version="1.0" encoding="utf-8"?>
<a:theme xmlns:a="http://schemas.openxmlformats.org/drawingml/2006/main" name="CERNPre¦üsentation1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>
        <a:solidFill>
          <a:srgbClr val="FFFF00">
            <a:alpha val="50000"/>
          </a:srgbClr>
        </a:solidFill>
        <a:ln>
          <a:solidFill>
            <a:srgbClr val="C00000"/>
          </a:solidFill>
        </a:ln>
      </a:spPr>
      <a:bodyPr rtlCol="0" anchor="ctr"/>
      <a:lstStyle>
        <a:defPPr algn="ctr">
          <a:defRPr dirty="0"/>
        </a:defPPr>
      </a:lstStyle>
      <a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109352</TotalTime>
  <Words>1582</Words>
  <Application>Microsoft Office PowerPoint</Application>
  <PresentationFormat>Widescreen</PresentationFormat>
  <Paragraphs>299</Paragraphs>
  <Slides>20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7" baseType="lpstr">
      <vt:lpstr>Arial</vt:lpstr>
      <vt:lpstr>Calibri</vt:lpstr>
      <vt:lpstr>Cambria</vt:lpstr>
      <vt:lpstr>Symbol</vt:lpstr>
      <vt:lpstr>Times New Roman</vt:lpstr>
      <vt:lpstr>Wingdings</vt:lpstr>
      <vt:lpstr>CERNPre¦üsentation1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Laurent Paul Delprat</dc:creator>
  <cp:lastModifiedBy>Remi Mauny</cp:lastModifiedBy>
  <cp:revision>1820</cp:revision>
  <cp:lastPrinted>2020-06-15T08:24:57Z</cp:lastPrinted>
  <dcterms:created xsi:type="dcterms:W3CDTF">2006-08-16T00:00:00Z</dcterms:created>
  <dcterms:modified xsi:type="dcterms:W3CDTF">2025-05-22T15:14:54Z</dcterms:modified>
</cp:coreProperties>
</file>