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5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FF"/>
    <a:srgbClr val="3333FF"/>
    <a:srgbClr val="FF0000"/>
    <a:srgbClr val="FF5050"/>
    <a:srgbClr val="5B9BD5"/>
    <a:srgbClr val="41719C"/>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24" d="100"/>
          <a:sy n="124" d="100"/>
        </p:scale>
        <p:origin x="427" y="3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3283E-1A0B-42EC-B45C-6577C4A507E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3015B42-E06B-4B9C-B9BB-A3D67E9B8B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EE8DCF-149A-4D20-BE61-5B46917EF3FA}"/>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5" name="Footer Placeholder 4">
            <a:extLst>
              <a:ext uri="{FF2B5EF4-FFF2-40B4-BE49-F238E27FC236}">
                <a16:creationId xmlns:a16="http://schemas.microsoft.com/office/drawing/2014/main" id="{99954A69-C563-4F27-8C9B-55C37BE1F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C32F14-34B5-42C3-9989-C95FD1CE6950}"/>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924353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FC940-8C2C-4F2A-B16B-B6BCC65FC7D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97DFA2B-7E5D-42FA-B00F-7CE5ACE4114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E3DDA4-B476-4277-9EF0-C814CF2B4EBB}"/>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5" name="Footer Placeholder 4">
            <a:extLst>
              <a:ext uri="{FF2B5EF4-FFF2-40B4-BE49-F238E27FC236}">
                <a16:creationId xmlns:a16="http://schemas.microsoft.com/office/drawing/2014/main" id="{F899708F-97BD-4C6C-AC35-6B508F515A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B58A04-BA21-4D45-9624-CF5A94349391}"/>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972753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55C519-7112-4F93-A24A-021BA04BFD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DE086D-CCC8-49E6-BE26-F82E08DAC8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3B9027-3E69-42B9-8F0C-6D21399B5750}"/>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5" name="Footer Placeholder 4">
            <a:extLst>
              <a:ext uri="{FF2B5EF4-FFF2-40B4-BE49-F238E27FC236}">
                <a16:creationId xmlns:a16="http://schemas.microsoft.com/office/drawing/2014/main" id="{EEF218D8-6E85-4359-8463-E6A1D22755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541BCE-3A07-4CA0-97A9-5FFBEEA9BAFA}"/>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3860762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58683-040B-4C00-8BF4-196125CDBC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DFBB4B-517F-4698-A707-386C208FF5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55D1E9-8EC4-45BE-9355-2EF997992796}"/>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5" name="Footer Placeholder 4">
            <a:extLst>
              <a:ext uri="{FF2B5EF4-FFF2-40B4-BE49-F238E27FC236}">
                <a16:creationId xmlns:a16="http://schemas.microsoft.com/office/drawing/2014/main" id="{B356A1A8-7022-448C-9B80-6E7942A198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293322-A347-4809-8A98-BBFFEE1ED29B}"/>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1327471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361E6-6720-4F3B-A68E-2F0350F701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2FC506-560A-4F6A-B088-CF75A46C48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33EE8B-8339-481C-BBB5-7EC82B6352DB}"/>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5" name="Footer Placeholder 4">
            <a:extLst>
              <a:ext uri="{FF2B5EF4-FFF2-40B4-BE49-F238E27FC236}">
                <a16:creationId xmlns:a16="http://schemas.microsoft.com/office/drawing/2014/main" id="{892F1961-E20B-4494-B3CA-517E18E05A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55DF5B-732B-4A7C-9BBE-09A4EAFA197C}"/>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2799786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16233-B5A7-478A-ABD2-9C16A81E48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FF8E5A-A65E-4D08-B4DC-E7848D9E8AC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936230-2F8C-4D2A-BC8B-1ECEF842A1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186BCB9-DCD6-47EB-BF37-EF215FEC07B2}"/>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6" name="Footer Placeholder 5">
            <a:extLst>
              <a:ext uri="{FF2B5EF4-FFF2-40B4-BE49-F238E27FC236}">
                <a16:creationId xmlns:a16="http://schemas.microsoft.com/office/drawing/2014/main" id="{2649353C-8493-48A4-95BA-F335A9B75C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EB78AE-3832-48B3-8B11-AFEA5C55450A}"/>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2846084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C7455-93DC-46D2-8008-E5870B9DC2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53CB499-5398-47BA-8FCC-003F029993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CC52AF-7485-4444-92E6-3DD825C2D81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A7BC2A9-E7BE-4014-BD83-FDC951BBA3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A486AB-8D65-4F5E-92B0-F2B3CED070B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E20A28C-5863-49B9-AB53-1462F5E93CFD}"/>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8" name="Footer Placeholder 7">
            <a:extLst>
              <a:ext uri="{FF2B5EF4-FFF2-40B4-BE49-F238E27FC236}">
                <a16:creationId xmlns:a16="http://schemas.microsoft.com/office/drawing/2014/main" id="{1FF1FECC-03F8-47FB-87A8-66E94D11EF4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659D759-5D70-4F61-9E31-8814CAE7FFDF}"/>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137682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8532-83B8-423B-ACDF-D3EE625D4D8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EDA71F-7976-4A33-84E1-D780679D8001}"/>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4" name="Footer Placeholder 3">
            <a:extLst>
              <a:ext uri="{FF2B5EF4-FFF2-40B4-BE49-F238E27FC236}">
                <a16:creationId xmlns:a16="http://schemas.microsoft.com/office/drawing/2014/main" id="{456BAFEA-C68B-492D-BCE0-39AAD39121A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95B2291-EDA7-45B3-B43E-D90499F6F3F9}"/>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2701560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B8AE21-20E8-426F-B9D3-7FB7452E2767}"/>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3" name="Footer Placeholder 2">
            <a:extLst>
              <a:ext uri="{FF2B5EF4-FFF2-40B4-BE49-F238E27FC236}">
                <a16:creationId xmlns:a16="http://schemas.microsoft.com/office/drawing/2014/main" id="{CDA9E0AC-2CDB-4F5F-B320-24B693558E7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3C8AEE2-7D9E-41EB-9F79-6B526876A501}"/>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2443622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4CBCC-DEDF-473C-BEFB-287D7E7E31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42BDE1-4DCD-4240-9692-62DE721D8B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AEE55A-7D51-4E2F-BD9D-718BE53343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63E759-9C3D-4331-8E0B-3C90C77B7B64}"/>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6" name="Footer Placeholder 5">
            <a:extLst>
              <a:ext uri="{FF2B5EF4-FFF2-40B4-BE49-F238E27FC236}">
                <a16:creationId xmlns:a16="http://schemas.microsoft.com/office/drawing/2014/main" id="{EB965536-86C4-40D5-9A4E-BFC767B65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4D4CB1-437C-49EE-ABD8-4B6BFB7702B4}"/>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3576434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0FB89-831D-4274-9CFB-99D55D58B8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B2AF298-27E2-4C9D-A67A-082375D0BA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396A9EB-29B5-4442-B3FE-749D64647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AB3B7B-6670-4B61-A5EE-43E892F5D479}"/>
              </a:ext>
            </a:extLst>
          </p:cNvPr>
          <p:cNvSpPr>
            <a:spLocks noGrp="1"/>
          </p:cNvSpPr>
          <p:nvPr>
            <p:ph type="dt" sz="half" idx="10"/>
          </p:nvPr>
        </p:nvSpPr>
        <p:spPr/>
        <p:txBody>
          <a:bodyPr/>
          <a:lstStyle/>
          <a:p>
            <a:fld id="{710D3EDE-C620-42E8-8127-EBCB25FAEBB7}" type="datetimeFigureOut">
              <a:rPr lang="en-US" smtClean="0"/>
              <a:t>5/16/2025</a:t>
            </a:fld>
            <a:endParaRPr lang="en-US"/>
          </a:p>
        </p:txBody>
      </p:sp>
      <p:sp>
        <p:nvSpPr>
          <p:cNvPr id="6" name="Footer Placeholder 5">
            <a:extLst>
              <a:ext uri="{FF2B5EF4-FFF2-40B4-BE49-F238E27FC236}">
                <a16:creationId xmlns:a16="http://schemas.microsoft.com/office/drawing/2014/main" id="{11FBDDB4-4FEC-4CCD-9041-F275CD415B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82DD71-84F4-4845-938B-8158A5B7B4BE}"/>
              </a:ext>
            </a:extLst>
          </p:cNvPr>
          <p:cNvSpPr>
            <a:spLocks noGrp="1"/>
          </p:cNvSpPr>
          <p:nvPr>
            <p:ph type="sldNum" sz="quarter" idx="12"/>
          </p:nvPr>
        </p:nvSpPr>
        <p:spPr/>
        <p:txBody>
          <a:bodyPr/>
          <a:lstStyle/>
          <a:p>
            <a:fld id="{D7F85B3F-91AF-40A6-834C-77F27C879F5E}" type="slidenum">
              <a:rPr lang="en-US" smtClean="0"/>
              <a:t>‹#›</a:t>
            </a:fld>
            <a:endParaRPr lang="en-US"/>
          </a:p>
        </p:txBody>
      </p:sp>
    </p:spTree>
    <p:extLst>
      <p:ext uri="{BB962C8B-B14F-4D97-AF65-F5344CB8AC3E}">
        <p14:creationId xmlns:p14="http://schemas.microsoft.com/office/powerpoint/2010/main" val="1024811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C91DFF-333A-4163-BA3E-98F282B1FE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D6DF81A-3F86-442C-9636-1098DF7117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810735-9B2C-417C-B00D-97EACC46E5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D3EDE-C620-42E8-8127-EBCB25FAEBB7}" type="datetimeFigureOut">
              <a:rPr lang="en-US" smtClean="0"/>
              <a:t>5/16/2025</a:t>
            </a:fld>
            <a:endParaRPr lang="en-US"/>
          </a:p>
        </p:txBody>
      </p:sp>
      <p:sp>
        <p:nvSpPr>
          <p:cNvPr id="5" name="Footer Placeholder 4">
            <a:extLst>
              <a:ext uri="{FF2B5EF4-FFF2-40B4-BE49-F238E27FC236}">
                <a16:creationId xmlns:a16="http://schemas.microsoft.com/office/drawing/2014/main" id="{CF899324-BED0-416D-B68B-1B3D53FC98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658309-2FE2-4328-ABBC-7D03153641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F85B3F-91AF-40A6-834C-77F27C879F5E}" type="slidenum">
              <a:rPr lang="en-US" smtClean="0"/>
              <a:t>‹#›</a:t>
            </a:fld>
            <a:endParaRPr lang="en-US"/>
          </a:p>
        </p:txBody>
      </p:sp>
    </p:spTree>
    <p:extLst>
      <p:ext uri="{BB962C8B-B14F-4D97-AF65-F5344CB8AC3E}">
        <p14:creationId xmlns:p14="http://schemas.microsoft.com/office/powerpoint/2010/main" val="32864960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E1D3CC5-2E7F-4528-B0A1-D30087FDAD74}"/>
              </a:ext>
            </a:extLst>
          </p:cNvPr>
          <p:cNvSpPr txBox="1">
            <a:spLocks/>
          </p:cNvSpPr>
          <p:nvPr/>
        </p:nvSpPr>
        <p:spPr>
          <a:xfrm>
            <a:off x="1293812" y="457200"/>
            <a:ext cx="9753600" cy="304800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70C0"/>
                </a:solidFill>
                <a:effectLst/>
                <a:uLnTx/>
                <a:uFillTx/>
                <a:latin typeface="Century Gothic"/>
                <a:ea typeface="+mj-ea"/>
                <a:cs typeface="+mj-cs"/>
              </a:rPr>
              <a:t>Upgrades and initial weathering test results of the liquefied natural gas testbed at NASA Kennedy Space Center </a:t>
            </a:r>
          </a:p>
        </p:txBody>
      </p:sp>
      <p:sp>
        <p:nvSpPr>
          <p:cNvPr id="9" name="Subtitle 2">
            <a:extLst>
              <a:ext uri="{FF2B5EF4-FFF2-40B4-BE49-F238E27FC236}">
                <a16:creationId xmlns:a16="http://schemas.microsoft.com/office/drawing/2014/main" id="{6F68ED41-90DB-41BB-9881-0BC2683BBA99}"/>
              </a:ext>
            </a:extLst>
          </p:cNvPr>
          <p:cNvSpPr txBox="1">
            <a:spLocks/>
          </p:cNvSpPr>
          <p:nvPr/>
        </p:nvSpPr>
        <p:spPr>
          <a:xfrm>
            <a:off x="1827211" y="5054378"/>
            <a:ext cx="10246255" cy="17526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0"/>
              </a:spcBef>
              <a:buClr>
                <a:schemeClr val="tx1"/>
              </a:buClr>
              <a:buSzPct val="80000"/>
              <a:buFont typeface="Arial"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600"/>
              </a:spcBef>
              <a:buClr>
                <a:schemeClr val="tx1"/>
              </a:buClr>
              <a:buSzPct val="80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600"/>
              </a:spcBef>
              <a:buClr>
                <a:schemeClr val="tx1"/>
              </a:buClr>
              <a:buSzPct val="8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600"/>
              </a:spcBef>
              <a:buClr>
                <a:schemeClr val="tx1"/>
              </a:buClr>
              <a:buSzPct val="80000"/>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600"/>
              </a:spcBef>
              <a:buClr>
                <a:schemeClr val="tx1"/>
              </a:buClr>
              <a:buSzPct val="80000"/>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600"/>
              </a:spcBef>
              <a:buSzPct val="80000"/>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ts val="600"/>
              </a:spcBef>
              <a:buSzPct val="80000"/>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ts val="600"/>
              </a:spcBef>
              <a:buSzPct val="80000"/>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ts val="600"/>
              </a:spcBef>
              <a:buSzPct val="80000"/>
              <a:buFont typeface="Arial" pitchFamily="34" charset="0"/>
              <a:buNone/>
              <a:defRPr sz="1600" kern="1200" baseline="0">
                <a:solidFill>
                  <a:schemeClr val="tx1">
                    <a:tint val="75000"/>
                  </a:schemeClr>
                </a:solidFill>
                <a:latin typeface="+mn-lt"/>
                <a:ea typeface="+mn-ea"/>
                <a:cs typeface="+mn-cs"/>
              </a:defRPr>
            </a:lvl9pPr>
          </a:lstStyle>
          <a:p>
            <a:pPr marL="0" marR="0" lvl="0" indent="0" algn="l" defTabSz="914400" rtl="0" eaLnBrk="1" fontAlgn="auto" latinLnBrk="0" hangingPunct="1">
              <a:lnSpc>
                <a:spcPct val="90000"/>
              </a:lnSpc>
              <a:spcBef>
                <a:spcPts val="0"/>
              </a:spcBef>
              <a:spcAft>
                <a:spcPts val="0"/>
              </a:spcAft>
              <a:buClr>
                <a:srgbClr val="545454"/>
              </a:buClr>
              <a:buSzPct val="80000"/>
              <a:buFont typeface="Arial" pitchFamily="34" charset="0"/>
              <a:buNone/>
              <a:tabLst/>
              <a:defRPr/>
            </a:pPr>
            <a:r>
              <a:rPr kumimoji="0" lang="en-US" sz="2000" b="0" i="0" u="none" strike="noStrike" kern="1200" cap="none" spc="0" normalizeH="0" baseline="0" noProof="0" dirty="0">
                <a:ln>
                  <a:noFill/>
                </a:ln>
                <a:solidFill>
                  <a:srgbClr val="000000"/>
                </a:solidFill>
                <a:effectLst/>
                <a:uLnTx/>
                <a:uFillTx/>
                <a:latin typeface="Century Gothic"/>
                <a:ea typeface="+mn-ea"/>
                <a:cs typeface="+mn-cs"/>
              </a:rPr>
              <a:t>Adam Swanger</a:t>
            </a:r>
            <a:r>
              <a:rPr lang="en-US" sz="2100" baseline="30000" dirty="0">
                <a:solidFill>
                  <a:srgbClr val="000000"/>
                </a:solidFill>
                <a:latin typeface="Century Gothic"/>
              </a:rPr>
              <a:t>1</a:t>
            </a:r>
            <a:r>
              <a:rPr kumimoji="0" lang="en-US" sz="2000" b="0" i="0" u="none" strike="noStrike" kern="1200" cap="none" spc="0" normalizeH="0" baseline="0" noProof="0" dirty="0">
                <a:ln>
                  <a:noFill/>
                </a:ln>
                <a:solidFill>
                  <a:srgbClr val="000000"/>
                </a:solidFill>
                <a:effectLst/>
                <a:uLnTx/>
                <a:uFillTx/>
                <a:latin typeface="Century Gothic"/>
                <a:ea typeface="+mn-ea"/>
                <a:cs typeface="+mn-cs"/>
              </a:rPr>
              <a:t>, Mai Harrison</a:t>
            </a:r>
            <a:r>
              <a:rPr kumimoji="0" lang="en-US" sz="2000" b="0" i="0" u="none" strike="noStrike" kern="1200" cap="none" spc="0" normalizeH="0" baseline="30000" noProof="0" dirty="0">
                <a:ln>
                  <a:noFill/>
                </a:ln>
                <a:solidFill>
                  <a:srgbClr val="000000"/>
                </a:solidFill>
                <a:effectLst/>
                <a:uLnTx/>
                <a:uFillTx/>
                <a:latin typeface="Century Gothic"/>
                <a:ea typeface="+mn-ea"/>
                <a:cs typeface="+mn-cs"/>
              </a:rPr>
              <a:t>2</a:t>
            </a:r>
            <a:r>
              <a:rPr kumimoji="0" lang="en-US" sz="2000" b="0" i="0" u="none" strike="noStrike" kern="1200" cap="none" spc="0" normalizeH="0" baseline="0" noProof="0" dirty="0">
                <a:ln>
                  <a:noFill/>
                </a:ln>
                <a:solidFill>
                  <a:srgbClr val="000000"/>
                </a:solidFill>
                <a:effectLst/>
                <a:uLnTx/>
                <a:uFillTx/>
                <a:latin typeface="Century Gothic"/>
                <a:ea typeface="+mn-ea"/>
                <a:cs typeface="+mn-cs"/>
              </a:rPr>
              <a:t>, Andrew Kelly</a:t>
            </a:r>
            <a:r>
              <a:rPr kumimoji="0" lang="en-US" sz="2000" b="0" i="0" u="none" strike="noStrike" kern="1200" cap="none" spc="0" normalizeH="0" baseline="30000" noProof="0" dirty="0">
                <a:ln>
                  <a:noFill/>
                </a:ln>
                <a:solidFill>
                  <a:srgbClr val="000000"/>
                </a:solidFill>
                <a:effectLst/>
                <a:uLnTx/>
                <a:uFillTx/>
                <a:latin typeface="Century Gothic"/>
                <a:ea typeface="+mn-ea"/>
                <a:cs typeface="+mn-cs"/>
              </a:rPr>
              <a:t>1</a:t>
            </a:r>
            <a:r>
              <a:rPr kumimoji="0" lang="en-US" sz="2000" b="0" i="0" u="none" strike="noStrike" kern="1200" cap="none" spc="0" normalizeH="0" baseline="0" noProof="0" dirty="0">
                <a:ln>
                  <a:noFill/>
                </a:ln>
                <a:solidFill>
                  <a:srgbClr val="000000"/>
                </a:solidFill>
                <a:effectLst/>
                <a:uLnTx/>
                <a:uFillTx/>
                <a:latin typeface="Century Gothic"/>
                <a:ea typeface="+mn-ea"/>
                <a:cs typeface="+mn-cs"/>
              </a:rPr>
              <a:t>, Julie Foroosh</a:t>
            </a:r>
            <a:r>
              <a:rPr kumimoji="0" lang="en-US" sz="2000" b="0" i="0" u="none" strike="noStrike" kern="1200" cap="none" spc="0" normalizeH="0" baseline="30000" noProof="0" dirty="0">
                <a:ln>
                  <a:noFill/>
                </a:ln>
                <a:solidFill>
                  <a:srgbClr val="000000"/>
                </a:solidFill>
                <a:effectLst/>
                <a:uLnTx/>
                <a:uFillTx/>
                <a:latin typeface="Century Gothic"/>
                <a:ea typeface="+mn-ea"/>
                <a:cs typeface="+mn-cs"/>
              </a:rPr>
              <a:t>1</a:t>
            </a:r>
            <a:r>
              <a:rPr kumimoji="0" lang="en-US" sz="2000" b="0" i="0" u="none" strike="noStrike" kern="1200" cap="none" spc="0" normalizeH="0" baseline="0" noProof="0" dirty="0">
                <a:ln>
                  <a:noFill/>
                </a:ln>
                <a:solidFill>
                  <a:srgbClr val="000000"/>
                </a:solidFill>
                <a:effectLst/>
                <a:uLnTx/>
                <a:uFillTx/>
                <a:latin typeface="Century Gothic"/>
                <a:ea typeface="+mn-ea"/>
                <a:cs typeface="+mn-cs"/>
              </a:rPr>
              <a:t>, and Will Reaves</a:t>
            </a:r>
            <a:r>
              <a:rPr kumimoji="0" lang="en-US" sz="2000" b="0" i="0" u="none" strike="noStrike" kern="1200" cap="none" spc="0" normalizeH="0" baseline="30000" noProof="0" dirty="0">
                <a:ln>
                  <a:noFill/>
                </a:ln>
                <a:solidFill>
                  <a:srgbClr val="000000"/>
                </a:solidFill>
                <a:effectLst/>
                <a:uLnTx/>
                <a:uFillTx/>
                <a:latin typeface="Century Gothic"/>
                <a:ea typeface="+mn-ea"/>
                <a:cs typeface="+mn-cs"/>
              </a:rPr>
              <a:t>3</a:t>
            </a:r>
          </a:p>
          <a:p>
            <a:pPr marL="0" marR="0" lvl="0" indent="0" algn="l" defTabSz="914400" rtl="0" eaLnBrk="1" fontAlgn="auto" latinLnBrk="0" hangingPunct="1">
              <a:lnSpc>
                <a:spcPct val="90000"/>
              </a:lnSpc>
              <a:spcBef>
                <a:spcPts val="0"/>
              </a:spcBef>
              <a:spcAft>
                <a:spcPts val="0"/>
              </a:spcAft>
              <a:buClr>
                <a:srgbClr val="545454"/>
              </a:buClr>
              <a:buSzPct val="80000"/>
              <a:buFont typeface="Arial" pitchFamily="34" charset="0"/>
              <a:buNone/>
              <a:tabLst/>
              <a:defRPr/>
            </a:pPr>
            <a:endParaRPr kumimoji="0" lang="en-US" sz="1200" b="0" i="0" u="none" strike="noStrike" kern="1200" cap="none" spc="0" normalizeH="0" baseline="0" noProof="0" dirty="0">
              <a:ln>
                <a:noFill/>
              </a:ln>
              <a:solidFill>
                <a:srgbClr val="000000"/>
              </a:solidFill>
              <a:effectLst/>
              <a:uLnTx/>
              <a:uFillTx/>
              <a:latin typeface="Century Gothic"/>
              <a:ea typeface="+mn-ea"/>
              <a:cs typeface="+mn-cs"/>
            </a:endParaRPr>
          </a:p>
          <a:p>
            <a:pPr marL="457200" marR="0" lvl="1" indent="0" algn="l" defTabSz="914400" rtl="0" eaLnBrk="1" fontAlgn="auto" latinLnBrk="0" hangingPunct="1">
              <a:lnSpc>
                <a:spcPct val="90000"/>
              </a:lnSpc>
              <a:spcBef>
                <a:spcPts val="600"/>
              </a:spcBef>
              <a:spcAft>
                <a:spcPts val="0"/>
              </a:spcAft>
              <a:buClr>
                <a:srgbClr val="545454"/>
              </a:buClr>
              <a:buSzPct val="80000"/>
              <a:buFont typeface="Arial" pitchFamily="34" charset="0"/>
              <a:buNone/>
              <a:tabLst/>
              <a:defRPr/>
            </a:pPr>
            <a:r>
              <a:rPr kumimoji="0" lang="en-US" sz="1600" b="0" i="0" u="none" strike="noStrike" kern="1200" cap="none" spc="0" normalizeH="0" baseline="30000" noProof="0" dirty="0">
                <a:ln>
                  <a:noFill/>
                </a:ln>
                <a:solidFill>
                  <a:srgbClr val="000000"/>
                </a:solidFill>
                <a:effectLst/>
                <a:uLnTx/>
                <a:uFillTx/>
                <a:latin typeface="Century Gothic"/>
                <a:ea typeface="+mn-ea"/>
                <a:cs typeface="+mn-cs"/>
              </a:rPr>
              <a:t>1</a:t>
            </a:r>
            <a:r>
              <a:rPr kumimoji="0" lang="en-US" sz="1600" b="0" i="0" u="none" strike="noStrike" kern="1200" cap="none" spc="0" normalizeH="0" baseline="0" noProof="0" dirty="0">
                <a:ln>
                  <a:noFill/>
                </a:ln>
                <a:solidFill>
                  <a:srgbClr val="000000"/>
                </a:solidFill>
                <a:effectLst/>
                <a:uLnTx/>
                <a:uFillTx/>
                <a:latin typeface="Century Gothic"/>
                <a:ea typeface="+mn-ea"/>
                <a:cs typeface="+mn-cs"/>
              </a:rPr>
              <a:t>NASA Kennedy Space Center, Cryogenics Test Laboratory, KSC, FL 32899 USA</a:t>
            </a:r>
          </a:p>
          <a:p>
            <a:pPr marL="457200" marR="0" lvl="1" indent="0" algn="l" defTabSz="914400" rtl="0" eaLnBrk="1" fontAlgn="auto" latinLnBrk="0" hangingPunct="1">
              <a:lnSpc>
                <a:spcPct val="90000"/>
              </a:lnSpc>
              <a:spcBef>
                <a:spcPts val="600"/>
              </a:spcBef>
              <a:spcAft>
                <a:spcPts val="0"/>
              </a:spcAft>
              <a:buClr>
                <a:srgbClr val="545454"/>
              </a:buClr>
              <a:buSzPct val="80000"/>
              <a:buFont typeface="Arial" pitchFamily="34" charset="0"/>
              <a:buNone/>
              <a:tabLst/>
              <a:defRPr/>
            </a:pPr>
            <a:r>
              <a:rPr lang="en-US" sz="1600" baseline="30000" dirty="0">
                <a:solidFill>
                  <a:srgbClr val="000000"/>
                </a:solidFill>
                <a:latin typeface="Century Gothic"/>
              </a:rPr>
              <a:t>2</a:t>
            </a:r>
            <a:r>
              <a:rPr lang="en-US" sz="1600" dirty="0">
                <a:solidFill>
                  <a:srgbClr val="000000"/>
                </a:solidFill>
                <a:latin typeface="Century Gothic"/>
              </a:rPr>
              <a:t>Astrion LASSO2, Kennedy Space Center, Cryogenics Test laboratory, KSC, FL 32899 USA</a:t>
            </a:r>
          </a:p>
          <a:p>
            <a:pPr marL="457200" marR="0" lvl="1" indent="0" algn="l" defTabSz="914400" rtl="0" eaLnBrk="1" fontAlgn="auto" latinLnBrk="0" hangingPunct="1">
              <a:lnSpc>
                <a:spcPct val="90000"/>
              </a:lnSpc>
              <a:spcBef>
                <a:spcPts val="600"/>
              </a:spcBef>
              <a:spcAft>
                <a:spcPts val="0"/>
              </a:spcAft>
              <a:buClr>
                <a:srgbClr val="545454"/>
              </a:buClr>
              <a:buSzPct val="80000"/>
              <a:buFont typeface="Arial" pitchFamily="34" charset="0"/>
              <a:buNone/>
              <a:tabLst/>
              <a:defRPr/>
            </a:pPr>
            <a:r>
              <a:rPr lang="en-US" sz="1600" baseline="30000" dirty="0">
                <a:solidFill>
                  <a:srgbClr val="000000"/>
                </a:solidFill>
                <a:latin typeface="Century Gothic"/>
              </a:rPr>
              <a:t>3</a:t>
            </a:r>
            <a:r>
              <a:rPr lang="en-US" sz="1600" dirty="0">
                <a:solidFill>
                  <a:srgbClr val="000000"/>
                </a:solidFill>
                <a:latin typeface="Century Gothic"/>
              </a:rPr>
              <a:t>Noetic Strategies LASSO2, Kennedy Space Center, Cryogenics Test laboratory, KSC, FL 32899 USA</a:t>
            </a:r>
          </a:p>
          <a:p>
            <a:pPr marL="457200" marR="0" lvl="1" indent="0" algn="l" defTabSz="914400" rtl="0" eaLnBrk="1" fontAlgn="auto" latinLnBrk="0" hangingPunct="1">
              <a:lnSpc>
                <a:spcPct val="90000"/>
              </a:lnSpc>
              <a:spcBef>
                <a:spcPts val="600"/>
              </a:spcBef>
              <a:spcAft>
                <a:spcPts val="0"/>
              </a:spcAft>
              <a:buClr>
                <a:srgbClr val="545454"/>
              </a:buClr>
              <a:buSzPct val="80000"/>
              <a:buFont typeface="Arial" pitchFamily="34" charset="0"/>
              <a:buNone/>
              <a:tabLst/>
              <a:defRPr/>
            </a:pPr>
            <a:endParaRPr kumimoji="0" lang="en-US" sz="1600" b="0" i="0" u="none" strike="noStrike" kern="1200" cap="none" spc="0" normalizeH="0" baseline="0" noProof="0" dirty="0">
              <a:ln>
                <a:noFill/>
              </a:ln>
              <a:solidFill>
                <a:srgbClr val="000000"/>
              </a:solidFill>
              <a:effectLst/>
              <a:uLnTx/>
              <a:uFillTx/>
              <a:latin typeface="Century Gothic"/>
              <a:ea typeface="+mn-ea"/>
              <a:cs typeface="+mn-cs"/>
            </a:endParaRPr>
          </a:p>
          <a:p>
            <a:pPr marL="0" marR="0" lvl="0" indent="0" algn="l" defTabSz="914400" rtl="0" eaLnBrk="1" fontAlgn="auto" latinLnBrk="0" hangingPunct="1">
              <a:lnSpc>
                <a:spcPct val="90000"/>
              </a:lnSpc>
              <a:spcBef>
                <a:spcPts val="0"/>
              </a:spcBef>
              <a:spcAft>
                <a:spcPts val="0"/>
              </a:spcAft>
              <a:buClr>
                <a:srgbClr val="545454"/>
              </a:buClr>
              <a:buSzPct val="80000"/>
              <a:buFont typeface="Arial" pitchFamily="34" charset="0"/>
              <a:buNone/>
              <a:tabLst/>
              <a:defRPr/>
            </a:pPr>
            <a:endParaRPr kumimoji="0" lang="en-US" sz="1800" b="0" i="1" u="none" strike="noStrike" kern="1200" cap="none" spc="0" normalizeH="0" baseline="0" noProof="0" dirty="0">
              <a:ln>
                <a:noFill/>
              </a:ln>
              <a:solidFill>
                <a:srgbClr val="000000"/>
              </a:solidFill>
              <a:effectLst/>
              <a:uLnTx/>
              <a:uFillTx/>
              <a:latin typeface="Century Gothic"/>
              <a:ea typeface="+mn-ea"/>
              <a:cs typeface="+mn-cs"/>
            </a:endParaRPr>
          </a:p>
          <a:p>
            <a:pPr marL="0" marR="0" lvl="0" indent="0" algn="l" defTabSz="914400" rtl="0" eaLnBrk="1" fontAlgn="auto" latinLnBrk="0" hangingPunct="1">
              <a:lnSpc>
                <a:spcPct val="90000"/>
              </a:lnSpc>
              <a:spcBef>
                <a:spcPts val="0"/>
              </a:spcBef>
              <a:spcAft>
                <a:spcPts val="0"/>
              </a:spcAft>
              <a:buClr>
                <a:srgbClr val="545454"/>
              </a:buClr>
              <a:buSzPct val="80000"/>
              <a:buFont typeface="Arial" pitchFamily="34" charset="0"/>
              <a:buNone/>
              <a:tabLst/>
              <a:defRPr/>
            </a:pPr>
            <a:endParaRPr kumimoji="0" lang="en-US" sz="2000" b="0" i="0" u="none" strike="noStrike" kern="1200" cap="none" spc="0" normalizeH="0" baseline="0" noProof="0" dirty="0">
              <a:ln>
                <a:noFill/>
              </a:ln>
              <a:solidFill>
                <a:srgbClr val="545454"/>
              </a:solidFill>
              <a:effectLst/>
              <a:uLnTx/>
              <a:uFillTx/>
              <a:latin typeface="Century Gothic"/>
              <a:ea typeface="+mn-ea"/>
              <a:cs typeface="+mn-cs"/>
            </a:endParaRPr>
          </a:p>
        </p:txBody>
      </p:sp>
      <p:sp>
        <p:nvSpPr>
          <p:cNvPr id="10" name="TextBox 9">
            <a:extLst>
              <a:ext uri="{FF2B5EF4-FFF2-40B4-BE49-F238E27FC236}">
                <a16:creationId xmlns:a16="http://schemas.microsoft.com/office/drawing/2014/main" id="{BBF2A1F7-FE3F-4C8D-AA8C-916806CA8492}"/>
              </a:ext>
            </a:extLst>
          </p:cNvPr>
          <p:cNvSpPr txBox="1"/>
          <p:nvPr/>
        </p:nvSpPr>
        <p:spPr>
          <a:xfrm>
            <a:off x="1807734" y="3804274"/>
            <a:ext cx="8610600" cy="951030"/>
          </a:xfrm>
          <a:prstGeom prst="rect">
            <a:avLst/>
          </a:prstGeom>
          <a:noFill/>
        </p:spPr>
        <p:txBody>
          <a:bodyPr wrap="square" rtlCol="0">
            <a:spAutoFit/>
          </a:bodyPr>
          <a:lstStyle/>
          <a:p>
            <a:pPr>
              <a:lnSpc>
                <a:spcPct val="90000"/>
              </a:lnSpc>
            </a:pPr>
            <a:r>
              <a:rPr lang="en-US" sz="2400" dirty="0">
                <a:solidFill>
                  <a:srgbClr val="000000"/>
                </a:solidFill>
                <a:latin typeface="Century Gothic"/>
              </a:rPr>
              <a:t>Cryogenic Engineering Conference</a:t>
            </a:r>
          </a:p>
          <a:p>
            <a:pPr>
              <a:lnSpc>
                <a:spcPct val="90000"/>
              </a:lnSpc>
            </a:pPr>
            <a:endParaRPr lang="en-US" dirty="0">
              <a:solidFill>
                <a:srgbClr val="000000"/>
              </a:solidFill>
              <a:latin typeface="Century Gothic"/>
            </a:endParaRPr>
          </a:p>
          <a:p>
            <a:pPr>
              <a:lnSpc>
                <a:spcPct val="90000"/>
              </a:lnSpc>
            </a:pPr>
            <a:r>
              <a:rPr lang="en-US" dirty="0">
                <a:solidFill>
                  <a:srgbClr val="000000"/>
                </a:solidFill>
                <a:latin typeface="Century Gothic"/>
              </a:rPr>
              <a:t>Wednesday May 21</a:t>
            </a:r>
            <a:r>
              <a:rPr lang="en-US" baseline="30000" dirty="0">
                <a:solidFill>
                  <a:srgbClr val="000000"/>
                </a:solidFill>
                <a:latin typeface="Century Gothic"/>
              </a:rPr>
              <a:t>st</a:t>
            </a:r>
            <a:r>
              <a:rPr lang="en-US" dirty="0">
                <a:solidFill>
                  <a:srgbClr val="000000"/>
                </a:solidFill>
                <a:latin typeface="Century Gothic"/>
              </a:rPr>
              <a:t>, 2025</a:t>
            </a:r>
          </a:p>
        </p:txBody>
      </p:sp>
      <p:pic>
        <p:nvPicPr>
          <p:cNvPr id="11" name="Picture 10">
            <a:extLst>
              <a:ext uri="{FF2B5EF4-FFF2-40B4-BE49-F238E27FC236}">
                <a16:creationId xmlns:a16="http://schemas.microsoft.com/office/drawing/2014/main" id="{D530FD4B-507D-460E-8279-B943C208FA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0812" y="158127"/>
            <a:ext cx="1290830" cy="1067324"/>
          </a:xfrm>
          <a:prstGeom prst="rect">
            <a:avLst/>
          </a:prstGeom>
        </p:spPr>
      </p:pic>
      <p:sp>
        <p:nvSpPr>
          <p:cNvPr id="2" name="TextBox 1">
            <a:extLst>
              <a:ext uri="{FF2B5EF4-FFF2-40B4-BE49-F238E27FC236}">
                <a16:creationId xmlns:a16="http://schemas.microsoft.com/office/drawing/2014/main" id="{9C307F50-C9DB-EAC6-AEA9-23E1EAF125FB}"/>
              </a:ext>
            </a:extLst>
          </p:cNvPr>
          <p:cNvSpPr txBox="1"/>
          <p:nvPr/>
        </p:nvSpPr>
        <p:spPr>
          <a:xfrm>
            <a:off x="0" y="6488446"/>
            <a:ext cx="1212191" cy="369332"/>
          </a:xfrm>
          <a:prstGeom prst="rect">
            <a:avLst/>
          </a:prstGeom>
          <a:noFill/>
        </p:spPr>
        <p:txBody>
          <a:bodyPr wrap="none" rtlCol="0">
            <a:spAutoFit/>
          </a:bodyPr>
          <a:lstStyle/>
          <a:p>
            <a:r>
              <a:rPr lang="en-US" dirty="0"/>
              <a:t>C3Or4A-01</a:t>
            </a:r>
          </a:p>
        </p:txBody>
      </p:sp>
    </p:spTree>
    <p:extLst>
      <p:ext uri="{BB962C8B-B14F-4D97-AF65-F5344CB8AC3E}">
        <p14:creationId xmlns:p14="http://schemas.microsoft.com/office/powerpoint/2010/main" val="324780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LNG Testbed </a:t>
            </a:r>
            <a:r>
              <a:rPr kumimoji="0" lang="en-US" sz="4000" b="0" i="0" u="none" strike="noStrike" kern="1200" cap="all"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4000" b="0" i="0" u="none" strike="noStrike" kern="1200" cap="all" spc="0" normalizeH="0" baseline="0" noProof="0" dirty="0">
                <a:ln>
                  <a:noFill/>
                </a:ln>
                <a:solidFill>
                  <a:srgbClr val="6600FF"/>
                </a:solidFill>
                <a:effectLst/>
                <a:uLnTx/>
                <a:uFillTx/>
                <a:latin typeface="Calibri" panose="020F0502020204030204" pitchFamily="34" charset="0"/>
                <a:ea typeface="Calibri" panose="020F0502020204030204" pitchFamily="34" charset="0"/>
                <a:cs typeface="Calibri" panose="020F0502020204030204" pitchFamily="34" charset="0"/>
              </a:rPr>
              <a:t>phase 2 </a:t>
            </a:r>
            <a:r>
              <a:rPr kumimoji="0" lang="en-US" sz="4000" b="0" i="0" u="none" strike="noStrike" kern="1200" cap="all"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Results</a:t>
            </a:r>
            <a:endParaRPr kumimoji="0" lang="en-US" sz="4000" b="0" i="0" u="none" strike="noStrike" kern="1200" cap="all" spc="0" normalizeH="0" baseline="0" noProof="0" dirty="0">
              <a:ln>
                <a:noFill/>
              </a:ln>
              <a:solidFill>
                <a:schemeClr val="tx1"/>
              </a:solidFill>
              <a:effectLst/>
              <a:uLnTx/>
              <a:uFillTx/>
              <a:latin typeface="Century Gothic"/>
              <a:ea typeface="+mj-ea"/>
              <a:cs typeface="+mj-cs"/>
            </a:endParaRP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10</a:t>
            </a:fld>
            <a:endParaRPr lang="en-US" dirty="0">
              <a:solidFill>
                <a:srgbClr val="545454"/>
              </a:solidFill>
              <a:latin typeface="Century Gothic"/>
            </a:endParaRPr>
          </a:p>
        </p:txBody>
      </p:sp>
      <p:sp>
        <p:nvSpPr>
          <p:cNvPr id="2" name="TextBox 1">
            <a:extLst>
              <a:ext uri="{FF2B5EF4-FFF2-40B4-BE49-F238E27FC236}">
                <a16:creationId xmlns:a16="http://schemas.microsoft.com/office/drawing/2014/main" id="{C0D19F40-3E9C-51AA-A975-30C9D0A1C751}"/>
              </a:ext>
            </a:extLst>
          </p:cNvPr>
          <p:cNvSpPr txBox="1"/>
          <p:nvPr/>
        </p:nvSpPr>
        <p:spPr>
          <a:xfrm>
            <a:off x="121091" y="1185333"/>
            <a:ext cx="4111098" cy="5324535"/>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600" dirty="0">
                <a:latin typeface="Calibri" panose="020F0502020204030204" pitchFamily="34" charset="0"/>
                <a:ea typeface="Calibri" panose="020F0502020204030204" pitchFamily="34" charset="0"/>
                <a:cs typeface="Calibri" panose="020F0502020204030204" pitchFamily="34" charset="0"/>
              </a:rPr>
              <a:t>Weathering is nonlinear</a:t>
            </a:r>
          </a:p>
          <a:p>
            <a:pPr marL="285750" indent="-285750">
              <a:spcAft>
                <a:spcPts val="600"/>
              </a:spcAft>
              <a:buFont typeface="Arial" panose="020B0604020202020204" pitchFamily="34" charset="0"/>
              <a:buChar char="•"/>
            </a:pPr>
            <a:r>
              <a:rPr lang="en-US" sz="2600" dirty="0">
                <a:latin typeface="Calibri" panose="020F0502020204030204" pitchFamily="34" charset="0"/>
                <a:ea typeface="Calibri" panose="020F0502020204030204" pitchFamily="34" charset="0"/>
                <a:cs typeface="Calibri" panose="020F0502020204030204" pitchFamily="34" charset="0"/>
              </a:rPr>
              <a:t>Boiloff gas is ~100% methane for most of the test</a:t>
            </a:r>
          </a:p>
          <a:p>
            <a:pPr marL="914400" lvl="1" indent="-457200">
              <a:spcAft>
                <a:spcPts val="600"/>
              </a:spcAft>
              <a:buFont typeface="Wingdings" panose="05000000000000000000" pitchFamily="2" charset="2"/>
              <a:buChar char="Ø"/>
            </a:pPr>
            <a:r>
              <a:rPr lang="en-US" sz="2200" dirty="0">
                <a:latin typeface="Calibri" panose="020F0502020204030204" pitchFamily="34" charset="0"/>
                <a:ea typeface="Calibri" panose="020F0502020204030204" pitchFamily="34" charset="0"/>
                <a:cs typeface="Calibri" panose="020F0502020204030204" pitchFamily="34" charset="0"/>
              </a:rPr>
              <a:t>Not 100% for Run #1 due to gas analyzer calibration</a:t>
            </a:r>
          </a:p>
          <a:p>
            <a:pPr marL="914400" lvl="1" indent="-457200">
              <a:spcAft>
                <a:spcPts val="1200"/>
              </a:spcAft>
              <a:buFont typeface="Wingdings" panose="05000000000000000000" pitchFamily="2" charset="2"/>
              <a:buChar char="Ø"/>
            </a:pPr>
            <a:r>
              <a:rPr lang="en-US" sz="2200" dirty="0">
                <a:latin typeface="Calibri" panose="020F0502020204030204" pitchFamily="34" charset="0"/>
                <a:ea typeface="Calibri" panose="020F0502020204030204" pitchFamily="34" charset="0"/>
                <a:cs typeface="Calibri" panose="020F0502020204030204" pitchFamily="34" charset="0"/>
              </a:rPr>
              <a:t>Re-zeroed for Run #2</a:t>
            </a:r>
          </a:p>
          <a:p>
            <a:pPr marL="285750" indent="-285750">
              <a:spcAft>
                <a:spcPts val="1200"/>
              </a:spcAft>
              <a:buFont typeface="Arial" panose="020B0604020202020204" pitchFamily="34" charset="0"/>
              <a:buChar char="•"/>
            </a:pPr>
            <a:r>
              <a:rPr lang="en-US" sz="2600" dirty="0">
                <a:latin typeface="Calibri" panose="020F0502020204030204" pitchFamily="34" charset="0"/>
                <a:ea typeface="Calibri" panose="020F0502020204030204" pitchFamily="34" charset="0"/>
                <a:cs typeface="Calibri" panose="020F0502020204030204" pitchFamily="34" charset="0"/>
              </a:rPr>
              <a:t>Abrupt methane-to-ethane boiloff transition late in the process</a:t>
            </a:r>
          </a:p>
          <a:p>
            <a:pPr marL="285750" indent="-285750">
              <a:spcAft>
                <a:spcPts val="1200"/>
              </a:spcAft>
              <a:buFont typeface="Arial" panose="020B0604020202020204" pitchFamily="34" charset="0"/>
              <a:buChar char="•"/>
            </a:pPr>
            <a:r>
              <a:rPr lang="en-US" sz="2600" dirty="0">
                <a:latin typeface="Calibri" panose="020F0502020204030204" pitchFamily="34" charset="0"/>
                <a:ea typeface="Calibri" panose="020F0502020204030204" pitchFamily="34" charset="0"/>
                <a:cs typeface="Calibri" panose="020F0502020204030204" pitchFamily="34" charset="0"/>
              </a:rPr>
              <a:t>Run #2 took ~6 days longer to completely boiloff</a:t>
            </a:r>
          </a:p>
        </p:txBody>
      </p:sp>
      <p:sp>
        <p:nvSpPr>
          <p:cNvPr id="13" name="TextBox 12">
            <a:extLst>
              <a:ext uri="{FF2B5EF4-FFF2-40B4-BE49-F238E27FC236}">
                <a16:creationId xmlns:a16="http://schemas.microsoft.com/office/drawing/2014/main" id="{8F1CC885-DFBF-8082-4692-B0C8264E0295}"/>
              </a:ext>
            </a:extLst>
          </p:cNvPr>
          <p:cNvSpPr txBox="1"/>
          <p:nvPr/>
        </p:nvSpPr>
        <p:spPr>
          <a:xfrm>
            <a:off x="6396822" y="5831257"/>
            <a:ext cx="993349" cy="276999"/>
          </a:xfrm>
          <a:prstGeom prst="rect">
            <a:avLst/>
          </a:prstGeom>
          <a:noFill/>
        </p:spPr>
        <p:txBody>
          <a:bodyPr wrap="none" rtlCol="0">
            <a:spAutoFit/>
          </a:bodyPr>
          <a:lstStyle/>
          <a:p>
            <a:r>
              <a:rPr lang="en-US" sz="1200" dirty="0">
                <a:solidFill>
                  <a:schemeClr val="bg1"/>
                </a:solidFill>
              </a:rPr>
              <a:t>Image: NASA</a:t>
            </a:r>
          </a:p>
        </p:txBody>
      </p:sp>
      <p:pic>
        <p:nvPicPr>
          <p:cNvPr id="3" name="Picture 2">
            <a:extLst>
              <a:ext uri="{FF2B5EF4-FFF2-40B4-BE49-F238E27FC236}">
                <a16:creationId xmlns:a16="http://schemas.microsoft.com/office/drawing/2014/main" id="{E71D9C37-4B92-D20B-2CA5-B6ED2E905471}"/>
              </a:ext>
            </a:extLst>
          </p:cNvPr>
          <p:cNvPicPr>
            <a:picLocks noChangeAspect="1"/>
          </p:cNvPicPr>
          <p:nvPr/>
        </p:nvPicPr>
        <p:blipFill>
          <a:blip r:embed="rId2"/>
          <a:stretch>
            <a:fillRect/>
          </a:stretch>
        </p:blipFill>
        <p:spPr>
          <a:xfrm>
            <a:off x="4354393" y="1185333"/>
            <a:ext cx="7716516" cy="5605599"/>
          </a:xfrm>
          <a:prstGeom prst="rect">
            <a:avLst/>
          </a:prstGeom>
        </p:spPr>
      </p:pic>
    </p:spTree>
    <p:extLst>
      <p:ext uri="{BB962C8B-B14F-4D97-AF65-F5344CB8AC3E}">
        <p14:creationId xmlns:p14="http://schemas.microsoft.com/office/powerpoint/2010/main" val="2119300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LNG Testbed </a:t>
            </a:r>
            <a:r>
              <a:rPr kumimoji="0" lang="en-US" sz="4000" b="0" i="0" u="none" strike="noStrike" kern="1200" cap="all"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4000" b="0" i="0" u="none" strike="noStrike" kern="1200" cap="all" spc="0" normalizeH="0" baseline="0" noProof="0" dirty="0">
                <a:ln>
                  <a:noFill/>
                </a:ln>
                <a:solidFill>
                  <a:srgbClr val="6600FF"/>
                </a:solidFill>
                <a:effectLst/>
                <a:uLnTx/>
                <a:uFillTx/>
                <a:latin typeface="Calibri" panose="020F0502020204030204" pitchFamily="34" charset="0"/>
                <a:ea typeface="Calibri" panose="020F0502020204030204" pitchFamily="34" charset="0"/>
                <a:cs typeface="Calibri" panose="020F0502020204030204" pitchFamily="34" charset="0"/>
              </a:rPr>
              <a:t>phase 2 </a:t>
            </a:r>
            <a:r>
              <a:rPr kumimoji="0" lang="en-US" sz="4000" b="0" i="0" u="none" strike="noStrike" kern="1200" cap="all"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Results</a:t>
            </a:r>
            <a:endParaRPr kumimoji="0" lang="en-US" sz="4000" b="0" i="0" u="none" strike="noStrike" kern="1200" cap="all" spc="0" normalizeH="0" baseline="0" noProof="0" dirty="0">
              <a:ln>
                <a:noFill/>
              </a:ln>
              <a:solidFill>
                <a:schemeClr val="tx1"/>
              </a:solidFill>
              <a:effectLst/>
              <a:uLnTx/>
              <a:uFillTx/>
              <a:latin typeface="Century Gothic"/>
              <a:ea typeface="+mj-ea"/>
              <a:cs typeface="+mj-cs"/>
            </a:endParaRP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11</a:t>
            </a:fld>
            <a:endParaRPr lang="en-US" dirty="0">
              <a:solidFill>
                <a:srgbClr val="545454"/>
              </a:solidFill>
              <a:latin typeface="Century Gothic"/>
            </a:endParaRPr>
          </a:p>
        </p:txBody>
      </p:sp>
      <p:sp>
        <p:nvSpPr>
          <p:cNvPr id="2" name="TextBox 1">
            <a:extLst>
              <a:ext uri="{FF2B5EF4-FFF2-40B4-BE49-F238E27FC236}">
                <a16:creationId xmlns:a16="http://schemas.microsoft.com/office/drawing/2014/main" id="{C0D19F40-3E9C-51AA-A975-30C9D0A1C751}"/>
              </a:ext>
            </a:extLst>
          </p:cNvPr>
          <p:cNvSpPr txBox="1"/>
          <p:nvPr/>
        </p:nvSpPr>
        <p:spPr>
          <a:xfrm>
            <a:off x="121091" y="1185333"/>
            <a:ext cx="4052976" cy="4955203"/>
          </a:xfrm>
          <a:prstGeom prst="rect">
            <a:avLst/>
          </a:prstGeom>
          <a:noFill/>
        </p:spPr>
        <p:txBody>
          <a:bodyPr wrap="square" rtlCol="0">
            <a:spAutoFit/>
          </a:bodyPr>
          <a:lstStyle/>
          <a:p>
            <a:pPr marL="285750" indent="-285750">
              <a:spcAft>
                <a:spcPts val="1800"/>
              </a:spcAft>
              <a:buFont typeface="Arial" panose="020B0604020202020204" pitchFamily="34" charset="0"/>
              <a:buChar char="•"/>
            </a:pPr>
            <a:r>
              <a:rPr lang="en-US" sz="2600" dirty="0">
                <a:latin typeface="Calibri" panose="020F0502020204030204" pitchFamily="34" charset="0"/>
                <a:ea typeface="Calibri" panose="020F0502020204030204" pitchFamily="34" charset="0"/>
                <a:cs typeface="Calibri" panose="020F0502020204030204" pitchFamily="34" charset="0"/>
              </a:rPr>
              <a:t>Run #2 boiloff reduction likely due to lower ambient temperature in the winter months</a:t>
            </a:r>
          </a:p>
          <a:p>
            <a:pPr marL="285750" indent="-285750">
              <a:spcAft>
                <a:spcPts val="1800"/>
              </a:spcAft>
              <a:buFont typeface="Arial" panose="020B0604020202020204" pitchFamily="34" charset="0"/>
              <a:buChar char="•"/>
            </a:pPr>
            <a:r>
              <a:rPr lang="en-US" sz="2600" dirty="0">
                <a:latin typeface="Calibri" panose="020F0502020204030204" pitchFamily="34" charset="0"/>
                <a:ea typeface="Calibri" panose="020F0502020204030204" pitchFamily="34" charset="0"/>
                <a:cs typeface="Calibri" panose="020F0502020204030204" pitchFamily="34" charset="0"/>
              </a:rPr>
              <a:t>Average heat load on the system = 22.1 ± 2 W across all tests</a:t>
            </a:r>
          </a:p>
          <a:p>
            <a:pPr marL="285750" indent="-285750">
              <a:spcAft>
                <a:spcPts val="1800"/>
              </a:spcAft>
              <a:buFont typeface="Arial" panose="020B0604020202020204" pitchFamily="34" charset="0"/>
              <a:buChar char="•"/>
            </a:pPr>
            <a:r>
              <a:rPr lang="en-US" sz="2600" dirty="0">
                <a:latin typeface="Calibri" panose="020F0502020204030204" pitchFamily="34" charset="0"/>
                <a:ea typeface="Calibri" panose="020F0502020204030204" pitchFamily="34" charset="0"/>
                <a:cs typeface="Calibri" panose="020F0502020204030204" pitchFamily="34" charset="0"/>
              </a:rPr>
              <a:t>Boiloff drops dramatically following methane-to-ethane boiloff transition, and then recovers</a:t>
            </a:r>
          </a:p>
        </p:txBody>
      </p:sp>
      <p:sp>
        <p:nvSpPr>
          <p:cNvPr id="13" name="TextBox 12">
            <a:extLst>
              <a:ext uri="{FF2B5EF4-FFF2-40B4-BE49-F238E27FC236}">
                <a16:creationId xmlns:a16="http://schemas.microsoft.com/office/drawing/2014/main" id="{8F1CC885-DFBF-8082-4692-B0C8264E0295}"/>
              </a:ext>
            </a:extLst>
          </p:cNvPr>
          <p:cNvSpPr txBox="1"/>
          <p:nvPr/>
        </p:nvSpPr>
        <p:spPr>
          <a:xfrm>
            <a:off x="6396822" y="5831257"/>
            <a:ext cx="993349" cy="276999"/>
          </a:xfrm>
          <a:prstGeom prst="rect">
            <a:avLst/>
          </a:prstGeom>
          <a:noFill/>
        </p:spPr>
        <p:txBody>
          <a:bodyPr wrap="none" rtlCol="0">
            <a:spAutoFit/>
          </a:bodyPr>
          <a:lstStyle/>
          <a:p>
            <a:r>
              <a:rPr lang="en-US" sz="1200" dirty="0">
                <a:solidFill>
                  <a:schemeClr val="bg1"/>
                </a:solidFill>
              </a:rPr>
              <a:t>Image: NASA</a:t>
            </a:r>
          </a:p>
        </p:txBody>
      </p:sp>
      <p:pic>
        <p:nvPicPr>
          <p:cNvPr id="4" name="Picture 3">
            <a:extLst>
              <a:ext uri="{FF2B5EF4-FFF2-40B4-BE49-F238E27FC236}">
                <a16:creationId xmlns:a16="http://schemas.microsoft.com/office/drawing/2014/main" id="{65BE3A6D-844E-4693-E342-3ED7A6A419AD}"/>
              </a:ext>
            </a:extLst>
          </p:cNvPr>
          <p:cNvPicPr>
            <a:picLocks noChangeAspect="1"/>
          </p:cNvPicPr>
          <p:nvPr/>
        </p:nvPicPr>
        <p:blipFill>
          <a:blip r:embed="rId2"/>
          <a:stretch>
            <a:fillRect/>
          </a:stretch>
        </p:blipFill>
        <p:spPr>
          <a:xfrm>
            <a:off x="4392605" y="1185333"/>
            <a:ext cx="7678304" cy="5577840"/>
          </a:xfrm>
          <a:prstGeom prst="rect">
            <a:avLst/>
          </a:prstGeom>
        </p:spPr>
      </p:pic>
    </p:spTree>
    <p:extLst>
      <p:ext uri="{BB962C8B-B14F-4D97-AF65-F5344CB8AC3E}">
        <p14:creationId xmlns:p14="http://schemas.microsoft.com/office/powerpoint/2010/main" val="3379607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Current status &amp; forward work</a:t>
            </a:r>
            <a:endParaRPr kumimoji="0" lang="en-US" sz="4000" b="0" i="0" u="none" strike="noStrike" kern="1200" cap="all" spc="0" normalizeH="0" baseline="0" noProof="0" dirty="0">
              <a:ln>
                <a:noFill/>
              </a:ln>
              <a:solidFill>
                <a:schemeClr val="tx1"/>
              </a:solidFill>
              <a:effectLst/>
              <a:uLnTx/>
              <a:uFillTx/>
              <a:latin typeface="Century Gothic"/>
              <a:ea typeface="+mj-ea"/>
              <a:cs typeface="+mj-cs"/>
            </a:endParaRP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12</a:t>
            </a:fld>
            <a:endParaRPr lang="en-US" dirty="0">
              <a:solidFill>
                <a:srgbClr val="545454"/>
              </a:solidFill>
              <a:latin typeface="Century Gothic"/>
            </a:endParaRPr>
          </a:p>
        </p:txBody>
      </p:sp>
      <p:sp>
        <p:nvSpPr>
          <p:cNvPr id="2" name="TextBox 1">
            <a:extLst>
              <a:ext uri="{FF2B5EF4-FFF2-40B4-BE49-F238E27FC236}">
                <a16:creationId xmlns:a16="http://schemas.microsoft.com/office/drawing/2014/main" id="{C0D19F40-3E9C-51AA-A975-30C9D0A1C751}"/>
              </a:ext>
            </a:extLst>
          </p:cNvPr>
          <p:cNvSpPr txBox="1"/>
          <p:nvPr/>
        </p:nvSpPr>
        <p:spPr>
          <a:xfrm>
            <a:off x="121090" y="1185333"/>
            <a:ext cx="10841346" cy="4124206"/>
          </a:xfrm>
          <a:prstGeom prst="rect">
            <a:avLst/>
          </a:prstGeom>
          <a:noFill/>
        </p:spPr>
        <p:txBody>
          <a:bodyPr wrap="square" rtlCol="0">
            <a:spAutoFit/>
          </a:bodyPr>
          <a:lstStyle/>
          <a:p>
            <a:pPr marL="285750" indent="-285750">
              <a:spcAft>
                <a:spcPts val="2400"/>
              </a:spcAft>
              <a:buFont typeface="Arial" panose="020B0604020202020204" pitchFamily="34" charset="0"/>
              <a:buChar char="•"/>
            </a:pPr>
            <a:r>
              <a:rPr lang="en-US" sz="3200" dirty="0">
                <a:latin typeface="Calibri" panose="020F0502020204030204" pitchFamily="34" charset="0"/>
                <a:ea typeface="Calibri" panose="020F0502020204030204" pitchFamily="34" charset="0"/>
                <a:cs typeface="Calibri" panose="020F0502020204030204" pitchFamily="34" charset="0"/>
              </a:rPr>
              <a:t>System currently in a stand-by configuration, awaiting further funding</a:t>
            </a:r>
          </a:p>
          <a:p>
            <a:pPr marL="285750" indent="-285750">
              <a:spcAft>
                <a:spcPts val="1200"/>
              </a:spcAft>
              <a:buFont typeface="Arial" panose="020B0604020202020204" pitchFamily="34" charset="0"/>
              <a:buChar char="•"/>
            </a:pPr>
            <a:r>
              <a:rPr lang="en-US" sz="3200" dirty="0">
                <a:latin typeface="Calibri" panose="020F0502020204030204" pitchFamily="34" charset="0"/>
                <a:ea typeface="Calibri" panose="020F0502020204030204" pitchFamily="34" charset="0"/>
                <a:cs typeface="Calibri" panose="020F0502020204030204" pitchFamily="34" charset="0"/>
              </a:rPr>
              <a:t>Plans are being prepared for additional testing, with a focus on three primary goals: </a:t>
            </a:r>
          </a:p>
          <a:p>
            <a:pPr marL="971550" lvl="1" indent="-514350">
              <a:spcAft>
                <a:spcPts val="1200"/>
              </a:spcAft>
              <a:buFont typeface="+mj-lt"/>
              <a:buAutoNum type="arabicPeriod"/>
            </a:pPr>
            <a:r>
              <a:rPr lang="en-US" sz="2800" dirty="0">
                <a:latin typeface="Calibri" panose="020F0502020204030204" pitchFamily="34" charset="0"/>
                <a:ea typeface="Calibri" panose="020F0502020204030204" pitchFamily="34" charset="0"/>
                <a:cs typeface="Calibri" panose="020F0502020204030204" pitchFamily="34" charset="0"/>
              </a:rPr>
              <a:t>Zero boiloff (ZBO) testing using the cryocooler</a:t>
            </a:r>
          </a:p>
          <a:p>
            <a:pPr marL="971550" lvl="1" indent="-514350">
              <a:spcAft>
                <a:spcPts val="1200"/>
              </a:spcAft>
              <a:buFont typeface="+mj-lt"/>
              <a:buAutoNum type="arabicPeriod"/>
            </a:pPr>
            <a:r>
              <a:rPr lang="en-US" sz="2800" dirty="0">
                <a:latin typeface="Calibri" panose="020F0502020204030204" pitchFamily="34" charset="0"/>
                <a:ea typeface="Calibri" panose="020F0502020204030204" pitchFamily="34" charset="0"/>
                <a:cs typeface="Calibri" panose="020F0502020204030204" pitchFamily="34" charset="0"/>
              </a:rPr>
              <a:t>Weathering with LNG refills at partial fill levels</a:t>
            </a:r>
          </a:p>
          <a:p>
            <a:pPr marL="971550" lvl="1" indent="-514350">
              <a:spcAft>
                <a:spcPts val="1200"/>
              </a:spcAft>
              <a:buFont typeface="+mj-lt"/>
              <a:buAutoNum type="arabicPeriod"/>
            </a:pPr>
            <a:r>
              <a:rPr lang="en-US" sz="2800" dirty="0">
                <a:latin typeface="Calibri" panose="020F0502020204030204" pitchFamily="34" charset="0"/>
                <a:ea typeface="Calibri" panose="020F0502020204030204" pitchFamily="34" charset="0"/>
                <a:cs typeface="Calibri" panose="020F0502020204030204" pitchFamily="34" charset="0"/>
              </a:rPr>
              <a:t>Weathering with refills following LNG flows out of the tank. </a:t>
            </a:r>
          </a:p>
        </p:txBody>
      </p:sp>
      <p:sp>
        <p:nvSpPr>
          <p:cNvPr id="13" name="TextBox 12">
            <a:extLst>
              <a:ext uri="{FF2B5EF4-FFF2-40B4-BE49-F238E27FC236}">
                <a16:creationId xmlns:a16="http://schemas.microsoft.com/office/drawing/2014/main" id="{8F1CC885-DFBF-8082-4692-B0C8264E0295}"/>
              </a:ext>
            </a:extLst>
          </p:cNvPr>
          <p:cNvSpPr txBox="1"/>
          <p:nvPr/>
        </p:nvSpPr>
        <p:spPr>
          <a:xfrm>
            <a:off x="6396822" y="5831257"/>
            <a:ext cx="993349" cy="276999"/>
          </a:xfrm>
          <a:prstGeom prst="rect">
            <a:avLst/>
          </a:prstGeom>
          <a:noFill/>
        </p:spPr>
        <p:txBody>
          <a:bodyPr wrap="none" rtlCol="0">
            <a:spAutoFit/>
          </a:bodyPr>
          <a:lstStyle/>
          <a:p>
            <a:r>
              <a:rPr lang="en-US" sz="1200" dirty="0">
                <a:solidFill>
                  <a:schemeClr val="bg1"/>
                </a:solidFill>
              </a:rPr>
              <a:t>Image: NASA</a:t>
            </a:r>
          </a:p>
        </p:txBody>
      </p:sp>
    </p:spTree>
    <p:extLst>
      <p:ext uri="{BB962C8B-B14F-4D97-AF65-F5344CB8AC3E}">
        <p14:creationId xmlns:p14="http://schemas.microsoft.com/office/powerpoint/2010/main" val="1060349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34579A85-5D18-4939-9A77-D5C8E7773BCE}"/>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13</a:t>
            </a:fld>
            <a:endParaRPr lang="en-US" dirty="0">
              <a:solidFill>
                <a:srgbClr val="545454"/>
              </a:solidFill>
              <a:latin typeface="Century Gothic"/>
            </a:endParaRPr>
          </a:p>
        </p:txBody>
      </p:sp>
      <p:sp>
        <p:nvSpPr>
          <p:cNvPr id="8" name="TextBox 7">
            <a:extLst>
              <a:ext uri="{FF2B5EF4-FFF2-40B4-BE49-F238E27FC236}">
                <a16:creationId xmlns:a16="http://schemas.microsoft.com/office/drawing/2014/main" id="{7632AF28-AA44-4069-AF46-06B6C55F59FF}"/>
              </a:ext>
            </a:extLst>
          </p:cNvPr>
          <p:cNvSpPr txBox="1"/>
          <p:nvPr/>
        </p:nvSpPr>
        <p:spPr>
          <a:xfrm>
            <a:off x="1674812" y="990600"/>
            <a:ext cx="8305800" cy="3877985"/>
          </a:xfrm>
          <a:prstGeom prst="rect">
            <a:avLst/>
          </a:prstGeom>
          <a:noFill/>
        </p:spPr>
        <p:txBody>
          <a:bodyPr wrap="square" rtlCol="0">
            <a:spAutoFit/>
          </a:bodyPr>
          <a:lstStyle/>
          <a:p>
            <a:pPr algn="ctr">
              <a:lnSpc>
                <a:spcPct val="90000"/>
              </a:lnSpc>
              <a:spcAft>
                <a:spcPts val="1800"/>
              </a:spcAft>
            </a:pPr>
            <a:r>
              <a:rPr lang="en-US" sz="6000" dirty="0">
                <a:solidFill>
                  <a:srgbClr val="000000"/>
                </a:solidFill>
                <a:latin typeface="Century Gothic"/>
              </a:rPr>
              <a:t>THANK YOU FOR YOUR ATTENTION!</a:t>
            </a:r>
          </a:p>
          <a:p>
            <a:pPr algn="ctr">
              <a:lnSpc>
                <a:spcPct val="90000"/>
              </a:lnSpc>
              <a:spcAft>
                <a:spcPts val="1800"/>
              </a:spcAft>
            </a:pPr>
            <a:endParaRPr lang="en-US" sz="6000" dirty="0">
              <a:solidFill>
                <a:srgbClr val="000000"/>
              </a:solidFill>
              <a:latin typeface="Century Gothic"/>
            </a:endParaRPr>
          </a:p>
          <a:p>
            <a:pPr algn="ctr">
              <a:lnSpc>
                <a:spcPct val="90000"/>
              </a:lnSpc>
              <a:spcAft>
                <a:spcPts val="1800"/>
              </a:spcAft>
            </a:pPr>
            <a:r>
              <a:rPr lang="en-US" sz="6000" dirty="0">
                <a:solidFill>
                  <a:srgbClr val="000000"/>
                </a:solidFill>
                <a:latin typeface="Century Gothic"/>
              </a:rPr>
              <a:t>QUESTIONS?</a:t>
            </a:r>
          </a:p>
        </p:txBody>
      </p:sp>
      <p:pic>
        <p:nvPicPr>
          <p:cNvPr id="9" name="Picture 8">
            <a:extLst>
              <a:ext uri="{FF2B5EF4-FFF2-40B4-BE49-F238E27FC236}">
                <a16:creationId xmlns:a16="http://schemas.microsoft.com/office/drawing/2014/main" id="{62A68CE6-A5F1-47B4-A1C3-28926419173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0812" y="158127"/>
            <a:ext cx="1290830" cy="1067324"/>
          </a:xfrm>
          <a:prstGeom prst="rect">
            <a:avLst/>
          </a:prstGeom>
        </p:spPr>
      </p:pic>
    </p:spTree>
    <p:extLst>
      <p:ext uri="{BB962C8B-B14F-4D97-AF65-F5344CB8AC3E}">
        <p14:creationId xmlns:p14="http://schemas.microsoft.com/office/powerpoint/2010/main" val="446726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rocket on a launch pad&#10;&#10;AI-generated content may be incorrect.">
            <a:extLst>
              <a:ext uri="{FF2B5EF4-FFF2-40B4-BE49-F238E27FC236}">
                <a16:creationId xmlns:a16="http://schemas.microsoft.com/office/drawing/2014/main" id="{11CAC08F-DD63-9C41-AE1B-7E6BB29D45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4453" y="2073106"/>
            <a:ext cx="2518833" cy="3778249"/>
          </a:xfrm>
          <a:prstGeom prst="rect">
            <a:avLst/>
          </a:prstGeom>
          <a:effectLst>
            <a:outerShdw blurRad="63500" sx="102000" sy="102000" algn="ctr" rotWithShape="0">
              <a:prstClr val="black">
                <a:alpha val="40000"/>
              </a:prstClr>
            </a:outerShdw>
          </a:effectLst>
        </p:spPr>
      </p:pic>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INTRODUCTION</a:t>
            </a: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2</a:t>
            </a:fld>
            <a:endParaRPr lang="en-US" dirty="0">
              <a:solidFill>
                <a:srgbClr val="545454"/>
              </a:solidFill>
              <a:latin typeface="Century Gothic"/>
            </a:endParaRPr>
          </a:p>
        </p:txBody>
      </p:sp>
      <p:sp>
        <p:nvSpPr>
          <p:cNvPr id="6" name="TextBox 5">
            <a:extLst>
              <a:ext uri="{FF2B5EF4-FFF2-40B4-BE49-F238E27FC236}">
                <a16:creationId xmlns:a16="http://schemas.microsoft.com/office/drawing/2014/main" id="{1A9AD414-C9F9-461E-8D90-4C436E698DA6}"/>
              </a:ext>
            </a:extLst>
          </p:cNvPr>
          <p:cNvSpPr txBox="1"/>
          <p:nvPr/>
        </p:nvSpPr>
        <p:spPr>
          <a:xfrm>
            <a:off x="284912" y="1058733"/>
            <a:ext cx="8935287" cy="830997"/>
          </a:xfrm>
          <a:prstGeom prst="rect">
            <a:avLst/>
          </a:prstGeom>
          <a:noFill/>
        </p:spPr>
        <p:txBody>
          <a:bodyPr wrap="square" rtlCol="0">
            <a:spAutoFit/>
          </a:bodyPr>
          <a:lstStyle/>
          <a:p>
            <a:pPr marL="285750" indent="-285750">
              <a:spcAft>
                <a:spcPts val="1800"/>
              </a:spcAft>
              <a:buFont typeface="Arial" panose="020B0604020202020204" pitchFamily="34" charset="0"/>
              <a:buChar char="•"/>
            </a:pPr>
            <a:r>
              <a:rPr lang="en-US" sz="2400" dirty="0"/>
              <a:t>Historically, only </a:t>
            </a:r>
            <a:r>
              <a:rPr lang="en-US" sz="2400" dirty="0">
                <a:solidFill>
                  <a:srgbClr val="3333FF"/>
                </a:solidFill>
              </a:rPr>
              <a:t>liquid hydrogen </a:t>
            </a:r>
            <a:r>
              <a:rPr lang="en-US" sz="2400" dirty="0"/>
              <a:t>(LH</a:t>
            </a:r>
            <a:r>
              <a:rPr lang="en-US" sz="2400" baseline="-25000" dirty="0"/>
              <a:t>2</a:t>
            </a:r>
            <a:r>
              <a:rPr lang="en-US" sz="2400" dirty="0"/>
              <a:t>) and </a:t>
            </a:r>
            <a:r>
              <a:rPr lang="en-US" sz="2400" dirty="0">
                <a:solidFill>
                  <a:srgbClr val="FF0000"/>
                </a:solidFill>
              </a:rPr>
              <a:t>kerosene</a:t>
            </a:r>
            <a:r>
              <a:rPr lang="en-US" sz="2400" dirty="0"/>
              <a:t> (RP1) have been used as rocket fuels</a:t>
            </a:r>
          </a:p>
        </p:txBody>
      </p:sp>
      <p:pic>
        <p:nvPicPr>
          <p:cNvPr id="5" name="Picture 4" descr="A rocket on a launch pad&#10;&#10;AI-generated content may be incorrect.">
            <a:extLst>
              <a:ext uri="{FF2B5EF4-FFF2-40B4-BE49-F238E27FC236}">
                <a16:creationId xmlns:a16="http://schemas.microsoft.com/office/drawing/2014/main" id="{4A04CD4F-3CE7-9E63-4D38-F6DDC98FEEE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8439197" y="3429000"/>
            <a:ext cx="3168512" cy="3350684"/>
          </a:xfrm>
          <a:prstGeom prst="rect">
            <a:avLst/>
          </a:prstGeom>
          <a:effectLst>
            <a:outerShdw blurRad="63500" sx="102000" sy="102000" algn="ctr" rotWithShape="0">
              <a:prstClr val="black">
                <a:alpha val="40000"/>
              </a:prstClr>
            </a:outerShdw>
          </a:effectLst>
        </p:spPr>
      </p:pic>
      <p:pic>
        <p:nvPicPr>
          <p:cNvPr id="11" name="Picture 10" descr="A space shuttle on the moon&#10;&#10;AI-generated content may be incorrect.">
            <a:extLst>
              <a:ext uri="{FF2B5EF4-FFF2-40B4-BE49-F238E27FC236}">
                <a16:creationId xmlns:a16="http://schemas.microsoft.com/office/drawing/2014/main" id="{A05EEE69-9787-7469-2238-2F04EB2A1F4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9146583" y="1281685"/>
            <a:ext cx="2760504" cy="2259540"/>
          </a:xfrm>
          <a:prstGeom prst="rect">
            <a:avLst/>
          </a:prstGeom>
          <a:effectLst>
            <a:outerShdw blurRad="63500" sx="102000" sy="102000" algn="ctr" rotWithShape="0">
              <a:prstClr val="black">
                <a:alpha val="40000"/>
              </a:prstClr>
            </a:outerShdw>
          </a:effectLst>
        </p:spPr>
      </p:pic>
      <p:sp>
        <p:nvSpPr>
          <p:cNvPr id="14" name="TextBox 13">
            <a:extLst>
              <a:ext uri="{FF2B5EF4-FFF2-40B4-BE49-F238E27FC236}">
                <a16:creationId xmlns:a16="http://schemas.microsoft.com/office/drawing/2014/main" id="{6B621D20-7CEE-954A-A626-97EEF93CCCC5}"/>
              </a:ext>
            </a:extLst>
          </p:cNvPr>
          <p:cNvSpPr txBox="1"/>
          <p:nvPr/>
        </p:nvSpPr>
        <p:spPr>
          <a:xfrm>
            <a:off x="284912" y="1889730"/>
            <a:ext cx="5125287" cy="1800493"/>
          </a:xfrm>
          <a:prstGeom prst="rect">
            <a:avLst/>
          </a:prstGeom>
          <a:noFill/>
        </p:spPr>
        <p:txBody>
          <a:bodyPr wrap="square" rtlCol="0">
            <a:spAutoFit/>
          </a:bodyPr>
          <a:lstStyle/>
          <a:p>
            <a:pPr marL="285750" indent="-285750">
              <a:spcAft>
                <a:spcPts val="1800"/>
              </a:spcAft>
              <a:buFont typeface="Arial" panose="020B0604020202020204" pitchFamily="34" charset="0"/>
              <a:buChar char="•"/>
            </a:pPr>
            <a:r>
              <a:rPr lang="en-US" sz="2400" dirty="0"/>
              <a:t>Recently, Blue Origin, ULA, and SpaceX have all switched to </a:t>
            </a:r>
            <a:r>
              <a:rPr lang="en-US" sz="2400" dirty="0">
                <a:solidFill>
                  <a:srgbClr val="00B050"/>
                </a:solidFill>
              </a:rPr>
              <a:t>liquefied natural gas </a:t>
            </a:r>
            <a:r>
              <a:rPr lang="en-US" sz="2400" dirty="0"/>
              <a:t>(LNG) or “liquid methane”</a:t>
            </a:r>
          </a:p>
          <a:p>
            <a:pPr marL="285750" indent="-285750">
              <a:spcAft>
                <a:spcPts val="1800"/>
              </a:spcAft>
              <a:buFont typeface="Arial" panose="020B0604020202020204" pitchFamily="34" charset="0"/>
              <a:buChar char="•"/>
            </a:pPr>
            <a:endParaRPr lang="en-US" sz="2400" b="1" dirty="0"/>
          </a:p>
        </p:txBody>
      </p:sp>
      <p:sp>
        <p:nvSpPr>
          <p:cNvPr id="16" name="TextBox 15">
            <a:extLst>
              <a:ext uri="{FF2B5EF4-FFF2-40B4-BE49-F238E27FC236}">
                <a16:creationId xmlns:a16="http://schemas.microsoft.com/office/drawing/2014/main" id="{D9AA0B3E-F61E-73E6-4DB2-DFB844A6711C}"/>
              </a:ext>
            </a:extLst>
          </p:cNvPr>
          <p:cNvSpPr txBox="1"/>
          <p:nvPr/>
        </p:nvSpPr>
        <p:spPr>
          <a:xfrm>
            <a:off x="8396142" y="6525696"/>
            <a:ext cx="1334340" cy="276999"/>
          </a:xfrm>
          <a:prstGeom prst="rect">
            <a:avLst/>
          </a:prstGeom>
          <a:noFill/>
        </p:spPr>
        <p:txBody>
          <a:bodyPr wrap="none" rtlCol="0">
            <a:spAutoFit/>
          </a:bodyPr>
          <a:lstStyle/>
          <a:p>
            <a:r>
              <a:rPr lang="en-US" sz="1200" dirty="0">
                <a:solidFill>
                  <a:schemeClr val="bg1"/>
                </a:solidFill>
              </a:rPr>
              <a:t>Image: Blue Origin</a:t>
            </a:r>
          </a:p>
        </p:txBody>
      </p:sp>
      <p:sp>
        <p:nvSpPr>
          <p:cNvPr id="19" name="TextBox 18">
            <a:extLst>
              <a:ext uri="{FF2B5EF4-FFF2-40B4-BE49-F238E27FC236}">
                <a16:creationId xmlns:a16="http://schemas.microsoft.com/office/drawing/2014/main" id="{AF59D119-BC71-E9EB-9426-2A0F7FCF54B5}"/>
              </a:ext>
            </a:extLst>
          </p:cNvPr>
          <p:cNvSpPr txBox="1"/>
          <p:nvPr/>
        </p:nvSpPr>
        <p:spPr>
          <a:xfrm>
            <a:off x="6134453" y="5799267"/>
            <a:ext cx="993349" cy="276999"/>
          </a:xfrm>
          <a:prstGeom prst="rect">
            <a:avLst/>
          </a:prstGeom>
          <a:noFill/>
        </p:spPr>
        <p:txBody>
          <a:bodyPr wrap="none" rtlCol="0">
            <a:spAutoFit/>
          </a:bodyPr>
          <a:lstStyle/>
          <a:p>
            <a:r>
              <a:rPr lang="en-US" sz="1200" dirty="0"/>
              <a:t>Image: NASA</a:t>
            </a:r>
          </a:p>
        </p:txBody>
      </p:sp>
      <p:sp>
        <p:nvSpPr>
          <p:cNvPr id="20" name="TextBox 19">
            <a:extLst>
              <a:ext uri="{FF2B5EF4-FFF2-40B4-BE49-F238E27FC236}">
                <a16:creationId xmlns:a16="http://schemas.microsoft.com/office/drawing/2014/main" id="{8F13258E-609E-FD44-E31B-CAD1EF5AE203}"/>
              </a:ext>
            </a:extLst>
          </p:cNvPr>
          <p:cNvSpPr txBox="1"/>
          <p:nvPr/>
        </p:nvSpPr>
        <p:spPr>
          <a:xfrm>
            <a:off x="9145503" y="3245624"/>
            <a:ext cx="993349" cy="276999"/>
          </a:xfrm>
          <a:prstGeom prst="rect">
            <a:avLst/>
          </a:prstGeom>
          <a:noFill/>
        </p:spPr>
        <p:txBody>
          <a:bodyPr wrap="none" rtlCol="0">
            <a:spAutoFit/>
          </a:bodyPr>
          <a:lstStyle/>
          <a:p>
            <a:r>
              <a:rPr lang="en-US" sz="1200" dirty="0">
                <a:solidFill>
                  <a:schemeClr val="bg1"/>
                </a:solidFill>
              </a:rPr>
              <a:t>Image: NASA</a:t>
            </a:r>
          </a:p>
        </p:txBody>
      </p:sp>
      <p:pic>
        <p:nvPicPr>
          <p:cNvPr id="21" name="Picture 20">
            <a:extLst>
              <a:ext uri="{FF2B5EF4-FFF2-40B4-BE49-F238E27FC236}">
                <a16:creationId xmlns:a16="http://schemas.microsoft.com/office/drawing/2014/main" id="{9AD54888-5009-AEF5-40C6-6C39D549C0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8476" y="3149791"/>
            <a:ext cx="4530353" cy="3543396"/>
          </a:xfrm>
          <a:prstGeom prst="rect">
            <a:avLst/>
          </a:prstGeom>
        </p:spPr>
      </p:pic>
    </p:spTree>
    <p:extLst>
      <p:ext uri="{BB962C8B-B14F-4D97-AF65-F5344CB8AC3E}">
        <p14:creationId xmlns:p14="http://schemas.microsoft.com/office/powerpoint/2010/main" val="1361381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INTRODUCTION</a:t>
            </a: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3</a:t>
            </a:fld>
            <a:endParaRPr lang="en-US" dirty="0">
              <a:solidFill>
                <a:srgbClr val="545454"/>
              </a:solidFill>
              <a:latin typeface="Century Gothic"/>
            </a:endParaRPr>
          </a:p>
        </p:txBody>
      </p:sp>
      <p:sp>
        <p:nvSpPr>
          <p:cNvPr id="6" name="TextBox 5">
            <a:extLst>
              <a:ext uri="{FF2B5EF4-FFF2-40B4-BE49-F238E27FC236}">
                <a16:creationId xmlns:a16="http://schemas.microsoft.com/office/drawing/2014/main" id="{1A9AD414-C9F9-461E-8D90-4C436E698DA6}"/>
              </a:ext>
            </a:extLst>
          </p:cNvPr>
          <p:cNvSpPr txBox="1"/>
          <p:nvPr/>
        </p:nvSpPr>
        <p:spPr>
          <a:xfrm>
            <a:off x="54724" y="1093005"/>
            <a:ext cx="11221288" cy="135421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Unlike </a:t>
            </a:r>
            <a:r>
              <a:rPr lang="en-US" sz="2800" dirty="0">
                <a:solidFill>
                  <a:srgbClr val="3333FF"/>
                </a:solidFill>
              </a:rPr>
              <a:t>LH</a:t>
            </a:r>
            <a:r>
              <a:rPr lang="en-US" sz="2800" baseline="-25000" dirty="0">
                <a:solidFill>
                  <a:srgbClr val="3333FF"/>
                </a:solidFill>
              </a:rPr>
              <a:t>2</a:t>
            </a:r>
            <a:r>
              <a:rPr lang="en-US" sz="2800" dirty="0"/>
              <a:t> and </a:t>
            </a:r>
            <a:r>
              <a:rPr lang="en-US" sz="2800" dirty="0">
                <a:solidFill>
                  <a:srgbClr val="FF0000"/>
                </a:solidFill>
              </a:rPr>
              <a:t>RP1</a:t>
            </a:r>
            <a:r>
              <a:rPr lang="en-US" sz="2800" dirty="0"/>
              <a:t>, </a:t>
            </a:r>
            <a:r>
              <a:rPr lang="en-US" sz="2800" dirty="0">
                <a:solidFill>
                  <a:srgbClr val="00B050"/>
                </a:solidFill>
              </a:rPr>
              <a:t>LNG</a:t>
            </a:r>
            <a:r>
              <a:rPr lang="en-US" sz="2800" dirty="0"/>
              <a:t> is susceptible to “</a:t>
            </a:r>
            <a:r>
              <a:rPr lang="en-US" sz="2800" u="sng" dirty="0"/>
              <a:t>weathering</a:t>
            </a:r>
            <a:r>
              <a:rPr lang="en-US" sz="2800" dirty="0"/>
              <a:t>”</a:t>
            </a:r>
            <a:endParaRPr lang="en-US" sz="2800" dirty="0">
              <a:latin typeface="Calibri" panose="020F0502020204030204" pitchFamily="34" charset="0"/>
              <a:ea typeface="Calibri" panose="020F0502020204030204" pitchFamily="34" charset="0"/>
              <a:cs typeface="Calibri" panose="020F0502020204030204" pitchFamily="34" charset="0"/>
            </a:endParaRPr>
          </a:p>
          <a:p>
            <a:pPr marL="800100" lvl="1" indent="-342900">
              <a:spcAft>
                <a:spcPts val="1800"/>
              </a:spcAft>
              <a:buFont typeface="Wingdings" panose="05000000000000000000" pitchFamily="2" charset="2"/>
              <a:buChar char="Ø"/>
            </a:pPr>
            <a:r>
              <a:rPr lang="en-US" sz="2200" u="sng" dirty="0">
                <a:latin typeface="Calibri" panose="020F0502020204030204" pitchFamily="34" charset="0"/>
                <a:ea typeface="Calibri" panose="020F0502020204030204" pitchFamily="34" charset="0"/>
                <a:cs typeface="Calibri" panose="020F0502020204030204" pitchFamily="34" charset="0"/>
              </a:rPr>
              <a:t>Weathering</a:t>
            </a:r>
            <a:r>
              <a:rPr lang="en-US" sz="2200" dirty="0">
                <a:latin typeface="Calibri" panose="020F0502020204030204" pitchFamily="34" charset="0"/>
                <a:ea typeface="Calibri" panose="020F0502020204030204" pitchFamily="34" charset="0"/>
                <a:cs typeface="Calibri" panose="020F0502020204030204" pitchFamily="34" charset="0"/>
              </a:rPr>
              <a:t> = preferential evaporation of lower boiling point constituents over time, leading to a change in the bulk liquid composition </a:t>
            </a:r>
          </a:p>
        </p:txBody>
      </p:sp>
      <p:sp>
        <p:nvSpPr>
          <p:cNvPr id="20" name="TextBox 19">
            <a:extLst>
              <a:ext uri="{FF2B5EF4-FFF2-40B4-BE49-F238E27FC236}">
                <a16:creationId xmlns:a16="http://schemas.microsoft.com/office/drawing/2014/main" id="{8F13258E-609E-FD44-E31B-CAD1EF5AE203}"/>
              </a:ext>
            </a:extLst>
          </p:cNvPr>
          <p:cNvSpPr txBox="1"/>
          <p:nvPr/>
        </p:nvSpPr>
        <p:spPr>
          <a:xfrm>
            <a:off x="9145503" y="3245624"/>
            <a:ext cx="993349" cy="276999"/>
          </a:xfrm>
          <a:prstGeom prst="rect">
            <a:avLst/>
          </a:prstGeom>
          <a:noFill/>
        </p:spPr>
        <p:txBody>
          <a:bodyPr wrap="none" rtlCol="0">
            <a:spAutoFit/>
          </a:bodyPr>
          <a:lstStyle/>
          <a:p>
            <a:r>
              <a:rPr lang="en-US" sz="1200" dirty="0">
                <a:solidFill>
                  <a:schemeClr val="bg1"/>
                </a:solidFill>
              </a:rPr>
              <a:t>Image: NASA</a:t>
            </a:r>
          </a:p>
        </p:txBody>
      </p:sp>
      <p:pic>
        <p:nvPicPr>
          <p:cNvPr id="1026" name="Picture 2" descr="KENNEDY SPACE CENTER, FLA. -   Space Shuttle Discovery remains on the pad the day after the Shuttle’s launch on Return to Flight mission STS-114 was scrubbed. In the foreground is the liquid hydrogen storage tank.  At right is the 290-foot-tall water tower that holds 300,000 gallons of water, part of the sound suppression system during a launch.   The July 13 mission was scrubbed when a low-level fuel cut-off sensor for the liquid hydrogen tank inside the External Tank failed a routine prelaunch check during the countdown July 13, causing mission managers to scrub Discovery's first launch attempt. The sensor protects the Shuttle's main engines by triggering their shutdown in the event fuel runs unexpectedly low. The sensor is one of four inside the liquid hydrogen section of the External Tank (ET).">
            <a:extLst>
              <a:ext uri="{FF2B5EF4-FFF2-40B4-BE49-F238E27FC236}">
                <a16:creationId xmlns:a16="http://schemas.microsoft.com/office/drawing/2014/main" id="{8C4B7A3C-B0D8-9B6A-ED17-3F08D984AF0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822" t="9453" r="4134" b="14091"/>
          <a:stretch/>
        </p:blipFill>
        <p:spPr bwMode="auto">
          <a:xfrm>
            <a:off x="7950202" y="2535375"/>
            <a:ext cx="4082177" cy="356268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0FBC0AE-B0EF-C81E-3566-DAC180748B80}"/>
              </a:ext>
            </a:extLst>
          </p:cNvPr>
          <p:cNvSpPr txBox="1"/>
          <p:nvPr/>
        </p:nvSpPr>
        <p:spPr>
          <a:xfrm>
            <a:off x="54724" y="2671331"/>
            <a:ext cx="7744443" cy="2077492"/>
          </a:xfrm>
          <a:prstGeom prst="rect">
            <a:avLst/>
          </a:prstGeom>
          <a:noFill/>
        </p:spPr>
        <p:txBody>
          <a:bodyPr wrap="square">
            <a:spAutoFit/>
          </a:bodyPr>
          <a:lstStyle/>
          <a:p>
            <a:pPr marL="342900" indent="-342900">
              <a:spcAft>
                <a:spcPts val="1200"/>
              </a:spcAft>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Typical operation of cryogenic storage tanks at launch pads is problematic</a:t>
            </a:r>
          </a:p>
          <a:p>
            <a:pPr marL="914400" lvl="1" indent="-457200">
              <a:spcAft>
                <a:spcPts val="1800"/>
              </a:spcAft>
              <a:buFont typeface="Wingdings" panose="05000000000000000000" pitchFamily="2" charset="2"/>
              <a:buChar char="Ø"/>
            </a:pPr>
            <a:r>
              <a:rPr lang="en-US" sz="2200" dirty="0">
                <a:latin typeface="Calibri" panose="020F0502020204030204" pitchFamily="34" charset="0"/>
                <a:ea typeface="Calibri" panose="020F0502020204030204" pitchFamily="34" charset="0"/>
                <a:cs typeface="Calibri" panose="020F0502020204030204" pitchFamily="34" charset="0"/>
              </a:rPr>
              <a:t>Long delays between launches historically → propellants sit idle in storage tanks for long durations, with the boiloff vented to atmosphere</a:t>
            </a:r>
            <a:endParaRPr lang="en-US" sz="2200" dirty="0"/>
          </a:p>
        </p:txBody>
      </p:sp>
      <p:sp>
        <p:nvSpPr>
          <p:cNvPr id="16" name="TextBox 15">
            <a:extLst>
              <a:ext uri="{FF2B5EF4-FFF2-40B4-BE49-F238E27FC236}">
                <a16:creationId xmlns:a16="http://schemas.microsoft.com/office/drawing/2014/main" id="{D9AA0B3E-F61E-73E6-4DB2-DFB844A6711C}"/>
              </a:ext>
            </a:extLst>
          </p:cNvPr>
          <p:cNvSpPr txBox="1"/>
          <p:nvPr/>
        </p:nvSpPr>
        <p:spPr>
          <a:xfrm>
            <a:off x="7941733" y="5821059"/>
            <a:ext cx="993349" cy="276999"/>
          </a:xfrm>
          <a:prstGeom prst="rect">
            <a:avLst/>
          </a:prstGeom>
          <a:noFill/>
        </p:spPr>
        <p:txBody>
          <a:bodyPr wrap="none" rtlCol="0">
            <a:spAutoFit/>
          </a:bodyPr>
          <a:lstStyle/>
          <a:p>
            <a:r>
              <a:rPr lang="en-US" sz="1200" dirty="0">
                <a:solidFill>
                  <a:schemeClr val="bg1"/>
                </a:solidFill>
              </a:rPr>
              <a:t>Image: NASA</a:t>
            </a:r>
          </a:p>
        </p:txBody>
      </p:sp>
      <p:sp>
        <p:nvSpPr>
          <p:cNvPr id="7" name="TextBox 6">
            <a:extLst>
              <a:ext uri="{FF2B5EF4-FFF2-40B4-BE49-F238E27FC236}">
                <a16:creationId xmlns:a16="http://schemas.microsoft.com/office/drawing/2014/main" id="{7CAA8DC5-DC2F-4342-F355-A6DE8A313629}"/>
              </a:ext>
            </a:extLst>
          </p:cNvPr>
          <p:cNvSpPr txBox="1"/>
          <p:nvPr/>
        </p:nvSpPr>
        <p:spPr>
          <a:xfrm>
            <a:off x="496886" y="5752365"/>
            <a:ext cx="6860116" cy="830997"/>
          </a:xfrm>
          <a:prstGeom prst="rect">
            <a:avLst/>
          </a:prstGeom>
          <a:noFill/>
        </p:spPr>
        <p:txBody>
          <a:bodyPr wrap="square">
            <a:spAutoFit/>
          </a:bodyPr>
          <a:lstStyle/>
          <a:p>
            <a:pPr algn="ctr">
              <a:spcAft>
                <a:spcPts val="1800"/>
              </a:spcAft>
            </a:pPr>
            <a:r>
              <a:rPr lang="en-US" sz="2400" dirty="0">
                <a:latin typeface="Calibri" panose="020F0502020204030204" pitchFamily="34" charset="0"/>
                <a:ea typeface="Calibri" panose="020F0502020204030204" pitchFamily="34" charset="0"/>
                <a:cs typeface="Calibri" panose="020F0502020204030204" pitchFamily="34" charset="0"/>
              </a:rPr>
              <a:t>Weathering of </a:t>
            </a:r>
            <a:r>
              <a:rPr lang="en-US" sz="2400" dirty="0">
                <a:solidFill>
                  <a:srgbClr val="00B050"/>
                </a:solidFill>
                <a:latin typeface="Calibri" panose="020F0502020204030204" pitchFamily="34" charset="0"/>
                <a:ea typeface="Calibri" panose="020F0502020204030204" pitchFamily="34" charset="0"/>
                <a:cs typeface="Calibri" panose="020F0502020204030204" pitchFamily="34" charset="0"/>
              </a:rPr>
              <a:t>LNG</a:t>
            </a:r>
            <a:r>
              <a:rPr lang="en-US" sz="2400" dirty="0">
                <a:latin typeface="Calibri" panose="020F0502020204030204" pitchFamily="34" charset="0"/>
                <a:ea typeface="Calibri" panose="020F0502020204030204" pitchFamily="34" charset="0"/>
                <a:cs typeface="Calibri" panose="020F0502020204030204" pitchFamily="34" charset="0"/>
              </a:rPr>
              <a:t> could affect engine performance or cause a violation of launch commit criteria</a:t>
            </a:r>
          </a:p>
        </p:txBody>
      </p:sp>
      <p:sp>
        <p:nvSpPr>
          <p:cNvPr id="8" name="Arrow: Down 7">
            <a:extLst>
              <a:ext uri="{FF2B5EF4-FFF2-40B4-BE49-F238E27FC236}">
                <a16:creationId xmlns:a16="http://schemas.microsoft.com/office/drawing/2014/main" id="{F19B7472-D6A8-6F08-4531-E36FC4BB9668}"/>
              </a:ext>
            </a:extLst>
          </p:cNvPr>
          <p:cNvSpPr/>
          <p:nvPr/>
        </p:nvSpPr>
        <p:spPr>
          <a:xfrm>
            <a:off x="3559922" y="4880022"/>
            <a:ext cx="734045" cy="722386"/>
          </a:xfrm>
          <a:prstGeom prst="downArrow">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9789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LNG Testbed </a:t>
            </a:r>
            <a:r>
              <a:rPr kumimoji="0" lang="en-US" sz="4000" b="0" i="0" u="none" strike="noStrike" kern="1200" cap="all"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4000" b="0" i="0" u="none" strike="noStrike" kern="1200" cap="all"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Calibri" panose="020F0502020204030204" pitchFamily="34" charset="0"/>
              </a:rPr>
              <a:t>phase 1</a:t>
            </a:r>
            <a:endParaRPr kumimoji="0" lang="en-US" sz="4000" b="0" i="0" u="none" strike="noStrike" kern="1200" cap="all" spc="0" normalizeH="0" baseline="0" noProof="0" dirty="0">
              <a:ln>
                <a:noFill/>
              </a:ln>
              <a:solidFill>
                <a:srgbClr val="0070C0"/>
              </a:solidFill>
              <a:effectLst/>
              <a:uLnTx/>
              <a:uFillTx/>
              <a:latin typeface="Century Gothic"/>
              <a:ea typeface="+mj-ea"/>
              <a:cs typeface="+mj-cs"/>
            </a:endParaRP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4</a:t>
            </a:fld>
            <a:endParaRPr lang="en-US" dirty="0">
              <a:solidFill>
                <a:srgbClr val="545454"/>
              </a:solidFill>
              <a:latin typeface="Century Gothic"/>
            </a:endParaRPr>
          </a:p>
        </p:txBody>
      </p:sp>
      <p:sp>
        <p:nvSpPr>
          <p:cNvPr id="6" name="TextBox 5">
            <a:extLst>
              <a:ext uri="{FF2B5EF4-FFF2-40B4-BE49-F238E27FC236}">
                <a16:creationId xmlns:a16="http://schemas.microsoft.com/office/drawing/2014/main" id="{1A9AD414-C9F9-461E-8D90-4C436E698DA6}"/>
              </a:ext>
            </a:extLst>
          </p:cNvPr>
          <p:cNvSpPr txBox="1"/>
          <p:nvPr/>
        </p:nvSpPr>
        <p:spPr>
          <a:xfrm>
            <a:off x="197290" y="1020746"/>
            <a:ext cx="11148043" cy="892552"/>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600" dirty="0">
                <a:latin typeface="Calibri" panose="020F0502020204030204" pitchFamily="34" charset="0"/>
                <a:ea typeface="Calibri" panose="020F0502020204030204" pitchFamily="34" charset="0"/>
                <a:cs typeface="Calibri" panose="020F0502020204030204" pitchFamily="34" charset="0"/>
              </a:rPr>
              <a:t>In 2017, Cryogenics Test Lab at NASA Kennedy Space Center began building an </a:t>
            </a:r>
            <a:r>
              <a:rPr lang="en-US" sz="2600" dirty="0">
                <a:solidFill>
                  <a:srgbClr val="00B050"/>
                </a:solidFill>
                <a:latin typeface="Calibri" panose="020F0502020204030204" pitchFamily="34" charset="0"/>
                <a:ea typeface="Calibri" panose="020F0502020204030204" pitchFamily="34" charset="0"/>
                <a:cs typeface="Calibri" panose="020F0502020204030204" pitchFamily="34" charset="0"/>
              </a:rPr>
              <a:t>LNG</a:t>
            </a:r>
            <a:r>
              <a:rPr lang="en-US" sz="2600" dirty="0">
                <a:latin typeface="Calibri" panose="020F0502020204030204" pitchFamily="34" charset="0"/>
                <a:ea typeface="Calibri" panose="020F0502020204030204" pitchFamily="34" charset="0"/>
                <a:cs typeface="Calibri" panose="020F0502020204030204" pitchFamily="34" charset="0"/>
              </a:rPr>
              <a:t> test capability to examine weathering and other storage-related topics</a:t>
            </a:r>
          </a:p>
        </p:txBody>
      </p:sp>
      <p:sp>
        <p:nvSpPr>
          <p:cNvPr id="20" name="TextBox 19">
            <a:extLst>
              <a:ext uri="{FF2B5EF4-FFF2-40B4-BE49-F238E27FC236}">
                <a16:creationId xmlns:a16="http://schemas.microsoft.com/office/drawing/2014/main" id="{8F13258E-609E-FD44-E31B-CAD1EF5AE203}"/>
              </a:ext>
            </a:extLst>
          </p:cNvPr>
          <p:cNvSpPr txBox="1"/>
          <p:nvPr/>
        </p:nvSpPr>
        <p:spPr>
          <a:xfrm>
            <a:off x="9145503" y="3245624"/>
            <a:ext cx="993349" cy="276999"/>
          </a:xfrm>
          <a:prstGeom prst="rect">
            <a:avLst/>
          </a:prstGeom>
          <a:noFill/>
        </p:spPr>
        <p:txBody>
          <a:bodyPr wrap="none" rtlCol="0">
            <a:spAutoFit/>
          </a:bodyPr>
          <a:lstStyle/>
          <a:p>
            <a:r>
              <a:rPr lang="en-US" sz="1200" dirty="0">
                <a:solidFill>
                  <a:schemeClr val="bg1"/>
                </a:solidFill>
              </a:rPr>
              <a:t>Image: NASA</a:t>
            </a:r>
          </a:p>
        </p:txBody>
      </p:sp>
      <p:pic>
        <p:nvPicPr>
          <p:cNvPr id="30" name="Picture 29">
            <a:extLst>
              <a:ext uri="{FF2B5EF4-FFF2-40B4-BE49-F238E27FC236}">
                <a16:creationId xmlns:a16="http://schemas.microsoft.com/office/drawing/2014/main" id="{D6EA4383-FD2C-D4FC-A1D0-F38EB36F70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6533" y="2154131"/>
            <a:ext cx="7649388" cy="4430148"/>
          </a:xfrm>
          <a:prstGeom prst="rect">
            <a:avLst/>
          </a:prstGeom>
        </p:spPr>
      </p:pic>
      <p:sp>
        <p:nvSpPr>
          <p:cNvPr id="31" name="TextBox 30">
            <a:extLst>
              <a:ext uri="{FF2B5EF4-FFF2-40B4-BE49-F238E27FC236}">
                <a16:creationId xmlns:a16="http://schemas.microsoft.com/office/drawing/2014/main" id="{DA843169-7C3F-51A7-1694-749F9356CC36}"/>
              </a:ext>
            </a:extLst>
          </p:cNvPr>
          <p:cNvSpPr txBox="1"/>
          <p:nvPr/>
        </p:nvSpPr>
        <p:spPr>
          <a:xfrm>
            <a:off x="197290" y="2153214"/>
            <a:ext cx="4239243" cy="4431983"/>
          </a:xfrm>
          <a:prstGeom prst="rect">
            <a:avLst/>
          </a:prstGeom>
          <a:noFill/>
        </p:spPr>
        <p:txBody>
          <a:bodyPr wrap="square" rtlCol="0">
            <a:spAutoFit/>
          </a:bodyPr>
          <a:lstStyle/>
          <a:p>
            <a:pPr>
              <a:spcAft>
                <a:spcPts val="1200"/>
              </a:spcAft>
            </a:pPr>
            <a:r>
              <a:rPr lang="en-US" sz="2400" b="1" u="sng" dirty="0">
                <a:latin typeface="Calibri" panose="020F0502020204030204" pitchFamily="34" charset="0"/>
                <a:ea typeface="Calibri" panose="020F0502020204030204" pitchFamily="34" charset="0"/>
                <a:cs typeface="Calibri" panose="020F0502020204030204" pitchFamily="34" charset="0"/>
              </a:rPr>
              <a:t>Testbed Configuration</a:t>
            </a:r>
          </a:p>
          <a:p>
            <a:pPr marL="342900" indent="-342900">
              <a:spcAft>
                <a:spcPts val="1200"/>
              </a:spcAft>
              <a:buFont typeface="Arial" panose="020B0604020202020204" pitchFamily="34" charset="0"/>
              <a:buChar char="•"/>
            </a:pPr>
            <a:r>
              <a:rPr lang="en-US" sz="2200" dirty="0">
                <a:latin typeface="Calibri" panose="020F0502020204030204" pitchFamily="34" charset="0"/>
                <a:ea typeface="Calibri" panose="020F0502020204030204" pitchFamily="34" charset="0"/>
                <a:cs typeface="Calibri" panose="020F0502020204030204" pitchFamily="34" charset="0"/>
              </a:rPr>
              <a:t>400 L dewar (repurposed)</a:t>
            </a:r>
          </a:p>
          <a:p>
            <a:pPr marL="342900" indent="-342900">
              <a:spcAft>
                <a:spcPts val="1200"/>
              </a:spcAft>
              <a:buFont typeface="Arial" panose="020B0604020202020204" pitchFamily="34" charset="0"/>
              <a:buChar char="•"/>
            </a:pPr>
            <a:r>
              <a:rPr lang="en-US" sz="2200" dirty="0">
                <a:latin typeface="Calibri" panose="020F0502020204030204" pitchFamily="34" charset="0"/>
                <a:ea typeface="Calibri" panose="020F0502020204030204" pitchFamily="34" charset="0"/>
                <a:cs typeface="Calibri" panose="020F0502020204030204" pitchFamily="34" charset="0"/>
              </a:rPr>
              <a:t>New top plug assembly</a:t>
            </a:r>
          </a:p>
          <a:p>
            <a:pPr marL="342900" indent="-342900">
              <a:spcAft>
                <a:spcPts val="1200"/>
              </a:spcAft>
              <a:buFont typeface="Arial" panose="020B0604020202020204" pitchFamily="34" charset="0"/>
              <a:buChar char="•"/>
            </a:pPr>
            <a:r>
              <a:rPr lang="en-US" sz="2200" dirty="0">
                <a:latin typeface="Calibri" panose="020F0502020204030204" pitchFamily="34" charset="0"/>
                <a:ea typeface="Calibri" panose="020F0502020204030204" pitchFamily="34" charset="0"/>
                <a:cs typeface="Calibri" panose="020F0502020204030204" pitchFamily="34" charset="0"/>
              </a:rPr>
              <a:t>Vertical probe with five sample tubes at 0%, 25,%, 50%,75%, and 100% fill levels</a:t>
            </a:r>
          </a:p>
          <a:p>
            <a:pPr marL="342900" indent="-342900">
              <a:spcAft>
                <a:spcPts val="1200"/>
              </a:spcAft>
              <a:buFont typeface="Arial" panose="020B0604020202020204" pitchFamily="34" charset="0"/>
              <a:buChar char="•"/>
            </a:pPr>
            <a:r>
              <a:rPr lang="en-US" sz="2200" dirty="0">
                <a:latin typeface="Calibri" panose="020F0502020204030204" pitchFamily="34" charset="0"/>
                <a:ea typeface="Calibri" panose="020F0502020204030204" pitchFamily="34" charset="0"/>
                <a:cs typeface="Calibri" panose="020F0502020204030204" pitchFamily="34" charset="0"/>
              </a:rPr>
              <a:t>Five corresponding RTD temp sensors</a:t>
            </a:r>
          </a:p>
          <a:p>
            <a:pPr marL="342900" indent="-342900">
              <a:spcAft>
                <a:spcPts val="1200"/>
              </a:spcAft>
              <a:buFont typeface="Arial" panose="020B0604020202020204" pitchFamily="34" charset="0"/>
              <a:buChar char="•"/>
            </a:pPr>
            <a:r>
              <a:rPr lang="en-US" sz="2200" dirty="0">
                <a:latin typeface="Calibri" panose="020F0502020204030204" pitchFamily="34" charset="0"/>
                <a:ea typeface="Calibri" panose="020F0502020204030204" pitchFamily="34" charset="0"/>
                <a:cs typeface="Calibri" panose="020F0502020204030204" pitchFamily="34" charset="0"/>
              </a:rPr>
              <a:t>MKS Precisive® 5 gas analyzer </a:t>
            </a:r>
          </a:p>
          <a:p>
            <a:pPr marL="342900" indent="-342900">
              <a:spcAft>
                <a:spcPts val="1200"/>
              </a:spcAft>
              <a:buFont typeface="Arial" panose="020B0604020202020204" pitchFamily="34" charset="0"/>
              <a:buChar char="•"/>
            </a:pPr>
            <a:r>
              <a:rPr lang="en-US" sz="2200" dirty="0">
                <a:latin typeface="Calibri" panose="020F0502020204030204" pitchFamily="34" charset="0"/>
                <a:ea typeface="Calibri" panose="020F0502020204030204" pitchFamily="34" charset="0"/>
                <a:cs typeface="Calibri" panose="020F0502020204030204" pitchFamily="34" charset="0"/>
              </a:rPr>
              <a:t>Integrated coldhead</a:t>
            </a:r>
          </a:p>
        </p:txBody>
      </p:sp>
      <p:sp>
        <p:nvSpPr>
          <p:cNvPr id="32" name="TextBox 31">
            <a:extLst>
              <a:ext uri="{FF2B5EF4-FFF2-40B4-BE49-F238E27FC236}">
                <a16:creationId xmlns:a16="http://schemas.microsoft.com/office/drawing/2014/main" id="{A143B751-3C15-EA8B-E8BD-F000BC20C844}"/>
              </a:ext>
            </a:extLst>
          </p:cNvPr>
          <p:cNvSpPr txBox="1"/>
          <p:nvPr/>
        </p:nvSpPr>
        <p:spPr>
          <a:xfrm>
            <a:off x="4379191" y="6306363"/>
            <a:ext cx="1054263" cy="276999"/>
          </a:xfrm>
          <a:prstGeom prst="rect">
            <a:avLst/>
          </a:prstGeom>
          <a:noFill/>
        </p:spPr>
        <p:txBody>
          <a:bodyPr wrap="none" rtlCol="0">
            <a:spAutoFit/>
          </a:bodyPr>
          <a:lstStyle/>
          <a:p>
            <a:r>
              <a:rPr lang="en-US" sz="1200" dirty="0">
                <a:solidFill>
                  <a:schemeClr val="bg1"/>
                </a:solidFill>
              </a:rPr>
              <a:t>Images: NASA</a:t>
            </a:r>
          </a:p>
        </p:txBody>
      </p:sp>
    </p:spTree>
    <p:extLst>
      <p:ext uri="{BB962C8B-B14F-4D97-AF65-F5344CB8AC3E}">
        <p14:creationId xmlns:p14="http://schemas.microsoft.com/office/powerpoint/2010/main" val="162478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LNG Testbed </a:t>
            </a:r>
            <a:r>
              <a:rPr kumimoji="0" lang="en-US" sz="4000" b="0" i="0" u="none" strike="noStrike" kern="1200" cap="all"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4000" i="0" u="none" strike="noStrike" kern="1200" cap="all"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Calibri" panose="020F0502020204030204" pitchFamily="34" charset="0"/>
              </a:rPr>
              <a:t>phase 1</a:t>
            </a:r>
            <a:endParaRPr kumimoji="0" lang="en-US" sz="4000" i="0" u="none" strike="noStrike" kern="1200" cap="all" spc="0" normalizeH="0" baseline="0" noProof="0" dirty="0">
              <a:ln>
                <a:noFill/>
              </a:ln>
              <a:solidFill>
                <a:srgbClr val="0070C0"/>
              </a:solidFill>
              <a:effectLst/>
              <a:uLnTx/>
              <a:uFillTx/>
              <a:latin typeface="Century Gothic"/>
              <a:ea typeface="+mj-ea"/>
              <a:cs typeface="+mj-cs"/>
            </a:endParaRP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5</a:t>
            </a:fld>
            <a:endParaRPr lang="en-US" dirty="0">
              <a:solidFill>
                <a:srgbClr val="545454"/>
              </a:solidFill>
              <a:latin typeface="Century Gothic"/>
            </a:endParaRPr>
          </a:p>
        </p:txBody>
      </p:sp>
      <p:sp>
        <p:nvSpPr>
          <p:cNvPr id="6" name="TextBox 5">
            <a:extLst>
              <a:ext uri="{FF2B5EF4-FFF2-40B4-BE49-F238E27FC236}">
                <a16:creationId xmlns:a16="http://schemas.microsoft.com/office/drawing/2014/main" id="{1A9AD414-C9F9-461E-8D90-4C436E698DA6}"/>
              </a:ext>
            </a:extLst>
          </p:cNvPr>
          <p:cNvSpPr txBox="1"/>
          <p:nvPr/>
        </p:nvSpPr>
        <p:spPr>
          <a:xfrm>
            <a:off x="197290" y="1020746"/>
            <a:ext cx="9869577" cy="95410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A single </a:t>
            </a:r>
            <a:r>
              <a:rPr lang="en-US" sz="2800" dirty="0">
                <a:solidFill>
                  <a:srgbClr val="00B050"/>
                </a:solidFill>
                <a:latin typeface="Calibri" panose="020F0502020204030204" pitchFamily="34" charset="0"/>
                <a:ea typeface="Calibri" panose="020F0502020204030204" pitchFamily="34" charset="0"/>
                <a:cs typeface="Calibri" panose="020F0502020204030204" pitchFamily="34" charset="0"/>
              </a:rPr>
              <a:t>LNG</a:t>
            </a:r>
            <a:r>
              <a:rPr lang="en-US" sz="2800" dirty="0">
                <a:latin typeface="Calibri" panose="020F0502020204030204" pitchFamily="34" charset="0"/>
                <a:ea typeface="Calibri" panose="020F0502020204030204" pitchFamily="34" charset="0"/>
                <a:cs typeface="Calibri" panose="020F0502020204030204" pitchFamily="34" charset="0"/>
              </a:rPr>
              <a:t> weathering test was conducted in 2019 on the original testbed setup</a:t>
            </a:r>
          </a:p>
        </p:txBody>
      </p:sp>
      <p:sp>
        <p:nvSpPr>
          <p:cNvPr id="20" name="TextBox 19">
            <a:extLst>
              <a:ext uri="{FF2B5EF4-FFF2-40B4-BE49-F238E27FC236}">
                <a16:creationId xmlns:a16="http://schemas.microsoft.com/office/drawing/2014/main" id="{8F13258E-609E-FD44-E31B-CAD1EF5AE203}"/>
              </a:ext>
            </a:extLst>
          </p:cNvPr>
          <p:cNvSpPr txBox="1"/>
          <p:nvPr/>
        </p:nvSpPr>
        <p:spPr>
          <a:xfrm>
            <a:off x="9145503" y="3245624"/>
            <a:ext cx="993349" cy="276999"/>
          </a:xfrm>
          <a:prstGeom prst="rect">
            <a:avLst/>
          </a:prstGeom>
          <a:noFill/>
        </p:spPr>
        <p:txBody>
          <a:bodyPr wrap="none" rtlCol="0">
            <a:spAutoFit/>
          </a:bodyPr>
          <a:lstStyle/>
          <a:p>
            <a:r>
              <a:rPr lang="en-US" sz="1200" dirty="0">
                <a:solidFill>
                  <a:schemeClr val="bg1"/>
                </a:solidFill>
              </a:rPr>
              <a:t>Image: NASA</a:t>
            </a:r>
          </a:p>
        </p:txBody>
      </p:sp>
      <p:pic>
        <p:nvPicPr>
          <p:cNvPr id="3" name="Picture 2">
            <a:extLst>
              <a:ext uri="{FF2B5EF4-FFF2-40B4-BE49-F238E27FC236}">
                <a16:creationId xmlns:a16="http://schemas.microsoft.com/office/drawing/2014/main" id="{06FE2B77-66EE-BD41-AE42-2BB4AE0999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5527" y="1690372"/>
            <a:ext cx="6735558" cy="4892990"/>
          </a:xfrm>
          <a:prstGeom prst="rect">
            <a:avLst/>
          </a:prstGeom>
        </p:spPr>
      </p:pic>
      <p:sp>
        <p:nvSpPr>
          <p:cNvPr id="4" name="TextBox 3">
            <a:extLst>
              <a:ext uri="{FF2B5EF4-FFF2-40B4-BE49-F238E27FC236}">
                <a16:creationId xmlns:a16="http://schemas.microsoft.com/office/drawing/2014/main" id="{0DFAD56C-EE9E-B00B-9E83-F2183A154E8A}"/>
              </a:ext>
            </a:extLst>
          </p:cNvPr>
          <p:cNvSpPr txBox="1"/>
          <p:nvPr/>
        </p:nvSpPr>
        <p:spPr>
          <a:xfrm>
            <a:off x="197290" y="2198372"/>
            <a:ext cx="5119777" cy="304698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Good results, but much room for improvement!</a:t>
            </a:r>
          </a:p>
          <a:p>
            <a:pPr marL="914400" lvl="1" indent="-457200">
              <a:spcAft>
                <a:spcPts val="1200"/>
              </a:spcAft>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Calibri" panose="020F0502020204030204" pitchFamily="34" charset="0"/>
              </a:rPr>
              <a:t>Completely manual</a:t>
            </a:r>
          </a:p>
          <a:p>
            <a:pPr marL="914400" lvl="1" indent="-457200">
              <a:spcAft>
                <a:spcPts val="1200"/>
              </a:spcAft>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Calibri" panose="020F0502020204030204" pitchFamily="34" charset="0"/>
              </a:rPr>
              <a:t>Course compositional data</a:t>
            </a:r>
          </a:p>
          <a:p>
            <a:pPr marL="914400" lvl="1" indent="-457200">
              <a:spcAft>
                <a:spcPts val="1200"/>
              </a:spcAft>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Calibri" panose="020F0502020204030204" pitchFamily="34" charset="0"/>
              </a:rPr>
              <a:t>No boiloff data</a:t>
            </a:r>
          </a:p>
          <a:p>
            <a:pPr marL="914400" lvl="1" indent="-457200">
              <a:spcAft>
                <a:spcPts val="1200"/>
              </a:spcAft>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Calibri" panose="020F0502020204030204" pitchFamily="34" charset="0"/>
              </a:rPr>
              <a:t>Finicky pressure control</a:t>
            </a:r>
          </a:p>
        </p:txBody>
      </p:sp>
      <p:sp>
        <p:nvSpPr>
          <p:cNvPr id="9" name="TextBox 8">
            <a:extLst>
              <a:ext uri="{FF2B5EF4-FFF2-40B4-BE49-F238E27FC236}">
                <a16:creationId xmlns:a16="http://schemas.microsoft.com/office/drawing/2014/main" id="{35F1B2E4-CC21-0DF6-79F0-52C6254E4D6E}"/>
              </a:ext>
            </a:extLst>
          </p:cNvPr>
          <p:cNvSpPr txBox="1"/>
          <p:nvPr/>
        </p:nvSpPr>
        <p:spPr>
          <a:xfrm>
            <a:off x="197290" y="5490558"/>
            <a:ext cx="4987286" cy="95410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System was mothballed after 2019</a:t>
            </a:r>
          </a:p>
        </p:txBody>
      </p:sp>
    </p:spTree>
    <p:extLst>
      <p:ext uri="{BB962C8B-B14F-4D97-AF65-F5344CB8AC3E}">
        <p14:creationId xmlns:p14="http://schemas.microsoft.com/office/powerpoint/2010/main" val="2114244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LNG Testbed </a:t>
            </a:r>
            <a:r>
              <a:rPr kumimoji="0" lang="en-US" sz="4000" b="0" i="0" u="none" strike="noStrike" kern="1200" cap="all"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4000" b="0" i="0" u="none" strike="noStrike" kern="1200" cap="all" spc="0" normalizeH="0" baseline="0" noProof="0" dirty="0">
                <a:ln>
                  <a:noFill/>
                </a:ln>
                <a:solidFill>
                  <a:srgbClr val="6600FF"/>
                </a:solidFill>
                <a:effectLst/>
                <a:uLnTx/>
                <a:uFillTx/>
                <a:latin typeface="Calibri" panose="020F0502020204030204" pitchFamily="34" charset="0"/>
                <a:ea typeface="Calibri" panose="020F0502020204030204" pitchFamily="34" charset="0"/>
                <a:cs typeface="Calibri" panose="020F0502020204030204" pitchFamily="34" charset="0"/>
              </a:rPr>
              <a:t>phase 2</a:t>
            </a:r>
            <a:endParaRPr kumimoji="0" lang="en-US" sz="4000" b="0" i="0" u="none" strike="noStrike" kern="1200" cap="all" spc="0" normalizeH="0" baseline="0" noProof="0" dirty="0">
              <a:ln>
                <a:noFill/>
              </a:ln>
              <a:solidFill>
                <a:srgbClr val="6600FF"/>
              </a:solidFill>
              <a:effectLst/>
              <a:uLnTx/>
              <a:uFillTx/>
              <a:latin typeface="Century Gothic"/>
              <a:ea typeface="+mj-ea"/>
              <a:cs typeface="+mj-cs"/>
            </a:endParaRP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6</a:t>
            </a:fld>
            <a:endParaRPr lang="en-US" dirty="0">
              <a:solidFill>
                <a:srgbClr val="545454"/>
              </a:solidFill>
              <a:latin typeface="Century Gothic"/>
            </a:endParaRPr>
          </a:p>
        </p:txBody>
      </p:sp>
      <p:sp>
        <p:nvSpPr>
          <p:cNvPr id="6" name="TextBox 5">
            <a:extLst>
              <a:ext uri="{FF2B5EF4-FFF2-40B4-BE49-F238E27FC236}">
                <a16:creationId xmlns:a16="http://schemas.microsoft.com/office/drawing/2014/main" id="{1A9AD414-C9F9-461E-8D90-4C436E698DA6}"/>
              </a:ext>
            </a:extLst>
          </p:cNvPr>
          <p:cNvSpPr txBox="1"/>
          <p:nvPr/>
        </p:nvSpPr>
        <p:spPr>
          <a:xfrm>
            <a:off x="121090" y="970447"/>
            <a:ext cx="11224243" cy="83099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In 2022, NASA Rocket Propulsion Test (RPT) program funded effort to resurrect the system, make improvements, and conduct more testing </a:t>
            </a:r>
          </a:p>
        </p:txBody>
      </p:sp>
      <p:sp>
        <p:nvSpPr>
          <p:cNvPr id="20" name="TextBox 19">
            <a:extLst>
              <a:ext uri="{FF2B5EF4-FFF2-40B4-BE49-F238E27FC236}">
                <a16:creationId xmlns:a16="http://schemas.microsoft.com/office/drawing/2014/main" id="{8F13258E-609E-FD44-E31B-CAD1EF5AE203}"/>
              </a:ext>
            </a:extLst>
          </p:cNvPr>
          <p:cNvSpPr txBox="1"/>
          <p:nvPr/>
        </p:nvSpPr>
        <p:spPr>
          <a:xfrm>
            <a:off x="9145503" y="3245624"/>
            <a:ext cx="993349" cy="276999"/>
          </a:xfrm>
          <a:prstGeom prst="rect">
            <a:avLst/>
          </a:prstGeom>
          <a:noFill/>
        </p:spPr>
        <p:txBody>
          <a:bodyPr wrap="none" rtlCol="0">
            <a:spAutoFit/>
          </a:bodyPr>
          <a:lstStyle/>
          <a:p>
            <a:r>
              <a:rPr lang="en-US" sz="1200" dirty="0">
                <a:solidFill>
                  <a:schemeClr val="bg1"/>
                </a:solidFill>
              </a:rPr>
              <a:t>Image: NASA</a:t>
            </a:r>
          </a:p>
        </p:txBody>
      </p:sp>
      <p:sp>
        <p:nvSpPr>
          <p:cNvPr id="3" name="TextBox 2">
            <a:extLst>
              <a:ext uri="{FF2B5EF4-FFF2-40B4-BE49-F238E27FC236}">
                <a16:creationId xmlns:a16="http://schemas.microsoft.com/office/drawing/2014/main" id="{F2E5A461-BC49-F6E9-6D08-AC3EE5CFF4BC}"/>
              </a:ext>
            </a:extLst>
          </p:cNvPr>
          <p:cNvSpPr txBox="1"/>
          <p:nvPr/>
        </p:nvSpPr>
        <p:spPr>
          <a:xfrm>
            <a:off x="121090" y="2106850"/>
            <a:ext cx="4239243" cy="3447098"/>
          </a:xfrm>
          <a:prstGeom prst="rect">
            <a:avLst/>
          </a:prstGeom>
          <a:noFill/>
        </p:spPr>
        <p:txBody>
          <a:bodyPr wrap="square" rtlCol="0">
            <a:spAutoFit/>
          </a:bodyPr>
          <a:lstStyle/>
          <a:p>
            <a:pPr>
              <a:spcAft>
                <a:spcPts val="1200"/>
              </a:spcAft>
            </a:pPr>
            <a:r>
              <a:rPr lang="en-US" sz="2400" b="1" u="sng" dirty="0">
                <a:latin typeface="Calibri" panose="020F0502020204030204" pitchFamily="34" charset="0"/>
                <a:ea typeface="Calibri" panose="020F0502020204030204" pitchFamily="34" charset="0"/>
                <a:cs typeface="Calibri" panose="020F0502020204030204" pitchFamily="34" charset="0"/>
              </a:rPr>
              <a:t>Testbed Upgrades</a:t>
            </a:r>
          </a:p>
          <a:p>
            <a:pPr marL="342900" indent="-342900">
              <a:spcAft>
                <a:spcPts val="1200"/>
              </a:spcAft>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100% automated sampling</a:t>
            </a:r>
          </a:p>
          <a:p>
            <a:pPr marL="342900" indent="-342900">
              <a:spcAft>
                <a:spcPts val="1200"/>
              </a:spcAft>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Boiloff mass flow meter</a:t>
            </a:r>
          </a:p>
          <a:p>
            <a:pPr marL="342900" indent="-342900">
              <a:spcAft>
                <a:spcPts val="1200"/>
              </a:spcAft>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Load cells</a:t>
            </a:r>
          </a:p>
          <a:p>
            <a:pPr marL="342900" indent="-342900">
              <a:spcAft>
                <a:spcPts val="1200"/>
              </a:spcAft>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Additional vertical temperature sensors</a:t>
            </a:r>
          </a:p>
          <a:p>
            <a:pPr marL="342900" indent="-342900">
              <a:spcAft>
                <a:spcPts val="1200"/>
              </a:spcAft>
              <a:buFont typeface="Arial" panose="020B0604020202020204" pitchFamily="34" charset="0"/>
              <a:buChar char="•"/>
            </a:pPr>
            <a:r>
              <a:rPr lang="en-US" sz="2400" dirty="0">
                <a:latin typeface="Calibri" panose="020F0502020204030204" pitchFamily="34" charset="0"/>
                <a:ea typeface="Calibri" panose="020F0502020204030204" pitchFamily="34" charset="0"/>
                <a:cs typeface="Calibri" panose="020F0502020204030204" pitchFamily="34" charset="0"/>
              </a:rPr>
              <a:t>Precise tank pressure control</a:t>
            </a:r>
          </a:p>
        </p:txBody>
      </p:sp>
      <p:pic>
        <p:nvPicPr>
          <p:cNvPr id="7" name="Picture 6" descr="Diagram, schematic&#10;&#10;AI-generated content may be incorrect.">
            <a:extLst>
              <a:ext uri="{FF2B5EF4-FFF2-40B4-BE49-F238E27FC236}">
                <a16:creationId xmlns:a16="http://schemas.microsoft.com/office/drawing/2014/main" id="{8A7A736D-E497-B384-7BC9-F257A9F13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3581" y="1933131"/>
            <a:ext cx="7289205" cy="4851398"/>
          </a:xfrm>
          <a:prstGeom prst="rect">
            <a:avLst/>
          </a:prstGeom>
        </p:spPr>
      </p:pic>
    </p:spTree>
    <p:extLst>
      <p:ext uri="{BB962C8B-B14F-4D97-AF65-F5344CB8AC3E}">
        <p14:creationId xmlns:p14="http://schemas.microsoft.com/office/powerpoint/2010/main" val="3080390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LNG Testbed </a:t>
            </a:r>
            <a:r>
              <a:rPr kumimoji="0" lang="en-US" sz="4000" b="0" i="0" u="none" strike="noStrike" kern="1200" cap="all"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4000" b="0" i="0" u="none" strike="noStrike" kern="1200" cap="all" spc="0" normalizeH="0" baseline="0" noProof="0" dirty="0">
                <a:ln>
                  <a:noFill/>
                </a:ln>
                <a:solidFill>
                  <a:srgbClr val="6600FF"/>
                </a:solidFill>
                <a:effectLst/>
                <a:uLnTx/>
                <a:uFillTx/>
                <a:latin typeface="Calibri" panose="020F0502020204030204" pitchFamily="34" charset="0"/>
                <a:ea typeface="Calibri" panose="020F0502020204030204" pitchFamily="34" charset="0"/>
                <a:cs typeface="Calibri" panose="020F0502020204030204" pitchFamily="34" charset="0"/>
              </a:rPr>
              <a:t>phase 2</a:t>
            </a:r>
            <a:endParaRPr kumimoji="0" lang="en-US" sz="4000" b="0" i="0" u="none" strike="noStrike" kern="1200" cap="all" spc="0" normalizeH="0" baseline="0" noProof="0" dirty="0">
              <a:ln>
                <a:noFill/>
              </a:ln>
              <a:solidFill>
                <a:srgbClr val="6600FF"/>
              </a:solidFill>
              <a:effectLst/>
              <a:uLnTx/>
              <a:uFillTx/>
              <a:latin typeface="Century Gothic"/>
              <a:ea typeface="+mj-ea"/>
              <a:cs typeface="+mj-cs"/>
            </a:endParaRP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7</a:t>
            </a:fld>
            <a:endParaRPr lang="en-US" dirty="0">
              <a:solidFill>
                <a:srgbClr val="545454"/>
              </a:solidFill>
              <a:latin typeface="Century Gothic"/>
            </a:endParaRPr>
          </a:p>
        </p:txBody>
      </p:sp>
      <p:sp>
        <p:nvSpPr>
          <p:cNvPr id="20" name="TextBox 19">
            <a:extLst>
              <a:ext uri="{FF2B5EF4-FFF2-40B4-BE49-F238E27FC236}">
                <a16:creationId xmlns:a16="http://schemas.microsoft.com/office/drawing/2014/main" id="{8F13258E-609E-FD44-E31B-CAD1EF5AE203}"/>
              </a:ext>
            </a:extLst>
          </p:cNvPr>
          <p:cNvSpPr txBox="1"/>
          <p:nvPr/>
        </p:nvSpPr>
        <p:spPr>
          <a:xfrm>
            <a:off x="9145503" y="3245624"/>
            <a:ext cx="993349" cy="276999"/>
          </a:xfrm>
          <a:prstGeom prst="rect">
            <a:avLst/>
          </a:prstGeom>
          <a:noFill/>
        </p:spPr>
        <p:txBody>
          <a:bodyPr wrap="none" rtlCol="0">
            <a:spAutoFit/>
          </a:bodyPr>
          <a:lstStyle/>
          <a:p>
            <a:r>
              <a:rPr lang="en-US" sz="1200" dirty="0">
                <a:solidFill>
                  <a:schemeClr val="bg1"/>
                </a:solidFill>
              </a:rPr>
              <a:t>Image: NASA</a:t>
            </a:r>
          </a:p>
        </p:txBody>
      </p:sp>
      <p:pic>
        <p:nvPicPr>
          <p:cNvPr id="4" name="Picture 3" descr="A picture containing outdoor&#10;&#10;AI-generated content may be incorrect.">
            <a:extLst>
              <a:ext uri="{FF2B5EF4-FFF2-40B4-BE49-F238E27FC236}">
                <a16:creationId xmlns:a16="http://schemas.microsoft.com/office/drawing/2014/main" id="{4E49BD87-A739-D132-8968-CA48EDB066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468" y="1897945"/>
            <a:ext cx="3566581" cy="4755441"/>
          </a:xfrm>
          <a:prstGeom prst="rect">
            <a:avLst/>
          </a:prstGeom>
          <a:effectLst>
            <a:outerShdw blurRad="63500" sx="102000" sy="102000" algn="ctr" rotWithShape="0">
              <a:prstClr val="black">
                <a:alpha val="40000"/>
              </a:prstClr>
            </a:outerShdw>
          </a:effectLst>
        </p:spPr>
      </p:pic>
      <p:pic>
        <p:nvPicPr>
          <p:cNvPr id="11" name="Picture 10" descr="A picture containing outdoor&#10;&#10;AI-generated content may be incorrect.">
            <a:extLst>
              <a:ext uri="{FF2B5EF4-FFF2-40B4-BE49-F238E27FC236}">
                <a16:creationId xmlns:a16="http://schemas.microsoft.com/office/drawing/2014/main" id="{112D9C31-44B8-D482-8CD6-5E28A4F557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2149" y="1897945"/>
            <a:ext cx="3566581" cy="4755441"/>
          </a:xfrm>
          <a:prstGeom prst="rect">
            <a:avLst/>
          </a:prstGeom>
          <a:effectLst>
            <a:outerShdw blurRad="63500" sx="102000" sy="102000" algn="ctr" rotWithShape="0">
              <a:prstClr val="black">
                <a:alpha val="40000"/>
              </a:prstClr>
            </a:outerShdw>
          </a:effectLst>
        </p:spPr>
      </p:pic>
      <p:pic>
        <p:nvPicPr>
          <p:cNvPr id="14" name="Picture 13" descr="A picture containing ground, outdoor&#10;&#10;AI-generated content may be incorrect.">
            <a:extLst>
              <a:ext uri="{FF2B5EF4-FFF2-40B4-BE49-F238E27FC236}">
                <a16:creationId xmlns:a16="http://schemas.microsoft.com/office/drawing/2014/main" id="{E9918921-EEAE-BCF0-6400-E0A03AA0F0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5561" y="1897945"/>
            <a:ext cx="3566581" cy="4755441"/>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1DCEE8F6-EA73-7B89-9F9A-CD6423E60ABC}"/>
              </a:ext>
            </a:extLst>
          </p:cNvPr>
          <p:cNvSpPr txBox="1"/>
          <p:nvPr/>
        </p:nvSpPr>
        <p:spPr>
          <a:xfrm>
            <a:off x="139934" y="1017428"/>
            <a:ext cx="1819866" cy="584775"/>
          </a:xfrm>
          <a:prstGeom prst="rect">
            <a:avLst/>
          </a:prstGeom>
          <a:noFill/>
        </p:spPr>
        <p:txBody>
          <a:bodyPr wrap="square" rtlCol="0">
            <a:spAutoFit/>
          </a:bodyPr>
          <a:lstStyle/>
          <a:p>
            <a:pPr algn="ctr"/>
            <a:r>
              <a:rPr lang="en-US" sz="1600" dirty="0">
                <a:cs typeface="Times New Roman" panose="02020603050405020304" pitchFamily="18" charset="0"/>
              </a:rPr>
              <a:t>Chill-Down &amp; Boiloff Vent Stacks</a:t>
            </a:r>
          </a:p>
        </p:txBody>
      </p:sp>
      <p:cxnSp>
        <p:nvCxnSpPr>
          <p:cNvPr id="17" name="Straight Arrow Connector 16">
            <a:extLst>
              <a:ext uri="{FF2B5EF4-FFF2-40B4-BE49-F238E27FC236}">
                <a16:creationId xmlns:a16="http://schemas.microsoft.com/office/drawing/2014/main" id="{FAA328EB-6B15-9640-6FBB-289C36FCE767}"/>
              </a:ext>
            </a:extLst>
          </p:cNvPr>
          <p:cNvCxnSpPr>
            <a:cxnSpLocks/>
          </p:cNvCxnSpPr>
          <p:nvPr/>
        </p:nvCxnSpPr>
        <p:spPr>
          <a:xfrm flipH="1">
            <a:off x="863600" y="1602203"/>
            <a:ext cx="186267" cy="341603"/>
          </a:xfrm>
          <a:prstGeom prst="straightConnector1">
            <a:avLst/>
          </a:prstGeom>
          <a:noFill/>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F01C7C2F-7C86-B7C2-5AAC-011063D024BA}"/>
              </a:ext>
            </a:extLst>
          </p:cNvPr>
          <p:cNvSpPr txBox="1"/>
          <p:nvPr/>
        </p:nvSpPr>
        <p:spPr>
          <a:xfrm>
            <a:off x="2041033" y="1074038"/>
            <a:ext cx="2209331" cy="584775"/>
          </a:xfrm>
          <a:prstGeom prst="rect">
            <a:avLst/>
          </a:prstGeom>
          <a:noFill/>
        </p:spPr>
        <p:txBody>
          <a:bodyPr wrap="square" rtlCol="0">
            <a:spAutoFit/>
          </a:bodyPr>
          <a:lstStyle/>
          <a:p>
            <a:r>
              <a:rPr lang="en-US" sz="1600" dirty="0">
                <a:cs typeface="Times New Roman" panose="02020603050405020304" pitchFamily="18" charset="0"/>
              </a:rPr>
              <a:t>Mass Flow Meter &amp; Back Pressure Regulator</a:t>
            </a:r>
          </a:p>
        </p:txBody>
      </p:sp>
      <p:cxnSp>
        <p:nvCxnSpPr>
          <p:cNvPr id="28" name="Straight Arrow Connector 27">
            <a:extLst>
              <a:ext uri="{FF2B5EF4-FFF2-40B4-BE49-F238E27FC236}">
                <a16:creationId xmlns:a16="http://schemas.microsoft.com/office/drawing/2014/main" id="{758BBC35-C0C4-00E2-F905-7248ECB71588}"/>
              </a:ext>
            </a:extLst>
          </p:cNvPr>
          <p:cNvCxnSpPr>
            <a:cxnSpLocks/>
          </p:cNvCxnSpPr>
          <p:nvPr/>
        </p:nvCxnSpPr>
        <p:spPr>
          <a:xfrm flipH="1">
            <a:off x="745067" y="1658815"/>
            <a:ext cx="1659466" cy="2405185"/>
          </a:xfrm>
          <a:prstGeom prst="straightConnector1">
            <a:avLst/>
          </a:prstGeom>
          <a:noFill/>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21F3076-E510-8D51-B273-93E03F3A8690}"/>
              </a:ext>
            </a:extLst>
          </p:cNvPr>
          <p:cNvCxnSpPr>
            <a:cxnSpLocks/>
          </p:cNvCxnSpPr>
          <p:nvPr/>
        </p:nvCxnSpPr>
        <p:spPr>
          <a:xfrm flipH="1">
            <a:off x="770350" y="1658814"/>
            <a:ext cx="1634183" cy="2769253"/>
          </a:xfrm>
          <a:prstGeom prst="straightConnector1">
            <a:avLst/>
          </a:prstGeom>
          <a:noFill/>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AC7AD0D3-D2E6-0228-123D-A6527D96BECD}"/>
              </a:ext>
            </a:extLst>
          </p:cNvPr>
          <p:cNvCxnSpPr>
            <a:cxnSpLocks/>
            <a:stCxn id="43" idx="2"/>
            <a:endCxn id="45" idx="0"/>
          </p:cNvCxnSpPr>
          <p:nvPr/>
        </p:nvCxnSpPr>
        <p:spPr>
          <a:xfrm flipH="1">
            <a:off x="5279532" y="1752979"/>
            <a:ext cx="559546" cy="1290461"/>
          </a:xfrm>
          <a:prstGeom prst="straightConnector1">
            <a:avLst/>
          </a:prstGeom>
          <a:noFill/>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4C86E9B8-F3A5-63A3-7730-5FBC3FD196E8}"/>
              </a:ext>
            </a:extLst>
          </p:cNvPr>
          <p:cNvSpPr txBox="1"/>
          <p:nvPr/>
        </p:nvSpPr>
        <p:spPr>
          <a:xfrm>
            <a:off x="4850711" y="1168204"/>
            <a:ext cx="1976733" cy="584775"/>
          </a:xfrm>
          <a:prstGeom prst="rect">
            <a:avLst/>
          </a:prstGeom>
          <a:noFill/>
        </p:spPr>
        <p:txBody>
          <a:bodyPr wrap="square" rtlCol="0">
            <a:spAutoFit/>
          </a:bodyPr>
          <a:lstStyle/>
          <a:p>
            <a:pPr algn="ctr"/>
            <a:r>
              <a:rPr lang="en-US" sz="1600" dirty="0">
                <a:cs typeface="Times New Roman" panose="02020603050405020304" pitchFamily="18" charset="0"/>
              </a:rPr>
              <a:t>Unclassified Electrical Equipment</a:t>
            </a:r>
          </a:p>
        </p:txBody>
      </p:sp>
      <p:sp>
        <p:nvSpPr>
          <p:cNvPr id="45" name="Oval 44">
            <a:extLst>
              <a:ext uri="{FF2B5EF4-FFF2-40B4-BE49-F238E27FC236}">
                <a16:creationId xmlns:a16="http://schemas.microsoft.com/office/drawing/2014/main" id="{E86B15DE-A38E-839E-3E4C-9A2FFCE44641}"/>
              </a:ext>
            </a:extLst>
          </p:cNvPr>
          <p:cNvSpPr/>
          <p:nvPr/>
        </p:nvSpPr>
        <p:spPr>
          <a:xfrm>
            <a:off x="4463064" y="3043440"/>
            <a:ext cx="1632936" cy="3230360"/>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a:extLst>
              <a:ext uri="{FF2B5EF4-FFF2-40B4-BE49-F238E27FC236}">
                <a16:creationId xmlns:a16="http://schemas.microsoft.com/office/drawing/2014/main" id="{D564EBD8-93FC-073A-6057-C47B82768D06}"/>
              </a:ext>
            </a:extLst>
          </p:cNvPr>
          <p:cNvCxnSpPr>
            <a:cxnSpLocks/>
          </p:cNvCxnSpPr>
          <p:nvPr/>
        </p:nvCxnSpPr>
        <p:spPr>
          <a:xfrm flipH="1">
            <a:off x="6104467" y="4590887"/>
            <a:ext cx="1079894" cy="1208780"/>
          </a:xfrm>
          <a:prstGeom prst="straightConnector1">
            <a:avLst/>
          </a:prstGeom>
          <a:noFill/>
          <a:ln w="12700">
            <a:solidFill>
              <a:srgbClr val="FFFF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3D50F15A-F46D-D459-8D27-24CAC8AC807E}"/>
              </a:ext>
            </a:extLst>
          </p:cNvPr>
          <p:cNvSpPr txBox="1"/>
          <p:nvPr/>
        </p:nvSpPr>
        <p:spPr>
          <a:xfrm rot="18578926">
            <a:off x="6472352" y="5026000"/>
            <a:ext cx="710185" cy="338554"/>
          </a:xfrm>
          <a:prstGeom prst="rect">
            <a:avLst/>
          </a:prstGeom>
          <a:noFill/>
        </p:spPr>
        <p:txBody>
          <a:bodyPr wrap="square" rtlCol="0">
            <a:spAutoFit/>
          </a:bodyPr>
          <a:lstStyle/>
          <a:p>
            <a:pPr algn="ctr"/>
            <a:r>
              <a:rPr lang="en-US" sz="1600" dirty="0">
                <a:solidFill>
                  <a:srgbClr val="FFFF00"/>
                </a:solidFill>
                <a:cs typeface="Times New Roman" panose="02020603050405020304" pitchFamily="18" charset="0"/>
              </a:rPr>
              <a:t>4.6 m</a:t>
            </a:r>
          </a:p>
        </p:txBody>
      </p:sp>
      <p:sp>
        <p:nvSpPr>
          <p:cNvPr id="57" name="TextBox 56">
            <a:extLst>
              <a:ext uri="{FF2B5EF4-FFF2-40B4-BE49-F238E27FC236}">
                <a16:creationId xmlns:a16="http://schemas.microsoft.com/office/drawing/2014/main" id="{28542E3E-39C8-FA99-654D-85D24C22E396}"/>
              </a:ext>
            </a:extLst>
          </p:cNvPr>
          <p:cNvSpPr txBox="1"/>
          <p:nvPr/>
        </p:nvSpPr>
        <p:spPr>
          <a:xfrm>
            <a:off x="8758350" y="1481681"/>
            <a:ext cx="2862422" cy="369332"/>
          </a:xfrm>
          <a:prstGeom prst="rect">
            <a:avLst/>
          </a:prstGeom>
          <a:noFill/>
        </p:spPr>
        <p:txBody>
          <a:bodyPr wrap="square" rtlCol="0">
            <a:spAutoFit/>
          </a:bodyPr>
          <a:lstStyle/>
          <a:p>
            <a:pPr algn="ctr"/>
            <a:r>
              <a:rPr lang="en-US" b="1" dirty="0">
                <a:cs typeface="Times New Roman" panose="02020603050405020304" pitchFamily="18" charset="0"/>
              </a:rPr>
              <a:t>Vertical Probe Assembly</a:t>
            </a:r>
          </a:p>
        </p:txBody>
      </p:sp>
      <p:sp>
        <p:nvSpPr>
          <p:cNvPr id="58" name="TextBox 57">
            <a:extLst>
              <a:ext uri="{FF2B5EF4-FFF2-40B4-BE49-F238E27FC236}">
                <a16:creationId xmlns:a16="http://schemas.microsoft.com/office/drawing/2014/main" id="{A53C80C9-94F9-D53F-D53D-FFF9C75C79C9}"/>
              </a:ext>
            </a:extLst>
          </p:cNvPr>
          <p:cNvSpPr txBox="1"/>
          <p:nvPr/>
        </p:nvSpPr>
        <p:spPr>
          <a:xfrm>
            <a:off x="11122565" y="3375134"/>
            <a:ext cx="598169" cy="338554"/>
          </a:xfrm>
          <a:prstGeom prst="rect">
            <a:avLst/>
          </a:prstGeom>
          <a:solidFill>
            <a:schemeClr val="bg1"/>
          </a:solidFill>
        </p:spPr>
        <p:txBody>
          <a:bodyPr wrap="square" rtlCol="0">
            <a:spAutoFit/>
          </a:bodyPr>
          <a:lstStyle/>
          <a:p>
            <a:r>
              <a:rPr lang="en-US" sz="1600" dirty="0">
                <a:cs typeface="Times New Roman" panose="02020603050405020304" pitchFamily="18" charset="0"/>
              </a:rPr>
              <a:t>RTDs</a:t>
            </a:r>
          </a:p>
        </p:txBody>
      </p:sp>
      <p:cxnSp>
        <p:nvCxnSpPr>
          <p:cNvPr id="59" name="Straight Arrow Connector 58">
            <a:extLst>
              <a:ext uri="{FF2B5EF4-FFF2-40B4-BE49-F238E27FC236}">
                <a16:creationId xmlns:a16="http://schemas.microsoft.com/office/drawing/2014/main" id="{2F13EAD0-6DB1-D653-655A-85C8A51EDAF4}"/>
              </a:ext>
            </a:extLst>
          </p:cNvPr>
          <p:cNvCxnSpPr>
            <a:cxnSpLocks/>
            <a:stCxn id="58" idx="1"/>
          </p:cNvCxnSpPr>
          <p:nvPr/>
        </p:nvCxnSpPr>
        <p:spPr>
          <a:xfrm flipH="1">
            <a:off x="10365570" y="3544411"/>
            <a:ext cx="756995" cy="343445"/>
          </a:xfrm>
          <a:prstGeom prst="straightConnector1">
            <a:avLst/>
          </a:prstGeom>
          <a:noFill/>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984B087E-69C2-D216-B083-48AC78B16BEC}"/>
              </a:ext>
            </a:extLst>
          </p:cNvPr>
          <p:cNvCxnSpPr>
            <a:cxnSpLocks/>
            <a:stCxn id="58" idx="1"/>
          </p:cNvCxnSpPr>
          <p:nvPr/>
        </p:nvCxnSpPr>
        <p:spPr>
          <a:xfrm flipH="1" flipV="1">
            <a:off x="10359251" y="3394394"/>
            <a:ext cx="763314" cy="150017"/>
          </a:xfrm>
          <a:prstGeom prst="straightConnector1">
            <a:avLst/>
          </a:prstGeom>
          <a:noFill/>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7ABC31A5-631C-9D54-2F96-E539E73003F8}"/>
              </a:ext>
            </a:extLst>
          </p:cNvPr>
          <p:cNvSpPr txBox="1"/>
          <p:nvPr/>
        </p:nvSpPr>
        <p:spPr>
          <a:xfrm>
            <a:off x="10771137" y="4590887"/>
            <a:ext cx="1009750" cy="1077218"/>
          </a:xfrm>
          <a:prstGeom prst="rect">
            <a:avLst/>
          </a:prstGeom>
          <a:solidFill>
            <a:schemeClr val="bg1"/>
          </a:solidFill>
        </p:spPr>
        <p:txBody>
          <a:bodyPr wrap="square" rtlCol="0">
            <a:spAutoFit/>
          </a:bodyPr>
          <a:lstStyle/>
          <a:p>
            <a:r>
              <a:rPr lang="en-US" sz="1600" dirty="0">
                <a:cs typeface="Times New Roman" panose="02020603050405020304" pitchFamily="18" charset="0"/>
              </a:rPr>
              <a:t>1.6 mm Diameter Sample Tubes</a:t>
            </a:r>
          </a:p>
        </p:txBody>
      </p:sp>
      <p:cxnSp>
        <p:nvCxnSpPr>
          <p:cNvPr id="62" name="Straight Arrow Connector 61">
            <a:extLst>
              <a:ext uri="{FF2B5EF4-FFF2-40B4-BE49-F238E27FC236}">
                <a16:creationId xmlns:a16="http://schemas.microsoft.com/office/drawing/2014/main" id="{4E55B588-0D93-0117-5008-73B43F017C62}"/>
              </a:ext>
            </a:extLst>
          </p:cNvPr>
          <p:cNvCxnSpPr>
            <a:cxnSpLocks/>
          </p:cNvCxnSpPr>
          <p:nvPr/>
        </p:nvCxnSpPr>
        <p:spPr>
          <a:xfrm flipH="1" flipV="1">
            <a:off x="10215775" y="4596781"/>
            <a:ext cx="555362" cy="178541"/>
          </a:xfrm>
          <a:prstGeom prst="straightConnector1">
            <a:avLst/>
          </a:prstGeom>
          <a:noFill/>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77985BC4-13D0-6493-68CB-B6DE746B2EDC}"/>
              </a:ext>
            </a:extLst>
          </p:cNvPr>
          <p:cNvSpPr txBox="1"/>
          <p:nvPr/>
        </p:nvSpPr>
        <p:spPr>
          <a:xfrm>
            <a:off x="10835470" y="2501621"/>
            <a:ext cx="1086672" cy="584775"/>
          </a:xfrm>
          <a:prstGeom prst="rect">
            <a:avLst/>
          </a:prstGeom>
          <a:solidFill>
            <a:schemeClr val="bg1"/>
          </a:solidFill>
        </p:spPr>
        <p:txBody>
          <a:bodyPr wrap="square" rtlCol="0">
            <a:spAutoFit/>
          </a:bodyPr>
          <a:lstStyle/>
          <a:p>
            <a:r>
              <a:rPr lang="en-US" sz="1600" dirty="0">
                <a:cs typeface="Times New Roman" panose="02020603050405020304" pitchFamily="18" charset="0"/>
              </a:rPr>
              <a:t>G-10 </a:t>
            </a:r>
          </a:p>
          <a:p>
            <a:r>
              <a:rPr lang="en-US" sz="1600" dirty="0">
                <a:cs typeface="Times New Roman" panose="02020603050405020304" pitchFamily="18" charset="0"/>
              </a:rPr>
              <a:t>C-Channel</a:t>
            </a:r>
          </a:p>
        </p:txBody>
      </p:sp>
      <p:cxnSp>
        <p:nvCxnSpPr>
          <p:cNvPr id="69" name="Straight Arrow Connector 68">
            <a:extLst>
              <a:ext uri="{FF2B5EF4-FFF2-40B4-BE49-F238E27FC236}">
                <a16:creationId xmlns:a16="http://schemas.microsoft.com/office/drawing/2014/main" id="{92CDCA70-8072-1822-685E-F460C3E1DC65}"/>
              </a:ext>
            </a:extLst>
          </p:cNvPr>
          <p:cNvCxnSpPr>
            <a:cxnSpLocks/>
          </p:cNvCxnSpPr>
          <p:nvPr/>
        </p:nvCxnSpPr>
        <p:spPr>
          <a:xfrm flipH="1">
            <a:off x="10331704" y="2911643"/>
            <a:ext cx="503766" cy="187377"/>
          </a:xfrm>
          <a:prstGeom prst="straightConnector1">
            <a:avLst/>
          </a:prstGeom>
          <a:noFill/>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DF27904D-F8B6-A96C-CEC7-4F9C415C8A1F}"/>
              </a:ext>
            </a:extLst>
          </p:cNvPr>
          <p:cNvCxnSpPr>
            <a:cxnSpLocks/>
          </p:cNvCxnSpPr>
          <p:nvPr/>
        </p:nvCxnSpPr>
        <p:spPr>
          <a:xfrm flipV="1">
            <a:off x="9349684" y="2082678"/>
            <a:ext cx="421447" cy="664717"/>
          </a:xfrm>
          <a:prstGeom prst="straightConnector1">
            <a:avLst/>
          </a:prstGeom>
          <a:noFill/>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1E803F99-9838-237F-2D8E-863B15A3A874}"/>
              </a:ext>
            </a:extLst>
          </p:cNvPr>
          <p:cNvSpPr txBox="1"/>
          <p:nvPr/>
        </p:nvSpPr>
        <p:spPr>
          <a:xfrm>
            <a:off x="8474324" y="2751052"/>
            <a:ext cx="993349" cy="584775"/>
          </a:xfrm>
          <a:prstGeom prst="rect">
            <a:avLst/>
          </a:prstGeom>
          <a:solidFill>
            <a:schemeClr val="bg1"/>
          </a:solidFill>
        </p:spPr>
        <p:txBody>
          <a:bodyPr wrap="square" rtlCol="0">
            <a:spAutoFit/>
          </a:bodyPr>
          <a:lstStyle/>
          <a:p>
            <a:pPr algn="r"/>
            <a:r>
              <a:rPr lang="en-US" sz="1600" dirty="0">
                <a:cs typeface="Times New Roman" panose="02020603050405020304" pitchFamily="18" charset="0"/>
              </a:rPr>
              <a:t>Top Plug Assembly</a:t>
            </a:r>
          </a:p>
        </p:txBody>
      </p:sp>
      <p:sp>
        <p:nvSpPr>
          <p:cNvPr id="82" name="TextBox 81">
            <a:extLst>
              <a:ext uri="{FF2B5EF4-FFF2-40B4-BE49-F238E27FC236}">
                <a16:creationId xmlns:a16="http://schemas.microsoft.com/office/drawing/2014/main" id="{956DFF81-A79A-E179-0685-8DBA2829EAD9}"/>
              </a:ext>
            </a:extLst>
          </p:cNvPr>
          <p:cNvSpPr txBox="1"/>
          <p:nvPr/>
        </p:nvSpPr>
        <p:spPr>
          <a:xfrm>
            <a:off x="139934" y="6615517"/>
            <a:ext cx="1054263" cy="276999"/>
          </a:xfrm>
          <a:prstGeom prst="rect">
            <a:avLst/>
          </a:prstGeom>
          <a:noFill/>
        </p:spPr>
        <p:txBody>
          <a:bodyPr wrap="none" rtlCol="0">
            <a:spAutoFit/>
          </a:bodyPr>
          <a:lstStyle/>
          <a:p>
            <a:r>
              <a:rPr lang="en-US" sz="1200" dirty="0"/>
              <a:t>Images: NASA</a:t>
            </a:r>
          </a:p>
        </p:txBody>
      </p:sp>
    </p:spTree>
    <p:extLst>
      <p:ext uri="{BB962C8B-B14F-4D97-AF65-F5344CB8AC3E}">
        <p14:creationId xmlns:p14="http://schemas.microsoft.com/office/powerpoint/2010/main" val="1850709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LNG Testbed </a:t>
            </a:r>
            <a:r>
              <a:rPr kumimoji="0" lang="en-US" sz="4000" b="0" i="0" u="none" strike="noStrike" kern="1200" cap="all"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4000" b="0" i="0" u="none" strike="noStrike" kern="1200" cap="all" spc="0" normalizeH="0" baseline="0" noProof="0" dirty="0">
                <a:ln>
                  <a:noFill/>
                </a:ln>
                <a:solidFill>
                  <a:srgbClr val="6600FF"/>
                </a:solidFill>
                <a:effectLst/>
                <a:uLnTx/>
                <a:uFillTx/>
                <a:latin typeface="Calibri" panose="020F0502020204030204" pitchFamily="34" charset="0"/>
                <a:ea typeface="Calibri" panose="020F0502020204030204" pitchFamily="34" charset="0"/>
                <a:cs typeface="Calibri" panose="020F0502020204030204" pitchFamily="34" charset="0"/>
              </a:rPr>
              <a:t>phase 2</a:t>
            </a:r>
            <a:endParaRPr kumimoji="0" lang="en-US" sz="4000" b="0" i="0" u="none" strike="noStrike" kern="1200" cap="all" spc="0" normalizeH="0" baseline="0" noProof="0" dirty="0">
              <a:ln>
                <a:noFill/>
              </a:ln>
              <a:solidFill>
                <a:srgbClr val="6600FF"/>
              </a:solidFill>
              <a:effectLst/>
              <a:uLnTx/>
              <a:uFillTx/>
              <a:latin typeface="Century Gothic"/>
              <a:ea typeface="+mj-ea"/>
              <a:cs typeface="+mj-cs"/>
            </a:endParaRP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8</a:t>
            </a:fld>
            <a:endParaRPr lang="en-US" dirty="0">
              <a:solidFill>
                <a:srgbClr val="545454"/>
              </a:solidFill>
              <a:latin typeface="Century Gothic"/>
            </a:endParaRPr>
          </a:p>
        </p:txBody>
      </p:sp>
      <p:sp>
        <p:nvSpPr>
          <p:cNvPr id="2" name="TextBox 1">
            <a:extLst>
              <a:ext uri="{FF2B5EF4-FFF2-40B4-BE49-F238E27FC236}">
                <a16:creationId xmlns:a16="http://schemas.microsoft.com/office/drawing/2014/main" id="{C0D19F40-3E9C-51AA-A975-30C9D0A1C751}"/>
              </a:ext>
            </a:extLst>
          </p:cNvPr>
          <p:cNvSpPr txBox="1"/>
          <p:nvPr/>
        </p:nvSpPr>
        <p:spPr>
          <a:xfrm>
            <a:off x="121090" y="1139780"/>
            <a:ext cx="10741643" cy="212365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Two more </a:t>
            </a:r>
            <a:r>
              <a:rPr lang="en-US" sz="2800" dirty="0">
                <a:solidFill>
                  <a:srgbClr val="00B050"/>
                </a:solidFill>
                <a:latin typeface="Calibri" panose="020F0502020204030204" pitchFamily="34" charset="0"/>
                <a:ea typeface="Calibri" panose="020F0502020204030204" pitchFamily="34" charset="0"/>
                <a:cs typeface="Calibri" panose="020F0502020204030204" pitchFamily="34" charset="0"/>
              </a:rPr>
              <a:t>LNG</a:t>
            </a:r>
            <a:r>
              <a:rPr lang="en-US" sz="2800" dirty="0">
                <a:latin typeface="Calibri" panose="020F0502020204030204" pitchFamily="34" charset="0"/>
                <a:ea typeface="Calibri" panose="020F0502020204030204" pitchFamily="34" charset="0"/>
                <a:cs typeface="Calibri" panose="020F0502020204030204" pitchFamily="34" charset="0"/>
              </a:rPr>
              <a:t> weathering tests conducted in 2024-2025</a:t>
            </a:r>
          </a:p>
          <a:p>
            <a:pPr marL="285750" indent="-285750">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LNG provided by Pivotal LNG out of </a:t>
            </a:r>
          </a:p>
          <a:p>
            <a:pPr>
              <a:spcAft>
                <a:spcPts val="1200"/>
              </a:spcAft>
            </a:pPr>
            <a:r>
              <a:rPr lang="en-US" sz="2800" dirty="0">
                <a:latin typeface="Calibri" panose="020F0502020204030204" pitchFamily="34" charset="0"/>
                <a:ea typeface="Calibri" panose="020F0502020204030204" pitchFamily="34" charset="0"/>
                <a:cs typeface="Calibri" panose="020F0502020204030204" pitchFamily="34" charset="0"/>
              </a:rPr>
              <a:t>    Jacksonville, Florida</a:t>
            </a:r>
          </a:p>
          <a:p>
            <a:pPr marL="285750" indent="-285750">
              <a:spcAft>
                <a:spcPts val="1200"/>
              </a:spcAft>
              <a:buFont typeface="Arial" panose="020B0604020202020204" pitchFamily="34" charset="0"/>
              <a:buChar char="•"/>
            </a:pPr>
            <a:endParaRPr lang="en-US" sz="2800"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6" name="Table 5">
            <a:extLst>
              <a:ext uri="{FF2B5EF4-FFF2-40B4-BE49-F238E27FC236}">
                <a16:creationId xmlns:a16="http://schemas.microsoft.com/office/drawing/2014/main" id="{0AC281E8-D7C6-EE15-30E8-40EB0AB3FBAF}"/>
              </a:ext>
            </a:extLst>
          </p:cNvPr>
          <p:cNvGraphicFramePr>
            <a:graphicFrameLocks noGrp="1"/>
          </p:cNvGraphicFramePr>
          <p:nvPr>
            <p:extLst>
              <p:ext uri="{D42A27DB-BD31-4B8C-83A1-F6EECF244321}">
                <p14:modId xmlns:p14="http://schemas.microsoft.com/office/powerpoint/2010/main" val="741968795"/>
              </p:ext>
            </p:extLst>
          </p:nvPr>
        </p:nvGraphicFramePr>
        <p:xfrm>
          <a:off x="907069" y="2782444"/>
          <a:ext cx="4417043" cy="2008197"/>
        </p:xfrm>
        <a:graphic>
          <a:graphicData uri="http://schemas.openxmlformats.org/drawingml/2006/table">
            <a:tbl>
              <a:tblPr>
                <a:tableStyleId>{5C22544A-7EE6-4342-B048-85BDC9FD1C3A}</a:tableStyleId>
              </a:tblPr>
              <a:tblGrid>
                <a:gridCol w="1530641">
                  <a:extLst>
                    <a:ext uri="{9D8B030D-6E8A-4147-A177-3AD203B41FA5}">
                      <a16:colId xmlns:a16="http://schemas.microsoft.com/office/drawing/2014/main" val="1587622768"/>
                    </a:ext>
                  </a:extLst>
                </a:gridCol>
                <a:gridCol w="1487726">
                  <a:extLst>
                    <a:ext uri="{9D8B030D-6E8A-4147-A177-3AD203B41FA5}">
                      <a16:colId xmlns:a16="http://schemas.microsoft.com/office/drawing/2014/main" val="263450624"/>
                    </a:ext>
                  </a:extLst>
                </a:gridCol>
                <a:gridCol w="1398676">
                  <a:extLst>
                    <a:ext uri="{9D8B030D-6E8A-4147-A177-3AD203B41FA5}">
                      <a16:colId xmlns:a16="http://schemas.microsoft.com/office/drawing/2014/main" val="4210969987"/>
                    </a:ext>
                  </a:extLst>
                </a:gridCol>
              </a:tblGrid>
              <a:tr h="354387">
                <a:tc>
                  <a:txBody>
                    <a:bodyPr/>
                    <a:lstStyle/>
                    <a:p>
                      <a:pPr algn="ctr" fontAlgn="ctr"/>
                      <a:r>
                        <a:rPr lang="en-US" sz="1600" b="1" u="none" strike="noStrike" dirty="0">
                          <a:effectLst/>
                        </a:rPr>
                        <a:t>Constituent </a:t>
                      </a:r>
                      <a:endParaRPr lang="en-US" sz="1600" b="1" i="0" u="none" strike="noStrike" dirty="0">
                        <a:solidFill>
                          <a:srgbClr val="000000"/>
                        </a:solidFill>
                        <a:effectLst/>
                        <a:latin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600" b="1" u="none" strike="noStrike" dirty="0">
                          <a:effectLst/>
                        </a:rPr>
                        <a:t>Tanker #1</a:t>
                      </a:r>
                      <a:endParaRPr lang="en-US" sz="1600" b="1" i="0" u="none" strike="noStrike" dirty="0">
                        <a:solidFill>
                          <a:srgbClr val="000000"/>
                        </a:solidFill>
                        <a:effectLst/>
                        <a:latin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600" b="1" u="none" strike="noStrike" dirty="0">
                          <a:effectLst/>
                        </a:rPr>
                        <a:t>Tanker #2</a:t>
                      </a:r>
                      <a:endParaRPr lang="en-US" sz="1600" b="1" i="0" u="none" strike="noStrike" dirty="0">
                        <a:solidFill>
                          <a:srgbClr val="000000"/>
                        </a:solidFill>
                        <a:effectLst/>
                        <a:latin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9881984"/>
                  </a:ext>
                </a:extLst>
              </a:tr>
              <a:tr h="275635">
                <a:tc>
                  <a:txBody>
                    <a:bodyPr/>
                    <a:lstStyle/>
                    <a:p>
                      <a:pPr algn="ctr" fontAlgn="ctr"/>
                      <a:r>
                        <a:rPr lang="en-US" sz="1600" u="none" strike="noStrike">
                          <a:effectLst/>
                        </a:rPr>
                        <a:t>Methane</a:t>
                      </a:r>
                      <a:endParaRPr lang="en-US" sz="1600" b="0" i="0" u="none" strike="noStrike">
                        <a:solidFill>
                          <a:srgbClr val="000000"/>
                        </a:solidFill>
                        <a:effectLst/>
                        <a:latin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600" u="none" strike="noStrike">
                          <a:effectLst/>
                        </a:rPr>
                        <a:t>96.058%</a:t>
                      </a:r>
                      <a:endParaRPr lang="en-US" sz="1600" b="0" i="0" u="none" strike="noStrike">
                        <a:solidFill>
                          <a:srgbClr val="000000"/>
                        </a:solidFill>
                        <a:effectLst/>
                        <a:latin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600" u="none" strike="noStrike">
                          <a:effectLst/>
                        </a:rPr>
                        <a:t>96.874%</a:t>
                      </a:r>
                      <a:endParaRPr lang="en-US" sz="1600" b="0" i="0" u="none" strike="noStrike">
                        <a:solidFill>
                          <a:srgbClr val="000000"/>
                        </a:solidFill>
                        <a:effectLst/>
                        <a:latin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02136752"/>
                  </a:ext>
                </a:extLst>
              </a:tr>
              <a:tr h="275635">
                <a:tc>
                  <a:txBody>
                    <a:bodyPr/>
                    <a:lstStyle/>
                    <a:p>
                      <a:pPr algn="ctr" fontAlgn="ctr"/>
                      <a:r>
                        <a:rPr lang="en-US" sz="1600" u="none" strike="noStrike">
                          <a:effectLst/>
                        </a:rPr>
                        <a:t>Ethane</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3.772%</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2.723%</a:t>
                      </a:r>
                      <a:endParaRPr lang="en-US" sz="16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077991093"/>
                  </a:ext>
                </a:extLst>
              </a:tr>
              <a:tr h="275635">
                <a:tc>
                  <a:txBody>
                    <a:bodyPr/>
                    <a:lstStyle/>
                    <a:p>
                      <a:pPr algn="ctr" fontAlgn="ctr"/>
                      <a:r>
                        <a:rPr lang="en-US" sz="1600" u="none" strike="noStrike">
                          <a:effectLst/>
                        </a:rPr>
                        <a:t>Propane</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0.170%</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0.176%</a:t>
                      </a:r>
                      <a:endParaRPr lang="en-US" sz="16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996973229"/>
                  </a:ext>
                </a:extLst>
              </a:tr>
              <a:tr h="275635">
                <a:tc>
                  <a:txBody>
                    <a:bodyPr/>
                    <a:lstStyle/>
                    <a:p>
                      <a:pPr algn="ctr" fontAlgn="ctr"/>
                      <a:r>
                        <a:rPr lang="en-US" sz="1600" u="none" strike="noStrike">
                          <a:effectLst/>
                        </a:rPr>
                        <a:t>Isobutane</a:t>
                      </a:r>
                      <a:endParaRPr lang="en-US" sz="16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dirty="0">
                          <a:effectLst/>
                        </a:rPr>
                        <a:t>0%</a:t>
                      </a:r>
                      <a:endParaRPr lang="en-US" sz="16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600" u="none" strike="noStrike">
                          <a:effectLst/>
                        </a:rPr>
                        <a:t>0.030%</a:t>
                      </a:r>
                      <a:endParaRPr lang="en-US" sz="16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283546927"/>
                  </a:ext>
                </a:extLst>
              </a:tr>
              <a:tr h="275635">
                <a:tc>
                  <a:txBody>
                    <a:bodyPr/>
                    <a:lstStyle/>
                    <a:p>
                      <a:pPr algn="ctr" fontAlgn="ctr"/>
                      <a:r>
                        <a:rPr lang="en-US" sz="1600" u="none" strike="noStrike" dirty="0">
                          <a:effectLst/>
                        </a:rPr>
                        <a:t>Nitrogen</a:t>
                      </a:r>
                      <a:endParaRPr lang="en-US" sz="1600" b="0" i="0" u="none" strike="noStrike" dirty="0">
                        <a:solidFill>
                          <a:srgbClr val="000000"/>
                        </a:solidFill>
                        <a:effectLst/>
                        <a:latin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600" u="none" strike="noStrike" dirty="0">
                          <a:effectLst/>
                        </a:rPr>
                        <a:t>0%</a:t>
                      </a:r>
                      <a:endParaRPr lang="en-US" sz="1600" b="0" i="0" u="none" strike="noStrike" dirty="0">
                        <a:solidFill>
                          <a:srgbClr val="000000"/>
                        </a:solidFill>
                        <a:effectLst/>
                        <a:latin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600" u="none" strike="noStrike" dirty="0">
                          <a:effectLst/>
                        </a:rPr>
                        <a:t>0.197%</a:t>
                      </a:r>
                      <a:endParaRPr lang="en-US" sz="1600" b="0" i="0" u="none" strike="noStrike" dirty="0">
                        <a:solidFill>
                          <a:srgbClr val="000000"/>
                        </a:solidFill>
                        <a:effectLst/>
                        <a:latin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6844000"/>
                  </a:ext>
                </a:extLst>
              </a:tr>
              <a:tr h="275635">
                <a:tc>
                  <a:txBody>
                    <a:bodyPr/>
                    <a:lstStyle/>
                    <a:p>
                      <a:pPr algn="r" fontAlgn="ctr"/>
                      <a:r>
                        <a:rPr lang="en-US" sz="1600" u="none" strike="noStrike">
                          <a:effectLst/>
                        </a:rPr>
                        <a:t>Total</a:t>
                      </a:r>
                      <a:endParaRPr lang="en-US" sz="1600" b="0" i="0" u="none" strike="noStrike">
                        <a:solidFill>
                          <a:srgbClr val="000000"/>
                        </a:solidFill>
                        <a:effectLst/>
                        <a:latin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600" u="none" strike="noStrike">
                          <a:effectLst/>
                        </a:rPr>
                        <a:t>100%</a:t>
                      </a:r>
                      <a:endParaRPr lang="en-US" sz="1600" b="0" i="0" u="none" strike="noStrike">
                        <a:solidFill>
                          <a:srgbClr val="000000"/>
                        </a:solidFill>
                        <a:effectLst/>
                        <a:latin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600" u="none" strike="noStrike" dirty="0">
                          <a:effectLst/>
                        </a:rPr>
                        <a:t>100%</a:t>
                      </a:r>
                      <a:endParaRPr lang="en-US" sz="1600" b="0" i="0" u="none" strike="noStrike" dirty="0">
                        <a:solidFill>
                          <a:srgbClr val="000000"/>
                        </a:solidFill>
                        <a:effectLst/>
                        <a:latin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49479744"/>
                  </a:ext>
                </a:extLst>
              </a:tr>
            </a:tbl>
          </a:graphicData>
        </a:graphic>
      </p:graphicFrame>
      <p:pic>
        <p:nvPicPr>
          <p:cNvPr id="8" name="Picture 7" descr="A picture containing sky, outdoor, parked, bus stop&#10;&#10;AI-generated content may be incorrect.">
            <a:extLst>
              <a:ext uri="{FF2B5EF4-FFF2-40B4-BE49-F238E27FC236}">
                <a16:creationId xmlns:a16="http://schemas.microsoft.com/office/drawing/2014/main" id="{7635691B-4E95-C0F5-22F1-640FF32BA7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6822" y="1954290"/>
            <a:ext cx="5538621" cy="4153966"/>
          </a:xfrm>
          <a:prstGeom prst="rect">
            <a:avLst/>
          </a:prstGeom>
          <a:effectLst>
            <a:outerShdw blurRad="63500" sx="102000" sy="102000" algn="ctr" rotWithShape="0">
              <a:prstClr val="black">
                <a:alpha val="40000"/>
              </a:prstClr>
            </a:outerShdw>
          </a:effectLst>
        </p:spPr>
      </p:pic>
      <p:sp>
        <p:nvSpPr>
          <p:cNvPr id="9" name="TextBox 8">
            <a:extLst>
              <a:ext uri="{FF2B5EF4-FFF2-40B4-BE49-F238E27FC236}">
                <a16:creationId xmlns:a16="http://schemas.microsoft.com/office/drawing/2014/main" id="{862B9981-D5A6-17C3-268C-7B961AA4A82B}"/>
              </a:ext>
            </a:extLst>
          </p:cNvPr>
          <p:cNvSpPr txBox="1"/>
          <p:nvPr/>
        </p:nvSpPr>
        <p:spPr>
          <a:xfrm>
            <a:off x="121091" y="4914569"/>
            <a:ext cx="6183828" cy="186204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System outperformed expectations!</a:t>
            </a:r>
          </a:p>
          <a:p>
            <a:pPr marL="800100" lvl="1" indent="-342900">
              <a:spcAft>
                <a:spcPts val="600"/>
              </a:spcAft>
              <a:buFont typeface="Wingdings" panose="05000000000000000000" pitchFamily="2" charset="2"/>
              <a:buChar char="ü"/>
            </a:pPr>
            <a:r>
              <a:rPr lang="en-US" sz="2400" dirty="0">
                <a:latin typeface="Calibri" panose="020F0502020204030204" pitchFamily="34" charset="0"/>
                <a:ea typeface="Calibri" panose="020F0502020204030204" pitchFamily="34" charset="0"/>
                <a:cs typeface="Calibri" panose="020F0502020204030204" pitchFamily="34" charset="0"/>
              </a:rPr>
              <a:t>Virtually flawless data collection</a:t>
            </a:r>
          </a:p>
          <a:p>
            <a:pPr marL="800100" lvl="1" indent="-342900">
              <a:spcAft>
                <a:spcPts val="600"/>
              </a:spcAft>
              <a:buFont typeface="Wingdings" panose="05000000000000000000" pitchFamily="2" charset="2"/>
              <a:buChar char="ü"/>
            </a:pPr>
            <a:r>
              <a:rPr lang="en-US" sz="2400" dirty="0">
                <a:latin typeface="Calibri" panose="020F0502020204030204" pitchFamily="34" charset="0"/>
                <a:ea typeface="Calibri" panose="020F0502020204030204" pitchFamily="34" charset="0"/>
                <a:cs typeface="Calibri" panose="020F0502020204030204" pitchFamily="34" charset="0"/>
              </a:rPr>
              <a:t>100% automated sampling every 30 min</a:t>
            </a:r>
          </a:p>
          <a:p>
            <a:pPr marL="800100" lvl="1" indent="-342900">
              <a:spcAft>
                <a:spcPts val="600"/>
              </a:spcAft>
              <a:buFont typeface="Wingdings" panose="05000000000000000000" pitchFamily="2" charset="2"/>
              <a:buChar char="ü"/>
            </a:pPr>
            <a:r>
              <a:rPr lang="en-US" sz="2400" dirty="0">
                <a:latin typeface="Calibri" panose="020F0502020204030204" pitchFamily="34" charset="0"/>
                <a:ea typeface="Calibri" panose="020F0502020204030204" pitchFamily="34" charset="0"/>
                <a:cs typeface="Calibri" panose="020F0502020204030204" pitchFamily="34" charset="0"/>
              </a:rPr>
              <a:t>Boths tests ran for roughly 46 days</a:t>
            </a:r>
          </a:p>
        </p:txBody>
      </p:sp>
      <p:sp>
        <p:nvSpPr>
          <p:cNvPr id="13" name="TextBox 12">
            <a:extLst>
              <a:ext uri="{FF2B5EF4-FFF2-40B4-BE49-F238E27FC236}">
                <a16:creationId xmlns:a16="http://schemas.microsoft.com/office/drawing/2014/main" id="{8F1CC885-DFBF-8082-4692-B0C8264E0295}"/>
              </a:ext>
            </a:extLst>
          </p:cNvPr>
          <p:cNvSpPr txBox="1"/>
          <p:nvPr/>
        </p:nvSpPr>
        <p:spPr>
          <a:xfrm>
            <a:off x="6396822" y="5831257"/>
            <a:ext cx="993349" cy="276999"/>
          </a:xfrm>
          <a:prstGeom prst="rect">
            <a:avLst/>
          </a:prstGeom>
          <a:noFill/>
        </p:spPr>
        <p:txBody>
          <a:bodyPr wrap="none" rtlCol="0">
            <a:spAutoFit/>
          </a:bodyPr>
          <a:lstStyle/>
          <a:p>
            <a:r>
              <a:rPr lang="en-US" sz="1200" dirty="0">
                <a:solidFill>
                  <a:schemeClr val="bg1"/>
                </a:solidFill>
              </a:rPr>
              <a:t>Image: NASA</a:t>
            </a:r>
          </a:p>
        </p:txBody>
      </p:sp>
    </p:spTree>
    <p:extLst>
      <p:ext uri="{BB962C8B-B14F-4D97-AF65-F5344CB8AC3E}">
        <p14:creationId xmlns:p14="http://schemas.microsoft.com/office/powerpoint/2010/main" val="3797900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A87C24D-333F-43CC-A4BF-181E93695A57}"/>
              </a:ext>
            </a:extLst>
          </p:cNvPr>
          <p:cNvSpPr txBox="1">
            <a:spLocks/>
          </p:cNvSpPr>
          <p:nvPr/>
        </p:nvSpPr>
        <p:spPr>
          <a:xfrm>
            <a:off x="1208836" y="-388143"/>
            <a:ext cx="9753600" cy="13255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all" spc="0" normalizeH="0" baseline="0" noProof="0" dirty="0">
                <a:ln>
                  <a:noFill/>
                </a:ln>
                <a:solidFill>
                  <a:srgbClr val="000000"/>
                </a:solidFill>
                <a:effectLst/>
                <a:uLnTx/>
                <a:uFillTx/>
                <a:latin typeface="Century Gothic"/>
                <a:ea typeface="+mj-ea"/>
                <a:cs typeface="+mj-cs"/>
              </a:rPr>
              <a:t>LNG Testbed </a:t>
            </a:r>
            <a:r>
              <a:rPr kumimoji="0" lang="en-US" sz="4000" b="0" i="0" u="none" strike="noStrike" kern="1200" cap="all"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4000" b="0" i="0" u="none" strike="noStrike" kern="1200" cap="all" spc="0" normalizeH="0" baseline="0" noProof="0" dirty="0">
                <a:ln>
                  <a:noFill/>
                </a:ln>
                <a:solidFill>
                  <a:srgbClr val="6600FF"/>
                </a:solidFill>
                <a:effectLst/>
                <a:uLnTx/>
                <a:uFillTx/>
                <a:latin typeface="Calibri" panose="020F0502020204030204" pitchFamily="34" charset="0"/>
                <a:ea typeface="Calibri" panose="020F0502020204030204" pitchFamily="34" charset="0"/>
                <a:cs typeface="Calibri" panose="020F0502020204030204" pitchFamily="34" charset="0"/>
              </a:rPr>
              <a:t>phase 2 </a:t>
            </a:r>
            <a:r>
              <a:rPr kumimoji="0" lang="en-US" sz="4000" b="0" i="0" u="none" strike="noStrike" kern="1200" cap="all"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Results</a:t>
            </a:r>
            <a:endParaRPr kumimoji="0" lang="en-US" sz="4000" b="0" i="0" u="none" strike="noStrike" kern="1200" cap="all" spc="0" normalizeH="0" baseline="0" noProof="0" dirty="0">
              <a:ln>
                <a:noFill/>
              </a:ln>
              <a:solidFill>
                <a:schemeClr val="tx1"/>
              </a:solidFill>
              <a:effectLst/>
              <a:uLnTx/>
              <a:uFillTx/>
              <a:latin typeface="Century Gothic"/>
              <a:ea typeface="+mj-ea"/>
              <a:cs typeface="+mj-cs"/>
            </a:endParaRPr>
          </a:p>
        </p:txBody>
      </p:sp>
      <p:sp>
        <p:nvSpPr>
          <p:cNvPr id="12" name="Slide Number Placeholder 5">
            <a:extLst>
              <a:ext uri="{FF2B5EF4-FFF2-40B4-BE49-F238E27FC236}">
                <a16:creationId xmlns:a16="http://schemas.microsoft.com/office/drawing/2014/main" id="{BBED35F1-A614-4EAD-875A-C1303897ED14}"/>
              </a:ext>
            </a:extLst>
          </p:cNvPr>
          <p:cNvSpPr txBox="1">
            <a:spLocks/>
          </p:cNvSpPr>
          <p:nvPr/>
        </p:nvSpPr>
        <p:spPr>
          <a:xfrm>
            <a:off x="11276012" y="274638"/>
            <a:ext cx="457201" cy="25876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US" smtClean="0">
                <a:solidFill>
                  <a:srgbClr val="545454"/>
                </a:solidFill>
                <a:latin typeface="Century Gothic"/>
              </a:rPr>
              <a:pPr/>
              <a:t>9</a:t>
            </a:fld>
            <a:endParaRPr lang="en-US" dirty="0">
              <a:solidFill>
                <a:srgbClr val="545454"/>
              </a:solidFill>
              <a:latin typeface="Century Gothic"/>
            </a:endParaRPr>
          </a:p>
        </p:txBody>
      </p:sp>
      <p:sp>
        <p:nvSpPr>
          <p:cNvPr id="2" name="TextBox 1">
            <a:extLst>
              <a:ext uri="{FF2B5EF4-FFF2-40B4-BE49-F238E27FC236}">
                <a16:creationId xmlns:a16="http://schemas.microsoft.com/office/drawing/2014/main" id="{C0D19F40-3E9C-51AA-A975-30C9D0A1C751}"/>
              </a:ext>
            </a:extLst>
          </p:cNvPr>
          <p:cNvSpPr txBox="1"/>
          <p:nvPr/>
        </p:nvSpPr>
        <p:spPr>
          <a:xfrm>
            <a:off x="121091" y="1265685"/>
            <a:ext cx="4357776" cy="3062377"/>
          </a:xfrm>
          <a:prstGeom prst="rect">
            <a:avLst/>
          </a:prstGeom>
          <a:noFill/>
        </p:spPr>
        <p:txBody>
          <a:bodyPr wrap="square" rtlCol="0">
            <a:spAutoFit/>
          </a:bodyPr>
          <a:lstStyle/>
          <a:p>
            <a:pPr marL="285750" indent="-285750">
              <a:spcAft>
                <a:spcPts val="18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Tank pressure control to ±1.45 kPa on average for both test runs</a:t>
            </a:r>
          </a:p>
          <a:p>
            <a:pPr marL="285750" indent="-285750">
              <a:spcAft>
                <a:spcPts val="12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Minimal thermal stratification in the liquid</a:t>
            </a:r>
          </a:p>
          <a:p>
            <a:pPr marL="285750" indent="-285750">
              <a:spcAft>
                <a:spcPts val="1200"/>
              </a:spcAft>
              <a:buFont typeface="Arial" panose="020B0604020202020204" pitchFamily="34" charset="0"/>
              <a:buChar char="•"/>
            </a:pPr>
            <a:endParaRPr lang="en-US" sz="2800" dirty="0">
              <a:latin typeface="Calibri" panose="020F0502020204030204" pitchFamily="34" charset="0"/>
              <a:ea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8F1CC885-DFBF-8082-4692-B0C8264E0295}"/>
              </a:ext>
            </a:extLst>
          </p:cNvPr>
          <p:cNvSpPr txBox="1"/>
          <p:nvPr/>
        </p:nvSpPr>
        <p:spPr>
          <a:xfrm>
            <a:off x="6396822" y="5831257"/>
            <a:ext cx="993349" cy="276999"/>
          </a:xfrm>
          <a:prstGeom prst="rect">
            <a:avLst/>
          </a:prstGeom>
          <a:noFill/>
        </p:spPr>
        <p:txBody>
          <a:bodyPr wrap="none" rtlCol="0">
            <a:spAutoFit/>
          </a:bodyPr>
          <a:lstStyle/>
          <a:p>
            <a:r>
              <a:rPr lang="en-US" sz="1200" dirty="0">
                <a:solidFill>
                  <a:schemeClr val="bg1"/>
                </a:solidFill>
              </a:rPr>
              <a:t>Image: NASA</a:t>
            </a:r>
          </a:p>
        </p:txBody>
      </p:sp>
      <p:pic>
        <p:nvPicPr>
          <p:cNvPr id="4" name="Picture 3">
            <a:extLst>
              <a:ext uri="{FF2B5EF4-FFF2-40B4-BE49-F238E27FC236}">
                <a16:creationId xmlns:a16="http://schemas.microsoft.com/office/drawing/2014/main" id="{DCBA5E6F-7285-84A2-9793-2F8D659C4F94}"/>
              </a:ext>
            </a:extLst>
          </p:cNvPr>
          <p:cNvPicPr>
            <a:picLocks noChangeAspect="1"/>
          </p:cNvPicPr>
          <p:nvPr/>
        </p:nvPicPr>
        <p:blipFill>
          <a:blip r:embed="rId2"/>
          <a:stretch>
            <a:fillRect/>
          </a:stretch>
        </p:blipFill>
        <p:spPr>
          <a:xfrm>
            <a:off x="4652535" y="1266294"/>
            <a:ext cx="7319332" cy="5317068"/>
          </a:xfrm>
          <a:prstGeom prst="rect">
            <a:avLst/>
          </a:prstGeom>
        </p:spPr>
      </p:pic>
      <p:sp>
        <p:nvSpPr>
          <p:cNvPr id="5" name="TextBox 4">
            <a:extLst>
              <a:ext uri="{FF2B5EF4-FFF2-40B4-BE49-F238E27FC236}">
                <a16:creationId xmlns:a16="http://schemas.microsoft.com/office/drawing/2014/main" id="{2169EEAF-3966-A46F-E277-0FD6E7512641}"/>
              </a:ext>
            </a:extLst>
          </p:cNvPr>
          <p:cNvSpPr txBox="1"/>
          <p:nvPr/>
        </p:nvSpPr>
        <p:spPr>
          <a:xfrm>
            <a:off x="294166" y="4656328"/>
            <a:ext cx="3515834" cy="1569660"/>
          </a:xfrm>
          <a:prstGeom prst="rect">
            <a:avLst/>
          </a:prstGeom>
          <a:noFill/>
        </p:spPr>
        <p:txBody>
          <a:bodyPr wrap="square" rtlCol="0">
            <a:spAutoFit/>
          </a:bodyPr>
          <a:lstStyle/>
          <a:p>
            <a:pPr algn="r">
              <a:spcAft>
                <a:spcPts val="1800"/>
              </a:spcAft>
            </a:pPr>
            <a:r>
              <a:rPr lang="en-US" sz="2400" dirty="0">
                <a:latin typeface="Calibri" panose="020F0502020204030204" pitchFamily="34" charset="0"/>
                <a:ea typeface="Calibri" panose="020F0502020204030204" pitchFamily="34" charset="0"/>
                <a:cs typeface="Calibri" panose="020F0502020204030204" pitchFamily="34" charset="0"/>
              </a:rPr>
              <a:t>Subcooled for first ~6 days due to prechilling tank with liquid nitrogen before LNG offload</a:t>
            </a:r>
          </a:p>
        </p:txBody>
      </p:sp>
      <p:sp>
        <p:nvSpPr>
          <p:cNvPr id="11" name="Rectangle: Rounded Corners 10">
            <a:extLst>
              <a:ext uri="{FF2B5EF4-FFF2-40B4-BE49-F238E27FC236}">
                <a16:creationId xmlns:a16="http://schemas.microsoft.com/office/drawing/2014/main" id="{1E7E587D-F31B-969F-039F-991329D85184}"/>
              </a:ext>
            </a:extLst>
          </p:cNvPr>
          <p:cNvSpPr/>
          <p:nvPr/>
        </p:nvSpPr>
        <p:spPr>
          <a:xfrm>
            <a:off x="5283200" y="5130800"/>
            <a:ext cx="778933" cy="406400"/>
          </a:xfrm>
          <a:prstGeom prst="round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8EF2231D-A4F9-2437-52D6-0284B2DA778C}"/>
              </a:ext>
            </a:extLst>
          </p:cNvPr>
          <p:cNvCxnSpPr>
            <a:cxnSpLocks/>
            <a:endCxn id="11" idx="1"/>
          </p:cNvCxnSpPr>
          <p:nvPr/>
        </p:nvCxnSpPr>
        <p:spPr>
          <a:xfrm>
            <a:off x="3810000" y="5232400"/>
            <a:ext cx="1473200" cy="101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76568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1299</TotalTime>
  <Words>773</Words>
  <Application>Microsoft Office PowerPoint</Application>
  <PresentationFormat>Widescreen</PresentationFormat>
  <Paragraphs>137</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Century Gothic</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SWANGER, ADAM M. (KSC-UBG00)</dc:creator>
  <cp:lastModifiedBy>SWANGER, ADAM M. (KSC-UBG00)</cp:lastModifiedBy>
  <cp:revision>119</cp:revision>
  <dcterms:created xsi:type="dcterms:W3CDTF">2021-06-28T14:52:51Z</dcterms:created>
  <dcterms:modified xsi:type="dcterms:W3CDTF">2025-05-16T19:27:49Z</dcterms:modified>
</cp:coreProperties>
</file>