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2FA_30539CFF.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4" r:id="rId4"/>
  </p:sldMasterIdLst>
  <p:notesMasterIdLst>
    <p:notesMasterId r:id="rId19"/>
  </p:notesMasterIdLst>
  <p:handoutMasterIdLst>
    <p:handoutMasterId r:id="rId20"/>
  </p:handoutMasterIdLst>
  <p:sldIdLst>
    <p:sldId id="260" r:id="rId5"/>
    <p:sldId id="648" r:id="rId6"/>
    <p:sldId id="758" r:id="rId7"/>
    <p:sldId id="764" r:id="rId8"/>
    <p:sldId id="728" r:id="rId9"/>
    <p:sldId id="691" r:id="rId10"/>
    <p:sldId id="763" r:id="rId11"/>
    <p:sldId id="761" r:id="rId12"/>
    <p:sldId id="759" r:id="rId13"/>
    <p:sldId id="762" r:id="rId14"/>
    <p:sldId id="439" r:id="rId15"/>
    <p:sldId id="725" r:id="rId16"/>
    <p:sldId id="681" r:id="rId17"/>
    <p:sldId id="755" r:id="rId18"/>
  </p:sldIdLst>
  <p:sldSz cx="12192000" cy="6858000"/>
  <p:notesSz cx="7010400" cy="9296400"/>
  <p:embeddedFontLst>
    <p:embeddedFont>
      <p:font typeface="Cambria Math" panose="02040503050406030204" pitchFamily="18" charset="0"/>
      <p:regular r:id="rId21"/>
    </p:embeddedFont>
    <p:embeddedFont>
      <p:font typeface="Century Schoolbook" panose="02040604050505020304" pitchFamily="18" charset="0"/>
      <p:regular r:id="rId22"/>
      <p:bold r:id="rId23"/>
      <p:italic r:id="rId24"/>
      <p:boldItalic r:id="rId25"/>
    </p:embeddedFont>
    <p:embeddedFont>
      <p:font typeface="Wingdings 2" panose="05020102010507070707" pitchFamily="18" charset="2"/>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B19B667-4E3B-0ACA-7E1E-30DAFDFFCF49}" name="Kyle Appel" initials="KA" userId="Kyle Appel" providerId="None"/>
  <p188:author id="{E165E2CE-EEA8-FED4-1896-7D706054A6BA}" name="Gitter, Yulia Katrina" initials="GYK" userId="S::yulia.gitter@wsu.edu::c341266f-16c7-4c94-993d-4fe9dbc1b05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B0F1"/>
    <a:srgbClr val="DAE3F4"/>
    <a:srgbClr val="6F6F74"/>
    <a:srgbClr val="9A0000"/>
    <a:srgbClr val="D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5008" autoAdjust="0"/>
  </p:normalViewPr>
  <p:slideViewPr>
    <p:cSldViewPr snapToGrid="0">
      <p:cViewPr varScale="1">
        <p:scale>
          <a:sx n="101" d="100"/>
          <a:sy n="101" d="100"/>
        </p:scale>
        <p:origin x="252" y="48"/>
      </p:cViewPr>
      <p:guideLst/>
    </p:cSldViewPr>
  </p:slideViewPr>
  <p:notesTextViewPr>
    <p:cViewPr>
      <p:scale>
        <a:sx n="1" d="1"/>
        <a:sy n="1" d="1"/>
      </p:scale>
      <p:origin x="0" y="0"/>
    </p:cViewPr>
  </p:notesTextViewPr>
  <p:notesViewPr>
    <p:cSldViewPr snapToGrid="0">
      <p:cViewPr varScale="1">
        <p:scale>
          <a:sx n="59" d="100"/>
          <a:sy n="59" d="100"/>
        </p:scale>
        <p:origin x="2517" y="3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6.fntdata"/><Relationship Id="rId3" Type="http://schemas.openxmlformats.org/officeDocument/2006/relationships/customXml" Target="../customXml/item3.xml"/><Relationship Id="rId21" Type="http://schemas.openxmlformats.org/officeDocument/2006/relationships/font" Target="fonts/font1.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5.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4.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3.fntdata"/><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2.fntdata"/><Relationship Id="rId27" Type="http://schemas.openxmlformats.org/officeDocument/2006/relationships/presProps" Target="presProps.xml"/><Relationship Id="rId30" Type="http://schemas.openxmlformats.org/officeDocument/2006/relationships/tableStyles" Target="tableStyles.xml"/></Relationships>
</file>

<file path=ppt/comments/modernComment_2FA_30539CFF.xml><?xml version="1.0" encoding="utf-8"?>
<p188:cmLst xmlns:a="http://schemas.openxmlformats.org/drawingml/2006/main" xmlns:r="http://schemas.openxmlformats.org/officeDocument/2006/relationships" xmlns:p188="http://schemas.microsoft.com/office/powerpoint/2018/8/main">
  <p188:cm id="{D3C1F59D-637D-48EE-B15E-D1450E2DC042}" authorId="{AB19B667-4E3B-0ACA-7E1E-30DAFDFFCF49}" created="2025-05-15T21:17:37.803">
    <ac:txMkLst xmlns:ac="http://schemas.microsoft.com/office/drawing/2013/main/command">
      <pc:docMk xmlns:pc="http://schemas.microsoft.com/office/powerpoint/2013/main/command"/>
      <pc:sldMk xmlns:pc="http://schemas.microsoft.com/office/powerpoint/2013/main/command" cId="810786047" sldId="762"/>
      <ac:spMk id="3" creationId="{07D5AA04-F4AB-3C9E-892C-A150DBB8E259}"/>
      <ac:txMk cp="1016" len="158">
        <ac:context len="1175" hash="3791603837"/>
      </ac:txMk>
    </ac:txMkLst>
    <p188:pos x="9108845" y="4568545"/>
    <p188:txBody>
      <a:bodyPr/>
      <a:lstStyle/>
      <a:p>
        <a:r>
          <a:rPr lang="en-US"/>
          <a:t>Reduce boil</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3B62E1F-A4E0-FD06-368A-D66F01A66993}"/>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id="{DA5D4B82-9E0F-4CF4-A08C-D6346B6D2980}"/>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668CF2D-151E-4BD9-A98B-DD9F180C4981}" type="datetimeFigureOut">
              <a:rPr lang="en-US" smtClean="0"/>
              <a:t>5/18/2025</a:t>
            </a:fld>
            <a:endParaRPr lang="en-US"/>
          </a:p>
        </p:txBody>
      </p:sp>
      <p:sp>
        <p:nvSpPr>
          <p:cNvPr id="4" name="Footer Placeholder 3">
            <a:extLst>
              <a:ext uri="{FF2B5EF4-FFF2-40B4-BE49-F238E27FC236}">
                <a16:creationId xmlns:a16="http://schemas.microsoft.com/office/drawing/2014/main" id="{645D5CA7-1155-EA5E-801D-46ABCBA92016}"/>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42BDE1-16A5-457A-B72C-FFB31403B45C}"/>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A3D15F0C-DC97-46BC-BE8E-EFA56825A8A6}" type="slidenum">
              <a:rPr lang="en-US" smtClean="0"/>
              <a:t>‹#›</a:t>
            </a:fld>
            <a:endParaRPr lang="en-US"/>
          </a:p>
        </p:txBody>
      </p:sp>
    </p:spTree>
    <p:extLst>
      <p:ext uri="{BB962C8B-B14F-4D97-AF65-F5344CB8AC3E}">
        <p14:creationId xmlns:p14="http://schemas.microsoft.com/office/powerpoint/2010/main" val="1106176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18B8937-DE78-4879-A415-F62D4CCBF840}" type="datetimeFigureOut">
              <a:rPr lang="en-US" smtClean="0"/>
              <a:t>5/18/2025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292CB81-F777-4FE9-9455-FAD76910933E}" type="slidenum">
              <a:rPr lang="en-US" smtClean="0"/>
              <a:t>‹#›</a:t>
            </a:fld>
            <a:endParaRPr lang="en-US"/>
          </a:p>
        </p:txBody>
      </p:sp>
    </p:spTree>
    <p:extLst>
      <p:ext uri="{BB962C8B-B14F-4D97-AF65-F5344CB8AC3E}">
        <p14:creationId xmlns:p14="http://schemas.microsoft.com/office/powerpoint/2010/main" val="1361556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92CB81-F777-4FE9-9455-FAD76910933E}" type="slidenum">
              <a:rPr lang="en-US" smtClean="0"/>
              <a:t>1</a:t>
            </a:fld>
            <a:endParaRPr lang="en-US"/>
          </a:p>
        </p:txBody>
      </p:sp>
    </p:spTree>
    <p:extLst>
      <p:ext uri="{BB962C8B-B14F-4D97-AF65-F5344CB8AC3E}">
        <p14:creationId xmlns:p14="http://schemas.microsoft.com/office/powerpoint/2010/main" val="3485134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model integration properties for both liquid and gas are required so the </a:t>
            </a:r>
            <a:r>
              <a:rPr lang="en-US" dirty="0" err="1"/>
              <a:t>leachman</a:t>
            </a:r>
            <a:r>
              <a:rPr lang="en-US" dirty="0"/>
              <a:t> equation </a:t>
            </a:r>
            <a:r>
              <a:rPr lang="en-US" dirty="0" err="1"/>
              <a:t>os</a:t>
            </a:r>
            <a:r>
              <a:rPr lang="en-US" dirty="0"/>
              <a:t> state is used in the NIST program </a:t>
            </a:r>
            <a:r>
              <a:rPr lang="en-US" dirty="0" err="1"/>
              <a:t>RefProp</a:t>
            </a:r>
            <a:r>
              <a:rPr lang="en-US" dirty="0"/>
              <a:t> which has a convenient plugin in </a:t>
            </a:r>
            <a:r>
              <a:rPr lang="en-US" dirty="0" err="1"/>
              <a:t>matlab</a:t>
            </a:r>
            <a:r>
              <a:rPr lang="en-US" dirty="0"/>
              <a:t> for quick property lookup. Correlations also have to be used for the natural convection in the fluids due to thermal stratification. Using the common equation for convective heat transfer the coefficient must be found using the correlation shown. Where c and n are used </a:t>
            </a:r>
            <a:r>
              <a:rPr lang="en-US" dirty="0" err="1"/>
              <a:t>ra</a:t>
            </a:r>
            <a:r>
              <a:rPr lang="en-US" dirty="0"/>
              <a:t> Is the Rayleigh number and </a:t>
            </a:r>
            <a:r>
              <a:rPr lang="en-US" dirty="0" err="1"/>
              <a:t>k_cal</a:t>
            </a:r>
            <a:r>
              <a:rPr lang="en-US" dirty="0"/>
              <a:t> is a calibration coefficient used to tune the model with experimental data. using these correlations and many lines in </a:t>
            </a:r>
            <a:r>
              <a:rPr lang="en-US" dirty="0" err="1"/>
              <a:t>matlab</a:t>
            </a:r>
            <a:r>
              <a:rPr lang="en-US" dirty="0"/>
              <a:t> the model analyzes the self-pressurization and operations of tanks.</a:t>
            </a:r>
          </a:p>
          <a:p>
            <a:endParaRPr lang="en-US" dirty="0"/>
          </a:p>
          <a:p>
            <a:r>
              <a:rPr lang="en-US" dirty="0"/>
              <a:t>Prandtl measure of momentum diffusivity to thermal diffusivity</a:t>
            </a:r>
          </a:p>
          <a:p>
            <a:r>
              <a:rPr lang="en-US" dirty="0" err="1"/>
              <a:t>Grashoff</a:t>
            </a:r>
            <a:r>
              <a:rPr lang="en-US" dirty="0"/>
              <a:t> buoyancy forces vs viscous forces </a:t>
            </a:r>
          </a:p>
          <a:p>
            <a:endParaRPr lang="en-US" dirty="0"/>
          </a:p>
        </p:txBody>
      </p:sp>
      <p:sp>
        <p:nvSpPr>
          <p:cNvPr id="4" name="Slide Number Placeholder 3"/>
          <p:cNvSpPr>
            <a:spLocks noGrp="1"/>
          </p:cNvSpPr>
          <p:nvPr>
            <p:ph type="sldNum" sz="quarter" idx="5"/>
          </p:nvPr>
        </p:nvSpPr>
        <p:spPr/>
        <p:txBody>
          <a:bodyPr/>
          <a:lstStyle/>
          <a:p>
            <a:fld id="{D292CB81-F777-4FE9-9455-FAD76910933E}" type="slidenum">
              <a:rPr lang="en-US" smtClean="0"/>
              <a:t>13</a:t>
            </a:fld>
            <a:endParaRPr lang="en-US"/>
          </a:p>
        </p:txBody>
      </p:sp>
    </p:spTree>
    <p:extLst>
      <p:ext uri="{BB962C8B-B14F-4D97-AF65-F5344CB8AC3E}">
        <p14:creationId xmlns:p14="http://schemas.microsoft.com/office/powerpoint/2010/main" val="1927294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54356A-05C1-5F8D-ED39-ECCA21CD9A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CC4E52-71A5-65DA-71D1-46C9D44F1D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A0B5F8F-1F8A-E372-03F1-FB320297D0B1}"/>
              </a:ext>
            </a:extLst>
          </p:cNvPr>
          <p:cNvSpPr>
            <a:spLocks noGrp="1"/>
          </p:cNvSpPr>
          <p:nvPr>
            <p:ph type="body" idx="1"/>
          </p:nvPr>
        </p:nvSpPr>
        <p:spPr/>
        <p:txBody>
          <a:bodyPr/>
          <a:lstStyle/>
          <a:p>
            <a:r>
              <a:rPr lang="en-US" dirty="0"/>
              <a:t>Based on the operations of the tanks and heat leak between 7-25% of a load of hydrogen goes unutilized as announced by Plug Power. Around 40 </a:t>
            </a:r>
            <a:r>
              <a:rPr lang="en-US" dirty="0" err="1"/>
              <a:t>tonnes</a:t>
            </a:r>
            <a:r>
              <a:rPr lang="en-US" dirty="0"/>
              <a:t> are distributed and stored by plug power, at 25 % which equates to 10 </a:t>
            </a:r>
            <a:r>
              <a:rPr lang="en-US" dirty="0" err="1"/>
              <a:t>tonnes</a:t>
            </a:r>
            <a:r>
              <a:rPr lang="en-US" dirty="0"/>
              <a:t> unutilized, at 8$ /kg this is around 80000 lost. On the daily loss somewhere between 0.1-3 % of the total mass is lost daily.</a:t>
            </a:r>
          </a:p>
          <a:p>
            <a:endParaRPr lang="en-US" dirty="0"/>
          </a:p>
          <a:p>
            <a:r>
              <a:rPr lang="en-US" dirty="0"/>
              <a:t>With the push for decarbonization of large production sectors the global hydrogen demand is forecast to increase 4-5 $% yearly until 2025 and reach more than 500 million </a:t>
            </a:r>
            <a:r>
              <a:rPr lang="en-US" dirty="0" err="1"/>
              <a:t>tonnes</a:t>
            </a:r>
            <a:r>
              <a:rPr lang="en-US" dirty="0"/>
              <a:t>  by 2070.</a:t>
            </a:r>
          </a:p>
          <a:p>
            <a:endParaRPr lang="en-US" dirty="0"/>
          </a:p>
          <a:p>
            <a:r>
              <a:rPr lang="en-US" dirty="0"/>
              <a:t>Due to the large increase in demand effectively storing hydrogen is paramount, and the large loss percent is unacceptable.</a:t>
            </a:r>
          </a:p>
          <a:p>
            <a:endParaRPr lang="en-US" dirty="0"/>
          </a:p>
        </p:txBody>
      </p:sp>
      <p:sp>
        <p:nvSpPr>
          <p:cNvPr id="4" name="Slide Number Placeholder 3">
            <a:extLst>
              <a:ext uri="{FF2B5EF4-FFF2-40B4-BE49-F238E27FC236}">
                <a16:creationId xmlns:a16="http://schemas.microsoft.com/office/drawing/2014/main" id="{B7208C11-129D-FC84-BED8-9D0C16D72436}"/>
              </a:ext>
            </a:extLst>
          </p:cNvPr>
          <p:cNvSpPr>
            <a:spLocks noGrp="1"/>
          </p:cNvSpPr>
          <p:nvPr>
            <p:ph type="sldNum" sz="quarter" idx="5"/>
          </p:nvPr>
        </p:nvSpPr>
        <p:spPr/>
        <p:txBody>
          <a:bodyPr/>
          <a:lstStyle/>
          <a:p>
            <a:pPr defTabSz="465887">
              <a:defRPr/>
            </a:pPr>
            <a:fld id="{E1D1FF2B-2472-42D6-A4C7-247DC8265C70}" type="slidenum">
              <a:rPr lang="en-US">
                <a:solidFill>
                  <a:prstClr val="black"/>
                </a:solidFill>
                <a:latin typeface="Calibri" panose="020F0502020204030204"/>
              </a:rPr>
              <a:pPr defTabSz="465887">
                <a:defRPr/>
              </a:pPr>
              <a:t>14</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010548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Hydrogen storage discussions and comparison, conclusion of liquid hydrogen due to convenience and distribution. Losses and how to start understanding the losses</a:t>
            </a:r>
          </a:p>
        </p:txBody>
      </p:sp>
      <p:sp>
        <p:nvSpPr>
          <p:cNvPr id="4" name="Slide Number Placeholder 3"/>
          <p:cNvSpPr>
            <a:spLocks noGrp="1"/>
          </p:cNvSpPr>
          <p:nvPr>
            <p:ph type="sldNum" sz="quarter" idx="5"/>
          </p:nvPr>
        </p:nvSpPr>
        <p:spPr/>
        <p:txBody>
          <a:bodyPr/>
          <a:lstStyle/>
          <a:p>
            <a:pPr defTabSz="465887">
              <a:defRPr/>
            </a:pPr>
            <a:fld id="{E1D1FF2B-2472-42D6-A4C7-247DC8265C70}" type="slidenum">
              <a:rPr lang="en-US">
                <a:solidFill>
                  <a:prstClr val="black"/>
                </a:solidFill>
                <a:latin typeface="Calibri" panose="020F0502020204030204"/>
              </a:rPr>
              <a:pPr defTabSz="465887">
                <a:defRPr/>
              </a:pPr>
              <a:t>2</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381591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220308-E491-A85F-F09C-63E8B71E21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F3CF7E-34A7-61D4-0811-61601E816B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AA6727-B46A-FA8D-6B12-770E7A2CB930}"/>
              </a:ext>
            </a:extLst>
          </p:cNvPr>
          <p:cNvSpPr>
            <a:spLocks noGrp="1"/>
          </p:cNvSpPr>
          <p:nvPr>
            <p:ph type="body" idx="1"/>
          </p:nvPr>
        </p:nvSpPr>
        <p:spPr/>
        <p:txBody>
          <a:bodyPr/>
          <a:lstStyle/>
          <a:p>
            <a:r>
              <a:rPr lang="en-US" dirty="0"/>
              <a:t>NTEMs use discretized mass and energy equations to solve for hydrogen properties. The specific enthalpy form of the energy equation is shown, calculating the enthalpy in the next time step. These equations and other correlations are implemented in MATLAB. The model is verified that it doesn’t create mass or energy, so validation can begin. </a:t>
            </a:r>
          </a:p>
        </p:txBody>
      </p:sp>
      <p:sp>
        <p:nvSpPr>
          <p:cNvPr id="4" name="Slide Number Placeholder 3">
            <a:extLst>
              <a:ext uri="{FF2B5EF4-FFF2-40B4-BE49-F238E27FC236}">
                <a16:creationId xmlns:a16="http://schemas.microsoft.com/office/drawing/2014/main" id="{95863AEC-FB13-44D6-7231-8B84A46F511C}"/>
              </a:ext>
            </a:extLst>
          </p:cNvPr>
          <p:cNvSpPr>
            <a:spLocks noGrp="1"/>
          </p:cNvSpPr>
          <p:nvPr>
            <p:ph type="sldNum" sz="quarter" idx="5"/>
          </p:nvPr>
        </p:nvSpPr>
        <p:spPr/>
        <p:txBody>
          <a:bodyPr/>
          <a:lstStyle/>
          <a:p>
            <a:fld id="{D292CB81-F777-4FE9-9455-FAD76910933E}" type="slidenum">
              <a:rPr lang="en-US" smtClean="0"/>
              <a:t>3</a:t>
            </a:fld>
            <a:endParaRPr lang="en-US" dirty="0"/>
          </a:p>
        </p:txBody>
      </p:sp>
    </p:spTree>
    <p:extLst>
      <p:ext uri="{BB962C8B-B14F-4D97-AF65-F5344CB8AC3E}">
        <p14:creationId xmlns:p14="http://schemas.microsoft.com/office/powerpoint/2010/main" val="3149777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the model is validated with a vertical cylindrical tank known as the multipurpose hydrogen test bed. Operated by NASA this tank is often used for model validation. Five test cases are used with varied heat leak and fill levels. For each case the optimal calibration coefficient is found be determining the average deviation between the experimental and theoretical pressure curves. An average of the five optimal coefficients is used to evaluate the expected error for the model for future tanks using this calibration. </a:t>
            </a:r>
          </a:p>
        </p:txBody>
      </p:sp>
      <p:sp>
        <p:nvSpPr>
          <p:cNvPr id="4" name="Slide Number Placeholder 3"/>
          <p:cNvSpPr>
            <a:spLocks noGrp="1"/>
          </p:cNvSpPr>
          <p:nvPr>
            <p:ph type="sldNum" sz="quarter" idx="5"/>
          </p:nvPr>
        </p:nvSpPr>
        <p:spPr/>
        <p:txBody>
          <a:bodyPr/>
          <a:lstStyle/>
          <a:p>
            <a:fld id="{D292CB81-F777-4FE9-9455-FAD76910933E}" type="slidenum">
              <a:rPr lang="en-US" smtClean="0"/>
              <a:t>5</a:t>
            </a:fld>
            <a:endParaRPr lang="en-US"/>
          </a:p>
        </p:txBody>
      </p:sp>
    </p:spTree>
    <p:extLst>
      <p:ext uri="{BB962C8B-B14F-4D97-AF65-F5344CB8AC3E}">
        <p14:creationId xmlns:p14="http://schemas.microsoft.com/office/powerpoint/2010/main" val="1797189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also conducted for a horizontal cylindrical tank using the Integrated Refrigeration and storage system operated by NASA. Two data sets are used to find the optimal calibration coefficient and an average is used to evaluate the expected error in the model for future horizontal tank predictions. </a:t>
            </a:r>
          </a:p>
        </p:txBody>
      </p:sp>
      <p:sp>
        <p:nvSpPr>
          <p:cNvPr id="4" name="Slide Number Placeholder 3"/>
          <p:cNvSpPr>
            <a:spLocks noGrp="1"/>
          </p:cNvSpPr>
          <p:nvPr>
            <p:ph type="sldNum" sz="quarter" idx="5"/>
          </p:nvPr>
        </p:nvSpPr>
        <p:spPr/>
        <p:txBody>
          <a:bodyPr/>
          <a:lstStyle/>
          <a:p>
            <a:fld id="{D292CB81-F777-4FE9-9455-FAD76910933E}" type="slidenum">
              <a:rPr lang="en-US" smtClean="0"/>
              <a:t>6</a:t>
            </a:fld>
            <a:endParaRPr lang="en-US" dirty="0"/>
          </a:p>
        </p:txBody>
      </p:sp>
    </p:spTree>
    <p:extLst>
      <p:ext uri="{BB962C8B-B14F-4D97-AF65-F5344CB8AC3E}">
        <p14:creationId xmlns:p14="http://schemas.microsoft.com/office/powerpoint/2010/main" val="184107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parametric study is conducted investigating the steady state average daily losses for horizontal tanks with varied initial pressures and temperatures. Comparing the first two plots shows that subcooling the liquid decreases losses for all pressures except 239 </a:t>
            </a:r>
            <a:r>
              <a:rPr lang="en-US" dirty="0" err="1"/>
              <a:t>kpa</a:t>
            </a:r>
            <a:r>
              <a:rPr lang="en-US" dirty="0"/>
              <a:t>. </a:t>
            </a:r>
          </a:p>
        </p:txBody>
      </p:sp>
      <p:sp>
        <p:nvSpPr>
          <p:cNvPr id="4" name="Slide Number Placeholder 3"/>
          <p:cNvSpPr>
            <a:spLocks noGrp="1"/>
          </p:cNvSpPr>
          <p:nvPr>
            <p:ph type="sldNum" sz="quarter" idx="5"/>
          </p:nvPr>
        </p:nvSpPr>
        <p:spPr/>
        <p:txBody>
          <a:bodyPr/>
          <a:lstStyle/>
          <a:p>
            <a:fld id="{D292CB81-F777-4FE9-9455-FAD76910933E}" type="slidenum">
              <a:rPr lang="en-US" smtClean="0"/>
              <a:t>8</a:t>
            </a:fld>
            <a:endParaRPr lang="en-US"/>
          </a:p>
        </p:txBody>
      </p:sp>
    </p:spTree>
    <p:extLst>
      <p:ext uri="{BB962C8B-B14F-4D97-AF65-F5344CB8AC3E}">
        <p14:creationId xmlns:p14="http://schemas.microsoft.com/office/powerpoint/2010/main" val="2574842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92CB81-F777-4FE9-9455-FAD76910933E}" type="slidenum">
              <a:rPr lang="en-US" smtClean="0"/>
              <a:t>9</a:t>
            </a:fld>
            <a:endParaRPr lang="en-US"/>
          </a:p>
        </p:txBody>
      </p:sp>
    </p:spTree>
    <p:extLst>
      <p:ext uri="{BB962C8B-B14F-4D97-AF65-F5344CB8AC3E}">
        <p14:creationId xmlns:p14="http://schemas.microsoft.com/office/powerpoint/2010/main" val="606579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Importance of hydrogen </a:t>
            </a:r>
          </a:p>
          <a:p>
            <a:endParaRPr lang="en-US" dirty="0"/>
          </a:p>
          <a:p>
            <a:r>
              <a:rPr lang="en-US" dirty="0"/>
              <a:t>Two most commonly used tanks</a:t>
            </a:r>
          </a:p>
          <a:p>
            <a:endParaRPr lang="en-US" dirty="0"/>
          </a:p>
          <a:p>
            <a:r>
              <a:rPr lang="en-US" dirty="0"/>
              <a:t>Steady movement</a:t>
            </a:r>
          </a:p>
          <a:p>
            <a:endParaRPr lang="en-US" dirty="0"/>
          </a:p>
          <a:p>
            <a:endParaRPr lang="en-US" dirty="0"/>
          </a:p>
        </p:txBody>
      </p:sp>
      <p:sp>
        <p:nvSpPr>
          <p:cNvPr id="4" name="Slide Number Placeholder 3"/>
          <p:cNvSpPr>
            <a:spLocks noGrp="1"/>
          </p:cNvSpPr>
          <p:nvPr>
            <p:ph type="sldNum" sz="quarter" idx="5"/>
          </p:nvPr>
        </p:nvSpPr>
        <p:spPr/>
        <p:txBody>
          <a:bodyPr/>
          <a:lstStyle/>
          <a:p>
            <a:fld id="{D292CB81-F777-4FE9-9455-FAD76910933E}" type="slidenum">
              <a:rPr lang="en-US" smtClean="0"/>
              <a:t>10</a:t>
            </a:fld>
            <a:endParaRPr lang="en-US"/>
          </a:p>
        </p:txBody>
      </p:sp>
    </p:spTree>
    <p:extLst>
      <p:ext uri="{BB962C8B-B14F-4D97-AF65-F5344CB8AC3E}">
        <p14:creationId xmlns:p14="http://schemas.microsoft.com/office/powerpoint/2010/main" val="695169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 reduced order model, the tank is broken up into nodes. The vapor and liquid, and the interface between the two fluids. Multiple heat leaks and mass flows cross the node boundary and need to be accounted for in energy and mass conservation equations. For the vapor node of the model heat leaks include the environment, to and from the interface and any extracted heat leak via cooling. Mass that enters or leaves the node is the hydrogen for venting, the mass condensing or evaporating at the interface, the returning mass during liquid extraction, and the mass entering during filling. Thermal heat leaks in to the liquid include that from the environment, the interface and extracted heat. Mass leaves or returns at the interface, leaves during extraction and enters during filling.</a:t>
            </a:r>
          </a:p>
          <a:p>
            <a:endParaRPr lang="en-US" dirty="0"/>
          </a:p>
          <a:p>
            <a:r>
              <a:rPr lang="en-US" dirty="0"/>
              <a:t>Based on the terms of this schematic the conservation of energy and mass equations will make up the backbone of the model. </a:t>
            </a:r>
          </a:p>
          <a:p>
            <a:endParaRPr lang="en-US" dirty="0"/>
          </a:p>
          <a:p>
            <a:endParaRPr lang="en-US" dirty="0"/>
          </a:p>
        </p:txBody>
      </p:sp>
      <p:sp>
        <p:nvSpPr>
          <p:cNvPr id="4" name="Slide Number Placeholder 3"/>
          <p:cNvSpPr>
            <a:spLocks noGrp="1"/>
          </p:cNvSpPr>
          <p:nvPr>
            <p:ph type="sldNum" sz="quarter" idx="5"/>
          </p:nvPr>
        </p:nvSpPr>
        <p:spPr/>
        <p:txBody>
          <a:bodyPr/>
          <a:lstStyle/>
          <a:p>
            <a:fld id="{D292CB81-F777-4FE9-9455-FAD76910933E}" type="slidenum">
              <a:rPr lang="en-US" smtClean="0"/>
              <a:t>12</a:t>
            </a:fld>
            <a:endParaRPr lang="en-US" dirty="0"/>
          </a:p>
        </p:txBody>
      </p:sp>
    </p:spTree>
    <p:extLst>
      <p:ext uri="{BB962C8B-B14F-4D97-AF65-F5344CB8AC3E}">
        <p14:creationId xmlns:p14="http://schemas.microsoft.com/office/powerpoint/2010/main" val="17971898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3.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4.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9.png"/><Relationship Id="rId5" Type="http://schemas.microsoft.com/office/2007/relationships/hdphoto" Target="../media/hdphoto2.wdp"/><Relationship Id="rId4" Type="http://schemas.openxmlformats.org/officeDocument/2006/relationships/image" Target="../media/image8.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ody">
    <p:spTree>
      <p:nvGrpSpPr>
        <p:cNvPr id="1" name=""/>
        <p:cNvGrpSpPr/>
        <p:nvPr/>
      </p:nvGrpSpPr>
      <p:grpSpPr>
        <a:xfrm>
          <a:off x="0" y="0"/>
          <a:ext cx="0" cy="0"/>
          <a:chOff x="0" y="0"/>
          <a:chExt cx="0" cy="0"/>
        </a:xfrm>
      </p:grpSpPr>
      <p:sp>
        <p:nvSpPr>
          <p:cNvPr id="2" name="Title 1"/>
          <p:cNvSpPr>
            <a:spLocks noGrp="1"/>
          </p:cNvSpPr>
          <p:nvPr>
            <p:ph type="title"/>
          </p:nvPr>
        </p:nvSpPr>
        <p:spPr>
          <a:xfrm>
            <a:off x="260007" y="166978"/>
            <a:ext cx="9692640" cy="779227"/>
          </a:xfrm>
        </p:spPr>
        <p:txBody>
          <a:bodyPr/>
          <a:lstStyle/>
          <a:p>
            <a:r>
              <a:rPr lang="en-US"/>
              <a:t>Click to edit Master title style</a:t>
            </a:r>
          </a:p>
        </p:txBody>
      </p:sp>
      <p:sp>
        <p:nvSpPr>
          <p:cNvPr id="3" name="Content Placeholder 2"/>
          <p:cNvSpPr>
            <a:spLocks noGrp="1"/>
          </p:cNvSpPr>
          <p:nvPr>
            <p:ph idx="1"/>
          </p:nvPr>
        </p:nvSpPr>
        <p:spPr>
          <a:xfrm>
            <a:off x="260007" y="1105232"/>
            <a:ext cx="8595360" cy="4351337"/>
          </a:xfrm>
        </p:spPr>
        <p:txBody>
          <a:bodyPr/>
          <a:lstStyle>
            <a:lvl1pPr>
              <a:defRPr b="1"/>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Graphic 9">
            <a:extLst>
              <a:ext uri="{FF2B5EF4-FFF2-40B4-BE49-F238E27FC236}">
                <a16:creationId xmlns:a16="http://schemas.microsoft.com/office/drawing/2014/main" id="{3925E9E4-DF9F-40E3-9C2F-3356D5A86EC4}"/>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419085" y="2067616"/>
            <a:ext cx="586540" cy="722313"/>
          </a:xfrm>
          <a:prstGeom prst="rect">
            <a:avLst/>
          </a:prstGeom>
        </p:spPr>
      </p:pic>
    </p:spTree>
    <p:extLst>
      <p:ext uri="{BB962C8B-B14F-4D97-AF65-F5344CB8AC3E}">
        <p14:creationId xmlns:p14="http://schemas.microsoft.com/office/powerpoint/2010/main" val="3345288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 CHEF1">
    <p:bg>
      <p:bgRef idx="1001">
        <a:schemeClr val="bg1"/>
      </p:bgRef>
    </p:bg>
    <p:spTree>
      <p:nvGrpSpPr>
        <p:cNvPr id="1" name=""/>
        <p:cNvGrpSpPr/>
        <p:nvPr/>
      </p:nvGrpSpPr>
      <p:grpSpPr>
        <a:xfrm>
          <a:off x="0" y="0"/>
          <a:ext cx="0" cy="0"/>
          <a:chOff x="0" y="0"/>
          <a:chExt cx="0" cy="0"/>
        </a:xfrm>
      </p:grpSpPr>
      <p:pic>
        <p:nvPicPr>
          <p:cNvPr id="8" name="Picture 7" descr="A machine with many cylinders and wires&#10;&#10;Description automatically generated with medium confidence">
            <a:extLst>
              <a:ext uri="{FF2B5EF4-FFF2-40B4-BE49-F238E27FC236}">
                <a16:creationId xmlns:a16="http://schemas.microsoft.com/office/drawing/2014/main" id="{8B4133C3-0999-866A-7BB2-1BC8D591C6E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058" t="39364" r="1093" b="31881"/>
          <a:stretch/>
        </p:blipFill>
        <p:spPr>
          <a:xfrm>
            <a:off x="1" y="4114800"/>
            <a:ext cx="12192000" cy="2743200"/>
          </a:xfrm>
          <a:prstGeom prst="rect">
            <a:avLst/>
          </a:prstGeom>
        </p:spPr>
      </p:pic>
      <p:sp>
        <p:nvSpPr>
          <p:cNvPr id="9" name="Rectangle 8">
            <a:extLst>
              <a:ext uri="{FF2B5EF4-FFF2-40B4-BE49-F238E27FC236}">
                <a16:creationId xmlns:a16="http://schemas.microsoft.com/office/drawing/2014/main" id="{CBE2BCE4-A42A-EC0D-8478-583D86204D48}"/>
              </a:ext>
            </a:extLst>
          </p:cNvPr>
          <p:cNvSpPr/>
          <p:nvPr userDrawn="1"/>
        </p:nvSpPr>
        <p:spPr>
          <a:xfrm>
            <a:off x="-1" y="4114800"/>
            <a:ext cx="12192001" cy="2743200"/>
          </a:xfrm>
          <a:prstGeom prst="rect">
            <a:avLst/>
          </a:prstGeom>
          <a:gradFill>
            <a:gsLst>
              <a:gs pos="39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FB998781-CA41-AA8A-14FD-444BFDB2ED1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A217E4CD-9254-6241-B7C6-001D036E59BB}"/>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12" name="Text Placeholder 10">
            <a:extLst>
              <a:ext uri="{FF2B5EF4-FFF2-40B4-BE49-F238E27FC236}">
                <a16:creationId xmlns:a16="http://schemas.microsoft.com/office/drawing/2014/main" id="{F134D812-A4C1-8CD2-E4E9-0DE8BF534F12}"/>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1235652471"/>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 CHEF2">
    <p:bg>
      <p:bgRef idx="1001">
        <a:schemeClr val="bg1"/>
      </p:bgRef>
    </p:bg>
    <p:spTree>
      <p:nvGrpSpPr>
        <p:cNvPr id="1" name=""/>
        <p:cNvGrpSpPr/>
        <p:nvPr/>
      </p:nvGrpSpPr>
      <p:grpSpPr>
        <a:xfrm>
          <a:off x="0" y="0"/>
          <a:ext cx="0" cy="0"/>
          <a:chOff x="0" y="0"/>
          <a:chExt cx="0" cy="0"/>
        </a:xfrm>
      </p:grpSpPr>
      <p:pic>
        <p:nvPicPr>
          <p:cNvPr id="5" name="Picture 4" descr="A close up of a machine&#10;&#10;Description automatically generated">
            <a:extLst>
              <a:ext uri="{FF2B5EF4-FFF2-40B4-BE49-F238E27FC236}">
                <a16:creationId xmlns:a16="http://schemas.microsoft.com/office/drawing/2014/main" id="{4D3113B1-4666-3F59-8AFF-492D142B673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368" t="47634" r="374" b="23188"/>
          <a:stretch/>
        </p:blipFill>
        <p:spPr>
          <a:xfrm>
            <a:off x="0" y="4114799"/>
            <a:ext cx="12192000" cy="2743201"/>
          </a:xfrm>
          <a:prstGeom prst="rect">
            <a:avLst/>
          </a:prstGeom>
        </p:spPr>
      </p:pic>
      <p:sp>
        <p:nvSpPr>
          <p:cNvPr id="9" name="Rectangle 8">
            <a:extLst>
              <a:ext uri="{FF2B5EF4-FFF2-40B4-BE49-F238E27FC236}">
                <a16:creationId xmlns:a16="http://schemas.microsoft.com/office/drawing/2014/main" id="{CBE2BCE4-A42A-EC0D-8478-583D86204D48}"/>
              </a:ext>
            </a:extLst>
          </p:cNvPr>
          <p:cNvSpPr/>
          <p:nvPr userDrawn="1"/>
        </p:nvSpPr>
        <p:spPr>
          <a:xfrm>
            <a:off x="-1" y="4114800"/>
            <a:ext cx="12192001" cy="2743200"/>
          </a:xfrm>
          <a:prstGeom prst="rect">
            <a:avLst/>
          </a:prstGeom>
          <a:gradFill>
            <a:gsLst>
              <a:gs pos="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FB998781-CA41-AA8A-14FD-444BFDB2ED1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A217E4CD-9254-6241-B7C6-001D036E59BB}"/>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12" name="Text Placeholder 10">
            <a:extLst>
              <a:ext uri="{FF2B5EF4-FFF2-40B4-BE49-F238E27FC236}">
                <a16:creationId xmlns:a16="http://schemas.microsoft.com/office/drawing/2014/main" id="{35BDAE71-A855-F177-9D46-4AAA4A3B33D6}"/>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4243040958"/>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 LN2 Droplet">
    <p:bg>
      <p:bgRef idx="1001">
        <a:schemeClr val="bg1"/>
      </p:bgRef>
    </p:bg>
    <p:spTree>
      <p:nvGrpSpPr>
        <p:cNvPr id="1" name=""/>
        <p:cNvGrpSpPr/>
        <p:nvPr/>
      </p:nvGrpSpPr>
      <p:grpSpPr>
        <a:xfrm>
          <a:off x="0" y="0"/>
          <a:ext cx="0" cy="0"/>
          <a:chOff x="0" y="0"/>
          <a:chExt cx="0" cy="0"/>
        </a:xfrm>
      </p:grpSpPr>
      <p:pic>
        <p:nvPicPr>
          <p:cNvPr id="6" name="Picture 5" descr="A close-up of a small insect&#10;&#10;Description automatically generated">
            <a:extLst>
              <a:ext uri="{FF2B5EF4-FFF2-40B4-BE49-F238E27FC236}">
                <a16:creationId xmlns:a16="http://schemas.microsoft.com/office/drawing/2014/main" id="{9C9A0EE8-20C3-716F-131B-70EF697460A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5155" t="38472" r="9027" b="38893"/>
          <a:stretch/>
        </p:blipFill>
        <p:spPr>
          <a:xfrm>
            <a:off x="0" y="4062714"/>
            <a:ext cx="12192000" cy="2795286"/>
          </a:xfrm>
          <a:prstGeom prst="rect">
            <a:avLst/>
          </a:prstGeom>
        </p:spPr>
      </p:pic>
      <p:sp>
        <p:nvSpPr>
          <p:cNvPr id="9" name="Rectangle 8">
            <a:extLst>
              <a:ext uri="{FF2B5EF4-FFF2-40B4-BE49-F238E27FC236}">
                <a16:creationId xmlns:a16="http://schemas.microsoft.com/office/drawing/2014/main" id="{05C02A8A-A7E0-1B9F-CC92-DF17850303C6}"/>
              </a:ext>
            </a:extLst>
          </p:cNvPr>
          <p:cNvSpPr/>
          <p:nvPr userDrawn="1"/>
        </p:nvSpPr>
        <p:spPr>
          <a:xfrm>
            <a:off x="-1" y="4114800"/>
            <a:ext cx="12192001" cy="2743200"/>
          </a:xfrm>
          <a:prstGeom prst="rect">
            <a:avLst/>
          </a:prstGeom>
          <a:gradFill>
            <a:gsLst>
              <a:gs pos="55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B74D516E-061E-5FB9-FE9A-E6CC8E78976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E59CC313-99FC-F7E1-774D-626A18087537}"/>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12" name="Text Placeholder 10">
            <a:extLst>
              <a:ext uri="{FF2B5EF4-FFF2-40B4-BE49-F238E27FC236}">
                <a16:creationId xmlns:a16="http://schemas.microsoft.com/office/drawing/2014/main" id="{7A4BA141-8138-2B56-065C-3BD5C9B46720}"/>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3963515508"/>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 Cryobarbie">
    <p:bg>
      <p:bgRef idx="1001">
        <a:schemeClr val="bg1"/>
      </p:bgRef>
    </p:bg>
    <p:spTree>
      <p:nvGrpSpPr>
        <p:cNvPr id="1" name=""/>
        <p:cNvGrpSpPr/>
        <p:nvPr/>
      </p:nvGrpSpPr>
      <p:grpSpPr>
        <a:xfrm>
          <a:off x="0" y="0"/>
          <a:ext cx="0" cy="0"/>
          <a:chOff x="0" y="0"/>
          <a:chExt cx="0" cy="0"/>
        </a:xfrm>
      </p:grpSpPr>
      <p:pic>
        <p:nvPicPr>
          <p:cNvPr id="8" name="Picture 7" descr="A person in a suit&#10;&#10;Description automatically generated">
            <a:extLst>
              <a:ext uri="{FF2B5EF4-FFF2-40B4-BE49-F238E27FC236}">
                <a16:creationId xmlns:a16="http://schemas.microsoft.com/office/drawing/2014/main" id="{C260BA04-20BD-8276-3A8D-F820E093999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1470" r="215" b="64567"/>
          <a:stretch/>
        </p:blipFill>
        <p:spPr>
          <a:xfrm>
            <a:off x="0" y="4091649"/>
            <a:ext cx="12192000" cy="2766351"/>
          </a:xfrm>
          <a:prstGeom prst="rect">
            <a:avLst/>
          </a:prstGeom>
        </p:spPr>
      </p:pic>
      <p:sp>
        <p:nvSpPr>
          <p:cNvPr id="9" name="Rectangle 8">
            <a:extLst>
              <a:ext uri="{FF2B5EF4-FFF2-40B4-BE49-F238E27FC236}">
                <a16:creationId xmlns:a16="http://schemas.microsoft.com/office/drawing/2014/main" id="{05C02A8A-A7E0-1B9F-CC92-DF17850303C6}"/>
              </a:ext>
            </a:extLst>
          </p:cNvPr>
          <p:cNvSpPr/>
          <p:nvPr userDrawn="1"/>
        </p:nvSpPr>
        <p:spPr>
          <a:xfrm>
            <a:off x="-1" y="4114800"/>
            <a:ext cx="12192001" cy="2743200"/>
          </a:xfrm>
          <a:prstGeom prst="rect">
            <a:avLst/>
          </a:prstGeom>
          <a:gradFill>
            <a:gsLst>
              <a:gs pos="37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C8CBE5F1-6EAE-892A-4A7C-19277B24A65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B7A6CCF6-5BCE-C3EA-9083-054168E94130}"/>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12" name="Text Placeholder 10">
            <a:extLst>
              <a:ext uri="{FF2B5EF4-FFF2-40B4-BE49-F238E27FC236}">
                <a16:creationId xmlns:a16="http://schemas.microsoft.com/office/drawing/2014/main" id="{C01B72F2-ECEF-2E47-DCD8-4F9C3B4E27D5}"/>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3250949981"/>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30435BA-5D71-90CB-3CA9-44B7AD949195}"/>
              </a:ext>
            </a:extLst>
          </p:cNvPr>
          <p:cNvSpPr/>
          <p:nvPr userDrawn="1"/>
        </p:nvSpPr>
        <p:spPr>
          <a:xfrm>
            <a:off x="0" y="0"/>
            <a:ext cx="12192000" cy="68580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7" name="Picture 6" descr="A group of machines in a room&#10;&#10;Description automatically generated">
            <a:extLst>
              <a:ext uri="{FF2B5EF4-FFF2-40B4-BE49-F238E27FC236}">
                <a16:creationId xmlns:a16="http://schemas.microsoft.com/office/drawing/2014/main" id="{581EB864-B12F-8F4D-2D42-D03EC4CD5A2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418" y="2789928"/>
            <a:ext cx="12372704" cy="4124235"/>
          </a:xfrm>
          <a:prstGeom prst="rect">
            <a:avLst/>
          </a:prstGeom>
        </p:spPr>
      </p:pic>
      <p:sp>
        <p:nvSpPr>
          <p:cNvPr id="6" name="Rectangle 5">
            <a:extLst>
              <a:ext uri="{FF2B5EF4-FFF2-40B4-BE49-F238E27FC236}">
                <a16:creationId xmlns:a16="http://schemas.microsoft.com/office/drawing/2014/main" id="{FF536627-6604-4B9E-8E68-513F53F0C74B}"/>
              </a:ext>
            </a:extLst>
          </p:cNvPr>
          <p:cNvSpPr/>
          <p:nvPr userDrawn="1"/>
        </p:nvSpPr>
        <p:spPr>
          <a:xfrm>
            <a:off x="0" y="4970080"/>
            <a:ext cx="12202160" cy="1902325"/>
          </a:xfrm>
          <a:prstGeom prst="rect">
            <a:avLst/>
          </a:prstGeom>
          <a:gradFill>
            <a:gsLst>
              <a:gs pos="0">
                <a:schemeClr val="tx1">
                  <a:lumMod val="65000"/>
                  <a:lumOff val="35000"/>
                  <a:alpha val="0"/>
                </a:schemeClr>
              </a:gs>
              <a:gs pos="100000">
                <a:schemeClr val="tx1"/>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3925E9E4-DF9F-40E3-9C2F-3356D5A86EC4}"/>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419085" y="2067616"/>
            <a:ext cx="586540" cy="722313"/>
          </a:xfrm>
          <a:prstGeom prst="rect">
            <a:avLst/>
          </a:prstGeom>
        </p:spPr>
      </p:pic>
      <p:sp>
        <p:nvSpPr>
          <p:cNvPr id="11" name="Text Placeholder 10">
            <a:extLst>
              <a:ext uri="{FF2B5EF4-FFF2-40B4-BE49-F238E27FC236}">
                <a16:creationId xmlns:a16="http://schemas.microsoft.com/office/drawing/2014/main" id="{C7C400B3-0BEE-2B5E-423F-CC487DFCDF5B}"/>
              </a:ext>
            </a:extLst>
          </p:cNvPr>
          <p:cNvSpPr>
            <a:spLocks noGrp="1"/>
          </p:cNvSpPr>
          <p:nvPr>
            <p:ph type="body" sz="quarter" idx="10" hasCustomPrompt="1"/>
          </p:nvPr>
        </p:nvSpPr>
        <p:spPr>
          <a:xfrm>
            <a:off x="368675" y="663907"/>
            <a:ext cx="8746699" cy="552050"/>
          </a:xfrm>
        </p:spPr>
        <p:txBody>
          <a:bodyPr>
            <a:noAutofit/>
          </a:bodyPr>
          <a:lstStyle>
            <a:lvl1pPr marL="0" indent="0" algn="l">
              <a:buNone/>
              <a:defRPr sz="3200" b="1">
                <a:solidFill>
                  <a:schemeClr val="tx1"/>
                </a:solidFill>
              </a:defRPr>
            </a:lvl1pPr>
          </a:lstStyle>
          <a:p>
            <a:pPr lvl="0"/>
            <a:r>
              <a:rPr lang="en-US" dirty="0"/>
              <a:t>Section Title</a:t>
            </a:r>
          </a:p>
        </p:txBody>
      </p:sp>
      <p:sp>
        <p:nvSpPr>
          <p:cNvPr id="14" name="Rectangle 13">
            <a:extLst>
              <a:ext uri="{FF2B5EF4-FFF2-40B4-BE49-F238E27FC236}">
                <a16:creationId xmlns:a16="http://schemas.microsoft.com/office/drawing/2014/main" id="{48A9739B-9ACB-7508-370F-3594C54F2C3B}"/>
              </a:ext>
            </a:extLst>
          </p:cNvPr>
          <p:cNvSpPr/>
          <p:nvPr userDrawn="1"/>
        </p:nvSpPr>
        <p:spPr>
          <a:xfrm rot="10800000">
            <a:off x="0" y="2780513"/>
            <a:ext cx="12202160" cy="1986039"/>
          </a:xfrm>
          <a:prstGeom prst="rect">
            <a:avLst/>
          </a:prstGeom>
          <a:gradFill>
            <a:gsLst>
              <a:gs pos="0">
                <a:schemeClr val="bg1">
                  <a:alpha val="0"/>
                </a:schemeClr>
              </a:gs>
              <a:gs pos="100000">
                <a:schemeClr val="bg1"/>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17">
            <a:extLst>
              <a:ext uri="{FF2B5EF4-FFF2-40B4-BE49-F238E27FC236}">
                <a16:creationId xmlns:a16="http://schemas.microsoft.com/office/drawing/2014/main" id="{CE221F8E-E634-3B87-AFB3-0FDC4D64A4ED}"/>
              </a:ext>
            </a:extLst>
          </p:cNvPr>
          <p:cNvSpPr>
            <a:spLocks noGrp="1"/>
          </p:cNvSpPr>
          <p:nvPr>
            <p:ph type="body" sz="quarter" idx="11" hasCustomPrompt="1"/>
          </p:nvPr>
        </p:nvSpPr>
        <p:spPr>
          <a:xfrm>
            <a:off x="368300" y="1343025"/>
            <a:ext cx="8747125" cy="827088"/>
          </a:xfrm>
        </p:spPr>
        <p:txBody>
          <a:bodyPr/>
          <a:lstStyle>
            <a:lvl1pPr marL="0" indent="0">
              <a:buNone/>
              <a:defRPr/>
            </a:lvl1pPr>
          </a:lstStyle>
          <a:p>
            <a:pPr lvl="0"/>
            <a:r>
              <a:rPr lang="en-US" dirty="0"/>
              <a:t>Sentence that describes what to expect</a:t>
            </a:r>
          </a:p>
        </p:txBody>
      </p:sp>
    </p:spTree>
    <p:extLst>
      <p:ext uri="{BB962C8B-B14F-4D97-AF65-F5344CB8AC3E}">
        <p14:creationId xmlns:p14="http://schemas.microsoft.com/office/powerpoint/2010/main" val="3483717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clus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2723BA-A36C-7A49-EE42-93D548267758}"/>
              </a:ext>
            </a:extLst>
          </p:cNvPr>
          <p:cNvSpPr/>
          <p:nvPr userDrawn="1"/>
        </p:nvSpPr>
        <p:spPr>
          <a:xfrm>
            <a:off x="1" y="1"/>
            <a:ext cx="12192000" cy="68580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21" name="Picture 20" descr="A group of people standing next to a trailer&#10;&#10;Description automatically generated">
            <a:extLst>
              <a:ext uri="{FF2B5EF4-FFF2-40B4-BE49-F238E27FC236}">
                <a16:creationId xmlns:a16="http://schemas.microsoft.com/office/drawing/2014/main" id="{A0A78704-78CE-E4BC-34BE-F47AB55D00B6}"/>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saturation sat="50000"/>
                    </a14:imgEffect>
                  </a14:imgLayer>
                </a14:imgProps>
              </a:ext>
              <a:ext uri="{28A0092B-C50C-407E-A947-70E740481C1C}">
                <a14:useLocalDpi xmlns:a14="http://schemas.microsoft.com/office/drawing/2010/main" val="0"/>
              </a:ext>
            </a:extLst>
          </a:blip>
          <a:srcRect l="2882"/>
          <a:stretch/>
        </p:blipFill>
        <p:spPr>
          <a:xfrm>
            <a:off x="0" y="2058989"/>
            <a:ext cx="4450081" cy="3052865"/>
          </a:xfrm>
          <a:prstGeom prst="rect">
            <a:avLst/>
          </a:prstGeom>
        </p:spPr>
      </p:pic>
      <p:pic>
        <p:nvPicPr>
          <p:cNvPr id="22" name="Picture 21" descr="A glass with a metal object in it&#10;&#10;Description automatically generated">
            <a:extLst>
              <a:ext uri="{FF2B5EF4-FFF2-40B4-BE49-F238E27FC236}">
                <a16:creationId xmlns:a16="http://schemas.microsoft.com/office/drawing/2014/main" id="{186A0996-7CE8-DCE1-DC8A-9812D25DEFB2}"/>
              </a:ext>
            </a:extLst>
          </p:cNvPr>
          <p:cNvPicPr>
            <a:picLocks noChangeAspect="1"/>
          </p:cNvPicPr>
          <p:nvPr userDrawn="1"/>
        </p:nvPicPr>
        <p:blipFill rotWithShape="1">
          <a:blip r:embed="rId4" cstate="print">
            <a:extLst>
              <a:ext uri="{BEBA8EAE-BF5A-486C-A8C5-ECC9F3942E4B}">
                <a14:imgProps xmlns:a14="http://schemas.microsoft.com/office/drawing/2010/main">
                  <a14:imgLayer r:embed="rId5">
                    <a14:imgEffect>
                      <a14:saturation sat="50000"/>
                    </a14:imgEffect>
                  </a14:imgLayer>
                </a14:imgProps>
              </a:ext>
              <a:ext uri="{28A0092B-C50C-407E-A947-70E740481C1C}">
                <a14:useLocalDpi xmlns:a14="http://schemas.microsoft.com/office/drawing/2010/main" val="0"/>
              </a:ext>
            </a:extLst>
          </a:blip>
          <a:srcRect l="1552"/>
          <a:stretch/>
        </p:blipFill>
        <p:spPr>
          <a:xfrm>
            <a:off x="3982720" y="2057081"/>
            <a:ext cx="4511041" cy="3054774"/>
          </a:xfrm>
          <a:prstGeom prst="rect">
            <a:avLst/>
          </a:prstGeom>
        </p:spPr>
      </p:pic>
      <p:pic>
        <p:nvPicPr>
          <p:cNvPr id="23" name="Picture 22" descr="A close up of a pile of dirt&#10;&#10;Description automatically generated">
            <a:extLst>
              <a:ext uri="{FF2B5EF4-FFF2-40B4-BE49-F238E27FC236}">
                <a16:creationId xmlns:a16="http://schemas.microsoft.com/office/drawing/2014/main" id="{0BAD736F-382F-3D0A-68DF-D0D72367F1C0}"/>
              </a:ext>
            </a:extLst>
          </p:cNvPr>
          <p:cNvPicPr>
            <a:picLocks noChangeAspect="1"/>
          </p:cNvPicPr>
          <p:nvPr userDrawn="1"/>
        </p:nvPicPr>
        <p:blipFill>
          <a:blip r:embed="rId6" cstate="print">
            <a:extLst>
              <a:ext uri="{BEBA8EAE-BF5A-486C-A8C5-ECC9F3942E4B}">
                <a14:imgProps xmlns:a14="http://schemas.microsoft.com/office/drawing/2010/main">
                  <a14:imgLayer r:embed="rId7">
                    <a14:imgEffect>
                      <a14:saturation sat="50000"/>
                    </a14:imgEffect>
                  </a14:imgLayer>
                </a14:imgProps>
              </a:ext>
              <a:ext uri="{28A0092B-C50C-407E-A947-70E740481C1C}">
                <a14:useLocalDpi xmlns:a14="http://schemas.microsoft.com/office/drawing/2010/main" val="0"/>
              </a:ext>
            </a:extLst>
          </a:blip>
          <a:stretch>
            <a:fillRect/>
          </a:stretch>
        </p:blipFill>
        <p:spPr>
          <a:xfrm>
            <a:off x="7620001" y="2057082"/>
            <a:ext cx="4582159" cy="3054772"/>
          </a:xfrm>
          <a:prstGeom prst="rect">
            <a:avLst/>
          </a:prstGeom>
        </p:spPr>
      </p:pic>
      <p:sp>
        <p:nvSpPr>
          <p:cNvPr id="28" name="Rectangle 27">
            <a:extLst>
              <a:ext uri="{FF2B5EF4-FFF2-40B4-BE49-F238E27FC236}">
                <a16:creationId xmlns:a16="http://schemas.microsoft.com/office/drawing/2014/main" id="{46A1406B-E4F5-11FE-FDE2-4099A69D7BF3}"/>
              </a:ext>
            </a:extLst>
          </p:cNvPr>
          <p:cNvSpPr/>
          <p:nvPr userDrawn="1"/>
        </p:nvSpPr>
        <p:spPr>
          <a:xfrm>
            <a:off x="-62458" y="2048713"/>
            <a:ext cx="12398694" cy="3052865"/>
          </a:xfrm>
          <a:prstGeom prst="rect">
            <a:avLst/>
          </a:prstGeom>
          <a:gradFill flip="none" rotWithShape="1">
            <a:gsLst>
              <a:gs pos="0">
                <a:schemeClr val="tx1">
                  <a:alpha val="20000"/>
                </a:schemeClr>
              </a:gs>
              <a:gs pos="62000">
                <a:schemeClr val="tx1">
                  <a:alpha val="4000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D4AFF32-150E-C824-E7A5-68E68AF8256C}"/>
              </a:ext>
            </a:extLst>
          </p:cNvPr>
          <p:cNvSpPr>
            <a:spLocks noGrp="1"/>
          </p:cNvSpPr>
          <p:nvPr>
            <p:ph type="title" hasCustomPrompt="1"/>
          </p:nvPr>
        </p:nvSpPr>
        <p:spPr>
          <a:xfrm>
            <a:off x="1249680" y="365760"/>
            <a:ext cx="9692640" cy="1325562"/>
          </a:xfrm>
        </p:spPr>
        <p:txBody>
          <a:bodyPr>
            <a:normAutofit/>
          </a:bodyPr>
          <a:lstStyle>
            <a:lvl1pPr algn="ctr">
              <a:defRPr sz="4800" b="1" u="none">
                <a:latin typeface="+mj-lt"/>
              </a:defRPr>
            </a:lvl1pPr>
          </a:lstStyle>
          <a:p>
            <a:r>
              <a:rPr lang="en-US" dirty="0"/>
              <a:t>Thank You!</a:t>
            </a:r>
          </a:p>
        </p:txBody>
      </p:sp>
      <p:sp>
        <p:nvSpPr>
          <p:cNvPr id="4" name="Rectangle 3">
            <a:extLst>
              <a:ext uri="{FF2B5EF4-FFF2-40B4-BE49-F238E27FC236}">
                <a16:creationId xmlns:a16="http://schemas.microsoft.com/office/drawing/2014/main" id="{D1E8DDC9-7941-B1AE-9A87-FE886E9717AD}"/>
              </a:ext>
            </a:extLst>
          </p:cNvPr>
          <p:cNvSpPr/>
          <p:nvPr userDrawn="1"/>
        </p:nvSpPr>
        <p:spPr>
          <a:xfrm>
            <a:off x="-10158" y="3148313"/>
            <a:ext cx="12202160" cy="3709686"/>
          </a:xfrm>
          <a:prstGeom prst="rect">
            <a:avLst/>
          </a:prstGeom>
          <a:gradFill>
            <a:gsLst>
              <a:gs pos="0">
                <a:schemeClr val="tx1">
                  <a:lumMod val="65000"/>
                  <a:lumOff val="35000"/>
                  <a:alpha val="0"/>
                </a:schemeClr>
              </a:gs>
              <a:gs pos="100000">
                <a:schemeClr val="tx1">
                  <a:lumMod val="75000"/>
                  <a:lumOff val="2500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descr="A qr code on a black background&#10;&#10;Description automatically generated">
            <a:extLst>
              <a:ext uri="{FF2B5EF4-FFF2-40B4-BE49-F238E27FC236}">
                <a16:creationId xmlns:a16="http://schemas.microsoft.com/office/drawing/2014/main" id="{1C11A158-14A0-4349-363B-65711762E7C5}"/>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713720" y="5241235"/>
            <a:ext cx="1111090" cy="1111090"/>
          </a:xfrm>
          <a:prstGeom prst="rect">
            <a:avLst/>
          </a:prstGeom>
        </p:spPr>
      </p:pic>
      <p:sp>
        <p:nvSpPr>
          <p:cNvPr id="26" name="TextBox 25">
            <a:extLst>
              <a:ext uri="{FF2B5EF4-FFF2-40B4-BE49-F238E27FC236}">
                <a16:creationId xmlns:a16="http://schemas.microsoft.com/office/drawing/2014/main" id="{ACA2E536-4A03-9E39-8506-72DA7387CB05}"/>
              </a:ext>
            </a:extLst>
          </p:cNvPr>
          <p:cNvSpPr txBox="1"/>
          <p:nvPr userDrawn="1"/>
        </p:nvSpPr>
        <p:spPr>
          <a:xfrm>
            <a:off x="8664758" y="6349012"/>
            <a:ext cx="3261360" cy="369332"/>
          </a:xfrm>
          <a:prstGeom prst="rect">
            <a:avLst/>
          </a:prstGeom>
          <a:noFill/>
        </p:spPr>
        <p:txBody>
          <a:bodyPr wrap="square" rtlCol="0">
            <a:spAutoFit/>
          </a:bodyPr>
          <a:lstStyle/>
          <a:p>
            <a:pPr algn="r"/>
            <a:r>
              <a:rPr lang="en-US" dirty="0">
                <a:solidFill>
                  <a:schemeClr val="bg1"/>
                </a:solidFill>
                <a:latin typeface="+mn-lt"/>
                <a:cs typeface="Times New Roman" panose="02020603050405020304" pitchFamily="18" charset="0"/>
              </a:rPr>
              <a:t>https://hydrogen.wsu.edu/</a:t>
            </a:r>
          </a:p>
        </p:txBody>
      </p:sp>
      <p:pic>
        <p:nvPicPr>
          <p:cNvPr id="14" name="Picture 13" descr="A black background with white text&#10;&#10;Description automatically generated">
            <a:extLst>
              <a:ext uri="{FF2B5EF4-FFF2-40B4-BE49-F238E27FC236}">
                <a16:creationId xmlns:a16="http://schemas.microsoft.com/office/drawing/2014/main" id="{680475E6-5853-8FB3-E751-60B55B64394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023245" y="2938756"/>
            <a:ext cx="8145510" cy="1278031"/>
          </a:xfrm>
          <a:prstGeom prst="rect">
            <a:avLst/>
          </a:prstGeom>
        </p:spPr>
      </p:pic>
      <p:sp>
        <p:nvSpPr>
          <p:cNvPr id="32" name="Text Placeholder 31">
            <a:extLst>
              <a:ext uri="{FF2B5EF4-FFF2-40B4-BE49-F238E27FC236}">
                <a16:creationId xmlns:a16="http://schemas.microsoft.com/office/drawing/2014/main" id="{7CBC2F85-28FB-E096-01E1-7E57466846E6}"/>
              </a:ext>
            </a:extLst>
          </p:cNvPr>
          <p:cNvSpPr>
            <a:spLocks noGrp="1"/>
          </p:cNvSpPr>
          <p:nvPr>
            <p:ph type="body" sz="quarter" idx="10" hasCustomPrompt="1"/>
          </p:nvPr>
        </p:nvSpPr>
        <p:spPr>
          <a:xfrm>
            <a:off x="265882" y="5331079"/>
            <a:ext cx="3514725" cy="1255713"/>
          </a:xfrm>
        </p:spPr>
        <p:txBody>
          <a:bodyPr>
            <a:noAutofit/>
          </a:bodyPr>
          <a:lstStyle>
            <a:lvl1pPr marL="0" indent="0">
              <a:spcBef>
                <a:spcPts val="600"/>
              </a:spcBef>
              <a:buNone/>
              <a:defRPr sz="2400">
                <a:solidFill>
                  <a:schemeClr val="bg1"/>
                </a:solidFill>
                <a:latin typeface="+mn-lt"/>
                <a:cs typeface="Times New Roman" panose="02020603050405020304" pitchFamily="18" charset="0"/>
              </a:defRPr>
            </a:lvl1pPr>
          </a:lstStyle>
          <a:p>
            <a:pPr lvl="0"/>
            <a:r>
              <a:rPr lang="en-US" dirty="0"/>
              <a:t>First Last</a:t>
            </a:r>
          </a:p>
          <a:p>
            <a:pPr lvl="0"/>
            <a:r>
              <a:rPr lang="en-US" dirty="0"/>
              <a:t>Email</a:t>
            </a:r>
          </a:p>
          <a:p>
            <a:pPr lvl="0"/>
            <a:r>
              <a:rPr lang="en-US" dirty="0"/>
              <a:t>+1-555-555-5555</a:t>
            </a:r>
          </a:p>
        </p:txBody>
      </p:sp>
    </p:spTree>
    <p:extLst>
      <p:ext uri="{BB962C8B-B14F-4D97-AF65-F5344CB8AC3E}">
        <p14:creationId xmlns:p14="http://schemas.microsoft.com/office/powerpoint/2010/main" val="3061904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Cryostats">
    <p:bg>
      <p:bgRef idx="1001">
        <a:schemeClr val="bg1"/>
      </p:bgRef>
    </p:bg>
    <p:spTree>
      <p:nvGrpSpPr>
        <p:cNvPr id="1" name=""/>
        <p:cNvGrpSpPr/>
        <p:nvPr/>
      </p:nvGrpSpPr>
      <p:grpSpPr>
        <a:xfrm>
          <a:off x="0" y="0"/>
          <a:ext cx="0" cy="0"/>
          <a:chOff x="0" y="0"/>
          <a:chExt cx="0" cy="0"/>
        </a:xfrm>
      </p:grpSpPr>
      <p:pic>
        <p:nvPicPr>
          <p:cNvPr id="5" name="Picture 4" descr="A group of machines in a room&#10;&#10;Description automatically generated">
            <a:extLst>
              <a:ext uri="{FF2B5EF4-FFF2-40B4-BE49-F238E27FC236}">
                <a16:creationId xmlns:a16="http://schemas.microsoft.com/office/drawing/2014/main" id="{0F0A3752-0B47-EC4F-A797-263136144B1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670" b="31830"/>
          <a:stretch/>
        </p:blipFill>
        <p:spPr>
          <a:xfrm>
            <a:off x="-2" y="4114798"/>
            <a:ext cx="12192000" cy="2743201"/>
          </a:xfrm>
          <a:prstGeom prst="rect">
            <a:avLst/>
          </a:prstGeom>
        </p:spPr>
      </p:pic>
      <p:sp>
        <p:nvSpPr>
          <p:cNvPr id="15" name="Rectangle 14">
            <a:extLst>
              <a:ext uri="{FF2B5EF4-FFF2-40B4-BE49-F238E27FC236}">
                <a16:creationId xmlns:a16="http://schemas.microsoft.com/office/drawing/2014/main" id="{09A872E8-6959-D52E-5C41-81B177FD90F3}"/>
              </a:ext>
            </a:extLst>
          </p:cNvPr>
          <p:cNvSpPr/>
          <p:nvPr userDrawn="1"/>
        </p:nvSpPr>
        <p:spPr>
          <a:xfrm>
            <a:off x="-1" y="4114800"/>
            <a:ext cx="12192001" cy="2743200"/>
          </a:xfrm>
          <a:prstGeom prst="rect">
            <a:avLst/>
          </a:prstGeom>
          <a:gradFill>
            <a:gsLst>
              <a:gs pos="76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23241"/>
            <a:ext cx="12192001" cy="2622208"/>
          </a:xfrm>
          <a:prstGeom prst="rect">
            <a:avLst/>
          </a:prstGeom>
        </p:spPr>
      </p:pic>
      <p:pic>
        <p:nvPicPr>
          <p:cNvPr id="16" name="Picture 2">
            <a:extLst>
              <a:ext uri="{FF2B5EF4-FFF2-40B4-BE49-F238E27FC236}">
                <a16:creationId xmlns:a16="http://schemas.microsoft.com/office/drawing/2014/main" id="{D307C274-DBCF-2702-380F-7D3C64DB707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F2C7F083-932B-5349-7D15-002C1612C81C}"/>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11" name="Text Placeholder 10">
            <a:extLst>
              <a:ext uri="{FF2B5EF4-FFF2-40B4-BE49-F238E27FC236}">
                <a16:creationId xmlns:a16="http://schemas.microsoft.com/office/drawing/2014/main" id="{57DFE8B2-5E24-BE1A-174C-D45E2B3B2DE0}"/>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1669181982"/>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 People">
    <p:bg>
      <p:bgRef idx="1001">
        <a:schemeClr val="bg1"/>
      </p:bgRef>
    </p:bg>
    <p:spTree>
      <p:nvGrpSpPr>
        <p:cNvPr id="1" name=""/>
        <p:cNvGrpSpPr/>
        <p:nvPr/>
      </p:nvGrpSpPr>
      <p:grpSpPr>
        <a:xfrm>
          <a:off x="0" y="0"/>
          <a:ext cx="0" cy="0"/>
          <a:chOff x="0" y="0"/>
          <a:chExt cx="0" cy="0"/>
        </a:xfrm>
      </p:grpSpPr>
      <p:pic>
        <p:nvPicPr>
          <p:cNvPr id="12" name="Picture 11" descr="A group of people wearing masks&#10;&#10;Description automatically generated">
            <a:extLst>
              <a:ext uri="{FF2B5EF4-FFF2-40B4-BE49-F238E27FC236}">
                <a16:creationId xmlns:a16="http://schemas.microsoft.com/office/drawing/2014/main" id="{9AC4A46A-283C-7A42-1268-50948894544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1768" b="43983"/>
          <a:stretch/>
        </p:blipFill>
        <p:spPr>
          <a:xfrm>
            <a:off x="0" y="4074289"/>
            <a:ext cx="12192000" cy="2783711"/>
          </a:xfrm>
          <a:prstGeom prst="rect">
            <a:avLst/>
          </a:prstGeom>
        </p:spPr>
      </p:pic>
      <p:sp>
        <p:nvSpPr>
          <p:cNvPr id="15" name="Rectangle 14">
            <a:extLst>
              <a:ext uri="{FF2B5EF4-FFF2-40B4-BE49-F238E27FC236}">
                <a16:creationId xmlns:a16="http://schemas.microsoft.com/office/drawing/2014/main" id="{09A872E8-6959-D52E-5C41-81B177FD90F3}"/>
              </a:ext>
            </a:extLst>
          </p:cNvPr>
          <p:cNvSpPr/>
          <p:nvPr userDrawn="1"/>
        </p:nvSpPr>
        <p:spPr>
          <a:xfrm>
            <a:off x="-1" y="4114800"/>
            <a:ext cx="12192001" cy="2743200"/>
          </a:xfrm>
          <a:prstGeom prst="rect">
            <a:avLst/>
          </a:prstGeom>
          <a:gradFill>
            <a:gsLst>
              <a:gs pos="42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6" name="Picture 2">
            <a:extLst>
              <a:ext uri="{FF2B5EF4-FFF2-40B4-BE49-F238E27FC236}">
                <a16:creationId xmlns:a16="http://schemas.microsoft.com/office/drawing/2014/main" id="{D307C274-DBCF-2702-380F-7D3C64DB707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F2C7F083-932B-5349-7D15-002C1612C81C}"/>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9" name="Text Placeholder 10">
            <a:extLst>
              <a:ext uri="{FF2B5EF4-FFF2-40B4-BE49-F238E27FC236}">
                <a16:creationId xmlns:a16="http://schemas.microsoft.com/office/drawing/2014/main" id="{E4F10776-C232-45C5-D945-75E6F97D89CA}"/>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2563880538"/>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 ORF">
    <p:bg>
      <p:bgRef idx="1001">
        <a:schemeClr val="bg1"/>
      </p:bgRef>
    </p:bg>
    <p:spTree>
      <p:nvGrpSpPr>
        <p:cNvPr id="1" name=""/>
        <p:cNvGrpSpPr/>
        <p:nvPr/>
      </p:nvGrpSpPr>
      <p:grpSpPr>
        <a:xfrm>
          <a:off x="0" y="0"/>
          <a:ext cx="0" cy="0"/>
          <a:chOff x="0" y="0"/>
          <a:chExt cx="0" cy="0"/>
        </a:xfrm>
      </p:grpSpPr>
      <p:pic>
        <p:nvPicPr>
          <p:cNvPr id="9" name="Picture 8" descr="A building with a door open&#10;&#10;Description automatically generated">
            <a:extLst>
              <a:ext uri="{FF2B5EF4-FFF2-40B4-BE49-F238E27FC236}">
                <a16:creationId xmlns:a16="http://schemas.microsoft.com/office/drawing/2014/main" id="{E44753A7-3084-2158-5893-69CD9CAA4B7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213" t="33045" r="1213" b="36806"/>
          <a:stretch/>
        </p:blipFill>
        <p:spPr>
          <a:xfrm>
            <a:off x="-2" y="4089400"/>
            <a:ext cx="12192001" cy="2768600"/>
          </a:xfrm>
          <a:prstGeom prst="rect">
            <a:avLst/>
          </a:prstGeom>
        </p:spPr>
      </p:pic>
      <p:sp>
        <p:nvSpPr>
          <p:cNvPr id="11" name="Rectangle 10">
            <a:extLst>
              <a:ext uri="{FF2B5EF4-FFF2-40B4-BE49-F238E27FC236}">
                <a16:creationId xmlns:a16="http://schemas.microsoft.com/office/drawing/2014/main" id="{1C77C5C8-AE09-CBFD-FD60-F148D4EEF291}"/>
              </a:ext>
            </a:extLst>
          </p:cNvPr>
          <p:cNvSpPr/>
          <p:nvPr userDrawn="1"/>
        </p:nvSpPr>
        <p:spPr>
          <a:xfrm>
            <a:off x="-1" y="4114800"/>
            <a:ext cx="12192001" cy="2743200"/>
          </a:xfrm>
          <a:prstGeom prst="rect">
            <a:avLst/>
          </a:prstGeom>
          <a:gradFill>
            <a:gsLst>
              <a:gs pos="27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3" name="Picture 2">
            <a:extLst>
              <a:ext uri="{FF2B5EF4-FFF2-40B4-BE49-F238E27FC236}">
                <a16:creationId xmlns:a16="http://schemas.microsoft.com/office/drawing/2014/main" id="{50F28608-2603-3CA5-AF0C-D5A4535172C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32B75F96-5543-2744-F5E0-638817855DD9}"/>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8" name="Text Placeholder 10">
            <a:extLst>
              <a:ext uri="{FF2B5EF4-FFF2-40B4-BE49-F238E27FC236}">
                <a16:creationId xmlns:a16="http://schemas.microsoft.com/office/drawing/2014/main" id="{0F1215FF-9608-3A2C-1F12-6B844B618910}"/>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975167975"/>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 Bellows1">
    <p:bg>
      <p:bgRef idx="1001">
        <a:schemeClr val="bg1"/>
      </p:bgRef>
    </p:bg>
    <p:spTree>
      <p:nvGrpSpPr>
        <p:cNvPr id="1" name=""/>
        <p:cNvGrpSpPr/>
        <p:nvPr/>
      </p:nvGrpSpPr>
      <p:grpSpPr>
        <a:xfrm>
          <a:off x="0" y="0"/>
          <a:ext cx="0" cy="0"/>
          <a:chOff x="0" y="0"/>
          <a:chExt cx="0" cy="0"/>
        </a:xfrm>
      </p:grpSpPr>
      <p:pic>
        <p:nvPicPr>
          <p:cNvPr id="6" name="Picture 5" descr="A stack of plastic objects&#10;&#10;Description automatically generated">
            <a:extLst>
              <a:ext uri="{FF2B5EF4-FFF2-40B4-BE49-F238E27FC236}">
                <a16:creationId xmlns:a16="http://schemas.microsoft.com/office/drawing/2014/main" id="{532A8942-6A50-827F-8966-765A0063A30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6454" t="39749" r="946" b="32374"/>
          <a:stretch/>
        </p:blipFill>
        <p:spPr>
          <a:xfrm>
            <a:off x="-1" y="4114800"/>
            <a:ext cx="12192001" cy="2743200"/>
          </a:xfrm>
          <a:prstGeom prst="rect">
            <a:avLst/>
          </a:prstGeom>
        </p:spPr>
      </p:pic>
      <p:sp>
        <p:nvSpPr>
          <p:cNvPr id="8" name="Rectangle 7">
            <a:extLst>
              <a:ext uri="{FF2B5EF4-FFF2-40B4-BE49-F238E27FC236}">
                <a16:creationId xmlns:a16="http://schemas.microsoft.com/office/drawing/2014/main" id="{051D0780-2095-1943-9732-29B69B3731BD}"/>
              </a:ext>
            </a:extLst>
          </p:cNvPr>
          <p:cNvSpPr/>
          <p:nvPr userDrawn="1"/>
        </p:nvSpPr>
        <p:spPr>
          <a:xfrm>
            <a:off x="-1" y="4114800"/>
            <a:ext cx="12192001" cy="2743200"/>
          </a:xfrm>
          <a:prstGeom prst="rect">
            <a:avLst/>
          </a:prstGeom>
          <a:gradFill>
            <a:gsLst>
              <a:gs pos="27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0DC1EFFF-5891-EBBE-61A0-50B2100E827F}"/>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A1C9F446-72DE-1E96-7B5F-996BBD2943C8}"/>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12" name="Text Placeholder 10">
            <a:extLst>
              <a:ext uri="{FF2B5EF4-FFF2-40B4-BE49-F238E27FC236}">
                <a16:creationId xmlns:a16="http://schemas.microsoft.com/office/drawing/2014/main" id="{C2CD91EB-9E72-139B-AAFA-2814C9BE79FC}"/>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1923973287"/>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 Bellows2">
    <p:bg>
      <p:bgRef idx="1001">
        <a:schemeClr val="bg1"/>
      </p:bgRef>
    </p:bg>
    <p:spTree>
      <p:nvGrpSpPr>
        <p:cNvPr id="1" name=""/>
        <p:cNvGrpSpPr/>
        <p:nvPr/>
      </p:nvGrpSpPr>
      <p:grpSpPr>
        <a:xfrm>
          <a:off x="0" y="0"/>
          <a:ext cx="0" cy="0"/>
          <a:chOff x="0" y="0"/>
          <a:chExt cx="0" cy="0"/>
        </a:xfrm>
      </p:grpSpPr>
      <p:pic>
        <p:nvPicPr>
          <p:cNvPr id="8" name="Picture 7" descr="A glass with a metal object in it&#10;&#10;Description automatically generated">
            <a:extLst>
              <a:ext uri="{FF2B5EF4-FFF2-40B4-BE49-F238E27FC236}">
                <a16:creationId xmlns:a16="http://schemas.microsoft.com/office/drawing/2014/main" id="{934395C7-0533-A04D-B2CD-03F52DA3A5F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9959" t="45023" b="24213"/>
          <a:stretch/>
        </p:blipFill>
        <p:spPr>
          <a:xfrm>
            <a:off x="-2" y="4074160"/>
            <a:ext cx="12221820" cy="2783840"/>
          </a:xfrm>
          <a:prstGeom prst="rect">
            <a:avLst/>
          </a:prstGeom>
        </p:spPr>
      </p:pic>
      <p:sp>
        <p:nvSpPr>
          <p:cNvPr id="9" name="Rectangle 8">
            <a:extLst>
              <a:ext uri="{FF2B5EF4-FFF2-40B4-BE49-F238E27FC236}">
                <a16:creationId xmlns:a16="http://schemas.microsoft.com/office/drawing/2014/main" id="{CBE2BCE4-A42A-EC0D-8478-583D86204D48}"/>
              </a:ext>
            </a:extLst>
          </p:cNvPr>
          <p:cNvSpPr/>
          <p:nvPr userDrawn="1"/>
        </p:nvSpPr>
        <p:spPr>
          <a:xfrm>
            <a:off x="-1" y="4114800"/>
            <a:ext cx="12192001" cy="2743200"/>
          </a:xfrm>
          <a:prstGeom prst="rect">
            <a:avLst/>
          </a:prstGeom>
          <a:gradFill>
            <a:gsLst>
              <a:gs pos="39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FB998781-CA41-AA8A-14FD-444BFDB2ED1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A217E4CD-9254-6241-B7C6-001D036E59BB}"/>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12" name="Text Placeholder 10">
            <a:extLst>
              <a:ext uri="{FF2B5EF4-FFF2-40B4-BE49-F238E27FC236}">
                <a16:creationId xmlns:a16="http://schemas.microsoft.com/office/drawing/2014/main" id="{8E58ECE9-61FB-30A0-58EC-39F0D5681D95}"/>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1459765358"/>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 CRATOS">
    <p:bg>
      <p:bgRef idx="1001">
        <a:schemeClr val="bg1"/>
      </p:bgRef>
    </p:bg>
    <p:spTree>
      <p:nvGrpSpPr>
        <p:cNvPr id="1" name=""/>
        <p:cNvGrpSpPr/>
        <p:nvPr/>
      </p:nvGrpSpPr>
      <p:grpSpPr>
        <a:xfrm>
          <a:off x="0" y="0"/>
          <a:ext cx="0" cy="0"/>
          <a:chOff x="0" y="0"/>
          <a:chExt cx="0" cy="0"/>
        </a:xfrm>
      </p:grpSpPr>
      <p:pic>
        <p:nvPicPr>
          <p:cNvPr id="5" name="Picture 4" descr="A large metal box with a cage on top of it&#10;&#10;Description automatically generated with medium confidence">
            <a:extLst>
              <a:ext uri="{FF2B5EF4-FFF2-40B4-BE49-F238E27FC236}">
                <a16:creationId xmlns:a16="http://schemas.microsoft.com/office/drawing/2014/main" id="{07FDD19F-54AF-2F19-F70B-A468AB5B76E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132" t="40681" r="14678" b="34124"/>
          <a:stretch/>
        </p:blipFill>
        <p:spPr>
          <a:xfrm>
            <a:off x="0" y="4114799"/>
            <a:ext cx="12221818" cy="2743201"/>
          </a:xfrm>
          <a:prstGeom prst="rect">
            <a:avLst/>
          </a:prstGeom>
        </p:spPr>
      </p:pic>
      <p:sp>
        <p:nvSpPr>
          <p:cNvPr id="9" name="Rectangle 8">
            <a:extLst>
              <a:ext uri="{FF2B5EF4-FFF2-40B4-BE49-F238E27FC236}">
                <a16:creationId xmlns:a16="http://schemas.microsoft.com/office/drawing/2014/main" id="{CBE2BCE4-A42A-EC0D-8478-583D86204D48}"/>
              </a:ext>
            </a:extLst>
          </p:cNvPr>
          <p:cNvSpPr/>
          <p:nvPr userDrawn="1"/>
        </p:nvSpPr>
        <p:spPr>
          <a:xfrm>
            <a:off x="-1" y="4114800"/>
            <a:ext cx="12192001" cy="2743200"/>
          </a:xfrm>
          <a:prstGeom prst="rect">
            <a:avLst/>
          </a:prstGeom>
          <a:gradFill>
            <a:gsLst>
              <a:gs pos="39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FB998781-CA41-AA8A-14FD-444BFDB2ED1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A217E4CD-9254-6241-B7C6-001D036E59BB}"/>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12" name="Text Placeholder 10">
            <a:extLst>
              <a:ext uri="{FF2B5EF4-FFF2-40B4-BE49-F238E27FC236}">
                <a16:creationId xmlns:a16="http://schemas.microsoft.com/office/drawing/2014/main" id="{E2F9189B-5B1C-4655-33B7-B09773C97CB1}"/>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dirty="0"/>
          </a:p>
        </p:txBody>
      </p:sp>
    </p:spTree>
    <p:extLst>
      <p:ext uri="{BB962C8B-B14F-4D97-AF65-F5344CB8AC3E}">
        <p14:creationId xmlns:p14="http://schemas.microsoft.com/office/powerpoint/2010/main" val="116065900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CF11361-4183-874E-56BF-8EBB710E8BEF}"/>
              </a:ext>
            </a:extLst>
          </p:cNvPr>
          <p:cNvGrpSpPr/>
          <p:nvPr userDrawn="1"/>
        </p:nvGrpSpPr>
        <p:grpSpPr>
          <a:xfrm>
            <a:off x="9381730" y="11578"/>
            <a:ext cx="2879821" cy="6869571"/>
            <a:chOff x="9381191" y="-11572"/>
            <a:chExt cx="2840623" cy="6869574"/>
          </a:xfrm>
        </p:grpSpPr>
        <p:sp>
          <p:nvSpPr>
            <p:cNvPr id="10" name="Right Triangle 9">
              <a:extLst>
                <a:ext uri="{FF2B5EF4-FFF2-40B4-BE49-F238E27FC236}">
                  <a16:creationId xmlns:a16="http://schemas.microsoft.com/office/drawing/2014/main" id="{D7E0D2AB-8148-3E37-571F-BF1AC576FC26}"/>
                </a:ext>
              </a:extLst>
            </p:cNvPr>
            <p:cNvSpPr/>
            <p:nvPr userDrawn="1"/>
          </p:nvSpPr>
          <p:spPr>
            <a:xfrm flipH="1">
              <a:off x="11259549" y="-4"/>
              <a:ext cx="912683" cy="6858006"/>
            </a:xfrm>
            <a:prstGeom prst="rtTriangle">
              <a:avLst/>
            </a:prstGeom>
            <a:gradFill>
              <a:gsLst>
                <a:gs pos="28000">
                  <a:schemeClr val="accent1">
                    <a:lumMod val="5000"/>
                    <a:lumOff val="95000"/>
                  </a:schemeClr>
                </a:gs>
                <a:gs pos="74000">
                  <a:schemeClr val="accent1">
                    <a:lumMod val="45000"/>
                    <a:lumOff val="55000"/>
                  </a:schemeClr>
                </a:gs>
                <a:gs pos="83000">
                  <a:schemeClr val="accent1">
                    <a:lumMod val="45000"/>
                    <a:lumOff val="55000"/>
                  </a:schemeClr>
                </a:gs>
                <a:gs pos="100000">
                  <a:schemeClr val="tx1">
                    <a:lumMod val="85000"/>
                    <a:lumOff val="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5CBCC2E0-8C7A-6318-26D8-3DB24518888A}"/>
                </a:ext>
              </a:extLst>
            </p:cNvPr>
            <p:cNvGrpSpPr/>
            <p:nvPr userDrawn="1"/>
          </p:nvGrpSpPr>
          <p:grpSpPr>
            <a:xfrm>
              <a:off x="9381191" y="-11572"/>
              <a:ext cx="2840623" cy="6858002"/>
              <a:chOff x="9042286" y="-367851"/>
              <a:chExt cx="2840623" cy="6858002"/>
            </a:xfrm>
          </p:grpSpPr>
          <p:pic>
            <p:nvPicPr>
              <p:cNvPr id="5" name="Picture 4" descr="A black background with white dots&#10;&#10;Description automatically generated">
                <a:extLst>
                  <a:ext uri="{FF2B5EF4-FFF2-40B4-BE49-F238E27FC236}">
                    <a16:creationId xmlns:a16="http://schemas.microsoft.com/office/drawing/2014/main" id="{09A51DC8-628F-9FF1-BDA7-23250A1A27FE}"/>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t="38310"/>
              <a:stretch/>
            </p:blipFill>
            <p:spPr>
              <a:xfrm rot="5400000">
                <a:off x="7033597" y="1640838"/>
                <a:ext cx="6858002" cy="2840623"/>
              </a:xfrm>
              <a:prstGeom prst="rect">
                <a:avLst/>
              </a:prstGeom>
            </p:spPr>
          </p:pic>
          <p:pic>
            <p:nvPicPr>
              <p:cNvPr id="14" name="Picture 13" descr="A picture containing text, logo, font, graphics&#10;&#10;Description automatically generated">
                <a:extLst>
                  <a:ext uri="{FF2B5EF4-FFF2-40B4-BE49-F238E27FC236}">
                    <a16:creationId xmlns:a16="http://schemas.microsoft.com/office/drawing/2014/main" id="{71566130-211C-2D6F-FF08-1F0608617D2C}"/>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462598" y="4624869"/>
                <a:ext cx="1190669" cy="1157930"/>
              </a:xfrm>
              <a:prstGeom prst="rect">
                <a:avLst/>
              </a:prstGeom>
            </p:spPr>
          </p:pic>
        </p:grpSp>
      </p:gr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descr="A picture containing screenshot, black and white&#10;&#10;Description automatically generated">
            <a:extLst>
              <a:ext uri="{FF2B5EF4-FFF2-40B4-BE49-F238E27FC236}">
                <a16:creationId xmlns:a16="http://schemas.microsoft.com/office/drawing/2014/main" id="{CA56ED17-6C32-81A6-7A40-825347673503}"/>
              </a:ext>
            </a:extLst>
          </p:cNvPr>
          <p:cNvPicPr>
            <a:picLocks noChangeAspect="1"/>
          </p:cNvPicPr>
          <p:nvPr userDrawn="1"/>
        </p:nvPicPr>
        <p:blipFill rotWithShape="1">
          <a:blip r:embed="rId17">
            <a:extLst>
              <a:ext uri="{28A0092B-C50C-407E-A947-70E740481C1C}">
                <a14:useLocalDpi xmlns:a14="http://schemas.microsoft.com/office/drawing/2010/main" val="0"/>
              </a:ext>
            </a:extLst>
          </a:blip>
          <a:srcRect t="54269" b="27991"/>
          <a:stretch/>
        </p:blipFill>
        <p:spPr>
          <a:xfrm flipV="1">
            <a:off x="956832" y="2007092"/>
            <a:ext cx="8831919" cy="1566779"/>
          </a:xfrm>
          <a:prstGeom prst="rect">
            <a:avLst/>
          </a:prstGeom>
        </p:spPr>
      </p:pic>
      <p:sp>
        <p:nvSpPr>
          <p:cNvPr id="6" name="Oval 5">
            <a:extLst>
              <a:ext uri="{FF2B5EF4-FFF2-40B4-BE49-F238E27FC236}">
                <a16:creationId xmlns:a16="http://schemas.microsoft.com/office/drawing/2014/main" id="{B07E19D3-36D7-2451-1AC2-DF8BBE2706E6}"/>
              </a:ext>
            </a:extLst>
          </p:cNvPr>
          <p:cNvSpPr/>
          <p:nvPr userDrawn="1"/>
        </p:nvSpPr>
        <p:spPr>
          <a:xfrm>
            <a:off x="7251192" y="4478632"/>
            <a:ext cx="1124049" cy="1090614"/>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09D35E58-5B36-0D57-4B7C-B5E2EC6DC198}"/>
              </a:ext>
            </a:extLst>
          </p:cNvPr>
          <p:cNvSpPr txBox="1">
            <a:spLocks/>
          </p:cNvSpPr>
          <p:nvPr userDrawn="1"/>
        </p:nvSpPr>
        <p:spPr>
          <a:xfrm>
            <a:off x="11398307" y="6264276"/>
            <a:ext cx="773927" cy="593725"/>
          </a:xfrm>
          <a:prstGeom prst="rect">
            <a:avLst/>
          </a:prstGeom>
        </p:spPr>
        <p:txBody>
          <a:bodyPr vert="horz" lIns="45720" tIns="45720" rIns="45720" bIns="45720" rtlCol="0" anchor="ctr">
            <a:normAutofit/>
          </a:bodyPr>
          <a:lstStyle>
            <a:defPPr>
              <a:defRPr lang="en-US"/>
            </a:defPPr>
            <a:lvl1pPr marL="0" algn="ctr" defTabSz="457200" rtl="0" eaLnBrk="1" latinLnBrk="0" hangingPunct="1">
              <a:defRPr sz="3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F9B8E0C-31FB-4A04-9C08-0763636C22A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3635514554"/>
      </p:ext>
    </p:extLst>
  </p:cSld>
  <p:clrMap bg1="lt1" tx1="dk1" bg2="lt2" tx2="dk2" accent1="accent1" accent2="accent2" accent3="accent3" accent4="accent4" accent5="accent5" accent6="accent6" hlink="hlink" folHlink="folHlink"/>
  <p:sldLayoutIdLst>
    <p:sldLayoutId id="2147483676" r:id="rId1"/>
    <p:sldLayoutId id="2147483688" r:id="rId2"/>
    <p:sldLayoutId id="2147483677" r:id="rId3"/>
    <p:sldLayoutId id="2147483687" r:id="rId4"/>
    <p:sldLayoutId id="2147483678" r:id="rId5"/>
    <p:sldLayoutId id="2147483679" r:id="rId6"/>
    <p:sldLayoutId id="2147483680" r:id="rId7"/>
    <p:sldLayoutId id="2147483681" r:id="rId8"/>
    <p:sldLayoutId id="2147483684" r:id="rId9"/>
    <p:sldLayoutId id="2147483685" r:id="rId10"/>
    <p:sldLayoutId id="2147483686" r:id="rId11"/>
    <p:sldLayoutId id="2147483682" r:id="rId12"/>
    <p:sldLayoutId id="2147483683" r:id="rId13"/>
  </p:sldLayoutIdLst>
  <p:hf hd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2FA_30539CFF.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18" Type="http://schemas.openxmlformats.org/officeDocument/2006/relationships/image" Target="../media/image71.png"/><Relationship Id="rId3" Type="http://schemas.openxmlformats.org/officeDocument/2006/relationships/image" Target="../media/image29.png"/><Relationship Id="rId7" Type="http://schemas.openxmlformats.org/officeDocument/2006/relationships/image" Target="../media/image60.png"/><Relationship Id="rId12" Type="http://schemas.openxmlformats.org/officeDocument/2006/relationships/image" Target="../media/image65.png"/><Relationship Id="rId17" Type="http://schemas.openxmlformats.org/officeDocument/2006/relationships/image" Target="../media/image70.png"/><Relationship Id="rId2" Type="http://schemas.openxmlformats.org/officeDocument/2006/relationships/notesSlide" Target="../notesSlides/notesSlide9.xml"/><Relationship Id="rId16" Type="http://schemas.openxmlformats.org/officeDocument/2006/relationships/image" Target="../media/image69.png"/><Relationship Id="rId1" Type="http://schemas.openxmlformats.org/officeDocument/2006/relationships/slideLayout" Target="../slideLayouts/slideLayout1.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5" Type="http://schemas.openxmlformats.org/officeDocument/2006/relationships/image" Target="../media/image6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media/image67.png"/></Relationships>
</file>

<file path=ppt/slides/_rels/slide1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28.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29.png"/><Relationship Id="rId9" Type="http://schemas.openxmlformats.org/officeDocument/2006/relationships/image" Target="../media/image38.png"/><Relationship Id="rId14"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31.png"/><Relationship Id="rId7"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32.png"/><Relationship Id="rId10" Type="http://schemas.openxmlformats.org/officeDocument/2006/relationships/image" Target="../media/image49.png"/><Relationship Id="rId4" Type="http://schemas.openxmlformats.org/officeDocument/2006/relationships/image" Target="../media/image30.jpeg"/><Relationship Id="rId9" Type="http://schemas.openxmlformats.org/officeDocument/2006/relationships/image" Target="../media/image48.png"/></Relationships>
</file>

<file path=ppt/slides/_rels/slide6.xml.rels><?xml version="1.0" encoding="UTF-8" standalone="yes"?>
<Relationships xmlns="http://schemas.openxmlformats.org/package/2006/relationships"><Relationship Id="rId8" Type="http://schemas.openxmlformats.org/officeDocument/2006/relationships/image" Target="../media/image740.png"/><Relationship Id="rId13" Type="http://schemas.openxmlformats.org/officeDocument/2006/relationships/image" Target="../media/image790.png"/><Relationship Id="rId3" Type="http://schemas.openxmlformats.org/officeDocument/2006/relationships/image" Target="../media/image29.png"/><Relationship Id="rId7" Type="http://schemas.openxmlformats.org/officeDocument/2006/relationships/image" Target="../media/image730.png"/><Relationship Id="rId12" Type="http://schemas.openxmlformats.org/officeDocument/2006/relationships/image" Target="../media/image780.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20.png"/><Relationship Id="rId11" Type="http://schemas.openxmlformats.org/officeDocument/2006/relationships/image" Target="../media/image770.png"/><Relationship Id="rId5" Type="http://schemas.openxmlformats.org/officeDocument/2006/relationships/image" Target="../media/image710.png"/><Relationship Id="rId10" Type="http://schemas.openxmlformats.org/officeDocument/2006/relationships/image" Target="../media/image760.png"/><Relationship Id="rId9" Type="http://schemas.openxmlformats.org/officeDocument/2006/relationships/image" Target="../media/image750.png"/><Relationship Id="rId14" Type="http://schemas.openxmlformats.org/officeDocument/2006/relationships/image" Target="../media/image3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image" Target="../media/image35.jpg"/></Relationships>
</file>

<file path=ppt/slides/_rels/slide9.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36.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805531" y="585527"/>
            <a:ext cx="8580936" cy="1348061"/>
          </a:xfrm>
          <a:noFill/>
        </p:spPr>
        <p:txBody>
          <a:bodyPr wrap="square">
            <a:spAutoFit/>
          </a:bodyPr>
          <a:lstStyle/>
          <a:p>
            <a:pPr marL="0" marR="0" algn="ctr" fontAlgn="base">
              <a:spcBef>
                <a:spcPts val="0"/>
              </a:spcBef>
              <a:spcAft>
                <a:spcPts val="0"/>
              </a:spcAft>
            </a:pPr>
            <a:r>
              <a:rPr lang="en-US" sz="3200" b="1" dirty="0">
                <a:effectLst/>
                <a:latin typeface="Times New Roman" panose="02020603050405020304" pitchFamily="18" charset="0"/>
                <a:ea typeface="Times New Roman" panose="02020603050405020304" pitchFamily="18" charset="0"/>
                <a:cs typeface="Times New Roman" panose="02020603050405020304" pitchFamily="18" charset="0"/>
              </a:rPr>
              <a:t>Comparison of liquid hydrogen tank performance at different storage pressures and operational scenarios using a reduced-order model</a:t>
            </a:r>
            <a:endParaRPr lang="en-US" sz="3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1" name="AutoShape 4" descr="https://brand.wsu.edu/wp-content/themes/brand/images/pages/logos/wsu-signature-vertical.svg">
            <a:extLst>
              <a:ext uri="{FF2B5EF4-FFF2-40B4-BE49-F238E27FC236}">
                <a16:creationId xmlns:a16="http://schemas.microsoft.com/office/drawing/2014/main" id="{8026683C-5A44-4E78-906B-B642BEAEAEAE}"/>
              </a:ext>
            </a:extLst>
          </p:cNvPr>
          <p:cNvSpPr>
            <a:spLocks noChangeAspect="1" noChangeArrowheads="1"/>
          </p:cNvSpPr>
          <p:nvPr/>
        </p:nvSpPr>
        <p:spPr bwMode="auto">
          <a:xfrm>
            <a:off x="8152598" y="2136808"/>
            <a:ext cx="3466894" cy="346689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Schoolbook" panose="02040604050505020304"/>
              <a:ea typeface="+mn-ea"/>
              <a:cs typeface="+mn-cs"/>
            </a:endParaRPr>
          </a:p>
        </p:txBody>
      </p:sp>
      <p:sp>
        <p:nvSpPr>
          <p:cNvPr id="5" name="Title 3">
            <a:extLst>
              <a:ext uri="{FF2B5EF4-FFF2-40B4-BE49-F238E27FC236}">
                <a16:creationId xmlns:a16="http://schemas.microsoft.com/office/drawing/2014/main" id="{6765D175-E164-F327-C223-34B41F15104E}"/>
              </a:ext>
            </a:extLst>
          </p:cNvPr>
          <p:cNvSpPr txBox="1">
            <a:spLocks/>
          </p:cNvSpPr>
          <p:nvPr/>
        </p:nvSpPr>
        <p:spPr>
          <a:xfrm>
            <a:off x="-150340" y="1784709"/>
            <a:ext cx="12192000" cy="2476191"/>
          </a:xfrm>
          <a:prstGeom prst="rect">
            <a:avLst/>
          </a:prstGeom>
          <a:noFill/>
        </p:spPr>
        <p:txBody>
          <a:bodyPr vert="horz" wrap="square" lIns="91440" tIns="45720" rIns="91440" bIns="45720" rtlCol="0" anchor="b">
            <a:spAutoFit/>
          </a:bodyPr>
          <a:lstStyle>
            <a:lvl1pPr algn="l" defTabSz="914400" rtl="0" eaLnBrk="1" latinLnBrk="0" hangingPunct="1">
              <a:lnSpc>
                <a:spcPct val="85000"/>
              </a:lnSpc>
              <a:spcBef>
                <a:spcPct val="0"/>
              </a:spcBef>
              <a:buNone/>
              <a:defRPr sz="7200" kern="1200" spc="-50" baseline="0">
                <a:solidFill>
                  <a:schemeClr val="tx1"/>
                </a:solidFill>
                <a:latin typeface="+mj-lt"/>
                <a:ea typeface="+mj-ea"/>
                <a:cs typeface="+mj-cs"/>
              </a:defRPr>
            </a:lvl1pPr>
          </a:lstStyle>
          <a:p>
            <a:pPr algn="ctr" fontAlgn="base">
              <a:lnSpc>
                <a:spcPct val="200000"/>
              </a:lnSpc>
              <a:spcBef>
                <a:spcPts val="0"/>
              </a:spcBef>
            </a:pPr>
            <a:r>
              <a:rPr lang="en-US" sz="1600" dirty="0">
                <a:latin typeface="+mn-lt"/>
                <a:cs typeface="Times New Roman" panose="02020603050405020304" pitchFamily="18" charset="0"/>
              </a:rPr>
              <a:t>C1Or4C-02</a:t>
            </a:r>
          </a:p>
          <a:p>
            <a:pPr algn="ctr" fontAlgn="base">
              <a:lnSpc>
                <a:spcPct val="200000"/>
              </a:lnSpc>
              <a:spcBef>
                <a:spcPts val="0"/>
              </a:spcBef>
            </a:pPr>
            <a:r>
              <a:rPr lang="en-US" sz="1600" dirty="0">
                <a:latin typeface="+mn-lt"/>
                <a:ea typeface="Times New Roman" panose="02020603050405020304" pitchFamily="18" charset="0"/>
                <a:cs typeface="Times New Roman" panose="02020603050405020304" pitchFamily="18" charset="0"/>
              </a:rPr>
              <a:t>Kyle Appel, Professor Jacob Leachman, Professor Konstantin Matveev</a:t>
            </a:r>
          </a:p>
          <a:p>
            <a:pPr algn="ctr" fontAlgn="base">
              <a:lnSpc>
                <a:spcPct val="200000"/>
              </a:lnSpc>
              <a:spcBef>
                <a:spcPts val="0"/>
              </a:spcBef>
            </a:pPr>
            <a:r>
              <a:rPr lang="en-US" sz="1600" dirty="0">
                <a:latin typeface="+mn-lt"/>
                <a:ea typeface="Times New Roman" panose="02020603050405020304" pitchFamily="18" charset="0"/>
                <a:cs typeface="Times New Roman" panose="02020603050405020304" pitchFamily="18" charset="0"/>
              </a:rPr>
              <a:t>Cryogenic Engineering Conference</a:t>
            </a:r>
            <a:endParaRPr lang="en-US" sz="1600" b="1" dirty="0">
              <a:latin typeface="+mn-lt"/>
              <a:ea typeface="Times New Roman" panose="02020603050405020304" pitchFamily="18" charset="0"/>
              <a:cs typeface="Times New Roman" panose="02020603050405020304" pitchFamily="18" charset="0"/>
            </a:endParaRPr>
          </a:p>
          <a:p>
            <a:pPr algn="ctr" fontAlgn="base">
              <a:lnSpc>
                <a:spcPct val="200000"/>
              </a:lnSpc>
              <a:spcBef>
                <a:spcPts val="0"/>
              </a:spcBef>
            </a:pPr>
            <a:r>
              <a:rPr lang="en-US" sz="1600" dirty="0">
                <a:latin typeface="+mn-lt"/>
                <a:ea typeface="Times New Roman" panose="02020603050405020304" pitchFamily="18" charset="0"/>
                <a:cs typeface="Times New Roman" panose="02020603050405020304" pitchFamily="18" charset="0"/>
              </a:rPr>
              <a:t>Reno, Nevada</a:t>
            </a:r>
          </a:p>
          <a:p>
            <a:pPr algn="ctr" fontAlgn="base">
              <a:lnSpc>
                <a:spcPct val="200000"/>
              </a:lnSpc>
              <a:spcBef>
                <a:spcPts val="0"/>
              </a:spcBef>
            </a:pPr>
            <a:r>
              <a:rPr lang="en-US" sz="1600" dirty="0">
                <a:latin typeface="+mn-lt"/>
                <a:ea typeface="Times New Roman" panose="02020603050405020304" pitchFamily="18" charset="0"/>
                <a:cs typeface="Times New Roman" panose="02020603050405020304" pitchFamily="18" charset="0"/>
              </a:rPr>
              <a:t>May 19</a:t>
            </a:r>
            <a:r>
              <a:rPr lang="en-US" sz="1600" baseline="30000" dirty="0">
                <a:latin typeface="+mn-lt"/>
                <a:ea typeface="Times New Roman" panose="02020603050405020304" pitchFamily="18" charset="0"/>
                <a:cs typeface="Times New Roman" panose="02020603050405020304" pitchFamily="18" charset="0"/>
              </a:rPr>
              <a:t>th</a:t>
            </a:r>
            <a:r>
              <a:rPr lang="en-US" sz="1600" dirty="0">
                <a:latin typeface="+mn-lt"/>
                <a:ea typeface="Times New Roman" panose="02020603050405020304" pitchFamily="18" charset="0"/>
                <a:cs typeface="Times New Roman" panose="02020603050405020304" pitchFamily="18" charset="0"/>
              </a:rPr>
              <a:t>, 2025</a:t>
            </a:r>
            <a:endParaRPr lang="en-US" sz="1600" b="1" dirty="0">
              <a:latin typeface="+mn-lt"/>
              <a:ea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C8FBFD3A-4F61-E706-1913-42D6351CFF95}"/>
              </a:ext>
            </a:extLst>
          </p:cNvPr>
          <p:cNvSpPr txBox="1"/>
          <p:nvPr/>
        </p:nvSpPr>
        <p:spPr>
          <a:xfrm>
            <a:off x="9356114" y="2610451"/>
            <a:ext cx="3203706" cy="1342868"/>
          </a:xfrm>
          <a:prstGeom prst="rect">
            <a:avLst/>
          </a:prstGeom>
          <a:noFill/>
        </p:spPr>
        <p:txBody>
          <a:bodyPr wrap="square" rtlCol="0">
            <a:spAutoFit/>
          </a:bodyPr>
          <a:lstStyle/>
          <a:p>
            <a:pPr marL="342900" indent="-342900">
              <a:lnSpc>
                <a:spcPct val="150000"/>
              </a:lnSpc>
              <a:buFont typeface="+mj-lt"/>
              <a:buAutoNum type="arabicPeriod"/>
            </a:pPr>
            <a:r>
              <a:rPr lang="en-US" sz="1400" dirty="0"/>
              <a:t>Storage Background</a:t>
            </a:r>
          </a:p>
          <a:p>
            <a:pPr marL="342900" indent="-342900">
              <a:lnSpc>
                <a:spcPct val="150000"/>
              </a:lnSpc>
              <a:buFont typeface="+mj-lt"/>
              <a:buAutoNum type="arabicPeriod"/>
            </a:pPr>
            <a:r>
              <a:rPr lang="en-US" sz="1400" dirty="0"/>
              <a:t>Liquid Hydrogen Modeling</a:t>
            </a:r>
          </a:p>
          <a:p>
            <a:pPr marL="342900" indent="-342900">
              <a:lnSpc>
                <a:spcPct val="150000"/>
              </a:lnSpc>
              <a:buFont typeface="+mj-lt"/>
              <a:buAutoNum type="arabicPeriod"/>
            </a:pPr>
            <a:r>
              <a:rPr lang="en-US" sz="1400" dirty="0"/>
              <a:t>Model Validation</a:t>
            </a:r>
          </a:p>
          <a:p>
            <a:pPr marL="342900" indent="-342900">
              <a:lnSpc>
                <a:spcPct val="150000"/>
              </a:lnSpc>
              <a:buFont typeface="+mj-lt"/>
              <a:buAutoNum type="arabicPeriod"/>
            </a:pPr>
            <a:r>
              <a:rPr lang="en-US" sz="1400" dirty="0"/>
              <a:t>Parametric Analysis</a:t>
            </a:r>
          </a:p>
        </p:txBody>
      </p:sp>
    </p:spTree>
    <p:extLst>
      <p:ext uri="{BB962C8B-B14F-4D97-AF65-F5344CB8AC3E}">
        <p14:creationId xmlns:p14="http://schemas.microsoft.com/office/powerpoint/2010/main" val="3043942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F504F-3757-086F-4C70-CC6A2FC3C7A1}"/>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07D5AA04-F4AB-3C9E-892C-A150DBB8E259}"/>
              </a:ext>
            </a:extLst>
          </p:cNvPr>
          <p:cNvSpPr>
            <a:spLocks noGrp="1"/>
          </p:cNvSpPr>
          <p:nvPr>
            <p:ph idx="1"/>
          </p:nvPr>
        </p:nvSpPr>
        <p:spPr>
          <a:xfrm>
            <a:off x="260007" y="1105232"/>
            <a:ext cx="9451552" cy="5585790"/>
          </a:xfrm>
        </p:spPr>
        <p:txBody>
          <a:bodyPr>
            <a:normAutofit/>
          </a:bodyPr>
          <a:lstStyle/>
          <a:p>
            <a:pPr marL="0" indent="0">
              <a:buNone/>
            </a:pPr>
            <a:r>
              <a:rPr lang="en-US" b="0" dirty="0"/>
              <a:t>A reduced-order model has been developed to predict boil-off losses from liquid hydrogen storage tanks. </a:t>
            </a:r>
          </a:p>
          <a:p>
            <a:pPr marL="0" indent="0">
              <a:buNone/>
            </a:pPr>
            <a:r>
              <a:rPr lang="en-US" b="0" dirty="0"/>
              <a:t>Using the model, parametric studies can predict the expected boil-off losses due to changes to storage systems and conditions.</a:t>
            </a:r>
          </a:p>
          <a:p>
            <a:pPr marL="0" indent="0">
              <a:buNone/>
            </a:pPr>
            <a:r>
              <a:rPr lang="en-US" b="0" dirty="0"/>
              <a:t>In this work, the model was used to predict the effect of storage pressure with different initial hydrogen conditions on the steady state boil-off losses. </a:t>
            </a:r>
          </a:p>
          <a:p>
            <a:pPr lvl="1"/>
            <a:r>
              <a:rPr lang="en-US" b="0" dirty="0"/>
              <a:t>Horizontal tanks are less sus</a:t>
            </a:r>
            <a:r>
              <a:rPr lang="en-US" dirty="0"/>
              <a:t>ceptible to the effects of initial conditions based on the fill level due to the large interface area between liquid and vapor.</a:t>
            </a:r>
          </a:p>
          <a:p>
            <a:pPr lvl="1"/>
            <a:r>
              <a:rPr lang="en-US" b="0" dirty="0"/>
              <a:t>Vertical tanks display the effects of initial conditions into higher liquid fill levels because of the smal</a:t>
            </a:r>
            <a:r>
              <a:rPr lang="en-US" dirty="0"/>
              <a:t>l interface area. </a:t>
            </a:r>
          </a:p>
          <a:p>
            <a:pPr lvl="1"/>
            <a:r>
              <a:rPr lang="en-US" b="0" dirty="0"/>
              <a:t>In general, for both tanks increasing storage pressure results in greater steady state losses. </a:t>
            </a:r>
          </a:p>
          <a:p>
            <a:pPr lvl="1"/>
            <a:r>
              <a:rPr lang="en-US" dirty="0"/>
              <a:t>Increasing the vapor temperature is predicted to reduce losses because of the low-density hydrogen being vented.</a:t>
            </a:r>
          </a:p>
          <a:p>
            <a:pPr lvl="1"/>
            <a:r>
              <a:rPr lang="en-US" b="0" dirty="0"/>
              <a:t>Subcooling the liqui</a:t>
            </a:r>
            <a:r>
              <a:rPr lang="en-US" dirty="0"/>
              <a:t>d also decreases the losses but can increase the losses with high fill levels as the vapor is densified by cooling.</a:t>
            </a:r>
          </a:p>
          <a:p>
            <a:pPr marL="0" indent="0">
              <a:buNone/>
            </a:pPr>
            <a:r>
              <a:rPr lang="en-US" dirty="0"/>
              <a:t>The developed reduced-order model is a powerful tool to predict how tank design changes will affect boil-off losses, even accounting for operational effects. </a:t>
            </a:r>
          </a:p>
        </p:txBody>
      </p:sp>
      <p:sp>
        <p:nvSpPr>
          <p:cNvPr id="4" name="Rectangle 3">
            <a:extLst>
              <a:ext uri="{FF2B5EF4-FFF2-40B4-BE49-F238E27FC236}">
                <a16:creationId xmlns:a16="http://schemas.microsoft.com/office/drawing/2014/main" id="{03935600-907D-7EA1-4BEF-A2D65C1D3F32}"/>
              </a:ext>
            </a:extLst>
          </p:cNvPr>
          <p:cNvSpPr/>
          <p:nvPr/>
        </p:nvSpPr>
        <p:spPr>
          <a:xfrm>
            <a:off x="260007" y="5656881"/>
            <a:ext cx="9302447" cy="891153"/>
          </a:xfrm>
          <a:prstGeom prst="rect">
            <a:avLst/>
          </a:prstGeom>
          <a:noFill/>
          <a:ln w="28575">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078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87186C57-9833-AD28-3941-4B71260FB880}"/>
              </a:ext>
            </a:extLst>
          </p:cNvPr>
          <p:cNvSpPr>
            <a:spLocks noGrp="1"/>
          </p:cNvSpPr>
          <p:nvPr>
            <p:ph type="title"/>
          </p:nvPr>
        </p:nvSpPr>
        <p:spPr/>
        <p:txBody>
          <a:bodyPr/>
          <a:lstStyle/>
          <a:p>
            <a:r>
              <a:rPr lang="en-US" dirty="0">
                <a:latin typeface="+mj-lt"/>
              </a:rPr>
              <a:t>Thank You!</a:t>
            </a:r>
          </a:p>
        </p:txBody>
      </p:sp>
      <p:sp>
        <p:nvSpPr>
          <p:cNvPr id="15" name="Text Placeholder 14">
            <a:extLst>
              <a:ext uri="{FF2B5EF4-FFF2-40B4-BE49-F238E27FC236}">
                <a16:creationId xmlns:a16="http://schemas.microsoft.com/office/drawing/2014/main" id="{88C076B5-BAF6-0B80-CF65-2E483B6DDA7C}"/>
              </a:ext>
            </a:extLst>
          </p:cNvPr>
          <p:cNvSpPr>
            <a:spLocks noGrp="1"/>
          </p:cNvSpPr>
          <p:nvPr>
            <p:ph type="body" sz="quarter" idx="10"/>
          </p:nvPr>
        </p:nvSpPr>
        <p:spPr/>
        <p:txBody>
          <a:bodyPr/>
          <a:lstStyle/>
          <a:p>
            <a:r>
              <a:rPr lang="en-US">
                <a:latin typeface="+mn-lt"/>
              </a:rPr>
              <a:t>Kyle Appel</a:t>
            </a:r>
          </a:p>
          <a:p>
            <a:r>
              <a:rPr lang="en-US">
                <a:latin typeface="+mn-lt"/>
              </a:rPr>
              <a:t>kyle.appel@wsu.edu</a:t>
            </a:r>
          </a:p>
          <a:p>
            <a:r>
              <a:rPr lang="en-US">
                <a:latin typeface="+mn-lt"/>
              </a:rPr>
              <a:t>+1-509-288-9046</a:t>
            </a:r>
            <a:endParaRPr lang="en-US" dirty="0">
              <a:latin typeface="+mn-lt"/>
            </a:endParaRPr>
          </a:p>
        </p:txBody>
      </p:sp>
      <p:sp>
        <p:nvSpPr>
          <p:cNvPr id="2" name="TextBox 1">
            <a:extLst>
              <a:ext uri="{FF2B5EF4-FFF2-40B4-BE49-F238E27FC236}">
                <a16:creationId xmlns:a16="http://schemas.microsoft.com/office/drawing/2014/main" id="{F6AC5739-2C2C-348B-47E8-CE6F4036CEB8}"/>
              </a:ext>
            </a:extLst>
          </p:cNvPr>
          <p:cNvSpPr txBox="1"/>
          <p:nvPr/>
        </p:nvSpPr>
        <p:spPr>
          <a:xfrm>
            <a:off x="1504950" y="1684020"/>
            <a:ext cx="9182100" cy="369332"/>
          </a:xfrm>
          <a:prstGeom prst="rect">
            <a:avLst/>
          </a:prstGeom>
          <a:noFill/>
        </p:spPr>
        <p:txBody>
          <a:bodyPr wrap="square" rtlCol="0">
            <a:spAutoFit/>
          </a:bodyPr>
          <a:lstStyle/>
          <a:p>
            <a:pPr algn="ctr"/>
            <a:r>
              <a:rPr lang="en-US" dirty="0"/>
              <a:t>Thank you, Plug Power, for sponsoring the development of the numerical model!</a:t>
            </a:r>
          </a:p>
        </p:txBody>
      </p:sp>
    </p:spTree>
    <p:extLst>
      <p:ext uri="{BB962C8B-B14F-4D97-AF65-F5344CB8AC3E}">
        <p14:creationId xmlns:p14="http://schemas.microsoft.com/office/powerpoint/2010/main" val="3532863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AB3B8-B2AF-7FCE-6801-2D50C35B5A74}"/>
              </a:ext>
            </a:extLst>
          </p:cNvPr>
          <p:cNvSpPr>
            <a:spLocks noGrp="1"/>
          </p:cNvSpPr>
          <p:nvPr>
            <p:ph type="title"/>
          </p:nvPr>
        </p:nvSpPr>
        <p:spPr/>
        <p:txBody>
          <a:bodyPr>
            <a:normAutofit/>
          </a:bodyPr>
          <a:lstStyle/>
          <a:p>
            <a:r>
              <a:rPr lang="en-US" dirty="0"/>
              <a:t>Conceptual Model Schematic </a:t>
            </a:r>
          </a:p>
        </p:txBody>
      </p:sp>
      <p:sp>
        <p:nvSpPr>
          <p:cNvPr id="17" name="Content Placeholder 5">
            <a:extLst>
              <a:ext uri="{FF2B5EF4-FFF2-40B4-BE49-F238E27FC236}">
                <a16:creationId xmlns:a16="http://schemas.microsoft.com/office/drawing/2014/main" id="{376A81A5-35EB-9A87-ACA5-F7EF3DEFEF90}"/>
              </a:ext>
            </a:extLst>
          </p:cNvPr>
          <p:cNvSpPr>
            <a:spLocks noGrp="1"/>
          </p:cNvSpPr>
          <p:nvPr>
            <p:ph idx="1"/>
          </p:nvPr>
        </p:nvSpPr>
        <p:spPr>
          <a:xfrm>
            <a:off x="258425" y="1048997"/>
            <a:ext cx="5015322" cy="5752768"/>
          </a:xfrm>
        </p:spPr>
        <p:txBody>
          <a:bodyPr>
            <a:normAutofit fontScale="92500" lnSpcReduction="20000"/>
          </a:bodyPr>
          <a:lstStyle/>
          <a:p>
            <a:pPr marL="0" indent="0">
              <a:buNone/>
            </a:pPr>
            <a:r>
              <a:rPr lang="en-US" sz="1900" b="0" dirty="0"/>
              <a:t>A tank is separated into three nodes for the model with associated thermal heat leaks and mass flows crossing the boundary. </a:t>
            </a:r>
          </a:p>
          <a:p>
            <a:pPr marL="0" indent="0">
              <a:buNone/>
            </a:pPr>
            <a:r>
              <a:rPr lang="en-US" sz="1900" b="0" dirty="0"/>
              <a:t>Vapor</a:t>
            </a:r>
            <a:endParaRPr lang="en-US" sz="1700" b="0" dirty="0"/>
          </a:p>
          <a:p>
            <a:pPr lvl="1">
              <a:buClrTx/>
            </a:pPr>
            <a:r>
              <a:rPr lang="en-US" sz="1700" dirty="0"/>
              <a:t>Thermal heat leak from the environment into the vapor.</a:t>
            </a:r>
          </a:p>
          <a:p>
            <a:pPr lvl="1">
              <a:buClrTx/>
            </a:pPr>
            <a:r>
              <a:rPr lang="en-US" sz="1700" dirty="0"/>
              <a:t>Thermal heat leak from the vapor to the interface.</a:t>
            </a:r>
          </a:p>
          <a:p>
            <a:pPr lvl="1">
              <a:buClrTx/>
            </a:pPr>
            <a:r>
              <a:rPr lang="en-US" sz="1700" dirty="0"/>
              <a:t>Thermal heat leak extracted from the vapor.</a:t>
            </a:r>
          </a:p>
          <a:p>
            <a:pPr lvl="1">
              <a:buClrTx/>
            </a:pPr>
            <a:r>
              <a:rPr lang="en-US" sz="1700" dirty="0"/>
              <a:t>Mass venting from the vapor.</a:t>
            </a:r>
          </a:p>
          <a:p>
            <a:pPr lvl="1">
              <a:buClrTx/>
            </a:pPr>
            <a:r>
              <a:rPr lang="en-US" sz="1700" dirty="0"/>
              <a:t>Mass evaporating or condensing in the vapor.</a:t>
            </a:r>
          </a:p>
          <a:p>
            <a:pPr lvl="1">
              <a:buClrTx/>
            </a:pPr>
            <a:r>
              <a:rPr lang="en-US" sz="1700" dirty="0"/>
              <a:t>Mass returning to the vapor during liquid extraction.</a:t>
            </a:r>
          </a:p>
          <a:p>
            <a:pPr lvl="1">
              <a:buClrTx/>
            </a:pPr>
            <a:r>
              <a:rPr lang="en-US" sz="1700" dirty="0"/>
              <a:t>Mass filling the vapor.</a:t>
            </a:r>
          </a:p>
          <a:p>
            <a:pPr marL="0" indent="0">
              <a:buNone/>
            </a:pPr>
            <a:r>
              <a:rPr lang="en-US" sz="1900" b="0" dirty="0"/>
              <a:t>Liquid</a:t>
            </a:r>
          </a:p>
          <a:p>
            <a:pPr lvl="1">
              <a:buClrTx/>
            </a:pPr>
            <a:r>
              <a:rPr lang="en-US" sz="1700" dirty="0"/>
              <a:t>Thermal heat leak from the environment into the liquid.</a:t>
            </a:r>
          </a:p>
          <a:p>
            <a:pPr lvl="1">
              <a:buClrTx/>
            </a:pPr>
            <a:r>
              <a:rPr lang="en-US" sz="1700" dirty="0"/>
              <a:t>Thermal heat leak from the liquid to the interface.</a:t>
            </a:r>
          </a:p>
          <a:p>
            <a:pPr lvl="1">
              <a:buClrTx/>
            </a:pPr>
            <a:r>
              <a:rPr lang="en-US" sz="1700" dirty="0"/>
              <a:t>Thermal heat leak extracted from the liquid.</a:t>
            </a:r>
          </a:p>
          <a:p>
            <a:pPr lvl="1">
              <a:buClrTx/>
            </a:pPr>
            <a:r>
              <a:rPr lang="en-US" sz="1700" dirty="0"/>
              <a:t>Mass evaporating or condensing in the liquid.</a:t>
            </a:r>
          </a:p>
          <a:p>
            <a:pPr lvl="1">
              <a:buClrTx/>
            </a:pPr>
            <a:r>
              <a:rPr lang="en-US" sz="1700" dirty="0"/>
              <a:t>Mass extracted from the liquid.</a:t>
            </a:r>
          </a:p>
          <a:p>
            <a:pPr lvl="1">
              <a:buClrTx/>
            </a:pPr>
            <a:r>
              <a:rPr lang="en-US" sz="1700" dirty="0"/>
              <a:t>Mass filling the liquid.</a:t>
            </a:r>
          </a:p>
          <a:p>
            <a:pPr lvl="1"/>
            <a:endParaRPr lang="en-US" dirty="0"/>
          </a:p>
          <a:p>
            <a:pPr lvl="1"/>
            <a:endParaRPr lang="en-US" dirty="0"/>
          </a:p>
          <a:p>
            <a:pPr marL="548640" lvl="2" indent="0">
              <a:buNone/>
            </a:pPr>
            <a:endParaRPr lang="en-US" dirty="0"/>
          </a:p>
        </p:txBody>
      </p:sp>
      <p:grpSp>
        <p:nvGrpSpPr>
          <p:cNvPr id="40" name="Group 39">
            <a:extLst>
              <a:ext uri="{FF2B5EF4-FFF2-40B4-BE49-F238E27FC236}">
                <a16:creationId xmlns:a16="http://schemas.microsoft.com/office/drawing/2014/main" id="{9DCC4D39-B5A0-D56A-BABB-76059F3D1D57}"/>
              </a:ext>
            </a:extLst>
          </p:cNvPr>
          <p:cNvGrpSpPr/>
          <p:nvPr/>
        </p:nvGrpSpPr>
        <p:grpSpPr>
          <a:xfrm>
            <a:off x="5827899" y="1577532"/>
            <a:ext cx="4577737" cy="2184582"/>
            <a:chOff x="6847394" y="1355595"/>
            <a:chExt cx="4698460" cy="2312288"/>
          </a:xfrm>
        </p:grpSpPr>
        <p:grpSp>
          <p:nvGrpSpPr>
            <p:cNvPr id="45" name="Group 44">
              <a:extLst>
                <a:ext uri="{FF2B5EF4-FFF2-40B4-BE49-F238E27FC236}">
                  <a16:creationId xmlns:a16="http://schemas.microsoft.com/office/drawing/2014/main" id="{890B7DE1-467D-1C6B-DCDA-07DDC57B26B3}"/>
                </a:ext>
              </a:extLst>
            </p:cNvPr>
            <p:cNvGrpSpPr/>
            <p:nvPr/>
          </p:nvGrpSpPr>
          <p:grpSpPr>
            <a:xfrm>
              <a:off x="7479742" y="1366768"/>
              <a:ext cx="3397816" cy="2301114"/>
              <a:chOff x="6684580" y="1924046"/>
              <a:chExt cx="3397816" cy="2301114"/>
            </a:xfrm>
          </p:grpSpPr>
          <p:sp>
            <p:nvSpPr>
              <p:cNvPr id="53" name="Rectangle 52">
                <a:extLst>
                  <a:ext uri="{FF2B5EF4-FFF2-40B4-BE49-F238E27FC236}">
                    <a16:creationId xmlns:a16="http://schemas.microsoft.com/office/drawing/2014/main" id="{DE1912D1-10F2-2527-9402-0CAE8858598D}"/>
                  </a:ext>
                </a:extLst>
              </p:cNvPr>
              <p:cNvSpPr/>
              <p:nvPr/>
            </p:nvSpPr>
            <p:spPr>
              <a:xfrm>
                <a:off x="6684580" y="1924046"/>
                <a:ext cx="3397816" cy="2301113"/>
              </a:xfrm>
              <a:prstGeom prst="rect">
                <a:avLst/>
              </a:prstGeom>
              <a:solidFill>
                <a:srgbClr val="DA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a:p>
            </p:txBody>
          </p:sp>
          <p:sp>
            <p:nvSpPr>
              <p:cNvPr id="54" name="Rectangle 53">
                <a:extLst>
                  <a:ext uri="{FF2B5EF4-FFF2-40B4-BE49-F238E27FC236}">
                    <a16:creationId xmlns:a16="http://schemas.microsoft.com/office/drawing/2014/main" id="{CDF297E5-36EC-36AE-71DA-F2A85F75D600}"/>
                  </a:ext>
                </a:extLst>
              </p:cNvPr>
              <p:cNvSpPr/>
              <p:nvPr/>
            </p:nvSpPr>
            <p:spPr>
              <a:xfrm>
                <a:off x="6684580" y="3071124"/>
                <a:ext cx="3397816" cy="1154036"/>
              </a:xfrm>
              <a:prstGeom prst="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a:p>
            </p:txBody>
          </p:sp>
        </p:grpSp>
        <p:grpSp>
          <p:nvGrpSpPr>
            <p:cNvPr id="46" name="Group 45">
              <a:extLst>
                <a:ext uri="{FF2B5EF4-FFF2-40B4-BE49-F238E27FC236}">
                  <a16:creationId xmlns:a16="http://schemas.microsoft.com/office/drawing/2014/main" id="{D99FB87F-339B-B1E2-5937-1EF48054AB4D}"/>
                </a:ext>
              </a:extLst>
            </p:cNvPr>
            <p:cNvGrpSpPr/>
            <p:nvPr/>
          </p:nvGrpSpPr>
          <p:grpSpPr>
            <a:xfrm>
              <a:off x="7331305" y="1355596"/>
              <a:ext cx="3577785" cy="2312287"/>
              <a:chOff x="6504612" y="1912874"/>
              <a:chExt cx="3577785" cy="2312287"/>
            </a:xfrm>
          </p:grpSpPr>
          <p:sp>
            <p:nvSpPr>
              <p:cNvPr id="51" name="Rectangle 50">
                <a:extLst>
                  <a:ext uri="{FF2B5EF4-FFF2-40B4-BE49-F238E27FC236}">
                    <a16:creationId xmlns:a16="http://schemas.microsoft.com/office/drawing/2014/main" id="{4E36EB70-4617-7A7A-6FE2-D3600CF4A4A6}"/>
                  </a:ext>
                </a:extLst>
              </p:cNvPr>
              <p:cNvSpPr/>
              <p:nvPr/>
            </p:nvSpPr>
            <p:spPr>
              <a:xfrm>
                <a:off x="6628165" y="1912874"/>
                <a:ext cx="3454231" cy="2312287"/>
              </a:xfrm>
              <a:prstGeom prst="rect">
                <a:avLst/>
              </a:prstGeom>
              <a:solidFill>
                <a:srgbClr val="DA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a:p>
            </p:txBody>
          </p:sp>
          <p:sp>
            <p:nvSpPr>
              <p:cNvPr id="52" name="Rectangle 51">
                <a:extLst>
                  <a:ext uri="{FF2B5EF4-FFF2-40B4-BE49-F238E27FC236}">
                    <a16:creationId xmlns:a16="http://schemas.microsoft.com/office/drawing/2014/main" id="{D59E22C9-72E7-6A63-34BE-7CF7F65D70B4}"/>
                  </a:ext>
                </a:extLst>
              </p:cNvPr>
              <p:cNvSpPr/>
              <p:nvPr/>
            </p:nvSpPr>
            <p:spPr>
              <a:xfrm>
                <a:off x="6504612" y="3084566"/>
                <a:ext cx="3577785" cy="1140593"/>
              </a:xfrm>
              <a:prstGeom prst="rect">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a:p>
            </p:txBody>
          </p:sp>
        </p:grpSp>
        <p:sp>
          <p:nvSpPr>
            <p:cNvPr id="47" name="Flowchart: Delay 46">
              <a:extLst>
                <a:ext uri="{FF2B5EF4-FFF2-40B4-BE49-F238E27FC236}">
                  <a16:creationId xmlns:a16="http://schemas.microsoft.com/office/drawing/2014/main" id="{7DE722B3-D17A-CC2F-F791-81B7774E05DF}"/>
                </a:ext>
              </a:extLst>
            </p:cNvPr>
            <p:cNvSpPr/>
            <p:nvPr/>
          </p:nvSpPr>
          <p:spPr>
            <a:xfrm>
              <a:off x="10909089" y="1366768"/>
              <a:ext cx="624963" cy="2301113"/>
            </a:xfrm>
            <a:prstGeom prst="flowChartDelay">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dirty="0"/>
            </a:p>
          </p:txBody>
        </p:sp>
        <p:pic>
          <p:nvPicPr>
            <p:cNvPr id="48" name="Picture 47" descr="A black and white square&#10;&#10;Description automatically generated">
              <a:extLst>
                <a:ext uri="{FF2B5EF4-FFF2-40B4-BE49-F238E27FC236}">
                  <a16:creationId xmlns:a16="http://schemas.microsoft.com/office/drawing/2014/main" id="{F2F74709-DC97-23CB-221E-E66591D22F63}"/>
                </a:ext>
              </a:extLst>
            </p:cNvPr>
            <p:cNvPicPr>
              <a:picLocks/>
            </p:cNvPicPr>
            <p:nvPr/>
          </p:nvPicPr>
          <p:blipFill rotWithShape="1">
            <a:blip r:embed="rId3" cstate="email">
              <a:extLst>
                <a:ext uri="{28A0092B-C50C-407E-A947-70E740481C1C}">
                  <a14:useLocalDpi xmlns:a14="http://schemas.microsoft.com/office/drawing/2010/main"/>
                </a:ext>
              </a:extLst>
            </a:blip>
            <a:srcRect r="8611"/>
            <a:stretch/>
          </p:blipFill>
          <p:spPr>
            <a:xfrm>
              <a:off x="10885707" y="1355595"/>
              <a:ext cx="660147" cy="1161425"/>
            </a:xfrm>
            <a:prstGeom prst="rect">
              <a:avLst/>
            </a:prstGeom>
          </p:spPr>
        </p:pic>
        <p:sp>
          <p:nvSpPr>
            <p:cNvPr id="49" name="Flowchart: Delay 48">
              <a:extLst>
                <a:ext uri="{FF2B5EF4-FFF2-40B4-BE49-F238E27FC236}">
                  <a16:creationId xmlns:a16="http://schemas.microsoft.com/office/drawing/2014/main" id="{B2D0C68E-33AB-37FF-5985-7C652AA377D4}"/>
                </a:ext>
              </a:extLst>
            </p:cNvPr>
            <p:cNvSpPr/>
            <p:nvPr/>
          </p:nvSpPr>
          <p:spPr>
            <a:xfrm rot="10800000">
              <a:off x="6853783" y="1366768"/>
              <a:ext cx="624963" cy="2301113"/>
            </a:xfrm>
            <a:prstGeom prst="flowChartDelay">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a:p>
          </p:txBody>
        </p:sp>
        <p:sp>
          <p:nvSpPr>
            <p:cNvPr id="50" name="Freeform: Shape 49">
              <a:extLst>
                <a:ext uri="{FF2B5EF4-FFF2-40B4-BE49-F238E27FC236}">
                  <a16:creationId xmlns:a16="http://schemas.microsoft.com/office/drawing/2014/main" id="{CE431D9E-1494-8CBC-E898-06601C35B1DD}"/>
                </a:ext>
              </a:extLst>
            </p:cNvPr>
            <p:cNvSpPr/>
            <p:nvPr/>
          </p:nvSpPr>
          <p:spPr>
            <a:xfrm rot="10800000">
              <a:off x="6847394" y="1361164"/>
              <a:ext cx="648894" cy="1151746"/>
            </a:xfrm>
            <a:custGeom>
              <a:avLst/>
              <a:gdLst>
                <a:gd name="connsiteX0" fmla="*/ 312482 w 623337"/>
                <a:gd name="connsiteY0" fmla="*/ 1091112 h 1091112"/>
                <a:gd name="connsiteX1" fmla="*/ 0 w 623337"/>
                <a:gd name="connsiteY1" fmla="*/ 1091111 h 1091112"/>
                <a:gd name="connsiteX2" fmla="*/ 0 w 623337"/>
                <a:gd name="connsiteY2" fmla="*/ 0 h 1091112"/>
                <a:gd name="connsiteX3" fmla="*/ 623337 w 623337"/>
                <a:gd name="connsiteY3" fmla="*/ 0 h 1091112"/>
                <a:gd name="connsiteX4" fmla="*/ 618615 w 623337"/>
                <a:gd name="connsiteY4" fmla="*/ 172432 h 1091112"/>
                <a:gd name="connsiteX5" fmla="*/ 312482 w 623337"/>
                <a:gd name="connsiteY5" fmla="*/ 1091112 h 109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3337" h="1091112">
                  <a:moveTo>
                    <a:pt x="312482" y="1091112"/>
                  </a:moveTo>
                  <a:lnTo>
                    <a:pt x="0" y="1091111"/>
                  </a:lnTo>
                  <a:lnTo>
                    <a:pt x="0" y="0"/>
                  </a:lnTo>
                  <a:lnTo>
                    <a:pt x="623337" y="0"/>
                  </a:lnTo>
                  <a:lnTo>
                    <a:pt x="618615" y="172432"/>
                  </a:lnTo>
                  <a:cubicBezTo>
                    <a:pt x="589477" y="696722"/>
                    <a:pt x="463488" y="1091112"/>
                    <a:pt x="312482" y="1091112"/>
                  </a:cubicBezTo>
                  <a:close/>
                </a:path>
              </a:pathLst>
            </a:custGeom>
            <a:solidFill>
              <a:srgbClr val="DAE3F4"/>
            </a:solidFill>
            <a:ln>
              <a:solidFill>
                <a:srgbClr val="DAE3F4"/>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b="1"/>
            </a:p>
          </p:txBody>
        </p:sp>
      </p:grpSp>
      <p:cxnSp>
        <p:nvCxnSpPr>
          <p:cNvPr id="41" name="Straight Arrow Connector 40">
            <a:extLst>
              <a:ext uri="{FF2B5EF4-FFF2-40B4-BE49-F238E27FC236}">
                <a16:creationId xmlns:a16="http://schemas.microsoft.com/office/drawing/2014/main" id="{C7F9B1E4-1E80-22FD-6D8A-CCCA983A48FD}"/>
              </a:ext>
            </a:extLst>
          </p:cNvPr>
          <p:cNvCxnSpPr/>
          <p:nvPr/>
        </p:nvCxnSpPr>
        <p:spPr>
          <a:xfrm>
            <a:off x="7789907" y="1340996"/>
            <a:ext cx="309348" cy="382068"/>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49C4B55-0960-E58A-3928-E69653E2E4FA}"/>
              </a:ext>
            </a:extLst>
          </p:cNvPr>
          <p:cNvCxnSpPr>
            <a:cxnSpLocks/>
          </p:cNvCxnSpPr>
          <p:nvPr/>
        </p:nvCxnSpPr>
        <p:spPr>
          <a:xfrm flipV="1">
            <a:off x="5567884" y="3284701"/>
            <a:ext cx="491827" cy="29142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A3A84D4-BAEB-F8BB-1743-AA1280538D31}"/>
              </a:ext>
            </a:extLst>
          </p:cNvPr>
          <p:cNvCxnSpPr>
            <a:cxnSpLocks/>
          </p:cNvCxnSpPr>
          <p:nvPr/>
        </p:nvCxnSpPr>
        <p:spPr>
          <a:xfrm flipV="1">
            <a:off x="8419350" y="2685311"/>
            <a:ext cx="0" cy="59939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034753C-0516-9AD0-BC8C-A73610E776F3}"/>
              </a:ext>
            </a:extLst>
          </p:cNvPr>
          <p:cNvCxnSpPr>
            <a:cxnSpLocks/>
          </p:cNvCxnSpPr>
          <p:nvPr/>
        </p:nvCxnSpPr>
        <p:spPr>
          <a:xfrm rot="10800000" flipV="1">
            <a:off x="9600117" y="2085921"/>
            <a:ext cx="0" cy="59939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7C7D2D7-F643-2C46-A2E5-17CDAEFCCAD6}"/>
              </a:ext>
            </a:extLst>
          </p:cNvPr>
          <p:cNvCxnSpPr>
            <a:cxnSpLocks/>
          </p:cNvCxnSpPr>
          <p:nvPr/>
        </p:nvCxnSpPr>
        <p:spPr>
          <a:xfrm rot="60000" flipH="1" flipV="1">
            <a:off x="8638821" y="1340996"/>
            <a:ext cx="8539" cy="7651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A041E63-57A6-8558-3BB1-AAEBFB0369C9}"/>
              </a:ext>
            </a:extLst>
          </p:cNvPr>
          <p:cNvCxnSpPr>
            <a:cxnSpLocks/>
          </p:cNvCxnSpPr>
          <p:nvPr/>
        </p:nvCxnSpPr>
        <p:spPr>
          <a:xfrm rot="60000" flipH="1" flipV="1">
            <a:off x="8849095" y="1336059"/>
            <a:ext cx="8539" cy="7651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F53CE25C-FA2E-C690-465C-3D3B0CEF6E48}"/>
              </a:ext>
            </a:extLst>
          </p:cNvPr>
          <p:cNvCxnSpPr>
            <a:cxnSpLocks/>
          </p:cNvCxnSpPr>
          <p:nvPr/>
        </p:nvCxnSpPr>
        <p:spPr>
          <a:xfrm flipV="1">
            <a:off x="8741523" y="1737410"/>
            <a:ext cx="0" cy="355260"/>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BC0FEF93-A3FA-51BD-9148-8AD2D9E5E8B9}"/>
                  </a:ext>
                </a:extLst>
              </p:cNvPr>
              <p:cNvSpPr txBox="1"/>
              <p:nvPr/>
            </p:nvSpPr>
            <p:spPr>
              <a:xfrm>
                <a:off x="9318501" y="972085"/>
                <a:ext cx="1081374" cy="3955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rPr>
                          </m:ctrlPr>
                        </m:sSubPr>
                        <m:e>
                          <m:acc>
                            <m:accPr>
                              <m:chr m:val="̇"/>
                              <m:ctrlPr>
                                <a:rPr lang="en-US" b="1" i="1">
                                  <a:latin typeface="Cambria Math" panose="02040503050406030204" pitchFamily="18" charset="0"/>
                                </a:rPr>
                              </m:ctrlPr>
                            </m:accPr>
                            <m:e>
                              <m:r>
                                <a:rPr lang="en-US" b="1" i="1">
                                  <a:latin typeface="Cambria Math" panose="02040503050406030204" pitchFamily="18" charset="0"/>
                                </a:rPr>
                                <m:t>𝒎</m:t>
                              </m:r>
                            </m:e>
                          </m:acc>
                        </m:e>
                        <m:sub>
                          <m:r>
                            <a:rPr lang="en-US" b="1" i="1">
                              <a:latin typeface="Cambria Math" panose="02040503050406030204" pitchFamily="18" charset="0"/>
                            </a:rPr>
                            <m:t>𝒓𝒆𝒕𝒖𝒓𝒏</m:t>
                          </m:r>
                          <m:r>
                            <a:rPr lang="en-US" b="1" i="1">
                              <a:latin typeface="Cambria Math" panose="02040503050406030204" pitchFamily="18" charset="0"/>
                            </a:rPr>
                            <m:t>,</m:t>
                          </m:r>
                          <m:r>
                            <a:rPr lang="en-US" b="1" i="1">
                              <a:latin typeface="Cambria Math" panose="02040503050406030204" pitchFamily="18" charset="0"/>
                            </a:rPr>
                            <m:t>𝒇𝒊𝒍𝒍</m:t>
                          </m:r>
                        </m:sub>
                      </m:sSub>
                    </m:oMath>
                  </m:oMathPara>
                </a14:m>
                <a:endParaRPr lang="en-US" sz="1600" b="1" dirty="0"/>
              </a:p>
            </p:txBody>
          </p:sp>
        </mc:Choice>
        <mc:Fallback xmlns="">
          <p:sp>
            <p:nvSpPr>
              <p:cNvPr id="29" name="TextBox 28">
                <a:extLst>
                  <a:ext uri="{FF2B5EF4-FFF2-40B4-BE49-F238E27FC236}">
                    <a16:creationId xmlns:a16="http://schemas.microsoft.com/office/drawing/2014/main" id="{BC0FEF93-A3FA-51BD-9148-8AD2D9E5E8B9}"/>
                  </a:ext>
                </a:extLst>
              </p:cNvPr>
              <p:cNvSpPr txBox="1">
                <a:spLocks noRot="1" noChangeAspect="1" noMove="1" noResize="1" noEditPoints="1" noAdjustHandles="1" noChangeArrowheads="1" noChangeShapeType="1" noTextEdit="1"/>
              </p:cNvSpPr>
              <p:nvPr/>
            </p:nvSpPr>
            <p:spPr>
              <a:xfrm>
                <a:off x="9318501" y="972085"/>
                <a:ext cx="1081374" cy="395558"/>
              </a:xfrm>
              <a:prstGeom prst="rect">
                <a:avLst/>
              </a:prstGeom>
              <a:blipFill>
                <a:blip r:embed="rId4"/>
                <a:stretch>
                  <a:fillRect r="-16949" b="-10769"/>
                </a:stretch>
              </a:blipFill>
            </p:spPr>
            <p:txBody>
              <a:bodyPr/>
              <a:lstStyle/>
              <a:p>
                <a:r>
                  <a:rPr lang="en-US">
                    <a:noFill/>
                  </a:rPr>
                  <a:t> </a:t>
                </a:r>
              </a:p>
            </p:txBody>
          </p:sp>
        </mc:Fallback>
      </mc:AlternateContent>
      <p:cxnSp>
        <p:nvCxnSpPr>
          <p:cNvPr id="30" name="Straight Connector 29">
            <a:extLst>
              <a:ext uri="{FF2B5EF4-FFF2-40B4-BE49-F238E27FC236}">
                <a16:creationId xmlns:a16="http://schemas.microsoft.com/office/drawing/2014/main" id="{18802DE6-814A-3E77-12C8-72E1C9067F74}"/>
              </a:ext>
            </a:extLst>
          </p:cNvPr>
          <p:cNvCxnSpPr>
            <a:cxnSpLocks/>
          </p:cNvCxnSpPr>
          <p:nvPr/>
        </p:nvCxnSpPr>
        <p:spPr>
          <a:xfrm rot="60000" flipH="1" flipV="1">
            <a:off x="9774760" y="1336785"/>
            <a:ext cx="8539" cy="7651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0C9CE69-F266-ABA3-BB39-ADBFD66BE94B}"/>
              </a:ext>
            </a:extLst>
          </p:cNvPr>
          <p:cNvCxnSpPr>
            <a:cxnSpLocks/>
          </p:cNvCxnSpPr>
          <p:nvPr/>
        </p:nvCxnSpPr>
        <p:spPr>
          <a:xfrm rot="60000" flipH="1" flipV="1">
            <a:off x="9985035" y="1331847"/>
            <a:ext cx="8539" cy="7651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1580EA6-484D-0B74-9533-610AAE686388}"/>
              </a:ext>
            </a:extLst>
          </p:cNvPr>
          <p:cNvCxnSpPr>
            <a:cxnSpLocks/>
          </p:cNvCxnSpPr>
          <p:nvPr/>
        </p:nvCxnSpPr>
        <p:spPr>
          <a:xfrm rot="10800000" flipV="1">
            <a:off x="9889835" y="1733198"/>
            <a:ext cx="0" cy="355260"/>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3247EF1-FD6C-653E-A7A7-3A2E506E907F}"/>
              </a:ext>
            </a:extLst>
          </p:cNvPr>
          <p:cNvCxnSpPr>
            <a:cxnSpLocks/>
          </p:cNvCxnSpPr>
          <p:nvPr/>
        </p:nvCxnSpPr>
        <p:spPr>
          <a:xfrm>
            <a:off x="9937366" y="3646974"/>
            <a:ext cx="7045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F65E1F9B-0C97-69D7-C667-94E4949ADEFF}"/>
              </a:ext>
            </a:extLst>
          </p:cNvPr>
          <p:cNvCxnSpPr>
            <a:cxnSpLocks/>
          </p:cNvCxnSpPr>
          <p:nvPr/>
        </p:nvCxnSpPr>
        <p:spPr>
          <a:xfrm rot="5400000" flipV="1">
            <a:off x="10108228" y="3363606"/>
            <a:ext cx="0" cy="331938"/>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63B0EC44-E619-CC29-D29A-049C604B45BE}"/>
                  </a:ext>
                </a:extLst>
              </p:cNvPr>
              <p:cNvSpPr txBox="1"/>
              <p:nvPr/>
            </p:nvSpPr>
            <p:spPr>
              <a:xfrm>
                <a:off x="10461164" y="3334356"/>
                <a:ext cx="111630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836967"/>
                              </a:solidFill>
                              <a:latin typeface="Cambria Math" panose="02040503050406030204" pitchFamily="18" charset="0"/>
                            </a:rPr>
                          </m:ctrlPr>
                        </m:sSubPr>
                        <m:e>
                          <m:acc>
                            <m:accPr>
                              <m:chr m:val="̇"/>
                              <m:ctrlPr>
                                <a:rPr lang="en-US" b="1" i="1">
                                  <a:solidFill>
                                    <a:srgbClr val="836967"/>
                                  </a:solidFill>
                                  <a:latin typeface="Cambria Math" panose="02040503050406030204" pitchFamily="18" charset="0"/>
                                </a:rPr>
                              </m:ctrlPr>
                            </m:accPr>
                            <m:e>
                              <m:r>
                                <a:rPr lang="en-US" b="1" i="1">
                                  <a:latin typeface="Cambria Math" panose="02040503050406030204" pitchFamily="18" charset="0"/>
                                </a:rPr>
                                <m:t>𝒎</m:t>
                              </m:r>
                            </m:e>
                          </m:acc>
                        </m:e>
                        <m:sub>
                          <m:r>
                            <a:rPr lang="en-US" b="1" i="1">
                              <a:latin typeface="Cambria Math" panose="02040503050406030204" pitchFamily="18" charset="0"/>
                            </a:rPr>
                            <m:t>𝒆𝒙𝒕𝒓𝒂𝒄𝒕</m:t>
                          </m:r>
                        </m:sub>
                      </m:sSub>
                    </m:oMath>
                  </m:oMathPara>
                </a14:m>
                <a:endParaRPr lang="en-US" b="1" dirty="0"/>
              </a:p>
            </p:txBody>
          </p:sp>
        </mc:Choice>
        <mc:Fallback xmlns="">
          <p:sp>
            <p:nvSpPr>
              <p:cNvPr id="35" name="TextBox 34">
                <a:extLst>
                  <a:ext uri="{FF2B5EF4-FFF2-40B4-BE49-F238E27FC236}">
                    <a16:creationId xmlns:a16="http://schemas.microsoft.com/office/drawing/2014/main" id="{63B0EC44-E619-CC29-D29A-049C604B45BE}"/>
                  </a:ext>
                </a:extLst>
              </p:cNvPr>
              <p:cNvSpPr txBox="1">
                <a:spLocks noRot="1" noChangeAspect="1" noMove="1" noResize="1" noEditPoints="1" noAdjustHandles="1" noChangeArrowheads="1" noChangeShapeType="1" noTextEdit="1"/>
              </p:cNvSpPr>
              <p:nvPr/>
            </p:nvSpPr>
            <p:spPr>
              <a:xfrm>
                <a:off x="10461164" y="3334356"/>
                <a:ext cx="1116303" cy="369332"/>
              </a:xfrm>
              <a:prstGeom prst="rect">
                <a:avLst/>
              </a:prstGeom>
              <a:blipFill>
                <a:blip r:embed="rId5"/>
                <a:stretch>
                  <a:fillRect/>
                </a:stretch>
              </a:blipFill>
            </p:spPr>
            <p:txBody>
              <a:bodyPr/>
              <a:lstStyle/>
              <a:p>
                <a:r>
                  <a:rPr lang="en-US">
                    <a:noFill/>
                  </a:rPr>
                  <a:t> </a:t>
                </a:r>
              </a:p>
            </p:txBody>
          </p:sp>
        </mc:Fallback>
      </mc:AlternateContent>
      <p:cxnSp>
        <p:nvCxnSpPr>
          <p:cNvPr id="5" name="Straight Arrow Connector 4">
            <a:extLst>
              <a:ext uri="{FF2B5EF4-FFF2-40B4-BE49-F238E27FC236}">
                <a16:creationId xmlns:a16="http://schemas.microsoft.com/office/drawing/2014/main" id="{25458E24-EBAE-E4AA-46B9-42A407373808}"/>
              </a:ext>
            </a:extLst>
          </p:cNvPr>
          <p:cNvCxnSpPr>
            <a:cxnSpLocks/>
          </p:cNvCxnSpPr>
          <p:nvPr/>
        </p:nvCxnSpPr>
        <p:spPr>
          <a:xfrm flipV="1">
            <a:off x="7530749" y="2340934"/>
            <a:ext cx="0" cy="355260"/>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4C11FCC6-926F-5D34-69B4-3BC666ABB157}"/>
              </a:ext>
            </a:extLst>
          </p:cNvPr>
          <p:cNvCxnSpPr>
            <a:cxnSpLocks/>
          </p:cNvCxnSpPr>
          <p:nvPr/>
        </p:nvCxnSpPr>
        <p:spPr>
          <a:xfrm rot="10800000" flipV="1">
            <a:off x="7530749" y="2696658"/>
            <a:ext cx="0" cy="355260"/>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A3AA36F-5D81-39CD-FC9E-5AC07948C370}"/>
                  </a:ext>
                </a:extLst>
              </p:cNvPr>
              <p:cNvSpPr txBox="1"/>
              <p:nvPr/>
            </p:nvSpPr>
            <p:spPr>
              <a:xfrm>
                <a:off x="8108295" y="2008759"/>
                <a:ext cx="108137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acc>
                            <m:accPr>
                              <m:chr m:val="̇"/>
                              <m:ctrlPr>
                                <a:rPr lang="en-US" b="1" i="1">
                                  <a:latin typeface="Cambria Math" panose="02040503050406030204" pitchFamily="18" charset="0"/>
                                </a:rPr>
                              </m:ctrlPr>
                            </m:accPr>
                            <m:e>
                              <m:r>
                                <a:rPr lang="en-US" b="1" i="1">
                                  <a:latin typeface="Cambria Math" panose="02040503050406030204" pitchFamily="18" charset="0"/>
                                </a:rPr>
                                <m:t>𝒎</m:t>
                              </m:r>
                            </m:e>
                          </m:acc>
                        </m:e>
                        <m:sub>
                          <m:r>
                            <a:rPr lang="en-US" b="1" i="1" smtClean="0">
                              <a:latin typeface="Cambria Math" panose="02040503050406030204" pitchFamily="18" charset="0"/>
                            </a:rPr>
                            <m:t>𝒗𝒆𝒏𝒕</m:t>
                          </m:r>
                        </m:sub>
                      </m:sSub>
                    </m:oMath>
                  </m:oMathPara>
                </a14:m>
                <a:endParaRPr lang="en-US" sz="1600" b="1" dirty="0"/>
              </a:p>
            </p:txBody>
          </p:sp>
        </mc:Choice>
        <mc:Fallback xmlns="">
          <p:sp>
            <p:nvSpPr>
              <p:cNvPr id="7" name="TextBox 6">
                <a:extLst>
                  <a:ext uri="{FF2B5EF4-FFF2-40B4-BE49-F238E27FC236}">
                    <a16:creationId xmlns:a16="http://schemas.microsoft.com/office/drawing/2014/main" id="{FA3AA36F-5D81-39CD-FC9E-5AC07948C370}"/>
                  </a:ext>
                </a:extLst>
              </p:cNvPr>
              <p:cNvSpPr txBox="1">
                <a:spLocks noRot="1" noChangeAspect="1" noMove="1" noResize="1" noEditPoints="1" noAdjustHandles="1" noChangeArrowheads="1" noChangeShapeType="1" noTextEdit="1"/>
              </p:cNvSpPr>
              <p:nvPr/>
            </p:nvSpPr>
            <p:spPr>
              <a:xfrm>
                <a:off x="8108295" y="2008759"/>
                <a:ext cx="1081374" cy="369332"/>
              </a:xfrm>
              <a:prstGeom prst="rect">
                <a:avLst/>
              </a:prstGeom>
              <a:blipFill>
                <a:blip r:embed="rId6"/>
                <a:stretch>
                  <a:fillRect b="-1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50E0ACF-D344-1D65-4A57-B9F7E852C1A4}"/>
                  </a:ext>
                </a:extLst>
              </p:cNvPr>
              <p:cNvSpPr txBox="1"/>
              <p:nvPr/>
            </p:nvSpPr>
            <p:spPr>
              <a:xfrm>
                <a:off x="6401888" y="2326677"/>
                <a:ext cx="1081374" cy="3907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acc>
                            <m:accPr>
                              <m:chr m:val="̇"/>
                              <m:ctrlPr>
                                <a:rPr lang="en-US" b="1" i="1">
                                  <a:latin typeface="Cambria Math" panose="02040503050406030204" pitchFamily="18" charset="0"/>
                                </a:rPr>
                              </m:ctrlPr>
                            </m:accPr>
                            <m:e>
                              <m:r>
                                <a:rPr lang="en-US" b="1" i="1">
                                  <a:latin typeface="Cambria Math" panose="02040503050406030204" pitchFamily="18" charset="0"/>
                                </a:rPr>
                                <m:t>𝒎</m:t>
                              </m:r>
                            </m:e>
                          </m:acc>
                        </m:e>
                        <m:sub>
                          <m:r>
                            <a:rPr lang="en-US" b="1" i="1" smtClean="0">
                              <a:latin typeface="Cambria Math" panose="02040503050406030204" pitchFamily="18" charset="0"/>
                            </a:rPr>
                            <m:t>𝒆𝒗𝒂𝒑</m:t>
                          </m:r>
                        </m:sub>
                      </m:sSub>
                    </m:oMath>
                  </m:oMathPara>
                </a14:m>
                <a:endParaRPr lang="en-US" sz="1600" b="1" dirty="0"/>
              </a:p>
            </p:txBody>
          </p:sp>
        </mc:Choice>
        <mc:Fallback xmlns="">
          <p:sp>
            <p:nvSpPr>
              <p:cNvPr id="8" name="TextBox 7">
                <a:extLst>
                  <a:ext uri="{FF2B5EF4-FFF2-40B4-BE49-F238E27FC236}">
                    <a16:creationId xmlns:a16="http://schemas.microsoft.com/office/drawing/2014/main" id="{B50E0ACF-D344-1D65-4A57-B9F7E852C1A4}"/>
                  </a:ext>
                </a:extLst>
              </p:cNvPr>
              <p:cNvSpPr txBox="1">
                <a:spLocks noRot="1" noChangeAspect="1" noMove="1" noResize="1" noEditPoints="1" noAdjustHandles="1" noChangeArrowheads="1" noChangeShapeType="1" noTextEdit="1"/>
              </p:cNvSpPr>
              <p:nvPr/>
            </p:nvSpPr>
            <p:spPr>
              <a:xfrm>
                <a:off x="6401888" y="2326677"/>
                <a:ext cx="1081374" cy="390748"/>
              </a:xfrm>
              <a:prstGeom prst="rect">
                <a:avLst/>
              </a:prstGeom>
              <a:blipFill>
                <a:blip r:embed="rId7"/>
                <a:stretch>
                  <a:fillRect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77FD9C7-B55F-EBB5-767B-1082C83C415F}"/>
                  </a:ext>
                </a:extLst>
              </p:cNvPr>
              <p:cNvSpPr txBox="1"/>
              <p:nvPr/>
            </p:nvSpPr>
            <p:spPr>
              <a:xfrm>
                <a:off x="8821461" y="1954591"/>
                <a:ext cx="1081374" cy="3798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acc>
                            <m:accPr>
                              <m:chr m:val="̇"/>
                              <m:ctrlPr>
                                <a:rPr lang="en-US" b="1" i="1">
                                  <a:latin typeface="Cambria Math" panose="02040503050406030204" pitchFamily="18" charset="0"/>
                                </a:rPr>
                              </m:ctrlPr>
                            </m:accPr>
                            <m:e>
                              <m:r>
                                <a:rPr lang="en-US" b="1" i="1" smtClean="0">
                                  <a:latin typeface="Cambria Math" panose="02040503050406030204" pitchFamily="18" charset="0"/>
                                </a:rPr>
                                <m:t>𝑸</m:t>
                              </m:r>
                            </m:e>
                          </m:acc>
                        </m:e>
                        <m:sub>
                          <m:r>
                            <a:rPr lang="en-US" b="1" i="1" smtClean="0">
                              <a:latin typeface="Cambria Math" panose="02040503050406030204" pitchFamily="18" charset="0"/>
                            </a:rPr>
                            <m:t>𝑽𝑰</m:t>
                          </m:r>
                        </m:sub>
                      </m:sSub>
                    </m:oMath>
                  </m:oMathPara>
                </a14:m>
                <a:endParaRPr lang="en-US" sz="1600" b="1" dirty="0"/>
              </a:p>
            </p:txBody>
          </p:sp>
        </mc:Choice>
        <mc:Fallback xmlns="">
          <p:sp>
            <p:nvSpPr>
              <p:cNvPr id="9" name="TextBox 8">
                <a:extLst>
                  <a:ext uri="{FF2B5EF4-FFF2-40B4-BE49-F238E27FC236}">
                    <a16:creationId xmlns:a16="http://schemas.microsoft.com/office/drawing/2014/main" id="{A77FD9C7-B55F-EBB5-767B-1082C83C415F}"/>
                  </a:ext>
                </a:extLst>
              </p:cNvPr>
              <p:cNvSpPr txBox="1">
                <a:spLocks noRot="1" noChangeAspect="1" noMove="1" noResize="1" noEditPoints="1" noAdjustHandles="1" noChangeArrowheads="1" noChangeShapeType="1" noTextEdit="1"/>
              </p:cNvSpPr>
              <p:nvPr/>
            </p:nvSpPr>
            <p:spPr>
              <a:xfrm>
                <a:off x="8821461" y="1954591"/>
                <a:ext cx="1081374" cy="379848"/>
              </a:xfrm>
              <a:prstGeom prst="rect">
                <a:avLst/>
              </a:prstGeom>
              <a:blipFill>
                <a:blip r:embed="rId8"/>
                <a:stretch>
                  <a:fillRect b="-112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E6353A1-906F-FF83-30D2-2D60FC7BE108}"/>
                  </a:ext>
                </a:extLst>
              </p:cNvPr>
              <p:cNvSpPr txBox="1"/>
              <p:nvPr/>
            </p:nvSpPr>
            <p:spPr>
              <a:xfrm>
                <a:off x="7709795" y="3042228"/>
                <a:ext cx="1081374" cy="3798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acc>
                            <m:accPr>
                              <m:chr m:val="̇"/>
                              <m:ctrlPr>
                                <a:rPr lang="en-US" b="1" i="1">
                                  <a:latin typeface="Cambria Math" panose="02040503050406030204" pitchFamily="18" charset="0"/>
                                </a:rPr>
                              </m:ctrlPr>
                            </m:accPr>
                            <m:e>
                              <m:r>
                                <a:rPr lang="en-US" b="1" i="1" smtClean="0">
                                  <a:latin typeface="Cambria Math" panose="02040503050406030204" pitchFamily="18" charset="0"/>
                                </a:rPr>
                                <m:t>𝑸</m:t>
                              </m:r>
                            </m:e>
                          </m:acc>
                        </m:e>
                        <m:sub>
                          <m:r>
                            <a:rPr lang="en-US" b="1" i="1" smtClean="0">
                              <a:latin typeface="Cambria Math" panose="02040503050406030204" pitchFamily="18" charset="0"/>
                            </a:rPr>
                            <m:t>𝑳𝑰</m:t>
                          </m:r>
                        </m:sub>
                      </m:sSub>
                    </m:oMath>
                  </m:oMathPara>
                </a14:m>
                <a:endParaRPr lang="en-US" sz="1600" b="1" dirty="0"/>
              </a:p>
            </p:txBody>
          </p:sp>
        </mc:Choice>
        <mc:Fallback xmlns="">
          <p:sp>
            <p:nvSpPr>
              <p:cNvPr id="10" name="TextBox 9">
                <a:extLst>
                  <a:ext uri="{FF2B5EF4-FFF2-40B4-BE49-F238E27FC236}">
                    <a16:creationId xmlns:a16="http://schemas.microsoft.com/office/drawing/2014/main" id="{EE6353A1-906F-FF83-30D2-2D60FC7BE108}"/>
                  </a:ext>
                </a:extLst>
              </p:cNvPr>
              <p:cNvSpPr txBox="1">
                <a:spLocks noRot="1" noChangeAspect="1" noMove="1" noResize="1" noEditPoints="1" noAdjustHandles="1" noChangeArrowheads="1" noChangeShapeType="1" noTextEdit="1"/>
              </p:cNvSpPr>
              <p:nvPr/>
            </p:nvSpPr>
            <p:spPr>
              <a:xfrm>
                <a:off x="7709795" y="3042228"/>
                <a:ext cx="1081374" cy="379848"/>
              </a:xfrm>
              <a:prstGeom prst="rect">
                <a:avLst/>
              </a:prstGeom>
              <a:blipFill>
                <a:blip r:embed="rId9"/>
                <a:stretch>
                  <a:fillRect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E3AAC44-ED67-F384-8AD5-E6FCEA4323D2}"/>
                  </a:ext>
                </a:extLst>
              </p:cNvPr>
              <p:cNvSpPr txBox="1"/>
              <p:nvPr/>
            </p:nvSpPr>
            <p:spPr>
              <a:xfrm>
                <a:off x="4951757" y="3465525"/>
                <a:ext cx="1081374" cy="3798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acc>
                            <m:accPr>
                              <m:chr m:val="̇"/>
                              <m:ctrlPr>
                                <a:rPr lang="en-US" b="1" i="1">
                                  <a:latin typeface="Cambria Math" panose="02040503050406030204" pitchFamily="18" charset="0"/>
                                </a:rPr>
                              </m:ctrlPr>
                            </m:accPr>
                            <m:e>
                              <m:r>
                                <a:rPr lang="en-US" b="1" i="1" smtClean="0">
                                  <a:latin typeface="Cambria Math" panose="02040503050406030204" pitchFamily="18" charset="0"/>
                                </a:rPr>
                                <m:t>𝑸</m:t>
                              </m:r>
                            </m:e>
                          </m:acc>
                        </m:e>
                        <m:sub>
                          <m:r>
                            <a:rPr lang="en-US" b="1" i="1" smtClean="0">
                              <a:latin typeface="Cambria Math" panose="02040503050406030204" pitchFamily="18" charset="0"/>
                            </a:rPr>
                            <m:t>𝑳</m:t>
                          </m:r>
                        </m:sub>
                      </m:sSub>
                    </m:oMath>
                  </m:oMathPara>
                </a14:m>
                <a:endParaRPr lang="en-US" sz="1600" b="1" dirty="0"/>
              </a:p>
            </p:txBody>
          </p:sp>
        </mc:Choice>
        <mc:Fallback xmlns="">
          <p:sp>
            <p:nvSpPr>
              <p:cNvPr id="11" name="TextBox 10">
                <a:extLst>
                  <a:ext uri="{FF2B5EF4-FFF2-40B4-BE49-F238E27FC236}">
                    <a16:creationId xmlns:a16="http://schemas.microsoft.com/office/drawing/2014/main" id="{6E3AAC44-ED67-F384-8AD5-E6FCEA4323D2}"/>
                  </a:ext>
                </a:extLst>
              </p:cNvPr>
              <p:cNvSpPr txBox="1">
                <a:spLocks noRot="1" noChangeAspect="1" noMove="1" noResize="1" noEditPoints="1" noAdjustHandles="1" noChangeArrowheads="1" noChangeShapeType="1" noTextEdit="1"/>
              </p:cNvSpPr>
              <p:nvPr/>
            </p:nvSpPr>
            <p:spPr>
              <a:xfrm>
                <a:off x="4951757" y="3465525"/>
                <a:ext cx="1081374" cy="379848"/>
              </a:xfrm>
              <a:prstGeom prst="rect">
                <a:avLst/>
              </a:prstGeom>
              <a:blipFill>
                <a:blip r:embed="rId10"/>
                <a:stretch>
                  <a:fillRect b="-1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E4BB1FF-B93A-B487-8C38-A28FB437B6BC}"/>
                  </a:ext>
                </a:extLst>
              </p:cNvPr>
              <p:cNvSpPr txBox="1"/>
              <p:nvPr/>
            </p:nvSpPr>
            <p:spPr>
              <a:xfrm>
                <a:off x="7129089" y="992608"/>
                <a:ext cx="1081374" cy="3798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acc>
                            <m:accPr>
                              <m:chr m:val="̇"/>
                              <m:ctrlPr>
                                <a:rPr lang="en-US" b="1" i="1">
                                  <a:latin typeface="Cambria Math" panose="02040503050406030204" pitchFamily="18" charset="0"/>
                                </a:rPr>
                              </m:ctrlPr>
                            </m:accPr>
                            <m:e>
                              <m:r>
                                <a:rPr lang="en-US" b="1" i="1" smtClean="0">
                                  <a:latin typeface="Cambria Math" panose="02040503050406030204" pitchFamily="18" charset="0"/>
                                </a:rPr>
                                <m:t>𝑸</m:t>
                              </m:r>
                            </m:e>
                          </m:acc>
                        </m:e>
                        <m:sub>
                          <m:r>
                            <a:rPr lang="en-US" b="1" i="1" smtClean="0">
                              <a:latin typeface="Cambria Math" panose="02040503050406030204" pitchFamily="18" charset="0"/>
                            </a:rPr>
                            <m:t>𝑽</m:t>
                          </m:r>
                        </m:sub>
                      </m:sSub>
                    </m:oMath>
                  </m:oMathPara>
                </a14:m>
                <a:endParaRPr lang="en-US" sz="1600" b="1" dirty="0"/>
              </a:p>
            </p:txBody>
          </p:sp>
        </mc:Choice>
        <mc:Fallback xmlns="">
          <p:sp>
            <p:nvSpPr>
              <p:cNvPr id="12" name="TextBox 11">
                <a:extLst>
                  <a:ext uri="{FF2B5EF4-FFF2-40B4-BE49-F238E27FC236}">
                    <a16:creationId xmlns:a16="http://schemas.microsoft.com/office/drawing/2014/main" id="{FE4BB1FF-B93A-B487-8C38-A28FB437B6BC}"/>
                  </a:ext>
                </a:extLst>
              </p:cNvPr>
              <p:cNvSpPr txBox="1">
                <a:spLocks noRot="1" noChangeAspect="1" noMove="1" noResize="1" noEditPoints="1" noAdjustHandles="1" noChangeArrowheads="1" noChangeShapeType="1" noTextEdit="1"/>
              </p:cNvSpPr>
              <p:nvPr/>
            </p:nvSpPr>
            <p:spPr>
              <a:xfrm>
                <a:off x="7129089" y="992608"/>
                <a:ext cx="1081374" cy="379848"/>
              </a:xfrm>
              <a:prstGeom prst="rect">
                <a:avLst/>
              </a:prstGeom>
              <a:blipFill>
                <a:blip r:embed="rId11"/>
                <a:stretch>
                  <a:fillRect b="-112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B64502D-2995-6D26-95DF-C54F9F962535}"/>
                  </a:ext>
                </a:extLst>
              </p:cNvPr>
              <p:cNvSpPr txBox="1"/>
              <p:nvPr/>
            </p:nvSpPr>
            <p:spPr>
              <a:xfrm>
                <a:off x="6354658" y="3210212"/>
                <a:ext cx="108137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𝑳𝒊𝒒𝒖𝒊𝒅</m:t>
                      </m:r>
                    </m:oMath>
                  </m:oMathPara>
                </a14:m>
                <a:endParaRPr lang="en-US" sz="1600" b="1" dirty="0"/>
              </a:p>
            </p:txBody>
          </p:sp>
        </mc:Choice>
        <mc:Fallback xmlns="">
          <p:sp>
            <p:nvSpPr>
              <p:cNvPr id="13" name="TextBox 12">
                <a:extLst>
                  <a:ext uri="{FF2B5EF4-FFF2-40B4-BE49-F238E27FC236}">
                    <a16:creationId xmlns:a16="http://schemas.microsoft.com/office/drawing/2014/main" id="{4B64502D-2995-6D26-95DF-C54F9F962535}"/>
                  </a:ext>
                </a:extLst>
              </p:cNvPr>
              <p:cNvSpPr txBox="1">
                <a:spLocks noRot="1" noChangeAspect="1" noMove="1" noResize="1" noEditPoints="1" noAdjustHandles="1" noChangeArrowheads="1" noChangeShapeType="1" noTextEdit="1"/>
              </p:cNvSpPr>
              <p:nvPr/>
            </p:nvSpPr>
            <p:spPr>
              <a:xfrm>
                <a:off x="6354658" y="3210212"/>
                <a:ext cx="1081374" cy="369332"/>
              </a:xfrm>
              <a:prstGeom prst="rect">
                <a:avLst/>
              </a:prstGeom>
              <a:blipFill>
                <a:blip r:embed="rId12"/>
                <a:stretch>
                  <a:fillRect b="-1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7D30304B-9E7C-890F-6B11-87F380485A23}"/>
                  </a:ext>
                </a:extLst>
              </p:cNvPr>
              <p:cNvSpPr txBox="1"/>
              <p:nvPr/>
            </p:nvSpPr>
            <p:spPr>
              <a:xfrm>
                <a:off x="6352218" y="1759205"/>
                <a:ext cx="136791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𝑽𝒂𝒑𝒐𝒓</m:t>
                      </m:r>
                    </m:oMath>
                  </m:oMathPara>
                </a14:m>
                <a:endParaRPr lang="en-US" sz="1600" b="1" dirty="0"/>
              </a:p>
            </p:txBody>
          </p:sp>
        </mc:Choice>
        <mc:Fallback xmlns="">
          <p:sp>
            <p:nvSpPr>
              <p:cNvPr id="14" name="TextBox 13">
                <a:extLst>
                  <a:ext uri="{FF2B5EF4-FFF2-40B4-BE49-F238E27FC236}">
                    <a16:creationId xmlns:a16="http://schemas.microsoft.com/office/drawing/2014/main" id="{7D30304B-9E7C-890F-6B11-87F380485A23}"/>
                  </a:ext>
                </a:extLst>
              </p:cNvPr>
              <p:cNvSpPr txBox="1">
                <a:spLocks noRot="1" noChangeAspect="1" noMove="1" noResize="1" noEditPoints="1" noAdjustHandles="1" noChangeArrowheads="1" noChangeShapeType="1" noTextEdit="1"/>
              </p:cNvSpPr>
              <p:nvPr/>
            </p:nvSpPr>
            <p:spPr>
              <a:xfrm>
                <a:off x="6352218" y="1759205"/>
                <a:ext cx="1367914" cy="369332"/>
              </a:xfrm>
              <a:prstGeom prst="rect">
                <a:avLst/>
              </a:prstGeom>
              <a:blipFill>
                <a:blip r:embed="rId13"/>
                <a:stretch>
                  <a:fillRect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8D1AEBB-F662-1C81-CE1E-C197566B9E31}"/>
                  </a:ext>
                </a:extLst>
              </p:cNvPr>
              <p:cNvSpPr txBox="1"/>
              <p:nvPr/>
            </p:nvSpPr>
            <p:spPr>
              <a:xfrm>
                <a:off x="8165346" y="1016814"/>
                <a:ext cx="108137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𝑽𝒆𝒏𝒕</m:t>
                      </m:r>
                      <m:r>
                        <a:rPr lang="en-US" b="1" i="1" smtClean="0">
                          <a:latin typeface="Cambria Math" panose="02040503050406030204" pitchFamily="18" charset="0"/>
                        </a:rPr>
                        <m:t> </m:t>
                      </m:r>
                      <m:r>
                        <a:rPr lang="en-US" b="1" i="1" smtClean="0">
                          <a:latin typeface="Cambria Math" panose="02040503050406030204" pitchFamily="18" charset="0"/>
                        </a:rPr>
                        <m:t>𝑻𝒖𝒃𝒆</m:t>
                      </m:r>
                    </m:oMath>
                  </m:oMathPara>
                </a14:m>
                <a:endParaRPr lang="en-US" sz="1600" b="1" dirty="0"/>
              </a:p>
            </p:txBody>
          </p:sp>
        </mc:Choice>
        <mc:Fallback xmlns="">
          <p:sp>
            <p:nvSpPr>
              <p:cNvPr id="15" name="TextBox 14">
                <a:extLst>
                  <a:ext uri="{FF2B5EF4-FFF2-40B4-BE49-F238E27FC236}">
                    <a16:creationId xmlns:a16="http://schemas.microsoft.com/office/drawing/2014/main" id="{28D1AEBB-F662-1C81-CE1E-C197566B9E31}"/>
                  </a:ext>
                </a:extLst>
              </p:cNvPr>
              <p:cNvSpPr txBox="1">
                <a:spLocks noRot="1" noChangeAspect="1" noMove="1" noResize="1" noEditPoints="1" noAdjustHandles="1" noChangeArrowheads="1" noChangeShapeType="1" noTextEdit="1"/>
              </p:cNvSpPr>
              <p:nvPr/>
            </p:nvSpPr>
            <p:spPr>
              <a:xfrm>
                <a:off x="8165346" y="1016814"/>
                <a:ext cx="1081374" cy="369332"/>
              </a:xfrm>
              <a:prstGeom prst="rect">
                <a:avLst/>
              </a:prstGeom>
              <a:blipFill>
                <a:blip r:embed="rId14"/>
                <a:stretch>
                  <a:fillRect r="-20787"/>
                </a:stretch>
              </a:blipFill>
            </p:spPr>
            <p:txBody>
              <a:bodyPr/>
              <a:lstStyle/>
              <a:p>
                <a:r>
                  <a:rPr lang="en-US">
                    <a:noFill/>
                  </a:rPr>
                  <a:t> </a:t>
                </a:r>
              </a:p>
            </p:txBody>
          </p:sp>
        </mc:Fallback>
      </mc:AlternateContent>
      <p:cxnSp>
        <p:nvCxnSpPr>
          <p:cNvPr id="16" name="Straight Connector 15">
            <a:extLst>
              <a:ext uri="{FF2B5EF4-FFF2-40B4-BE49-F238E27FC236}">
                <a16:creationId xmlns:a16="http://schemas.microsoft.com/office/drawing/2014/main" id="{33F5E97D-9814-2CD2-E786-DE2E1E8D1694}"/>
              </a:ext>
            </a:extLst>
          </p:cNvPr>
          <p:cNvCxnSpPr>
            <a:cxnSpLocks/>
          </p:cNvCxnSpPr>
          <p:nvPr/>
        </p:nvCxnSpPr>
        <p:spPr>
          <a:xfrm>
            <a:off x="9937366" y="3423126"/>
            <a:ext cx="7045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D5EA45C-2FB9-388E-820B-D67F7EE5973A}"/>
              </a:ext>
            </a:extLst>
          </p:cNvPr>
          <p:cNvCxnSpPr>
            <a:cxnSpLocks/>
          </p:cNvCxnSpPr>
          <p:nvPr/>
        </p:nvCxnSpPr>
        <p:spPr>
          <a:xfrm>
            <a:off x="9889835" y="1604169"/>
            <a:ext cx="0" cy="1070921"/>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724333C-E3AE-4528-C8D8-06008420D6E2}"/>
                  </a:ext>
                </a:extLst>
              </p:cNvPr>
              <p:cNvSpPr txBox="1"/>
              <p:nvPr/>
            </p:nvSpPr>
            <p:spPr>
              <a:xfrm>
                <a:off x="9624262" y="2247053"/>
                <a:ext cx="1081374" cy="3955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rPr>
                          </m:ctrlPr>
                        </m:sSubPr>
                        <m:e>
                          <m:acc>
                            <m:accPr>
                              <m:chr m:val="̇"/>
                              <m:ctrlPr>
                                <a:rPr lang="en-US" b="1" i="1">
                                  <a:latin typeface="Cambria Math" panose="02040503050406030204" pitchFamily="18" charset="0"/>
                                </a:rPr>
                              </m:ctrlPr>
                            </m:accPr>
                            <m:e>
                              <m:r>
                                <a:rPr lang="en-US" b="1" i="1">
                                  <a:latin typeface="Cambria Math" panose="02040503050406030204" pitchFamily="18" charset="0"/>
                                </a:rPr>
                                <m:t>𝒎</m:t>
                              </m:r>
                            </m:e>
                          </m:acc>
                        </m:e>
                        <m:sub>
                          <m:r>
                            <a:rPr lang="en-US" b="1" i="1">
                              <a:latin typeface="Cambria Math" panose="02040503050406030204" pitchFamily="18" charset="0"/>
                            </a:rPr>
                            <m:t>𝒇𝒊𝒍𝒍</m:t>
                          </m:r>
                        </m:sub>
                      </m:sSub>
                    </m:oMath>
                  </m:oMathPara>
                </a14:m>
                <a:endParaRPr lang="en-US" sz="1600" b="1" dirty="0"/>
              </a:p>
            </p:txBody>
          </p:sp>
        </mc:Choice>
        <mc:Fallback xmlns="">
          <p:sp>
            <p:nvSpPr>
              <p:cNvPr id="19" name="TextBox 18">
                <a:extLst>
                  <a:ext uri="{FF2B5EF4-FFF2-40B4-BE49-F238E27FC236}">
                    <a16:creationId xmlns:a16="http://schemas.microsoft.com/office/drawing/2014/main" id="{2724333C-E3AE-4528-C8D8-06008420D6E2}"/>
                  </a:ext>
                </a:extLst>
              </p:cNvPr>
              <p:cNvSpPr txBox="1">
                <a:spLocks noRot="1" noChangeAspect="1" noMove="1" noResize="1" noEditPoints="1" noAdjustHandles="1" noChangeArrowheads="1" noChangeShapeType="1" noTextEdit="1"/>
              </p:cNvSpPr>
              <p:nvPr/>
            </p:nvSpPr>
            <p:spPr>
              <a:xfrm>
                <a:off x="9624262" y="2247053"/>
                <a:ext cx="1081374" cy="395558"/>
              </a:xfrm>
              <a:prstGeom prst="rect">
                <a:avLst/>
              </a:prstGeom>
              <a:blipFill>
                <a:blip r:embed="rId15"/>
                <a:stretch>
                  <a:fillRect b="-10938"/>
                </a:stretch>
              </a:blipFill>
            </p:spPr>
            <p:txBody>
              <a:bodyPr/>
              <a:lstStyle/>
              <a:p>
                <a:r>
                  <a:rPr lang="en-US">
                    <a:noFill/>
                  </a:rPr>
                  <a:t> </a:t>
                </a:r>
              </a:p>
            </p:txBody>
          </p:sp>
        </mc:Fallback>
      </mc:AlternateContent>
      <p:cxnSp>
        <p:nvCxnSpPr>
          <p:cNvPr id="20" name="Straight Connector 19">
            <a:extLst>
              <a:ext uri="{FF2B5EF4-FFF2-40B4-BE49-F238E27FC236}">
                <a16:creationId xmlns:a16="http://schemas.microsoft.com/office/drawing/2014/main" id="{B1ACC585-5282-BE92-CBCD-2CCC9DCD689D}"/>
              </a:ext>
            </a:extLst>
          </p:cNvPr>
          <p:cNvCxnSpPr>
            <a:cxnSpLocks/>
          </p:cNvCxnSpPr>
          <p:nvPr/>
        </p:nvCxnSpPr>
        <p:spPr>
          <a:xfrm flipH="1" flipV="1">
            <a:off x="10616345" y="1340524"/>
            <a:ext cx="15179" cy="20793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A9789A3-3573-050A-6C18-54CD3105EBD8}"/>
              </a:ext>
            </a:extLst>
          </p:cNvPr>
          <p:cNvCxnSpPr>
            <a:cxnSpLocks/>
          </p:cNvCxnSpPr>
          <p:nvPr/>
        </p:nvCxnSpPr>
        <p:spPr>
          <a:xfrm flipH="1" flipV="1">
            <a:off x="10835881" y="1098591"/>
            <a:ext cx="16151" cy="23140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8A771B1-FB97-4D84-4587-A6D0F22B5576}"/>
              </a:ext>
            </a:extLst>
          </p:cNvPr>
          <p:cNvCxnSpPr>
            <a:cxnSpLocks/>
          </p:cNvCxnSpPr>
          <p:nvPr/>
        </p:nvCxnSpPr>
        <p:spPr>
          <a:xfrm flipH="1">
            <a:off x="9989304" y="1331830"/>
            <a:ext cx="634630" cy="192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0382992-8DB0-6AE0-61F3-46D87CE50360}"/>
              </a:ext>
            </a:extLst>
          </p:cNvPr>
          <p:cNvCxnSpPr>
            <a:cxnSpLocks/>
          </p:cNvCxnSpPr>
          <p:nvPr/>
        </p:nvCxnSpPr>
        <p:spPr>
          <a:xfrm flipH="1">
            <a:off x="9977989" y="1103671"/>
            <a:ext cx="860887" cy="23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E14CBF1-4B7E-64BB-A38E-AAD77ECE4BB2}"/>
              </a:ext>
            </a:extLst>
          </p:cNvPr>
          <p:cNvCxnSpPr>
            <a:cxnSpLocks/>
          </p:cNvCxnSpPr>
          <p:nvPr/>
        </p:nvCxnSpPr>
        <p:spPr>
          <a:xfrm rot="7800000">
            <a:off x="5671522" y="2106950"/>
            <a:ext cx="309348" cy="382068"/>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C4EBDAE4-CCAA-2155-2319-FD753EF3C7B7}"/>
                  </a:ext>
                </a:extLst>
              </p:cNvPr>
              <p:cNvSpPr txBox="1"/>
              <p:nvPr/>
            </p:nvSpPr>
            <p:spPr>
              <a:xfrm>
                <a:off x="5007197" y="1888772"/>
                <a:ext cx="1081374" cy="3798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acc>
                            <m:accPr>
                              <m:chr m:val="̇"/>
                              <m:ctrlPr>
                                <a:rPr lang="en-US" b="1" i="1">
                                  <a:latin typeface="Cambria Math" panose="02040503050406030204" pitchFamily="18" charset="0"/>
                                </a:rPr>
                              </m:ctrlPr>
                            </m:accPr>
                            <m:e>
                              <m:r>
                                <a:rPr lang="en-US" b="1" i="1" smtClean="0">
                                  <a:latin typeface="Cambria Math" panose="02040503050406030204" pitchFamily="18" charset="0"/>
                                </a:rPr>
                                <m:t>𝑸</m:t>
                              </m:r>
                            </m:e>
                          </m:acc>
                        </m:e>
                        <m:sub>
                          <m:r>
                            <a:rPr lang="en-US" b="1" i="1" smtClean="0">
                              <a:latin typeface="Cambria Math" panose="02040503050406030204" pitchFamily="18" charset="0"/>
                            </a:rPr>
                            <m:t>𝑽𝒆𝒙𝒕</m:t>
                          </m:r>
                        </m:sub>
                      </m:sSub>
                    </m:oMath>
                  </m:oMathPara>
                </a14:m>
                <a:endParaRPr lang="en-US" sz="1600" b="1" dirty="0"/>
              </a:p>
            </p:txBody>
          </p:sp>
        </mc:Choice>
        <mc:Fallback xmlns="">
          <p:sp>
            <p:nvSpPr>
              <p:cNvPr id="25" name="TextBox 24">
                <a:extLst>
                  <a:ext uri="{FF2B5EF4-FFF2-40B4-BE49-F238E27FC236}">
                    <a16:creationId xmlns:a16="http://schemas.microsoft.com/office/drawing/2014/main" id="{C4EBDAE4-CCAA-2155-2319-FD753EF3C7B7}"/>
                  </a:ext>
                </a:extLst>
              </p:cNvPr>
              <p:cNvSpPr txBox="1">
                <a:spLocks noRot="1" noChangeAspect="1" noMove="1" noResize="1" noEditPoints="1" noAdjustHandles="1" noChangeArrowheads="1" noChangeShapeType="1" noTextEdit="1"/>
              </p:cNvSpPr>
              <p:nvPr/>
            </p:nvSpPr>
            <p:spPr>
              <a:xfrm>
                <a:off x="5007197" y="1888772"/>
                <a:ext cx="1081374" cy="379848"/>
              </a:xfrm>
              <a:prstGeom prst="rect">
                <a:avLst/>
              </a:prstGeom>
              <a:blipFill>
                <a:blip r:embed="rId16"/>
                <a:stretch>
                  <a:fillRect b="-11290"/>
                </a:stretch>
              </a:blipFill>
            </p:spPr>
            <p:txBody>
              <a:bodyPr/>
              <a:lstStyle/>
              <a:p>
                <a:r>
                  <a:rPr lang="en-US">
                    <a:noFill/>
                  </a:rPr>
                  <a:t> </a:t>
                </a:r>
              </a:p>
            </p:txBody>
          </p:sp>
        </mc:Fallback>
      </mc:AlternateContent>
      <p:cxnSp>
        <p:nvCxnSpPr>
          <p:cNvPr id="26" name="Straight Arrow Connector 25">
            <a:extLst>
              <a:ext uri="{FF2B5EF4-FFF2-40B4-BE49-F238E27FC236}">
                <a16:creationId xmlns:a16="http://schemas.microsoft.com/office/drawing/2014/main" id="{4C13B59C-E0C9-072D-D4B1-9F35EA1C62DC}"/>
              </a:ext>
            </a:extLst>
          </p:cNvPr>
          <p:cNvCxnSpPr>
            <a:cxnSpLocks/>
          </p:cNvCxnSpPr>
          <p:nvPr/>
        </p:nvCxnSpPr>
        <p:spPr>
          <a:xfrm rot="7800000">
            <a:off x="5665172" y="2951500"/>
            <a:ext cx="309348" cy="382068"/>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D945AE9A-C244-B3EC-6756-E806EC5D00B1}"/>
                  </a:ext>
                </a:extLst>
              </p:cNvPr>
              <p:cNvSpPr txBox="1"/>
              <p:nvPr/>
            </p:nvSpPr>
            <p:spPr>
              <a:xfrm>
                <a:off x="4975850" y="2702495"/>
                <a:ext cx="1081374" cy="3798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acc>
                            <m:accPr>
                              <m:chr m:val="̇"/>
                              <m:ctrlPr>
                                <a:rPr lang="en-US" b="1" i="1">
                                  <a:latin typeface="Cambria Math" panose="02040503050406030204" pitchFamily="18" charset="0"/>
                                </a:rPr>
                              </m:ctrlPr>
                            </m:accPr>
                            <m:e>
                              <m:r>
                                <a:rPr lang="en-US" b="1" i="1" smtClean="0">
                                  <a:latin typeface="Cambria Math" panose="02040503050406030204" pitchFamily="18" charset="0"/>
                                </a:rPr>
                                <m:t>𝑸</m:t>
                              </m:r>
                            </m:e>
                          </m:acc>
                        </m:e>
                        <m:sub>
                          <m:r>
                            <a:rPr lang="en-US" b="1" i="1" smtClean="0">
                              <a:latin typeface="Cambria Math" panose="02040503050406030204" pitchFamily="18" charset="0"/>
                            </a:rPr>
                            <m:t>𝑳𝒆𝒙𝒕</m:t>
                          </m:r>
                        </m:sub>
                      </m:sSub>
                    </m:oMath>
                  </m:oMathPara>
                </a14:m>
                <a:endParaRPr lang="en-US" sz="1600" b="1" dirty="0"/>
              </a:p>
            </p:txBody>
          </p:sp>
        </mc:Choice>
        <mc:Fallback xmlns="">
          <p:sp>
            <p:nvSpPr>
              <p:cNvPr id="27" name="TextBox 26">
                <a:extLst>
                  <a:ext uri="{FF2B5EF4-FFF2-40B4-BE49-F238E27FC236}">
                    <a16:creationId xmlns:a16="http://schemas.microsoft.com/office/drawing/2014/main" id="{D945AE9A-C244-B3EC-6756-E806EC5D00B1}"/>
                  </a:ext>
                </a:extLst>
              </p:cNvPr>
              <p:cNvSpPr txBox="1">
                <a:spLocks noRot="1" noChangeAspect="1" noMove="1" noResize="1" noEditPoints="1" noAdjustHandles="1" noChangeArrowheads="1" noChangeShapeType="1" noTextEdit="1"/>
              </p:cNvSpPr>
              <p:nvPr/>
            </p:nvSpPr>
            <p:spPr>
              <a:xfrm>
                <a:off x="4975850" y="2702495"/>
                <a:ext cx="1081374" cy="379848"/>
              </a:xfrm>
              <a:prstGeom prst="rect">
                <a:avLst/>
              </a:prstGeom>
              <a:blipFill>
                <a:blip r:embed="rId17"/>
                <a:stretch>
                  <a:fillRect b="-11111"/>
                </a:stretch>
              </a:blipFill>
            </p:spPr>
            <p:txBody>
              <a:bodyPr/>
              <a:lstStyle/>
              <a:p>
                <a:r>
                  <a:rPr lang="en-US">
                    <a:noFill/>
                  </a:rPr>
                  <a:t> </a:t>
                </a:r>
              </a:p>
            </p:txBody>
          </p:sp>
        </mc:Fallback>
      </mc:AlternateContent>
      <p:sp>
        <p:nvSpPr>
          <p:cNvPr id="55" name="Rectangle 54">
            <a:extLst>
              <a:ext uri="{FF2B5EF4-FFF2-40B4-BE49-F238E27FC236}">
                <a16:creationId xmlns:a16="http://schemas.microsoft.com/office/drawing/2014/main" id="{3EA667CF-841A-2990-4AD6-889AED7E3202}"/>
              </a:ext>
            </a:extLst>
          </p:cNvPr>
          <p:cNvSpPr/>
          <p:nvPr/>
        </p:nvSpPr>
        <p:spPr>
          <a:xfrm>
            <a:off x="5203896" y="1004114"/>
            <a:ext cx="6273209" cy="1675270"/>
          </a:xfrm>
          <a:prstGeom prst="rect">
            <a:avLst/>
          </a:prstGeom>
          <a:noFill/>
          <a:ln w="28575">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56" name="Rectangle 55">
            <a:extLst>
              <a:ext uri="{FF2B5EF4-FFF2-40B4-BE49-F238E27FC236}">
                <a16:creationId xmlns:a16="http://schemas.microsoft.com/office/drawing/2014/main" id="{8BADDB53-E77E-8489-3E86-130EFEB6C547}"/>
              </a:ext>
            </a:extLst>
          </p:cNvPr>
          <p:cNvSpPr/>
          <p:nvPr/>
        </p:nvSpPr>
        <p:spPr>
          <a:xfrm>
            <a:off x="5203897" y="2680267"/>
            <a:ext cx="6273208" cy="1607544"/>
          </a:xfrm>
          <a:prstGeom prst="rect">
            <a:avLst/>
          </a:prstGeom>
          <a:noFill/>
          <a:ln w="28575">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1C7DF6C-68D1-8A18-2658-AD64D3058558}"/>
                  </a:ext>
                </a:extLst>
              </p:cNvPr>
              <p:cNvSpPr txBox="1"/>
              <p:nvPr/>
            </p:nvSpPr>
            <p:spPr>
              <a:xfrm>
                <a:off x="7500410" y="2336183"/>
                <a:ext cx="185738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𝑰𝒏𝒕𝒆𝒓𝒇𝒂𝒄𝒆</m:t>
                      </m:r>
                    </m:oMath>
                  </m:oMathPara>
                </a14:m>
                <a:endParaRPr lang="en-US" b="1" dirty="0"/>
              </a:p>
            </p:txBody>
          </p:sp>
        </mc:Choice>
        <mc:Fallback xmlns="">
          <p:sp>
            <p:nvSpPr>
              <p:cNvPr id="3" name="TextBox 2">
                <a:extLst>
                  <a:ext uri="{FF2B5EF4-FFF2-40B4-BE49-F238E27FC236}">
                    <a16:creationId xmlns:a16="http://schemas.microsoft.com/office/drawing/2014/main" id="{B1C7DF6C-68D1-8A18-2658-AD64D3058558}"/>
                  </a:ext>
                </a:extLst>
              </p:cNvPr>
              <p:cNvSpPr txBox="1">
                <a:spLocks noRot="1" noChangeAspect="1" noMove="1" noResize="1" noEditPoints="1" noAdjustHandles="1" noChangeArrowheads="1" noChangeShapeType="1" noTextEdit="1"/>
              </p:cNvSpPr>
              <p:nvPr/>
            </p:nvSpPr>
            <p:spPr>
              <a:xfrm>
                <a:off x="7500410" y="2336183"/>
                <a:ext cx="1857385" cy="369332"/>
              </a:xfrm>
              <a:prstGeom prst="rect">
                <a:avLst/>
              </a:prstGeom>
              <a:blipFill>
                <a:blip r:embed="rId18"/>
                <a:stretch>
                  <a:fillRect b="-16393"/>
                </a:stretch>
              </a:blipFill>
            </p:spPr>
            <p:txBody>
              <a:bodyPr/>
              <a:lstStyle/>
              <a:p>
                <a:r>
                  <a:rPr lang="en-US">
                    <a:noFill/>
                  </a:rPr>
                  <a:t> </a:t>
                </a:r>
              </a:p>
            </p:txBody>
          </p:sp>
        </mc:Fallback>
      </mc:AlternateContent>
    </p:spTree>
    <p:extLst>
      <p:ext uri="{BB962C8B-B14F-4D97-AF65-F5344CB8AC3E}">
        <p14:creationId xmlns:p14="http://schemas.microsoft.com/office/powerpoint/2010/main" val="899227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7">
                                            <p:txEl>
                                              <p:pRg st="5" end="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7">
                                            <p:txEl>
                                              <p:pRg st="6" end="6"/>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7">
                                            <p:txEl>
                                              <p:pRg st="7" end="7"/>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7">
                                            <p:txEl>
                                              <p:pRg st="8" end="8"/>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5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7">
                                            <p:txEl>
                                              <p:pRg st="9" end="9"/>
                                            </p:tx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7">
                                            <p:txEl>
                                              <p:pRg st="10" end="10"/>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1"/>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4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17">
                                            <p:txEl>
                                              <p:pRg st="11" end="11"/>
                                            </p:txEl>
                                          </p:spTgt>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0"/>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43"/>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7">
                                            <p:txEl>
                                              <p:pRg st="12" end="12"/>
                                            </p:txEl>
                                          </p:spTgt>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2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7"/>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17">
                                            <p:txEl>
                                              <p:pRg st="13" end="13"/>
                                            </p:txEl>
                                          </p:spTgt>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7">
                                            <p:txEl>
                                              <p:pRg st="14" end="14"/>
                                            </p:txEl>
                                          </p:spTgt>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34"/>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35"/>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17">
                                            <p:txEl>
                                              <p:pRg st="15" end="15"/>
                                            </p:txEl>
                                          </p:spTgt>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18"/>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7" grpId="0"/>
      <p:bldP spid="8" grpId="0"/>
      <p:bldP spid="9" grpId="0"/>
      <p:bldP spid="10" grpId="0"/>
      <p:bldP spid="11" grpId="0"/>
      <p:bldP spid="12" grpId="0"/>
      <p:bldP spid="19" grpId="0"/>
      <p:bldP spid="25" grpId="0"/>
      <p:bldP spid="27" grpId="0"/>
      <p:bldP spid="55" grpId="0" animBg="1"/>
      <p:bldP spid="55" grpId="1" animBg="1"/>
      <p:bldP spid="56"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AB3B8-B2AF-7FCE-6801-2D50C35B5A74}"/>
              </a:ext>
            </a:extLst>
          </p:cNvPr>
          <p:cNvSpPr>
            <a:spLocks noGrp="1"/>
          </p:cNvSpPr>
          <p:nvPr>
            <p:ph type="title"/>
          </p:nvPr>
        </p:nvSpPr>
        <p:spPr>
          <a:xfrm>
            <a:off x="260005" y="166978"/>
            <a:ext cx="11109743" cy="779227"/>
          </a:xfrm>
        </p:spPr>
        <p:txBody>
          <a:bodyPr>
            <a:normAutofit/>
          </a:bodyPr>
          <a:lstStyle/>
          <a:p>
            <a:r>
              <a:rPr lang="en-US" dirty="0"/>
              <a:t>Fluid Properties and Correlations</a:t>
            </a:r>
          </a:p>
        </p:txBody>
      </p:sp>
      <mc:AlternateContent xmlns:mc="http://schemas.openxmlformats.org/markup-compatibility/2006" xmlns:a14="http://schemas.microsoft.com/office/drawing/2010/main">
        <mc:Choice Requires="a14">
          <p:sp>
            <p:nvSpPr>
              <p:cNvPr id="17" name="Content Placeholder 5">
                <a:extLst>
                  <a:ext uri="{FF2B5EF4-FFF2-40B4-BE49-F238E27FC236}">
                    <a16:creationId xmlns:a16="http://schemas.microsoft.com/office/drawing/2014/main" id="{376A81A5-35EB-9A87-ACA5-F7EF3DEFEF90}"/>
                  </a:ext>
                </a:extLst>
              </p:cNvPr>
              <p:cNvSpPr>
                <a:spLocks noGrp="1"/>
              </p:cNvSpPr>
              <p:nvPr>
                <p:ph idx="1"/>
              </p:nvPr>
            </p:nvSpPr>
            <p:spPr>
              <a:xfrm>
                <a:off x="260007" y="1071964"/>
                <a:ext cx="10490543" cy="5619058"/>
              </a:xfrm>
            </p:spPr>
            <p:txBody>
              <a:bodyPr>
                <a:normAutofit/>
              </a:bodyPr>
              <a:lstStyle/>
              <a:p>
                <a:pPr marL="0" indent="0">
                  <a:buNone/>
                </a:pPr>
                <a:r>
                  <a:rPr lang="en-US" b="0" dirty="0"/>
                  <a:t>Properties for fluids must be calculated or pulled from property tables:</a:t>
                </a:r>
              </a:p>
              <a:p>
                <a:pPr lvl="1">
                  <a:buClrTx/>
                </a:pPr>
                <a:r>
                  <a:rPr lang="en-US" sz="1800" dirty="0"/>
                  <a:t>The Leachman Equation of State for parahydrogen is utilized in the NIST </a:t>
                </a:r>
                <a:r>
                  <a:rPr lang="en-US" sz="1800" dirty="0" err="1"/>
                  <a:t>RefProp</a:t>
                </a:r>
                <a:r>
                  <a:rPr lang="en-US" sz="1800" dirty="0"/>
                  <a:t> database for easy individual fluid property calculation via a MATLAB plug-in.</a:t>
                </a:r>
              </a:p>
              <a:p>
                <a:pPr lvl="1">
                  <a:buClrTx/>
                </a:pPr>
                <a:r>
                  <a:rPr lang="en-US" sz="1800" dirty="0"/>
                  <a:t>Includes transport properties needed for important correlations.</a:t>
                </a:r>
              </a:p>
              <a:p>
                <a:pPr marL="0" indent="0">
                  <a:buFont typeface="Arial" pitchFamily="34" charset="0"/>
                  <a:buNone/>
                </a:pPr>
                <a:r>
                  <a:rPr lang="en-US" b="0" dirty="0"/>
                  <a:t>Correlations must be used for natural convection of fluids:</a:t>
                </a:r>
              </a:p>
              <a:p>
                <a:pPr lvl="1">
                  <a:buClrTx/>
                </a:pPr>
                <a:r>
                  <a:rPr lang="en-US" sz="1800" dirty="0"/>
                  <a:t>Need to know the natural convection heat transfer at the interface:</a:t>
                </a:r>
              </a:p>
              <a:p>
                <a:pPr marL="548640" lvl="2" indent="0">
                  <a:buClrTx/>
                  <a:buNone/>
                </a:pPr>
                <a14:m>
                  <m:oMathPara xmlns:m="http://schemas.openxmlformats.org/officeDocument/2006/math">
                    <m:oMathParaPr>
                      <m:jc m:val="centerGroup"/>
                    </m:oMathParaPr>
                    <m:oMath xmlns:m="http://schemas.openxmlformats.org/officeDocument/2006/math">
                      <m:sSub>
                        <m:sSubPr>
                          <m:ctrlPr>
                            <a:rPr lang="en-US" sz="1600" i="1" dirty="0">
                              <a:latin typeface="Cambria Math" panose="02040503050406030204" pitchFamily="18" charset="0"/>
                            </a:rPr>
                          </m:ctrlPr>
                        </m:sSubPr>
                        <m:e>
                          <m:acc>
                            <m:accPr>
                              <m:chr m:val="̇"/>
                              <m:ctrlPr>
                                <a:rPr lang="en-US" sz="1600" i="1">
                                  <a:latin typeface="Cambria Math" panose="02040503050406030204" pitchFamily="18" charset="0"/>
                                </a:rPr>
                              </m:ctrlPr>
                            </m:accPr>
                            <m:e>
                              <m:r>
                                <a:rPr lang="en-US" sz="1600" i="1">
                                  <a:latin typeface="Cambria Math" panose="02040503050406030204" pitchFamily="18" charset="0"/>
                                </a:rPr>
                                <m:t>𝑄</m:t>
                              </m:r>
                            </m:e>
                          </m:acc>
                        </m:e>
                        <m:sub>
                          <m:r>
                            <a:rPr lang="en-US" sz="1600" i="1">
                              <a:latin typeface="Cambria Math" panose="02040503050406030204" pitchFamily="18" charset="0"/>
                            </a:rPr>
                            <m:t>𝑉</m:t>
                          </m:r>
                          <m:r>
                            <a:rPr lang="en-US" sz="1600" i="1">
                              <a:latin typeface="Cambria Math" panose="02040503050406030204" pitchFamily="18" charset="0"/>
                            </a:rPr>
                            <m:t>,</m:t>
                          </m:r>
                          <m:r>
                            <a:rPr lang="en-US" sz="1600" i="1" dirty="0">
                              <a:latin typeface="Cambria Math" panose="02040503050406030204" pitchFamily="18" charset="0"/>
                            </a:rPr>
                            <m:t>𝐿𝐼</m:t>
                          </m:r>
                        </m:sub>
                      </m:sSub>
                      <m:r>
                        <a:rPr lang="en-US" sz="1600" i="1" dirty="0">
                          <a:latin typeface="Cambria Math" panose="02040503050406030204" pitchFamily="18" charset="0"/>
                        </a:rPr>
                        <m:t>=</m:t>
                      </m:r>
                      <m:sSub>
                        <m:sSubPr>
                          <m:ctrlPr>
                            <a:rPr lang="en-US" sz="1600" i="1" dirty="0">
                              <a:latin typeface="Cambria Math" panose="02040503050406030204" pitchFamily="18" charset="0"/>
                            </a:rPr>
                          </m:ctrlPr>
                        </m:sSubPr>
                        <m:e>
                          <m:acc>
                            <m:accPr>
                              <m:chr m:val="̂"/>
                              <m:ctrlPr>
                                <a:rPr lang="en-US" sz="1600" i="1" dirty="0">
                                  <a:latin typeface="Cambria Math" panose="02040503050406030204" pitchFamily="18" charset="0"/>
                                </a:rPr>
                              </m:ctrlPr>
                            </m:accPr>
                            <m:e>
                              <m:r>
                                <a:rPr lang="en-US" sz="1600" i="1" dirty="0">
                                  <a:latin typeface="Cambria Math" panose="02040503050406030204" pitchFamily="18" charset="0"/>
                                </a:rPr>
                                <m:t>h</m:t>
                              </m:r>
                            </m:e>
                          </m:acc>
                        </m:e>
                        <m:sub>
                          <m:r>
                            <a:rPr lang="en-US" sz="1600" i="1" dirty="0">
                              <a:latin typeface="Cambria Math" panose="02040503050406030204" pitchFamily="18" charset="0"/>
                            </a:rPr>
                            <m:t>𝑉</m:t>
                          </m:r>
                          <m:r>
                            <a:rPr lang="en-US" sz="1600" i="1" dirty="0">
                              <a:latin typeface="Cambria Math" panose="02040503050406030204" pitchFamily="18" charset="0"/>
                            </a:rPr>
                            <m:t>,</m:t>
                          </m:r>
                          <m:r>
                            <a:rPr lang="en-US" sz="1600" i="1" dirty="0">
                              <a:latin typeface="Cambria Math" panose="02040503050406030204" pitchFamily="18" charset="0"/>
                            </a:rPr>
                            <m:t>𝐿𝐼</m:t>
                          </m:r>
                        </m:sub>
                      </m:sSub>
                      <m:sSub>
                        <m:sSubPr>
                          <m:ctrlPr>
                            <a:rPr lang="en-US" sz="1600" i="1" dirty="0">
                              <a:latin typeface="Cambria Math" panose="02040503050406030204" pitchFamily="18" charset="0"/>
                            </a:rPr>
                          </m:ctrlPr>
                        </m:sSubPr>
                        <m:e>
                          <m:r>
                            <a:rPr lang="en-US" sz="1600" i="1" dirty="0">
                              <a:latin typeface="Cambria Math" panose="02040503050406030204" pitchFamily="18" charset="0"/>
                            </a:rPr>
                            <m:t>𝐴</m:t>
                          </m:r>
                        </m:e>
                        <m:sub>
                          <m:r>
                            <a:rPr lang="en-US" sz="1600" i="1" dirty="0">
                              <a:latin typeface="Cambria Math" panose="02040503050406030204" pitchFamily="18" charset="0"/>
                            </a:rPr>
                            <m:t>𝐼</m:t>
                          </m:r>
                        </m:sub>
                      </m:sSub>
                      <m:d>
                        <m:dPr>
                          <m:ctrlPr>
                            <a:rPr lang="en-US" sz="1600" i="1" dirty="0">
                              <a:latin typeface="Cambria Math" panose="02040503050406030204" pitchFamily="18" charset="0"/>
                            </a:rPr>
                          </m:ctrlPr>
                        </m:dPr>
                        <m:e>
                          <m:sSub>
                            <m:sSubPr>
                              <m:ctrlPr>
                                <a:rPr lang="en-US" sz="1600" i="1" dirty="0">
                                  <a:latin typeface="Cambria Math" panose="02040503050406030204" pitchFamily="18" charset="0"/>
                                </a:rPr>
                              </m:ctrlPr>
                            </m:sSubPr>
                            <m:e>
                              <m:r>
                                <a:rPr lang="en-US" sz="1600" i="1" dirty="0">
                                  <a:latin typeface="Cambria Math" panose="02040503050406030204" pitchFamily="18" charset="0"/>
                                </a:rPr>
                                <m:t>𝑇</m:t>
                              </m:r>
                            </m:e>
                            <m:sub>
                              <m:r>
                                <a:rPr lang="en-US" sz="1600" i="1" dirty="0">
                                  <a:latin typeface="Cambria Math" panose="02040503050406030204" pitchFamily="18" charset="0"/>
                                </a:rPr>
                                <m:t>𝑉</m:t>
                              </m:r>
                              <m:r>
                                <a:rPr lang="en-US" sz="1600" i="1" dirty="0">
                                  <a:latin typeface="Cambria Math" panose="02040503050406030204" pitchFamily="18" charset="0"/>
                                </a:rPr>
                                <m:t>,</m:t>
                              </m:r>
                              <m:r>
                                <a:rPr lang="en-US" sz="1600" i="1" dirty="0">
                                  <a:latin typeface="Cambria Math" panose="02040503050406030204" pitchFamily="18" charset="0"/>
                                </a:rPr>
                                <m:t>𝐿</m:t>
                              </m:r>
                            </m:sub>
                          </m:sSub>
                          <m:r>
                            <a:rPr lang="en-US" sz="1600" i="1" dirty="0">
                              <a:latin typeface="Cambria Math" panose="02040503050406030204" pitchFamily="18" charset="0"/>
                            </a:rPr>
                            <m:t>−</m:t>
                          </m:r>
                          <m:sSub>
                            <m:sSubPr>
                              <m:ctrlPr>
                                <a:rPr lang="en-US" sz="1600" i="1" dirty="0">
                                  <a:latin typeface="Cambria Math" panose="02040503050406030204" pitchFamily="18" charset="0"/>
                                </a:rPr>
                              </m:ctrlPr>
                            </m:sSubPr>
                            <m:e>
                              <m:r>
                                <a:rPr lang="en-US" sz="1600" i="1" dirty="0">
                                  <a:latin typeface="Cambria Math" panose="02040503050406030204" pitchFamily="18" charset="0"/>
                                </a:rPr>
                                <m:t>𝑇</m:t>
                              </m:r>
                            </m:e>
                            <m:sub>
                              <m:r>
                                <a:rPr lang="en-US" sz="1600" i="1" dirty="0">
                                  <a:latin typeface="Cambria Math" panose="02040503050406030204" pitchFamily="18" charset="0"/>
                                </a:rPr>
                                <m:t>𝐼</m:t>
                              </m:r>
                            </m:sub>
                          </m:sSub>
                        </m:e>
                      </m:d>
                    </m:oMath>
                  </m:oMathPara>
                </a14:m>
                <a:endParaRPr lang="en-US" i="1" dirty="0">
                  <a:latin typeface="Cambria Math" panose="02040503050406030204" pitchFamily="18" charset="0"/>
                </a:endParaRPr>
              </a:p>
              <a:p>
                <a:pPr lvl="1"/>
                <a14:m>
                  <m:oMath xmlns:m="http://schemas.openxmlformats.org/officeDocument/2006/math">
                    <m:sSub>
                      <m:sSubPr>
                        <m:ctrlPr>
                          <a:rPr lang="en-US" sz="1800" i="1" dirty="0">
                            <a:latin typeface="Cambria Math" panose="02040503050406030204" pitchFamily="18" charset="0"/>
                          </a:rPr>
                        </m:ctrlPr>
                      </m:sSubPr>
                      <m:e>
                        <m:acc>
                          <m:accPr>
                            <m:chr m:val="̂"/>
                            <m:ctrlPr>
                              <a:rPr lang="en-US" sz="1800" i="1" dirty="0">
                                <a:latin typeface="Cambria Math" panose="02040503050406030204" pitchFamily="18" charset="0"/>
                              </a:rPr>
                            </m:ctrlPr>
                          </m:accPr>
                          <m:e>
                            <m:r>
                              <a:rPr lang="en-US" sz="1800" i="1" dirty="0">
                                <a:latin typeface="Cambria Math" panose="02040503050406030204" pitchFamily="18" charset="0"/>
                              </a:rPr>
                              <m:t>h</m:t>
                            </m:r>
                          </m:e>
                        </m:acc>
                      </m:e>
                      <m:sub>
                        <m:r>
                          <a:rPr lang="en-US" sz="1800" i="1" dirty="0">
                            <a:latin typeface="Cambria Math" panose="02040503050406030204" pitchFamily="18" charset="0"/>
                          </a:rPr>
                          <m:t>𝑉</m:t>
                        </m:r>
                        <m:r>
                          <a:rPr lang="en-US" sz="1800" i="1" dirty="0">
                            <a:latin typeface="Cambria Math" panose="02040503050406030204" pitchFamily="18" charset="0"/>
                          </a:rPr>
                          <m:t>,</m:t>
                        </m:r>
                        <m:r>
                          <a:rPr lang="en-US" sz="1800" i="1" dirty="0">
                            <a:latin typeface="Cambria Math" panose="02040503050406030204" pitchFamily="18" charset="0"/>
                          </a:rPr>
                          <m:t>𝐿𝐼</m:t>
                        </m:r>
                      </m:sub>
                    </m:sSub>
                  </m:oMath>
                </a14:m>
                <a:r>
                  <a:rPr lang="en-US" sz="1800" dirty="0"/>
                  <a:t> is found via the natural convection correlation:</a:t>
                </a:r>
              </a:p>
              <a:p>
                <a:pPr marL="548640" lvl="2" indent="0">
                  <a:buClrTx/>
                  <a:buNone/>
                </a:pPr>
                <a14:m>
                  <m:oMathPara xmlns:m="http://schemas.openxmlformats.org/officeDocument/2006/math">
                    <m:oMathParaPr>
                      <m:jc m:val="centerGroup"/>
                    </m:oMathParaPr>
                    <m:oMath xmlns:m="http://schemas.openxmlformats.org/officeDocument/2006/math">
                      <m:acc>
                        <m:accPr>
                          <m:chr m:val="̂"/>
                          <m:ctrlPr>
                            <a:rPr lang="en-US" sz="1600" i="1">
                              <a:latin typeface="Cambria Math" panose="02040503050406030204" pitchFamily="18" charset="0"/>
                            </a:rPr>
                          </m:ctrlPr>
                        </m:accPr>
                        <m:e>
                          <m:r>
                            <a:rPr lang="en-US" sz="1600" i="1">
                              <a:latin typeface="Cambria Math" panose="02040503050406030204" pitchFamily="18" charset="0"/>
                            </a:rPr>
                            <m:t>h</m:t>
                          </m:r>
                        </m:e>
                      </m:acc>
                      <m:r>
                        <a:rPr lang="en-US" sz="1600" i="1" dirty="0">
                          <a:latin typeface="Cambria Math" panose="02040503050406030204" pitchFamily="18" charset="0"/>
                        </a:rPr>
                        <m:t>=</m:t>
                      </m:r>
                      <m:sSub>
                        <m:sSubPr>
                          <m:ctrlPr>
                            <a:rPr lang="en-US" sz="1600" i="1" dirty="0">
                              <a:latin typeface="Cambria Math" panose="02040503050406030204" pitchFamily="18" charset="0"/>
                            </a:rPr>
                          </m:ctrlPr>
                        </m:sSubPr>
                        <m:e>
                          <m:r>
                            <a:rPr lang="en-US" sz="1600" i="1" dirty="0">
                              <a:latin typeface="Cambria Math" panose="02040503050406030204" pitchFamily="18" charset="0"/>
                            </a:rPr>
                            <m:t>𝑘</m:t>
                          </m:r>
                        </m:e>
                        <m:sub>
                          <m:r>
                            <a:rPr lang="en-US" sz="1600" i="1" dirty="0">
                              <a:latin typeface="Cambria Math" panose="02040503050406030204" pitchFamily="18" charset="0"/>
                            </a:rPr>
                            <m:t>𝑐𝑎𝑙</m:t>
                          </m:r>
                        </m:sub>
                      </m:sSub>
                      <m:r>
                        <a:rPr lang="en-US" sz="1600" i="1" dirty="0">
                          <a:latin typeface="Cambria Math" panose="02040503050406030204" pitchFamily="18" charset="0"/>
                        </a:rPr>
                        <m:t>𝐶</m:t>
                      </m:r>
                      <m:f>
                        <m:fPr>
                          <m:ctrlPr>
                            <a:rPr lang="en-US" sz="1600" i="1" dirty="0">
                              <a:latin typeface="Cambria Math" panose="02040503050406030204" pitchFamily="18" charset="0"/>
                            </a:rPr>
                          </m:ctrlPr>
                        </m:fPr>
                        <m:num>
                          <m:r>
                            <a:rPr lang="en-US" sz="1600" i="1" dirty="0">
                              <a:latin typeface="Cambria Math" panose="02040503050406030204" pitchFamily="18" charset="0"/>
                            </a:rPr>
                            <m:t>𝜆</m:t>
                          </m:r>
                        </m:num>
                        <m:den>
                          <m:r>
                            <a:rPr lang="en-US" sz="1600" i="1" dirty="0">
                              <a:latin typeface="Cambria Math" panose="02040503050406030204" pitchFamily="18" charset="0"/>
                            </a:rPr>
                            <m:t>𝐿</m:t>
                          </m:r>
                        </m:den>
                      </m:f>
                      <m:r>
                        <a:rPr lang="en-US" sz="1600" i="1" dirty="0">
                          <a:latin typeface="Cambria Math" panose="02040503050406030204" pitchFamily="18" charset="0"/>
                        </a:rPr>
                        <m:t>𝑅</m:t>
                      </m:r>
                      <m:sSup>
                        <m:sSupPr>
                          <m:ctrlPr>
                            <a:rPr lang="en-US" sz="1600" i="1" dirty="0">
                              <a:latin typeface="Cambria Math" panose="02040503050406030204" pitchFamily="18" charset="0"/>
                            </a:rPr>
                          </m:ctrlPr>
                        </m:sSupPr>
                        <m:e>
                          <m:r>
                            <a:rPr lang="en-US" sz="1600" i="1" dirty="0">
                              <a:latin typeface="Cambria Math" panose="02040503050406030204" pitchFamily="18" charset="0"/>
                            </a:rPr>
                            <m:t>𝑎</m:t>
                          </m:r>
                        </m:e>
                        <m:sup>
                          <m:r>
                            <a:rPr lang="en-US" sz="1600" i="1" dirty="0">
                              <a:latin typeface="Cambria Math" panose="02040503050406030204" pitchFamily="18" charset="0"/>
                            </a:rPr>
                            <m:t>𝑛</m:t>
                          </m:r>
                        </m:sup>
                      </m:sSup>
                      <m:r>
                        <a:rPr lang="en-US" sz="1600" i="1" dirty="0">
                          <a:latin typeface="Cambria Math" panose="02040503050406030204" pitchFamily="18" charset="0"/>
                        </a:rPr>
                        <m:t>   </m:t>
                      </m:r>
                      <m:r>
                        <a:rPr lang="en-US" sz="1600" i="1" dirty="0">
                          <a:latin typeface="Cambria Math" panose="02040503050406030204" pitchFamily="18" charset="0"/>
                        </a:rPr>
                        <m:t>𝑤h𝑒𝑟𝑒</m:t>
                      </m:r>
                      <m:r>
                        <a:rPr lang="en-US" sz="1600" i="1" dirty="0">
                          <a:latin typeface="Cambria Math" panose="02040503050406030204" pitchFamily="18" charset="0"/>
                        </a:rPr>
                        <m:t>  </m:t>
                      </m:r>
                      <m:r>
                        <a:rPr lang="en-US" sz="1600" i="1" dirty="0">
                          <a:latin typeface="Cambria Math" panose="02040503050406030204" pitchFamily="18" charset="0"/>
                        </a:rPr>
                        <m:t>𝐶</m:t>
                      </m:r>
                      <m:r>
                        <a:rPr lang="en-US" sz="1600" i="1" dirty="0">
                          <a:latin typeface="Cambria Math" panose="02040503050406030204" pitchFamily="18" charset="0"/>
                        </a:rPr>
                        <m:t>=0.27, </m:t>
                      </m:r>
                      <m:r>
                        <a:rPr lang="en-US" sz="1600" i="1" dirty="0">
                          <a:latin typeface="Cambria Math" panose="02040503050406030204" pitchFamily="18" charset="0"/>
                        </a:rPr>
                        <m:t>𝑛</m:t>
                      </m:r>
                      <m:r>
                        <a:rPr lang="en-US" sz="1600" i="1" dirty="0">
                          <a:latin typeface="Cambria Math" panose="02040503050406030204" pitchFamily="18" charset="0"/>
                        </a:rPr>
                        <m:t>=0.25 </m:t>
                      </m:r>
                    </m:oMath>
                  </m:oMathPara>
                </a14:m>
                <a:endParaRPr lang="en-US" sz="1600" dirty="0"/>
              </a:p>
              <a:p>
                <a:pPr lvl="1">
                  <a:buClrTx/>
                </a:pPr>
                <a:r>
                  <a:rPr lang="en-US" sz="1800" dirty="0"/>
                  <a:t>The Rayleigh number can be found through </a:t>
                </a:r>
                <a:r>
                  <a:rPr lang="en-US" sz="1800" dirty="0" err="1"/>
                  <a:t>Grashof</a:t>
                </a:r>
                <a:r>
                  <a:rPr lang="en-US" sz="1800" dirty="0"/>
                  <a:t> and </a:t>
                </a:r>
                <a:r>
                  <a:rPr lang="en-US" sz="1800" dirty="0" err="1"/>
                  <a:t>Prandlt</a:t>
                </a:r>
                <a:r>
                  <a:rPr lang="en-US" sz="1800" dirty="0"/>
                  <a:t> numbers:</a:t>
                </a:r>
                <a:endParaRPr lang="en-US" dirty="0"/>
              </a:p>
              <a:p>
                <a:pPr marL="274320" lvl="1" indent="0">
                  <a:buClrTx/>
                  <a:buNone/>
                </a:pPr>
                <a14:m>
                  <m:oMathPara xmlns:m="http://schemas.openxmlformats.org/officeDocument/2006/math">
                    <m:oMathParaPr>
                      <m:jc m:val="centerGroup"/>
                    </m:oMathParaPr>
                    <m:oMath xmlns:m="http://schemas.openxmlformats.org/officeDocument/2006/math">
                      <m:r>
                        <a:rPr lang="en-US" i="1" dirty="0">
                          <a:latin typeface="Cambria Math" panose="02040503050406030204" pitchFamily="18" charset="0"/>
                        </a:rPr>
                        <m:t>𝑅𝑎</m:t>
                      </m:r>
                      <m:r>
                        <a:rPr lang="en-US" i="1" dirty="0">
                          <a:latin typeface="Cambria Math" panose="02040503050406030204" pitchFamily="18" charset="0"/>
                        </a:rPr>
                        <m:t>=</m:t>
                      </m:r>
                      <m:r>
                        <a:rPr lang="en-US" i="1" dirty="0">
                          <a:latin typeface="Cambria Math" panose="02040503050406030204" pitchFamily="18" charset="0"/>
                        </a:rPr>
                        <m:t>𝑃𝑟</m:t>
                      </m:r>
                      <m:r>
                        <a:rPr lang="en-US" i="1" dirty="0">
                          <a:latin typeface="Cambria Math" panose="02040503050406030204" pitchFamily="18" charset="0"/>
                        </a:rPr>
                        <m:t>∗</m:t>
                      </m:r>
                      <m:r>
                        <a:rPr lang="en-US" i="1" dirty="0">
                          <a:latin typeface="Cambria Math" panose="02040503050406030204" pitchFamily="18" charset="0"/>
                        </a:rPr>
                        <m:t>𝐺𝑟</m:t>
                      </m:r>
                    </m:oMath>
                  </m:oMathPara>
                </a14:m>
                <a:endParaRPr lang="en-US" sz="1800" dirty="0"/>
              </a:p>
              <a:p>
                <a:pPr lvl="1">
                  <a:buClrTx/>
                </a:pPr>
                <a14:m>
                  <m:oMath xmlns:m="http://schemas.openxmlformats.org/officeDocument/2006/math">
                    <m:r>
                      <a:rPr lang="en-US" sz="1800" i="1" dirty="0" smtClean="0">
                        <a:latin typeface="Cambria Math" panose="02040503050406030204" pitchFamily="18" charset="0"/>
                      </a:rPr>
                      <m:t>𝐺𝑟</m:t>
                    </m:r>
                  </m:oMath>
                </a14:m>
                <a:r>
                  <a:rPr lang="en-US" sz="1800" dirty="0"/>
                  <a:t> must be found based on other fluid properties:</a:t>
                </a:r>
              </a:p>
              <a:p>
                <a:pPr marL="274320" lvl="1" indent="0">
                  <a:buClrTx/>
                  <a:buNone/>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𝐺𝑟</m:t>
                      </m:r>
                      <m:r>
                        <a:rPr lang="en-US" i="1" dirty="0" smtClean="0">
                          <a:latin typeface="Cambria Math" panose="02040503050406030204" pitchFamily="18" charset="0"/>
                        </a:rPr>
                        <m:t>=</m:t>
                      </m:r>
                      <m:f>
                        <m:fPr>
                          <m:ctrlPr>
                            <a:rPr lang="en-US" i="1" dirty="0" smtClean="0">
                              <a:latin typeface="Cambria Math" panose="02040503050406030204" pitchFamily="18" charset="0"/>
                              <a:ea typeface="Cambria Math" panose="02040503050406030204" pitchFamily="18" charset="0"/>
                            </a:rPr>
                          </m:ctrlPr>
                        </m:fPr>
                        <m:num>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𝐿</m:t>
                              </m:r>
                            </m:e>
                            <m:sup>
                              <m:r>
                                <a:rPr lang="en-US" i="1" dirty="0" smtClean="0">
                                  <a:latin typeface="Cambria Math" panose="02040503050406030204" pitchFamily="18" charset="0"/>
                                </a:rPr>
                                <m:t>3</m:t>
                              </m:r>
                            </m:sup>
                          </m:sSup>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𝜌</m:t>
                              </m:r>
                            </m:e>
                            <m:sup>
                              <m:r>
                                <a:rPr lang="en-US" i="1" dirty="0" smtClean="0">
                                  <a:latin typeface="Cambria Math" panose="02040503050406030204" pitchFamily="18" charset="0"/>
                                </a:rPr>
                                <m:t>2</m:t>
                              </m:r>
                            </m:sup>
                          </m:sSup>
                          <m:r>
                            <a:rPr lang="en-US" i="1" dirty="0" smtClean="0">
                              <a:latin typeface="Cambria Math" panose="02040503050406030204" pitchFamily="18" charset="0"/>
                            </a:rPr>
                            <m:t>𝑔</m:t>
                          </m:r>
                          <m:r>
                            <a:rPr lang="en-US" i="1" dirty="0" smtClean="0">
                              <a:latin typeface="Cambria Math" panose="02040503050406030204" pitchFamily="18" charset="0"/>
                            </a:rPr>
                            <m:t>𝛽</m:t>
                          </m:r>
                          <m:r>
                            <a:rPr lang="en-US" dirty="0">
                              <a:latin typeface="Cambria Math" panose="02040503050406030204" pitchFamily="18" charset="0"/>
                              <a:ea typeface="Cambria Math" panose="02040503050406030204" pitchFamily="18" charset="0"/>
                            </a:rPr>
                            <m:t>∆</m:t>
                          </m:r>
                          <m:r>
                            <a:rPr lang="en-US" i="1" dirty="0" smtClean="0">
                              <a:latin typeface="Cambria Math" panose="02040503050406030204" pitchFamily="18" charset="0"/>
                              <a:ea typeface="Cambria Math" panose="02040503050406030204" pitchFamily="18" charset="0"/>
                            </a:rPr>
                            <m:t>𝑇</m:t>
                          </m:r>
                        </m:num>
                        <m:den>
                          <m:sSup>
                            <m:sSupPr>
                              <m:ctrlPr>
                                <a:rPr lang="en-US" i="1" dirty="0" smtClean="0">
                                  <a:latin typeface="Cambria Math" panose="02040503050406030204" pitchFamily="18" charset="0"/>
                                  <a:ea typeface="Cambria Math" panose="02040503050406030204" pitchFamily="18" charset="0"/>
                                </a:rPr>
                              </m:ctrlPr>
                            </m:sSupPr>
                            <m:e>
                              <m:r>
                                <a:rPr lang="en-US" i="1" dirty="0" smtClean="0">
                                  <a:latin typeface="Cambria Math" panose="02040503050406030204" pitchFamily="18" charset="0"/>
                                  <a:ea typeface="Cambria Math" panose="02040503050406030204" pitchFamily="18" charset="0"/>
                                </a:rPr>
                                <m:t>𝜇</m:t>
                              </m:r>
                            </m:e>
                            <m:sup>
                              <m:r>
                                <a:rPr lang="en-US" dirty="0" smtClean="0">
                                  <a:latin typeface="Cambria Math" panose="02040503050406030204" pitchFamily="18" charset="0"/>
                                  <a:ea typeface="Cambria Math" panose="02040503050406030204" pitchFamily="18" charset="0"/>
                                </a:rPr>
                                <m:t>2</m:t>
                              </m:r>
                            </m:sup>
                          </m:sSup>
                        </m:den>
                      </m:f>
                    </m:oMath>
                  </m:oMathPara>
                </a14:m>
                <a:endParaRPr lang="en-US" dirty="0"/>
              </a:p>
              <a:p>
                <a:pPr lvl="1"/>
                <a14:m>
                  <m:oMath xmlns:m="http://schemas.openxmlformats.org/officeDocument/2006/math">
                    <m:sSub>
                      <m:sSubPr>
                        <m:ctrlPr>
                          <a:rPr lang="en-US" sz="1800" b="1" i="1" dirty="0">
                            <a:latin typeface="Cambria Math" panose="02040503050406030204" pitchFamily="18" charset="0"/>
                          </a:rPr>
                        </m:ctrlPr>
                      </m:sSubPr>
                      <m:e>
                        <m:r>
                          <a:rPr lang="en-US" sz="1800" b="1" i="1" dirty="0">
                            <a:latin typeface="Cambria Math" panose="02040503050406030204" pitchFamily="18" charset="0"/>
                          </a:rPr>
                          <m:t>𝒌</m:t>
                        </m:r>
                      </m:e>
                      <m:sub>
                        <m:r>
                          <a:rPr lang="en-US" sz="1800" b="1" i="1" dirty="0">
                            <a:latin typeface="Cambria Math" panose="02040503050406030204" pitchFamily="18" charset="0"/>
                          </a:rPr>
                          <m:t>𝒄𝒂𝒍</m:t>
                        </m:r>
                      </m:sub>
                    </m:sSub>
                  </m:oMath>
                </a14:m>
                <a:r>
                  <a:rPr lang="en-US" sz="1800" b="1" dirty="0"/>
                  <a:t> is a calibration coefficient used to tune the model for increased accuracy.</a:t>
                </a:r>
              </a:p>
              <a:p>
                <a:pPr lvl="1">
                  <a:buClrTx/>
                </a:pPr>
                <a:endParaRPr lang="en-US" dirty="0"/>
              </a:p>
            </p:txBody>
          </p:sp>
        </mc:Choice>
        <mc:Fallback xmlns="">
          <p:sp>
            <p:nvSpPr>
              <p:cNvPr id="17" name="Content Placeholder 5">
                <a:extLst>
                  <a:ext uri="{FF2B5EF4-FFF2-40B4-BE49-F238E27FC236}">
                    <a16:creationId xmlns:a16="http://schemas.microsoft.com/office/drawing/2014/main" id="{376A81A5-35EB-9A87-ACA5-F7EF3DEFEF90}"/>
                  </a:ext>
                </a:extLst>
              </p:cNvPr>
              <p:cNvSpPr>
                <a:spLocks noGrp="1" noRot="1" noChangeAspect="1" noMove="1" noResize="1" noEditPoints="1" noAdjustHandles="1" noChangeArrowheads="1" noChangeShapeType="1" noTextEdit="1"/>
              </p:cNvSpPr>
              <p:nvPr>
                <p:ph idx="1"/>
              </p:nvPr>
            </p:nvSpPr>
            <p:spPr>
              <a:xfrm>
                <a:off x="260007" y="1071964"/>
                <a:ext cx="10490543" cy="5619058"/>
              </a:xfrm>
              <a:blipFill>
                <a:blip r:embed="rId3"/>
                <a:stretch>
                  <a:fillRect l="-523" t="-868"/>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8711804F-773D-0D11-F78C-56C6DFA7921F}"/>
              </a:ext>
            </a:extLst>
          </p:cNvPr>
          <p:cNvSpPr txBox="1"/>
          <p:nvPr/>
        </p:nvSpPr>
        <p:spPr>
          <a:xfrm>
            <a:off x="260005" y="6096456"/>
            <a:ext cx="10878671" cy="889924"/>
          </a:xfrm>
          <a:prstGeom prst="rect">
            <a:avLst/>
          </a:prstGeom>
          <a:noFill/>
        </p:spPr>
        <p:txBody>
          <a:bodyPr wrap="square" rtlCol="0">
            <a:spAutoFit/>
          </a:bodyPr>
          <a:lstStyle/>
          <a:p>
            <a:pPr indent="-406400">
              <a:lnSpc>
                <a:spcPct val="107000"/>
              </a:lnSpc>
            </a:pPr>
            <a:r>
              <a:rPr lang="en-US" sz="700" dirty="0">
                <a:solidFill>
                  <a:schemeClr val="tx1">
                    <a:lumMod val="85000"/>
                    <a:lumOff val="15000"/>
                  </a:schemeClr>
                </a:solidFill>
              </a:rPr>
              <a:t>J. W. Leachman, R. T. Jacobsen, S. G. </a:t>
            </a:r>
            <a:r>
              <a:rPr lang="en-US" sz="700" dirty="0" err="1">
                <a:solidFill>
                  <a:schemeClr val="tx1">
                    <a:lumMod val="85000"/>
                    <a:lumOff val="15000"/>
                  </a:schemeClr>
                </a:solidFill>
              </a:rPr>
              <a:t>Penoncello</a:t>
            </a:r>
            <a:r>
              <a:rPr lang="en-US" sz="700" dirty="0">
                <a:solidFill>
                  <a:schemeClr val="tx1">
                    <a:lumMod val="85000"/>
                    <a:lumOff val="15000"/>
                  </a:schemeClr>
                </a:solidFill>
              </a:rPr>
              <a:t>, and E. W. Lemmon, “Fundamental equations of state for parahydrogen, normal hydrogen, and orthohydrogen,” J Phys Chem Ref Data, vol. 38, no. 3, pp. 721–748, 2009, </a:t>
            </a:r>
            <a:r>
              <a:rPr lang="en-US" sz="700" dirty="0" err="1">
                <a:solidFill>
                  <a:schemeClr val="tx1">
                    <a:lumMod val="85000"/>
                    <a:lumOff val="15000"/>
                  </a:schemeClr>
                </a:solidFill>
              </a:rPr>
              <a:t>doi</a:t>
            </a:r>
            <a:r>
              <a:rPr lang="en-US" sz="700" dirty="0">
                <a:solidFill>
                  <a:schemeClr val="tx1">
                    <a:lumMod val="85000"/>
                    <a:lumOff val="15000"/>
                  </a:schemeClr>
                </a:solidFill>
              </a:rPr>
              <a:t>: 10.1063/1.3160306.</a:t>
            </a:r>
          </a:p>
          <a:p>
            <a:pPr indent="-406400">
              <a:lnSpc>
                <a:spcPct val="107000"/>
              </a:lnSpc>
            </a:pPr>
            <a:r>
              <a:rPr lang="en-US" sz="700" dirty="0">
                <a:solidFill>
                  <a:schemeClr val="tx1">
                    <a:lumMod val="85000"/>
                    <a:lumOff val="15000"/>
                  </a:schemeClr>
                </a:solidFill>
              </a:rPr>
              <a:t>E. W. Lemmon, I. H. Bell, M. L. Huber, and M. O. </a:t>
            </a:r>
            <a:r>
              <a:rPr lang="en-US" sz="700" dirty="0" err="1">
                <a:solidFill>
                  <a:schemeClr val="tx1">
                    <a:lumMod val="85000"/>
                    <a:lumOff val="15000"/>
                  </a:schemeClr>
                </a:solidFill>
              </a:rPr>
              <a:t>McLinden</a:t>
            </a:r>
            <a:r>
              <a:rPr lang="en-US" sz="700" dirty="0">
                <a:solidFill>
                  <a:schemeClr val="tx1">
                    <a:lumMod val="85000"/>
                    <a:lumOff val="15000"/>
                  </a:schemeClr>
                </a:solidFill>
              </a:rPr>
              <a:t>, “NIST Standard Reference Database 23: Reference Fluid Thermodynamic and Transport Properties-REFPROP,” 2018, National Institute of Standards and Technology Standard Reference Data Program, Gaithersburg: 10.0.</a:t>
            </a:r>
          </a:p>
          <a:p>
            <a:pPr indent="-406400">
              <a:lnSpc>
                <a:spcPct val="107000"/>
              </a:lnSpc>
            </a:pPr>
            <a:r>
              <a:rPr lang="en-US" sz="700" dirty="0">
                <a:solidFill>
                  <a:schemeClr val="tx1">
                    <a:lumMod val="85000"/>
                    <a:lumOff val="15000"/>
                  </a:schemeClr>
                </a:solidFill>
              </a:rPr>
              <a:t>M. J. </a:t>
            </a:r>
            <a:r>
              <a:rPr lang="en-US" sz="700" dirty="0" err="1">
                <a:solidFill>
                  <a:schemeClr val="tx1">
                    <a:lumMod val="85000"/>
                    <a:lumOff val="15000"/>
                  </a:schemeClr>
                </a:solidFill>
              </a:rPr>
              <a:t>Assael</a:t>
            </a:r>
            <a:r>
              <a:rPr lang="en-US" sz="700" dirty="0">
                <a:solidFill>
                  <a:schemeClr val="tx1">
                    <a:lumMod val="85000"/>
                    <a:lumOff val="15000"/>
                  </a:schemeClr>
                </a:solidFill>
              </a:rPr>
              <a:t>, J.-A. M. </a:t>
            </a:r>
            <a:r>
              <a:rPr lang="en-US" sz="700" dirty="0" err="1">
                <a:solidFill>
                  <a:schemeClr val="tx1">
                    <a:lumMod val="85000"/>
                    <a:lumOff val="15000"/>
                  </a:schemeClr>
                </a:solidFill>
              </a:rPr>
              <a:t>Assael</a:t>
            </a:r>
            <a:r>
              <a:rPr lang="en-US" sz="700" dirty="0">
                <a:solidFill>
                  <a:schemeClr val="tx1">
                    <a:lumMod val="85000"/>
                    <a:lumOff val="15000"/>
                  </a:schemeClr>
                </a:solidFill>
              </a:rPr>
              <a:t>, M. L. Huber, R. A. Perkins, and Y. Takata, “Correlation of the Thermal Conductivity of Normal and Parahydrogen from the Triple Point to 1000 K and up to 100 MPa,” 2011.</a:t>
            </a:r>
          </a:p>
          <a:p>
            <a:pPr indent="-406400">
              <a:lnSpc>
                <a:spcPct val="107000"/>
              </a:lnSpc>
            </a:pPr>
            <a:r>
              <a:rPr lang="en-US" sz="700" dirty="0">
                <a:solidFill>
                  <a:schemeClr val="tx1">
                    <a:lumMod val="85000"/>
                    <a:lumOff val="15000"/>
                  </a:schemeClr>
                </a:solidFill>
              </a:rPr>
              <a:t>A. Majumdar, J. Valenzuela, A. Leclair, and J. Moder, “Numerical modeling of self-pressurization and pressure control by a thermodynamic vent system in a cryogenic tank,” Cryogenics (</a:t>
            </a:r>
            <a:r>
              <a:rPr lang="en-US" sz="700" dirty="0" err="1">
                <a:solidFill>
                  <a:schemeClr val="tx1">
                    <a:lumMod val="85000"/>
                    <a:lumOff val="15000"/>
                  </a:schemeClr>
                </a:solidFill>
              </a:rPr>
              <a:t>Guildf</a:t>
            </a:r>
            <a:r>
              <a:rPr lang="en-US" sz="700" dirty="0">
                <a:solidFill>
                  <a:schemeClr val="tx1">
                    <a:lumMod val="85000"/>
                    <a:lumOff val="15000"/>
                  </a:schemeClr>
                </a:solidFill>
              </a:rPr>
              <a:t>), vol. 74, pp. 113–122, Mar. 2016, </a:t>
            </a:r>
            <a:r>
              <a:rPr lang="en-US" sz="700" dirty="0" err="1">
                <a:solidFill>
                  <a:schemeClr val="tx1">
                    <a:lumMod val="85000"/>
                    <a:lumOff val="15000"/>
                  </a:schemeClr>
                </a:solidFill>
              </a:rPr>
              <a:t>doi</a:t>
            </a:r>
            <a:r>
              <a:rPr lang="en-US" sz="700" dirty="0">
                <a:solidFill>
                  <a:schemeClr val="tx1">
                    <a:lumMod val="85000"/>
                    <a:lumOff val="15000"/>
                  </a:schemeClr>
                </a:solidFill>
              </a:rPr>
              <a:t>: 10.1016/j.cryogenics.2015.12.001.</a:t>
            </a:r>
          </a:p>
          <a:p>
            <a:pPr indent="-406400">
              <a:lnSpc>
                <a:spcPct val="107000"/>
              </a:lnSpc>
              <a:spcAft>
                <a:spcPts val="800"/>
              </a:spcAft>
            </a:pPr>
            <a:endParaRPr lang="en-US" sz="700" dirty="0">
              <a:solidFill>
                <a:schemeClr val="tx1">
                  <a:lumMod val="85000"/>
                  <a:lumOff val="15000"/>
                </a:schemeClr>
              </a:solidFill>
            </a:endParaRPr>
          </a:p>
        </p:txBody>
      </p:sp>
    </p:spTree>
    <p:extLst>
      <p:ext uri="{BB962C8B-B14F-4D97-AF65-F5344CB8AC3E}">
        <p14:creationId xmlns:p14="http://schemas.microsoft.com/office/powerpoint/2010/main" val="891317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7">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F2DA84B-EB6D-EFE9-AAD0-EBEA9D7F2F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F52DA1-11FF-4DB8-C57C-BDDABABE9D10}"/>
              </a:ext>
            </a:extLst>
          </p:cNvPr>
          <p:cNvSpPr>
            <a:spLocks noGrp="1"/>
          </p:cNvSpPr>
          <p:nvPr>
            <p:ph type="title"/>
          </p:nvPr>
        </p:nvSpPr>
        <p:spPr>
          <a:xfrm>
            <a:off x="260006" y="166978"/>
            <a:ext cx="11035384" cy="779227"/>
          </a:xfrm>
        </p:spPr>
        <p:txBody>
          <a:bodyPr>
            <a:normAutofit/>
          </a:bodyPr>
          <a:lstStyle/>
          <a:p>
            <a:r>
              <a:rPr lang="en-US" dirty="0"/>
              <a:t>LH2 Storage Losses and Demand</a:t>
            </a:r>
          </a:p>
        </p:txBody>
      </p:sp>
      <p:sp>
        <p:nvSpPr>
          <p:cNvPr id="6" name="Content Placeholder 5">
            <a:extLst>
              <a:ext uri="{FF2B5EF4-FFF2-40B4-BE49-F238E27FC236}">
                <a16:creationId xmlns:a16="http://schemas.microsoft.com/office/drawing/2014/main" id="{6D6395F9-FE0E-E809-FC10-9CA0671E53FF}"/>
              </a:ext>
            </a:extLst>
          </p:cNvPr>
          <p:cNvSpPr>
            <a:spLocks noGrp="1"/>
          </p:cNvSpPr>
          <p:nvPr>
            <p:ph idx="1"/>
          </p:nvPr>
        </p:nvSpPr>
        <p:spPr>
          <a:xfrm>
            <a:off x="260006" y="1883382"/>
            <a:ext cx="6082548" cy="5585790"/>
          </a:xfrm>
        </p:spPr>
        <p:txBody>
          <a:bodyPr>
            <a:normAutofit/>
          </a:bodyPr>
          <a:lstStyle/>
          <a:p>
            <a:pPr marL="0" indent="0">
              <a:buNone/>
            </a:pPr>
            <a:r>
              <a:rPr lang="en-US" sz="2000" b="0" dirty="0"/>
              <a:t>Daily losses are estimated between 0.1%-3% of total mass in an LH2 tank with an average estimate of 1% per day.</a:t>
            </a:r>
          </a:p>
          <a:p>
            <a:pPr marL="0" indent="0">
              <a:buNone/>
            </a:pPr>
            <a:r>
              <a:rPr lang="en-US" sz="2000" b="0" dirty="0"/>
              <a:t>Hydrogen production has been increasing and is expected to continue.</a:t>
            </a:r>
          </a:p>
          <a:p>
            <a:pPr marL="0" indent="0">
              <a:buNone/>
            </a:pPr>
            <a:endParaRPr lang="en-US" sz="2000" b="0" dirty="0"/>
          </a:p>
        </p:txBody>
      </p:sp>
      <p:sp>
        <p:nvSpPr>
          <p:cNvPr id="3" name="Rectangle 2">
            <a:extLst>
              <a:ext uri="{FF2B5EF4-FFF2-40B4-BE49-F238E27FC236}">
                <a16:creationId xmlns:a16="http://schemas.microsoft.com/office/drawing/2014/main" id="{AF9BE626-90FD-D329-6E0B-26358EF67B98}"/>
              </a:ext>
            </a:extLst>
          </p:cNvPr>
          <p:cNvSpPr/>
          <p:nvPr/>
        </p:nvSpPr>
        <p:spPr>
          <a:xfrm>
            <a:off x="86472" y="4974617"/>
            <a:ext cx="4801292" cy="1281457"/>
          </a:xfrm>
          <a:prstGeom prst="rect">
            <a:avLst/>
          </a:prstGeom>
          <a:noFill/>
          <a:ln w="28575">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buNone/>
            </a:pPr>
            <a:r>
              <a:rPr lang="en-US" sz="2000" b="0" dirty="0">
                <a:solidFill>
                  <a:schemeClr val="tx1"/>
                </a:solidFill>
              </a:rPr>
              <a:t>With the increase in production, reliably and economically storing large quantities of hydrogen is paramount.</a:t>
            </a:r>
          </a:p>
        </p:txBody>
      </p:sp>
      <p:sp>
        <p:nvSpPr>
          <p:cNvPr id="5" name="TextBox 4">
            <a:extLst>
              <a:ext uri="{FF2B5EF4-FFF2-40B4-BE49-F238E27FC236}">
                <a16:creationId xmlns:a16="http://schemas.microsoft.com/office/drawing/2014/main" id="{F2131E3D-215A-8D83-137D-F1C81F244277}"/>
              </a:ext>
            </a:extLst>
          </p:cNvPr>
          <p:cNvSpPr txBox="1"/>
          <p:nvPr/>
        </p:nvSpPr>
        <p:spPr>
          <a:xfrm>
            <a:off x="164828" y="6401616"/>
            <a:ext cx="10878671" cy="461665"/>
          </a:xfrm>
          <a:prstGeom prst="rect">
            <a:avLst/>
          </a:prstGeom>
          <a:noFill/>
        </p:spPr>
        <p:txBody>
          <a:bodyPr wrap="square" rtlCol="0">
            <a:spAutoFit/>
          </a:bodyPr>
          <a:lstStyle/>
          <a:p>
            <a:r>
              <a:rPr lang="en-US" sz="800" dirty="0"/>
              <a:t>L. Decker, “Liquid hydrogen distribution technology,” HYPER closing seminar, 2019.</a:t>
            </a:r>
          </a:p>
          <a:p>
            <a:r>
              <a:rPr lang="en-US" sz="800" dirty="0"/>
              <a:t>F. Zhang, P. Zhao, M. Niu, and J. Maddy, “The survey of key technologies in hydrogen energy storage,” Sep. 07, 2016, Elsevier Ltd. </a:t>
            </a:r>
            <a:r>
              <a:rPr lang="en-US" sz="800" dirty="0" err="1"/>
              <a:t>doi</a:t>
            </a:r>
            <a:r>
              <a:rPr lang="en-US" sz="800" dirty="0"/>
              <a:t>: 10.1016/j.ijhydene.2016.05.293.</a:t>
            </a:r>
          </a:p>
          <a:p>
            <a:r>
              <a:rPr lang="en-US" sz="800" dirty="0"/>
              <a:t>C. D. Bunge, “A HIGH-FIDELITY, CONTINUOUS ORTHO-PARAHYDROGEN MEASUREMENT AND CONVERSION SYSTEM,” 2021.</a:t>
            </a:r>
          </a:p>
        </p:txBody>
      </p:sp>
      <p:sp>
        <p:nvSpPr>
          <p:cNvPr id="10" name="Rectangle 9">
            <a:extLst>
              <a:ext uri="{FF2B5EF4-FFF2-40B4-BE49-F238E27FC236}">
                <a16:creationId xmlns:a16="http://schemas.microsoft.com/office/drawing/2014/main" id="{4B8954F2-97B8-5281-8A5D-5AA44A820305}"/>
              </a:ext>
            </a:extLst>
          </p:cNvPr>
          <p:cNvSpPr/>
          <p:nvPr/>
        </p:nvSpPr>
        <p:spPr>
          <a:xfrm>
            <a:off x="5872492" y="4974616"/>
            <a:ext cx="4627758" cy="1281457"/>
          </a:xfrm>
          <a:prstGeom prst="rect">
            <a:avLst/>
          </a:prstGeom>
          <a:noFill/>
          <a:ln w="28575">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buNone/>
            </a:pPr>
            <a:r>
              <a:rPr lang="en-US" sz="2000" dirty="0">
                <a:solidFill>
                  <a:schemeClr val="tx1"/>
                </a:solidFill>
              </a:rPr>
              <a:t>To decrease the overall losses, </a:t>
            </a:r>
            <a:r>
              <a:rPr lang="en-US" sz="2000" b="0" dirty="0">
                <a:solidFill>
                  <a:schemeClr val="tx1"/>
                </a:solidFill>
              </a:rPr>
              <a:t>analysis must be conducted on </a:t>
            </a:r>
            <a:r>
              <a:rPr lang="en-US" sz="2000" b="1" dirty="0">
                <a:solidFill>
                  <a:schemeClr val="tx1"/>
                </a:solidFill>
              </a:rPr>
              <a:t>LH2 tanks </a:t>
            </a:r>
            <a:r>
              <a:rPr lang="en-US" sz="2000" b="0" dirty="0">
                <a:solidFill>
                  <a:schemeClr val="tx1"/>
                </a:solidFill>
              </a:rPr>
              <a:t>and </a:t>
            </a:r>
            <a:r>
              <a:rPr lang="en-US" sz="2000" b="1" dirty="0">
                <a:solidFill>
                  <a:schemeClr val="tx1"/>
                </a:solidFill>
              </a:rPr>
              <a:t>operations</a:t>
            </a:r>
            <a:r>
              <a:rPr lang="en-US" sz="2000" b="0" dirty="0">
                <a:solidFill>
                  <a:schemeClr val="tx1"/>
                </a:solidFill>
              </a:rPr>
              <a:t>.</a:t>
            </a:r>
          </a:p>
        </p:txBody>
      </p:sp>
      <p:sp>
        <p:nvSpPr>
          <p:cNvPr id="11" name="Arrow: Right 10">
            <a:extLst>
              <a:ext uri="{FF2B5EF4-FFF2-40B4-BE49-F238E27FC236}">
                <a16:creationId xmlns:a16="http://schemas.microsoft.com/office/drawing/2014/main" id="{E43D3DBC-548C-95CF-A896-1EE2FE4601F7}"/>
              </a:ext>
            </a:extLst>
          </p:cNvPr>
          <p:cNvSpPr/>
          <p:nvPr/>
        </p:nvSpPr>
        <p:spPr>
          <a:xfrm>
            <a:off x="5034337" y="5217411"/>
            <a:ext cx="743361" cy="795865"/>
          </a:xfrm>
          <a:prstGeom prst="right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8559EF8F-A2F1-2E41-A3AC-56BC348CA3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1434" y="836998"/>
            <a:ext cx="3786152" cy="4081900"/>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1F102506-3961-522C-BB10-0F355CD1D354}"/>
              </a:ext>
            </a:extLst>
          </p:cNvPr>
          <p:cNvSpPr/>
          <p:nvPr/>
        </p:nvSpPr>
        <p:spPr>
          <a:xfrm>
            <a:off x="9492912" y="2342584"/>
            <a:ext cx="635794" cy="350044"/>
          </a:xfrm>
          <a:prstGeom prst="ellipse">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411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B55B2-9288-4FE6-B5C0-B63D2BC0F643}"/>
              </a:ext>
            </a:extLst>
          </p:cNvPr>
          <p:cNvSpPr>
            <a:spLocks noGrp="1"/>
          </p:cNvSpPr>
          <p:nvPr>
            <p:ph type="title"/>
          </p:nvPr>
        </p:nvSpPr>
        <p:spPr/>
        <p:txBody>
          <a:bodyPr>
            <a:normAutofit/>
          </a:bodyPr>
          <a:lstStyle/>
          <a:p>
            <a:r>
              <a:rPr lang="en-US" dirty="0"/>
              <a:t>Hydrogen, The Universal Currency</a:t>
            </a:r>
          </a:p>
        </p:txBody>
      </p:sp>
      <p:sp>
        <p:nvSpPr>
          <p:cNvPr id="6" name="Content Placeholder 5">
            <a:extLst>
              <a:ext uri="{FF2B5EF4-FFF2-40B4-BE49-F238E27FC236}">
                <a16:creationId xmlns:a16="http://schemas.microsoft.com/office/drawing/2014/main" id="{7288C64C-AABC-6E24-16C1-A7B22A8107B9}"/>
              </a:ext>
            </a:extLst>
          </p:cNvPr>
          <p:cNvSpPr>
            <a:spLocks noGrp="1"/>
          </p:cNvSpPr>
          <p:nvPr>
            <p:ph idx="1"/>
          </p:nvPr>
        </p:nvSpPr>
        <p:spPr>
          <a:xfrm>
            <a:off x="260007" y="1105232"/>
            <a:ext cx="5291752" cy="5585790"/>
          </a:xfrm>
        </p:spPr>
        <p:txBody>
          <a:bodyPr>
            <a:normAutofit/>
          </a:bodyPr>
          <a:lstStyle/>
          <a:p>
            <a:pPr marL="0" indent="0">
              <a:buNone/>
            </a:pPr>
            <a:r>
              <a:rPr lang="en-US" b="0" dirty="0"/>
              <a:t>Hydrogen is the most abundant atom in the universe. </a:t>
            </a:r>
          </a:p>
          <a:p>
            <a:pPr lvl="1">
              <a:buClrTx/>
            </a:pPr>
            <a:r>
              <a:rPr lang="en-US" b="0" dirty="0"/>
              <a:t>9</a:t>
            </a:r>
            <a:r>
              <a:rPr lang="en-US" dirty="0"/>
              <a:t>2</a:t>
            </a:r>
            <a:r>
              <a:rPr lang="en-US" b="0" dirty="0"/>
              <a:t>% of all atoms </a:t>
            </a:r>
          </a:p>
          <a:p>
            <a:pPr lvl="1">
              <a:buClrTx/>
            </a:pPr>
            <a:r>
              <a:rPr lang="en-US" b="0" dirty="0"/>
              <a:t>62% of the atoms in the average human body</a:t>
            </a:r>
            <a:endParaRPr lang="en-US" sz="1600" b="0" i="1" dirty="0"/>
          </a:p>
          <a:p>
            <a:pPr marL="0" indent="0">
              <a:buNone/>
            </a:pPr>
            <a:r>
              <a:rPr lang="en-US" b="0" dirty="0"/>
              <a:t>1 kg expands to occupy 12 m</a:t>
            </a:r>
            <a:r>
              <a:rPr lang="en-US" b="0" baseline="30000" dirty="0"/>
              <a:t>3</a:t>
            </a:r>
            <a:r>
              <a:rPr lang="en-US" b="0" dirty="0"/>
              <a:t> at room temperature and ambient pressure.</a:t>
            </a:r>
          </a:p>
          <a:p>
            <a:pPr marL="0" indent="0">
              <a:buNone/>
            </a:pPr>
            <a:r>
              <a:rPr lang="en-US" b="0" dirty="0"/>
              <a:t>Primary hydrogen storage methods for increased density:</a:t>
            </a:r>
          </a:p>
          <a:p>
            <a:pPr lvl="1"/>
            <a:r>
              <a:rPr lang="en-US" dirty="0"/>
              <a:t>High-pressure gas (H35, H70)</a:t>
            </a:r>
          </a:p>
          <a:p>
            <a:pPr lvl="1"/>
            <a:r>
              <a:rPr lang="en-US" dirty="0"/>
              <a:t>Liquid (LH2, SLH2)</a:t>
            </a:r>
          </a:p>
          <a:p>
            <a:pPr lvl="1"/>
            <a:r>
              <a:rPr lang="en-US" dirty="0"/>
              <a:t>Cryo-compression (CcH2)</a:t>
            </a:r>
          </a:p>
          <a:p>
            <a:pPr marL="0" indent="0">
              <a:buNone/>
            </a:pPr>
            <a:r>
              <a:rPr lang="en-US" b="0" dirty="0"/>
              <a:t>Storage methods are compared via volumetric and gravimetric energy.</a:t>
            </a:r>
          </a:p>
          <a:p>
            <a:pPr marL="274320" lvl="1" indent="0">
              <a:buNone/>
            </a:pPr>
            <a:endParaRPr lang="en-US" dirty="0"/>
          </a:p>
        </p:txBody>
      </p:sp>
      <p:sp>
        <p:nvSpPr>
          <p:cNvPr id="4" name="TextBox 3">
            <a:extLst>
              <a:ext uri="{FF2B5EF4-FFF2-40B4-BE49-F238E27FC236}">
                <a16:creationId xmlns:a16="http://schemas.microsoft.com/office/drawing/2014/main" id="{EA0138F0-FD49-4AF5-559E-AE34B448CE8A}"/>
              </a:ext>
            </a:extLst>
          </p:cNvPr>
          <p:cNvSpPr txBox="1"/>
          <p:nvPr/>
        </p:nvSpPr>
        <p:spPr>
          <a:xfrm>
            <a:off x="164828" y="6491251"/>
            <a:ext cx="10878671" cy="370614"/>
          </a:xfrm>
          <a:prstGeom prst="rect">
            <a:avLst/>
          </a:prstGeom>
          <a:noFill/>
        </p:spPr>
        <p:txBody>
          <a:bodyPr wrap="square" rtlCol="0">
            <a:spAutoFit/>
          </a:bodyPr>
          <a:lstStyle/>
          <a:p>
            <a:pPr indent="-406400">
              <a:lnSpc>
                <a:spcPct val="107000"/>
              </a:lnSpc>
              <a:spcAft>
                <a:spcPts val="200"/>
              </a:spcAft>
            </a:pPr>
            <a:r>
              <a:rPr lang="en-US" sz="800" dirty="0"/>
              <a:t>[1] “Abundance of the chemical elements.” https://en.wikipedia.org/wiki/Abundance_of_the_chemical_elements</a:t>
            </a:r>
          </a:p>
          <a:p>
            <a:pPr indent="-406400">
              <a:lnSpc>
                <a:spcPct val="107000"/>
              </a:lnSpc>
              <a:spcAft>
                <a:spcPts val="200"/>
              </a:spcAft>
            </a:pPr>
            <a:r>
              <a:rPr lang="en-US" sz="800" dirty="0"/>
              <a:t>[2] “Composition of the human body.” https://en.wikipedia.org/wiki/Composition_of_the_human_body</a:t>
            </a:r>
          </a:p>
        </p:txBody>
      </p:sp>
      <p:pic>
        <p:nvPicPr>
          <p:cNvPr id="3" name="Picture 2" descr="A graph of different substances&#10;&#10;Description automatically generated with medium confidence">
            <a:extLst>
              <a:ext uri="{FF2B5EF4-FFF2-40B4-BE49-F238E27FC236}">
                <a16:creationId xmlns:a16="http://schemas.microsoft.com/office/drawing/2014/main" id="{B5DF4A53-84A6-1021-7273-70BAF0DEE45C}"/>
              </a:ext>
            </a:extLst>
          </p:cNvPr>
          <p:cNvPicPr>
            <a:picLocks noChangeAspect="1"/>
          </p:cNvPicPr>
          <p:nvPr/>
        </p:nvPicPr>
        <p:blipFill>
          <a:blip r:embed="rId3">
            <a:extLst>
              <a:ext uri="{28A0092B-C50C-407E-A947-70E740481C1C}">
                <a14:useLocalDpi xmlns:a14="http://schemas.microsoft.com/office/drawing/2010/main" val="0"/>
              </a:ext>
            </a:extLst>
          </a:blip>
          <a:srcRect t="-78" r="-588"/>
          <a:stretch/>
        </p:blipFill>
        <p:spPr>
          <a:xfrm>
            <a:off x="5300019" y="863950"/>
            <a:ext cx="5743480" cy="4284099"/>
          </a:xfrm>
          <a:prstGeom prst="rect">
            <a:avLst/>
          </a:prstGeom>
        </p:spPr>
      </p:pic>
      <p:sp>
        <p:nvSpPr>
          <p:cNvPr id="7" name="Oval 6">
            <a:extLst>
              <a:ext uri="{FF2B5EF4-FFF2-40B4-BE49-F238E27FC236}">
                <a16:creationId xmlns:a16="http://schemas.microsoft.com/office/drawing/2014/main" id="{076E50A8-163A-8F04-8003-FA91A528C66C}"/>
              </a:ext>
            </a:extLst>
          </p:cNvPr>
          <p:cNvSpPr/>
          <p:nvPr/>
        </p:nvSpPr>
        <p:spPr>
          <a:xfrm>
            <a:off x="7346362" y="1292940"/>
            <a:ext cx="1021976" cy="726141"/>
          </a:xfrm>
          <a:prstGeom prst="ellipse">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9C646E2F-E867-C5A3-BBB3-108ED494EF71}"/>
              </a:ext>
            </a:extLst>
          </p:cNvPr>
          <p:cNvPicPr>
            <a:picLocks noChangeAspect="1"/>
          </p:cNvPicPr>
          <p:nvPr/>
        </p:nvPicPr>
        <p:blipFill>
          <a:blip r:embed="rId4"/>
          <a:srcRect t="-1" b="24033"/>
          <a:stretch/>
        </p:blipFill>
        <p:spPr>
          <a:xfrm>
            <a:off x="9215523" y="3706633"/>
            <a:ext cx="1269759" cy="893600"/>
          </a:xfrm>
          <a:prstGeom prst="rect">
            <a:avLst/>
          </a:prstGeom>
        </p:spPr>
      </p:pic>
      <p:sp>
        <p:nvSpPr>
          <p:cNvPr id="9" name="Oval 8">
            <a:extLst>
              <a:ext uri="{FF2B5EF4-FFF2-40B4-BE49-F238E27FC236}">
                <a16:creationId xmlns:a16="http://schemas.microsoft.com/office/drawing/2014/main" id="{57CC4D6C-C670-B16E-EB52-691ADE564169}"/>
              </a:ext>
            </a:extLst>
          </p:cNvPr>
          <p:cNvSpPr/>
          <p:nvPr/>
        </p:nvSpPr>
        <p:spPr>
          <a:xfrm>
            <a:off x="9082585" y="3529084"/>
            <a:ext cx="1269758" cy="1277470"/>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7CE1994A-9F5E-B3B4-FA4B-983B501D8995}"/>
              </a:ext>
            </a:extLst>
          </p:cNvPr>
          <p:cNvSpPr txBox="1"/>
          <p:nvPr/>
        </p:nvSpPr>
        <p:spPr>
          <a:xfrm>
            <a:off x="260007" y="5432127"/>
            <a:ext cx="10309969" cy="369332"/>
          </a:xfrm>
          <a:prstGeom prst="rect">
            <a:avLst/>
          </a:prstGeom>
          <a:noFill/>
          <a:ln w="28575">
            <a:noFill/>
          </a:ln>
        </p:spPr>
        <p:txBody>
          <a:bodyPr wrap="square" rtlCol="0">
            <a:spAutoFit/>
          </a:bodyPr>
          <a:lstStyle/>
          <a:p>
            <a:pPr marL="0" indent="0">
              <a:buNone/>
            </a:pPr>
            <a:r>
              <a:rPr lang="en-US" sz="1800" b="0" dirty="0"/>
              <a:t>LH2 is a prime subject for bulk hydrogen storage, but daily system losses can exceed 3%.</a:t>
            </a:r>
          </a:p>
        </p:txBody>
      </p:sp>
      <p:pic>
        <p:nvPicPr>
          <p:cNvPr id="14" name="Picture 13">
            <a:extLst>
              <a:ext uri="{FF2B5EF4-FFF2-40B4-BE49-F238E27FC236}">
                <a16:creationId xmlns:a16="http://schemas.microsoft.com/office/drawing/2014/main" id="{FA66158B-3E2A-512D-6536-C1033167CE41}"/>
              </a:ext>
            </a:extLst>
          </p:cNvPr>
          <p:cNvPicPr>
            <a:picLocks noChangeAspect="1"/>
          </p:cNvPicPr>
          <p:nvPr/>
        </p:nvPicPr>
        <p:blipFill>
          <a:blip r:embed="rId5" cstate="print">
            <a:extLst>
              <a:ext uri="{28A0092B-C50C-407E-A947-70E740481C1C}">
                <a14:useLocalDpi xmlns:a14="http://schemas.microsoft.com/office/drawing/2010/main" val="0"/>
              </a:ext>
            </a:extLst>
          </a:blip>
          <a:srcRect t="10" b="10"/>
          <a:stretch/>
        </p:blipFill>
        <p:spPr>
          <a:xfrm rot="5400000">
            <a:off x="6545207" y="723866"/>
            <a:ext cx="3377207" cy="4502943"/>
          </a:xfrm>
          <a:prstGeom prst="ellipse">
            <a:avLst/>
          </a:prstGeom>
        </p:spPr>
      </p:pic>
      <p:sp>
        <p:nvSpPr>
          <p:cNvPr id="5" name="TextBox 4">
            <a:extLst>
              <a:ext uri="{FF2B5EF4-FFF2-40B4-BE49-F238E27FC236}">
                <a16:creationId xmlns:a16="http://schemas.microsoft.com/office/drawing/2014/main" id="{D601C81D-628A-FE6F-3941-4EB6937E085B}"/>
              </a:ext>
            </a:extLst>
          </p:cNvPr>
          <p:cNvSpPr txBox="1"/>
          <p:nvPr/>
        </p:nvSpPr>
        <p:spPr>
          <a:xfrm>
            <a:off x="260006" y="5851199"/>
            <a:ext cx="10309969" cy="646331"/>
          </a:xfrm>
          <a:prstGeom prst="rect">
            <a:avLst/>
          </a:prstGeom>
          <a:noFill/>
          <a:ln w="28575">
            <a:solidFill>
              <a:srgbClr val="00CC00"/>
            </a:solidFill>
          </a:ln>
        </p:spPr>
        <p:txBody>
          <a:bodyPr wrap="square" rtlCol="0">
            <a:spAutoFit/>
          </a:bodyPr>
          <a:lstStyle/>
          <a:p>
            <a:pPr marL="0" indent="0">
              <a:buNone/>
            </a:pPr>
            <a:r>
              <a:rPr lang="en-US" dirty="0"/>
              <a:t>Investigation</a:t>
            </a:r>
            <a:r>
              <a:rPr lang="en-US" sz="1800" b="0" dirty="0"/>
              <a:t> of storage tank configurations and internal conditions via reduced-order models  is important in reducing boil-off losses. </a:t>
            </a:r>
          </a:p>
        </p:txBody>
      </p:sp>
      <p:sp>
        <p:nvSpPr>
          <p:cNvPr id="11" name="TextBox 10">
            <a:extLst>
              <a:ext uri="{FF2B5EF4-FFF2-40B4-BE49-F238E27FC236}">
                <a16:creationId xmlns:a16="http://schemas.microsoft.com/office/drawing/2014/main" id="{A3F33701-2A44-BC45-C4F8-3D7083735572}"/>
              </a:ext>
            </a:extLst>
          </p:cNvPr>
          <p:cNvSpPr txBox="1"/>
          <p:nvPr/>
        </p:nvSpPr>
        <p:spPr>
          <a:xfrm>
            <a:off x="7081414" y="4899175"/>
            <a:ext cx="2598613" cy="307777"/>
          </a:xfrm>
          <a:prstGeom prst="rect">
            <a:avLst/>
          </a:prstGeom>
          <a:solidFill>
            <a:schemeClr val="bg1"/>
          </a:solidFill>
        </p:spPr>
        <p:txBody>
          <a:bodyPr wrap="square" rtlCol="0">
            <a:spAutoFit/>
          </a:bodyPr>
          <a:lstStyle/>
          <a:p>
            <a:r>
              <a:rPr lang="en-US" sz="1400" dirty="0"/>
              <a:t>Gravimetric Energy [MJ/kg]</a:t>
            </a:r>
          </a:p>
        </p:txBody>
      </p:sp>
      <p:sp>
        <p:nvSpPr>
          <p:cNvPr id="12" name="TextBox 11">
            <a:extLst>
              <a:ext uri="{FF2B5EF4-FFF2-40B4-BE49-F238E27FC236}">
                <a16:creationId xmlns:a16="http://schemas.microsoft.com/office/drawing/2014/main" id="{C7FBAA61-2EED-DF3D-A741-9CE102EF7466}"/>
              </a:ext>
            </a:extLst>
          </p:cNvPr>
          <p:cNvSpPr txBox="1"/>
          <p:nvPr/>
        </p:nvSpPr>
        <p:spPr>
          <a:xfrm rot="16200000">
            <a:off x="4343044" y="2600112"/>
            <a:ext cx="2598613" cy="307777"/>
          </a:xfrm>
          <a:prstGeom prst="rect">
            <a:avLst/>
          </a:prstGeom>
          <a:solidFill>
            <a:schemeClr val="bg1"/>
          </a:solidFill>
        </p:spPr>
        <p:txBody>
          <a:bodyPr wrap="square" rtlCol="0">
            <a:spAutoFit/>
          </a:bodyPr>
          <a:lstStyle/>
          <a:p>
            <a:r>
              <a:rPr lang="en-US" sz="1400" dirty="0"/>
              <a:t>Volumetric Energy [MJ/L]</a:t>
            </a:r>
          </a:p>
        </p:txBody>
      </p:sp>
    </p:spTree>
    <p:extLst>
      <p:ext uri="{BB962C8B-B14F-4D97-AF65-F5344CB8AC3E}">
        <p14:creationId xmlns:p14="http://schemas.microsoft.com/office/powerpoint/2010/main" val="2405844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4"/>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par>
                          <p:cTn id="45" fill="hold">
                            <p:stCondLst>
                              <p:cond delay="0"/>
                            </p:stCondLst>
                            <p:childTnLst>
                              <p:par>
                                <p:cTn id="46" presetID="1" presetClass="exit" presetSubtype="0" fill="hold" nodeType="afterEffect">
                                  <p:stCondLst>
                                    <p:cond delay="0"/>
                                  </p:stCondLst>
                                  <p:childTnLst>
                                    <p:set>
                                      <p:cBhvr>
                                        <p:cTn id="47" dur="1" fill="hold">
                                          <p:stCondLst>
                                            <p:cond delay="0"/>
                                          </p:stCondLst>
                                        </p:cTn>
                                        <p:tgtEl>
                                          <p:spTgt spid="8"/>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5"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C0E1A1-D14B-8525-065C-9916FA5414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B4261B-0769-28B4-6F90-9C5B24605CBA}"/>
              </a:ext>
            </a:extLst>
          </p:cNvPr>
          <p:cNvSpPr>
            <a:spLocks noGrp="1"/>
          </p:cNvSpPr>
          <p:nvPr>
            <p:ph type="title"/>
          </p:nvPr>
        </p:nvSpPr>
        <p:spPr>
          <a:xfrm>
            <a:off x="260007" y="166978"/>
            <a:ext cx="9692640" cy="779227"/>
          </a:xfrm>
        </p:spPr>
        <p:txBody>
          <a:bodyPr>
            <a:normAutofit/>
          </a:bodyPr>
          <a:lstStyle/>
          <a:p>
            <a:r>
              <a:rPr lang="en-US" dirty="0"/>
              <a:t>Vapor Node Discretization</a:t>
            </a:r>
          </a:p>
        </p:txBody>
      </p:sp>
      <mc:AlternateContent xmlns:mc="http://schemas.openxmlformats.org/markup-compatibility/2006" xmlns:a14="http://schemas.microsoft.com/office/drawing/2010/main">
        <mc:Choice Requires="a14">
          <p:sp>
            <p:nvSpPr>
              <p:cNvPr id="17" name="Content Placeholder 5">
                <a:extLst>
                  <a:ext uri="{FF2B5EF4-FFF2-40B4-BE49-F238E27FC236}">
                    <a16:creationId xmlns:a16="http://schemas.microsoft.com/office/drawing/2014/main" id="{E8CD956B-2597-228F-E8E6-0A5557D74A2F}"/>
                  </a:ext>
                </a:extLst>
              </p:cNvPr>
              <p:cNvSpPr>
                <a:spLocks noGrp="1"/>
              </p:cNvSpPr>
              <p:nvPr>
                <p:ph idx="1"/>
              </p:nvPr>
            </p:nvSpPr>
            <p:spPr>
              <a:xfrm>
                <a:off x="60961" y="1060449"/>
                <a:ext cx="11100886" cy="5853468"/>
              </a:xfrm>
            </p:spPr>
            <p:txBody>
              <a:bodyPr>
                <a:normAutofit/>
              </a:bodyPr>
              <a:lstStyle/>
              <a:p>
                <a:pPr marL="0" indent="0">
                  <a:spcBef>
                    <a:spcPts val="0"/>
                  </a:spcBef>
                  <a:spcAft>
                    <a:spcPts val="600"/>
                  </a:spcAft>
                  <a:buNone/>
                </a:pPr>
                <a:r>
                  <a:rPr lang="en-US" b="0" dirty="0"/>
                  <a:t>Mass conservation:</a:t>
                </a:r>
              </a:p>
              <a:p>
                <a:pPr marL="0" indent="0">
                  <a:spcBef>
                    <a:spcPts val="0"/>
                  </a:spcBef>
                  <a:spcAft>
                    <a:spcPts val="600"/>
                  </a:spcAft>
                  <a:buNone/>
                </a:pPr>
                <a14:m>
                  <m:oMathPara xmlns:m="http://schemas.openxmlformats.org/officeDocument/2006/math">
                    <m:oMathParaPr>
                      <m:jc m:val="centerGroup"/>
                    </m:oMathParaPr>
                    <m:oMath xmlns:m="http://schemas.openxmlformats.org/officeDocument/2006/math">
                      <m:f>
                        <m:fPr>
                          <m:ctrlPr>
                            <a:rPr lang="en-US" sz="1400" b="0" i="1">
                              <a:latin typeface="Cambria Math" panose="02040503050406030204" pitchFamily="18" charset="0"/>
                            </a:rPr>
                          </m:ctrlPr>
                        </m:fPr>
                        <m:num>
                          <m:r>
                            <a:rPr lang="en-US" sz="1400" b="0" i="1">
                              <a:latin typeface="Cambria Math" panose="02040503050406030204" pitchFamily="18" charset="0"/>
                            </a:rPr>
                            <m:t>𝑑𝑚</m:t>
                          </m:r>
                        </m:num>
                        <m:den>
                          <m:r>
                            <a:rPr lang="en-US" sz="1400" b="0" i="1">
                              <a:latin typeface="Cambria Math" panose="02040503050406030204" pitchFamily="18" charset="0"/>
                            </a:rPr>
                            <m:t>𝑑𝑡</m:t>
                          </m:r>
                        </m:den>
                      </m:f>
                      <m:r>
                        <a:rPr lang="en-US" sz="1400" b="0">
                          <a:latin typeface="Cambria Math" panose="02040503050406030204" pitchFamily="18" charset="0"/>
                        </a:rPr>
                        <m:t>=</m:t>
                      </m:r>
                      <m:nary>
                        <m:naryPr>
                          <m:chr m:val="∑"/>
                          <m:subHide m:val="on"/>
                          <m:supHide m:val="on"/>
                          <m:ctrlPr>
                            <a:rPr lang="en-US" sz="1400" b="0" i="1">
                              <a:latin typeface="Cambria Math" panose="02040503050406030204" pitchFamily="18" charset="0"/>
                            </a:rPr>
                          </m:ctrlPr>
                        </m:naryPr>
                        <m:sub/>
                        <m:sup/>
                        <m:e>
                          <m:sSub>
                            <m:sSubPr>
                              <m:ctrlPr>
                                <a:rPr lang="en-US" sz="1400" b="0" i="1">
                                  <a:latin typeface="Cambria Math" panose="02040503050406030204" pitchFamily="18" charset="0"/>
                                </a:rPr>
                              </m:ctrlPr>
                            </m:sSubPr>
                            <m:e>
                              <m:acc>
                                <m:accPr>
                                  <m:chr m:val="̇"/>
                                  <m:ctrlPr>
                                    <a:rPr lang="en-US" sz="1400" b="0" i="1">
                                      <a:latin typeface="Cambria Math" panose="02040503050406030204" pitchFamily="18" charset="0"/>
                                    </a:rPr>
                                  </m:ctrlPr>
                                </m:accPr>
                                <m:e>
                                  <m:r>
                                    <a:rPr lang="en-US" sz="1400" b="0" i="1">
                                      <a:latin typeface="Cambria Math" panose="02040503050406030204" pitchFamily="18" charset="0"/>
                                    </a:rPr>
                                    <m:t>𝑚</m:t>
                                  </m:r>
                                </m:e>
                              </m:acc>
                            </m:e>
                            <m:sub>
                              <m:r>
                                <a:rPr lang="en-US" sz="1400" b="0" i="1" smtClean="0">
                                  <a:latin typeface="Cambria Math" panose="02040503050406030204" pitchFamily="18" charset="0"/>
                                </a:rPr>
                                <m:t>𝑖𝑛</m:t>
                              </m:r>
                            </m:sub>
                          </m:sSub>
                        </m:e>
                      </m:nary>
                      <m:r>
                        <a:rPr lang="en-US" sz="1400" b="0" i="1" smtClean="0">
                          <a:latin typeface="Cambria Math" panose="02040503050406030204" pitchFamily="18" charset="0"/>
                        </a:rPr>
                        <m:t>−</m:t>
                      </m:r>
                      <m:nary>
                        <m:naryPr>
                          <m:chr m:val="∑"/>
                          <m:subHide m:val="on"/>
                          <m:supHide m:val="on"/>
                          <m:ctrlPr>
                            <a:rPr lang="en-US" sz="1400" i="1">
                              <a:latin typeface="Cambria Math" panose="02040503050406030204" pitchFamily="18" charset="0"/>
                            </a:rPr>
                          </m:ctrlPr>
                        </m:naryPr>
                        <m:sub/>
                        <m:sup/>
                        <m:e>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i="1">
                                      <a:latin typeface="Cambria Math" panose="02040503050406030204" pitchFamily="18" charset="0"/>
                                    </a:rPr>
                                    <m:t>𝑚</m:t>
                                  </m:r>
                                </m:e>
                              </m:acc>
                            </m:e>
                            <m:sub>
                              <m:r>
                                <a:rPr lang="en-US" sz="1400" b="0" i="1" smtClean="0">
                                  <a:latin typeface="Cambria Math" panose="02040503050406030204" pitchFamily="18" charset="0"/>
                                </a:rPr>
                                <m:t>𝑜𝑢𝑡</m:t>
                              </m:r>
                            </m:sub>
                          </m:sSub>
                        </m:e>
                      </m:nary>
                    </m:oMath>
                  </m:oMathPara>
                </a14:m>
                <a:endParaRPr lang="en-US" sz="1600" b="0" dirty="0"/>
              </a:p>
              <a:p>
                <a:pPr marL="0" indent="0">
                  <a:spcBef>
                    <a:spcPts val="0"/>
                  </a:spcBef>
                  <a:spcAft>
                    <a:spcPts val="600"/>
                  </a:spcAft>
                  <a:buNone/>
                </a:pPr>
                <a:r>
                  <a:rPr lang="en-US" dirty="0"/>
                  <a:t>Discretized mass equation:</a:t>
                </a:r>
              </a:p>
              <a:p>
                <a:pPr marL="0" indent="0">
                  <a:spcBef>
                    <a:spcPts val="0"/>
                  </a:spcBef>
                  <a:spcAft>
                    <a:spcPts val="600"/>
                  </a:spcAft>
                  <a:buNone/>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𝑚</m:t>
                          </m:r>
                        </m:e>
                        <m:sub>
                          <m:r>
                            <a:rPr lang="en-US" sz="1400" i="1">
                              <a:latin typeface="Cambria Math" panose="02040503050406030204" pitchFamily="18" charset="0"/>
                            </a:rPr>
                            <m:t>𝑖</m:t>
                          </m:r>
                          <m:r>
                            <a:rPr lang="en-US" sz="1400">
                              <a:latin typeface="Cambria Math" panose="02040503050406030204" pitchFamily="18" charset="0"/>
                            </a:rPr>
                            <m:t>+</m:t>
                          </m:r>
                          <m:r>
                            <a:rPr lang="en-US" sz="1400" i="1">
                              <a:latin typeface="Cambria Math" panose="02040503050406030204" pitchFamily="18" charset="0"/>
                            </a:rPr>
                            <m:t>1</m:t>
                          </m:r>
                        </m:sub>
                      </m:sSub>
                      <m:r>
                        <a:rPr lang="en-US" sz="1400" i="1">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𝑚</m:t>
                          </m:r>
                        </m:e>
                        <m:sub>
                          <m:r>
                            <a:rPr lang="en-US" sz="1400" i="1">
                              <a:latin typeface="Cambria Math" panose="02040503050406030204" pitchFamily="18" charset="0"/>
                            </a:rPr>
                            <m:t>𝑖</m:t>
                          </m:r>
                        </m:sub>
                      </m:sSub>
                      <m:r>
                        <a:rPr lang="en-US" sz="1400" i="1">
                          <a:latin typeface="Cambria Math" panose="02040503050406030204" pitchFamily="18" charset="0"/>
                        </a:rPr>
                        <m:t>=</m:t>
                      </m:r>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i="1">
                                      <a:latin typeface="Cambria Math" panose="02040503050406030204" pitchFamily="18" charset="0"/>
                                    </a:rPr>
                                    <m:t>𝑚</m:t>
                                  </m:r>
                                </m:e>
                              </m:acc>
                            </m:e>
                            <m:sub>
                              <m:r>
                                <a:rPr lang="en-US" sz="1400" i="1">
                                  <a:latin typeface="Cambria Math" panose="02040503050406030204" pitchFamily="18" charset="0"/>
                                </a:rPr>
                                <m:t>𝑒𝑣𝑎𝑝</m:t>
                              </m:r>
                              <m:r>
                                <a:rPr lang="en-US" sz="1400">
                                  <a:latin typeface="Cambria Math" panose="02040503050406030204" pitchFamily="18" charset="0"/>
                                </a:rPr>
                                <m:t>,  </m:t>
                              </m:r>
                              <m:r>
                                <a:rPr lang="en-US" sz="1400" i="1">
                                  <a:latin typeface="Cambria Math" panose="02040503050406030204" pitchFamily="18" charset="0"/>
                                </a:rPr>
                                <m:t>𝑖</m:t>
                              </m:r>
                              <m:r>
                                <a:rPr lang="en-US" sz="1400">
                                  <a:latin typeface="Cambria Math" panose="02040503050406030204" pitchFamily="18" charset="0"/>
                                </a:rPr>
                                <m:t> </m:t>
                              </m:r>
                            </m:sub>
                          </m:sSub>
                          <m:r>
                            <a:rPr lang="en-US" sz="1400">
                              <a:latin typeface="Cambria Math" panose="02040503050406030204" pitchFamily="18" charset="0"/>
                            </a:rPr>
                            <m:t>+</m:t>
                          </m:r>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i="1">
                                      <a:latin typeface="Cambria Math" panose="02040503050406030204" pitchFamily="18" charset="0"/>
                                    </a:rPr>
                                    <m:t>𝑚</m:t>
                                  </m:r>
                                </m:e>
                              </m:acc>
                            </m:e>
                            <m:sub>
                              <m:r>
                                <a:rPr lang="en-US" sz="1400" i="1">
                                  <a:latin typeface="Cambria Math" panose="02040503050406030204" pitchFamily="18" charset="0"/>
                                </a:rPr>
                                <m:t>𝑟𝑒𝑡𝑢𝑟𝑛</m:t>
                              </m:r>
                              <m:r>
                                <a:rPr lang="en-US" sz="1400">
                                  <a:latin typeface="Cambria Math" panose="02040503050406030204" pitchFamily="18" charset="0"/>
                                </a:rPr>
                                <m:t>,</m:t>
                              </m:r>
                              <m:r>
                                <a:rPr lang="en-US" sz="1400" i="1">
                                  <a:latin typeface="Cambria Math" panose="02040503050406030204" pitchFamily="18" charset="0"/>
                                </a:rPr>
                                <m:t>𝑓𝑖𝑙𝑙</m:t>
                              </m:r>
                              <m:r>
                                <a:rPr lang="en-US" sz="1400">
                                  <a:latin typeface="Cambria Math" panose="02040503050406030204" pitchFamily="18" charset="0"/>
                                </a:rPr>
                                <m:t>,</m:t>
                              </m:r>
                              <m:r>
                                <a:rPr lang="en-US" sz="1400" i="1">
                                  <a:latin typeface="Cambria Math" panose="02040503050406030204" pitchFamily="18" charset="0"/>
                                </a:rPr>
                                <m:t>𝑖</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𝑚</m:t>
                                  </m:r>
                                </m:e>
                              </m:acc>
                            </m:e>
                            <m:sub>
                              <m:r>
                                <a:rPr lang="en-US" sz="1400" b="0" i="1" smtClean="0">
                                  <a:latin typeface="Cambria Math" panose="02040503050406030204" pitchFamily="18" charset="0"/>
                                </a:rPr>
                                <m:t>𝑣𝑒𝑛𝑡</m:t>
                              </m:r>
                              <m:r>
                                <a:rPr lang="en-US" sz="1400" b="0" i="1" smtClean="0">
                                  <a:latin typeface="Cambria Math" panose="02040503050406030204" pitchFamily="18" charset="0"/>
                                </a:rPr>
                                <m:t>,</m:t>
                              </m:r>
                              <m:r>
                                <a:rPr lang="en-US" sz="1400" b="0" i="1" smtClean="0">
                                  <a:latin typeface="Cambria Math" panose="02040503050406030204" pitchFamily="18" charset="0"/>
                                </a:rPr>
                                <m:t>𝑖</m:t>
                              </m:r>
                            </m:sub>
                          </m:sSub>
                        </m:e>
                      </m:d>
                      <m:r>
                        <a:rPr lang="en-US" sz="1400">
                          <a:latin typeface="Cambria Math" panose="02040503050406030204" pitchFamily="18" charset="0"/>
                        </a:rPr>
                        <m:t>∗</m:t>
                      </m:r>
                      <m:r>
                        <a:rPr lang="en-US" sz="1400" i="1">
                          <a:latin typeface="Cambria Math" panose="02040503050406030204" pitchFamily="18" charset="0"/>
                        </a:rPr>
                        <m:t>𝑑𝑡</m:t>
                      </m:r>
                    </m:oMath>
                  </m:oMathPara>
                </a14:m>
                <a:endParaRPr lang="en-US" sz="1600" b="0" dirty="0"/>
              </a:p>
              <a:p>
                <a:pPr marL="0" indent="0">
                  <a:spcBef>
                    <a:spcPts val="0"/>
                  </a:spcBef>
                  <a:spcAft>
                    <a:spcPts val="600"/>
                  </a:spcAft>
                  <a:buNone/>
                </a:pPr>
                <a:r>
                  <a:rPr lang="en-US" b="0" dirty="0"/>
                  <a:t>Energy conservation:</a:t>
                </a:r>
              </a:p>
              <a:p>
                <a:pPr marL="0" indent="0">
                  <a:spcBef>
                    <a:spcPts val="0"/>
                  </a:spcBef>
                  <a:spcAft>
                    <a:spcPts val="600"/>
                  </a:spcAft>
                  <a:buNone/>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𝑚</m:t>
                      </m:r>
                      <m:f>
                        <m:fPr>
                          <m:ctrlPr>
                            <a:rPr lang="en-US" sz="1400" b="0" i="1">
                              <a:latin typeface="Cambria Math" panose="02040503050406030204" pitchFamily="18" charset="0"/>
                            </a:rPr>
                          </m:ctrlPr>
                        </m:fPr>
                        <m:num>
                          <m:r>
                            <a:rPr lang="en-US" sz="1400" b="0" i="1">
                              <a:latin typeface="Cambria Math" panose="02040503050406030204" pitchFamily="18" charset="0"/>
                            </a:rPr>
                            <m:t>𝑑</m:t>
                          </m:r>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h</m:t>
                              </m:r>
                            </m:e>
                          </m:acc>
                        </m:num>
                        <m:den>
                          <m:r>
                            <a:rPr lang="en-US" sz="1400" b="0" i="1">
                              <a:latin typeface="Cambria Math" panose="02040503050406030204" pitchFamily="18" charset="0"/>
                            </a:rPr>
                            <m:t>𝑑𝑡</m:t>
                          </m:r>
                        </m:den>
                      </m:f>
                      <m:r>
                        <a:rPr lang="en-US" sz="1400" b="0">
                          <a:latin typeface="Cambria Math" panose="02040503050406030204" pitchFamily="18" charset="0"/>
                        </a:rPr>
                        <m:t>=</m:t>
                      </m:r>
                      <m:nary>
                        <m:naryPr>
                          <m:chr m:val="∑"/>
                          <m:subHide m:val="on"/>
                          <m:supHide m:val="on"/>
                          <m:ctrlPr>
                            <a:rPr lang="en-US" sz="1400" b="0" i="1">
                              <a:latin typeface="Cambria Math" panose="02040503050406030204" pitchFamily="18" charset="0"/>
                            </a:rPr>
                          </m:ctrlPr>
                        </m:naryPr>
                        <m:sub/>
                        <m:sup/>
                        <m:e>
                          <m:sSub>
                            <m:sSubPr>
                              <m:ctrlPr>
                                <a:rPr lang="en-US" sz="1400" b="0" i="1">
                                  <a:latin typeface="Cambria Math" panose="02040503050406030204" pitchFamily="18" charset="0"/>
                                </a:rPr>
                              </m:ctrlPr>
                            </m:sSubPr>
                            <m:e>
                              <m:acc>
                                <m:accPr>
                                  <m:chr m:val="̇"/>
                                  <m:ctrlPr>
                                    <a:rPr lang="en-US" sz="1400" b="0" i="1">
                                      <a:latin typeface="Cambria Math" panose="02040503050406030204" pitchFamily="18" charset="0"/>
                                    </a:rPr>
                                  </m:ctrlPr>
                                </m:accPr>
                                <m:e>
                                  <m:r>
                                    <a:rPr lang="en-US" sz="1400" b="0" i="1">
                                      <a:latin typeface="Cambria Math" panose="02040503050406030204" pitchFamily="18" charset="0"/>
                                    </a:rPr>
                                    <m:t>𝑄</m:t>
                                  </m:r>
                                </m:e>
                              </m:acc>
                            </m:e>
                            <m:sub>
                              <m:r>
                                <a:rPr lang="en-US" sz="1400" b="0" i="1" smtClean="0">
                                  <a:latin typeface="Cambria Math" panose="02040503050406030204" pitchFamily="18" charset="0"/>
                                </a:rPr>
                                <m:t>𝑗</m:t>
                              </m:r>
                            </m:sub>
                          </m:sSub>
                        </m:e>
                      </m:nary>
                      <m:r>
                        <a:rPr lang="en-US" sz="1400" b="0">
                          <a:latin typeface="Cambria Math" panose="02040503050406030204" pitchFamily="18" charset="0"/>
                        </a:rPr>
                        <m:t>+</m:t>
                      </m:r>
                      <m:nary>
                        <m:naryPr>
                          <m:chr m:val="∑"/>
                          <m:subHide m:val="on"/>
                          <m:supHide m:val="on"/>
                          <m:ctrlPr>
                            <a:rPr lang="en-US" sz="1400" b="0" i="1">
                              <a:latin typeface="Cambria Math" panose="02040503050406030204" pitchFamily="18" charset="0"/>
                            </a:rPr>
                          </m:ctrlPr>
                        </m:naryPr>
                        <m:sub/>
                        <m:sup/>
                        <m:e>
                          <m:sSub>
                            <m:sSubPr>
                              <m:ctrlPr>
                                <a:rPr lang="en-US" sz="1400" b="0" i="1" dirty="0">
                                  <a:latin typeface="Cambria Math" panose="02040503050406030204" pitchFamily="18" charset="0"/>
                                </a:rPr>
                              </m:ctrlPr>
                            </m:sSubPr>
                            <m:e>
                              <m:acc>
                                <m:accPr>
                                  <m:chr m:val="̇"/>
                                  <m:ctrlPr>
                                    <a:rPr lang="en-US" sz="1400" b="0" i="1">
                                      <a:latin typeface="Cambria Math" panose="02040503050406030204" pitchFamily="18" charset="0"/>
                                    </a:rPr>
                                  </m:ctrlPr>
                                </m:accPr>
                                <m:e>
                                  <m:r>
                                    <a:rPr lang="en-US" sz="1400" b="0" i="1">
                                      <a:latin typeface="Cambria Math" panose="02040503050406030204" pitchFamily="18" charset="0"/>
                                    </a:rPr>
                                    <m:t>𝑚</m:t>
                                  </m:r>
                                </m:e>
                              </m:acc>
                            </m:e>
                            <m:sub>
                              <m:r>
                                <a:rPr lang="en-US" sz="1400" b="0" i="1" smtClean="0">
                                  <a:latin typeface="Cambria Math" panose="02040503050406030204" pitchFamily="18" charset="0"/>
                                </a:rPr>
                                <m:t>𝑙</m:t>
                              </m:r>
                            </m:sub>
                          </m:sSub>
                          <m:r>
                            <a:rPr lang="en-US" sz="1400" b="0" dirty="0">
                              <a:latin typeface="Cambria Math" panose="02040503050406030204" pitchFamily="18" charset="0"/>
                            </a:rPr>
                            <m:t>(</m:t>
                          </m:r>
                          <m:sSub>
                            <m:sSubPr>
                              <m:ctrlPr>
                                <a:rPr lang="en-US" sz="1400" b="0" i="1" dirty="0">
                                  <a:latin typeface="Cambria Math" panose="02040503050406030204" pitchFamily="18" charset="0"/>
                                </a:rPr>
                              </m:ctrlPr>
                            </m:sSubPr>
                            <m:e>
                              <m:r>
                                <a:rPr lang="en-US" sz="1400" b="0" i="1" dirty="0">
                                  <a:latin typeface="Cambria Math" panose="02040503050406030204" pitchFamily="18" charset="0"/>
                                </a:rPr>
                                <m:t>h</m:t>
                              </m:r>
                            </m:e>
                            <m:sub>
                              <m:r>
                                <a:rPr lang="en-US" sz="1400" b="0" i="1" dirty="0" smtClean="0">
                                  <a:latin typeface="Cambria Math" panose="02040503050406030204" pitchFamily="18" charset="0"/>
                                </a:rPr>
                                <m:t>𝑙</m:t>
                              </m:r>
                            </m:sub>
                          </m:sSub>
                          <m:r>
                            <a:rPr lang="en-US" sz="1400" b="0" dirty="0">
                              <a:latin typeface="Cambria Math" panose="02040503050406030204" pitchFamily="18" charset="0"/>
                            </a:rPr>
                            <m:t>−</m:t>
                          </m:r>
                          <m:acc>
                            <m:accPr>
                              <m:chr m:val="̅"/>
                              <m:ctrlPr>
                                <a:rPr lang="en-US" sz="1400" b="0" i="1">
                                  <a:latin typeface="Cambria Math" panose="02040503050406030204" pitchFamily="18" charset="0"/>
                                </a:rPr>
                              </m:ctrlPr>
                            </m:accPr>
                            <m:e>
                              <m:r>
                                <a:rPr lang="en-US" sz="1400" b="0" i="1">
                                  <a:latin typeface="Cambria Math" panose="02040503050406030204" pitchFamily="18" charset="0"/>
                                </a:rPr>
                                <m:t>h</m:t>
                              </m:r>
                            </m:e>
                          </m:acc>
                          <m:r>
                            <a:rPr lang="en-US" sz="1400" b="0" dirty="0">
                              <a:latin typeface="Cambria Math" panose="02040503050406030204" pitchFamily="18" charset="0"/>
                            </a:rPr>
                            <m:t>)</m:t>
                          </m:r>
                        </m:e>
                      </m:nary>
                      <m:r>
                        <a:rPr lang="en-US" sz="1400" b="0">
                          <a:latin typeface="Cambria Math" panose="02040503050406030204" pitchFamily="18" charset="0"/>
                        </a:rPr>
                        <m:t>+</m:t>
                      </m:r>
                      <m:r>
                        <a:rPr lang="en-US" sz="1400" b="0" i="1">
                          <a:latin typeface="Cambria Math" panose="02040503050406030204" pitchFamily="18" charset="0"/>
                        </a:rPr>
                        <m:t>𝑉</m:t>
                      </m:r>
                      <m:f>
                        <m:fPr>
                          <m:ctrlPr>
                            <a:rPr lang="en-US" sz="1400" b="0" i="1">
                              <a:latin typeface="Cambria Math" panose="02040503050406030204" pitchFamily="18" charset="0"/>
                            </a:rPr>
                          </m:ctrlPr>
                        </m:fPr>
                        <m:num>
                          <m:r>
                            <a:rPr lang="en-US" sz="1400" b="0" i="1">
                              <a:latin typeface="Cambria Math" panose="02040503050406030204" pitchFamily="18" charset="0"/>
                            </a:rPr>
                            <m:t>𝑑𝑃</m:t>
                          </m:r>
                        </m:num>
                        <m:den>
                          <m:r>
                            <a:rPr lang="en-US" sz="1400" b="0" i="1">
                              <a:latin typeface="Cambria Math" panose="02040503050406030204" pitchFamily="18" charset="0"/>
                            </a:rPr>
                            <m:t>𝑑𝑡</m:t>
                          </m:r>
                        </m:den>
                      </m:f>
                    </m:oMath>
                  </m:oMathPara>
                </a14:m>
                <a:endParaRPr lang="en-US" sz="1400" b="0" dirty="0"/>
              </a:p>
              <a:p>
                <a:pPr marL="0" indent="0">
                  <a:spcBef>
                    <a:spcPts val="0"/>
                  </a:spcBef>
                  <a:spcAft>
                    <a:spcPts val="600"/>
                  </a:spcAft>
                  <a:buNone/>
                </a:pPr>
                <a:r>
                  <a:rPr lang="en-US" dirty="0"/>
                  <a:t>Discretized energy equation:</a:t>
                </a:r>
              </a:p>
              <a:p>
                <a:pPr marL="274320" lvl="1" indent="0">
                  <a:spcBef>
                    <a:spcPts val="0"/>
                  </a:spcBef>
                  <a:spcAft>
                    <a:spcPts val="600"/>
                  </a:spcAft>
                  <a:buNone/>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sSub>
                            <m:sSubPr>
                              <m:ctrlPr>
                                <a:rPr lang="en-US" sz="1400" i="1">
                                  <a:latin typeface="Cambria Math" panose="02040503050406030204" pitchFamily="18" charset="0"/>
                                </a:rPr>
                              </m:ctrlPr>
                            </m:sSubPr>
                            <m:e>
                              <m:r>
                                <a:rPr lang="en-US" sz="1400" i="1">
                                  <a:latin typeface="Cambria Math" panose="02040503050406030204" pitchFamily="18" charset="0"/>
                                </a:rPr>
                                <m:t>h</m:t>
                              </m:r>
                            </m:e>
                            <m:sub>
                              <m:r>
                                <a:rPr lang="en-US" sz="1400" b="0" i="1" smtClean="0">
                                  <a:latin typeface="Cambria Math" panose="02040503050406030204" pitchFamily="18" charset="0"/>
                                </a:rPr>
                                <m:t>𝑣𝑎𝑝</m:t>
                              </m:r>
                            </m:sub>
                          </m:sSub>
                        </m:e>
                        <m:sub>
                          <m:r>
                            <a:rPr lang="en-US" sz="1400" i="1">
                              <a:latin typeface="Cambria Math" panose="02040503050406030204" pitchFamily="18" charset="0"/>
                            </a:rPr>
                            <m:t>𝑖</m:t>
                          </m:r>
                          <m:r>
                            <a:rPr lang="en-US" sz="1400">
                              <a:latin typeface="Cambria Math" panose="02040503050406030204" pitchFamily="18" charset="0"/>
                            </a:rPr>
                            <m:t>+</m:t>
                          </m:r>
                          <m:r>
                            <a:rPr lang="en-US" sz="1400" i="1">
                              <a:latin typeface="Cambria Math" panose="02040503050406030204" pitchFamily="18" charset="0"/>
                            </a:rPr>
                            <m:t>1</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h</m:t>
                          </m:r>
                        </m:e>
                        <m:sub>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𝑣𝑎𝑝</m:t>
                              </m:r>
                            </m:e>
                            <m:sub>
                              <m:r>
                                <a:rPr lang="en-US" sz="1400" b="0" i="1" smtClean="0">
                                  <a:latin typeface="Cambria Math" panose="02040503050406030204" pitchFamily="18" charset="0"/>
                                </a:rPr>
                                <m:t>𝑖</m:t>
                              </m:r>
                            </m:sub>
                          </m:sSub>
                        </m:sub>
                      </m:sSub>
                      <m:r>
                        <a:rPr lang="en-US" sz="1400">
                          <a:latin typeface="Cambria Math" panose="02040503050406030204" pitchFamily="18" charset="0"/>
                        </a:rPr>
                        <m:t>=</m:t>
                      </m:r>
                      <m:f>
                        <m:fPr>
                          <m:ctrlPr>
                            <a:rPr lang="en-US" sz="1400" i="1">
                              <a:latin typeface="Cambria Math" panose="02040503050406030204" pitchFamily="18" charset="0"/>
                            </a:rPr>
                          </m:ctrlPr>
                        </m:fPr>
                        <m:num>
                          <m:d>
                            <m:dPr>
                              <m:begChr m:val="["/>
                              <m:endChr m:val="]"/>
                              <m:ctrlPr>
                                <a:rPr lang="en-US" sz="1400" i="1">
                                  <a:latin typeface="Cambria Math" panose="02040503050406030204" pitchFamily="18" charset="0"/>
                                </a:rPr>
                              </m:ctrlPr>
                            </m:dPr>
                            <m:e>
                              <m:nary>
                                <m:naryPr>
                                  <m:chr m:val="∑"/>
                                  <m:subHide m:val="on"/>
                                  <m:supHide m:val="on"/>
                                  <m:ctrlPr>
                                    <a:rPr lang="en-US" sz="1400" i="1">
                                      <a:latin typeface="Cambria Math" panose="02040503050406030204" pitchFamily="18" charset="0"/>
                                    </a:rPr>
                                  </m:ctrlPr>
                                </m:naryPr>
                                <m:sub/>
                                <m:sup/>
                                <m:e>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i="1">
                                              <a:latin typeface="Cambria Math" panose="02040503050406030204" pitchFamily="18" charset="0"/>
                                            </a:rPr>
                                            <m:t>𝑄</m:t>
                                          </m:r>
                                        </m:e>
                                      </m:acc>
                                    </m:e>
                                    <m:sub>
                                      <m:r>
                                        <a:rPr lang="en-US" sz="1400" b="0" i="1" smtClean="0">
                                          <a:latin typeface="Cambria Math" panose="02040503050406030204" pitchFamily="18" charset="0"/>
                                        </a:rPr>
                                        <m:t>𝑗</m:t>
                                      </m:r>
                                    </m:sub>
                                  </m:sSub>
                                </m:e>
                              </m:nary>
                              <m:r>
                                <a:rPr lang="en-US" sz="1400">
                                  <a:latin typeface="Cambria Math" panose="02040503050406030204" pitchFamily="18" charset="0"/>
                                </a:rPr>
                                <m:t>+</m:t>
                              </m:r>
                              <m:nary>
                                <m:naryPr>
                                  <m:chr m:val="∑"/>
                                  <m:subHide m:val="on"/>
                                  <m:supHide m:val="on"/>
                                  <m:ctrlPr>
                                    <a:rPr lang="en-US" sz="1400" i="1">
                                      <a:latin typeface="Cambria Math" panose="02040503050406030204" pitchFamily="18" charset="0"/>
                                    </a:rPr>
                                  </m:ctrlPr>
                                </m:naryPr>
                                <m:sub/>
                                <m:sup/>
                                <m:e>
                                  <m:sSub>
                                    <m:sSubPr>
                                      <m:ctrlPr>
                                        <a:rPr lang="en-US" sz="1400" i="1" dirty="0">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i="1">
                                              <a:latin typeface="Cambria Math" panose="02040503050406030204" pitchFamily="18" charset="0"/>
                                            </a:rPr>
                                            <m:t>𝑚</m:t>
                                          </m:r>
                                        </m:e>
                                      </m:acc>
                                    </m:e>
                                    <m:sub>
                                      <m:r>
                                        <a:rPr lang="en-US" sz="1400" b="0" i="1" smtClean="0">
                                          <a:latin typeface="Cambria Math" panose="02040503050406030204" pitchFamily="18" charset="0"/>
                                        </a:rPr>
                                        <m:t>𝑙</m:t>
                                      </m:r>
                                    </m:sub>
                                  </m:sSub>
                                  <m:r>
                                    <a:rPr lang="en-US" sz="1400" dirty="0">
                                      <a:latin typeface="Cambria Math" panose="02040503050406030204" pitchFamily="18" charset="0"/>
                                    </a:rPr>
                                    <m:t>(</m:t>
                                  </m:r>
                                  <m:sSub>
                                    <m:sSubPr>
                                      <m:ctrlPr>
                                        <a:rPr lang="en-US" sz="1400" i="1" dirty="0">
                                          <a:latin typeface="Cambria Math" panose="02040503050406030204" pitchFamily="18" charset="0"/>
                                        </a:rPr>
                                      </m:ctrlPr>
                                    </m:sSubPr>
                                    <m:e>
                                      <m:r>
                                        <a:rPr lang="en-US" sz="1400" i="1" dirty="0">
                                          <a:latin typeface="Cambria Math" panose="02040503050406030204" pitchFamily="18" charset="0"/>
                                        </a:rPr>
                                        <m:t>h</m:t>
                                      </m:r>
                                    </m:e>
                                    <m:sub>
                                      <m:r>
                                        <a:rPr lang="en-US" sz="1400" b="0" i="1" dirty="0" smtClean="0">
                                          <a:latin typeface="Cambria Math" panose="02040503050406030204" pitchFamily="18" charset="0"/>
                                        </a:rPr>
                                        <m:t>𝑙</m:t>
                                      </m:r>
                                    </m:sub>
                                  </m:sSub>
                                  <m:r>
                                    <a:rPr lang="en-US" sz="1400" dirty="0">
                                      <a:latin typeface="Cambria Math" panose="02040503050406030204" pitchFamily="18" charset="0"/>
                                    </a:rPr>
                                    <m:t>−</m:t>
                                  </m:r>
                                  <m:acc>
                                    <m:accPr>
                                      <m:chr m:val="̅"/>
                                      <m:ctrlPr>
                                        <a:rPr lang="en-US" sz="1400" i="1">
                                          <a:latin typeface="Cambria Math" panose="02040503050406030204" pitchFamily="18" charset="0"/>
                                        </a:rPr>
                                      </m:ctrlPr>
                                    </m:accPr>
                                    <m:e>
                                      <m:r>
                                        <a:rPr lang="en-US" sz="1400" i="1">
                                          <a:latin typeface="Cambria Math" panose="02040503050406030204" pitchFamily="18" charset="0"/>
                                        </a:rPr>
                                        <m:t>h</m:t>
                                      </m:r>
                                    </m:e>
                                  </m:acc>
                                  <m:r>
                                    <a:rPr lang="en-US" sz="1400" dirty="0">
                                      <a:latin typeface="Cambria Math" panose="02040503050406030204" pitchFamily="18" charset="0"/>
                                    </a:rPr>
                                    <m:t>)</m:t>
                                  </m:r>
                                </m:e>
                              </m:nary>
                            </m:e>
                          </m:d>
                          <m:r>
                            <a:rPr lang="en-US" sz="1400">
                              <a:latin typeface="Cambria Math" panose="02040503050406030204" pitchFamily="18" charset="0"/>
                            </a:rPr>
                            <m:t>∗</m:t>
                          </m:r>
                          <m:r>
                            <a:rPr lang="en-US" sz="1400" i="1">
                              <a:latin typeface="Cambria Math" panose="02040503050406030204" pitchFamily="18" charset="0"/>
                            </a:rPr>
                            <m:t>𝑑𝑡</m:t>
                          </m:r>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𝑉</m:t>
                              </m:r>
                            </m:e>
                            <m:sub>
                              <m:r>
                                <a:rPr lang="en-US" sz="1400" i="1">
                                  <a:latin typeface="Cambria Math" panose="02040503050406030204" pitchFamily="18" charset="0"/>
                                </a:rPr>
                                <m:t>𝑖</m:t>
                              </m:r>
                            </m:sub>
                          </m:sSub>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𝑃</m:t>
                              </m:r>
                            </m:e>
                            <m:sub>
                              <m:r>
                                <a:rPr lang="en-US" sz="1400" i="1">
                                  <a:latin typeface="Cambria Math" panose="02040503050406030204" pitchFamily="18" charset="0"/>
                                </a:rPr>
                                <m:t>𝑖</m:t>
                              </m:r>
                              <m:r>
                                <a:rPr lang="en-US" sz="1400">
                                  <a:latin typeface="Cambria Math" panose="02040503050406030204" pitchFamily="18" charset="0"/>
                                </a:rPr>
                                <m:t>+</m:t>
                              </m:r>
                              <m:r>
                                <a:rPr lang="en-US" sz="1400" i="1">
                                  <a:latin typeface="Cambria Math" panose="02040503050406030204" pitchFamily="18" charset="0"/>
                                </a:rPr>
                                <m:t>1</m:t>
                              </m:r>
                            </m:sub>
                          </m:sSub>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𝑃</m:t>
                              </m:r>
                            </m:e>
                            <m:sub>
                              <m:r>
                                <a:rPr lang="en-US" sz="1400" i="1">
                                  <a:latin typeface="Cambria Math" panose="02040503050406030204" pitchFamily="18" charset="0"/>
                                </a:rPr>
                                <m:t>𝑖</m:t>
                              </m:r>
                            </m:sub>
                          </m:sSub>
                          <m:r>
                            <a:rPr lang="en-US" sz="1400">
                              <a:latin typeface="Cambria Math" panose="02040503050406030204" pitchFamily="18" charset="0"/>
                            </a:rPr>
                            <m:t>)</m:t>
                          </m:r>
                        </m:num>
                        <m:den>
                          <m:sSub>
                            <m:sSubPr>
                              <m:ctrlPr>
                                <a:rPr lang="en-US" sz="1400" i="1">
                                  <a:latin typeface="Cambria Math" panose="02040503050406030204" pitchFamily="18" charset="0"/>
                                </a:rPr>
                              </m:ctrlPr>
                            </m:sSubPr>
                            <m:e>
                              <m:r>
                                <a:rPr lang="en-US" sz="1400" i="1">
                                  <a:latin typeface="Cambria Math" panose="02040503050406030204" pitchFamily="18" charset="0"/>
                                </a:rPr>
                                <m:t>𝑚</m:t>
                              </m:r>
                            </m:e>
                            <m:sub>
                              <m:r>
                                <a:rPr lang="en-US" sz="1400" i="1">
                                  <a:latin typeface="Cambria Math" panose="02040503050406030204" pitchFamily="18" charset="0"/>
                                </a:rPr>
                                <m:t>𝑖</m:t>
                              </m:r>
                            </m:sub>
                          </m:sSub>
                        </m:den>
                      </m:f>
                    </m:oMath>
                  </m:oMathPara>
                </a14:m>
                <a:endParaRPr lang="en-US" sz="1400" dirty="0"/>
              </a:p>
              <a:p>
                <a:pPr marL="0" indent="0">
                  <a:spcBef>
                    <a:spcPts val="0"/>
                  </a:spcBef>
                  <a:spcAft>
                    <a:spcPts val="600"/>
                  </a:spcAft>
                  <a:buNone/>
                </a:pPr>
                <a:r>
                  <a:rPr lang="en-US" b="0" dirty="0"/>
                  <a:t>where</a:t>
                </a:r>
                <a:endParaRPr lang="en-US" sz="1600" b="0" dirty="0"/>
              </a:p>
              <a:p>
                <a:pPr marL="274320" lvl="1" indent="0" algn="ctr">
                  <a:spcBef>
                    <a:spcPts val="0"/>
                  </a:spcBef>
                  <a:spcAft>
                    <a:spcPts val="600"/>
                  </a:spcAft>
                  <a:buNone/>
                </a:pPr>
                <a14:m>
                  <m:oMath xmlns:m="http://schemas.openxmlformats.org/officeDocument/2006/math">
                    <m:nary>
                      <m:naryPr>
                        <m:chr m:val="∑"/>
                        <m:subHide m:val="on"/>
                        <m:supHide m:val="on"/>
                        <m:ctrlPr>
                          <a:rPr lang="en-US" sz="1400" i="1" smtClean="0">
                            <a:latin typeface="Cambria Math" panose="02040503050406030204" pitchFamily="18" charset="0"/>
                          </a:rPr>
                        </m:ctrlPr>
                      </m:naryPr>
                      <m:sub/>
                      <m:sup/>
                      <m:e>
                        <m:sSub>
                          <m:sSubPr>
                            <m:ctrlPr>
                              <a:rPr lang="en-US" sz="1400" i="1" smtClean="0">
                                <a:latin typeface="Cambria Math" panose="02040503050406030204" pitchFamily="18" charset="0"/>
                              </a:rPr>
                            </m:ctrlPr>
                          </m:sSubPr>
                          <m:e>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𝑄</m:t>
                                </m:r>
                              </m:e>
                            </m:acc>
                          </m:e>
                          <m:sub>
                            <m:r>
                              <a:rPr lang="en-US" sz="1400" b="0" i="1" smtClean="0">
                                <a:latin typeface="Cambria Math" panose="02040503050406030204" pitchFamily="18" charset="0"/>
                              </a:rPr>
                              <m:t>𝑗</m:t>
                            </m:r>
                          </m:sub>
                        </m:sSub>
                      </m:e>
                    </m:nary>
                    <m:r>
                      <a:rPr lang="en-US" sz="1400" b="0" smtClean="0">
                        <a:latin typeface="Cambria Math" panose="02040503050406030204" pitchFamily="18" charset="0"/>
                      </a:rPr>
                      <m:t>=</m:t>
                    </m:r>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b="0" i="1">
                                <a:latin typeface="Cambria Math" panose="02040503050406030204" pitchFamily="18" charset="0"/>
                              </a:rPr>
                              <m:t>𝑄</m:t>
                            </m:r>
                          </m:e>
                        </m:acc>
                      </m:e>
                      <m:sub>
                        <m:r>
                          <a:rPr lang="en-US" sz="1400" b="0" i="1" smtClean="0">
                            <a:latin typeface="Cambria Math" panose="02040503050406030204" pitchFamily="18" charset="0"/>
                          </a:rPr>
                          <m:t>𝑉</m:t>
                        </m:r>
                      </m:sub>
                    </m:sSub>
                    <m:r>
                      <a:rPr lang="en-US" sz="1400" b="0" smtClean="0">
                        <a:latin typeface="Cambria Math" panose="02040503050406030204" pitchFamily="18" charset="0"/>
                      </a:rPr>
                      <m:t>−</m:t>
                    </m:r>
                    <m:sSub>
                      <m:sSubPr>
                        <m:ctrlPr>
                          <a:rPr lang="en-US" sz="1400" i="1" dirty="0">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b="0" i="1">
                                <a:latin typeface="Cambria Math" panose="02040503050406030204" pitchFamily="18" charset="0"/>
                              </a:rPr>
                              <m:t>𝑄</m:t>
                            </m:r>
                          </m:e>
                        </m:acc>
                      </m:e>
                      <m:sub>
                        <m:r>
                          <a:rPr lang="en-US" sz="1400" b="0" i="1" smtClean="0">
                            <a:latin typeface="Cambria Math" panose="02040503050406030204" pitchFamily="18" charset="0"/>
                          </a:rPr>
                          <m:t>𝑉</m:t>
                        </m:r>
                        <m:r>
                          <a:rPr lang="en-US" sz="1400" b="0" i="1" dirty="0">
                            <a:latin typeface="Cambria Math" panose="02040503050406030204" pitchFamily="18" charset="0"/>
                          </a:rPr>
                          <m:t>𝐼</m:t>
                        </m:r>
                      </m:sub>
                    </m:sSub>
                    <m:r>
                      <a:rPr lang="en-US" sz="1400" b="0" dirty="0" smtClean="0">
                        <a:latin typeface="Cambria Math" panose="02040503050406030204" pitchFamily="18" charset="0"/>
                      </a:rPr>
                      <m:t>−</m:t>
                    </m:r>
                    <m:sSub>
                      <m:sSubPr>
                        <m:ctrlPr>
                          <a:rPr lang="en-US" sz="1400" i="1" dirty="0">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b="0" i="1">
                                <a:latin typeface="Cambria Math" panose="02040503050406030204" pitchFamily="18" charset="0"/>
                              </a:rPr>
                              <m:t>𝑄</m:t>
                            </m:r>
                          </m:e>
                        </m:acc>
                      </m:e>
                      <m:sub>
                        <m:r>
                          <a:rPr lang="en-US" sz="1400" b="0" i="1" smtClean="0">
                            <a:latin typeface="Cambria Math" panose="02040503050406030204" pitchFamily="18" charset="0"/>
                          </a:rPr>
                          <m:t>𝑉</m:t>
                        </m:r>
                        <m:r>
                          <a:rPr lang="en-US" sz="1400" b="0" i="1" dirty="0" smtClean="0">
                            <a:latin typeface="Cambria Math" panose="02040503050406030204" pitchFamily="18" charset="0"/>
                          </a:rPr>
                          <m:t>𝑒𝑥𝑡</m:t>
                        </m:r>
                      </m:sub>
                    </m:sSub>
                  </m:oMath>
                </a14:m>
                <a:r>
                  <a:rPr lang="en-US" sz="1400" dirty="0"/>
                  <a:t> and  </a:t>
                </a:r>
                <a14:m>
                  <m:oMath xmlns:m="http://schemas.openxmlformats.org/officeDocument/2006/math">
                    <m:nary>
                      <m:naryPr>
                        <m:chr m:val="∑"/>
                        <m:subHide m:val="on"/>
                        <m:supHide m:val="on"/>
                        <m:ctrlPr>
                          <a:rPr lang="en-US" sz="1400" i="1">
                            <a:latin typeface="Cambria Math" panose="02040503050406030204" pitchFamily="18" charset="0"/>
                          </a:rPr>
                        </m:ctrlPr>
                      </m:naryPr>
                      <m:sub/>
                      <m:sup/>
                      <m:e>
                        <m:sSub>
                          <m:sSubPr>
                            <m:ctrlPr>
                              <a:rPr lang="en-US" sz="1400" i="1" dirty="0">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b="0" i="1">
                                    <a:latin typeface="Cambria Math" panose="02040503050406030204" pitchFamily="18" charset="0"/>
                                  </a:rPr>
                                  <m:t>𝑚</m:t>
                                </m:r>
                              </m:e>
                            </m:acc>
                          </m:e>
                          <m:sub>
                            <m:r>
                              <a:rPr lang="en-US" sz="1400" b="0" i="1" smtClean="0">
                                <a:latin typeface="Cambria Math" panose="02040503050406030204" pitchFamily="18" charset="0"/>
                              </a:rPr>
                              <m:t>𝑙</m:t>
                            </m:r>
                          </m:sub>
                        </m:sSub>
                        <m:r>
                          <a:rPr lang="en-US" sz="1400" b="0" dirty="0">
                            <a:latin typeface="Cambria Math" panose="02040503050406030204" pitchFamily="18" charset="0"/>
                          </a:rPr>
                          <m:t>(</m:t>
                        </m:r>
                        <m:sSub>
                          <m:sSubPr>
                            <m:ctrlPr>
                              <a:rPr lang="en-US" sz="1400" i="1" dirty="0">
                                <a:latin typeface="Cambria Math" panose="02040503050406030204" pitchFamily="18" charset="0"/>
                              </a:rPr>
                            </m:ctrlPr>
                          </m:sSubPr>
                          <m:e>
                            <m:r>
                              <a:rPr lang="en-US" sz="1400" b="0" i="1" dirty="0">
                                <a:latin typeface="Cambria Math" panose="02040503050406030204" pitchFamily="18" charset="0"/>
                              </a:rPr>
                              <m:t>h</m:t>
                            </m:r>
                          </m:e>
                          <m:sub>
                            <m:r>
                              <a:rPr lang="en-US" sz="1400" b="0" i="1" dirty="0" smtClean="0">
                                <a:latin typeface="Cambria Math" panose="02040503050406030204" pitchFamily="18" charset="0"/>
                              </a:rPr>
                              <m:t>𝑙</m:t>
                            </m:r>
                          </m:sub>
                        </m:sSub>
                        <m:r>
                          <a:rPr lang="en-US" sz="1400" b="0" dirty="0">
                            <a:latin typeface="Cambria Math" panose="02040503050406030204" pitchFamily="18" charset="0"/>
                          </a:rPr>
                          <m:t>−</m:t>
                        </m:r>
                        <m:acc>
                          <m:accPr>
                            <m:chr m:val="̅"/>
                            <m:ctrlPr>
                              <a:rPr lang="en-US" sz="1400" i="1">
                                <a:latin typeface="Cambria Math" panose="02040503050406030204" pitchFamily="18" charset="0"/>
                              </a:rPr>
                            </m:ctrlPr>
                          </m:accPr>
                          <m:e>
                            <m:r>
                              <a:rPr lang="en-US" sz="1400" b="0" i="1">
                                <a:latin typeface="Cambria Math" panose="02040503050406030204" pitchFamily="18" charset="0"/>
                              </a:rPr>
                              <m:t>h</m:t>
                            </m:r>
                          </m:e>
                        </m:acc>
                        <m:r>
                          <a:rPr lang="en-US" sz="1400" b="0" dirty="0">
                            <a:latin typeface="Cambria Math" panose="02040503050406030204" pitchFamily="18" charset="0"/>
                          </a:rPr>
                          <m:t>)</m:t>
                        </m:r>
                      </m:e>
                    </m:nary>
                    <m:r>
                      <a:rPr lang="en-US" sz="1400" b="0" smtClean="0">
                        <a:latin typeface="Cambria Math" panose="02040503050406030204" pitchFamily="18" charset="0"/>
                      </a:rPr>
                      <m:t>=</m:t>
                    </m:r>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b="0" i="1">
                                <a:latin typeface="Cambria Math" panose="02040503050406030204" pitchFamily="18" charset="0"/>
                              </a:rPr>
                              <m:t>𝑚</m:t>
                            </m:r>
                          </m:e>
                        </m:acc>
                      </m:e>
                      <m:sub>
                        <m:r>
                          <a:rPr lang="en-US" sz="1400" b="0" i="1">
                            <a:latin typeface="Cambria Math" panose="02040503050406030204" pitchFamily="18" charset="0"/>
                          </a:rPr>
                          <m:t>𝑒𝑣𝑎𝑝</m:t>
                        </m:r>
                        <m:r>
                          <a:rPr lang="en-US" sz="1400" b="0">
                            <a:latin typeface="Cambria Math" panose="02040503050406030204" pitchFamily="18" charset="0"/>
                          </a:rPr>
                          <m:t>,</m:t>
                        </m:r>
                        <m:r>
                          <a:rPr lang="en-US" sz="1400" b="0" i="1">
                            <a:latin typeface="Cambria Math" panose="02040503050406030204" pitchFamily="18" charset="0"/>
                          </a:rPr>
                          <m:t>𝑖</m:t>
                        </m:r>
                      </m:sub>
                    </m:sSub>
                    <m:sSub>
                      <m:sSubPr>
                        <m:ctrlPr>
                          <a:rPr lang="en-US" sz="1400" i="1">
                            <a:latin typeface="Cambria Math" panose="02040503050406030204" pitchFamily="18" charset="0"/>
                          </a:rPr>
                        </m:ctrlPr>
                      </m:sSubPr>
                      <m:e>
                        <m:r>
                          <a:rPr lang="en-US" sz="1400" b="0">
                            <a:latin typeface="Cambria Math" panose="02040503050406030204" pitchFamily="18" charset="0"/>
                          </a:rPr>
                          <m:t>(</m:t>
                        </m:r>
                        <m:r>
                          <a:rPr lang="en-US" sz="1400" b="0" i="1">
                            <a:latin typeface="Cambria Math" panose="02040503050406030204" pitchFamily="18" charset="0"/>
                          </a:rPr>
                          <m:t>h</m:t>
                        </m:r>
                      </m:e>
                      <m:sub>
                        <m:r>
                          <a:rPr lang="en-US" sz="1400" b="0" i="1">
                            <a:latin typeface="Cambria Math" panose="02040503050406030204" pitchFamily="18" charset="0"/>
                          </a:rPr>
                          <m:t>𝑆𝑎𝑡</m:t>
                        </m:r>
                        <m:r>
                          <a:rPr lang="en-US" sz="1400" b="0">
                            <a:latin typeface="Cambria Math" panose="02040503050406030204" pitchFamily="18" charset="0"/>
                          </a:rPr>
                          <m:t> </m:t>
                        </m:r>
                        <m:r>
                          <m:rPr>
                            <m:sty m:val="p"/>
                          </m:rPr>
                          <a:rPr lang="en-US" sz="1400" b="0" i="0" smtClean="0">
                            <a:latin typeface="Cambria Math" panose="02040503050406030204" pitchFamily="18" charset="0"/>
                          </a:rPr>
                          <m:t>V</m:t>
                        </m:r>
                        <m:r>
                          <a:rPr lang="en-US" sz="1400" b="0">
                            <a:latin typeface="Cambria Math" panose="02040503050406030204" pitchFamily="18" charset="0"/>
                          </a:rPr>
                          <m:t>,</m:t>
                        </m:r>
                        <m:r>
                          <a:rPr lang="en-US" sz="1400" b="0" i="1">
                            <a:latin typeface="Cambria Math" panose="02040503050406030204" pitchFamily="18" charset="0"/>
                          </a:rPr>
                          <m:t>𝑖</m:t>
                        </m:r>
                      </m:sub>
                    </m:sSub>
                    <m:r>
                      <a:rPr lang="en-US" sz="1400" b="0">
                        <a:latin typeface="Cambria Math" panose="02040503050406030204" pitchFamily="18" charset="0"/>
                      </a:rPr>
                      <m:t>−</m:t>
                    </m:r>
                    <m:sSub>
                      <m:sSubPr>
                        <m:ctrlPr>
                          <a:rPr lang="en-US" sz="1400" i="1">
                            <a:latin typeface="Cambria Math" panose="02040503050406030204" pitchFamily="18" charset="0"/>
                          </a:rPr>
                        </m:ctrlPr>
                      </m:sSubPr>
                      <m:e>
                        <m:r>
                          <a:rPr lang="en-US" sz="1400" b="0" i="1">
                            <a:latin typeface="Cambria Math" panose="02040503050406030204" pitchFamily="18" charset="0"/>
                          </a:rPr>
                          <m:t>h</m:t>
                        </m:r>
                      </m:e>
                      <m:sub>
                        <m:r>
                          <a:rPr lang="en-US" sz="1400" b="0" i="1" smtClean="0">
                            <a:latin typeface="Cambria Math" panose="02040503050406030204" pitchFamily="18" charset="0"/>
                          </a:rPr>
                          <m:t>𝑣</m:t>
                        </m:r>
                        <m:r>
                          <a:rPr lang="en-US" sz="1400" b="0">
                            <a:latin typeface="Cambria Math" panose="02040503050406030204" pitchFamily="18" charset="0"/>
                          </a:rPr>
                          <m:t>,</m:t>
                        </m:r>
                        <m:r>
                          <a:rPr lang="en-US" sz="1400" b="0" i="1">
                            <a:latin typeface="Cambria Math" panose="02040503050406030204" pitchFamily="18" charset="0"/>
                          </a:rPr>
                          <m:t>𝑖</m:t>
                        </m:r>
                      </m:sub>
                    </m:sSub>
                    <m:r>
                      <a:rPr lang="en-US" sz="1400" b="0">
                        <a:latin typeface="Cambria Math" panose="02040503050406030204" pitchFamily="18" charset="0"/>
                      </a:rPr>
                      <m:t>)</m:t>
                    </m:r>
                    <m:r>
                      <a:rPr lang="en-US" sz="1400" b="0" i="1" smtClean="0">
                        <a:latin typeface="Cambria Math" panose="02040503050406030204" pitchFamily="18" charset="0"/>
                      </a:rPr>
                      <m:t>+</m:t>
                    </m:r>
                    <m:r>
                      <a:rPr lang="en-US" sz="1400" i="1" smtClean="0">
                        <a:latin typeface="Cambria Math" panose="02040503050406030204" pitchFamily="18" charset="0"/>
                      </a:rPr>
                      <m:t> </m:t>
                    </m:r>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b="0" i="1">
                                <a:latin typeface="Cambria Math" panose="02040503050406030204" pitchFamily="18" charset="0"/>
                              </a:rPr>
                              <m:t>𝑚</m:t>
                            </m:r>
                          </m:e>
                        </m:acc>
                      </m:e>
                      <m:sub>
                        <m:r>
                          <a:rPr lang="en-US" sz="1400" b="0" i="1">
                            <a:latin typeface="Cambria Math" panose="02040503050406030204" pitchFamily="18" charset="0"/>
                          </a:rPr>
                          <m:t>𝑟𝑒𝑡𝑢𝑟𝑛</m:t>
                        </m:r>
                        <m:r>
                          <a:rPr lang="en-US" sz="1400" b="0">
                            <a:latin typeface="Cambria Math" panose="02040503050406030204" pitchFamily="18" charset="0"/>
                          </a:rPr>
                          <m:t>,</m:t>
                        </m:r>
                        <m:r>
                          <a:rPr lang="en-US" sz="1400" b="0" i="1">
                            <a:latin typeface="Cambria Math" panose="02040503050406030204" pitchFamily="18" charset="0"/>
                          </a:rPr>
                          <m:t>𝑓𝑖𝑙𝑙</m:t>
                        </m:r>
                        <m:r>
                          <a:rPr lang="en-US" sz="1400" b="0">
                            <a:latin typeface="Cambria Math" panose="02040503050406030204" pitchFamily="18" charset="0"/>
                          </a:rPr>
                          <m:t>,</m:t>
                        </m:r>
                        <m:r>
                          <a:rPr lang="en-US" sz="1400" b="0" i="1">
                            <a:latin typeface="Cambria Math" panose="02040503050406030204" pitchFamily="18" charset="0"/>
                          </a:rPr>
                          <m:t>𝑖</m:t>
                        </m:r>
                      </m:sub>
                    </m:sSub>
                    <m:r>
                      <a:rPr lang="en-US" sz="1400" b="0" smtClean="0">
                        <a:latin typeface="Cambria Math" panose="02040503050406030204" pitchFamily="18" charset="0"/>
                      </a:rPr>
                      <m:t>(</m:t>
                    </m:r>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h</m:t>
                        </m:r>
                      </m:e>
                      <m:sub>
                        <m:r>
                          <a:rPr lang="en-US" sz="1400" b="0" i="1" smtClean="0">
                            <a:latin typeface="Cambria Math" panose="02040503050406030204" pitchFamily="18" charset="0"/>
                          </a:rPr>
                          <m:t>𝑟𝑒𝑡𝑢𝑟𝑛</m:t>
                        </m:r>
                        <m:r>
                          <a:rPr lang="en-US" sz="1400" b="0" smtClean="0">
                            <a:latin typeface="Cambria Math" panose="02040503050406030204" pitchFamily="18" charset="0"/>
                          </a:rPr>
                          <m:t>,</m:t>
                        </m:r>
                        <m:r>
                          <a:rPr lang="en-US" sz="1400" b="0" i="1" smtClean="0">
                            <a:latin typeface="Cambria Math" panose="02040503050406030204" pitchFamily="18" charset="0"/>
                          </a:rPr>
                          <m:t>𝑓𝑖𝑙𝑙</m:t>
                        </m:r>
                      </m:sub>
                    </m:sSub>
                    <m:r>
                      <a:rPr lang="en-US" sz="1400" b="0">
                        <a:latin typeface="Cambria Math" panose="02040503050406030204" pitchFamily="18" charset="0"/>
                      </a:rPr>
                      <m:t>−</m:t>
                    </m:r>
                    <m:sSub>
                      <m:sSubPr>
                        <m:ctrlPr>
                          <a:rPr lang="en-US" sz="1400" i="1">
                            <a:latin typeface="Cambria Math" panose="02040503050406030204" pitchFamily="18" charset="0"/>
                          </a:rPr>
                        </m:ctrlPr>
                      </m:sSubPr>
                      <m:e>
                        <m:r>
                          <a:rPr lang="en-US" sz="1400" b="0" i="1">
                            <a:latin typeface="Cambria Math" panose="02040503050406030204" pitchFamily="18" charset="0"/>
                          </a:rPr>
                          <m:t>h</m:t>
                        </m:r>
                      </m:e>
                      <m:sub>
                        <m:r>
                          <a:rPr lang="en-US" sz="1400" b="0" i="1">
                            <a:latin typeface="Cambria Math" panose="02040503050406030204" pitchFamily="18" charset="0"/>
                          </a:rPr>
                          <m:t>𝑙𝑖𝑞</m:t>
                        </m:r>
                        <m:r>
                          <a:rPr lang="en-US" sz="1400" b="0">
                            <a:latin typeface="Cambria Math" panose="02040503050406030204" pitchFamily="18" charset="0"/>
                          </a:rPr>
                          <m:t>,</m:t>
                        </m:r>
                        <m:r>
                          <a:rPr lang="en-US" sz="1400" b="0" i="1">
                            <a:latin typeface="Cambria Math" panose="02040503050406030204" pitchFamily="18" charset="0"/>
                          </a:rPr>
                          <m:t>𝑖</m:t>
                        </m:r>
                      </m:sub>
                    </m:sSub>
                    <m:r>
                      <a:rPr lang="en-US" sz="1400" b="0">
                        <a:latin typeface="Cambria Math" panose="02040503050406030204" pitchFamily="18" charset="0"/>
                      </a:rPr>
                      <m:t>)</m:t>
                    </m:r>
                    <m:r>
                      <a:rPr lang="en-US" sz="1400">
                        <a:latin typeface="Cambria Math" panose="02040503050406030204" pitchFamily="18" charset="0"/>
                      </a:rPr>
                      <m:t>−</m:t>
                    </m:r>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i="1">
                                <a:latin typeface="Cambria Math" panose="02040503050406030204" pitchFamily="18" charset="0"/>
                              </a:rPr>
                              <m:t>𝑚</m:t>
                            </m:r>
                          </m:e>
                        </m:acc>
                      </m:e>
                      <m:sub>
                        <m:r>
                          <a:rPr lang="en-US" sz="1400" i="1">
                            <a:latin typeface="Cambria Math" panose="02040503050406030204" pitchFamily="18" charset="0"/>
                          </a:rPr>
                          <m:t>𝑣𝑒𝑛𝑡</m:t>
                        </m:r>
                        <m:r>
                          <a:rPr lang="en-US" sz="1400">
                            <a:latin typeface="Cambria Math" panose="02040503050406030204" pitchFamily="18" charset="0"/>
                          </a:rPr>
                          <m:t>,</m:t>
                        </m:r>
                        <m:r>
                          <a:rPr lang="en-US" sz="1400" i="1">
                            <a:latin typeface="Cambria Math" panose="02040503050406030204" pitchFamily="18" charset="0"/>
                          </a:rPr>
                          <m:t>𝑖</m:t>
                        </m:r>
                      </m:sub>
                    </m:sSub>
                    <m:sSub>
                      <m:sSubPr>
                        <m:ctrlPr>
                          <a:rPr lang="en-US" sz="1400" i="1">
                            <a:latin typeface="Cambria Math" panose="02040503050406030204" pitchFamily="18" charset="0"/>
                          </a:rPr>
                        </m:ctrlPr>
                      </m:sSubPr>
                      <m:e>
                        <m:r>
                          <a:rPr lang="en-US" sz="1400">
                            <a:latin typeface="Cambria Math" panose="02040503050406030204" pitchFamily="18" charset="0"/>
                          </a:rPr>
                          <m:t>(</m:t>
                        </m:r>
                        <m:r>
                          <a:rPr lang="en-US" sz="1400" i="1">
                            <a:latin typeface="Cambria Math" panose="02040503050406030204" pitchFamily="18" charset="0"/>
                          </a:rPr>
                          <m:t>h</m:t>
                        </m:r>
                      </m:e>
                      <m:sub>
                        <m:r>
                          <a:rPr lang="en-US" sz="1400" i="1">
                            <a:latin typeface="Cambria Math" panose="02040503050406030204" pitchFamily="18" charset="0"/>
                          </a:rPr>
                          <m:t>𝑣𝑒𝑛𝑡</m:t>
                        </m:r>
                        <m:r>
                          <a:rPr lang="en-US" sz="1400">
                            <a:latin typeface="Cambria Math" panose="02040503050406030204" pitchFamily="18" charset="0"/>
                          </a:rPr>
                          <m:t>,</m:t>
                        </m:r>
                        <m:r>
                          <a:rPr lang="en-US" sz="1400" i="1">
                            <a:latin typeface="Cambria Math" panose="02040503050406030204" pitchFamily="18" charset="0"/>
                          </a:rPr>
                          <m:t>𝑖</m:t>
                        </m:r>
                      </m:sub>
                    </m:sSub>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h</m:t>
                        </m:r>
                      </m:e>
                      <m:sub>
                        <m:r>
                          <a:rPr lang="en-US" sz="1400" i="1">
                            <a:latin typeface="Cambria Math" panose="02040503050406030204" pitchFamily="18" charset="0"/>
                          </a:rPr>
                          <m:t>𝑙𝑖𝑞</m:t>
                        </m:r>
                        <m:r>
                          <a:rPr lang="en-US" sz="1400">
                            <a:latin typeface="Cambria Math" panose="02040503050406030204" pitchFamily="18" charset="0"/>
                          </a:rPr>
                          <m:t>,</m:t>
                        </m:r>
                        <m:r>
                          <a:rPr lang="en-US" sz="1400" i="1">
                            <a:latin typeface="Cambria Math" panose="02040503050406030204" pitchFamily="18" charset="0"/>
                          </a:rPr>
                          <m:t>𝑖</m:t>
                        </m:r>
                      </m:sub>
                    </m:sSub>
                    <m:r>
                      <a:rPr lang="en-US" sz="1400">
                        <a:latin typeface="Cambria Math" panose="02040503050406030204" pitchFamily="18" charset="0"/>
                      </a:rPr>
                      <m:t>)</m:t>
                    </m:r>
                  </m:oMath>
                </a14:m>
                <a:endParaRPr lang="en-US" sz="1400" dirty="0"/>
              </a:p>
              <a:p>
                <a:pPr marL="0" indent="0">
                  <a:spcBef>
                    <a:spcPts val="0"/>
                  </a:spcBef>
                  <a:spcAft>
                    <a:spcPts val="600"/>
                  </a:spcAft>
                  <a:buNone/>
                </a:pPr>
                <a:r>
                  <a:rPr lang="en-US" b="0" dirty="0"/>
                  <a:t>Heat transfer at the interface </a:t>
                </a:r>
                <a14:m>
                  <m:oMath xmlns:m="http://schemas.openxmlformats.org/officeDocument/2006/math">
                    <m:sSub>
                      <m:sSubPr>
                        <m:ctrlPr>
                          <a:rPr lang="en-US" i="1" dirty="0">
                            <a:latin typeface="Cambria Math" panose="02040503050406030204" pitchFamily="18" charset="0"/>
                          </a:rPr>
                        </m:ctrlPr>
                      </m:sSubPr>
                      <m:e>
                        <m:acc>
                          <m:accPr>
                            <m:chr m:val="̇"/>
                            <m:ctrlPr>
                              <a:rPr lang="en-US" i="1">
                                <a:latin typeface="Cambria Math" panose="02040503050406030204" pitchFamily="18" charset="0"/>
                              </a:rPr>
                            </m:ctrlPr>
                          </m:accPr>
                          <m:e>
                            <m:r>
                              <a:rPr lang="en-US" b="0" i="1">
                                <a:latin typeface="Cambria Math" panose="02040503050406030204" pitchFamily="18" charset="0"/>
                              </a:rPr>
                              <m:t>𝑄</m:t>
                            </m:r>
                          </m:e>
                        </m:acc>
                      </m:e>
                      <m:sub>
                        <m:r>
                          <a:rPr lang="en-US" b="0" i="1">
                            <a:latin typeface="Cambria Math" panose="02040503050406030204" pitchFamily="18" charset="0"/>
                          </a:rPr>
                          <m:t>𝑉</m:t>
                        </m:r>
                        <m:r>
                          <a:rPr lang="en-US" b="0" i="1" dirty="0">
                            <a:latin typeface="Cambria Math" panose="02040503050406030204" pitchFamily="18" charset="0"/>
                          </a:rPr>
                          <m:t>𝐼</m:t>
                        </m:r>
                      </m:sub>
                    </m:sSub>
                  </m:oMath>
                </a14:m>
                <a:r>
                  <a:rPr lang="en-US" b="0" dirty="0"/>
                  <a:t> is natural convection which is solved via the equation:</a:t>
                </a:r>
              </a:p>
              <a:p>
                <a:pPr marL="0" indent="0" algn="ctr">
                  <a:spcBef>
                    <a:spcPts val="0"/>
                  </a:spcBef>
                  <a:spcAft>
                    <a:spcPts val="600"/>
                  </a:spcAft>
                  <a:buNone/>
                </a:pPr>
                <a:r>
                  <a:rPr lang="en-US" b="0" dirty="0"/>
                  <a:t> </a:t>
                </a:r>
                <a14:m>
                  <m:oMath xmlns:m="http://schemas.openxmlformats.org/officeDocument/2006/math">
                    <m:sSub>
                      <m:sSubPr>
                        <m:ctrlPr>
                          <a:rPr lang="en-US" sz="1400" i="1" dirty="0">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i="1">
                                <a:latin typeface="Cambria Math" panose="02040503050406030204" pitchFamily="18" charset="0"/>
                              </a:rPr>
                              <m:t>𝑄</m:t>
                            </m:r>
                          </m:e>
                        </m:acc>
                      </m:e>
                      <m:sub>
                        <m:r>
                          <a:rPr lang="en-US" sz="1400" i="1">
                            <a:latin typeface="Cambria Math" panose="02040503050406030204" pitchFamily="18" charset="0"/>
                          </a:rPr>
                          <m:t>𝑉</m:t>
                        </m:r>
                        <m:r>
                          <a:rPr lang="en-US" sz="1400" i="1">
                            <a:latin typeface="Cambria Math" panose="02040503050406030204" pitchFamily="18" charset="0"/>
                          </a:rPr>
                          <m:t>,</m:t>
                        </m:r>
                        <m:r>
                          <a:rPr lang="en-US" sz="1400" i="1" dirty="0">
                            <a:latin typeface="Cambria Math" panose="02040503050406030204" pitchFamily="18" charset="0"/>
                          </a:rPr>
                          <m:t>𝐿𝐼</m:t>
                        </m:r>
                      </m:sub>
                    </m:sSub>
                    <m:r>
                      <a:rPr lang="en-US" sz="1400" i="1" dirty="0">
                        <a:latin typeface="Cambria Math" panose="02040503050406030204" pitchFamily="18" charset="0"/>
                      </a:rPr>
                      <m:t>=</m:t>
                    </m:r>
                    <m:sSub>
                      <m:sSubPr>
                        <m:ctrlPr>
                          <a:rPr lang="en-US" sz="1400" i="1" dirty="0">
                            <a:latin typeface="Cambria Math" panose="02040503050406030204" pitchFamily="18" charset="0"/>
                          </a:rPr>
                        </m:ctrlPr>
                      </m:sSubPr>
                      <m:e>
                        <m:acc>
                          <m:accPr>
                            <m:chr m:val="̂"/>
                            <m:ctrlPr>
                              <a:rPr lang="en-US" sz="1400" i="1" dirty="0">
                                <a:latin typeface="Cambria Math" panose="02040503050406030204" pitchFamily="18" charset="0"/>
                              </a:rPr>
                            </m:ctrlPr>
                          </m:accPr>
                          <m:e>
                            <m:r>
                              <a:rPr lang="en-US" sz="1400" i="1" dirty="0">
                                <a:latin typeface="Cambria Math" panose="02040503050406030204" pitchFamily="18" charset="0"/>
                              </a:rPr>
                              <m:t>h</m:t>
                            </m:r>
                          </m:e>
                        </m:acc>
                      </m:e>
                      <m:sub>
                        <m:r>
                          <a:rPr lang="en-US" sz="1400" i="1" dirty="0">
                            <a:latin typeface="Cambria Math" panose="02040503050406030204" pitchFamily="18" charset="0"/>
                          </a:rPr>
                          <m:t>𝑉</m:t>
                        </m:r>
                        <m:r>
                          <a:rPr lang="en-US" sz="1400" i="1" dirty="0">
                            <a:latin typeface="Cambria Math" panose="02040503050406030204" pitchFamily="18" charset="0"/>
                          </a:rPr>
                          <m:t>,</m:t>
                        </m:r>
                        <m:r>
                          <a:rPr lang="en-US" sz="1400" i="1" dirty="0">
                            <a:latin typeface="Cambria Math" panose="02040503050406030204" pitchFamily="18" charset="0"/>
                          </a:rPr>
                          <m:t>𝐿𝐼</m:t>
                        </m:r>
                      </m:sub>
                    </m:sSub>
                    <m:sSub>
                      <m:sSubPr>
                        <m:ctrlPr>
                          <a:rPr lang="en-US" sz="1400" i="1" dirty="0">
                            <a:latin typeface="Cambria Math" panose="02040503050406030204" pitchFamily="18" charset="0"/>
                          </a:rPr>
                        </m:ctrlPr>
                      </m:sSubPr>
                      <m:e>
                        <m:r>
                          <a:rPr lang="en-US" sz="1400" i="1" dirty="0">
                            <a:latin typeface="Cambria Math" panose="02040503050406030204" pitchFamily="18" charset="0"/>
                          </a:rPr>
                          <m:t>𝐴</m:t>
                        </m:r>
                      </m:e>
                      <m:sub>
                        <m:r>
                          <a:rPr lang="en-US" sz="1400" i="1" dirty="0">
                            <a:latin typeface="Cambria Math" panose="02040503050406030204" pitchFamily="18" charset="0"/>
                          </a:rPr>
                          <m:t>𝐼</m:t>
                        </m:r>
                      </m:sub>
                    </m:sSub>
                    <m:d>
                      <m:dPr>
                        <m:ctrlPr>
                          <a:rPr lang="en-US" sz="1400" i="1" dirty="0">
                            <a:latin typeface="Cambria Math" panose="02040503050406030204" pitchFamily="18" charset="0"/>
                          </a:rPr>
                        </m:ctrlPr>
                      </m:dPr>
                      <m:e>
                        <m:sSub>
                          <m:sSubPr>
                            <m:ctrlPr>
                              <a:rPr lang="en-US" sz="1400" i="1" dirty="0">
                                <a:latin typeface="Cambria Math" panose="02040503050406030204" pitchFamily="18" charset="0"/>
                              </a:rPr>
                            </m:ctrlPr>
                          </m:sSubPr>
                          <m:e>
                            <m:r>
                              <a:rPr lang="en-US" sz="1400" i="1" dirty="0">
                                <a:latin typeface="Cambria Math" panose="02040503050406030204" pitchFamily="18" charset="0"/>
                              </a:rPr>
                              <m:t>𝑇</m:t>
                            </m:r>
                          </m:e>
                          <m:sub>
                            <m:r>
                              <a:rPr lang="en-US" sz="1400" i="1" dirty="0">
                                <a:latin typeface="Cambria Math" panose="02040503050406030204" pitchFamily="18" charset="0"/>
                              </a:rPr>
                              <m:t>𝑉</m:t>
                            </m:r>
                            <m:r>
                              <a:rPr lang="en-US" sz="1400" i="1" dirty="0">
                                <a:latin typeface="Cambria Math" panose="02040503050406030204" pitchFamily="18" charset="0"/>
                              </a:rPr>
                              <m:t>,</m:t>
                            </m:r>
                            <m:r>
                              <a:rPr lang="en-US" sz="1400" i="1" dirty="0">
                                <a:latin typeface="Cambria Math" panose="02040503050406030204" pitchFamily="18" charset="0"/>
                              </a:rPr>
                              <m:t>𝐿</m:t>
                            </m:r>
                          </m:sub>
                        </m:sSub>
                        <m:r>
                          <a:rPr lang="en-US" sz="1400" i="1" dirty="0">
                            <a:latin typeface="Cambria Math" panose="02040503050406030204" pitchFamily="18" charset="0"/>
                          </a:rPr>
                          <m:t>−</m:t>
                        </m:r>
                        <m:sSub>
                          <m:sSubPr>
                            <m:ctrlPr>
                              <a:rPr lang="en-US" sz="1400" i="1" dirty="0">
                                <a:latin typeface="Cambria Math" panose="02040503050406030204" pitchFamily="18" charset="0"/>
                              </a:rPr>
                            </m:ctrlPr>
                          </m:sSubPr>
                          <m:e>
                            <m:r>
                              <a:rPr lang="en-US" sz="1400" i="1" dirty="0">
                                <a:latin typeface="Cambria Math" panose="02040503050406030204" pitchFamily="18" charset="0"/>
                              </a:rPr>
                              <m:t>𝑇</m:t>
                            </m:r>
                          </m:e>
                          <m:sub>
                            <m:r>
                              <a:rPr lang="en-US" sz="1400" i="1" dirty="0">
                                <a:latin typeface="Cambria Math" panose="02040503050406030204" pitchFamily="18" charset="0"/>
                              </a:rPr>
                              <m:t>𝐼</m:t>
                            </m:r>
                          </m:sub>
                        </m:sSub>
                      </m:e>
                    </m:d>
                  </m:oMath>
                </a14:m>
                <a:r>
                  <a:rPr lang="en-US" sz="1400" b="0" dirty="0"/>
                  <a:t>, where </a:t>
                </a:r>
                <a14:m>
                  <m:oMath xmlns:m="http://schemas.openxmlformats.org/officeDocument/2006/math">
                    <m:sSub>
                      <m:sSubPr>
                        <m:ctrlPr>
                          <a:rPr lang="en-US" sz="1400" i="1" dirty="0">
                            <a:latin typeface="Cambria Math" panose="02040503050406030204" pitchFamily="18" charset="0"/>
                          </a:rPr>
                        </m:ctrlPr>
                      </m:sSubPr>
                      <m:e>
                        <m:acc>
                          <m:accPr>
                            <m:chr m:val="̂"/>
                            <m:ctrlPr>
                              <a:rPr lang="en-US" sz="1400" i="1" dirty="0">
                                <a:latin typeface="Cambria Math" panose="02040503050406030204" pitchFamily="18" charset="0"/>
                              </a:rPr>
                            </m:ctrlPr>
                          </m:accPr>
                          <m:e>
                            <m:r>
                              <a:rPr lang="en-US" sz="1400" i="1" dirty="0">
                                <a:latin typeface="Cambria Math" panose="02040503050406030204" pitchFamily="18" charset="0"/>
                              </a:rPr>
                              <m:t>h</m:t>
                            </m:r>
                          </m:e>
                        </m:acc>
                      </m:e>
                      <m:sub>
                        <m:r>
                          <a:rPr lang="en-US" sz="1400" i="1" dirty="0">
                            <a:latin typeface="Cambria Math" panose="02040503050406030204" pitchFamily="18" charset="0"/>
                          </a:rPr>
                          <m:t>𝑉</m:t>
                        </m:r>
                        <m:r>
                          <a:rPr lang="en-US" sz="1400" i="1" dirty="0">
                            <a:latin typeface="Cambria Math" panose="02040503050406030204" pitchFamily="18" charset="0"/>
                          </a:rPr>
                          <m:t>,</m:t>
                        </m:r>
                        <m:r>
                          <a:rPr lang="en-US" sz="1400" i="1" dirty="0">
                            <a:latin typeface="Cambria Math" panose="02040503050406030204" pitchFamily="18" charset="0"/>
                          </a:rPr>
                          <m:t>𝐿𝐼</m:t>
                        </m:r>
                      </m:sub>
                    </m:sSub>
                    <m:r>
                      <a:rPr lang="en-US" sz="1400" i="1" dirty="0">
                        <a:latin typeface="Cambria Math" panose="02040503050406030204" pitchFamily="18" charset="0"/>
                      </a:rPr>
                      <m:t>=</m:t>
                    </m:r>
                    <m:sSub>
                      <m:sSubPr>
                        <m:ctrlPr>
                          <a:rPr lang="en-US" sz="1400" i="1" dirty="0">
                            <a:latin typeface="Cambria Math" panose="02040503050406030204" pitchFamily="18" charset="0"/>
                          </a:rPr>
                        </m:ctrlPr>
                      </m:sSubPr>
                      <m:e>
                        <m:r>
                          <a:rPr lang="en-US" sz="1400" i="1" dirty="0">
                            <a:latin typeface="Cambria Math" panose="02040503050406030204" pitchFamily="18" charset="0"/>
                          </a:rPr>
                          <m:t>𝑘</m:t>
                        </m:r>
                      </m:e>
                      <m:sub>
                        <m:r>
                          <a:rPr lang="en-US" sz="1400" i="1" dirty="0">
                            <a:latin typeface="Cambria Math" panose="02040503050406030204" pitchFamily="18" charset="0"/>
                          </a:rPr>
                          <m:t>𝑐𝑎𝑙</m:t>
                        </m:r>
                      </m:sub>
                    </m:sSub>
                    <m:r>
                      <a:rPr lang="en-US" sz="1400" i="1" dirty="0">
                        <a:latin typeface="Cambria Math" panose="02040503050406030204" pitchFamily="18" charset="0"/>
                      </a:rPr>
                      <m:t>𝐶</m:t>
                    </m:r>
                    <m:f>
                      <m:fPr>
                        <m:ctrlPr>
                          <a:rPr lang="en-US" sz="1400" i="1" dirty="0">
                            <a:latin typeface="Cambria Math" panose="02040503050406030204" pitchFamily="18" charset="0"/>
                          </a:rPr>
                        </m:ctrlPr>
                      </m:fPr>
                      <m:num>
                        <m:r>
                          <a:rPr lang="en-US" sz="1400" i="1" dirty="0">
                            <a:latin typeface="Cambria Math" panose="02040503050406030204" pitchFamily="18" charset="0"/>
                          </a:rPr>
                          <m:t>𝜆</m:t>
                        </m:r>
                      </m:num>
                      <m:den>
                        <m:r>
                          <a:rPr lang="en-US" sz="1400" i="1" dirty="0">
                            <a:latin typeface="Cambria Math" panose="02040503050406030204" pitchFamily="18" charset="0"/>
                          </a:rPr>
                          <m:t>𝐿</m:t>
                        </m:r>
                      </m:den>
                    </m:f>
                    <m:r>
                      <a:rPr lang="en-US" sz="1400" i="1" dirty="0">
                        <a:latin typeface="Cambria Math" panose="02040503050406030204" pitchFamily="18" charset="0"/>
                      </a:rPr>
                      <m:t>𝑅</m:t>
                    </m:r>
                    <m:sSup>
                      <m:sSupPr>
                        <m:ctrlPr>
                          <a:rPr lang="en-US" sz="1400" i="1" dirty="0">
                            <a:latin typeface="Cambria Math" panose="02040503050406030204" pitchFamily="18" charset="0"/>
                          </a:rPr>
                        </m:ctrlPr>
                      </m:sSupPr>
                      <m:e>
                        <m:r>
                          <a:rPr lang="en-US" sz="1400" i="1" dirty="0">
                            <a:latin typeface="Cambria Math" panose="02040503050406030204" pitchFamily="18" charset="0"/>
                          </a:rPr>
                          <m:t>𝑎</m:t>
                        </m:r>
                      </m:e>
                      <m:sup>
                        <m:r>
                          <a:rPr lang="en-US" sz="1400" i="1" dirty="0">
                            <a:latin typeface="Cambria Math" panose="02040503050406030204" pitchFamily="18" charset="0"/>
                          </a:rPr>
                          <m:t>𝑛</m:t>
                        </m:r>
                      </m:sup>
                    </m:sSup>
                    <m:r>
                      <a:rPr lang="en-US" sz="1400" i="1" dirty="0">
                        <a:latin typeface="Cambria Math" panose="02040503050406030204" pitchFamily="18" charset="0"/>
                      </a:rPr>
                      <m:t> </m:t>
                    </m:r>
                  </m:oMath>
                </a14:m>
                <a:endParaRPr lang="en-US" sz="1400" b="0" dirty="0"/>
              </a:p>
              <a:p>
                <a:pPr marL="0" indent="0">
                  <a:spcBef>
                    <a:spcPts val="0"/>
                  </a:spcBef>
                  <a:spcAft>
                    <a:spcPts val="600"/>
                  </a:spcAft>
                  <a:buNone/>
                </a:pPr>
                <a:r>
                  <a:rPr lang="en-US" b="0" dirty="0"/>
                  <a:t>Using discretized equations for mass and energy, fluid properties via the Leachman EOS in </a:t>
                </a:r>
                <a:r>
                  <a:rPr lang="en-US" b="0" dirty="0" err="1"/>
                  <a:t>RefProp</a:t>
                </a:r>
                <a:r>
                  <a:rPr lang="en-US" b="0" dirty="0"/>
                  <a:t>, and a calibration coefficient, states are defined in </a:t>
                </a:r>
                <a:r>
                  <a:rPr lang="en-US" dirty="0"/>
                  <a:t>both vapor and liquid nodes </a:t>
                </a:r>
                <a:r>
                  <a:rPr lang="en-US" b="0" dirty="0"/>
                  <a:t>and </a:t>
                </a:r>
                <a:r>
                  <a:rPr lang="en-US" dirty="0"/>
                  <a:t>numerically integrated over a set time. </a:t>
                </a:r>
                <a:endParaRPr lang="en-US" b="0" dirty="0"/>
              </a:p>
              <a:p>
                <a:pPr marL="0" indent="0">
                  <a:buNone/>
                </a:pPr>
                <a:endParaRPr lang="en-US" b="0" dirty="0"/>
              </a:p>
              <a:p>
                <a:pPr marL="548640" lvl="2" indent="0">
                  <a:buNone/>
                </a:pPr>
                <a:endParaRPr lang="en-US" dirty="0"/>
              </a:p>
            </p:txBody>
          </p:sp>
        </mc:Choice>
        <mc:Fallback xmlns="">
          <p:sp>
            <p:nvSpPr>
              <p:cNvPr id="17" name="Content Placeholder 5">
                <a:extLst>
                  <a:ext uri="{FF2B5EF4-FFF2-40B4-BE49-F238E27FC236}">
                    <a16:creationId xmlns:a16="http://schemas.microsoft.com/office/drawing/2014/main" id="{E8CD956B-2597-228F-E8E6-0A5557D74A2F}"/>
                  </a:ext>
                </a:extLst>
              </p:cNvPr>
              <p:cNvSpPr>
                <a:spLocks noGrp="1" noRot="1" noChangeAspect="1" noMove="1" noResize="1" noEditPoints="1" noAdjustHandles="1" noChangeArrowheads="1" noChangeShapeType="1" noTextEdit="1"/>
              </p:cNvSpPr>
              <p:nvPr>
                <p:ph idx="1"/>
              </p:nvPr>
            </p:nvSpPr>
            <p:spPr>
              <a:xfrm>
                <a:off x="60961" y="1060449"/>
                <a:ext cx="11100886" cy="5853468"/>
              </a:xfrm>
              <a:blipFill>
                <a:blip r:embed="rId3"/>
                <a:stretch>
                  <a:fillRect l="-439" t="-833"/>
                </a:stretch>
              </a:blipFill>
            </p:spPr>
            <p:txBody>
              <a:bodyPr/>
              <a:lstStyle/>
              <a:p>
                <a:r>
                  <a:rPr lang="en-US">
                    <a:noFill/>
                  </a:rPr>
                  <a:t> </a:t>
                </a:r>
              </a:p>
            </p:txBody>
          </p:sp>
        </mc:Fallback>
      </mc:AlternateContent>
      <p:grpSp>
        <p:nvGrpSpPr>
          <p:cNvPr id="77" name="Group 76">
            <a:extLst>
              <a:ext uri="{FF2B5EF4-FFF2-40B4-BE49-F238E27FC236}">
                <a16:creationId xmlns:a16="http://schemas.microsoft.com/office/drawing/2014/main" id="{47336734-05C3-B43A-ED34-AFDCC481304D}"/>
              </a:ext>
            </a:extLst>
          </p:cNvPr>
          <p:cNvGrpSpPr/>
          <p:nvPr/>
        </p:nvGrpSpPr>
        <p:grpSpPr>
          <a:xfrm>
            <a:off x="8223613" y="946205"/>
            <a:ext cx="3223687" cy="1546008"/>
            <a:chOff x="6847394" y="1355595"/>
            <a:chExt cx="4698460" cy="2312288"/>
          </a:xfrm>
        </p:grpSpPr>
        <p:grpSp>
          <p:nvGrpSpPr>
            <p:cNvPr id="78" name="Group 77">
              <a:extLst>
                <a:ext uri="{FF2B5EF4-FFF2-40B4-BE49-F238E27FC236}">
                  <a16:creationId xmlns:a16="http://schemas.microsoft.com/office/drawing/2014/main" id="{D45FFF4F-C084-BAA7-630D-1352E58F058F}"/>
                </a:ext>
              </a:extLst>
            </p:cNvPr>
            <p:cNvGrpSpPr/>
            <p:nvPr/>
          </p:nvGrpSpPr>
          <p:grpSpPr>
            <a:xfrm>
              <a:off x="7479742" y="1366768"/>
              <a:ext cx="3397816" cy="2301114"/>
              <a:chOff x="6684580" y="1924046"/>
              <a:chExt cx="3397816" cy="2301114"/>
            </a:xfrm>
          </p:grpSpPr>
          <p:sp>
            <p:nvSpPr>
              <p:cNvPr id="86" name="Rectangle 85">
                <a:extLst>
                  <a:ext uri="{FF2B5EF4-FFF2-40B4-BE49-F238E27FC236}">
                    <a16:creationId xmlns:a16="http://schemas.microsoft.com/office/drawing/2014/main" id="{4D5A8047-6756-09F9-EF0A-F349AB1B6071}"/>
                  </a:ext>
                </a:extLst>
              </p:cNvPr>
              <p:cNvSpPr/>
              <p:nvPr/>
            </p:nvSpPr>
            <p:spPr>
              <a:xfrm>
                <a:off x="6684580" y="1924046"/>
                <a:ext cx="3397816" cy="2301113"/>
              </a:xfrm>
              <a:prstGeom prst="rect">
                <a:avLst/>
              </a:prstGeom>
              <a:solidFill>
                <a:srgbClr val="DA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b="1"/>
              </a:p>
            </p:txBody>
          </p:sp>
          <p:sp>
            <p:nvSpPr>
              <p:cNvPr id="87" name="Rectangle 86">
                <a:extLst>
                  <a:ext uri="{FF2B5EF4-FFF2-40B4-BE49-F238E27FC236}">
                    <a16:creationId xmlns:a16="http://schemas.microsoft.com/office/drawing/2014/main" id="{63B2D3BD-A97F-EB66-6625-5625F34D9AAB}"/>
                  </a:ext>
                </a:extLst>
              </p:cNvPr>
              <p:cNvSpPr/>
              <p:nvPr/>
            </p:nvSpPr>
            <p:spPr>
              <a:xfrm>
                <a:off x="6684580" y="3071124"/>
                <a:ext cx="3397816" cy="1154036"/>
              </a:xfrm>
              <a:prstGeom prst="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b="1"/>
              </a:p>
            </p:txBody>
          </p:sp>
        </p:grpSp>
        <p:grpSp>
          <p:nvGrpSpPr>
            <p:cNvPr id="79" name="Group 78">
              <a:extLst>
                <a:ext uri="{FF2B5EF4-FFF2-40B4-BE49-F238E27FC236}">
                  <a16:creationId xmlns:a16="http://schemas.microsoft.com/office/drawing/2014/main" id="{42807D80-98A1-65F5-ECBA-17A6EB8A18DD}"/>
                </a:ext>
              </a:extLst>
            </p:cNvPr>
            <p:cNvGrpSpPr/>
            <p:nvPr/>
          </p:nvGrpSpPr>
          <p:grpSpPr>
            <a:xfrm>
              <a:off x="7331305" y="1355596"/>
              <a:ext cx="3577785" cy="2312287"/>
              <a:chOff x="6504612" y="1912874"/>
              <a:chExt cx="3577785" cy="2312287"/>
            </a:xfrm>
          </p:grpSpPr>
          <p:sp>
            <p:nvSpPr>
              <p:cNvPr id="84" name="Rectangle 83">
                <a:extLst>
                  <a:ext uri="{FF2B5EF4-FFF2-40B4-BE49-F238E27FC236}">
                    <a16:creationId xmlns:a16="http://schemas.microsoft.com/office/drawing/2014/main" id="{9BB19B17-F35A-A392-F886-8E75703B8C52}"/>
                  </a:ext>
                </a:extLst>
              </p:cNvPr>
              <p:cNvSpPr/>
              <p:nvPr/>
            </p:nvSpPr>
            <p:spPr>
              <a:xfrm>
                <a:off x="6628165" y="1912874"/>
                <a:ext cx="3454231" cy="2312287"/>
              </a:xfrm>
              <a:prstGeom prst="rect">
                <a:avLst/>
              </a:prstGeom>
              <a:solidFill>
                <a:srgbClr val="DA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b="1"/>
              </a:p>
            </p:txBody>
          </p:sp>
          <p:sp>
            <p:nvSpPr>
              <p:cNvPr id="85" name="Rectangle 84">
                <a:extLst>
                  <a:ext uri="{FF2B5EF4-FFF2-40B4-BE49-F238E27FC236}">
                    <a16:creationId xmlns:a16="http://schemas.microsoft.com/office/drawing/2014/main" id="{83AD61B4-B959-A6BF-A0F1-584B2B45333E}"/>
                  </a:ext>
                </a:extLst>
              </p:cNvPr>
              <p:cNvSpPr/>
              <p:nvPr/>
            </p:nvSpPr>
            <p:spPr>
              <a:xfrm>
                <a:off x="6504612" y="3084566"/>
                <a:ext cx="3577785" cy="1140593"/>
              </a:xfrm>
              <a:prstGeom prst="rect">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b="1"/>
              </a:p>
            </p:txBody>
          </p:sp>
        </p:grpSp>
        <p:sp>
          <p:nvSpPr>
            <p:cNvPr id="80" name="Flowchart: Delay 79">
              <a:extLst>
                <a:ext uri="{FF2B5EF4-FFF2-40B4-BE49-F238E27FC236}">
                  <a16:creationId xmlns:a16="http://schemas.microsoft.com/office/drawing/2014/main" id="{5090B1F5-2CA7-8D97-051A-8AC6524E377B}"/>
                </a:ext>
              </a:extLst>
            </p:cNvPr>
            <p:cNvSpPr/>
            <p:nvPr/>
          </p:nvSpPr>
          <p:spPr>
            <a:xfrm>
              <a:off x="10909089" y="1366768"/>
              <a:ext cx="624963" cy="2301113"/>
            </a:xfrm>
            <a:prstGeom prst="flowChartDelay">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pic>
          <p:nvPicPr>
            <p:cNvPr id="81" name="Picture 80" descr="A black and white square&#10;&#10;Description automatically generated">
              <a:extLst>
                <a:ext uri="{FF2B5EF4-FFF2-40B4-BE49-F238E27FC236}">
                  <a16:creationId xmlns:a16="http://schemas.microsoft.com/office/drawing/2014/main" id="{193FA3B1-86F5-9186-5FB3-2447AAD76E33}"/>
                </a:ext>
              </a:extLst>
            </p:cNvPr>
            <p:cNvPicPr>
              <a:picLocks/>
            </p:cNvPicPr>
            <p:nvPr/>
          </p:nvPicPr>
          <p:blipFill rotWithShape="1">
            <a:blip r:embed="rId4" cstate="email">
              <a:extLst>
                <a:ext uri="{28A0092B-C50C-407E-A947-70E740481C1C}">
                  <a14:useLocalDpi xmlns:a14="http://schemas.microsoft.com/office/drawing/2010/main"/>
                </a:ext>
              </a:extLst>
            </a:blip>
            <a:srcRect r="8611"/>
            <a:stretch/>
          </p:blipFill>
          <p:spPr>
            <a:xfrm>
              <a:off x="10885707" y="1355595"/>
              <a:ext cx="660147" cy="1161425"/>
            </a:xfrm>
            <a:prstGeom prst="rect">
              <a:avLst/>
            </a:prstGeom>
          </p:spPr>
        </p:pic>
        <p:sp>
          <p:nvSpPr>
            <p:cNvPr id="82" name="Flowchart: Delay 81">
              <a:extLst>
                <a:ext uri="{FF2B5EF4-FFF2-40B4-BE49-F238E27FC236}">
                  <a16:creationId xmlns:a16="http://schemas.microsoft.com/office/drawing/2014/main" id="{F8660DA1-7569-B773-FCDF-2DF2E3CDAA65}"/>
                </a:ext>
              </a:extLst>
            </p:cNvPr>
            <p:cNvSpPr/>
            <p:nvPr/>
          </p:nvSpPr>
          <p:spPr>
            <a:xfrm rot="10800000">
              <a:off x="6853783" y="1366768"/>
              <a:ext cx="624963" cy="2301113"/>
            </a:xfrm>
            <a:prstGeom prst="flowChartDelay">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b="1"/>
            </a:p>
          </p:txBody>
        </p:sp>
        <p:sp>
          <p:nvSpPr>
            <p:cNvPr id="83" name="Freeform: Shape 82">
              <a:extLst>
                <a:ext uri="{FF2B5EF4-FFF2-40B4-BE49-F238E27FC236}">
                  <a16:creationId xmlns:a16="http://schemas.microsoft.com/office/drawing/2014/main" id="{D08EF779-3418-D4E7-19F1-34239822F5AE}"/>
                </a:ext>
              </a:extLst>
            </p:cNvPr>
            <p:cNvSpPr/>
            <p:nvPr/>
          </p:nvSpPr>
          <p:spPr>
            <a:xfrm rot="10800000">
              <a:off x="6847394" y="1361164"/>
              <a:ext cx="648894" cy="1151746"/>
            </a:xfrm>
            <a:custGeom>
              <a:avLst/>
              <a:gdLst>
                <a:gd name="connsiteX0" fmla="*/ 312482 w 623337"/>
                <a:gd name="connsiteY0" fmla="*/ 1091112 h 1091112"/>
                <a:gd name="connsiteX1" fmla="*/ 0 w 623337"/>
                <a:gd name="connsiteY1" fmla="*/ 1091111 h 1091112"/>
                <a:gd name="connsiteX2" fmla="*/ 0 w 623337"/>
                <a:gd name="connsiteY2" fmla="*/ 0 h 1091112"/>
                <a:gd name="connsiteX3" fmla="*/ 623337 w 623337"/>
                <a:gd name="connsiteY3" fmla="*/ 0 h 1091112"/>
                <a:gd name="connsiteX4" fmla="*/ 618615 w 623337"/>
                <a:gd name="connsiteY4" fmla="*/ 172432 h 1091112"/>
                <a:gd name="connsiteX5" fmla="*/ 312482 w 623337"/>
                <a:gd name="connsiteY5" fmla="*/ 1091112 h 109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3337" h="1091112">
                  <a:moveTo>
                    <a:pt x="312482" y="1091112"/>
                  </a:moveTo>
                  <a:lnTo>
                    <a:pt x="0" y="1091111"/>
                  </a:lnTo>
                  <a:lnTo>
                    <a:pt x="0" y="0"/>
                  </a:lnTo>
                  <a:lnTo>
                    <a:pt x="623337" y="0"/>
                  </a:lnTo>
                  <a:lnTo>
                    <a:pt x="618615" y="172432"/>
                  </a:lnTo>
                  <a:cubicBezTo>
                    <a:pt x="589477" y="696722"/>
                    <a:pt x="463488" y="1091112"/>
                    <a:pt x="312482" y="1091112"/>
                  </a:cubicBezTo>
                  <a:close/>
                </a:path>
              </a:pathLst>
            </a:custGeom>
            <a:solidFill>
              <a:srgbClr val="DAE3F4"/>
            </a:solidFill>
            <a:ln>
              <a:solidFill>
                <a:srgbClr val="DAE3F4"/>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b="1"/>
            </a:p>
          </p:txBody>
        </p:sp>
      </p:grpSp>
      <p:cxnSp>
        <p:nvCxnSpPr>
          <p:cNvPr id="88" name="Straight Arrow Connector 87">
            <a:extLst>
              <a:ext uri="{FF2B5EF4-FFF2-40B4-BE49-F238E27FC236}">
                <a16:creationId xmlns:a16="http://schemas.microsoft.com/office/drawing/2014/main" id="{900BC4F2-A7E0-1A7F-8217-EF1E1C850E22}"/>
              </a:ext>
            </a:extLst>
          </p:cNvPr>
          <p:cNvCxnSpPr/>
          <p:nvPr/>
        </p:nvCxnSpPr>
        <p:spPr>
          <a:xfrm>
            <a:off x="9605278" y="778811"/>
            <a:ext cx="217846" cy="270386"/>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B1DE38B5-97BE-F55F-9838-CA4833E9988C}"/>
              </a:ext>
            </a:extLst>
          </p:cNvPr>
          <p:cNvCxnSpPr>
            <a:cxnSpLocks/>
          </p:cNvCxnSpPr>
          <p:nvPr/>
        </p:nvCxnSpPr>
        <p:spPr>
          <a:xfrm rot="10800000" flipV="1">
            <a:off x="10880045" y="1305987"/>
            <a:ext cx="0" cy="424183"/>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4A7C732-E56B-C768-3153-A684D0BFE60B}"/>
              </a:ext>
            </a:extLst>
          </p:cNvPr>
          <p:cNvCxnSpPr>
            <a:cxnSpLocks/>
          </p:cNvCxnSpPr>
          <p:nvPr/>
        </p:nvCxnSpPr>
        <p:spPr>
          <a:xfrm rot="60000" flipH="1" flipV="1">
            <a:off x="10203091" y="778811"/>
            <a:ext cx="6013" cy="5414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3D42D4A2-4BB9-E3E8-14D0-C89F98D6D7C0}"/>
              </a:ext>
            </a:extLst>
          </p:cNvPr>
          <p:cNvCxnSpPr>
            <a:cxnSpLocks/>
          </p:cNvCxnSpPr>
          <p:nvPr/>
        </p:nvCxnSpPr>
        <p:spPr>
          <a:xfrm rot="60000" flipH="1" flipV="1">
            <a:off x="10351168" y="775317"/>
            <a:ext cx="6013" cy="5414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55B30D6F-E16A-8DF1-2A56-D965B118BD5F}"/>
              </a:ext>
            </a:extLst>
          </p:cNvPr>
          <p:cNvCxnSpPr>
            <a:cxnSpLocks/>
          </p:cNvCxnSpPr>
          <p:nvPr/>
        </p:nvCxnSpPr>
        <p:spPr>
          <a:xfrm flipV="1">
            <a:off x="10275415" y="1059349"/>
            <a:ext cx="0" cy="251414"/>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5" name="TextBox 94">
                <a:extLst>
                  <a:ext uri="{FF2B5EF4-FFF2-40B4-BE49-F238E27FC236}">
                    <a16:creationId xmlns:a16="http://schemas.microsoft.com/office/drawing/2014/main" id="{78DA7193-83B0-F13B-AF55-008A463248BC}"/>
                  </a:ext>
                </a:extLst>
              </p:cNvPr>
              <p:cNvSpPr txBox="1"/>
              <p:nvPr/>
            </p:nvSpPr>
            <p:spPr>
              <a:xfrm>
                <a:off x="10681728" y="511385"/>
                <a:ext cx="761514" cy="2918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a:latin typeface="Cambria Math" panose="02040503050406030204" pitchFamily="18" charset="0"/>
                                </a:rPr>
                                <m:t>𝒎</m:t>
                              </m:r>
                            </m:e>
                          </m:acc>
                        </m:e>
                        <m:sub>
                          <m:r>
                            <a:rPr lang="en-US" sz="1200" b="1" i="1">
                              <a:latin typeface="Cambria Math" panose="02040503050406030204" pitchFamily="18" charset="0"/>
                            </a:rPr>
                            <m:t>𝒓𝒆𝒕𝒖𝒓𝒏</m:t>
                          </m:r>
                          <m:r>
                            <a:rPr lang="en-US" sz="1200" b="1" i="1">
                              <a:latin typeface="Cambria Math" panose="02040503050406030204" pitchFamily="18" charset="0"/>
                            </a:rPr>
                            <m:t>,</m:t>
                          </m:r>
                          <m:r>
                            <a:rPr lang="en-US" sz="1200" b="1" i="1">
                              <a:latin typeface="Cambria Math" panose="02040503050406030204" pitchFamily="18" charset="0"/>
                            </a:rPr>
                            <m:t>𝒇𝒊𝒍𝒍</m:t>
                          </m:r>
                        </m:sub>
                      </m:sSub>
                    </m:oMath>
                  </m:oMathPara>
                </a14:m>
                <a:endParaRPr lang="en-US" sz="1100" b="1" dirty="0"/>
              </a:p>
            </p:txBody>
          </p:sp>
        </mc:Choice>
        <mc:Fallback xmlns="">
          <p:sp>
            <p:nvSpPr>
              <p:cNvPr id="95" name="TextBox 94">
                <a:extLst>
                  <a:ext uri="{FF2B5EF4-FFF2-40B4-BE49-F238E27FC236}">
                    <a16:creationId xmlns:a16="http://schemas.microsoft.com/office/drawing/2014/main" id="{78DA7193-83B0-F13B-AF55-008A463248BC}"/>
                  </a:ext>
                </a:extLst>
              </p:cNvPr>
              <p:cNvSpPr txBox="1">
                <a:spLocks noRot="1" noChangeAspect="1" noMove="1" noResize="1" noEditPoints="1" noAdjustHandles="1" noChangeArrowheads="1" noChangeShapeType="1" noTextEdit="1"/>
              </p:cNvSpPr>
              <p:nvPr/>
            </p:nvSpPr>
            <p:spPr>
              <a:xfrm>
                <a:off x="10681728" y="511385"/>
                <a:ext cx="761514" cy="291811"/>
              </a:xfrm>
              <a:prstGeom prst="rect">
                <a:avLst/>
              </a:prstGeom>
              <a:blipFill>
                <a:blip r:embed="rId5"/>
                <a:stretch>
                  <a:fillRect r="-15200" b="-4167"/>
                </a:stretch>
              </a:blipFill>
            </p:spPr>
            <p:txBody>
              <a:bodyPr/>
              <a:lstStyle/>
              <a:p>
                <a:r>
                  <a:rPr lang="en-US">
                    <a:noFill/>
                  </a:rPr>
                  <a:t> </a:t>
                </a:r>
              </a:p>
            </p:txBody>
          </p:sp>
        </mc:Fallback>
      </mc:AlternateContent>
      <p:cxnSp>
        <p:nvCxnSpPr>
          <p:cNvPr id="96" name="Straight Connector 95">
            <a:extLst>
              <a:ext uri="{FF2B5EF4-FFF2-40B4-BE49-F238E27FC236}">
                <a16:creationId xmlns:a16="http://schemas.microsoft.com/office/drawing/2014/main" id="{96A210F6-31BA-1FFB-EE38-A24E600EC04F}"/>
              </a:ext>
            </a:extLst>
          </p:cNvPr>
          <p:cNvCxnSpPr>
            <a:cxnSpLocks/>
          </p:cNvCxnSpPr>
          <p:nvPr/>
        </p:nvCxnSpPr>
        <p:spPr>
          <a:xfrm rot="60000" flipH="1" flipV="1">
            <a:off x="11003030" y="775831"/>
            <a:ext cx="6013" cy="5414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92613BD3-4C81-F7AD-D389-D96EF6228E71}"/>
              </a:ext>
            </a:extLst>
          </p:cNvPr>
          <p:cNvCxnSpPr>
            <a:cxnSpLocks/>
          </p:cNvCxnSpPr>
          <p:nvPr/>
        </p:nvCxnSpPr>
        <p:spPr>
          <a:xfrm rot="60000" flipH="1" flipV="1">
            <a:off x="11151108" y="772336"/>
            <a:ext cx="6013" cy="5414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8570868-4129-4A12-E3CB-B224A40D0670}"/>
              </a:ext>
            </a:extLst>
          </p:cNvPr>
          <p:cNvCxnSpPr>
            <a:cxnSpLocks/>
          </p:cNvCxnSpPr>
          <p:nvPr/>
        </p:nvCxnSpPr>
        <p:spPr>
          <a:xfrm rot="10800000" flipV="1">
            <a:off x="11084067" y="1056368"/>
            <a:ext cx="0" cy="251414"/>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8534858-310C-818F-27E0-EE1304E98D86}"/>
              </a:ext>
            </a:extLst>
          </p:cNvPr>
          <p:cNvCxnSpPr>
            <a:cxnSpLocks/>
          </p:cNvCxnSpPr>
          <p:nvPr/>
        </p:nvCxnSpPr>
        <p:spPr>
          <a:xfrm>
            <a:off x="11117539" y="2410730"/>
            <a:ext cx="49617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32FF0A78-97D5-4D57-4C3D-5AC41B67913D}"/>
              </a:ext>
            </a:extLst>
          </p:cNvPr>
          <p:cNvCxnSpPr>
            <a:cxnSpLocks/>
          </p:cNvCxnSpPr>
          <p:nvPr/>
        </p:nvCxnSpPr>
        <p:spPr>
          <a:xfrm flipV="1">
            <a:off x="9422776" y="1486457"/>
            <a:ext cx="0" cy="251414"/>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4" name="TextBox 103">
                <a:extLst>
                  <a:ext uri="{FF2B5EF4-FFF2-40B4-BE49-F238E27FC236}">
                    <a16:creationId xmlns:a16="http://schemas.microsoft.com/office/drawing/2014/main" id="{79DE1558-3D49-26DB-BF46-EA0127FE870D}"/>
                  </a:ext>
                </a:extLst>
              </p:cNvPr>
              <p:cNvSpPr txBox="1"/>
              <p:nvPr/>
            </p:nvSpPr>
            <p:spPr>
              <a:xfrm>
                <a:off x="9829490" y="1251380"/>
                <a:ext cx="761514"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a:latin typeface="Cambria Math" panose="02040503050406030204" pitchFamily="18" charset="0"/>
                                </a:rPr>
                                <m:t>𝒎</m:t>
                              </m:r>
                            </m:e>
                          </m:acc>
                        </m:e>
                        <m:sub>
                          <m:r>
                            <a:rPr lang="en-US" sz="1200" b="1" i="1" smtClean="0">
                              <a:latin typeface="Cambria Math" panose="02040503050406030204" pitchFamily="18" charset="0"/>
                            </a:rPr>
                            <m:t>𝒗𝒆𝒏𝒕</m:t>
                          </m:r>
                        </m:sub>
                      </m:sSub>
                    </m:oMath>
                  </m:oMathPara>
                </a14:m>
                <a:endParaRPr lang="en-US" sz="1100" b="1" dirty="0"/>
              </a:p>
            </p:txBody>
          </p:sp>
        </mc:Choice>
        <mc:Fallback xmlns="">
          <p:sp>
            <p:nvSpPr>
              <p:cNvPr id="104" name="TextBox 103">
                <a:extLst>
                  <a:ext uri="{FF2B5EF4-FFF2-40B4-BE49-F238E27FC236}">
                    <a16:creationId xmlns:a16="http://schemas.microsoft.com/office/drawing/2014/main" id="{79DE1558-3D49-26DB-BF46-EA0127FE870D}"/>
                  </a:ext>
                </a:extLst>
              </p:cNvPr>
              <p:cNvSpPr txBox="1">
                <a:spLocks noRot="1" noChangeAspect="1" noMove="1" noResize="1" noEditPoints="1" noAdjustHandles="1" noChangeArrowheads="1" noChangeShapeType="1" noTextEdit="1"/>
              </p:cNvSpPr>
              <p:nvPr/>
            </p:nvSpPr>
            <p:spPr>
              <a:xfrm>
                <a:off x="9829490" y="1251380"/>
                <a:ext cx="761514" cy="276999"/>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5" name="TextBox 104">
                <a:extLst>
                  <a:ext uri="{FF2B5EF4-FFF2-40B4-BE49-F238E27FC236}">
                    <a16:creationId xmlns:a16="http://schemas.microsoft.com/office/drawing/2014/main" id="{9EA1CE58-5203-D40D-08BC-CCDC12B40199}"/>
                  </a:ext>
                </a:extLst>
              </p:cNvPr>
              <p:cNvSpPr txBox="1"/>
              <p:nvPr/>
            </p:nvSpPr>
            <p:spPr>
              <a:xfrm>
                <a:off x="8627821" y="1476368"/>
                <a:ext cx="761514" cy="2912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a:latin typeface="Cambria Math" panose="02040503050406030204" pitchFamily="18" charset="0"/>
                                </a:rPr>
                                <m:t>𝒎</m:t>
                              </m:r>
                            </m:e>
                          </m:acc>
                        </m:e>
                        <m:sub>
                          <m:r>
                            <a:rPr lang="en-US" sz="1200" b="1" i="1" smtClean="0">
                              <a:latin typeface="Cambria Math" panose="02040503050406030204" pitchFamily="18" charset="0"/>
                            </a:rPr>
                            <m:t>𝒆𝒗𝒂𝒑</m:t>
                          </m:r>
                        </m:sub>
                      </m:sSub>
                    </m:oMath>
                  </m:oMathPara>
                </a14:m>
                <a:endParaRPr lang="en-US" sz="1100" b="1" dirty="0"/>
              </a:p>
            </p:txBody>
          </p:sp>
        </mc:Choice>
        <mc:Fallback xmlns="">
          <p:sp>
            <p:nvSpPr>
              <p:cNvPr id="105" name="TextBox 104">
                <a:extLst>
                  <a:ext uri="{FF2B5EF4-FFF2-40B4-BE49-F238E27FC236}">
                    <a16:creationId xmlns:a16="http://schemas.microsoft.com/office/drawing/2014/main" id="{9EA1CE58-5203-D40D-08BC-CCDC12B40199}"/>
                  </a:ext>
                </a:extLst>
              </p:cNvPr>
              <p:cNvSpPr txBox="1">
                <a:spLocks noRot="1" noChangeAspect="1" noMove="1" noResize="1" noEditPoints="1" noAdjustHandles="1" noChangeArrowheads="1" noChangeShapeType="1" noTextEdit="1"/>
              </p:cNvSpPr>
              <p:nvPr/>
            </p:nvSpPr>
            <p:spPr>
              <a:xfrm>
                <a:off x="8627821" y="1476368"/>
                <a:ext cx="761514" cy="291298"/>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6" name="TextBox 105">
                <a:extLst>
                  <a:ext uri="{FF2B5EF4-FFF2-40B4-BE49-F238E27FC236}">
                    <a16:creationId xmlns:a16="http://schemas.microsoft.com/office/drawing/2014/main" id="{9A597B75-38A1-CC47-6519-D1758C3B1385}"/>
                  </a:ext>
                </a:extLst>
              </p:cNvPr>
              <p:cNvSpPr txBox="1"/>
              <p:nvPr/>
            </p:nvSpPr>
            <p:spPr>
              <a:xfrm>
                <a:off x="10331708" y="1213046"/>
                <a:ext cx="761514" cy="2839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smtClean="0">
                                  <a:latin typeface="Cambria Math" panose="02040503050406030204" pitchFamily="18" charset="0"/>
                                </a:rPr>
                                <m:t>𝑸</m:t>
                              </m:r>
                            </m:e>
                          </m:acc>
                        </m:e>
                        <m:sub>
                          <m:r>
                            <a:rPr lang="en-US" sz="1200" b="1" i="1" smtClean="0">
                              <a:latin typeface="Cambria Math" panose="02040503050406030204" pitchFamily="18" charset="0"/>
                            </a:rPr>
                            <m:t>𝑽𝑰</m:t>
                          </m:r>
                        </m:sub>
                      </m:sSub>
                    </m:oMath>
                  </m:oMathPara>
                </a14:m>
                <a:endParaRPr lang="en-US" sz="1100" b="1" dirty="0"/>
              </a:p>
            </p:txBody>
          </p:sp>
        </mc:Choice>
        <mc:Fallback xmlns="">
          <p:sp>
            <p:nvSpPr>
              <p:cNvPr id="106" name="TextBox 105">
                <a:extLst>
                  <a:ext uri="{FF2B5EF4-FFF2-40B4-BE49-F238E27FC236}">
                    <a16:creationId xmlns:a16="http://schemas.microsoft.com/office/drawing/2014/main" id="{9A597B75-38A1-CC47-6519-D1758C3B1385}"/>
                  </a:ext>
                </a:extLst>
              </p:cNvPr>
              <p:cNvSpPr txBox="1">
                <a:spLocks noRot="1" noChangeAspect="1" noMove="1" noResize="1" noEditPoints="1" noAdjustHandles="1" noChangeArrowheads="1" noChangeShapeType="1" noTextEdit="1"/>
              </p:cNvSpPr>
              <p:nvPr/>
            </p:nvSpPr>
            <p:spPr>
              <a:xfrm>
                <a:off x="10331708" y="1213046"/>
                <a:ext cx="761514" cy="283989"/>
              </a:xfrm>
              <a:prstGeom prst="rect">
                <a:avLst/>
              </a:prstGeom>
              <a:blipFill>
                <a:blip r:embed="rId8"/>
                <a:stretch>
                  <a:fillRect b="-21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9" name="TextBox 108">
                <a:extLst>
                  <a:ext uri="{FF2B5EF4-FFF2-40B4-BE49-F238E27FC236}">
                    <a16:creationId xmlns:a16="http://schemas.microsoft.com/office/drawing/2014/main" id="{35D39A62-7C0C-2DD8-DC74-654968F2A5FB}"/>
                  </a:ext>
                </a:extLst>
              </p:cNvPr>
              <p:cNvSpPr txBox="1"/>
              <p:nvPr/>
            </p:nvSpPr>
            <p:spPr>
              <a:xfrm>
                <a:off x="9139923" y="532260"/>
                <a:ext cx="761514" cy="2839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smtClean="0">
                                  <a:latin typeface="Cambria Math" panose="02040503050406030204" pitchFamily="18" charset="0"/>
                                </a:rPr>
                                <m:t>𝑸</m:t>
                              </m:r>
                            </m:e>
                          </m:acc>
                        </m:e>
                        <m:sub>
                          <m:r>
                            <a:rPr lang="en-US" sz="1200" b="1" i="1" smtClean="0">
                              <a:latin typeface="Cambria Math" panose="02040503050406030204" pitchFamily="18" charset="0"/>
                            </a:rPr>
                            <m:t>𝑽</m:t>
                          </m:r>
                        </m:sub>
                      </m:sSub>
                    </m:oMath>
                  </m:oMathPara>
                </a14:m>
                <a:endParaRPr lang="en-US" sz="1100" b="1" dirty="0"/>
              </a:p>
            </p:txBody>
          </p:sp>
        </mc:Choice>
        <mc:Fallback xmlns="">
          <p:sp>
            <p:nvSpPr>
              <p:cNvPr id="109" name="TextBox 108">
                <a:extLst>
                  <a:ext uri="{FF2B5EF4-FFF2-40B4-BE49-F238E27FC236}">
                    <a16:creationId xmlns:a16="http://schemas.microsoft.com/office/drawing/2014/main" id="{35D39A62-7C0C-2DD8-DC74-654968F2A5FB}"/>
                  </a:ext>
                </a:extLst>
              </p:cNvPr>
              <p:cNvSpPr txBox="1">
                <a:spLocks noRot="1" noChangeAspect="1" noMove="1" noResize="1" noEditPoints="1" noAdjustHandles="1" noChangeArrowheads="1" noChangeShapeType="1" noTextEdit="1"/>
              </p:cNvSpPr>
              <p:nvPr/>
            </p:nvSpPr>
            <p:spPr>
              <a:xfrm>
                <a:off x="9139923" y="532260"/>
                <a:ext cx="761514" cy="283989"/>
              </a:xfrm>
              <a:prstGeom prst="rect">
                <a:avLst/>
              </a:prstGeom>
              <a:blipFill>
                <a:blip r:embed="rId9"/>
                <a:stretch>
                  <a:fillRect b="-42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 name="TextBox 109">
                <a:extLst>
                  <a:ext uri="{FF2B5EF4-FFF2-40B4-BE49-F238E27FC236}">
                    <a16:creationId xmlns:a16="http://schemas.microsoft.com/office/drawing/2014/main" id="{C45A7369-50CF-3B44-F462-0C99AE604532}"/>
                  </a:ext>
                </a:extLst>
              </p:cNvPr>
              <p:cNvSpPr txBox="1"/>
              <p:nvPr/>
            </p:nvSpPr>
            <p:spPr>
              <a:xfrm>
                <a:off x="8594561" y="2101637"/>
                <a:ext cx="761514"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𝑳𝒊𝒒𝒖𝒊𝒅</m:t>
                      </m:r>
                    </m:oMath>
                  </m:oMathPara>
                </a14:m>
                <a:endParaRPr lang="en-US" sz="1100" b="1" dirty="0"/>
              </a:p>
            </p:txBody>
          </p:sp>
        </mc:Choice>
        <mc:Fallback xmlns="">
          <p:sp>
            <p:nvSpPr>
              <p:cNvPr id="110" name="TextBox 109">
                <a:extLst>
                  <a:ext uri="{FF2B5EF4-FFF2-40B4-BE49-F238E27FC236}">
                    <a16:creationId xmlns:a16="http://schemas.microsoft.com/office/drawing/2014/main" id="{C45A7369-50CF-3B44-F462-0C99AE604532}"/>
                  </a:ext>
                </a:extLst>
              </p:cNvPr>
              <p:cNvSpPr txBox="1">
                <a:spLocks noRot="1" noChangeAspect="1" noMove="1" noResize="1" noEditPoints="1" noAdjustHandles="1" noChangeArrowheads="1" noChangeShapeType="1" noTextEdit="1"/>
              </p:cNvSpPr>
              <p:nvPr/>
            </p:nvSpPr>
            <p:spPr>
              <a:xfrm>
                <a:off x="8594561" y="2101637"/>
                <a:ext cx="761514" cy="276999"/>
              </a:xfrm>
              <a:prstGeom prst="rect">
                <a:avLst/>
              </a:prstGeom>
              <a:blipFill>
                <a:blip r:embed="rId10"/>
                <a:stretch>
                  <a:fillRect b="-8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a:extLst>
                  <a:ext uri="{FF2B5EF4-FFF2-40B4-BE49-F238E27FC236}">
                    <a16:creationId xmlns:a16="http://schemas.microsoft.com/office/drawing/2014/main" id="{F2862993-BE0F-61C2-4A11-2BBBCA67B949}"/>
                  </a:ext>
                </a:extLst>
              </p:cNvPr>
              <p:cNvSpPr txBox="1"/>
              <p:nvPr/>
            </p:nvSpPr>
            <p:spPr>
              <a:xfrm>
                <a:off x="8592843" y="1074773"/>
                <a:ext cx="96329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𝑽𝒂𝒑𝒐𝒓</m:t>
                      </m:r>
                    </m:oMath>
                  </m:oMathPara>
                </a14:m>
                <a:endParaRPr lang="en-US" sz="1100" b="1" dirty="0"/>
              </a:p>
            </p:txBody>
          </p:sp>
        </mc:Choice>
        <mc:Fallback xmlns="">
          <p:sp>
            <p:nvSpPr>
              <p:cNvPr id="111" name="TextBox 110">
                <a:extLst>
                  <a:ext uri="{FF2B5EF4-FFF2-40B4-BE49-F238E27FC236}">
                    <a16:creationId xmlns:a16="http://schemas.microsoft.com/office/drawing/2014/main" id="{F2862993-BE0F-61C2-4A11-2BBBCA67B949}"/>
                  </a:ext>
                </a:extLst>
              </p:cNvPr>
              <p:cNvSpPr txBox="1">
                <a:spLocks noRot="1" noChangeAspect="1" noMove="1" noResize="1" noEditPoints="1" noAdjustHandles="1" noChangeArrowheads="1" noChangeShapeType="1" noTextEdit="1"/>
              </p:cNvSpPr>
              <p:nvPr/>
            </p:nvSpPr>
            <p:spPr>
              <a:xfrm>
                <a:off x="8592843" y="1074773"/>
                <a:ext cx="963298" cy="276999"/>
              </a:xfrm>
              <a:prstGeom prst="rect">
                <a:avLst/>
              </a:prstGeom>
              <a:blipFill>
                <a:blip r:embed="rId11"/>
                <a:stretch>
                  <a:fillRect b="-4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2" name="TextBox 111">
                <a:extLst>
                  <a:ext uri="{FF2B5EF4-FFF2-40B4-BE49-F238E27FC236}">
                    <a16:creationId xmlns:a16="http://schemas.microsoft.com/office/drawing/2014/main" id="{C3641B5B-0DA7-67AC-D963-5C39C696BEE1}"/>
                  </a:ext>
                </a:extLst>
              </p:cNvPr>
              <p:cNvSpPr txBox="1"/>
              <p:nvPr/>
            </p:nvSpPr>
            <p:spPr>
              <a:xfrm>
                <a:off x="9869665" y="511284"/>
                <a:ext cx="761514"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𝑽𝒆𝒏𝒕</m:t>
                      </m:r>
                      <m:r>
                        <a:rPr lang="en-US" sz="1200" b="1" i="1" smtClean="0">
                          <a:latin typeface="Cambria Math" panose="02040503050406030204" pitchFamily="18" charset="0"/>
                        </a:rPr>
                        <m:t> </m:t>
                      </m:r>
                      <m:r>
                        <a:rPr lang="en-US" sz="1200" b="1" i="1" smtClean="0">
                          <a:latin typeface="Cambria Math" panose="02040503050406030204" pitchFamily="18" charset="0"/>
                        </a:rPr>
                        <m:t>𝑻𝒖𝒃𝒆</m:t>
                      </m:r>
                    </m:oMath>
                  </m:oMathPara>
                </a14:m>
                <a:endParaRPr lang="en-US" sz="1100" b="1" dirty="0"/>
              </a:p>
            </p:txBody>
          </p:sp>
        </mc:Choice>
        <mc:Fallback xmlns="">
          <p:sp>
            <p:nvSpPr>
              <p:cNvPr id="112" name="TextBox 111">
                <a:extLst>
                  <a:ext uri="{FF2B5EF4-FFF2-40B4-BE49-F238E27FC236}">
                    <a16:creationId xmlns:a16="http://schemas.microsoft.com/office/drawing/2014/main" id="{C3641B5B-0DA7-67AC-D963-5C39C696BEE1}"/>
                  </a:ext>
                </a:extLst>
              </p:cNvPr>
              <p:cNvSpPr txBox="1">
                <a:spLocks noRot="1" noChangeAspect="1" noMove="1" noResize="1" noEditPoints="1" noAdjustHandles="1" noChangeArrowheads="1" noChangeShapeType="1" noTextEdit="1"/>
              </p:cNvSpPr>
              <p:nvPr/>
            </p:nvSpPr>
            <p:spPr>
              <a:xfrm>
                <a:off x="9869665" y="511284"/>
                <a:ext cx="761514" cy="276999"/>
              </a:xfrm>
              <a:prstGeom prst="rect">
                <a:avLst/>
              </a:prstGeom>
              <a:blipFill>
                <a:blip r:embed="rId12"/>
                <a:stretch>
                  <a:fillRect r="-19200"/>
                </a:stretch>
              </a:blipFill>
            </p:spPr>
            <p:txBody>
              <a:bodyPr/>
              <a:lstStyle/>
              <a:p>
                <a:r>
                  <a:rPr lang="en-US">
                    <a:noFill/>
                  </a:rPr>
                  <a:t> </a:t>
                </a:r>
              </a:p>
            </p:txBody>
          </p:sp>
        </mc:Fallback>
      </mc:AlternateContent>
      <p:cxnSp>
        <p:nvCxnSpPr>
          <p:cNvPr id="113" name="Straight Connector 112">
            <a:extLst>
              <a:ext uri="{FF2B5EF4-FFF2-40B4-BE49-F238E27FC236}">
                <a16:creationId xmlns:a16="http://schemas.microsoft.com/office/drawing/2014/main" id="{FE55A8E1-96ED-03F1-A0ED-29105515D6F4}"/>
              </a:ext>
            </a:extLst>
          </p:cNvPr>
          <p:cNvCxnSpPr>
            <a:cxnSpLocks/>
          </p:cNvCxnSpPr>
          <p:nvPr/>
        </p:nvCxnSpPr>
        <p:spPr>
          <a:xfrm>
            <a:off x="11117539" y="2252314"/>
            <a:ext cx="49617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B17592DB-B10C-08A4-4B6B-D4849DC23C77}"/>
              </a:ext>
            </a:extLst>
          </p:cNvPr>
          <p:cNvCxnSpPr>
            <a:cxnSpLocks/>
          </p:cNvCxnSpPr>
          <p:nvPr/>
        </p:nvCxnSpPr>
        <p:spPr>
          <a:xfrm flipH="1" flipV="1">
            <a:off x="11595683" y="778477"/>
            <a:ext cx="10689" cy="14715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17688A44-44AC-981B-9C1F-021C9749B58A}"/>
              </a:ext>
            </a:extLst>
          </p:cNvPr>
          <p:cNvCxnSpPr>
            <a:cxnSpLocks/>
          </p:cNvCxnSpPr>
          <p:nvPr/>
        </p:nvCxnSpPr>
        <p:spPr>
          <a:xfrm flipH="1" flipV="1">
            <a:off x="11750282" y="607263"/>
            <a:ext cx="11374" cy="16376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A7D67999-C5CD-CB49-D87F-B7AEF1699D2E}"/>
              </a:ext>
            </a:extLst>
          </p:cNvPr>
          <p:cNvCxnSpPr>
            <a:cxnSpLocks/>
          </p:cNvCxnSpPr>
          <p:nvPr/>
        </p:nvCxnSpPr>
        <p:spPr>
          <a:xfrm flipH="1">
            <a:off x="11154114" y="772324"/>
            <a:ext cx="446913" cy="13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C0F374A5-D268-AE55-1C1E-08A0E3FE08A5}"/>
              </a:ext>
            </a:extLst>
          </p:cNvPr>
          <p:cNvCxnSpPr>
            <a:cxnSpLocks/>
          </p:cNvCxnSpPr>
          <p:nvPr/>
        </p:nvCxnSpPr>
        <p:spPr>
          <a:xfrm flipH="1">
            <a:off x="11146146" y="610858"/>
            <a:ext cx="606245" cy="16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7CD0F973-D1FF-EB5F-C872-F872EA0DFF21}"/>
              </a:ext>
            </a:extLst>
          </p:cNvPr>
          <p:cNvCxnSpPr>
            <a:cxnSpLocks/>
          </p:cNvCxnSpPr>
          <p:nvPr/>
        </p:nvCxnSpPr>
        <p:spPr>
          <a:xfrm rot="7800000">
            <a:off x="8112952" y="1321534"/>
            <a:ext cx="218923" cy="269056"/>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1" name="TextBox 120">
                <a:extLst>
                  <a:ext uri="{FF2B5EF4-FFF2-40B4-BE49-F238E27FC236}">
                    <a16:creationId xmlns:a16="http://schemas.microsoft.com/office/drawing/2014/main" id="{BF959C30-BB8D-52B4-8A8D-1E8D23536066}"/>
                  </a:ext>
                </a:extLst>
              </p:cNvPr>
              <p:cNvSpPr txBox="1"/>
              <p:nvPr/>
            </p:nvSpPr>
            <p:spPr>
              <a:xfrm>
                <a:off x="7568204" y="1120377"/>
                <a:ext cx="761514" cy="2839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smtClean="0">
                                  <a:latin typeface="Cambria Math" panose="02040503050406030204" pitchFamily="18" charset="0"/>
                                </a:rPr>
                                <m:t>𝑸</m:t>
                              </m:r>
                            </m:e>
                          </m:acc>
                        </m:e>
                        <m:sub>
                          <m:r>
                            <a:rPr lang="en-US" sz="1200" b="1" i="1" smtClean="0">
                              <a:latin typeface="Cambria Math" panose="02040503050406030204" pitchFamily="18" charset="0"/>
                            </a:rPr>
                            <m:t>𝑽𝒆𝒙𝒕</m:t>
                          </m:r>
                        </m:sub>
                      </m:sSub>
                    </m:oMath>
                  </m:oMathPara>
                </a14:m>
                <a:endParaRPr lang="en-US" sz="1100" b="1" dirty="0"/>
              </a:p>
            </p:txBody>
          </p:sp>
        </mc:Choice>
        <mc:Fallback xmlns="">
          <p:sp>
            <p:nvSpPr>
              <p:cNvPr id="121" name="TextBox 120">
                <a:extLst>
                  <a:ext uri="{FF2B5EF4-FFF2-40B4-BE49-F238E27FC236}">
                    <a16:creationId xmlns:a16="http://schemas.microsoft.com/office/drawing/2014/main" id="{BF959C30-BB8D-52B4-8A8D-1E8D23536066}"/>
                  </a:ext>
                </a:extLst>
              </p:cNvPr>
              <p:cNvSpPr txBox="1">
                <a:spLocks noRot="1" noChangeAspect="1" noMove="1" noResize="1" noEditPoints="1" noAdjustHandles="1" noChangeArrowheads="1" noChangeShapeType="1" noTextEdit="1"/>
              </p:cNvSpPr>
              <p:nvPr/>
            </p:nvSpPr>
            <p:spPr>
              <a:xfrm>
                <a:off x="7568204" y="1120377"/>
                <a:ext cx="761514" cy="283989"/>
              </a:xfrm>
              <a:prstGeom prst="rect">
                <a:avLst/>
              </a:prstGeom>
              <a:blipFill>
                <a:blip r:embed="rId13"/>
                <a:stretch>
                  <a:fillRect b="-4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BE3BE80-35E6-9B7B-BF07-32120F3E8E9D}"/>
                  </a:ext>
                </a:extLst>
              </p:cNvPr>
              <p:cNvSpPr txBox="1"/>
              <p:nvPr/>
            </p:nvSpPr>
            <p:spPr>
              <a:xfrm>
                <a:off x="7369834" y="1574676"/>
                <a:ext cx="761514"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𝑰𝒏𝒕𝒆𝒓𝒇𝒂𝒄𝒆</m:t>
                      </m:r>
                    </m:oMath>
                  </m:oMathPara>
                </a14:m>
                <a:endParaRPr lang="en-US" sz="1100" b="1" dirty="0"/>
              </a:p>
            </p:txBody>
          </p:sp>
        </mc:Choice>
        <mc:Fallback xmlns="">
          <p:sp>
            <p:nvSpPr>
              <p:cNvPr id="3" name="TextBox 2">
                <a:extLst>
                  <a:ext uri="{FF2B5EF4-FFF2-40B4-BE49-F238E27FC236}">
                    <a16:creationId xmlns:a16="http://schemas.microsoft.com/office/drawing/2014/main" id="{6BE3BE80-35E6-9B7B-BF07-32120F3E8E9D}"/>
                  </a:ext>
                </a:extLst>
              </p:cNvPr>
              <p:cNvSpPr txBox="1">
                <a:spLocks noRot="1" noChangeAspect="1" noMove="1" noResize="1" noEditPoints="1" noAdjustHandles="1" noChangeArrowheads="1" noChangeShapeType="1" noTextEdit="1"/>
              </p:cNvSpPr>
              <p:nvPr/>
            </p:nvSpPr>
            <p:spPr>
              <a:xfrm>
                <a:off x="7369834" y="1574676"/>
                <a:ext cx="761514" cy="276999"/>
              </a:xfrm>
              <a:prstGeom prst="rect">
                <a:avLst/>
              </a:prstGeom>
              <a:blipFill>
                <a:blip r:embed="rId14"/>
                <a:stretch>
                  <a:fillRect r="-18400" b="-6522"/>
                </a:stretch>
              </a:blipFill>
            </p:spPr>
            <p:txBody>
              <a:bodyPr/>
              <a:lstStyle/>
              <a:p>
                <a:r>
                  <a:rPr lang="en-US">
                    <a:noFill/>
                  </a:rPr>
                  <a:t> </a:t>
                </a:r>
              </a:p>
            </p:txBody>
          </p:sp>
        </mc:Fallback>
      </mc:AlternateContent>
    </p:spTree>
    <p:extLst>
      <p:ext uri="{BB962C8B-B14F-4D97-AF65-F5344CB8AC3E}">
        <p14:creationId xmlns:p14="http://schemas.microsoft.com/office/powerpoint/2010/main" val="1743102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xEl>
                                              <p:pRg st="7" end="7"/>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2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9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7">
                                            <p:txEl>
                                              <p:pRg st="8" end="8"/>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7">
                                            <p:txEl>
                                              <p:pRg st="9" end="9"/>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7">
                                            <p:txEl>
                                              <p:pRg st="10" end="10"/>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7">
                                            <p:txEl>
                                              <p:pRg st="11" end="11"/>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104" grpId="0"/>
      <p:bldP spid="105" grpId="0"/>
      <p:bldP spid="106" grpId="0"/>
      <p:bldP spid="109" grpId="0"/>
      <p:bldP spid="1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FAEE8D-8DBE-05DF-5BE2-67FBF4E6BA64}"/>
              </a:ext>
            </a:extLst>
          </p:cNvPr>
          <p:cNvSpPr>
            <a:spLocks noGrp="1"/>
          </p:cNvSpPr>
          <p:nvPr>
            <p:ph type="body" sz="quarter" idx="10"/>
          </p:nvPr>
        </p:nvSpPr>
        <p:spPr/>
        <p:txBody>
          <a:bodyPr/>
          <a:lstStyle/>
          <a:p>
            <a:r>
              <a:rPr lang="en-US" dirty="0"/>
              <a:t>Model Validation	</a:t>
            </a:r>
          </a:p>
        </p:txBody>
      </p:sp>
      <p:sp>
        <p:nvSpPr>
          <p:cNvPr id="3" name="Text Placeholder 2">
            <a:extLst>
              <a:ext uri="{FF2B5EF4-FFF2-40B4-BE49-F238E27FC236}">
                <a16:creationId xmlns:a16="http://schemas.microsoft.com/office/drawing/2014/main" id="{9FD8E50E-DB2F-942E-8A6C-E40345A47600}"/>
              </a:ext>
            </a:extLst>
          </p:cNvPr>
          <p:cNvSpPr>
            <a:spLocks noGrp="1"/>
          </p:cNvSpPr>
          <p:nvPr>
            <p:ph type="body" sz="quarter" idx="11"/>
          </p:nvPr>
        </p:nvSpPr>
        <p:spPr/>
        <p:txBody>
          <a:bodyPr/>
          <a:lstStyle/>
          <a:p>
            <a:r>
              <a:rPr lang="en-US" dirty="0"/>
              <a:t>Validation of the model with experimental data sets. </a:t>
            </a:r>
          </a:p>
        </p:txBody>
      </p:sp>
    </p:spTree>
    <p:extLst>
      <p:ext uri="{BB962C8B-B14F-4D97-AF65-F5344CB8AC3E}">
        <p14:creationId xmlns:p14="http://schemas.microsoft.com/office/powerpoint/2010/main" val="1407750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a:extLst>
              <a:ext uri="{FF2B5EF4-FFF2-40B4-BE49-F238E27FC236}">
                <a16:creationId xmlns:a16="http://schemas.microsoft.com/office/drawing/2014/main" id="{47AA32D2-C15C-C8C6-B741-4C9C121A0FA9}"/>
              </a:ext>
            </a:extLst>
          </p:cNvPr>
          <p:cNvGraphicFramePr>
            <a:graphicFrameLocks/>
          </p:cNvGraphicFramePr>
          <p:nvPr>
            <p:extLst>
              <p:ext uri="{D42A27DB-BD31-4B8C-83A1-F6EECF244321}">
                <p14:modId xmlns:p14="http://schemas.microsoft.com/office/powerpoint/2010/main" val="3804117031"/>
              </p:ext>
            </p:extLst>
          </p:nvPr>
        </p:nvGraphicFramePr>
        <p:xfrm>
          <a:off x="106679" y="4583519"/>
          <a:ext cx="10302241" cy="2060130"/>
        </p:xfrm>
        <a:graphic>
          <a:graphicData uri="http://schemas.openxmlformats.org/drawingml/2006/table">
            <a:tbl>
              <a:tblPr firstRow="1" bandRow="1">
                <a:tableStyleId>{2D5ABB26-0587-4C30-8999-92F81FD0307C}</a:tableStyleId>
              </a:tblPr>
              <a:tblGrid>
                <a:gridCol w="1289117">
                  <a:extLst>
                    <a:ext uri="{9D8B030D-6E8A-4147-A177-3AD203B41FA5}">
                      <a16:colId xmlns:a16="http://schemas.microsoft.com/office/drawing/2014/main" val="1220308995"/>
                    </a:ext>
                  </a:extLst>
                </a:gridCol>
                <a:gridCol w="1252285">
                  <a:extLst>
                    <a:ext uri="{9D8B030D-6E8A-4147-A177-3AD203B41FA5}">
                      <a16:colId xmlns:a16="http://schemas.microsoft.com/office/drawing/2014/main" val="405819605"/>
                    </a:ext>
                  </a:extLst>
                </a:gridCol>
                <a:gridCol w="1952092">
                  <a:extLst>
                    <a:ext uri="{9D8B030D-6E8A-4147-A177-3AD203B41FA5}">
                      <a16:colId xmlns:a16="http://schemas.microsoft.com/office/drawing/2014/main" val="3367422226"/>
                    </a:ext>
                  </a:extLst>
                </a:gridCol>
                <a:gridCol w="2108627">
                  <a:extLst>
                    <a:ext uri="{9D8B030D-6E8A-4147-A177-3AD203B41FA5}">
                      <a16:colId xmlns:a16="http://schemas.microsoft.com/office/drawing/2014/main" val="3000018521"/>
                    </a:ext>
                  </a:extLst>
                </a:gridCol>
                <a:gridCol w="2000860">
                  <a:extLst>
                    <a:ext uri="{9D8B030D-6E8A-4147-A177-3AD203B41FA5}">
                      <a16:colId xmlns:a16="http://schemas.microsoft.com/office/drawing/2014/main" val="3815475594"/>
                    </a:ext>
                  </a:extLst>
                </a:gridCol>
                <a:gridCol w="1699260">
                  <a:extLst>
                    <a:ext uri="{9D8B030D-6E8A-4147-A177-3AD203B41FA5}">
                      <a16:colId xmlns:a16="http://schemas.microsoft.com/office/drawing/2014/main" val="435223213"/>
                    </a:ext>
                  </a:extLst>
                </a:gridCol>
              </a:tblGrid>
              <a:tr h="525515">
                <a:tc>
                  <a:txBody>
                    <a:bodyPr/>
                    <a:lstStyle/>
                    <a:p>
                      <a:pPr algn="ctr"/>
                      <a:r>
                        <a:rPr lang="en-US" sz="1400" dirty="0"/>
                        <a:t>Fill Level [%]</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Heat Leak [W]</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Initial Pressure [kPa]</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Initial Temperature [K]</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Average Calibration Coefficient [-]</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MAPE [%]</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9487456"/>
                  </a:ext>
                </a:extLst>
              </a:tr>
              <a:tr h="306923">
                <a:tc>
                  <a:txBody>
                    <a:bodyPr/>
                    <a:lstStyle/>
                    <a:p>
                      <a:pPr algn="ctr"/>
                      <a:r>
                        <a:rPr lang="en-US" sz="1400" dirty="0"/>
                        <a:t>90%</a:t>
                      </a:r>
                    </a:p>
                  </a:txBody>
                  <a:tcPr>
                    <a:lnT w="12700" cap="flat" cmpd="sng" algn="ctr">
                      <a:solidFill>
                        <a:schemeClr val="tx1"/>
                      </a:solidFill>
                      <a:prstDash val="solid"/>
                      <a:round/>
                      <a:headEnd type="none" w="med" len="med"/>
                      <a:tailEnd type="none" w="med" len="med"/>
                    </a:lnT>
                  </a:tcPr>
                </a:tc>
                <a:tc>
                  <a:txBody>
                    <a:bodyPr/>
                    <a:lstStyle/>
                    <a:p>
                      <a:pPr algn="ctr"/>
                      <a:r>
                        <a:rPr lang="en-US" sz="1400" dirty="0"/>
                        <a:t>54.1</a:t>
                      </a:r>
                    </a:p>
                  </a:txBody>
                  <a:tcPr>
                    <a:lnT w="12700" cap="flat" cmpd="sng" algn="ctr">
                      <a:solidFill>
                        <a:schemeClr val="tx1"/>
                      </a:solidFill>
                      <a:prstDash val="solid"/>
                      <a:round/>
                      <a:headEnd type="none" w="med" len="med"/>
                      <a:tailEnd type="none" w="med" len="med"/>
                    </a:lnT>
                  </a:tcPr>
                </a:tc>
                <a:tc>
                  <a:txBody>
                    <a:bodyPr/>
                    <a:lstStyle/>
                    <a:p>
                      <a:pPr algn="ctr"/>
                      <a:r>
                        <a:rPr lang="en-US" sz="1400" dirty="0"/>
                        <a:t>113.3</a:t>
                      </a:r>
                    </a:p>
                  </a:txBody>
                  <a:tcPr>
                    <a:lnT w="12700" cap="flat" cmpd="sng" algn="ctr">
                      <a:solidFill>
                        <a:schemeClr val="tx1"/>
                      </a:solidFill>
                      <a:prstDash val="solid"/>
                      <a:round/>
                      <a:headEnd type="none" w="med" len="med"/>
                      <a:tailEnd type="none" w="med" len="med"/>
                    </a:lnT>
                  </a:tcPr>
                </a:tc>
                <a:tc>
                  <a:txBody>
                    <a:bodyPr/>
                    <a:lstStyle/>
                    <a:p>
                      <a:pPr algn="ctr"/>
                      <a:r>
                        <a:rPr lang="en-US" sz="1400" dirty="0"/>
                        <a:t>20.9</a:t>
                      </a:r>
                    </a:p>
                  </a:txBody>
                  <a:tcPr>
                    <a:lnT w="12700" cap="flat" cmpd="sng" algn="ctr">
                      <a:solidFill>
                        <a:schemeClr val="tx1"/>
                      </a:solidFill>
                      <a:prstDash val="solid"/>
                      <a:round/>
                      <a:headEnd type="none" w="med" len="med"/>
                      <a:tailEnd type="none" w="med" len="med"/>
                    </a:lnT>
                  </a:tcPr>
                </a:tc>
                <a:tc>
                  <a:txBody>
                    <a:bodyPr/>
                    <a:lstStyle/>
                    <a:p>
                      <a:pPr algn="ctr"/>
                      <a:r>
                        <a:rPr lang="en-US" sz="1400" dirty="0"/>
                        <a:t>0.091</a:t>
                      </a:r>
                    </a:p>
                  </a:txBody>
                  <a:tcPr>
                    <a:lnT w="12700" cap="flat" cmpd="sng" algn="ctr">
                      <a:solidFill>
                        <a:schemeClr val="tx1"/>
                      </a:solidFill>
                      <a:prstDash val="solid"/>
                      <a:round/>
                      <a:headEnd type="none" w="med" len="med"/>
                      <a:tailEnd type="none" w="med" len="med"/>
                    </a:lnT>
                  </a:tcPr>
                </a:tc>
                <a:tc>
                  <a:txBody>
                    <a:bodyPr/>
                    <a:lstStyle/>
                    <a:p>
                      <a:pPr algn="ctr"/>
                      <a:r>
                        <a:rPr lang="en-US" sz="1400" dirty="0">
                          <a:solidFill>
                            <a:schemeClr val="tx1"/>
                          </a:solidFill>
                        </a:rPr>
                        <a:t>±3.23</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8391942"/>
                  </a:ext>
                </a:extLst>
              </a:tr>
              <a:tr h="306923">
                <a:tc>
                  <a:txBody>
                    <a:bodyPr/>
                    <a:lstStyle/>
                    <a:p>
                      <a:pPr algn="ctr"/>
                      <a:r>
                        <a:rPr lang="en-US" sz="1400" dirty="0"/>
                        <a:t>50%</a:t>
                      </a:r>
                    </a:p>
                  </a:txBody>
                  <a:tcPr/>
                </a:tc>
                <a:tc>
                  <a:txBody>
                    <a:bodyPr/>
                    <a:lstStyle/>
                    <a:p>
                      <a:pPr algn="ctr"/>
                      <a:r>
                        <a:rPr lang="en-US" sz="1400" dirty="0"/>
                        <a:t>51.8</a:t>
                      </a:r>
                    </a:p>
                  </a:txBody>
                  <a:tcPr/>
                </a:tc>
                <a:tc>
                  <a:txBody>
                    <a:bodyPr/>
                    <a:lstStyle/>
                    <a:p>
                      <a:pPr algn="ctr"/>
                      <a:r>
                        <a:rPr lang="en-US" sz="1400" dirty="0"/>
                        <a:t>111.6</a:t>
                      </a:r>
                    </a:p>
                  </a:txBody>
                  <a:tcPr/>
                </a:tc>
                <a:tc>
                  <a:txBody>
                    <a:bodyPr/>
                    <a:lstStyle/>
                    <a:p>
                      <a:pPr algn="ctr"/>
                      <a:r>
                        <a:rPr lang="en-US" sz="1400" dirty="0"/>
                        <a:t>24.4</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u="none" strike="noStrike" kern="1200" cap="none" spc="0" normalizeH="0" baseline="0" noProof="0" dirty="0">
                          <a:ln>
                            <a:noFill/>
                          </a:ln>
                          <a:solidFill>
                            <a:srgbClr val="000000"/>
                          </a:solidFill>
                          <a:effectLst/>
                          <a:uLnTx/>
                          <a:uFillTx/>
                        </a:rPr>
                        <a:t>0.091</a:t>
                      </a:r>
                      <a:endParaRPr kumimoji="0" lang="en-US" sz="1400" b="0" i="0" u="none" strike="noStrike" kern="1200" cap="none" spc="0" normalizeH="0" baseline="0" noProof="0" dirty="0">
                        <a:ln>
                          <a:noFill/>
                        </a:ln>
                        <a:solidFill>
                          <a:srgbClr val="000000"/>
                        </a:solidFill>
                        <a:effectLst/>
                        <a:uLnTx/>
                        <a:uFillTx/>
                        <a:latin typeface="Century Schoolbook" panose="02040604050505020304"/>
                        <a:ea typeface="+mn-ea"/>
                        <a:cs typeface="+mn-cs"/>
                      </a:endParaRPr>
                    </a:p>
                  </a:txBody>
                  <a:tcPr/>
                </a:tc>
                <a:tc>
                  <a:txBody>
                    <a:bodyPr/>
                    <a:lstStyle/>
                    <a:p>
                      <a:pPr algn="ctr"/>
                      <a:r>
                        <a:rPr lang="en-US" sz="1400" dirty="0">
                          <a:solidFill>
                            <a:schemeClr val="tx1"/>
                          </a:solidFill>
                        </a:rPr>
                        <a:t>±1.64</a:t>
                      </a:r>
                    </a:p>
                  </a:txBody>
                  <a:tcPr/>
                </a:tc>
                <a:extLst>
                  <a:ext uri="{0D108BD9-81ED-4DB2-BD59-A6C34878D82A}">
                    <a16:rowId xmlns:a16="http://schemas.microsoft.com/office/drawing/2014/main" val="1770248966"/>
                  </a:ext>
                </a:extLst>
              </a:tr>
              <a:tr h="306923">
                <a:tc>
                  <a:txBody>
                    <a:bodyPr/>
                    <a:lstStyle/>
                    <a:p>
                      <a:pPr algn="ctr"/>
                      <a:r>
                        <a:rPr lang="en-US" sz="1400" dirty="0"/>
                        <a:t>90%</a:t>
                      </a:r>
                    </a:p>
                  </a:txBody>
                  <a:tcPr/>
                </a:tc>
                <a:tc>
                  <a:txBody>
                    <a:bodyPr/>
                    <a:lstStyle/>
                    <a:p>
                      <a:pPr algn="ctr"/>
                      <a:r>
                        <a:rPr lang="en-US" sz="1400" dirty="0"/>
                        <a:t>20.2</a:t>
                      </a:r>
                    </a:p>
                  </a:txBody>
                  <a:tcPr/>
                </a:tc>
                <a:tc>
                  <a:txBody>
                    <a:bodyPr/>
                    <a:lstStyle/>
                    <a:p>
                      <a:pPr algn="ctr"/>
                      <a:r>
                        <a:rPr lang="en-US" sz="1400" dirty="0"/>
                        <a:t>111.9</a:t>
                      </a:r>
                    </a:p>
                  </a:txBody>
                  <a:tcPr/>
                </a:tc>
                <a:tc>
                  <a:txBody>
                    <a:bodyPr/>
                    <a:lstStyle/>
                    <a:p>
                      <a:pPr algn="ctr"/>
                      <a:r>
                        <a:rPr lang="en-US" sz="1400" dirty="0"/>
                        <a:t>22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u="none" strike="noStrike" kern="1200" cap="none" spc="0" normalizeH="0" baseline="0" noProof="0" dirty="0">
                          <a:ln>
                            <a:noFill/>
                          </a:ln>
                          <a:solidFill>
                            <a:srgbClr val="000000"/>
                          </a:solidFill>
                          <a:effectLst/>
                          <a:uLnTx/>
                          <a:uFillTx/>
                        </a:rPr>
                        <a:t>0.091</a:t>
                      </a:r>
                      <a:endParaRPr kumimoji="0" lang="en-US" sz="1400" b="0" i="0" u="none" strike="noStrike" kern="1200" cap="none" spc="0" normalizeH="0" baseline="0" noProof="0" dirty="0">
                        <a:ln>
                          <a:noFill/>
                        </a:ln>
                        <a:solidFill>
                          <a:srgbClr val="000000"/>
                        </a:solidFill>
                        <a:effectLst/>
                        <a:uLnTx/>
                        <a:uFillTx/>
                        <a:latin typeface="Century Schoolbook" panose="02040604050505020304"/>
                        <a:ea typeface="+mn-ea"/>
                        <a:cs typeface="+mn-cs"/>
                      </a:endParaRPr>
                    </a:p>
                  </a:txBody>
                  <a:tcPr/>
                </a:tc>
                <a:tc>
                  <a:txBody>
                    <a:bodyPr/>
                    <a:lstStyle/>
                    <a:p>
                      <a:pPr algn="ctr"/>
                      <a:r>
                        <a:rPr lang="en-US" sz="1400" dirty="0">
                          <a:solidFill>
                            <a:schemeClr val="tx1"/>
                          </a:solidFill>
                        </a:rPr>
                        <a:t>±4.31</a:t>
                      </a:r>
                    </a:p>
                  </a:txBody>
                  <a:tcPr/>
                </a:tc>
                <a:extLst>
                  <a:ext uri="{0D108BD9-81ED-4DB2-BD59-A6C34878D82A}">
                    <a16:rowId xmlns:a16="http://schemas.microsoft.com/office/drawing/2014/main" val="3774091469"/>
                  </a:ext>
                </a:extLst>
              </a:tr>
              <a:tr h="306923">
                <a:tc>
                  <a:txBody>
                    <a:bodyPr/>
                    <a:lstStyle/>
                    <a:p>
                      <a:pPr algn="ctr"/>
                      <a:r>
                        <a:rPr lang="en-US" sz="1400" dirty="0"/>
                        <a:t>50%</a:t>
                      </a:r>
                    </a:p>
                  </a:txBody>
                  <a:tcPr/>
                </a:tc>
                <a:tc>
                  <a:txBody>
                    <a:bodyPr/>
                    <a:lstStyle/>
                    <a:p>
                      <a:pPr algn="ctr"/>
                      <a:r>
                        <a:rPr lang="en-US" sz="1400" dirty="0"/>
                        <a:t>18.8</a:t>
                      </a:r>
                    </a:p>
                  </a:txBody>
                  <a:tcPr/>
                </a:tc>
                <a:tc>
                  <a:txBody>
                    <a:bodyPr/>
                    <a:lstStyle/>
                    <a:p>
                      <a:pPr algn="ctr"/>
                      <a:r>
                        <a:rPr lang="en-US" sz="1400" dirty="0"/>
                        <a:t>122</a:t>
                      </a:r>
                    </a:p>
                  </a:txBody>
                  <a:tcPr/>
                </a:tc>
                <a:tc>
                  <a:txBody>
                    <a:bodyPr/>
                    <a:lstStyle/>
                    <a:p>
                      <a:pPr algn="ctr"/>
                      <a:r>
                        <a:rPr lang="en-US" sz="1400" dirty="0"/>
                        <a:t>21.2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u="none" strike="noStrike" kern="1200" cap="none" spc="0" normalizeH="0" baseline="0" noProof="0" dirty="0">
                          <a:ln>
                            <a:noFill/>
                          </a:ln>
                          <a:solidFill>
                            <a:srgbClr val="000000"/>
                          </a:solidFill>
                          <a:effectLst/>
                          <a:uLnTx/>
                          <a:uFillTx/>
                        </a:rPr>
                        <a:t>0.091</a:t>
                      </a:r>
                      <a:endParaRPr kumimoji="0" lang="en-US" sz="1400" b="0" i="0" u="none" strike="noStrike" kern="1200" cap="none" spc="0" normalizeH="0" baseline="0" noProof="0" dirty="0">
                        <a:ln>
                          <a:noFill/>
                        </a:ln>
                        <a:solidFill>
                          <a:srgbClr val="000000"/>
                        </a:solidFill>
                        <a:effectLst/>
                        <a:uLnTx/>
                        <a:uFillTx/>
                        <a:latin typeface="Century Schoolbook" panose="02040604050505020304"/>
                        <a:ea typeface="+mn-ea"/>
                        <a:cs typeface="+mn-cs"/>
                      </a:endParaRPr>
                    </a:p>
                  </a:txBody>
                  <a:tcPr/>
                </a:tc>
                <a:tc>
                  <a:txBody>
                    <a:bodyPr/>
                    <a:lstStyle/>
                    <a:p>
                      <a:pPr algn="ctr"/>
                      <a:r>
                        <a:rPr lang="en-US" sz="1400" dirty="0">
                          <a:solidFill>
                            <a:schemeClr val="tx1"/>
                          </a:solidFill>
                        </a:rPr>
                        <a:t>±1.21</a:t>
                      </a:r>
                    </a:p>
                  </a:txBody>
                  <a:tcPr/>
                </a:tc>
                <a:extLst>
                  <a:ext uri="{0D108BD9-81ED-4DB2-BD59-A6C34878D82A}">
                    <a16:rowId xmlns:a16="http://schemas.microsoft.com/office/drawing/2014/main" val="1074309661"/>
                  </a:ext>
                </a:extLst>
              </a:tr>
              <a:tr h="306923">
                <a:tc>
                  <a:txBody>
                    <a:bodyPr/>
                    <a:lstStyle/>
                    <a:p>
                      <a:pPr algn="ctr"/>
                      <a:r>
                        <a:rPr lang="en-US" sz="1400" dirty="0"/>
                        <a:t>25%</a:t>
                      </a:r>
                    </a:p>
                  </a:txBody>
                  <a:tcPr>
                    <a:lnB w="12700" cap="flat" cmpd="sng" algn="ctr">
                      <a:solidFill>
                        <a:schemeClr val="tx1"/>
                      </a:solidFill>
                      <a:prstDash val="solid"/>
                      <a:round/>
                      <a:headEnd type="none" w="med" len="med"/>
                      <a:tailEnd type="none" w="med" len="med"/>
                    </a:lnB>
                  </a:tcPr>
                </a:tc>
                <a:tc>
                  <a:txBody>
                    <a:bodyPr/>
                    <a:lstStyle/>
                    <a:p>
                      <a:pPr algn="ctr"/>
                      <a:r>
                        <a:rPr lang="en-US" sz="1400" dirty="0"/>
                        <a:t>18.7</a:t>
                      </a:r>
                    </a:p>
                  </a:txBody>
                  <a:tcPr>
                    <a:lnB w="12700" cap="flat" cmpd="sng" algn="ctr">
                      <a:solidFill>
                        <a:schemeClr val="tx1"/>
                      </a:solidFill>
                      <a:prstDash val="solid"/>
                      <a:round/>
                      <a:headEnd type="none" w="med" len="med"/>
                      <a:tailEnd type="none" w="med" len="med"/>
                    </a:lnB>
                  </a:tcPr>
                </a:tc>
                <a:tc>
                  <a:txBody>
                    <a:bodyPr/>
                    <a:lstStyle/>
                    <a:p>
                      <a:pPr algn="ctr"/>
                      <a:r>
                        <a:rPr lang="en-US" sz="1400" dirty="0"/>
                        <a:t>122</a:t>
                      </a:r>
                    </a:p>
                  </a:txBody>
                  <a:tcPr>
                    <a:lnB w="12700" cap="flat" cmpd="sng" algn="ctr">
                      <a:solidFill>
                        <a:schemeClr val="tx1"/>
                      </a:solidFill>
                      <a:prstDash val="solid"/>
                      <a:round/>
                      <a:headEnd type="none" w="med" len="med"/>
                      <a:tailEnd type="none" w="med" len="med"/>
                    </a:lnB>
                  </a:tcPr>
                </a:tc>
                <a:tc>
                  <a:txBody>
                    <a:bodyPr/>
                    <a:lstStyle/>
                    <a:p>
                      <a:pPr algn="ctr"/>
                      <a:r>
                        <a:rPr lang="en-US" sz="1400" dirty="0"/>
                        <a:t>21.3</a:t>
                      </a:r>
                    </a:p>
                  </a:txBody>
                  <a:tcP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u="none" strike="noStrike" kern="1200" cap="none" spc="0" normalizeH="0" baseline="0" noProof="0" dirty="0">
                          <a:ln>
                            <a:noFill/>
                          </a:ln>
                          <a:solidFill>
                            <a:srgbClr val="000000"/>
                          </a:solidFill>
                          <a:effectLst/>
                          <a:uLnTx/>
                          <a:uFillTx/>
                        </a:rPr>
                        <a:t>0.091</a:t>
                      </a:r>
                      <a:endParaRPr kumimoji="0" lang="en-US" sz="1400" b="0" i="0" u="none" strike="noStrike" kern="1200" cap="none" spc="0" normalizeH="0" baseline="0" noProof="0" dirty="0">
                        <a:ln>
                          <a:noFill/>
                        </a:ln>
                        <a:solidFill>
                          <a:srgbClr val="000000"/>
                        </a:solidFill>
                        <a:effectLst/>
                        <a:uLnTx/>
                        <a:uFillTx/>
                        <a:latin typeface="Century Schoolbook" panose="02040604050505020304"/>
                        <a:ea typeface="+mn-ea"/>
                        <a:cs typeface="+mn-cs"/>
                      </a:endParaRPr>
                    </a:p>
                  </a:txBody>
                  <a:tcPr>
                    <a:lnB w="12700" cap="flat" cmpd="sng" algn="ctr">
                      <a:solidFill>
                        <a:schemeClr val="tx1"/>
                      </a:solidFill>
                      <a:prstDash val="solid"/>
                      <a:round/>
                      <a:headEnd type="none" w="med" len="med"/>
                      <a:tailEnd type="none" w="med" len="med"/>
                    </a:lnB>
                  </a:tcPr>
                </a:tc>
                <a:tc>
                  <a:txBody>
                    <a:bodyPr/>
                    <a:lstStyle/>
                    <a:p>
                      <a:pPr algn="ctr"/>
                      <a:r>
                        <a:rPr lang="en-US" sz="1400" dirty="0">
                          <a:solidFill>
                            <a:schemeClr val="tx1"/>
                          </a:solidFill>
                        </a:rPr>
                        <a:t>±0.62</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4905344"/>
                  </a:ext>
                </a:extLst>
              </a:tr>
            </a:tbl>
          </a:graphicData>
        </a:graphic>
      </p:graphicFrame>
      <p:sp>
        <p:nvSpPr>
          <p:cNvPr id="2" name="Title 1">
            <a:extLst>
              <a:ext uri="{FF2B5EF4-FFF2-40B4-BE49-F238E27FC236}">
                <a16:creationId xmlns:a16="http://schemas.microsoft.com/office/drawing/2014/main" id="{D6FAB3B8-B2AF-7FCE-6801-2D50C35B5A74}"/>
              </a:ext>
            </a:extLst>
          </p:cNvPr>
          <p:cNvSpPr>
            <a:spLocks noGrp="1"/>
          </p:cNvSpPr>
          <p:nvPr>
            <p:ph type="title"/>
          </p:nvPr>
        </p:nvSpPr>
        <p:spPr>
          <a:xfrm>
            <a:off x="260006" y="166978"/>
            <a:ext cx="11665293" cy="779227"/>
          </a:xfrm>
        </p:spPr>
        <p:txBody>
          <a:bodyPr>
            <a:noAutofit/>
          </a:bodyPr>
          <a:lstStyle/>
          <a:p>
            <a:r>
              <a:rPr lang="en-US" dirty="0"/>
              <a:t>Multi-Purpose Hydrogen Test Bed Validation </a:t>
            </a:r>
          </a:p>
        </p:txBody>
      </p:sp>
      <mc:AlternateContent xmlns:mc="http://schemas.openxmlformats.org/markup-compatibility/2006" xmlns:a14="http://schemas.microsoft.com/office/drawing/2010/main">
        <mc:Choice Requires="a14">
          <p:sp>
            <p:nvSpPr>
              <p:cNvPr id="17" name="Content Placeholder 5">
                <a:extLst>
                  <a:ext uri="{FF2B5EF4-FFF2-40B4-BE49-F238E27FC236}">
                    <a16:creationId xmlns:a16="http://schemas.microsoft.com/office/drawing/2014/main" id="{376A81A5-35EB-9A87-ACA5-F7EF3DEFEF90}"/>
                  </a:ext>
                </a:extLst>
              </p:cNvPr>
              <p:cNvSpPr>
                <a:spLocks noGrp="1"/>
              </p:cNvSpPr>
              <p:nvPr>
                <p:ph idx="1"/>
              </p:nvPr>
            </p:nvSpPr>
            <p:spPr>
              <a:xfrm>
                <a:off x="4945519" y="1010639"/>
                <a:ext cx="6264348" cy="3519480"/>
              </a:xfrm>
            </p:spPr>
            <p:txBody>
              <a:bodyPr>
                <a:normAutofit/>
              </a:bodyPr>
              <a:lstStyle/>
              <a:p>
                <a:pPr marL="0" indent="0">
                  <a:buNone/>
                </a:pPr>
                <a:r>
                  <a:rPr lang="en-US" b="0" dirty="0"/>
                  <a:t>Vertical tank data from the cylindrical MHTB Tank is used for model validation. </a:t>
                </a:r>
              </a:p>
              <a:p>
                <a:pPr marL="274320" lvl="1" indent="0">
                  <a:buNone/>
                </a:pPr>
                <a:r>
                  <a:rPr lang="en-US" sz="1800" dirty="0"/>
                  <a:t>Digitized experimental data [4] is compared with theoretical results to obtain:</a:t>
                </a:r>
                <a:endParaRPr lang="en-US" sz="1700" dirty="0"/>
              </a:p>
              <a:p>
                <a:pPr marL="548640" lvl="2" indent="0">
                  <a:spcAft>
                    <a:spcPts val="1000"/>
                  </a:spcAft>
                  <a:buNone/>
                </a:pPr>
                <a:r>
                  <a:rPr lang="en-US" sz="1600" dirty="0"/>
                  <a:t>Mean absolute percent error:</a:t>
                </a:r>
              </a:p>
              <a:p>
                <a:pPr marL="548640" lvl="2" indent="0">
                  <a:spcBef>
                    <a:spcPts val="500"/>
                  </a:spcBef>
                  <a:buNone/>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𝑀𝐴𝑃𝐸</m:t>
                      </m:r>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𝑛</m:t>
                          </m:r>
                        </m:den>
                      </m:f>
                      <m:nary>
                        <m:naryPr>
                          <m:chr m:val="∑"/>
                          <m:ctrlPr>
                            <a:rPr lang="en-US" sz="1600" b="0" i="1" smtClean="0">
                              <a:latin typeface="Cambria Math" panose="02040503050406030204" pitchFamily="18" charset="0"/>
                            </a:rPr>
                          </m:ctrlPr>
                        </m:naryPr>
                        <m:sub>
                          <m:r>
                            <m:rPr>
                              <m:brk m:alnAt="23"/>
                            </m:rPr>
                            <a:rPr lang="en-US" sz="1600" b="0" i="1" smtClean="0">
                              <a:latin typeface="Cambria Math" panose="02040503050406030204" pitchFamily="18" charset="0"/>
                            </a:rPr>
                            <m:t>𝑡</m:t>
                          </m:r>
                          <m:r>
                            <a:rPr lang="en-US" sz="1600" b="0" i="1" smtClean="0">
                              <a:latin typeface="Cambria Math" panose="02040503050406030204" pitchFamily="18" charset="0"/>
                            </a:rPr>
                            <m:t>=1</m:t>
                          </m:r>
                        </m:sub>
                        <m:sup>
                          <m:r>
                            <a:rPr lang="en-US" sz="1600" b="0" i="1" smtClean="0">
                              <a:latin typeface="Cambria Math" panose="02040503050406030204" pitchFamily="18" charset="0"/>
                            </a:rPr>
                            <m:t>𝑛</m:t>
                          </m:r>
                        </m:sup>
                        <m:e>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sSub>
                                <m:sSubPr>
                                  <m:ctrlPr>
                                    <a:rPr lang="en-US" sz="1600" i="1">
                                      <a:latin typeface="Cambria Math" panose="02040503050406030204" pitchFamily="18" charset="0"/>
                                    </a:rPr>
                                  </m:ctrlPr>
                                </m:sSubPr>
                                <m:e>
                                  <m:r>
                                    <a:rPr lang="en-US" sz="1600" i="1">
                                      <a:latin typeface="Cambria Math" panose="02040503050406030204" pitchFamily="18" charset="0"/>
                                    </a:rPr>
                                    <m:t>𝑃</m:t>
                                  </m:r>
                                </m:e>
                                <m:sub>
                                  <m:r>
                                    <a:rPr lang="en-US" sz="1600" i="1">
                                      <a:latin typeface="Cambria Math" panose="02040503050406030204" pitchFamily="18" charset="0"/>
                                    </a:rPr>
                                    <m:t>𝐸𝑥𝑝𝑒𝑟𝑖𝑚𝑒𝑛𝑡𝑎𝑙</m:t>
                                  </m:r>
                                </m:sub>
                              </m:sSub>
                              <m:r>
                                <a:rPr lang="en-US" sz="1600" i="1">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𝑃</m:t>
                                  </m:r>
                                </m:e>
                                <m:sub>
                                  <m:r>
                                    <a:rPr lang="en-US" sz="1600" i="1">
                                      <a:latin typeface="Cambria Math" panose="02040503050406030204" pitchFamily="18" charset="0"/>
                                    </a:rPr>
                                    <m:t>𝑇h𝑒𝑜𝑟𝑒𝑡𝑖𝑐𝑎𝑙</m:t>
                                  </m:r>
                                </m:sub>
                              </m:sSub>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𝑃</m:t>
                                  </m:r>
                                </m:e>
                                <m:sub>
                                  <m:r>
                                    <a:rPr lang="en-US" sz="1600" b="0" i="1" smtClean="0">
                                      <a:latin typeface="Cambria Math" panose="02040503050406030204" pitchFamily="18" charset="0"/>
                                    </a:rPr>
                                    <m:t>𝐸𝑥𝑝𝑒𝑟𝑖𝑚𝑒𝑛𝑡𝑎𝑙</m:t>
                                  </m:r>
                                </m:sub>
                              </m:sSub>
                            </m:den>
                          </m:f>
                          <m:r>
                            <a:rPr lang="en-US" sz="1600" b="0" i="1" smtClean="0">
                              <a:latin typeface="Cambria Math" panose="02040503050406030204" pitchFamily="18" charset="0"/>
                            </a:rPr>
                            <m:t>|</m:t>
                          </m:r>
                        </m:e>
                      </m:nary>
                    </m:oMath>
                  </m:oMathPara>
                </a14:m>
                <a:endParaRPr lang="en-US" sz="1600" dirty="0"/>
              </a:p>
              <a:p>
                <a:pPr marL="274320" lvl="1" indent="0">
                  <a:spcBef>
                    <a:spcPts val="1000"/>
                  </a:spcBef>
                  <a:buNone/>
                </a:pPr>
                <a:r>
                  <a:rPr lang="en-US" sz="1800" dirty="0"/>
                  <a:t>Optimized calibration for 5 MHTB data sets then an average calibration is found of 0.091.</a:t>
                </a:r>
              </a:p>
            </p:txBody>
          </p:sp>
        </mc:Choice>
        <mc:Fallback xmlns="">
          <p:sp>
            <p:nvSpPr>
              <p:cNvPr id="17" name="Content Placeholder 5">
                <a:extLst>
                  <a:ext uri="{FF2B5EF4-FFF2-40B4-BE49-F238E27FC236}">
                    <a16:creationId xmlns:a16="http://schemas.microsoft.com/office/drawing/2014/main" id="{376A81A5-35EB-9A87-ACA5-F7EF3DEFEF90}"/>
                  </a:ext>
                </a:extLst>
              </p:cNvPr>
              <p:cNvSpPr>
                <a:spLocks noGrp="1" noRot="1" noChangeAspect="1" noMove="1" noResize="1" noEditPoints="1" noAdjustHandles="1" noChangeArrowheads="1" noChangeShapeType="1" noTextEdit="1"/>
              </p:cNvSpPr>
              <p:nvPr>
                <p:ph idx="1"/>
              </p:nvPr>
            </p:nvSpPr>
            <p:spPr>
              <a:xfrm>
                <a:off x="4945519" y="1010639"/>
                <a:ext cx="6264348" cy="3519480"/>
              </a:xfrm>
              <a:blipFill>
                <a:blip r:embed="rId3"/>
                <a:stretch>
                  <a:fillRect l="-778" t="-1386"/>
                </a:stretch>
              </a:blipFill>
            </p:spPr>
            <p:txBody>
              <a:bodyPr/>
              <a:lstStyle/>
              <a:p>
                <a:r>
                  <a:rPr lang="en-US">
                    <a:noFill/>
                  </a:rPr>
                  <a:t> </a:t>
                </a:r>
              </a:p>
            </p:txBody>
          </p:sp>
        </mc:Fallback>
      </mc:AlternateContent>
      <p:grpSp>
        <p:nvGrpSpPr>
          <p:cNvPr id="9" name="Group 8">
            <a:extLst>
              <a:ext uri="{FF2B5EF4-FFF2-40B4-BE49-F238E27FC236}">
                <a16:creationId xmlns:a16="http://schemas.microsoft.com/office/drawing/2014/main" id="{0FEC60AF-F8CD-86BE-EE06-B350D3412E20}"/>
              </a:ext>
            </a:extLst>
          </p:cNvPr>
          <p:cNvGrpSpPr/>
          <p:nvPr/>
        </p:nvGrpSpPr>
        <p:grpSpPr>
          <a:xfrm>
            <a:off x="622299" y="796293"/>
            <a:ext cx="3988309" cy="3731406"/>
            <a:chOff x="622299" y="750573"/>
            <a:chExt cx="3988309" cy="3731406"/>
          </a:xfrm>
        </p:grpSpPr>
        <p:grpSp>
          <p:nvGrpSpPr>
            <p:cNvPr id="6" name="Group 5">
              <a:extLst>
                <a:ext uri="{FF2B5EF4-FFF2-40B4-BE49-F238E27FC236}">
                  <a16:creationId xmlns:a16="http://schemas.microsoft.com/office/drawing/2014/main" id="{3F8E438B-2DE0-EF78-D7B2-0D51C846C34B}"/>
                </a:ext>
              </a:extLst>
            </p:cNvPr>
            <p:cNvGrpSpPr>
              <a:grpSpLocks noChangeAspect="1"/>
            </p:cNvGrpSpPr>
            <p:nvPr/>
          </p:nvGrpSpPr>
          <p:grpSpPr>
            <a:xfrm>
              <a:off x="622299" y="750573"/>
              <a:ext cx="3988309" cy="3047813"/>
              <a:chOff x="2048016" y="932161"/>
              <a:chExt cx="2745906" cy="2192326"/>
            </a:xfrm>
          </p:grpSpPr>
          <p:pic>
            <p:nvPicPr>
              <p:cNvPr id="3" name="Picture 2">
                <a:extLst>
                  <a:ext uri="{FF2B5EF4-FFF2-40B4-BE49-F238E27FC236}">
                    <a16:creationId xmlns:a16="http://schemas.microsoft.com/office/drawing/2014/main" id="{2EB39CDA-95D9-87BB-A2A9-643713B9C0EF}"/>
                  </a:ext>
                </a:extLst>
              </p:cNvPr>
              <p:cNvPicPr>
                <a:picLocks noChangeAspect="1"/>
              </p:cNvPicPr>
              <p:nvPr/>
            </p:nvPicPr>
            <p:blipFill>
              <a:blip r:embed="rId4" cstate="print">
                <a:extLst>
                  <a:ext uri="{28A0092B-C50C-407E-A947-70E740481C1C}">
                    <a14:useLocalDpi xmlns:a14="http://schemas.microsoft.com/office/drawing/2010/main" val="0"/>
                  </a:ext>
                </a:extLst>
              </a:blip>
              <a:srcRect t="572" b="572"/>
              <a:stretch/>
            </p:blipFill>
            <p:spPr>
              <a:xfrm>
                <a:off x="2048016" y="998282"/>
                <a:ext cx="2745906" cy="2126205"/>
              </a:xfrm>
              <a:prstGeom prst="rect">
                <a:avLst/>
              </a:prstGeom>
            </p:spPr>
          </p:pic>
          <p:sp>
            <p:nvSpPr>
              <p:cNvPr id="5" name="Rectangle 4">
                <a:extLst>
                  <a:ext uri="{FF2B5EF4-FFF2-40B4-BE49-F238E27FC236}">
                    <a16:creationId xmlns:a16="http://schemas.microsoft.com/office/drawing/2014/main" id="{E2CAB9C3-920E-AFA1-A047-FFE46B876583}"/>
                  </a:ext>
                </a:extLst>
              </p:cNvPr>
              <p:cNvSpPr/>
              <p:nvPr/>
            </p:nvSpPr>
            <p:spPr>
              <a:xfrm>
                <a:off x="2419642" y="932161"/>
                <a:ext cx="2073639" cy="1990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91ACBB37-2A6C-DE2A-C8D4-B34278721082}"/>
                </a:ext>
              </a:extLst>
            </p:cNvPr>
            <p:cNvSpPr txBox="1"/>
            <p:nvPr/>
          </p:nvSpPr>
          <p:spPr>
            <a:xfrm>
              <a:off x="1183329" y="3927981"/>
              <a:ext cx="2942450" cy="553998"/>
            </a:xfrm>
            <a:prstGeom prst="rect">
              <a:avLst/>
            </a:prstGeom>
            <a:noFill/>
          </p:spPr>
          <p:txBody>
            <a:bodyPr wrap="square" rtlCol="0">
              <a:spAutoFit/>
            </a:bodyPr>
            <a:lstStyle/>
            <a:p>
              <a:pPr algn="ctr"/>
              <a:r>
                <a:rPr lang="en-US" sz="1000" dirty="0"/>
                <a:t>Optimal prediction of 50% fill level with </a:t>
              </a:r>
            </a:p>
            <a:p>
              <a:pPr algn="ctr"/>
              <a:r>
                <a:rPr lang="en-US" sz="1000" dirty="0"/>
                <a:t>51.8 W total heat leak using calibration coefficient of 0.065.</a:t>
              </a:r>
            </a:p>
          </p:txBody>
        </p:sp>
      </p:grpSp>
      <p:sp>
        <p:nvSpPr>
          <p:cNvPr id="8" name="TextBox 7">
            <a:extLst>
              <a:ext uri="{FF2B5EF4-FFF2-40B4-BE49-F238E27FC236}">
                <a16:creationId xmlns:a16="http://schemas.microsoft.com/office/drawing/2014/main" id="{C3F5E676-3AD3-A7E6-E535-5850B7320C85}"/>
              </a:ext>
            </a:extLst>
          </p:cNvPr>
          <p:cNvSpPr txBox="1"/>
          <p:nvPr/>
        </p:nvSpPr>
        <p:spPr>
          <a:xfrm>
            <a:off x="164828" y="6643651"/>
            <a:ext cx="10878671" cy="213264"/>
          </a:xfrm>
          <a:prstGeom prst="rect">
            <a:avLst/>
          </a:prstGeom>
          <a:noFill/>
        </p:spPr>
        <p:txBody>
          <a:bodyPr wrap="square" rtlCol="0">
            <a:spAutoFit/>
          </a:bodyPr>
          <a:lstStyle/>
          <a:p>
            <a:pPr indent="-406400">
              <a:lnSpc>
                <a:spcPct val="107000"/>
              </a:lnSpc>
              <a:spcAft>
                <a:spcPts val="200"/>
              </a:spcAft>
            </a:pPr>
            <a:r>
              <a:rPr lang="en-US" sz="800" dirty="0"/>
              <a:t>[4] Hastings LJ, Flachbart RH, Martin JJ, Hedayat A, </a:t>
            </a:r>
            <a:r>
              <a:rPr lang="en-US" sz="800" dirty="0" err="1"/>
              <a:t>Fazah</a:t>
            </a:r>
            <a:r>
              <a:rPr lang="en-US" sz="800" dirty="0"/>
              <a:t> M, Lak T, Nguyen H, Bailey JW, Marshall GC. Spray Bar Zero-Gravity Vent System for On-Orbit Liquid Hydrogen Storage. Alabama; 2003.</a:t>
            </a:r>
          </a:p>
        </p:txBody>
      </p:sp>
      <p:grpSp>
        <p:nvGrpSpPr>
          <p:cNvPr id="24" name="Group 23">
            <a:extLst>
              <a:ext uri="{FF2B5EF4-FFF2-40B4-BE49-F238E27FC236}">
                <a16:creationId xmlns:a16="http://schemas.microsoft.com/office/drawing/2014/main" id="{82898D3D-F42A-5056-B180-5CAF5AE28BD7}"/>
              </a:ext>
            </a:extLst>
          </p:cNvPr>
          <p:cNvGrpSpPr/>
          <p:nvPr/>
        </p:nvGrpSpPr>
        <p:grpSpPr>
          <a:xfrm>
            <a:off x="798263" y="881890"/>
            <a:ext cx="3255095" cy="2975427"/>
            <a:chOff x="798263" y="775210"/>
            <a:chExt cx="3255095" cy="2975427"/>
          </a:xfrm>
        </p:grpSpPr>
        <p:sp>
          <p:nvSpPr>
            <p:cNvPr id="10" name="Flowchart: Terminator 9">
              <a:extLst>
                <a:ext uri="{FF2B5EF4-FFF2-40B4-BE49-F238E27FC236}">
                  <a16:creationId xmlns:a16="http://schemas.microsoft.com/office/drawing/2014/main" id="{251E4350-D245-3940-D525-B5AF9044A63D}"/>
                </a:ext>
              </a:extLst>
            </p:cNvPr>
            <p:cNvSpPr/>
            <p:nvPr/>
          </p:nvSpPr>
          <p:spPr>
            <a:xfrm rot="16200000">
              <a:off x="1341538" y="1048450"/>
              <a:ext cx="2754482" cy="2645495"/>
            </a:xfrm>
            <a:prstGeom prst="flowChartTerminator">
              <a:avLst/>
            </a:prstGeom>
            <a:solidFill>
              <a:srgbClr val="DAE3F4"/>
            </a:solidFill>
            <a:ln>
              <a:solidFill>
                <a:srgbClr val="DAE3F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blue and black circle&#10;&#10;AI-generated content may be incorrect.">
              <a:extLst>
                <a:ext uri="{FF2B5EF4-FFF2-40B4-BE49-F238E27FC236}">
                  <a16:creationId xmlns:a16="http://schemas.microsoft.com/office/drawing/2014/main" id="{0D4DAF6E-035F-0A77-02AA-96E2CD6ACC0A}"/>
                </a:ext>
              </a:extLst>
            </p:cNvPr>
            <p:cNvPicPr>
              <a:picLocks noChangeAspect="1"/>
            </p:cNvPicPr>
            <p:nvPr/>
          </p:nvPicPr>
          <p:blipFill>
            <a:blip r:embed="rId5" cstate="print">
              <a:extLst>
                <a:ext uri="{28A0092B-C50C-407E-A947-70E740481C1C}">
                  <a14:useLocalDpi xmlns:a14="http://schemas.microsoft.com/office/drawing/2010/main" val="0"/>
                </a:ext>
              </a:extLst>
            </a:blip>
            <a:srcRect t="51943"/>
            <a:stretch/>
          </p:blipFill>
          <p:spPr>
            <a:xfrm>
              <a:off x="1396030" y="2420335"/>
              <a:ext cx="2657328" cy="1330302"/>
            </a:xfrm>
            <a:prstGeom prst="rect">
              <a:avLst/>
            </a:prstGeom>
          </p:spPr>
        </p:pic>
        <p:cxnSp>
          <p:nvCxnSpPr>
            <p:cNvPr id="12" name="Straight Arrow Connector 11">
              <a:extLst>
                <a:ext uri="{FF2B5EF4-FFF2-40B4-BE49-F238E27FC236}">
                  <a16:creationId xmlns:a16="http://schemas.microsoft.com/office/drawing/2014/main" id="{0E4208BD-851C-5F36-A617-4B8851436B37}"/>
                </a:ext>
              </a:extLst>
            </p:cNvPr>
            <p:cNvCxnSpPr/>
            <p:nvPr/>
          </p:nvCxnSpPr>
          <p:spPr>
            <a:xfrm>
              <a:off x="1728973" y="1021761"/>
              <a:ext cx="217846" cy="270386"/>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50C1409-0ED3-5CE6-BEBE-FD9262740A65}"/>
                    </a:ext>
                  </a:extLst>
                </p:cNvPr>
                <p:cNvSpPr txBox="1"/>
                <p:nvPr/>
              </p:nvSpPr>
              <p:spPr>
                <a:xfrm>
                  <a:off x="1263618" y="775210"/>
                  <a:ext cx="761514" cy="2839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smtClean="0">
                                    <a:latin typeface="Cambria Math" panose="02040503050406030204" pitchFamily="18" charset="0"/>
                                  </a:rPr>
                                  <m:t>𝑸</m:t>
                                </m:r>
                              </m:e>
                            </m:acc>
                          </m:e>
                          <m:sub>
                            <m:r>
                              <a:rPr lang="en-US" sz="1200" b="1" i="1" smtClean="0">
                                <a:latin typeface="Cambria Math" panose="02040503050406030204" pitchFamily="18" charset="0"/>
                              </a:rPr>
                              <m:t>𝑽</m:t>
                            </m:r>
                          </m:sub>
                        </m:sSub>
                      </m:oMath>
                    </m:oMathPara>
                  </a14:m>
                  <a:endParaRPr lang="en-US" sz="1100" b="1" dirty="0"/>
                </a:p>
              </p:txBody>
            </p:sp>
          </mc:Choice>
          <mc:Fallback xmlns="">
            <p:sp>
              <p:nvSpPr>
                <p:cNvPr id="13" name="TextBox 12">
                  <a:extLst>
                    <a:ext uri="{FF2B5EF4-FFF2-40B4-BE49-F238E27FC236}">
                      <a16:creationId xmlns:a16="http://schemas.microsoft.com/office/drawing/2014/main" id="{C50C1409-0ED3-5CE6-BEBE-FD9262740A65}"/>
                    </a:ext>
                  </a:extLst>
                </p:cNvPr>
                <p:cNvSpPr txBox="1">
                  <a:spLocks noRot="1" noChangeAspect="1" noMove="1" noResize="1" noEditPoints="1" noAdjustHandles="1" noChangeArrowheads="1" noChangeShapeType="1" noTextEdit="1"/>
                </p:cNvSpPr>
                <p:nvPr/>
              </p:nvSpPr>
              <p:spPr>
                <a:xfrm>
                  <a:off x="1263618" y="775210"/>
                  <a:ext cx="761514" cy="283989"/>
                </a:xfrm>
                <a:prstGeom prst="rect">
                  <a:avLst/>
                </a:prstGeom>
                <a:blipFill>
                  <a:blip r:embed="rId6"/>
                  <a:stretch>
                    <a:fillRect b="-4255"/>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BAB10B9F-50A5-D623-90D0-843E8FFD6C54}"/>
                </a:ext>
              </a:extLst>
            </p:cNvPr>
            <p:cNvCxnSpPr/>
            <p:nvPr/>
          </p:nvCxnSpPr>
          <p:spPr>
            <a:xfrm>
              <a:off x="1263618" y="2664993"/>
              <a:ext cx="217846" cy="270386"/>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CC5C2CA-2960-D465-BF13-16408AFCD768}"/>
                    </a:ext>
                  </a:extLst>
                </p:cNvPr>
                <p:cNvSpPr txBox="1"/>
                <p:nvPr/>
              </p:nvSpPr>
              <p:spPr>
                <a:xfrm>
                  <a:off x="798263" y="2418442"/>
                  <a:ext cx="761514" cy="2839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smtClean="0">
                                    <a:latin typeface="Cambria Math" panose="02040503050406030204" pitchFamily="18" charset="0"/>
                                  </a:rPr>
                                  <m:t>𝑸</m:t>
                                </m:r>
                              </m:e>
                            </m:acc>
                          </m:e>
                          <m:sub>
                            <m:r>
                              <a:rPr lang="en-US" sz="1200" b="1" i="1" smtClean="0">
                                <a:latin typeface="Cambria Math" panose="02040503050406030204" pitchFamily="18" charset="0"/>
                              </a:rPr>
                              <m:t>𝑳</m:t>
                            </m:r>
                          </m:sub>
                        </m:sSub>
                      </m:oMath>
                    </m:oMathPara>
                  </a14:m>
                  <a:endParaRPr lang="en-US" sz="1100" b="1" dirty="0"/>
                </a:p>
              </p:txBody>
            </p:sp>
          </mc:Choice>
          <mc:Fallback xmlns="">
            <p:sp>
              <p:nvSpPr>
                <p:cNvPr id="15" name="TextBox 14">
                  <a:extLst>
                    <a:ext uri="{FF2B5EF4-FFF2-40B4-BE49-F238E27FC236}">
                      <a16:creationId xmlns:a16="http://schemas.microsoft.com/office/drawing/2014/main" id="{2CC5C2CA-2960-D465-BF13-16408AFCD768}"/>
                    </a:ext>
                  </a:extLst>
                </p:cNvPr>
                <p:cNvSpPr txBox="1">
                  <a:spLocks noRot="1" noChangeAspect="1" noMove="1" noResize="1" noEditPoints="1" noAdjustHandles="1" noChangeArrowheads="1" noChangeShapeType="1" noTextEdit="1"/>
                </p:cNvSpPr>
                <p:nvPr/>
              </p:nvSpPr>
              <p:spPr>
                <a:xfrm>
                  <a:off x="798263" y="2418442"/>
                  <a:ext cx="761514" cy="283989"/>
                </a:xfrm>
                <a:prstGeom prst="rect">
                  <a:avLst/>
                </a:prstGeom>
                <a:blipFill>
                  <a:blip r:embed="rId7"/>
                  <a:stretch>
                    <a:fillRect b="-4348"/>
                  </a:stretch>
                </a:blipFill>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8B8DE684-A5F7-F1D4-D48F-41BB149BBC28}"/>
                </a:ext>
              </a:extLst>
            </p:cNvPr>
            <p:cNvCxnSpPr>
              <a:cxnSpLocks/>
            </p:cNvCxnSpPr>
            <p:nvPr/>
          </p:nvCxnSpPr>
          <p:spPr>
            <a:xfrm rot="10800000" flipV="1">
              <a:off x="3648255" y="1970366"/>
              <a:ext cx="0" cy="424183"/>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2A70572-3A99-4E08-AEC2-492F957258B2}"/>
                </a:ext>
              </a:extLst>
            </p:cNvPr>
            <p:cNvCxnSpPr>
              <a:cxnSpLocks/>
            </p:cNvCxnSpPr>
            <p:nvPr/>
          </p:nvCxnSpPr>
          <p:spPr>
            <a:xfrm flipV="1">
              <a:off x="2190986" y="2150836"/>
              <a:ext cx="0" cy="251414"/>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CE9AB6A-A755-8108-9CC7-6031B93842AF}"/>
                    </a:ext>
                  </a:extLst>
                </p:cNvPr>
                <p:cNvSpPr txBox="1"/>
                <p:nvPr/>
              </p:nvSpPr>
              <p:spPr>
                <a:xfrm>
                  <a:off x="1396031" y="2140747"/>
                  <a:ext cx="761514" cy="2912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a:latin typeface="Cambria Math" panose="02040503050406030204" pitchFamily="18" charset="0"/>
                                  </a:rPr>
                                  <m:t>𝒎</m:t>
                                </m:r>
                              </m:e>
                            </m:acc>
                          </m:e>
                          <m:sub>
                            <m:r>
                              <a:rPr lang="en-US" sz="1200" b="1" i="1" smtClean="0">
                                <a:latin typeface="Cambria Math" panose="02040503050406030204" pitchFamily="18" charset="0"/>
                              </a:rPr>
                              <m:t>𝒆𝒗𝒂𝒑</m:t>
                            </m:r>
                          </m:sub>
                        </m:sSub>
                      </m:oMath>
                    </m:oMathPara>
                  </a14:m>
                  <a:endParaRPr lang="en-US" sz="1100" b="1" dirty="0"/>
                </a:p>
              </p:txBody>
            </p:sp>
          </mc:Choice>
          <mc:Fallback xmlns="">
            <p:sp>
              <p:nvSpPr>
                <p:cNvPr id="19" name="TextBox 18">
                  <a:extLst>
                    <a:ext uri="{FF2B5EF4-FFF2-40B4-BE49-F238E27FC236}">
                      <a16:creationId xmlns:a16="http://schemas.microsoft.com/office/drawing/2014/main" id="{3CE9AB6A-A755-8108-9CC7-6031B93842AF}"/>
                    </a:ext>
                  </a:extLst>
                </p:cNvPr>
                <p:cNvSpPr txBox="1">
                  <a:spLocks noRot="1" noChangeAspect="1" noMove="1" noResize="1" noEditPoints="1" noAdjustHandles="1" noChangeArrowheads="1" noChangeShapeType="1" noTextEdit="1"/>
                </p:cNvSpPr>
                <p:nvPr/>
              </p:nvSpPr>
              <p:spPr>
                <a:xfrm>
                  <a:off x="1396031" y="2140747"/>
                  <a:ext cx="761514" cy="291298"/>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55822D8-B41B-D988-4AB5-13A0E50BF70C}"/>
                    </a:ext>
                  </a:extLst>
                </p:cNvPr>
                <p:cNvSpPr txBox="1"/>
                <p:nvPr/>
              </p:nvSpPr>
              <p:spPr>
                <a:xfrm>
                  <a:off x="3133176" y="1732660"/>
                  <a:ext cx="761514" cy="2839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latin typeface="Cambria Math" panose="02040503050406030204" pitchFamily="18" charset="0"/>
                              </a:rPr>
                            </m:ctrlPr>
                          </m:sSubPr>
                          <m:e>
                            <m:acc>
                              <m:accPr>
                                <m:chr m:val="̇"/>
                                <m:ctrlPr>
                                  <a:rPr lang="en-US" sz="1200" b="1" i="1">
                                    <a:latin typeface="Cambria Math" panose="02040503050406030204" pitchFamily="18" charset="0"/>
                                  </a:rPr>
                                </m:ctrlPr>
                              </m:accPr>
                              <m:e>
                                <m:r>
                                  <a:rPr lang="en-US" sz="1200" b="1" i="1" smtClean="0">
                                    <a:latin typeface="Cambria Math" panose="02040503050406030204" pitchFamily="18" charset="0"/>
                                  </a:rPr>
                                  <m:t>𝑸</m:t>
                                </m:r>
                              </m:e>
                            </m:acc>
                          </m:e>
                          <m:sub>
                            <m:r>
                              <a:rPr lang="en-US" sz="1200" b="1" i="1" smtClean="0">
                                <a:latin typeface="Cambria Math" panose="02040503050406030204" pitchFamily="18" charset="0"/>
                              </a:rPr>
                              <m:t>𝑽𝑰</m:t>
                            </m:r>
                          </m:sub>
                        </m:sSub>
                      </m:oMath>
                    </m:oMathPara>
                  </a14:m>
                  <a:endParaRPr lang="en-US" sz="1100" b="1" dirty="0"/>
                </a:p>
              </p:txBody>
            </p:sp>
          </mc:Choice>
          <mc:Fallback xmlns="">
            <p:sp>
              <p:nvSpPr>
                <p:cNvPr id="20" name="TextBox 19">
                  <a:extLst>
                    <a:ext uri="{FF2B5EF4-FFF2-40B4-BE49-F238E27FC236}">
                      <a16:creationId xmlns:a16="http://schemas.microsoft.com/office/drawing/2014/main" id="{D55822D8-B41B-D988-4AB5-13A0E50BF70C}"/>
                    </a:ext>
                  </a:extLst>
                </p:cNvPr>
                <p:cNvSpPr txBox="1">
                  <a:spLocks noRot="1" noChangeAspect="1" noMove="1" noResize="1" noEditPoints="1" noAdjustHandles="1" noChangeArrowheads="1" noChangeShapeType="1" noTextEdit="1"/>
                </p:cNvSpPr>
                <p:nvPr/>
              </p:nvSpPr>
              <p:spPr>
                <a:xfrm>
                  <a:off x="3133176" y="1732660"/>
                  <a:ext cx="761514" cy="283989"/>
                </a:xfrm>
                <a:prstGeom prst="rect">
                  <a:avLst/>
                </a:prstGeom>
                <a:blipFill>
                  <a:blip r:embed="rId9"/>
                  <a:stretch>
                    <a:fillRect b="-42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14130B4-F39A-18CD-55A6-72B94B4F38BD}"/>
                    </a:ext>
                  </a:extLst>
                </p:cNvPr>
                <p:cNvSpPr txBox="1"/>
                <p:nvPr/>
              </p:nvSpPr>
              <p:spPr>
                <a:xfrm>
                  <a:off x="1396029" y="2621251"/>
                  <a:ext cx="761514"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𝑳𝒊𝒒𝒖𝒊𝒅</m:t>
                        </m:r>
                      </m:oMath>
                    </m:oMathPara>
                  </a14:m>
                  <a:endParaRPr lang="en-US" sz="1100" b="1" dirty="0"/>
                </a:p>
              </p:txBody>
            </p:sp>
          </mc:Choice>
          <mc:Fallback xmlns="">
            <p:sp>
              <p:nvSpPr>
                <p:cNvPr id="22" name="TextBox 21">
                  <a:extLst>
                    <a:ext uri="{FF2B5EF4-FFF2-40B4-BE49-F238E27FC236}">
                      <a16:creationId xmlns:a16="http://schemas.microsoft.com/office/drawing/2014/main" id="{E14130B4-F39A-18CD-55A6-72B94B4F38BD}"/>
                    </a:ext>
                  </a:extLst>
                </p:cNvPr>
                <p:cNvSpPr txBox="1">
                  <a:spLocks noRot="1" noChangeAspect="1" noMove="1" noResize="1" noEditPoints="1" noAdjustHandles="1" noChangeArrowheads="1" noChangeShapeType="1" noTextEdit="1"/>
                </p:cNvSpPr>
                <p:nvPr/>
              </p:nvSpPr>
              <p:spPr>
                <a:xfrm>
                  <a:off x="1396029" y="2621251"/>
                  <a:ext cx="761514" cy="276999"/>
                </a:xfrm>
                <a:prstGeom prst="rect">
                  <a:avLst/>
                </a:prstGeom>
                <a:blipFill>
                  <a:blip r:embed="rId10"/>
                  <a:stretch>
                    <a:fillRect b="-8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52FC5D13-A2B3-F413-F12C-83CBB6D33486}"/>
                    </a:ext>
                  </a:extLst>
                </p:cNvPr>
                <p:cNvSpPr txBox="1"/>
                <p:nvPr/>
              </p:nvSpPr>
              <p:spPr>
                <a:xfrm>
                  <a:off x="1394311" y="1594387"/>
                  <a:ext cx="96329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𝑽𝒂𝒑𝒐𝒓</m:t>
                        </m:r>
                      </m:oMath>
                    </m:oMathPara>
                  </a14:m>
                  <a:endParaRPr lang="en-US" sz="1100" b="1" dirty="0"/>
                </a:p>
              </p:txBody>
            </p:sp>
          </mc:Choice>
          <mc:Fallback xmlns="">
            <p:sp>
              <p:nvSpPr>
                <p:cNvPr id="23" name="TextBox 22">
                  <a:extLst>
                    <a:ext uri="{FF2B5EF4-FFF2-40B4-BE49-F238E27FC236}">
                      <a16:creationId xmlns:a16="http://schemas.microsoft.com/office/drawing/2014/main" id="{52FC5D13-A2B3-F413-F12C-83CBB6D33486}"/>
                    </a:ext>
                  </a:extLst>
                </p:cNvPr>
                <p:cNvSpPr txBox="1">
                  <a:spLocks noRot="1" noChangeAspect="1" noMove="1" noResize="1" noEditPoints="1" noAdjustHandles="1" noChangeArrowheads="1" noChangeShapeType="1" noTextEdit="1"/>
                </p:cNvSpPr>
                <p:nvPr/>
              </p:nvSpPr>
              <p:spPr>
                <a:xfrm>
                  <a:off x="1394311" y="1594387"/>
                  <a:ext cx="963298" cy="276999"/>
                </a:xfrm>
                <a:prstGeom prst="rect">
                  <a:avLst/>
                </a:prstGeom>
                <a:blipFill>
                  <a:blip r:embed="rId11"/>
                  <a:stretch>
                    <a:fillRect b="-6667"/>
                  </a:stretch>
                </a:blipFill>
              </p:spPr>
              <p:txBody>
                <a:bodyPr/>
                <a:lstStyle/>
                <a:p>
                  <a:r>
                    <a:rPr lang="en-US">
                      <a:noFill/>
                    </a:rPr>
                    <a:t> </a:t>
                  </a:r>
                </a:p>
              </p:txBody>
            </p:sp>
          </mc:Fallback>
        </mc:AlternateContent>
      </p:grpSp>
    </p:spTree>
    <p:extLst>
      <p:ext uri="{BB962C8B-B14F-4D97-AF65-F5344CB8AC3E}">
        <p14:creationId xmlns:p14="http://schemas.microsoft.com/office/powerpoint/2010/main" val="1862306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24"/>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AB3B8-B2AF-7FCE-6801-2D50C35B5A74}"/>
              </a:ext>
            </a:extLst>
          </p:cNvPr>
          <p:cNvSpPr>
            <a:spLocks noGrp="1"/>
          </p:cNvSpPr>
          <p:nvPr>
            <p:ph type="title"/>
          </p:nvPr>
        </p:nvSpPr>
        <p:spPr>
          <a:xfrm>
            <a:off x="260006" y="166978"/>
            <a:ext cx="12076773" cy="779227"/>
          </a:xfrm>
        </p:spPr>
        <p:txBody>
          <a:bodyPr>
            <a:noAutofit/>
          </a:bodyPr>
          <a:lstStyle/>
          <a:p>
            <a:r>
              <a:rPr lang="en-US" sz="3600" dirty="0"/>
              <a:t>Integrated Refrigeration and Storage System Validation </a:t>
            </a:r>
          </a:p>
        </p:txBody>
      </p:sp>
      <p:sp>
        <p:nvSpPr>
          <p:cNvPr id="17" name="Content Placeholder 5">
            <a:extLst>
              <a:ext uri="{FF2B5EF4-FFF2-40B4-BE49-F238E27FC236}">
                <a16:creationId xmlns:a16="http://schemas.microsoft.com/office/drawing/2014/main" id="{376A81A5-35EB-9A87-ACA5-F7EF3DEFEF90}"/>
              </a:ext>
            </a:extLst>
          </p:cNvPr>
          <p:cNvSpPr>
            <a:spLocks noGrp="1"/>
          </p:cNvSpPr>
          <p:nvPr>
            <p:ph idx="1"/>
          </p:nvPr>
        </p:nvSpPr>
        <p:spPr>
          <a:xfrm>
            <a:off x="260350" y="1098127"/>
            <a:ext cx="6458797" cy="4351338"/>
          </a:xfrm>
        </p:spPr>
        <p:txBody>
          <a:bodyPr>
            <a:normAutofit/>
          </a:bodyPr>
          <a:lstStyle/>
          <a:p>
            <a:pPr marL="0" indent="0">
              <a:buNone/>
            </a:pPr>
            <a:r>
              <a:rPr lang="en-US" b="0" dirty="0"/>
              <a:t>IRAS test stand experimental data [5] is used for model validation of a horizontal tank.</a:t>
            </a:r>
          </a:p>
          <a:p>
            <a:pPr marL="274320" lvl="1" indent="0">
              <a:buNone/>
            </a:pPr>
            <a:r>
              <a:rPr lang="en-US" dirty="0"/>
              <a:t>Optimized calibration for 2 data sets then an average calibration is found of 0.045.</a:t>
            </a:r>
          </a:p>
          <a:p>
            <a:endParaRPr lang="en-US" dirty="0"/>
          </a:p>
        </p:txBody>
      </p:sp>
      <p:graphicFrame>
        <p:nvGraphicFramePr>
          <p:cNvPr id="19" name="Content Placeholder 4">
            <a:extLst>
              <a:ext uri="{FF2B5EF4-FFF2-40B4-BE49-F238E27FC236}">
                <a16:creationId xmlns:a16="http://schemas.microsoft.com/office/drawing/2014/main" id="{B1924AC0-5D97-4EC6-5379-768200494DF6}"/>
              </a:ext>
            </a:extLst>
          </p:cNvPr>
          <p:cNvGraphicFramePr>
            <a:graphicFrameLocks/>
          </p:cNvGraphicFramePr>
          <p:nvPr>
            <p:extLst>
              <p:ext uri="{D42A27DB-BD31-4B8C-83A1-F6EECF244321}">
                <p14:modId xmlns:p14="http://schemas.microsoft.com/office/powerpoint/2010/main" val="126053134"/>
              </p:ext>
            </p:extLst>
          </p:nvPr>
        </p:nvGraphicFramePr>
        <p:xfrm>
          <a:off x="152850" y="5058215"/>
          <a:ext cx="10416089" cy="1380171"/>
        </p:xfrm>
        <a:graphic>
          <a:graphicData uri="http://schemas.openxmlformats.org/drawingml/2006/table">
            <a:tbl>
              <a:tblPr firstRow="1" bandRow="1">
                <a:tableStyleId>{2D5ABB26-0587-4C30-8999-92F81FD0307C}</a:tableStyleId>
              </a:tblPr>
              <a:tblGrid>
                <a:gridCol w="988999">
                  <a:extLst>
                    <a:ext uri="{9D8B030D-6E8A-4147-A177-3AD203B41FA5}">
                      <a16:colId xmlns:a16="http://schemas.microsoft.com/office/drawing/2014/main" val="1220308995"/>
                    </a:ext>
                  </a:extLst>
                </a:gridCol>
                <a:gridCol w="1465539">
                  <a:extLst>
                    <a:ext uri="{9D8B030D-6E8A-4147-A177-3AD203B41FA5}">
                      <a16:colId xmlns:a16="http://schemas.microsoft.com/office/drawing/2014/main" val="1961613599"/>
                    </a:ext>
                  </a:extLst>
                </a:gridCol>
                <a:gridCol w="1309067">
                  <a:extLst>
                    <a:ext uri="{9D8B030D-6E8A-4147-A177-3AD203B41FA5}">
                      <a16:colId xmlns:a16="http://schemas.microsoft.com/office/drawing/2014/main" val="405819605"/>
                    </a:ext>
                  </a:extLst>
                </a:gridCol>
                <a:gridCol w="1691865">
                  <a:extLst>
                    <a:ext uri="{9D8B030D-6E8A-4147-A177-3AD203B41FA5}">
                      <a16:colId xmlns:a16="http://schemas.microsoft.com/office/drawing/2014/main" val="3367422226"/>
                    </a:ext>
                  </a:extLst>
                </a:gridCol>
                <a:gridCol w="1805940">
                  <a:extLst>
                    <a:ext uri="{9D8B030D-6E8A-4147-A177-3AD203B41FA5}">
                      <a16:colId xmlns:a16="http://schemas.microsoft.com/office/drawing/2014/main" val="3000018521"/>
                    </a:ext>
                  </a:extLst>
                </a:gridCol>
                <a:gridCol w="2087880">
                  <a:extLst>
                    <a:ext uri="{9D8B030D-6E8A-4147-A177-3AD203B41FA5}">
                      <a16:colId xmlns:a16="http://schemas.microsoft.com/office/drawing/2014/main" val="3815475594"/>
                    </a:ext>
                  </a:extLst>
                </a:gridCol>
                <a:gridCol w="1066799">
                  <a:extLst>
                    <a:ext uri="{9D8B030D-6E8A-4147-A177-3AD203B41FA5}">
                      <a16:colId xmlns:a16="http://schemas.microsoft.com/office/drawing/2014/main" val="435223213"/>
                    </a:ext>
                  </a:extLst>
                </a:gridCol>
              </a:tblGrid>
              <a:tr h="595825">
                <a:tc>
                  <a:txBody>
                    <a:bodyPr/>
                    <a:lstStyle/>
                    <a:p>
                      <a:pPr algn="ctr"/>
                      <a:r>
                        <a:rPr lang="en-US" sz="1600" dirty="0"/>
                        <a:t>Fill Level [-]</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Heat Leak Liquid [W]</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Heat Leak Gas [W]</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Initial Pressure [kPa]</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Initial Temperature [K]</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Average Calibration Coefficient [-]</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MAPE [%]</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9487456"/>
                  </a:ext>
                </a:extLst>
              </a:tr>
              <a:tr h="392173">
                <a:tc>
                  <a:txBody>
                    <a:bodyPr/>
                    <a:lstStyle/>
                    <a:p>
                      <a:pPr algn="ctr"/>
                      <a:r>
                        <a:rPr lang="en-US" sz="1600" dirty="0"/>
                        <a:t>66%</a:t>
                      </a:r>
                    </a:p>
                  </a:txBody>
                  <a:tcPr>
                    <a:lnT w="12700" cap="flat" cmpd="sng" algn="ctr">
                      <a:solidFill>
                        <a:schemeClr val="tx1"/>
                      </a:solidFill>
                      <a:prstDash val="solid"/>
                      <a:round/>
                      <a:headEnd type="none" w="med" len="med"/>
                      <a:tailEnd type="none" w="med" len="med"/>
                    </a:lnT>
                  </a:tcPr>
                </a:tc>
                <a:tc>
                  <a:txBody>
                    <a:bodyPr/>
                    <a:lstStyle/>
                    <a:p>
                      <a:pPr algn="ctr"/>
                      <a:r>
                        <a:rPr lang="en-US" sz="1600" dirty="0"/>
                        <a:t>196</a:t>
                      </a:r>
                    </a:p>
                  </a:txBody>
                  <a:tcPr>
                    <a:lnT w="12700" cap="flat" cmpd="sng" algn="ctr">
                      <a:solidFill>
                        <a:schemeClr val="tx1"/>
                      </a:solidFill>
                      <a:prstDash val="solid"/>
                      <a:round/>
                      <a:headEnd type="none" w="med" len="med"/>
                      <a:tailEnd type="none" w="med" len="med"/>
                    </a:lnT>
                  </a:tcPr>
                </a:tc>
                <a:tc>
                  <a:txBody>
                    <a:bodyPr/>
                    <a:lstStyle/>
                    <a:p>
                      <a:pPr algn="ctr"/>
                      <a:r>
                        <a:rPr lang="en-US" sz="1600" dirty="0"/>
                        <a:t>100</a:t>
                      </a:r>
                    </a:p>
                  </a:txBody>
                  <a:tcPr>
                    <a:lnT w="12700" cap="flat" cmpd="sng" algn="ctr">
                      <a:solidFill>
                        <a:schemeClr val="tx1"/>
                      </a:solidFill>
                      <a:prstDash val="solid"/>
                      <a:round/>
                      <a:headEnd type="none" w="med" len="med"/>
                      <a:tailEnd type="none" w="med" len="med"/>
                    </a:lnT>
                  </a:tcPr>
                </a:tc>
                <a:tc>
                  <a:txBody>
                    <a:bodyPr/>
                    <a:lstStyle/>
                    <a:p>
                      <a:pPr algn="ctr"/>
                      <a:r>
                        <a:rPr lang="en-US" sz="1600" dirty="0"/>
                        <a:t>122.7</a:t>
                      </a:r>
                    </a:p>
                  </a:txBody>
                  <a:tcPr>
                    <a:lnT w="12700" cap="flat" cmpd="sng" algn="ctr">
                      <a:solidFill>
                        <a:schemeClr val="tx1"/>
                      </a:solidFill>
                      <a:prstDash val="solid"/>
                      <a:round/>
                      <a:headEnd type="none" w="med" len="med"/>
                      <a:tailEnd type="none" w="med" len="med"/>
                    </a:lnT>
                  </a:tcPr>
                </a:tc>
                <a:tc>
                  <a:txBody>
                    <a:bodyPr/>
                    <a:lstStyle/>
                    <a:p>
                      <a:pPr algn="ctr"/>
                      <a:r>
                        <a:rPr lang="en-US" sz="1600" dirty="0"/>
                        <a:t>21.5</a:t>
                      </a:r>
                    </a:p>
                  </a:txBody>
                  <a:tcPr>
                    <a:lnT w="12700" cap="flat" cmpd="sng" algn="ctr">
                      <a:solidFill>
                        <a:schemeClr val="tx1"/>
                      </a:solidFill>
                      <a:prstDash val="solid"/>
                      <a:round/>
                      <a:headEnd type="none" w="med" len="med"/>
                      <a:tailEnd type="none" w="med" len="med"/>
                    </a:lnT>
                  </a:tcPr>
                </a:tc>
                <a:tc>
                  <a:txBody>
                    <a:bodyPr/>
                    <a:lstStyle/>
                    <a:p>
                      <a:pPr algn="ctr"/>
                      <a:r>
                        <a:rPr lang="en-US" sz="1600" dirty="0"/>
                        <a:t>0.045</a:t>
                      </a:r>
                    </a:p>
                  </a:txBody>
                  <a:tcPr>
                    <a:lnT w="12700" cap="flat" cmpd="sng" algn="ctr">
                      <a:solidFill>
                        <a:schemeClr val="tx1"/>
                      </a:solidFill>
                      <a:prstDash val="solid"/>
                      <a:round/>
                      <a:headEnd type="none" w="med" len="med"/>
                      <a:tailEnd type="none" w="med" len="med"/>
                    </a:lnT>
                  </a:tcPr>
                </a:tc>
                <a:tc>
                  <a:txBody>
                    <a:bodyPr/>
                    <a:lstStyle/>
                    <a:p>
                      <a:pPr algn="ctr"/>
                      <a:r>
                        <a:rPr lang="en-US" sz="1600" dirty="0">
                          <a:solidFill>
                            <a:schemeClr val="tx1"/>
                          </a:solidFill>
                        </a:rPr>
                        <a:t>±3.6</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8391942"/>
                  </a:ext>
                </a:extLst>
              </a:tr>
              <a:tr h="392173">
                <a:tc>
                  <a:txBody>
                    <a:bodyPr/>
                    <a:lstStyle/>
                    <a:p>
                      <a:pPr algn="ctr"/>
                      <a:r>
                        <a:rPr lang="en-US" sz="1600" dirty="0"/>
                        <a:t>33%</a:t>
                      </a:r>
                    </a:p>
                  </a:txBody>
                  <a:tcPr>
                    <a:lnB w="12700" cap="flat" cmpd="sng" algn="ctr">
                      <a:solidFill>
                        <a:schemeClr val="tx1"/>
                      </a:solidFill>
                      <a:prstDash val="solid"/>
                      <a:round/>
                      <a:headEnd type="none" w="med" len="med"/>
                      <a:tailEnd type="none" w="med" len="med"/>
                    </a:lnB>
                  </a:tcPr>
                </a:tc>
                <a:tc>
                  <a:txBody>
                    <a:bodyPr/>
                    <a:lstStyle/>
                    <a:p>
                      <a:pPr algn="ctr"/>
                      <a:r>
                        <a:rPr lang="en-US" sz="1600" dirty="0"/>
                        <a:t>170</a:t>
                      </a:r>
                    </a:p>
                  </a:txBody>
                  <a:tcPr>
                    <a:lnB w="12700" cap="flat" cmpd="sng" algn="ctr">
                      <a:solidFill>
                        <a:schemeClr val="tx1"/>
                      </a:solidFill>
                      <a:prstDash val="solid"/>
                      <a:round/>
                      <a:headEnd type="none" w="med" len="med"/>
                      <a:tailEnd type="none" w="med" len="med"/>
                    </a:lnB>
                  </a:tcPr>
                </a:tc>
                <a:tc>
                  <a:txBody>
                    <a:bodyPr/>
                    <a:lstStyle/>
                    <a:p>
                      <a:pPr algn="ctr"/>
                      <a:r>
                        <a:rPr lang="en-US" sz="1600" dirty="0"/>
                        <a:t>120</a:t>
                      </a:r>
                    </a:p>
                  </a:txBody>
                  <a:tcPr>
                    <a:lnB w="12700" cap="flat" cmpd="sng" algn="ctr">
                      <a:solidFill>
                        <a:schemeClr val="tx1"/>
                      </a:solidFill>
                      <a:prstDash val="solid"/>
                      <a:round/>
                      <a:headEnd type="none" w="med" len="med"/>
                      <a:tailEnd type="none" w="med" len="med"/>
                    </a:lnB>
                  </a:tcPr>
                </a:tc>
                <a:tc>
                  <a:txBody>
                    <a:bodyPr/>
                    <a:lstStyle/>
                    <a:p>
                      <a:pPr algn="ctr"/>
                      <a:r>
                        <a:rPr lang="en-US" sz="1600" dirty="0"/>
                        <a:t>111.4</a:t>
                      </a:r>
                    </a:p>
                  </a:txBody>
                  <a:tcPr>
                    <a:lnB w="12700" cap="flat" cmpd="sng" algn="ctr">
                      <a:solidFill>
                        <a:schemeClr val="tx1"/>
                      </a:solidFill>
                      <a:prstDash val="solid"/>
                      <a:round/>
                      <a:headEnd type="none" w="med" len="med"/>
                      <a:tailEnd type="none" w="med" len="med"/>
                    </a:lnB>
                  </a:tcPr>
                </a:tc>
                <a:tc>
                  <a:txBody>
                    <a:bodyPr/>
                    <a:lstStyle/>
                    <a:p>
                      <a:pPr algn="ctr"/>
                      <a:r>
                        <a:rPr lang="en-US" sz="1600" dirty="0"/>
                        <a:t>21.5</a:t>
                      </a:r>
                    </a:p>
                  </a:txBody>
                  <a:tcPr>
                    <a:lnB w="12700" cap="flat" cmpd="sng" algn="ctr">
                      <a:solidFill>
                        <a:schemeClr val="tx1"/>
                      </a:solidFill>
                      <a:prstDash val="solid"/>
                      <a:round/>
                      <a:headEnd type="none" w="med" len="med"/>
                      <a:tailEnd type="none" w="med" len="med"/>
                    </a:lnB>
                  </a:tcPr>
                </a:tc>
                <a:tc>
                  <a:txBody>
                    <a:bodyPr/>
                    <a:lstStyle/>
                    <a:p>
                      <a:pPr algn="ctr"/>
                      <a:r>
                        <a:rPr lang="en-US" sz="1600" dirty="0"/>
                        <a:t>0.045</a:t>
                      </a:r>
                    </a:p>
                  </a:txBody>
                  <a:tcPr>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±2.7</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70248966"/>
                  </a:ext>
                </a:extLst>
              </a:tr>
            </a:tbl>
          </a:graphicData>
        </a:graphic>
      </p:graphicFrame>
      <p:grpSp>
        <p:nvGrpSpPr>
          <p:cNvPr id="7" name="Group 6">
            <a:extLst>
              <a:ext uri="{FF2B5EF4-FFF2-40B4-BE49-F238E27FC236}">
                <a16:creationId xmlns:a16="http://schemas.microsoft.com/office/drawing/2014/main" id="{720DCBD7-620F-A0B5-AC0B-D0B77E011A19}"/>
              </a:ext>
            </a:extLst>
          </p:cNvPr>
          <p:cNvGrpSpPr/>
          <p:nvPr/>
        </p:nvGrpSpPr>
        <p:grpSpPr>
          <a:xfrm>
            <a:off x="1048249" y="2278962"/>
            <a:ext cx="4517655" cy="2391480"/>
            <a:chOff x="-92280" y="1771361"/>
            <a:chExt cx="5460229" cy="2849406"/>
          </a:xfrm>
        </p:grpSpPr>
        <p:grpSp>
          <p:nvGrpSpPr>
            <p:cNvPr id="11" name="Group 10">
              <a:extLst>
                <a:ext uri="{FF2B5EF4-FFF2-40B4-BE49-F238E27FC236}">
                  <a16:creationId xmlns:a16="http://schemas.microsoft.com/office/drawing/2014/main" id="{F655CA2E-4D26-20B9-463A-DCC6911FBBEE}"/>
                </a:ext>
              </a:extLst>
            </p:cNvPr>
            <p:cNvGrpSpPr/>
            <p:nvPr/>
          </p:nvGrpSpPr>
          <p:grpSpPr>
            <a:xfrm>
              <a:off x="523847" y="2119750"/>
              <a:ext cx="4844102" cy="2421118"/>
              <a:chOff x="6580522" y="1105232"/>
              <a:chExt cx="4971850" cy="2562651"/>
            </a:xfrm>
          </p:grpSpPr>
          <p:grpSp>
            <p:nvGrpSpPr>
              <p:cNvPr id="36" name="Group 35">
                <a:extLst>
                  <a:ext uri="{FF2B5EF4-FFF2-40B4-BE49-F238E27FC236}">
                    <a16:creationId xmlns:a16="http://schemas.microsoft.com/office/drawing/2014/main" id="{1ABF6A35-CEB5-77CA-3A40-7310D5D2B577}"/>
                  </a:ext>
                </a:extLst>
              </p:cNvPr>
              <p:cNvGrpSpPr/>
              <p:nvPr/>
            </p:nvGrpSpPr>
            <p:grpSpPr>
              <a:xfrm>
                <a:off x="6847397" y="1355595"/>
                <a:ext cx="4704975" cy="2312288"/>
                <a:chOff x="6847397" y="1355595"/>
                <a:chExt cx="4704975" cy="2312288"/>
              </a:xfrm>
            </p:grpSpPr>
            <p:grpSp>
              <p:nvGrpSpPr>
                <p:cNvPr id="49" name="Group 48">
                  <a:extLst>
                    <a:ext uri="{FF2B5EF4-FFF2-40B4-BE49-F238E27FC236}">
                      <a16:creationId xmlns:a16="http://schemas.microsoft.com/office/drawing/2014/main" id="{B154E6FA-F6DA-5F1D-3985-14AC95FF85F1}"/>
                    </a:ext>
                  </a:extLst>
                </p:cNvPr>
                <p:cNvGrpSpPr/>
                <p:nvPr/>
              </p:nvGrpSpPr>
              <p:grpSpPr>
                <a:xfrm>
                  <a:off x="7479742" y="1366768"/>
                  <a:ext cx="3397816" cy="2301114"/>
                  <a:chOff x="6684580" y="1924046"/>
                  <a:chExt cx="3397816" cy="2301114"/>
                </a:xfrm>
              </p:grpSpPr>
              <p:sp>
                <p:nvSpPr>
                  <p:cNvPr id="63" name="Rectangle 62">
                    <a:extLst>
                      <a:ext uri="{FF2B5EF4-FFF2-40B4-BE49-F238E27FC236}">
                        <a16:creationId xmlns:a16="http://schemas.microsoft.com/office/drawing/2014/main" id="{87251493-E1E6-6411-C179-7940C35EE18A}"/>
                      </a:ext>
                    </a:extLst>
                  </p:cNvPr>
                  <p:cNvSpPr/>
                  <p:nvPr/>
                </p:nvSpPr>
                <p:spPr>
                  <a:xfrm>
                    <a:off x="6684580" y="1924046"/>
                    <a:ext cx="3397816" cy="2301113"/>
                  </a:xfrm>
                  <a:prstGeom prst="rect">
                    <a:avLst/>
                  </a:prstGeom>
                  <a:solidFill>
                    <a:srgbClr val="DA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a:p>
                </p:txBody>
              </p:sp>
              <p:sp>
                <p:nvSpPr>
                  <p:cNvPr id="64" name="Rectangle 63">
                    <a:extLst>
                      <a:ext uri="{FF2B5EF4-FFF2-40B4-BE49-F238E27FC236}">
                        <a16:creationId xmlns:a16="http://schemas.microsoft.com/office/drawing/2014/main" id="{C56D1DDC-F2EA-5249-4775-7C3CA8536323}"/>
                      </a:ext>
                    </a:extLst>
                  </p:cNvPr>
                  <p:cNvSpPr/>
                  <p:nvPr/>
                </p:nvSpPr>
                <p:spPr>
                  <a:xfrm>
                    <a:off x="6684580" y="3071124"/>
                    <a:ext cx="3397816" cy="1154036"/>
                  </a:xfrm>
                  <a:prstGeom prst="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a:p>
                </p:txBody>
              </p:sp>
            </p:grpSp>
            <p:grpSp>
              <p:nvGrpSpPr>
                <p:cNvPr id="51" name="Group 50">
                  <a:extLst>
                    <a:ext uri="{FF2B5EF4-FFF2-40B4-BE49-F238E27FC236}">
                      <a16:creationId xmlns:a16="http://schemas.microsoft.com/office/drawing/2014/main" id="{E80EE896-0FCD-113F-446D-25D7F89C533A}"/>
                    </a:ext>
                  </a:extLst>
                </p:cNvPr>
                <p:cNvGrpSpPr/>
                <p:nvPr/>
              </p:nvGrpSpPr>
              <p:grpSpPr>
                <a:xfrm>
                  <a:off x="7316093" y="1355596"/>
                  <a:ext cx="3592996" cy="2312287"/>
                  <a:chOff x="6489400" y="1912874"/>
                  <a:chExt cx="3592996" cy="2312287"/>
                </a:xfrm>
              </p:grpSpPr>
              <p:sp>
                <p:nvSpPr>
                  <p:cNvPr id="61" name="Rectangle 60">
                    <a:extLst>
                      <a:ext uri="{FF2B5EF4-FFF2-40B4-BE49-F238E27FC236}">
                        <a16:creationId xmlns:a16="http://schemas.microsoft.com/office/drawing/2014/main" id="{E68B04EE-7F1F-5E38-BE73-CFF38B36F55B}"/>
                      </a:ext>
                    </a:extLst>
                  </p:cNvPr>
                  <p:cNvSpPr/>
                  <p:nvPr/>
                </p:nvSpPr>
                <p:spPr>
                  <a:xfrm>
                    <a:off x="6628165" y="1912874"/>
                    <a:ext cx="3454231" cy="2312287"/>
                  </a:xfrm>
                  <a:prstGeom prst="rect">
                    <a:avLst/>
                  </a:prstGeom>
                  <a:solidFill>
                    <a:srgbClr val="DA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dirty="0"/>
                  </a:p>
                </p:txBody>
              </p:sp>
              <p:sp>
                <p:nvSpPr>
                  <p:cNvPr id="62" name="Rectangle 61">
                    <a:extLst>
                      <a:ext uri="{FF2B5EF4-FFF2-40B4-BE49-F238E27FC236}">
                        <a16:creationId xmlns:a16="http://schemas.microsoft.com/office/drawing/2014/main" id="{3626B2D7-0CB1-43E7-A152-3F80E45DE035}"/>
                      </a:ext>
                    </a:extLst>
                  </p:cNvPr>
                  <p:cNvSpPr/>
                  <p:nvPr/>
                </p:nvSpPr>
                <p:spPr>
                  <a:xfrm>
                    <a:off x="6489400" y="3079419"/>
                    <a:ext cx="3577785" cy="1140593"/>
                  </a:xfrm>
                  <a:prstGeom prst="rect">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a:p>
                </p:txBody>
              </p:sp>
            </p:grpSp>
            <p:sp>
              <p:nvSpPr>
                <p:cNvPr id="54" name="Flowchart: Delay 53">
                  <a:extLst>
                    <a:ext uri="{FF2B5EF4-FFF2-40B4-BE49-F238E27FC236}">
                      <a16:creationId xmlns:a16="http://schemas.microsoft.com/office/drawing/2014/main" id="{BEA06788-8178-0AA5-91EC-18C9302FA29C}"/>
                    </a:ext>
                  </a:extLst>
                </p:cNvPr>
                <p:cNvSpPr/>
                <p:nvPr/>
              </p:nvSpPr>
              <p:spPr>
                <a:xfrm>
                  <a:off x="10909089" y="1366768"/>
                  <a:ext cx="624963" cy="2301113"/>
                </a:xfrm>
                <a:prstGeom prst="flowChartDelay">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dirty="0"/>
                </a:p>
              </p:txBody>
            </p:sp>
            <p:pic>
              <p:nvPicPr>
                <p:cNvPr id="56" name="Picture 55" descr="A black and white square&#10;&#10;Description automatically generated">
                  <a:extLst>
                    <a:ext uri="{FF2B5EF4-FFF2-40B4-BE49-F238E27FC236}">
                      <a16:creationId xmlns:a16="http://schemas.microsoft.com/office/drawing/2014/main" id="{F1CBF359-055B-C56D-32B8-D3F97D092E0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8611"/>
                <a:stretch/>
              </p:blipFill>
              <p:spPr>
                <a:xfrm>
                  <a:off x="10892225" y="1355595"/>
                  <a:ext cx="660147" cy="1161718"/>
                </a:xfrm>
                <a:prstGeom prst="rect">
                  <a:avLst/>
                </a:prstGeom>
              </p:spPr>
            </p:pic>
            <p:sp>
              <p:nvSpPr>
                <p:cNvPr id="57" name="Flowchart: Delay 56">
                  <a:extLst>
                    <a:ext uri="{FF2B5EF4-FFF2-40B4-BE49-F238E27FC236}">
                      <a16:creationId xmlns:a16="http://schemas.microsoft.com/office/drawing/2014/main" id="{84A983E8-CFA2-47C3-0292-573A5456B228}"/>
                    </a:ext>
                  </a:extLst>
                </p:cNvPr>
                <p:cNvSpPr/>
                <p:nvPr/>
              </p:nvSpPr>
              <p:spPr>
                <a:xfrm rot="10800000">
                  <a:off x="6853783" y="1366768"/>
                  <a:ext cx="624963" cy="2301113"/>
                </a:xfrm>
                <a:prstGeom prst="flowChartDelay">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a:p>
              </p:txBody>
            </p:sp>
            <p:sp>
              <p:nvSpPr>
                <p:cNvPr id="60" name="Freeform: Shape 59">
                  <a:extLst>
                    <a:ext uri="{FF2B5EF4-FFF2-40B4-BE49-F238E27FC236}">
                      <a16:creationId xmlns:a16="http://schemas.microsoft.com/office/drawing/2014/main" id="{E5D6EEF0-2389-62CE-2436-DF634C3B7180}"/>
                    </a:ext>
                  </a:extLst>
                </p:cNvPr>
                <p:cNvSpPr/>
                <p:nvPr/>
              </p:nvSpPr>
              <p:spPr>
                <a:xfrm rot="10800000">
                  <a:off x="6847397" y="1362743"/>
                  <a:ext cx="648894" cy="1140594"/>
                </a:xfrm>
                <a:custGeom>
                  <a:avLst/>
                  <a:gdLst>
                    <a:gd name="connsiteX0" fmla="*/ 312482 w 623337"/>
                    <a:gd name="connsiteY0" fmla="*/ 1091112 h 1091112"/>
                    <a:gd name="connsiteX1" fmla="*/ 0 w 623337"/>
                    <a:gd name="connsiteY1" fmla="*/ 1091111 h 1091112"/>
                    <a:gd name="connsiteX2" fmla="*/ 0 w 623337"/>
                    <a:gd name="connsiteY2" fmla="*/ 0 h 1091112"/>
                    <a:gd name="connsiteX3" fmla="*/ 623337 w 623337"/>
                    <a:gd name="connsiteY3" fmla="*/ 0 h 1091112"/>
                    <a:gd name="connsiteX4" fmla="*/ 618615 w 623337"/>
                    <a:gd name="connsiteY4" fmla="*/ 172432 h 1091112"/>
                    <a:gd name="connsiteX5" fmla="*/ 312482 w 623337"/>
                    <a:gd name="connsiteY5" fmla="*/ 1091112 h 109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3337" h="1091112">
                      <a:moveTo>
                        <a:pt x="312482" y="1091112"/>
                      </a:moveTo>
                      <a:lnTo>
                        <a:pt x="0" y="1091111"/>
                      </a:lnTo>
                      <a:lnTo>
                        <a:pt x="0" y="0"/>
                      </a:lnTo>
                      <a:lnTo>
                        <a:pt x="623337" y="0"/>
                      </a:lnTo>
                      <a:lnTo>
                        <a:pt x="618615" y="172432"/>
                      </a:lnTo>
                      <a:cubicBezTo>
                        <a:pt x="589477" y="696722"/>
                        <a:pt x="463488" y="1091112"/>
                        <a:pt x="312482" y="1091112"/>
                      </a:cubicBezTo>
                      <a:close/>
                    </a:path>
                  </a:pathLst>
                </a:custGeom>
                <a:solidFill>
                  <a:srgbClr val="DAE3F4"/>
                </a:solidFill>
                <a:ln>
                  <a:solidFill>
                    <a:srgbClr val="DAE3F4"/>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b="1"/>
                </a:p>
              </p:txBody>
            </p:sp>
          </p:grpSp>
          <p:cxnSp>
            <p:nvCxnSpPr>
              <p:cNvPr id="37" name="Straight Arrow Connector 36">
                <a:extLst>
                  <a:ext uri="{FF2B5EF4-FFF2-40B4-BE49-F238E27FC236}">
                    <a16:creationId xmlns:a16="http://schemas.microsoft.com/office/drawing/2014/main" id="{A7CABC47-E704-184E-6D25-AB56B8FEBA05}"/>
                  </a:ext>
                </a:extLst>
              </p:cNvPr>
              <p:cNvCxnSpPr/>
              <p:nvPr/>
            </p:nvCxnSpPr>
            <p:spPr>
              <a:xfrm>
                <a:off x="8861144" y="1105232"/>
                <a:ext cx="317506" cy="404403"/>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1BEE209-2643-2315-E613-CF178F244578}"/>
                  </a:ext>
                </a:extLst>
              </p:cNvPr>
              <p:cNvCxnSpPr>
                <a:cxnSpLocks/>
              </p:cNvCxnSpPr>
              <p:nvPr/>
            </p:nvCxnSpPr>
            <p:spPr>
              <a:xfrm flipV="1">
                <a:off x="6580522" y="3162562"/>
                <a:ext cx="504797" cy="308456"/>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37358605-86CD-1527-A9E3-8AFBBF0A82AA}"/>
                  </a:ext>
                </a:extLst>
              </p:cNvPr>
              <p:cNvCxnSpPr>
                <a:cxnSpLocks/>
              </p:cNvCxnSpPr>
              <p:nvPr/>
            </p:nvCxnSpPr>
            <p:spPr>
              <a:xfrm flipV="1">
                <a:off x="9507186" y="2528133"/>
                <a:ext cx="0" cy="634429"/>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4FA5F6CC-8D18-8096-029E-A7FFF82A0305}"/>
                  </a:ext>
                </a:extLst>
              </p:cNvPr>
              <p:cNvCxnSpPr>
                <a:cxnSpLocks/>
              </p:cNvCxnSpPr>
              <p:nvPr/>
            </p:nvCxnSpPr>
            <p:spPr>
              <a:xfrm rot="10800000" flipV="1">
                <a:off x="10719092" y="1893704"/>
                <a:ext cx="0" cy="634429"/>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6" name="Straight Arrow Connector 15">
              <a:extLst>
                <a:ext uri="{FF2B5EF4-FFF2-40B4-BE49-F238E27FC236}">
                  <a16:creationId xmlns:a16="http://schemas.microsoft.com/office/drawing/2014/main" id="{28C2A29C-937F-F9CB-B0DE-CF7BEDDB8E2F}"/>
                </a:ext>
              </a:extLst>
            </p:cNvPr>
            <p:cNvCxnSpPr>
              <a:cxnSpLocks/>
            </p:cNvCxnSpPr>
            <p:nvPr/>
          </p:nvCxnSpPr>
          <p:spPr>
            <a:xfrm flipV="1">
              <a:off x="2486713" y="3117114"/>
              <a:ext cx="0" cy="355260"/>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64C1113-981D-75B9-DBB7-1BE6A3ECF188}"/>
                </a:ext>
              </a:extLst>
            </p:cNvPr>
            <p:cNvCxnSpPr>
              <a:cxnSpLocks/>
            </p:cNvCxnSpPr>
            <p:nvPr/>
          </p:nvCxnSpPr>
          <p:spPr>
            <a:xfrm rot="10800000" flipV="1">
              <a:off x="2486712" y="3496351"/>
              <a:ext cx="0" cy="355260"/>
            </a:xfrm>
            <a:prstGeom prst="straightConnector1">
              <a:avLst/>
            </a:prstGeom>
            <a:ln w="317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0FB6C53A-C57D-5AB3-6C17-CB654EC3C9C8}"/>
                    </a:ext>
                  </a:extLst>
                </p:cNvPr>
                <p:cNvSpPr txBox="1"/>
                <p:nvPr/>
              </p:nvSpPr>
              <p:spPr>
                <a:xfrm>
                  <a:off x="1357851" y="3105429"/>
                  <a:ext cx="1081373" cy="38970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acc>
                              <m:accPr>
                                <m:chr m:val="̇"/>
                                <m:ctrlPr>
                                  <a:rPr lang="en-US" sz="1400" b="1" i="1">
                                    <a:latin typeface="Cambria Math" panose="02040503050406030204" pitchFamily="18" charset="0"/>
                                  </a:rPr>
                                </m:ctrlPr>
                              </m:accPr>
                              <m:e>
                                <m:r>
                                  <a:rPr lang="en-US" sz="1400" b="1" i="1">
                                    <a:latin typeface="Cambria Math" panose="02040503050406030204" pitchFamily="18" charset="0"/>
                                  </a:rPr>
                                  <m:t>𝒎</m:t>
                                </m:r>
                              </m:e>
                            </m:acc>
                          </m:e>
                          <m:sub>
                            <m:r>
                              <a:rPr lang="en-US" sz="1400" b="1" i="1" smtClean="0">
                                <a:latin typeface="Cambria Math" panose="02040503050406030204" pitchFamily="18" charset="0"/>
                              </a:rPr>
                              <m:t>𝒆𝒗𝒂𝒑</m:t>
                            </m:r>
                          </m:sub>
                        </m:sSub>
                      </m:oMath>
                    </m:oMathPara>
                  </a14:m>
                  <a:endParaRPr lang="en-US" sz="1200" b="1" dirty="0"/>
                </a:p>
              </p:txBody>
            </p:sp>
          </mc:Choice>
          <mc:Fallback xmlns="">
            <p:sp>
              <p:nvSpPr>
                <p:cNvPr id="21" name="TextBox 20">
                  <a:extLst>
                    <a:ext uri="{FF2B5EF4-FFF2-40B4-BE49-F238E27FC236}">
                      <a16:creationId xmlns:a16="http://schemas.microsoft.com/office/drawing/2014/main" id="{0FB6C53A-C57D-5AB3-6C17-CB654EC3C9C8}"/>
                    </a:ext>
                  </a:extLst>
                </p:cNvPr>
                <p:cNvSpPr txBox="1">
                  <a:spLocks noRot="1" noChangeAspect="1" noMove="1" noResize="1" noEditPoints="1" noAdjustHandles="1" noChangeArrowheads="1" noChangeShapeType="1" noTextEdit="1"/>
                </p:cNvSpPr>
                <p:nvPr/>
              </p:nvSpPr>
              <p:spPr>
                <a:xfrm>
                  <a:off x="1357851" y="3105429"/>
                  <a:ext cx="1081373" cy="38970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194A3AB-4511-53F7-C53E-5AFE59874628}"/>
                    </a:ext>
                  </a:extLst>
                </p:cNvPr>
                <p:cNvSpPr txBox="1"/>
                <p:nvPr/>
              </p:nvSpPr>
              <p:spPr>
                <a:xfrm>
                  <a:off x="3911514" y="2477603"/>
                  <a:ext cx="1081373" cy="3764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acc>
                              <m:accPr>
                                <m:chr m:val="̇"/>
                                <m:ctrlPr>
                                  <a:rPr lang="en-US" sz="1400" b="1" i="1">
                                    <a:latin typeface="Cambria Math" panose="02040503050406030204" pitchFamily="18" charset="0"/>
                                  </a:rPr>
                                </m:ctrlPr>
                              </m:accPr>
                              <m:e>
                                <m:r>
                                  <a:rPr lang="en-US" sz="1400" b="1" i="1" smtClean="0">
                                    <a:latin typeface="Cambria Math" panose="02040503050406030204" pitchFamily="18" charset="0"/>
                                  </a:rPr>
                                  <m:t>𝑸</m:t>
                                </m:r>
                              </m:e>
                            </m:acc>
                          </m:e>
                          <m:sub>
                            <m:r>
                              <a:rPr lang="en-US" sz="1400" b="1" i="1" smtClean="0">
                                <a:latin typeface="Cambria Math" panose="02040503050406030204" pitchFamily="18" charset="0"/>
                              </a:rPr>
                              <m:t>𝑽𝑰</m:t>
                            </m:r>
                          </m:sub>
                        </m:sSub>
                      </m:oMath>
                    </m:oMathPara>
                  </a14:m>
                  <a:endParaRPr lang="en-US" sz="1200" b="1" dirty="0"/>
                </a:p>
              </p:txBody>
            </p:sp>
          </mc:Choice>
          <mc:Fallback xmlns="">
            <p:sp>
              <p:nvSpPr>
                <p:cNvPr id="22" name="TextBox 21">
                  <a:extLst>
                    <a:ext uri="{FF2B5EF4-FFF2-40B4-BE49-F238E27FC236}">
                      <a16:creationId xmlns:a16="http://schemas.microsoft.com/office/drawing/2014/main" id="{6194A3AB-4511-53F7-C53E-5AFE59874628}"/>
                    </a:ext>
                  </a:extLst>
                </p:cNvPr>
                <p:cNvSpPr txBox="1">
                  <a:spLocks noRot="1" noChangeAspect="1" noMove="1" noResize="1" noEditPoints="1" noAdjustHandles="1" noChangeArrowheads="1" noChangeShapeType="1" noTextEdit="1"/>
                </p:cNvSpPr>
                <p:nvPr/>
              </p:nvSpPr>
              <p:spPr>
                <a:xfrm>
                  <a:off x="3911514" y="2477603"/>
                  <a:ext cx="1081373" cy="376489"/>
                </a:xfrm>
                <a:prstGeom prst="rect">
                  <a:avLst/>
                </a:prstGeom>
                <a:blipFill>
                  <a:blip r:embed="rId6"/>
                  <a:stretch>
                    <a:fillRect b="-96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2D4ACD26-3AAA-EE2B-91B9-6F5EC7341F1D}"/>
                    </a:ext>
                  </a:extLst>
                </p:cNvPr>
                <p:cNvSpPr txBox="1"/>
                <p:nvPr/>
              </p:nvSpPr>
              <p:spPr>
                <a:xfrm>
                  <a:off x="2778618" y="3970020"/>
                  <a:ext cx="1081373" cy="3764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acc>
                              <m:accPr>
                                <m:chr m:val="̇"/>
                                <m:ctrlPr>
                                  <a:rPr lang="en-US" sz="1400" b="1" i="1">
                                    <a:latin typeface="Cambria Math" panose="02040503050406030204" pitchFamily="18" charset="0"/>
                                  </a:rPr>
                                </m:ctrlPr>
                              </m:accPr>
                              <m:e>
                                <m:r>
                                  <a:rPr lang="en-US" sz="1400" b="1" i="1" smtClean="0">
                                    <a:latin typeface="Cambria Math" panose="02040503050406030204" pitchFamily="18" charset="0"/>
                                  </a:rPr>
                                  <m:t>𝑸</m:t>
                                </m:r>
                              </m:e>
                            </m:acc>
                          </m:e>
                          <m:sub>
                            <m:r>
                              <a:rPr lang="en-US" sz="1400" b="1" i="1" smtClean="0">
                                <a:latin typeface="Cambria Math" panose="02040503050406030204" pitchFamily="18" charset="0"/>
                              </a:rPr>
                              <m:t>𝑳𝑰</m:t>
                            </m:r>
                          </m:sub>
                        </m:sSub>
                      </m:oMath>
                    </m:oMathPara>
                  </a14:m>
                  <a:endParaRPr lang="en-US" sz="1200" b="1" dirty="0"/>
                </a:p>
              </p:txBody>
            </p:sp>
          </mc:Choice>
          <mc:Fallback xmlns="">
            <p:sp>
              <p:nvSpPr>
                <p:cNvPr id="23" name="TextBox 22">
                  <a:extLst>
                    <a:ext uri="{FF2B5EF4-FFF2-40B4-BE49-F238E27FC236}">
                      <a16:creationId xmlns:a16="http://schemas.microsoft.com/office/drawing/2014/main" id="{2D4ACD26-3AAA-EE2B-91B9-6F5EC7341F1D}"/>
                    </a:ext>
                  </a:extLst>
                </p:cNvPr>
                <p:cNvSpPr txBox="1">
                  <a:spLocks noRot="1" noChangeAspect="1" noMove="1" noResize="1" noEditPoints="1" noAdjustHandles="1" noChangeArrowheads="1" noChangeShapeType="1" noTextEdit="1"/>
                </p:cNvSpPr>
                <p:nvPr/>
              </p:nvSpPr>
              <p:spPr>
                <a:xfrm>
                  <a:off x="2778618" y="3970020"/>
                  <a:ext cx="1081373" cy="376489"/>
                </a:xfrm>
                <a:prstGeom prst="rect">
                  <a:avLst/>
                </a:prstGeom>
                <a:blipFill>
                  <a:blip r:embed="rId7"/>
                  <a:stretch>
                    <a:fillRect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B5FC3BA4-3431-B627-43CA-B7CCC5C72198}"/>
                    </a:ext>
                  </a:extLst>
                </p:cNvPr>
                <p:cNvSpPr txBox="1"/>
                <p:nvPr/>
              </p:nvSpPr>
              <p:spPr>
                <a:xfrm>
                  <a:off x="-92280" y="4244278"/>
                  <a:ext cx="1081373" cy="3764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acc>
                              <m:accPr>
                                <m:chr m:val="̇"/>
                                <m:ctrlPr>
                                  <a:rPr lang="en-US" sz="1400" b="1" i="1">
                                    <a:latin typeface="Cambria Math" panose="02040503050406030204" pitchFamily="18" charset="0"/>
                                  </a:rPr>
                                </m:ctrlPr>
                              </m:accPr>
                              <m:e>
                                <m:r>
                                  <a:rPr lang="en-US" sz="1400" b="1" i="1" smtClean="0">
                                    <a:latin typeface="Cambria Math" panose="02040503050406030204" pitchFamily="18" charset="0"/>
                                  </a:rPr>
                                  <m:t>𝑸</m:t>
                                </m:r>
                              </m:e>
                            </m:acc>
                          </m:e>
                          <m:sub>
                            <m:r>
                              <a:rPr lang="en-US" sz="1400" b="1" i="1" smtClean="0">
                                <a:latin typeface="Cambria Math" panose="02040503050406030204" pitchFamily="18" charset="0"/>
                              </a:rPr>
                              <m:t>𝑳</m:t>
                            </m:r>
                          </m:sub>
                        </m:sSub>
                      </m:oMath>
                    </m:oMathPara>
                  </a14:m>
                  <a:endParaRPr lang="en-US" sz="1200" b="1" dirty="0"/>
                </a:p>
              </p:txBody>
            </p:sp>
          </mc:Choice>
          <mc:Fallback xmlns="">
            <p:sp>
              <p:nvSpPr>
                <p:cNvPr id="24" name="TextBox 23">
                  <a:extLst>
                    <a:ext uri="{FF2B5EF4-FFF2-40B4-BE49-F238E27FC236}">
                      <a16:creationId xmlns:a16="http://schemas.microsoft.com/office/drawing/2014/main" id="{B5FC3BA4-3431-B627-43CA-B7CCC5C72198}"/>
                    </a:ext>
                  </a:extLst>
                </p:cNvPr>
                <p:cNvSpPr txBox="1">
                  <a:spLocks noRot="1" noChangeAspect="1" noMove="1" noResize="1" noEditPoints="1" noAdjustHandles="1" noChangeArrowheads="1" noChangeShapeType="1" noTextEdit="1"/>
                </p:cNvSpPr>
                <p:nvPr/>
              </p:nvSpPr>
              <p:spPr>
                <a:xfrm>
                  <a:off x="-92280" y="4244278"/>
                  <a:ext cx="1081373" cy="376489"/>
                </a:xfrm>
                <a:prstGeom prst="rect">
                  <a:avLst/>
                </a:prstGeom>
                <a:blipFill>
                  <a:blip r:embed="rId8"/>
                  <a:stretch>
                    <a:fillRect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E3F81867-0FF4-804D-B849-BED218C3473D}"/>
                    </a:ext>
                  </a:extLst>
                </p:cNvPr>
                <p:cNvSpPr txBox="1"/>
                <p:nvPr/>
              </p:nvSpPr>
              <p:spPr>
                <a:xfrm>
                  <a:off x="2085052" y="1771361"/>
                  <a:ext cx="1081373" cy="3764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acc>
                              <m:accPr>
                                <m:chr m:val="̇"/>
                                <m:ctrlPr>
                                  <a:rPr lang="en-US" sz="1400" b="1" i="1">
                                    <a:latin typeface="Cambria Math" panose="02040503050406030204" pitchFamily="18" charset="0"/>
                                  </a:rPr>
                                </m:ctrlPr>
                              </m:accPr>
                              <m:e>
                                <m:r>
                                  <a:rPr lang="en-US" sz="1400" b="1" i="1" smtClean="0">
                                    <a:latin typeface="Cambria Math" panose="02040503050406030204" pitchFamily="18" charset="0"/>
                                  </a:rPr>
                                  <m:t>𝑸</m:t>
                                </m:r>
                              </m:e>
                            </m:acc>
                          </m:e>
                          <m:sub>
                            <m:r>
                              <a:rPr lang="en-US" sz="1400" b="1" i="1" smtClean="0">
                                <a:latin typeface="Cambria Math" panose="02040503050406030204" pitchFamily="18" charset="0"/>
                              </a:rPr>
                              <m:t>𝑽</m:t>
                            </m:r>
                          </m:sub>
                        </m:sSub>
                      </m:oMath>
                    </m:oMathPara>
                  </a14:m>
                  <a:endParaRPr lang="en-US" sz="1200" b="1" dirty="0"/>
                </a:p>
              </p:txBody>
            </p:sp>
          </mc:Choice>
          <mc:Fallback xmlns="">
            <p:sp>
              <p:nvSpPr>
                <p:cNvPr id="25" name="TextBox 24">
                  <a:extLst>
                    <a:ext uri="{FF2B5EF4-FFF2-40B4-BE49-F238E27FC236}">
                      <a16:creationId xmlns:a16="http://schemas.microsoft.com/office/drawing/2014/main" id="{E3F81867-0FF4-804D-B849-BED218C3473D}"/>
                    </a:ext>
                  </a:extLst>
                </p:cNvPr>
                <p:cNvSpPr txBox="1">
                  <a:spLocks noRot="1" noChangeAspect="1" noMove="1" noResize="1" noEditPoints="1" noAdjustHandles="1" noChangeArrowheads="1" noChangeShapeType="1" noTextEdit="1"/>
                </p:cNvSpPr>
                <p:nvPr/>
              </p:nvSpPr>
              <p:spPr>
                <a:xfrm>
                  <a:off x="2085052" y="1771361"/>
                  <a:ext cx="1081373" cy="376489"/>
                </a:xfrm>
                <a:prstGeom prst="rect">
                  <a:avLst/>
                </a:prstGeom>
                <a:blipFill>
                  <a:blip r:embed="rId9"/>
                  <a:stretch>
                    <a:fillRect b="-96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CB2AB5E-DFD1-F439-5B39-B9E0124A5A3E}"/>
                    </a:ext>
                  </a:extLst>
                </p:cNvPr>
                <p:cNvSpPr txBox="1"/>
                <p:nvPr/>
              </p:nvSpPr>
              <p:spPr>
                <a:xfrm>
                  <a:off x="1310621" y="3988964"/>
                  <a:ext cx="1081373" cy="3667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b="1" i="1" smtClean="0">
                            <a:latin typeface="Cambria Math" panose="02040503050406030204" pitchFamily="18" charset="0"/>
                          </a:rPr>
                          <m:t>𝑳𝒊𝒒𝒖𝒊𝒅</m:t>
                        </m:r>
                      </m:oMath>
                    </m:oMathPara>
                  </a14:m>
                  <a:endParaRPr lang="en-US" sz="1200" b="1" dirty="0"/>
                </a:p>
              </p:txBody>
            </p:sp>
          </mc:Choice>
          <mc:Fallback xmlns="">
            <p:sp>
              <p:nvSpPr>
                <p:cNvPr id="28" name="TextBox 27">
                  <a:extLst>
                    <a:ext uri="{FF2B5EF4-FFF2-40B4-BE49-F238E27FC236}">
                      <a16:creationId xmlns:a16="http://schemas.microsoft.com/office/drawing/2014/main" id="{6CB2AB5E-DFD1-F439-5B39-B9E0124A5A3E}"/>
                    </a:ext>
                  </a:extLst>
                </p:cNvPr>
                <p:cNvSpPr txBox="1">
                  <a:spLocks noRot="1" noChangeAspect="1" noMove="1" noResize="1" noEditPoints="1" noAdjustHandles="1" noChangeArrowheads="1" noChangeShapeType="1" noTextEdit="1"/>
                </p:cNvSpPr>
                <p:nvPr/>
              </p:nvSpPr>
              <p:spPr>
                <a:xfrm>
                  <a:off x="1310621" y="3988964"/>
                  <a:ext cx="1081373" cy="366711"/>
                </a:xfrm>
                <a:prstGeom prst="rect">
                  <a:avLst/>
                </a:prstGeom>
                <a:blipFill>
                  <a:blip r:embed="rId10"/>
                  <a:stretch>
                    <a:fillRect b="-1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B13BBDAB-E5B6-5604-A8AD-EEB779576B9F}"/>
                    </a:ext>
                  </a:extLst>
                </p:cNvPr>
                <p:cNvSpPr txBox="1"/>
                <p:nvPr/>
              </p:nvSpPr>
              <p:spPr>
                <a:xfrm>
                  <a:off x="1308181" y="2537958"/>
                  <a:ext cx="1081373" cy="3667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b="1" i="1" smtClean="0">
                            <a:latin typeface="Cambria Math" panose="02040503050406030204" pitchFamily="18" charset="0"/>
                          </a:rPr>
                          <m:t>𝑽𝒂𝒑𝒐𝒓</m:t>
                        </m:r>
                      </m:oMath>
                    </m:oMathPara>
                  </a14:m>
                  <a:endParaRPr lang="en-US" sz="1200" b="1" dirty="0"/>
                </a:p>
              </p:txBody>
            </p:sp>
          </mc:Choice>
          <mc:Fallback xmlns="">
            <p:sp>
              <p:nvSpPr>
                <p:cNvPr id="29" name="TextBox 28">
                  <a:extLst>
                    <a:ext uri="{FF2B5EF4-FFF2-40B4-BE49-F238E27FC236}">
                      <a16:creationId xmlns:a16="http://schemas.microsoft.com/office/drawing/2014/main" id="{B13BBDAB-E5B6-5604-A8AD-EEB779576B9F}"/>
                    </a:ext>
                  </a:extLst>
                </p:cNvPr>
                <p:cNvSpPr txBox="1">
                  <a:spLocks noRot="1" noChangeAspect="1" noMove="1" noResize="1" noEditPoints="1" noAdjustHandles="1" noChangeArrowheads="1" noChangeShapeType="1" noTextEdit="1"/>
                </p:cNvSpPr>
                <p:nvPr/>
              </p:nvSpPr>
              <p:spPr>
                <a:xfrm>
                  <a:off x="1308181" y="2537958"/>
                  <a:ext cx="1081373" cy="366711"/>
                </a:xfrm>
                <a:prstGeom prst="rect">
                  <a:avLst/>
                </a:prstGeom>
                <a:blipFill>
                  <a:blip r:embed="rId11"/>
                  <a:stretch>
                    <a:fillRect b="-10000"/>
                  </a:stretch>
                </a:blipFill>
              </p:spPr>
              <p:txBody>
                <a:bodyPr/>
                <a:lstStyle/>
                <a:p>
                  <a:r>
                    <a:rPr lang="en-US">
                      <a:noFill/>
                    </a:rPr>
                    <a:t> </a:t>
                  </a:r>
                </a:p>
              </p:txBody>
            </p:sp>
          </mc:Fallback>
        </mc:AlternateContent>
        <p:cxnSp>
          <p:nvCxnSpPr>
            <p:cNvPr id="30" name="Straight Arrow Connector 29">
              <a:extLst>
                <a:ext uri="{FF2B5EF4-FFF2-40B4-BE49-F238E27FC236}">
                  <a16:creationId xmlns:a16="http://schemas.microsoft.com/office/drawing/2014/main" id="{D52FB7A7-924A-29DE-535D-CC30E0F2EA31}"/>
                </a:ext>
              </a:extLst>
            </p:cNvPr>
            <p:cNvCxnSpPr>
              <a:cxnSpLocks/>
            </p:cNvCxnSpPr>
            <p:nvPr/>
          </p:nvCxnSpPr>
          <p:spPr>
            <a:xfrm rot="7800000">
              <a:off x="627485" y="2885703"/>
              <a:ext cx="309348" cy="382068"/>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79D3EB41-2BC0-E299-CB03-FDFF0EA6E1BC}"/>
                    </a:ext>
                  </a:extLst>
                </p:cNvPr>
                <p:cNvSpPr txBox="1"/>
                <p:nvPr/>
              </p:nvSpPr>
              <p:spPr>
                <a:xfrm>
                  <a:off x="-36840" y="2667525"/>
                  <a:ext cx="1081373" cy="3764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acc>
                              <m:accPr>
                                <m:chr m:val="̇"/>
                                <m:ctrlPr>
                                  <a:rPr lang="en-US" sz="1400" b="1" i="1">
                                    <a:latin typeface="Cambria Math" panose="02040503050406030204" pitchFamily="18" charset="0"/>
                                  </a:rPr>
                                </m:ctrlPr>
                              </m:accPr>
                              <m:e>
                                <m:r>
                                  <a:rPr lang="en-US" sz="1400" b="1" i="1" smtClean="0">
                                    <a:latin typeface="Cambria Math" panose="02040503050406030204" pitchFamily="18" charset="0"/>
                                  </a:rPr>
                                  <m:t>𝑸</m:t>
                                </m:r>
                              </m:e>
                            </m:acc>
                          </m:e>
                          <m:sub>
                            <m:r>
                              <a:rPr lang="en-US" sz="1400" b="1" i="1" smtClean="0">
                                <a:latin typeface="Cambria Math" panose="02040503050406030204" pitchFamily="18" charset="0"/>
                              </a:rPr>
                              <m:t>𝑽𝒆𝒙𝒕</m:t>
                            </m:r>
                          </m:sub>
                        </m:sSub>
                      </m:oMath>
                    </m:oMathPara>
                  </a14:m>
                  <a:endParaRPr lang="en-US" sz="1200" b="1" dirty="0"/>
                </a:p>
              </p:txBody>
            </p:sp>
          </mc:Choice>
          <mc:Fallback xmlns="">
            <p:sp>
              <p:nvSpPr>
                <p:cNvPr id="31" name="TextBox 30">
                  <a:extLst>
                    <a:ext uri="{FF2B5EF4-FFF2-40B4-BE49-F238E27FC236}">
                      <a16:creationId xmlns:a16="http://schemas.microsoft.com/office/drawing/2014/main" id="{79D3EB41-2BC0-E299-CB03-FDFF0EA6E1BC}"/>
                    </a:ext>
                  </a:extLst>
                </p:cNvPr>
                <p:cNvSpPr txBox="1">
                  <a:spLocks noRot="1" noChangeAspect="1" noMove="1" noResize="1" noEditPoints="1" noAdjustHandles="1" noChangeArrowheads="1" noChangeShapeType="1" noTextEdit="1"/>
                </p:cNvSpPr>
                <p:nvPr/>
              </p:nvSpPr>
              <p:spPr>
                <a:xfrm>
                  <a:off x="-36840" y="2667525"/>
                  <a:ext cx="1081373" cy="376489"/>
                </a:xfrm>
                <a:prstGeom prst="rect">
                  <a:avLst/>
                </a:prstGeom>
                <a:blipFill>
                  <a:blip r:embed="rId12"/>
                  <a:stretch>
                    <a:fillRect b="-9804"/>
                  </a:stretch>
                </a:blipFill>
              </p:spPr>
              <p:txBody>
                <a:bodyPr/>
                <a:lstStyle/>
                <a:p>
                  <a:r>
                    <a:rPr lang="en-US">
                      <a:noFill/>
                    </a:rPr>
                    <a:t> </a:t>
                  </a:r>
                </a:p>
              </p:txBody>
            </p:sp>
          </mc:Fallback>
        </mc:AlternateContent>
        <p:cxnSp>
          <p:nvCxnSpPr>
            <p:cNvPr id="32" name="Straight Arrow Connector 31">
              <a:extLst>
                <a:ext uri="{FF2B5EF4-FFF2-40B4-BE49-F238E27FC236}">
                  <a16:creationId xmlns:a16="http://schemas.microsoft.com/office/drawing/2014/main" id="{8FCF9659-143F-FF03-0021-702DA7B2A7CC}"/>
                </a:ext>
              </a:extLst>
            </p:cNvPr>
            <p:cNvCxnSpPr>
              <a:cxnSpLocks/>
            </p:cNvCxnSpPr>
            <p:nvPr/>
          </p:nvCxnSpPr>
          <p:spPr>
            <a:xfrm rot="7800000">
              <a:off x="621135" y="3730253"/>
              <a:ext cx="309348" cy="382068"/>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B7BA86A6-22E3-8429-2FCB-3568C3B45427}"/>
                    </a:ext>
                  </a:extLst>
                </p:cNvPr>
                <p:cNvSpPr txBox="1"/>
                <p:nvPr/>
              </p:nvSpPr>
              <p:spPr>
                <a:xfrm>
                  <a:off x="-68187" y="3481248"/>
                  <a:ext cx="1081373" cy="3764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acc>
                              <m:accPr>
                                <m:chr m:val="̇"/>
                                <m:ctrlPr>
                                  <a:rPr lang="en-US" sz="1400" b="1" i="1">
                                    <a:latin typeface="Cambria Math" panose="02040503050406030204" pitchFamily="18" charset="0"/>
                                  </a:rPr>
                                </m:ctrlPr>
                              </m:accPr>
                              <m:e>
                                <m:r>
                                  <a:rPr lang="en-US" sz="1400" b="1" i="1" smtClean="0">
                                    <a:latin typeface="Cambria Math" panose="02040503050406030204" pitchFamily="18" charset="0"/>
                                  </a:rPr>
                                  <m:t>𝑸</m:t>
                                </m:r>
                              </m:e>
                            </m:acc>
                          </m:e>
                          <m:sub>
                            <m:r>
                              <a:rPr lang="en-US" sz="1400" b="1" i="1" smtClean="0">
                                <a:latin typeface="Cambria Math" panose="02040503050406030204" pitchFamily="18" charset="0"/>
                              </a:rPr>
                              <m:t>𝑳𝒆𝒙𝒕</m:t>
                            </m:r>
                          </m:sub>
                        </m:sSub>
                      </m:oMath>
                    </m:oMathPara>
                  </a14:m>
                  <a:endParaRPr lang="en-US" sz="1200" b="1" dirty="0"/>
                </a:p>
              </p:txBody>
            </p:sp>
          </mc:Choice>
          <mc:Fallback xmlns="">
            <p:sp>
              <p:nvSpPr>
                <p:cNvPr id="33" name="TextBox 32">
                  <a:extLst>
                    <a:ext uri="{FF2B5EF4-FFF2-40B4-BE49-F238E27FC236}">
                      <a16:creationId xmlns:a16="http://schemas.microsoft.com/office/drawing/2014/main" id="{B7BA86A6-22E3-8429-2FCB-3568C3B45427}"/>
                    </a:ext>
                  </a:extLst>
                </p:cNvPr>
                <p:cNvSpPr txBox="1">
                  <a:spLocks noRot="1" noChangeAspect="1" noMove="1" noResize="1" noEditPoints="1" noAdjustHandles="1" noChangeArrowheads="1" noChangeShapeType="1" noTextEdit="1"/>
                </p:cNvSpPr>
                <p:nvPr/>
              </p:nvSpPr>
              <p:spPr>
                <a:xfrm>
                  <a:off x="-68187" y="3481248"/>
                  <a:ext cx="1081373" cy="376489"/>
                </a:xfrm>
                <a:prstGeom prst="rect">
                  <a:avLst/>
                </a:prstGeom>
                <a:blipFill>
                  <a:blip r:embed="rId13"/>
                  <a:stretch>
                    <a:fillRect b="-7692"/>
                  </a:stretch>
                </a:blipFill>
              </p:spPr>
              <p:txBody>
                <a:bodyPr/>
                <a:lstStyle/>
                <a:p>
                  <a:r>
                    <a:rPr lang="en-US">
                      <a:noFill/>
                    </a:rPr>
                    <a:t> </a:t>
                  </a:r>
                </a:p>
              </p:txBody>
            </p:sp>
          </mc:Fallback>
        </mc:AlternateContent>
      </p:grpSp>
      <p:sp>
        <p:nvSpPr>
          <p:cNvPr id="5" name="TextBox 4">
            <a:extLst>
              <a:ext uri="{FF2B5EF4-FFF2-40B4-BE49-F238E27FC236}">
                <a16:creationId xmlns:a16="http://schemas.microsoft.com/office/drawing/2014/main" id="{7A28CDE0-9EFE-BA99-43BD-AA0EA10A05BC}"/>
              </a:ext>
            </a:extLst>
          </p:cNvPr>
          <p:cNvSpPr txBox="1"/>
          <p:nvPr/>
        </p:nvSpPr>
        <p:spPr>
          <a:xfrm>
            <a:off x="164828" y="6643651"/>
            <a:ext cx="10878671" cy="213264"/>
          </a:xfrm>
          <a:prstGeom prst="rect">
            <a:avLst/>
          </a:prstGeom>
          <a:noFill/>
        </p:spPr>
        <p:txBody>
          <a:bodyPr wrap="square" rtlCol="0">
            <a:spAutoFit/>
          </a:bodyPr>
          <a:lstStyle/>
          <a:p>
            <a:pPr indent="-406400">
              <a:lnSpc>
                <a:spcPct val="107000"/>
              </a:lnSpc>
              <a:spcAft>
                <a:spcPts val="200"/>
              </a:spcAft>
            </a:pPr>
            <a:r>
              <a:rPr lang="en-US" sz="800" dirty="0"/>
              <a:t>[5] Notardonato WU, Swanger AM, Fesmire JE, Jumper KM, Johnson WL, Tomsik TM. Final test results for the ground operations demonstration unit for liquid hydrogen. Cryogenics (</a:t>
            </a:r>
            <a:r>
              <a:rPr lang="en-US" sz="800" dirty="0" err="1"/>
              <a:t>Guildf</a:t>
            </a:r>
            <a:r>
              <a:rPr lang="en-US" sz="800" dirty="0"/>
              <a:t>). 2017 Dec 1;88:147–55. </a:t>
            </a:r>
          </a:p>
        </p:txBody>
      </p:sp>
      <p:grpSp>
        <p:nvGrpSpPr>
          <p:cNvPr id="3" name="Group 2">
            <a:extLst>
              <a:ext uri="{FF2B5EF4-FFF2-40B4-BE49-F238E27FC236}">
                <a16:creationId xmlns:a16="http://schemas.microsoft.com/office/drawing/2014/main" id="{3B87C730-340F-12E4-8077-CE5380A4357B}"/>
              </a:ext>
            </a:extLst>
          </p:cNvPr>
          <p:cNvGrpSpPr/>
          <p:nvPr/>
        </p:nvGrpSpPr>
        <p:grpSpPr>
          <a:xfrm>
            <a:off x="6626097" y="982259"/>
            <a:ext cx="4585172" cy="3826533"/>
            <a:chOff x="6626097" y="982259"/>
            <a:chExt cx="4585172" cy="3826533"/>
          </a:xfrm>
        </p:grpSpPr>
        <p:pic>
          <p:nvPicPr>
            <p:cNvPr id="6" name="Picture 5">
              <a:extLst>
                <a:ext uri="{FF2B5EF4-FFF2-40B4-BE49-F238E27FC236}">
                  <a16:creationId xmlns:a16="http://schemas.microsoft.com/office/drawing/2014/main" id="{B885B6F3-4547-FEAF-9784-951A080A2390}"/>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6626097" y="982259"/>
              <a:ext cx="4585172" cy="3437569"/>
            </a:xfrm>
            <a:prstGeom prst="rect">
              <a:avLst/>
            </a:prstGeom>
          </p:spPr>
        </p:pic>
        <p:sp>
          <p:nvSpPr>
            <p:cNvPr id="10" name="TextBox 9">
              <a:extLst>
                <a:ext uri="{FF2B5EF4-FFF2-40B4-BE49-F238E27FC236}">
                  <a16:creationId xmlns:a16="http://schemas.microsoft.com/office/drawing/2014/main" id="{B625BBBF-C272-A6A9-8BC9-7E341302FA5E}"/>
                </a:ext>
              </a:extLst>
            </p:cNvPr>
            <p:cNvSpPr txBox="1"/>
            <p:nvPr/>
          </p:nvSpPr>
          <p:spPr>
            <a:xfrm>
              <a:off x="7429261" y="4408682"/>
              <a:ext cx="2942450" cy="400110"/>
            </a:xfrm>
            <a:prstGeom prst="rect">
              <a:avLst/>
            </a:prstGeom>
            <a:noFill/>
          </p:spPr>
          <p:txBody>
            <a:bodyPr wrap="square" rtlCol="0">
              <a:spAutoFit/>
            </a:bodyPr>
            <a:lstStyle/>
            <a:p>
              <a:pPr algn="ctr"/>
              <a:r>
                <a:rPr lang="en-US" sz="1000" dirty="0"/>
                <a:t>Predictions for IRAS data with average calibration coefficient of 0.045.</a:t>
              </a:r>
            </a:p>
          </p:txBody>
        </p:sp>
      </p:grpSp>
    </p:spTree>
    <p:extLst>
      <p:ext uri="{BB962C8B-B14F-4D97-AF65-F5344CB8AC3E}">
        <p14:creationId xmlns:p14="http://schemas.microsoft.com/office/powerpoint/2010/main" val="714898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5D02C8-5617-2094-9FED-F11485DE4CE4}"/>
              </a:ext>
            </a:extLst>
          </p:cNvPr>
          <p:cNvSpPr>
            <a:spLocks noGrp="1"/>
          </p:cNvSpPr>
          <p:nvPr>
            <p:ph type="body" sz="quarter" idx="10"/>
          </p:nvPr>
        </p:nvSpPr>
        <p:spPr/>
        <p:txBody>
          <a:bodyPr/>
          <a:lstStyle/>
          <a:p>
            <a:r>
              <a:rPr lang="en-US" dirty="0"/>
              <a:t>Parametric Analysis</a:t>
            </a:r>
          </a:p>
        </p:txBody>
      </p:sp>
      <p:sp>
        <p:nvSpPr>
          <p:cNvPr id="3" name="Text Placeholder 2">
            <a:extLst>
              <a:ext uri="{FF2B5EF4-FFF2-40B4-BE49-F238E27FC236}">
                <a16:creationId xmlns:a16="http://schemas.microsoft.com/office/drawing/2014/main" id="{73CD7197-1610-B014-AC48-AAF882C73EC1}"/>
              </a:ext>
            </a:extLst>
          </p:cNvPr>
          <p:cNvSpPr>
            <a:spLocks noGrp="1"/>
          </p:cNvSpPr>
          <p:nvPr>
            <p:ph type="body" sz="quarter" idx="11"/>
          </p:nvPr>
        </p:nvSpPr>
        <p:spPr/>
        <p:txBody>
          <a:bodyPr/>
          <a:lstStyle/>
          <a:p>
            <a:r>
              <a:rPr lang="en-US" dirty="0"/>
              <a:t>Analysis of boil-off losses with steady state venting due to tank configuration and conditions. </a:t>
            </a:r>
          </a:p>
        </p:txBody>
      </p:sp>
    </p:spTree>
    <p:extLst>
      <p:ext uri="{BB962C8B-B14F-4D97-AF65-F5344CB8AC3E}">
        <p14:creationId xmlns:p14="http://schemas.microsoft.com/office/powerpoint/2010/main" val="3448456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55FDA-357B-8FCC-2C27-33A9C063148F}"/>
              </a:ext>
            </a:extLst>
          </p:cNvPr>
          <p:cNvSpPr>
            <a:spLocks noGrp="1"/>
          </p:cNvSpPr>
          <p:nvPr>
            <p:ph type="title"/>
          </p:nvPr>
        </p:nvSpPr>
        <p:spPr/>
        <p:txBody>
          <a:bodyPr/>
          <a:lstStyle/>
          <a:p>
            <a:r>
              <a:rPr lang="en-US" dirty="0"/>
              <a:t>Horizontal Tank Venting Losses</a:t>
            </a:r>
          </a:p>
        </p:txBody>
      </p:sp>
      <p:sp>
        <p:nvSpPr>
          <p:cNvPr id="3" name="Content Placeholder 2">
            <a:extLst>
              <a:ext uri="{FF2B5EF4-FFF2-40B4-BE49-F238E27FC236}">
                <a16:creationId xmlns:a16="http://schemas.microsoft.com/office/drawing/2014/main" id="{8A6621C0-A86A-5C26-AC28-38567CDD51F4}"/>
              </a:ext>
            </a:extLst>
          </p:cNvPr>
          <p:cNvSpPr>
            <a:spLocks noGrp="1"/>
          </p:cNvSpPr>
          <p:nvPr>
            <p:ph idx="1"/>
          </p:nvPr>
        </p:nvSpPr>
        <p:spPr>
          <a:xfrm>
            <a:off x="260007" y="1084292"/>
            <a:ext cx="11389868" cy="1386683"/>
          </a:xfrm>
        </p:spPr>
        <p:txBody>
          <a:bodyPr/>
          <a:lstStyle/>
          <a:p>
            <a:pPr marL="0" indent="0">
              <a:buNone/>
            </a:pPr>
            <a:r>
              <a:rPr lang="en-US" b="0" dirty="0"/>
              <a:t>Steady state venting for four venting pressures is investigated with varied tank fill levels and initial hydrogen conditions for a horizontal tank.</a:t>
            </a:r>
          </a:p>
          <a:p>
            <a:pPr marL="0" indent="0">
              <a:buNone/>
            </a:pPr>
            <a:r>
              <a:rPr lang="en-US" b="0" dirty="0"/>
              <a:t>After steady state venting is achieved one full venting cycle is used as an average. </a:t>
            </a:r>
          </a:p>
        </p:txBody>
      </p:sp>
      <p:sp>
        <p:nvSpPr>
          <p:cNvPr id="13" name="Content Placeholder 2">
            <a:extLst>
              <a:ext uri="{FF2B5EF4-FFF2-40B4-BE49-F238E27FC236}">
                <a16:creationId xmlns:a16="http://schemas.microsoft.com/office/drawing/2014/main" id="{FF766C56-F13B-EAD1-0E18-4AD985FF84C5}"/>
              </a:ext>
            </a:extLst>
          </p:cNvPr>
          <p:cNvSpPr txBox="1">
            <a:spLocks/>
          </p:cNvSpPr>
          <p:nvPr/>
        </p:nvSpPr>
        <p:spPr>
          <a:xfrm>
            <a:off x="260007" y="1126172"/>
            <a:ext cx="8595360" cy="4351337"/>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b="1"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None/>
            </a:pPr>
            <a:endParaRPr lang="en-US" dirty="0"/>
          </a:p>
        </p:txBody>
      </p:sp>
      <p:pic>
        <p:nvPicPr>
          <p:cNvPr id="11" name="Picture 10">
            <a:extLst>
              <a:ext uri="{FF2B5EF4-FFF2-40B4-BE49-F238E27FC236}">
                <a16:creationId xmlns:a16="http://schemas.microsoft.com/office/drawing/2014/main" id="{F7FCBA4E-8A78-B489-E552-063C049A21EF}"/>
              </a:ext>
            </a:extLst>
          </p:cNvPr>
          <p:cNvPicPr>
            <a:picLocks noChangeAspect="1"/>
          </p:cNvPicPr>
          <p:nvPr/>
        </p:nvPicPr>
        <p:blipFill rotWithShape="1">
          <a:blip r:embed="rId3">
            <a:extLst>
              <a:ext uri="{28A0092B-C50C-407E-A947-70E740481C1C}">
                <a14:useLocalDpi xmlns:a14="http://schemas.microsoft.com/office/drawing/2010/main" val="0"/>
              </a:ext>
            </a:extLst>
          </a:blip>
          <a:srcRect l="3647" r="7182"/>
          <a:stretch/>
        </p:blipFill>
        <p:spPr bwMode="auto">
          <a:xfrm>
            <a:off x="0" y="4571300"/>
            <a:ext cx="3397466" cy="2286000"/>
          </a:xfrm>
          <a:prstGeom prst="rect">
            <a:avLst/>
          </a:prstGeom>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2C0BDACA-B364-782C-D399-5FFE4C7A8B45}"/>
              </a:ext>
            </a:extLst>
          </p:cNvPr>
          <p:cNvPicPr>
            <a:picLocks noChangeAspect="1"/>
          </p:cNvPicPr>
          <p:nvPr/>
        </p:nvPicPr>
        <p:blipFill rotWithShape="1">
          <a:blip r:embed="rId4">
            <a:extLst>
              <a:ext uri="{28A0092B-C50C-407E-A947-70E740481C1C}">
                <a14:useLocalDpi xmlns:a14="http://schemas.microsoft.com/office/drawing/2010/main" val="0"/>
              </a:ext>
            </a:extLst>
          </a:blip>
          <a:srcRect l="3574" r="6783"/>
          <a:stretch/>
        </p:blipFill>
        <p:spPr bwMode="auto">
          <a:xfrm>
            <a:off x="3398319" y="4571300"/>
            <a:ext cx="3416015" cy="2286000"/>
          </a:xfrm>
          <a:prstGeom prst="rect">
            <a:avLst/>
          </a:prstGeom>
          <a:ln>
            <a:noFill/>
          </a:ln>
          <a:extLst>
            <a:ext uri="{53640926-AAD7-44D8-BBD7-CCE9431645EC}">
              <a14:shadowObscured xmlns:a14="http://schemas.microsoft.com/office/drawing/2010/main"/>
            </a:ext>
          </a:extLst>
        </p:spPr>
      </p:pic>
      <p:pic>
        <p:nvPicPr>
          <p:cNvPr id="14" name="Picture 13">
            <a:extLst>
              <a:ext uri="{FF2B5EF4-FFF2-40B4-BE49-F238E27FC236}">
                <a16:creationId xmlns:a16="http://schemas.microsoft.com/office/drawing/2014/main" id="{A2D6A4C4-484D-D3AF-F29D-FC8490C449AA}"/>
              </a:ext>
            </a:extLst>
          </p:cNvPr>
          <p:cNvPicPr>
            <a:picLocks noChangeAspect="1"/>
          </p:cNvPicPr>
          <p:nvPr/>
        </p:nvPicPr>
        <p:blipFill rotWithShape="1">
          <a:blip r:embed="rId5">
            <a:extLst>
              <a:ext uri="{28A0092B-C50C-407E-A947-70E740481C1C}">
                <a14:useLocalDpi xmlns:a14="http://schemas.microsoft.com/office/drawing/2010/main" val="0"/>
              </a:ext>
            </a:extLst>
          </a:blip>
          <a:srcRect l="3898" r="7215"/>
          <a:stretch/>
        </p:blipFill>
        <p:spPr bwMode="auto">
          <a:xfrm>
            <a:off x="9895" y="2285300"/>
            <a:ext cx="3387571" cy="2286000"/>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D725CBD0-4BE6-E953-2B65-870216B67F55}"/>
              </a:ext>
            </a:extLst>
          </p:cNvPr>
          <p:cNvPicPr>
            <a:picLocks noChangeAspect="1"/>
          </p:cNvPicPr>
          <p:nvPr/>
        </p:nvPicPr>
        <p:blipFill rotWithShape="1">
          <a:blip r:embed="rId6">
            <a:extLst>
              <a:ext uri="{28A0092B-C50C-407E-A947-70E740481C1C}">
                <a14:useLocalDpi xmlns:a14="http://schemas.microsoft.com/office/drawing/2010/main" val="0"/>
              </a:ext>
            </a:extLst>
          </a:blip>
          <a:srcRect l="3670" r="7286"/>
          <a:stretch/>
        </p:blipFill>
        <p:spPr bwMode="auto">
          <a:xfrm>
            <a:off x="3421320" y="2285300"/>
            <a:ext cx="3393014" cy="2286000"/>
          </a:xfrm>
          <a:prstGeom prst="rect">
            <a:avLst/>
          </a:prstGeom>
          <a:ln>
            <a:noFill/>
          </a:ln>
          <a:extLst>
            <a:ext uri="{53640926-AAD7-44D8-BBD7-CCE9431645EC}">
              <a14:shadowObscured xmlns:a14="http://schemas.microsoft.com/office/drawing/2010/main"/>
            </a:ext>
          </a:extLst>
        </p:spPr>
      </p:pic>
      <p:sp>
        <p:nvSpPr>
          <p:cNvPr id="16" name="TextBox 15">
            <a:extLst>
              <a:ext uri="{FF2B5EF4-FFF2-40B4-BE49-F238E27FC236}">
                <a16:creationId xmlns:a16="http://schemas.microsoft.com/office/drawing/2014/main" id="{54432AB7-DFCC-7368-E366-F30198083FB0}"/>
              </a:ext>
            </a:extLst>
          </p:cNvPr>
          <p:cNvSpPr txBox="1"/>
          <p:nvPr/>
        </p:nvSpPr>
        <p:spPr>
          <a:xfrm>
            <a:off x="7159189" y="2238762"/>
            <a:ext cx="3604205" cy="3660489"/>
          </a:xfrm>
          <a:prstGeom prst="rect">
            <a:avLst/>
          </a:prstGeom>
          <a:noFill/>
        </p:spPr>
        <p:txBody>
          <a:bodyPr wrap="square" rtlCol="0">
            <a:spAutoFit/>
          </a:bodyPr>
          <a:lstStyle/>
          <a:p>
            <a:pPr>
              <a:lnSpc>
                <a:spcPct val="95000"/>
              </a:lnSpc>
              <a:spcBef>
                <a:spcPts val="1400"/>
              </a:spcBef>
              <a:spcAft>
                <a:spcPts val="200"/>
              </a:spcAft>
              <a:buClr>
                <a:schemeClr val="accent1"/>
              </a:buClr>
              <a:buSzPct val="80000"/>
            </a:pPr>
            <a:r>
              <a:rPr lang="en-US" spc="10" dirty="0"/>
              <a:t>Subcooling the liquid effectively reduces the losses for higher pressure tanks.</a:t>
            </a:r>
          </a:p>
          <a:p>
            <a:pPr>
              <a:lnSpc>
                <a:spcPct val="95000"/>
              </a:lnSpc>
              <a:spcBef>
                <a:spcPts val="1400"/>
              </a:spcBef>
              <a:spcAft>
                <a:spcPts val="200"/>
              </a:spcAft>
              <a:buClr>
                <a:schemeClr val="accent1"/>
              </a:buClr>
              <a:buSzPct val="80000"/>
            </a:pPr>
            <a:r>
              <a:rPr lang="en-US" spc="10" dirty="0"/>
              <a:t>Superheating of the vapor results in lower losses. The increased temperature results in lower density and higher enthalpy hydrogen venting. </a:t>
            </a:r>
          </a:p>
          <a:p>
            <a:pPr>
              <a:lnSpc>
                <a:spcPct val="95000"/>
              </a:lnSpc>
              <a:spcBef>
                <a:spcPts val="1400"/>
              </a:spcBef>
              <a:spcAft>
                <a:spcPts val="200"/>
              </a:spcAft>
              <a:buClr>
                <a:schemeClr val="accent1"/>
              </a:buClr>
              <a:buSzPct val="80000"/>
            </a:pPr>
            <a:r>
              <a:rPr lang="en-US" spc="10" dirty="0"/>
              <a:t>For low fill levels, losses are reduced by subcooling the liquid or increasing the vapor temperature.</a:t>
            </a:r>
          </a:p>
        </p:txBody>
      </p:sp>
    </p:spTree>
    <p:extLst>
      <p:ext uri="{BB962C8B-B14F-4D97-AF65-F5344CB8AC3E}">
        <p14:creationId xmlns:p14="http://schemas.microsoft.com/office/powerpoint/2010/main" val="103165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13EA8-06D0-2611-40DC-02F74C392C3B}"/>
              </a:ext>
            </a:extLst>
          </p:cNvPr>
          <p:cNvSpPr>
            <a:spLocks noGrp="1"/>
          </p:cNvSpPr>
          <p:nvPr>
            <p:ph type="title"/>
          </p:nvPr>
        </p:nvSpPr>
        <p:spPr/>
        <p:txBody>
          <a:bodyPr/>
          <a:lstStyle/>
          <a:p>
            <a:r>
              <a:rPr lang="en-US" dirty="0"/>
              <a:t>Vertical Tank Venting Losses</a:t>
            </a:r>
          </a:p>
        </p:txBody>
      </p:sp>
      <p:sp>
        <p:nvSpPr>
          <p:cNvPr id="3" name="Content Placeholder 2">
            <a:extLst>
              <a:ext uri="{FF2B5EF4-FFF2-40B4-BE49-F238E27FC236}">
                <a16:creationId xmlns:a16="http://schemas.microsoft.com/office/drawing/2014/main" id="{EF12718E-EC34-BB5B-9D46-6AF8818462EE}"/>
              </a:ext>
            </a:extLst>
          </p:cNvPr>
          <p:cNvSpPr>
            <a:spLocks noGrp="1"/>
          </p:cNvSpPr>
          <p:nvPr>
            <p:ph idx="1"/>
          </p:nvPr>
        </p:nvSpPr>
        <p:spPr>
          <a:xfrm>
            <a:off x="260006" y="1126173"/>
            <a:ext cx="11040453" cy="2286000"/>
          </a:xfrm>
        </p:spPr>
        <p:txBody>
          <a:bodyPr/>
          <a:lstStyle/>
          <a:p>
            <a:pPr marL="0" indent="0">
              <a:buNone/>
            </a:pPr>
            <a:r>
              <a:rPr lang="en-US" b="0" dirty="0"/>
              <a:t>Steady state venting for four venting pressures is investigated with varied tank fill levels and initial hydrogen conditions for a vertical tank.</a:t>
            </a:r>
            <a:r>
              <a:rPr lang="en-US" dirty="0"/>
              <a:t> </a:t>
            </a:r>
          </a:p>
          <a:p>
            <a:pPr marL="0" indent="0">
              <a:buNone/>
            </a:pPr>
            <a:r>
              <a:rPr lang="en-US" b="0" dirty="0"/>
              <a:t>The effects of initial conditions in the tank tend to last into higher fill levels compared to the horizontal tank.</a:t>
            </a:r>
          </a:p>
          <a:p>
            <a:pPr marL="0" indent="0">
              <a:buNone/>
            </a:pPr>
            <a:endParaRPr lang="en-US" b="0" dirty="0"/>
          </a:p>
        </p:txBody>
      </p:sp>
      <p:pic>
        <p:nvPicPr>
          <p:cNvPr id="4" name="Picture 8">
            <a:extLst>
              <a:ext uri="{FF2B5EF4-FFF2-40B4-BE49-F238E27FC236}">
                <a16:creationId xmlns:a16="http://schemas.microsoft.com/office/drawing/2014/main" id="{60576596-2C12-9569-8CC6-908709798F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111" r="6897"/>
          <a:stretch>
            <a:fillRect/>
          </a:stretch>
        </p:blipFill>
        <p:spPr bwMode="auto">
          <a:xfrm>
            <a:off x="3979144" y="2280644"/>
            <a:ext cx="339189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a:extLst>
              <a:ext uri="{FF2B5EF4-FFF2-40B4-BE49-F238E27FC236}">
                <a16:creationId xmlns:a16="http://schemas.microsoft.com/office/drawing/2014/main" id="{A039509F-1F65-F120-4109-CA610BE044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986" r="6860"/>
          <a:stretch>
            <a:fillRect/>
          </a:stretch>
        </p:blipFill>
        <p:spPr bwMode="auto">
          <a:xfrm>
            <a:off x="7370329" y="2295884"/>
            <a:ext cx="3399318" cy="2286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a:extLst>
              <a:ext uri="{FF2B5EF4-FFF2-40B4-BE49-F238E27FC236}">
                <a16:creationId xmlns:a16="http://schemas.microsoft.com/office/drawing/2014/main" id="{731B73B6-6FD2-5757-C5F2-45BB688ABD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3783" r="7147"/>
          <a:stretch>
            <a:fillRect/>
          </a:stretch>
        </p:blipFill>
        <p:spPr bwMode="auto">
          <a:xfrm>
            <a:off x="3971722" y="4572000"/>
            <a:ext cx="3399312" cy="2286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1">
            <a:extLst>
              <a:ext uri="{FF2B5EF4-FFF2-40B4-BE49-F238E27FC236}">
                <a16:creationId xmlns:a16="http://schemas.microsoft.com/office/drawing/2014/main" id="{A90EA4EC-3938-B24F-DB6C-61B809B2BC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4079" r="7535"/>
          <a:stretch>
            <a:fillRect/>
          </a:stretch>
        </p:blipFill>
        <p:spPr bwMode="auto">
          <a:xfrm>
            <a:off x="7370329" y="4572000"/>
            <a:ext cx="3362201" cy="2286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48AC143-396C-230D-C97D-F8D70BECD1BA}"/>
              </a:ext>
            </a:extLst>
          </p:cNvPr>
          <p:cNvSpPr txBox="1"/>
          <p:nvPr/>
        </p:nvSpPr>
        <p:spPr>
          <a:xfrm>
            <a:off x="260006" y="2527469"/>
            <a:ext cx="3474104" cy="4391972"/>
          </a:xfrm>
          <a:prstGeom prst="rect">
            <a:avLst/>
          </a:prstGeom>
          <a:noFill/>
        </p:spPr>
        <p:txBody>
          <a:bodyPr wrap="square" rtlCol="0">
            <a:spAutoFit/>
          </a:bodyPr>
          <a:lstStyle/>
          <a:p>
            <a:pPr>
              <a:lnSpc>
                <a:spcPct val="95000"/>
              </a:lnSpc>
              <a:spcBef>
                <a:spcPts val="1400"/>
              </a:spcBef>
              <a:spcAft>
                <a:spcPts val="200"/>
              </a:spcAft>
              <a:buClr>
                <a:schemeClr val="accent1"/>
              </a:buClr>
              <a:buSzPct val="80000"/>
            </a:pPr>
            <a:r>
              <a:rPr lang="en-US" spc="10" dirty="0"/>
              <a:t>The effect of subcooling lasts into higher fill levels than in horizontal tanks due to the smaller interface area. </a:t>
            </a:r>
          </a:p>
          <a:p>
            <a:pPr>
              <a:lnSpc>
                <a:spcPct val="95000"/>
              </a:lnSpc>
              <a:spcBef>
                <a:spcPts val="1400"/>
              </a:spcBef>
              <a:spcAft>
                <a:spcPts val="200"/>
              </a:spcAft>
              <a:buClr>
                <a:schemeClr val="accent1"/>
              </a:buClr>
              <a:buSzPct val="80000"/>
            </a:pPr>
            <a:r>
              <a:rPr lang="en-US" spc="10" dirty="0"/>
              <a:t>The rate of change for the venting loss increases at higher fill levels compared to the horizontal tank.  </a:t>
            </a:r>
          </a:p>
          <a:p>
            <a:pPr>
              <a:lnSpc>
                <a:spcPct val="95000"/>
              </a:lnSpc>
              <a:spcBef>
                <a:spcPts val="1400"/>
              </a:spcBef>
              <a:spcAft>
                <a:spcPts val="200"/>
              </a:spcAft>
              <a:buClr>
                <a:schemeClr val="accent1"/>
              </a:buClr>
              <a:buSzPct val="80000"/>
            </a:pPr>
            <a:r>
              <a:rPr lang="en-US" b="0" dirty="0"/>
              <a:t>Average daily losses are lower when the liquid is subcooled, higher when the vapor is 1 K superheated, and similar when the vapor is 4 K superheated. </a:t>
            </a:r>
          </a:p>
          <a:p>
            <a:pPr>
              <a:lnSpc>
                <a:spcPct val="95000"/>
              </a:lnSpc>
              <a:spcBef>
                <a:spcPts val="1400"/>
              </a:spcBef>
              <a:spcAft>
                <a:spcPts val="200"/>
              </a:spcAft>
              <a:buClr>
                <a:schemeClr val="accent1"/>
              </a:buClr>
              <a:buSzPct val="80000"/>
            </a:pPr>
            <a:endParaRPr lang="en-US" spc="10" dirty="0"/>
          </a:p>
        </p:txBody>
      </p:sp>
      <p:pic>
        <p:nvPicPr>
          <p:cNvPr id="9" name="Picture 8">
            <a:extLst>
              <a:ext uri="{FF2B5EF4-FFF2-40B4-BE49-F238E27FC236}">
                <a16:creationId xmlns:a16="http://schemas.microsoft.com/office/drawing/2014/main" id="{436AC5E2-B55A-8B31-0D87-4CF5D5754539}"/>
              </a:ext>
            </a:extLst>
          </p:cNvPr>
          <p:cNvPicPr>
            <a:picLocks noChangeAspect="1"/>
          </p:cNvPicPr>
          <p:nvPr/>
        </p:nvPicPr>
        <p:blipFill rotWithShape="1">
          <a:blip r:embed="rId7">
            <a:extLst>
              <a:ext uri="{28A0092B-C50C-407E-A947-70E740481C1C}">
                <a14:useLocalDpi xmlns:a14="http://schemas.microsoft.com/office/drawing/2010/main" val="0"/>
              </a:ext>
            </a:extLst>
          </a:blip>
          <a:srcRect l="3898" r="7215"/>
          <a:stretch/>
        </p:blipFill>
        <p:spPr bwMode="auto">
          <a:xfrm>
            <a:off x="7370329" y="2283322"/>
            <a:ext cx="3387571" cy="2286000"/>
          </a:xfrm>
          <a:prstGeom prst="rect">
            <a:avLst/>
          </a:prstGeom>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9E58E466-0AA9-379C-85EE-F32BD368F66C}"/>
              </a:ext>
            </a:extLst>
          </p:cNvPr>
          <p:cNvSpPr/>
          <p:nvPr/>
        </p:nvSpPr>
        <p:spPr>
          <a:xfrm>
            <a:off x="9250680" y="4723455"/>
            <a:ext cx="1409700" cy="1814505"/>
          </a:xfrm>
          <a:prstGeom prst="rect">
            <a:avLst/>
          </a:prstGeom>
          <a:noFill/>
          <a:ln w="28575">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C676663-6B60-DF4C-BCFE-C89DBD5961EB}"/>
              </a:ext>
            </a:extLst>
          </p:cNvPr>
          <p:cNvSpPr txBox="1"/>
          <p:nvPr/>
        </p:nvSpPr>
        <p:spPr>
          <a:xfrm>
            <a:off x="4553412" y="2110560"/>
            <a:ext cx="2453640" cy="253916"/>
          </a:xfrm>
          <a:prstGeom prst="rect">
            <a:avLst/>
          </a:prstGeom>
          <a:noFill/>
        </p:spPr>
        <p:txBody>
          <a:bodyPr wrap="square" rtlCol="0">
            <a:spAutoFit/>
          </a:bodyPr>
          <a:lstStyle/>
          <a:p>
            <a:pPr algn="ctr"/>
            <a:r>
              <a:rPr lang="en-US" sz="1050" b="1" dirty="0"/>
              <a:t>Vertical</a:t>
            </a:r>
          </a:p>
        </p:txBody>
      </p:sp>
      <p:sp>
        <p:nvSpPr>
          <p:cNvPr id="12" name="TextBox 11">
            <a:extLst>
              <a:ext uri="{FF2B5EF4-FFF2-40B4-BE49-F238E27FC236}">
                <a16:creationId xmlns:a16="http://schemas.microsoft.com/office/drawing/2014/main" id="{25E34648-5914-2604-F945-E5A97DD81DCE}"/>
              </a:ext>
            </a:extLst>
          </p:cNvPr>
          <p:cNvSpPr txBox="1"/>
          <p:nvPr/>
        </p:nvSpPr>
        <p:spPr>
          <a:xfrm>
            <a:off x="8001000" y="2110560"/>
            <a:ext cx="2453640" cy="253916"/>
          </a:xfrm>
          <a:prstGeom prst="rect">
            <a:avLst/>
          </a:prstGeom>
          <a:noFill/>
        </p:spPr>
        <p:txBody>
          <a:bodyPr wrap="square" rtlCol="0">
            <a:spAutoFit/>
          </a:bodyPr>
          <a:lstStyle/>
          <a:p>
            <a:pPr algn="ctr"/>
            <a:r>
              <a:rPr lang="en-US" sz="1050" b="1" dirty="0"/>
              <a:t>Horizontal</a:t>
            </a:r>
          </a:p>
        </p:txBody>
      </p:sp>
      <p:cxnSp>
        <p:nvCxnSpPr>
          <p:cNvPr id="14" name="Straight Arrow Connector 13">
            <a:extLst>
              <a:ext uri="{FF2B5EF4-FFF2-40B4-BE49-F238E27FC236}">
                <a16:creationId xmlns:a16="http://schemas.microsoft.com/office/drawing/2014/main" id="{7E32A47F-7A84-F971-ED8D-45BAD49105EE}"/>
              </a:ext>
            </a:extLst>
          </p:cNvPr>
          <p:cNvCxnSpPr/>
          <p:nvPr/>
        </p:nvCxnSpPr>
        <p:spPr>
          <a:xfrm>
            <a:off x="6434266" y="2475975"/>
            <a:ext cx="0" cy="306887"/>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B0918C3-5DB2-37BC-E1A1-F5C350EA96B1}"/>
              </a:ext>
            </a:extLst>
          </p:cNvPr>
          <p:cNvCxnSpPr/>
          <p:nvPr/>
        </p:nvCxnSpPr>
        <p:spPr>
          <a:xfrm>
            <a:off x="8993616" y="2475975"/>
            <a:ext cx="0" cy="306887"/>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875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5"/>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14"/>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0"/>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p:bldP spid="11" grpId="1"/>
      <p:bldP spid="12" grpId="0"/>
      <p:bldP spid="12" grpId="1"/>
    </p:bld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HYPER Slides Template - 8-17-23" id="{BCE49300-9101-41B5-8D3B-2FA82F49AFF8}" vid="{BC8BA3CF-1637-4609-9819-B9D47F6B66A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441073E675318488A0F9D8F6CFE19F4" ma:contentTypeVersion="19" ma:contentTypeDescription="Create a new document." ma:contentTypeScope="" ma:versionID="1494b57a2069f34b07a83b83b202f523">
  <xsd:schema xmlns:xsd="http://www.w3.org/2001/XMLSchema" xmlns:xs="http://www.w3.org/2001/XMLSchema" xmlns:p="http://schemas.microsoft.com/office/2006/metadata/properties" xmlns:ns2="07f6886e-3338-40ab-80c8-608af800c8af" xmlns:ns3="fd2e2ca4-08d1-4b35-8b09-b5a5c7a99e75" targetNamespace="http://schemas.microsoft.com/office/2006/metadata/properties" ma:root="true" ma:fieldsID="95984aa251451daf7efb71bcd8fba2fc" ns2:_="" ns3:_="">
    <xsd:import namespace="07f6886e-3338-40ab-80c8-608af800c8af"/>
    <xsd:import namespace="fd2e2ca4-08d1-4b35-8b09-b5a5c7a99e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AutoKeyPoints" minOccurs="0"/>
                <xsd:element ref="ns2:MediaServiceKeyPoint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6886e-3338-40ab-80c8-608af800c8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1da502c-7e40-4002-9fa7-8e5645d13f8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d2e2ca4-08d1-4b35-8b09-b5a5c7a99e7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d21caf6-0401-4f0e-95c2-3fd287c7b30f}" ma:internalName="TaxCatchAll" ma:showField="CatchAllData" ma:web="fd2e2ca4-08d1-4b35-8b09-b5a5c7a99e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fd2e2ca4-08d1-4b35-8b09-b5a5c7a99e75" xsi:nil="true"/>
    <lcf76f155ced4ddcb4097134ff3c332f xmlns="07f6886e-3338-40ab-80c8-608af800c8af">
      <Terms xmlns="http://schemas.microsoft.com/office/infopath/2007/PartnerControls"/>
    </lcf76f155ced4ddcb4097134ff3c332f>
    <SharedWithUsers xmlns="fd2e2ca4-08d1-4b35-8b09-b5a5c7a99e75">
      <UserInfo>
        <DisplayName>VCEA HYPER Members</DisplayName>
        <AccountId>8</AccountId>
        <AccountType/>
      </UserInfo>
    </SharedWithUsers>
  </documentManagement>
</p:properties>
</file>

<file path=customXml/itemProps1.xml><?xml version="1.0" encoding="utf-8"?>
<ds:datastoreItem xmlns:ds="http://schemas.openxmlformats.org/officeDocument/2006/customXml" ds:itemID="{4720FFC8-AA10-4A50-8A2F-879E66D23789}">
  <ds:schemaRefs>
    <ds:schemaRef ds:uri="http://schemas.microsoft.com/sharepoint/v3/contenttype/forms"/>
  </ds:schemaRefs>
</ds:datastoreItem>
</file>

<file path=customXml/itemProps2.xml><?xml version="1.0" encoding="utf-8"?>
<ds:datastoreItem xmlns:ds="http://schemas.openxmlformats.org/officeDocument/2006/customXml" ds:itemID="{C9340C08-6E1F-4788-92CD-787C31A5C9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6886e-3338-40ab-80c8-608af800c8af"/>
    <ds:schemaRef ds:uri="fd2e2ca4-08d1-4b35-8b09-b5a5c7a99e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F3138CE-A699-419F-B239-444E6F002D79}">
  <ds:schemaRefs>
    <ds:schemaRef ds:uri="http://www.w3.org/XML/1998/namespace"/>
    <ds:schemaRef ds:uri="http://schemas.microsoft.com/office/2006/documentManagement/types"/>
    <ds:schemaRef ds:uri="fd2e2ca4-08d1-4b35-8b09-b5a5c7a99e75"/>
    <ds:schemaRef ds:uri="http://purl.org/dc/dcmitype/"/>
    <ds:schemaRef ds:uri="http://purl.org/dc/elements/1.1/"/>
    <ds:schemaRef ds:uri="http://schemas.microsoft.com/office/infopath/2007/PartnerControls"/>
    <ds:schemaRef ds:uri="http://schemas.openxmlformats.org/package/2006/metadata/core-properties"/>
    <ds:schemaRef ds:uri="07f6886e-3338-40ab-80c8-608af800c8af"/>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HYPER Slides Template</Template>
  <TotalTime>31429</TotalTime>
  <Words>2594</Words>
  <Application>Microsoft Office PowerPoint</Application>
  <PresentationFormat>Widescreen</PresentationFormat>
  <Paragraphs>261</Paragraphs>
  <Slides>14</Slides>
  <Notes>11</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Calibri</vt:lpstr>
      <vt:lpstr>Century Schoolbook</vt:lpstr>
      <vt:lpstr>Cambria Math</vt:lpstr>
      <vt:lpstr>Wingdings 2</vt:lpstr>
      <vt:lpstr>Times New Roman</vt:lpstr>
      <vt:lpstr>Arial</vt:lpstr>
      <vt:lpstr>View</vt:lpstr>
      <vt:lpstr>Comparison of liquid hydrogen tank performance at different storage pressures and operational scenarios using a reduced-order model</vt:lpstr>
      <vt:lpstr>Hydrogen, The Universal Currency</vt:lpstr>
      <vt:lpstr>Vapor Node Discretization</vt:lpstr>
      <vt:lpstr>PowerPoint Presentation</vt:lpstr>
      <vt:lpstr>Multi-Purpose Hydrogen Test Bed Validation </vt:lpstr>
      <vt:lpstr>Integrated Refrigeration and Storage System Validation </vt:lpstr>
      <vt:lpstr>PowerPoint Presentation</vt:lpstr>
      <vt:lpstr>Horizontal Tank Venting Losses</vt:lpstr>
      <vt:lpstr>Vertical Tank Venting Losses</vt:lpstr>
      <vt:lpstr>Conclusions</vt:lpstr>
      <vt:lpstr>Thank You!</vt:lpstr>
      <vt:lpstr>Conceptual Model Schematic </vt:lpstr>
      <vt:lpstr>Fluid Properties and Correlations</vt:lpstr>
      <vt:lpstr>LH2 Storage Losses and Demand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dc:creator>
  <cp:lastModifiedBy>Kyle Appel</cp:lastModifiedBy>
  <cp:revision>62</cp:revision>
  <cp:lastPrinted>2025-05-05T21:55:14Z</cp:lastPrinted>
  <dcterms:created xsi:type="dcterms:W3CDTF">2025-01-28T20:49:16Z</dcterms:created>
  <dcterms:modified xsi:type="dcterms:W3CDTF">2025-05-18T19:01:56Z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0x0101004441073E675318488A0F9D8F6CFE19F4</vt:lpwstr>
  </property>
  <property fmtid="{D5CDD505-2E9C-101B-9397-08002B2CF9AE}" pid="3" name="MediaServiceImageTags">
    <vt:lpwstr/>
  </property>
</Properties>
</file>