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handoutMasterIdLst>
    <p:handoutMasterId r:id="rId21"/>
  </p:handoutMasterIdLst>
  <p:sldIdLst>
    <p:sldId id="256" r:id="rId2"/>
    <p:sldId id="262" r:id="rId3"/>
    <p:sldId id="258" r:id="rId4"/>
    <p:sldId id="522" r:id="rId5"/>
    <p:sldId id="513" r:id="rId6"/>
    <p:sldId id="261" r:id="rId7"/>
    <p:sldId id="527" r:id="rId8"/>
    <p:sldId id="260" r:id="rId9"/>
    <p:sldId id="528" r:id="rId10"/>
    <p:sldId id="529" r:id="rId11"/>
    <p:sldId id="530" r:id="rId12"/>
    <p:sldId id="532" r:id="rId13"/>
    <p:sldId id="533" r:id="rId14"/>
    <p:sldId id="523" r:id="rId15"/>
    <p:sldId id="350" r:id="rId16"/>
    <p:sldId id="355" r:id="rId17"/>
    <p:sldId id="534" r:id="rId18"/>
    <p:sldId id="263"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73"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71383E7-7A36-341C-FE99-58ADA3CEFB22}" name="陈 鑫" initials="陈" userId="e3b4fd6ddbf90bf6"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D9E3"/>
    <a:srgbClr val="6D215B"/>
    <a:srgbClr val="084E6E"/>
    <a:srgbClr val="D2DEEF"/>
    <a:srgbClr val="00698E"/>
    <a:srgbClr val="12618A"/>
    <a:srgbClr val="1A7899"/>
    <a:srgbClr val="FFFFFF"/>
    <a:srgbClr val="024C89"/>
    <a:srgbClr val="6BA8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中度样式 1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6E25E649-3F16-4E02-A733-19D2CDBF48F0}" styleName="中度样式 3 - 强调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4C1A8A3-306A-4EB7-A6B1-4F7E0EB9C5D6}" styleName="中度样式 3 - 强调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66" autoAdjust="0"/>
    <p:restoredTop sz="96619" autoAdjust="0"/>
  </p:normalViewPr>
  <p:slideViewPr>
    <p:cSldViewPr snapToGrid="0">
      <p:cViewPr varScale="1">
        <p:scale>
          <a:sx n="121" d="100"/>
          <a:sy n="121" d="100"/>
        </p:scale>
        <p:origin x="494" y="86"/>
      </p:cViewPr>
      <p:guideLst>
        <p:guide orient="horz" pos="2273"/>
        <p:guide pos="3840"/>
      </p:guideLst>
    </p:cSldViewPr>
  </p:slideViewPr>
  <p:outlineViewPr>
    <p:cViewPr>
      <p:scale>
        <a:sx n="33" d="100"/>
        <a:sy n="33" d="100"/>
      </p:scale>
      <p:origin x="0" y="0"/>
    </p:cViewPr>
  </p:outlineViewPr>
  <p:notesTextViewPr>
    <p:cViewPr>
      <p:scale>
        <a:sx n="200" d="100"/>
        <a:sy n="200" d="100"/>
      </p:scale>
      <p:origin x="0" y="0"/>
    </p:cViewPr>
  </p:notesTextViewPr>
  <p:sorterViewPr>
    <p:cViewPr>
      <p:scale>
        <a:sx n="100" d="100"/>
        <a:sy n="100" d="100"/>
      </p:scale>
      <p:origin x="0" y="0"/>
    </p:cViewPr>
  </p:sorterViewPr>
  <p:notesViewPr>
    <p:cSldViewPr snapToGrid="0">
      <p:cViewPr varScale="1">
        <p:scale>
          <a:sx n="85" d="100"/>
          <a:sy n="85" d="100"/>
        </p:scale>
        <p:origin x="3786"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BA68CE4-E95B-4F82-89F9-9BA83C936B86}" type="datetimeFigureOut">
              <a:rPr lang="zh-CN" altLang="en-US" smtClean="0"/>
              <a:t>2025/5/15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29773CC-2BB5-4B90-A262-5E44235C0B16}" type="slidenum">
              <a:rPr lang="zh-CN" altLang="en-US" smtClean="0"/>
              <a:t>‹#›</a:t>
            </a:fld>
            <a:endParaRPr lang="zh-CN" altLang="en-US"/>
          </a:p>
        </p:txBody>
      </p:sp>
    </p:spTree>
    <p:extLst>
      <p:ext uri="{BB962C8B-B14F-4D97-AF65-F5344CB8AC3E}">
        <p14:creationId xmlns:p14="http://schemas.microsoft.com/office/powerpoint/2010/main" val="42087322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34930A-881E-4EF2-B292-6658751DE2AC}" type="datetimeFigureOut">
              <a:rPr lang="zh-CN" altLang="en-US" smtClean="0"/>
              <a:t>2025/5/15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95A9A6-0704-44DE-9CEB-8A6A810F64A4}" type="slidenum">
              <a:rPr lang="zh-CN" altLang="en-US" smtClean="0"/>
              <a:t>‹#›</a:t>
            </a:fld>
            <a:endParaRPr lang="zh-CN" altLang="en-US"/>
          </a:p>
        </p:txBody>
      </p:sp>
    </p:spTree>
    <p:extLst>
      <p:ext uri="{BB962C8B-B14F-4D97-AF65-F5344CB8AC3E}">
        <p14:creationId xmlns:p14="http://schemas.microsoft.com/office/powerpoint/2010/main" val="3800276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3200" dirty="0"/>
              <a:t>Dear experts, scholars and professors, </a:t>
            </a:r>
            <a:r>
              <a:rPr lang="en-US" altLang="zh-CN" sz="2000" dirty="0"/>
              <a:t>I'm a student from Zhejiang University in China. My name is Yang Zhixiang.</a:t>
            </a:r>
            <a:endParaRPr lang="en-US" altLang="zh-CN" sz="1400" b="0" dirty="0">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b="0" dirty="0">
                <a:latin typeface="Times New Roman" panose="02020603050405020304" pitchFamily="18" charset="0"/>
                <a:cs typeface="Times New Roman" panose="02020603050405020304" pitchFamily="18" charset="0"/>
              </a:rPr>
              <a:t>The topic I'm going to share today is titled Experimental research on a highly compact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b="0" dirty="0">
                <a:latin typeface="Times New Roman" panose="02020603050405020304" pitchFamily="18" charset="0"/>
                <a:cs typeface="Times New Roman" panose="02020603050405020304" pitchFamily="18" charset="0"/>
              </a:rPr>
              <a:t>miniature coaxial pulse tube cryocooler at 80 K</a:t>
            </a:r>
          </a:p>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7E95A9A6-0704-44DE-9CEB-8A6A810F64A4}" type="slidenum">
              <a:rPr lang="zh-CN" altLang="en-US" smtClean="0"/>
              <a:t>1</a:t>
            </a:fld>
            <a:endParaRPr lang="zh-CN" altLang="en-US"/>
          </a:p>
        </p:txBody>
      </p:sp>
    </p:spTree>
    <p:extLst>
      <p:ext uri="{BB962C8B-B14F-4D97-AF65-F5344CB8AC3E}">
        <p14:creationId xmlns:p14="http://schemas.microsoft.com/office/powerpoint/2010/main" val="40959273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BE661B-8D90-5B24-C34F-2B7A1BC4406E}"/>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D3A450CC-D076-FE5A-C5AE-BFAEAED631A2}"/>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74F90E64-E4AB-DF43-9618-DE821479485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Since the cryocooler often shows different characteristics at different refrigeration temperatures, the relationship between the efficiency and the frequency under different refrigeration temperatures has also been studied.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As shown in the figure, even when the refrigeration temperature varies between 80K, 100K and 120K, the efficiency of this cryocooler can remain basically constant within a certain frequency range. Only when the frequency deviates from this range will the performance drop significantly, which is consistent with the previous conclusion.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These two figures indicate that within a certain frequency range, the efficiency is not sensitive to frequency changes. In practical applications, </a:t>
            </a:r>
            <a:r>
              <a:rPr lang="en-US" altLang="zh-CN" sz="1200" b="1" dirty="0">
                <a:solidFill>
                  <a:srgbClr val="FFC000"/>
                </a:solidFill>
                <a:latin typeface="Times New Roman" panose="02020603050405020304" pitchFamily="18" charset="0"/>
                <a:cs typeface="Times New Roman" panose="02020603050405020304" pitchFamily="18" charset="0"/>
              </a:rPr>
              <a:t>If the input power or the refrigeration temperature is slightly adjusted, the optimal frequency usually does not need to be changed</a:t>
            </a:r>
            <a:r>
              <a:rPr lang="en-US" altLang="zh-CN"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由于制冷机在不同的制冷温度下往往会表现出不同的特性，因此还研究了在不同制冷温度下效率与频率之间的关系。</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如图所示，即使在制冷温度为 </a:t>
            </a:r>
            <a:r>
              <a:rPr lang="en-US" altLang="zh-CN" dirty="0"/>
              <a:t>80 K</a:t>
            </a:r>
            <a:r>
              <a:rPr lang="zh-CN" altLang="en-US" dirty="0"/>
              <a:t>、</a:t>
            </a:r>
            <a:r>
              <a:rPr lang="en-US" altLang="zh-CN" dirty="0"/>
              <a:t>100K</a:t>
            </a:r>
            <a:r>
              <a:rPr lang="zh-CN" altLang="en-US" dirty="0"/>
              <a:t>和 </a:t>
            </a:r>
            <a:r>
              <a:rPr lang="en-US" altLang="zh-CN" dirty="0"/>
              <a:t>120K</a:t>
            </a:r>
            <a:r>
              <a:rPr lang="zh-CN" altLang="en-US" dirty="0"/>
              <a:t>时，该微型脉管制冷机的效率仍能一定频率范围内保持基本不变，只有当频率偏离此范围时，性能才会显著下降，这与之前的结论一致。</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这两张图的现象表明，在一定频率范围内，该微型脉管制冷机的效率对频率变化并不敏感，在实际应用中，如果适当调整输入功率以改变冷却负荷，或者略微调整制冷温度，那么最佳频率通常就不需要改变。</a:t>
            </a:r>
          </a:p>
        </p:txBody>
      </p:sp>
      <p:sp>
        <p:nvSpPr>
          <p:cNvPr id="4" name="灯片编号占位符 3">
            <a:extLst>
              <a:ext uri="{FF2B5EF4-FFF2-40B4-BE49-F238E27FC236}">
                <a16:creationId xmlns:a16="http://schemas.microsoft.com/office/drawing/2014/main" id="{1E79BDFD-4551-E28B-0CD0-F8C703F0D5FB}"/>
              </a:ext>
            </a:extLst>
          </p:cNvPr>
          <p:cNvSpPr>
            <a:spLocks noGrp="1"/>
          </p:cNvSpPr>
          <p:nvPr>
            <p:ph type="sldNum" sz="quarter" idx="5"/>
          </p:nvPr>
        </p:nvSpPr>
        <p:spPr/>
        <p:txBody>
          <a:bodyPr/>
          <a:lstStyle/>
          <a:p>
            <a:fld id="{7E95A9A6-0704-44DE-9CEB-8A6A810F64A4}" type="slidenum">
              <a:rPr lang="zh-CN" altLang="en-US" smtClean="0"/>
              <a:t>10</a:t>
            </a:fld>
            <a:endParaRPr lang="zh-CN" altLang="en-US"/>
          </a:p>
        </p:txBody>
      </p:sp>
    </p:spTree>
    <p:extLst>
      <p:ext uri="{BB962C8B-B14F-4D97-AF65-F5344CB8AC3E}">
        <p14:creationId xmlns:p14="http://schemas.microsoft.com/office/powerpoint/2010/main" val="22304110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0831B8-91AD-E2E5-E5B5-1700A94FEDA0}"/>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9164AA6E-AC02-7C2A-7BD5-DF7DC55A74BC}"/>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A1DEC8D0-80C5-625A-5768-4594A907376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Then, we studied the influence of the charging pressure.</a:t>
            </a:r>
          </a:p>
          <a:p>
            <a:pPr>
              <a:buNone/>
            </a:pPr>
            <a:r>
              <a:rPr lang="en-US" altLang="zh-CN" dirty="0"/>
              <a:t>The figures show the relationship between the relative Carnot efficiency and the frequency under different charging pressures when the refrigeration temperatures are 80 K and 120 K respectively.</a:t>
            </a:r>
            <a:br>
              <a:rPr lang="en-US" altLang="zh-CN" dirty="0"/>
            </a:br>
            <a:r>
              <a:rPr lang="en-US" altLang="zh-CN" dirty="0"/>
              <a:t>As can be seen, even when the charging pressure varies between 3 MPa and 4 MPa, the efficiency can remain basically constant within a certain frequency range, which is consistent with the previous conclusion.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And the optimal frequency will increase with the increase of the charging pressure. This is because simply increasing the frequency will lead to an increase in the losses of the regenerator. Therefore, while increasing the frequency, it’s necessary to improve the refrigeration efficiency by increasing the charging pressure.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Additionally, the figures also show that increasing the charging pressure from 3 MPa to 4 MPa helps to improve the efficiency. When the cold end temperature is 120 K, the efficiency increases by 0.36%, and when the temperature drops to 80 K, the efficiency increases by 0.67%, resulting in a more significant improvement in performance.</a:t>
            </a: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在第二部分，我们研究了充气压力的影响。</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图中显示了当制冷温度分别为</a:t>
            </a:r>
            <a:r>
              <a:rPr lang="en-US" altLang="zh-CN" dirty="0"/>
              <a:t>80 K</a:t>
            </a:r>
            <a:r>
              <a:rPr lang="zh-CN" altLang="en-US" dirty="0"/>
              <a:t>和</a:t>
            </a:r>
            <a:r>
              <a:rPr lang="en-US" altLang="zh-CN" dirty="0"/>
              <a:t>120 K</a:t>
            </a:r>
            <a:r>
              <a:rPr lang="zh-CN" altLang="en-US" dirty="0"/>
              <a:t>时，在不同充气压力下相对卡诺效率与频率的关系。</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从图可知，即使充气压力在</a:t>
            </a:r>
            <a:r>
              <a:rPr lang="en-US" altLang="zh-CN" dirty="0"/>
              <a:t>3 MPa</a:t>
            </a:r>
            <a:r>
              <a:rPr lang="zh-CN" altLang="en-US" dirty="0"/>
              <a:t>到</a:t>
            </a:r>
            <a:r>
              <a:rPr lang="en-US" altLang="zh-CN" dirty="0"/>
              <a:t>4 MPa</a:t>
            </a:r>
            <a:r>
              <a:rPr lang="zh-CN" altLang="en-US" dirty="0"/>
              <a:t>之间变化，该制冷机的效率仍能在一个频率范围内保持基本不变，这与前面的结论保持一致。</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而最佳频率会随着充气压力的增加而提高，这是因为单纯提高频率会导致回热器损失增加。因此，在提高频率的同时，有必要通过增加充气压力来提高制冷效率。</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此外，图中还表明，将充气压力从</a:t>
            </a:r>
            <a:r>
              <a:rPr lang="en-US" altLang="zh-CN" dirty="0"/>
              <a:t>3 MPa</a:t>
            </a:r>
            <a:r>
              <a:rPr lang="zh-CN" altLang="en-US" dirty="0"/>
              <a:t>提高到</a:t>
            </a:r>
            <a:r>
              <a:rPr lang="en-US" altLang="zh-CN" dirty="0"/>
              <a:t>4 MPa</a:t>
            </a:r>
            <a:r>
              <a:rPr lang="zh-CN" altLang="en-US" dirty="0"/>
              <a:t>有助于提高制冷机的效率。当冷端温度为</a:t>
            </a:r>
            <a:r>
              <a:rPr lang="en-US" altLang="zh-CN" dirty="0"/>
              <a:t>120K</a:t>
            </a:r>
            <a:r>
              <a:rPr lang="zh-CN" altLang="en-US" dirty="0"/>
              <a:t>时，效率提升</a:t>
            </a:r>
            <a:r>
              <a:rPr lang="en-US" altLang="zh-CN" dirty="0"/>
              <a:t>0.36%</a:t>
            </a:r>
            <a:r>
              <a:rPr lang="zh-CN" altLang="en-US" dirty="0"/>
              <a:t>，当冷端温度降低到</a:t>
            </a:r>
            <a:r>
              <a:rPr lang="en-US" altLang="zh-CN" dirty="0"/>
              <a:t>80K</a:t>
            </a:r>
            <a:r>
              <a:rPr lang="zh-CN" altLang="en-US" dirty="0"/>
              <a:t>时，效率能提升</a:t>
            </a:r>
            <a:r>
              <a:rPr lang="en-US" altLang="zh-CN" dirty="0"/>
              <a:t>0.67%</a:t>
            </a:r>
            <a:r>
              <a:rPr lang="zh-CN" altLang="en-US" dirty="0"/>
              <a:t>，性能的提升效果更为显著。</a:t>
            </a:r>
            <a:endParaRPr lang="en-US" altLang="zh-CN" dirty="0"/>
          </a:p>
        </p:txBody>
      </p:sp>
      <p:sp>
        <p:nvSpPr>
          <p:cNvPr id="4" name="灯片编号占位符 3">
            <a:extLst>
              <a:ext uri="{FF2B5EF4-FFF2-40B4-BE49-F238E27FC236}">
                <a16:creationId xmlns:a16="http://schemas.microsoft.com/office/drawing/2014/main" id="{715FBAB2-8C69-B9B9-D3E8-05712F915A05}"/>
              </a:ext>
            </a:extLst>
          </p:cNvPr>
          <p:cNvSpPr>
            <a:spLocks noGrp="1"/>
          </p:cNvSpPr>
          <p:nvPr>
            <p:ph type="sldNum" sz="quarter" idx="5"/>
          </p:nvPr>
        </p:nvSpPr>
        <p:spPr/>
        <p:txBody>
          <a:bodyPr/>
          <a:lstStyle/>
          <a:p>
            <a:fld id="{7E95A9A6-0704-44DE-9CEB-8A6A810F64A4}" type="slidenum">
              <a:rPr lang="zh-CN" altLang="en-US" smtClean="0"/>
              <a:t>11</a:t>
            </a:fld>
            <a:endParaRPr lang="zh-CN" altLang="en-US"/>
          </a:p>
        </p:txBody>
      </p:sp>
    </p:spTree>
    <p:extLst>
      <p:ext uri="{BB962C8B-B14F-4D97-AF65-F5344CB8AC3E}">
        <p14:creationId xmlns:p14="http://schemas.microsoft.com/office/powerpoint/2010/main" val="992847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F823D8-194D-7A0E-5F3E-E7AD32F1F698}"/>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4C051C1D-6DD8-CAB2-E6E5-83171EC57354}"/>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5D1BD73C-B00A-35EA-3DB0-6EA7C0859F9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800" dirty="0">
                <a:effectLst/>
              </a:rPr>
              <a:t>For the miniature pulse tube cryocooler, another performance index is the cooling rate.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800" dirty="0">
                <a:effectLst/>
              </a:rPr>
              <a:t>Therefore, we studied the influence of the change of the operating frequency on the cooling rate. The figure shows </a:t>
            </a:r>
            <a:r>
              <a:rPr lang="en-US" altLang="zh-CN" sz="4000" i="0" kern="100" dirty="0">
                <a:effectLst/>
                <a:ea typeface="宋体" panose="02010600030101010101" pitchFamily="2" charset="-122"/>
              </a:rPr>
              <a:t>the time required for </a:t>
            </a:r>
            <a:r>
              <a:rPr lang="en-US" altLang="zh-CN" sz="4000" i="0" kern="100" dirty="0">
                <a:effectLst/>
                <a:latin typeface="Times New Roman" panose="02020603050405020304" pitchFamily="18" charset="0"/>
                <a:ea typeface="宋体" panose="02010600030101010101" pitchFamily="2" charset="-122"/>
                <a:cs typeface="Times New Roman" panose="02020603050405020304" pitchFamily="18" charset="0"/>
              </a:rPr>
              <a:t>the cold end temperature </a:t>
            </a:r>
            <a:r>
              <a:rPr lang="en-US" altLang="zh-CN" sz="4000" i="0" kern="100" dirty="0">
                <a:effectLst/>
                <a:ea typeface="宋体" panose="02010600030101010101" pitchFamily="2" charset="-122"/>
              </a:rPr>
              <a:t>to drop from 280 K to 80 K with the change of frequency</a:t>
            </a:r>
            <a:r>
              <a:rPr lang="en-US" altLang="zh-CN" sz="2800" dirty="0">
                <a:effectLst/>
              </a:rPr>
              <a:t>. </a:t>
            </a:r>
            <a:r>
              <a:rPr lang="en-US" altLang="zh-CN" sz="1800" dirty="0">
                <a:effectLst/>
                <a:latin typeface="Times New Roman" panose="02020603050405020304" pitchFamily="18" charset="0"/>
                <a:ea typeface="等线" panose="02010600030101010101" pitchFamily="2" charset="-122"/>
              </a:rPr>
              <a:t>During the experiment, we manually adjust the input power, and the speed of adjusting the input power each time cannot be guaranteed to be completely consistent. Therefore, to avoid the influence caused by the operation, we do not include the time required to drop from 295 K to 280 K in the analysis.</a:t>
            </a:r>
            <a:endParaRPr lang="en-US" altLang="zh-CN" sz="2800" dirty="0">
              <a:effectLst/>
            </a:endParaRPr>
          </a:p>
          <a:p>
            <a:pPr indent="304800" algn="just">
              <a:lnSpc>
                <a:spcPts val="2300"/>
              </a:lnSpc>
              <a:buNone/>
            </a:pPr>
            <a:endParaRPr lang="en-US" altLang="zh-CN" sz="2800" dirty="0">
              <a:effectLst/>
            </a:endParaRPr>
          </a:p>
          <a:p>
            <a:pPr indent="304800" algn="just">
              <a:lnSpc>
                <a:spcPts val="2300"/>
              </a:lnSpc>
              <a:buNone/>
            </a:pPr>
            <a:r>
              <a:rPr lang="en-US" altLang="zh-CN" sz="2800" dirty="0">
                <a:effectLst/>
              </a:rPr>
              <a:t>Here presents the variation relationship between the cooling time and the frequency. We </a:t>
            </a:r>
            <a:r>
              <a:rPr lang="en-US" altLang="zh-CN" sz="4000" dirty="0">
                <a:effectLst/>
              </a:rPr>
              <a:t>r</a:t>
            </a:r>
            <a:r>
              <a:rPr lang="en-US" altLang="zh-CN" sz="4000" dirty="0"/>
              <a:t>ecord the time at an interval of 40K.</a:t>
            </a:r>
            <a:r>
              <a:rPr lang="en-US" altLang="zh-CN" sz="2800" dirty="0">
                <a:effectLst/>
              </a:rPr>
              <a:t> </a:t>
            </a:r>
          </a:p>
          <a:p>
            <a:pPr indent="304800" algn="just">
              <a:lnSpc>
                <a:spcPts val="2300"/>
              </a:lnSpc>
              <a:buNone/>
            </a:pPr>
            <a:r>
              <a:rPr lang="en-US" altLang="zh-CN" sz="2800" dirty="0">
                <a:effectLst/>
              </a:rPr>
              <a:t>During the process of cooling from 280 K to 120 K, the cooling time remains basically unchanged within the frequency range of 104 Hz to 118 Hz. </a:t>
            </a:r>
          </a:p>
          <a:p>
            <a:pPr indent="304800" algn="just">
              <a:lnSpc>
                <a:spcPts val="2300"/>
              </a:lnSpc>
              <a:buNone/>
            </a:pPr>
            <a:r>
              <a:rPr lang="en-US" altLang="zh-CN" sz="2800" dirty="0">
                <a:effectLst/>
              </a:rPr>
              <a:t>However, </a:t>
            </a:r>
            <a:r>
              <a:rPr lang="en-US" altLang="zh-CN" sz="2800" dirty="0">
                <a:solidFill>
                  <a:schemeClr val="bg1"/>
                </a:solidFill>
                <a:effectLst/>
                <a:latin typeface="Times New Roman" panose="02020603050405020304" pitchFamily="18" charset="0"/>
                <a:cs typeface="Times New Roman" panose="02020603050405020304" pitchFamily="18" charset="0"/>
              </a:rPr>
              <a:t>d</a:t>
            </a:r>
            <a:r>
              <a:rPr lang="en-US" altLang="zh-CN" sz="2800" dirty="0">
                <a:solidFill>
                  <a:schemeClr val="bg1"/>
                </a:solidFill>
                <a:latin typeface="Times New Roman" panose="02020603050405020304" pitchFamily="18" charset="0"/>
                <a:cs typeface="Times New Roman" panose="02020603050405020304" pitchFamily="18" charset="0"/>
              </a:rPr>
              <a:t>uring the process of cooling from </a:t>
            </a:r>
            <a:r>
              <a:rPr lang="en-US" altLang="zh-CN" sz="2800" dirty="0">
                <a:solidFill>
                  <a:srgbClr val="FFC000"/>
                </a:solidFill>
                <a:latin typeface="Times New Roman" panose="02020603050405020304" pitchFamily="18" charset="0"/>
                <a:cs typeface="Times New Roman" panose="02020603050405020304" pitchFamily="18" charset="0"/>
              </a:rPr>
              <a:t>120 K to 80 K</a:t>
            </a:r>
            <a:r>
              <a:rPr lang="en-US" altLang="zh-CN" sz="2800" dirty="0">
                <a:solidFill>
                  <a:schemeClr val="bg1"/>
                </a:solidFill>
                <a:latin typeface="Times New Roman" panose="02020603050405020304" pitchFamily="18" charset="0"/>
                <a:cs typeface="Times New Roman" panose="02020603050405020304" pitchFamily="18" charset="0"/>
              </a:rPr>
              <a:t>, when the frequency changes from </a:t>
            </a:r>
            <a:r>
              <a:rPr lang="en-US" altLang="zh-CN" sz="2800" dirty="0">
                <a:solidFill>
                  <a:srgbClr val="FFC000"/>
                </a:solidFill>
                <a:latin typeface="Times New Roman" panose="02020603050405020304" pitchFamily="18" charset="0"/>
                <a:cs typeface="Times New Roman" panose="02020603050405020304" pitchFamily="18" charset="0"/>
              </a:rPr>
              <a:t>104 Hz to 114 Hz</a:t>
            </a:r>
            <a:r>
              <a:rPr lang="en-US" altLang="zh-CN" sz="2800" dirty="0">
                <a:solidFill>
                  <a:schemeClr val="bg1"/>
                </a:solidFill>
                <a:latin typeface="Times New Roman" panose="02020603050405020304" pitchFamily="18" charset="0"/>
                <a:cs typeface="Times New Roman" panose="02020603050405020304" pitchFamily="18" charset="0"/>
              </a:rPr>
              <a:t>, </a:t>
            </a:r>
            <a:r>
              <a:rPr lang="en-US" altLang="zh-CN" sz="2800" dirty="0">
                <a:solidFill>
                  <a:srgbClr val="FFC000"/>
                </a:solidFill>
                <a:latin typeface="Times New Roman" panose="02020603050405020304" pitchFamily="18" charset="0"/>
                <a:cs typeface="Times New Roman" panose="02020603050405020304" pitchFamily="18" charset="0"/>
              </a:rPr>
              <a:t>the cooling time will be shortened from 140 s to 125 s</a:t>
            </a:r>
            <a:r>
              <a:rPr lang="en-US" altLang="zh-CN" sz="2800" dirty="0">
                <a:effectLst/>
              </a:rPr>
              <a:t>. Obviously, the cooling rate of this cryocooler during the cooling process is related to the refrigeration temperature. If the refrigeration temperature changes, the decision of whether to adjust the operating frequency can be made according to which stage the refrigeration temperature is in.</a:t>
            </a:r>
          </a:p>
          <a:p>
            <a:pPr indent="304800" algn="just">
              <a:lnSpc>
                <a:spcPts val="2300"/>
              </a:lnSpc>
              <a:buNone/>
            </a:pPr>
            <a:r>
              <a:rPr lang="zh-CN" altLang="en-US" sz="1800" kern="100" dirty="0">
                <a:effectLst/>
                <a:latin typeface="Times New Roman" panose="02020603050405020304" pitchFamily="18" charset="0"/>
                <a:ea typeface="宋体" panose="02010600030101010101" pitchFamily="2" charset="-122"/>
              </a:rPr>
              <a:t>这里给出了</a:t>
            </a:r>
            <a:r>
              <a:rPr lang="zh-CN" altLang="en-US" sz="1800" i="0" kern="100" dirty="0">
                <a:effectLst/>
                <a:latin typeface="Times New Roman" panose="02020603050405020304" pitchFamily="18" charset="0"/>
                <a:ea typeface="宋体" panose="02010600030101010101" pitchFamily="2" charset="-122"/>
              </a:rPr>
              <a:t>制冷机</a:t>
            </a:r>
            <a:r>
              <a:rPr lang="zh-CN" altLang="zh-CN" sz="1800" kern="100" dirty="0">
                <a:effectLst/>
                <a:latin typeface="Times New Roman" panose="02020603050405020304" pitchFamily="18" charset="0"/>
                <a:ea typeface="宋体" panose="02010600030101010101" pitchFamily="2" charset="-122"/>
              </a:rPr>
              <a:t>从</a:t>
            </a:r>
            <a:r>
              <a:rPr lang="en-US" altLang="zh-CN" sz="1800" kern="100" dirty="0">
                <a:effectLst/>
                <a:latin typeface="Times New Roman" panose="02020603050405020304" pitchFamily="18" charset="0"/>
                <a:ea typeface="宋体" panose="02010600030101010101" pitchFamily="2" charset="-122"/>
              </a:rPr>
              <a:t>280 K</a:t>
            </a:r>
            <a:r>
              <a:rPr lang="zh-CN" altLang="zh-CN" sz="1800" kern="100" dirty="0">
                <a:effectLst/>
                <a:latin typeface="Times New Roman" panose="02020603050405020304" pitchFamily="18" charset="0"/>
                <a:ea typeface="宋体" panose="02010600030101010101" pitchFamily="2" charset="-122"/>
              </a:rPr>
              <a:t>降至</a:t>
            </a:r>
            <a:r>
              <a:rPr lang="en-US" altLang="zh-CN" sz="1800" kern="100" dirty="0">
                <a:effectLst/>
                <a:latin typeface="Times New Roman" panose="02020603050405020304" pitchFamily="18" charset="0"/>
                <a:ea typeface="宋体" panose="02010600030101010101" pitchFamily="2" charset="-122"/>
              </a:rPr>
              <a:t>80 K</a:t>
            </a:r>
            <a:r>
              <a:rPr lang="zh-CN" altLang="zh-CN" sz="1800" kern="100" dirty="0">
                <a:effectLst/>
                <a:latin typeface="Times New Roman" panose="02020603050405020304" pitchFamily="18" charset="0"/>
                <a:ea typeface="宋体" panose="02010600030101010101" pitchFamily="2" charset="-122"/>
              </a:rPr>
              <a:t>过程中间隔</a:t>
            </a:r>
            <a:r>
              <a:rPr lang="en-US" altLang="zh-CN" sz="1800" kern="100" dirty="0">
                <a:effectLst/>
                <a:latin typeface="Times New Roman" panose="02020603050405020304" pitchFamily="18" charset="0"/>
                <a:ea typeface="宋体" panose="02010600030101010101" pitchFamily="2" charset="-122"/>
              </a:rPr>
              <a:t>40 K</a:t>
            </a:r>
            <a:r>
              <a:rPr lang="zh-CN" altLang="zh-CN" sz="1800" kern="100" dirty="0">
                <a:effectLst/>
                <a:latin typeface="Times New Roman" panose="02020603050405020304" pitchFamily="18" charset="0"/>
                <a:ea typeface="宋体" panose="02010600030101010101" pitchFamily="2" charset="-122"/>
              </a:rPr>
              <a:t>所需时间随频率的变化</a:t>
            </a:r>
            <a:r>
              <a:rPr lang="zh-CN" altLang="en-US" sz="1800" kern="100" dirty="0">
                <a:effectLst/>
                <a:latin typeface="Times New Roman" panose="02020603050405020304" pitchFamily="18" charset="0"/>
                <a:ea typeface="宋体" panose="02010600030101010101" pitchFamily="2" charset="-122"/>
              </a:rPr>
              <a:t>关系。</a:t>
            </a:r>
            <a:endParaRPr lang="en-US" altLang="zh-CN" sz="1800" kern="100" dirty="0">
              <a:effectLst/>
              <a:latin typeface="Times New Roman" panose="02020603050405020304" pitchFamily="18" charset="0"/>
              <a:ea typeface="宋体" panose="02010600030101010101" pitchFamily="2" charset="-122"/>
            </a:endParaRPr>
          </a:p>
          <a:p>
            <a:pPr marL="0" marR="0" lvl="0" indent="304800" algn="just" defTabSz="914400" rtl="0" eaLnBrk="1" fontAlgn="auto" latinLnBrk="0" hangingPunct="1">
              <a:lnSpc>
                <a:spcPts val="2300"/>
              </a:lnSpc>
              <a:spcBef>
                <a:spcPts val="0"/>
              </a:spcBef>
              <a:spcAft>
                <a:spcPts val="0"/>
              </a:spcAft>
              <a:buClrTx/>
              <a:buSzTx/>
              <a:buFontTx/>
              <a:buNone/>
              <a:tabLst/>
              <a:defRPr/>
            </a:pPr>
            <a:r>
              <a:rPr lang="zh-CN" altLang="zh-CN" sz="1800" kern="100" dirty="0">
                <a:effectLst/>
                <a:latin typeface="Times New Roman" panose="02020603050405020304" pitchFamily="18" charset="0"/>
                <a:ea typeface="宋体" panose="02010600030101010101" pitchFamily="2" charset="-122"/>
              </a:rPr>
              <a:t>从图中可知，</a:t>
            </a:r>
            <a:r>
              <a:rPr lang="zh-CN" altLang="en-US" sz="1800" kern="100" dirty="0">
                <a:effectLst/>
                <a:latin typeface="Times New Roman" panose="02020603050405020304" pitchFamily="18" charset="0"/>
                <a:ea typeface="宋体" panose="02010600030101010101" pitchFamily="2" charset="-122"/>
              </a:rPr>
              <a:t>降温速度与制冷温度有关。</a:t>
            </a:r>
            <a:r>
              <a:rPr lang="zh-CN" altLang="zh-CN" sz="1800" kern="100" dirty="0">
                <a:effectLst/>
                <a:latin typeface="Times New Roman" panose="02020603050405020304" pitchFamily="18" charset="0"/>
                <a:ea typeface="宋体" panose="02010600030101010101" pitchFamily="2" charset="-122"/>
              </a:rPr>
              <a:t>从</a:t>
            </a:r>
            <a:r>
              <a:rPr lang="en-US" altLang="zh-CN" sz="1800" kern="100" dirty="0">
                <a:effectLst/>
                <a:latin typeface="Times New Roman" panose="02020603050405020304" pitchFamily="18" charset="0"/>
                <a:ea typeface="宋体" panose="02010600030101010101" pitchFamily="2" charset="-122"/>
              </a:rPr>
              <a:t>280 K</a:t>
            </a:r>
            <a:r>
              <a:rPr lang="zh-CN" altLang="zh-CN" sz="1800" kern="100" dirty="0">
                <a:effectLst/>
                <a:latin typeface="Times New Roman" panose="02020603050405020304" pitchFamily="18" charset="0"/>
                <a:ea typeface="宋体" panose="02010600030101010101" pitchFamily="2" charset="-122"/>
              </a:rPr>
              <a:t>降至</a:t>
            </a:r>
            <a:r>
              <a:rPr lang="en-US" altLang="zh-CN" sz="1800" kern="100" dirty="0">
                <a:effectLst/>
                <a:latin typeface="Times New Roman" panose="02020603050405020304" pitchFamily="18" charset="0"/>
                <a:ea typeface="宋体" panose="02010600030101010101" pitchFamily="2" charset="-122"/>
              </a:rPr>
              <a:t>120 K</a:t>
            </a:r>
            <a:r>
              <a:rPr lang="zh-CN" altLang="zh-CN" sz="1800" kern="100" dirty="0">
                <a:effectLst/>
                <a:latin typeface="Times New Roman" panose="02020603050405020304" pitchFamily="18" charset="0"/>
                <a:ea typeface="宋体" panose="02010600030101010101" pitchFamily="2" charset="-122"/>
              </a:rPr>
              <a:t>的过程中，</a:t>
            </a:r>
            <a:r>
              <a:rPr lang="zh-CN" altLang="en-US" sz="1800" kern="100" dirty="0">
                <a:effectLst/>
                <a:latin typeface="Times New Roman" panose="02020603050405020304" pitchFamily="18" charset="0"/>
                <a:ea typeface="宋体" panose="02010600030101010101" pitchFamily="2" charset="-122"/>
              </a:rPr>
              <a:t>降温时间在 </a:t>
            </a:r>
            <a:r>
              <a:rPr lang="en-US" altLang="zh-CN" sz="1800" kern="100" dirty="0">
                <a:effectLst/>
                <a:latin typeface="Times New Roman" panose="02020603050405020304" pitchFamily="18" charset="0"/>
                <a:ea typeface="宋体" panose="02010600030101010101" pitchFamily="2" charset="-122"/>
              </a:rPr>
              <a:t>104 </a:t>
            </a:r>
            <a:r>
              <a:rPr lang="zh-CN" altLang="en-US" sz="1800" kern="100" dirty="0">
                <a:effectLst/>
                <a:latin typeface="Times New Roman" panose="02020603050405020304" pitchFamily="18" charset="0"/>
                <a:ea typeface="宋体" panose="02010600030101010101" pitchFamily="2" charset="-122"/>
              </a:rPr>
              <a:t>赫兹至 </a:t>
            </a:r>
            <a:r>
              <a:rPr lang="en-US" altLang="zh-CN" sz="1800" kern="100" dirty="0">
                <a:effectLst/>
                <a:latin typeface="Times New Roman" panose="02020603050405020304" pitchFamily="18" charset="0"/>
                <a:ea typeface="宋体" panose="02010600030101010101" pitchFamily="2" charset="-122"/>
              </a:rPr>
              <a:t>118 </a:t>
            </a:r>
            <a:r>
              <a:rPr lang="zh-CN" altLang="en-US" sz="1800" kern="100" dirty="0">
                <a:effectLst/>
                <a:latin typeface="Times New Roman" panose="02020603050405020304" pitchFamily="18" charset="0"/>
                <a:ea typeface="宋体" panose="02010600030101010101" pitchFamily="2" charset="-122"/>
              </a:rPr>
              <a:t>赫兹范围内</a:t>
            </a:r>
            <a:r>
              <a:rPr lang="zh-CN" altLang="zh-CN" sz="1800" kern="100" dirty="0">
                <a:effectLst/>
                <a:latin typeface="Times New Roman" panose="02020603050405020304" pitchFamily="18" charset="0"/>
                <a:ea typeface="宋体" panose="02010600030101010101" pitchFamily="2" charset="-122"/>
              </a:rPr>
              <a:t>基本不变</a:t>
            </a:r>
            <a:r>
              <a:rPr lang="zh-CN" altLang="en-US" sz="1800" kern="100" dirty="0">
                <a:effectLst/>
                <a:latin typeface="Times New Roman" panose="02020603050405020304" pitchFamily="18" charset="0"/>
                <a:ea typeface="宋体" panose="02010600030101010101" pitchFamily="2" charset="-122"/>
              </a:rPr>
              <a:t>。但从</a:t>
            </a:r>
            <a:r>
              <a:rPr lang="en-US" altLang="zh-CN" sz="1800" kern="100" dirty="0">
                <a:effectLst/>
                <a:latin typeface="Times New Roman" panose="02020603050405020304" pitchFamily="18" charset="0"/>
                <a:ea typeface="宋体" panose="02010600030101010101" pitchFamily="2" charset="-122"/>
              </a:rPr>
              <a:t>120 K</a:t>
            </a:r>
            <a:r>
              <a:rPr lang="zh-CN" altLang="zh-CN" sz="1800" kern="100" dirty="0">
                <a:effectLst/>
                <a:latin typeface="Times New Roman" panose="02020603050405020304" pitchFamily="18" charset="0"/>
                <a:ea typeface="宋体" panose="02010600030101010101" pitchFamily="2" charset="-122"/>
              </a:rPr>
              <a:t>降低到</a:t>
            </a:r>
            <a:r>
              <a:rPr lang="en-US" altLang="zh-CN" sz="1800" kern="100" dirty="0">
                <a:effectLst/>
                <a:latin typeface="Times New Roman" panose="02020603050405020304" pitchFamily="18" charset="0"/>
                <a:ea typeface="宋体" panose="02010600030101010101" pitchFamily="2" charset="-122"/>
              </a:rPr>
              <a:t>80 K</a:t>
            </a:r>
            <a:r>
              <a:rPr lang="zh-CN" altLang="zh-CN" sz="1800" kern="100" dirty="0">
                <a:effectLst/>
                <a:latin typeface="Times New Roman" panose="02020603050405020304" pitchFamily="18" charset="0"/>
                <a:ea typeface="宋体" panose="02010600030101010101" pitchFamily="2" charset="-122"/>
              </a:rPr>
              <a:t>的过程中，</a:t>
            </a:r>
            <a:r>
              <a:rPr lang="zh-CN" altLang="zh-CN" sz="1800" kern="100" dirty="0">
                <a:solidFill>
                  <a:srgbClr val="FF0000"/>
                </a:solidFill>
                <a:effectLst/>
                <a:latin typeface="Times New Roman" panose="02020603050405020304" pitchFamily="18" charset="0"/>
                <a:ea typeface="宋体" panose="02010600030101010101" pitchFamily="2" charset="-122"/>
              </a:rPr>
              <a:t>频率对降温速度影响较大，</a:t>
            </a:r>
            <a:r>
              <a:rPr lang="zh-CN" altLang="en-US" sz="1800" kern="100" dirty="0">
                <a:solidFill>
                  <a:srgbClr val="FF0000"/>
                </a:solidFill>
                <a:effectLst/>
                <a:latin typeface="Times New Roman" panose="02020603050405020304" pitchFamily="18" charset="0"/>
                <a:ea typeface="宋体" panose="02010600030101010101" pitchFamily="2" charset="-122"/>
              </a:rPr>
              <a:t>当频率为</a:t>
            </a:r>
            <a:r>
              <a:rPr lang="en-US" altLang="zh-CN" sz="1800" kern="100" dirty="0">
                <a:effectLst/>
                <a:latin typeface="Times New Roman" panose="02020603050405020304" pitchFamily="18" charset="0"/>
                <a:ea typeface="宋体" panose="02010600030101010101" pitchFamily="2" charset="-122"/>
              </a:rPr>
              <a:t>104 Hz</a:t>
            </a:r>
            <a:r>
              <a:rPr lang="zh-CN" altLang="en-US" sz="1800" kern="100" dirty="0">
                <a:effectLst/>
                <a:latin typeface="Times New Roman" panose="02020603050405020304" pitchFamily="18" charset="0"/>
                <a:ea typeface="宋体" panose="02010600030101010101" pitchFamily="2" charset="-122"/>
              </a:rPr>
              <a:t>时，降温时间为</a:t>
            </a:r>
            <a:r>
              <a:rPr lang="en-US" altLang="zh-CN" sz="1800" kern="100" dirty="0">
                <a:effectLst/>
                <a:latin typeface="Times New Roman" panose="02020603050405020304" pitchFamily="18" charset="0"/>
                <a:ea typeface="宋体" panose="02010600030101010101" pitchFamily="2" charset="-122"/>
              </a:rPr>
              <a:t>140 </a:t>
            </a:r>
            <a:r>
              <a:rPr lang="zh-CN" altLang="en-US" sz="1800" kern="100" dirty="0">
                <a:effectLst/>
                <a:latin typeface="Times New Roman" panose="02020603050405020304" pitchFamily="18" charset="0"/>
                <a:ea typeface="宋体" panose="02010600030101010101" pitchFamily="2" charset="-122"/>
              </a:rPr>
              <a:t>秒，但当频率变为</a:t>
            </a:r>
            <a:r>
              <a:rPr lang="en-US" altLang="zh-CN" sz="1800" kern="100" dirty="0">
                <a:effectLst/>
                <a:latin typeface="Times New Roman" panose="02020603050405020304" pitchFamily="18" charset="0"/>
                <a:ea typeface="宋体" panose="02010600030101010101" pitchFamily="2" charset="-122"/>
              </a:rPr>
              <a:t>80 K</a:t>
            </a:r>
            <a:r>
              <a:rPr lang="zh-CN" altLang="en-US" sz="1800" kern="100" dirty="0">
                <a:effectLst/>
                <a:latin typeface="Times New Roman" panose="02020603050405020304" pitchFamily="18" charset="0"/>
                <a:ea typeface="宋体" panose="02010600030101010101" pitchFamily="2" charset="-122"/>
              </a:rPr>
              <a:t>时的最佳频率 </a:t>
            </a:r>
            <a:r>
              <a:rPr lang="en-US" altLang="zh-CN" sz="1800" kern="100" dirty="0">
                <a:effectLst/>
                <a:latin typeface="Times New Roman" panose="02020603050405020304" pitchFamily="18" charset="0"/>
                <a:ea typeface="宋体" panose="02010600030101010101" pitchFamily="2" charset="-122"/>
              </a:rPr>
              <a:t>114 Hz </a:t>
            </a:r>
            <a:r>
              <a:rPr lang="zh-CN" altLang="en-US" sz="1800" kern="100" dirty="0">
                <a:effectLst/>
                <a:latin typeface="Times New Roman" panose="02020603050405020304" pitchFamily="18" charset="0"/>
                <a:ea typeface="宋体" panose="02010600030101010101" pitchFamily="2" charset="-122"/>
              </a:rPr>
              <a:t>时，降温时间会缩短至</a:t>
            </a:r>
            <a:r>
              <a:rPr lang="en-US" altLang="zh-CN" sz="1800" kern="100" dirty="0">
                <a:effectLst/>
                <a:latin typeface="Times New Roman" panose="02020603050405020304" pitchFamily="18" charset="0"/>
                <a:ea typeface="宋体" panose="02010600030101010101" pitchFamily="2" charset="-122"/>
              </a:rPr>
              <a:t>125 </a:t>
            </a:r>
            <a:r>
              <a:rPr lang="zh-CN" altLang="en-US" sz="1800" kern="100" dirty="0">
                <a:effectLst/>
                <a:latin typeface="Times New Roman" panose="02020603050405020304" pitchFamily="18" charset="0"/>
                <a:ea typeface="宋体" panose="02010600030101010101" pitchFamily="2" charset="-122"/>
              </a:rPr>
              <a:t>秒，减少了 </a:t>
            </a:r>
            <a:r>
              <a:rPr lang="en-US" altLang="zh-CN" sz="1800" kern="100" dirty="0">
                <a:effectLst/>
                <a:latin typeface="Times New Roman" panose="02020603050405020304" pitchFamily="18" charset="0"/>
                <a:ea typeface="宋体" panose="02010600030101010101" pitchFamily="2" charset="-122"/>
              </a:rPr>
              <a:t>15 </a:t>
            </a:r>
            <a:r>
              <a:rPr lang="zh-CN" altLang="en-US" sz="1800" kern="100" dirty="0">
                <a:effectLst/>
                <a:latin typeface="Times New Roman" panose="02020603050405020304" pitchFamily="18" charset="0"/>
                <a:ea typeface="宋体" panose="02010600030101010101" pitchFamily="2" charset="-122"/>
              </a:rPr>
              <a:t>秒。显然，该制冷机在冷却过程中的降温速率与制冷温度有关。</a:t>
            </a:r>
            <a:endParaRPr lang="en-US" altLang="zh-CN" sz="1800" kern="100" dirty="0">
              <a:effectLst/>
              <a:latin typeface="Times New Roman" panose="02020603050405020304" pitchFamily="18" charset="0"/>
              <a:ea typeface="宋体" panose="02010600030101010101" pitchFamily="2" charset="-122"/>
            </a:endParaRPr>
          </a:p>
          <a:p>
            <a:pPr indent="304800" algn="just">
              <a:lnSpc>
                <a:spcPts val="2300"/>
              </a:lnSpc>
              <a:buNone/>
            </a:pPr>
            <a:r>
              <a:rPr lang="zh-CN" altLang="en-US" sz="1800" kern="100" dirty="0">
                <a:effectLst/>
                <a:latin typeface="Times New Roman" panose="02020603050405020304" pitchFamily="18" charset="0"/>
                <a:ea typeface="宋体" panose="02010600030101010101" pitchFamily="2" charset="-122"/>
              </a:rPr>
              <a:t>如果该设备重新启动时制冷温度发生变化，可以根据制冷温度所处的阶段来决定是否调整运行频率。</a:t>
            </a:r>
            <a:endParaRPr lang="zh-CN" altLang="zh-CN" sz="1800" kern="100" dirty="0">
              <a:effectLst/>
              <a:latin typeface="Times New Roman" panose="02020603050405020304" pitchFamily="18" charset="0"/>
              <a:ea typeface="宋体" panose="02010600030101010101" pitchFamily="2" charset="-122"/>
            </a:endParaRPr>
          </a:p>
        </p:txBody>
      </p:sp>
      <p:sp>
        <p:nvSpPr>
          <p:cNvPr id="4" name="灯片编号占位符 3">
            <a:extLst>
              <a:ext uri="{FF2B5EF4-FFF2-40B4-BE49-F238E27FC236}">
                <a16:creationId xmlns:a16="http://schemas.microsoft.com/office/drawing/2014/main" id="{3514711E-66E6-E87D-5CAF-9511422FBCB6}"/>
              </a:ext>
            </a:extLst>
          </p:cNvPr>
          <p:cNvSpPr>
            <a:spLocks noGrp="1"/>
          </p:cNvSpPr>
          <p:nvPr>
            <p:ph type="sldNum" sz="quarter" idx="5"/>
          </p:nvPr>
        </p:nvSpPr>
        <p:spPr/>
        <p:txBody>
          <a:bodyPr/>
          <a:lstStyle/>
          <a:p>
            <a:fld id="{7E95A9A6-0704-44DE-9CEB-8A6A810F64A4}" type="slidenum">
              <a:rPr lang="zh-CN" altLang="en-US" smtClean="0"/>
              <a:t>12</a:t>
            </a:fld>
            <a:endParaRPr lang="zh-CN" altLang="en-US"/>
          </a:p>
        </p:txBody>
      </p:sp>
    </p:spTree>
    <p:extLst>
      <p:ext uri="{BB962C8B-B14F-4D97-AF65-F5344CB8AC3E}">
        <p14:creationId xmlns:p14="http://schemas.microsoft.com/office/powerpoint/2010/main" val="28159818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253E91-6EC8-A51B-9A03-71E17A909B78}"/>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18E641BB-9054-2839-55D2-09749309A70B}"/>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6B5136DB-B606-3910-4F22-38691101908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2800" dirty="0"/>
              <a:t>The left figure shows the cooling curve. It takes 387 seconds for the cryocooler to drop from 295 K to 80 K. After 1620 seconds, the no-load temperature stabilizes at 51.71 Kelvin.</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2800" dirty="0"/>
              <a:t>The right figure shows the refrigeration curve when the displacement of the compression piston reaches the full stroke. In the state of the maximum displacement of the compression piston, the condenser reaches its maximum input electric power and cooling power.</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2800" dirty="0"/>
              <a:t>The maximum cooling power reaches 2.26 W at 80 K with the input power of 72 W, which is the highest cooling power at 80 Kelvin among the reported miniature pulse tube cryocoolers weighing less than 1 kilogram. </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zh-CN" sz="2800" dirty="0"/>
              <a:t>In addition, the figure also shows that </a:t>
            </a:r>
            <a:r>
              <a:rPr lang="en-US" altLang="zh-CN" sz="2800" b="0" dirty="0">
                <a:solidFill>
                  <a:schemeClr val="bg1"/>
                </a:solidFill>
                <a:latin typeface="Times New Roman" panose="02020603050405020304" pitchFamily="18" charset="0"/>
                <a:cs typeface="Times New Roman" panose="02020603050405020304" pitchFamily="18" charset="0"/>
              </a:rPr>
              <a:t>the maximum cooling powers reach </a:t>
            </a:r>
            <a:r>
              <a:rPr lang="en-US" altLang="zh-CN" sz="2800" b="0" dirty="0">
                <a:solidFill>
                  <a:srgbClr val="FFC000"/>
                </a:solidFill>
                <a:latin typeface="Times New Roman" panose="02020603050405020304" pitchFamily="18" charset="0"/>
                <a:cs typeface="Times New Roman" panose="02020603050405020304" pitchFamily="18" charset="0"/>
              </a:rPr>
              <a:t>4 W at 100 K </a:t>
            </a:r>
            <a:r>
              <a:rPr lang="en-US" altLang="zh-CN" sz="2800" b="0" dirty="0">
                <a:solidFill>
                  <a:schemeClr val="bg1"/>
                </a:solidFill>
                <a:latin typeface="Times New Roman" panose="02020603050405020304" pitchFamily="18" charset="0"/>
                <a:cs typeface="Times New Roman" panose="02020603050405020304" pitchFamily="18" charset="0"/>
              </a:rPr>
              <a:t>and </a:t>
            </a:r>
            <a:r>
              <a:rPr lang="en-US" altLang="zh-CN" sz="2800" b="0" dirty="0">
                <a:solidFill>
                  <a:srgbClr val="FFC000"/>
                </a:solidFill>
                <a:latin typeface="Times New Roman" panose="02020603050405020304" pitchFamily="18" charset="0"/>
                <a:cs typeface="Times New Roman" panose="02020603050405020304" pitchFamily="18" charset="0"/>
              </a:rPr>
              <a:t>5.75 W at 120 K</a:t>
            </a:r>
            <a:r>
              <a:rPr lang="en-US" altLang="zh-CN" sz="2800" b="0" dirty="0">
                <a:solidFill>
                  <a:schemeClr val="bg1"/>
                </a:solidFill>
                <a:latin typeface="Times New Roman" panose="02020603050405020304" pitchFamily="18" charset="0"/>
                <a:cs typeface="Times New Roman" panose="02020603050405020304" pitchFamily="18" charset="0"/>
              </a:rPr>
              <a:t> respectively </a:t>
            </a:r>
            <a:r>
              <a:rPr lang="en-US" altLang="zh-CN" sz="2800" b="0" dirty="0">
                <a:solidFill>
                  <a:srgbClr val="FFC000"/>
                </a:solidFill>
                <a:latin typeface="Times New Roman" panose="02020603050405020304" pitchFamily="18" charset="0"/>
                <a:cs typeface="Times New Roman" panose="02020603050405020304" pitchFamily="18" charset="0"/>
              </a:rPr>
              <a:t>with the input power of 74 W</a:t>
            </a:r>
            <a:r>
              <a:rPr lang="en-US" altLang="zh-CN" sz="2800" b="0" dirty="0"/>
              <a:t>.</a:t>
            </a:r>
            <a:endParaRPr lang="en-US" altLang="zh-CN" sz="1800" b="0" dirty="0">
              <a:solidFill>
                <a:srgbClr val="FFC000"/>
              </a:solidFill>
              <a:latin typeface="Times New Roman" panose="02020603050405020304" pitchFamily="18" charset="0"/>
              <a:cs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lang="zh-CN" altLang="en-US" sz="1800" b="0" dirty="0">
                <a:solidFill>
                  <a:srgbClr val="FFC000"/>
                </a:solidFill>
                <a:latin typeface="Times New Roman" panose="02020603050405020304" pitchFamily="18" charset="0"/>
                <a:cs typeface="Times New Roman" panose="02020603050405020304" pitchFamily="18" charset="0"/>
              </a:rPr>
              <a:t>左图为制冷机的降温曲线。该制冷机从 </a:t>
            </a:r>
            <a:r>
              <a:rPr lang="en-US" altLang="zh-CN" sz="1800" b="0" dirty="0">
                <a:solidFill>
                  <a:srgbClr val="FFC000"/>
                </a:solidFill>
                <a:latin typeface="Times New Roman" panose="02020603050405020304" pitchFamily="18" charset="0"/>
                <a:cs typeface="Times New Roman" panose="02020603050405020304" pitchFamily="18" charset="0"/>
              </a:rPr>
              <a:t>295</a:t>
            </a:r>
            <a:r>
              <a:rPr lang="zh-CN" altLang="en-US" sz="1800" b="0" dirty="0">
                <a:solidFill>
                  <a:srgbClr val="FFC000"/>
                </a:solidFill>
                <a:latin typeface="Times New Roman" panose="02020603050405020304" pitchFamily="18" charset="0"/>
                <a:cs typeface="Times New Roman" panose="02020603050405020304" pitchFamily="18" charset="0"/>
              </a:rPr>
              <a:t>开始降温至 </a:t>
            </a:r>
            <a:r>
              <a:rPr lang="en-US" altLang="zh-CN" sz="1800" b="0" dirty="0">
                <a:solidFill>
                  <a:srgbClr val="FFC000"/>
                </a:solidFill>
                <a:latin typeface="Times New Roman" panose="02020603050405020304" pitchFamily="18" charset="0"/>
                <a:cs typeface="Times New Roman" panose="02020603050405020304" pitchFamily="18" charset="0"/>
              </a:rPr>
              <a:t>80 </a:t>
            </a:r>
            <a:r>
              <a:rPr lang="zh-CN" altLang="en-US" sz="1800" b="0" dirty="0">
                <a:solidFill>
                  <a:srgbClr val="FFC000"/>
                </a:solidFill>
                <a:latin typeface="Times New Roman" panose="02020603050405020304" pitchFamily="18" charset="0"/>
                <a:cs typeface="Times New Roman" panose="02020603050405020304" pitchFamily="18" charset="0"/>
              </a:rPr>
              <a:t>开需要 </a:t>
            </a:r>
            <a:r>
              <a:rPr lang="en-US" altLang="zh-CN" sz="1800" b="0" dirty="0">
                <a:solidFill>
                  <a:srgbClr val="FFC000"/>
                </a:solidFill>
                <a:latin typeface="Times New Roman" panose="02020603050405020304" pitchFamily="18" charset="0"/>
                <a:cs typeface="Times New Roman" panose="02020603050405020304" pitchFamily="18" charset="0"/>
              </a:rPr>
              <a:t>387</a:t>
            </a:r>
            <a:r>
              <a:rPr lang="zh-CN" altLang="en-US" sz="1800" b="0" dirty="0">
                <a:solidFill>
                  <a:srgbClr val="FFC000"/>
                </a:solidFill>
                <a:latin typeface="Times New Roman" panose="02020603050405020304" pitchFamily="18" charset="0"/>
                <a:cs typeface="Times New Roman" panose="02020603050405020304" pitchFamily="18" charset="0"/>
              </a:rPr>
              <a:t>秒。在经过 </a:t>
            </a:r>
            <a:r>
              <a:rPr lang="en-US" altLang="zh-CN" sz="1800" b="0" dirty="0">
                <a:solidFill>
                  <a:srgbClr val="FFC000"/>
                </a:solidFill>
                <a:latin typeface="Times New Roman" panose="02020603050405020304" pitchFamily="18" charset="0"/>
                <a:cs typeface="Times New Roman" panose="02020603050405020304" pitchFamily="18" charset="0"/>
              </a:rPr>
              <a:t>1620</a:t>
            </a:r>
            <a:r>
              <a:rPr lang="zh-CN" altLang="en-US" sz="1800" b="0" dirty="0">
                <a:solidFill>
                  <a:srgbClr val="FFC000"/>
                </a:solidFill>
                <a:latin typeface="Times New Roman" panose="02020603050405020304" pitchFamily="18" charset="0"/>
                <a:cs typeface="Times New Roman" panose="02020603050405020304" pitchFamily="18" charset="0"/>
              </a:rPr>
              <a:t>秒后，制冷机的空载温度稳定在</a:t>
            </a:r>
            <a:r>
              <a:rPr lang="en-US" altLang="zh-CN" sz="1800" b="0" dirty="0">
                <a:solidFill>
                  <a:srgbClr val="FFC000"/>
                </a:solidFill>
                <a:latin typeface="Times New Roman" panose="02020603050405020304" pitchFamily="18" charset="0"/>
                <a:cs typeface="Times New Roman" panose="02020603050405020304" pitchFamily="18" charset="0"/>
              </a:rPr>
              <a:t>51.71</a:t>
            </a:r>
            <a:r>
              <a:rPr lang="zh-CN" altLang="en-US" sz="1800" b="0" dirty="0">
                <a:solidFill>
                  <a:srgbClr val="FFC000"/>
                </a:solidFill>
                <a:latin typeface="Times New Roman" panose="02020603050405020304" pitchFamily="18" charset="0"/>
                <a:cs typeface="Times New Roman" panose="02020603050405020304" pitchFamily="18" charset="0"/>
              </a:rPr>
              <a:t>开尔文。</a:t>
            </a:r>
            <a:endParaRPr lang="en-US" altLang="zh-CN" sz="1800" b="0" dirty="0">
              <a:solidFill>
                <a:srgbClr val="FFC000"/>
              </a:solidFill>
              <a:latin typeface="Times New Roman" panose="02020603050405020304" pitchFamily="18" charset="0"/>
              <a:cs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lang="zh-CN" altLang="en-US" sz="1800" b="0" dirty="0">
                <a:solidFill>
                  <a:schemeClr val="bg1"/>
                </a:solidFill>
                <a:latin typeface="Times New Roman" panose="02020603050405020304" pitchFamily="18" charset="0"/>
                <a:cs typeface="Times New Roman" panose="02020603050405020304" pitchFamily="18" charset="0"/>
              </a:rPr>
              <a:t>右图为压缩活塞位移达到满行程时的制冷曲线。在压缩活塞的最大位移状态下，冷凝器达到其最大输入电功率和冷却功率。</a:t>
            </a:r>
            <a:endParaRPr lang="en-US" altLang="zh-CN" sz="1800" b="0" dirty="0">
              <a:solidFill>
                <a:schemeClr val="bg1"/>
              </a:solidFill>
              <a:latin typeface="Times New Roman" panose="02020603050405020304" pitchFamily="18" charset="0"/>
              <a:cs typeface="Times New Roman" panose="02020603050405020304" pitchFamily="18" charset="0"/>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lang="zh-CN" altLang="en-US" sz="1800" b="0" dirty="0">
                <a:solidFill>
                  <a:schemeClr val="bg1"/>
                </a:solidFill>
                <a:latin typeface="Times New Roman" panose="02020603050405020304" pitchFamily="18" charset="0"/>
                <a:cs typeface="Times New Roman" panose="02020603050405020304" pitchFamily="18" charset="0"/>
              </a:rPr>
              <a:t>在冷端温度为</a:t>
            </a:r>
            <a:r>
              <a:rPr lang="en-US" altLang="zh-CN" sz="1800" b="0" dirty="0">
                <a:solidFill>
                  <a:schemeClr val="bg1"/>
                </a:solidFill>
                <a:latin typeface="Times New Roman" panose="02020603050405020304" pitchFamily="18" charset="0"/>
                <a:cs typeface="Times New Roman" panose="02020603050405020304" pitchFamily="18" charset="0"/>
              </a:rPr>
              <a:t>80 K</a:t>
            </a:r>
            <a:r>
              <a:rPr lang="zh-CN" altLang="en-US" sz="1800" b="0" dirty="0">
                <a:solidFill>
                  <a:schemeClr val="bg1"/>
                </a:solidFill>
                <a:latin typeface="Times New Roman" panose="02020603050405020304" pitchFamily="18" charset="0"/>
                <a:cs typeface="Times New Roman" panose="02020603050405020304" pitchFamily="18" charset="0"/>
              </a:rPr>
              <a:t>时，输入</a:t>
            </a:r>
            <a:r>
              <a:rPr lang="en-US" altLang="zh-CN" sz="1800" b="0" dirty="0">
                <a:solidFill>
                  <a:schemeClr val="bg1"/>
                </a:solidFill>
                <a:latin typeface="Times New Roman" panose="02020603050405020304" pitchFamily="18" charset="0"/>
                <a:cs typeface="Times New Roman" panose="02020603050405020304" pitchFamily="18" charset="0"/>
              </a:rPr>
              <a:t>72 W</a:t>
            </a:r>
            <a:r>
              <a:rPr lang="zh-CN" altLang="en-US" sz="1800" b="0" dirty="0">
                <a:solidFill>
                  <a:schemeClr val="bg1"/>
                </a:solidFill>
                <a:latin typeface="Times New Roman" panose="02020603050405020304" pitchFamily="18" charset="0"/>
                <a:cs typeface="Times New Roman" panose="02020603050405020304" pitchFamily="18" charset="0"/>
              </a:rPr>
              <a:t>电功，最大制冷量达到</a:t>
            </a:r>
            <a:r>
              <a:rPr lang="en-US" altLang="zh-CN" sz="1800" b="0" dirty="0">
                <a:solidFill>
                  <a:schemeClr val="bg1"/>
                </a:solidFill>
                <a:latin typeface="Times New Roman" panose="02020603050405020304" pitchFamily="18" charset="0"/>
                <a:cs typeface="Times New Roman" panose="02020603050405020304" pitchFamily="18" charset="0"/>
              </a:rPr>
              <a:t>2.26 W</a:t>
            </a:r>
            <a:r>
              <a:rPr lang="zh-CN" altLang="en-US" sz="1800" b="0" dirty="0">
                <a:solidFill>
                  <a:schemeClr val="bg1"/>
                </a:solidFill>
                <a:latin typeface="Times New Roman" panose="02020603050405020304" pitchFamily="18" charset="0"/>
                <a:cs typeface="Times New Roman" panose="02020603050405020304" pitchFamily="18" charset="0"/>
              </a:rPr>
              <a:t>。在目前报道的重量小于</a:t>
            </a:r>
            <a:r>
              <a:rPr lang="en-US" altLang="zh-CN" sz="1800" b="0" dirty="0">
                <a:solidFill>
                  <a:schemeClr val="bg1"/>
                </a:solidFill>
                <a:latin typeface="Times New Roman" panose="02020603050405020304" pitchFamily="18" charset="0"/>
                <a:cs typeface="Times New Roman" panose="02020603050405020304" pitchFamily="18" charset="0"/>
              </a:rPr>
              <a:t>1</a:t>
            </a:r>
            <a:r>
              <a:rPr lang="zh-CN" altLang="en-US" sz="1800" b="0" dirty="0">
                <a:solidFill>
                  <a:schemeClr val="bg1"/>
                </a:solidFill>
                <a:latin typeface="Times New Roman" panose="02020603050405020304" pitchFamily="18" charset="0"/>
                <a:cs typeface="Times New Roman" panose="02020603050405020304" pitchFamily="18" charset="0"/>
              </a:rPr>
              <a:t>千克的微型脉冲管冷凝器中，这实现了在 </a:t>
            </a:r>
            <a:r>
              <a:rPr lang="en-US" altLang="zh-CN" sz="1800" b="0" dirty="0">
                <a:solidFill>
                  <a:schemeClr val="bg1"/>
                </a:solidFill>
                <a:latin typeface="Times New Roman" panose="02020603050405020304" pitchFamily="18" charset="0"/>
                <a:cs typeface="Times New Roman" panose="02020603050405020304" pitchFamily="18" charset="0"/>
              </a:rPr>
              <a:t>80 </a:t>
            </a:r>
            <a:r>
              <a:rPr lang="zh-CN" altLang="en-US" sz="1800" b="0" dirty="0">
                <a:solidFill>
                  <a:schemeClr val="bg1"/>
                </a:solidFill>
                <a:latin typeface="Times New Roman" panose="02020603050405020304" pitchFamily="18" charset="0"/>
                <a:cs typeface="Times New Roman" panose="02020603050405020304" pitchFamily="18" charset="0"/>
              </a:rPr>
              <a:t>开尔文时最高的冷却功率。此外，该图还显示，在冷端温度分别为 </a:t>
            </a:r>
            <a:r>
              <a:rPr lang="en-US" altLang="zh-CN" sz="1800" b="0" dirty="0">
                <a:solidFill>
                  <a:schemeClr val="bg1"/>
                </a:solidFill>
                <a:latin typeface="Times New Roman" panose="02020603050405020304" pitchFamily="18" charset="0"/>
                <a:cs typeface="Times New Roman" panose="02020603050405020304" pitchFamily="18" charset="0"/>
              </a:rPr>
              <a:t>100 K</a:t>
            </a:r>
            <a:r>
              <a:rPr lang="zh-CN" altLang="en-US" sz="1800" b="0" dirty="0">
                <a:solidFill>
                  <a:schemeClr val="bg1"/>
                </a:solidFill>
                <a:latin typeface="Times New Roman" panose="02020603050405020304" pitchFamily="18" charset="0"/>
                <a:cs typeface="Times New Roman" panose="02020603050405020304" pitchFamily="18" charset="0"/>
              </a:rPr>
              <a:t>和</a:t>
            </a:r>
            <a:r>
              <a:rPr lang="en-US" altLang="zh-CN" sz="1800" b="0" dirty="0">
                <a:solidFill>
                  <a:schemeClr val="bg1"/>
                </a:solidFill>
                <a:latin typeface="Times New Roman" panose="02020603050405020304" pitchFamily="18" charset="0"/>
                <a:cs typeface="Times New Roman" panose="02020603050405020304" pitchFamily="18" charset="0"/>
              </a:rPr>
              <a:t>120 K</a:t>
            </a:r>
            <a:r>
              <a:rPr lang="zh-CN" altLang="en-US" sz="1800" b="0" dirty="0">
                <a:solidFill>
                  <a:schemeClr val="bg1"/>
                </a:solidFill>
                <a:latin typeface="Times New Roman" panose="02020603050405020304" pitchFamily="18" charset="0"/>
                <a:cs typeface="Times New Roman" panose="02020603050405020304" pitchFamily="18" charset="0"/>
              </a:rPr>
              <a:t>时，最大输入功能达到</a:t>
            </a:r>
            <a:r>
              <a:rPr lang="en-US" altLang="zh-CN" sz="1800" b="0" dirty="0">
                <a:solidFill>
                  <a:schemeClr val="bg1"/>
                </a:solidFill>
                <a:latin typeface="Times New Roman" panose="02020603050405020304" pitchFamily="18" charset="0"/>
                <a:cs typeface="Times New Roman" panose="02020603050405020304" pitchFamily="18" charset="0"/>
              </a:rPr>
              <a:t>74 W</a:t>
            </a:r>
            <a:r>
              <a:rPr lang="zh-CN" altLang="en-US" sz="1800" b="0" dirty="0">
                <a:solidFill>
                  <a:schemeClr val="bg1"/>
                </a:solidFill>
                <a:latin typeface="Times New Roman" panose="02020603050405020304" pitchFamily="18" charset="0"/>
                <a:cs typeface="Times New Roman" panose="02020603050405020304" pitchFamily="18" charset="0"/>
              </a:rPr>
              <a:t>，最大制冷量分别可以达到</a:t>
            </a:r>
            <a:r>
              <a:rPr lang="en-US" altLang="zh-CN" sz="1800" b="0" dirty="0">
                <a:solidFill>
                  <a:schemeClr val="bg1"/>
                </a:solidFill>
                <a:latin typeface="Times New Roman" panose="02020603050405020304" pitchFamily="18" charset="0"/>
                <a:cs typeface="Times New Roman" panose="02020603050405020304" pitchFamily="18" charset="0"/>
              </a:rPr>
              <a:t>4 W</a:t>
            </a:r>
            <a:r>
              <a:rPr lang="zh-CN" altLang="en-US" sz="1800" b="0" dirty="0">
                <a:solidFill>
                  <a:schemeClr val="bg1"/>
                </a:solidFill>
                <a:latin typeface="Times New Roman" panose="02020603050405020304" pitchFamily="18" charset="0"/>
                <a:cs typeface="Times New Roman" panose="02020603050405020304" pitchFamily="18" charset="0"/>
              </a:rPr>
              <a:t>和</a:t>
            </a:r>
            <a:r>
              <a:rPr lang="en-US" altLang="zh-CN" sz="1800" b="0" dirty="0">
                <a:solidFill>
                  <a:schemeClr val="bg1"/>
                </a:solidFill>
                <a:latin typeface="Times New Roman" panose="02020603050405020304" pitchFamily="18" charset="0"/>
                <a:cs typeface="Times New Roman" panose="02020603050405020304" pitchFamily="18" charset="0"/>
              </a:rPr>
              <a:t>5.75 W</a:t>
            </a:r>
            <a:r>
              <a:rPr lang="zh-CN" altLang="en-US" sz="1800" b="0" dirty="0">
                <a:solidFill>
                  <a:schemeClr val="bg1"/>
                </a:solidFill>
                <a:latin typeface="Times New Roman" panose="02020603050405020304" pitchFamily="18" charset="0"/>
                <a:cs typeface="Times New Roman" panose="02020603050405020304" pitchFamily="18" charset="0"/>
              </a:rPr>
              <a:t>。</a:t>
            </a:r>
          </a:p>
        </p:txBody>
      </p:sp>
      <p:sp>
        <p:nvSpPr>
          <p:cNvPr id="4" name="灯片编号占位符 3">
            <a:extLst>
              <a:ext uri="{FF2B5EF4-FFF2-40B4-BE49-F238E27FC236}">
                <a16:creationId xmlns:a16="http://schemas.microsoft.com/office/drawing/2014/main" id="{9339442D-7965-7332-10F8-424958B9180B}"/>
              </a:ext>
            </a:extLst>
          </p:cNvPr>
          <p:cNvSpPr>
            <a:spLocks noGrp="1"/>
          </p:cNvSpPr>
          <p:nvPr>
            <p:ph type="sldNum" sz="quarter" idx="5"/>
          </p:nvPr>
        </p:nvSpPr>
        <p:spPr/>
        <p:txBody>
          <a:bodyPr/>
          <a:lstStyle/>
          <a:p>
            <a:fld id="{7E95A9A6-0704-44DE-9CEB-8A6A810F64A4}" type="slidenum">
              <a:rPr lang="zh-CN" altLang="en-US" smtClean="0"/>
              <a:t>13</a:t>
            </a:fld>
            <a:endParaRPr lang="zh-CN" altLang="en-US"/>
          </a:p>
        </p:txBody>
      </p:sp>
    </p:spTree>
    <p:extLst>
      <p:ext uri="{BB962C8B-B14F-4D97-AF65-F5344CB8AC3E}">
        <p14:creationId xmlns:p14="http://schemas.microsoft.com/office/powerpoint/2010/main" val="13577063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B8D901-B790-BB38-46FE-49D19D468248}"/>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CA405411-F652-B7C7-48CA-2C467022F360}"/>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56979B72-F502-4903-4E97-052C1E15A263}"/>
              </a:ext>
            </a:extLst>
          </p:cNvPr>
          <p:cNvSpPr>
            <a:spLocks noGrp="1"/>
          </p:cNvSpPr>
          <p:nvPr>
            <p:ph type="body" idx="1"/>
          </p:nvPr>
        </p:nvSpPr>
        <p:spPr/>
        <p:txBody>
          <a:bodyPr/>
          <a:lstStyle/>
          <a:p>
            <a:pPr marL="0" indent="0">
              <a:buFont typeface="Wingdings" panose="05000000000000000000" pitchFamily="2" charset="2"/>
              <a:buNone/>
              <a:defRPr/>
            </a:pPr>
            <a:r>
              <a:rPr lang="en-US" altLang="zh-CN" dirty="0"/>
              <a:t>From this table, it can be seen that this miniature pulse tube cryocooler has achieved a significant breakthrough in the cooling power at 80 K, and the maximum cooling power can reach 2.26 W. </a:t>
            </a:r>
          </a:p>
          <a:p>
            <a:pPr marL="0" indent="0">
              <a:buFont typeface="Wingdings" panose="05000000000000000000" pitchFamily="2" charset="2"/>
              <a:buNone/>
              <a:defRPr/>
            </a:pPr>
            <a:r>
              <a:rPr lang="en-US" altLang="zh-CN" dirty="0"/>
              <a:t>Compared with other miniature pulse tube cryocoolers of the same level, it also leads in terms of compactness. The cooling power per unit mass reaches 2.48 W/kg, which is very close to the level of the miniature Stirling cryocooler shown on the right.</a:t>
            </a:r>
            <a:endParaRPr lang="en-US" altLang="zh-CN" sz="1200" dirty="0">
              <a:solidFill>
                <a:schemeClr val="bg1"/>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p"/>
              <a:defRPr/>
            </a:pPr>
            <a:r>
              <a:rPr lang="zh-CN" altLang="en-US" sz="1200" dirty="0">
                <a:solidFill>
                  <a:schemeClr val="bg1"/>
                </a:solidFill>
                <a:latin typeface="Times New Roman" panose="02020603050405020304" pitchFamily="18" charset="0"/>
                <a:cs typeface="Times New Roman" panose="02020603050405020304" pitchFamily="18" charset="0"/>
              </a:rPr>
              <a:t>通过这张表可知，目前该微型脉管制冷机在</a:t>
            </a:r>
            <a:r>
              <a:rPr lang="en-US" altLang="zh-CN" sz="1200" dirty="0">
                <a:solidFill>
                  <a:schemeClr val="bg1"/>
                </a:solidFill>
                <a:latin typeface="Times New Roman" panose="02020603050405020304" pitchFamily="18" charset="0"/>
                <a:cs typeface="Times New Roman" panose="02020603050405020304" pitchFamily="18" charset="0"/>
              </a:rPr>
              <a:t>80 K</a:t>
            </a:r>
            <a:r>
              <a:rPr lang="zh-CN" altLang="en-US" sz="1200" dirty="0">
                <a:solidFill>
                  <a:schemeClr val="bg1"/>
                </a:solidFill>
                <a:latin typeface="Times New Roman" panose="02020603050405020304" pitchFamily="18" charset="0"/>
                <a:cs typeface="Times New Roman" panose="02020603050405020304" pitchFamily="18" charset="0"/>
              </a:rPr>
              <a:t>的制冷量已经实现了较大突破，最大制冷量可以达到</a:t>
            </a:r>
            <a:r>
              <a:rPr lang="en-US" altLang="zh-CN" sz="1200" dirty="0">
                <a:solidFill>
                  <a:schemeClr val="bg1"/>
                </a:solidFill>
                <a:latin typeface="Times New Roman" panose="02020603050405020304" pitchFamily="18" charset="0"/>
                <a:cs typeface="Times New Roman" panose="02020603050405020304" pitchFamily="18" charset="0"/>
              </a:rPr>
              <a:t>2.26W</a:t>
            </a:r>
            <a:r>
              <a:rPr lang="zh-CN" altLang="en-US" sz="1200" dirty="0">
                <a:solidFill>
                  <a:schemeClr val="bg1"/>
                </a:solidFill>
                <a:latin typeface="Times New Roman" panose="02020603050405020304" pitchFamily="18" charset="0"/>
                <a:cs typeface="Times New Roman" panose="02020603050405020304" pitchFamily="18" charset="0"/>
              </a:rPr>
              <a:t>。同时与其它同类型微型脉管制冷机相比，在紧凑性上也处于领先水平，其单位质量下的制冷量达到了</a:t>
            </a:r>
            <a:r>
              <a:rPr lang="en-US" altLang="zh-CN" sz="1200" dirty="0">
                <a:solidFill>
                  <a:schemeClr val="bg1"/>
                </a:solidFill>
                <a:latin typeface="Times New Roman" panose="02020603050405020304" pitchFamily="18" charset="0"/>
                <a:cs typeface="Times New Roman" panose="02020603050405020304" pitchFamily="18" charset="0"/>
              </a:rPr>
              <a:t>2.48W/kg</a:t>
            </a:r>
            <a:r>
              <a:rPr lang="zh-CN" altLang="en-US" sz="1200" dirty="0">
                <a:solidFill>
                  <a:schemeClr val="bg1"/>
                </a:solidFill>
                <a:latin typeface="Times New Roman" panose="02020603050405020304" pitchFamily="18" charset="0"/>
                <a:cs typeface="Times New Roman" panose="02020603050405020304" pitchFamily="18" charset="0"/>
              </a:rPr>
              <a:t>，十分接近右边所示微型斯特林制冷机的水平。</a:t>
            </a:r>
            <a:endParaRPr lang="en-US" altLang="zh-CN" sz="1200" dirty="0">
              <a:solidFill>
                <a:schemeClr val="bg1"/>
              </a:solidFill>
              <a:latin typeface="Times New Roman" panose="02020603050405020304" pitchFamily="18" charset="0"/>
              <a:cs typeface="Times New Roman" panose="02020603050405020304" pitchFamily="18" charset="0"/>
            </a:endParaRPr>
          </a:p>
          <a:p>
            <a:pPr>
              <a:buNone/>
            </a:pPr>
            <a:endParaRPr lang="en-US" altLang="zh-CN" sz="1200" dirty="0">
              <a:solidFill>
                <a:schemeClr val="bg1"/>
              </a:solidFill>
            </a:endParaRPr>
          </a:p>
        </p:txBody>
      </p:sp>
      <p:sp>
        <p:nvSpPr>
          <p:cNvPr id="4" name="灯片编号占位符 3">
            <a:extLst>
              <a:ext uri="{FF2B5EF4-FFF2-40B4-BE49-F238E27FC236}">
                <a16:creationId xmlns:a16="http://schemas.microsoft.com/office/drawing/2014/main" id="{C43932AD-0B68-77B2-4CF8-2A5FE881C2BD}"/>
              </a:ext>
            </a:extLst>
          </p:cNvPr>
          <p:cNvSpPr>
            <a:spLocks noGrp="1"/>
          </p:cNvSpPr>
          <p:nvPr>
            <p:ph type="sldNum" sz="quarter" idx="10"/>
          </p:nvPr>
        </p:nvSpPr>
        <p:spPr/>
        <p:txBody>
          <a:bodyPr/>
          <a:lstStyle/>
          <a:p>
            <a:fld id="{7E95A9A6-0704-44DE-9CEB-8A6A810F64A4}" type="slidenum">
              <a:rPr lang="zh-CN" altLang="en-US" smtClean="0"/>
              <a:t>14</a:t>
            </a:fld>
            <a:endParaRPr lang="zh-CN" altLang="en-US"/>
          </a:p>
        </p:txBody>
      </p:sp>
    </p:spTree>
    <p:extLst>
      <p:ext uri="{BB962C8B-B14F-4D97-AF65-F5344CB8AC3E}">
        <p14:creationId xmlns:p14="http://schemas.microsoft.com/office/powerpoint/2010/main" val="16166547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7E95A9A6-0704-44DE-9CEB-8A6A810F64A4}" type="slidenum">
              <a:rPr lang="zh-CN" altLang="en-US" smtClean="0"/>
              <a:t>15</a:t>
            </a:fld>
            <a:endParaRPr lang="zh-CN" altLang="en-US"/>
          </a:p>
        </p:txBody>
      </p:sp>
    </p:spTree>
    <p:extLst>
      <p:ext uri="{BB962C8B-B14F-4D97-AF65-F5344CB8AC3E}">
        <p14:creationId xmlns:p14="http://schemas.microsoft.com/office/powerpoint/2010/main" val="3698386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Here is a summary of all the work.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dirty="0">
                <a:latin typeface="Times New Roman" panose="02020603050405020304" pitchFamily="18" charset="0"/>
                <a:cs typeface="Times New Roman" panose="02020603050405020304" pitchFamily="18" charset="0"/>
              </a:rPr>
              <a:t>We have developed a miniature pulse tube cryocooler weighing approximately </a:t>
            </a:r>
            <a:r>
              <a:rPr lang="en-US" altLang="zh-CN" sz="1200" dirty="0">
                <a:solidFill>
                  <a:srgbClr val="FF0000"/>
                </a:solidFill>
                <a:latin typeface="Times New Roman" panose="02020603050405020304" pitchFamily="18" charset="0"/>
                <a:cs typeface="Times New Roman" panose="02020603050405020304" pitchFamily="18" charset="0"/>
              </a:rPr>
              <a:t>0.91 kg</a:t>
            </a:r>
            <a:r>
              <a:rPr lang="en-US" altLang="zh-CN" sz="1200" dirty="0">
                <a:latin typeface="Times New Roman" panose="02020603050405020304" pitchFamily="18" charset="0"/>
                <a:cs typeface="Times New Roman" panose="02020603050405020304" pitchFamily="18" charset="0"/>
              </a:rPr>
              <a:t>,</a:t>
            </a:r>
            <a:r>
              <a:rPr lang="zh-CN" altLang="en-US" sz="1200" dirty="0">
                <a:latin typeface="Times New Roman" panose="02020603050405020304" pitchFamily="18" charset="0"/>
                <a:cs typeface="Times New Roman" panose="02020603050405020304" pitchFamily="18" charset="0"/>
              </a:rPr>
              <a:t> </a:t>
            </a:r>
            <a:r>
              <a:rPr lang="en-US" altLang="zh-CN" sz="1200" dirty="0">
                <a:latin typeface="Times New Roman" panose="02020603050405020304" pitchFamily="18" charset="0"/>
                <a:cs typeface="Times New Roman" panose="02020603050405020304" pitchFamily="18" charset="0"/>
              </a:rPr>
              <a:t>operating at a pressure of 4 MPa. At a hot end temperature of 295 K, a frequency of 114 Hz, and an input electrical power of 72 W, the cryocooler achieves a cooling power of </a:t>
            </a:r>
            <a:r>
              <a:rPr lang="en-US" altLang="zh-CN" sz="1200" dirty="0">
                <a:solidFill>
                  <a:srgbClr val="FF0000"/>
                </a:solidFill>
                <a:latin typeface="Times New Roman" panose="02020603050405020304" pitchFamily="18" charset="0"/>
                <a:cs typeface="Times New Roman" panose="02020603050405020304" pitchFamily="18" charset="0"/>
              </a:rPr>
              <a:t>2.26 W at 80 K</a:t>
            </a:r>
            <a:r>
              <a:rPr lang="en-US" altLang="zh-CN" sz="1200" dirty="0">
                <a:latin typeface="Times New Roman" panose="02020603050405020304" pitchFamily="18" charset="0"/>
                <a:cs typeface="Times New Roman" panose="02020603050405020304" pitchFamily="18" charset="0"/>
              </a:rPr>
              <a:t>, with a relative Carnot efficiency of </a:t>
            </a:r>
            <a:r>
              <a:rPr lang="en-US" altLang="zh-CN" sz="1200" dirty="0">
                <a:solidFill>
                  <a:srgbClr val="FF0000"/>
                </a:solidFill>
                <a:latin typeface="Times New Roman" panose="02020603050405020304" pitchFamily="18" charset="0"/>
                <a:cs typeface="Times New Roman" panose="02020603050405020304" pitchFamily="18" charset="0"/>
              </a:rPr>
              <a:t>8.45%</a:t>
            </a:r>
            <a:r>
              <a:rPr lang="en-US" altLang="zh-CN" sz="1200" dirty="0">
                <a:latin typeface="Times New Roman" panose="02020603050405020304" pitchFamily="18" charset="0"/>
                <a:cs typeface="Times New Roman" panose="02020603050405020304" pitchFamily="18" charset="0"/>
              </a:rPr>
              <a:t>. The cooling power per unit mass reaches </a:t>
            </a:r>
            <a:r>
              <a:rPr lang="en-US" altLang="zh-CN" sz="1200" dirty="0">
                <a:solidFill>
                  <a:srgbClr val="FF0000"/>
                </a:solidFill>
                <a:latin typeface="Times New Roman" panose="02020603050405020304" pitchFamily="18" charset="0"/>
                <a:cs typeface="Times New Roman" panose="02020603050405020304" pitchFamily="18" charset="0"/>
              </a:rPr>
              <a:t>2.48 W/kg</a:t>
            </a:r>
            <a:r>
              <a:rPr lang="en-US" altLang="zh-CN" sz="1200" dirty="0">
                <a:latin typeface="Times New Roman" panose="02020603050405020304" pitchFamily="18" charset="0"/>
                <a:cs typeface="Times New Roman" panose="02020603050405020304" pitchFamily="18" charset="0"/>
              </a:rPr>
              <a:t>. Both its cooling power and compactness are in a leading position.</a:t>
            </a:r>
          </a:p>
          <a:p>
            <a:r>
              <a:rPr lang="en-US" altLang="zh-CN" dirty="0"/>
              <a:t>The experiment studied the influence of operating parameters on the refrigeration performance and obtained some conclusions that can serve as a reference.</a:t>
            </a:r>
          </a:p>
          <a:p>
            <a:r>
              <a:rPr lang="zh-CN" altLang="en-US" dirty="0"/>
              <a:t>这里对所有工作进行一个总结：</a:t>
            </a:r>
            <a:endParaRPr lang="en-US" altLang="zh-CN" dirty="0"/>
          </a:p>
          <a:p>
            <a:r>
              <a:rPr lang="en-US" altLang="zh-CN" dirty="0"/>
              <a:t>1.</a:t>
            </a:r>
            <a:r>
              <a:rPr lang="zh-CN" altLang="en-US" dirty="0"/>
              <a:t>目前我们已经研制出了一台重约</a:t>
            </a:r>
            <a:r>
              <a:rPr lang="en-US" altLang="zh-CN" dirty="0"/>
              <a:t>0.91kg</a:t>
            </a:r>
            <a:r>
              <a:rPr lang="zh-CN" altLang="en-US" dirty="0"/>
              <a:t>的微型脉管制冷机，其充气压力为</a:t>
            </a:r>
            <a:r>
              <a:rPr lang="en-US" altLang="zh-CN" dirty="0"/>
              <a:t>4MPa</a:t>
            </a:r>
            <a:r>
              <a:rPr lang="zh-CN" altLang="en-US" dirty="0"/>
              <a:t>，工作频率为</a:t>
            </a:r>
            <a:r>
              <a:rPr lang="en-US" altLang="zh-CN" dirty="0"/>
              <a:t>114Hz</a:t>
            </a:r>
            <a:r>
              <a:rPr lang="zh-CN" altLang="en-US" dirty="0"/>
              <a:t>，在热端温度为</a:t>
            </a:r>
            <a:r>
              <a:rPr lang="en-US" altLang="zh-CN" dirty="0"/>
              <a:t>295K</a:t>
            </a:r>
            <a:r>
              <a:rPr lang="zh-CN" altLang="en-US" dirty="0"/>
              <a:t>时，输入</a:t>
            </a:r>
            <a:r>
              <a:rPr lang="en-US" altLang="zh-CN" dirty="0"/>
              <a:t>72W</a:t>
            </a:r>
            <a:r>
              <a:rPr lang="zh-CN" altLang="en-US" dirty="0"/>
              <a:t>的电功，该制冷机在</a:t>
            </a:r>
            <a:r>
              <a:rPr lang="en-US" altLang="zh-CN" dirty="0"/>
              <a:t>80K</a:t>
            </a:r>
            <a:r>
              <a:rPr lang="zh-CN" altLang="en-US" dirty="0"/>
              <a:t>可以获得</a:t>
            </a:r>
            <a:r>
              <a:rPr lang="en-US" altLang="zh-CN" dirty="0"/>
              <a:t>2.26W</a:t>
            </a:r>
            <a:r>
              <a:rPr lang="zh-CN" altLang="en-US" dirty="0"/>
              <a:t>的制冷量，相对卡诺效率为</a:t>
            </a:r>
            <a:r>
              <a:rPr lang="en-US" altLang="zh-CN" dirty="0"/>
              <a:t>8.45%</a:t>
            </a:r>
            <a:r>
              <a:rPr lang="zh-CN" altLang="en-US" dirty="0"/>
              <a:t>，单位质量下的制冷量达到了</a:t>
            </a:r>
            <a:r>
              <a:rPr lang="en-US" altLang="zh-CN" dirty="0"/>
              <a:t>2.48W/kg</a:t>
            </a:r>
            <a:r>
              <a:rPr lang="zh-CN" altLang="en-US" dirty="0"/>
              <a:t>，其制冷量和紧凑性在同级别的微型脉管制冷机中均处于领先地位。</a:t>
            </a:r>
            <a:endParaRPr lang="en-US" altLang="zh-CN" dirty="0"/>
          </a:p>
          <a:p>
            <a:r>
              <a:rPr lang="en-US" altLang="zh-CN" dirty="0"/>
              <a:t>2.</a:t>
            </a:r>
            <a:r>
              <a:rPr lang="zh-CN" altLang="en-US" dirty="0"/>
              <a:t>实验研究了运行参数对制冷性能的影响，得到了一些可供参考的结论：</a:t>
            </a:r>
            <a:endParaRPr lang="en-US" altLang="zh-CN" dirty="0"/>
          </a:p>
          <a:p>
            <a:r>
              <a:rPr lang="zh-CN" altLang="en-US" dirty="0"/>
              <a:t>      输入功从 </a:t>
            </a:r>
            <a:r>
              <a:rPr lang="en-US" altLang="zh-CN" dirty="0"/>
              <a:t>20 </a:t>
            </a:r>
            <a:r>
              <a:rPr lang="zh-CN" altLang="en-US" dirty="0"/>
              <a:t>瓦增加到 </a:t>
            </a:r>
            <a:r>
              <a:rPr lang="en-US" altLang="zh-CN" dirty="0"/>
              <a:t>60 </a:t>
            </a:r>
            <a:r>
              <a:rPr lang="zh-CN" altLang="en-US" dirty="0"/>
              <a:t>瓦，最佳频率仅从 </a:t>
            </a:r>
            <a:r>
              <a:rPr lang="en-US" altLang="zh-CN" dirty="0"/>
              <a:t>112 </a:t>
            </a:r>
            <a:r>
              <a:rPr lang="zh-CN" altLang="en-US" dirty="0"/>
              <a:t>赫兹略微增加到 </a:t>
            </a:r>
            <a:r>
              <a:rPr lang="en-US" altLang="zh-CN" dirty="0"/>
              <a:t>114 </a:t>
            </a:r>
            <a:r>
              <a:rPr lang="zh-CN" altLang="en-US" dirty="0"/>
              <a:t>赫兹，表明增加输入功率几乎不会影响最佳频率，即使在不同的制冷温度下，仍会表现出这个特性；</a:t>
            </a:r>
            <a:endParaRPr lang="en-US" altLang="zh-CN" dirty="0"/>
          </a:p>
          <a:p>
            <a:r>
              <a:rPr lang="zh-CN" altLang="en-US" dirty="0"/>
              <a:t>      充气压力从</a:t>
            </a:r>
            <a:r>
              <a:rPr lang="en-US" altLang="zh-CN" dirty="0"/>
              <a:t>3 MPa</a:t>
            </a:r>
            <a:r>
              <a:rPr lang="zh-CN" altLang="en-US" dirty="0"/>
              <a:t>提高到</a:t>
            </a:r>
            <a:r>
              <a:rPr lang="en-US" altLang="zh-CN" dirty="0"/>
              <a:t>4 MPa</a:t>
            </a:r>
            <a:r>
              <a:rPr lang="zh-CN" altLang="en-US" dirty="0"/>
              <a:t>有助于提高制冷机的效率。当冷端温度为</a:t>
            </a:r>
            <a:r>
              <a:rPr lang="en-US" altLang="zh-CN" dirty="0"/>
              <a:t>120K</a:t>
            </a:r>
            <a:r>
              <a:rPr lang="zh-CN" altLang="en-US" dirty="0"/>
              <a:t>时，效率提升</a:t>
            </a:r>
            <a:r>
              <a:rPr lang="en-US" altLang="zh-CN" dirty="0"/>
              <a:t>0.36%</a:t>
            </a:r>
            <a:r>
              <a:rPr lang="zh-CN" altLang="en-US" dirty="0"/>
              <a:t>，当冷端温度降低到</a:t>
            </a:r>
            <a:r>
              <a:rPr lang="en-US" altLang="zh-CN" dirty="0"/>
              <a:t>80K</a:t>
            </a:r>
            <a:r>
              <a:rPr lang="zh-CN" altLang="en-US" dirty="0"/>
              <a:t>时，效率能提升</a:t>
            </a:r>
            <a:r>
              <a:rPr lang="en-US" altLang="zh-CN" dirty="0"/>
              <a:t>0.67%</a:t>
            </a:r>
            <a:r>
              <a:rPr lang="zh-CN" altLang="en-US" dirty="0"/>
              <a:t>，性能的提升效果更为显著；</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kern="100" dirty="0">
                <a:effectLst/>
                <a:latin typeface="Times New Roman" panose="02020603050405020304" pitchFamily="18" charset="0"/>
                <a:ea typeface="宋体" panose="02010600030101010101" pitchFamily="2" charset="-122"/>
              </a:rPr>
              <a:t>      降温速度与制冷温度有关。</a:t>
            </a:r>
            <a:r>
              <a:rPr lang="zh-CN" altLang="zh-CN" sz="1200" kern="100" dirty="0">
                <a:effectLst/>
                <a:latin typeface="Times New Roman" panose="02020603050405020304" pitchFamily="18" charset="0"/>
                <a:ea typeface="宋体" panose="02010600030101010101" pitchFamily="2" charset="-122"/>
              </a:rPr>
              <a:t>从</a:t>
            </a:r>
            <a:r>
              <a:rPr lang="en-US" altLang="zh-CN" sz="1200" kern="100" dirty="0">
                <a:effectLst/>
                <a:latin typeface="Times New Roman" panose="02020603050405020304" pitchFamily="18" charset="0"/>
                <a:ea typeface="宋体" panose="02010600030101010101" pitchFamily="2" charset="-122"/>
              </a:rPr>
              <a:t>280 K</a:t>
            </a:r>
            <a:r>
              <a:rPr lang="zh-CN" altLang="zh-CN" sz="1200" kern="100" dirty="0">
                <a:effectLst/>
                <a:latin typeface="Times New Roman" panose="02020603050405020304" pitchFamily="18" charset="0"/>
                <a:ea typeface="宋体" panose="02010600030101010101" pitchFamily="2" charset="-122"/>
              </a:rPr>
              <a:t>降至</a:t>
            </a:r>
            <a:r>
              <a:rPr lang="en-US" altLang="zh-CN" sz="1200" kern="100" dirty="0">
                <a:effectLst/>
                <a:latin typeface="Times New Roman" panose="02020603050405020304" pitchFamily="18" charset="0"/>
                <a:ea typeface="宋体" panose="02010600030101010101" pitchFamily="2" charset="-122"/>
              </a:rPr>
              <a:t>120 K</a:t>
            </a:r>
            <a:r>
              <a:rPr lang="zh-CN" altLang="zh-CN" sz="1200" kern="100" dirty="0">
                <a:effectLst/>
                <a:latin typeface="Times New Roman" panose="02020603050405020304" pitchFamily="18" charset="0"/>
                <a:ea typeface="宋体" panose="02010600030101010101" pitchFamily="2" charset="-122"/>
              </a:rPr>
              <a:t>的过程中，</a:t>
            </a:r>
            <a:r>
              <a:rPr lang="zh-CN" altLang="en-US" sz="1200" kern="100" dirty="0">
                <a:effectLst/>
                <a:latin typeface="Times New Roman" panose="02020603050405020304" pitchFamily="18" charset="0"/>
                <a:ea typeface="宋体" panose="02010600030101010101" pitchFamily="2" charset="-122"/>
              </a:rPr>
              <a:t>在 </a:t>
            </a:r>
            <a:r>
              <a:rPr lang="en-US" altLang="zh-CN" sz="1200" kern="100" dirty="0">
                <a:effectLst/>
                <a:latin typeface="Times New Roman" panose="02020603050405020304" pitchFamily="18" charset="0"/>
                <a:ea typeface="宋体" panose="02010600030101010101" pitchFamily="2" charset="-122"/>
              </a:rPr>
              <a:t>104 </a:t>
            </a:r>
            <a:r>
              <a:rPr lang="zh-CN" altLang="en-US" sz="1200" kern="100" dirty="0">
                <a:effectLst/>
                <a:latin typeface="Times New Roman" panose="02020603050405020304" pitchFamily="18" charset="0"/>
                <a:ea typeface="宋体" panose="02010600030101010101" pitchFamily="2" charset="-122"/>
              </a:rPr>
              <a:t>赫兹至 </a:t>
            </a:r>
            <a:r>
              <a:rPr lang="en-US" altLang="zh-CN" sz="1200" kern="100" dirty="0">
                <a:effectLst/>
                <a:latin typeface="Times New Roman" panose="02020603050405020304" pitchFamily="18" charset="0"/>
                <a:ea typeface="宋体" panose="02010600030101010101" pitchFamily="2" charset="-122"/>
              </a:rPr>
              <a:t>118 </a:t>
            </a:r>
            <a:r>
              <a:rPr lang="zh-CN" altLang="en-US" sz="1200" kern="100" dirty="0">
                <a:effectLst/>
                <a:latin typeface="Times New Roman" panose="02020603050405020304" pitchFamily="18" charset="0"/>
                <a:ea typeface="宋体" panose="02010600030101010101" pitchFamily="2" charset="-122"/>
              </a:rPr>
              <a:t>赫兹范围内降温时间</a:t>
            </a:r>
            <a:r>
              <a:rPr lang="zh-CN" altLang="zh-CN" sz="1200" kern="100" dirty="0">
                <a:effectLst/>
                <a:latin typeface="Times New Roman" panose="02020603050405020304" pitchFamily="18" charset="0"/>
                <a:ea typeface="宋体" panose="02010600030101010101" pitchFamily="2" charset="-122"/>
              </a:rPr>
              <a:t>基本不变</a:t>
            </a:r>
            <a:r>
              <a:rPr lang="zh-CN" altLang="en-US" sz="1200" kern="100" dirty="0">
                <a:effectLst/>
                <a:latin typeface="Times New Roman" panose="02020603050405020304" pitchFamily="18" charset="0"/>
                <a:ea typeface="宋体" panose="02010600030101010101" pitchFamily="2" charset="-122"/>
              </a:rPr>
              <a:t>。但从</a:t>
            </a:r>
            <a:r>
              <a:rPr lang="en-US" altLang="zh-CN" sz="1200" kern="100" dirty="0">
                <a:effectLst/>
                <a:latin typeface="Times New Roman" panose="02020603050405020304" pitchFamily="18" charset="0"/>
                <a:ea typeface="宋体" panose="02010600030101010101" pitchFamily="2" charset="-122"/>
              </a:rPr>
              <a:t>120 K</a:t>
            </a:r>
            <a:r>
              <a:rPr lang="zh-CN" altLang="zh-CN" sz="1200" kern="100" dirty="0">
                <a:effectLst/>
                <a:latin typeface="Times New Roman" panose="02020603050405020304" pitchFamily="18" charset="0"/>
                <a:ea typeface="宋体" panose="02010600030101010101" pitchFamily="2" charset="-122"/>
              </a:rPr>
              <a:t>降低到</a:t>
            </a:r>
            <a:r>
              <a:rPr lang="en-US" altLang="zh-CN" sz="1200" kern="100" dirty="0">
                <a:effectLst/>
                <a:latin typeface="Times New Roman" panose="02020603050405020304" pitchFamily="18" charset="0"/>
                <a:ea typeface="宋体" panose="02010600030101010101" pitchFamily="2" charset="-122"/>
              </a:rPr>
              <a:t>80 K</a:t>
            </a:r>
            <a:r>
              <a:rPr lang="zh-CN" altLang="zh-CN" sz="1200" kern="100" dirty="0">
                <a:effectLst/>
                <a:latin typeface="Times New Roman" panose="02020603050405020304" pitchFamily="18" charset="0"/>
                <a:ea typeface="宋体" panose="02010600030101010101" pitchFamily="2" charset="-122"/>
              </a:rPr>
              <a:t>的过程中，</a:t>
            </a:r>
            <a:r>
              <a:rPr lang="zh-CN" altLang="zh-CN" sz="1200" kern="100" dirty="0">
                <a:solidFill>
                  <a:srgbClr val="FF0000"/>
                </a:solidFill>
                <a:effectLst/>
                <a:latin typeface="Times New Roman" panose="02020603050405020304" pitchFamily="18" charset="0"/>
                <a:ea typeface="宋体" panose="02010600030101010101" pitchFamily="2" charset="-122"/>
              </a:rPr>
              <a:t>频率对降温速度影响较大，</a:t>
            </a:r>
            <a:r>
              <a:rPr lang="zh-CN" altLang="en-US" dirty="0"/>
              <a:t>频率从</a:t>
            </a:r>
            <a:r>
              <a:rPr lang="en-US" altLang="zh-CN" dirty="0"/>
              <a:t>104 Hz</a:t>
            </a:r>
            <a:r>
              <a:rPr lang="zh-CN" altLang="en-US" dirty="0"/>
              <a:t>变化到</a:t>
            </a:r>
            <a:r>
              <a:rPr lang="en-US" altLang="zh-CN" dirty="0"/>
              <a:t>114 Hz</a:t>
            </a:r>
            <a:r>
              <a:rPr lang="zh-CN" altLang="en-US" dirty="0"/>
              <a:t>时，冷却时间将从</a:t>
            </a:r>
            <a:r>
              <a:rPr lang="en-US" altLang="zh-CN" dirty="0"/>
              <a:t>140 s</a:t>
            </a:r>
            <a:r>
              <a:rPr lang="zh-CN" altLang="en-US" dirty="0"/>
              <a:t>缩短到</a:t>
            </a:r>
            <a:r>
              <a:rPr lang="en-US" altLang="zh-CN" dirty="0"/>
              <a:t>125 s</a:t>
            </a:r>
            <a:r>
              <a:rPr lang="zh-CN" altLang="en-US" dirty="0"/>
              <a:t>。</a:t>
            </a:r>
            <a:endParaRPr lang="en-US" altLang="zh-CN" dirty="0"/>
          </a:p>
        </p:txBody>
      </p:sp>
      <p:sp>
        <p:nvSpPr>
          <p:cNvPr id="4" name="灯片编号占位符 3"/>
          <p:cNvSpPr>
            <a:spLocks noGrp="1"/>
          </p:cNvSpPr>
          <p:nvPr>
            <p:ph type="sldNum" sz="quarter" idx="10"/>
          </p:nvPr>
        </p:nvSpPr>
        <p:spPr/>
        <p:txBody>
          <a:bodyPr/>
          <a:lstStyle/>
          <a:p>
            <a:fld id="{7E95A9A6-0704-44DE-9CEB-8A6A810F64A4}" type="slidenum">
              <a:rPr lang="zh-CN" altLang="en-US" smtClean="0"/>
              <a:t>16</a:t>
            </a:fld>
            <a:endParaRPr lang="zh-CN" altLang="en-US"/>
          </a:p>
        </p:txBody>
      </p:sp>
    </p:spTree>
    <p:extLst>
      <p:ext uri="{BB962C8B-B14F-4D97-AF65-F5344CB8AC3E}">
        <p14:creationId xmlns:p14="http://schemas.microsoft.com/office/powerpoint/2010/main" val="24102580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4B1026-78B9-8DB3-2779-C7F2277B73F8}"/>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B397A6E6-EB5B-88D5-BD64-F6FA30B85DB9}"/>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00119EAF-D490-4C65-CF22-25C47D310F59}"/>
              </a:ext>
            </a:extLst>
          </p:cNvPr>
          <p:cNvSpPr>
            <a:spLocks noGrp="1"/>
          </p:cNvSpPr>
          <p:nvPr>
            <p:ph type="body" idx="1"/>
          </p:nvPr>
        </p:nvSpPr>
        <p:spPr/>
        <p:txBody>
          <a:bodyPr/>
          <a:lstStyle/>
          <a:p>
            <a:r>
              <a:rPr lang="en-US" altLang="zh-CN" dirty="0"/>
              <a:t>If you are interested in learning about us, you can scan the QR code here to get our latest news. The first one is the website of our research group. The second one is our social media platform, where we will share various articles every day. The third one is an AI agent about cryogenics generated. Everyone is welcome to use it.</a:t>
            </a:r>
          </a:p>
          <a:p>
            <a:r>
              <a:rPr lang="zh-CN" altLang="en-US" dirty="0"/>
              <a:t>如果大家有兴趣了解我们，可以扫描这里的二维码来获取我们最新的消息。第一个二维码是我们课题组的网站，第二个是社交媒体平台，我们会每天分享各种低温相关的文献，第三个是我们基于</a:t>
            </a:r>
            <a:r>
              <a:rPr lang="en-US" altLang="zh-CN" dirty="0"/>
              <a:t>AI</a:t>
            </a:r>
            <a:r>
              <a:rPr lang="zh-CN" altLang="en-US" dirty="0"/>
              <a:t>大模型生成的一个关于低温知识的智能体，欢迎大家来使用。</a:t>
            </a:r>
            <a:endParaRPr lang="en-US" altLang="zh-CN" dirty="0"/>
          </a:p>
        </p:txBody>
      </p:sp>
      <p:sp>
        <p:nvSpPr>
          <p:cNvPr id="4" name="灯片编号占位符 3">
            <a:extLst>
              <a:ext uri="{FF2B5EF4-FFF2-40B4-BE49-F238E27FC236}">
                <a16:creationId xmlns:a16="http://schemas.microsoft.com/office/drawing/2014/main" id="{6334681F-50F8-94B9-7EE1-C94FF2BAF7CD}"/>
              </a:ext>
            </a:extLst>
          </p:cNvPr>
          <p:cNvSpPr>
            <a:spLocks noGrp="1"/>
          </p:cNvSpPr>
          <p:nvPr>
            <p:ph type="sldNum" sz="quarter" idx="10"/>
          </p:nvPr>
        </p:nvSpPr>
        <p:spPr/>
        <p:txBody>
          <a:bodyPr/>
          <a:lstStyle/>
          <a:p>
            <a:fld id="{7E95A9A6-0704-44DE-9CEB-8A6A810F64A4}" type="slidenum">
              <a:rPr lang="zh-CN" altLang="en-US" smtClean="0"/>
              <a:t>17</a:t>
            </a:fld>
            <a:endParaRPr lang="zh-CN" altLang="en-US"/>
          </a:p>
        </p:txBody>
      </p:sp>
    </p:spTree>
    <p:extLst>
      <p:ext uri="{BB962C8B-B14F-4D97-AF65-F5344CB8AC3E}">
        <p14:creationId xmlns:p14="http://schemas.microsoft.com/office/powerpoint/2010/main" val="1986548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a:t>That‘s all for my sharing. Thanks to everyone.</a:t>
            </a: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7E95A9A6-0704-44DE-9CEB-8A6A810F64A4}" type="slidenum">
              <a:rPr lang="zh-CN" altLang="en-US" smtClean="0"/>
              <a:t>18</a:t>
            </a:fld>
            <a:endParaRPr lang="zh-CN" altLang="en-US"/>
          </a:p>
        </p:txBody>
      </p:sp>
    </p:spTree>
    <p:extLst>
      <p:ext uri="{BB962C8B-B14F-4D97-AF65-F5344CB8AC3E}">
        <p14:creationId xmlns:p14="http://schemas.microsoft.com/office/powerpoint/2010/main" val="756820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There are four parts of content in total.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 first part is </a:t>
            </a:r>
            <a:r>
              <a:rPr lang="en-US" altLang="zh-CN" sz="1200" b="1" dirty="0">
                <a:solidFill>
                  <a:srgbClr val="FFC000"/>
                </a:solidFill>
                <a:latin typeface="Times New Roman" panose="02020603050405020304" pitchFamily="18" charset="0"/>
                <a:ea typeface="微软雅黑" panose="020B0503020204020204" pitchFamily="34" charset="-122"/>
                <a:cs typeface="Times New Roman" panose="02020603050405020304" pitchFamily="18" charset="0"/>
              </a:rPr>
              <a:t>Motivation</a:t>
            </a:r>
            <a:endParaRPr lang="zh-CN" altLang="en-US" sz="1200" b="1" dirty="0">
              <a:solidFill>
                <a:srgbClr val="FFC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灯片编号占位符 3"/>
          <p:cNvSpPr>
            <a:spLocks noGrp="1"/>
          </p:cNvSpPr>
          <p:nvPr>
            <p:ph type="sldNum" sz="quarter" idx="10"/>
          </p:nvPr>
        </p:nvSpPr>
        <p:spPr/>
        <p:txBody>
          <a:bodyPr/>
          <a:lstStyle/>
          <a:p>
            <a:fld id="{7E95A9A6-0704-44DE-9CEB-8A6A810F64A4}" type="slidenum">
              <a:rPr lang="zh-CN" altLang="en-US" smtClean="0"/>
              <a:t>2</a:t>
            </a:fld>
            <a:endParaRPr lang="zh-CN" altLang="en-US"/>
          </a:p>
        </p:txBody>
      </p:sp>
    </p:spTree>
    <p:extLst>
      <p:ext uri="{BB962C8B-B14F-4D97-AF65-F5344CB8AC3E}">
        <p14:creationId xmlns:p14="http://schemas.microsoft.com/office/powerpoint/2010/main" val="18915604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None/>
            </a:pPr>
            <a:r>
              <a:rPr lang="en-US" altLang="zh-CN" dirty="0">
                <a:latin typeface="Times New Roman" panose="02020603050405020304" pitchFamily="18" charset="0"/>
                <a:cs typeface="Times New Roman" panose="02020603050405020304" pitchFamily="18" charset="0"/>
              </a:rPr>
              <a:t>In the field of infrared detection applications, a miniature cryocooler less than 1 </a:t>
            </a:r>
            <a:r>
              <a:rPr lang="en-US" altLang="zh-CN" dirty="0"/>
              <a:t>kilograms</a:t>
            </a:r>
            <a:r>
              <a:rPr lang="en-US" altLang="zh-CN" dirty="0">
                <a:latin typeface="Times New Roman" panose="02020603050405020304" pitchFamily="18" charset="0"/>
                <a:cs typeface="Times New Roman" panose="02020603050405020304" pitchFamily="18" charset="0"/>
              </a:rPr>
              <a:t> is usually used to improve the sensitivity and resolution of detectors and reduce the thermal noise of the system. </a:t>
            </a:r>
            <a:endParaRPr lang="en-US" altLang="zh-CN" dirty="0"/>
          </a:p>
          <a:p>
            <a:pPr algn="l">
              <a:buNone/>
            </a:pPr>
            <a:r>
              <a:rPr lang="en-US" altLang="zh-CN" dirty="0"/>
              <a:t>Among them, Stirling cryocoolers and pulse tube cryocoolers are commonly used. The former has mature development and has been widely applied. But due to the displacer in the cold end, it is prone to wear, which affects its performance, resulting in low reliability and a short lifespan. The moving parts also cause relatively large vibrations.</a:t>
            </a:r>
          </a:p>
          <a:p>
            <a:pPr>
              <a:buNone/>
            </a:pPr>
            <a:r>
              <a:rPr lang="en-US" altLang="zh-CN" dirty="0"/>
              <a:t>In contrast, since the pulse tube cryocooler has no moving parts at the cold end, it improves these situations. Therefore, it’s a hot refrigeration technology for future military and aerospace applications.</a:t>
            </a:r>
          </a:p>
          <a:p>
            <a:pPr indent="266700" algn="just">
              <a:lnSpc>
                <a:spcPts val="2000"/>
              </a:lnSpc>
            </a:pPr>
            <a:endParaRPr lang="en-US" altLang="zh-CN" sz="1200" kern="100" dirty="0">
              <a:effectLst/>
              <a:latin typeface="等线" panose="02010600030101010101" pitchFamily="2" charset="-122"/>
              <a:ea typeface="宋体" panose="02010600030101010101" pitchFamily="2" charset="-122"/>
              <a:cs typeface="Times New Roman" panose="02020603050405020304" pitchFamily="18" charset="0"/>
            </a:endParaRPr>
          </a:p>
          <a:p>
            <a:pPr indent="266700" algn="just">
              <a:lnSpc>
                <a:spcPts val="2000"/>
              </a:lnSpc>
            </a:pPr>
            <a:r>
              <a:rPr lang="zh-CN" altLang="zh-CN" sz="1200" kern="100" dirty="0">
                <a:effectLst/>
                <a:latin typeface="等线" panose="02010600030101010101" pitchFamily="2" charset="-122"/>
                <a:ea typeface="宋体" panose="02010600030101010101" pitchFamily="2" charset="-122"/>
                <a:cs typeface="Times New Roman" panose="02020603050405020304" pitchFamily="18" charset="0"/>
              </a:rPr>
              <a:t>在空间和军事红外探测应用领域中，需要低温</a:t>
            </a: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工作</a:t>
            </a:r>
            <a:r>
              <a:rPr lang="zh-CN" altLang="zh-CN" sz="1200" kern="100" dirty="0">
                <a:effectLst/>
                <a:latin typeface="等线" panose="02010600030101010101" pitchFamily="2" charset="-122"/>
                <a:ea typeface="宋体" panose="02010600030101010101" pitchFamily="2" charset="-122"/>
                <a:cs typeface="Times New Roman" panose="02020603050405020304" pitchFamily="18" charset="0"/>
              </a:rPr>
              <a:t>环境来提高</a:t>
            </a: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探测器</a:t>
            </a:r>
            <a:r>
              <a:rPr lang="zh-CN" altLang="zh-CN" sz="1200" kern="100" dirty="0">
                <a:effectLst/>
                <a:latin typeface="等线" panose="02010600030101010101" pitchFamily="2" charset="-122"/>
                <a:ea typeface="宋体" panose="02010600030101010101" pitchFamily="2" charset="-122"/>
                <a:cs typeface="Times New Roman" panose="02020603050405020304" pitchFamily="18" charset="0"/>
              </a:rPr>
              <a:t>灵敏度和分辨率</a:t>
            </a: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、以及</a:t>
            </a:r>
            <a:r>
              <a:rPr lang="zh-CN" altLang="zh-CN" sz="1200" kern="100" dirty="0">
                <a:effectLst/>
                <a:latin typeface="等线" panose="02010600030101010101" pitchFamily="2" charset="-122"/>
                <a:ea typeface="宋体" panose="02010600030101010101" pitchFamily="2" charset="-122"/>
                <a:cs typeface="Times New Roman" panose="02020603050405020304" pitchFamily="18" charset="0"/>
              </a:rPr>
              <a:t>减小</a:t>
            </a: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系统本身的</a:t>
            </a:r>
            <a:r>
              <a:rPr lang="zh-CN" altLang="zh-CN" sz="1200" kern="100" dirty="0">
                <a:effectLst/>
                <a:latin typeface="等线" panose="02010600030101010101" pitchFamily="2" charset="-122"/>
                <a:ea typeface="宋体" panose="02010600030101010101" pitchFamily="2" charset="-122"/>
                <a:cs typeface="Times New Roman" panose="02020603050405020304" pitchFamily="18" charset="0"/>
              </a:rPr>
              <a:t>热噪声，但由于对可靠性、体积、寿命等方面有严格的要求，</a:t>
            </a: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特别是在</a:t>
            </a:r>
            <a:r>
              <a:rPr lang="zh-CN" altLang="zh-CN" sz="1200" kern="100" dirty="0">
                <a:effectLst/>
                <a:latin typeface="等线" panose="02010600030101010101" pitchFamily="2" charset="-122"/>
                <a:ea typeface="宋体" panose="02010600030101010101" pitchFamily="2" charset="-122"/>
                <a:cs typeface="Times New Roman" panose="02020603050405020304" pitchFamily="18" charset="0"/>
              </a:rPr>
              <a:t>军事应用中为</a:t>
            </a: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加快</a:t>
            </a:r>
            <a:r>
              <a:rPr lang="zh-CN" altLang="zh-CN" sz="1200" kern="100" dirty="0">
                <a:effectLst/>
                <a:latin typeface="等线" panose="02010600030101010101" pitchFamily="2" charset="-122"/>
                <a:ea typeface="宋体" panose="02010600030101010101" pitchFamily="2" charset="-122"/>
                <a:cs typeface="Times New Roman" panose="02020603050405020304" pitchFamily="18" charset="0"/>
              </a:rPr>
              <a:t>设备的反应速度，要求能</a:t>
            </a: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快速将工作环境</a:t>
            </a:r>
            <a:r>
              <a:rPr lang="zh-CN" altLang="zh-CN" sz="1200" kern="100" dirty="0">
                <a:effectLst/>
                <a:latin typeface="等线" panose="02010600030101010101" pitchFamily="2" charset="-122"/>
                <a:ea typeface="宋体" panose="02010600030101010101" pitchFamily="2" charset="-122"/>
                <a:cs typeface="Times New Roman" panose="02020603050405020304" pitchFamily="18" charset="0"/>
              </a:rPr>
              <a:t>降低至</a:t>
            </a: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低温，因此需要</a:t>
            </a:r>
            <a:r>
              <a:rPr lang="zh-CN" altLang="zh-CN" sz="1200" kern="100" dirty="0">
                <a:effectLst/>
                <a:latin typeface="等线" panose="02010600030101010101" pitchFamily="2" charset="-122"/>
                <a:ea typeface="宋体" panose="02010600030101010101" pitchFamily="2" charset="-122"/>
                <a:cs typeface="Times New Roman" panose="02020603050405020304" pitchFamily="18" charset="0"/>
              </a:rPr>
              <a:t>使用</a:t>
            </a: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到</a:t>
            </a:r>
            <a:r>
              <a:rPr lang="en-US" altLang="zh-CN" sz="1200" kern="100" dirty="0">
                <a:effectLst/>
                <a:latin typeface="等线" panose="02010600030101010101" pitchFamily="2" charset="-122"/>
                <a:ea typeface="宋体" panose="02010600030101010101" pitchFamily="2" charset="-122"/>
                <a:cs typeface="Times New Roman" panose="02020603050405020304" pitchFamily="18" charset="0"/>
              </a:rPr>
              <a:t>77-150 K </a:t>
            </a:r>
            <a:r>
              <a:rPr lang="zh-CN" altLang="zh-CN" sz="1200" kern="100" dirty="0">
                <a:effectLst/>
                <a:latin typeface="等线" panose="02010600030101010101" pitchFamily="2" charset="-122"/>
                <a:ea typeface="宋体" panose="02010600030101010101" pitchFamily="2" charset="-122"/>
                <a:cs typeface="Times New Roman" panose="02020603050405020304" pitchFamily="18" charset="0"/>
              </a:rPr>
              <a:t>温区的体积小、重量轻</a:t>
            </a: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a:t>
            </a:r>
            <a:r>
              <a:rPr lang="en-US" altLang="zh-CN" sz="1200" kern="100" dirty="0">
                <a:effectLst/>
                <a:latin typeface="等线" panose="02010600030101010101" pitchFamily="2" charset="-122"/>
                <a:ea typeface="宋体" panose="02010600030101010101" pitchFamily="2" charset="-122"/>
                <a:cs typeface="Times New Roman" panose="02020603050405020304" pitchFamily="18" charset="0"/>
              </a:rPr>
              <a:t>1kilograms</a:t>
            </a: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a:t>
            </a:r>
            <a:r>
              <a:rPr lang="zh-CN" altLang="zh-CN" sz="1200" kern="100" dirty="0">
                <a:effectLst/>
                <a:latin typeface="等线" panose="02010600030101010101" pitchFamily="2" charset="-122"/>
                <a:ea typeface="宋体" panose="02010600030101010101" pitchFamily="2" charset="-122"/>
                <a:cs typeface="Times New Roman" panose="02020603050405020304" pitchFamily="18" charset="0"/>
              </a:rPr>
              <a:t>、</a:t>
            </a: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降温快</a:t>
            </a:r>
            <a:r>
              <a:rPr lang="zh-CN" altLang="zh-CN" sz="1200" kern="100" dirty="0">
                <a:effectLst/>
                <a:latin typeface="等线" panose="02010600030101010101" pitchFamily="2" charset="-122"/>
                <a:ea typeface="宋体" panose="02010600030101010101" pitchFamily="2" charset="-122"/>
                <a:cs typeface="Times New Roman" panose="02020603050405020304" pitchFamily="18" charset="0"/>
              </a:rPr>
              <a:t>且寿命</a:t>
            </a: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长的微型</a:t>
            </a:r>
            <a:r>
              <a:rPr lang="zh-CN" altLang="zh-CN" sz="1200" kern="100" dirty="0">
                <a:effectLst/>
                <a:latin typeface="等线" panose="02010600030101010101" pitchFamily="2" charset="-122"/>
                <a:ea typeface="宋体" panose="02010600030101010101" pitchFamily="2" charset="-122"/>
                <a:cs typeface="Times New Roman" panose="02020603050405020304" pitchFamily="18" charset="0"/>
              </a:rPr>
              <a:t>低温制冷机</a:t>
            </a: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来满足移动场景的苛刻冷却需求</a:t>
            </a:r>
            <a:endParaRPr lang="zh-CN" altLang="zh-CN" sz="1200" kern="100" dirty="0">
              <a:effectLst/>
              <a:latin typeface="等线" panose="02010600030101010101" pitchFamily="2" charset="-122"/>
              <a:ea typeface="等线" panose="02010600030101010101" pitchFamily="2" charset="-122"/>
              <a:cs typeface="Times New Roman" panose="02020603050405020304" pitchFamily="18" charset="0"/>
            </a:endParaRPr>
          </a:p>
          <a:p>
            <a:pPr indent="266700" algn="just">
              <a:lnSpc>
                <a:spcPts val="2000"/>
              </a:lnSpc>
            </a:pP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其中最常用的就是</a:t>
            </a:r>
            <a:r>
              <a:rPr lang="zh-CN" altLang="zh-CN" sz="1200" kern="100" dirty="0">
                <a:effectLst/>
                <a:latin typeface="等线" panose="02010600030101010101" pitchFamily="2" charset="-122"/>
                <a:ea typeface="宋体" panose="02010600030101010101" pitchFamily="2" charset="-122"/>
                <a:cs typeface="Times New Roman" panose="02020603050405020304" pitchFamily="18" charset="0"/>
              </a:rPr>
              <a:t>斯特林制冷机</a:t>
            </a: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和脉管制冷机</a:t>
            </a:r>
            <a:r>
              <a:rPr lang="zh-CN" altLang="zh-CN" sz="1200" kern="100" dirty="0">
                <a:effectLst/>
                <a:latin typeface="等线" panose="02010600030101010101" pitchFamily="2" charset="-122"/>
                <a:ea typeface="宋体" panose="02010600030101010101" pitchFamily="2" charset="-122"/>
                <a:cs typeface="Times New Roman" panose="02020603050405020304" pitchFamily="18" charset="0"/>
              </a:rPr>
              <a:t>，</a:t>
            </a: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斯特林制冷机发展成熟</a:t>
            </a:r>
            <a:r>
              <a:rPr lang="zh-CN" altLang="zh-CN" sz="1200" kern="100" dirty="0">
                <a:effectLst/>
                <a:latin typeface="等线" panose="02010600030101010101" pitchFamily="2" charset="-122"/>
                <a:ea typeface="宋体" panose="02010600030101010101" pitchFamily="2" charset="-122"/>
                <a:cs typeface="Times New Roman" panose="02020603050405020304" pitchFamily="18" charset="0"/>
              </a:rPr>
              <a:t>且已有广泛的应用，</a:t>
            </a: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但它</a:t>
            </a:r>
            <a:r>
              <a:rPr lang="zh-CN" altLang="zh-CN" sz="1200" kern="100" dirty="0">
                <a:effectLst/>
                <a:latin typeface="等线" panose="02010600030101010101" pitchFamily="2" charset="-122"/>
                <a:ea typeface="宋体" panose="02010600030101010101" pitchFamily="2" charset="-122"/>
                <a:cs typeface="Times New Roman" panose="02020603050405020304" pitchFamily="18" charset="0"/>
              </a:rPr>
              <a:t>冷端有排出器，容易磨损，影响性能</a:t>
            </a: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，使得</a:t>
            </a:r>
            <a:r>
              <a:rPr lang="zh-CN" altLang="zh-CN" sz="1200" kern="100" dirty="0">
                <a:effectLst/>
                <a:latin typeface="等线" panose="02010600030101010101" pitchFamily="2" charset="-122"/>
                <a:ea typeface="宋体" panose="02010600030101010101" pitchFamily="2" charset="-122"/>
                <a:cs typeface="Times New Roman" panose="02020603050405020304" pitchFamily="18" charset="0"/>
              </a:rPr>
              <a:t>可靠性和寿命</a:t>
            </a: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不长</a:t>
            </a:r>
            <a:r>
              <a:rPr lang="zh-CN" altLang="zh-CN" sz="1200" kern="100" dirty="0">
                <a:effectLst/>
                <a:latin typeface="等线" panose="02010600030101010101" pitchFamily="2" charset="-122"/>
                <a:ea typeface="宋体" panose="02010600030101010101" pitchFamily="2" charset="-122"/>
                <a:cs typeface="Times New Roman" panose="02020603050405020304" pitchFamily="18" charset="0"/>
              </a:rPr>
              <a:t>，</a:t>
            </a:r>
            <a:endParaRPr lang="en-US" altLang="zh-CN" sz="1200" kern="100" dirty="0">
              <a:effectLst/>
              <a:latin typeface="等线" panose="02010600030101010101" pitchFamily="2" charset="-122"/>
              <a:ea typeface="宋体" panose="02010600030101010101" pitchFamily="2" charset="-122"/>
              <a:cs typeface="Times New Roman" panose="02020603050405020304" pitchFamily="18" charset="0"/>
            </a:endParaRPr>
          </a:p>
          <a:p>
            <a:pPr indent="266700" algn="just">
              <a:lnSpc>
                <a:spcPts val="2000"/>
              </a:lnSpc>
            </a:pPr>
            <a:r>
              <a:rPr lang="zh-CN" altLang="en-US" sz="1200" b="1" kern="100" dirty="0">
                <a:solidFill>
                  <a:srgbClr val="FF0000"/>
                </a:solidFill>
                <a:effectLst/>
                <a:latin typeface="等线" panose="02010600030101010101" pitchFamily="2" charset="-122"/>
                <a:ea typeface="宋体" panose="02010600030101010101" pitchFamily="2" charset="-122"/>
                <a:cs typeface="Times New Roman" panose="02020603050405020304" pitchFamily="18" charset="0"/>
              </a:rPr>
              <a:t>特别是斯特林制冷机本身振动大，而微型低温制冷机大多应用在移动式场景且被冷却对象也是相应的微小型元件，因此对振动会有着严格的要求</a:t>
            </a:r>
            <a:r>
              <a:rPr lang="zh-CN" altLang="en-US" sz="1200" kern="100" dirty="0">
                <a:solidFill>
                  <a:srgbClr val="FF0000"/>
                </a:solidFill>
                <a:effectLst/>
                <a:latin typeface="等线" panose="02010600030101010101" pitchFamily="2" charset="-122"/>
                <a:ea typeface="宋体" panose="02010600030101010101" pitchFamily="2" charset="-122"/>
                <a:cs typeface="Times New Roman" panose="02020603050405020304" pitchFamily="18" charset="0"/>
              </a:rPr>
              <a:t>。</a:t>
            </a:r>
            <a:endParaRPr lang="en-US" altLang="zh-CN" sz="1200" kern="100" dirty="0">
              <a:solidFill>
                <a:srgbClr val="FF0000"/>
              </a:solidFill>
              <a:effectLst/>
              <a:latin typeface="等线" panose="02010600030101010101" pitchFamily="2" charset="-122"/>
              <a:ea typeface="宋体" panose="02010600030101010101" pitchFamily="2" charset="-122"/>
              <a:cs typeface="Times New Roman" panose="02020603050405020304" pitchFamily="18" charset="0"/>
            </a:endParaRPr>
          </a:p>
          <a:p>
            <a:pPr indent="266700" algn="just">
              <a:lnSpc>
                <a:spcPts val="2000"/>
              </a:lnSpc>
            </a:pPr>
            <a:r>
              <a:rPr lang="zh-CN" altLang="en-US" sz="1200" kern="100" dirty="0">
                <a:effectLst/>
                <a:latin typeface="等线" panose="02010600030101010101" pitchFamily="2" charset="-122"/>
                <a:ea typeface="宋体" panose="02010600030101010101" pitchFamily="2" charset="-122"/>
                <a:cs typeface="Times New Roman" panose="02020603050405020304" pitchFamily="18" charset="0"/>
              </a:rPr>
              <a:t>而脉管制冷机因为冷端无运动部件改善了斯特林制冷机这些情况，并且没有运动部件使得脉管制冷机更易微型化，因此也是未来军事航天应用的热点制冷技术。</a:t>
            </a:r>
            <a:endParaRPr lang="en-US" altLang="zh-CN" sz="1200" kern="100" dirty="0">
              <a:effectLst/>
              <a:latin typeface="等线" panose="02010600030101010101" pitchFamily="2" charset="-122"/>
              <a:ea typeface="宋体" panose="02010600030101010101" pitchFamily="2" charset="-122"/>
              <a:cs typeface="Times New Roman" panose="02020603050405020304" pitchFamily="18" charset="0"/>
            </a:endParaRPr>
          </a:p>
          <a:p>
            <a:pPr indent="266700" algn="just">
              <a:lnSpc>
                <a:spcPts val="2000"/>
              </a:lnSpc>
            </a:pPr>
            <a:endParaRPr lang="zh-CN" altLang="en-US" dirty="0"/>
          </a:p>
          <a:p>
            <a:endParaRPr lang="zh-CN" altLang="en-US" dirty="0"/>
          </a:p>
        </p:txBody>
      </p:sp>
      <p:sp>
        <p:nvSpPr>
          <p:cNvPr id="4" name="灯片编号占位符 3"/>
          <p:cNvSpPr>
            <a:spLocks noGrp="1"/>
          </p:cNvSpPr>
          <p:nvPr>
            <p:ph type="sldNum" sz="quarter" idx="5"/>
          </p:nvPr>
        </p:nvSpPr>
        <p:spPr/>
        <p:txBody>
          <a:bodyPr/>
          <a:lstStyle/>
          <a:p>
            <a:fld id="{7E95A9A6-0704-44DE-9CEB-8A6A810F64A4}" type="slidenum">
              <a:rPr lang="zh-CN" altLang="en-US" smtClean="0"/>
              <a:t>3</a:t>
            </a:fld>
            <a:endParaRPr lang="zh-CN" altLang="en-US"/>
          </a:p>
        </p:txBody>
      </p:sp>
    </p:spTree>
    <p:extLst>
      <p:ext uri="{BB962C8B-B14F-4D97-AF65-F5344CB8AC3E}">
        <p14:creationId xmlns:p14="http://schemas.microsoft.com/office/powerpoint/2010/main" val="360032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34A31E-2676-99EE-B08E-FE7400EBE9BC}"/>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9219C5DC-B394-88B7-3621-E9261A632097}"/>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9126AE96-F23E-B930-C7D8-74D99674D704}"/>
              </a:ext>
            </a:extLst>
          </p:cNvPr>
          <p:cNvSpPr>
            <a:spLocks noGrp="1"/>
          </p:cNvSpPr>
          <p:nvPr>
            <p:ph type="body" idx="1"/>
          </p:nvPr>
        </p:nvSpPr>
        <p:spPr/>
        <p:txBody>
          <a:bodyPr/>
          <a:lstStyle/>
          <a:p>
            <a:r>
              <a:rPr lang="en-US" altLang="zh-CN" dirty="0"/>
              <a:t>Here, we have listed the parameters of typical miniature pulse tube cryocoolers weighing less than 1 kg in the table. On the left is the miniature Stirling cryocooler of </a:t>
            </a:r>
            <a:r>
              <a:rPr lang="en-US" altLang="zh-CN" dirty="0" err="1"/>
              <a:t>Lihan</a:t>
            </a:r>
            <a:r>
              <a:rPr lang="en-US" altLang="zh-CN" dirty="0"/>
              <a:t> Cryogenic Technology corporation, and its performance is at a leading level among current miniature Stirling cryocoolers.</a:t>
            </a:r>
          </a:p>
          <a:p>
            <a:r>
              <a:rPr lang="en-US" altLang="zh-CN" dirty="0"/>
              <a:t>Through comparison, we can know about that in the temperature range of 77K to 80K, the maximum cooling power of the miniature pulse tube cryocoolers can reach 1.73W, but the maximum efficiency can only reach 9.30%. </a:t>
            </a:r>
          </a:p>
          <a:p>
            <a:r>
              <a:rPr lang="en-US" altLang="zh-CN" dirty="0"/>
              <a:t>And there is also a lack of compactness, the cooling power per unit mass can only reach 2.22W/kg, that is, less cooling power is provided under the same weight. So,</a:t>
            </a:r>
            <a:r>
              <a:rPr lang="zh-CN" altLang="en-US" dirty="0"/>
              <a:t> </a:t>
            </a:r>
            <a:r>
              <a:rPr lang="en-US" altLang="zh-CN" dirty="0"/>
              <a:t>there is still a certain gap in terms of efficiency and compactness compared with the miniature Stirling cryocooler.</a:t>
            </a:r>
          </a:p>
          <a:p>
            <a:r>
              <a:rPr lang="en-US" altLang="zh-CN" dirty="0"/>
              <a:t>Therefore, during the process of developing the miniature pulse tube cryocooler, on the one hand, we need to optimize the refrigeration performance to achieve a larger cooling power, so as to realize higher compactness. </a:t>
            </a:r>
          </a:p>
          <a:p>
            <a:r>
              <a:rPr lang="en-US" altLang="zh-CN" dirty="0"/>
              <a:t>On the other hand, since there is no comprehensive experimental research on the relationship between the operating parameters and its refrigeration characteristics, and in practical applications, the changes of these operating parameters will have a significant impact on the cryocooler, so it’s also important to study this part of the content.</a:t>
            </a:r>
          </a:p>
          <a:p>
            <a:r>
              <a:rPr lang="en-US" altLang="zh-CN" dirty="0"/>
              <a:t>Ultimately, through these studies, we aim to enhance the cooling power and compactness of the miniature pulse tube cryocooler, with the expectation that it can replace the miniature Stirling cryocooler in the future.</a:t>
            </a:r>
          </a:p>
          <a:p>
            <a:r>
              <a:rPr lang="zh-CN" altLang="en-US" dirty="0"/>
              <a:t>表格中列出了小于</a:t>
            </a:r>
            <a:r>
              <a:rPr lang="en-US" altLang="zh-CN" dirty="0"/>
              <a:t>1kg</a:t>
            </a:r>
            <a:r>
              <a:rPr lang="zh-CN" altLang="en-US" dirty="0"/>
              <a:t>典型的微型脉管制冷机参数，左边是力函低温科技有限公司的微型斯特林制冷机，它的性能在目前微型斯特林制冷机中处于领先水平。</a:t>
            </a:r>
            <a:endParaRPr lang="en-US" altLang="zh-CN" dirty="0"/>
          </a:p>
          <a:p>
            <a:r>
              <a:rPr lang="zh-CN" altLang="en-US" dirty="0"/>
              <a:t>通过对比可知，在</a:t>
            </a:r>
            <a:r>
              <a:rPr lang="en-US" altLang="zh-CN" dirty="0"/>
              <a:t>77K</a:t>
            </a:r>
            <a:r>
              <a:rPr lang="zh-CN" altLang="en-US" dirty="0"/>
              <a:t>到</a:t>
            </a:r>
            <a:r>
              <a:rPr lang="en-US" altLang="zh-CN" dirty="0"/>
              <a:t>80K</a:t>
            </a:r>
            <a:r>
              <a:rPr lang="zh-CN" altLang="en-US" dirty="0"/>
              <a:t>这个温区，微型脉管制冷机的最高制冷量可以达到</a:t>
            </a:r>
            <a:r>
              <a:rPr lang="en-US" altLang="zh-CN" dirty="0"/>
              <a:t>1.73W</a:t>
            </a:r>
            <a:r>
              <a:rPr lang="zh-CN" altLang="en-US" dirty="0"/>
              <a:t>，但最大效率只能到</a:t>
            </a:r>
            <a:r>
              <a:rPr lang="en-US" altLang="zh-CN" dirty="0"/>
              <a:t>9.30%</a:t>
            </a:r>
            <a:r>
              <a:rPr lang="zh-CN" altLang="en-US" dirty="0"/>
              <a:t>。</a:t>
            </a:r>
            <a:endParaRPr lang="en-US" altLang="zh-CN" dirty="0"/>
          </a:p>
          <a:p>
            <a:r>
              <a:rPr lang="zh-CN" altLang="en-US" dirty="0"/>
              <a:t>同时紧凑性也不足，单位质量下的制冷量只能达到</a:t>
            </a:r>
            <a:r>
              <a:rPr lang="en-US" altLang="zh-CN" dirty="0"/>
              <a:t>2.22W/kg</a:t>
            </a:r>
            <a:r>
              <a:rPr lang="zh-CN" altLang="en-US" dirty="0"/>
              <a:t>，即在同等重量下的提供的制冷量更少。相比微型斯特林制冷机，</a:t>
            </a:r>
            <a:r>
              <a:rPr lang="zh-CN" altLang="en-US" sz="12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在效率和紧凑性方面仍有一定差距</a:t>
            </a:r>
            <a:r>
              <a:rPr lang="zh-CN" altLang="en-US" dirty="0"/>
              <a:t>。</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因此我们在研制微型脉管制冷机的过程中，一方面要通过优化制冷性能来达到更大的制冷量，从而实现更高的紧凑性，另一方面，目前基本还没有针对微型脉管制冷机运行参数与制冷特性关系的综合实验研究，而在实际应用中，这些运行参数的变化又会对制冷机产生明显影响，所以研究这部分的内容也是非常重要的。</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最终我们也是想通过这些研究来提高微型脉管制冷机的制冷量和紧凑性，以期在未来能够替代微型斯特林制冷机。</a:t>
            </a:r>
            <a:endParaRPr lang="en-US" altLang="zh-CN" dirty="0"/>
          </a:p>
          <a:p>
            <a:endParaRPr lang="zh-CN" altLang="en-US" dirty="0"/>
          </a:p>
        </p:txBody>
      </p:sp>
      <p:sp>
        <p:nvSpPr>
          <p:cNvPr id="4" name="灯片编号占位符 3">
            <a:extLst>
              <a:ext uri="{FF2B5EF4-FFF2-40B4-BE49-F238E27FC236}">
                <a16:creationId xmlns:a16="http://schemas.microsoft.com/office/drawing/2014/main" id="{C758BB2F-4367-1D0D-9BFE-CD6090A875D3}"/>
              </a:ext>
            </a:extLst>
          </p:cNvPr>
          <p:cNvSpPr>
            <a:spLocks noGrp="1"/>
          </p:cNvSpPr>
          <p:nvPr>
            <p:ph type="sldNum" sz="quarter" idx="5"/>
          </p:nvPr>
        </p:nvSpPr>
        <p:spPr/>
        <p:txBody>
          <a:bodyPr/>
          <a:lstStyle/>
          <a:p>
            <a:fld id="{7E95A9A6-0704-44DE-9CEB-8A6A810F64A4}" type="slidenum">
              <a:rPr lang="zh-CN" altLang="en-US" smtClean="0"/>
              <a:t>4</a:t>
            </a:fld>
            <a:endParaRPr lang="zh-CN" altLang="en-US"/>
          </a:p>
        </p:txBody>
      </p:sp>
    </p:spTree>
    <p:extLst>
      <p:ext uri="{BB962C8B-B14F-4D97-AF65-F5344CB8AC3E}">
        <p14:creationId xmlns:p14="http://schemas.microsoft.com/office/powerpoint/2010/main" val="40403719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 second part is </a:t>
            </a:r>
            <a:r>
              <a:rPr lang="en-US" altLang="zh-CN" sz="1200" b="1" kern="0" spc="30" dirty="0">
                <a:solidFill>
                  <a:srgbClr val="084E6E">
                    <a:alpha val="100000"/>
                  </a:srgbClr>
                </a:solidFill>
                <a:latin typeface="Times New Roman"/>
                <a:ea typeface="Times New Roman"/>
                <a:cs typeface="Times New Roman"/>
              </a:rPr>
              <a:t>Experimental setup</a:t>
            </a:r>
          </a:p>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7E95A9A6-0704-44DE-9CEB-8A6A810F64A4}" type="slidenum">
              <a:rPr lang="zh-CN" altLang="en-US" smtClean="0"/>
              <a:t>5</a:t>
            </a:fld>
            <a:endParaRPr lang="zh-CN" altLang="en-US"/>
          </a:p>
        </p:txBody>
      </p:sp>
    </p:spTree>
    <p:extLst>
      <p:ext uri="{BB962C8B-B14F-4D97-AF65-F5344CB8AC3E}">
        <p14:creationId xmlns:p14="http://schemas.microsoft.com/office/powerpoint/2010/main" val="3442341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r>
              <a:rPr lang="en-US" altLang="zh-CN" sz="1200" kern="100" dirty="0">
                <a:effectLst/>
                <a:latin typeface="Times New Roman" panose="02020603050405020304" pitchFamily="18" charset="0"/>
                <a:ea typeface="宋体" panose="02010600030101010101" pitchFamily="2" charset="-122"/>
              </a:rPr>
              <a:t>The figure shows the experimental prototype of the miniature pulse tube cryocooler. The total weight is 0.91 kg, including 625 g miniature compressor, 8 g connecting tube and 277 g cold finger assembly. </a:t>
            </a:r>
          </a:p>
          <a:p>
            <a:pPr algn="l"/>
            <a:r>
              <a:rPr lang="en-US" altLang="zh-CN" sz="1200" kern="100" dirty="0">
                <a:effectLst/>
                <a:latin typeface="Times New Roman" panose="02020603050405020304" pitchFamily="18" charset="0"/>
                <a:ea typeface="宋体" panose="02010600030101010101" pitchFamily="2" charset="-122"/>
              </a:rPr>
              <a:t>The cold finger assembly has a length of 142 mm and a diameter of 45 mm, and the compressor has a length of 97 mm and a diameter of 43 mm. </a:t>
            </a:r>
          </a:p>
          <a:p>
            <a:pPr algn="l"/>
            <a:r>
              <a:rPr lang="en-US" altLang="zh-CN" sz="1200" kern="100" dirty="0">
                <a:effectLst/>
                <a:latin typeface="Times New Roman" panose="02020603050405020304" pitchFamily="18" charset="0"/>
                <a:ea typeface="宋体" panose="02010600030101010101" pitchFamily="2" charset="-122"/>
              </a:rPr>
              <a:t>The micro compressor is of the moving magnet linear type, featuring a dual-piston opposed configuration with pistons supported by leaf springs, while the cold finger utilizes a coaxial structure. And </a:t>
            </a:r>
            <a:r>
              <a:rPr lang="en-US" altLang="zh-CN" sz="1800" kern="100" dirty="0">
                <a:effectLst/>
                <a:latin typeface="Times New Roman" panose="02020603050405020304" pitchFamily="18" charset="0"/>
                <a:ea typeface="宋体" panose="02010600030101010101" pitchFamily="2" charset="-122"/>
              </a:rPr>
              <a:t>the inertance tube is coiled and integrated in the gas reservoir for a compact structure.</a:t>
            </a:r>
            <a:endParaRPr lang="en-US" altLang="zh-CN" sz="1200" kern="100" dirty="0">
              <a:effectLst/>
              <a:latin typeface="Times New Roman" panose="02020603050405020304" pitchFamily="18" charset="0"/>
              <a:ea typeface="宋体" panose="02010600030101010101" pitchFamily="2" charset="-122"/>
            </a:endParaRPr>
          </a:p>
          <a:p>
            <a:pPr algn="l"/>
            <a:r>
              <a:rPr lang="en-US" altLang="zh-CN" sz="1200" kern="100" dirty="0">
                <a:effectLst/>
                <a:latin typeface="Times New Roman" panose="02020603050405020304" pitchFamily="18" charset="0"/>
                <a:ea typeface="宋体" panose="02010600030101010101" pitchFamily="2" charset="-122"/>
              </a:rPr>
              <a:t>Through Sage modeling and a series of experimental tests, the design parameters determined by optimization calculation are shown in the table.</a:t>
            </a:r>
            <a:endParaRPr lang="en-US" altLang="zh-CN" dirty="0"/>
          </a:p>
          <a:p>
            <a:pPr algn="l"/>
            <a:r>
              <a:rPr lang="zh-CN" altLang="en-US" dirty="0"/>
              <a:t>左图是微型脉管制冷机的实验样机，总重量为</a:t>
            </a:r>
            <a:r>
              <a:rPr lang="en-US" altLang="zh-CN" dirty="0"/>
              <a:t>0.91 kg</a:t>
            </a:r>
            <a:r>
              <a:rPr lang="zh-CN" altLang="en-US" dirty="0"/>
              <a:t>，包括</a:t>
            </a:r>
            <a:r>
              <a:rPr lang="en-US" altLang="zh-CN" dirty="0"/>
              <a:t>625 g</a:t>
            </a:r>
            <a:r>
              <a:rPr lang="zh-CN" altLang="en-US" dirty="0"/>
              <a:t>微型压缩机，</a:t>
            </a:r>
            <a:r>
              <a:rPr lang="en-US" altLang="zh-CN" dirty="0"/>
              <a:t>8 g</a:t>
            </a:r>
            <a:r>
              <a:rPr lang="zh-CN" altLang="en-US" dirty="0"/>
              <a:t>连接管和</a:t>
            </a:r>
            <a:r>
              <a:rPr lang="en-US" altLang="zh-CN" dirty="0"/>
              <a:t>277 g</a:t>
            </a:r>
            <a:r>
              <a:rPr lang="zh-CN" altLang="en-US" dirty="0"/>
              <a:t>冷指组件。冷指组件长度</a:t>
            </a:r>
            <a:r>
              <a:rPr lang="en-US" altLang="zh-CN" dirty="0"/>
              <a:t>142</a:t>
            </a:r>
            <a:r>
              <a:rPr lang="zh-CN" altLang="en-US" dirty="0"/>
              <a:t>毫米，直径</a:t>
            </a:r>
            <a:r>
              <a:rPr lang="en-US" altLang="zh-CN" dirty="0"/>
              <a:t>45</a:t>
            </a:r>
            <a:r>
              <a:rPr lang="zh-CN" altLang="en-US" dirty="0"/>
              <a:t>毫米，压缩机长度</a:t>
            </a:r>
            <a:r>
              <a:rPr lang="en-US" altLang="zh-CN" dirty="0"/>
              <a:t>97</a:t>
            </a:r>
            <a:r>
              <a:rPr lang="zh-CN" altLang="en-US" dirty="0"/>
              <a:t>毫米，直径</a:t>
            </a:r>
            <a:r>
              <a:rPr lang="en-US" altLang="zh-CN" dirty="0"/>
              <a:t>43</a:t>
            </a:r>
            <a:r>
              <a:rPr lang="zh-CN" altLang="en-US" dirty="0"/>
              <a:t>毫米。微型压缩机为动磁直线型。采用双活塞对置配置，活塞由板弹簧支撑，而冷指采用同轴结构，惰性管盘绕集成在储气罐中，结构紧凑。通过</a:t>
            </a:r>
            <a:r>
              <a:rPr lang="en-US" altLang="zh-CN" dirty="0"/>
              <a:t>Sage</a:t>
            </a:r>
            <a:r>
              <a:rPr lang="zh-CN" altLang="en-US" dirty="0"/>
              <a:t>建模和一系列实验测试，优化计算确定的设计参数如右表所示。</a:t>
            </a:r>
            <a:endParaRPr lang="en-US" altLang="zh-CN" dirty="0"/>
          </a:p>
        </p:txBody>
      </p:sp>
      <p:sp>
        <p:nvSpPr>
          <p:cNvPr id="4" name="灯片编号占位符 3"/>
          <p:cNvSpPr>
            <a:spLocks noGrp="1"/>
          </p:cNvSpPr>
          <p:nvPr>
            <p:ph type="sldNum" sz="quarter" idx="5"/>
          </p:nvPr>
        </p:nvSpPr>
        <p:spPr/>
        <p:txBody>
          <a:bodyPr/>
          <a:lstStyle/>
          <a:p>
            <a:fld id="{7E95A9A6-0704-44DE-9CEB-8A6A810F64A4}" type="slidenum">
              <a:rPr lang="zh-CN" altLang="en-US" smtClean="0"/>
              <a:t>6</a:t>
            </a:fld>
            <a:endParaRPr lang="zh-CN" altLang="en-US"/>
          </a:p>
        </p:txBody>
      </p:sp>
    </p:spTree>
    <p:extLst>
      <p:ext uri="{BB962C8B-B14F-4D97-AF65-F5344CB8AC3E}">
        <p14:creationId xmlns:p14="http://schemas.microsoft.com/office/powerpoint/2010/main" val="8453714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62043B-2F77-D75D-9BD3-0F99D8DDF6CE}"/>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950F58C2-F6D5-5B52-DAEA-146CFB577DF4}"/>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E23F13B8-F735-15ED-8BE6-2612199F9C5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Times New Roman" panose="02020603050405020304" pitchFamily="18" charset="0"/>
                <a:ea typeface="宋体" panose="02010600030101010101" pitchFamily="2" charset="-122"/>
              </a:rPr>
              <a:t>This figure shows the experimental system, which mainly includes the cryocooler, power supply system, temperature acquisition system, vacuum pump system and water-cooling unit.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Times New Roman" panose="02020603050405020304" pitchFamily="18" charset="0"/>
                <a:ea typeface="宋体" panose="02010600030101010101" pitchFamily="2" charset="-122"/>
              </a:rPr>
              <a:t>The power system includes both AC power supply and DC power supply. The compressor is driven by the AC power supply. The cooling power is measured using the thermal equilibrium method, where a heating resistor is tightly attached to the end surface of the cold end. The resistance of the heater is 115 Ω. The heating power is controlled by adjusting the input voltage of the DC power supply.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Times New Roman" panose="02020603050405020304" pitchFamily="18" charset="0"/>
                <a:ea typeface="宋体" panose="02010600030101010101" pitchFamily="2" charset="-122"/>
              </a:rPr>
              <a:t>The system employs Pt100 sensor with an accuracy of 0.1 K to measure the cold end temperature. The vacuum pump system is mainly used to maintain vacuum environment around the cold finger, reducing heat losses between the cold finger and the surrounding environment.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Times New Roman" panose="02020603050405020304" pitchFamily="18" charset="0"/>
                <a:ea typeface="宋体" panose="02010600030101010101" pitchFamily="2" charset="-122"/>
              </a:rPr>
              <a:t>Additionally, during experiments, the cold finger is wrapped with multiple layers of insulation material to further minimize heat losses.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Times New Roman" panose="02020603050405020304" pitchFamily="18" charset="0"/>
                <a:ea typeface="宋体" panose="02010600030101010101" pitchFamily="2" charset="-122"/>
              </a:rPr>
              <a:t>The water-cooling unit can create constant-temperature water bath for the hot end heat exchanger.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 charging pressure of the experiment is within the range of 3 MPa to 4 MPa, the operating frequency is within the range of 110 Hz to 120 Hz, the hot end temperature can vary between 283K and 303K, and the maximum input power of the compressor can reach 74W.</a:t>
            </a:r>
          </a:p>
          <a:p>
            <a:pPr algn="l"/>
            <a:r>
              <a:rPr lang="zh-CN" altLang="en-US" dirty="0"/>
              <a:t>微型脉管制冷机实验系统如图所示，主要包括制冷机、供电系统、温度采集系统、真空泵系统和水冷却装置。</a:t>
            </a:r>
            <a:endParaRPr lang="en-US" altLang="zh-CN" dirty="0"/>
          </a:p>
          <a:p>
            <a:pPr algn="l"/>
            <a:r>
              <a:rPr lang="zh-CN" altLang="en-US" dirty="0"/>
              <a:t>压缩机由交流电源驱动。冷却功率（</a:t>
            </a:r>
            <a:r>
              <a:rPr lang="en-US" altLang="zh-CN" dirty="0"/>
              <a:t>Qc</a:t>
            </a:r>
            <a:r>
              <a:rPr lang="zh-CN" altLang="en-US" dirty="0"/>
              <a:t>）使用热平衡法测量，加热器的电阻为</a:t>
            </a:r>
            <a:r>
              <a:rPr lang="en-US" altLang="zh-CN" dirty="0"/>
              <a:t>115 Ω</a:t>
            </a:r>
            <a:r>
              <a:rPr lang="zh-CN" altLang="en-US" dirty="0"/>
              <a:t>，加热功率通过调节直流电源的输入电压来控制。采用精度为</a:t>
            </a:r>
            <a:r>
              <a:rPr lang="en-US" altLang="zh-CN" dirty="0"/>
              <a:t>0.1 K</a:t>
            </a:r>
            <a:r>
              <a:rPr lang="zh-CN" altLang="en-US" dirty="0"/>
              <a:t>的</a:t>
            </a:r>
            <a:r>
              <a:rPr lang="en-US" altLang="zh-CN" dirty="0"/>
              <a:t>Pt100</a:t>
            </a:r>
            <a:r>
              <a:rPr lang="zh-CN" altLang="en-US" dirty="0"/>
              <a:t>铂电阻传感器测量冷端温度（</a:t>
            </a:r>
            <a:r>
              <a:rPr lang="en-US" altLang="zh-CN" dirty="0"/>
              <a:t>Tc</a:t>
            </a:r>
            <a:r>
              <a:rPr lang="zh-CN" altLang="en-US" dirty="0"/>
              <a:t>）。真空泵系统主要用于保持冷手指周围的真空环境，减少冷手指与周围环境之间的热损失。此外，在实验过程中，冷手指被多层绝缘材料包裹，以进一步减少热量损失。水冷机组为热端换热器创造恒温水浴。</a:t>
            </a:r>
            <a:endParaRPr lang="en-US" altLang="zh-CN" dirty="0"/>
          </a:p>
          <a:p>
            <a:pPr algn="l"/>
            <a:r>
              <a:rPr lang="zh-CN" altLang="en-US" sz="1200" dirty="0">
                <a:latin typeface="Times New Roman" panose="02020603050405020304" pitchFamily="18" charset="0"/>
                <a:ea typeface="黑体" panose="02010609060101010101" pitchFamily="49" charset="-122"/>
                <a:cs typeface="Times New Roman" panose="02020603050405020304" pitchFamily="18" charset="0"/>
              </a:rPr>
              <a:t>实验的充气压力在</a:t>
            </a:r>
            <a:r>
              <a:rPr lang="en-US" altLang="zh-CN" sz="1200" dirty="0">
                <a:latin typeface="Times New Roman" panose="02020603050405020304" pitchFamily="18" charset="0"/>
                <a:ea typeface="黑体" panose="02010609060101010101" pitchFamily="49" charset="-122"/>
                <a:cs typeface="Times New Roman" panose="02020603050405020304" pitchFamily="18" charset="0"/>
              </a:rPr>
              <a:t>3MPa</a:t>
            </a:r>
            <a:r>
              <a:rPr lang="zh-CN" altLang="en-US" sz="1200" dirty="0">
                <a:latin typeface="Times New Roman" panose="02020603050405020304" pitchFamily="18" charset="0"/>
                <a:ea typeface="黑体" panose="02010609060101010101" pitchFamily="49" charset="-122"/>
                <a:cs typeface="Times New Roman" panose="02020603050405020304" pitchFamily="18" charset="0"/>
              </a:rPr>
              <a:t>到</a:t>
            </a:r>
            <a:r>
              <a:rPr lang="en-US" altLang="zh-CN" sz="1200" dirty="0">
                <a:latin typeface="Times New Roman" panose="02020603050405020304" pitchFamily="18" charset="0"/>
                <a:ea typeface="黑体" panose="02010609060101010101" pitchFamily="49" charset="-122"/>
                <a:cs typeface="Times New Roman" panose="02020603050405020304" pitchFamily="18" charset="0"/>
              </a:rPr>
              <a:t>4MPa</a:t>
            </a:r>
            <a:r>
              <a:rPr lang="zh-CN" altLang="en-US" sz="1200" dirty="0">
                <a:latin typeface="Times New Roman" panose="02020603050405020304" pitchFamily="18" charset="0"/>
                <a:ea typeface="黑体" panose="02010609060101010101" pitchFamily="49" charset="-122"/>
                <a:cs typeface="Times New Roman" panose="02020603050405020304" pitchFamily="18" charset="0"/>
              </a:rPr>
              <a:t>范围内，运行频率在</a:t>
            </a:r>
            <a:r>
              <a:rPr lang="en-US" altLang="zh-CN" sz="1200" dirty="0">
                <a:latin typeface="Times New Roman" panose="02020603050405020304" pitchFamily="18" charset="0"/>
                <a:ea typeface="黑体" panose="02010609060101010101" pitchFamily="49" charset="-122"/>
                <a:cs typeface="Times New Roman" panose="02020603050405020304" pitchFamily="18" charset="0"/>
              </a:rPr>
              <a:t>110</a:t>
            </a:r>
            <a:r>
              <a:rPr lang="zh-CN" altLang="en-US" sz="1200" dirty="0">
                <a:latin typeface="Times New Roman" panose="02020603050405020304" pitchFamily="18" charset="0"/>
                <a:ea typeface="黑体" panose="02010609060101010101" pitchFamily="49" charset="-122"/>
                <a:cs typeface="Times New Roman" panose="02020603050405020304" pitchFamily="18" charset="0"/>
              </a:rPr>
              <a:t>到</a:t>
            </a:r>
            <a:r>
              <a:rPr lang="en-US" altLang="zh-CN" sz="1200" dirty="0">
                <a:latin typeface="Times New Roman" panose="02020603050405020304" pitchFamily="18" charset="0"/>
                <a:ea typeface="黑体" panose="02010609060101010101" pitchFamily="49" charset="-122"/>
                <a:cs typeface="Times New Roman" panose="02020603050405020304" pitchFamily="18" charset="0"/>
              </a:rPr>
              <a:t>120Hz</a:t>
            </a:r>
            <a:r>
              <a:rPr lang="zh-CN" altLang="en-US" sz="1200" dirty="0">
                <a:latin typeface="Times New Roman" panose="02020603050405020304" pitchFamily="18" charset="0"/>
                <a:ea typeface="黑体" panose="02010609060101010101" pitchFamily="49" charset="-122"/>
                <a:cs typeface="Times New Roman" panose="02020603050405020304" pitchFamily="18" charset="0"/>
              </a:rPr>
              <a:t>范围内，热端温度可以在</a:t>
            </a:r>
            <a:r>
              <a:rPr lang="en-US" altLang="zh-CN" sz="1200" dirty="0">
                <a:latin typeface="Times New Roman" panose="02020603050405020304" pitchFamily="18" charset="0"/>
                <a:ea typeface="黑体" panose="02010609060101010101" pitchFamily="49" charset="-122"/>
                <a:cs typeface="Times New Roman" panose="02020603050405020304" pitchFamily="18" charset="0"/>
              </a:rPr>
              <a:t>283K</a:t>
            </a:r>
            <a:r>
              <a:rPr lang="zh-CN" altLang="en-US" sz="1200" dirty="0">
                <a:latin typeface="Times New Roman" panose="02020603050405020304" pitchFamily="18" charset="0"/>
                <a:ea typeface="黑体" panose="02010609060101010101" pitchFamily="49" charset="-122"/>
                <a:cs typeface="Times New Roman" panose="02020603050405020304" pitchFamily="18" charset="0"/>
              </a:rPr>
              <a:t>到</a:t>
            </a:r>
            <a:r>
              <a:rPr lang="en-US" altLang="zh-CN" sz="1200" dirty="0">
                <a:latin typeface="Times New Roman" panose="02020603050405020304" pitchFamily="18" charset="0"/>
                <a:ea typeface="黑体" panose="02010609060101010101" pitchFamily="49" charset="-122"/>
                <a:cs typeface="Times New Roman" panose="02020603050405020304" pitchFamily="18" charset="0"/>
              </a:rPr>
              <a:t>303K</a:t>
            </a:r>
            <a:r>
              <a:rPr lang="zh-CN" altLang="en-US" sz="1200" dirty="0">
                <a:latin typeface="Times New Roman" panose="02020603050405020304" pitchFamily="18" charset="0"/>
                <a:ea typeface="黑体" panose="02010609060101010101" pitchFamily="49" charset="-122"/>
                <a:cs typeface="Times New Roman" panose="02020603050405020304" pitchFamily="18" charset="0"/>
              </a:rPr>
              <a:t>之间变化，压缩机的最大输入功可达</a:t>
            </a:r>
            <a:r>
              <a:rPr lang="en-US" altLang="zh-CN" sz="1200" dirty="0">
                <a:latin typeface="Times New Roman" panose="02020603050405020304" pitchFamily="18" charset="0"/>
                <a:ea typeface="黑体" panose="02010609060101010101" pitchFamily="49" charset="-122"/>
                <a:cs typeface="Times New Roman" panose="02020603050405020304" pitchFamily="18" charset="0"/>
              </a:rPr>
              <a:t>74W.</a:t>
            </a:r>
            <a:endParaRPr lang="zh-CN" altLang="en-US" dirty="0"/>
          </a:p>
        </p:txBody>
      </p:sp>
      <p:sp>
        <p:nvSpPr>
          <p:cNvPr id="4" name="灯片编号占位符 3">
            <a:extLst>
              <a:ext uri="{FF2B5EF4-FFF2-40B4-BE49-F238E27FC236}">
                <a16:creationId xmlns:a16="http://schemas.microsoft.com/office/drawing/2014/main" id="{41759DF7-1743-246C-1DB7-AEBCC1047F41}"/>
              </a:ext>
            </a:extLst>
          </p:cNvPr>
          <p:cNvSpPr>
            <a:spLocks noGrp="1"/>
          </p:cNvSpPr>
          <p:nvPr>
            <p:ph type="sldNum" sz="quarter" idx="5"/>
          </p:nvPr>
        </p:nvSpPr>
        <p:spPr/>
        <p:txBody>
          <a:bodyPr/>
          <a:lstStyle/>
          <a:p>
            <a:fld id="{7E95A9A6-0704-44DE-9CEB-8A6A810F64A4}" type="slidenum">
              <a:rPr lang="zh-CN" altLang="en-US" smtClean="0"/>
              <a:t>7</a:t>
            </a:fld>
            <a:endParaRPr lang="zh-CN" altLang="en-US"/>
          </a:p>
        </p:txBody>
      </p:sp>
    </p:spTree>
    <p:extLst>
      <p:ext uri="{BB962C8B-B14F-4D97-AF65-F5344CB8AC3E}">
        <p14:creationId xmlns:p14="http://schemas.microsoft.com/office/powerpoint/2010/main" val="1900896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third part mainly introduces the progress of the experiment.</a:t>
            </a:r>
            <a:endParaRPr lang="zh-CN" altLang="en-US" dirty="0"/>
          </a:p>
        </p:txBody>
      </p:sp>
      <p:sp>
        <p:nvSpPr>
          <p:cNvPr id="4" name="灯片编号占位符 3"/>
          <p:cNvSpPr>
            <a:spLocks noGrp="1"/>
          </p:cNvSpPr>
          <p:nvPr>
            <p:ph type="sldNum" sz="quarter" idx="5"/>
          </p:nvPr>
        </p:nvSpPr>
        <p:spPr/>
        <p:txBody>
          <a:bodyPr/>
          <a:lstStyle/>
          <a:p>
            <a:fld id="{7E95A9A6-0704-44DE-9CEB-8A6A810F64A4}" type="slidenum">
              <a:rPr lang="zh-CN" altLang="en-US" smtClean="0"/>
              <a:t>8</a:t>
            </a:fld>
            <a:endParaRPr lang="zh-CN" altLang="en-US"/>
          </a:p>
        </p:txBody>
      </p:sp>
    </p:spTree>
    <p:extLst>
      <p:ext uri="{BB962C8B-B14F-4D97-AF65-F5344CB8AC3E}">
        <p14:creationId xmlns:p14="http://schemas.microsoft.com/office/powerpoint/2010/main" val="24427102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ECB5FD-5372-6A9B-081C-F654A392FEF1}"/>
            </a:ext>
          </a:extLst>
        </p:cNvPr>
        <p:cNvGrpSpPr/>
        <p:nvPr/>
      </p:nvGrpSpPr>
      <p:grpSpPr>
        <a:xfrm>
          <a:off x="0" y="0"/>
          <a:ext cx="0" cy="0"/>
          <a:chOff x="0" y="0"/>
          <a:chExt cx="0" cy="0"/>
        </a:xfrm>
      </p:grpSpPr>
      <p:sp>
        <p:nvSpPr>
          <p:cNvPr id="2" name="幻灯片图像占位符 1">
            <a:extLst>
              <a:ext uri="{FF2B5EF4-FFF2-40B4-BE49-F238E27FC236}">
                <a16:creationId xmlns:a16="http://schemas.microsoft.com/office/drawing/2014/main" id="{98A5AD42-061E-25F4-54BF-23D9649DE776}"/>
              </a:ext>
            </a:extLst>
          </p:cNvPr>
          <p:cNvSpPr>
            <a:spLocks noGrp="1" noRot="1" noChangeAspect="1"/>
          </p:cNvSpPr>
          <p:nvPr>
            <p:ph type="sldImg"/>
          </p:nvPr>
        </p:nvSpPr>
        <p:spPr/>
      </p:sp>
      <p:sp>
        <p:nvSpPr>
          <p:cNvPr id="3" name="备注占位符 2">
            <a:extLst>
              <a:ext uri="{FF2B5EF4-FFF2-40B4-BE49-F238E27FC236}">
                <a16:creationId xmlns:a16="http://schemas.microsoft.com/office/drawing/2014/main" id="{AC66F061-CF72-38E8-8862-74CD33BAA4A5}"/>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During the operation of the cryocooler, the cooling power is usually controlled by adjusting the input power. Therefore, the relationship between the relative Carnot efficiency and the frequency under different input powers is studied here first.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 figure shows, under different input powers, the efficiency initially increases with the change of frequency and then decreases.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Within the range of 111 Hz to 116 Hz, the variation of efficiency is within 5%. Moreover, as the input power increases, the variation range of the efficiency further decreases.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All these indicate that within this frequency range, the change of frequency has little effect on the refrigeration performance, and the efficiency remains basically unchanged.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Additionally, when the input power increases from 20 watts to 60 watts, the optimal frequency only increases slightly from 112 Hz to 114 Hz, indicating that the change in input power hardly affects the optimal frequency either.</a:t>
            </a: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在制冷机的运行过程中，通常是通过调整输入功来控制制冷量，因此这里首先研究了在不同输入功下，相对卡诺效率与频率之间的关系。</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图中表明，在不同的输入功率下，相对卡诺效率起初会随着频率的变化而上升，随后又会下降。然而，在 </a:t>
            </a:r>
            <a:r>
              <a:rPr lang="en-US" altLang="zh-CN" dirty="0"/>
              <a:t>111</a:t>
            </a:r>
            <a:r>
              <a:rPr lang="zh-CN" altLang="en-US" dirty="0"/>
              <a:t>赫兹至 </a:t>
            </a:r>
            <a:r>
              <a:rPr lang="en-US" altLang="zh-CN" dirty="0"/>
              <a:t>116 </a:t>
            </a:r>
            <a:r>
              <a:rPr lang="zh-CN" altLang="en-US" dirty="0"/>
              <a:t>赫兹的范围内，效率的变化幅度在 </a:t>
            </a:r>
            <a:r>
              <a:rPr lang="en-US" altLang="zh-CN" dirty="0"/>
              <a:t>5%</a:t>
            </a:r>
            <a:r>
              <a:rPr lang="zh-CN" altLang="en-US" dirty="0"/>
              <a:t>以内。并且随着输入功率的增加，相对卡诺效率的变化幅度还会进一步减小。这些均表明在</a:t>
            </a:r>
            <a:r>
              <a:rPr lang="en-US" altLang="zh-CN" dirty="0"/>
              <a:t>111Hz</a:t>
            </a:r>
            <a:r>
              <a:rPr lang="zh-CN" altLang="en-US" dirty="0"/>
              <a:t>到</a:t>
            </a:r>
            <a:r>
              <a:rPr lang="en-US" altLang="zh-CN" dirty="0"/>
              <a:t>116Hz</a:t>
            </a:r>
            <a:r>
              <a:rPr lang="zh-CN" altLang="en-US" dirty="0"/>
              <a:t>范围内，频率的变化对制冷性能几乎没有影响，效率基本不变。</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t>此外，当输入功率从 </a:t>
            </a:r>
            <a:r>
              <a:rPr lang="en-US" altLang="zh-CN" dirty="0"/>
              <a:t>20 </a:t>
            </a:r>
            <a:r>
              <a:rPr lang="zh-CN" altLang="en-US" dirty="0"/>
              <a:t>瓦增加到</a:t>
            </a:r>
            <a:r>
              <a:rPr lang="en-US" altLang="zh-CN" dirty="0"/>
              <a:t>60 </a:t>
            </a:r>
            <a:r>
              <a:rPr lang="zh-CN" altLang="en-US" dirty="0"/>
              <a:t>瓦时，最佳频率仅从</a:t>
            </a:r>
            <a:r>
              <a:rPr lang="en-US" altLang="zh-CN" dirty="0"/>
              <a:t>112</a:t>
            </a:r>
            <a:r>
              <a:rPr lang="zh-CN" altLang="en-US" dirty="0"/>
              <a:t>赫兹略微增加到 </a:t>
            </a:r>
            <a:r>
              <a:rPr lang="en-US" altLang="zh-CN" dirty="0"/>
              <a:t>114 </a:t>
            </a:r>
            <a:r>
              <a:rPr lang="zh-CN" altLang="en-US" dirty="0"/>
              <a:t>赫兹，表明输入功的变化也几乎不会影响最佳频率。</a:t>
            </a:r>
          </a:p>
        </p:txBody>
      </p:sp>
      <p:sp>
        <p:nvSpPr>
          <p:cNvPr id="4" name="灯片编号占位符 3">
            <a:extLst>
              <a:ext uri="{FF2B5EF4-FFF2-40B4-BE49-F238E27FC236}">
                <a16:creationId xmlns:a16="http://schemas.microsoft.com/office/drawing/2014/main" id="{814CCF94-12AD-2EBB-FDA7-2BB0DD15EA8C}"/>
              </a:ext>
            </a:extLst>
          </p:cNvPr>
          <p:cNvSpPr>
            <a:spLocks noGrp="1"/>
          </p:cNvSpPr>
          <p:nvPr>
            <p:ph type="sldNum" sz="quarter" idx="5"/>
          </p:nvPr>
        </p:nvSpPr>
        <p:spPr/>
        <p:txBody>
          <a:bodyPr/>
          <a:lstStyle/>
          <a:p>
            <a:fld id="{7E95A9A6-0704-44DE-9CEB-8A6A810F64A4}" type="slidenum">
              <a:rPr lang="zh-CN" altLang="en-US" smtClean="0"/>
              <a:t>9</a:t>
            </a:fld>
            <a:endParaRPr lang="zh-CN" altLang="en-US"/>
          </a:p>
        </p:txBody>
      </p:sp>
    </p:spTree>
    <p:extLst>
      <p:ext uri="{BB962C8B-B14F-4D97-AF65-F5344CB8AC3E}">
        <p14:creationId xmlns:p14="http://schemas.microsoft.com/office/powerpoint/2010/main" val="30849057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8E804E8-3192-445F-8CEE-35C1080D3AD4}" type="datetimeFigureOut">
              <a:rPr lang="zh-CN" altLang="en-US" smtClean="0"/>
              <a:t>2025/5/15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963411-1A6A-44BA-AE91-E2FFFCCEE831}"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8E804E8-3192-445F-8CEE-35C1080D3AD4}" type="datetimeFigureOut">
              <a:rPr lang="zh-CN" altLang="en-US" smtClean="0"/>
              <a:t>2025/5/15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963411-1A6A-44BA-AE91-E2FFFCCEE831}"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8E804E8-3192-445F-8CEE-35C1080D3AD4}" type="datetimeFigureOut">
              <a:rPr lang="zh-CN" altLang="en-US" smtClean="0"/>
              <a:t>2025/5/15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963411-1A6A-44BA-AE91-E2FFFCCEE831}"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8951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8E804E8-3192-445F-8CEE-35C1080D3AD4}" type="datetimeFigureOut">
              <a:rPr lang="zh-CN" altLang="en-US" smtClean="0"/>
              <a:t>2025/5/15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963411-1A6A-44BA-AE91-E2FFFCCEE831}"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8E804E8-3192-445F-8CEE-35C1080D3AD4}" type="datetimeFigureOut">
              <a:rPr lang="zh-CN" altLang="en-US" smtClean="0"/>
              <a:t>2025/5/15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B963411-1A6A-44BA-AE91-E2FFFCCEE831}"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8E804E8-3192-445F-8CEE-35C1080D3AD4}" type="datetimeFigureOut">
              <a:rPr lang="zh-CN" altLang="en-US" smtClean="0"/>
              <a:t>2025/5/15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963411-1A6A-44BA-AE91-E2FFFCCEE831}"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8E804E8-3192-445F-8CEE-35C1080D3AD4}" type="datetimeFigureOut">
              <a:rPr lang="zh-CN" altLang="en-US" smtClean="0"/>
              <a:t>2025/5/15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B963411-1A6A-44BA-AE91-E2FFFCCEE831}"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8E804E8-3192-445F-8CEE-35C1080D3AD4}" type="datetimeFigureOut">
              <a:rPr lang="zh-CN" altLang="en-US" smtClean="0"/>
              <a:t>2025/5/15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B963411-1A6A-44BA-AE91-E2FFFCCEE831}"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8E804E8-3192-445F-8CEE-35C1080D3AD4}" type="datetimeFigureOut">
              <a:rPr lang="zh-CN" altLang="en-US" smtClean="0"/>
              <a:t>2025/5/15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B963411-1A6A-44BA-AE91-E2FFFCCEE831}"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8E804E8-3192-445F-8CEE-35C1080D3AD4}" type="datetimeFigureOut">
              <a:rPr lang="zh-CN" altLang="en-US" smtClean="0"/>
              <a:t>2025/5/15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963411-1A6A-44BA-AE91-E2FFFCCEE831}"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8E804E8-3192-445F-8CEE-35C1080D3AD4}" type="datetimeFigureOut">
              <a:rPr lang="zh-CN" altLang="en-US" smtClean="0"/>
              <a:t>2025/5/15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B963411-1A6A-44BA-AE91-E2FFFCCEE831}"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E804E8-3192-445F-8CEE-35C1080D3AD4}" type="datetimeFigureOut">
              <a:rPr lang="zh-CN" altLang="en-US" smtClean="0"/>
              <a:t>2025/5/15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963411-1A6A-44BA-AE91-E2FFFCCEE831}"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22.jpeg"/><Relationship Id="rId5" Type="http://schemas.openxmlformats.org/officeDocument/2006/relationships/image" Target="../media/image4.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31.jpg"/><Relationship Id="rId5" Type="http://schemas.openxmlformats.org/officeDocument/2006/relationships/image" Target="../media/image30.jp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9.jpe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jpeg"/><Relationship Id="rId12" Type="http://schemas.openxmlformats.org/officeDocument/2006/relationships/image" Target="../media/image13.gif"/><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7.png"/><Relationship Id="rId11" Type="http://schemas.openxmlformats.org/officeDocument/2006/relationships/image" Target="../media/image12.jpeg"/><Relationship Id="rId5" Type="http://schemas.openxmlformats.org/officeDocument/2006/relationships/image" Target="../media/image6.png"/><Relationship Id="rId10" Type="http://schemas.openxmlformats.org/officeDocument/2006/relationships/image" Target="../media/image11.jpeg"/><Relationship Id="rId4" Type="http://schemas.openxmlformats.org/officeDocument/2006/relationships/image" Target="../media/image5.png"/><Relationship Id="rId9" Type="http://schemas.openxmlformats.org/officeDocument/2006/relationships/image" Target="../media/image10.emf"/></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4.png"/><Relationship Id="rId7" Type="http://schemas.openxmlformats.org/officeDocument/2006/relationships/image" Target="../media/image16.emf"/><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15.emf"/><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8.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image" Target="../media/image4.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20.png"/><Relationship Id="rId5" Type="http://schemas.openxmlformats.org/officeDocument/2006/relationships/image" Target="../media/image4.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 2"/>
          <p:cNvSpPr/>
          <p:nvPr/>
        </p:nvSpPr>
        <p:spPr>
          <a:xfrm>
            <a:off x="0" y="0"/>
            <a:ext cx="12192000" cy="6857998"/>
          </a:xfrm>
          <a:prstGeom prst="rect">
            <a:avLst/>
          </a:prstGeom>
          <a:solidFill>
            <a:srgbClr val="F3F3F3">
              <a:alpha val="96078"/>
            </a:srgbClr>
          </a:solidFill>
          <a:ln w="0" cap="flat">
            <a:noFill/>
            <a:prstDash val="solid"/>
            <a:miter lim="0"/>
          </a:ln>
        </p:spPr>
        <p:txBody>
          <a:bodyPr rtlCol="0"/>
          <a:lstStyle/>
          <a:p>
            <a:pPr algn="ctr"/>
            <a:endParaRPr lang="zh-CN" altLang="en-US"/>
          </a:p>
        </p:txBody>
      </p:sp>
      <p:sp>
        <p:nvSpPr>
          <p:cNvPr id="4" name="textbox 4"/>
          <p:cNvSpPr/>
          <p:nvPr/>
        </p:nvSpPr>
        <p:spPr>
          <a:xfrm>
            <a:off x="0" y="2273288"/>
            <a:ext cx="12192000" cy="3082925"/>
          </a:xfrm>
          <a:prstGeom prst="rect">
            <a:avLst/>
          </a:prstGeom>
          <a:noFill/>
          <a:ln w="0" cap="flat">
            <a:noFill/>
            <a:prstDash val="solid"/>
            <a:miter lim="0"/>
          </a:ln>
        </p:spPr>
        <p:txBody>
          <a:bodyPr vert="horz" wrap="square" lIns="0" tIns="0" rIns="0" bIns="0"/>
          <a:lstStyle/>
          <a:p>
            <a:pPr algn="l" rtl="0" eaLnBrk="0">
              <a:lnSpc>
                <a:spcPct val="87178"/>
              </a:lnSpc>
              <a:tabLst/>
            </a:pPr>
            <a:endParaRPr sz="100" dirty="0">
              <a:latin typeface="Arial"/>
              <a:ea typeface="Arial"/>
              <a:cs typeface="Arial"/>
            </a:endParaRPr>
          </a:p>
          <a:p>
            <a:pPr algn="ctr" rtl="0" eaLnBrk="0">
              <a:lnSpc>
                <a:spcPct val="150000"/>
              </a:lnSpc>
              <a:tabLst/>
            </a:pPr>
            <a:r>
              <a:rPr lang="en-US" sz="4400" b="1" kern="0" spc="-130" dirty="0">
                <a:solidFill>
                  <a:srgbClr val="000000">
                    <a:alpha val="100000"/>
                  </a:srgbClr>
                </a:solidFill>
                <a:latin typeface="Times New Roman" panose="02020603050405020304" pitchFamily="18" charset="0"/>
                <a:ea typeface="微软雅黑" panose="020B0503020204020204" pitchFamily="34" charset="-122"/>
                <a:cs typeface="Times New Roman" panose="02020603050405020304" pitchFamily="18" charset="0"/>
              </a:rPr>
              <a:t>Experimental research on a highly compact</a:t>
            </a:r>
          </a:p>
          <a:p>
            <a:pPr algn="ctr" rtl="0" eaLnBrk="0">
              <a:lnSpc>
                <a:spcPct val="150000"/>
              </a:lnSpc>
              <a:tabLst/>
            </a:pPr>
            <a:r>
              <a:rPr lang="en-US" sz="4400" b="1" kern="0" spc="-130" dirty="0">
                <a:solidFill>
                  <a:srgbClr val="000000">
                    <a:alpha val="100000"/>
                  </a:srgbClr>
                </a:solidFill>
                <a:latin typeface="Times New Roman" panose="02020603050405020304" pitchFamily="18" charset="0"/>
                <a:ea typeface="微软雅黑" panose="020B0503020204020204" pitchFamily="34" charset="-122"/>
                <a:cs typeface="Times New Roman" panose="02020603050405020304" pitchFamily="18" charset="0"/>
              </a:rPr>
              <a:t>miniature coaxial pulse tube cryocooler at 80 K</a:t>
            </a:r>
            <a:endParaRPr sz="4400" dirty="0">
              <a:latin typeface="Times New Roman" panose="02020603050405020304" pitchFamily="18" charset="0"/>
              <a:ea typeface="微软雅黑" panose="020B0503020204020204" pitchFamily="34" charset="-122"/>
              <a:cs typeface="Times New Roman" panose="02020603050405020304" pitchFamily="18" charset="0"/>
            </a:endParaRPr>
          </a:p>
          <a:p>
            <a:pPr algn="l" rtl="0" eaLnBrk="0">
              <a:lnSpc>
                <a:spcPct val="112000"/>
              </a:lnSpc>
              <a:tabLst/>
            </a:pPr>
            <a:endParaRPr sz="1000" dirty="0">
              <a:latin typeface="Arial"/>
              <a:ea typeface="Arial"/>
              <a:cs typeface="Arial"/>
            </a:endParaRPr>
          </a:p>
          <a:p>
            <a:pPr algn="l" rtl="0" eaLnBrk="0">
              <a:lnSpc>
                <a:spcPct val="112000"/>
              </a:lnSpc>
              <a:tabLst/>
            </a:pPr>
            <a:endParaRPr sz="1000" dirty="0">
              <a:latin typeface="Arial"/>
              <a:ea typeface="Arial"/>
              <a:cs typeface="Arial"/>
            </a:endParaRPr>
          </a:p>
          <a:p>
            <a:pPr algn="ctr" rtl="0" eaLnBrk="0">
              <a:lnSpc>
                <a:spcPct val="77000"/>
              </a:lnSpc>
              <a:spcBef>
                <a:spcPts val="732"/>
              </a:spcBef>
              <a:tabLst/>
            </a:pPr>
            <a:r>
              <a:rPr sz="2400" b="1" kern="0" spc="-10" dirty="0">
                <a:solidFill>
                  <a:srgbClr val="000000">
                    <a:alpha val="100000"/>
                  </a:srgbClr>
                </a:solidFill>
                <a:latin typeface="Times New Roman"/>
                <a:ea typeface="Times New Roman"/>
                <a:cs typeface="Times New Roman"/>
              </a:rPr>
              <a:t>Authors: </a:t>
            </a:r>
            <a:r>
              <a:rPr lang="en-US" altLang="zh-CN" sz="2400" b="1" u="sng" kern="0" spc="-10" dirty="0">
                <a:latin typeface="Times New Roman"/>
                <a:ea typeface="Times New Roman"/>
                <a:cs typeface="Times New Roman"/>
              </a:rPr>
              <a:t>Zhixiang Yang</a:t>
            </a:r>
            <a:r>
              <a:rPr lang="en-US" altLang="zh-CN" sz="2400" kern="0" spc="-10" dirty="0">
                <a:solidFill>
                  <a:srgbClr val="000000">
                    <a:alpha val="100000"/>
                  </a:srgbClr>
                </a:solidFill>
                <a:latin typeface="Times New Roman"/>
                <a:ea typeface="Times New Roman"/>
                <a:cs typeface="Times New Roman"/>
              </a:rPr>
              <a:t>, </a:t>
            </a:r>
            <a:r>
              <a:rPr sz="2400" kern="0" spc="-10" dirty="0" err="1">
                <a:solidFill>
                  <a:srgbClr val="000000">
                    <a:alpha val="100000"/>
                  </a:srgbClr>
                </a:solidFill>
                <a:latin typeface="Times New Roman"/>
                <a:ea typeface="Times New Roman"/>
                <a:cs typeface="Times New Roman"/>
              </a:rPr>
              <a:t>Yijing</a:t>
            </a:r>
            <a:r>
              <a:rPr sz="2400" kern="0" spc="-10" dirty="0">
                <a:solidFill>
                  <a:srgbClr val="000000">
                    <a:alpha val="100000"/>
                  </a:srgbClr>
                </a:solidFill>
                <a:latin typeface="Times New Roman"/>
                <a:ea typeface="Times New Roman"/>
                <a:cs typeface="Times New Roman"/>
              </a:rPr>
              <a:t> He, </a:t>
            </a:r>
            <a:r>
              <a:rPr sz="2400" kern="0" spc="-10" dirty="0">
                <a:latin typeface="Times New Roman"/>
                <a:ea typeface="Times New Roman"/>
                <a:cs typeface="Times New Roman"/>
              </a:rPr>
              <a:t>Xiaoqin Zhi</a:t>
            </a:r>
            <a:r>
              <a:rPr lang="en-US" sz="2400" kern="0" spc="-10" dirty="0">
                <a:latin typeface="Times New Roman"/>
                <a:ea typeface="Times New Roman"/>
                <a:cs typeface="Times New Roman"/>
              </a:rPr>
              <a:t>*</a:t>
            </a:r>
            <a:r>
              <a:rPr sz="2400" kern="0" spc="-10" dirty="0">
                <a:latin typeface="Times New Roman"/>
                <a:ea typeface="Times New Roman"/>
                <a:cs typeface="Times New Roman"/>
              </a:rPr>
              <a:t>, </a:t>
            </a:r>
            <a:r>
              <a:rPr sz="2400" kern="0" spc="-10" dirty="0">
                <a:solidFill>
                  <a:srgbClr val="000000">
                    <a:alpha val="100000"/>
                  </a:srgbClr>
                </a:solidFill>
                <a:latin typeface="Times New Roman"/>
                <a:ea typeface="Times New Roman"/>
                <a:cs typeface="Times New Roman"/>
              </a:rPr>
              <a:t>Limin Qi</a:t>
            </a:r>
            <a:r>
              <a:rPr sz="2400" kern="0" spc="-20" dirty="0">
                <a:solidFill>
                  <a:srgbClr val="000000">
                    <a:alpha val="100000"/>
                  </a:srgbClr>
                </a:solidFill>
                <a:latin typeface="Times New Roman"/>
                <a:ea typeface="Times New Roman"/>
                <a:cs typeface="Times New Roman"/>
              </a:rPr>
              <a:t>u</a:t>
            </a:r>
            <a:endParaRPr sz="2400" dirty="0">
              <a:latin typeface="Times New Roman"/>
              <a:ea typeface="Times New Roman"/>
              <a:cs typeface="Times New Roman"/>
            </a:endParaRPr>
          </a:p>
          <a:p>
            <a:pPr algn="l" rtl="0" eaLnBrk="0">
              <a:lnSpc>
                <a:spcPct val="118000"/>
              </a:lnSpc>
              <a:tabLst/>
            </a:pPr>
            <a:endParaRPr sz="1000" dirty="0">
              <a:latin typeface="Arial"/>
              <a:ea typeface="Arial"/>
              <a:cs typeface="Arial"/>
            </a:endParaRPr>
          </a:p>
          <a:p>
            <a:pPr algn="l" rtl="0" eaLnBrk="0">
              <a:lnSpc>
                <a:spcPct val="118000"/>
              </a:lnSpc>
              <a:tabLst/>
            </a:pPr>
            <a:endParaRPr sz="1000" dirty="0">
              <a:latin typeface="Arial"/>
              <a:ea typeface="Arial"/>
              <a:cs typeface="Arial"/>
            </a:endParaRPr>
          </a:p>
          <a:p>
            <a:pPr algn="l" rtl="0" eaLnBrk="0">
              <a:lnSpc>
                <a:spcPct val="119000"/>
              </a:lnSpc>
              <a:tabLst/>
            </a:pPr>
            <a:endParaRPr sz="1000" dirty="0">
              <a:latin typeface="Arial"/>
              <a:ea typeface="Arial"/>
              <a:cs typeface="Arial"/>
            </a:endParaRPr>
          </a:p>
        </p:txBody>
      </p:sp>
      <p:grpSp>
        <p:nvGrpSpPr>
          <p:cNvPr id="3" name="group 2"/>
          <p:cNvGrpSpPr/>
          <p:nvPr/>
        </p:nvGrpSpPr>
        <p:grpSpPr>
          <a:xfrm rot="21600000">
            <a:off x="0" y="0"/>
            <a:ext cx="12192000" cy="1429511"/>
            <a:chOff x="0" y="0"/>
            <a:chExt cx="12192000" cy="1429511"/>
          </a:xfrm>
        </p:grpSpPr>
        <p:sp>
          <p:nvSpPr>
            <p:cNvPr id="6" name="rect 6"/>
            <p:cNvSpPr/>
            <p:nvPr/>
          </p:nvSpPr>
          <p:spPr>
            <a:xfrm>
              <a:off x="0" y="0"/>
              <a:ext cx="12192000" cy="1429511"/>
            </a:xfrm>
            <a:prstGeom prst="rect">
              <a:avLst/>
            </a:prstGeom>
            <a:solidFill>
              <a:srgbClr val="084E6E">
                <a:alpha val="100000"/>
              </a:srgbClr>
            </a:solidFill>
            <a:ln w="0" cap="flat">
              <a:noFill/>
              <a:prstDash val="solid"/>
              <a:miter lim="0"/>
            </a:ln>
          </p:spPr>
          <p:txBody>
            <a:bodyPr rtlCol="0"/>
            <a:lstStyle/>
            <a:p>
              <a:pPr algn="ctr"/>
              <a:endParaRPr lang="zh-CN" altLang="en-US"/>
            </a:p>
          </p:txBody>
        </p:sp>
        <p:sp>
          <p:nvSpPr>
            <p:cNvPr id="8" name="textbox 8"/>
            <p:cNvSpPr/>
            <p:nvPr/>
          </p:nvSpPr>
          <p:spPr>
            <a:xfrm>
              <a:off x="0" y="283553"/>
              <a:ext cx="12192000" cy="866775"/>
            </a:xfrm>
            <a:prstGeom prst="rect">
              <a:avLst/>
            </a:prstGeom>
            <a:noFill/>
            <a:ln w="0" cap="flat">
              <a:noFill/>
              <a:prstDash val="solid"/>
              <a:miter lim="0"/>
            </a:ln>
          </p:spPr>
          <p:txBody>
            <a:bodyPr vert="horz" wrap="square" lIns="0" tIns="0" rIns="0" bIns="0"/>
            <a:lstStyle/>
            <a:p>
              <a:pPr algn="l" rtl="0" eaLnBrk="0">
                <a:lnSpc>
                  <a:spcPct val="95124"/>
                </a:lnSpc>
                <a:tabLst/>
              </a:pPr>
              <a:endParaRPr sz="100" dirty="0">
                <a:latin typeface="Arial"/>
                <a:ea typeface="Arial"/>
                <a:cs typeface="Arial"/>
              </a:endParaRPr>
            </a:p>
            <a:p>
              <a:pPr marL="12700" algn="ctr" rtl="0" eaLnBrk="0">
                <a:tabLst/>
              </a:pPr>
              <a:r>
                <a:rPr lang="en-US" sz="3600" b="1" kern="0" spc="0" dirty="0">
                  <a:solidFill>
                    <a:srgbClr val="FFFFFF">
                      <a:alpha val="100000"/>
                    </a:srgbClr>
                  </a:solidFill>
                  <a:latin typeface="Times New Roman"/>
                  <a:ea typeface="Times New Roman"/>
                  <a:cs typeface="Times New Roman"/>
                </a:rPr>
                <a:t>CEC/ICMC 2025</a:t>
              </a:r>
            </a:p>
            <a:p>
              <a:pPr marL="12700" algn="ctr" rtl="0" eaLnBrk="0">
                <a:tabLst/>
              </a:pPr>
              <a:r>
                <a:rPr lang="sv-SE" sz="2700" b="1" kern="0" dirty="0">
                  <a:solidFill>
                    <a:srgbClr val="FFFFFF">
                      <a:alpha val="100000"/>
                    </a:srgbClr>
                  </a:solidFill>
                  <a:latin typeface="Times New Roman"/>
                  <a:ea typeface="Times New Roman"/>
                  <a:cs typeface="Times New Roman"/>
                </a:rPr>
                <a:t>M</a:t>
              </a:r>
              <a:r>
                <a:rPr lang="en-US" altLang="zh-CN" sz="2700" b="1" kern="0" dirty="0">
                  <a:solidFill>
                    <a:srgbClr val="FFFFFF">
                      <a:alpha val="100000"/>
                    </a:srgbClr>
                  </a:solidFill>
                  <a:latin typeface="Times New Roman"/>
                  <a:ea typeface="Times New Roman"/>
                  <a:cs typeface="Times New Roman"/>
                </a:rPr>
                <a:t>ay </a:t>
              </a:r>
              <a:r>
                <a:rPr lang="sv-SE" altLang="zh-CN" sz="2700" b="1" kern="0" dirty="0">
                  <a:solidFill>
                    <a:srgbClr val="FFFFFF">
                      <a:alpha val="100000"/>
                    </a:srgbClr>
                  </a:solidFill>
                  <a:latin typeface="Times New Roman"/>
                  <a:ea typeface="Times New Roman"/>
                  <a:cs typeface="Times New Roman"/>
                </a:rPr>
                <a:t>21</a:t>
              </a:r>
              <a:endParaRPr lang="sv-SE" sz="2700" dirty="0">
                <a:latin typeface="Times New Roman"/>
                <a:ea typeface="Times New Roman"/>
                <a:cs typeface="Times New Roman"/>
              </a:endParaRPr>
            </a:p>
          </p:txBody>
        </p:sp>
        <p:pic>
          <p:nvPicPr>
            <p:cNvPr id="10" name="picture 10"/>
            <p:cNvPicPr>
              <a:picLocks noChangeAspect="1"/>
            </p:cNvPicPr>
            <p:nvPr/>
          </p:nvPicPr>
          <p:blipFill>
            <a:blip r:embed="rId3"/>
            <a:stretch>
              <a:fillRect/>
            </a:stretch>
          </p:blipFill>
          <p:spPr>
            <a:xfrm>
              <a:off x="247886" y="226636"/>
              <a:ext cx="1037844" cy="1036320"/>
            </a:xfrm>
            <a:prstGeom prst="rect">
              <a:avLst/>
            </a:prstGeom>
          </p:spPr>
        </p:pic>
        <p:pic>
          <p:nvPicPr>
            <p:cNvPr id="12" name="picture 12"/>
            <p:cNvPicPr>
              <a:picLocks noChangeAspect="1"/>
            </p:cNvPicPr>
            <p:nvPr/>
          </p:nvPicPr>
          <p:blipFill>
            <a:blip r:embed="rId4"/>
            <a:stretch>
              <a:fillRect/>
            </a:stretch>
          </p:blipFill>
          <p:spPr>
            <a:xfrm>
              <a:off x="11029852" y="393871"/>
              <a:ext cx="914262" cy="802796"/>
            </a:xfrm>
            <a:prstGeom prst="rect">
              <a:avLst/>
            </a:prstGeom>
          </p:spPr>
        </p:pic>
      </p:grpSp>
      <p:sp>
        <p:nvSpPr>
          <p:cNvPr id="14" name="textbox 14"/>
          <p:cNvSpPr/>
          <p:nvPr/>
        </p:nvSpPr>
        <p:spPr>
          <a:xfrm>
            <a:off x="0" y="6059423"/>
            <a:ext cx="12192000" cy="798830"/>
          </a:xfrm>
          <a:prstGeom prst="rect">
            <a:avLst/>
          </a:prstGeom>
          <a:solidFill>
            <a:srgbClr val="084E6E">
              <a:alpha val="100000"/>
            </a:srgbClr>
          </a:solidFill>
          <a:ln w="0" cap="flat">
            <a:noFill/>
            <a:prstDash val="solid"/>
            <a:miter lim="0"/>
          </a:ln>
        </p:spPr>
        <p:txBody>
          <a:bodyPr vert="horz" wrap="square" lIns="0" tIns="0" rIns="0" bIns="0"/>
          <a:lstStyle/>
          <a:p>
            <a:pPr algn="l" rtl="0" eaLnBrk="0">
              <a:lnSpc>
                <a:spcPct val="8177"/>
              </a:lnSpc>
              <a:tabLst/>
            </a:pPr>
            <a:endParaRPr sz="100" dirty="0">
              <a:latin typeface="Arial"/>
              <a:ea typeface="Arial"/>
              <a:cs typeface="Arial"/>
            </a:endParaRPr>
          </a:p>
          <a:p>
            <a:pPr marL="4095750" algn="l" rtl="0" eaLnBrk="0">
              <a:lnSpc>
                <a:spcPct val="80000"/>
              </a:lnSpc>
              <a:tabLst/>
            </a:pPr>
            <a:endParaRPr lang="en-US" sz="2400" b="1" kern="0" spc="-20" dirty="0">
              <a:solidFill>
                <a:srgbClr val="FFFFFF">
                  <a:alpha val="100000"/>
                </a:srgbClr>
              </a:solidFill>
              <a:latin typeface="Times New Roman"/>
              <a:ea typeface="Times New Roman"/>
              <a:cs typeface="Times New Roman"/>
            </a:endParaRPr>
          </a:p>
          <a:p>
            <a:pPr algn="ctr" rtl="0" eaLnBrk="0">
              <a:lnSpc>
                <a:spcPct val="80000"/>
              </a:lnSpc>
              <a:tabLst/>
            </a:pPr>
            <a:r>
              <a:rPr lang="en-US" sz="2400" b="1" kern="0" spc="-20" dirty="0">
                <a:solidFill>
                  <a:srgbClr val="FFFFFF">
                    <a:alpha val="100000"/>
                  </a:srgbClr>
                </a:solidFill>
                <a:latin typeface="Times New Roman"/>
                <a:ea typeface="Times New Roman"/>
                <a:cs typeface="Times New Roman"/>
              </a:rPr>
              <a:t>Zhejiang University, Hangzhou, P.R. China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7877E2-AAEB-362D-41E7-2EC2D40B8DF5}"/>
            </a:ext>
          </a:extLst>
        </p:cNvPr>
        <p:cNvGrpSpPr/>
        <p:nvPr/>
      </p:nvGrpSpPr>
      <p:grpSpPr>
        <a:xfrm>
          <a:off x="0" y="0"/>
          <a:ext cx="0" cy="0"/>
          <a:chOff x="0" y="0"/>
          <a:chExt cx="0" cy="0"/>
        </a:xfrm>
      </p:grpSpPr>
      <p:sp>
        <p:nvSpPr>
          <p:cNvPr id="138" name="rect 138">
            <a:extLst>
              <a:ext uri="{FF2B5EF4-FFF2-40B4-BE49-F238E27FC236}">
                <a16:creationId xmlns:a16="http://schemas.microsoft.com/office/drawing/2014/main" id="{9ADFFC07-AF94-A1C3-58E7-BCA87848E3B6}"/>
              </a:ext>
            </a:extLst>
          </p:cNvPr>
          <p:cNvSpPr/>
          <p:nvPr/>
        </p:nvSpPr>
        <p:spPr>
          <a:xfrm>
            <a:off x="0" y="0"/>
            <a:ext cx="12192000" cy="6857998"/>
          </a:xfrm>
          <a:prstGeom prst="rect">
            <a:avLst/>
          </a:prstGeom>
          <a:solidFill>
            <a:srgbClr val="F3F3F3">
              <a:alpha val="96078"/>
            </a:srgbClr>
          </a:solidFill>
          <a:ln w="0" cap="flat">
            <a:noFill/>
            <a:prstDash val="solid"/>
            <a:miter lim="0"/>
          </a:ln>
        </p:spPr>
        <p:txBody>
          <a:bodyPr rtlCol="0"/>
          <a:lstStyle/>
          <a:p>
            <a:pPr algn="ctr"/>
            <a:endParaRPr lang="zh-CN" altLang="en-US"/>
          </a:p>
        </p:txBody>
      </p:sp>
      <p:sp>
        <p:nvSpPr>
          <p:cNvPr id="11" name="矩形 10">
            <a:extLst>
              <a:ext uri="{FF2B5EF4-FFF2-40B4-BE49-F238E27FC236}">
                <a16:creationId xmlns:a16="http://schemas.microsoft.com/office/drawing/2014/main" id="{30AF9C8C-4053-6B87-68FE-CDEBA926417F}"/>
              </a:ext>
            </a:extLst>
          </p:cNvPr>
          <p:cNvSpPr/>
          <p:nvPr/>
        </p:nvSpPr>
        <p:spPr>
          <a:xfrm>
            <a:off x="101317" y="567858"/>
            <a:ext cx="11988227" cy="6001053"/>
          </a:xfrm>
          <a:prstGeom prst="rect">
            <a:avLst/>
          </a:prstGeom>
          <a:solidFill>
            <a:schemeClr val="bg1"/>
          </a:solidFill>
          <a:ln>
            <a:solidFill>
              <a:srgbClr val="D2DEEF"/>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dirty="0"/>
          </a:p>
        </p:txBody>
      </p:sp>
      <p:sp>
        <p:nvSpPr>
          <p:cNvPr id="162" name="textbox 162">
            <a:extLst>
              <a:ext uri="{FF2B5EF4-FFF2-40B4-BE49-F238E27FC236}">
                <a16:creationId xmlns:a16="http://schemas.microsoft.com/office/drawing/2014/main" id="{B157F1CD-04C8-54F3-0242-200BF5380FED}"/>
              </a:ext>
            </a:extLst>
          </p:cNvPr>
          <p:cNvSpPr/>
          <p:nvPr/>
        </p:nvSpPr>
        <p:spPr>
          <a:xfrm>
            <a:off x="3048" y="0"/>
            <a:ext cx="11190731" cy="507492"/>
          </a:xfrm>
          <a:prstGeom prst="rect">
            <a:avLst/>
          </a:prstGeom>
          <a:solidFill>
            <a:srgbClr val="084E6E">
              <a:alpha val="100000"/>
            </a:srgbClr>
          </a:solidFill>
          <a:ln w="0" cap="flat">
            <a:noFill/>
            <a:prstDash val="solid"/>
            <a:miter lim="0"/>
          </a:ln>
        </p:spPr>
        <p:txBody>
          <a:bodyPr vert="horz" wrap="square" lIns="0" tIns="0" rIns="0" bIns="0"/>
          <a:lstStyle/>
          <a:p>
            <a:pPr algn="l" rtl="0" eaLnBrk="0">
              <a:lnSpc>
                <a:spcPct val="107000"/>
              </a:lnSpc>
              <a:tabLst/>
            </a:pPr>
            <a:endParaRPr sz="900" dirty="0">
              <a:latin typeface="Arial"/>
              <a:ea typeface="Arial"/>
              <a:cs typeface="Arial"/>
            </a:endParaRPr>
          </a:p>
          <a:p>
            <a:pPr algn="l" rtl="0" eaLnBrk="0">
              <a:lnSpc>
                <a:spcPct val="7249"/>
              </a:lnSpc>
              <a:tabLst/>
            </a:pPr>
            <a:endParaRPr sz="100" dirty="0">
              <a:latin typeface="Arial"/>
              <a:ea typeface="Arial"/>
              <a:cs typeface="Arial"/>
            </a:endParaRPr>
          </a:p>
          <a:p>
            <a:pPr marL="374015" algn="l" rtl="0" eaLnBrk="0">
              <a:lnSpc>
                <a:spcPct val="78000"/>
              </a:lnSpc>
              <a:tabLst/>
            </a:pPr>
            <a:r>
              <a:rPr lang="en-US" sz="2400" b="1" kern="0" spc="0" dirty="0">
                <a:solidFill>
                  <a:srgbClr val="FFFFFF">
                    <a:alpha val="100000"/>
                  </a:srgbClr>
                </a:solidFill>
                <a:latin typeface="Times New Roman"/>
                <a:ea typeface="Times New Roman"/>
                <a:cs typeface="Times New Roman"/>
              </a:rPr>
              <a:t>Results and analysis</a:t>
            </a:r>
          </a:p>
        </p:txBody>
      </p:sp>
      <p:pic>
        <p:nvPicPr>
          <p:cNvPr id="166" name="picture 166">
            <a:extLst>
              <a:ext uri="{FF2B5EF4-FFF2-40B4-BE49-F238E27FC236}">
                <a16:creationId xmlns:a16="http://schemas.microsoft.com/office/drawing/2014/main" id="{BA329524-C31D-9FF7-7E0E-907A07D51B0B}"/>
              </a:ext>
            </a:extLst>
          </p:cNvPr>
          <p:cNvPicPr>
            <a:picLocks noChangeAspect="1"/>
          </p:cNvPicPr>
          <p:nvPr/>
        </p:nvPicPr>
        <p:blipFill>
          <a:blip r:embed="rId3"/>
          <a:stretch>
            <a:fillRect/>
          </a:stretch>
        </p:blipFill>
        <p:spPr>
          <a:xfrm rot="21600000">
            <a:off x="11193780" y="0"/>
            <a:ext cx="998219" cy="507491"/>
          </a:xfrm>
          <a:prstGeom prst="rect">
            <a:avLst/>
          </a:prstGeom>
        </p:spPr>
      </p:pic>
      <p:sp>
        <p:nvSpPr>
          <p:cNvPr id="170" name="textbox 170">
            <a:extLst>
              <a:ext uri="{FF2B5EF4-FFF2-40B4-BE49-F238E27FC236}">
                <a16:creationId xmlns:a16="http://schemas.microsoft.com/office/drawing/2014/main" id="{7BD7929A-C0A4-E6E4-B63F-0240328B1BD2}"/>
              </a:ext>
            </a:extLst>
          </p:cNvPr>
          <p:cNvSpPr/>
          <p:nvPr/>
        </p:nvSpPr>
        <p:spPr>
          <a:xfrm>
            <a:off x="11091164" y="6604507"/>
            <a:ext cx="1013460" cy="307975"/>
          </a:xfrm>
          <a:prstGeom prst="rect">
            <a:avLst/>
          </a:prstGeom>
          <a:noFill/>
          <a:ln w="0" cap="flat">
            <a:noFill/>
            <a:prstDash val="solid"/>
            <a:miter lim="0"/>
          </a:ln>
        </p:spPr>
        <p:txBody>
          <a:bodyPr vert="horz" wrap="square" lIns="0" tIns="0" rIns="0" bIns="0"/>
          <a:lstStyle/>
          <a:p>
            <a:pPr algn="l" rtl="0" eaLnBrk="0">
              <a:lnSpc>
                <a:spcPct val="112000"/>
              </a:lnSpc>
              <a:tabLst/>
            </a:pPr>
            <a:endParaRPr sz="200" dirty="0">
              <a:latin typeface="Arial"/>
              <a:ea typeface="Arial"/>
              <a:cs typeface="Arial"/>
            </a:endParaRPr>
          </a:p>
          <a:p>
            <a:pPr marL="218440" algn="l" rtl="0" eaLnBrk="0">
              <a:lnSpc>
                <a:spcPct val="88000"/>
              </a:lnSpc>
              <a:spcBef>
                <a:spcPts val="1"/>
              </a:spcBef>
              <a:tabLst>
                <a:tab pos="450215" algn="l"/>
              </a:tabLst>
            </a:pPr>
            <a:r>
              <a:rPr sz="1500" kern="0" spc="0" dirty="0">
                <a:solidFill>
                  <a:srgbClr val="FFFFFF">
                    <a:alpha val="100000"/>
                  </a:srgbClr>
                </a:solidFill>
                <a:latin typeface="Microsoft YaHei"/>
                <a:ea typeface="Microsoft YaHei"/>
                <a:cs typeface="Microsoft YaHei"/>
              </a:rPr>
              <a:t>	</a:t>
            </a:r>
            <a:r>
              <a:rPr sz="1500" b="1" kern="0" spc="-40" dirty="0">
                <a:solidFill>
                  <a:srgbClr val="FFFFFF">
                    <a:alpha val="100000"/>
                  </a:srgbClr>
                </a:solidFill>
                <a:latin typeface="Microsoft YaHei"/>
                <a:ea typeface="Microsoft YaHei"/>
                <a:cs typeface="Microsoft YaHei"/>
              </a:rPr>
              <a:t>6</a:t>
            </a:r>
            <a:r>
              <a:rPr sz="1500" b="1" kern="0" spc="-10" dirty="0">
                <a:solidFill>
                  <a:srgbClr val="FFFFFF">
                    <a:alpha val="100000"/>
                  </a:srgbClr>
                </a:solidFill>
                <a:latin typeface="Microsoft YaHei"/>
                <a:ea typeface="Microsoft YaHei"/>
                <a:cs typeface="Microsoft YaHei"/>
              </a:rPr>
              <a:t>     </a:t>
            </a:r>
            <a:endParaRPr sz="1500" dirty="0">
              <a:latin typeface="Microsoft YaHei"/>
              <a:ea typeface="Microsoft YaHei"/>
              <a:cs typeface="Microsoft YaHei"/>
            </a:endParaRPr>
          </a:p>
        </p:txBody>
      </p:sp>
      <p:pic>
        <p:nvPicPr>
          <p:cNvPr id="172" name="picture 172">
            <a:extLst>
              <a:ext uri="{FF2B5EF4-FFF2-40B4-BE49-F238E27FC236}">
                <a16:creationId xmlns:a16="http://schemas.microsoft.com/office/drawing/2014/main" id="{F52EA19F-3342-74C0-4105-E65169859263}"/>
              </a:ext>
            </a:extLst>
          </p:cNvPr>
          <p:cNvPicPr>
            <a:picLocks noChangeAspect="1"/>
          </p:cNvPicPr>
          <p:nvPr/>
        </p:nvPicPr>
        <p:blipFill>
          <a:blip r:embed="rId4"/>
          <a:stretch>
            <a:fillRect/>
          </a:stretch>
        </p:blipFill>
        <p:spPr>
          <a:xfrm rot="21600000">
            <a:off x="11883804" y="6617207"/>
            <a:ext cx="205740" cy="239267"/>
          </a:xfrm>
          <a:prstGeom prst="rect">
            <a:avLst/>
          </a:prstGeom>
        </p:spPr>
      </p:pic>
      <p:pic>
        <p:nvPicPr>
          <p:cNvPr id="174" name="picture 174">
            <a:extLst>
              <a:ext uri="{FF2B5EF4-FFF2-40B4-BE49-F238E27FC236}">
                <a16:creationId xmlns:a16="http://schemas.microsoft.com/office/drawing/2014/main" id="{E6F06697-64CD-59F3-7102-ED141D749FF5}"/>
              </a:ext>
            </a:extLst>
          </p:cNvPr>
          <p:cNvPicPr>
            <a:picLocks noChangeAspect="1"/>
          </p:cNvPicPr>
          <p:nvPr/>
        </p:nvPicPr>
        <p:blipFill>
          <a:blip r:embed="rId5"/>
          <a:stretch>
            <a:fillRect/>
          </a:stretch>
        </p:blipFill>
        <p:spPr>
          <a:xfrm rot="21600000">
            <a:off x="11103864" y="6617207"/>
            <a:ext cx="205740" cy="239267"/>
          </a:xfrm>
          <a:prstGeom prst="rect">
            <a:avLst/>
          </a:prstGeom>
        </p:spPr>
      </p:pic>
      <p:grpSp>
        <p:nvGrpSpPr>
          <p:cNvPr id="4" name="组合 3">
            <a:extLst>
              <a:ext uri="{FF2B5EF4-FFF2-40B4-BE49-F238E27FC236}">
                <a16:creationId xmlns:a16="http://schemas.microsoft.com/office/drawing/2014/main" id="{F62696D5-705E-42C8-287E-7DF3FDF8ECB9}"/>
              </a:ext>
            </a:extLst>
          </p:cNvPr>
          <p:cNvGrpSpPr/>
          <p:nvPr/>
        </p:nvGrpSpPr>
        <p:grpSpPr>
          <a:xfrm>
            <a:off x="0" y="6591759"/>
            <a:ext cx="12192000" cy="266241"/>
            <a:chOff x="0" y="6408163"/>
            <a:chExt cx="12192000" cy="449838"/>
          </a:xfrm>
          <a:solidFill>
            <a:srgbClr val="084E6E"/>
          </a:solidFill>
        </p:grpSpPr>
        <p:sp>
          <p:nvSpPr>
            <p:cNvPr id="5" name="矩形 4">
              <a:extLst>
                <a:ext uri="{FF2B5EF4-FFF2-40B4-BE49-F238E27FC236}">
                  <a16:creationId xmlns:a16="http://schemas.microsoft.com/office/drawing/2014/main" id="{6A7A333D-80FC-58FC-A6CA-FD1599508D9D}"/>
                </a:ext>
              </a:extLst>
            </p:cNvPr>
            <p:cNvSpPr/>
            <p:nvPr/>
          </p:nvSpPr>
          <p:spPr>
            <a:xfrm>
              <a:off x="0" y="6408163"/>
              <a:ext cx="10869563"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id="{7E3A8B86-8C12-045F-39CE-9B68375D3668}"/>
                </a:ext>
              </a:extLst>
            </p:cNvPr>
            <p:cNvSpPr/>
            <p:nvPr/>
          </p:nvSpPr>
          <p:spPr>
            <a:xfrm>
              <a:off x="10869563" y="6408163"/>
              <a:ext cx="1322437"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textbox 50">
            <a:extLst>
              <a:ext uri="{FF2B5EF4-FFF2-40B4-BE49-F238E27FC236}">
                <a16:creationId xmlns:a16="http://schemas.microsoft.com/office/drawing/2014/main" id="{C579415E-381C-38BC-D8A9-27DD77C8E511}"/>
              </a:ext>
            </a:extLst>
          </p:cNvPr>
          <p:cNvSpPr/>
          <p:nvPr/>
        </p:nvSpPr>
        <p:spPr>
          <a:xfrm>
            <a:off x="11091164" y="6604507"/>
            <a:ext cx="703513" cy="307975"/>
          </a:xfrm>
          <a:prstGeom prst="rect">
            <a:avLst/>
          </a:prstGeom>
          <a:noFill/>
          <a:ln w="0" cap="flat">
            <a:noFill/>
            <a:prstDash val="solid"/>
            <a:miter lim="0"/>
          </a:ln>
        </p:spPr>
        <p:txBody>
          <a:bodyPr vert="horz" wrap="square" lIns="0" tIns="0" rIns="0" bIns="0"/>
          <a:lstStyle/>
          <a:p>
            <a:pPr algn="l" rtl="0" eaLnBrk="0">
              <a:lnSpc>
                <a:spcPct val="112000"/>
              </a:lnSpc>
              <a:tabLst/>
            </a:pPr>
            <a:endParaRPr sz="200" dirty="0">
              <a:latin typeface="Arial"/>
              <a:ea typeface="Arial"/>
              <a:cs typeface="Arial"/>
            </a:endParaRPr>
          </a:p>
          <a:p>
            <a:pPr marL="218440" algn="l" rtl="0" eaLnBrk="0">
              <a:lnSpc>
                <a:spcPct val="88000"/>
              </a:lnSpc>
              <a:spcBef>
                <a:spcPts val="1"/>
              </a:spcBef>
              <a:tabLst>
                <a:tab pos="454659" algn="l"/>
              </a:tabLst>
            </a:pPr>
            <a:r>
              <a:rPr sz="1500" kern="0" spc="0" dirty="0">
                <a:solidFill>
                  <a:srgbClr val="FFFFFF">
                    <a:alpha val="100000"/>
                  </a:srgbClr>
                </a:solidFill>
                <a:latin typeface="Microsoft YaHei"/>
                <a:ea typeface="Microsoft YaHei"/>
                <a:cs typeface="Microsoft YaHei"/>
              </a:rPr>
              <a:t>	</a:t>
            </a:r>
            <a:r>
              <a:rPr lang="en-US" sz="1500" b="1" kern="0" spc="-10" dirty="0">
                <a:solidFill>
                  <a:srgbClr val="FFFFFF">
                    <a:alpha val="100000"/>
                  </a:srgbClr>
                </a:solidFill>
                <a:latin typeface="Microsoft YaHei"/>
                <a:ea typeface="Microsoft YaHei"/>
                <a:cs typeface="Microsoft YaHei"/>
              </a:rPr>
              <a:t>10</a:t>
            </a:r>
            <a:endParaRPr sz="1500" dirty="0">
              <a:latin typeface="Microsoft YaHei"/>
              <a:ea typeface="Microsoft YaHei"/>
              <a:cs typeface="Microsoft YaHei"/>
            </a:endParaRPr>
          </a:p>
        </p:txBody>
      </p:sp>
      <p:pic>
        <p:nvPicPr>
          <p:cNvPr id="9" name="picture 52">
            <a:extLst>
              <a:ext uri="{FF2B5EF4-FFF2-40B4-BE49-F238E27FC236}">
                <a16:creationId xmlns:a16="http://schemas.microsoft.com/office/drawing/2014/main" id="{5B5F5045-862C-A77B-1B89-6028935E0DAD}"/>
              </a:ext>
            </a:extLst>
          </p:cNvPr>
          <p:cNvPicPr>
            <a:picLocks noChangeAspect="1"/>
          </p:cNvPicPr>
          <p:nvPr/>
        </p:nvPicPr>
        <p:blipFill>
          <a:blip r:embed="rId5"/>
          <a:stretch>
            <a:fillRect/>
          </a:stretch>
        </p:blipFill>
        <p:spPr>
          <a:xfrm rot="21600000">
            <a:off x="11103864" y="6617207"/>
            <a:ext cx="205740" cy="239267"/>
          </a:xfrm>
          <a:prstGeom prst="rect">
            <a:avLst/>
          </a:prstGeom>
        </p:spPr>
      </p:pic>
      <p:pic>
        <p:nvPicPr>
          <p:cNvPr id="10" name="picture 82">
            <a:extLst>
              <a:ext uri="{FF2B5EF4-FFF2-40B4-BE49-F238E27FC236}">
                <a16:creationId xmlns:a16="http://schemas.microsoft.com/office/drawing/2014/main" id="{9202C491-A0A6-5CB8-A787-609CC9B3383D}"/>
              </a:ext>
            </a:extLst>
          </p:cNvPr>
          <p:cNvPicPr>
            <a:picLocks noChangeAspect="1"/>
          </p:cNvPicPr>
          <p:nvPr/>
        </p:nvPicPr>
        <p:blipFill>
          <a:blip r:embed="rId4"/>
          <a:stretch>
            <a:fillRect/>
          </a:stretch>
        </p:blipFill>
        <p:spPr>
          <a:xfrm rot="21600000">
            <a:off x="11885676" y="6617207"/>
            <a:ext cx="205740" cy="239267"/>
          </a:xfrm>
          <a:prstGeom prst="rect">
            <a:avLst/>
          </a:prstGeom>
        </p:spPr>
      </p:pic>
      <p:sp>
        <p:nvSpPr>
          <p:cNvPr id="15" name="文本框 14">
            <a:extLst>
              <a:ext uri="{FF2B5EF4-FFF2-40B4-BE49-F238E27FC236}">
                <a16:creationId xmlns:a16="http://schemas.microsoft.com/office/drawing/2014/main" id="{CCE53DDF-9D44-9AAE-4E5B-C0405CC69665}"/>
              </a:ext>
            </a:extLst>
          </p:cNvPr>
          <p:cNvSpPr txBox="1"/>
          <p:nvPr/>
        </p:nvSpPr>
        <p:spPr>
          <a:xfrm>
            <a:off x="182908" y="652437"/>
            <a:ext cx="11364029" cy="498663"/>
          </a:xfrm>
          <a:prstGeom prst="rect">
            <a:avLst/>
          </a:prstGeom>
          <a:noFill/>
        </p:spPr>
        <p:txBody>
          <a:bodyPr wrap="square" rtlCol="0">
            <a:spAutoFit/>
          </a:bodyPr>
          <a:lstStyle/>
          <a:p>
            <a:pPr marL="285750" lvl="0" indent="-285750">
              <a:lnSpc>
                <a:spcPct val="150000"/>
              </a:lnSpc>
              <a:buFont typeface="Wingdings" panose="05000000000000000000" pitchFamily="2" charset="2"/>
              <a:buChar char="l"/>
              <a:defRPr/>
            </a:pPr>
            <a:r>
              <a:rPr lang="en-US" altLang="zh-CN" sz="2000" b="1"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The relationship between efficiency and frequency under different refrigeration temperatures</a:t>
            </a:r>
          </a:p>
        </p:txBody>
      </p:sp>
      <p:sp>
        <p:nvSpPr>
          <p:cNvPr id="3" name="文本框 2">
            <a:extLst>
              <a:ext uri="{FF2B5EF4-FFF2-40B4-BE49-F238E27FC236}">
                <a16:creationId xmlns:a16="http://schemas.microsoft.com/office/drawing/2014/main" id="{5A557248-5175-D04C-0790-85C025C34D97}"/>
              </a:ext>
            </a:extLst>
          </p:cNvPr>
          <p:cNvSpPr txBox="1"/>
          <p:nvPr/>
        </p:nvSpPr>
        <p:spPr>
          <a:xfrm>
            <a:off x="-1" y="44173"/>
            <a:ext cx="12191999" cy="461665"/>
          </a:xfrm>
          <a:prstGeom prst="rect">
            <a:avLst/>
          </a:prstGeom>
          <a:noFill/>
        </p:spPr>
        <p:txBody>
          <a:bodyPr wrap="square">
            <a:spAutoFit/>
          </a:bodyPr>
          <a:lstStyle/>
          <a:p>
            <a:pPr algn="ctr">
              <a:spcBef>
                <a:spcPct val="0"/>
              </a:spcBef>
            </a:pP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The influence </a:t>
            </a:r>
            <a:r>
              <a:rPr lang="en-US" altLang="zh-CN" sz="2400" b="1" dirty="0">
                <a:solidFill>
                  <a:srgbClr val="FFC000"/>
                </a:solidFill>
                <a:latin typeface="Times New Roman" panose="02020603050405020304" pitchFamily="18" charset="0"/>
                <a:ea typeface="微软雅黑" panose="020B0503020204020204" pitchFamily="34" charset="-122"/>
                <a:cs typeface="Times New Roman" panose="02020603050405020304" pitchFamily="18" charset="0"/>
              </a:rPr>
              <a:t>of</a:t>
            </a: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rgbClr val="FFC000"/>
                </a:solidFill>
                <a:latin typeface="Times New Roman" panose="02020603050405020304" pitchFamily="18" charset="0"/>
                <a:ea typeface="微软雅黑" panose="020B0503020204020204" pitchFamily="34" charset="-122"/>
                <a:cs typeface="Times New Roman" panose="02020603050405020304" pitchFamily="18" charset="0"/>
              </a:rPr>
              <a:t>the input power</a:t>
            </a:r>
          </a:p>
        </p:txBody>
      </p:sp>
      <p:sp>
        <p:nvSpPr>
          <p:cNvPr id="30" name="矩形 29">
            <a:extLst>
              <a:ext uri="{FF2B5EF4-FFF2-40B4-BE49-F238E27FC236}">
                <a16:creationId xmlns:a16="http://schemas.microsoft.com/office/drawing/2014/main" id="{8DA5AA34-9AE6-11B3-0D23-0E45F2B3E610}"/>
              </a:ext>
            </a:extLst>
          </p:cNvPr>
          <p:cNvSpPr/>
          <p:nvPr/>
        </p:nvSpPr>
        <p:spPr>
          <a:xfrm>
            <a:off x="5255823" y="1849720"/>
            <a:ext cx="6538854" cy="2539830"/>
          </a:xfrm>
          <a:prstGeom prst="rect">
            <a:avLst/>
          </a:prstGeom>
          <a:solidFill>
            <a:srgbClr val="1A7899"/>
          </a:solidFill>
          <a:ln w="12700" cap="flat" cmpd="sng" algn="ctr">
            <a:solidFill>
              <a:srgbClr val="12618A"/>
            </a:solidFill>
            <a:prstDash val="solid"/>
            <a:miter lim="800000"/>
          </a:ln>
          <a:effectLst/>
        </p:spPr>
        <p:txBody>
          <a:bodyPr rtlCol="0" anchor="ctr"/>
          <a:lstStyle/>
          <a:p>
            <a:pPr marL="285750" indent="-285750" algn="just">
              <a:lnSpc>
                <a:spcPts val="3500"/>
              </a:lnSpc>
              <a:buFont typeface="Wingdings" panose="05000000000000000000" pitchFamily="2" charset="2"/>
              <a:buChar char="p"/>
              <a:defRPr/>
            </a:pPr>
            <a:r>
              <a:rPr lang="en-US" altLang="zh-CN" sz="2200" dirty="0">
                <a:solidFill>
                  <a:schemeClr val="bg1"/>
                </a:solidFill>
                <a:latin typeface="Times New Roman" panose="02020603050405020304" pitchFamily="18" charset="0"/>
                <a:cs typeface="Times New Roman" panose="02020603050405020304" pitchFamily="18" charset="0"/>
              </a:rPr>
              <a:t>Under different refrigeration temperatures, a frequency range can also be found where the efficiency remains basically constant. Only when it deviates from this range will the efficiency drop significantly.</a:t>
            </a:r>
            <a:endParaRPr lang="zh-CN" altLang="en-US" sz="2200" dirty="0">
              <a:solidFill>
                <a:schemeClr val="bg1"/>
              </a:solidFill>
              <a:latin typeface="Times New Roman" panose="02020603050405020304" pitchFamily="18" charset="0"/>
              <a:cs typeface="Times New Roman" panose="02020603050405020304" pitchFamily="18" charset="0"/>
            </a:endParaRPr>
          </a:p>
        </p:txBody>
      </p:sp>
      <p:sp>
        <p:nvSpPr>
          <p:cNvPr id="31" name="矩形 30">
            <a:extLst>
              <a:ext uri="{FF2B5EF4-FFF2-40B4-BE49-F238E27FC236}">
                <a16:creationId xmlns:a16="http://schemas.microsoft.com/office/drawing/2014/main" id="{F1616124-A60E-39E2-F480-84E448254660}"/>
              </a:ext>
            </a:extLst>
          </p:cNvPr>
          <p:cNvSpPr/>
          <p:nvPr/>
        </p:nvSpPr>
        <p:spPr>
          <a:xfrm>
            <a:off x="280956" y="5659465"/>
            <a:ext cx="11626536" cy="862556"/>
          </a:xfrm>
          <a:prstGeom prst="rect">
            <a:avLst/>
          </a:prstGeom>
          <a:solidFill>
            <a:srgbClr val="1A7899"/>
          </a:solidFill>
          <a:ln w="12700" cap="flat" cmpd="sng" algn="ctr">
            <a:solidFill>
              <a:srgbClr val="12618A"/>
            </a:solidFill>
            <a:prstDash val="solid"/>
            <a:miter lim="800000"/>
          </a:ln>
          <a:effectLst/>
        </p:spPr>
        <p:txBody>
          <a:bodyPr rtlCol="0" anchor="ct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lang="en-US" altLang="zh-CN" sz="2400" b="1" dirty="0">
                <a:solidFill>
                  <a:srgbClr val="FFC000"/>
                </a:solidFill>
                <a:latin typeface="Times New Roman" panose="02020603050405020304" pitchFamily="18" charset="0"/>
                <a:cs typeface="Times New Roman" panose="02020603050405020304" pitchFamily="18" charset="0"/>
              </a:rPr>
              <a:t>If the input power or the refrigeration temperature is slightly adjusted, the optimal frequency usually does not need to be changed.</a:t>
            </a:r>
            <a:endParaRPr lang="zh-CN" altLang="en-US" sz="2400" b="1" dirty="0">
              <a:solidFill>
                <a:srgbClr val="FFC000"/>
              </a:solidFill>
              <a:latin typeface="Times New Roman" panose="02020603050405020304" pitchFamily="18" charset="0"/>
              <a:cs typeface="Times New Roman" panose="02020603050405020304" pitchFamily="18" charset="0"/>
            </a:endParaRPr>
          </a:p>
        </p:txBody>
      </p:sp>
      <p:grpSp>
        <p:nvGrpSpPr>
          <p:cNvPr id="26" name="组合 25">
            <a:extLst>
              <a:ext uri="{FF2B5EF4-FFF2-40B4-BE49-F238E27FC236}">
                <a16:creationId xmlns:a16="http://schemas.microsoft.com/office/drawing/2014/main" id="{4D3802A7-BBF2-D8AA-1933-DD78514801BF}"/>
              </a:ext>
            </a:extLst>
          </p:cNvPr>
          <p:cNvGrpSpPr/>
          <p:nvPr/>
        </p:nvGrpSpPr>
        <p:grpSpPr>
          <a:xfrm>
            <a:off x="280956" y="1151100"/>
            <a:ext cx="4680000" cy="4343289"/>
            <a:chOff x="280956" y="1043099"/>
            <a:chExt cx="4680000" cy="4343289"/>
          </a:xfrm>
        </p:grpSpPr>
        <p:pic>
          <p:nvPicPr>
            <p:cNvPr id="12" name="图片 11">
              <a:extLst>
                <a:ext uri="{FF2B5EF4-FFF2-40B4-BE49-F238E27FC236}">
                  <a16:creationId xmlns:a16="http://schemas.microsoft.com/office/drawing/2014/main" id="{A7F49CE8-48AB-E8CB-2D0D-4275BD70992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0956" y="1043099"/>
              <a:ext cx="4680000" cy="4343289"/>
            </a:xfrm>
            <a:prstGeom prst="rect">
              <a:avLst/>
            </a:prstGeom>
          </p:spPr>
        </p:pic>
        <p:sp>
          <p:nvSpPr>
            <p:cNvPr id="14" name="文本框 13">
              <a:extLst>
                <a:ext uri="{FF2B5EF4-FFF2-40B4-BE49-F238E27FC236}">
                  <a16:creationId xmlns:a16="http://schemas.microsoft.com/office/drawing/2014/main" id="{9201032A-EB43-D45B-30CD-8D7C57A03937}"/>
                </a:ext>
              </a:extLst>
            </p:cNvPr>
            <p:cNvSpPr txBox="1"/>
            <p:nvPr/>
          </p:nvSpPr>
          <p:spPr>
            <a:xfrm>
              <a:off x="2592321" y="4041470"/>
              <a:ext cx="982961" cy="246221"/>
            </a:xfrm>
            <a:prstGeom prst="rect">
              <a:avLst/>
            </a:prstGeom>
            <a:noFill/>
          </p:spPr>
          <p:txBody>
            <a:bodyPr wrap="none" rtlCol="0">
              <a:spAutoFit/>
            </a:bodyPr>
            <a:lstStyle/>
            <a:p>
              <a:r>
                <a:rPr lang="en-US" altLang="zh-CN" sz="1000" b="1" dirty="0">
                  <a:solidFill>
                    <a:srgbClr val="00698E"/>
                  </a:solidFill>
                  <a:latin typeface="Times New Roman" panose="02020603050405020304" pitchFamily="18" charset="0"/>
                  <a:cs typeface="Times New Roman" panose="02020603050405020304" pitchFamily="18" charset="0"/>
                </a:rPr>
                <a:t>114 Hz,</a:t>
              </a:r>
              <a:r>
                <a:rPr lang="zh-CN" altLang="en-US" sz="1000" b="1" dirty="0">
                  <a:solidFill>
                    <a:srgbClr val="00698E"/>
                  </a:solidFill>
                  <a:latin typeface="Times New Roman" panose="02020603050405020304" pitchFamily="18" charset="0"/>
                  <a:cs typeface="Times New Roman" panose="02020603050405020304" pitchFamily="18" charset="0"/>
                </a:rPr>
                <a:t> </a:t>
              </a:r>
              <a:r>
                <a:rPr lang="en-US" altLang="zh-CN" sz="1000" b="1" dirty="0">
                  <a:solidFill>
                    <a:srgbClr val="00698E"/>
                  </a:solidFill>
                  <a:latin typeface="Times New Roman" panose="02020603050405020304" pitchFamily="18" charset="0"/>
                  <a:cs typeface="Times New Roman" panose="02020603050405020304" pitchFamily="18" charset="0"/>
                </a:rPr>
                <a:t>8.45%</a:t>
              </a:r>
              <a:endParaRPr lang="zh-CN" altLang="en-US" sz="1000" b="1" dirty="0">
                <a:solidFill>
                  <a:srgbClr val="00698E"/>
                </a:solidFill>
                <a:latin typeface="Times New Roman" panose="02020603050405020304" pitchFamily="18" charset="0"/>
                <a:cs typeface="Times New Roman" panose="02020603050405020304" pitchFamily="18" charset="0"/>
              </a:endParaRPr>
            </a:p>
          </p:txBody>
        </p:sp>
        <p:sp>
          <p:nvSpPr>
            <p:cNvPr id="16" name="文本框 15">
              <a:extLst>
                <a:ext uri="{FF2B5EF4-FFF2-40B4-BE49-F238E27FC236}">
                  <a16:creationId xmlns:a16="http://schemas.microsoft.com/office/drawing/2014/main" id="{FB550EF8-2832-126F-799C-A2A262476F68}"/>
                </a:ext>
              </a:extLst>
            </p:cNvPr>
            <p:cNvSpPr txBox="1"/>
            <p:nvPr/>
          </p:nvSpPr>
          <p:spPr>
            <a:xfrm>
              <a:off x="2298623" y="2297325"/>
              <a:ext cx="1047082" cy="246221"/>
            </a:xfrm>
            <a:prstGeom prst="rect">
              <a:avLst/>
            </a:prstGeom>
            <a:noFill/>
          </p:spPr>
          <p:txBody>
            <a:bodyPr wrap="none" rtlCol="0">
              <a:spAutoFit/>
            </a:bodyPr>
            <a:lstStyle/>
            <a:p>
              <a:r>
                <a:rPr lang="en-US" altLang="zh-CN" sz="1000" b="1" dirty="0">
                  <a:solidFill>
                    <a:srgbClr val="00698E"/>
                  </a:solidFill>
                  <a:latin typeface="Times New Roman" panose="02020603050405020304" pitchFamily="18" charset="0"/>
                  <a:cs typeface="Times New Roman" panose="02020603050405020304" pitchFamily="18" charset="0"/>
                </a:rPr>
                <a:t>113 Hz,</a:t>
              </a:r>
              <a:r>
                <a:rPr lang="zh-CN" altLang="en-US" sz="1000" b="1" dirty="0">
                  <a:solidFill>
                    <a:srgbClr val="00698E"/>
                  </a:solidFill>
                  <a:latin typeface="Times New Roman" panose="02020603050405020304" pitchFamily="18" charset="0"/>
                  <a:cs typeface="Times New Roman" panose="02020603050405020304" pitchFamily="18" charset="0"/>
                </a:rPr>
                <a:t> </a:t>
              </a:r>
              <a:r>
                <a:rPr lang="en-US" altLang="zh-CN" sz="1000" b="1" dirty="0">
                  <a:solidFill>
                    <a:srgbClr val="00698E"/>
                  </a:solidFill>
                  <a:latin typeface="Times New Roman" panose="02020603050405020304" pitchFamily="18" charset="0"/>
                  <a:cs typeface="Times New Roman" panose="02020603050405020304" pitchFamily="18" charset="0"/>
                </a:rPr>
                <a:t>10.56%</a:t>
              </a:r>
              <a:endParaRPr lang="zh-CN" altLang="en-US" sz="1000" b="1" dirty="0">
                <a:solidFill>
                  <a:srgbClr val="00698E"/>
                </a:solidFill>
                <a:latin typeface="Times New Roman" panose="02020603050405020304" pitchFamily="18" charset="0"/>
                <a:cs typeface="Times New Roman" panose="02020603050405020304" pitchFamily="18" charset="0"/>
              </a:endParaRPr>
            </a:p>
          </p:txBody>
        </p:sp>
        <p:sp>
          <p:nvSpPr>
            <p:cNvPr id="18" name="文本框 17">
              <a:extLst>
                <a:ext uri="{FF2B5EF4-FFF2-40B4-BE49-F238E27FC236}">
                  <a16:creationId xmlns:a16="http://schemas.microsoft.com/office/drawing/2014/main" id="{38BED07B-D2C0-4499-4BBF-4A47CCC31D5C}"/>
                </a:ext>
              </a:extLst>
            </p:cNvPr>
            <p:cNvSpPr txBox="1"/>
            <p:nvPr/>
          </p:nvSpPr>
          <p:spPr>
            <a:xfrm>
              <a:off x="2031861" y="1618154"/>
              <a:ext cx="1047082" cy="246221"/>
            </a:xfrm>
            <a:prstGeom prst="rect">
              <a:avLst/>
            </a:prstGeom>
            <a:noFill/>
          </p:spPr>
          <p:txBody>
            <a:bodyPr wrap="none" rtlCol="0">
              <a:spAutoFit/>
            </a:bodyPr>
            <a:lstStyle/>
            <a:p>
              <a:r>
                <a:rPr lang="en-US" altLang="zh-CN" sz="1000" b="1" dirty="0">
                  <a:solidFill>
                    <a:srgbClr val="00698E"/>
                  </a:solidFill>
                  <a:latin typeface="Times New Roman" panose="02020603050405020304" pitchFamily="18" charset="0"/>
                  <a:cs typeface="Times New Roman" panose="02020603050405020304" pitchFamily="18" charset="0"/>
                </a:rPr>
                <a:t>112 Hz,</a:t>
              </a:r>
              <a:r>
                <a:rPr lang="zh-CN" altLang="en-US" sz="1000" b="1" dirty="0">
                  <a:solidFill>
                    <a:srgbClr val="00698E"/>
                  </a:solidFill>
                  <a:latin typeface="Times New Roman" panose="02020603050405020304" pitchFamily="18" charset="0"/>
                  <a:cs typeface="Times New Roman" panose="02020603050405020304" pitchFamily="18" charset="0"/>
                </a:rPr>
                <a:t> </a:t>
              </a:r>
              <a:r>
                <a:rPr lang="en-US" altLang="zh-CN" sz="1000" b="1" dirty="0">
                  <a:solidFill>
                    <a:srgbClr val="00698E"/>
                  </a:solidFill>
                  <a:latin typeface="Times New Roman" panose="02020603050405020304" pitchFamily="18" charset="0"/>
                  <a:cs typeface="Times New Roman" panose="02020603050405020304" pitchFamily="18" charset="0"/>
                </a:rPr>
                <a:t>11.38%</a:t>
              </a:r>
              <a:endParaRPr lang="zh-CN" altLang="en-US" sz="1000" b="1" dirty="0">
                <a:solidFill>
                  <a:srgbClr val="00698E"/>
                </a:solidFill>
                <a:latin typeface="Times New Roman" panose="02020603050405020304" pitchFamily="18" charset="0"/>
                <a:cs typeface="Times New Roman" panose="02020603050405020304" pitchFamily="18" charset="0"/>
              </a:endParaRPr>
            </a:p>
          </p:txBody>
        </p:sp>
        <p:sp>
          <p:nvSpPr>
            <p:cNvPr id="21" name="椭圆 20">
              <a:extLst>
                <a:ext uri="{FF2B5EF4-FFF2-40B4-BE49-F238E27FC236}">
                  <a16:creationId xmlns:a16="http://schemas.microsoft.com/office/drawing/2014/main" id="{38227F3C-E006-7ACD-4830-0AE42297C869}"/>
                </a:ext>
              </a:extLst>
            </p:cNvPr>
            <p:cNvSpPr/>
            <p:nvPr/>
          </p:nvSpPr>
          <p:spPr>
            <a:xfrm>
              <a:off x="2965299" y="4258676"/>
              <a:ext cx="163167" cy="152124"/>
            </a:xfrm>
            <a:prstGeom prst="ellipse">
              <a:avLst/>
            </a:prstGeom>
            <a:solidFill>
              <a:schemeClr val="accent1">
                <a:alpha val="40000"/>
              </a:schemeClr>
            </a:solidFill>
            <a:ln>
              <a:noFill/>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椭圆 21">
              <a:extLst>
                <a:ext uri="{FF2B5EF4-FFF2-40B4-BE49-F238E27FC236}">
                  <a16:creationId xmlns:a16="http://schemas.microsoft.com/office/drawing/2014/main" id="{228FE270-23FE-FBCE-B9AD-85997927AED2}"/>
                </a:ext>
              </a:extLst>
            </p:cNvPr>
            <p:cNvSpPr/>
            <p:nvPr/>
          </p:nvSpPr>
          <p:spPr>
            <a:xfrm>
              <a:off x="2704950" y="2514531"/>
              <a:ext cx="163167" cy="152124"/>
            </a:xfrm>
            <a:prstGeom prst="ellipse">
              <a:avLst/>
            </a:prstGeom>
            <a:solidFill>
              <a:schemeClr val="accent1">
                <a:alpha val="40000"/>
              </a:schemeClr>
            </a:solidFill>
            <a:ln>
              <a:noFill/>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椭圆 23">
              <a:extLst>
                <a:ext uri="{FF2B5EF4-FFF2-40B4-BE49-F238E27FC236}">
                  <a16:creationId xmlns:a16="http://schemas.microsoft.com/office/drawing/2014/main" id="{9562A4AD-F879-31D1-C3AD-5F2C7AC42D7F}"/>
                </a:ext>
              </a:extLst>
            </p:cNvPr>
            <p:cNvSpPr/>
            <p:nvPr/>
          </p:nvSpPr>
          <p:spPr>
            <a:xfrm>
              <a:off x="2437470" y="1823937"/>
              <a:ext cx="163167" cy="152124"/>
            </a:xfrm>
            <a:prstGeom prst="ellipse">
              <a:avLst/>
            </a:prstGeom>
            <a:solidFill>
              <a:schemeClr val="accent1">
                <a:alpha val="40000"/>
              </a:schemeClr>
            </a:solidFill>
            <a:ln>
              <a:noFill/>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extLst>
      <p:ext uri="{BB962C8B-B14F-4D97-AF65-F5344CB8AC3E}">
        <p14:creationId xmlns:p14="http://schemas.microsoft.com/office/powerpoint/2010/main" val="2604672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B91A26-5196-92F4-6E49-82EAAB85791F}"/>
            </a:ext>
          </a:extLst>
        </p:cNvPr>
        <p:cNvGrpSpPr/>
        <p:nvPr/>
      </p:nvGrpSpPr>
      <p:grpSpPr>
        <a:xfrm>
          <a:off x="0" y="0"/>
          <a:ext cx="0" cy="0"/>
          <a:chOff x="0" y="0"/>
          <a:chExt cx="0" cy="0"/>
        </a:xfrm>
      </p:grpSpPr>
      <p:sp>
        <p:nvSpPr>
          <p:cNvPr id="138" name="rect 138">
            <a:extLst>
              <a:ext uri="{FF2B5EF4-FFF2-40B4-BE49-F238E27FC236}">
                <a16:creationId xmlns:a16="http://schemas.microsoft.com/office/drawing/2014/main" id="{3276A9D1-5614-3DE1-2430-2E29C9925C22}"/>
              </a:ext>
            </a:extLst>
          </p:cNvPr>
          <p:cNvSpPr/>
          <p:nvPr/>
        </p:nvSpPr>
        <p:spPr>
          <a:xfrm>
            <a:off x="0" y="0"/>
            <a:ext cx="12192000" cy="6857998"/>
          </a:xfrm>
          <a:prstGeom prst="rect">
            <a:avLst/>
          </a:prstGeom>
          <a:solidFill>
            <a:srgbClr val="F3F3F3">
              <a:alpha val="96078"/>
            </a:srgbClr>
          </a:solidFill>
          <a:ln w="0" cap="flat">
            <a:noFill/>
            <a:prstDash val="solid"/>
            <a:miter lim="0"/>
          </a:ln>
        </p:spPr>
        <p:txBody>
          <a:bodyPr rtlCol="0"/>
          <a:lstStyle/>
          <a:p>
            <a:pPr algn="ctr"/>
            <a:endParaRPr lang="zh-CN" altLang="en-US"/>
          </a:p>
        </p:txBody>
      </p:sp>
      <p:sp>
        <p:nvSpPr>
          <p:cNvPr id="11" name="矩形 10">
            <a:extLst>
              <a:ext uri="{FF2B5EF4-FFF2-40B4-BE49-F238E27FC236}">
                <a16:creationId xmlns:a16="http://schemas.microsoft.com/office/drawing/2014/main" id="{31CA5BD7-455B-D873-FC12-443BF89F67E1}"/>
              </a:ext>
            </a:extLst>
          </p:cNvPr>
          <p:cNvSpPr/>
          <p:nvPr/>
        </p:nvSpPr>
        <p:spPr>
          <a:xfrm>
            <a:off x="101317" y="567858"/>
            <a:ext cx="11988227" cy="6001053"/>
          </a:xfrm>
          <a:prstGeom prst="rect">
            <a:avLst/>
          </a:prstGeom>
          <a:solidFill>
            <a:schemeClr val="bg1"/>
          </a:solidFill>
          <a:ln>
            <a:solidFill>
              <a:srgbClr val="D2DEEF"/>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dirty="0"/>
          </a:p>
        </p:txBody>
      </p:sp>
      <p:grpSp>
        <p:nvGrpSpPr>
          <p:cNvPr id="57" name="组合 56">
            <a:extLst>
              <a:ext uri="{FF2B5EF4-FFF2-40B4-BE49-F238E27FC236}">
                <a16:creationId xmlns:a16="http://schemas.microsoft.com/office/drawing/2014/main" id="{ACDBD68D-FCFD-9350-EFCC-CE72B50CE2A8}"/>
              </a:ext>
            </a:extLst>
          </p:cNvPr>
          <p:cNvGrpSpPr/>
          <p:nvPr/>
        </p:nvGrpSpPr>
        <p:grpSpPr>
          <a:xfrm>
            <a:off x="6189563" y="910691"/>
            <a:ext cx="4680000" cy="4343289"/>
            <a:chOff x="6004715" y="999826"/>
            <a:chExt cx="4680000" cy="4343289"/>
          </a:xfrm>
        </p:grpSpPr>
        <p:grpSp>
          <p:nvGrpSpPr>
            <p:cNvPr id="56" name="组合 55">
              <a:extLst>
                <a:ext uri="{FF2B5EF4-FFF2-40B4-BE49-F238E27FC236}">
                  <a16:creationId xmlns:a16="http://schemas.microsoft.com/office/drawing/2014/main" id="{2DDE5344-1481-0B68-8611-8848AF39C908}"/>
                </a:ext>
              </a:extLst>
            </p:cNvPr>
            <p:cNvGrpSpPr/>
            <p:nvPr/>
          </p:nvGrpSpPr>
          <p:grpSpPr>
            <a:xfrm>
              <a:off x="6004715" y="999826"/>
              <a:ext cx="4680000" cy="4343289"/>
              <a:chOff x="6095430" y="1151098"/>
              <a:chExt cx="4680000" cy="4343289"/>
            </a:xfrm>
          </p:grpSpPr>
          <p:pic>
            <p:nvPicPr>
              <p:cNvPr id="13" name="图片 12">
                <a:extLst>
                  <a:ext uri="{FF2B5EF4-FFF2-40B4-BE49-F238E27FC236}">
                    <a16:creationId xmlns:a16="http://schemas.microsoft.com/office/drawing/2014/main" id="{3704728C-4534-B5F4-5143-62DDCD33074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5430" y="1151098"/>
                <a:ext cx="4680000" cy="4343289"/>
              </a:xfrm>
              <a:prstGeom prst="rect">
                <a:avLst/>
              </a:prstGeom>
            </p:spPr>
          </p:pic>
          <p:sp>
            <p:nvSpPr>
              <p:cNvPr id="29" name="文本框 28">
                <a:extLst>
                  <a:ext uri="{FF2B5EF4-FFF2-40B4-BE49-F238E27FC236}">
                    <a16:creationId xmlns:a16="http://schemas.microsoft.com/office/drawing/2014/main" id="{A4C36692-E8DB-4472-5C11-EDD264F759FF}"/>
                  </a:ext>
                </a:extLst>
              </p:cNvPr>
              <p:cNvSpPr txBox="1"/>
              <p:nvPr/>
            </p:nvSpPr>
            <p:spPr>
              <a:xfrm>
                <a:off x="7290593" y="3210201"/>
                <a:ext cx="1047082" cy="246221"/>
              </a:xfrm>
              <a:prstGeom prst="rect">
                <a:avLst/>
              </a:prstGeom>
              <a:noFill/>
            </p:spPr>
            <p:txBody>
              <a:bodyPr wrap="none" rtlCol="0">
                <a:spAutoFit/>
              </a:bodyPr>
              <a:lstStyle/>
              <a:p>
                <a:r>
                  <a:rPr lang="en-US" altLang="zh-CN" sz="1000" b="1" dirty="0">
                    <a:solidFill>
                      <a:srgbClr val="00698E"/>
                    </a:solidFill>
                    <a:latin typeface="Times New Roman" panose="02020603050405020304" pitchFamily="18" charset="0"/>
                    <a:cs typeface="Times New Roman" panose="02020603050405020304" pitchFamily="18" charset="0"/>
                  </a:rPr>
                  <a:t>108 Hz,</a:t>
                </a:r>
                <a:r>
                  <a:rPr lang="zh-CN" altLang="en-US" sz="1000" b="1" dirty="0">
                    <a:solidFill>
                      <a:srgbClr val="00698E"/>
                    </a:solidFill>
                    <a:latin typeface="Times New Roman" panose="02020603050405020304" pitchFamily="18" charset="0"/>
                    <a:cs typeface="Times New Roman" panose="02020603050405020304" pitchFamily="18" charset="0"/>
                  </a:rPr>
                  <a:t> </a:t>
                </a:r>
                <a:r>
                  <a:rPr lang="en-US" altLang="zh-CN" sz="1000" b="1" dirty="0">
                    <a:solidFill>
                      <a:srgbClr val="00698E"/>
                    </a:solidFill>
                    <a:latin typeface="Times New Roman" panose="02020603050405020304" pitchFamily="18" charset="0"/>
                    <a:cs typeface="Times New Roman" panose="02020603050405020304" pitchFamily="18" charset="0"/>
                  </a:rPr>
                  <a:t>11.02%</a:t>
                </a:r>
                <a:endParaRPr lang="zh-CN" altLang="en-US" sz="1000" b="1" dirty="0">
                  <a:solidFill>
                    <a:srgbClr val="00698E"/>
                  </a:solidFill>
                  <a:latin typeface="Times New Roman" panose="02020603050405020304" pitchFamily="18" charset="0"/>
                  <a:cs typeface="Times New Roman" panose="02020603050405020304" pitchFamily="18" charset="0"/>
                </a:endParaRPr>
              </a:p>
            </p:txBody>
          </p:sp>
          <p:sp>
            <p:nvSpPr>
              <p:cNvPr id="32" name="文本框 31">
                <a:extLst>
                  <a:ext uri="{FF2B5EF4-FFF2-40B4-BE49-F238E27FC236}">
                    <a16:creationId xmlns:a16="http://schemas.microsoft.com/office/drawing/2014/main" id="{5A1E8D49-4B39-B6C1-8F60-7BE0CA9A670B}"/>
                  </a:ext>
                </a:extLst>
              </p:cNvPr>
              <p:cNvSpPr txBox="1"/>
              <p:nvPr/>
            </p:nvSpPr>
            <p:spPr>
              <a:xfrm>
                <a:off x="8582818" y="2545017"/>
                <a:ext cx="1047082" cy="246221"/>
              </a:xfrm>
              <a:prstGeom prst="rect">
                <a:avLst/>
              </a:prstGeom>
              <a:noFill/>
            </p:spPr>
            <p:txBody>
              <a:bodyPr wrap="none" rtlCol="0">
                <a:spAutoFit/>
              </a:bodyPr>
              <a:lstStyle/>
              <a:p>
                <a:r>
                  <a:rPr lang="en-US" altLang="zh-CN" sz="1000" b="1" dirty="0">
                    <a:solidFill>
                      <a:srgbClr val="00698E"/>
                    </a:solidFill>
                    <a:latin typeface="Times New Roman" panose="02020603050405020304" pitchFamily="18" charset="0"/>
                    <a:cs typeface="Times New Roman" panose="02020603050405020304" pitchFamily="18" charset="0"/>
                  </a:rPr>
                  <a:t>113 Hz,</a:t>
                </a:r>
                <a:r>
                  <a:rPr lang="zh-CN" altLang="en-US" sz="1000" b="1" dirty="0">
                    <a:solidFill>
                      <a:srgbClr val="00698E"/>
                    </a:solidFill>
                    <a:latin typeface="Times New Roman" panose="02020603050405020304" pitchFamily="18" charset="0"/>
                    <a:cs typeface="Times New Roman" panose="02020603050405020304" pitchFamily="18" charset="0"/>
                  </a:rPr>
                  <a:t> </a:t>
                </a:r>
                <a:r>
                  <a:rPr lang="en-US" altLang="zh-CN" sz="1000" b="1" dirty="0">
                    <a:solidFill>
                      <a:srgbClr val="00698E"/>
                    </a:solidFill>
                    <a:latin typeface="Times New Roman" panose="02020603050405020304" pitchFamily="18" charset="0"/>
                    <a:cs typeface="Times New Roman" panose="02020603050405020304" pitchFamily="18" charset="0"/>
                  </a:rPr>
                  <a:t>11.38%</a:t>
                </a:r>
                <a:endParaRPr lang="zh-CN" altLang="en-US" sz="1000" b="1" dirty="0">
                  <a:solidFill>
                    <a:srgbClr val="00698E"/>
                  </a:solidFill>
                  <a:latin typeface="Times New Roman" panose="02020603050405020304" pitchFamily="18" charset="0"/>
                  <a:cs typeface="Times New Roman" panose="02020603050405020304" pitchFamily="18" charset="0"/>
                </a:endParaRPr>
              </a:p>
            </p:txBody>
          </p:sp>
          <p:sp>
            <p:nvSpPr>
              <p:cNvPr id="33" name="椭圆 32">
                <a:extLst>
                  <a:ext uri="{FF2B5EF4-FFF2-40B4-BE49-F238E27FC236}">
                    <a16:creationId xmlns:a16="http://schemas.microsoft.com/office/drawing/2014/main" id="{39824683-9D22-E014-3718-BF5BB3FA4247}"/>
                  </a:ext>
                </a:extLst>
              </p:cNvPr>
              <p:cNvSpPr/>
              <p:nvPr/>
            </p:nvSpPr>
            <p:spPr>
              <a:xfrm>
                <a:off x="7732551" y="3035229"/>
                <a:ext cx="163167" cy="152124"/>
              </a:xfrm>
              <a:prstGeom prst="ellipse">
                <a:avLst/>
              </a:prstGeom>
              <a:solidFill>
                <a:schemeClr val="accent1">
                  <a:alpha val="40000"/>
                </a:schemeClr>
              </a:solidFill>
              <a:ln>
                <a:noFill/>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椭圆 33">
                <a:extLst>
                  <a:ext uri="{FF2B5EF4-FFF2-40B4-BE49-F238E27FC236}">
                    <a16:creationId xmlns:a16="http://schemas.microsoft.com/office/drawing/2014/main" id="{FB7D20F5-DAA3-DCC1-46C9-EB5FA68F51A9}"/>
                  </a:ext>
                </a:extLst>
              </p:cNvPr>
              <p:cNvSpPr/>
              <p:nvPr/>
            </p:nvSpPr>
            <p:spPr>
              <a:xfrm>
                <a:off x="9024776" y="2750800"/>
                <a:ext cx="163167" cy="152124"/>
              </a:xfrm>
              <a:prstGeom prst="ellipse">
                <a:avLst/>
              </a:prstGeom>
              <a:solidFill>
                <a:schemeClr val="accent1">
                  <a:alpha val="40000"/>
                </a:schemeClr>
              </a:solidFill>
              <a:ln>
                <a:noFill/>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49" name="直接连接符 48">
                <a:extLst>
                  <a:ext uri="{FF2B5EF4-FFF2-40B4-BE49-F238E27FC236}">
                    <a16:creationId xmlns:a16="http://schemas.microsoft.com/office/drawing/2014/main" id="{C69494E9-79E4-2D6B-0C90-84534CADD518}"/>
                  </a:ext>
                </a:extLst>
              </p:cNvPr>
              <p:cNvCxnSpPr>
                <a:cxnSpLocks/>
              </p:cNvCxnSpPr>
              <p:nvPr/>
            </p:nvCxnSpPr>
            <p:spPr>
              <a:xfrm>
                <a:off x="6949017" y="2813909"/>
                <a:ext cx="2071520" cy="0"/>
              </a:xfrm>
              <a:prstGeom prst="line">
                <a:avLst/>
              </a:prstGeom>
            </p:spPr>
            <p:style>
              <a:lnRef idx="1">
                <a:schemeClr val="accent1"/>
              </a:lnRef>
              <a:fillRef idx="0">
                <a:schemeClr val="accent1"/>
              </a:fillRef>
              <a:effectRef idx="0">
                <a:schemeClr val="accent1"/>
              </a:effectRef>
              <a:fontRef idx="minor">
                <a:schemeClr val="tx1"/>
              </a:fontRef>
            </p:style>
          </p:cxnSp>
          <p:sp>
            <p:nvSpPr>
              <p:cNvPr id="53" name="箭头: 上 52">
                <a:extLst>
                  <a:ext uri="{FF2B5EF4-FFF2-40B4-BE49-F238E27FC236}">
                    <a16:creationId xmlns:a16="http://schemas.microsoft.com/office/drawing/2014/main" id="{E6676DA6-09CF-B499-3446-08D1AF79D274}"/>
                  </a:ext>
                </a:extLst>
              </p:cNvPr>
              <p:cNvSpPr/>
              <p:nvPr/>
            </p:nvSpPr>
            <p:spPr>
              <a:xfrm>
                <a:off x="7460028" y="2826006"/>
                <a:ext cx="163177" cy="282747"/>
              </a:xfrm>
              <a:prstGeom prst="upArrow">
                <a:avLst/>
              </a:prstGeom>
              <a:solidFill>
                <a:srgbClr val="FFC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a:extLst>
                  <a:ext uri="{FF2B5EF4-FFF2-40B4-BE49-F238E27FC236}">
                    <a16:creationId xmlns:a16="http://schemas.microsoft.com/office/drawing/2014/main" id="{2690810D-592F-124D-464C-BF2B48345870}"/>
                  </a:ext>
                </a:extLst>
              </p:cNvPr>
              <p:cNvSpPr txBox="1"/>
              <p:nvPr/>
            </p:nvSpPr>
            <p:spPr>
              <a:xfrm>
                <a:off x="6903713" y="2831754"/>
                <a:ext cx="607859" cy="276999"/>
              </a:xfrm>
              <a:prstGeom prst="rect">
                <a:avLst/>
              </a:prstGeom>
              <a:noFill/>
            </p:spPr>
            <p:txBody>
              <a:bodyPr wrap="none" rtlCol="0">
                <a:spAutoFit/>
              </a:bodyPr>
              <a:lstStyle/>
              <a:p>
                <a:r>
                  <a:rPr lang="en-US" altLang="zh-CN" sz="1200" b="1" dirty="0">
                    <a:solidFill>
                      <a:srgbClr val="FFC000"/>
                    </a:solidFill>
                    <a:latin typeface="Times New Roman" panose="02020603050405020304" pitchFamily="18" charset="0"/>
                    <a:cs typeface="Times New Roman" panose="02020603050405020304" pitchFamily="18" charset="0"/>
                  </a:rPr>
                  <a:t>0.36%</a:t>
                </a:r>
                <a:endParaRPr lang="zh-CN" altLang="en-US" sz="1200" b="1" dirty="0">
                  <a:solidFill>
                    <a:srgbClr val="FFC000"/>
                  </a:solidFill>
                  <a:latin typeface="Times New Roman" panose="02020603050405020304" pitchFamily="18" charset="0"/>
                  <a:cs typeface="Times New Roman" panose="02020603050405020304" pitchFamily="18" charset="0"/>
                </a:endParaRPr>
              </a:p>
            </p:txBody>
          </p:sp>
        </p:grpSp>
        <p:cxnSp>
          <p:nvCxnSpPr>
            <p:cNvPr id="50" name="直接连接符 49">
              <a:extLst>
                <a:ext uri="{FF2B5EF4-FFF2-40B4-BE49-F238E27FC236}">
                  <a16:creationId xmlns:a16="http://schemas.microsoft.com/office/drawing/2014/main" id="{68DD7592-E95A-EE27-C12D-049CCEFFB766}"/>
                </a:ext>
              </a:extLst>
            </p:cNvPr>
            <p:cNvCxnSpPr>
              <a:cxnSpLocks/>
            </p:cNvCxnSpPr>
            <p:nvPr/>
          </p:nvCxnSpPr>
          <p:spPr>
            <a:xfrm>
              <a:off x="6858302" y="2990784"/>
              <a:ext cx="783534"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5" name="组合 54">
            <a:extLst>
              <a:ext uri="{FF2B5EF4-FFF2-40B4-BE49-F238E27FC236}">
                <a16:creationId xmlns:a16="http://schemas.microsoft.com/office/drawing/2014/main" id="{528A388A-BEA3-4DA6-A636-07D26D70C3CC}"/>
              </a:ext>
            </a:extLst>
          </p:cNvPr>
          <p:cNvGrpSpPr/>
          <p:nvPr/>
        </p:nvGrpSpPr>
        <p:grpSpPr>
          <a:xfrm>
            <a:off x="933417" y="910691"/>
            <a:ext cx="4680000" cy="4343289"/>
            <a:chOff x="754781" y="1151099"/>
            <a:chExt cx="4680000" cy="4343289"/>
          </a:xfrm>
        </p:grpSpPr>
        <p:pic>
          <p:nvPicPr>
            <p:cNvPr id="20" name="图片 19">
              <a:extLst>
                <a:ext uri="{FF2B5EF4-FFF2-40B4-BE49-F238E27FC236}">
                  <a16:creationId xmlns:a16="http://schemas.microsoft.com/office/drawing/2014/main" id="{23E2A7DE-58E6-9BDA-9C93-366487FE2EA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4781" y="1151099"/>
              <a:ext cx="4680000" cy="4343289"/>
            </a:xfrm>
            <a:prstGeom prst="rect">
              <a:avLst/>
            </a:prstGeom>
          </p:spPr>
        </p:pic>
        <p:sp>
          <p:nvSpPr>
            <p:cNvPr id="23" name="文本框 22">
              <a:extLst>
                <a:ext uri="{FF2B5EF4-FFF2-40B4-BE49-F238E27FC236}">
                  <a16:creationId xmlns:a16="http://schemas.microsoft.com/office/drawing/2014/main" id="{AC8CBCDB-C221-B50A-D7B1-EA0FCE9BABD7}"/>
                </a:ext>
              </a:extLst>
            </p:cNvPr>
            <p:cNvSpPr txBox="1"/>
            <p:nvPr/>
          </p:nvSpPr>
          <p:spPr>
            <a:xfrm>
              <a:off x="3044506" y="2456136"/>
              <a:ext cx="982961" cy="246221"/>
            </a:xfrm>
            <a:prstGeom prst="rect">
              <a:avLst/>
            </a:prstGeom>
            <a:noFill/>
          </p:spPr>
          <p:txBody>
            <a:bodyPr wrap="none" rtlCol="0">
              <a:spAutoFit/>
            </a:bodyPr>
            <a:lstStyle/>
            <a:p>
              <a:r>
                <a:rPr lang="en-US" altLang="zh-CN" sz="1000" b="1" dirty="0">
                  <a:solidFill>
                    <a:srgbClr val="00698E"/>
                  </a:solidFill>
                  <a:latin typeface="Times New Roman" panose="02020603050405020304" pitchFamily="18" charset="0"/>
                  <a:cs typeface="Times New Roman" panose="02020603050405020304" pitchFamily="18" charset="0"/>
                </a:rPr>
                <a:t>114 Hz,</a:t>
              </a:r>
              <a:r>
                <a:rPr lang="zh-CN" altLang="en-US" sz="1000" b="1" dirty="0">
                  <a:solidFill>
                    <a:srgbClr val="00698E"/>
                  </a:solidFill>
                  <a:latin typeface="Times New Roman" panose="02020603050405020304" pitchFamily="18" charset="0"/>
                  <a:cs typeface="Times New Roman" panose="02020603050405020304" pitchFamily="18" charset="0"/>
                </a:rPr>
                <a:t> </a:t>
              </a:r>
              <a:r>
                <a:rPr lang="en-US" altLang="zh-CN" sz="1000" b="1" dirty="0">
                  <a:solidFill>
                    <a:srgbClr val="00698E"/>
                  </a:solidFill>
                  <a:latin typeface="Times New Roman" panose="02020603050405020304" pitchFamily="18" charset="0"/>
                  <a:cs typeface="Times New Roman" panose="02020603050405020304" pitchFamily="18" charset="0"/>
                </a:rPr>
                <a:t>8.45%</a:t>
              </a:r>
              <a:endParaRPr lang="zh-CN" altLang="en-US" sz="1000" b="1" dirty="0">
                <a:solidFill>
                  <a:srgbClr val="00698E"/>
                </a:solidFill>
                <a:latin typeface="Times New Roman" panose="02020603050405020304" pitchFamily="18" charset="0"/>
                <a:cs typeface="Times New Roman" panose="02020603050405020304" pitchFamily="18" charset="0"/>
              </a:endParaRPr>
            </a:p>
          </p:txBody>
        </p:sp>
        <p:sp>
          <p:nvSpPr>
            <p:cNvPr id="25" name="椭圆 24">
              <a:extLst>
                <a:ext uri="{FF2B5EF4-FFF2-40B4-BE49-F238E27FC236}">
                  <a16:creationId xmlns:a16="http://schemas.microsoft.com/office/drawing/2014/main" id="{D2AECC90-381C-2174-22B4-413470DEBA20}"/>
                </a:ext>
              </a:extLst>
            </p:cNvPr>
            <p:cNvSpPr/>
            <p:nvPr/>
          </p:nvSpPr>
          <p:spPr>
            <a:xfrm>
              <a:off x="3438374" y="2661785"/>
              <a:ext cx="163167" cy="152124"/>
            </a:xfrm>
            <a:prstGeom prst="ellipse">
              <a:avLst/>
            </a:prstGeom>
            <a:solidFill>
              <a:schemeClr val="accent1">
                <a:alpha val="40000"/>
              </a:schemeClr>
            </a:solidFill>
            <a:ln>
              <a:noFill/>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文本框 26">
              <a:extLst>
                <a:ext uri="{FF2B5EF4-FFF2-40B4-BE49-F238E27FC236}">
                  <a16:creationId xmlns:a16="http://schemas.microsoft.com/office/drawing/2014/main" id="{C4068516-2315-BCCA-DFF5-EB6DB316BA97}"/>
                </a:ext>
              </a:extLst>
            </p:cNvPr>
            <p:cNvSpPr txBox="1"/>
            <p:nvPr/>
          </p:nvSpPr>
          <p:spPr>
            <a:xfrm>
              <a:off x="2569055" y="3396489"/>
              <a:ext cx="982961" cy="246221"/>
            </a:xfrm>
            <a:prstGeom prst="rect">
              <a:avLst/>
            </a:prstGeom>
            <a:noFill/>
          </p:spPr>
          <p:txBody>
            <a:bodyPr wrap="none" rtlCol="0">
              <a:spAutoFit/>
            </a:bodyPr>
            <a:lstStyle/>
            <a:p>
              <a:r>
                <a:rPr lang="en-US" altLang="zh-CN" sz="1000" b="1" dirty="0">
                  <a:solidFill>
                    <a:srgbClr val="00698E"/>
                  </a:solidFill>
                  <a:latin typeface="Times New Roman" panose="02020603050405020304" pitchFamily="18" charset="0"/>
                  <a:cs typeface="Times New Roman" panose="02020603050405020304" pitchFamily="18" charset="0"/>
                </a:rPr>
                <a:t>112 Hz,</a:t>
              </a:r>
              <a:r>
                <a:rPr lang="zh-CN" altLang="en-US" sz="1000" b="1" dirty="0">
                  <a:solidFill>
                    <a:srgbClr val="00698E"/>
                  </a:solidFill>
                  <a:latin typeface="Times New Roman" panose="02020603050405020304" pitchFamily="18" charset="0"/>
                  <a:cs typeface="Times New Roman" panose="02020603050405020304" pitchFamily="18" charset="0"/>
                </a:rPr>
                <a:t> </a:t>
              </a:r>
              <a:r>
                <a:rPr lang="en-US" altLang="zh-CN" sz="1000" b="1" dirty="0">
                  <a:solidFill>
                    <a:srgbClr val="00698E"/>
                  </a:solidFill>
                  <a:latin typeface="Times New Roman" panose="02020603050405020304" pitchFamily="18" charset="0"/>
                  <a:cs typeface="Times New Roman" panose="02020603050405020304" pitchFamily="18" charset="0"/>
                </a:rPr>
                <a:t>7.78%</a:t>
              </a:r>
              <a:endParaRPr lang="zh-CN" altLang="en-US" sz="1000" b="1" dirty="0">
                <a:solidFill>
                  <a:srgbClr val="00698E"/>
                </a:solidFill>
                <a:latin typeface="Times New Roman" panose="02020603050405020304" pitchFamily="18" charset="0"/>
                <a:cs typeface="Times New Roman" panose="02020603050405020304" pitchFamily="18" charset="0"/>
              </a:endParaRPr>
            </a:p>
          </p:txBody>
        </p:sp>
        <p:sp>
          <p:nvSpPr>
            <p:cNvPr id="28" name="椭圆 27">
              <a:extLst>
                <a:ext uri="{FF2B5EF4-FFF2-40B4-BE49-F238E27FC236}">
                  <a16:creationId xmlns:a16="http://schemas.microsoft.com/office/drawing/2014/main" id="{68B7022A-7FA8-794C-5676-6D945E16A2AF}"/>
                </a:ext>
              </a:extLst>
            </p:cNvPr>
            <p:cNvSpPr/>
            <p:nvPr/>
          </p:nvSpPr>
          <p:spPr>
            <a:xfrm>
              <a:off x="2931613" y="3250716"/>
              <a:ext cx="163167" cy="152124"/>
            </a:xfrm>
            <a:prstGeom prst="ellipse">
              <a:avLst/>
            </a:prstGeom>
            <a:solidFill>
              <a:schemeClr val="accent1">
                <a:alpha val="40000"/>
              </a:schemeClr>
            </a:solidFill>
            <a:ln>
              <a:noFill/>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36" name="直接连接符 35">
              <a:extLst>
                <a:ext uri="{FF2B5EF4-FFF2-40B4-BE49-F238E27FC236}">
                  <a16:creationId xmlns:a16="http://schemas.microsoft.com/office/drawing/2014/main" id="{35029FFE-6BE1-4595-28C2-C008085759FE}"/>
                </a:ext>
              </a:extLst>
            </p:cNvPr>
            <p:cNvCxnSpPr>
              <a:cxnSpLocks/>
            </p:cNvCxnSpPr>
            <p:nvPr/>
          </p:nvCxnSpPr>
          <p:spPr>
            <a:xfrm>
              <a:off x="1638780" y="2732632"/>
              <a:ext cx="179959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id="{F3F7A1A3-B86A-ED24-32C1-C17FD67466CA}"/>
                </a:ext>
              </a:extLst>
            </p:cNvPr>
            <p:cNvCxnSpPr>
              <a:cxnSpLocks/>
            </p:cNvCxnSpPr>
            <p:nvPr/>
          </p:nvCxnSpPr>
          <p:spPr>
            <a:xfrm>
              <a:off x="1638780" y="3333311"/>
              <a:ext cx="1269520" cy="0"/>
            </a:xfrm>
            <a:prstGeom prst="line">
              <a:avLst/>
            </a:prstGeom>
          </p:spPr>
          <p:style>
            <a:lnRef idx="1">
              <a:schemeClr val="accent1"/>
            </a:lnRef>
            <a:fillRef idx="0">
              <a:schemeClr val="accent1"/>
            </a:fillRef>
            <a:effectRef idx="0">
              <a:schemeClr val="accent1"/>
            </a:effectRef>
            <a:fontRef idx="minor">
              <a:schemeClr val="tx1"/>
            </a:fontRef>
          </p:style>
        </p:cxnSp>
        <p:sp>
          <p:nvSpPr>
            <p:cNvPr id="47" name="箭头: 上 46">
              <a:extLst>
                <a:ext uri="{FF2B5EF4-FFF2-40B4-BE49-F238E27FC236}">
                  <a16:creationId xmlns:a16="http://schemas.microsoft.com/office/drawing/2014/main" id="{5CC994F7-E7A7-EEAF-46E9-FFCCC739A927}"/>
                </a:ext>
              </a:extLst>
            </p:cNvPr>
            <p:cNvSpPr/>
            <p:nvPr/>
          </p:nvSpPr>
          <p:spPr>
            <a:xfrm>
              <a:off x="2014989" y="2800588"/>
              <a:ext cx="163177" cy="472512"/>
            </a:xfrm>
            <a:prstGeom prst="upArrow">
              <a:avLst/>
            </a:prstGeom>
            <a:solidFill>
              <a:srgbClr val="FFC000"/>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a:extLst>
                <a:ext uri="{FF2B5EF4-FFF2-40B4-BE49-F238E27FC236}">
                  <a16:creationId xmlns:a16="http://schemas.microsoft.com/office/drawing/2014/main" id="{AB12F63A-EAAE-BB61-B79C-34E6E2907E92}"/>
                </a:ext>
              </a:extLst>
            </p:cNvPr>
            <p:cNvSpPr txBox="1"/>
            <p:nvPr/>
          </p:nvSpPr>
          <p:spPr>
            <a:xfrm>
              <a:off x="1512690" y="2894472"/>
              <a:ext cx="607859" cy="276999"/>
            </a:xfrm>
            <a:prstGeom prst="rect">
              <a:avLst/>
            </a:prstGeom>
            <a:noFill/>
          </p:spPr>
          <p:txBody>
            <a:bodyPr wrap="none" rtlCol="0">
              <a:spAutoFit/>
            </a:bodyPr>
            <a:lstStyle/>
            <a:p>
              <a:r>
                <a:rPr lang="en-US" altLang="zh-CN" sz="1200" b="1" dirty="0">
                  <a:solidFill>
                    <a:srgbClr val="FFC000"/>
                  </a:solidFill>
                  <a:latin typeface="Times New Roman" panose="02020603050405020304" pitchFamily="18" charset="0"/>
                  <a:cs typeface="Times New Roman" panose="02020603050405020304" pitchFamily="18" charset="0"/>
                </a:rPr>
                <a:t>0.67%</a:t>
              </a:r>
              <a:endParaRPr lang="zh-CN" altLang="en-US" sz="1200" b="1" dirty="0">
                <a:solidFill>
                  <a:srgbClr val="FFC000"/>
                </a:solidFill>
                <a:latin typeface="Times New Roman" panose="02020603050405020304" pitchFamily="18" charset="0"/>
                <a:cs typeface="Times New Roman" panose="02020603050405020304" pitchFamily="18" charset="0"/>
              </a:endParaRPr>
            </a:p>
          </p:txBody>
        </p:sp>
      </p:grpSp>
      <p:sp>
        <p:nvSpPr>
          <p:cNvPr id="162" name="textbox 162">
            <a:extLst>
              <a:ext uri="{FF2B5EF4-FFF2-40B4-BE49-F238E27FC236}">
                <a16:creationId xmlns:a16="http://schemas.microsoft.com/office/drawing/2014/main" id="{422E4FD3-1DC5-DC4A-76FF-0C5FBDA86889}"/>
              </a:ext>
            </a:extLst>
          </p:cNvPr>
          <p:cNvSpPr/>
          <p:nvPr/>
        </p:nvSpPr>
        <p:spPr>
          <a:xfrm>
            <a:off x="3048" y="0"/>
            <a:ext cx="11190731" cy="507492"/>
          </a:xfrm>
          <a:prstGeom prst="rect">
            <a:avLst/>
          </a:prstGeom>
          <a:solidFill>
            <a:srgbClr val="084E6E">
              <a:alpha val="100000"/>
            </a:srgbClr>
          </a:solidFill>
          <a:ln w="0" cap="flat">
            <a:noFill/>
            <a:prstDash val="solid"/>
            <a:miter lim="0"/>
          </a:ln>
        </p:spPr>
        <p:txBody>
          <a:bodyPr vert="horz" wrap="square" lIns="0" tIns="0" rIns="0" bIns="0"/>
          <a:lstStyle/>
          <a:p>
            <a:pPr algn="l" rtl="0" eaLnBrk="0">
              <a:lnSpc>
                <a:spcPct val="107000"/>
              </a:lnSpc>
              <a:tabLst/>
            </a:pPr>
            <a:endParaRPr sz="900" dirty="0">
              <a:latin typeface="Arial"/>
              <a:ea typeface="Arial"/>
              <a:cs typeface="Arial"/>
            </a:endParaRPr>
          </a:p>
          <a:p>
            <a:pPr algn="l" rtl="0" eaLnBrk="0">
              <a:lnSpc>
                <a:spcPct val="7249"/>
              </a:lnSpc>
              <a:tabLst/>
            </a:pPr>
            <a:endParaRPr sz="100" dirty="0">
              <a:latin typeface="Arial"/>
              <a:ea typeface="Arial"/>
              <a:cs typeface="Arial"/>
            </a:endParaRPr>
          </a:p>
          <a:p>
            <a:pPr marL="374015" algn="l" rtl="0" eaLnBrk="0">
              <a:lnSpc>
                <a:spcPct val="78000"/>
              </a:lnSpc>
              <a:tabLst/>
            </a:pPr>
            <a:r>
              <a:rPr lang="en-US" sz="2400" b="1" kern="0" spc="0" dirty="0">
                <a:solidFill>
                  <a:srgbClr val="FFFFFF">
                    <a:alpha val="100000"/>
                  </a:srgbClr>
                </a:solidFill>
                <a:latin typeface="Times New Roman"/>
                <a:ea typeface="Times New Roman"/>
                <a:cs typeface="Times New Roman"/>
              </a:rPr>
              <a:t>Results and analysis</a:t>
            </a:r>
          </a:p>
        </p:txBody>
      </p:sp>
      <p:pic>
        <p:nvPicPr>
          <p:cNvPr id="166" name="picture 166">
            <a:extLst>
              <a:ext uri="{FF2B5EF4-FFF2-40B4-BE49-F238E27FC236}">
                <a16:creationId xmlns:a16="http://schemas.microsoft.com/office/drawing/2014/main" id="{E594376E-5715-EEDC-6830-4E064156D3B3}"/>
              </a:ext>
            </a:extLst>
          </p:cNvPr>
          <p:cNvPicPr>
            <a:picLocks noChangeAspect="1"/>
          </p:cNvPicPr>
          <p:nvPr/>
        </p:nvPicPr>
        <p:blipFill>
          <a:blip r:embed="rId5"/>
          <a:stretch>
            <a:fillRect/>
          </a:stretch>
        </p:blipFill>
        <p:spPr>
          <a:xfrm rot="21600000">
            <a:off x="11193780" y="0"/>
            <a:ext cx="998219" cy="507491"/>
          </a:xfrm>
          <a:prstGeom prst="rect">
            <a:avLst/>
          </a:prstGeom>
        </p:spPr>
      </p:pic>
      <p:sp>
        <p:nvSpPr>
          <p:cNvPr id="170" name="textbox 170">
            <a:extLst>
              <a:ext uri="{FF2B5EF4-FFF2-40B4-BE49-F238E27FC236}">
                <a16:creationId xmlns:a16="http://schemas.microsoft.com/office/drawing/2014/main" id="{B0447698-25B6-1160-287B-D70C6B4DBAE5}"/>
              </a:ext>
            </a:extLst>
          </p:cNvPr>
          <p:cNvSpPr/>
          <p:nvPr/>
        </p:nvSpPr>
        <p:spPr>
          <a:xfrm>
            <a:off x="11091164" y="6604507"/>
            <a:ext cx="1013460" cy="307975"/>
          </a:xfrm>
          <a:prstGeom prst="rect">
            <a:avLst/>
          </a:prstGeom>
          <a:noFill/>
          <a:ln w="0" cap="flat">
            <a:noFill/>
            <a:prstDash val="solid"/>
            <a:miter lim="0"/>
          </a:ln>
        </p:spPr>
        <p:txBody>
          <a:bodyPr vert="horz" wrap="square" lIns="0" tIns="0" rIns="0" bIns="0"/>
          <a:lstStyle/>
          <a:p>
            <a:pPr algn="l" rtl="0" eaLnBrk="0">
              <a:lnSpc>
                <a:spcPct val="112000"/>
              </a:lnSpc>
              <a:tabLst/>
            </a:pPr>
            <a:endParaRPr sz="200" dirty="0">
              <a:latin typeface="Arial"/>
              <a:ea typeface="Arial"/>
              <a:cs typeface="Arial"/>
            </a:endParaRPr>
          </a:p>
          <a:p>
            <a:pPr marL="218440" algn="l" rtl="0" eaLnBrk="0">
              <a:lnSpc>
                <a:spcPct val="88000"/>
              </a:lnSpc>
              <a:spcBef>
                <a:spcPts val="1"/>
              </a:spcBef>
              <a:tabLst>
                <a:tab pos="450215" algn="l"/>
              </a:tabLst>
            </a:pPr>
            <a:r>
              <a:rPr sz="1500" kern="0" spc="0" dirty="0">
                <a:solidFill>
                  <a:srgbClr val="FFFFFF">
                    <a:alpha val="100000"/>
                  </a:srgbClr>
                </a:solidFill>
                <a:latin typeface="Microsoft YaHei"/>
                <a:ea typeface="Microsoft YaHei"/>
                <a:cs typeface="Microsoft YaHei"/>
              </a:rPr>
              <a:t>	</a:t>
            </a:r>
            <a:r>
              <a:rPr sz="1500" b="1" kern="0" spc="-40" dirty="0">
                <a:solidFill>
                  <a:srgbClr val="FFFFFF">
                    <a:alpha val="100000"/>
                  </a:srgbClr>
                </a:solidFill>
                <a:latin typeface="Microsoft YaHei"/>
                <a:ea typeface="Microsoft YaHei"/>
                <a:cs typeface="Microsoft YaHei"/>
              </a:rPr>
              <a:t>6</a:t>
            </a:r>
            <a:r>
              <a:rPr sz="1500" b="1" kern="0" spc="-10" dirty="0">
                <a:solidFill>
                  <a:srgbClr val="FFFFFF">
                    <a:alpha val="100000"/>
                  </a:srgbClr>
                </a:solidFill>
                <a:latin typeface="Microsoft YaHei"/>
                <a:ea typeface="Microsoft YaHei"/>
                <a:cs typeface="Microsoft YaHei"/>
              </a:rPr>
              <a:t>     </a:t>
            </a:r>
            <a:endParaRPr sz="1500" dirty="0">
              <a:latin typeface="Microsoft YaHei"/>
              <a:ea typeface="Microsoft YaHei"/>
              <a:cs typeface="Microsoft YaHei"/>
            </a:endParaRPr>
          </a:p>
        </p:txBody>
      </p:sp>
      <p:pic>
        <p:nvPicPr>
          <p:cNvPr id="172" name="picture 172">
            <a:extLst>
              <a:ext uri="{FF2B5EF4-FFF2-40B4-BE49-F238E27FC236}">
                <a16:creationId xmlns:a16="http://schemas.microsoft.com/office/drawing/2014/main" id="{090EBFDD-1AAC-1487-8ECA-D43F7F322BD3}"/>
              </a:ext>
            </a:extLst>
          </p:cNvPr>
          <p:cNvPicPr>
            <a:picLocks noChangeAspect="1"/>
          </p:cNvPicPr>
          <p:nvPr/>
        </p:nvPicPr>
        <p:blipFill>
          <a:blip r:embed="rId6"/>
          <a:stretch>
            <a:fillRect/>
          </a:stretch>
        </p:blipFill>
        <p:spPr>
          <a:xfrm rot="21600000">
            <a:off x="11883804" y="6617207"/>
            <a:ext cx="205740" cy="239267"/>
          </a:xfrm>
          <a:prstGeom prst="rect">
            <a:avLst/>
          </a:prstGeom>
        </p:spPr>
      </p:pic>
      <p:pic>
        <p:nvPicPr>
          <p:cNvPr id="174" name="picture 174">
            <a:extLst>
              <a:ext uri="{FF2B5EF4-FFF2-40B4-BE49-F238E27FC236}">
                <a16:creationId xmlns:a16="http://schemas.microsoft.com/office/drawing/2014/main" id="{F5C69CC8-9319-787E-9089-946F7402EA76}"/>
              </a:ext>
            </a:extLst>
          </p:cNvPr>
          <p:cNvPicPr>
            <a:picLocks noChangeAspect="1"/>
          </p:cNvPicPr>
          <p:nvPr/>
        </p:nvPicPr>
        <p:blipFill>
          <a:blip r:embed="rId7"/>
          <a:stretch>
            <a:fillRect/>
          </a:stretch>
        </p:blipFill>
        <p:spPr>
          <a:xfrm rot="21600000">
            <a:off x="11103864" y="6617207"/>
            <a:ext cx="205740" cy="239267"/>
          </a:xfrm>
          <a:prstGeom prst="rect">
            <a:avLst/>
          </a:prstGeom>
        </p:spPr>
      </p:pic>
      <p:grpSp>
        <p:nvGrpSpPr>
          <p:cNvPr id="4" name="组合 3">
            <a:extLst>
              <a:ext uri="{FF2B5EF4-FFF2-40B4-BE49-F238E27FC236}">
                <a16:creationId xmlns:a16="http://schemas.microsoft.com/office/drawing/2014/main" id="{21A89172-14A4-B3F3-E44A-4BD4DC82AC74}"/>
              </a:ext>
            </a:extLst>
          </p:cNvPr>
          <p:cNvGrpSpPr/>
          <p:nvPr/>
        </p:nvGrpSpPr>
        <p:grpSpPr>
          <a:xfrm>
            <a:off x="0" y="6591759"/>
            <a:ext cx="12192000" cy="266241"/>
            <a:chOff x="0" y="6408163"/>
            <a:chExt cx="12192000" cy="449838"/>
          </a:xfrm>
          <a:solidFill>
            <a:srgbClr val="084E6E"/>
          </a:solidFill>
        </p:grpSpPr>
        <p:sp>
          <p:nvSpPr>
            <p:cNvPr id="5" name="矩形 4">
              <a:extLst>
                <a:ext uri="{FF2B5EF4-FFF2-40B4-BE49-F238E27FC236}">
                  <a16:creationId xmlns:a16="http://schemas.microsoft.com/office/drawing/2014/main" id="{13808803-9C19-1D03-126B-76F0537AD0D3}"/>
                </a:ext>
              </a:extLst>
            </p:cNvPr>
            <p:cNvSpPr/>
            <p:nvPr/>
          </p:nvSpPr>
          <p:spPr>
            <a:xfrm>
              <a:off x="0" y="6408163"/>
              <a:ext cx="10869563"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id="{3347888B-23AA-DF39-9B26-1578E0A46A1F}"/>
                </a:ext>
              </a:extLst>
            </p:cNvPr>
            <p:cNvSpPr/>
            <p:nvPr/>
          </p:nvSpPr>
          <p:spPr>
            <a:xfrm>
              <a:off x="10869563" y="6408163"/>
              <a:ext cx="1322437"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textbox 50">
            <a:extLst>
              <a:ext uri="{FF2B5EF4-FFF2-40B4-BE49-F238E27FC236}">
                <a16:creationId xmlns:a16="http://schemas.microsoft.com/office/drawing/2014/main" id="{EA4ACBDD-7349-EEFE-53F1-E9F3B28BC52D}"/>
              </a:ext>
            </a:extLst>
          </p:cNvPr>
          <p:cNvSpPr/>
          <p:nvPr/>
        </p:nvSpPr>
        <p:spPr>
          <a:xfrm>
            <a:off x="11091164" y="6604507"/>
            <a:ext cx="779432" cy="307975"/>
          </a:xfrm>
          <a:prstGeom prst="rect">
            <a:avLst/>
          </a:prstGeom>
          <a:noFill/>
          <a:ln w="0" cap="flat">
            <a:noFill/>
            <a:prstDash val="solid"/>
            <a:miter lim="0"/>
          </a:ln>
        </p:spPr>
        <p:txBody>
          <a:bodyPr vert="horz" wrap="square" lIns="0" tIns="0" rIns="0" bIns="0"/>
          <a:lstStyle/>
          <a:p>
            <a:pPr algn="l" rtl="0" eaLnBrk="0">
              <a:lnSpc>
                <a:spcPct val="112000"/>
              </a:lnSpc>
              <a:tabLst/>
            </a:pPr>
            <a:endParaRPr sz="200" dirty="0">
              <a:latin typeface="Arial"/>
              <a:ea typeface="Arial"/>
              <a:cs typeface="Arial"/>
            </a:endParaRPr>
          </a:p>
          <a:p>
            <a:pPr marL="218440" algn="l" rtl="0" eaLnBrk="0">
              <a:lnSpc>
                <a:spcPct val="88000"/>
              </a:lnSpc>
              <a:spcBef>
                <a:spcPts val="1"/>
              </a:spcBef>
              <a:tabLst>
                <a:tab pos="454659" algn="l"/>
              </a:tabLst>
            </a:pPr>
            <a:r>
              <a:rPr sz="1500" kern="0" spc="0" dirty="0">
                <a:solidFill>
                  <a:srgbClr val="FFFFFF">
                    <a:alpha val="100000"/>
                  </a:srgbClr>
                </a:solidFill>
                <a:latin typeface="Microsoft YaHei"/>
                <a:ea typeface="Microsoft YaHei"/>
                <a:cs typeface="Microsoft YaHei"/>
              </a:rPr>
              <a:t>	</a:t>
            </a:r>
            <a:r>
              <a:rPr lang="en-US" sz="1500" b="1" kern="0" spc="-10" dirty="0">
                <a:solidFill>
                  <a:srgbClr val="FFFFFF">
                    <a:alpha val="100000"/>
                  </a:srgbClr>
                </a:solidFill>
                <a:latin typeface="Microsoft YaHei"/>
                <a:ea typeface="Microsoft YaHei"/>
                <a:cs typeface="Microsoft YaHei"/>
              </a:rPr>
              <a:t>11</a:t>
            </a:r>
            <a:endParaRPr sz="1500" dirty="0">
              <a:latin typeface="Microsoft YaHei"/>
              <a:ea typeface="Microsoft YaHei"/>
              <a:cs typeface="Microsoft YaHei"/>
            </a:endParaRPr>
          </a:p>
        </p:txBody>
      </p:sp>
      <p:pic>
        <p:nvPicPr>
          <p:cNvPr id="9" name="picture 52">
            <a:extLst>
              <a:ext uri="{FF2B5EF4-FFF2-40B4-BE49-F238E27FC236}">
                <a16:creationId xmlns:a16="http://schemas.microsoft.com/office/drawing/2014/main" id="{2A00F336-B27C-231C-F238-0B4BE96683EE}"/>
              </a:ext>
            </a:extLst>
          </p:cNvPr>
          <p:cNvPicPr>
            <a:picLocks noChangeAspect="1"/>
          </p:cNvPicPr>
          <p:nvPr/>
        </p:nvPicPr>
        <p:blipFill>
          <a:blip r:embed="rId7"/>
          <a:stretch>
            <a:fillRect/>
          </a:stretch>
        </p:blipFill>
        <p:spPr>
          <a:xfrm rot="21600000">
            <a:off x="11103864" y="6617207"/>
            <a:ext cx="205740" cy="239267"/>
          </a:xfrm>
          <a:prstGeom prst="rect">
            <a:avLst/>
          </a:prstGeom>
        </p:spPr>
      </p:pic>
      <p:pic>
        <p:nvPicPr>
          <p:cNvPr id="10" name="picture 82">
            <a:extLst>
              <a:ext uri="{FF2B5EF4-FFF2-40B4-BE49-F238E27FC236}">
                <a16:creationId xmlns:a16="http://schemas.microsoft.com/office/drawing/2014/main" id="{E57B9187-62AE-485E-1116-9591117C3105}"/>
              </a:ext>
            </a:extLst>
          </p:cNvPr>
          <p:cNvPicPr>
            <a:picLocks noChangeAspect="1"/>
          </p:cNvPicPr>
          <p:nvPr/>
        </p:nvPicPr>
        <p:blipFill>
          <a:blip r:embed="rId6"/>
          <a:stretch>
            <a:fillRect/>
          </a:stretch>
        </p:blipFill>
        <p:spPr>
          <a:xfrm rot="21600000">
            <a:off x="11885676" y="6617207"/>
            <a:ext cx="205740" cy="239267"/>
          </a:xfrm>
          <a:prstGeom prst="rect">
            <a:avLst/>
          </a:prstGeom>
        </p:spPr>
      </p:pic>
      <p:sp>
        <p:nvSpPr>
          <p:cNvPr id="15" name="文本框 14">
            <a:extLst>
              <a:ext uri="{FF2B5EF4-FFF2-40B4-BE49-F238E27FC236}">
                <a16:creationId xmlns:a16="http://schemas.microsoft.com/office/drawing/2014/main" id="{81B41FA6-F889-B028-B0E6-E152874F9E85}"/>
              </a:ext>
            </a:extLst>
          </p:cNvPr>
          <p:cNvSpPr txBox="1"/>
          <p:nvPr/>
        </p:nvSpPr>
        <p:spPr>
          <a:xfrm>
            <a:off x="182908" y="652437"/>
            <a:ext cx="11724584" cy="498663"/>
          </a:xfrm>
          <a:prstGeom prst="rect">
            <a:avLst/>
          </a:prstGeom>
          <a:noFill/>
        </p:spPr>
        <p:txBody>
          <a:bodyPr wrap="square" rtlCol="0">
            <a:spAutoFit/>
          </a:bodyPr>
          <a:lstStyle/>
          <a:p>
            <a:pPr marL="285750" lvl="0" indent="-285750">
              <a:lnSpc>
                <a:spcPct val="150000"/>
              </a:lnSpc>
              <a:buFont typeface="Wingdings" panose="05000000000000000000" pitchFamily="2" charset="2"/>
              <a:buChar char="l"/>
              <a:defRPr/>
            </a:pPr>
            <a:r>
              <a:rPr lang="en-US" altLang="zh-CN" sz="2000" b="1"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The relationship of relative Carnot efficiency with frequency across charging pressures</a:t>
            </a:r>
          </a:p>
        </p:txBody>
      </p:sp>
      <p:sp>
        <p:nvSpPr>
          <p:cNvPr id="3" name="文本框 2">
            <a:extLst>
              <a:ext uri="{FF2B5EF4-FFF2-40B4-BE49-F238E27FC236}">
                <a16:creationId xmlns:a16="http://schemas.microsoft.com/office/drawing/2014/main" id="{84ADA66B-3DFA-B404-C527-E68C65A6E8F5}"/>
              </a:ext>
            </a:extLst>
          </p:cNvPr>
          <p:cNvSpPr txBox="1"/>
          <p:nvPr/>
        </p:nvSpPr>
        <p:spPr>
          <a:xfrm>
            <a:off x="-1" y="44173"/>
            <a:ext cx="12191999" cy="461665"/>
          </a:xfrm>
          <a:prstGeom prst="rect">
            <a:avLst/>
          </a:prstGeom>
          <a:noFill/>
        </p:spPr>
        <p:txBody>
          <a:bodyPr wrap="square">
            <a:spAutoFit/>
          </a:bodyPr>
          <a:lstStyle/>
          <a:p>
            <a:pPr algn="ctr">
              <a:spcBef>
                <a:spcPct val="0"/>
              </a:spcBef>
            </a:pP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The influence </a:t>
            </a:r>
            <a:r>
              <a:rPr lang="en-US" altLang="zh-CN" sz="2400" b="1" dirty="0">
                <a:solidFill>
                  <a:srgbClr val="FFC000"/>
                </a:solidFill>
                <a:latin typeface="Times New Roman" panose="02020603050405020304" pitchFamily="18" charset="0"/>
                <a:ea typeface="微软雅黑" panose="020B0503020204020204" pitchFamily="34" charset="-122"/>
                <a:cs typeface="Times New Roman" panose="02020603050405020304" pitchFamily="18" charset="0"/>
              </a:rPr>
              <a:t>of</a:t>
            </a: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rgbClr val="FFC000"/>
                </a:solidFill>
                <a:latin typeface="Times New Roman" panose="02020603050405020304" pitchFamily="18" charset="0"/>
                <a:ea typeface="微软雅黑" panose="020B0503020204020204" pitchFamily="34" charset="-122"/>
                <a:cs typeface="Times New Roman" panose="02020603050405020304" pitchFamily="18" charset="0"/>
              </a:rPr>
              <a:t>the charging pressure</a:t>
            </a:r>
          </a:p>
        </p:txBody>
      </p:sp>
      <p:sp>
        <p:nvSpPr>
          <p:cNvPr id="31" name="矩形 30">
            <a:extLst>
              <a:ext uri="{FF2B5EF4-FFF2-40B4-BE49-F238E27FC236}">
                <a16:creationId xmlns:a16="http://schemas.microsoft.com/office/drawing/2014/main" id="{AC6511C5-9D0A-A33F-7B65-9F389B87868A}"/>
              </a:ext>
            </a:extLst>
          </p:cNvPr>
          <p:cNvSpPr/>
          <p:nvPr/>
        </p:nvSpPr>
        <p:spPr>
          <a:xfrm>
            <a:off x="280956" y="5108716"/>
            <a:ext cx="11626536" cy="1413306"/>
          </a:xfrm>
          <a:prstGeom prst="rect">
            <a:avLst/>
          </a:prstGeom>
          <a:solidFill>
            <a:srgbClr val="1A7899"/>
          </a:solidFill>
          <a:ln w="12700" cap="flat" cmpd="sng" algn="ctr">
            <a:solidFill>
              <a:srgbClr val="12618A"/>
            </a:solidFill>
            <a:prstDash val="solid"/>
            <a:miter lim="800000"/>
          </a:ln>
          <a:effectLst/>
        </p:spPr>
        <p:txBody>
          <a:bodyPr rtlCol="0" anchor="ct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lang="en-US" altLang="zh-CN" sz="2200" b="1" dirty="0">
                <a:solidFill>
                  <a:schemeClr val="bg1"/>
                </a:solidFill>
                <a:latin typeface="Times New Roman" panose="02020603050405020304" pitchFamily="18" charset="0"/>
                <a:cs typeface="Times New Roman" panose="02020603050405020304" pitchFamily="18" charset="0"/>
              </a:rPr>
              <a:t>The charging pressure varies between 3 MPa and 4 MPa, </a:t>
            </a:r>
            <a:r>
              <a:rPr lang="en-US" altLang="zh-CN" sz="2200" b="1" dirty="0">
                <a:solidFill>
                  <a:srgbClr val="FFC000"/>
                </a:solidFill>
                <a:latin typeface="Times New Roman" panose="02020603050405020304" pitchFamily="18" charset="0"/>
                <a:cs typeface="Times New Roman" panose="02020603050405020304" pitchFamily="18" charset="0"/>
              </a:rPr>
              <a:t>the efficiency remains basically constant within a certain frequency range</a:t>
            </a:r>
            <a:r>
              <a:rPr lang="en-US" altLang="zh-CN" sz="2200" b="1" dirty="0">
                <a:solidFill>
                  <a:schemeClr val="bg1"/>
                </a:solidFill>
                <a:latin typeface="Times New Roman" panose="02020603050405020304" pitchFamily="18" charset="0"/>
                <a:cs typeface="Times New Roman" panose="02020603050405020304" pitchFamily="18" charset="0"/>
              </a:rPr>
              <a:t>.</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lang="en-US" altLang="zh-CN" sz="2200" b="1" dirty="0">
                <a:solidFill>
                  <a:schemeClr val="bg1"/>
                </a:solidFill>
                <a:latin typeface="Times New Roman" panose="02020603050405020304" pitchFamily="18" charset="0"/>
                <a:cs typeface="Times New Roman" panose="02020603050405020304" pitchFamily="18" charset="0"/>
              </a:rPr>
              <a:t>Increasing the charging pressure is conducive to improving the efficiency. </a:t>
            </a:r>
            <a:r>
              <a:rPr lang="en-US" altLang="zh-CN" sz="2200" b="1" dirty="0">
                <a:solidFill>
                  <a:srgbClr val="FFC000"/>
                </a:solidFill>
                <a:latin typeface="Times New Roman" panose="02020603050405020304" pitchFamily="18" charset="0"/>
                <a:cs typeface="Times New Roman" panose="02020603050405020304" pitchFamily="18" charset="0"/>
              </a:rPr>
              <a:t>The lower the cold end temperature, the more remarkable the improvement in efficiency</a:t>
            </a:r>
            <a:r>
              <a:rPr lang="en-US" altLang="zh-CN" sz="2200" b="1" dirty="0">
                <a:solidFill>
                  <a:schemeClr val="bg1"/>
                </a:solidFill>
                <a:latin typeface="Times New Roman" panose="02020603050405020304" pitchFamily="18" charset="0"/>
                <a:cs typeface="Times New Roman" panose="02020603050405020304" pitchFamily="18" charset="0"/>
              </a:rPr>
              <a:t>.</a:t>
            </a:r>
            <a:endParaRPr lang="zh-CN" altLang="en-US" sz="2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73247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BA04FC-D5F8-1D85-53C5-1F0814492DC2}"/>
            </a:ext>
          </a:extLst>
        </p:cNvPr>
        <p:cNvGrpSpPr/>
        <p:nvPr/>
      </p:nvGrpSpPr>
      <p:grpSpPr>
        <a:xfrm>
          <a:off x="0" y="0"/>
          <a:ext cx="0" cy="0"/>
          <a:chOff x="0" y="0"/>
          <a:chExt cx="0" cy="0"/>
        </a:xfrm>
      </p:grpSpPr>
      <p:sp>
        <p:nvSpPr>
          <p:cNvPr id="138" name="rect 138">
            <a:extLst>
              <a:ext uri="{FF2B5EF4-FFF2-40B4-BE49-F238E27FC236}">
                <a16:creationId xmlns:a16="http://schemas.microsoft.com/office/drawing/2014/main" id="{9F8AA87F-C6F7-8E4D-0443-CA5257048E4E}"/>
              </a:ext>
            </a:extLst>
          </p:cNvPr>
          <p:cNvSpPr/>
          <p:nvPr/>
        </p:nvSpPr>
        <p:spPr>
          <a:xfrm>
            <a:off x="0" y="0"/>
            <a:ext cx="12192000" cy="6857998"/>
          </a:xfrm>
          <a:prstGeom prst="rect">
            <a:avLst/>
          </a:prstGeom>
          <a:solidFill>
            <a:srgbClr val="F3F3F3">
              <a:alpha val="96078"/>
            </a:srgbClr>
          </a:solidFill>
          <a:ln w="0" cap="flat">
            <a:noFill/>
            <a:prstDash val="solid"/>
            <a:miter lim="0"/>
          </a:ln>
        </p:spPr>
        <p:txBody>
          <a:bodyPr rtlCol="0"/>
          <a:lstStyle/>
          <a:p>
            <a:pPr algn="ctr"/>
            <a:endParaRPr lang="zh-CN" altLang="en-US"/>
          </a:p>
        </p:txBody>
      </p:sp>
      <p:sp>
        <p:nvSpPr>
          <p:cNvPr id="11" name="矩形 10">
            <a:extLst>
              <a:ext uri="{FF2B5EF4-FFF2-40B4-BE49-F238E27FC236}">
                <a16:creationId xmlns:a16="http://schemas.microsoft.com/office/drawing/2014/main" id="{CF0A1A17-929D-FAE2-C1F8-FCB912C22C03}"/>
              </a:ext>
            </a:extLst>
          </p:cNvPr>
          <p:cNvSpPr/>
          <p:nvPr/>
        </p:nvSpPr>
        <p:spPr>
          <a:xfrm>
            <a:off x="101317" y="567858"/>
            <a:ext cx="11988227" cy="6001053"/>
          </a:xfrm>
          <a:prstGeom prst="rect">
            <a:avLst/>
          </a:prstGeom>
          <a:solidFill>
            <a:schemeClr val="bg1"/>
          </a:solidFill>
          <a:ln>
            <a:solidFill>
              <a:srgbClr val="D2DEEF"/>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dirty="0"/>
          </a:p>
        </p:txBody>
      </p:sp>
      <p:pic>
        <p:nvPicPr>
          <p:cNvPr id="2051" name="Picture 3">
            <a:extLst>
              <a:ext uri="{FF2B5EF4-FFF2-40B4-BE49-F238E27FC236}">
                <a16:creationId xmlns:a16="http://schemas.microsoft.com/office/drawing/2014/main" id="{48F5E5AB-AB11-8D00-7805-28A3FC6C87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8000" y="1042728"/>
            <a:ext cx="4680000" cy="4344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2" name="textbox 162">
            <a:extLst>
              <a:ext uri="{FF2B5EF4-FFF2-40B4-BE49-F238E27FC236}">
                <a16:creationId xmlns:a16="http://schemas.microsoft.com/office/drawing/2014/main" id="{B55E927A-4AE0-5E28-58D1-35581F76A258}"/>
              </a:ext>
            </a:extLst>
          </p:cNvPr>
          <p:cNvSpPr/>
          <p:nvPr/>
        </p:nvSpPr>
        <p:spPr>
          <a:xfrm>
            <a:off x="3048" y="0"/>
            <a:ext cx="11190731" cy="507492"/>
          </a:xfrm>
          <a:prstGeom prst="rect">
            <a:avLst/>
          </a:prstGeom>
          <a:solidFill>
            <a:srgbClr val="084E6E">
              <a:alpha val="100000"/>
            </a:srgbClr>
          </a:solidFill>
          <a:ln w="0" cap="flat">
            <a:noFill/>
            <a:prstDash val="solid"/>
            <a:miter lim="0"/>
          </a:ln>
        </p:spPr>
        <p:txBody>
          <a:bodyPr vert="horz" wrap="square" lIns="0" tIns="0" rIns="0" bIns="0"/>
          <a:lstStyle/>
          <a:p>
            <a:pPr algn="l" rtl="0" eaLnBrk="0">
              <a:lnSpc>
                <a:spcPct val="107000"/>
              </a:lnSpc>
              <a:tabLst/>
            </a:pPr>
            <a:endParaRPr sz="900" dirty="0">
              <a:latin typeface="Arial"/>
              <a:ea typeface="Arial"/>
              <a:cs typeface="Arial"/>
            </a:endParaRPr>
          </a:p>
          <a:p>
            <a:pPr algn="l" rtl="0" eaLnBrk="0">
              <a:lnSpc>
                <a:spcPct val="7249"/>
              </a:lnSpc>
              <a:tabLst/>
            </a:pPr>
            <a:endParaRPr sz="100" dirty="0">
              <a:latin typeface="Arial"/>
              <a:ea typeface="Arial"/>
              <a:cs typeface="Arial"/>
            </a:endParaRPr>
          </a:p>
          <a:p>
            <a:pPr marL="374015" algn="l" rtl="0" eaLnBrk="0">
              <a:lnSpc>
                <a:spcPct val="78000"/>
              </a:lnSpc>
              <a:tabLst/>
            </a:pPr>
            <a:r>
              <a:rPr lang="en-US" sz="2400" b="1" kern="0" spc="0" dirty="0">
                <a:solidFill>
                  <a:srgbClr val="FFFFFF">
                    <a:alpha val="100000"/>
                  </a:srgbClr>
                </a:solidFill>
                <a:latin typeface="Times New Roman"/>
                <a:ea typeface="Times New Roman"/>
                <a:cs typeface="Times New Roman"/>
              </a:rPr>
              <a:t>Results and analysis</a:t>
            </a:r>
          </a:p>
        </p:txBody>
      </p:sp>
      <p:pic>
        <p:nvPicPr>
          <p:cNvPr id="166" name="picture 166">
            <a:extLst>
              <a:ext uri="{FF2B5EF4-FFF2-40B4-BE49-F238E27FC236}">
                <a16:creationId xmlns:a16="http://schemas.microsoft.com/office/drawing/2014/main" id="{08012AAF-A431-BBB2-D7AD-DB55C58EF583}"/>
              </a:ext>
            </a:extLst>
          </p:cNvPr>
          <p:cNvPicPr>
            <a:picLocks noChangeAspect="1"/>
          </p:cNvPicPr>
          <p:nvPr/>
        </p:nvPicPr>
        <p:blipFill>
          <a:blip r:embed="rId4"/>
          <a:stretch>
            <a:fillRect/>
          </a:stretch>
        </p:blipFill>
        <p:spPr>
          <a:xfrm rot="21600000">
            <a:off x="11193780" y="0"/>
            <a:ext cx="998219" cy="507491"/>
          </a:xfrm>
          <a:prstGeom prst="rect">
            <a:avLst/>
          </a:prstGeom>
        </p:spPr>
      </p:pic>
      <p:sp>
        <p:nvSpPr>
          <p:cNvPr id="170" name="textbox 170">
            <a:extLst>
              <a:ext uri="{FF2B5EF4-FFF2-40B4-BE49-F238E27FC236}">
                <a16:creationId xmlns:a16="http://schemas.microsoft.com/office/drawing/2014/main" id="{E2499A35-8037-BFD2-24EF-254E17AA1288}"/>
              </a:ext>
            </a:extLst>
          </p:cNvPr>
          <p:cNvSpPr/>
          <p:nvPr/>
        </p:nvSpPr>
        <p:spPr>
          <a:xfrm>
            <a:off x="11091164" y="6604507"/>
            <a:ext cx="1013460" cy="307975"/>
          </a:xfrm>
          <a:prstGeom prst="rect">
            <a:avLst/>
          </a:prstGeom>
          <a:noFill/>
          <a:ln w="0" cap="flat">
            <a:noFill/>
            <a:prstDash val="solid"/>
            <a:miter lim="0"/>
          </a:ln>
        </p:spPr>
        <p:txBody>
          <a:bodyPr vert="horz" wrap="square" lIns="0" tIns="0" rIns="0" bIns="0"/>
          <a:lstStyle/>
          <a:p>
            <a:pPr algn="l" rtl="0" eaLnBrk="0">
              <a:lnSpc>
                <a:spcPct val="112000"/>
              </a:lnSpc>
              <a:tabLst/>
            </a:pPr>
            <a:endParaRPr sz="200" dirty="0">
              <a:latin typeface="Arial"/>
              <a:ea typeface="Arial"/>
              <a:cs typeface="Arial"/>
            </a:endParaRPr>
          </a:p>
          <a:p>
            <a:pPr marL="218440" algn="l" rtl="0" eaLnBrk="0">
              <a:lnSpc>
                <a:spcPct val="88000"/>
              </a:lnSpc>
              <a:spcBef>
                <a:spcPts val="1"/>
              </a:spcBef>
              <a:tabLst>
                <a:tab pos="450215" algn="l"/>
              </a:tabLst>
            </a:pPr>
            <a:r>
              <a:rPr sz="1500" kern="0" spc="0" dirty="0">
                <a:solidFill>
                  <a:srgbClr val="FFFFFF">
                    <a:alpha val="100000"/>
                  </a:srgbClr>
                </a:solidFill>
                <a:latin typeface="Microsoft YaHei"/>
                <a:ea typeface="Microsoft YaHei"/>
                <a:cs typeface="Microsoft YaHei"/>
              </a:rPr>
              <a:t>	</a:t>
            </a:r>
            <a:r>
              <a:rPr sz="1500" b="1" kern="0" spc="-40" dirty="0">
                <a:solidFill>
                  <a:srgbClr val="FFFFFF">
                    <a:alpha val="100000"/>
                  </a:srgbClr>
                </a:solidFill>
                <a:latin typeface="Microsoft YaHei"/>
                <a:ea typeface="Microsoft YaHei"/>
                <a:cs typeface="Microsoft YaHei"/>
              </a:rPr>
              <a:t>6</a:t>
            </a:r>
            <a:r>
              <a:rPr sz="1500" b="1" kern="0" spc="-10" dirty="0">
                <a:solidFill>
                  <a:srgbClr val="FFFFFF">
                    <a:alpha val="100000"/>
                  </a:srgbClr>
                </a:solidFill>
                <a:latin typeface="Microsoft YaHei"/>
                <a:ea typeface="Microsoft YaHei"/>
                <a:cs typeface="Microsoft YaHei"/>
              </a:rPr>
              <a:t>     </a:t>
            </a:r>
            <a:endParaRPr sz="1500" dirty="0">
              <a:latin typeface="Microsoft YaHei"/>
              <a:ea typeface="Microsoft YaHei"/>
              <a:cs typeface="Microsoft YaHei"/>
            </a:endParaRPr>
          </a:p>
        </p:txBody>
      </p:sp>
      <p:pic>
        <p:nvPicPr>
          <p:cNvPr id="172" name="picture 172">
            <a:extLst>
              <a:ext uri="{FF2B5EF4-FFF2-40B4-BE49-F238E27FC236}">
                <a16:creationId xmlns:a16="http://schemas.microsoft.com/office/drawing/2014/main" id="{7C52C7A9-5CE3-DD48-854D-14854B0840A6}"/>
              </a:ext>
            </a:extLst>
          </p:cNvPr>
          <p:cNvPicPr>
            <a:picLocks noChangeAspect="1"/>
          </p:cNvPicPr>
          <p:nvPr/>
        </p:nvPicPr>
        <p:blipFill>
          <a:blip r:embed="rId5"/>
          <a:stretch>
            <a:fillRect/>
          </a:stretch>
        </p:blipFill>
        <p:spPr>
          <a:xfrm rot="21600000">
            <a:off x="11883804" y="6617207"/>
            <a:ext cx="205740" cy="239267"/>
          </a:xfrm>
          <a:prstGeom prst="rect">
            <a:avLst/>
          </a:prstGeom>
        </p:spPr>
      </p:pic>
      <p:pic>
        <p:nvPicPr>
          <p:cNvPr id="174" name="picture 174">
            <a:extLst>
              <a:ext uri="{FF2B5EF4-FFF2-40B4-BE49-F238E27FC236}">
                <a16:creationId xmlns:a16="http://schemas.microsoft.com/office/drawing/2014/main" id="{929C98E9-6F2C-005E-744B-2824736BCD34}"/>
              </a:ext>
            </a:extLst>
          </p:cNvPr>
          <p:cNvPicPr>
            <a:picLocks noChangeAspect="1"/>
          </p:cNvPicPr>
          <p:nvPr/>
        </p:nvPicPr>
        <p:blipFill>
          <a:blip r:embed="rId6"/>
          <a:stretch>
            <a:fillRect/>
          </a:stretch>
        </p:blipFill>
        <p:spPr>
          <a:xfrm rot="21600000">
            <a:off x="11103864" y="6617207"/>
            <a:ext cx="205740" cy="239267"/>
          </a:xfrm>
          <a:prstGeom prst="rect">
            <a:avLst/>
          </a:prstGeom>
        </p:spPr>
      </p:pic>
      <p:grpSp>
        <p:nvGrpSpPr>
          <p:cNvPr id="4" name="组合 3">
            <a:extLst>
              <a:ext uri="{FF2B5EF4-FFF2-40B4-BE49-F238E27FC236}">
                <a16:creationId xmlns:a16="http://schemas.microsoft.com/office/drawing/2014/main" id="{D27A2F1F-0A91-74D9-5332-CF64EFEAA07A}"/>
              </a:ext>
            </a:extLst>
          </p:cNvPr>
          <p:cNvGrpSpPr/>
          <p:nvPr/>
        </p:nvGrpSpPr>
        <p:grpSpPr>
          <a:xfrm>
            <a:off x="0" y="6591759"/>
            <a:ext cx="12192000" cy="266241"/>
            <a:chOff x="0" y="6408163"/>
            <a:chExt cx="12192000" cy="449838"/>
          </a:xfrm>
          <a:solidFill>
            <a:srgbClr val="084E6E"/>
          </a:solidFill>
        </p:grpSpPr>
        <p:sp>
          <p:nvSpPr>
            <p:cNvPr id="5" name="矩形 4">
              <a:extLst>
                <a:ext uri="{FF2B5EF4-FFF2-40B4-BE49-F238E27FC236}">
                  <a16:creationId xmlns:a16="http://schemas.microsoft.com/office/drawing/2014/main" id="{BBD36F6F-581B-7C2A-5644-92C0E49D70B9}"/>
                </a:ext>
              </a:extLst>
            </p:cNvPr>
            <p:cNvSpPr/>
            <p:nvPr/>
          </p:nvSpPr>
          <p:spPr>
            <a:xfrm>
              <a:off x="0" y="6408163"/>
              <a:ext cx="10869563"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id="{AE42AE4D-2389-8DD3-2F5F-639626A8D9E9}"/>
                </a:ext>
              </a:extLst>
            </p:cNvPr>
            <p:cNvSpPr/>
            <p:nvPr/>
          </p:nvSpPr>
          <p:spPr>
            <a:xfrm>
              <a:off x="10869563" y="6408163"/>
              <a:ext cx="1322437"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textbox 50">
            <a:extLst>
              <a:ext uri="{FF2B5EF4-FFF2-40B4-BE49-F238E27FC236}">
                <a16:creationId xmlns:a16="http://schemas.microsoft.com/office/drawing/2014/main" id="{9848CAFC-DDCB-74E5-4375-4FB8B5308201}"/>
              </a:ext>
            </a:extLst>
          </p:cNvPr>
          <p:cNvSpPr/>
          <p:nvPr/>
        </p:nvSpPr>
        <p:spPr>
          <a:xfrm>
            <a:off x="11091164" y="6604507"/>
            <a:ext cx="779432" cy="307975"/>
          </a:xfrm>
          <a:prstGeom prst="rect">
            <a:avLst/>
          </a:prstGeom>
          <a:noFill/>
          <a:ln w="0" cap="flat">
            <a:noFill/>
            <a:prstDash val="solid"/>
            <a:miter lim="0"/>
          </a:ln>
        </p:spPr>
        <p:txBody>
          <a:bodyPr vert="horz" wrap="square" lIns="0" tIns="0" rIns="0" bIns="0"/>
          <a:lstStyle/>
          <a:p>
            <a:pPr algn="l" rtl="0" eaLnBrk="0">
              <a:lnSpc>
                <a:spcPct val="112000"/>
              </a:lnSpc>
              <a:tabLst/>
            </a:pPr>
            <a:endParaRPr sz="200" dirty="0">
              <a:latin typeface="Arial"/>
              <a:ea typeface="Arial"/>
              <a:cs typeface="Arial"/>
            </a:endParaRPr>
          </a:p>
          <a:p>
            <a:pPr marL="218440" algn="l" rtl="0" eaLnBrk="0">
              <a:lnSpc>
                <a:spcPct val="88000"/>
              </a:lnSpc>
              <a:spcBef>
                <a:spcPts val="1"/>
              </a:spcBef>
              <a:tabLst>
                <a:tab pos="454659" algn="l"/>
              </a:tabLst>
            </a:pPr>
            <a:r>
              <a:rPr sz="1500" kern="0" spc="0" dirty="0">
                <a:solidFill>
                  <a:srgbClr val="FFFFFF">
                    <a:alpha val="100000"/>
                  </a:srgbClr>
                </a:solidFill>
                <a:latin typeface="Microsoft YaHei"/>
                <a:ea typeface="Microsoft YaHei"/>
                <a:cs typeface="Microsoft YaHei"/>
              </a:rPr>
              <a:t>	</a:t>
            </a:r>
            <a:r>
              <a:rPr lang="en-US" sz="1500" b="1" kern="0" spc="-10" dirty="0">
                <a:solidFill>
                  <a:srgbClr val="FFFFFF">
                    <a:alpha val="100000"/>
                  </a:srgbClr>
                </a:solidFill>
                <a:latin typeface="Microsoft YaHei"/>
                <a:ea typeface="Microsoft YaHei"/>
                <a:cs typeface="Microsoft YaHei"/>
              </a:rPr>
              <a:t>13</a:t>
            </a:r>
            <a:endParaRPr sz="1500" dirty="0">
              <a:latin typeface="Microsoft YaHei"/>
              <a:ea typeface="Microsoft YaHei"/>
              <a:cs typeface="Microsoft YaHei"/>
            </a:endParaRPr>
          </a:p>
        </p:txBody>
      </p:sp>
      <p:pic>
        <p:nvPicPr>
          <p:cNvPr id="9" name="picture 52">
            <a:extLst>
              <a:ext uri="{FF2B5EF4-FFF2-40B4-BE49-F238E27FC236}">
                <a16:creationId xmlns:a16="http://schemas.microsoft.com/office/drawing/2014/main" id="{3710D2FC-23B6-59EF-ED6A-3F29DB422F8A}"/>
              </a:ext>
            </a:extLst>
          </p:cNvPr>
          <p:cNvPicPr>
            <a:picLocks noChangeAspect="1"/>
          </p:cNvPicPr>
          <p:nvPr/>
        </p:nvPicPr>
        <p:blipFill>
          <a:blip r:embed="rId6"/>
          <a:stretch>
            <a:fillRect/>
          </a:stretch>
        </p:blipFill>
        <p:spPr>
          <a:xfrm rot="21600000">
            <a:off x="11103864" y="6617207"/>
            <a:ext cx="205740" cy="239267"/>
          </a:xfrm>
          <a:prstGeom prst="rect">
            <a:avLst/>
          </a:prstGeom>
        </p:spPr>
      </p:pic>
      <p:pic>
        <p:nvPicPr>
          <p:cNvPr id="10" name="picture 82">
            <a:extLst>
              <a:ext uri="{FF2B5EF4-FFF2-40B4-BE49-F238E27FC236}">
                <a16:creationId xmlns:a16="http://schemas.microsoft.com/office/drawing/2014/main" id="{8B2BA89F-93DD-7FF9-D37C-35BD92194B46}"/>
              </a:ext>
            </a:extLst>
          </p:cNvPr>
          <p:cNvPicPr>
            <a:picLocks noChangeAspect="1"/>
          </p:cNvPicPr>
          <p:nvPr/>
        </p:nvPicPr>
        <p:blipFill>
          <a:blip r:embed="rId5"/>
          <a:stretch>
            <a:fillRect/>
          </a:stretch>
        </p:blipFill>
        <p:spPr>
          <a:xfrm rot="21600000">
            <a:off x="11885676" y="6617207"/>
            <a:ext cx="205740" cy="239267"/>
          </a:xfrm>
          <a:prstGeom prst="rect">
            <a:avLst/>
          </a:prstGeom>
        </p:spPr>
      </p:pic>
      <p:sp>
        <p:nvSpPr>
          <p:cNvPr id="15" name="文本框 14">
            <a:extLst>
              <a:ext uri="{FF2B5EF4-FFF2-40B4-BE49-F238E27FC236}">
                <a16:creationId xmlns:a16="http://schemas.microsoft.com/office/drawing/2014/main" id="{C4C861FD-D527-3CB7-6558-2EF4A2D63557}"/>
              </a:ext>
            </a:extLst>
          </p:cNvPr>
          <p:cNvSpPr txBox="1"/>
          <p:nvPr/>
        </p:nvSpPr>
        <p:spPr>
          <a:xfrm>
            <a:off x="182908" y="652437"/>
            <a:ext cx="11724584" cy="498663"/>
          </a:xfrm>
          <a:prstGeom prst="rect">
            <a:avLst/>
          </a:prstGeom>
          <a:noFill/>
        </p:spPr>
        <p:txBody>
          <a:bodyPr wrap="square" rtlCol="0">
            <a:spAutoFit/>
          </a:bodyPr>
          <a:lstStyle/>
          <a:p>
            <a:pPr marL="285750" lvl="0" indent="-285750">
              <a:lnSpc>
                <a:spcPct val="150000"/>
              </a:lnSpc>
              <a:buFont typeface="Wingdings" panose="05000000000000000000" pitchFamily="2" charset="2"/>
              <a:buChar char="l"/>
              <a:defRPr/>
            </a:pPr>
            <a:r>
              <a:rPr lang="en-US" altLang="zh-CN" sz="2000" b="1"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The influence of the operating frequency on the cooling rate</a:t>
            </a:r>
          </a:p>
        </p:txBody>
      </p:sp>
      <p:sp>
        <p:nvSpPr>
          <p:cNvPr id="3" name="文本框 2">
            <a:extLst>
              <a:ext uri="{FF2B5EF4-FFF2-40B4-BE49-F238E27FC236}">
                <a16:creationId xmlns:a16="http://schemas.microsoft.com/office/drawing/2014/main" id="{D67616CE-F8A8-04FD-A6AA-B38155DF9008}"/>
              </a:ext>
            </a:extLst>
          </p:cNvPr>
          <p:cNvSpPr txBox="1"/>
          <p:nvPr/>
        </p:nvSpPr>
        <p:spPr>
          <a:xfrm>
            <a:off x="-1" y="44173"/>
            <a:ext cx="12191999" cy="461665"/>
          </a:xfrm>
          <a:prstGeom prst="rect">
            <a:avLst/>
          </a:prstGeom>
          <a:noFill/>
        </p:spPr>
        <p:txBody>
          <a:bodyPr wrap="square">
            <a:spAutoFit/>
          </a:bodyPr>
          <a:lstStyle/>
          <a:p>
            <a:pPr algn="ctr">
              <a:spcBef>
                <a:spcPct val="0"/>
              </a:spcBef>
            </a:pP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The influence </a:t>
            </a:r>
            <a:r>
              <a:rPr lang="en-US" altLang="zh-CN" sz="2400" b="1" dirty="0">
                <a:solidFill>
                  <a:srgbClr val="FFC000"/>
                </a:solidFill>
                <a:latin typeface="Times New Roman" panose="02020603050405020304" pitchFamily="18" charset="0"/>
                <a:ea typeface="微软雅黑" panose="020B0503020204020204" pitchFamily="34" charset="-122"/>
                <a:cs typeface="Times New Roman" panose="02020603050405020304" pitchFamily="18" charset="0"/>
              </a:rPr>
              <a:t>on</a:t>
            </a: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rgbClr val="FFC000"/>
                </a:solidFill>
                <a:latin typeface="Times New Roman" panose="02020603050405020304" pitchFamily="18" charset="0"/>
                <a:ea typeface="微软雅黑" panose="020B0503020204020204" pitchFamily="34" charset="-122"/>
                <a:cs typeface="Times New Roman" panose="02020603050405020304" pitchFamily="18" charset="0"/>
              </a:rPr>
              <a:t>the cooling rate</a:t>
            </a:r>
          </a:p>
        </p:txBody>
      </p:sp>
      <p:sp>
        <p:nvSpPr>
          <p:cNvPr id="31" name="矩形 30">
            <a:extLst>
              <a:ext uri="{FF2B5EF4-FFF2-40B4-BE49-F238E27FC236}">
                <a16:creationId xmlns:a16="http://schemas.microsoft.com/office/drawing/2014/main" id="{1DF3A082-248F-60FA-5699-C1B04D8D8EA2}"/>
              </a:ext>
            </a:extLst>
          </p:cNvPr>
          <p:cNvSpPr/>
          <p:nvPr/>
        </p:nvSpPr>
        <p:spPr>
          <a:xfrm>
            <a:off x="280956" y="5257800"/>
            <a:ext cx="11626536" cy="1264222"/>
          </a:xfrm>
          <a:prstGeom prst="rect">
            <a:avLst/>
          </a:prstGeom>
          <a:solidFill>
            <a:srgbClr val="1A7899"/>
          </a:solidFill>
          <a:ln w="12700" cap="flat" cmpd="sng" algn="ctr">
            <a:solidFill>
              <a:srgbClr val="12618A"/>
            </a:solidFill>
            <a:prstDash val="solid"/>
            <a:miter lim="800000"/>
          </a:ln>
          <a:effectLst/>
        </p:spPr>
        <p:txBody>
          <a:bodyPr rtlCol="0" anchor="ct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lang="en-US" altLang="zh-CN" sz="2200" b="1" dirty="0">
                <a:solidFill>
                  <a:srgbClr val="FFC000"/>
                </a:solidFill>
                <a:latin typeface="Times New Roman" panose="02020603050405020304" pitchFamily="18" charset="0"/>
                <a:cs typeface="Times New Roman" panose="02020603050405020304" pitchFamily="18" charset="0"/>
              </a:rPr>
              <a:t>The cooling rate is related to the refrigeration temperature. </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lang="en-US" altLang="zh-CN" sz="2200" b="1" dirty="0">
                <a:solidFill>
                  <a:schemeClr val="bg1"/>
                </a:solidFill>
                <a:latin typeface="Times New Roman" panose="02020603050405020304" pitchFamily="18" charset="0"/>
                <a:cs typeface="Times New Roman" panose="02020603050405020304" pitchFamily="18" charset="0"/>
              </a:rPr>
              <a:t>If the refrigeration temperature changes, </a:t>
            </a:r>
            <a:r>
              <a:rPr lang="en-US" altLang="zh-CN" sz="2200" b="1" dirty="0">
                <a:solidFill>
                  <a:srgbClr val="FFC000"/>
                </a:solidFill>
                <a:latin typeface="Times New Roman" panose="02020603050405020304" pitchFamily="18" charset="0"/>
                <a:cs typeface="Times New Roman" panose="02020603050405020304" pitchFamily="18" charset="0"/>
              </a:rPr>
              <a:t>the decision of whether to adjust the operating frequency can be made according to which stage the refrigeration temperature is in</a:t>
            </a:r>
            <a:r>
              <a:rPr lang="en-US" altLang="zh-CN" sz="2200" b="1" dirty="0">
                <a:solidFill>
                  <a:schemeClr val="bg1"/>
                </a:solidFill>
                <a:latin typeface="Times New Roman" panose="02020603050405020304" pitchFamily="18" charset="0"/>
                <a:cs typeface="Times New Roman" panose="02020603050405020304" pitchFamily="18" charset="0"/>
              </a:rPr>
              <a:t>.</a:t>
            </a:r>
            <a:endParaRPr lang="zh-CN" altLang="en-US" sz="2200" b="1" dirty="0">
              <a:solidFill>
                <a:schemeClr val="bg1"/>
              </a:solidFill>
              <a:latin typeface="Times New Roman" panose="02020603050405020304" pitchFamily="18" charset="0"/>
              <a:cs typeface="Times New Roman" panose="02020603050405020304" pitchFamily="18" charset="0"/>
            </a:endParaRPr>
          </a:p>
        </p:txBody>
      </p:sp>
      <p:sp>
        <p:nvSpPr>
          <p:cNvPr id="2" name="矩形 1">
            <a:extLst>
              <a:ext uri="{FF2B5EF4-FFF2-40B4-BE49-F238E27FC236}">
                <a16:creationId xmlns:a16="http://schemas.microsoft.com/office/drawing/2014/main" id="{1D8A5EC9-8F89-712A-74FB-D08532752FAD}"/>
              </a:ext>
            </a:extLst>
          </p:cNvPr>
          <p:cNvSpPr/>
          <p:nvPr/>
        </p:nvSpPr>
        <p:spPr>
          <a:xfrm>
            <a:off x="5255823" y="1235679"/>
            <a:ext cx="6538854" cy="3818921"/>
          </a:xfrm>
          <a:prstGeom prst="rect">
            <a:avLst/>
          </a:prstGeom>
          <a:solidFill>
            <a:srgbClr val="1A7899"/>
          </a:solidFill>
          <a:ln w="12700" cap="flat" cmpd="sng" algn="ctr">
            <a:solidFill>
              <a:srgbClr val="12618A"/>
            </a:solidFill>
            <a:prstDash val="solid"/>
            <a:miter lim="800000"/>
          </a:ln>
          <a:effectLst/>
        </p:spPr>
        <p:txBody>
          <a:bodyPr rtlCol="0" anchor="ctr"/>
          <a:lstStyle/>
          <a:p>
            <a:pPr marL="285750" indent="-285750" algn="just">
              <a:lnSpc>
                <a:spcPts val="3500"/>
              </a:lnSpc>
              <a:buFont typeface="Wingdings" panose="05000000000000000000" pitchFamily="2" charset="2"/>
              <a:buChar char="p"/>
              <a:defRPr/>
            </a:pPr>
            <a:r>
              <a:rPr lang="en-US" altLang="zh-CN" sz="2200" dirty="0">
                <a:solidFill>
                  <a:schemeClr val="bg1"/>
                </a:solidFill>
                <a:latin typeface="Times New Roman" panose="02020603050405020304" pitchFamily="18" charset="0"/>
                <a:cs typeface="Times New Roman" panose="02020603050405020304" pitchFamily="18" charset="0"/>
              </a:rPr>
              <a:t>During the process of cooling from </a:t>
            </a:r>
            <a:r>
              <a:rPr lang="en-US" altLang="zh-CN" sz="2200" dirty="0">
                <a:solidFill>
                  <a:srgbClr val="FFC000"/>
                </a:solidFill>
                <a:latin typeface="Times New Roman" panose="02020603050405020304" pitchFamily="18" charset="0"/>
                <a:cs typeface="Times New Roman" panose="02020603050405020304" pitchFamily="18" charset="0"/>
              </a:rPr>
              <a:t>280 K to 120 K</a:t>
            </a:r>
            <a:r>
              <a:rPr lang="en-US" altLang="zh-CN" sz="2200" dirty="0">
                <a:solidFill>
                  <a:schemeClr val="bg1"/>
                </a:solidFill>
                <a:latin typeface="Times New Roman" panose="02020603050405020304" pitchFamily="18" charset="0"/>
                <a:cs typeface="Times New Roman" panose="02020603050405020304" pitchFamily="18" charset="0"/>
              </a:rPr>
              <a:t>, the cooling time remains basically unchanged within </a:t>
            </a:r>
            <a:r>
              <a:rPr lang="en-US" altLang="zh-CN" sz="2200" dirty="0">
                <a:solidFill>
                  <a:srgbClr val="FFC000"/>
                </a:solidFill>
                <a:latin typeface="Times New Roman" panose="02020603050405020304" pitchFamily="18" charset="0"/>
                <a:cs typeface="Times New Roman" panose="02020603050405020304" pitchFamily="18" charset="0"/>
              </a:rPr>
              <a:t>104 - 118 Hz</a:t>
            </a:r>
            <a:r>
              <a:rPr lang="en-US" altLang="zh-CN" sz="2200" dirty="0">
                <a:solidFill>
                  <a:schemeClr val="bg1"/>
                </a:solidFill>
                <a:latin typeface="Times New Roman" panose="02020603050405020304" pitchFamily="18" charset="0"/>
                <a:cs typeface="Times New Roman" panose="02020603050405020304" pitchFamily="18" charset="0"/>
              </a:rPr>
              <a:t>.</a:t>
            </a:r>
          </a:p>
          <a:p>
            <a:pPr marL="285750" indent="-285750" algn="just">
              <a:lnSpc>
                <a:spcPts val="3500"/>
              </a:lnSpc>
              <a:buFont typeface="Wingdings" panose="05000000000000000000" pitchFamily="2" charset="2"/>
              <a:buChar char="p"/>
              <a:defRPr/>
            </a:pPr>
            <a:r>
              <a:rPr lang="en-US" altLang="zh-CN" sz="2200" dirty="0">
                <a:solidFill>
                  <a:schemeClr val="bg1"/>
                </a:solidFill>
                <a:latin typeface="Times New Roman" panose="02020603050405020304" pitchFamily="18" charset="0"/>
                <a:cs typeface="Times New Roman" panose="02020603050405020304" pitchFamily="18" charset="0"/>
              </a:rPr>
              <a:t>During the process of cooling from </a:t>
            </a:r>
            <a:r>
              <a:rPr lang="en-US" altLang="zh-CN" sz="2200" dirty="0">
                <a:solidFill>
                  <a:srgbClr val="FFC000"/>
                </a:solidFill>
                <a:latin typeface="Times New Roman" panose="02020603050405020304" pitchFamily="18" charset="0"/>
                <a:cs typeface="Times New Roman" panose="02020603050405020304" pitchFamily="18" charset="0"/>
              </a:rPr>
              <a:t>120 K to 80 K</a:t>
            </a:r>
            <a:r>
              <a:rPr lang="en-US" altLang="zh-CN" sz="2200" dirty="0">
                <a:solidFill>
                  <a:schemeClr val="bg1"/>
                </a:solidFill>
                <a:latin typeface="Times New Roman" panose="02020603050405020304" pitchFamily="18" charset="0"/>
                <a:cs typeface="Times New Roman" panose="02020603050405020304" pitchFamily="18" charset="0"/>
              </a:rPr>
              <a:t>, when the frequency changes from </a:t>
            </a:r>
            <a:r>
              <a:rPr lang="en-US" altLang="zh-CN" sz="2200" dirty="0">
                <a:solidFill>
                  <a:srgbClr val="FFC000"/>
                </a:solidFill>
                <a:latin typeface="Times New Roman" panose="02020603050405020304" pitchFamily="18" charset="0"/>
                <a:cs typeface="Times New Roman" panose="02020603050405020304" pitchFamily="18" charset="0"/>
              </a:rPr>
              <a:t>104 Hz to 114 Hz</a:t>
            </a:r>
            <a:r>
              <a:rPr lang="en-US" altLang="zh-CN" sz="2200" dirty="0">
                <a:solidFill>
                  <a:schemeClr val="bg1"/>
                </a:solidFill>
                <a:latin typeface="Times New Roman" panose="02020603050405020304" pitchFamily="18" charset="0"/>
                <a:cs typeface="Times New Roman" panose="02020603050405020304" pitchFamily="18" charset="0"/>
              </a:rPr>
              <a:t>, </a:t>
            </a:r>
            <a:r>
              <a:rPr lang="en-US" altLang="zh-CN" sz="2200" dirty="0">
                <a:solidFill>
                  <a:srgbClr val="FFC000"/>
                </a:solidFill>
                <a:latin typeface="Times New Roman" panose="02020603050405020304" pitchFamily="18" charset="0"/>
                <a:cs typeface="Times New Roman" panose="02020603050405020304" pitchFamily="18" charset="0"/>
              </a:rPr>
              <a:t>the cooling time will be shortened from 140 s to 125 s</a:t>
            </a:r>
            <a:r>
              <a:rPr lang="en-US" altLang="zh-CN" sz="2200" dirty="0">
                <a:solidFill>
                  <a:schemeClr val="bg1"/>
                </a:solidFill>
                <a:latin typeface="Times New Roman" panose="02020603050405020304" pitchFamily="18" charset="0"/>
                <a:cs typeface="Times New Roman" panose="02020603050405020304" pitchFamily="18" charset="0"/>
              </a:rPr>
              <a:t>. </a:t>
            </a:r>
            <a:endParaRPr lang="zh-CN" altLang="en-US" sz="2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0471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440ED8-7709-15F1-32B7-85AB6356522D}"/>
            </a:ext>
          </a:extLst>
        </p:cNvPr>
        <p:cNvGrpSpPr/>
        <p:nvPr/>
      </p:nvGrpSpPr>
      <p:grpSpPr>
        <a:xfrm>
          <a:off x="0" y="0"/>
          <a:ext cx="0" cy="0"/>
          <a:chOff x="0" y="0"/>
          <a:chExt cx="0" cy="0"/>
        </a:xfrm>
      </p:grpSpPr>
      <p:sp>
        <p:nvSpPr>
          <p:cNvPr id="138" name="rect 138">
            <a:extLst>
              <a:ext uri="{FF2B5EF4-FFF2-40B4-BE49-F238E27FC236}">
                <a16:creationId xmlns:a16="http://schemas.microsoft.com/office/drawing/2014/main" id="{40CD8105-1C04-5059-7146-9C692E270F06}"/>
              </a:ext>
            </a:extLst>
          </p:cNvPr>
          <p:cNvSpPr/>
          <p:nvPr/>
        </p:nvSpPr>
        <p:spPr>
          <a:xfrm>
            <a:off x="0" y="0"/>
            <a:ext cx="12192000" cy="6857998"/>
          </a:xfrm>
          <a:prstGeom prst="rect">
            <a:avLst/>
          </a:prstGeom>
          <a:solidFill>
            <a:srgbClr val="F3F3F3">
              <a:alpha val="96078"/>
            </a:srgbClr>
          </a:solidFill>
          <a:ln w="0" cap="flat">
            <a:noFill/>
            <a:prstDash val="solid"/>
            <a:miter lim="0"/>
          </a:ln>
        </p:spPr>
        <p:txBody>
          <a:bodyPr rtlCol="0"/>
          <a:lstStyle/>
          <a:p>
            <a:pPr algn="ctr"/>
            <a:endParaRPr lang="zh-CN" altLang="en-US"/>
          </a:p>
        </p:txBody>
      </p:sp>
      <p:sp>
        <p:nvSpPr>
          <p:cNvPr id="11" name="矩形 10">
            <a:extLst>
              <a:ext uri="{FF2B5EF4-FFF2-40B4-BE49-F238E27FC236}">
                <a16:creationId xmlns:a16="http://schemas.microsoft.com/office/drawing/2014/main" id="{85EDDF1F-1209-906A-6554-3CBD32C53C0F}"/>
              </a:ext>
            </a:extLst>
          </p:cNvPr>
          <p:cNvSpPr/>
          <p:nvPr/>
        </p:nvSpPr>
        <p:spPr>
          <a:xfrm>
            <a:off x="101317" y="567858"/>
            <a:ext cx="11988227" cy="6001053"/>
          </a:xfrm>
          <a:prstGeom prst="rect">
            <a:avLst/>
          </a:prstGeom>
          <a:solidFill>
            <a:schemeClr val="bg1"/>
          </a:solidFill>
          <a:ln>
            <a:solidFill>
              <a:srgbClr val="D2DEEF"/>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dirty="0"/>
          </a:p>
        </p:txBody>
      </p:sp>
      <p:pic>
        <p:nvPicPr>
          <p:cNvPr id="17" name="图片 16">
            <a:extLst>
              <a:ext uri="{FF2B5EF4-FFF2-40B4-BE49-F238E27FC236}">
                <a16:creationId xmlns:a16="http://schemas.microsoft.com/office/drawing/2014/main" id="{EA8D1853-2DA1-5C7C-9709-5C50C68FB58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89563" y="873603"/>
            <a:ext cx="4680000" cy="4343289"/>
          </a:xfrm>
          <a:prstGeom prst="rect">
            <a:avLst/>
          </a:prstGeom>
        </p:spPr>
      </p:pic>
      <p:pic>
        <p:nvPicPr>
          <p:cNvPr id="13" name="图片 12">
            <a:extLst>
              <a:ext uri="{FF2B5EF4-FFF2-40B4-BE49-F238E27FC236}">
                <a16:creationId xmlns:a16="http://schemas.microsoft.com/office/drawing/2014/main" id="{E6BDB4A2-6FFE-8FF3-965D-4A01C26579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6267" y="873603"/>
            <a:ext cx="4680000" cy="4343289"/>
          </a:xfrm>
          <a:prstGeom prst="rect">
            <a:avLst/>
          </a:prstGeom>
        </p:spPr>
      </p:pic>
      <p:sp>
        <p:nvSpPr>
          <p:cNvPr id="162" name="textbox 162">
            <a:extLst>
              <a:ext uri="{FF2B5EF4-FFF2-40B4-BE49-F238E27FC236}">
                <a16:creationId xmlns:a16="http://schemas.microsoft.com/office/drawing/2014/main" id="{EB5DCCE2-9660-DEED-452B-7A1E27FA01C2}"/>
              </a:ext>
            </a:extLst>
          </p:cNvPr>
          <p:cNvSpPr/>
          <p:nvPr/>
        </p:nvSpPr>
        <p:spPr>
          <a:xfrm>
            <a:off x="3048" y="0"/>
            <a:ext cx="11190731" cy="507492"/>
          </a:xfrm>
          <a:prstGeom prst="rect">
            <a:avLst/>
          </a:prstGeom>
          <a:solidFill>
            <a:srgbClr val="084E6E">
              <a:alpha val="100000"/>
            </a:srgbClr>
          </a:solidFill>
          <a:ln w="0" cap="flat">
            <a:noFill/>
            <a:prstDash val="solid"/>
            <a:miter lim="0"/>
          </a:ln>
        </p:spPr>
        <p:txBody>
          <a:bodyPr vert="horz" wrap="square" lIns="0" tIns="0" rIns="0" bIns="0"/>
          <a:lstStyle/>
          <a:p>
            <a:pPr algn="l" rtl="0" eaLnBrk="0">
              <a:lnSpc>
                <a:spcPct val="107000"/>
              </a:lnSpc>
              <a:tabLst/>
            </a:pPr>
            <a:endParaRPr sz="900" dirty="0">
              <a:latin typeface="Arial"/>
              <a:ea typeface="Arial"/>
              <a:cs typeface="Arial"/>
            </a:endParaRPr>
          </a:p>
          <a:p>
            <a:pPr algn="l" rtl="0" eaLnBrk="0">
              <a:lnSpc>
                <a:spcPct val="7249"/>
              </a:lnSpc>
              <a:tabLst/>
            </a:pPr>
            <a:endParaRPr sz="100" dirty="0">
              <a:latin typeface="Arial"/>
              <a:ea typeface="Arial"/>
              <a:cs typeface="Arial"/>
            </a:endParaRPr>
          </a:p>
          <a:p>
            <a:pPr marL="374015" algn="l" rtl="0" eaLnBrk="0">
              <a:lnSpc>
                <a:spcPct val="78000"/>
              </a:lnSpc>
              <a:tabLst/>
            </a:pPr>
            <a:r>
              <a:rPr lang="en-US" sz="2400" b="1" kern="0" spc="0" dirty="0">
                <a:solidFill>
                  <a:srgbClr val="FFFFFF">
                    <a:alpha val="100000"/>
                  </a:srgbClr>
                </a:solidFill>
                <a:latin typeface="Times New Roman"/>
                <a:ea typeface="Times New Roman"/>
                <a:cs typeface="Times New Roman"/>
              </a:rPr>
              <a:t>Results and analysis</a:t>
            </a:r>
          </a:p>
        </p:txBody>
      </p:sp>
      <p:pic>
        <p:nvPicPr>
          <p:cNvPr id="166" name="picture 166">
            <a:extLst>
              <a:ext uri="{FF2B5EF4-FFF2-40B4-BE49-F238E27FC236}">
                <a16:creationId xmlns:a16="http://schemas.microsoft.com/office/drawing/2014/main" id="{954E2046-C646-CC3D-E97B-E11BFA87C1EB}"/>
              </a:ext>
            </a:extLst>
          </p:cNvPr>
          <p:cNvPicPr>
            <a:picLocks noChangeAspect="1"/>
          </p:cNvPicPr>
          <p:nvPr/>
        </p:nvPicPr>
        <p:blipFill>
          <a:blip r:embed="rId5"/>
          <a:stretch>
            <a:fillRect/>
          </a:stretch>
        </p:blipFill>
        <p:spPr>
          <a:xfrm rot="21600000">
            <a:off x="11193780" y="0"/>
            <a:ext cx="998219" cy="507491"/>
          </a:xfrm>
          <a:prstGeom prst="rect">
            <a:avLst/>
          </a:prstGeom>
        </p:spPr>
      </p:pic>
      <p:sp>
        <p:nvSpPr>
          <p:cNvPr id="170" name="textbox 170">
            <a:extLst>
              <a:ext uri="{FF2B5EF4-FFF2-40B4-BE49-F238E27FC236}">
                <a16:creationId xmlns:a16="http://schemas.microsoft.com/office/drawing/2014/main" id="{16FEBBB9-4764-5E37-3E06-FB29B17E7DA3}"/>
              </a:ext>
            </a:extLst>
          </p:cNvPr>
          <p:cNvSpPr/>
          <p:nvPr/>
        </p:nvSpPr>
        <p:spPr>
          <a:xfrm>
            <a:off x="11091164" y="6604507"/>
            <a:ext cx="1013460" cy="307975"/>
          </a:xfrm>
          <a:prstGeom prst="rect">
            <a:avLst/>
          </a:prstGeom>
          <a:noFill/>
          <a:ln w="0" cap="flat">
            <a:noFill/>
            <a:prstDash val="solid"/>
            <a:miter lim="0"/>
          </a:ln>
        </p:spPr>
        <p:txBody>
          <a:bodyPr vert="horz" wrap="square" lIns="0" tIns="0" rIns="0" bIns="0"/>
          <a:lstStyle/>
          <a:p>
            <a:pPr algn="l" rtl="0" eaLnBrk="0">
              <a:lnSpc>
                <a:spcPct val="112000"/>
              </a:lnSpc>
              <a:tabLst/>
            </a:pPr>
            <a:endParaRPr sz="200" dirty="0">
              <a:latin typeface="Arial"/>
              <a:ea typeface="Arial"/>
              <a:cs typeface="Arial"/>
            </a:endParaRPr>
          </a:p>
          <a:p>
            <a:pPr marL="218440" algn="l" rtl="0" eaLnBrk="0">
              <a:lnSpc>
                <a:spcPct val="88000"/>
              </a:lnSpc>
              <a:spcBef>
                <a:spcPts val="1"/>
              </a:spcBef>
              <a:tabLst>
                <a:tab pos="450215" algn="l"/>
              </a:tabLst>
            </a:pPr>
            <a:r>
              <a:rPr sz="1500" kern="0" spc="0" dirty="0">
                <a:solidFill>
                  <a:srgbClr val="FFFFFF">
                    <a:alpha val="100000"/>
                  </a:srgbClr>
                </a:solidFill>
                <a:latin typeface="Microsoft YaHei"/>
                <a:ea typeface="Microsoft YaHei"/>
                <a:cs typeface="Microsoft YaHei"/>
              </a:rPr>
              <a:t>	</a:t>
            </a:r>
            <a:r>
              <a:rPr sz="1500" b="1" kern="0" spc="-40" dirty="0">
                <a:solidFill>
                  <a:srgbClr val="FFFFFF">
                    <a:alpha val="100000"/>
                  </a:srgbClr>
                </a:solidFill>
                <a:latin typeface="Microsoft YaHei"/>
                <a:ea typeface="Microsoft YaHei"/>
                <a:cs typeface="Microsoft YaHei"/>
              </a:rPr>
              <a:t>6</a:t>
            </a:r>
            <a:r>
              <a:rPr sz="1500" b="1" kern="0" spc="-10" dirty="0">
                <a:solidFill>
                  <a:srgbClr val="FFFFFF">
                    <a:alpha val="100000"/>
                  </a:srgbClr>
                </a:solidFill>
                <a:latin typeface="Microsoft YaHei"/>
                <a:ea typeface="Microsoft YaHei"/>
                <a:cs typeface="Microsoft YaHei"/>
              </a:rPr>
              <a:t>     </a:t>
            </a:r>
            <a:endParaRPr sz="1500" dirty="0">
              <a:latin typeface="Microsoft YaHei"/>
              <a:ea typeface="Microsoft YaHei"/>
              <a:cs typeface="Microsoft YaHei"/>
            </a:endParaRPr>
          </a:p>
        </p:txBody>
      </p:sp>
      <p:pic>
        <p:nvPicPr>
          <p:cNvPr id="172" name="picture 172">
            <a:extLst>
              <a:ext uri="{FF2B5EF4-FFF2-40B4-BE49-F238E27FC236}">
                <a16:creationId xmlns:a16="http://schemas.microsoft.com/office/drawing/2014/main" id="{188CA793-C654-1E18-4FCD-2E5763A25DEE}"/>
              </a:ext>
            </a:extLst>
          </p:cNvPr>
          <p:cNvPicPr>
            <a:picLocks noChangeAspect="1"/>
          </p:cNvPicPr>
          <p:nvPr/>
        </p:nvPicPr>
        <p:blipFill>
          <a:blip r:embed="rId6"/>
          <a:stretch>
            <a:fillRect/>
          </a:stretch>
        </p:blipFill>
        <p:spPr>
          <a:xfrm rot="21600000">
            <a:off x="11883804" y="6617207"/>
            <a:ext cx="205740" cy="239267"/>
          </a:xfrm>
          <a:prstGeom prst="rect">
            <a:avLst/>
          </a:prstGeom>
        </p:spPr>
      </p:pic>
      <p:pic>
        <p:nvPicPr>
          <p:cNvPr id="174" name="picture 174">
            <a:extLst>
              <a:ext uri="{FF2B5EF4-FFF2-40B4-BE49-F238E27FC236}">
                <a16:creationId xmlns:a16="http://schemas.microsoft.com/office/drawing/2014/main" id="{C6D75852-CE52-5BF3-EE7F-50D86BC26CFE}"/>
              </a:ext>
            </a:extLst>
          </p:cNvPr>
          <p:cNvPicPr>
            <a:picLocks noChangeAspect="1"/>
          </p:cNvPicPr>
          <p:nvPr/>
        </p:nvPicPr>
        <p:blipFill>
          <a:blip r:embed="rId7"/>
          <a:stretch>
            <a:fillRect/>
          </a:stretch>
        </p:blipFill>
        <p:spPr>
          <a:xfrm rot="21600000">
            <a:off x="11103864" y="6617207"/>
            <a:ext cx="205740" cy="239267"/>
          </a:xfrm>
          <a:prstGeom prst="rect">
            <a:avLst/>
          </a:prstGeom>
        </p:spPr>
      </p:pic>
      <p:grpSp>
        <p:nvGrpSpPr>
          <p:cNvPr id="4" name="组合 3">
            <a:extLst>
              <a:ext uri="{FF2B5EF4-FFF2-40B4-BE49-F238E27FC236}">
                <a16:creationId xmlns:a16="http://schemas.microsoft.com/office/drawing/2014/main" id="{0E70CFB2-FCBE-D4A6-414B-9CB33C159819}"/>
              </a:ext>
            </a:extLst>
          </p:cNvPr>
          <p:cNvGrpSpPr/>
          <p:nvPr/>
        </p:nvGrpSpPr>
        <p:grpSpPr>
          <a:xfrm>
            <a:off x="0" y="6591759"/>
            <a:ext cx="12192000" cy="266241"/>
            <a:chOff x="0" y="6408163"/>
            <a:chExt cx="12192000" cy="449838"/>
          </a:xfrm>
          <a:solidFill>
            <a:srgbClr val="084E6E"/>
          </a:solidFill>
        </p:grpSpPr>
        <p:sp>
          <p:nvSpPr>
            <p:cNvPr id="5" name="矩形 4">
              <a:extLst>
                <a:ext uri="{FF2B5EF4-FFF2-40B4-BE49-F238E27FC236}">
                  <a16:creationId xmlns:a16="http://schemas.microsoft.com/office/drawing/2014/main" id="{53A7D137-3BF3-11CD-850F-1B7891A19DB1}"/>
                </a:ext>
              </a:extLst>
            </p:cNvPr>
            <p:cNvSpPr/>
            <p:nvPr/>
          </p:nvSpPr>
          <p:spPr>
            <a:xfrm>
              <a:off x="0" y="6408163"/>
              <a:ext cx="10869563"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id="{F895B061-9E7E-C98E-6320-E69727699742}"/>
                </a:ext>
              </a:extLst>
            </p:cNvPr>
            <p:cNvSpPr/>
            <p:nvPr/>
          </p:nvSpPr>
          <p:spPr>
            <a:xfrm>
              <a:off x="10869563" y="6408163"/>
              <a:ext cx="1322437"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textbox 50">
            <a:extLst>
              <a:ext uri="{FF2B5EF4-FFF2-40B4-BE49-F238E27FC236}">
                <a16:creationId xmlns:a16="http://schemas.microsoft.com/office/drawing/2014/main" id="{948CEFDE-15A5-A2D9-6C34-65EF9503FF2C}"/>
              </a:ext>
            </a:extLst>
          </p:cNvPr>
          <p:cNvSpPr/>
          <p:nvPr/>
        </p:nvSpPr>
        <p:spPr>
          <a:xfrm>
            <a:off x="11091164" y="6604507"/>
            <a:ext cx="705264" cy="307975"/>
          </a:xfrm>
          <a:prstGeom prst="rect">
            <a:avLst/>
          </a:prstGeom>
          <a:noFill/>
          <a:ln w="0" cap="flat">
            <a:noFill/>
            <a:prstDash val="solid"/>
            <a:miter lim="0"/>
          </a:ln>
        </p:spPr>
        <p:txBody>
          <a:bodyPr vert="horz" wrap="square" lIns="0" tIns="0" rIns="0" bIns="0"/>
          <a:lstStyle/>
          <a:p>
            <a:pPr algn="l" rtl="0" eaLnBrk="0">
              <a:lnSpc>
                <a:spcPct val="112000"/>
              </a:lnSpc>
              <a:tabLst/>
            </a:pPr>
            <a:endParaRPr sz="200" dirty="0">
              <a:latin typeface="Arial"/>
              <a:ea typeface="Arial"/>
              <a:cs typeface="Arial"/>
            </a:endParaRPr>
          </a:p>
          <a:p>
            <a:pPr marL="218440" algn="l" rtl="0" eaLnBrk="0">
              <a:lnSpc>
                <a:spcPct val="88000"/>
              </a:lnSpc>
              <a:spcBef>
                <a:spcPts val="1"/>
              </a:spcBef>
              <a:tabLst>
                <a:tab pos="454659" algn="l"/>
              </a:tabLst>
            </a:pPr>
            <a:r>
              <a:rPr sz="1500" kern="0" spc="0" dirty="0">
                <a:solidFill>
                  <a:srgbClr val="FFFFFF">
                    <a:alpha val="100000"/>
                  </a:srgbClr>
                </a:solidFill>
                <a:latin typeface="Microsoft YaHei"/>
                <a:ea typeface="Microsoft YaHei"/>
                <a:cs typeface="Microsoft YaHei"/>
              </a:rPr>
              <a:t>	</a:t>
            </a:r>
            <a:r>
              <a:rPr lang="en-US" sz="1500" b="1" kern="0" spc="-10" dirty="0">
                <a:solidFill>
                  <a:srgbClr val="FFFFFF">
                    <a:alpha val="100000"/>
                  </a:srgbClr>
                </a:solidFill>
                <a:latin typeface="Microsoft YaHei"/>
                <a:ea typeface="Microsoft YaHei"/>
                <a:cs typeface="Microsoft YaHei"/>
              </a:rPr>
              <a:t>14</a:t>
            </a:r>
            <a:endParaRPr sz="1500" dirty="0">
              <a:latin typeface="Microsoft YaHei"/>
              <a:ea typeface="Microsoft YaHei"/>
              <a:cs typeface="Microsoft YaHei"/>
            </a:endParaRPr>
          </a:p>
        </p:txBody>
      </p:sp>
      <p:pic>
        <p:nvPicPr>
          <p:cNvPr id="9" name="picture 52">
            <a:extLst>
              <a:ext uri="{FF2B5EF4-FFF2-40B4-BE49-F238E27FC236}">
                <a16:creationId xmlns:a16="http://schemas.microsoft.com/office/drawing/2014/main" id="{9741A9EB-4CFF-74DC-6058-A3A843806876}"/>
              </a:ext>
            </a:extLst>
          </p:cNvPr>
          <p:cNvPicPr>
            <a:picLocks noChangeAspect="1"/>
          </p:cNvPicPr>
          <p:nvPr/>
        </p:nvPicPr>
        <p:blipFill>
          <a:blip r:embed="rId7"/>
          <a:stretch>
            <a:fillRect/>
          </a:stretch>
        </p:blipFill>
        <p:spPr>
          <a:xfrm rot="21600000">
            <a:off x="11103864" y="6617207"/>
            <a:ext cx="205740" cy="239267"/>
          </a:xfrm>
          <a:prstGeom prst="rect">
            <a:avLst/>
          </a:prstGeom>
        </p:spPr>
      </p:pic>
      <p:pic>
        <p:nvPicPr>
          <p:cNvPr id="10" name="picture 82">
            <a:extLst>
              <a:ext uri="{FF2B5EF4-FFF2-40B4-BE49-F238E27FC236}">
                <a16:creationId xmlns:a16="http://schemas.microsoft.com/office/drawing/2014/main" id="{176A8AAC-E257-4832-D52F-019739899177}"/>
              </a:ext>
            </a:extLst>
          </p:cNvPr>
          <p:cNvPicPr>
            <a:picLocks noChangeAspect="1"/>
          </p:cNvPicPr>
          <p:nvPr/>
        </p:nvPicPr>
        <p:blipFill>
          <a:blip r:embed="rId6"/>
          <a:stretch>
            <a:fillRect/>
          </a:stretch>
        </p:blipFill>
        <p:spPr>
          <a:xfrm rot="21600000">
            <a:off x="11885676" y="6617207"/>
            <a:ext cx="205740" cy="239267"/>
          </a:xfrm>
          <a:prstGeom prst="rect">
            <a:avLst/>
          </a:prstGeom>
        </p:spPr>
      </p:pic>
      <p:sp>
        <p:nvSpPr>
          <p:cNvPr id="3" name="文本框 2">
            <a:extLst>
              <a:ext uri="{FF2B5EF4-FFF2-40B4-BE49-F238E27FC236}">
                <a16:creationId xmlns:a16="http://schemas.microsoft.com/office/drawing/2014/main" id="{B61C241D-DD1F-91B5-818C-07A1D25651CB}"/>
              </a:ext>
            </a:extLst>
          </p:cNvPr>
          <p:cNvSpPr txBox="1"/>
          <p:nvPr/>
        </p:nvSpPr>
        <p:spPr>
          <a:xfrm>
            <a:off x="-1" y="44173"/>
            <a:ext cx="12191999" cy="461665"/>
          </a:xfrm>
          <a:prstGeom prst="rect">
            <a:avLst/>
          </a:prstGeom>
          <a:noFill/>
        </p:spPr>
        <p:txBody>
          <a:bodyPr wrap="square">
            <a:spAutoFit/>
          </a:bodyPr>
          <a:lstStyle/>
          <a:p>
            <a:pPr algn="ctr">
              <a:spcBef>
                <a:spcPct val="0"/>
              </a:spcBef>
            </a:pPr>
            <a:r>
              <a:rPr lang="en-US" altLang="zh-CN" sz="2400" b="1" dirty="0">
                <a:solidFill>
                  <a:srgbClr val="FFC000"/>
                </a:solidFill>
                <a:latin typeface="Times New Roman" panose="02020603050405020304" pitchFamily="18" charset="0"/>
                <a:ea typeface="微软雅黑" panose="020B0503020204020204" pitchFamily="34" charset="-122"/>
                <a:cs typeface="Times New Roman" panose="02020603050405020304" pitchFamily="18" charset="0"/>
              </a:rPr>
              <a:t>Refrigeration performance</a:t>
            </a:r>
          </a:p>
        </p:txBody>
      </p:sp>
      <p:sp>
        <p:nvSpPr>
          <p:cNvPr id="31" name="矩形 30">
            <a:extLst>
              <a:ext uri="{FF2B5EF4-FFF2-40B4-BE49-F238E27FC236}">
                <a16:creationId xmlns:a16="http://schemas.microsoft.com/office/drawing/2014/main" id="{04C8DCB7-083C-63BF-DF8E-B2D388B6CBF3}"/>
              </a:ext>
            </a:extLst>
          </p:cNvPr>
          <p:cNvSpPr/>
          <p:nvPr/>
        </p:nvSpPr>
        <p:spPr>
          <a:xfrm>
            <a:off x="280956" y="5216893"/>
            <a:ext cx="11626536" cy="1305129"/>
          </a:xfrm>
          <a:prstGeom prst="rect">
            <a:avLst/>
          </a:prstGeom>
          <a:solidFill>
            <a:srgbClr val="1A7899"/>
          </a:solidFill>
          <a:ln w="12700" cap="flat" cmpd="sng" algn="ctr">
            <a:solidFill>
              <a:srgbClr val="12618A"/>
            </a:solidFill>
            <a:prstDash val="solid"/>
            <a:miter lim="800000"/>
          </a:ln>
          <a:effectLst/>
        </p:spPr>
        <p:txBody>
          <a:bodyPr rtlCol="0" anchor="ct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lang="en-US" altLang="zh-CN" sz="2200" b="1" dirty="0">
                <a:solidFill>
                  <a:schemeClr val="bg1"/>
                </a:solidFill>
                <a:latin typeface="Times New Roman" panose="02020603050405020304" pitchFamily="18" charset="0"/>
                <a:cs typeface="Times New Roman" panose="02020603050405020304" pitchFamily="18" charset="0"/>
              </a:rPr>
              <a:t>The no-load refrigeration temperature is </a:t>
            </a:r>
            <a:r>
              <a:rPr lang="en-US" altLang="zh-CN" sz="2200" b="1" dirty="0">
                <a:solidFill>
                  <a:srgbClr val="FFC000"/>
                </a:solidFill>
                <a:latin typeface="Times New Roman" panose="02020603050405020304" pitchFamily="18" charset="0"/>
                <a:cs typeface="Times New Roman" panose="02020603050405020304" pitchFamily="18" charset="0"/>
              </a:rPr>
              <a:t>51.71K</a:t>
            </a:r>
            <a:r>
              <a:rPr lang="en-US" altLang="zh-CN" sz="2200" b="1" dirty="0">
                <a:solidFill>
                  <a:schemeClr val="bg1"/>
                </a:solidFill>
                <a:latin typeface="Times New Roman" panose="02020603050405020304" pitchFamily="18" charset="0"/>
                <a:cs typeface="Times New Roman" panose="02020603050405020304" pitchFamily="18" charset="0"/>
              </a:rPr>
              <a:t>.</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lang="en-US" altLang="zh-CN" sz="2400" b="1" dirty="0">
                <a:solidFill>
                  <a:schemeClr val="bg1"/>
                </a:solidFill>
                <a:latin typeface="Times New Roman" panose="02020603050405020304" pitchFamily="18" charset="0"/>
                <a:cs typeface="Times New Roman" panose="02020603050405020304" pitchFamily="18" charset="0"/>
              </a:rPr>
              <a:t>The maximum cooling power reaches </a:t>
            </a:r>
            <a:r>
              <a:rPr lang="en-US" altLang="zh-CN" sz="2400" b="1" dirty="0">
                <a:solidFill>
                  <a:srgbClr val="FFC000"/>
                </a:solidFill>
                <a:latin typeface="Times New Roman" panose="02020603050405020304" pitchFamily="18" charset="0"/>
                <a:cs typeface="Times New Roman" panose="02020603050405020304" pitchFamily="18" charset="0"/>
              </a:rPr>
              <a:t>2.26 W at 80 K </a:t>
            </a:r>
            <a:r>
              <a:rPr lang="en-US" altLang="zh-CN" sz="2400" b="1" dirty="0">
                <a:solidFill>
                  <a:schemeClr val="bg1"/>
                </a:solidFill>
                <a:latin typeface="Times New Roman" panose="02020603050405020304" pitchFamily="18" charset="0"/>
                <a:cs typeface="Times New Roman" panose="02020603050405020304" pitchFamily="18" charset="0"/>
              </a:rPr>
              <a:t>with the input power of 72 W.</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lang="en-US" altLang="zh-CN" sz="2400" b="1" dirty="0">
                <a:solidFill>
                  <a:schemeClr val="bg1"/>
                </a:solidFill>
                <a:latin typeface="Times New Roman" panose="02020603050405020304" pitchFamily="18" charset="0"/>
                <a:cs typeface="Times New Roman" panose="02020603050405020304" pitchFamily="18" charset="0"/>
              </a:rPr>
              <a:t>The maximum cooling powers reach </a:t>
            </a:r>
            <a:r>
              <a:rPr lang="en-US" altLang="zh-CN" sz="2400" b="1" dirty="0">
                <a:solidFill>
                  <a:srgbClr val="FFC000"/>
                </a:solidFill>
                <a:latin typeface="Times New Roman" panose="02020603050405020304" pitchFamily="18" charset="0"/>
                <a:cs typeface="Times New Roman" panose="02020603050405020304" pitchFamily="18" charset="0"/>
              </a:rPr>
              <a:t>4 W at 100 K </a:t>
            </a:r>
            <a:r>
              <a:rPr lang="en-US" altLang="zh-CN" sz="2400" b="1" dirty="0">
                <a:solidFill>
                  <a:schemeClr val="bg1"/>
                </a:solidFill>
                <a:latin typeface="Times New Roman" panose="02020603050405020304" pitchFamily="18" charset="0"/>
                <a:cs typeface="Times New Roman" panose="02020603050405020304" pitchFamily="18" charset="0"/>
              </a:rPr>
              <a:t>and </a:t>
            </a:r>
            <a:r>
              <a:rPr lang="en-US" altLang="zh-CN" sz="2400" b="1" dirty="0">
                <a:solidFill>
                  <a:srgbClr val="FFC000"/>
                </a:solidFill>
                <a:latin typeface="Times New Roman" panose="02020603050405020304" pitchFamily="18" charset="0"/>
                <a:cs typeface="Times New Roman" panose="02020603050405020304" pitchFamily="18" charset="0"/>
              </a:rPr>
              <a:t>5.75 W at 120 K</a:t>
            </a:r>
            <a:r>
              <a:rPr lang="en-US" altLang="zh-CN" sz="2400" b="1" dirty="0">
                <a:solidFill>
                  <a:schemeClr val="bg1"/>
                </a:solidFill>
                <a:latin typeface="Times New Roman" panose="02020603050405020304" pitchFamily="18" charset="0"/>
                <a:cs typeface="Times New Roman" panose="02020603050405020304" pitchFamily="18" charset="0"/>
              </a:rPr>
              <a:t> respectively.</a:t>
            </a:r>
            <a:endParaRPr lang="zh-CN" altLang="en-US" sz="22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814574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E2AC42-990D-F69D-DD87-B70E8FAF8E9D}"/>
            </a:ext>
          </a:extLst>
        </p:cNvPr>
        <p:cNvGrpSpPr/>
        <p:nvPr/>
      </p:nvGrpSpPr>
      <p:grpSpPr>
        <a:xfrm>
          <a:off x="0" y="0"/>
          <a:ext cx="0" cy="0"/>
          <a:chOff x="0" y="0"/>
          <a:chExt cx="0" cy="0"/>
        </a:xfrm>
      </p:grpSpPr>
      <p:sp>
        <p:nvSpPr>
          <p:cNvPr id="30" name="矩形 29">
            <a:extLst>
              <a:ext uri="{FF2B5EF4-FFF2-40B4-BE49-F238E27FC236}">
                <a16:creationId xmlns:a16="http://schemas.microsoft.com/office/drawing/2014/main" id="{F8238B65-1B39-C98C-81C0-075604CA881A}"/>
              </a:ext>
            </a:extLst>
          </p:cNvPr>
          <p:cNvSpPr/>
          <p:nvPr/>
        </p:nvSpPr>
        <p:spPr>
          <a:xfrm>
            <a:off x="92959" y="607035"/>
            <a:ext cx="12012001" cy="5952018"/>
          </a:xfrm>
          <a:prstGeom prst="rect">
            <a:avLst/>
          </a:prstGeom>
          <a:solidFill>
            <a:schemeClr val="bg1"/>
          </a:solidFill>
          <a:ln>
            <a:solidFill>
              <a:srgbClr val="D2DEEF"/>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dirty="0">
              <a:latin typeface="Times New Roman" panose="02020603050405020304" pitchFamily="18" charset="0"/>
              <a:cs typeface="Times New Roman" panose="02020603050405020304" pitchFamily="18" charset="0"/>
            </a:endParaRPr>
          </a:p>
        </p:txBody>
      </p:sp>
      <p:graphicFrame>
        <p:nvGraphicFramePr>
          <p:cNvPr id="10" name="表格 9">
            <a:extLst>
              <a:ext uri="{FF2B5EF4-FFF2-40B4-BE49-F238E27FC236}">
                <a16:creationId xmlns:a16="http://schemas.microsoft.com/office/drawing/2014/main" id="{28F7F25F-907E-471D-5184-33299A8222A7}"/>
              </a:ext>
            </a:extLst>
          </p:cNvPr>
          <p:cNvGraphicFramePr>
            <a:graphicFrameLocks noGrp="1"/>
          </p:cNvGraphicFramePr>
          <p:nvPr>
            <p:extLst>
              <p:ext uri="{D42A27DB-BD31-4B8C-83A1-F6EECF244321}">
                <p14:modId xmlns:p14="http://schemas.microsoft.com/office/powerpoint/2010/main" val="2413398125"/>
              </p:ext>
            </p:extLst>
          </p:nvPr>
        </p:nvGraphicFramePr>
        <p:xfrm>
          <a:off x="252943" y="807369"/>
          <a:ext cx="8128028" cy="4583235"/>
        </p:xfrm>
        <a:graphic>
          <a:graphicData uri="http://schemas.openxmlformats.org/drawingml/2006/table">
            <a:tbl>
              <a:tblPr/>
              <a:tblGrid>
                <a:gridCol w="1275423">
                  <a:extLst>
                    <a:ext uri="{9D8B030D-6E8A-4147-A177-3AD203B41FA5}">
                      <a16:colId xmlns:a16="http://schemas.microsoft.com/office/drawing/2014/main" val="1270796344"/>
                    </a:ext>
                  </a:extLst>
                </a:gridCol>
                <a:gridCol w="646829">
                  <a:extLst>
                    <a:ext uri="{9D8B030D-6E8A-4147-A177-3AD203B41FA5}">
                      <a16:colId xmlns:a16="http://schemas.microsoft.com/office/drawing/2014/main" val="550667121"/>
                    </a:ext>
                  </a:extLst>
                </a:gridCol>
                <a:gridCol w="1351395">
                  <a:extLst>
                    <a:ext uri="{9D8B030D-6E8A-4147-A177-3AD203B41FA5}">
                      <a16:colId xmlns:a16="http://schemas.microsoft.com/office/drawing/2014/main" val="3305415837"/>
                    </a:ext>
                  </a:extLst>
                </a:gridCol>
                <a:gridCol w="1618127">
                  <a:extLst>
                    <a:ext uri="{9D8B030D-6E8A-4147-A177-3AD203B41FA5}">
                      <a16:colId xmlns:a16="http://schemas.microsoft.com/office/drawing/2014/main" val="691543870"/>
                    </a:ext>
                  </a:extLst>
                </a:gridCol>
                <a:gridCol w="1618127">
                  <a:extLst>
                    <a:ext uri="{9D8B030D-6E8A-4147-A177-3AD203B41FA5}">
                      <a16:colId xmlns:a16="http://schemas.microsoft.com/office/drawing/2014/main" val="1018618026"/>
                    </a:ext>
                  </a:extLst>
                </a:gridCol>
                <a:gridCol w="1618127">
                  <a:extLst>
                    <a:ext uri="{9D8B030D-6E8A-4147-A177-3AD203B41FA5}">
                      <a16:colId xmlns:a16="http://schemas.microsoft.com/office/drawing/2014/main" val="4013275512"/>
                    </a:ext>
                  </a:extLst>
                </a:gridCol>
              </a:tblGrid>
              <a:tr h="578038">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800" b="1"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rPr>
                        <a:t>Institution</a:t>
                      </a:r>
                      <a:endParaRPr lang="zh-CN" sz="18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1A7899"/>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8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rPr>
                        <a:t>Time</a:t>
                      </a:r>
                      <a:endParaRPr lang="zh-CN" sz="18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1A7899"/>
                    </a:solidFill>
                  </a:tcPr>
                </a:tc>
                <a:tc>
                  <a:txBody>
                    <a:bodyPr/>
                    <a:lstStyle/>
                    <a:p>
                      <a:pPr algn="ctr" fontAlgn="ctr"/>
                      <a:r>
                        <a:rPr lang="en-US" altLang="zh-CN" sz="18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rPr>
                        <a:t>Total weight</a:t>
                      </a:r>
                      <a:endParaRPr lang="zh-CN" sz="18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1A7899"/>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800" b="1"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rPr>
                        <a:t>Cooling power</a:t>
                      </a:r>
                      <a:endParaRPr lang="zh-CN" sz="18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1A7899"/>
                    </a:solidFill>
                  </a:tcPr>
                </a:tc>
                <a:tc>
                  <a:txBody>
                    <a:bodyPr/>
                    <a:lstStyle/>
                    <a:p>
                      <a:pPr algn="ctr" fontAlgn="ctr"/>
                      <a:r>
                        <a:rPr lang="en-US" altLang="zh-CN" sz="18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rPr>
                        <a:t>Relative Carnot Efficiency</a:t>
                      </a:r>
                      <a:endParaRPr lang="zh-CN" sz="18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1A7899"/>
                    </a:solidFill>
                  </a:tcPr>
                </a:tc>
                <a:tc>
                  <a:txBody>
                    <a:bodyPr/>
                    <a:lstStyle/>
                    <a:p>
                      <a:pPr algn="ctr" fontAlgn="ctr"/>
                      <a:r>
                        <a:rPr lang="en-US" altLang="zh-CN" sz="18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rPr>
                        <a:t>Cooling power per unit mass</a:t>
                      </a:r>
                      <a:endParaRPr lang="zh-CN" sz="18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1A7899"/>
                    </a:solidFill>
                  </a:tcPr>
                </a:tc>
                <a:extLst>
                  <a:ext uri="{0D108BD9-81ED-4DB2-BD59-A6C34878D82A}">
                    <a16:rowId xmlns:a16="http://schemas.microsoft.com/office/drawing/2014/main" val="1527240964"/>
                  </a:ext>
                </a:extLst>
              </a:tr>
              <a:tr h="572171">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18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NGAS</a:t>
                      </a:r>
                      <a:endParaRPr lang="zh-CN" altLang="zh-CN" sz="18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2007</a:t>
                      </a:r>
                      <a:endParaRPr 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782 g</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1.1 W at 77 K</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7.89%</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1.41 W/kg</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extLst>
                  <a:ext uri="{0D108BD9-81ED-4DB2-BD59-A6C34878D82A}">
                    <a16:rowId xmlns:a16="http://schemas.microsoft.com/office/drawing/2014/main" val="326649025"/>
                  </a:ext>
                </a:extLst>
              </a:tr>
              <a:tr h="572171">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8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NGAS</a:t>
                      </a:r>
                      <a:endParaRPr lang="zh-CN" sz="18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2009</a:t>
                      </a:r>
                      <a:endParaRPr 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857 g</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1.3 W at 77 K</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7.32%</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1.52 W/kg</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extLst>
                  <a:ext uri="{0D108BD9-81ED-4DB2-BD59-A6C34878D82A}">
                    <a16:rowId xmlns:a16="http://schemas.microsoft.com/office/drawing/2014/main" val="1921670094"/>
                  </a:ext>
                </a:extLst>
              </a:tr>
              <a:tr h="572171">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8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LM</a:t>
                      </a:r>
                      <a:endParaRPr lang="zh-CN" sz="18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2016</a:t>
                      </a:r>
                      <a:endParaRPr 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450 g</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 W at 80 K</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4.58%</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2.22 W/kg</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extLst>
                  <a:ext uri="{0D108BD9-81ED-4DB2-BD59-A6C34878D82A}">
                    <a16:rowId xmlns:a16="http://schemas.microsoft.com/office/drawing/2014/main" val="1789355922"/>
                  </a:ext>
                </a:extLst>
              </a:tr>
              <a:tr h="572171">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8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TIPC,CAS</a:t>
                      </a:r>
                      <a:endParaRPr lang="zh-CN" sz="18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2018</a:t>
                      </a:r>
                      <a:endParaRPr 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marL="0" marR="0" indent="0" algn="ctr" defTabSz="914217" rtl="0" eaLnBrk="1" fontAlgn="ctr" latinLnBrk="0" hangingPunct="1">
                        <a:lnSpc>
                          <a:spcPct val="100000"/>
                        </a:lnSpc>
                        <a:spcBef>
                          <a:spcPts val="0"/>
                        </a:spcBef>
                        <a:spcAft>
                          <a:spcPts val="0"/>
                        </a:spcAft>
                        <a:buClrTx/>
                        <a:buSzTx/>
                        <a:buFontTx/>
                        <a:buNone/>
                        <a:tabLst/>
                        <a:defRPr/>
                      </a:pP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 kg</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marL="0" marR="0" indent="0" algn="ctr" defTabSz="914217" rtl="0" eaLnBrk="1" fontAlgn="ctr" latinLnBrk="0" hangingPunct="1">
                        <a:lnSpc>
                          <a:spcPct val="100000"/>
                        </a:lnSpc>
                        <a:spcBef>
                          <a:spcPts val="0"/>
                        </a:spcBef>
                        <a:spcAft>
                          <a:spcPts val="0"/>
                        </a:spcAft>
                        <a:buClrTx/>
                        <a:buSzTx/>
                        <a:buFontTx/>
                        <a:buNone/>
                        <a:tabLst/>
                        <a:defRPr/>
                      </a:pP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1.24 W at 80 K</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marL="0" marR="0" indent="0" algn="ctr" defTabSz="914217" rtl="0" eaLnBrk="1" fontAlgn="ctr" latinLnBrk="0" hangingPunct="1">
                        <a:lnSpc>
                          <a:spcPct val="100000"/>
                        </a:lnSpc>
                        <a:spcBef>
                          <a:spcPts val="0"/>
                        </a:spcBef>
                        <a:spcAft>
                          <a:spcPts val="0"/>
                        </a:spcAft>
                        <a:buClrTx/>
                        <a:buSzTx/>
                        <a:buFontTx/>
                        <a:buNone/>
                        <a:tabLst/>
                        <a:defRPr/>
                      </a:pP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9.30%</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marL="0" marR="0" indent="0" algn="ctr" defTabSz="914217" rtl="0" eaLnBrk="1" fontAlgn="ctr" latinLnBrk="0" hangingPunct="1">
                        <a:lnSpc>
                          <a:spcPct val="100000"/>
                        </a:lnSpc>
                        <a:spcBef>
                          <a:spcPts val="0"/>
                        </a:spcBef>
                        <a:spcAft>
                          <a:spcPts val="0"/>
                        </a:spcAft>
                        <a:buClrTx/>
                        <a:buSzTx/>
                        <a:buFontTx/>
                        <a:buNone/>
                        <a:tabLst/>
                        <a:defRPr/>
                      </a:pP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1.24 W/kg</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extLst>
                  <a:ext uri="{0D108BD9-81ED-4DB2-BD59-A6C34878D82A}">
                    <a16:rowId xmlns:a16="http://schemas.microsoft.com/office/drawing/2014/main" val="3950450343"/>
                  </a:ext>
                </a:extLst>
              </a:tr>
              <a:tr h="572171">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8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TIPC,CAS</a:t>
                      </a:r>
                      <a:endParaRPr lang="zh-CN" altLang="zh-CN" sz="18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sz="180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2021</a:t>
                      </a:r>
                      <a:endParaRPr 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598 g</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1.2 W at 80 K</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7.33%</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2.01 W/kg</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extLst>
                  <a:ext uri="{0D108BD9-81ED-4DB2-BD59-A6C34878D82A}">
                    <a16:rowId xmlns:a16="http://schemas.microsoft.com/office/drawing/2014/main" val="909602188"/>
                  </a:ext>
                </a:extLst>
              </a:tr>
              <a:tr h="572171">
                <a:tc>
                  <a:txBody>
                    <a:bodyPr/>
                    <a:lstStyle/>
                    <a:p>
                      <a:pPr algn="ctr" fontAlgn="ctr"/>
                      <a:r>
                        <a:rPr lang="en-US" altLang="zh-CN" sz="18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ZJU</a:t>
                      </a:r>
                      <a:endParaRPr lang="zh-CN" altLang="zh-CN" sz="18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2024</a:t>
                      </a:r>
                      <a:endParaRPr 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0.97 kg</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1.73 W at 77 K</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7.5%</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1.78 W/kg</a:t>
                      </a:r>
                      <a:endParaRPr lang="zh-CN" altLang="zh-CN" sz="18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extLst>
                  <a:ext uri="{0D108BD9-81ED-4DB2-BD59-A6C34878D82A}">
                    <a16:rowId xmlns:a16="http://schemas.microsoft.com/office/drawing/2014/main" val="3270848769"/>
                  </a:ext>
                </a:extLst>
              </a:tr>
              <a:tr h="572171">
                <a:tc>
                  <a:txBody>
                    <a:bodyPr/>
                    <a:lstStyle/>
                    <a:p>
                      <a:pPr algn="ctr" fontAlgn="ctr"/>
                      <a:r>
                        <a:rPr lang="en-US" altLang="zh-CN" sz="2000" b="1" i="0" u="none" strike="noStrike"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rPr>
                        <a:t>This work</a:t>
                      </a:r>
                      <a:endParaRPr lang="zh-CN" altLang="zh-CN" sz="2000" b="1" i="0" u="none" strike="noStrike"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24C89"/>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2000" b="1" i="0" u="none" strike="noStrike"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rPr>
                        <a:t>2025</a:t>
                      </a:r>
                      <a:endParaRPr lang="zh-CN" sz="2000" b="1" i="0" u="none" strike="noStrike"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24C89"/>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2000" b="1" i="0" u="none" strike="noStrike"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rPr>
                        <a:t>0.91 kg</a:t>
                      </a:r>
                      <a:endParaRPr lang="zh-CN" altLang="zh-CN" sz="2000" b="1" i="0" u="none" strike="noStrike"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24C89"/>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2000" b="1" i="0" u="none" strike="noStrike"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rPr>
                        <a:t>2.26 W at 80 K</a:t>
                      </a:r>
                      <a:endParaRPr lang="zh-CN" altLang="zh-CN" sz="2000" b="1" i="0" u="none" strike="noStrike"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24C89"/>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2000" b="1" i="0" u="none" strike="noStrike"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rPr>
                        <a:t>8.45%</a:t>
                      </a:r>
                      <a:endParaRPr lang="zh-CN" altLang="zh-CN" sz="2000" b="1" i="0" u="none" strike="noStrike"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24C89"/>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2000" b="1" i="0" u="none" strike="noStrike"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rPr>
                        <a:t>2.48 W/kg</a:t>
                      </a:r>
                      <a:endParaRPr lang="zh-CN" altLang="zh-CN" sz="2000" b="1" i="0" u="none" strike="noStrike" dirty="0">
                        <a:solidFill>
                          <a:srgbClr val="FF0000"/>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24C89"/>
                      </a:solidFill>
                      <a:prstDash val="solid"/>
                      <a:round/>
                      <a:headEnd type="none" w="med" len="med"/>
                      <a:tailEnd type="none" w="med" len="med"/>
                    </a:lnB>
                    <a:lnTlToBr w="12700" cmpd="sng">
                      <a:noFill/>
                      <a:prstDash val="solid"/>
                    </a:lnTlToBr>
                    <a:lnBlToTr w="12700" cmpd="sng">
                      <a:noFill/>
                      <a:prstDash val="solid"/>
                    </a:lnBlToTr>
                    <a:solidFill>
                      <a:srgbClr val="CCD9E3"/>
                    </a:solidFill>
                  </a:tcPr>
                </a:tc>
                <a:extLst>
                  <a:ext uri="{0D108BD9-81ED-4DB2-BD59-A6C34878D82A}">
                    <a16:rowId xmlns:a16="http://schemas.microsoft.com/office/drawing/2014/main" val="1892535802"/>
                  </a:ext>
                </a:extLst>
              </a:tr>
            </a:tbl>
          </a:graphicData>
        </a:graphic>
      </p:graphicFrame>
      <p:sp>
        <p:nvSpPr>
          <p:cNvPr id="51" name="矩形 50">
            <a:extLst>
              <a:ext uri="{FF2B5EF4-FFF2-40B4-BE49-F238E27FC236}">
                <a16:creationId xmlns:a16="http://schemas.microsoft.com/office/drawing/2014/main" id="{7D881E0E-C9E8-8F10-5FB2-3653EECFE71D}"/>
              </a:ext>
            </a:extLst>
          </p:cNvPr>
          <p:cNvSpPr/>
          <p:nvPr/>
        </p:nvSpPr>
        <p:spPr>
          <a:xfrm>
            <a:off x="-1" y="-5871"/>
            <a:ext cx="11193729" cy="518160"/>
          </a:xfrm>
          <a:prstGeom prst="rect">
            <a:avLst/>
          </a:prstGeom>
          <a:solidFill>
            <a:srgbClr val="084E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3" name="矩形 52">
            <a:extLst>
              <a:ext uri="{FF2B5EF4-FFF2-40B4-BE49-F238E27FC236}">
                <a16:creationId xmlns:a16="http://schemas.microsoft.com/office/drawing/2014/main" id="{5DE5028C-4041-CCDF-C8B1-0D8FE28F2478}"/>
              </a:ext>
            </a:extLst>
          </p:cNvPr>
          <p:cNvSpPr/>
          <p:nvPr/>
        </p:nvSpPr>
        <p:spPr>
          <a:xfrm>
            <a:off x="11193729" y="-10423"/>
            <a:ext cx="998271" cy="518160"/>
          </a:xfrm>
          <a:prstGeom prst="rect">
            <a:avLst/>
          </a:prstGeom>
          <a:solidFill>
            <a:srgbClr val="084E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57" name="图片 56">
            <a:extLst>
              <a:ext uri="{FF2B5EF4-FFF2-40B4-BE49-F238E27FC236}">
                <a16:creationId xmlns:a16="http://schemas.microsoft.com/office/drawing/2014/main" id="{35420CC0-A47E-F8B4-7E02-8E5CB730ECF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02452" y="-31457"/>
            <a:ext cx="551017" cy="551829"/>
          </a:xfrm>
          <a:prstGeom prst="rect">
            <a:avLst/>
          </a:prstGeom>
        </p:spPr>
      </p:pic>
      <p:sp>
        <p:nvSpPr>
          <p:cNvPr id="42" name="矩形 3">
            <a:extLst>
              <a:ext uri="{FF2B5EF4-FFF2-40B4-BE49-F238E27FC236}">
                <a16:creationId xmlns:a16="http://schemas.microsoft.com/office/drawing/2014/main" id="{71C8451F-A44A-2E52-AB6B-59CEF90D8A7F}"/>
              </a:ext>
            </a:extLst>
          </p:cNvPr>
          <p:cNvSpPr>
            <a:spLocks noChangeArrowheads="1"/>
          </p:cNvSpPr>
          <p:nvPr/>
        </p:nvSpPr>
        <p:spPr bwMode="auto">
          <a:xfrm>
            <a:off x="0" y="39921"/>
            <a:ext cx="12191999"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spcBef>
                <a:spcPct val="0"/>
              </a:spcBef>
            </a:pP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Results and analysis</a:t>
            </a:r>
          </a:p>
        </p:txBody>
      </p:sp>
      <p:grpSp>
        <p:nvGrpSpPr>
          <p:cNvPr id="2" name="组合 1">
            <a:extLst>
              <a:ext uri="{FF2B5EF4-FFF2-40B4-BE49-F238E27FC236}">
                <a16:creationId xmlns:a16="http://schemas.microsoft.com/office/drawing/2014/main" id="{110E45FD-8B53-3D8C-23AB-1CC5748657E8}"/>
              </a:ext>
            </a:extLst>
          </p:cNvPr>
          <p:cNvGrpSpPr/>
          <p:nvPr/>
        </p:nvGrpSpPr>
        <p:grpSpPr>
          <a:xfrm>
            <a:off x="0" y="6591759"/>
            <a:ext cx="12192000" cy="266241"/>
            <a:chOff x="0" y="6408163"/>
            <a:chExt cx="12192000" cy="449838"/>
          </a:xfrm>
          <a:solidFill>
            <a:srgbClr val="084E6E"/>
          </a:solidFill>
        </p:grpSpPr>
        <p:sp>
          <p:nvSpPr>
            <p:cNvPr id="3" name="矩形 2">
              <a:extLst>
                <a:ext uri="{FF2B5EF4-FFF2-40B4-BE49-F238E27FC236}">
                  <a16:creationId xmlns:a16="http://schemas.microsoft.com/office/drawing/2014/main" id="{A7FF4C75-FF6F-57A2-E2A9-4484E5AC6C31}"/>
                </a:ext>
              </a:extLst>
            </p:cNvPr>
            <p:cNvSpPr/>
            <p:nvPr/>
          </p:nvSpPr>
          <p:spPr>
            <a:xfrm>
              <a:off x="0" y="6408163"/>
              <a:ext cx="10869563"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BBBEDF4D-2578-E76B-1078-C14D7A71023A}"/>
                </a:ext>
              </a:extLst>
            </p:cNvPr>
            <p:cNvSpPr/>
            <p:nvPr/>
          </p:nvSpPr>
          <p:spPr>
            <a:xfrm>
              <a:off x="10869563" y="6408163"/>
              <a:ext cx="1322437"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a:extLst>
              <a:ext uri="{FF2B5EF4-FFF2-40B4-BE49-F238E27FC236}">
                <a16:creationId xmlns:a16="http://schemas.microsoft.com/office/drawing/2014/main" id="{7A00809F-EFE1-014C-E84C-FA926A75BAF2}"/>
              </a:ext>
            </a:extLst>
          </p:cNvPr>
          <p:cNvGrpSpPr/>
          <p:nvPr/>
        </p:nvGrpSpPr>
        <p:grpSpPr>
          <a:xfrm>
            <a:off x="11103884" y="6552152"/>
            <a:ext cx="988141" cy="338554"/>
            <a:chOff x="11036711" y="6503726"/>
            <a:chExt cx="988141" cy="338554"/>
          </a:xfrm>
        </p:grpSpPr>
        <p:sp>
          <p:nvSpPr>
            <p:cNvPr id="12" name="等腰三角形 11">
              <a:extLst>
                <a:ext uri="{FF2B5EF4-FFF2-40B4-BE49-F238E27FC236}">
                  <a16:creationId xmlns:a16="http://schemas.microsoft.com/office/drawing/2014/main" id="{465F0685-E2B0-AAF3-647E-2C799BF9A02A}"/>
                </a:ext>
              </a:extLst>
            </p:cNvPr>
            <p:cNvSpPr/>
            <p:nvPr/>
          </p:nvSpPr>
          <p:spPr>
            <a:xfrm rot="16200000">
              <a:off x="11020193" y="6585154"/>
              <a:ext cx="239513" cy="20647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3" name="等腰三角形 12">
              <a:extLst>
                <a:ext uri="{FF2B5EF4-FFF2-40B4-BE49-F238E27FC236}">
                  <a16:creationId xmlns:a16="http://schemas.microsoft.com/office/drawing/2014/main" id="{A7B9E7E8-2EEC-3DC6-155C-C7F3BE3ED0F2}"/>
                </a:ext>
              </a:extLst>
            </p:cNvPr>
            <p:cNvSpPr/>
            <p:nvPr/>
          </p:nvSpPr>
          <p:spPr>
            <a:xfrm rot="5400000" flipH="1">
              <a:off x="11801857" y="6585154"/>
              <a:ext cx="239513" cy="20647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18" name="文本框 17">
              <a:extLst>
                <a:ext uri="{FF2B5EF4-FFF2-40B4-BE49-F238E27FC236}">
                  <a16:creationId xmlns:a16="http://schemas.microsoft.com/office/drawing/2014/main" id="{DA12A979-8315-EF8F-76B8-572B04B468CF}"/>
                </a:ext>
              </a:extLst>
            </p:cNvPr>
            <p:cNvSpPr txBox="1"/>
            <p:nvPr/>
          </p:nvSpPr>
          <p:spPr>
            <a:xfrm>
              <a:off x="11306988" y="6503726"/>
              <a:ext cx="311304" cy="338554"/>
            </a:xfrm>
            <a:prstGeom prst="rect">
              <a:avLst/>
            </a:prstGeom>
            <a:noFill/>
          </p:spPr>
          <p:txBody>
            <a:bodyPr wrap="none" rtlCol="0">
              <a:spAutoFit/>
            </a:bodyPr>
            <a:lstStyle/>
            <a:p>
              <a:fld id="{3045B77E-7009-42BF-B02C-EEB63801C4DC}" type="slidenum">
                <a:rPr lang="en-US" sz="1600" b="1" smtClean="0">
                  <a:solidFill>
                    <a:schemeClr val="bg1"/>
                  </a:solidFill>
                  <a:latin typeface="微软雅黑" panose="020B0503020204020204" pitchFamily="34" charset="-122"/>
                  <a:ea typeface="微软雅黑" panose="020B0503020204020204" pitchFamily="34" charset="-122"/>
                </a:rPr>
                <a:t>14</a:t>
              </a:fld>
              <a:endParaRPr lang="en-US" sz="1600" b="1" dirty="0">
                <a:solidFill>
                  <a:schemeClr val="bg1"/>
                </a:solidFill>
                <a:latin typeface="微软雅黑" panose="020B0503020204020204" pitchFamily="34" charset="-122"/>
                <a:ea typeface="微软雅黑" panose="020B0503020204020204" pitchFamily="34" charset="-122"/>
              </a:endParaRPr>
            </a:p>
          </p:txBody>
        </p:sp>
      </p:grpSp>
      <p:sp>
        <p:nvSpPr>
          <p:cNvPr id="21" name="矩形 20">
            <a:extLst>
              <a:ext uri="{FF2B5EF4-FFF2-40B4-BE49-F238E27FC236}">
                <a16:creationId xmlns:a16="http://schemas.microsoft.com/office/drawing/2014/main" id="{3DC1C860-20E3-50C0-9E43-D56943E32918}"/>
              </a:ext>
            </a:extLst>
          </p:cNvPr>
          <p:cNvSpPr/>
          <p:nvPr/>
        </p:nvSpPr>
        <p:spPr>
          <a:xfrm>
            <a:off x="252943" y="5477267"/>
            <a:ext cx="11700525" cy="1062234"/>
          </a:xfrm>
          <a:prstGeom prst="rect">
            <a:avLst/>
          </a:prstGeom>
          <a:solidFill>
            <a:srgbClr val="1A7899"/>
          </a:solidFill>
          <a:ln w="12700" cap="flat" cmpd="sng" algn="ctr">
            <a:solidFill>
              <a:srgbClr val="12618A"/>
            </a:solidFill>
            <a:prstDash val="solid"/>
            <a:miter lim="800000"/>
          </a:ln>
          <a:effectLst/>
        </p:spPr>
        <p:txBody>
          <a:bodyPr rtlCol="0" anchor="ctr"/>
          <a:lstStyle/>
          <a:p>
            <a:pPr marL="342900" indent="-342900">
              <a:buFont typeface="Wingdings" panose="05000000000000000000" pitchFamily="2" charset="2"/>
              <a:buChar char="n"/>
              <a:defRPr/>
            </a:pPr>
            <a:r>
              <a:rPr lang="en-US" altLang="zh-CN" sz="2100" dirty="0">
                <a:solidFill>
                  <a:srgbClr val="FFC000"/>
                </a:solidFill>
                <a:latin typeface="Times New Roman" panose="02020603050405020304" pitchFamily="18" charset="0"/>
                <a:cs typeface="Times New Roman" panose="02020603050405020304" pitchFamily="18" charset="0"/>
              </a:rPr>
              <a:t>A significant breakthrough </a:t>
            </a:r>
            <a:r>
              <a:rPr lang="en-US" altLang="zh-CN" sz="2100" dirty="0">
                <a:solidFill>
                  <a:schemeClr val="bg1"/>
                </a:solidFill>
                <a:latin typeface="Times New Roman" panose="02020603050405020304" pitchFamily="18" charset="0"/>
                <a:cs typeface="Times New Roman" panose="02020603050405020304" pitchFamily="18" charset="0"/>
              </a:rPr>
              <a:t>in the cooling power and cooling power per unit mass at 80 K.</a:t>
            </a:r>
          </a:p>
          <a:p>
            <a:pPr marL="342900" indent="-342900">
              <a:buFont typeface="Wingdings" panose="05000000000000000000" pitchFamily="2" charset="2"/>
              <a:buChar char="n"/>
              <a:defRPr/>
            </a:pPr>
            <a:r>
              <a:rPr lang="en-US" altLang="zh-CN" sz="2100" dirty="0">
                <a:solidFill>
                  <a:srgbClr val="FFC000"/>
                </a:solidFill>
                <a:latin typeface="Times New Roman" panose="02020603050405020304" pitchFamily="18" charset="0"/>
                <a:cs typeface="Times New Roman" panose="02020603050405020304" pitchFamily="18" charset="0"/>
              </a:rPr>
              <a:t>High compactness</a:t>
            </a:r>
            <a:r>
              <a:rPr lang="en-US" altLang="zh-CN" sz="2100" dirty="0">
                <a:solidFill>
                  <a:schemeClr val="bg1"/>
                </a:solidFill>
                <a:latin typeface="Times New Roman" panose="02020603050405020304" pitchFamily="18" charset="0"/>
                <a:cs typeface="Times New Roman" panose="02020603050405020304" pitchFamily="18" charset="0"/>
              </a:rPr>
              <a:t>: the cooling power per unit mass reaches </a:t>
            </a:r>
            <a:r>
              <a:rPr lang="en-US" altLang="zh-CN" sz="2100" dirty="0">
                <a:solidFill>
                  <a:srgbClr val="FFC000"/>
                </a:solidFill>
                <a:latin typeface="Times New Roman" panose="02020603050405020304" pitchFamily="18" charset="0"/>
                <a:cs typeface="Times New Roman" panose="02020603050405020304" pitchFamily="18" charset="0"/>
              </a:rPr>
              <a:t>2.48 W/kg</a:t>
            </a:r>
            <a:r>
              <a:rPr lang="en-US" altLang="zh-CN" sz="2100" dirty="0">
                <a:solidFill>
                  <a:schemeClr val="bg1"/>
                </a:solidFill>
                <a:latin typeface="Times New Roman" panose="02020603050405020304" pitchFamily="18" charset="0"/>
                <a:cs typeface="Times New Roman" panose="02020603050405020304" pitchFamily="18" charset="0"/>
              </a:rPr>
              <a:t>, which is very close to the level of the miniature Stirling cryocooler shown on the right.</a:t>
            </a:r>
          </a:p>
        </p:txBody>
      </p:sp>
      <p:pic>
        <p:nvPicPr>
          <p:cNvPr id="4" name="图片 3">
            <a:extLst>
              <a:ext uri="{FF2B5EF4-FFF2-40B4-BE49-F238E27FC236}">
                <a16:creationId xmlns:a16="http://schemas.microsoft.com/office/drawing/2014/main" id="{70BDAF06-2A6B-366D-4066-C708D096287F}"/>
              </a:ext>
            </a:extLst>
          </p:cNvPr>
          <p:cNvPicPr>
            <a:picLocks noChangeAspect="1"/>
          </p:cNvPicPr>
          <p:nvPr/>
        </p:nvPicPr>
        <p:blipFill>
          <a:blip r:embed="rId4"/>
          <a:stretch>
            <a:fillRect/>
          </a:stretch>
        </p:blipFill>
        <p:spPr>
          <a:xfrm>
            <a:off x="9025243" y="3409623"/>
            <a:ext cx="2181879" cy="1584403"/>
          </a:xfrm>
          <a:prstGeom prst="rect">
            <a:avLst/>
          </a:prstGeom>
        </p:spPr>
      </p:pic>
      <p:sp>
        <p:nvSpPr>
          <p:cNvPr id="6" name="矩形 5">
            <a:extLst>
              <a:ext uri="{FF2B5EF4-FFF2-40B4-BE49-F238E27FC236}">
                <a16:creationId xmlns:a16="http://schemas.microsoft.com/office/drawing/2014/main" id="{A3F4D16F-AA79-2DC3-39AD-D36AC0205C47}"/>
              </a:ext>
            </a:extLst>
          </p:cNvPr>
          <p:cNvSpPr/>
          <p:nvPr/>
        </p:nvSpPr>
        <p:spPr>
          <a:xfrm>
            <a:off x="8540956" y="1225383"/>
            <a:ext cx="3485582" cy="470750"/>
          </a:xfrm>
          <a:prstGeom prst="rect">
            <a:avLst/>
          </a:prstGeom>
          <a:noFill/>
          <a:ln w="25400" cap="flat" cmpd="sng" algn="ctr">
            <a:noFill/>
            <a:prstDash val="solid"/>
          </a:ln>
          <a:effectLst/>
        </p:spPr>
        <p:txBody>
          <a:bodyPr anchor="ctr"/>
          <a:lstStyle/>
          <a:p>
            <a:pPr marL="285750" indent="-285750" defTabSz="912813" eaLnBrk="0" fontAlgn="base" hangingPunct="0">
              <a:lnSpc>
                <a:spcPct val="125000"/>
              </a:lnSpc>
              <a:spcBef>
                <a:spcPct val="0"/>
              </a:spcBef>
              <a:spcAft>
                <a:spcPct val="0"/>
              </a:spcAft>
              <a:buFont typeface="Wingdings" panose="05000000000000000000" pitchFamily="2" charset="2"/>
              <a:buChar char="n"/>
            </a:pPr>
            <a:r>
              <a:rPr lang="en-US" altLang="zh-CN" b="1" kern="0" dirty="0">
                <a:latin typeface="Times New Roman" panose="02020603050405020304" pitchFamily="18" charset="0"/>
                <a:ea typeface="微软雅黑"/>
                <a:cs typeface="Times New Roman" panose="02020603050405020304" pitchFamily="18" charset="0"/>
              </a:rPr>
              <a:t>Miniature Stirling cryocooler (Lihan-TC3170)</a:t>
            </a:r>
            <a:endParaRPr lang="zh-CN" altLang="en-US" b="1" kern="0" dirty="0">
              <a:solidFill>
                <a:srgbClr val="C00000"/>
              </a:solidFill>
              <a:latin typeface="Times New Roman" panose="02020603050405020304" pitchFamily="18" charset="0"/>
              <a:ea typeface="微软雅黑"/>
              <a:cs typeface="Times New Roman" panose="02020603050405020304" pitchFamily="18" charset="0"/>
            </a:endParaRPr>
          </a:p>
        </p:txBody>
      </p:sp>
      <p:sp>
        <p:nvSpPr>
          <p:cNvPr id="8" name="矩形 7">
            <a:extLst>
              <a:ext uri="{FF2B5EF4-FFF2-40B4-BE49-F238E27FC236}">
                <a16:creationId xmlns:a16="http://schemas.microsoft.com/office/drawing/2014/main" id="{B5C5BC5F-B339-E736-AAA5-D30EC67CABBB}"/>
              </a:ext>
            </a:extLst>
          </p:cNvPr>
          <p:cNvSpPr/>
          <p:nvPr/>
        </p:nvSpPr>
        <p:spPr>
          <a:xfrm>
            <a:off x="8703107" y="1957300"/>
            <a:ext cx="3723989" cy="1471700"/>
          </a:xfrm>
          <a:prstGeom prst="rect">
            <a:avLst/>
          </a:prstGeom>
          <a:noFill/>
          <a:ln w="25400" cap="flat" cmpd="sng" algn="ctr">
            <a:noFill/>
            <a:prstDash val="solid"/>
          </a:ln>
          <a:effectLst/>
        </p:spPr>
        <p:txBody>
          <a:bodyPr anchor="ctr"/>
          <a:lstStyle/>
          <a:p>
            <a:pPr marL="285750" indent="-285750" defTabSz="912813" eaLnBrk="0" fontAlgn="base" hangingPunct="0">
              <a:lnSpc>
                <a:spcPct val="125000"/>
              </a:lnSpc>
              <a:spcBef>
                <a:spcPct val="0"/>
              </a:spcBef>
              <a:spcAft>
                <a:spcPct val="0"/>
              </a:spcAft>
              <a:buFont typeface="Arial" panose="020B0604020202020204" pitchFamily="34" charset="0"/>
              <a:buChar char="•"/>
            </a:pPr>
            <a:r>
              <a:rPr lang="en-US" altLang="zh-CN" sz="1600" kern="0" dirty="0">
                <a:latin typeface="Times New Roman" panose="02020603050405020304" pitchFamily="18" charset="0"/>
                <a:ea typeface="微软雅黑"/>
                <a:cs typeface="Times New Roman" panose="02020603050405020304" pitchFamily="18" charset="0"/>
              </a:rPr>
              <a:t>Total weight: 570 g</a:t>
            </a:r>
          </a:p>
          <a:p>
            <a:pPr marL="285750" indent="-285750" defTabSz="912813" eaLnBrk="0" fontAlgn="base" hangingPunct="0">
              <a:lnSpc>
                <a:spcPct val="125000"/>
              </a:lnSpc>
              <a:spcBef>
                <a:spcPct val="0"/>
              </a:spcBef>
              <a:spcAft>
                <a:spcPct val="0"/>
              </a:spcAft>
              <a:buFont typeface="Arial" panose="020B0604020202020204" pitchFamily="34" charset="0"/>
              <a:buChar char="•"/>
            </a:pPr>
            <a:r>
              <a:rPr lang="en-US" altLang="zh-CN" sz="1600" kern="0" dirty="0">
                <a:latin typeface="Times New Roman" panose="02020603050405020304" pitchFamily="18" charset="0"/>
                <a:ea typeface="微软雅黑"/>
                <a:cs typeface="Times New Roman" panose="02020603050405020304" pitchFamily="18" charset="0"/>
              </a:rPr>
              <a:t>1.5 W at 77 K</a:t>
            </a:r>
          </a:p>
          <a:p>
            <a:pPr marL="285750" indent="-285750" defTabSz="912813" eaLnBrk="0" fontAlgn="base" hangingPunct="0">
              <a:lnSpc>
                <a:spcPct val="125000"/>
              </a:lnSpc>
              <a:spcBef>
                <a:spcPct val="0"/>
              </a:spcBef>
              <a:spcAft>
                <a:spcPct val="0"/>
              </a:spcAft>
              <a:buFont typeface="Arial" panose="020B0604020202020204" pitchFamily="34" charset="0"/>
              <a:buChar char="•"/>
            </a:pPr>
            <a:r>
              <a:rPr lang="en-US" altLang="zh-CN" sz="1600" kern="0" dirty="0">
                <a:latin typeface="Times New Roman" panose="02020603050405020304" pitchFamily="18" charset="0"/>
                <a:ea typeface="微软雅黑"/>
                <a:cs typeface="Times New Roman" panose="02020603050405020304" pitchFamily="18" charset="0"/>
              </a:rPr>
              <a:t>Relative Carnot Efficiency: 11.07%</a:t>
            </a:r>
          </a:p>
          <a:p>
            <a:pPr marL="285750" indent="-285750" defTabSz="912813" eaLnBrk="0" fontAlgn="base" hangingPunct="0">
              <a:lnSpc>
                <a:spcPct val="125000"/>
              </a:lnSpc>
              <a:spcBef>
                <a:spcPct val="0"/>
              </a:spcBef>
              <a:spcAft>
                <a:spcPct val="0"/>
              </a:spcAft>
              <a:buFont typeface="Arial" panose="020B0604020202020204" pitchFamily="34" charset="0"/>
              <a:buChar char="•"/>
            </a:pPr>
            <a:r>
              <a:rPr lang="en-US" altLang="zh-CN" sz="1600" kern="0" dirty="0">
                <a:latin typeface="Times New Roman" panose="02020603050405020304" pitchFamily="18" charset="0"/>
                <a:ea typeface="微软雅黑"/>
                <a:cs typeface="Times New Roman" panose="02020603050405020304" pitchFamily="18" charset="0"/>
              </a:rPr>
              <a:t>Cooling power per unit mass: </a:t>
            </a:r>
            <a:r>
              <a:rPr lang="en-US" altLang="zh-CN" sz="1600" kern="0" dirty="0">
                <a:solidFill>
                  <a:srgbClr val="FF0000"/>
                </a:solidFill>
                <a:latin typeface="Times New Roman" panose="02020603050405020304" pitchFamily="18" charset="0"/>
                <a:ea typeface="微软雅黑"/>
                <a:cs typeface="Times New Roman" panose="02020603050405020304" pitchFamily="18" charset="0"/>
              </a:rPr>
              <a:t>2.63W/kg</a:t>
            </a:r>
          </a:p>
        </p:txBody>
      </p:sp>
    </p:spTree>
    <p:extLst>
      <p:ext uri="{BB962C8B-B14F-4D97-AF65-F5344CB8AC3E}">
        <p14:creationId xmlns:p14="http://schemas.microsoft.com/office/powerpoint/2010/main" val="8615398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a16="http://schemas.microsoft.com/office/drawing/2014/main" id="{95DA800B-4CA9-417E-AA2B-4F18D99A8F64}"/>
              </a:ext>
            </a:extLst>
          </p:cNvPr>
          <p:cNvSpPr/>
          <p:nvPr/>
        </p:nvSpPr>
        <p:spPr>
          <a:xfrm>
            <a:off x="236" y="2578104"/>
            <a:ext cx="12191529" cy="1699683"/>
          </a:xfrm>
          <a:prstGeom prst="rect">
            <a:avLst/>
          </a:prstGeom>
          <a:solidFill>
            <a:srgbClr val="084E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Arial" panose="020B0604020202020204" pitchFamily="34" charset="0"/>
              <a:ea typeface="Microsoft YaHei" panose="020B0503020204020204" pitchFamily="34" charset="-122"/>
              <a:sym typeface="Arial" panose="020B0604020202020204" pitchFamily="34" charset="0"/>
            </a:endParaRPr>
          </a:p>
        </p:txBody>
      </p:sp>
      <p:grpSp>
        <p:nvGrpSpPr>
          <p:cNvPr id="18" name="组合 17">
            <a:extLst>
              <a:ext uri="{FF2B5EF4-FFF2-40B4-BE49-F238E27FC236}">
                <a16:creationId xmlns:a16="http://schemas.microsoft.com/office/drawing/2014/main" id="{F3B2AA65-86D8-4608-BE2B-38AC9CB46480}"/>
              </a:ext>
            </a:extLst>
          </p:cNvPr>
          <p:cNvGrpSpPr/>
          <p:nvPr/>
        </p:nvGrpSpPr>
        <p:grpSpPr>
          <a:xfrm>
            <a:off x="3044145" y="1897564"/>
            <a:ext cx="1536111" cy="1531856"/>
            <a:chOff x="1015866" y="232438"/>
            <a:chExt cx="1536111" cy="1531856"/>
          </a:xfrm>
        </p:grpSpPr>
        <p:sp>
          <p:nvSpPr>
            <p:cNvPr id="19" name="矩形 18">
              <a:extLst>
                <a:ext uri="{FF2B5EF4-FFF2-40B4-BE49-F238E27FC236}">
                  <a16:creationId xmlns:a16="http://schemas.microsoft.com/office/drawing/2014/main" id="{309B7031-F7A5-43B3-8839-2004A6B44568}"/>
                </a:ext>
              </a:extLst>
            </p:cNvPr>
            <p:cNvSpPr/>
            <p:nvPr/>
          </p:nvSpPr>
          <p:spPr>
            <a:xfrm>
              <a:off x="1015866" y="232438"/>
              <a:ext cx="1536111" cy="1531856"/>
            </a:xfrm>
            <a:prstGeom prst="rect">
              <a:avLst/>
            </a:prstGeom>
            <a:solidFill>
              <a:schemeClr val="bg1"/>
            </a:solidFill>
            <a:ln>
              <a:solidFill>
                <a:srgbClr val="404F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a:extLst>
                <a:ext uri="{FF2B5EF4-FFF2-40B4-BE49-F238E27FC236}">
                  <a16:creationId xmlns:a16="http://schemas.microsoft.com/office/drawing/2014/main" id="{D9C63AD3-A85B-4106-8F6F-1DEE353AFC75}"/>
                </a:ext>
              </a:extLst>
            </p:cNvPr>
            <p:cNvSpPr/>
            <p:nvPr/>
          </p:nvSpPr>
          <p:spPr>
            <a:xfrm>
              <a:off x="1175211" y="385625"/>
              <a:ext cx="1228888" cy="1225484"/>
            </a:xfrm>
            <a:prstGeom prst="rect">
              <a:avLst/>
            </a:prstGeom>
            <a:solidFill>
              <a:srgbClr val="084E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2" name="文本框 21">
            <a:extLst>
              <a:ext uri="{FF2B5EF4-FFF2-40B4-BE49-F238E27FC236}">
                <a16:creationId xmlns:a16="http://schemas.microsoft.com/office/drawing/2014/main" id="{1C8B888A-244B-44C2-ACF0-C8A583C3A4BB}"/>
              </a:ext>
            </a:extLst>
          </p:cNvPr>
          <p:cNvSpPr txBox="1"/>
          <p:nvPr/>
        </p:nvSpPr>
        <p:spPr>
          <a:xfrm>
            <a:off x="3561880" y="2300876"/>
            <a:ext cx="500639"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4</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1" name="矩形 10">
            <a:extLst>
              <a:ext uri="{FF2B5EF4-FFF2-40B4-BE49-F238E27FC236}">
                <a16:creationId xmlns:a16="http://schemas.microsoft.com/office/drawing/2014/main" id="{3EC1E6A0-2AC7-4EAC-8673-C713C7DFBD35}"/>
              </a:ext>
            </a:extLst>
          </p:cNvPr>
          <p:cNvSpPr/>
          <p:nvPr/>
        </p:nvSpPr>
        <p:spPr>
          <a:xfrm>
            <a:off x="4938646" y="1905876"/>
            <a:ext cx="2133918" cy="646331"/>
          </a:xfrm>
          <a:prstGeom prst="rect">
            <a:avLst/>
          </a:prstGeom>
        </p:spPr>
        <p:txBody>
          <a:bodyPr wrap="none">
            <a:spAutoFit/>
          </a:bodyPr>
          <a:lstStyle/>
          <a:p>
            <a:r>
              <a:rPr lang="en-US" altLang="zh-CN" sz="3600" b="1" dirty="0">
                <a:ln w="6350">
                  <a:noFill/>
                </a:ln>
                <a:solidFill>
                  <a:srgbClr val="084E6E"/>
                </a:solidFill>
                <a:latin typeface="Times New Roman" panose="02020603050405020304" pitchFamily="18" charset="0"/>
                <a:ea typeface="微软雅黑" panose="020B0503020204020204" pitchFamily="34" charset="-122"/>
                <a:cs typeface="Times New Roman" panose="02020603050405020304" pitchFamily="18" charset="0"/>
                <a:sym typeface="Arial" panose="020B0604020202020204" pitchFamily="34" charset="0"/>
              </a:rPr>
              <a:t>Summary</a:t>
            </a:r>
          </a:p>
        </p:txBody>
      </p:sp>
    </p:spTree>
    <p:extLst>
      <p:ext uri="{BB962C8B-B14F-4D97-AF65-F5344CB8AC3E}">
        <p14:creationId xmlns:p14="http://schemas.microsoft.com/office/powerpoint/2010/main" val="32877179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a:extLst>
              <a:ext uri="{FF2B5EF4-FFF2-40B4-BE49-F238E27FC236}">
                <a16:creationId xmlns:a16="http://schemas.microsoft.com/office/drawing/2014/main" id="{2F19DDAE-C9B9-4088-9F25-200CB84ABB6F}"/>
              </a:ext>
            </a:extLst>
          </p:cNvPr>
          <p:cNvSpPr/>
          <p:nvPr/>
        </p:nvSpPr>
        <p:spPr>
          <a:xfrm>
            <a:off x="-1" y="-5871"/>
            <a:ext cx="11193729" cy="518160"/>
          </a:xfrm>
          <a:prstGeom prst="rect">
            <a:avLst/>
          </a:prstGeom>
          <a:solidFill>
            <a:srgbClr val="084E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矩形 30">
            <a:extLst>
              <a:ext uri="{FF2B5EF4-FFF2-40B4-BE49-F238E27FC236}">
                <a16:creationId xmlns:a16="http://schemas.microsoft.com/office/drawing/2014/main" id="{6568396A-70EE-462D-8898-AC00B0E6E1A1}"/>
              </a:ext>
            </a:extLst>
          </p:cNvPr>
          <p:cNvSpPr/>
          <p:nvPr/>
        </p:nvSpPr>
        <p:spPr>
          <a:xfrm>
            <a:off x="11193729" y="-10423"/>
            <a:ext cx="998271" cy="518160"/>
          </a:xfrm>
          <a:prstGeom prst="rect">
            <a:avLst/>
          </a:prstGeom>
          <a:solidFill>
            <a:srgbClr val="084E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3" name="图片 32">
            <a:extLst>
              <a:ext uri="{FF2B5EF4-FFF2-40B4-BE49-F238E27FC236}">
                <a16:creationId xmlns:a16="http://schemas.microsoft.com/office/drawing/2014/main" id="{4ABDEAAF-1834-410C-802F-05D946EDC54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02452" y="-31457"/>
            <a:ext cx="551017" cy="551829"/>
          </a:xfrm>
          <a:prstGeom prst="rect">
            <a:avLst/>
          </a:prstGeom>
        </p:spPr>
      </p:pic>
      <p:sp>
        <p:nvSpPr>
          <p:cNvPr id="34" name="矩形 3">
            <a:extLst>
              <a:ext uri="{FF2B5EF4-FFF2-40B4-BE49-F238E27FC236}">
                <a16:creationId xmlns:a16="http://schemas.microsoft.com/office/drawing/2014/main" id="{606D0335-C8C7-4DFC-9311-2C77D57C8A5B}"/>
              </a:ext>
            </a:extLst>
          </p:cNvPr>
          <p:cNvSpPr>
            <a:spLocks noChangeArrowheads="1"/>
          </p:cNvSpPr>
          <p:nvPr/>
        </p:nvSpPr>
        <p:spPr bwMode="auto">
          <a:xfrm>
            <a:off x="0" y="-8210"/>
            <a:ext cx="1484684"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spcBef>
                <a:spcPct val="0"/>
              </a:spcBef>
            </a:pP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Summary</a:t>
            </a:r>
          </a:p>
        </p:txBody>
      </p:sp>
      <p:sp>
        <p:nvSpPr>
          <p:cNvPr id="26" name="Rectangle 2">
            <a:extLst>
              <a:ext uri="{FF2B5EF4-FFF2-40B4-BE49-F238E27FC236}">
                <a16:creationId xmlns:a16="http://schemas.microsoft.com/office/drawing/2014/main" id="{2BEBEF12-4ED4-40BE-A8E4-2A48918F975A}"/>
              </a:ext>
            </a:extLst>
          </p:cNvPr>
          <p:cNvSpPr>
            <a:spLocks noChangeArrowheads="1"/>
          </p:cNvSpPr>
          <p:nvPr/>
        </p:nvSpPr>
        <p:spPr bwMode="auto">
          <a:xfrm>
            <a:off x="6311422" y="3499694"/>
            <a:ext cx="18811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2" name="组合 1">
            <a:extLst>
              <a:ext uri="{FF2B5EF4-FFF2-40B4-BE49-F238E27FC236}">
                <a16:creationId xmlns:a16="http://schemas.microsoft.com/office/drawing/2014/main" id="{4FA6E25E-5FA2-E186-3019-DD83A22F5E11}"/>
              </a:ext>
            </a:extLst>
          </p:cNvPr>
          <p:cNvGrpSpPr/>
          <p:nvPr/>
        </p:nvGrpSpPr>
        <p:grpSpPr>
          <a:xfrm>
            <a:off x="0" y="6591759"/>
            <a:ext cx="12192000" cy="266241"/>
            <a:chOff x="0" y="6408163"/>
            <a:chExt cx="12192000" cy="449838"/>
          </a:xfrm>
          <a:solidFill>
            <a:srgbClr val="084E6E"/>
          </a:solidFill>
        </p:grpSpPr>
        <p:sp>
          <p:nvSpPr>
            <p:cNvPr id="3" name="矩形 2">
              <a:extLst>
                <a:ext uri="{FF2B5EF4-FFF2-40B4-BE49-F238E27FC236}">
                  <a16:creationId xmlns:a16="http://schemas.microsoft.com/office/drawing/2014/main" id="{CE98AC22-8399-AC98-FEF3-F162C99EF571}"/>
                </a:ext>
              </a:extLst>
            </p:cNvPr>
            <p:cNvSpPr/>
            <p:nvPr/>
          </p:nvSpPr>
          <p:spPr>
            <a:xfrm>
              <a:off x="0" y="6408163"/>
              <a:ext cx="10869563"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E5C0601E-97FB-33E3-9726-8246AF0B7524}"/>
                </a:ext>
              </a:extLst>
            </p:cNvPr>
            <p:cNvSpPr/>
            <p:nvPr/>
          </p:nvSpPr>
          <p:spPr>
            <a:xfrm>
              <a:off x="10869563" y="6408163"/>
              <a:ext cx="1322437"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a:extLst>
              <a:ext uri="{FF2B5EF4-FFF2-40B4-BE49-F238E27FC236}">
                <a16:creationId xmlns:a16="http://schemas.microsoft.com/office/drawing/2014/main" id="{DAA27C43-7785-3481-CA34-E6ACEB830B9D}"/>
              </a:ext>
            </a:extLst>
          </p:cNvPr>
          <p:cNvGrpSpPr/>
          <p:nvPr/>
        </p:nvGrpSpPr>
        <p:grpSpPr>
          <a:xfrm>
            <a:off x="11103884" y="6552152"/>
            <a:ext cx="988141" cy="338554"/>
            <a:chOff x="11036711" y="6503726"/>
            <a:chExt cx="988141" cy="338554"/>
          </a:xfrm>
        </p:grpSpPr>
        <p:sp>
          <p:nvSpPr>
            <p:cNvPr id="12" name="等腰三角形 11">
              <a:extLst>
                <a:ext uri="{FF2B5EF4-FFF2-40B4-BE49-F238E27FC236}">
                  <a16:creationId xmlns:a16="http://schemas.microsoft.com/office/drawing/2014/main" id="{64E0BAE7-A246-0364-A27A-E044BB8DA724}"/>
                </a:ext>
              </a:extLst>
            </p:cNvPr>
            <p:cNvSpPr/>
            <p:nvPr/>
          </p:nvSpPr>
          <p:spPr>
            <a:xfrm rot="16200000">
              <a:off x="11020193" y="6585154"/>
              <a:ext cx="239513" cy="20647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3" name="等腰三角形 12">
              <a:extLst>
                <a:ext uri="{FF2B5EF4-FFF2-40B4-BE49-F238E27FC236}">
                  <a16:creationId xmlns:a16="http://schemas.microsoft.com/office/drawing/2014/main" id="{993C54DD-E150-1B85-4BF8-775966E8F4C0}"/>
                </a:ext>
              </a:extLst>
            </p:cNvPr>
            <p:cNvSpPr/>
            <p:nvPr/>
          </p:nvSpPr>
          <p:spPr>
            <a:xfrm rot="5400000" flipH="1">
              <a:off x="11801857" y="6585154"/>
              <a:ext cx="239513" cy="20647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14" name="文本框 13">
              <a:extLst>
                <a:ext uri="{FF2B5EF4-FFF2-40B4-BE49-F238E27FC236}">
                  <a16:creationId xmlns:a16="http://schemas.microsoft.com/office/drawing/2014/main" id="{EEBB2D47-6DFB-CE98-DCAF-04A9D1CD8893}"/>
                </a:ext>
              </a:extLst>
            </p:cNvPr>
            <p:cNvSpPr txBox="1"/>
            <p:nvPr/>
          </p:nvSpPr>
          <p:spPr>
            <a:xfrm>
              <a:off x="11312342" y="6503726"/>
              <a:ext cx="311304" cy="338554"/>
            </a:xfrm>
            <a:prstGeom prst="rect">
              <a:avLst/>
            </a:prstGeom>
            <a:noFill/>
          </p:spPr>
          <p:txBody>
            <a:bodyPr wrap="none" rtlCol="0">
              <a:spAutoFit/>
            </a:bodyPr>
            <a:lstStyle/>
            <a:p>
              <a:fld id="{3045B77E-7009-42BF-B02C-EEB63801C4DC}" type="slidenum">
                <a:rPr lang="en-US" sz="1600" b="1" smtClean="0">
                  <a:solidFill>
                    <a:schemeClr val="bg1"/>
                  </a:solidFill>
                  <a:latin typeface="微软雅黑" panose="020B0503020204020204" pitchFamily="34" charset="-122"/>
                  <a:ea typeface="微软雅黑" panose="020B0503020204020204" pitchFamily="34" charset="-122"/>
                </a:rPr>
                <a:t>16</a:t>
              </a:fld>
              <a:endParaRPr lang="en-US" sz="1600" b="1" dirty="0">
                <a:solidFill>
                  <a:schemeClr val="bg1"/>
                </a:solidFill>
                <a:latin typeface="微软雅黑" panose="020B0503020204020204" pitchFamily="34" charset="-122"/>
                <a:ea typeface="微软雅黑" panose="020B0503020204020204" pitchFamily="34" charset="-122"/>
              </a:endParaRPr>
            </a:p>
          </p:txBody>
        </p:sp>
      </p:grpSp>
      <p:graphicFrame>
        <p:nvGraphicFramePr>
          <p:cNvPr id="8" name="table 560">
            <a:extLst>
              <a:ext uri="{FF2B5EF4-FFF2-40B4-BE49-F238E27FC236}">
                <a16:creationId xmlns:a16="http://schemas.microsoft.com/office/drawing/2014/main" id="{28AA506C-7DEB-9C1B-E4C9-0F7F0D0CA0F0}"/>
              </a:ext>
            </a:extLst>
          </p:cNvPr>
          <p:cNvGraphicFramePr>
            <a:graphicFrameLocks noGrp="1"/>
          </p:cNvGraphicFramePr>
          <p:nvPr>
            <p:extLst>
              <p:ext uri="{D42A27DB-BD31-4B8C-83A1-F6EECF244321}">
                <p14:modId xmlns:p14="http://schemas.microsoft.com/office/powerpoint/2010/main" val="2078009648"/>
              </p:ext>
            </p:extLst>
          </p:nvPr>
        </p:nvGraphicFramePr>
        <p:xfrm>
          <a:off x="231913" y="559979"/>
          <a:ext cx="11721555" cy="5820943"/>
        </p:xfrm>
        <a:graphic>
          <a:graphicData uri="http://schemas.openxmlformats.org/drawingml/2006/table">
            <a:tbl>
              <a:tblPr/>
              <a:tblGrid>
                <a:gridCol w="11721555">
                  <a:extLst>
                    <a:ext uri="{9D8B030D-6E8A-4147-A177-3AD203B41FA5}">
                      <a16:colId xmlns:a16="http://schemas.microsoft.com/office/drawing/2014/main" val="20000"/>
                    </a:ext>
                  </a:extLst>
                </a:gridCol>
              </a:tblGrid>
              <a:tr h="5820943">
                <a:tc>
                  <a:txBody>
                    <a:bodyPr/>
                    <a:lstStyle/>
                    <a:p>
                      <a:pPr marL="292734" indent="457200" algn="l" rtl="0" eaLnBrk="0">
                        <a:lnSpc>
                          <a:spcPts val="3400"/>
                        </a:lnSpc>
                        <a:spcBef>
                          <a:spcPts val="543"/>
                        </a:spcBef>
                        <a:buFont typeface="Wingdings" panose="05000000000000000000" pitchFamily="2" charset="2"/>
                        <a:buNone/>
                        <a:tabLst>
                          <a:tab pos="455294" algn="l"/>
                        </a:tabLst>
                      </a:pPr>
                      <a:r>
                        <a:rPr lang="en-US" altLang="zh-CN" sz="2200" dirty="0">
                          <a:latin typeface="Times New Roman" panose="02020603050405020304" pitchFamily="18" charset="0"/>
                          <a:cs typeface="Times New Roman" panose="02020603050405020304" pitchFamily="18" charset="0"/>
                        </a:rPr>
                        <a:t>A miniature pulse tube cryocooler weighing approximately </a:t>
                      </a:r>
                      <a:r>
                        <a:rPr lang="en-US" altLang="zh-CN" sz="2200" dirty="0">
                          <a:solidFill>
                            <a:srgbClr val="FF0000"/>
                          </a:solidFill>
                          <a:latin typeface="Times New Roman" panose="02020603050405020304" pitchFamily="18" charset="0"/>
                          <a:cs typeface="Times New Roman" panose="02020603050405020304" pitchFamily="18" charset="0"/>
                        </a:rPr>
                        <a:t>0.91 kg </a:t>
                      </a:r>
                      <a:r>
                        <a:rPr lang="en-US" altLang="zh-CN" sz="2200" dirty="0">
                          <a:latin typeface="Times New Roman" panose="02020603050405020304" pitchFamily="18" charset="0"/>
                          <a:cs typeface="Times New Roman" panose="02020603050405020304" pitchFamily="18" charset="0"/>
                        </a:rPr>
                        <a:t>is developed,</a:t>
                      </a:r>
                      <a:r>
                        <a:rPr lang="zh-CN" altLang="en-US" sz="2200" dirty="0">
                          <a:latin typeface="Times New Roman" panose="02020603050405020304" pitchFamily="18" charset="0"/>
                          <a:cs typeface="Times New Roman" panose="02020603050405020304" pitchFamily="18" charset="0"/>
                        </a:rPr>
                        <a:t> </a:t>
                      </a:r>
                      <a:r>
                        <a:rPr lang="en-US" altLang="zh-CN" sz="2200" dirty="0">
                          <a:latin typeface="Times New Roman" panose="02020603050405020304" pitchFamily="18" charset="0"/>
                          <a:cs typeface="Times New Roman" panose="02020603050405020304" pitchFamily="18" charset="0"/>
                        </a:rPr>
                        <a:t>operating at a pressure of 4 MPa. At a hot end temperature of 295 K, a frequency of 114 Hz, and an input electrical power of 72 W, the cryocooler achieves a cooling power of </a:t>
                      </a:r>
                      <a:r>
                        <a:rPr lang="en-US" altLang="zh-CN" sz="2200" dirty="0">
                          <a:solidFill>
                            <a:srgbClr val="FF0000"/>
                          </a:solidFill>
                          <a:latin typeface="Times New Roman" panose="02020603050405020304" pitchFamily="18" charset="0"/>
                          <a:cs typeface="Times New Roman" panose="02020603050405020304" pitchFamily="18" charset="0"/>
                        </a:rPr>
                        <a:t>2.26 W at 80 K</a:t>
                      </a:r>
                      <a:r>
                        <a:rPr lang="en-US" altLang="zh-CN" sz="2200" dirty="0">
                          <a:latin typeface="Times New Roman" panose="02020603050405020304" pitchFamily="18" charset="0"/>
                          <a:cs typeface="Times New Roman" panose="02020603050405020304" pitchFamily="18" charset="0"/>
                        </a:rPr>
                        <a:t>, with a relative Carnot efficiency of </a:t>
                      </a:r>
                      <a:r>
                        <a:rPr lang="en-US" altLang="zh-CN" sz="2200" dirty="0">
                          <a:solidFill>
                            <a:srgbClr val="FF0000"/>
                          </a:solidFill>
                          <a:latin typeface="Times New Roman" panose="02020603050405020304" pitchFamily="18" charset="0"/>
                          <a:cs typeface="Times New Roman" panose="02020603050405020304" pitchFamily="18" charset="0"/>
                        </a:rPr>
                        <a:t>8.45%</a:t>
                      </a:r>
                      <a:r>
                        <a:rPr lang="en-US" altLang="zh-CN" sz="2200" dirty="0">
                          <a:latin typeface="Times New Roman" panose="02020603050405020304" pitchFamily="18" charset="0"/>
                          <a:cs typeface="Times New Roman" panose="02020603050405020304" pitchFamily="18" charset="0"/>
                        </a:rPr>
                        <a:t>. The cooling power per unit mass reaches </a:t>
                      </a:r>
                      <a:r>
                        <a:rPr lang="en-US" altLang="zh-CN" sz="2200" dirty="0">
                          <a:solidFill>
                            <a:srgbClr val="FF0000"/>
                          </a:solidFill>
                          <a:latin typeface="Times New Roman" panose="02020603050405020304" pitchFamily="18" charset="0"/>
                          <a:cs typeface="Times New Roman" panose="02020603050405020304" pitchFamily="18" charset="0"/>
                        </a:rPr>
                        <a:t>2.48 W/kg</a:t>
                      </a:r>
                      <a:r>
                        <a:rPr lang="en-US" altLang="zh-CN" sz="2200" dirty="0">
                          <a:latin typeface="Times New Roman" panose="02020603050405020304" pitchFamily="18" charset="0"/>
                          <a:cs typeface="Times New Roman" panose="02020603050405020304" pitchFamily="18" charset="0"/>
                        </a:rPr>
                        <a:t>. Both its cooling power and compactness are in a leading position.</a:t>
                      </a:r>
                    </a:p>
                    <a:p>
                      <a:pPr marL="292734" indent="457200" algn="l" rtl="0" eaLnBrk="0">
                        <a:lnSpc>
                          <a:spcPts val="3400"/>
                        </a:lnSpc>
                        <a:spcBef>
                          <a:spcPts val="543"/>
                        </a:spcBef>
                        <a:buFont typeface="Wingdings" panose="05000000000000000000" pitchFamily="2" charset="2"/>
                        <a:buNone/>
                        <a:tabLst>
                          <a:tab pos="455294" algn="l"/>
                        </a:tabLst>
                      </a:pPr>
                      <a:r>
                        <a:rPr lang="en-US" altLang="zh-CN" sz="2200" kern="1200" dirty="0">
                          <a:solidFill>
                            <a:schemeClr val="tx1"/>
                          </a:solidFill>
                          <a:latin typeface="Times New Roman" panose="02020603050405020304" pitchFamily="18" charset="0"/>
                          <a:ea typeface="+mn-ea"/>
                          <a:cs typeface="Times New Roman" panose="02020603050405020304" pitchFamily="18" charset="0"/>
                        </a:rPr>
                        <a:t>Some conclusions about the influence of operating parameters are as follows:</a:t>
                      </a:r>
                    </a:p>
                  </a:txBody>
                  <a:tcPr marL="0" marR="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bl>
          </a:graphicData>
        </a:graphic>
      </p:graphicFrame>
      <p:sp>
        <p:nvSpPr>
          <p:cNvPr id="10" name="文本框 9">
            <a:extLst>
              <a:ext uri="{FF2B5EF4-FFF2-40B4-BE49-F238E27FC236}">
                <a16:creationId xmlns:a16="http://schemas.microsoft.com/office/drawing/2014/main" id="{677BFD0F-C1C3-C6C9-3E5D-A972E48BDF85}"/>
              </a:ext>
            </a:extLst>
          </p:cNvPr>
          <p:cNvSpPr txBox="1"/>
          <p:nvPr/>
        </p:nvSpPr>
        <p:spPr>
          <a:xfrm>
            <a:off x="-2" y="12816"/>
            <a:ext cx="12192003" cy="461665"/>
          </a:xfrm>
          <a:prstGeom prst="rect">
            <a:avLst/>
          </a:prstGeom>
          <a:noFill/>
        </p:spPr>
        <p:txBody>
          <a:bodyPr wrap="square">
            <a:spAutoFit/>
          </a:bodyPr>
          <a:lstStyle/>
          <a:p>
            <a:pPr algn="ctr" defTabSz="914400">
              <a:spcBef>
                <a:spcPct val="0"/>
              </a:spcBef>
              <a:buFont typeface="Arial" panose="020B0604020202020204" pitchFamily="34" charset="0"/>
              <a:buNone/>
            </a:pP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Main conclusions</a:t>
            </a:r>
          </a:p>
        </p:txBody>
      </p:sp>
      <p:sp>
        <p:nvSpPr>
          <p:cNvPr id="11" name="矩形 10">
            <a:extLst>
              <a:ext uri="{FF2B5EF4-FFF2-40B4-BE49-F238E27FC236}">
                <a16:creationId xmlns:a16="http://schemas.microsoft.com/office/drawing/2014/main" id="{38E384C9-0F66-9720-5E69-BD5B0422A3AF}"/>
              </a:ext>
            </a:extLst>
          </p:cNvPr>
          <p:cNvSpPr/>
          <p:nvPr/>
        </p:nvSpPr>
        <p:spPr>
          <a:xfrm>
            <a:off x="231913" y="3180522"/>
            <a:ext cx="11700525" cy="3365347"/>
          </a:xfrm>
          <a:prstGeom prst="rect">
            <a:avLst/>
          </a:prstGeom>
          <a:solidFill>
            <a:srgbClr val="1A7899"/>
          </a:solidFill>
          <a:ln w="12700" cap="flat" cmpd="sng" algn="ctr">
            <a:solidFill>
              <a:srgbClr val="12618A"/>
            </a:solidFill>
            <a:prstDash val="solid"/>
            <a:miter lim="800000"/>
          </a:ln>
          <a:effectLst/>
        </p:spPr>
        <p:txBody>
          <a:bodyPr rtlCol="0" anchor="ctr"/>
          <a:lstStyle/>
          <a:p>
            <a:pPr marL="342900" indent="-342900">
              <a:buFont typeface="Wingdings" panose="05000000000000000000" pitchFamily="2" charset="2"/>
              <a:buChar char="n"/>
              <a:defRPr/>
            </a:pPr>
            <a:r>
              <a:rPr lang="en-US" altLang="zh-CN" sz="2200" dirty="0">
                <a:solidFill>
                  <a:schemeClr val="bg1"/>
                </a:solidFill>
                <a:latin typeface="Times New Roman" panose="02020603050405020304" pitchFamily="18" charset="0"/>
                <a:cs typeface="Times New Roman" panose="02020603050405020304" pitchFamily="18" charset="0"/>
              </a:rPr>
              <a:t>When the input power increases from 20 W to 60 W, the optimal frequency only increases slightly from 112 Hz to 114 Hz. </a:t>
            </a:r>
            <a:r>
              <a:rPr lang="en-US" altLang="zh-CN" sz="2200" dirty="0">
                <a:solidFill>
                  <a:srgbClr val="FFC000"/>
                </a:solidFill>
                <a:latin typeface="Times New Roman" panose="02020603050405020304" pitchFamily="18" charset="0"/>
                <a:cs typeface="Times New Roman" panose="02020603050405020304" pitchFamily="18" charset="0"/>
              </a:rPr>
              <a:t>This shows that increasing the input power hardly affects the optimal frequency, and this characteristic also exists at different refrigeration temperatures</a:t>
            </a:r>
            <a:r>
              <a:rPr lang="en-US" altLang="zh-CN" sz="2200" dirty="0">
                <a:solidFill>
                  <a:schemeClr val="bg1"/>
                </a:solidFill>
                <a:latin typeface="Times New Roman" panose="02020603050405020304" pitchFamily="18" charset="0"/>
                <a:cs typeface="Times New Roman" panose="02020603050405020304" pitchFamily="18" charset="0"/>
              </a:rPr>
              <a:t>.</a:t>
            </a:r>
          </a:p>
          <a:p>
            <a:pPr marL="342900" indent="-342900">
              <a:buFont typeface="Wingdings" panose="05000000000000000000" pitchFamily="2" charset="2"/>
              <a:buChar char="n"/>
              <a:defRPr/>
            </a:pPr>
            <a:r>
              <a:rPr lang="en-US" altLang="zh-CN" sz="2200" dirty="0">
                <a:solidFill>
                  <a:schemeClr val="bg1"/>
                </a:solidFill>
                <a:latin typeface="Times New Roman" panose="02020603050405020304" pitchFamily="18" charset="0"/>
                <a:cs typeface="Times New Roman" panose="02020603050405020304" pitchFamily="18" charset="0"/>
              </a:rPr>
              <a:t>Increasing the charging pressure from 3 MPa to 4 MPa helps to improve the efficiency. When the cold end temperature is 120 K, the efficiency increases by 0.36%, and when the temperature drops to 80 K, the efficiency increases by 0.67%. </a:t>
            </a:r>
            <a:r>
              <a:rPr lang="en-US" altLang="zh-CN" sz="2200" dirty="0">
                <a:solidFill>
                  <a:srgbClr val="FFC000"/>
                </a:solidFill>
                <a:latin typeface="Times New Roman" panose="02020603050405020304" pitchFamily="18" charset="0"/>
                <a:cs typeface="Times New Roman" panose="02020603050405020304" pitchFamily="18" charset="0"/>
              </a:rPr>
              <a:t>The lower the refrigeration temperature is, the more remarkable the efficiency improvement will be</a:t>
            </a:r>
            <a:r>
              <a:rPr lang="en-US" altLang="zh-CN" sz="2200" dirty="0">
                <a:solidFill>
                  <a:schemeClr val="bg1"/>
                </a:solidFill>
                <a:latin typeface="Times New Roman" panose="02020603050405020304" pitchFamily="18" charset="0"/>
                <a:cs typeface="Times New Roman" panose="02020603050405020304" pitchFamily="18" charset="0"/>
              </a:rPr>
              <a:t>.</a:t>
            </a:r>
          </a:p>
          <a:p>
            <a:pPr marL="342900" indent="-342900">
              <a:buFont typeface="Wingdings" panose="05000000000000000000" pitchFamily="2" charset="2"/>
              <a:buChar char="n"/>
              <a:defRPr/>
            </a:pPr>
            <a:r>
              <a:rPr lang="en-US" altLang="zh-CN" sz="2200" dirty="0">
                <a:solidFill>
                  <a:schemeClr val="bg1"/>
                </a:solidFill>
                <a:latin typeface="Times New Roman" panose="02020603050405020304" pitchFamily="18" charset="0"/>
                <a:cs typeface="Times New Roman" panose="02020603050405020304" pitchFamily="18" charset="0"/>
              </a:rPr>
              <a:t>During the process of cooling from 120 K to 80 K, when the frequency changes from 104 Hz to 114 Hz, the cooling time will be shortened from 140 s to 125 s. </a:t>
            </a:r>
            <a:r>
              <a:rPr lang="en-US" altLang="zh-CN" sz="2200" dirty="0">
                <a:solidFill>
                  <a:srgbClr val="FFC000"/>
                </a:solidFill>
                <a:latin typeface="Times New Roman" panose="02020603050405020304" pitchFamily="18" charset="0"/>
                <a:cs typeface="Times New Roman" panose="02020603050405020304" pitchFamily="18" charset="0"/>
              </a:rPr>
              <a:t>The cooling rate is related to the refrigeration temperature</a:t>
            </a:r>
            <a:endParaRPr lang="zh-CN" altLang="en-US" sz="2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922183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27D7D7-2D37-6F42-3788-B6DAC55A15F6}"/>
            </a:ext>
          </a:extLst>
        </p:cNvPr>
        <p:cNvGrpSpPr/>
        <p:nvPr/>
      </p:nvGrpSpPr>
      <p:grpSpPr>
        <a:xfrm>
          <a:off x="0" y="0"/>
          <a:ext cx="0" cy="0"/>
          <a:chOff x="0" y="0"/>
          <a:chExt cx="0" cy="0"/>
        </a:xfrm>
      </p:grpSpPr>
      <p:sp>
        <p:nvSpPr>
          <p:cNvPr id="25" name="矩形 24">
            <a:extLst>
              <a:ext uri="{FF2B5EF4-FFF2-40B4-BE49-F238E27FC236}">
                <a16:creationId xmlns:a16="http://schemas.microsoft.com/office/drawing/2014/main" id="{1C134D26-EE7C-4C03-A67F-8122A0FE6319}"/>
              </a:ext>
            </a:extLst>
          </p:cNvPr>
          <p:cNvSpPr/>
          <p:nvPr/>
        </p:nvSpPr>
        <p:spPr>
          <a:xfrm>
            <a:off x="-1" y="-5871"/>
            <a:ext cx="11193729" cy="518160"/>
          </a:xfrm>
          <a:prstGeom prst="rect">
            <a:avLst/>
          </a:prstGeom>
          <a:solidFill>
            <a:srgbClr val="084E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矩形 30">
            <a:extLst>
              <a:ext uri="{FF2B5EF4-FFF2-40B4-BE49-F238E27FC236}">
                <a16:creationId xmlns:a16="http://schemas.microsoft.com/office/drawing/2014/main" id="{8AF82C7F-2840-B510-8DEB-989C439A4A30}"/>
              </a:ext>
            </a:extLst>
          </p:cNvPr>
          <p:cNvSpPr/>
          <p:nvPr/>
        </p:nvSpPr>
        <p:spPr>
          <a:xfrm>
            <a:off x="11193729" y="-10423"/>
            <a:ext cx="998271" cy="518160"/>
          </a:xfrm>
          <a:prstGeom prst="rect">
            <a:avLst/>
          </a:prstGeom>
          <a:solidFill>
            <a:srgbClr val="084E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33" name="图片 32">
            <a:extLst>
              <a:ext uri="{FF2B5EF4-FFF2-40B4-BE49-F238E27FC236}">
                <a16:creationId xmlns:a16="http://schemas.microsoft.com/office/drawing/2014/main" id="{9FEB506B-81F1-8F3C-53C1-F8308B81DF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02452" y="-31457"/>
            <a:ext cx="551017" cy="551829"/>
          </a:xfrm>
          <a:prstGeom prst="rect">
            <a:avLst/>
          </a:prstGeom>
        </p:spPr>
      </p:pic>
      <p:sp>
        <p:nvSpPr>
          <p:cNvPr id="26" name="Rectangle 2">
            <a:extLst>
              <a:ext uri="{FF2B5EF4-FFF2-40B4-BE49-F238E27FC236}">
                <a16:creationId xmlns:a16="http://schemas.microsoft.com/office/drawing/2014/main" id="{3728F68E-C489-69DC-8C98-AE35EEA8AE5D}"/>
              </a:ext>
            </a:extLst>
          </p:cNvPr>
          <p:cNvSpPr>
            <a:spLocks noChangeArrowheads="1"/>
          </p:cNvSpPr>
          <p:nvPr/>
        </p:nvSpPr>
        <p:spPr bwMode="auto">
          <a:xfrm>
            <a:off x="6311422" y="3499694"/>
            <a:ext cx="188115"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2" name="组合 1">
            <a:extLst>
              <a:ext uri="{FF2B5EF4-FFF2-40B4-BE49-F238E27FC236}">
                <a16:creationId xmlns:a16="http://schemas.microsoft.com/office/drawing/2014/main" id="{DC5413BB-77DE-3C23-6406-CBE299F04060}"/>
              </a:ext>
            </a:extLst>
          </p:cNvPr>
          <p:cNvGrpSpPr/>
          <p:nvPr/>
        </p:nvGrpSpPr>
        <p:grpSpPr>
          <a:xfrm>
            <a:off x="0" y="6591759"/>
            <a:ext cx="12192000" cy="266241"/>
            <a:chOff x="0" y="6408163"/>
            <a:chExt cx="12192000" cy="449838"/>
          </a:xfrm>
          <a:solidFill>
            <a:srgbClr val="084E6E"/>
          </a:solidFill>
        </p:grpSpPr>
        <p:sp>
          <p:nvSpPr>
            <p:cNvPr id="3" name="矩形 2">
              <a:extLst>
                <a:ext uri="{FF2B5EF4-FFF2-40B4-BE49-F238E27FC236}">
                  <a16:creationId xmlns:a16="http://schemas.microsoft.com/office/drawing/2014/main" id="{54882C73-0299-9CBE-6331-0E44BEB88B79}"/>
                </a:ext>
              </a:extLst>
            </p:cNvPr>
            <p:cNvSpPr/>
            <p:nvPr/>
          </p:nvSpPr>
          <p:spPr>
            <a:xfrm>
              <a:off x="0" y="6408163"/>
              <a:ext cx="10869563"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E732C3E7-47B7-2EF5-5CA7-85D08E5A8774}"/>
                </a:ext>
              </a:extLst>
            </p:cNvPr>
            <p:cNvSpPr/>
            <p:nvPr/>
          </p:nvSpPr>
          <p:spPr>
            <a:xfrm>
              <a:off x="10869563" y="6408163"/>
              <a:ext cx="1322437"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a:extLst>
              <a:ext uri="{FF2B5EF4-FFF2-40B4-BE49-F238E27FC236}">
                <a16:creationId xmlns:a16="http://schemas.microsoft.com/office/drawing/2014/main" id="{32640CB5-859C-1333-8311-7E15BD0F34DF}"/>
              </a:ext>
            </a:extLst>
          </p:cNvPr>
          <p:cNvGrpSpPr/>
          <p:nvPr/>
        </p:nvGrpSpPr>
        <p:grpSpPr>
          <a:xfrm>
            <a:off x="11103884" y="6552152"/>
            <a:ext cx="988141" cy="338554"/>
            <a:chOff x="11036711" y="6503726"/>
            <a:chExt cx="988141" cy="338554"/>
          </a:xfrm>
        </p:grpSpPr>
        <p:sp>
          <p:nvSpPr>
            <p:cNvPr id="12" name="等腰三角形 11">
              <a:extLst>
                <a:ext uri="{FF2B5EF4-FFF2-40B4-BE49-F238E27FC236}">
                  <a16:creationId xmlns:a16="http://schemas.microsoft.com/office/drawing/2014/main" id="{2A9505C7-E119-5FCA-2D9B-BDA14C813ADA}"/>
                </a:ext>
              </a:extLst>
            </p:cNvPr>
            <p:cNvSpPr/>
            <p:nvPr/>
          </p:nvSpPr>
          <p:spPr>
            <a:xfrm rot="16200000">
              <a:off x="11020193" y="6585154"/>
              <a:ext cx="239513" cy="20647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3" name="等腰三角形 12">
              <a:extLst>
                <a:ext uri="{FF2B5EF4-FFF2-40B4-BE49-F238E27FC236}">
                  <a16:creationId xmlns:a16="http://schemas.microsoft.com/office/drawing/2014/main" id="{7FFE8649-3525-4E30-3DDB-335E141E37BC}"/>
                </a:ext>
              </a:extLst>
            </p:cNvPr>
            <p:cNvSpPr/>
            <p:nvPr/>
          </p:nvSpPr>
          <p:spPr>
            <a:xfrm rot="5400000" flipH="1">
              <a:off x="11801857" y="6585154"/>
              <a:ext cx="239513" cy="20647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14" name="文本框 13">
              <a:extLst>
                <a:ext uri="{FF2B5EF4-FFF2-40B4-BE49-F238E27FC236}">
                  <a16:creationId xmlns:a16="http://schemas.microsoft.com/office/drawing/2014/main" id="{539B7C27-10AF-0209-4376-1B3B01A6BA11}"/>
                </a:ext>
              </a:extLst>
            </p:cNvPr>
            <p:cNvSpPr txBox="1"/>
            <p:nvPr/>
          </p:nvSpPr>
          <p:spPr>
            <a:xfrm>
              <a:off x="11312342" y="6503726"/>
              <a:ext cx="311304" cy="338554"/>
            </a:xfrm>
            <a:prstGeom prst="rect">
              <a:avLst/>
            </a:prstGeom>
            <a:noFill/>
          </p:spPr>
          <p:txBody>
            <a:bodyPr wrap="none" rtlCol="0">
              <a:spAutoFit/>
            </a:bodyPr>
            <a:lstStyle/>
            <a:p>
              <a:fld id="{3045B77E-7009-42BF-B02C-EEB63801C4DC}" type="slidenum">
                <a:rPr lang="en-US" sz="1600" b="1" smtClean="0">
                  <a:solidFill>
                    <a:schemeClr val="bg1"/>
                  </a:solidFill>
                  <a:latin typeface="微软雅黑" panose="020B0503020204020204" pitchFamily="34" charset="-122"/>
                  <a:ea typeface="微软雅黑" panose="020B0503020204020204" pitchFamily="34" charset="-122"/>
                </a:rPr>
                <a:t>17</a:t>
              </a:fld>
              <a:endParaRPr lang="en-US" sz="1600" b="1" dirty="0">
                <a:solidFill>
                  <a:schemeClr val="bg1"/>
                </a:solidFill>
                <a:latin typeface="微软雅黑" panose="020B0503020204020204" pitchFamily="34" charset="-122"/>
                <a:ea typeface="微软雅黑" panose="020B0503020204020204" pitchFamily="34" charset="-122"/>
              </a:endParaRPr>
            </a:p>
          </p:txBody>
        </p:sp>
      </p:grpSp>
      <p:sp>
        <p:nvSpPr>
          <p:cNvPr id="10" name="文本框 9">
            <a:extLst>
              <a:ext uri="{FF2B5EF4-FFF2-40B4-BE49-F238E27FC236}">
                <a16:creationId xmlns:a16="http://schemas.microsoft.com/office/drawing/2014/main" id="{46A933E6-5A5E-645D-4164-F332FEAEBC46}"/>
              </a:ext>
            </a:extLst>
          </p:cNvPr>
          <p:cNvSpPr txBox="1"/>
          <p:nvPr/>
        </p:nvSpPr>
        <p:spPr>
          <a:xfrm>
            <a:off x="23191" y="495770"/>
            <a:ext cx="12145618" cy="584775"/>
          </a:xfrm>
          <a:prstGeom prst="rect">
            <a:avLst/>
          </a:prstGeom>
          <a:noFill/>
        </p:spPr>
        <p:txBody>
          <a:bodyPr wrap="square">
            <a:spAutoFit/>
          </a:bodyPr>
          <a:lstStyle/>
          <a:p>
            <a:pPr algn="ctr" defTabSz="914400">
              <a:spcBef>
                <a:spcPct val="0"/>
              </a:spcBef>
              <a:buFont typeface="Arial" panose="020B0604020202020204" pitchFamily="34" charset="0"/>
              <a:buNone/>
            </a:pPr>
            <a:r>
              <a:rPr lang="en-US" altLang="zh-CN" sz="3200" b="1" dirty="0">
                <a:latin typeface="Times New Roman" panose="02020603050405020304" pitchFamily="18" charset="0"/>
                <a:ea typeface="微软雅黑" panose="020B0503020204020204" pitchFamily="34" charset="-122"/>
                <a:cs typeface="Times New Roman" panose="02020603050405020304" pitchFamily="18" charset="0"/>
              </a:rPr>
              <a:t>Scan the following to get our latest news</a:t>
            </a:r>
          </a:p>
        </p:txBody>
      </p:sp>
      <p:pic>
        <p:nvPicPr>
          <p:cNvPr id="9" name="图片 8">
            <a:extLst>
              <a:ext uri="{FF2B5EF4-FFF2-40B4-BE49-F238E27FC236}">
                <a16:creationId xmlns:a16="http://schemas.microsoft.com/office/drawing/2014/main" id="{D1D4653A-5323-9BB8-DF0A-1B5328E42D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72659" y="1657906"/>
            <a:ext cx="2880000" cy="2880000"/>
          </a:xfrm>
          <a:prstGeom prst="rect">
            <a:avLst/>
          </a:prstGeom>
        </p:spPr>
      </p:pic>
      <p:pic>
        <p:nvPicPr>
          <p:cNvPr id="6" name="图片 5">
            <a:extLst>
              <a:ext uri="{FF2B5EF4-FFF2-40B4-BE49-F238E27FC236}">
                <a16:creationId xmlns:a16="http://schemas.microsoft.com/office/drawing/2014/main" id="{858A1530-CFBD-F449-3511-B4F7D0FC52E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51411" y="1657906"/>
            <a:ext cx="2880000" cy="2880000"/>
          </a:xfrm>
          <a:prstGeom prst="rect">
            <a:avLst/>
          </a:prstGeom>
        </p:spPr>
      </p:pic>
      <p:sp>
        <p:nvSpPr>
          <p:cNvPr id="8" name="文本框 7">
            <a:extLst>
              <a:ext uri="{FF2B5EF4-FFF2-40B4-BE49-F238E27FC236}">
                <a16:creationId xmlns:a16="http://schemas.microsoft.com/office/drawing/2014/main" id="{006BB9EE-7D3F-A663-96EA-00BB404AB2F6}"/>
              </a:ext>
            </a:extLst>
          </p:cNvPr>
          <p:cNvSpPr txBox="1"/>
          <p:nvPr/>
        </p:nvSpPr>
        <p:spPr>
          <a:xfrm>
            <a:off x="-355507" y="4767381"/>
            <a:ext cx="4414800" cy="461665"/>
          </a:xfrm>
          <a:prstGeom prst="rect">
            <a:avLst/>
          </a:prstGeom>
          <a:noFill/>
        </p:spPr>
        <p:txBody>
          <a:bodyPr wrap="square">
            <a:spAutoFit/>
          </a:bodyPr>
          <a:lstStyle/>
          <a:p>
            <a:pPr algn="ctr" defTabSz="914400">
              <a:spcBef>
                <a:spcPct val="0"/>
              </a:spcBef>
              <a:buFont typeface="Arial" panose="020B0604020202020204" pitchFamily="34" charset="0"/>
              <a:buNone/>
            </a:pPr>
            <a:r>
              <a:rPr lang="en-US" altLang="zh-CN" sz="2400" b="1" u="sng" dirty="0">
                <a:latin typeface="Times New Roman" panose="02020603050405020304" pitchFamily="18" charset="0"/>
                <a:ea typeface="微软雅黑" panose="020B0503020204020204" pitchFamily="34" charset="-122"/>
                <a:cs typeface="Times New Roman" panose="02020603050405020304" pitchFamily="18" charset="0"/>
              </a:rPr>
              <a:t>cryoboat.zju.edu.cn</a:t>
            </a:r>
          </a:p>
        </p:txBody>
      </p:sp>
      <p:sp>
        <p:nvSpPr>
          <p:cNvPr id="11" name="文本框 10">
            <a:extLst>
              <a:ext uri="{FF2B5EF4-FFF2-40B4-BE49-F238E27FC236}">
                <a16:creationId xmlns:a16="http://schemas.microsoft.com/office/drawing/2014/main" id="{4136208C-9AEA-7A7D-2B67-41789E7138FC}"/>
              </a:ext>
            </a:extLst>
          </p:cNvPr>
          <p:cNvSpPr txBox="1"/>
          <p:nvPr/>
        </p:nvSpPr>
        <p:spPr>
          <a:xfrm>
            <a:off x="8873951" y="4614981"/>
            <a:ext cx="2277415" cy="461665"/>
          </a:xfrm>
          <a:prstGeom prst="rect">
            <a:avLst/>
          </a:prstGeom>
          <a:noFill/>
        </p:spPr>
        <p:txBody>
          <a:bodyPr wrap="square">
            <a:spAutoFit/>
          </a:bodyPr>
          <a:lstStyle/>
          <a:p>
            <a:pPr algn="ctr" defTabSz="914400">
              <a:spcBef>
                <a:spcPct val="0"/>
              </a:spcBef>
              <a:buFont typeface="Arial" panose="020B0604020202020204" pitchFamily="34" charset="0"/>
              <a:buNone/>
            </a:pPr>
            <a:r>
              <a:rPr lang="en-US" altLang="zh-CN" sz="2400" b="1" dirty="0">
                <a:latin typeface="Times New Roman" panose="02020603050405020304" pitchFamily="18" charset="0"/>
                <a:ea typeface="微软雅黑" panose="020B0503020204020204" pitchFamily="34" charset="-122"/>
                <a:cs typeface="Times New Roman" panose="02020603050405020304" pitchFamily="18" charset="0"/>
              </a:rPr>
              <a:t>AI Agent</a:t>
            </a:r>
          </a:p>
        </p:txBody>
      </p:sp>
      <p:pic>
        <p:nvPicPr>
          <p:cNvPr id="17" name="图片 16">
            <a:extLst>
              <a:ext uri="{FF2B5EF4-FFF2-40B4-BE49-F238E27FC236}">
                <a16:creationId xmlns:a16="http://schemas.microsoft.com/office/drawing/2014/main" id="{5DD4FCFA-F32D-3563-B464-344A53A3A2E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1406" y="1657906"/>
            <a:ext cx="2880000" cy="2880000"/>
          </a:xfrm>
          <a:prstGeom prst="rect">
            <a:avLst/>
          </a:prstGeom>
        </p:spPr>
      </p:pic>
      <p:sp>
        <p:nvSpPr>
          <p:cNvPr id="18" name="文本框 17">
            <a:extLst>
              <a:ext uri="{FF2B5EF4-FFF2-40B4-BE49-F238E27FC236}">
                <a16:creationId xmlns:a16="http://schemas.microsoft.com/office/drawing/2014/main" id="{44C3650A-E679-AA23-AF3D-012677EF4386}"/>
              </a:ext>
            </a:extLst>
          </p:cNvPr>
          <p:cNvSpPr txBox="1"/>
          <p:nvPr/>
        </p:nvSpPr>
        <p:spPr>
          <a:xfrm>
            <a:off x="3736411" y="4767381"/>
            <a:ext cx="4414800" cy="461665"/>
          </a:xfrm>
          <a:prstGeom prst="rect">
            <a:avLst/>
          </a:prstGeom>
          <a:noFill/>
        </p:spPr>
        <p:txBody>
          <a:bodyPr wrap="square">
            <a:spAutoFit/>
          </a:bodyPr>
          <a:lstStyle/>
          <a:p>
            <a:pPr algn="ctr" defTabSz="914400">
              <a:spcBef>
                <a:spcPct val="0"/>
              </a:spcBef>
              <a:buFont typeface="Arial" panose="020B0604020202020204" pitchFamily="34" charset="0"/>
              <a:buNone/>
            </a:pPr>
            <a:r>
              <a:rPr lang="en-US" altLang="zh-CN" sz="2400" b="1" dirty="0">
                <a:latin typeface="Times New Roman" panose="02020603050405020304" pitchFamily="18" charset="0"/>
                <a:ea typeface="微软雅黑" panose="020B0503020204020204" pitchFamily="34" charset="-122"/>
                <a:cs typeface="Times New Roman" panose="02020603050405020304" pitchFamily="18" charset="0"/>
              </a:rPr>
              <a:t>WeChat Official Account</a:t>
            </a:r>
          </a:p>
        </p:txBody>
      </p:sp>
    </p:spTree>
    <p:extLst>
      <p:ext uri="{BB962C8B-B14F-4D97-AF65-F5344CB8AC3E}">
        <p14:creationId xmlns:p14="http://schemas.microsoft.com/office/powerpoint/2010/main" val="13324432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
            <a:ext cx="12192000" cy="1122743"/>
          </a:xfrm>
          <a:prstGeom prst="rect">
            <a:avLst/>
          </a:prstGeom>
          <a:solidFill>
            <a:srgbClr val="084E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540" y="165029"/>
            <a:ext cx="824228" cy="822400"/>
          </a:xfrm>
          <a:prstGeom prst="rect">
            <a:avLst/>
          </a:prstGeom>
        </p:spPr>
      </p:pic>
      <p:pic>
        <p:nvPicPr>
          <p:cNvPr id="12" name="图片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121068" y="243317"/>
            <a:ext cx="766133" cy="767262"/>
          </a:xfrm>
          <a:prstGeom prst="rect">
            <a:avLst/>
          </a:prstGeom>
        </p:spPr>
      </p:pic>
      <p:sp>
        <p:nvSpPr>
          <p:cNvPr id="15" name="矩形 14"/>
          <p:cNvSpPr/>
          <p:nvPr/>
        </p:nvSpPr>
        <p:spPr>
          <a:xfrm>
            <a:off x="2760079" y="3044279"/>
            <a:ext cx="6989891" cy="769441"/>
          </a:xfrm>
          <a:prstGeom prst="rect">
            <a:avLst/>
          </a:prstGeom>
        </p:spPr>
        <p:txBody>
          <a:bodyPr wrap="square">
            <a:spAutoFit/>
          </a:bodyPr>
          <a:lstStyle/>
          <a:p>
            <a:pPr algn="ctr"/>
            <a:r>
              <a:rPr lang="en-US" altLang="zh-CN" sz="4400" b="1" dirty="0">
                <a:solidFill>
                  <a:srgbClr val="084E6E"/>
                </a:solidFill>
                <a:latin typeface="Times New Roman" panose="02020603050405020304" pitchFamily="18" charset="0"/>
                <a:ea typeface="微软雅黑" panose="020B0503020204020204" pitchFamily="34" charset="-122"/>
                <a:cs typeface="Times New Roman" panose="02020603050405020304" pitchFamily="18" charset="0"/>
              </a:rPr>
              <a:t>THANKS</a:t>
            </a:r>
            <a:r>
              <a:rPr lang="zh-CN" altLang="en-US" sz="4400" b="1" dirty="0">
                <a:solidFill>
                  <a:srgbClr val="084E6E"/>
                </a:solidFill>
                <a:latin typeface="Times New Roman" panose="02020603050405020304" pitchFamily="18" charset="0"/>
                <a:ea typeface="微软雅黑" panose="020B0503020204020204" pitchFamily="34" charset="-122"/>
                <a:cs typeface="Times New Roman" panose="02020603050405020304" pitchFamily="18" charset="0"/>
              </a:rPr>
              <a:t>！</a:t>
            </a:r>
          </a:p>
        </p:txBody>
      </p:sp>
      <p:sp>
        <p:nvSpPr>
          <p:cNvPr id="4" name="textbox 8">
            <a:extLst>
              <a:ext uri="{FF2B5EF4-FFF2-40B4-BE49-F238E27FC236}">
                <a16:creationId xmlns:a16="http://schemas.microsoft.com/office/drawing/2014/main" id="{012E2CE6-B874-7C1E-280B-A260204715A0}"/>
              </a:ext>
            </a:extLst>
          </p:cNvPr>
          <p:cNvSpPr/>
          <p:nvPr/>
        </p:nvSpPr>
        <p:spPr>
          <a:xfrm>
            <a:off x="0" y="156246"/>
            <a:ext cx="12192000" cy="866775"/>
          </a:xfrm>
          <a:prstGeom prst="rect">
            <a:avLst/>
          </a:prstGeom>
          <a:noFill/>
          <a:ln w="0" cap="flat">
            <a:noFill/>
            <a:prstDash val="solid"/>
            <a:miter lim="0"/>
          </a:ln>
        </p:spPr>
        <p:txBody>
          <a:bodyPr vert="horz" wrap="square" lIns="0" tIns="0" rIns="0" bIns="0"/>
          <a:lstStyle/>
          <a:p>
            <a:pPr algn="l" rtl="0" eaLnBrk="0">
              <a:lnSpc>
                <a:spcPct val="95124"/>
              </a:lnSpc>
              <a:tabLst/>
            </a:pPr>
            <a:endParaRPr sz="100" dirty="0">
              <a:latin typeface="Arial"/>
              <a:ea typeface="Arial"/>
              <a:cs typeface="Arial"/>
            </a:endParaRPr>
          </a:p>
        </p:txBody>
      </p:sp>
      <p:sp>
        <p:nvSpPr>
          <p:cNvPr id="6" name="文本框 5">
            <a:extLst>
              <a:ext uri="{FF2B5EF4-FFF2-40B4-BE49-F238E27FC236}">
                <a16:creationId xmlns:a16="http://schemas.microsoft.com/office/drawing/2014/main" id="{56C1DDCB-F5DE-0C8C-1C74-2C365EDB97B8}"/>
              </a:ext>
            </a:extLst>
          </p:cNvPr>
          <p:cNvSpPr txBox="1"/>
          <p:nvPr/>
        </p:nvSpPr>
        <p:spPr>
          <a:xfrm>
            <a:off x="3101009" y="6301481"/>
            <a:ext cx="6096000" cy="313932"/>
          </a:xfrm>
          <a:prstGeom prst="rect">
            <a:avLst/>
          </a:prstGeom>
          <a:noFill/>
        </p:spPr>
        <p:txBody>
          <a:bodyPr wrap="square">
            <a:spAutoFit/>
          </a:bodyPr>
          <a:lstStyle/>
          <a:p>
            <a:pPr algn="ctr" rtl="0" eaLnBrk="0">
              <a:lnSpc>
                <a:spcPct val="80000"/>
              </a:lnSpc>
              <a:tabLst/>
            </a:pPr>
            <a:r>
              <a:rPr lang="en-US" altLang="zh-CN" sz="1800" b="1" kern="0" spc="-20" dirty="0">
                <a:solidFill>
                  <a:srgbClr val="FFFFFF">
                    <a:alpha val="100000"/>
                  </a:srgbClr>
                </a:solidFill>
                <a:latin typeface="Times New Roman"/>
                <a:ea typeface="Times New Roman"/>
                <a:cs typeface="Times New Roman"/>
              </a:rPr>
              <a:t>Zhejiang University, Hangzhou, P.R. China</a:t>
            </a:r>
          </a:p>
        </p:txBody>
      </p:sp>
      <p:sp>
        <p:nvSpPr>
          <p:cNvPr id="7" name="textbox 14">
            <a:extLst>
              <a:ext uri="{FF2B5EF4-FFF2-40B4-BE49-F238E27FC236}">
                <a16:creationId xmlns:a16="http://schemas.microsoft.com/office/drawing/2014/main" id="{8CD16FFF-8C52-CEE7-174E-BAB42E1EF17D}"/>
              </a:ext>
            </a:extLst>
          </p:cNvPr>
          <p:cNvSpPr/>
          <p:nvPr/>
        </p:nvSpPr>
        <p:spPr>
          <a:xfrm>
            <a:off x="0" y="6059423"/>
            <a:ext cx="12192000" cy="798830"/>
          </a:xfrm>
          <a:prstGeom prst="rect">
            <a:avLst/>
          </a:prstGeom>
          <a:solidFill>
            <a:srgbClr val="084E6E">
              <a:alpha val="100000"/>
            </a:srgbClr>
          </a:solidFill>
          <a:ln w="0" cap="flat">
            <a:noFill/>
            <a:prstDash val="solid"/>
            <a:miter lim="0"/>
          </a:ln>
        </p:spPr>
        <p:txBody>
          <a:bodyPr vert="horz" wrap="square" lIns="0" tIns="0" rIns="0" bIns="0"/>
          <a:lstStyle/>
          <a:p>
            <a:pPr algn="l" rtl="0" eaLnBrk="0">
              <a:lnSpc>
                <a:spcPct val="8177"/>
              </a:lnSpc>
              <a:tabLst/>
            </a:pPr>
            <a:endParaRPr sz="100" dirty="0">
              <a:latin typeface="Arial"/>
              <a:ea typeface="Arial"/>
              <a:cs typeface="Arial"/>
            </a:endParaRPr>
          </a:p>
          <a:p>
            <a:pPr marL="4095750" algn="l" rtl="0" eaLnBrk="0">
              <a:lnSpc>
                <a:spcPct val="80000"/>
              </a:lnSpc>
              <a:tabLst/>
            </a:pPr>
            <a:endParaRPr lang="en-US" sz="2400" b="1" kern="0" spc="-20" dirty="0">
              <a:solidFill>
                <a:srgbClr val="FFFFFF">
                  <a:alpha val="100000"/>
                </a:srgbClr>
              </a:solidFill>
              <a:latin typeface="Times New Roman"/>
              <a:ea typeface="Times New Roman"/>
              <a:cs typeface="Times New Roman"/>
            </a:endParaRPr>
          </a:p>
          <a:p>
            <a:pPr algn="ctr" rtl="0" eaLnBrk="0">
              <a:lnSpc>
                <a:spcPct val="80000"/>
              </a:lnSpc>
              <a:tabLst/>
            </a:pPr>
            <a:r>
              <a:rPr lang="en-US" sz="2400" b="1" kern="0" spc="-20" dirty="0">
                <a:solidFill>
                  <a:srgbClr val="FFFFFF">
                    <a:alpha val="100000"/>
                  </a:srgbClr>
                </a:solidFill>
                <a:latin typeface="Times New Roman"/>
                <a:ea typeface="Times New Roman"/>
                <a:cs typeface="Times New Roman"/>
              </a:rPr>
              <a:t>Zhejiang University, Hangzhou, P.R. China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1423764"/>
          </a:xfrm>
          <a:prstGeom prst="rect">
            <a:avLst/>
          </a:prstGeom>
          <a:solidFill>
            <a:srgbClr val="084E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文本框 2"/>
          <p:cNvSpPr txBox="1"/>
          <p:nvPr/>
        </p:nvSpPr>
        <p:spPr>
          <a:xfrm>
            <a:off x="4568338" y="357939"/>
            <a:ext cx="3055324" cy="707886"/>
          </a:xfrm>
          <a:prstGeom prst="rect">
            <a:avLst/>
          </a:prstGeom>
          <a:noFill/>
        </p:spPr>
        <p:txBody>
          <a:bodyPr wrap="none" rtlCol="0">
            <a:spAutoFit/>
          </a:bodyPr>
          <a:lstStyle/>
          <a:p>
            <a:r>
              <a:rPr lang="en-US" altLang="zh-CN" sz="40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CONTENTS</a:t>
            </a:r>
            <a:endParaRPr lang="zh-CN" altLang="en-US" sz="40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84" name="组合 83"/>
          <p:cNvGrpSpPr/>
          <p:nvPr/>
        </p:nvGrpSpPr>
        <p:grpSpPr>
          <a:xfrm>
            <a:off x="0" y="6521733"/>
            <a:ext cx="12192000" cy="336267"/>
            <a:chOff x="0" y="6518787"/>
            <a:chExt cx="12192000" cy="339213"/>
          </a:xfrm>
          <a:solidFill>
            <a:srgbClr val="084E6E"/>
          </a:solidFill>
        </p:grpSpPr>
        <p:sp>
          <p:nvSpPr>
            <p:cNvPr id="85" name="矩形 84"/>
            <p:cNvSpPr/>
            <p:nvPr/>
          </p:nvSpPr>
          <p:spPr>
            <a:xfrm>
              <a:off x="0" y="6518787"/>
              <a:ext cx="10869563" cy="3392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10869563" y="6518787"/>
              <a:ext cx="1322437" cy="33921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7" name="等腰三角形 86"/>
          <p:cNvSpPr/>
          <p:nvPr/>
        </p:nvSpPr>
        <p:spPr>
          <a:xfrm rot="16200000">
            <a:off x="11020193" y="6585154"/>
            <a:ext cx="239513" cy="20647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等腰三角形 87"/>
          <p:cNvSpPr/>
          <p:nvPr/>
        </p:nvSpPr>
        <p:spPr>
          <a:xfrm rot="5400000" flipH="1">
            <a:off x="11801857" y="6585154"/>
            <a:ext cx="239513" cy="20647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文本框 88"/>
          <p:cNvSpPr txBox="1"/>
          <p:nvPr/>
        </p:nvSpPr>
        <p:spPr>
          <a:xfrm>
            <a:off x="11370596" y="6503726"/>
            <a:ext cx="327334" cy="369332"/>
          </a:xfrm>
          <a:prstGeom prst="rect">
            <a:avLst/>
          </a:prstGeom>
          <a:noFill/>
        </p:spPr>
        <p:txBody>
          <a:bodyPr wrap="none" rtlCol="0">
            <a:spAutoFit/>
          </a:bodyPr>
          <a:lstStyle/>
          <a:p>
            <a:fld id="{845CBF10-97A7-4FA7-81A0-A35BC82BDA71}" type="slidenum">
              <a:rPr lang="en-US" altLang="zh-CN" b="1" smtClean="0">
                <a:solidFill>
                  <a:schemeClr val="bg1"/>
                </a:solidFill>
                <a:latin typeface="微软雅黑" panose="020B0503020204020204" pitchFamily="34" charset="-122"/>
                <a:ea typeface="微软雅黑" panose="020B0503020204020204" pitchFamily="34" charset="-122"/>
              </a:rPr>
              <a:t>2</a:t>
            </a:fld>
            <a:endParaRPr lang="zh-CN" altLang="en-US" b="1"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2857833" y="1799514"/>
            <a:ext cx="6476335" cy="4343523"/>
            <a:chOff x="2450935" y="1799514"/>
            <a:chExt cx="6476335" cy="4343523"/>
          </a:xfrm>
          <a:solidFill>
            <a:srgbClr val="084E6E"/>
          </a:solidFill>
        </p:grpSpPr>
        <p:grpSp>
          <p:nvGrpSpPr>
            <p:cNvPr id="14" name="组合 13"/>
            <p:cNvGrpSpPr/>
            <p:nvPr/>
          </p:nvGrpSpPr>
          <p:grpSpPr>
            <a:xfrm>
              <a:off x="2451049" y="1801119"/>
              <a:ext cx="695647" cy="695647"/>
              <a:chOff x="1297615" y="2262848"/>
              <a:chExt cx="1215342" cy="1215342"/>
            </a:xfrm>
            <a:grpFill/>
          </p:grpSpPr>
          <p:sp>
            <p:nvSpPr>
              <p:cNvPr id="13" name="矩形 12"/>
              <p:cNvSpPr/>
              <p:nvPr/>
            </p:nvSpPr>
            <p:spPr>
              <a:xfrm>
                <a:off x="1297615" y="2262848"/>
                <a:ext cx="1215342" cy="1215342"/>
              </a:xfrm>
              <a:prstGeom prst="rect">
                <a:avLst/>
              </a:prstGeom>
              <a:grpFill/>
              <a:ln>
                <a:solidFill>
                  <a:srgbClr val="404F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423687" y="2384383"/>
                <a:ext cx="972273" cy="97227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矩形 14"/>
            <p:cNvSpPr/>
            <p:nvPr/>
          </p:nvSpPr>
          <p:spPr>
            <a:xfrm>
              <a:off x="3264843" y="1799514"/>
              <a:ext cx="5662313" cy="698859"/>
            </a:xfrm>
            <a:prstGeom prst="rect">
              <a:avLst/>
            </a:prstGeom>
            <a:grpFill/>
            <a:ln>
              <a:solidFill>
                <a:srgbClr val="404F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rgbClr val="FFC000"/>
                  </a:solidFill>
                  <a:latin typeface="Times New Roman" panose="02020603050405020304" pitchFamily="18" charset="0"/>
                  <a:ea typeface="微软雅黑" panose="020B0503020204020204" pitchFamily="34" charset="-122"/>
                  <a:cs typeface="Times New Roman" panose="02020603050405020304" pitchFamily="18" charset="0"/>
                </a:rPr>
                <a:t>Motivation</a:t>
              </a:r>
              <a:endParaRPr lang="zh-CN" altLang="en-US" sz="2400" b="1" dirty="0">
                <a:solidFill>
                  <a:srgbClr val="FFC000"/>
                </a:solidFill>
                <a:latin typeface="Times New Roman" panose="02020603050405020304" pitchFamily="18" charset="0"/>
                <a:ea typeface="微软雅黑" panose="020B0503020204020204" pitchFamily="34" charset="-122"/>
                <a:cs typeface="Times New Roman" panose="02020603050405020304" pitchFamily="18" charset="0"/>
              </a:endParaRPr>
            </a:p>
          </p:txBody>
        </p:sp>
        <p:grpSp>
          <p:nvGrpSpPr>
            <p:cNvPr id="63" name="组合 62"/>
            <p:cNvGrpSpPr/>
            <p:nvPr/>
          </p:nvGrpSpPr>
          <p:grpSpPr>
            <a:xfrm>
              <a:off x="2451049" y="3010478"/>
              <a:ext cx="694799" cy="694800"/>
              <a:chOff x="1297615" y="2262848"/>
              <a:chExt cx="1041851" cy="1215342"/>
            </a:xfrm>
            <a:grpFill/>
          </p:grpSpPr>
          <p:sp>
            <p:nvSpPr>
              <p:cNvPr id="64" name="矩形 63"/>
              <p:cNvSpPr/>
              <p:nvPr/>
            </p:nvSpPr>
            <p:spPr>
              <a:xfrm>
                <a:off x="1297615" y="2262848"/>
                <a:ext cx="1041851" cy="1215342"/>
              </a:xfrm>
              <a:prstGeom prst="rect">
                <a:avLst/>
              </a:prstGeom>
              <a:grpFill/>
              <a:ln>
                <a:solidFill>
                  <a:srgbClr val="404F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423685" y="2384382"/>
                <a:ext cx="815485" cy="97227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矩形 37"/>
            <p:cNvSpPr/>
            <p:nvPr/>
          </p:nvSpPr>
          <p:spPr>
            <a:xfrm>
              <a:off x="3264956" y="3014402"/>
              <a:ext cx="5662314" cy="698859"/>
            </a:xfrm>
            <a:prstGeom prst="rect">
              <a:avLst/>
            </a:prstGeom>
            <a:grpFill/>
            <a:ln>
              <a:solidFill>
                <a:srgbClr val="404F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Experimental setup</a:t>
              </a:r>
            </a:p>
          </p:txBody>
        </p:sp>
        <p:sp>
          <p:nvSpPr>
            <p:cNvPr id="71" name="矩形 70"/>
            <p:cNvSpPr/>
            <p:nvPr/>
          </p:nvSpPr>
          <p:spPr>
            <a:xfrm>
              <a:off x="2450935" y="4233349"/>
              <a:ext cx="694800" cy="694800"/>
            </a:xfrm>
            <a:prstGeom prst="rect">
              <a:avLst/>
            </a:prstGeom>
            <a:grpFill/>
            <a:ln>
              <a:solidFill>
                <a:srgbClr val="404F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2523009" y="4302829"/>
              <a:ext cx="555840" cy="5558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264844" y="4229290"/>
              <a:ext cx="5662311" cy="698859"/>
            </a:xfrm>
            <a:prstGeom prst="rect">
              <a:avLst/>
            </a:prstGeom>
            <a:grpFill/>
            <a:ln>
              <a:solidFill>
                <a:srgbClr val="404F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Results and analysis</a:t>
              </a:r>
              <a:endParaRPr lang="zh-CN" altLang="en-US"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 name="文本框 3">
              <a:extLst>
                <a:ext uri="{FF2B5EF4-FFF2-40B4-BE49-F238E27FC236}">
                  <a16:creationId xmlns:a16="http://schemas.microsoft.com/office/drawing/2014/main" id="{6F79DC4A-6B35-4B6C-9EDF-5C1127E743BD}"/>
                </a:ext>
              </a:extLst>
            </p:cNvPr>
            <p:cNvSpPr txBox="1"/>
            <p:nvPr/>
          </p:nvSpPr>
          <p:spPr>
            <a:xfrm>
              <a:off x="2612935" y="1967658"/>
              <a:ext cx="370800" cy="400110"/>
            </a:xfrm>
            <a:prstGeom prst="rect">
              <a:avLst/>
            </a:prstGeom>
            <a:grp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1</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44" name="文本框 43">
              <a:extLst>
                <a:ext uri="{FF2B5EF4-FFF2-40B4-BE49-F238E27FC236}">
                  <a16:creationId xmlns:a16="http://schemas.microsoft.com/office/drawing/2014/main" id="{FD303074-5642-44E7-9573-2917181091C6}"/>
                </a:ext>
              </a:extLst>
            </p:cNvPr>
            <p:cNvSpPr txBox="1"/>
            <p:nvPr/>
          </p:nvSpPr>
          <p:spPr>
            <a:xfrm>
              <a:off x="2626224" y="3164665"/>
              <a:ext cx="370800" cy="400110"/>
            </a:xfrm>
            <a:prstGeom prst="rect">
              <a:avLst/>
            </a:prstGeom>
            <a:grp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2</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47" name="文本框 46">
              <a:extLst>
                <a:ext uri="{FF2B5EF4-FFF2-40B4-BE49-F238E27FC236}">
                  <a16:creationId xmlns:a16="http://schemas.microsoft.com/office/drawing/2014/main" id="{9F775337-2A1B-43D3-B658-E2C5C8908737}"/>
                </a:ext>
              </a:extLst>
            </p:cNvPr>
            <p:cNvSpPr txBox="1"/>
            <p:nvPr/>
          </p:nvSpPr>
          <p:spPr>
            <a:xfrm>
              <a:off x="2626110" y="4380692"/>
              <a:ext cx="370800" cy="400110"/>
            </a:xfrm>
            <a:prstGeom prst="rect">
              <a:avLst/>
            </a:prstGeom>
            <a:grp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3</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9" name="矩形 28">
              <a:extLst>
                <a:ext uri="{FF2B5EF4-FFF2-40B4-BE49-F238E27FC236}">
                  <a16:creationId xmlns:a16="http://schemas.microsoft.com/office/drawing/2014/main" id="{7CD27007-538E-48C6-A9E1-94B3C4B00E1A}"/>
                </a:ext>
              </a:extLst>
            </p:cNvPr>
            <p:cNvSpPr/>
            <p:nvPr/>
          </p:nvSpPr>
          <p:spPr>
            <a:xfrm>
              <a:off x="2451048" y="5446209"/>
              <a:ext cx="694800" cy="694800"/>
            </a:xfrm>
            <a:prstGeom prst="rect">
              <a:avLst/>
            </a:prstGeom>
            <a:grpFill/>
            <a:ln>
              <a:solidFill>
                <a:srgbClr val="404F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a16="http://schemas.microsoft.com/office/drawing/2014/main" id="{3FA7798A-E79A-496E-9B9E-8D9B86605F58}"/>
                </a:ext>
              </a:extLst>
            </p:cNvPr>
            <p:cNvSpPr/>
            <p:nvPr/>
          </p:nvSpPr>
          <p:spPr>
            <a:xfrm>
              <a:off x="2523122" y="5515689"/>
              <a:ext cx="555840" cy="55584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a16="http://schemas.microsoft.com/office/drawing/2014/main" id="{60E53CBB-4C0F-428B-86CF-868592DBB433}"/>
                </a:ext>
              </a:extLst>
            </p:cNvPr>
            <p:cNvSpPr/>
            <p:nvPr/>
          </p:nvSpPr>
          <p:spPr>
            <a:xfrm>
              <a:off x="3264844" y="5444178"/>
              <a:ext cx="5662311" cy="698859"/>
            </a:xfrm>
            <a:prstGeom prst="rect">
              <a:avLst/>
            </a:prstGeom>
            <a:grpFill/>
            <a:ln>
              <a:solidFill>
                <a:srgbClr val="404F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Summary</a:t>
              </a:r>
              <a:endParaRPr lang="zh-CN" altLang="en-US"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32" name="文本框 31">
              <a:extLst>
                <a:ext uri="{FF2B5EF4-FFF2-40B4-BE49-F238E27FC236}">
                  <a16:creationId xmlns:a16="http://schemas.microsoft.com/office/drawing/2014/main" id="{88C03011-56C8-4F6E-AC73-217151E439E7}"/>
                </a:ext>
              </a:extLst>
            </p:cNvPr>
            <p:cNvSpPr txBox="1"/>
            <p:nvPr/>
          </p:nvSpPr>
          <p:spPr>
            <a:xfrm>
              <a:off x="2626223" y="5593552"/>
              <a:ext cx="370800" cy="400110"/>
            </a:xfrm>
            <a:prstGeom prst="rect">
              <a:avLst/>
            </a:prstGeom>
            <a:grp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4</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 44"/>
          <p:cNvSpPr/>
          <p:nvPr/>
        </p:nvSpPr>
        <p:spPr>
          <a:xfrm>
            <a:off x="0" y="0"/>
            <a:ext cx="12192000" cy="6857998"/>
          </a:xfrm>
          <a:prstGeom prst="rect">
            <a:avLst/>
          </a:prstGeom>
          <a:solidFill>
            <a:srgbClr val="F3F3F3">
              <a:alpha val="96078"/>
            </a:srgbClr>
          </a:solidFill>
          <a:ln w="0" cap="flat">
            <a:noFill/>
            <a:prstDash val="solid"/>
            <a:miter lim="0"/>
          </a:ln>
        </p:spPr>
        <p:txBody>
          <a:bodyPr rtlCol="0"/>
          <a:lstStyle/>
          <a:p>
            <a:pPr algn="ctr"/>
            <a:endParaRPr lang="zh-CN" altLang="en-US" dirty="0"/>
          </a:p>
        </p:txBody>
      </p:sp>
      <p:grpSp>
        <p:nvGrpSpPr>
          <p:cNvPr id="10" name="组合 9">
            <a:extLst>
              <a:ext uri="{FF2B5EF4-FFF2-40B4-BE49-F238E27FC236}">
                <a16:creationId xmlns:a16="http://schemas.microsoft.com/office/drawing/2014/main" id="{C98EE7A1-EFE7-7621-8FA0-0CCC9B0E3183}"/>
              </a:ext>
            </a:extLst>
          </p:cNvPr>
          <p:cNvGrpSpPr/>
          <p:nvPr/>
        </p:nvGrpSpPr>
        <p:grpSpPr>
          <a:xfrm>
            <a:off x="0" y="6591759"/>
            <a:ext cx="12192000" cy="266241"/>
            <a:chOff x="0" y="6408163"/>
            <a:chExt cx="12192000" cy="449838"/>
          </a:xfrm>
          <a:solidFill>
            <a:srgbClr val="084E6E"/>
          </a:solidFill>
        </p:grpSpPr>
        <p:sp>
          <p:nvSpPr>
            <p:cNvPr id="11" name="矩形 10">
              <a:extLst>
                <a:ext uri="{FF2B5EF4-FFF2-40B4-BE49-F238E27FC236}">
                  <a16:creationId xmlns:a16="http://schemas.microsoft.com/office/drawing/2014/main" id="{81164B06-1067-8BC2-FC0B-D385FFEB1C49}"/>
                </a:ext>
              </a:extLst>
            </p:cNvPr>
            <p:cNvSpPr/>
            <p:nvPr/>
          </p:nvSpPr>
          <p:spPr>
            <a:xfrm>
              <a:off x="0" y="6408163"/>
              <a:ext cx="10869563"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140D5A43-12F4-0AAA-47AC-078A677E4784}"/>
                </a:ext>
              </a:extLst>
            </p:cNvPr>
            <p:cNvSpPr/>
            <p:nvPr/>
          </p:nvSpPr>
          <p:spPr>
            <a:xfrm>
              <a:off x="10869563" y="6408163"/>
              <a:ext cx="1322437"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a:extLst>
              <a:ext uri="{FF2B5EF4-FFF2-40B4-BE49-F238E27FC236}">
                <a16:creationId xmlns:a16="http://schemas.microsoft.com/office/drawing/2014/main" id="{C13DAEC7-77F3-B9DD-5E2A-A08396DD503D}"/>
              </a:ext>
            </a:extLst>
          </p:cNvPr>
          <p:cNvSpPr/>
          <p:nvPr/>
        </p:nvSpPr>
        <p:spPr>
          <a:xfrm>
            <a:off x="103189" y="569451"/>
            <a:ext cx="11988227" cy="6001047"/>
          </a:xfrm>
          <a:prstGeom prst="rect">
            <a:avLst/>
          </a:prstGeom>
          <a:solidFill>
            <a:schemeClr val="bg1"/>
          </a:solidFill>
          <a:ln>
            <a:solidFill>
              <a:srgbClr val="D2DEEF"/>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dirty="0"/>
          </a:p>
        </p:txBody>
      </p:sp>
      <p:sp>
        <p:nvSpPr>
          <p:cNvPr id="50" name="textbox 50"/>
          <p:cNvSpPr/>
          <p:nvPr/>
        </p:nvSpPr>
        <p:spPr>
          <a:xfrm>
            <a:off x="11091164" y="6604507"/>
            <a:ext cx="577215" cy="307975"/>
          </a:xfrm>
          <a:prstGeom prst="rect">
            <a:avLst/>
          </a:prstGeom>
          <a:noFill/>
          <a:ln w="0" cap="flat">
            <a:noFill/>
            <a:prstDash val="solid"/>
            <a:miter lim="0"/>
          </a:ln>
        </p:spPr>
        <p:txBody>
          <a:bodyPr vert="horz" wrap="square" lIns="0" tIns="0" rIns="0" bIns="0"/>
          <a:lstStyle/>
          <a:p>
            <a:pPr algn="l" rtl="0" eaLnBrk="0">
              <a:lnSpc>
                <a:spcPct val="112000"/>
              </a:lnSpc>
              <a:tabLst/>
            </a:pPr>
            <a:endParaRPr sz="200" dirty="0">
              <a:latin typeface="Arial"/>
              <a:ea typeface="Arial"/>
              <a:cs typeface="Arial"/>
            </a:endParaRPr>
          </a:p>
          <a:p>
            <a:pPr marL="218440" algn="l" rtl="0" eaLnBrk="0">
              <a:lnSpc>
                <a:spcPct val="88000"/>
              </a:lnSpc>
              <a:spcBef>
                <a:spcPts val="1"/>
              </a:spcBef>
              <a:tabLst>
                <a:tab pos="454659" algn="l"/>
              </a:tabLst>
            </a:pPr>
            <a:r>
              <a:rPr sz="1500" kern="0" spc="0" dirty="0">
                <a:solidFill>
                  <a:srgbClr val="FFFFFF">
                    <a:alpha val="100000"/>
                  </a:srgbClr>
                </a:solidFill>
                <a:latin typeface="Microsoft YaHei"/>
                <a:ea typeface="Microsoft YaHei"/>
                <a:cs typeface="Microsoft YaHei"/>
              </a:rPr>
              <a:t>	</a:t>
            </a:r>
            <a:r>
              <a:rPr sz="1500" b="1" kern="0" spc="-10" dirty="0">
                <a:solidFill>
                  <a:srgbClr val="FFFFFF">
                    <a:alpha val="100000"/>
                  </a:srgbClr>
                </a:solidFill>
                <a:latin typeface="Microsoft YaHei"/>
                <a:ea typeface="Microsoft YaHei"/>
                <a:cs typeface="Microsoft YaHei"/>
              </a:rPr>
              <a:t>3</a:t>
            </a:r>
            <a:endParaRPr sz="1500" dirty="0">
              <a:latin typeface="Microsoft YaHei"/>
              <a:ea typeface="Microsoft YaHei"/>
              <a:cs typeface="Microsoft YaHei"/>
            </a:endParaRPr>
          </a:p>
        </p:txBody>
      </p:sp>
      <p:pic>
        <p:nvPicPr>
          <p:cNvPr id="52" name="picture 52"/>
          <p:cNvPicPr>
            <a:picLocks noChangeAspect="1"/>
          </p:cNvPicPr>
          <p:nvPr/>
        </p:nvPicPr>
        <p:blipFill>
          <a:blip r:embed="rId3"/>
          <a:stretch>
            <a:fillRect/>
          </a:stretch>
        </p:blipFill>
        <p:spPr>
          <a:xfrm rot="21600000">
            <a:off x="11103864" y="6617207"/>
            <a:ext cx="205740" cy="239267"/>
          </a:xfrm>
          <a:prstGeom prst="rect">
            <a:avLst/>
          </a:prstGeom>
        </p:spPr>
      </p:pic>
      <p:sp>
        <p:nvSpPr>
          <p:cNvPr id="54" name="rect 54"/>
          <p:cNvSpPr/>
          <p:nvPr/>
        </p:nvSpPr>
        <p:spPr>
          <a:xfrm>
            <a:off x="353568" y="6117336"/>
            <a:ext cx="11490959" cy="393034"/>
          </a:xfrm>
          <a:prstGeom prst="rect">
            <a:avLst/>
          </a:prstGeom>
          <a:solidFill>
            <a:srgbClr val="1A7899"/>
          </a:solidFill>
          <a:ln w="0" cap="flat">
            <a:noFill/>
            <a:prstDash val="solid"/>
            <a:miter lim="0"/>
          </a:ln>
        </p:spPr>
        <p:txBody>
          <a:bodyPr rtlCol="0"/>
          <a:lstStyle/>
          <a:p>
            <a:pPr algn="ctr"/>
            <a:r>
              <a:rPr lang="en-US" altLang="zh-CN" sz="2200" b="1" kern="0" dirty="0">
                <a:solidFill>
                  <a:srgbClr val="FFFFFF">
                    <a:alpha val="100000"/>
                  </a:srgbClr>
                </a:solidFill>
                <a:latin typeface="Times New Roman" panose="02020603050405020304" pitchFamily="18" charset="0"/>
                <a:ea typeface="Times New Roman"/>
                <a:cs typeface="Times New Roman" panose="02020603050405020304" pitchFamily="18" charset="0"/>
              </a:rPr>
              <a:t>M</a:t>
            </a:r>
            <a:r>
              <a:rPr lang="en-US" altLang="zh-CN" sz="2200" b="1" kern="0" spc="0" dirty="0">
                <a:solidFill>
                  <a:srgbClr val="FFFFFF">
                    <a:alpha val="100000"/>
                  </a:srgbClr>
                </a:solidFill>
                <a:latin typeface="Times New Roman" panose="02020603050405020304" pitchFamily="18" charset="0"/>
                <a:ea typeface="Times New Roman"/>
                <a:cs typeface="Times New Roman" panose="02020603050405020304" pitchFamily="18" charset="0"/>
              </a:rPr>
              <a:t>iniature pulse tube cryocoo</a:t>
            </a:r>
            <a:r>
              <a:rPr lang="en-US" altLang="zh-CN" sz="2200" b="1" kern="0" spc="-10" dirty="0">
                <a:solidFill>
                  <a:srgbClr val="FFFFFF">
                    <a:alpha val="100000"/>
                  </a:srgbClr>
                </a:solidFill>
                <a:latin typeface="Times New Roman" panose="02020603050405020304" pitchFamily="18" charset="0"/>
                <a:ea typeface="Times New Roman"/>
                <a:cs typeface="Times New Roman" panose="02020603050405020304" pitchFamily="18" charset="0"/>
              </a:rPr>
              <a:t>lers:</a:t>
            </a:r>
            <a:r>
              <a:rPr lang="en-US" altLang="zh-CN" sz="2200" b="1" dirty="0">
                <a:solidFill>
                  <a:srgbClr val="FFC000"/>
                </a:solidFill>
                <a:latin typeface="Times New Roman" panose="02020603050405020304" pitchFamily="18" charset="0"/>
                <a:cs typeface="Times New Roman" panose="02020603050405020304" pitchFamily="18" charset="0"/>
              </a:rPr>
              <a:t> simple in structure, low vibration,</a:t>
            </a:r>
            <a:r>
              <a:rPr lang="zh-CN" altLang="en-US" sz="2200" b="1" dirty="0">
                <a:solidFill>
                  <a:srgbClr val="FFC000"/>
                </a:solidFill>
                <a:latin typeface="Times New Roman" panose="02020603050405020304" pitchFamily="18" charset="0"/>
                <a:cs typeface="Times New Roman" panose="02020603050405020304" pitchFamily="18" charset="0"/>
              </a:rPr>
              <a:t> </a:t>
            </a:r>
            <a:r>
              <a:rPr lang="en-US" altLang="zh-CN" sz="2200" b="1" dirty="0">
                <a:solidFill>
                  <a:srgbClr val="FFC000"/>
                </a:solidFill>
                <a:latin typeface="Times New Roman" panose="02020603050405020304" pitchFamily="18" charset="0"/>
                <a:cs typeface="Times New Roman" panose="02020603050405020304" pitchFamily="18" charset="0"/>
              </a:rPr>
              <a:t>long lifespan</a:t>
            </a:r>
          </a:p>
          <a:p>
            <a:pPr algn="ctr"/>
            <a:endParaRPr lang="zh-CN" altLang="en-US" dirty="0"/>
          </a:p>
        </p:txBody>
      </p:sp>
      <p:graphicFrame>
        <p:nvGraphicFramePr>
          <p:cNvPr id="58" name="table 58"/>
          <p:cNvGraphicFramePr>
            <a:graphicFrameLocks noGrp="1"/>
          </p:cNvGraphicFramePr>
          <p:nvPr>
            <p:extLst>
              <p:ext uri="{D42A27DB-BD31-4B8C-83A1-F6EECF244321}">
                <p14:modId xmlns:p14="http://schemas.microsoft.com/office/powerpoint/2010/main" val="2629291559"/>
              </p:ext>
            </p:extLst>
          </p:nvPr>
        </p:nvGraphicFramePr>
        <p:xfrm>
          <a:off x="380745" y="674878"/>
          <a:ext cx="11470005" cy="1293495"/>
        </p:xfrm>
        <a:graphic>
          <a:graphicData uri="http://schemas.openxmlformats.org/drawingml/2006/table">
            <a:tbl>
              <a:tblPr>
                <a:solidFill>
                  <a:srgbClr val="12618A"/>
                </a:solidFill>
              </a:tblPr>
              <a:tblGrid>
                <a:gridCol w="11470005">
                  <a:extLst>
                    <a:ext uri="{9D8B030D-6E8A-4147-A177-3AD203B41FA5}">
                      <a16:colId xmlns:a16="http://schemas.microsoft.com/office/drawing/2014/main" val="20000"/>
                    </a:ext>
                  </a:extLst>
                </a:gridCol>
              </a:tblGrid>
              <a:tr h="1293495">
                <a:tc>
                  <a:txBody>
                    <a:bodyPr/>
                    <a:lstStyle/>
                    <a:p>
                      <a:pPr algn="l" rtl="0" eaLnBrk="0">
                        <a:lnSpc>
                          <a:spcPct val="107000"/>
                        </a:lnSpc>
                        <a:tabLst/>
                      </a:pPr>
                      <a:endParaRPr sz="1000" dirty="0">
                        <a:latin typeface="Arial"/>
                        <a:ea typeface="Arial"/>
                        <a:cs typeface="Arial"/>
                      </a:endParaRPr>
                    </a:p>
                    <a:p>
                      <a:pPr marL="107950" algn="l" rtl="0" eaLnBrk="0">
                        <a:lnSpc>
                          <a:spcPct val="100000"/>
                        </a:lnSpc>
                        <a:spcBef>
                          <a:spcPts val="0"/>
                        </a:spcBef>
                        <a:tabLst/>
                      </a:pPr>
                      <a:r>
                        <a:rPr sz="2200" b="1" kern="0" spc="0" dirty="0">
                          <a:solidFill>
                            <a:srgbClr val="FFFFFF">
                              <a:alpha val="100000"/>
                            </a:srgbClr>
                          </a:solidFill>
                          <a:latin typeface="Times New Roman"/>
                          <a:ea typeface="Times New Roman"/>
                          <a:cs typeface="Times New Roman"/>
                        </a:rPr>
                        <a:t>Compact and reliable min</a:t>
                      </a:r>
                      <a:r>
                        <a:rPr sz="2200" b="1" kern="0" spc="-10" dirty="0">
                          <a:solidFill>
                            <a:srgbClr val="FFFFFF">
                              <a:alpha val="100000"/>
                            </a:srgbClr>
                          </a:solidFill>
                          <a:latin typeface="Times New Roman"/>
                          <a:ea typeface="Times New Roman"/>
                          <a:cs typeface="Times New Roman"/>
                        </a:rPr>
                        <a:t>iature cryocoolers:</a:t>
                      </a:r>
                    </a:p>
                    <a:p>
                      <a:pPr marL="119379" algn="l" rtl="0" eaLnBrk="0">
                        <a:lnSpc>
                          <a:spcPts val="3000"/>
                        </a:lnSpc>
                        <a:spcBef>
                          <a:spcPts val="0"/>
                        </a:spcBef>
                        <a:tabLst/>
                      </a:pPr>
                      <a:r>
                        <a:rPr sz="2000" kern="0" spc="0" dirty="0">
                          <a:solidFill>
                            <a:srgbClr val="FFFFFF">
                              <a:alpha val="100000"/>
                            </a:srgbClr>
                          </a:solidFill>
                          <a:latin typeface="Wingdings"/>
                          <a:ea typeface="Wingdings"/>
                          <a:cs typeface="Wingdings"/>
                        </a:rPr>
                        <a:t>l</a:t>
                      </a:r>
                      <a:r>
                        <a:rPr sz="2000" kern="0" spc="-770" dirty="0">
                          <a:solidFill>
                            <a:srgbClr val="FFFFFF">
                              <a:alpha val="100000"/>
                            </a:srgbClr>
                          </a:solidFill>
                          <a:latin typeface="Wingdings"/>
                          <a:ea typeface="Wingdings"/>
                          <a:cs typeface="Wingdings"/>
                        </a:rPr>
                        <a:t> </a:t>
                      </a:r>
                      <a:r>
                        <a:rPr sz="2000" b="1" kern="0" spc="0" dirty="0">
                          <a:solidFill>
                            <a:srgbClr val="FFFFFF">
                              <a:alpha val="100000"/>
                            </a:srgbClr>
                          </a:solidFill>
                          <a:latin typeface="Times New Roman"/>
                          <a:ea typeface="Times New Roman"/>
                          <a:cs typeface="Times New Roman"/>
                        </a:rPr>
                        <a:t>Low temperature superconducting optical, elec</a:t>
                      </a:r>
                      <a:r>
                        <a:rPr sz="2000" b="1" kern="0" spc="-10" dirty="0">
                          <a:solidFill>
                            <a:srgbClr val="FFFFFF">
                              <a:alpha val="100000"/>
                            </a:srgbClr>
                          </a:solidFill>
                          <a:latin typeface="Times New Roman"/>
                          <a:ea typeface="Times New Roman"/>
                          <a:cs typeface="Times New Roman"/>
                        </a:rPr>
                        <a:t>trical, detection and </a:t>
                      </a:r>
                      <a:r>
                        <a:rPr lang="en-US" altLang="zh-CN" sz="2000" b="1" kern="0" spc="-10" dirty="0">
                          <a:solidFill>
                            <a:srgbClr val="FFFFFF">
                              <a:alpha val="100000"/>
                            </a:srgbClr>
                          </a:solidFill>
                          <a:latin typeface="Times New Roman"/>
                          <a:ea typeface="Times New Roman"/>
                          <a:cs typeface="Times New Roman"/>
                        </a:rPr>
                        <a:t>communication </a:t>
                      </a:r>
                      <a:r>
                        <a:rPr sz="2000" b="1" kern="0" spc="-10" dirty="0">
                          <a:solidFill>
                            <a:srgbClr val="FFFFFF">
                              <a:alpha val="100000"/>
                            </a:srgbClr>
                          </a:solidFill>
                          <a:latin typeface="Times New Roman"/>
                          <a:ea typeface="Times New Roman"/>
                          <a:cs typeface="Times New Roman"/>
                        </a:rPr>
                        <a:t>system requires</a:t>
                      </a:r>
                      <a:r>
                        <a:rPr sz="2000" b="1" kern="0" spc="180" dirty="0">
                          <a:solidFill>
                            <a:srgbClr val="FFFFFF">
                              <a:alpha val="100000"/>
                            </a:srgbClr>
                          </a:solidFill>
                          <a:latin typeface="Times New Roman"/>
                          <a:ea typeface="Times New Roman"/>
                          <a:cs typeface="Times New Roman"/>
                        </a:rPr>
                        <a:t> </a:t>
                      </a:r>
                      <a:r>
                        <a:rPr sz="2000" b="1" kern="0" spc="-10" dirty="0">
                          <a:solidFill>
                            <a:srgbClr val="FFFF00">
                              <a:alpha val="100000"/>
                            </a:srgbClr>
                          </a:solidFill>
                          <a:latin typeface="Times New Roman"/>
                          <a:ea typeface="Times New Roman"/>
                          <a:cs typeface="Times New Roman"/>
                        </a:rPr>
                        <a:t>:</a:t>
                      </a:r>
                      <a:endParaRPr sz="2000" dirty="0">
                        <a:latin typeface="Arial"/>
                        <a:ea typeface="Arial"/>
                        <a:cs typeface="Arial"/>
                      </a:endParaRPr>
                    </a:p>
                    <a:p>
                      <a:pPr marL="449580" algn="l" rtl="0" eaLnBrk="0">
                        <a:lnSpc>
                          <a:spcPts val="3000"/>
                        </a:lnSpc>
                        <a:spcBef>
                          <a:spcPts val="0"/>
                        </a:spcBef>
                        <a:tabLst/>
                      </a:pPr>
                      <a:r>
                        <a:rPr lang="en-US" sz="2000" b="1" kern="0" spc="-20" dirty="0">
                          <a:solidFill>
                            <a:srgbClr val="FFC000"/>
                          </a:solidFill>
                          <a:latin typeface="Times New Roman"/>
                          <a:ea typeface="Times New Roman"/>
                          <a:cs typeface="Times New Roman"/>
                        </a:rPr>
                        <a:t>77</a:t>
                      </a:r>
                      <a:r>
                        <a:rPr sz="2000" b="1" kern="0" spc="-20" dirty="0">
                          <a:solidFill>
                            <a:srgbClr val="FFC000"/>
                          </a:solidFill>
                          <a:latin typeface="Times New Roman"/>
                          <a:ea typeface="Times New Roman"/>
                          <a:cs typeface="Times New Roman"/>
                        </a:rPr>
                        <a:t> K~1</a:t>
                      </a:r>
                      <a:r>
                        <a:rPr lang="en-US" sz="2000" b="1" kern="0" spc="-20" dirty="0">
                          <a:solidFill>
                            <a:srgbClr val="FFC000"/>
                          </a:solidFill>
                          <a:latin typeface="Times New Roman"/>
                          <a:ea typeface="Times New Roman"/>
                          <a:cs typeface="Times New Roman"/>
                        </a:rPr>
                        <a:t>5</a:t>
                      </a:r>
                      <a:r>
                        <a:rPr sz="2000" b="1" kern="0" spc="-20" dirty="0">
                          <a:solidFill>
                            <a:srgbClr val="FFC000"/>
                          </a:solidFill>
                          <a:latin typeface="Times New Roman"/>
                          <a:ea typeface="Times New Roman"/>
                          <a:cs typeface="Times New Roman"/>
                        </a:rPr>
                        <a:t>0 K</a:t>
                      </a:r>
                      <a:r>
                        <a:rPr sz="2000" b="1" kern="0" spc="-260" dirty="0">
                          <a:solidFill>
                            <a:srgbClr val="FFC000"/>
                          </a:solidFill>
                          <a:latin typeface="Times New Roman"/>
                          <a:ea typeface="Times New Roman"/>
                          <a:cs typeface="Times New Roman"/>
                        </a:rPr>
                        <a:t> </a:t>
                      </a:r>
                      <a:r>
                        <a:rPr sz="2000" b="1" kern="0" spc="-30" dirty="0">
                          <a:solidFill>
                            <a:srgbClr val="FFC000"/>
                          </a:solidFill>
                          <a:latin typeface="Microsoft YaHei"/>
                          <a:ea typeface="Microsoft YaHei"/>
                          <a:cs typeface="Microsoft YaHei"/>
                        </a:rPr>
                        <a:t>， </a:t>
                      </a:r>
                      <a:r>
                        <a:rPr sz="2000" b="1" kern="0" spc="-30" dirty="0">
                          <a:solidFill>
                            <a:srgbClr val="FFC000"/>
                          </a:solidFill>
                          <a:latin typeface="Times New Roman"/>
                          <a:ea typeface="Times New Roman"/>
                          <a:cs typeface="Times New Roman"/>
                        </a:rPr>
                        <a:t>≤ </a:t>
                      </a:r>
                      <a:r>
                        <a:rPr lang="en-US" sz="2000" b="1" kern="0" spc="-30" dirty="0">
                          <a:solidFill>
                            <a:srgbClr val="FFC000"/>
                          </a:solidFill>
                          <a:latin typeface="Times New Roman"/>
                          <a:ea typeface="Times New Roman"/>
                          <a:cs typeface="Times New Roman"/>
                        </a:rPr>
                        <a:t>1 </a:t>
                      </a:r>
                      <a:r>
                        <a:rPr lang="en-US" altLang="zh-CN" sz="2000" b="1" kern="0" spc="-30" dirty="0">
                          <a:solidFill>
                            <a:srgbClr val="FFC000"/>
                          </a:solidFill>
                          <a:latin typeface="Times New Roman"/>
                          <a:ea typeface="Times New Roman"/>
                          <a:cs typeface="Times New Roman"/>
                        </a:rPr>
                        <a:t>kg</a:t>
                      </a:r>
                      <a:endParaRPr sz="2000" dirty="0">
                        <a:solidFill>
                          <a:srgbClr val="FFC000"/>
                        </a:solidFill>
                        <a:latin typeface="Times New Roman"/>
                        <a:ea typeface="Times New Roman"/>
                        <a:cs typeface="Times New Roman"/>
                      </a:endParaRPr>
                    </a:p>
                  </a:txBody>
                  <a:tcPr marL="0" marR="0" marT="0" marB="0">
                    <a:lnL w="12700" cap="flat" cmpd="sng" algn="ctr">
                      <a:solidFill>
                        <a:srgbClr val="12618A"/>
                      </a:solidFill>
                      <a:prstDash val="solid"/>
                      <a:round/>
                      <a:headEnd type="none" w="med" len="med"/>
                      <a:tailEnd type="none" w="med" len="med"/>
                    </a:lnL>
                    <a:lnR w="12700" cap="flat" cmpd="sng" algn="ctr">
                      <a:solidFill>
                        <a:srgbClr val="12618A"/>
                      </a:solidFill>
                      <a:prstDash val="solid"/>
                      <a:round/>
                      <a:headEnd type="none" w="med" len="med"/>
                      <a:tailEnd type="none" w="med" len="med"/>
                    </a:lnR>
                    <a:lnT w="12700" cap="flat" cmpd="sng" algn="ctr">
                      <a:solidFill>
                        <a:srgbClr val="12618A"/>
                      </a:solidFill>
                      <a:prstDash val="solid"/>
                      <a:round/>
                      <a:headEnd type="none" w="med" len="med"/>
                      <a:tailEnd type="none" w="med" len="med"/>
                    </a:lnT>
                    <a:lnB w="12700" cap="flat" cmpd="sng" algn="ctr">
                      <a:solidFill>
                        <a:srgbClr val="12618A"/>
                      </a:solidFill>
                      <a:prstDash val="solid"/>
                      <a:round/>
                      <a:headEnd type="none" w="med" len="med"/>
                      <a:tailEnd type="none" w="med" len="med"/>
                    </a:lnB>
                    <a:solidFill>
                      <a:srgbClr val="1A7899"/>
                    </a:solidFill>
                  </a:tcPr>
                </a:tc>
                <a:extLst>
                  <a:ext uri="{0D108BD9-81ED-4DB2-BD59-A6C34878D82A}">
                    <a16:rowId xmlns:a16="http://schemas.microsoft.com/office/drawing/2014/main" val="10000"/>
                  </a:ext>
                </a:extLst>
              </a:tr>
            </a:tbl>
          </a:graphicData>
        </a:graphic>
      </p:graphicFrame>
      <p:sp>
        <p:nvSpPr>
          <p:cNvPr id="60" name="textbox 60"/>
          <p:cNvSpPr/>
          <p:nvPr/>
        </p:nvSpPr>
        <p:spPr>
          <a:xfrm>
            <a:off x="3048" y="0"/>
            <a:ext cx="11190731" cy="509323"/>
          </a:xfrm>
          <a:prstGeom prst="rect">
            <a:avLst/>
          </a:prstGeom>
          <a:solidFill>
            <a:srgbClr val="084E6E">
              <a:alpha val="100000"/>
            </a:srgbClr>
          </a:solidFill>
          <a:ln w="0" cap="flat">
            <a:noFill/>
            <a:prstDash val="solid"/>
            <a:miter lim="0"/>
          </a:ln>
        </p:spPr>
        <p:txBody>
          <a:bodyPr vert="horz" wrap="square" lIns="0" tIns="0" rIns="0" bIns="0"/>
          <a:lstStyle/>
          <a:p>
            <a:pPr algn="l" rtl="0" eaLnBrk="0">
              <a:lnSpc>
                <a:spcPct val="102000"/>
              </a:lnSpc>
              <a:tabLst/>
            </a:pPr>
            <a:endParaRPr sz="900" dirty="0">
              <a:latin typeface="Arial"/>
              <a:ea typeface="Arial"/>
              <a:cs typeface="Arial"/>
            </a:endParaRPr>
          </a:p>
          <a:p>
            <a:pPr marL="368300" algn="l" rtl="0" eaLnBrk="0">
              <a:lnSpc>
                <a:spcPct val="77000"/>
              </a:lnSpc>
              <a:spcBef>
                <a:spcPts val="6"/>
              </a:spcBef>
              <a:tabLst/>
            </a:pPr>
            <a:r>
              <a:rPr sz="2400" b="1" kern="0" spc="0" dirty="0">
                <a:solidFill>
                  <a:srgbClr val="FFFFFF">
                    <a:alpha val="100000"/>
                  </a:srgbClr>
                </a:solidFill>
                <a:latin typeface="Times New Roman"/>
                <a:ea typeface="Times New Roman"/>
                <a:cs typeface="Times New Roman"/>
              </a:rPr>
              <a:t>Motivation</a:t>
            </a:r>
            <a:endParaRPr sz="2400" dirty="0">
              <a:latin typeface="Times New Roman"/>
              <a:ea typeface="Times New Roman"/>
              <a:cs typeface="Times New Roman"/>
            </a:endParaRPr>
          </a:p>
        </p:txBody>
      </p:sp>
      <p:pic>
        <p:nvPicPr>
          <p:cNvPr id="76" name="picture 76"/>
          <p:cNvPicPr>
            <a:picLocks noChangeAspect="1"/>
          </p:cNvPicPr>
          <p:nvPr/>
        </p:nvPicPr>
        <p:blipFill>
          <a:blip r:embed="rId4"/>
          <a:stretch>
            <a:fillRect/>
          </a:stretch>
        </p:blipFill>
        <p:spPr>
          <a:xfrm rot="21600000">
            <a:off x="11193780" y="0"/>
            <a:ext cx="998219" cy="507491"/>
          </a:xfrm>
          <a:prstGeom prst="rect">
            <a:avLst/>
          </a:prstGeom>
        </p:spPr>
      </p:pic>
      <p:pic>
        <p:nvPicPr>
          <p:cNvPr id="82" name="picture 82"/>
          <p:cNvPicPr>
            <a:picLocks noChangeAspect="1"/>
          </p:cNvPicPr>
          <p:nvPr/>
        </p:nvPicPr>
        <p:blipFill>
          <a:blip r:embed="rId5"/>
          <a:stretch>
            <a:fillRect/>
          </a:stretch>
        </p:blipFill>
        <p:spPr>
          <a:xfrm rot="21600000">
            <a:off x="11885676" y="6617207"/>
            <a:ext cx="205740" cy="239267"/>
          </a:xfrm>
          <a:prstGeom prst="rect">
            <a:avLst/>
          </a:prstGeom>
        </p:spPr>
      </p:pic>
      <p:sp>
        <p:nvSpPr>
          <p:cNvPr id="3" name="文本框 2">
            <a:extLst>
              <a:ext uri="{FF2B5EF4-FFF2-40B4-BE49-F238E27FC236}">
                <a16:creationId xmlns:a16="http://schemas.microsoft.com/office/drawing/2014/main" id="{1B9997F3-15E9-4CF9-82A3-2B5E161B908C}"/>
              </a:ext>
            </a:extLst>
          </p:cNvPr>
          <p:cNvSpPr txBox="1"/>
          <p:nvPr/>
        </p:nvSpPr>
        <p:spPr>
          <a:xfrm>
            <a:off x="0" y="26398"/>
            <a:ext cx="12188952" cy="461665"/>
          </a:xfrm>
          <a:prstGeom prst="rect">
            <a:avLst/>
          </a:prstGeom>
          <a:noFill/>
        </p:spPr>
        <p:txBody>
          <a:bodyPr wrap="square">
            <a:spAutoFit/>
          </a:bodyPr>
          <a:lstStyle/>
          <a:p>
            <a:pPr algn="ctr"/>
            <a:r>
              <a:rPr lang="en-US" altLang="zh-CN" sz="2400" b="1" kern="0" spc="0" dirty="0">
                <a:solidFill>
                  <a:srgbClr val="FFFFFF">
                    <a:alpha val="100000"/>
                  </a:srgbClr>
                </a:solidFill>
                <a:latin typeface="Times New Roman"/>
                <a:ea typeface="Times New Roman"/>
                <a:cs typeface="Times New Roman"/>
              </a:rPr>
              <a:t>Demand for miniature pulse tube cryocoo</a:t>
            </a:r>
            <a:r>
              <a:rPr lang="en-US" altLang="zh-CN" sz="2400" b="1" kern="0" spc="-10" dirty="0">
                <a:solidFill>
                  <a:srgbClr val="FFFFFF">
                    <a:alpha val="100000"/>
                  </a:srgbClr>
                </a:solidFill>
                <a:latin typeface="Times New Roman"/>
                <a:ea typeface="Times New Roman"/>
                <a:cs typeface="Times New Roman"/>
              </a:rPr>
              <a:t>lers</a:t>
            </a:r>
            <a:endParaRPr lang="zh-CN" altLang="en-US" sz="2400" dirty="0"/>
          </a:p>
        </p:txBody>
      </p:sp>
      <p:grpSp>
        <p:nvGrpSpPr>
          <p:cNvPr id="56" name="组合 55">
            <a:extLst>
              <a:ext uri="{FF2B5EF4-FFF2-40B4-BE49-F238E27FC236}">
                <a16:creationId xmlns:a16="http://schemas.microsoft.com/office/drawing/2014/main" id="{17C9344B-20DB-6FBB-2BFD-9838299EE071}"/>
              </a:ext>
            </a:extLst>
          </p:cNvPr>
          <p:cNvGrpSpPr/>
          <p:nvPr/>
        </p:nvGrpSpPr>
        <p:grpSpPr>
          <a:xfrm>
            <a:off x="380746" y="2052742"/>
            <a:ext cx="11490957" cy="2107292"/>
            <a:chOff x="380746" y="2052742"/>
            <a:chExt cx="11490957" cy="2107292"/>
          </a:xfrm>
        </p:grpSpPr>
        <p:grpSp>
          <p:nvGrpSpPr>
            <p:cNvPr id="2" name="组合 1">
              <a:extLst>
                <a:ext uri="{FF2B5EF4-FFF2-40B4-BE49-F238E27FC236}">
                  <a16:creationId xmlns:a16="http://schemas.microsoft.com/office/drawing/2014/main" id="{1F1CA9E6-9463-079C-CB01-4B14FDA74743}"/>
                </a:ext>
              </a:extLst>
            </p:cNvPr>
            <p:cNvGrpSpPr/>
            <p:nvPr/>
          </p:nvGrpSpPr>
          <p:grpSpPr>
            <a:xfrm>
              <a:off x="380746" y="2052742"/>
              <a:ext cx="11490957" cy="2107292"/>
              <a:chOff x="964947" y="2264388"/>
              <a:chExt cx="10423766" cy="1662491"/>
            </a:xfrm>
          </p:grpSpPr>
          <p:grpSp>
            <p:nvGrpSpPr>
              <p:cNvPr id="4" name="组合 3">
                <a:extLst>
                  <a:ext uri="{FF2B5EF4-FFF2-40B4-BE49-F238E27FC236}">
                    <a16:creationId xmlns:a16="http://schemas.microsoft.com/office/drawing/2014/main" id="{C4D68C72-8894-7B66-A11C-4E97E0549E6E}"/>
                  </a:ext>
                </a:extLst>
              </p:cNvPr>
              <p:cNvGrpSpPr>
                <a:grpSpLocks noChangeAspect="1"/>
              </p:cNvGrpSpPr>
              <p:nvPr/>
            </p:nvGrpSpPr>
            <p:grpSpPr>
              <a:xfrm>
                <a:off x="964947" y="2303431"/>
                <a:ext cx="2546337" cy="1502468"/>
                <a:chOff x="8735686" y="1669652"/>
                <a:chExt cx="3053645" cy="3796660"/>
              </a:xfrm>
            </p:grpSpPr>
            <p:grpSp>
              <p:nvGrpSpPr>
                <p:cNvPr id="19" name="组合 18">
                  <a:extLst>
                    <a:ext uri="{FF2B5EF4-FFF2-40B4-BE49-F238E27FC236}">
                      <a16:creationId xmlns:a16="http://schemas.microsoft.com/office/drawing/2014/main" id="{82C22811-9D0E-E789-021B-CF8A271ECD74}"/>
                    </a:ext>
                  </a:extLst>
                </p:cNvPr>
                <p:cNvGrpSpPr>
                  <a:grpSpLocks noChangeAspect="1"/>
                </p:cNvGrpSpPr>
                <p:nvPr/>
              </p:nvGrpSpPr>
              <p:grpSpPr>
                <a:xfrm>
                  <a:off x="8735686" y="1669652"/>
                  <a:ext cx="2955739" cy="3700675"/>
                  <a:chOff x="474871" y="792716"/>
                  <a:chExt cx="4572676" cy="5725132"/>
                </a:xfrm>
              </p:grpSpPr>
              <p:pic>
                <p:nvPicPr>
                  <p:cNvPr id="22" name="图片 21">
                    <a:extLst>
                      <a:ext uri="{FF2B5EF4-FFF2-40B4-BE49-F238E27FC236}">
                        <a16:creationId xmlns:a16="http://schemas.microsoft.com/office/drawing/2014/main" id="{B9850846-4A3C-DD98-BC17-36E0B15B6D9F}"/>
                      </a:ext>
                    </a:extLst>
                  </p:cNvPr>
                  <p:cNvPicPr>
                    <a:picLocks noChangeAspect="1"/>
                  </p:cNvPicPr>
                  <p:nvPr/>
                </p:nvPicPr>
                <p:blipFill>
                  <a:blip r:embed="rId6"/>
                  <a:stretch>
                    <a:fillRect/>
                  </a:stretch>
                </p:blipFill>
                <p:spPr>
                  <a:xfrm>
                    <a:off x="481485" y="792716"/>
                    <a:ext cx="4566062" cy="2696148"/>
                  </a:xfrm>
                  <a:prstGeom prst="rect">
                    <a:avLst/>
                  </a:prstGeom>
                </p:spPr>
              </p:pic>
              <p:sp>
                <p:nvSpPr>
                  <p:cNvPr id="23" name="梯形 22">
                    <a:extLst>
                      <a:ext uri="{FF2B5EF4-FFF2-40B4-BE49-F238E27FC236}">
                        <a16:creationId xmlns:a16="http://schemas.microsoft.com/office/drawing/2014/main" id="{F5EAA492-0C23-3F23-DBB7-54F5EAD322AE}"/>
                      </a:ext>
                    </a:extLst>
                  </p:cNvPr>
                  <p:cNvSpPr/>
                  <p:nvPr/>
                </p:nvSpPr>
                <p:spPr>
                  <a:xfrm rot="1977674">
                    <a:off x="1519462" y="1998185"/>
                    <a:ext cx="1832982" cy="3863338"/>
                  </a:xfrm>
                  <a:prstGeom prst="trapezoid">
                    <a:avLst>
                      <a:gd name="adj" fmla="val 31772"/>
                    </a:avLst>
                  </a:prstGeom>
                  <a:gradFill>
                    <a:gsLst>
                      <a:gs pos="0">
                        <a:schemeClr val="accent1">
                          <a:lumMod val="5000"/>
                          <a:lumOff val="95000"/>
                          <a:alpha val="70000"/>
                        </a:schemeClr>
                      </a:gs>
                      <a:gs pos="74000">
                        <a:srgbClr val="8B2277">
                          <a:alpha val="80000"/>
                        </a:srgbClr>
                      </a:gs>
                      <a:gs pos="83000">
                        <a:srgbClr val="8B2277">
                          <a:alpha val="70000"/>
                        </a:srgbClr>
                      </a:gs>
                      <a:gs pos="100000">
                        <a:srgbClr val="8B2277">
                          <a:alpha val="84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Picture 2" descr="An infrared close up of the moon">
                    <a:extLst>
                      <a:ext uri="{FF2B5EF4-FFF2-40B4-BE49-F238E27FC236}">
                        <a16:creationId xmlns:a16="http://schemas.microsoft.com/office/drawing/2014/main" id="{AEA2CD93-36B7-65EA-E60C-9A191B1A14A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4871" y="4887101"/>
                    <a:ext cx="2413116" cy="1630747"/>
                  </a:xfrm>
                  <a:prstGeom prst="rect">
                    <a:avLst/>
                  </a:prstGeom>
                  <a:noFill/>
                  <a:extLst>
                    <a:ext uri="{909E8E84-426E-40DD-AFC4-6F175D3DCCD1}">
                      <a14:hiddenFill xmlns:a14="http://schemas.microsoft.com/office/drawing/2010/main">
                        <a:solidFill>
                          <a:srgbClr val="FFFFFF"/>
                        </a:solidFill>
                      </a14:hiddenFill>
                    </a:ext>
                  </a:extLst>
                </p:spPr>
              </p:pic>
              <p:sp>
                <p:nvSpPr>
                  <p:cNvPr id="25" name="矩形 24">
                    <a:extLst>
                      <a:ext uri="{FF2B5EF4-FFF2-40B4-BE49-F238E27FC236}">
                        <a16:creationId xmlns:a16="http://schemas.microsoft.com/office/drawing/2014/main" id="{FB9C481B-DE71-68D4-44C4-B30611CE974B}"/>
                      </a:ext>
                    </a:extLst>
                  </p:cNvPr>
                  <p:cNvSpPr/>
                  <p:nvPr/>
                </p:nvSpPr>
                <p:spPr>
                  <a:xfrm rot="1980000">
                    <a:off x="3326734" y="1785360"/>
                    <a:ext cx="586912" cy="586912"/>
                  </a:xfrm>
                  <a:prstGeom prst="rect">
                    <a:avLst/>
                  </a:prstGeom>
                  <a:noFill/>
                  <a:ln w="28575">
                    <a:solidFill>
                      <a:srgbClr val="FFFF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椭圆 25">
                    <a:extLst>
                      <a:ext uri="{FF2B5EF4-FFF2-40B4-BE49-F238E27FC236}">
                        <a16:creationId xmlns:a16="http://schemas.microsoft.com/office/drawing/2014/main" id="{1B53B288-979A-261B-BA94-8E0606486DFD}"/>
                      </a:ext>
                    </a:extLst>
                  </p:cNvPr>
                  <p:cNvSpPr/>
                  <p:nvPr/>
                </p:nvSpPr>
                <p:spPr>
                  <a:xfrm>
                    <a:off x="762074" y="5648721"/>
                    <a:ext cx="413468" cy="305066"/>
                  </a:xfrm>
                  <a:prstGeom prst="ellipse">
                    <a:avLst/>
                  </a:prstGeom>
                  <a:noFill/>
                  <a:ln w="28575">
                    <a:solidFill>
                      <a:srgbClr val="FFFF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文本框 19">
                  <a:extLst>
                    <a:ext uri="{FF2B5EF4-FFF2-40B4-BE49-F238E27FC236}">
                      <a16:creationId xmlns:a16="http://schemas.microsoft.com/office/drawing/2014/main" id="{4FC935BA-0228-4F8A-4BB2-9C90E6FD9340}"/>
                    </a:ext>
                  </a:extLst>
                </p:cNvPr>
                <p:cNvSpPr txBox="1"/>
                <p:nvPr/>
              </p:nvSpPr>
              <p:spPr>
                <a:xfrm>
                  <a:off x="10440300" y="2877480"/>
                  <a:ext cx="1349031" cy="552217"/>
                </a:xfrm>
                <a:prstGeom prst="rect">
                  <a:avLst/>
                </a:prstGeom>
                <a:noFill/>
              </p:spPr>
              <p:txBody>
                <a:bodyPr wrap="none" rtlCol="0">
                  <a:spAutoFit/>
                </a:bodyPr>
                <a:lstStyle/>
                <a:p>
                  <a:r>
                    <a:rPr lang="en-US" altLang="zh-CN" sz="1200" b="1" dirty="0">
                      <a:solidFill>
                        <a:srgbClr val="FFC000"/>
                      </a:solidFill>
                      <a:latin typeface="微软雅黑" panose="020B0503020204020204" pitchFamily="34" charset="-122"/>
                      <a:ea typeface="微软雅黑" panose="020B0503020204020204" pitchFamily="34" charset="-122"/>
                    </a:rPr>
                    <a:t>infrared band</a:t>
                  </a:r>
                  <a:endParaRPr lang="zh-CN" altLang="en-US" sz="1200" b="1" dirty="0">
                    <a:solidFill>
                      <a:srgbClr val="FFC000"/>
                    </a:solidFill>
                    <a:latin typeface="微软雅黑" panose="020B0503020204020204" pitchFamily="34" charset="-122"/>
                    <a:ea typeface="微软雅黑" panose="020B0503020204020204" pitchFamily="34" charset="-122"/>
                  </a:endParaRPr>
                </a:p>
              </p:txBody>
            </p:sp>
            <p:sp>
              <p:nvSpPr>
                <p:cNvPr id="21" name="文本框 20">
                  <a:extLst>
                    <a:ext uri="{FF2B5EF4-FFF2-40B4-BE49-F238E27FC236}">
                      <a16:creationId xmlns:a16="http://schemas.microsoft.com/office/drawing/2014/main" id="{C21AF5F6-4B6B-F0B9-22C5-2B23C5B50C20}"/>
                    </a:ext>
                  </a:extLst>
                </p:cNvPr>
                <p:cNvSpPr txBox="1"/>
                <p:nvPr/>
              </p:nvSpPr>
              <p:spPr>
                <a:xfrm>
                  <a:off x="8735686" y="4914095"/>
                  <a:ext cx="1637183" cy="552217"/>
                </a:xfrm>
                <a:prstGeom prst="rect">
                  <a:avLst/>
                </a:prstGeom>
                <a:noFill/>
              </p:spPr>
              <p:txBody>
                <a:bodyPr wrap="none" rtlCol="0">
                  <a:spAutoFit/>
                </a:bodyPr>
                <a:lstStyle/>
                <a:p>
                  <a:r>
                    <a:rPr lang="en-US" altLang="zh-CN" sz="1200" b="1" dirty="0">
                      <a:solidFill>
                        <a:srgbClr val="FFC000"/>
                      </a:solidFill>
                      <a:latin typeface="微软雅黑" panose="020B0503020204020204" pitchFamily="34" charset="-122"/>
                      <a:ea typeface="微软雅黑" panose="020B0503020204020204" pitchFamily="34" charset="-122"/>
                    </a:rPr>
                    <a:t>infrared detector</a:t>
                  </a:r>
                  <a:endParaRPr lang="zh-CN" altLang="en-US" sz="1200" b="1" dirty="0">
                    <a:solidFill>
                      <a:srgbClr val="FFC000"/>
                    </a:solidFill>
                    <a:latin typeface="微软雅黑" panose="020B0503020204020204" pitchFamily="34" charset="-122"/>
                    <a:ea typeface="微软雅黑" panose="020B0503020204020204" pitchFamily="34" charset="-122"/>
                  </a:endParaRPr>
                </a:p>
              </p:txBody>
            </p:sp>
          </p:grpSp>
          <p:pic>
            <p:nvPicPr>
              <p:cNvPr id="5" name="Picture 18" descr="E:\工作\工程组\工程化\项目\项目申报 各种\2017年申请项目\2017年总装预研十三五\会评文件\图片\机载.JPG">
                <a:extLst>
                  <a:ext uri="{FF2B5EF4-FFF2-40B4-BE49-F238E27FC236}">
                    <a16:creationId xmlns:a16="http://schemas.microsoft.com/office/drawing/2014/main" id="{35098931-697F-D514-A06E-28EAA8430327}"/>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r="20220"/>
              <a:stretch/>
            </p:blipFill>
            <p:spPr bwMode="auto">
              <a:xfrm>
                <a:off x="9421495" y="2264388"/>
                <a:ext cx="1967218" cy="1382512"/>
              </a:xfrm>
              <a:prstGeom prst="rect">
                <a:avLst/>
              </a:prstGeom>
              <a:ln>
                <a:noFill/>
              </a:ln>
              <a:effectLst>
                <a:softEdge rad="112500"/>
              </a:effectLst>
              <a:extLst>
                <a:ext uri="{91240B29-F687-4F45-9708-019B960494DF}">
                  <a14:hiddenLine xmlns:a14="http://schemas.microsoft.com/office/drawing/2010/main" w="9525">
                    <a:solidFill>
                      <a:srgbClr val="000000"/>
                    </a:solidFill>
                    <a:miter lim="800000"/>
                    <a:headEnd/>
                    <a:tailEnd/>
                  </a14:hiddenLine>
                </a:ext>
              </a:extLst>
            </p:spPr>
          </p:pic>
          <p:grpSp>
            <p:nvGrpSpPr>
              <p:cNvPr id="6" name="组合 5">
                <a:extLst>
                  <a:ext uri="{FF2B5EF4-FFF2-40B4-BE49-F238E27FC236}">
                    <a16:creationId xmlns:a16="http://schemas.microsoft.com/office/drawing/2014/main" id="{8672D34A-EDB4-82F1-D316-23C26C435582}"/>
                  </a:ext>
                </a:extLst>
              </p:cNvPr>
              <p:cNvGrpSpPr>
                <a:grpSpLocks noChangeAspect="1"/>
              </p:cNvGrpSpPr>
              <p:nvPr/>
            </p:nvGrpSpPr>
            <p:grpSpPr>
              <a:xfrm>
                <a:off x="3694592" y="2326521"/>
                <a:ext cx="2271492" cy="1600358"/>
                <a:chOff x="4835775" y="4259090"/>
                <a:chExt cx="2741989" cy="1931847"/>
              </a:xfrm>
            </p:grpSpPr>
            <p:pic>
              <p:nvPicPr>
                <p:cNvPr id="17" name="图片 16">
                  <a:extLst>
                    <a:ext uri="{FF2B5EF4-FFF2-40B4-BE49-F238E27FC236}">
                      <a16:creationId xmlns:a16="http://schemas.microsoft.com/office/drawing/2014/main" id="{B7F0BD8D-8B59-CF95-1D49-E270909FC5A2}"/>
                    </a:ext>
                  </a:extLst>
                </p:cNvPr>
                <p:cNvPicPr>
                  <a:picLocks noChangeAspect="1"/>
                </p:cNvPicPr>
                <p:nvPr/>
              </p:nvPicPr>
              <p:blipFill rotWithShape="1">
                <a:blip r:embed="rId9"/>
                <a:srcRect l="3680" t="1054" r="11389" b="13089"/>
                <a:stretch/>
              </p:blipFill>
              <p:spPr>
                <a:xfrm>
                  <a:off x="4835775" y="4259090"/>
                  <a:ext cx="2741989" cy="1318610"/>
                </a:xfrm>
                <a:prstGeom prst="rect">
                  <a:avLst/>
                </a:prstGeom>
                <a:ln>
                  <a:solidFill>
                    <a:schemeClr val="tx1"/>
                  </a:solidFill>
                </a:ln>
                <a:effectLst/>
              </p:spPr>
            </p:pic>
            <p:sp>
              <p:nvSpPr>
                <p:cNvPr id="18" name="圆角矩形标注 37">
                  <a:extLst>
                    <a:ext uri="{FF2B5EF4-FFF2-40B4-BE49-F238E27FC236}">
                      <a16:creationId xmlns:a16="http://schemas.microsoft.com/office/drawing/2014/main" id="{7E93C14A-E05A-A863-EC9C-4450B7688F8B}"/>
                    </a:ext>
                  </a:extLst>
                </p:cNvPr>
                <p:cNvSpPr/>
                <p:nvPr/>
              </p:nvSpPr>
              <p:spPr>
                <a:xfrm>
                  <a:off x="5477843" y="5897830"/>
                  <a:ext cx="1348440" cy="293107"/>
                </a:xfrm>
                <a:prstGeom prst="rect">
                  <a:avLst/>
                </a:prstGeom>
                <a:noFill/>
                <a:ln>
                  <a:noFill/>
                </a:ln>
              </p:spPr>
              <p:txBody>
                <a:bodyPr wrap="none" rtlCol="0">
                  <a:spAutoFit/>
                </a:bodyPr>
                <a:lstStyle/>
                <a:p>
                  <a:pPr algn="ctr" defTabSz="912813" eaLnBrk="0" fontAlgn="base" hangingPunct="0">
                    <a:spcBef>
                      <a:spcPct val="0"/>
                    </a:spcBef>
                    <a:spcAft>
                      <a:spcPct val="0"/>
                    </a:spcAft>
                  </a:pPr>
                  <a:r>
                    <a:rPr lang="zh-CN" altLang="en-US" sz="1400" kern="0" dirty="0">
                      <a:solidFill>
                        <a:srgbClr val="024C89"/>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400" b="1" kern="0" dirty="0">
                      <a:latin typeface="Times New Roman" panose="02020603050405020304" pitchFamily="18" charset="0"/>
                      <a:ea typeface="微软雅黑" panose="020B0503020204020204" pitchFamily="34" charset="-122"/>
                      <a:cs typeface="Times New Roman" panose="02020603050405020304" pitchFamily="18" charset="0"/>
                    </a:rPr>
                    <a:t>HOT MWIR</a:t>
                  </a:r>
                  <a:endParaRPr lang="zh-CN" altLang="en-US" sz="1400" b="1" kern="0" dirty="0">
                    <a:latin typeface="Times New Roman" panose="02020603050405020304" pitchFamily="18" charset="0"/>
                    <a:ea typeface="微软雅黑" panose="020B0503020204020204" pitchFamily="34" charset="-122"/>
                    <a:cs typeface="Times New Roman" panose="02020603050405020304" pitchFamily="18" charset="0"/>
                  </a:endParaRPr>
                </a:p>
              </p:txBody>
            </p:sp>
          </p:grpSp>
          <p:grpSp>
            <p:nvGrpSpPr>
              <p:cNvPr id="7" name="组合 6">
                <a:extLst>
                  <a:ext uri="{FF2B5EF4-FFF2-40B4-BE49-F238E27FC236}">
                    <a16:creationId xmlns:a16="http://schemas.microsoft.com/office/drawing/2014/main" id="{0EE3176A-05BD-6077-D947-2629561F5054}"/>
                  </a:ext>
                </a:extLst>
              </p:cNvPr>
              <p:cNvGrpSpPr/>
              <p:nvPr/>
            </p:nvGrpSpPr>
            <p:grpSpPr>
              <a:xfrm>
                <a:off x="6210283" y="2326525"/>
                <a:ext cx="1279421" cy="1597389"/>
                <a:chOff x="7609624" y="4478360"/>
                <a:chExt cx="1030800" cy="1332833"/>
              </a:xfrm>
            </p:grpSpPr>
            <p:pic>
              <p:nvPicPr>
                <p:cNvPr id="15" name="图片 14">
                  <a:extLst>
                    <a:ext uri="{FF2B5EF4-FFF2-40B4-BE49-F238E27FC236}">
                      <a16:creationId xmlns:a16="http://schemas.microsoft.com/office/drawing/2014/main" id="{152C633B-B0BA-7961-30CC-E8ADE7C1FF5F}"/>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l="14457" r="15236"/>
                <a:stretch>
                  <a:fillRect/>
                </a:stretch>
              </p:blipFill>
              <p:spPr bwMode="auto">
                <a:xfrm>
                  <a:off x="7668424" y="4478360"/>
                  <a:ext cx="972000" cy="966481"/>
                </a:xfrm>
                <a:custGeom>
                  <a:avLst/>
                  <a:gdLst>
                    <a:gd name="connsiteX0" fmla="*/ 457035 w 972000"/>
                    <a:gd name="connsiteY0" fmla="*/ 0 h 966481"/>
                    <a:gd name="connsiteX1" fmla="*/ 514966 w 972000"/>
                    <a:gd name="connsiteY1" fmla="*/ 0 h 966481"/>
                    <a:gd name="connsiteX2" fmla="*/ 583946 w 972000"/>
                    <a:gd name="connsiteY2" fmla="*/ 6954 h 966481"/>
                    <a:gd name="connsiteX3" fmla="*/ 972000 w 972000"/>
                    <a:gd name="connsiteY3" fmla="*/ 483080 h 966481"/>
                    <a:gd name="connsiteX4" fmla="*/ 583946 w 972000"/>
                    <a:gd name="connsiteY4" fmla="*/ 959206 h 966481"/>
                    <a:gd name="connsiteX5" fmla="*/ 511782 w 972000"/>
                    <a:gd name="connsiteY5" fmla="*/ 966481 h 966481"/>
                    <a:gd name="connsiteX6" fmla="*/ 460219 w 972000"/>
                    <a:gd name="connsiteY6" fmla="*/ 966481 h 966481"/>
                    <a:gd name="connsiteX7" fmla="*/ 388054 w 972000"/>
                    <a:gd name="connsiteY7" fmla="*/ 959206 h 966481"/>
                    <a:gd name="connsiteX8" fmla="*/ 0 w 972000"/>
                    <a:gd name="connsiteY8" fmla="*/ 483080 h 966481"/>
                    <a:gd name="connsiteX9" fmla="*/ 388054 w 972000"/>
                    <a:gd name="connsiteY9" fmla="*/ 6954 h 966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2000" h="966481">
                      <a:moveTo>
                        <a:pt x="457035" y="0"/>
                      </a:moveTo>
                      <a:lnTo>
                        <a:pt x="514966" y="0"/>
                      </a:lnTo>
                      <a:lnTo>
                        <a:pt x="583946" y="6954"/>
                      </a:lnTo>
                      <a:cubicBezTo>
                        <a:pt x="805408" y="52272"/>
                        <a:pt x="972000" y="248222"/>
                        <a:pt x="972000" y="483080"/>
                      </a:cubicBezTo>
                      <a:cubicBezTo>
                        <a:pt x="972000" y="717939"/>
                        <a:pt x="805408" y="913889"/>
                        <a:pt x="583946" y="959206"/>
                      </a:cubicBezTo>
                      <a:lnTo>
                        <a:pt x="511782" y="966481"/>
                      </a:lnTo>
                      <a:lnTo>
                        <a:pt x="460219" y="966481"/>
                      </a:lnTo>
                      <a:lnTo>
                        <a:pt x="388054" y="959206"/>
                      </a:lnTo>
                      <a:cubicBezTo>
                        <a:pt x="166593" y="913889"/>
                        <a:pt x="0" y="717939"/>
                        <a:pt x="0" y="483080"/>
                      </a:cubicBezTo>
                      <a:cubicBezTo>
                        <a:pt x="0" y="248222"/>
                        <a:pt x="166593" y="52272"/>
                        <a:pt x="388054" y="6954"/>
                      </a:cubicBezTo>
                      <a:close/>
                    </a:path>
                  </a:pathLst>
                </a:custGeom>
                <a:solidFill>
                  <a:srgbClr val="B12923"/>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6" name="矩形 15">
                  <a:extLst>
                    <a:ext uri="{FF2B5EF4-FFF2-40B4-BE49-F238E27FC236}">
                      <a16:creationId xmlns:a16="http://schemas.microsoft.com/office/drawing/2014/main" id="{53FA854C-A818-BCD1-395A-E6C3115057A8}"/>
                    </a:ext>
                  </a:extLst>
                </p:cNvPr>
                <p:cNvSpPr/>
                <p:nvPr/>
              </p:nvSpPr>
              <p:spPr>
                <a:xfrm>
                  <a:off x="7609624" y="5608595"/>
                  <a:ext cx="994887" cy="202598"/>
                </a:xfrm>
                <a:prstGeom prst="rect">
                  <a:avLst/>
                </a:prstGeom>
                <a:noFill/>
                <a:ln>
                  <a:noFill/>
                </a:ln>
              </p:spPr>
              <p:txBody>
                <a:bodyPr wrap="none" rtlCol="0">
                  <a:spAutoFit/>
                </a:bodyPr>
                <a:lstStyle/>
                <a:p>
                  <a:pPr algn="ctr" defTabSz="912813" eaLnBrk="0" fontAlgn="base" hangingPunct="0">
                    <a:spcBef>
                      <a:spcPct val="0"/>
                    </a:spcBef>
                    <a:spcAft>
                      <a:spcPct val="0"/>
                    </a:spcAft>
                  </a:pPr>
                  <a:r>
                    <a:rPr lang="zh-CN" altLang="en-US" sz="1400" b="1" kern="0" dirty="0">
                      <a:solidFill>
                        <a:schemeClr val="accent1">
                          <a:lumMod val="50000"/>
                        </a:schemeClr>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400" b="1" kern="0" dirty="0">
                      <a:latin typeface="Times New Roman" panose="02020603050405020304" pitchFamily="18" charset="0"/>
                      <a:ea typeface="微软雅黑" panose="020B0503020204020204" pitchFamily="34" charset="-122"/>
                      <a:cs typeface="Times New Roman" panose="02020603050405020304" pitchFamily="18" charset="0"/>
                    </a:rPr>
                    <a:t>Small satellite</a:t>
                  </a:r>
                  <a:endParaRPr lang="zh-CN" altLang="en-US" sz="1400" b="1" kern="0" dirty="0">
                    <a:latin typeface="Times New Roman" panose="02020603050405020304" pitchFamily="18" charset="0"/>
                    <a:ea typeface="微软雅黑" panose="020B0503020204020204" pitchFamily="34" charset="-122"/>
                    <a:cs typeface="Times New Roman" panose="02020603050405020304" pitchFamily="18" charset="0"/>
                  </a:endParaRPr>
                </a:p>
              </p:txBody>
            </p:sp>
          </p:grpSp>
          <p:grpSp>
            <p:nvGrpSpPr>
              <p:cNvPr id="8" name="组合 7">
                <a:extLst>
                  <a:ext uri="{FF2B5EF4-FFF2-40B4-BE49-F238E27FC236}">
                    <a16:creationId xmlns:a16="http://schemas.microsoft.com/office/drawing/2014/main" id="{4E9FE0AA-B7C0-E752-3E4F-6DC348BD154D}"/>
                  </a:ext>
                </a:extLst>
              </p:cNvPr>
              <p:cNvGrpSpPr/>
              <p:nvPr/>
            </p:nvGrpSpPr>
            <p:grpSpPr>
              <a:xfrm>
                <a:off x="7889670" y="2325796"/>
                <a:ext cx="1445694" cy="1587851"/>
                <a:chOff x="10235171" y="4484426"/>
                <a:chExt cx="1131173" cy="1310731"/>
              </a:xfrm>
            </p:grpSpPr>
            <p:pic>
              <p:nvPicPr>
                <p:cNvPr id="13" name="图片 12" descr="images">
                  <a:extLst>
                    <a:ext uri="{FF2B5EF4-FFF2-40B4-BE49-F238E27FC236}">
                      <a16:creationId xmlns:a16="http://schemas.microsoft.com/office/drawing/2014/main" id="{4F9DD735-A001-2DB1-618C-9DC2C2A43B3B}"/>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l="10027" r="13221"/>
                <a:stretch>
                  <a:fillRect/>
                </a:stretch>
              </p:blipFill>
              <p:spPr bwMode="auto">
                <a:xfrm>
                  <a:off x="10281820" y="4484426"/>
                  <a:ext cx="972000" cy="954349"/>
                </a:xfrm>
                <a:custGeom>
                  <a:avLst/>
                  <a:gdLst>
                    <a:gd name="connsiteX0" fmla="*/ 369772 w 972000"/>
                    <a:gd name="connsiteY0" fmla="*/ 0 h 954349"/>
                    <a:gd name="connsiteX1" fmla="*/ 602228 w 972000"/>
                    <a:gd name="connsiteY1" fmla="*/ 0 h 954349"/>
                    <a:gd name="connsiteX2" fmla="*/ 675173 w 972000"/>
                    <a:gd name="connsiteY2" fmla="*/ 22644 h 954349"/>
                    <a:gd name="connsiteX3" fmla="*/ 972000 w 972000"/>
                    <a:gd name="connsiteY3" fmla="*/ 470451 h 954349"/>
                    <a:gd name="connsiteX4" fmla="*/ 583946 w 972000"/>
                    <a:gd name="connsiteY4" fmla="*/ 946577 h 954349"/>
                    <a:gd name="connsiteX5" fmla="*/ 506851 w 972000"/>
                    <a:gd name="connsiteY5" fmla="*/ 954349 h 954349"/>
                    <a:gd name="connsiteX6" fmla="*/ 465149 w 972000"/>
                    <a:gd name="connsiteY6" fmla="*/ 954349 h 954349"/>
                    <a:gd name="connsiteX7" fmla="*/ 388054 w 972000"/>
                    <a:gd name="connsiteY7" fmla="*/ 946577 h 954349"/>
                    <a:gd name="connsiteX8" fmla="*/ 0 w 972000"/>
                    <a:gd name="connsiteY8" fmla="*/ 470451 h 954349"/>
                    <a:gd name="connsiteX9" fmla="*/ 296827 w 972000"/>
                    <a:gd name="connsiteY9" fmla="*/ 22644 h 954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2000" h="954349">
                      <a:moveTo>
                        <a:pt x="369772" y="0"/>
                      </a:moveTo>
                      <a:lnTo>
                        <a:pt x="602228" y="0"/>
                      </a:lnTo>
                      <a:lnTo>
                        <a:pt x="675173" y="22644"/>
                      </a:lnTo>
                      <a:cubicBezTo>
                        <a:pt x="849606" y="96423"/>
                        <a:pt x="972000" y="269144"/>
                        <a:pt x="972000" y="470451"/>
                      </a:cubicBezTo>
                      <a:cubicBezTo>
                        <a:pt x="972000" y="705310"/>
                        <a:pt x="805408" y="901260"/>
                        <a:pt x="583946" y="946577"/>
                      </a:cubicBezTo>
                      <a:lnTo>
                        <a:pt x="506851" y="954349"/>
                      </a:lnTo>
                      <a:lnTo>
                        <a:pt x="465149" y="954349"/>
                      </a:lnTo>
                      <a:lnTo>
                        <a:pt x="388054" y="946577"/>
                      </a:lnTo>
                      <a:cubicBezTo>
                        <a:pt x="166592" y="901260"/>
                        <a:pt x="0" y="705310"/>
                        <a:pt x="0" y="470451"/>
                      </a:cubicBezTo>
                      <a:cubicBezTo>
                        <a:pt x="0" y="269144"/>
                        <a:pt x="122394" y="96423"/>
                        <a:pt x="296827" y="22644"/>
                      </a:cubicBezTo>
                      <a:close/>
                    </a:path>
                  </a:pathLst>
                </a:custGeom>
                <a:solidFill>
                  <a:srgbClr val="B12923"/>
                </a:solidFill>
                <a:ln>
                  <a:noFill/>
                </a:ln>
              </p:spPr>
            </p:pic>
            <p:sp>
              <p:nvSpPr>
                <p:cNvPr id="14" name="矩形 13">
                  <a:extLst>
                    <a:ext uri="{FF2B5EF4-FFF2-40B4-BE49-F238E27FC236}">
                      <a16:creationId xmlns:a16="http://schemas.microsoft.com/office/drawing/2014/main" id="{7B43ED87-4CFA-1AE5-70CB-7B5392874FCA}"/>
                    </a:ext>
                  </a:extLst>
                </p:cNvPr>
                <p:cNvSpPr/>
                <p:nvPr/>
              </p:nvSpPr>
              <p:spPr>
                <a:xfrm>
                  <a:off x="10235171" y="5594722"/>
                  <a:ext cx="1131173" cy="200435"/>
                </a:xfrm>
                <a:prstGeom prst="rect">
                  <a:avLst/>
                </a:prstGeom>
                <a:noFill/>
                <a:ln>
                  <a:noFill/>
                </a:ln>
              </p:spPr>
              <p:txBody>
                <a:bodyPr wrap="none" rtlCol="0">
                  <a:spAutoFit/>
                </a:bodyPr>
                <a:lstStyle/>
                <a:p>
                  <a:pPr algn="ctr" defTabSz="912813" eaLnBrk="0" fontAlgn="base" hangingPunct="0">
                    <a:spcBef>
                      <a:spcPct val="0"/>
                    </a:spcBef>
                    <a:spcAft>
                      <a:spcPct val="0"/>
                    </a:spcAft>
                  </a:pPr>
                  <a:r>
                    <a:rPr lang="en-US" altLang="zh-CN" sz="1400" b="1" kern="0" dirty="0">
                      <a:latin typeface="Times New Roman" panose="02020603050405020304" pitchFamily="18" charset="0"/>
                      <a:ea typeface="微软雅黑" panose="020B0503020204020204" pitchFamily="34" charset="-122"/>
                      <a:cs typeface="Times New Roman" panose="02020603050405020304" pitchFamily="18" charset="0"/>
                    </a:rPr>
                    <a:t>Individual combat</a:t>
                  </a:r>
                  <a:endParaRPr lang="zh-CN" altLang="en-US" sz="1400" b="1" kern="0" dirty="0">
                    <a:latin typeface="Times New Roman" panose="02020603050405020304" pitchFamily="18" charset="0"/>
                    <a:ea typeface="微软雅黑" panose="020B0503020204020204" pitchFamily="34" charset="-122"/>
                    <a:cs typeface="Times New Roman" panose="02020603050405020304" pitchFamily="18" charset="0"/>
                  </a:endParaRPr>
                </a:p>
              </p:txBody>
            </p:sp>
          </p:grpSp>
        </p:grpSp>
        <p:sp>
          <p:nvSpPr>
            <p:cNvPr id="51" name="矩形 50">
              <a:extLst>
                <a:ext uri="{FF2B5EF4-FFF2-40B4-BE49-F238E27FC236}">
                  <a16:creationId xmlns:a16="http://schemas.microsoft.com/office/drawing/2014/main" id="{2ACD8A53-E75D-68FE-4BF6-7883C6F2351F}"/>
                </a:ext>
              </a:extLst>
            </p:cNvPr>
            <p:cNvSpPr/>
            <p:nvPr/>
          </p:nvSpPr>
          <p:spPr>
            <a:xfrm>
              <a:off x="10263202" y="3848499"/>
              <a:ext cx="1316386" cy="307777"/>
            </a:xfrm>
            <a:prstGeom prst="rect">
              <a:avLst/>
            </a:prstGeom>
            <a:noFill/>
            <a:ln>
              <a:noFill/>
            </a:ln>
          </p:spPr>
          <p:txBody>
            <a:bodyPr wrap="none" rtlCol="0">
              <a:spAutoFit/>
            </a:bodyPr>
            <a:lstStyle/>
            <a:p>
              <a:pPr algn="ctr" defTabSz="912813" eaLnBrk="0" fontAlgn="base" hangingPunct="0">
                <a:spcBef>
                  <a:spcPct val="0"/>
                </a:spcBef>
                <a:spcAft>
                  <a:spcPct val="0"/>
                </a:spcAft>
              </a:pPr>
              <a:r>
                <a:rPr lang="en-US" altLang="zh-CN" sz="1400" b="1" kern="0" dirty="0">
                  <a:latin typeface="Times New Roman" panose="02020603050405020304" pitchFamily="18" charset="0"/>
                  <a:ea typeface="微软雅黑" panose="020B0503020204020204" pitchFamily="34" charset="-122"/>
                  <a:cs typeface="Times New Roman" panose="02020603050405020304" pitchFamily="18" charset="0"/>
                </a:rPr>
                <a:t>UAV detection</a:t>
              </a:r>
              <a:endParaRPr lang="zh-CN" altLang="en-US" sz="1400" b="1" kern="0" dirty="0">
                <a:latin typeface="Times New Roman" panose="02020603050405020304" pitchFamily="18" charset="0"/>
                <a:ea typeface="微软雅黑" panose="020B0503020204020204" pitchFamily="34" charset="-122"/>
                <a:cs typeface="Times New Roman" panose="02020603050405020304" pitchFamily="18" charset="0"/>
              </a:endParaRPr>
            </a:p>
          </p:txBody>
        </p:sp>
      </p:grpSp>
      <p:grpSp>
        <p:nvGrpSpPr>
          <p:cNvPr id="59" name="组合 58">
            <a:extLst>
              <a:ext uri="{FF2B5EF4-FFF2-40B4-BE49-F238E27FC236}">
                <a16:creationId xmlns:a16="http://schemas.microsoft.com/office/drawing/2014/main" id="{DBB0DBF0-C4FB-62A9-1747-357E7E2851E2}"/>
              </a:ext>
            </a:extLst>
          </p:cNvPr>
          <p:cNvGrpSpPr/>
          <p:nvPr/>
        </p:nvGrpSpPr>
        <p:grpSpPr>
          <a:xfrm>
            <a:off x="353568" y="4112680"/>
            <a:ext cx="11549615" cy="1857342"/>
            <a:chOff x="353568" y="4112680"/>
            <a:chExt cx="11549615" cy="1857342"/>
          </a:xfrm>
        </p:grpSpPr>
        <p:grpSp>
          <p:nvGrpSpPr>
            <p:cNvPr id="35" name="组合 34">
              <a:extLst>
                <a:ext uri="{FF2B5EF4-FFF2-40B4-BE49-F238E27FC236}">
                  <a16:creationId xmlns:a16="http://schemas.microsoft.com/office/drawing/2014/main" id="{FFCED7F7-48A7-155A-14BA-E363ED919E88}"/>
                </a:ext>
              </a:extLst>
            </p:cNvPr>
            <p:cNvGrpSpPr/>
            <p:nvPr/>
          </p:nvGrpSpPr>
          <p:grpSpPr>
            <a:xfrm>
              <a:off x="353568" y="4112680"/>
              <a:ext cx="11549615" cy="1857342"/>
              <a:chOff x="444673" y="1731692"/>
              <a:chExt cx="11549615" cy="1857342"/>
            </a:xfrm>
          </p:grpSpPr>
          <p:grpSp>
            <p:nvGrpSpPr>
              <p:cNvPr id="36" name="组合 35">
                <a:extLst>
                  <a:ext uri="{FF2B5EF4-FFF2-40B4-BE49-F238E27FC236}">
                    <a16:creationId xmlns:a16="http://schemas.microsoft.com/office/drawing/2014/main" id="{FA7996F5-8273-8754-9D69-157F9505C709}"/>
                  </a:ext>
                </a:extLst>
              </p:cNvPr>
              <p:cNvGrpSpPr/>
              <p:nvPr/>
            </p:nvGrpSpPr>
            <p:grpSpPr>
              <a:xfrm>
                <a:off x="444673" y="1731692"/>
                <a:ext cx="11549615" cy="1857342"/>
                <a:chOff x="444673" y="1731692"/>
                <a:chExt cx="11549615" cy="1857342"/>
              </a:xfrm>
            </p:grpSpPr>
            <p:pic>
              <p:nvPicPr>
                <p:cNvPr id="38" name="图片 10" descr="new.gif">
                  <a:extLst>
                    <a:ext uri="{FF2B5EF4-FFF2-40B4-BE49-F238E27FC236}">
                      <a16:creationId xmlns:a16="http://schemas.microsoft.com/office/drawing/2014/main" id="{E0BB273B-6A5F-7129-E682-FDFA7945B7F5}"/>
                    </a:ext>
                  </a:extLst>
                </p:cNvPr>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574695" y="1731692"/>
                  <a:ext cx="4525987" cy="1537102"/>
                </a:xfrm>
                <a:prstGeom prst="rect">
                  <a:avLst/>
                </a:prstGeom>
                <a:ln w="9525">
                  <a:solidFill>
                    <a:srgbClr val="000000"/>
                  </a:solidFill>
                  <a:miter lim="800000"/>
                  <a:headEnd/>
                  <a:tailEnd/>
                </a:ln>
                <a:effectLst>
                  <a:softEdge rad="112500"/>
                </a:effectLst>
                <a:extLst>
                  <a:ext uri="{909E8E84-426E-40DD-AFC4-6F175D3DCCD1}">
                    <a14:hiddenFill xmlns:a14="http://schemas.microsoft.com/office/drawing/2010/main">
                      <a:solidFill>
                        <a:srgbClr val="FFFFFF"/>
                      </a:solidFill>
                    </a14:hiddenFill>
                  </a:ext>
                </a:extLst>
              </p:spPr>
            </p:pic>
            <p:pic>
              <p:nvPicPr>
                <p:cNvPr id="39" name="图片 38">
                  <a:extLst>
                    <a:ext uri="{FF2B5EF4-FFF2-40B4-BE49-F238E27FC236}">
                      <a16:creationId xmlns:a16="http://schemas.microsoft.com/office/drawing/2014/main" id="{175490A6-5B47-D9C8-8951-DE0D502497F8}"/>
                    </a:ext>
                  </a:extLst>
                </p:cNvPr>
                <p:cNvPicPr>
                  <a:picLocks noChangeAspect="1"/>
                </p:cNvPicPr>
                <p:nvPr/>
              </p:nvPicPr>
              <p:blipFill>
                <a:blip r:embed="rId13"/>
                <a:stretch>
                  <a:fillRect/>
                </a:stretch>
              </p:blipFill>
              <p:spPr>
                <a:xfrm>
                  <a:off x="932043" y="1829195"/>
                  <a:ext cx="2980802" cy="1411832"/>
                </a:xfrm>
                <a:prstGeom prst="rect">
                  <a:avLst/>
                </a:prstGeom>
                <a:ln>
                  <a:noFill/>
                </a:ln>
              </p:spPr>
            </p:pic>
            <p:sp>
              <p:nvSpPr>
                <p:cNvPr id="40" name="文本框 39">
                  <a:extLst>
                    <a:ext uri="{FF2B5EF4-FFF2-40B4-BE49-F238E27FC236}">
                      <a16:creationId xmlns:a16="http://schemas.microsoft.com/office/drawing/2014/main" id="{21E8C7EE-981F-74D5-8D2C-FDB1DB6E0F14}"/>
                    </a:ext>
                  </a:extLst>
                </p:cNvPr>
                <p:cNvSpPr txBox="1"/>
                <p:nvPr/>
              </p:nvSpPr>
              <p:spPr>
                <a:xfrm>
                  <a:off x="444673" y="2810251"/>
                  <a:ext cx="914033" cy="307777"/>
                </a:xfrm>
                <a:prstGeom prst="rect">
                  <a:avLst/>
                </a:prstGeom>
                <a:noFill/>
                <a:ln>
                  <a:noFill/>
                </a:ln>
              </p:spPr>
              <p:txBody>
                <a:bodyPr wrap="none" rtlCol="0">
                  <a:spAutoFit/>
                </a:bodyPr>
                <a:lstStyle/>
                <a:p>
                  <a:r>
                    <a:rPr lang="en-US" altLang="zh-CN" sz="1400" b="1" dirty="0">
                      <a:latin typeface="Times New Roman" panose="02020603050405020304" pitchFamily="18" charset="0"/>
                      <a:ea typeface="微软雅黑" panose="020B0503020204020204" pitchFamily="34" charset="-122"/>
                      <a:cs typeface="Times New Roman" panose="02020603050405020304" pitchFamily="18" charset="0"/>
                    </a:rPr>
                    <a:t>Displacer</a:t>
                  </a:r>
                  <a:endParaRPr lang="zh-CN" altLang="en-US" sz="1400" b="1"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1" name="矩形 40">
                  <a:extLst>
                    <a:ext uri="{FF2B5EF4-FFF2-40B4-BE49-F238E27FC236}">
                      <a16:creationId xmlns:a16="http://schemas.microsoft.com/office/drawing/2014/main" id="{8EB4CA80-7C9C-4951-D145-6B3237633A8D}"/>
                    </a:ext>
                  </a:extLst>
                </p:cNvPr>
                <p:cNvSpPr/>
                <p:nvPr/>
              </p:nvSpPr>
              <p:spPr>
                <a:xfrm>
                  <a:off x="7005345" y="3250480"/>
                  <a:ext cx="2068195" cy="338554"/>
                </a:xfrm>
                <a:prstGeom prst="rect">
                  <a:avLst/>
                </a:prstGeom>
                <a:noFill/>
                <a:ln>
                  <a:noFill/>
                </a:ln>
              </p:spPr>
              <p:txBody>
                <a:bodyPr wrap="none" rtlCol="0">
                  <a:spAutoFit/>
                </a:bodyPr>
                <a:lstStyle/>
                <a:p>
                  <a:pPr defTabSz="912813" eaLnBrk="0" fontAlgn="base" hangingPunct="0">
                    <a:spcBef>
                      <a:spcPct val="0"/>
                    </a:spcBef>
                    <a:spcAft>
                      <a:spcPct val="0"/>
                    </a:spcAft>
                  </a:pPr>
                  <a:r>
                    <a:rPr lang="en-US" altLang="zh-CN" sz="1600" b="1" kern="0" dirty="0">
                      <a:solidFill>
                        <a:srgbClr val="024C89"/>
                      </a:solidFill>
                      <a:latin typeface="Times New Roman" panose="02020603050405020304" pitchFamily="18" charset="0"/>
                      <a:ea typeface="微软雅黑" panose="020B0503020204020204" pitchFamily="34" charset="-122"/>
                      <a:cs typeface="Times New Roman" panose="02020603050405020304" pitchFamily="18" charset="0"/>
                    </a:rPr>
                    <a:t>Pulse tube </a:t>
                  </a:r>
                  <a:r>
                    <a:rPr lang="en-US" altLang="zh-CN" sz="1600" b="1" kern="0" dirty="0" err="1">
                      <a:solidFill>
                        <a:srgbClr val="024C89"/>
                      </a:solidFill>
                      <a:latin typeface="Times New Roman" panose="02020603050405020304" pitchFamily="18" charset="0"/>
                      <a:ea typeface="微软雅黑" panose="020B0503020204020204" pitchFamily="34" charset="-122"/>
                      <a:cs typeface="Times New Roman" panose="02020603050405020304" pitchFamily="18" charset="0"/>
                    </a:rPr>
                    <a:t>cryocooler</a:t>
                  </a:r>
                  <a:endParaRPr lang="zh-CN" altLang="en-US" sz="1600" b="1" kern="0" dirty="0">
                    <a:solidFill>
                      <a:srgbClr val="024C89"/>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2" name="文本框 41">
                  <a:extLst>
                    <a:ext uri="{FF2B5EF4-FFF2-40B4-BE49-F238E27FC236}">
                      <a16:creationId xmlns:a16="http://schemas.microsoft.com/office/drawing/2014/main" id="{0DE42DE5-9358-EA0B-A882-388D0271AF91}"/>
                    </a:ext>
                  </a:extLst>
                </p:cNvPr>
                <p:cNvSpPr txBox="1"/>
                <p:nvPr/>
              </p:nvSpPr>
              <p:spPr>
                <a:xfrm>
                  <a:off x="4092285" y="1888678"/>
                  <a:ext cx="1391490" cy="1569660"/>
                </a:xfrm>
                <a:prstGeom prst="rect">
                  <a:avLst/>
                </a:prstGeom>
                <a:noFill/>
                <a:ln>
                  <a:noFill/>
                </a:ln>
              </p:spPr>
              <p:txBody>
                <a:bodyPr wrap="square" rtlCol="0">
                  <a:spAutoFit/>
                </a:bodyPr>
                <a:lstStyle>
                  <a:defPPr>
                    <a:defRPr lang="zh-CN"/>
                  </a:defPPr>
                  <a:lvl1pPr>
                    <a:defRPr sz="1600" b="1">
                      <a:latin typeface="+mn-ea"/>
                      <a:ea typeface="+mn-ea"/>
                    </a:defRPr>
                  </a:lvl1pPr>
                </a:lstStyle>
                <a:p>
                  <a:pPr marL="285750" marR="0" lvl="0" indent="-285750" defTabSz="912813" eaLnBrk="0" fontAlgn="base" latinLnBrk="0" hangingPunct="0">
                    <a:lnSpc>
                      <a:spcPct val="150000"/>
                    </a:lnSpc>
                    <a:spcBef>
                      <a:spcPct val="0"/>
                    </a:spcBef>
                    <a:spcAft>
                      <a:spcPct val="0"/>
                    </a:spcAft>
                    <a:buClrTx/>
                    <a:buSzTx/>
                    <a:buFont typeface="Wingdings" panose="05000000000000000000" pitchFamily="2" charset="2"/>
                    <a:buChar char="ü"/>
                    <a:tabLst/>
                    <a:defRPr/>
                  </a:pPr>
                  <a:r>
                    <a:rPr lang="en-US" altLang="zh-CN" b="0" kern="0" dirty="0">
                      <a:solidFill>
                        <a:srgbClr val="024C89"/>
                      </a:solidFill>
                      <a:latin typeface="Times New Roman" panose="02020603050405020304" pitchFamily="18" charset="0"/>
                      <a:ea typeface="微软雅黑" panose="020B0503020204020204" pitchFamily="34" charset="-122"/>
                      <a:cs typeface="Times New Roman" panose="02020603050405020304" pitchFamily="18" charset="0"/>
                    </a:rPr>
                    <a:t>Weight </a:t>
                  </a:r>
                </a:p>
                <a:p>
                  <a:pPr marL="285750" lvl="0" indent="-285750" defTabSz="912813" eaLnBrk="0" fontAlgn="base" hangingPunct="0">
                    <a:lnSpc>
                      <a:spcPct val="150000"/>
                    </a:lnSpc>
                    <a:spcBef>
                      <a:spcPct val="0"/>
                    </a:spcBef>
                    <a:spcAft>
                      <a:spcPct val="0"/>
                    </a:spcAft>
                    <a:buFont typeface="Wingdings" panose="05000000000000000000" pitchFamily="2" charset="2"/>
                    <a:buChar char="ü"/>
                    <a:defRPr/>
                  </a:pPr>
                  <a:r>
                    <a:rPr lang="en-US" altLang="zh-CN" b="0" kern="0" dirty="0">
                      <a:solidFill>
                        <a:srgbClr val="024C89"/>
                      </a:solidFill>
                      <a:latin typeface="Times New Roman" panose="02020603050405020304" pitchFamily="18" charset="0"/>
                      <a:ea typeface="微软雅黑" panose="020B0503020204020204" pitchFamily="34" charset="-122"/>
                      <a:cs typeface="Times New Roman" panose="02020603050405020304" pitchFamily="18" charset="0"/>
                    </a:rPr>
                    <a:t>Efficiency </a:t>
                  </a:r>
                </a:p>
                <a:p>
                  <a:pPr marL="285750" lvl="0" indent="-285750" defTabSz="912813" eaLnBrk="0" fontAlgn="base" hangingPunct="0">
                    <a:lnSpc>
                      <a:spcPct val="150000"/>
                    </a:lnSpc>
                    <a:spcBef>
                      <a:spcPct val="0"/>
                    </a:spcBef>
                    <a:spcAft>
                      <a:spcPct val="0"/>
                    </a:spcAft>
                    <a:buFont typeface="Arial" panose="020B0604020202020204" pitchFamily="34" charset="0"/>
                    <a:buChar char="•"/>
                    <a:defRPr/>
                  </a:pPr>
                  <a:r>
                    <a:rPr lang="en-US" altLang="zh-CN" b="0" kern="0" dirty="0">
                      <a:solidFill>
                        <a:srgbClr val="024C89"/>
                      </a:solidFill>
                      <a:latin typeface="Times New Roman" panose="02020603050405020304" pitchFamily="18" charset="0"/>
                      <a:ea typeface="微软雅黑" panose="020B0503020204020204" pitchFamily="34" charset="-122"/>
                      <a:cs typeface="Times New Roman" panose="02020603050405020304" pitchFamily="18" charset="0"/>
                    </a:rPr>
                    <a:t>Life</a:t>
                  </a:r>
                  <a:r>
                    <a:rPr lang="en-US" altLang="zh-CN" b="0" kern="0" dirty="0">
                      <a:solidFill>
                        <a:srgbClr val="024C89"/>
                      </a:solidFill>
                      <a:latin typeface="微软雅黑" panose="020B0503020204020204" pitchFamily="34" charset="-122"/>
                      <a:ea typeface="微软雅黑" panose="020B0503020204020204" pitchFamily="34" charset="-122"/>
                      <a:cs typeface="Times New Roman" panose="02020603050405020304" pitchFamily="18" charset="0"/>
                    </a:rPr>
                    <a:t> </a:t>
                  </a:r>
                </a:p>
                <a:p>
                  <a:pPr marL="285750" lvl="0" indent="-285750" defTabSz="912813" eaLnBrk="0" fontAlgn="base" hangingPunct="0">
                    <a:lnSpc>
                      <a:spcPct val="150000"/>
                    </a:lnSpc>
                    <a:spcBef>
                      <a:spcPct val="0"/>
                    </a:spcBef>
                    <a:spcAft>
                      <a:spcPct val="0"/>
                    </a:spcAft>
                    <a:buFont typeface="Arial" panose="020B0604020202020204" pitchFamily="34" charset="0"/>
                    <a:buChar char="•"/>
                    <a:defRPr/>
                  </a:pPr>
                  <a:r>
                    <a:rPr lang="en-US" altLang="zh-CN" b="0" kern="0" dirty="0">
                      <a:solidFill>
                        <a:srgbClr val="024C89"/>
                      </a:solidFill>
                      <a:latin typeface="Times New Roman" panose="02020603050405020304" pitchFamily="18" charset="0"/>
                      <a:ea typeface="微软雅黑" panose="020B0503020204020204" pitchFamily="34" charset="-122"/>
                      <a:cs typeface="Times New Roman" panose="02020603050405020304" pitchFamily="18" charset="0"/>
                    </a:rPr>
                    <a:t>Stability</a:t>
                  </a:r>
                </a:p>
              </p:txBody>
            </p:sp>
            <p:sp>
              <p:nvSpPr>
                <p:cNvPr id="43" name="右箭头 153">
                  <a:extLst>
                    <a:ext uri="{FF2B5EF4-FFF2-40B4-BE49-F238E27FC236}">
                      <a16:creationId xmlns:a16="http://schemas.microsoft.com/office/drawing/2014/main" id="{242D24FC-FCD5-8FE8-FDA2-6B86C4B3F849}"/>
                    </a:ext>
                  </a:extLst>
                </p:cNvPr>
                <p:cNvSpPr/>
                <p:nvPr/>
              </p:nvSpPr>
              <p:spPr>
                <a:xfrm>
                  <a:off x="10110486" y="2373785"/>
                  <a:ext cx="444498" cy="457229"/>
                </a:xfrm>
                <a:prstGeom prst="rightArrow">
                  <a:avLst/>
                </a:prstGeom>
                <a:solidFill>
                  <a:srgbClr val="084E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a:extLst>
                    <a:ext uri="{FF2B5EF4-FFF2-40B4-BE49-F238E27FC236}">
                      <a16:creationId xmlns:a16="http://schemas.microsoft.com/office/drawing/2014/main" id="{36D2E1CD-82BE-F071-6272-52AF1F81D73C}"/>
                    </a:ext>
                  </a:extLst>
                </p:cNvPr>
                <p:cNvSpPr txBox="1"/>
                <p:nvPr/>
              </p:nvSpPr>
              <p:spPr>
                <a:xfrm>
                  <a:off x="10602798" y="1882502"/>
                  <a:ext cx="1391490" cy="1569660"/>
                </a:xfrm>
                <a:prstGeom prst="rect">
                  <a:avLst/>
                </a:prstGeom>
                <a:noFill/>
                <a:ln>
                  <a:noFill/>
                </a:ln>
              </p:spPr>
              <p:txBody>
                <a:bodyPr wrap="square" rtlCol="0">
                  <a:spAutoFit/>
                </a:bodyPr>
                <a:lstStyle>
                  <a:defPPr>
                    <a:defRPr lang="zh-CN"/>
                  </a:defPPr>
                  <a:lvl1pPr>
                    <a:defRPr sz="1600" b="1">
                      <a:latin typeface="+mn-ea"/>
                      <a:ea typeface="+mn-ea"/>
                    </a:defRPr>
                  </a:lvl1pPr>
                </a:lstStyle>
                <a:p>
                  <a:pPr marL="285750" lvl="0" indent="-285750" defTabSz="912813" eaLnBrk="0" fontAlgn="base" hangingPunct="0">
                    <a:lnSpc>
                      <a:spcPct val="150000"/>
                    </a:lnSpc>
                    <a:spcBef>
                      <a:spcPct val="0"/>
                    </a:spcBef>
                    <a:spcAft>
                      <a:spcPct val="0"/>
                    </a:spcAft>
                    <a:buFont typeface="Wingdings" panose="05000000000000000000" pitchFamily="2" charset="2"/>
                    <a:buChar char="ü"/>
                    <a:defRPr/>
                  </a:pPr>
                  <a:r>
                    <a:rPr lang="en-US" altLang="zh-CN" b="0" kern="0" dirty="0">
                      <a:solidFill>
                        <a:srgbClr val="024C89"/>
                      </a:solidFill>
                      <a:latin typeface="Times New Roman" panose="02020603050405020304" pitchFamily="18" charset="0"/>
                      <a:ea typeface="微软雅黑" panose="020B0503020204020204" pitchFamily="34" charset="-122"/>
                      <a:cs typeface="Times New Roman" panose="02020603050405020304" pitchFamily="18" charset="0"/>
                    </a:rPr>
                    <a:t>Weight </a:t>
                  </a:r>
                </a:p>
                <a:p>
                  <a:pPr marL="285750" lvl="0" indent="-285750" defTabSz="912813" eaLnBrk="0" fontAlgn="base" hangingPunct="0">
                    <a:lnSpc>
                      <a:spcPct val="150000"/>
                    </a:lnSpc>
                    <a:spcBef>
                      <a:spcPct val="0"/>
                    </a:spcBef>
                    <a:spcAft>
                      <a:spcPct val="0"/>
                    </a:spcAft>
                    <a:buFont typeface="Wingdings" panose="05000000000000000000" pitchFamily="2" charset="2"/>
                    <a:buChar char="ü"/>
                    <a:defRPr/>
                  </a:pPr>
                  <a:r>
                    <a:rPr lang="en-US" altLang="zh-CN" b="0" kern="0" dirty="0">
                      <a:solidFill>
                        <a:srgbClr val="024C89"/>
                      </a:solidFill>
                      <a:latin typeface="Times New Roman" panose="02020603050405020304" pitchFamily="18" charset="0"/>
                      <a:ea typeface="微软雅黑" panose="020B0503020204020204" pitchFamily="34" charset="-122"/>
                      <a:cs typeface="Times New Roman" panose="02020603050405020304" pitchFamily="18" charset="0"/>
                    </a:rPr>
                    <a:t>Efficiency </a:t>
                  </a:r>
                </a:p>
                <a:p>
                  <a:pPr marL="285750" lvl="0" indent="-285750" defTabSz="912813" eaLnBrk="0" fontAlgn="base" hangingPunct="0">
                    <a:lnSpc>
                      <a:spcPct val="150000"/>
                    </a:lnSpc>
                    <a:spcBef>
                      <a:spcPct val="0"/>
                    </a:spcBef>
                    <a:spcAft>
                      <a:spcPct val="0"/>
                    </a:spcAft>
                    <a:buFont typeface="Wingdings" panose="05000000000000000000" pitchFamily="2" charset="2"/>
                    <a:buChar char="ü"/>
                    <a:defRPr/>
                  </a:pPr>
                  <a:r>
                    <a:rPr lang="en-US" altLang="zh-CN" b="0" kern="0" dirty="0">
                      <a:solidFill>
                        <a:srgbClr val="024C89"/>
                      </a:solidFill>
                      <a:latin typeface="Times New Roman" panose="02020603050405020304" pitchFamily="18" charset="0"/>
                      <a:ea typeface="微软雅黑" panose="020B0503020204020204" pitchFamily="34" charset="-122"/>
                      <a:cs typeface="Times New Roman" panose="02020603050405020304" pitchFamily="18" charset="0"/>
                    </a:rPr>
                    <a:t>Life </a:t>
                  </a:r>
                </a:p>
                <a:p>
                  <a:pPr marL="285750" lvl="0" indent="-285750" defTabSz="912813" eaLnBrk="0" fontAlgn="base" hangingPunct="0">
                    <a:lnSpc>
                      <a:spcPct val="150000"/>
                    </a:lnSpc>
                    <a:spcBef>
                      <a:spcPct val="0"/>
                    </a:spcBef>
                    <a:spcAft>
                      <a:spcPct val="0"/>
                    </a:spcAft>
                    <a:buFont typeface="Wingdings" panose="05000000000000000000" pitchFamily="2" charset="2"/>
                    <a:buChar char="ü"/>
                    <a:defRPr/>
                  </a:pPr>
                  <a:r>
                    <a:rPr lang="en-US" altLang="zh-CN" b="0" kern="0" dirty="0">
                      <a:solidFill>
                        <a:srgbClr val="024C89"/>
                      </a:solidFill>
                      <a:latin typeface="Times New Roman" panose="02020603050405020304" pitchFamily="18" charset="0"/>
                      <a:ea typeface="微软雅黑" panose="020B0503020204020204" pitchFamily="34" charset="-122"/>
                      <a:cs typeface="Times New Roman" panose="02020603050405020304" pitchFamily="18" charset="0"/>
                    </a:rPr>
                    <a:t>Stability</a:t>
                  </a:r>
                </a:p>
              </p:txBody>
            </p:sp>
          </p:grpSp>
          <p:sp>
            <p:nvSpPr>
              <p:cNvPr id="37" name="右箭头 152">
                <a:extLst>
                  <a:ext uri="{FF2B5EF4-FFF2-40B4-BE49-F238E27FC236}">
                    <a16:creationId xmlns:a16="http://schemas.microsoft.com/office/drawing/2014/main" id="{F33E1C89-7718-7622-B4D6-500BCC90B4A7}"/>
                  </a:ext>
                </a:extLst>
              </p:cNvPr>
              <p:cNvSpPr/>
              <p:nvPr/>
            </p:nvSpPr>
            <p:spPr>
              <a:xfrm>
                <a:off x="3581816" y="2352660"/>
                <a:ext cx="444498" cy="457229"/>
              </a:xfrm>
              <a:prstGeom prst="rightArrow">
                <a:avLst/>
              </a:prstGeom>
              <a:solidFill>
                <a:srgbClr val="084E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文本框 56">
              <a:extLst>
                <a:ext uri="{FF2B5EF4-FFF2-40B4-BE49-F238E27FC236}">
                  <a16:creationId xmlns:a16="http://schemas.microsoft.com/office/drawing/2014/main" id="{98C5B1FC-5C27-FBB5-9D2C-D5D0C5F224C2}"/>
                </a:ext>
              </a:extLst>
            </p:cNvPr>
            <p:cNvSpPr txBox="1"/>
            <p:nvPr/>
          </p:nvSpPr>
          <p:spPr>
            <a:xfrm>
              <a:off x="1407210" y="5627212"/>
              <a:ext cx="1824538" cy="338554"/>
            </a:xfrm>
            <a:prstGeom prst="rect">
              <a:avLst/>
            </a:prstGeom>
            <a:noFill/>
            <a:ln>
              <a:noFill/>
            </a:ln>
          </p:spPr>
          <p:txBody>
            <a:bodyPr wrap="none" rtlCol="0">
              <a:spAutoFit/>
            </a:bodyPr>
            <a:lstStyle>
              <a:defPPr>
                <a:defRPr lang="zh-CN"/>
              </a:defPPr>
              <a:lvl1pPr defTabSz="912813" eaLnBrk="0" fontAlgn="base" hangingPunct="0">
                <a:spcBef>
                  <a:spcPct val="0"/>
                </a:spcBef>
                <a:spcAft>
                  <a:spcPct val="0"/>
                </a:spcAft>
                <a:defRPr sz="1600" b="1" kern="0">
                  <a:solidFill>
                    <a:srgbClr val="024C89"/>
                  </a:solidFill>
                  <a:latin typeface="微软雅黑" panose="020B0503020204020204" pitchFamily="34" charset="-122"/>
                  <a:ea typeface="微软雅黑" panose="020B0503020204020204" pitchFamily="34" charset="-122"/>
                  <a:cs typeface="Times New Roman" panose="02020603050405020304" pitchFamily="18" charset="0"/>
                </a:defRPr>
              </a:lvl1pPr>
            </a:lstStyle>
            <a:p>
              <a:r>
                <a:rPr lang="en-US" altLang="zh-CN" dirty="0">
                  <a:latin typeface="Times New Roman" panose="02020603050405020304" pitchFamily="18" charset="0"/>
                </a:rPr>
                <a:t>Stirling </a:t>
              </a:r>
              <a:r>
                <a:rPr lang="en-US" altLang="zh-CN" dirty="0" err="1">
                  <a:latin typeface="Times New Roman" panose="02020603050405020304" pitchFamily="18" charset="0"/>
                </a:rPr>
                <a:t>cryocooler</a:t>
              </a:r>
              <a:endParaRPr lang="zh-CN" altLang="en-US" dirty="0">
                <a:latin typeface="Times New Roman" panose="02020603050405020304" pitchFamily="18" charset="0"/>
              </a:endParaRPr>
            </a:p>
          </p:txBody>
        </p:sp>
      </p:grpSp>
      <p:sp>
        <p:nvSpPr>
          <p:cNvPr id="61" name="矩形 60">
            <a:extLst>
              <a:ext uri="{FF2B5EF4-FFF2-40B4-BE49-F238E27FC236}">
                <a16:creationId xmlns:a16="http://schemas.microsoft.com/office/drawing/2014/main" id="{F0F3D3FE-85EB-39DD-E43C-2C1F59ADEF7C}"/>
              </a:ext>
            </a:extLst>
          </p:cNvPr>
          <p:cNvSpPr/>
          <p:nvPr/>
        </p:nvSpPr>
        <p:spPr>
          <a:xfrm>
            <a:off x="5809542" y="4412470"/>
            <a:ext cx="612410" cy="189685"/>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a:extLst>
              <a:ext uri="{FF2B5EF4-FFF2-40B4-BE49-F238E27FC236}">
                <a16:creationId xmlns:a16="http://schemas.microsoft.com/office/drawing/2014/main" id="{B446338F-485C-5AD3-CD88-34DD1A6CD516}"/>
              </a:ext>
            </a:extLst>
          </p:cNvPr>
          <p:cNvSpPr/>
          <p:nvPr/>
        </p:nvSpPr>
        <p:spPr>
          <a:xfrm>
            <a:off x="6544256" y="4511823"/>
            <a:ext cx="612410" cy="189685"/>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a:extLst>
              <a:ext uri="{FF2B5EF4-FFF2-40B4-BE49-F238E27FC236}">
                <a16:creationId xmlns:a16="http://schemas.microsoft.com/office/drawing/2014/main" id="{DFAA5595-BEFE-9062-274E-575CA052C063}"/>
              </a:ext>
            </a:extLst>
          </p:cNvPr>
          <p:cNvSpPr/>
          <p:nvPr/>
        </p:nvSpPr>
        <p:spPr>
          <a:xfrm>
            <a:off x="7101969" y="5337307"/>
            <a:ext cx="612410" cy="189685"/>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a:extLst>
              <a:ext uri="{FF2B5EF4-FFF2-40B4-BE49-F238E27FC236}">
                <a16:creationId xmlns:a16="http://schemas.microsoft.com/office/drawing/2014/main" id="{6C197644-337B-6062-DCCC-B6D22C3AF02E}"/>
              </a:ext>
            </a:extLst>
          </p:cNvPr>
          <p:cNvSpPr/>
          <p:nvPr/>
        </p:nvSpPr>
        <p:spPr>
          <a:xfrm>
            <a:off x="7306891" y="4437316"/>
            <a:ext cx="1983770" cy="176437"/>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a:extLst>
              <a:ext uri="{FF2B5EF4-FFF2-40B4-BE49-F238E27FC236}">
                <a16:creationId xmlns:a16="http://schemas.microsoft.com/office/drawing/2014/main" id="{CB9959C7-C6B3-F16A-B920-889AF6C8DDDA}"/>
              </a:ext>
            </a:extLst>
          </p:cNvPr>
          <p:cNvSpPr/>
          <p:nvPr/>
        </p:nvSpPr>
        <p:spPr>
          <a:xfrm>
            <a:off x="9247718" y="5135893"/>
            <a:ext cx="253999" cy="126140"/>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90">
            <a:extLst>
              <a:ext uri="{FF2B5EF4-FFF2-40B4-BE49-F238E27FC236}">
                <a16:creationId xmlns:a16="http://schemas.microsoft.com/office/drawing/2014/main" id="{D589BD2C-9AA2-B04A-C210-90A015298738}"/>
              </a:ext>
            </a:extLst>
          </p:cNvPr>
          <p:cNvSpPr/>
          <p:nvPr/>
        </p:nvSpPr>
        <p:spPr>
          <a:xfrm>
            <a:off x="9598260" y="4916099"/>
            <a:ext cx="253999" cy="126140"/>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7" name="直接箭头连接符 26">
            <a:extLst>
              <a:ext uri="{FF2B5EF4-FFF2-40B4-BE49-F238E27FC236}">
                <a16:creationId xmlns:a16="http://schemas.microsoft.com/office/drawing/2014/main" id="{865822CA-D40E-5171-F0E5-D622071D8F7B}"/>
              </a:ext>
            </a:extLst>
          </p:cNvPr>
          <p:cNvCxnSpPr>
            <a:cxnSpLocks/>
          </p:cNvCxnSpPr>
          <p:nvPr/>
        </p:nvCxnSpPr>
        <p:spPr>
          <a:xfrm flipV="1">
            <a:off x="1235576" y="5050753"/>
            <a:ext cx="439362" cy="25853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id="{D23F8D83-3DBD-7D85-AF8A-36A909906BFD}"/>
              </a:ext>
            </a:extLst>
          </p:cNvPr>
          <p:cNvCxnSpPr>
            <a:cxnSpLocks/>
          </p:cNvCxnSpPr>
          <p:nvPr/>
        </p:nvCxnSpPr>
        <p:spPr>
          <a:xfrm>
            <a:off x="380745" y="4143262"/>
            <a:ext cx="11463782" cy="0"/>
          </a:xfrm>
          <a:prstGeom prst="line">
            <a:avLst/>
          </a:prstGeom>
          <a:ln w="12700">
            <a:solidFill>
              <a:srgbClr val="00698E"/>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3D835A-5760-1901-BF1C-05A25E09C7DE}"/>
            </a:ext>
          </a:extLst>
        </p:cNvPr>
        <p:cNvGrpSpPr/>
        <p:nvPr/>
      </p:nvGrpSpPr>
      <p:grpSpPr>
        <a:xfrm>
          <a:off x="0" y="0"/>
          <a:ext cx="0" cy="0"/>
          <a:chOff x="0" y="0"/>
          <a:chExt cx="0" cy="0"/>
        </a:xfrm>
      </p:grpSpPr>
      <p:sp>
        <p:nvSpPr>
          <p:cNvPr id="44" name="rect 44">
            <a:extLst>
              <a:ext uri="{FF2B5EF4-FFF2-40B4-BE49-F238E27FC236}">
                <a16:creationId xmlns:a16="http://schemas.microsoft.com/office/drawing/2014/main" id="{3AAEE138-5B2D-548B-6DE2-3355B57D14AA}"/>
              </a:ext>
            </a:extLst>
          </p:cNvPr>
          <p:cNvSpPr/>
          <p:nvPr/>
        </p:nvSpPr>
        <p:spPr>
          <a:xfrm>
            <a:off x="0" y="0"/>
            <a:ext cx="12192000" cy="6857998"/>
          </a:xfrm>
          <a:prstGeom prst="rect">
            <a:avLst/>
          </a:prstGeom>
          <a:solidFill>
            <a:srgbClr val="F3F3F3">
              <a:alpha val="96078"/>
            </a:srgbClr>
          </a:solidFill>
          <a:ln w="0" cap="flat">
            <a:noFill/>
            <a:prstDash val="solid"/>
            <a:miter lim="0"/>
          </a:ln>
        </p:spPr>
        <p:txBody>
          <a:bodyPr rtlCol="0"/>
          <a:lstStyle/>
          <a:p>
            <a:pPr algn="ctr"/>
            <a:endParaRPr lang="zh-CN" altLang="en-US" dirty="0"/>
          </a:p>
        </p:txBody>
      </p:sp>
      <p:grpSp>
        <p:nvGrpSpPr>
          <p:cNvPr id="10" name="组合 9">
            <a:extLst>
              <a:ext uri="{FF2B5EF4-FFF2-40B4-BE49-F238E27FC236}">
                <a16:creationId xmlns:a16="http://schemas.microsoft.com/office/drawing/2014/main" id="{45B80C12-FEE3-BC29-3435-C71A3166FA72}"/>
              </a:ext>
            </a:extLst>
          </p:cNvPr>
          <p:cNvGrpSpPr/>
          <p:nvPr/>
        </p:nvGrpSpPr>
        <p:grpSpPr>
          <a:xfrm>
            <a:off x="0" y="6591759"/>
            <a:ext cx="12192000" cy="266241"/>
            <a:chOff x="0" y="6408163"/>
            <a:chExt cx="12192000" cy="449838"/>
          </a:xfrm>
          <a:solidFill>
            <a:srgbClr val="084E6E"/>
          </a:solidFill>
        </p:grpSpPr>
        <p:sp>
          <p:nvSpPr>
            <p:cNvPr id="11" name="矩形 10">
              <a:extLst>
                <a:ext uri="{FF2B5EF4-FFF2-40B4-BE49-F238E27FC236}">
                  <a16:creationId xmlns:a16="http://schemas.microsoft.com/office/drawing/2014/main" id="{A3DD9BBA-EA6D-853A-1F7D-C57BC812BB39}"/>
                </a:ext>
              </a:extLst>
            </p:cNvPr>
            <p:cNvSpPr/>
            <p:nvPr/>
          </p:nvSpPr>
          <p:spPr>
            <a:xfrm>
              <a:off x="0" y="6408163"/>
              <a:ext cx="10869563"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17BE2469-D02A-F859-D954-01A4504F8347}"/>
                </a:ext>
              </a:extLst>
            </p:cNvPr>
            <p:cNvSpPr/>
            <p:nvPr/>
          </p:nvSpPr>
          <p:spPr>
            <a:xfrm>
              <a:off x="10869563" y="6408163"/>
              <a:ext cx="1322437"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a:extLst>
              <a:ext uri="{FF2B5EF4-FFF2-40B4-BE49-F238E27FC236}">
                <a16:creationId xmlns:a16="http://schemas.microsoft.com/office/drawing/2014/main" id="{3D3AF88C-A7A2-138F-52C8-E48129CE6D25}"/>
              </a:ext>
            </a:extLst>
          </p:cNvPr>
          <p:cNvSpPr/>
          <p:nvPr/>
        </p:nvSpPr>
        <p:spPr>
          <a:xfrm>
            <a:off x="103189" y="529930"/>
            <a:ext cx="11988227" cy="6034439"/>
          </a:xfrm>
          <a:prstGeom prst="rect">
            <a:avLst/>
          </a:prstGeom>
          <a:solidFill>
            <a:schemeClr val="bg1"/>
          </a:solidFill>
          <a:ln>
            <a:solidFill>
              <a:srgbClr val="D2DEEF"/>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dirty="0"/>
          </a:p>
        </p:txBody>
      </p:sp>
      <p:sp>
        <p:nvSpPr>
          <p:cNvPr id="50" name="textbox 50">
            <a:extLst>
              <a:ext uri="{FF2B5EF4-FFF2-40B4-BE49-F238E27FC236}">
                <a16:creationId xmlns:a16="http://schemas.microsoft.com/office/drawing/2014/main" id="{20CB21AD-1879-5C72-851B-3B74F55995D7}"/>
              </a:ext>
            </a:extLst>
          </p:cNvPr>
          <p:cNvSpPr/>
          <p:nvPr/>
        </p:nvSpPr>
        <p:spPr>
          <a:xfrm>
            <a:off x="11091164" y="6604507"/>
            <a:ext cx="577215" cy="307975"/>
          </a:xfrm>
          <a:prstGeom prst="rect">
            <a:avLst/>
          </a:prstGeom>
          <a:noFill/>
          <a:ln w="0" cap="flat">
            <a:noFill/>
            <a:prstDash val="solid"/>
            <a:miter lim="0"/>
          </a:ln>
        </p:spPr>
        <p:txBody>
          <a:bodyPr vert="horz" wrap="square" lIns="0" tIns="0" rIns="0" bIns="0"/>
          <a:lstStyle/>
          <a:p>
            <a:pPr algn="l" rtl="0" eaLnBrk="0">
              <a:lnSpc>
                <a:spcPct val="112000"/>
              </a:lnSpc>
              <a:tabLst/>
            </a:pPr>
            <a:endParaRPr sz="200" dirty="0">
              <a:latin typeface="Arial"/>
              <a:ea typeface="Arial"/>
              <a:cs typeface="Arial"/>
            </a:endParaRPr>
          </a:p>
          <a:p>
            <a:pPr marL="218440" algn="l" rtl="0" eaLnBrk="0">
              <a:lnSpc>
                <a:spcPct val="88000"/>
              </a:lnSpc>
              <a:spcBef>
                <a:spcPts val="1"/>
              </a:spcBef>
              <a:tabLst>
                <a:tab pos="454659" algn="l"/>
              </a:tabLst>
            </a:pPr>
            <a:r>
              <a:rPr sz="1500" kern="0" spc="0" dirty="0">
                <a:solidFill>
                  <a:srgbClr val="FFFFFF">
                    <a:alpha val="100000"/>
                  </a:srgbClr>
                </a:solidFill>
                <a:latin typeface="Microsoft YaHei"/>
                <a:ea typeface="Microsoft YaHei"/>
                <a:cs typeface="Microsoft YaHei"/>
              </a:rPr>
              <a:t>	</a:t>
            </a:r>
            <a:r>
              <a:rPr lang="en-US" sz="1500" kern="0" spc="0" dirty="0">
                <a:solidFill>
                  <a:srgbClr val="FFFFFF">
                    <a:alpha val="100000"/>
                  </a:srgbClr>
                </a:solidFill>
                <a:latin typeface="Microsoft YaHei"/>
                <a:ea typeface="Microsoft YaHei"/>
                <a:cs typeface="Microsoft YaHei"/>
              </a:rPr>
              <a:t>4</a:t>
            </a:r>
            <a:endParaRPr sz="1500" dirty="0">
              <a:latin typeface="Microsoft YaHei"/>
              <a:ea typeface="Microsoft YaHei"/>
              <a:cs typeface="Microsoft YaHei"/>
            </a:endParaRPr>
          </a:p>
        </p:txBody>
      </p:sp>
      <p:pic>
        <p:nvPicPr>
          <p:cNvPr id="52" name="picture 52">
            <a:extLst>
              <a:ext uri="{FF2B5EF4-FFF2-40B4-BE49-F238E27FC236}">
                <a16:creationId xmlns:a16="http://schemas.microsoft.com/office/drawing/2014/main" id="{343B95BF-E8CA-BE77-97AF-CA6C8C2FB0A5}"/>
              </a:ext>
            </a:extLst>
          </p:cNvPr>
          <p:cNvPicPr>
            <a:picLocks noChangeAspect="1"/>
          </p:cNvPicPr>
          <p:nvPr/>
        </p:nvPicPr>
        <p:blipFill>
          <a:blip r:embed="rId3"/>
          <a:stretch>
            <a:fillRect/>
          </a:stretch>
        </p:blipFill>
        <p:spPr>
          <a:xfrm rot="21600000">
            <a:off x="11103864" y="6617207"/>
            <a:ext cx="205740" cy="239267"/>
          </a:xfrm>
          <a:prstGeom prst="rect">
            <a:avLst/>
          </a:prstGeom>
        </p:spPr>
      </p:pic>
      <p:sp>
        <p:nvSpPr>
          <p:cNvPr id="54" name="rect 54">
            <a:extLst>
              <a:ext uri="{FF2B5EF4-FFF2-40B4-BE49-F238E27FC236}">
                <a16:creationId xmlns:a16="http://schemas.microsoft.com/office/drawing/2014/main" id="{C9E6B69A-EC57-266F-D3A3-939042CF5E8C}"/>
              </a:ext>
            </a:extLst>
          </p:cNvPr>
          <p:cNvSpPr/>
          <p:nvPr/>
        </p:nvSpPr>
        <p:spPr>
          <a:xfrm>
            <a:off x="353568" y="5516168"/>
            <a:ext cx="11490959" cy="1056162"/>
          </a:xfrm>
          <a:prstGeom prst="rect">
            <a:avLst/>
          </a:prstGeom>
          <a:solidFill>
            <a:srgbClr val="1A7899"/>
          </a:solidFill>
          <a:ln w="0" cap="flat">
            <a:noFill/>
            <a:prstDash val="solid"/>
            <a:miter lim="0"/>
          </a:ln>
        </p:spPr>
        <p:txBody>
          <a:bodyPr rtlCol="0"/>
          <a:lstStyle/>
          <a:p>
            <a:pPr marL="342900" indent="-342900">
              <a:buFont typeface="Wingdings" panose="05000000000000000000" pitchFamily="2" charset="2"/>
              <a:buChar char="Ø"/>
            </a:pPr>
            <a:r>
              <a:rPr lang="en-US" altLang="zh-CN" sz="2200" b="1" dirty="0">
                <a:solidFill>
                  <a:schemeClr val="bg1"/>
                </a:solidFill>
                <a:latin typeface="Times New Roman" panose="02020603050405020304" pitchFamily="18" charset="0"/>
                <a:cs typeface="Times New Roman" panose="02020603050405020304" pitchFamily="18" charset="0"/>
              </a:rPr>
              <a:t>Design a </a:t>
            </a:r>
            <a:r>
              <a:rPr lang="en-US" altLang="zh-CN" sz="2200" b="1" dirty="0">
                <a:solidFill>
                  <a:srgbClr val="FFC000"/>
                </a:solidFill>
                <a:latin typeface="Times New Roman" panose="02020603050405020304" pitchFamily="18" charset="0"/>
                <a:cs typeface="Times New Roman" panose="02020603050405020304" pitchFamily="18" charset="0"/>
              </a:rPr>
              <a:t>more compact</a:t>
            </a:r>
            <a:r>
              <a:rPr lang="en-US" altLang="zh-CN" sz="2200" b="1" dirty="0">
                <a:solidFill>
                  <a:schemeClr val="bg1"/>
                </a:solidFill>
                <a:latin typeface="Times New Roman" panose="02020603050405020304" pitchFamily="18" charset="0"/>
                <a:cs typeface="Times New Roman" panose="02020603050405020304" pitchFamily="18" charset="0"/>
              </a:rPr>
              <a:t> miniature pulse tube cryocooler </a:t>
            </a:r>
            <a:r>
              <a:rPr lang="en-US" altLang="zh-CN" sz="2200" b="1" dirty="0">
                <a:solidFill>
                  <a:srgbClr val="FFC000"/>
                </a:solidFill>
                <a:latin typeface="Times New Roman" panose="02020603050405020304" pitchFamily="18" charset="0"/>
                <a:cs typeface="Times New Roman" panose="02020603050405020304" pitchFamily="18" charset="0"/>
              </a:rPr>
              <a:t>with higher cooling power</a:t>
            </a:r>
            <a:r>
              <a:rPr lang="en-US" altLang="zh-CN" sz="2200" b="1" dirty="0">
                <a:solidFill>
                  <a:schemeClr val="bg1"/>
                </a:solidFill>
                <a:latin typeface="Times New Roman" panose="02020603050405020304" pitchFamily="18" charset="0"/>
                <a:cs typeface="Times New Roman" panose="02020603050405020304" pitchFamily="18" charset="0"/>
              </a:rPr>
              <a:t>.</a:t>
            </a:r>
          </a:p>
          <a:p>
            <a:pPr marL="342900" indent="-342900">
              <a:buFont typeface="Wingdings" panose="05000000000000000000" pitchFamily="2" charset="2"/>
              <a:buChar char="Ø"/>
            </a:pPr>
            <a:r>
              <a:rPr lang="en-US" altLang="zh-CN" sz="2200" b="1" dirty="0">
                <a:solidFill>
                  <a:schemeClr val="bg1"/>
                </a:solidFill>
                <a:latin typeface="Times New Roman" panose="02020603050405020304" pitchFamily="18" charset="0"/>
                <a:cs typeface="Times New Roman" panose="02020603050405020304" pitchFamily="18" charset="0"/>
              </a:rPr>
              <a:t>Carry out experimental research on </a:t>
            </a:r>
            <a:r>
              <a:rPr lang="en-US" altLang="zh-CN" sz="2200" b="1" dirty="0">
                <a:solidFill>
                  <a:srgbClr val="FFC000"/>
                </a:solidFill>
                <a:latin typeface="Times New Roman" panose="02020603050405020304" pitchFamily="18" charset="0"/>
                <a:cs typeface="Times New Roman" panose="02020603050405020304" pitchFamily="18" charset="0"/>
              </a:rPr>
              <a:t>the influence of operating parameters on performance</a:t>
            </a:r>
            <a:r>
              <a:rPr lang="en-US" altLang="zh-CN" sz="2200" b="1" dirty="0">
                <a:solidFill>
                  <a:schemeClr val="bg1"/>
                </a:solidFill>
                <a:latin typeface="Times New Roman" panose="02020603050405020304" pitchFamily="18" charset="0"/>
                <a:cs typeface="Times New Roman" panose="02020603050405020304" pitchFamily="18" charset="0"/>
              </a:rPr>
              <a:t>, </a:t>
            </a:r>
            <a:r>
              <a:rPr lang="en-US" altLang="zh-CN" sz="2200" b="1" dirty="0">
                <a:solidFill>
                  <a:srgbClr val="FFC000"/>
                </a:solidFill>
                <a:latin typeface="Times New Roman" panose="02020603050405020304" pitchFamily="18" charset="0"/>
                <a:cs typeface="Times New Roman" panose="02020603050405020304" pitchFamily="18" charset="0"/>
              </a:rPr>
              <a:t>which is currently lacking</a:t>
            </a:r>
            <a:r>
              <a:rPr lang="en-US" altLang="zh-CN" sz="2200" b="1" dirty="0">
                <a:solidFill>
                  <a:schemeClr val="bg1"/>
                </a:solidFill>
                <a:latin typeface="Times New Roman" panose="02020603050405020304" pitchFamily="18" charset="0"/>
                <a:cs typeface="Times New Roman" panose="02020603050405020304" pitchFamily="18" charset="0"/>
              </a:rPr>
              <a:t>.</a:t>
            </a:r>
          </a:p>
        </p:txBody>
      </p:sp>
      <p:sp>
        <p:nvSpPr>
          <p:cNvPr id="60" name="textbox 60">
            <a:extLst>
              <a:ext uri="{FF2B5EF4-FFF2-40B4-BE49-F238E27FC236}">
                <a16:creationId xmlns:a16="http://schemas.microsoft.com/office/drawing/2014/main" id="{A592A6BC-DCF2-4D6D-7819-24B91ACB07A2}"/>
              </a:ext>
            </a:extLst>
          </p:cNvPr>
          <p:cNvSpPr/>
          <p:nvPr/>
        </p:nvSpPr>
        <p:spPr>
          <a:xfrm>
            <a:off x="3048" y="0"/>
            <a:ext cx="11190731" cy="509323"/>
          </a:xfrm>
          <a:prstGeom prst="rect">
            <a:avLst/>
          </a:prstGeom>
          <a:solidFill>
            <a:srgbClr val="084E6E">
              <a:alpha val="100000"/>
            </a:srgbClr>
          </a:solidFill>
          <a:ln w="0" cap="flat">
            <a:noFill/>
            <a:prstDash val="solid"/>
            <a:miter lim="0"/>
          </a:ln>
        </p:spPr>
        <p:txBody>
          <a:bodyPr vert="horz" wrap="square" lIns="0" tIns="0" rIns="0" bIns="0"/>
          <a:lstStyle/>
          <a:p>
            <a:pPr algn="l" rtl="0" eaLnBrk="0">
              <a:lnSpc>
                <a:spcPct val="102000"/>
              </a:lnSpc>
              <a:tabLst/>
            </a:pPr>
            <a:endParaRPr sz="900" dirty="0">
              <a:latin typeface="Arial"/>
              <a:ea typeface="Arial"/>
              <a:cs typeface="Arial"/>
            </a:endParaRPr>
          </a:p>
          <a:p>
            <a:pPr marL="368300" algn="l" rtl="0" eaLnBrk="0">
              <a:lnSpc>
                <a:spcPct val="77000"/>
              </a:lnSpc>
              <a:spcBef>
                <a:spcPts val="6"/>
              </a:spcBef>
              <a:tabLst/>
            </a:pPr>
            <a:r>
              <a:rPr sz="2400" b="1" kern="0" spc="0" dirty="0">
                <a:solidFill>
                  <a:srgbClr val="FFFFFF">
                    <a:alpha val="100000"/>
                  </a:srgbClr>
                </a:solidFill>
                <a:latin typeface="Times New Roman"/>
                <a:ea typeface="Times New Roman"/>
                <a:cs typeface="Times New Roman"/>
              </a:rPr>
              <a:t>Motivation</a:t>
            </a:r>
            <a:endParaRPr sz="2400" dirty="0">
              <a:latin typeface="Times New Roman"/>
              <a:ea typeface="Times New Roman"/>
              <a:cs typeface="Times New Roman"/>
            </a:endParaRPr>
          </a:p>
        </p:txBody>
      </p:sp>
      <p:pic>
        <p:nvPicPr>
          <p:cNvPr id="76" name="picture 76">
            <a:extLst>
              <a:ext uri="{FF2B5EF4-FFF2-40B4-BE49-F238E27FC236}">
                <a16:creationId xmlns:a16="http://schemas.microsoft.com/office/drawing/2014/main" id="{400C1F19-7CE1-B165-D0E9-BDABAF067C2E}"/>
              </a:ext>
            </a:extLst>
          </p:cNvPr>
          <p:cNvPicPr>
            <a:picLocks noChangeAspect="1"/>
          </p:cNvPicPr>
          <p:nvPr/>
        </p:nvPicPr>
        <p:blipFill>
          <a:blip r:embed="rId4"/>
          <a:stretch>
            <a:fillRect/>
          </a:stretch>
        </p:blipFill>
        <p:spPr>
          <a:xfrm rot="21600000">
            <a:off x="11193780" y="0"/>
            <a:ext cx="998219" cy="507491"/>
          </a:xfrm>
          <a:prstGeom prst="rect">
            <a:avLst/>
          </a:prstGeom>
        </p:spPr>
      </p:pic>
      <p:pic>
        <p:nvPicPr>
          <p:cNvPr id="82" name="picture 82">
            <a:extLst>
              <a:ext uri="{FF2B5EF4-FFF2-40B4-BE49-F238E27FC236}">
                <a16:creationId xmlns:a16="http://schemas.microsoft.com/office/drawing/2014/main" id="{869719AE-1B09-B044-51BC-8C0641641278}"/>
              </a:ext>
            </a:extLst>
          </p:cNvPr>
          <p:cNvPicPr>
            <a:picLocks noChangeAspect="1"/>
          </p:cNvPicPr>
          <p:nvPr/>
        </p:nvPicPr>
        <p:blipFill>
          <a:blip r:embed="rId5"/>
          <a:stretch>
            <a:fillRect/>
          </a:stretch>
        </p:blipFill>
        <p:spPr>
          <a:xfrm rot="21600000">
            <a:off x="11885676" y="6617207"/>
            <a:ext cx="205740" cy="239267"/>
          </a:xfrm>
          <a:prstGeom prst="rect">
            <a:avLst/>
          </a:prstGeom>
        </p:spPr>
      </p:pic>
      <p:sp>
        <p:nvSpPr>
          <p:cNvPr id="3" name="文本框 2">
            <a:extLst>
              <a:ext uri="{FF2B5EF4-FFF2-40B4-BE49-F238E27FC236}">
                <a16:creationId xmlns:a16="http://schemas.microsoft.com/office/drawing/2014/main" id="{29CB0942-2F3B-292A-E032-0DEF4B407857}"/>
              </a:ext>
            </a:extLst>
          </p:cNvPr>
          <p:cNvSpPr txBox="1"/>
          <p:nvPr/>
        </p:nvSpPr>
        <p:spPr>
          <a:xfrm>
            <a:off x="0" y="26398"/>
            <a:ext cx="12188952" cy="461665"/>
          </a:xfrm>
          <a:prstGeom prst="rect">
            <a:avLst/>
          </a:prstGeom>
          <a:noFill/>
        </p:spPr>
        <p:txBody>
          <a:bodyPr wrap="square">
            <a:spAutoFit/>
          </a:bodyPr>
          <a:lstStyle/>
          <a:p>
            <a:pPr algn="ctr">
              <a:spcBef>
                <a:spcPct val="0"/>
              </a:spcBef>
            </a:pP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Development status of </a:t>
            </a:r>
            <a:r>
              <a:rPr lang="en-US" altLang="zh-CN" sz="2400" b="1" kern="0" spc="0" dirty="0">
                <a:solidFill>
                  <a:srgbClr val="FFFFFF">
                    <a:alpha val="100000"/>
                  </a:srgbClr>
                </a:solidFill>
                <a:latin typeface="Times New Roman"/>
                <a:ea typeface="Times New Roman"/>
                <a:cs typeface="Times New Roman"/>
              </a:rPr>
              <a:t>miniature pulse tube cryocoo</a:t>
            </a:r>
            <a:r>
              <a:rPr lang="en-US" altLang="zh-CN" sz="2400" b="1" kern="0" spc="-10" dirty="0">
                <a:solidFill>
                  <a:srgbClr val="FFFFFF">
                    <a:alpha val="100000"/>
                  </a:srgbClr>
                </a:solidFill>
                <a:latin typeface="Times New Roman"/>
                <a:ea typeface="Times New Roman"/>
                <a:cs typeface="Times New Roman"/>
              </a:rPr>
              <a:t>lers</a:t>
            </a:r>
            <a:endPar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endParaRPr>
          </a:p>
        </p:txBody>
      </p:sp>
      <p:graphicFrame>
        <p:nvGraphicFramePr>
          <p:cNvPr id="4" name="表格 3">
            <a:extLst>
              <a:ext uri="{FF2B5EF4-FFF2-40B4-BE49-F238E27FC236}">
                <a16:creationId xmlns:a16="http://schemas.microsoft.com/office/drawing/2014/main" id="{66E45692-F8BA-9368-7D4D-5FEF4C0B9A87}"/>
              </a:ext>
            </a:extLst>
          </p:cNvPr>
          <p:cNvGraphicFramePr>
            <a:graphicFrameLocks noGrp="1"/>
          </p:cNvGraphicFramePr>
          <p:nvPr>
            <p:extLst>
              <p:ext uri="{D42A27DB-BD31-4B8C-83A1-F6EECF244321}">
                <p14:modId xmlns:p14="http://schemas.microsoft.com/office/powerpoint/2010/main" val="2223304233"/>
              </p:ext>
            </p:extLst>
          </p:nvPr>
        </p:nvGraphicFramePr>
        <p:xfrm>
          <a:off x="6004505" y="1747144"/>
          <a:ext cx="5840022" cy="3727157"/>
        </p:xfrm>
        <a:graphic>
          <a:graphicData uri="http://schemas.openxmlformats.org/drawingml/2006/table">
            <a:tbl>
              <a:tblPr/>
              <a:tblGrid>
                <a:gridCol w="916397">
                  <a:extLst>
                    <a:ext uri="{9D8B030D-6E8A-4147-A177-3AD203B41FA5}">
                      <a16:colId xmlns:a16="http://schemas.microsoft.com/office/drawing/2014/main" val="1270796344"/>
                    </a:ext>
                  </a:extLst>
                </a:gridCol>
                <a:gridCol w="464749">
                  <a:extLst>
                    <a:ext uri="{9D8B030D-6E8A-4147-A177-3AD203B41FA5}">
                      <a16:colId xmlns:a16="http://schemas.microsoft.com/office/drawing/2014/main" val="550667121"/>
                    </a:ext>
                  </a:extLst>
                </a:gridCol>
                <a:gridCol w="970983">
                  <a:extLst>
                    <a:ext uri="{9D8B030D-6E8A-4147-A177-3AD203B41FA5}">
                      <a16:colId xmlns:a16="http://schemas.microsoft.com/office/drawing/2014/main" val="3305415837"/>
                    </a:ext>
                  </a:extLst>
                </a:gridCol>
                <a:gridCol w="1162631">
                  <a:extLst>
                    <a:ext uri="{9D8B030D-6E8A-4147-A177-3AD203B41FA5}">
                      <a16:colId xmlns:a16="http://schemas.microsoft.com/office/drawing/2014/main" val="691543870"/>
                    </a:ext>
                  </a:extLst>
                </a:gridCol>
                <a:gridCol w="1162631">
                  <a:extLst>
                    <a:ext uri="{9D8B030D-6E8A-4147-A177-3AD203B41FA5}">
                      <a16:colId xmlns:a16="http://schemas.microsoft.com/office/drawing/2014/main" val="1018618026"/>
                    </a:ext>
                  </a:extLst>
                </a:gridCol>
                <a:gridCol w="1162631">
                  <a:extLst>
                    <a:ext uri="{9D8B030D-6E8A-4147-A177-3AD203B41FA5}">
                      <a16:colId xmlns:a16="http://schemas.microsoft.com/office/drawing/2014/main" val="4013275512"/>
                    </a:ext>
                  </a:extLst>
                </a:gridCol>
              </a:tblGrid>
              <a:tr h="618302">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400" b="1"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rPr>
                        <a:t>Institution</a:t>
                      </a:r>
                      <a:endParaRPr lang="zh-CN" sz="14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24C89"/>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4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rPr>
                        <a:t>Time</a:t>
                      </a:r>
                      <a:endParaRPr lang="zh-CN" sz="14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24C89"/>
                    </a:solidFill>
                  </a:tcPr>
                </a:tc>
                <a:tc>
                  <a:txBody>
                    <a:bodyPr/>
                    <a:lstStyle/>
                    <a:p>
                      <a:pPr algn="ctr" fontAlgn="ctr"/>
                      <a:r>
                        <a:rPr lang="en-US" altLang="zh-CN" sz="14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rPr>
                        <a:t>Total weight</a:t>
                      </a:r>
                      <a:endParaRPr lang="zh-CN" sz="14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24C89"/>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400" b="1"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rPr>
                        <a:t>Cooling power</a:t>
                      </a:r>
                      <a:endParaRPr lang="zh-CN" sz="14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24C89"/>
                    </a:solidFill>
                  </a:tcPr>
                </a:tc>
                <a:tc>
                  <a:txBody>
                    <a:bodyPr/>
                    <a:lstStyle/>
                    <a:p>
                      <a:pPr algn="ctr" fontAlgn="ctr"/>
                      <a:r>
                        <a:rPr lang="en-US" altLang="zh-CN" sz="14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rPr>
                        <a:t>Relative Carnot Efficiency</a:t>
                      </a:r>
                      <a:endParaRPr lang="zh-CN" sz="14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24C89"/>
                    </a:solidFill>
                  </a:tcPr>
                </a:tc>
                <a:tc>
                  <a:txBody>
                    <a:bodyPr/>
                    <a:lstStyle/>
                    <a:p>
                      <a:pPr algn="ctr" fontAlgn="ctr"/>
                      <a:r>
                        <a:rPr lang="en-US" altLang="zh-CN" sz="14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rPr>
                        <a:t>Cooling power per unit mass</a:t>
                      </a:r>
                      <a:endParaRPr lang="zh-CN" sz="1400" b="1" i="0" u="none" strike="noStrike" dirty="0">
                        <a:solidFill>
                          <a:schemeClr val="bg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24C89"/>
                    </a:solidFill>
                  </a:tcPr>
                </a:tc>
                <a:extLst>
                  <a:ext uri="{0D108BD9-81ED-4DB2-BD59-A6C34878D82A}">
                    <a16:rowId xmlns:a16="http://schemas.microsoft.com/office/drawing/2014/main" val="1527240964"/>
                  </a:ext>
                </a:extLst>
              </a:tr>
              <a:tr h="513719">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14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NGAS</a:t>
                      </a:r>
                      <a:endParaRPr lang="zh-CN" altLang="zh-CN" sz="14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2007</a:t>
                      </a:r>
                      <a:endParaRPr 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782 g</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1.1 W at 77 K</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7.89%</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1.41 W/kg</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extLst>
                  <a:ext uri="{0D108BD9-81ED-4DB2-BD59-A6C34878D82A}">
                    <a16:rowId xmlns:a16="http://schemas.microsoft.com/office/drawing/2014/main" val="326649025"/>
                  </a:ext>
                </a:extLst>
              </a:tr>
              <a:tr h="513719">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4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NGAS</a:t>
                      </a:r>
                      <a:endParaRPr lang="zh-CN" sz="14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2009</a:t>
                      </a:r>
                      <a:endParaRPr 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857 g</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1.3 W at 77 K</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7.32%</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1.52 W/kg</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extLst>
                  <a:ext uri="{0D108BD9-81ED-4DB2-BD59-A6C34878D82A}">
                    <a16:rowId xmlns:a16="http://schemas.microsoft.com/office/drawing/2014/main" val="1921670094"/>
                  </a:ext>
                </a:extLst>
              </a:tr>
              <a:tr h="513719">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4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LM</a:t>
                      </a:r>
                      <a:endParaRPr lang="zh-CN" sz="14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2016</a:t>
                      </a:r>
                      <a:endParaRPr 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450 g</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 W at 80 K</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4.58%</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2.22 W/kg</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extLst>
                  <a:ext uri="{0D108BD9-81ED-4DB2-BD59-A6C34878D82A}">
                    <a16:rowId xmlns:a16="http://schemas.microsoft.com/office/drawing/2014/main" val="1789355922"/>
                  </a:ext>
                </a:extLst>
              </a:tr>
              <a:tr h="513719">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4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TIPC,CAS</a:t>
                      </a:r>
                      <a:endParaRPr lang="zh-CN" sz="14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2018</a:t>
                      </a:r>
                      <a:endParaRPr 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marL="0" marR="0" indent="0" algn="ctr" defTabSz="914217" rtl="0" eaLnBrk="1" fontAlgn="ctr" latinLnBrk="0" hangingPunct="1">
                        <a:lnSpc>
                          <a:spcPct val="100000"/>
                        </a:lnSpc>
                        <a:spcBef>
                          <a:spcPts val="0"/>
                        </a:spcBef>
                        <a:spcAft>
                          <a:spcPts val="0"/>
                        </a:spcAft>
                        <a:buClrTx/>
                        <a:buSzTx/>
                        <a:buFontTx/>
                        <a:buNone/>
                        <a:tabLst/>
                        <a:defRPr/>
                      </a:pP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 kg</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marL="0" marR="0" indent="0" algn="ctr" defTabSz="914217" rtl="0" eaLnBrk="1" fontAlgn="ctr" latinLnBrk="0" hangingPunct="1">
                        <a:lnSpc>
                          <a:spcPct val="100000"/>
                        </a:lnSpc>
                        <a:spcBef>
                          <a:spcPts val="0"/>
                        </a:spcBef>
                        <a:spcAft>
                          <a:spcPts val="0"/>
                        </a:spcAft>
                        <a:buClrTx/>
                        <a:buSzTx/>
                        <a:buFontTx/>
                        <a:buNone/>
                        <a:tabLst/>
                        <a:defRPr/>
                      </a:pP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1.24 W at 80 K</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marL="0" marR="0" indent="0" algn="ctr" defTabSz="914217" rtl="0" eaLnBrk="1" fontAlgn="ctr" latinLnBrk="0" hangingPunct="1">
                        <a:lnSpc>
                          <a:spcPct val="100000"/>
                        </a:lnSpc>
                        <a:spcBef>
                          <a:spcPts val="0"/>
                        </a:spcBef>
                        <a:spcAft>
                          <a:spcPts val="0"/>
                        </a:spcAft>
                        <a:buClrTx/>
                        <a:buSzTx/>
                        <a:buFontTx/>
                        <a:buNone/>
                        <a:tabLst/>
                        <a:defRPr/>
                      </a:pP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9.30%</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marL="0" marR="0" indent="0" algn="ctr" defTabSz="914217" rtl="0" eaLnBrk="1" fontAlgn="ctr" latinLnBrk="0" hangingPunct="1">
                        <a:lnSpc>
                          <a:spcPct val="100000"/>
                        </a:lnSpc>
                        <a:spcBef>
                          <a:spcPts val="0"/>
                        </a:spcBef>
                        <a:spcAft>
                          <a:spcPts val="0"/>
                        </a:spcAft>
                        <a:buClrTx/>
                        <a:buSzTx/>
                        <a:buFontTx/>
                        <a:buNone/>
                        <a:tabLst/>
                        <a:defRPr/>
                      </a:pP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1.24 W/kg</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extLst>
                  <a:ext uri="{0D108BD9-81ED-4DB2-BD59-A6C34878D82A}">
                    <a16:rowId xmlns:a16="http://schemas.microsoft.com/office/drawing/2014/main" val="3950450343"/>
                  </a:ext>
                </a:extLst>
              </a:tr>
              <a:tr h="513719">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4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TIPC,CAS</a:t>
                      </a:r>
                      <a:endParaRPr lang="zh-CN" altLang="zh-CN" sz="14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sz="140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2018</a:t>
                      </a:r>
                      <a:endParaRPr 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598 g</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1.2 W at 80 K</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7.33%</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2.01 W/kg</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CCD9E3"/>
                    </a:solidFill>
                  </a:tcPr>
                </a:tc>
                <a:extLst>
                  <a:ext uri="{0D108BD9-81ED-4DB2-BD59-A6C34878D82A}">
                    <a16:rowId xmlns:a16="http://schemas.microsoft.com/office/drawing/2014/main" val="909602188"/>
                  </a:ext>
                </a:extLst>
              </a:tr>
              <a:tr h="513719">
                <a:tc>
                  <a:txBody>
                    <a:bodyPr/>
                    <a:lstStyle/>
                    <a:p>
                      <a:pPr algn="ctr" fontAlgn="ctr"/>
                      <a:r>
                        <a:rPr lang="en-US" altLang="zh-CN" sz="14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ZJU</a:t>
                      </a:r>
                      <a:endParaRPr lang="zh-CN" altLang="zh-CN" sz="1400" b="1"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solidFill>
                        <a:srgbClr val="FFFFFF"/>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24C89"/>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2024</a:t>
                      </a:r>
                      <a:endParaRPr 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24C89"/>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0.97 kg</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24C89"/>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1.73W at 77K</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24C89"/>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7.50%</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24C89"/>
                      </a:solidFill>
                      <a:prstDash val="solid"/>
                      <a:round/>
                      <a:headEnd type="none" w="med" len="med"/>
                      <a:tailEnd type="none" w="med" len="med"/>
                    </a:lnB>
                    <a:lnTlToBr w="12700" cmpd="sng">
                      <a:noFill/>
                      <a:prstDash val="solid"/>
                    </a:lnTlToBr>
                    <a:lnBlToTr w="12700" cmpd="sng">
                      <a:noFill/>
                      <a:prstDash val="solid"/>
                    </a:lnBlToTr>
                    <a:solidFill>
                      <a:srgbClr val="CCD9E3"/>
                    </a:solidFill>
                  </a:tcPr>
                </a:tc>
                <a:tc>
                  <a:txBody>
                    <a:bodyPr/>
                    <a:lstStyle/>
                    <a:p>
                      <a:pPr algn="ctr" fontAlgn="ctr"/>
                      <a:r>
                        <a:rPr lang="en-US"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rPr>
                        <a:t>1.78 W/kg</a:t>
                      </a:r>
                      <a:endParaRPr lang="zh-CN" altLang="zh-CN" sz="1400" b="0" i="0" u="none" strike="noStrike" dirty="0">
                        <a:solidFill>
                          <a:schemeClr val="tx1"/>
                        </a:solidFill>
                        <a:effectLst/>
                        <a:latin typeface="Times New Roman" panose="02020603050405020304" pitchFamily="18" charset="0"/>
                        <a:ea typeface="微软雅黑" panose="020B0503020204020204" pitchFamily="34" charset="-122"/>
                        <a:cs typeface="Times New Roman" panose="02020603050405020304" pitchFamily="18" charset="0"/>
                      </a:endParaRPr>
                    </a:p>
                  </a:txBody>
                  <a:tcPr marL="4763" marR="4763" marT="4763"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24C89"/>
                      </a:solidFill>
                      <a:prstDash val="solid"/>
                      <a:round/>
                      <a:headEnd type="none" w="med" len="med"/>
                      <a:tailEnd type="none" w="med" len="med"/>
                    </a:lnB>
                    <a:lnTlToBr w="12700" cmpd="sng">
                      <a:noFill/>
                      <a:prstDash val="solid"/>
                    </a:lnTlToBr>
                    <a:lnBlToTr w="12700" cmpd="sng">
                      <a:noFill/>
                      <a:prstDash val="solid"/>
                    </a:lnBlToTr>
                    <a:solidFill>
                      <a:srgbClr val="CCD9E3"/>
                    </a:solidFill>
                  </a:tcPr>
                </a:tc>
                <a:extLst>
                  <a:ext uri="{0D108BD9-81ED-4DB2-BD59-A6C34878D82A}">
                    <a16:rowId xmlns:a16="http://schemas.microsoft.com/office/drawing/2014/main" val="3353811273"/>
                  </a:ext>
                </a:extLst>
              </a:tr>
            </a:tbl>
          </a:graphicData>
        </a:graphic>
      </p:graphicFrame>
      <p:grpSp>
        <p:nvGrpSpPr>
          <p:cNvPr id="5" name="组合 4">
            <a:extLst>
              <a:ext uri="{FF2B5EF4-FFF2-40B4-BE49-F238E27FC236}">
                <a16:creationId xmlns:a16="http://schemas.microsoft.com/office/drawing/2014/main" id="{8420A9A0-D609-917C-5134-6435AF6E0A1A}"/>
              </a:ext>
            </a:extLst>
          </p:cNvPr>
          <p:cNvGrpSpPr/>
          <p:nvPr/>
        </p:nvGrpSpPr>
        <p:grpSpPr>
          <a:xfrm>
            <a:off x="379583" y="1747144"/>
            <a:ext cx="5592810" cy="4057803"/>
            <a:chOff x="6272327" y="1917254"/>
            <a:chExt cx="5284009" cy="4057803"/>
          </a:xfrm>
        </p:grpSpPr>
        <p:sp>
          <p:nvSpPr>
            <p:cNvPr id="7" name="矩形 6">
              <a:extLst>
                <a:ext uri="{FF2B5EF4-FFF2-40B4-BE49-F238E27FC236}">
                  <a16:creationId xmlns:a16="http://schemas.microsoft.com/office/drawing/2014/main" id="{199648E0-41F2-0FEC-7262-9668E5174F97}"/>
                </a:ext>
              </a:extLst>
            </p:cNvPr>
            <p:cNvSpPr/>
            <p:nvPr/>
          </p:nvSpPr>
          <p:spPr>
            <a:xfrm>
              <a:off x="7194191" y="5556866"/>
              <a:ext cx="3955949" cy="418191"/>
            </a:xfrm>
            <a:prstGeom prst="rect">
              <a:avLst/>
            </a:prstGeom>
            <a:noFill/>
            <a:ln>
              <a:noFill/>
            </a:ln>
          </p:spPr>
          <p:txBody>
            <a:bodyPr wrap="square" rtlCol="0">
              <a:spAutoFit/>
            </a:bodyPr>
            <a:lstStyle/>
            <a:p>
              <a:pPr algn="ctr" defTabSz="912813" eaLnBrk="0" fontAlgn="base" hangingPunct="0">
                <a:lnSpc>
                  <a:spcPct val="150000"/>
                </a:lnSpc>
                <a:spcBef>
                  <a:spcPct val="0"/>
                </a:spcBef>
                <a:spcAft>
                  <a:spcPct val="0"/>
                </a:spcAft>
              </a:pPr>
              <a:endParaRPr lang="zh-CN" altLang="en-US" sz="1600" b="1" kern="0" dirty="0">
                <a:solidFill>
                  <a:srgbClr val="024C89"/>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13" name="Picture 2">
              <a:extLst>
                <a:ext uri="{FF2B5EF4-FFF2-40B4-BE49-F238E27FC236}">
                  <a16:creationId xmlns:a16="http://schemas.microsoft.com/office/drawing/2014/main" id="{3ABACC43-D098-CF5D-2E82-92CA562583A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72327" y="1927418"/>
              <a:ext cx="1309413" cy="1634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3">
              <a:extLst>
                <a:ext uri="{FF2B5EF4-FFF2-40B4-BE49-F238E27FC236}">
                  <a16:creationId xmlns:a16="http://schemas.microsoft.com/office/drawing/2014/main" id="{550BD6FD-881D-BEC4-8E13-A5CC875BA26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27627" y="1917254"/>
              <a:ext cx="1444538" cy="1634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4">
              <a:extLst>
                <a:ext uri="{FF2B5EF4-FFF2-40B4-BE49-F238E27FC236}">
                  <a16:creationId xmlns:a16="http://schemas.microsoft.com/office/drawing/2014/main" id="{D6758821-1190-109E-7C73-634F0C57E3C0}"/>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300499" y="1922460"/>
              <a:ext cx="2255837" cy="162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文本框 15">
              <a:extLst>
                <a:ext uri="{FF2B5EF4-FFF2-40B4-BE49-F238E27FC236}">
                  <a16:creationId xmlns:a16="http://schemas.microsoft.com/office/drawing/2014/main" id="{BB65DC00-EAC8-9132-13C4-C382DD711890}"/>
                </a:ext>
              </a:extLst>
            </p:cNvPr>
            <p:cNvSpPr txBox="1"/>
            <p:nvPr/>
          </p:nvSpPr>
          <p:spPr>
            <a:xfrm>
              <a:off x="6951329" y="3218934"/>
              <a:ext cx="611065" cy="307777"/>
            </a:xfrm>
            <a:prstGeom prst="rect">
              <a:avLst/>
            </a:prstGeom>
            <a:solidFill>
              <a:sysClr val="windowText" lastClr="000000"/>
            </a:solid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prstClr val="white"/>
                  </a:solidFill>
                  <a:effectLst/>
                  <a:uLnTx/>
                  <a:uFillTx/>
                  <a:latin typeface="Calibri" panose="020F0502020204030204"/>
                </a:rPr>
                <a:t>NGAS</a:t>
              </a:r>
              <a:endParaRPr kumimoji="0" lang="zh-CN" altLang="en-US" sz="1400" b="1" i="0" u="none" strike="noStrike" kern="0" cap="none" spc="0" normalizeH="0" baseline="0" noProof="0" dirty="0">
                <a:ln>
                  <a:noFill/>
                </a:ln>
                <a:solidFill>
                  <a:prstClr val="white"/>
                </a:solidFill>
                <a:effectLst/>
                <a:uLnTx/>
                <a:uFillTx/>
                <a:latin typeface="Calibri" panose="020F0502020204030204"/>
              </a:endParaRPr>
            </a:p>
          </p:txBody>
        </p:sp>
        <p:sp>
          <p:nvSpPr>
            <p:cNvPr id="17" name="文本框 16">
              <a:extLst>
                <a:ext uri="{FF2B5EF4-FFF2-40B4-BE49-F238E27FC236}">
                  <a16:creationId xmlns:a16="http://schemas.microsoft.com/office/drawing/2014/main" id="{92B76181-6B5B-9E18-56AB-7532DFA6F9FC}"/>
                </a:ext>
              </a:extLst>
            </p:cNvPr>
            <p:cNvSpPr txBox="1"/>
            <p:nvPr/>
          </p:nvSpPr>
          <p:spPr>
            <a:xfrm>
              <a:off x="8334777" y="3225730"/>
              <a:ext cx="417102" cy="307777"/>
            </a:xfrm>
            <a:prstGeom prst="rect">
              <a:avLst/>
            </a:prstGeom>
            <a:solidFill>
              <a:sysClr val="windowText" lastClr="000000"/>
            </a:solid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1400" b="1" kern="0" dirty="0">
                  <a:solidFill>
                    <a:prstClr val="white"/>
                  </a:solidFill>
                  <a:latin typeface="Calibri" panose="020F0502020204030204"/>
                </a:rPr>
                <a:t>LM</a:t>
              </a:r>
              <a:endParaRPr kumimoji="0" lang="zh-CN" altLang="en-US" sz="1400" b="1" i="0" u="none" strike="noStrike" kern="0" cap="none" spc="0" normalizeH="0" baseline="0" noProof="0" dirty="0">
                <a:ln>
                  <a:noFill/>
                </a:ln>
                <a:solidFill>
                  <a:prstClr val="white"/>
                </a:solidFill>
                <a:effectLst/>
                <a:uLnTx/>
                <a:uFillTx/>
                <a:latin typeface="Calibri" panose="020F0502020204030204"/>
              </a:endParaRPr>
            </a:p>
          </p:txBody>
        </p:sp>
        <p:sp>
          <p:nvSpPr>
            <p:cNvPr id="18" name="文本框 17">
              <a:extLst>
                <a:ext uri="{FF2B5EF4-FFF2-40B4-BE49-F238E27FC236}">
                  <a16:creationId xmlns:a16="http://schemas.microsoft.com/office/drawing/2014/main" id="{5CFF480F-5C72-98A9-3797-2D19FE4AC621}"/>
                </a:ext>
              </a:extLst>
            </p:cNvPr>
            <p:cNvSpPr txBox="1"/>
            <p:nvPr/>
          </p:nvSpPr>
          <p:spPr>
            <a:xfrm>
              <a:off x="11044657" y="3225730"/>
              <a:ext cx="511679" cy="307777"/>
            </a:xfrm>
            <a:prstGeom prst="rect">
              <a:avLst/>
            </a:prstGeom>
            <a:solidFill>
              <a:sysClr val="windowText" lastClr="000000"/>
            </a:solid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1400" b="1" kern="0" dirty="0">
                  <a:solidFill>
                    <a:prstClr val="white"/>
                  </a:solidFill>
                  <a:latin typeface="Calibri" panose="020F0502020204030204"/>
                </a:rPr>
                <a:t>TIPC</a:t>
              </a:r>
              <a:endParaRPr kumimoji="0" lang="zh-CN" altLang="en-US" sz="1400" b="1" i="0" u="none" strike="noStrike" kern="0" cap="none" spc="0" normalizeH="0" baseline="0" noProof="0" dirty="0">
                <a:ln>
                  <a:noFill/>
                </a:ln>
                <a:solidFill>
                  <a:prstClr val="white"/>
                </a:solidFill>
                <a:effectLst/>
                <a:uLnTx/>
                <a:uFillTx/>
                <a:latin typeface="Calibri" panose="020F0502020204030204"/>
              </a:endParaRPr>
            </a:p>
          </p:txBody>
        </p:sp>
      </p:grpSp>
      <p:graphicFrame>
        <p:nvGraphicFramePr>
          <p:cNvPr id="20" name="table 58">
            <a:extLst>
              <a:ext uri="{FF2B5EF4-FFF2-40B4-BE49-F238E27FC236}">
                <a16:creationId xmlns:a16="http://schemas.microsoft.com/office/drawing/2014/main" id="{45713491-25E4-B6E4-3CB7-18E6283EE272}"/>
              </a:ext>
            </a:extLst>
          </p:cNvPr>
          <p:cNvGraphicFramePr>
            <a:graphicFrameLocks noGrp="1"/>
          </p:cNvGraphicFramePr>
          <p:nvPr>
            <p:extLst>
              <p:ext uri="{D42A27DB-BD31-4B8C-83A1-F6EECF244321}">
                <p14:modId xmlns:p14="http://schemas.microsoft.com/office/powerpoint/2010/main" val="612332718"/>
              </p:ext>
            </p:extLst>
          </p:nvPr>
        </p:nvGraphicFramePr>
        <p:xfrm>
          <a:off x="379583" y="625078"/>
          <a:ext cx="11470005" cy="1005840"/>
        </p:xfrm>
        <a:graphic>
          <a:graphicData uri="http://schemas.openxmlformats.org/drawingml/2006/table">
            <a:tbl>
              <a:tblPr>
                <a:solidFill>
                  <a:srgbClr val="12618A"/>
                </a:solidFill>
              </a:tblPr>
              <a:tblGrid>
                <a:gridCol w="11470005">
                  <a:extLst>
                    <a:ext uri="{9D8B030D-6E8A-4147-A177-3AD203B41FA5}">
                      <a16:colId xmlns:a16="http://schemas.microsoft.com/office/drawing/2014/main" val="20000"/>
                    </a:ext>
                  </a:extLst>
                </a:gridCol>
              </a:tblGrid>
              <a:tr h="702675">
                <a:tc>
                  <a:txBody>
                    <a:bodyPr/>
                    <a:lstStyle/>
                    <a:p>
                      <a:pPr marL="342900" lvl="0" indent="-342900">
                        <a:lnSpc>
                          <a:spcPct val="100000"/>
                        </a:lnSpc>
                        <a:buFont typeface="Wingdings" panose="05000000000000000000" pitchFamily="2" charset="2"/>
                        <a:buChar char="l"/>
                        <a:defRPr/>
                      </a:pPr>
                      <a:r>
                        <a:rPr lang="en-US" altLang="zh-CN" sz="22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The maximum cooling power is </a:t>
                      </a:r>
                      <a:r>
                        <a:rPr lang="en-US" altLang="zh-CN" sz="2200" b="1" dirty="0">
                          <a:solidFill>
                            <a:srgbClr val="FFC000"/>
                          </a:solidFill>
                          <a:latin typeface="Times New Roman" panose="02020603050405020304" pitchFamily="18" charset="0"/>
                          <a:ea typeface="微软雅黑" panose="020B0503020204020204" pitchFamily="34" charset="-122"/>
                          <a:cs typeface="Times New Roman" panose="02020603050405020304" pitchFamily="18" charset="0"/>
                        </a:rPr>
                        <a:t>1.73 W</a:t>
                      </a:r>
                      <a:r>
                        <a:rPr lang="en-US" altLang="zh-CN" sz="22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 the highest efficiency is </a:t>
                      </a:r>
                      <a:r>
                        <a:rPr lang="en-US" altLang="zh-CN" sz="2200" b="1" dirty="0">
                          <a:solidFill>
                            <a:srgbClr val="FFC000"/>
                          </a:solidFill>
                          <a:latin typeface="Times New Roman" panose="02020603050405020304" pitchFamily="18" charset="0"/>
                          <a:ea typeface="微软雅黑" panose="020B0503020204020204" pitchFamily="34" charset="-122"/>
                          <a:cs typeface="Times New Roman" panose="02020603050405020304" pitchFamily="18" charset="0"/>
                        </a:rPr>
                        <a:t>9.30%</a:t>
                      </a:r>
                      <a:r>
                        <a:rPr lang="en-US" altLang="zh-CN" sz="22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 and the maximum cooling capacity per unit mass is </a:t>
                      </a:r>
                      <a:r>
                        <a:rPr lang="en-US" altLang="zh-CN" sz="2200" b="1" dirty="0">
                          <a:solidFill>
                            <a:srgbClr val="FFC000"/>
                          </a:solidFill>
                          <a:latin typeface="Times New Roman" panose="02020603050405020304" pitchFamily="18" charset="0"/>
                          <a:ea typeface="微软雅黑" panose="020B0503020204020204" pitchFamily="34" charset="-122"/>
                          <a:cs typeface="Times New Roman" panose="02020603050405020304" pitchFamily="18" charset="0"/>
                        </a:rPr>
                        <a:t>2.22 W/kg</a:t>
                      </a:r>
                    </a:p>
                    <a:p>
                      <a:pPr marL="342900" lvl="0" indent="-342900">
                        <a:lnSpc>
                          <a:spcPct val="100000"/>
                        </a:lnSpc>
                        <a:buFont typeface="Wingdings" panose="05000000000000000000" pitchFamily="2" charset="2"/>
                        <a:buChar char="l"/>
                        <a:defRPr/>
                      </a:pPr>
                      <a:r>
                        <a:rPr lang="en-US" altLang="zh-CN" sz="22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It lags behind miniature Stirling cryocooler in efficiency and compactness</a:t>
                      </a:r>
                    </a:p>
                  </a:txBody>
                  <a:tcPr marL="0" marR="0" marT="0" marB="0">
                    <a:lnL w="12700" cap="flat" cmpd="sng" algn="ctr">
                      <a:solidFill>
                        <a:srgbClr val="12618A"/>
                      </a:solidFill>
                      <a:prstDash val="solid"/>
                      <a:round/>
                      <a:headEnd type="none" w="med" len="med"/>
                      <a:tailEnd type="none" w="med" len="med"/>
                    </a:lnL>
                    <a:lnR w="12700" cap="flat" cmpd="sng" algn="ctr">
                      <a:solidFill>
                        <a:srgbClr val="12618A"/>
                      </a:solidFill>
                      <a:prstDash val="solid"/>
                      <a:round/>
                      <a:headEnd type="none" w="med" len="med"/>
                      <a:tailEnd type="none" w="med" len="med"/>
                    </a:lnR>
                    <a:lnT w="12700" cap="flat" cmpd="sng" algn="ctr">
                      <a:solidFill>
                        <a:srgbClr val="12618A"/>
                      </a:solidFill>
                      <a:prstDash val="solid"/>
                      <a:round/>
                      <a:headEnd type="none" w="med" len="med"/>
                      <a:tailEnd type="none" w="med" len="med"/>
                    </a:lnT>
                    <a:lnB w="12700" cap="flat" cmpd="sng" algn="ctr">
                      <a:solidFill>
                        <a:srgbClr val="12618A"/>
                      </a:solidFill>
                      <a:prstDash val="solid"/>
                      <a:round/>
                      <a:headEnd type="none" w="med" len="med"/>
                      <a:tailEnd type="none" w="med" len="med"/>
                    </a:lnB>
                    <a:solidFill>
                      <a:srgbClr val="1A7899"/>
                    </a:solidFill>
                  </a:tcPr>
                </a:tc>
                <a:extLst>
                  <a:ext uri="{0D108BD9-81ED-4DB2-BD59-A6C34878D82A}">
                    <a16:rowId xmlns:a16="http://schemas.microsoft.com/office/drawing/2014/main" val="10000"/>
                  </a:ext>
                </a:extLst>
              </a:tr>
            </a:tbl>
          </a:graphicData>
        </a:graphic>
      </p:graphicFrame>
      <p:pic>
        <p:nvPicPr>
          <p:cNvPr id="21" name="图片 20">
            <a:extLst>
              <a:ext uri="{FF2B5EF4-FFF2-40B4-BE49-F238E27FC236}">
                <a16:creationId xmlns:a16="http://schemas.microsoft.com/office/drawing/2014/main" id="{109AF67E-989C-FD55-F9A8-AF36D86C3018}"/>
              </a:ext>
            </a:extLst>
          </p:cNvPr>
          <p:cNvPicPr>
            <a:picLocks noChangeAspect="1"/>
          </p:cNvPicPr>
          <p:nvPr/>
        </p:nvPicPr>
        <p:blipFill>
          <a:blip r:embed="rId9"/>
          <a:stretch>
            <a:fillRect/>
          </a:stretch>
        </p:blipFill>
        <p:spPr>
          <a:xfrm>
            <a:off x="3896944" y="3976061"/>
            <a:ext cx="2026676" cy="1471700"/>
          </a:xfrm>
          <a:prstGeom prst="rect">
            <a:avLst/>
          </a:prstGeom>
        </p:spPr>
      </p:pic>
      <p:sp>
        <p:nvSpPr>
          <p:cNvPr id="22" name="矩形 21">
            <a:extLst>
              <a:ext uri="{FF2B5EF4-FFF2-40B4-BE49-F238E27FC236}">
                <a16:creationId xmlns:a16="http://schemas.microsoft.com/office/drawing/2014/main" id="{CFA0326B-CD70-DC20-5342-FCA1ED83A0CE}"/>
              </a:ext>
            </a:extLst>
          </p:cNvPr>
          <p:cNvSpPr/>
          <p:nvPr/>
        </p:nvSpPr>
        <p:spPr>
          <a:xfrm>
            <a:off x="284614" y="3632418"/>
            <a:ext cx="5840022" cy="470750"/>
          </a:xfrm>
          <a:prstGeom prst="rect">
            <a:avLst/>
          </a:prstGeom>
          <a:noFill/>
          <a:ln w="25400" cap="flat" cmpd="sng" algn="ctr">
            <a:noFill/>
            <a:prstDash val="solid"/>
          </a:ln>
          <a:effectLst/>
        </p:spPr>
        <p:txBody>
          <a:bodyPr anchor="ctr"/>
          <a:lstStyle/>
          <a:p>
            <a:pPr marL="285750" indent="-285750" defTabSz="912813" eaLnBrk="0" fontAlgn="base" hangingPunct="0">
              <a:lnSpc>
                <a:spcPct val="125000"/>
              </a:lnSpc>
              <a:spcBef>
                <a:spcPct val="0"/>
              </a:spcBef>
              <a:spcAft>
                <a:spcPct val="0"/>
              </a:spcAft>
              <a:buFont typeface="Wingdings" panose="05000000000000000000" pitchFamily="2" charset="2"/>
              <a:buChar char="n"/>
            </a:pPr>
            <a:r>
              <a:rPr lang="en-US" altLang="zh-CN" b="1" kern="0" dirty="0">
                <a:latin typeface="Times New Roman" panose="02020603050405020304" pitchFamily="18" charset="0"/>
                <a:ea typeface="微软雅黑"/>
                <a:cs typeface="Times New Roman" panose="02020603050405020304" pitchFamily="18" charset="0"/>
              </a:rPr>
              <a:t>Typical miniature Stirling cryocooler (Lihan-TC3170)</a:t>
            </a:r>
            <a:endParaRPr lang="zh-CN" altLang="en-US" b="1" kern="0" dirty="0">
              <a:solidFill>
                <a:srgbClr val="C00000"/>
              </a:solidFill>
              <a:latin typeface="Times New Roman" panose="02020603050405020304" pitchFamily="18" charset="0"/>
              <a:ea typeface="微软雅黑"/>
              <a:cs typeface="Times New Roman" panose="02020603050405020304" pitchFamily="18" charset="0"/>
            </a:endParaRPr>
          </a:p>
        </p:txBody>
      </p:sp>
      <p:sp>
        <p:nvSpPr>
          <p:cNvPr id="23" name="矩形 22">
            <a:extLst>
              <a:ext uri="{FF2B5EF4-FFF2-40B4-BE49-F238E27FC236}">
                <a16:creationId xmlns:a16="http://schemas.microsoft.com/office/drawing/2014/main" id="{A3F6CAC3-5B5A-3BB9-F18C-B0DD9873CA28}"/>
              </a:ext>
            </a:extLst>
          </p:cNvPr>
          <p:cNvSpPr/>
          <p:nvPr/>
        </p:nvSpPr>
        <p:spPr>
          <a:xfrm>
            <a:off x="339142" y="3976061"/>
            <a:ext cx="4335187" cy="1471700"/>
          </a:xfrm>
          <a:prstGeom prst="rect">
            <a:avLst/>
          </a:prstGeom>
          <a:noFill/>
          <a:ln w="25400" cap="flat" cmpd="sng" algn="ctr">
            <a:noFill/>
            <a:prstDash val="solid"/>
          </a:ln>
          <a:effectLst/>
        </p:spPr>
        <p:txBody>
          <a:bodyPr anchor="ctr"/>
          <a:lstStyle/>
          <a:p>
            <a:pPr marL="285750" indent="-285750" defTabSz="912813" eaLnBrk="0" fontAlgn="base" hangingPunct="0">
              <a:lnSpc>
                <a:spcPct val="125000"/>
              </a:lnSpc>
              <a:spcBef>
                <a:spcPct val="0"/>
              </a:spcBef>
              <a:spcAft>
                <a:spcPct val="0"/>
              </a:spcAft>
              <a:buFont typeface="Arial" panose="020B0604020202020204" pitchFamily="34" charset="0"/>
              <a:buChar char="•"/>
            </a:pPr>
            <a:r>
              <a:rPr lang="en-US" altLang="zh-CN" sz="1600" kern="0" dirty="0">
                <a:latin typeface="Times New Roman" panose="02020603050405020304" pitchFamily="18" charset="0"/>
                <a:ea typeface="微软雅黑"/>
                <a:cs typeface="Times New Roman" panose="02020603050405020304" pitchFamily="18" charset="0"/>
              </a:rPr>
              <a:t>Total weight: 570 g</a:t>
            </a:r>
          </a:p>
          <a:p>
            <a:pPr marL="285750" indent="-285750" defTabSz="912813" eaLnBrk="0" fontAlgn="base" hangingPunct="0">
              <a:lnSpc>
                <a:spcPct val="125000"/>
              </a:lnSpc>
              <a:spcBef>
                <a:spcPct val="0"/>
              </a:spcBef>
              <a:spcAft>
                <a:spcPct val="0"/>
              </a:spcAft>
              <a:buFont typeface="Arial" panose="020B0604020202020204" pitchFamily="34" charset="0"/>
              <a:buChar char="•"/>
            </a:pPr>
            <a:r>
              <a:rPr lang="en-US" altLang="zh-CN" sz="1600" kern="0" dirty="0">
                <a:latin typeface="Times New Roman" panose="02020603050405020304" pitchFamily="18" charset="0"/>
                <a:ea typeface="微软雅黑"/>
                <a:cs typeface="Times New Roman" panose="02020603050405020304" pitchFamily="18" charset="0"/>
              </a:rPr>
              <a:t>1.5 W at 77 K</a:t>
            </a:r>
          </a:p>
          <a:p>
            <a:pPr marL="285750" indent="-285750" defTabSz="912813" eaLnBrk="0" fontAlgn="base" hangingPunct="0">
              <a:lnSpc>
                <a:spcPct val="125000"/>
              </a:lnSpc>
              <a:spcBef>
                <a:spcPct val="0"/>
              </a:spcBef>
              <a:spcAft>
                <a:spcPct val="0"/>
              </a:spcAft>
              <a:buFont typeface="Arial" panose="020B0604020202020204" pitchFamily="34" charset="0"/>
              <a:buChar char="•"/>
            </a:pPr>
            <a:r>
              <a:rPr lang="en-US" altLang="zh-CN" sz="1600" kern="0" dirty="0">
                <a:latin typeface="Times New Roman" panose="02020603050405020304" pitchFamily="18" charset="0"/>
                <a:ea typeface="微软雅黑"/>
                <a:cs typeface="Times New Roman" panose="02020603050405020304" pitchFamily="18" charset="0"/>
              </a:rPr>
              <a:t>Relative Carnot Efficiency: 11.07%</a:t>
            </a:r>
          </a:p>
          <a:p>
            <a:pPr marL="285750" indent="-285750" defTabSz="912813" eaLnBrk="0" fontAlgn="base" hangingPunct="0">
              <a:lnSpc>
                <a:spcPct val="125000"/>
              </a:lnSpc>
              <a:spcBef>
                <a:spcPct val="0"/>
              </a:spcBef>
              <a:spcAft>
                <a:spcPct val="0"/>
              </a:spcAft>
              <a:buFont typeface="Arial" panose="020B0604020202020204" pitchFamily="34" charset="0"/>
              <a:buChar char="•"/>
            </a:pPr>
            <a:r>
              <a:rPr lang="en-US" altLang="zh-CN" sz="1600" kern="0" dirty="0">
                <a:latin typeface="Times New Roman" panose="02020603050405020304" pitchFamily="18" charset="0"/>
                <a:ea typeface="微软雅黑"/>
                <a:cs typeface="Times New Roman" panose="02020603050405020304" pitchFamily="18" charset="0"/>
              </a:rPr>
              <a:t>Cooling power per unit mass: 2.63W/kg</a:t>
            </a:r>
          </a:p>
        </p:txBody>
      </p:sp>
    </p:spTree>
    <p:extLst>
      <p:ext uri="{BB962C8B-B14F-4D97-AF65-F5344CB8AC3E}">
        <p14:creationId xmlns:p14="http://schemas.microsoft.com/office/powerpoint/2010/main" val="818573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rect 128"/>
          <p:cNvSpPr/>
          <p:nvPr/>
        </p:nvSpPr>
        <p:spPr>
          <a:xfrm>
            <a:off x="0" y="0"/>
            <a:ext cx="12192000" cy="6857998"/>
          </a:xfrm>
          <a:prstGeom prst="rect">
            <a:avLst/>
          </a:prstGeom>
          <a:solidFill>
            <a:srgbClr val="F3F3F3">
              <a:alpha val="96078"/>
            </a:srgbClr>
          </a:solidFill>
          <a:ln w="0" cap="flat">
            <a:noFill/>
            <a:prstDash val="solid"/>
            <a:miter lim="0"/>
          </a:ln>
        </p:spPr>
        <p:txBody>
          <a:bodyPr rtlCol="0"/>
          <a:lstStyle/>
          <a:p>
            <a:pPr algn="ctr"/>
            <a:endParaRPr lang="zh-CN" altLang="en-US"/>
          </a:p>
        </p:txBody>
      </p:sp>
      <p:sp>
        <p:nvSpPr>
          <p:cNvPr id="130" name="rect 130"/>
          <p:cNvSpPr/>
          <p:nvPr/>
        </p:nvSpPr>
        <p:spPr>
          <a:xfrm>
            <a:off x="0" y="2578607"/>
            <a:ext cx="12192000" cy="1699260"/>
          </a:xfrm>
          <a:prstGeom prst="rect">
            <a:avLst/>
          </a:prstGeom>
          <a:solidFill>
            <a:srgbClr val="084E6E">
              <a:alpha val="100000"/>
            </a:srgbClr>
          </a:solidFill>
          <a:ln w="0" cap="flat">
            <a:noFill/>
            <a:prstDash val="solid"/>
            <a:miter lim="0"/>
          </a:ln>
        </p:spPr>
        <p:txBody>
          <a:bodyPr rtlCol="0"/>
          <a:lstStyle/>
          <a:p>
            <a:pPr algn="ctr"/>
            <a:endParaRPr lang="zh-CN" altLang="en-US"/>
          </a:p>
        </p:txBody>
      </p:sp>
      <p:graphicFrame>
        <p:nvGraphicFramePr>
          <p:cNvPr id="132" name="table 132"/>
          <p:cNvGraphicFramePr>
            <a:graphicFrameLocks noGrp="1"/>
          </p:cNvGraphicFramePr>
          <p:nvPr/>
        </p:nvGraphicFramePr>
        <p:xfrm>
          <a:off x="3037077" y="1891029"/>
          <a:ext cx="1548764" cy="1531620"/>
        </p:xfrm>
        <a:graphic>
          <a:graphicData uri="http://schemas.openxmlformats.org/drawingml/2006/table">
            <a:tbl>
              <a:tblPr>
                <a:solidFill>
                  <a:srgbClr val="FFFFFF"/>
                </a:solidFill>
              </a:tblPr>
              <a:tblGrid>
                <a:gridCol w="1548764">
                  <a:extLst>
                    <a:ext uri="{9D8B030D-6E8A-4147-A177-3AD203B41FA5}">
                      <a16:colId xmlns:a16="http://schemas.microsoft.com/office/drawing/2014/main" val="20000"/>
                    </a:ext>
                  </a:extLst>
                </a:gridCol>
              </a:tblGrid>
              <a:tr h="1531620">
                <a:tc>
                  <a:txBody>
                    <a:bodyPr/>
                    <a:lstStyle/>
                    <a:p>
                      <a:pPr algn="l" rtl="0" eaLnBrk="0">
                        <a:lnSpc>
                          <a:spcPct val="100000"/>
                        </a:lnSpc>
                        <a:tabLst/>
                      </a:pPr>
                      <a:endParaRPr sz="1000" dirty="0">
                        <a:latin typeface="Arial"/>
                        <a:ea typeface="Arial"/>
                        <a:cs typeface="Arial"/>
                      </a:endParaRPr>
                    </a:p>
                  </a:txBody>
                  <a:tcPr marL="0" marR="0" marT="0" marB="0">
                    <a:lnL w="12700" cap="flat" cmpd="sng" algn="ctr">
                      <a:solidFill>
                        <a:srgbClr val="404F60"/>
                      </a:solidFill>
                      <a:prstDash val="solid"/>
                      <a:round/>
                      <a:headEnd type="none" w="med" len="med"/>
                      <a:tailEnd type="none" w="med" len="med"/>
                    </a:lnL>
                    <a:lnR w="12700" cap="flat" cmpd="sng" algn="ctr">
                      <a:solidFill>
                        <a:srgbClr val="404F60"/>
                      </a:solidFill>
                      <a:prstDash val="solid"/>
                      <a:round/>
                      <a:headEnd type="none" w="med" len="med"/>
                      <a:tailEnd type="none" w="med" len="med"/>
                    </a:lnR>
                    <a:lnT w="12700" cap="flat" cmpd="sng" algn="ctr">
                      <a:solidFill>
                        <a:srgbClr val="404F60"/>
                      </a:solidFill>
                      <a:prstDash val="solid"/>
                      <a:round/>
                      <a:headEnd type="none" w="med" len="med"/>
                      <a:tailEnd type="none" w="med" len="med"/>
                    </a:lnT>
                    <a:lnB w="12700" cap="flat" cmpd="sng" algn="ctr">
                      <a:solidFill>
                        <a:srgbClr val="404F6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bl>
          </a:graphicData>
        </a:graphic>
      </p:graphicFrame>
      <p:sp>
        <p:nvSpPr>
          <p:cNvPr id="134" name="textbox 134"/>
          <p:cNvSpPr/>
          <p:nvPr/>
        </p:nvSpPr>
        <p:spPr>
          <a:xfrm>
            <a:off x="5252077" y="1876562"/>
            <a:ext cx="4461766" cy="491490"/>
          </a:xfrm>
          <a:prstGeom prst="rect">
            <a:avLst/>
          </a:prstGeom>
          <a:noFill/>
          <a:ln w="0" cap="flat">
            <a:noFill/>
            <a:prstDash val="solid"/>
            <a:miter lim="0"/>
          </a:ln>
        </p:spPr>
        <p:txBody>
          <a:bodyPr vert="horz" wrap="square" lIns="0" tIns="0" rIns="0" bIns="0"/>
          <a:lstStyle/>
          <a:p>
            <a:pPr algn="l" rtl="0" eaLnBrk="0">
              <a:lnSpc>
                <a:spcPct val="98949"/>
              </a:lnSpc>
              <a:tabLst/>
            </a:pPr>
            <a:endParaRPr sz="100" dirty="0">
              <a:latin typeface="Arial"/>
              <a:ea typeface="Arial"/>
              <a:cs typeface="Arial"/>
            </a:endParaRPr>
          </a:p>
          <a:p>
            <a:pPr marL="12700" algn="l" rtl="0" eaLnBrk="0">
              <a:lnSpc>
                <a:spcPct val="78000"/>
              </a:lnSpc>
              <a:tabLst/>
            </a:pPr>
            <a:r>
              <a:rPr lang="en-US" sz="3900" b="1" kern="0" spc="30" dirty="0">
                <a:solidFill>
                  <a:srgbClr val="084E6E">
                    <a:alpha val="100000"/>
                  </a:srgbClr>
                </a:solidFill>
                <a:latin typeface="Times New Roman"/>
                <a:ea typeface="Times New Roman"/>
                <a:cs typeface="Times New Roman"/>
              </a:rPr>
              <a:t>Experimental setup</a:t>
            </a:r>
          </a:p>
        </p:txBody>
      </p:sp>
      <p:sp>
        <p:nvSpPr>
          <p:cNvPr id="136" name="textbox 136"/>
          <p:cNvSpPr/>
          <p:nvPr/>
        </p:nvSpPr>
        <p:spPr>
          <a:xfrm>
            <a:off x="3203447" y="2051303"/>
            <a:ext cx="1228725" cy="1225550"/>
          </a:xfrm>
          <a:prstGeom prst="rect">
            <a:avLst/>
          </a:prstGeom>
          <a:solidFill>
            <a:srgbClr val="084E6E">
              <a:alpha val="100000"/>
            </a:srgbClr>
          </a:solidFill>
          <a:ln w="0" cap="flat">
            <a:noFill/>
            <a:prstDash val="solid"/>
            <a:miter lim="0"/>
          </a:ln>
        </p:spPr>
        <p:txBody>
          <a:bodyPr vert="horz" wrap="square" lIns="0" tIns="0" rIns="0" bIns="0"/>
          <a:lstStyle/>
          <a:p>
            <a:pPr algn="l" rtl="0" eaLnBrk="0">
              <a:lnSpc>
                <a:spcPct val="128000"/>
              </a:lnSpc>
              <a:tabLst/>
            </a:pPr>
            <a:endParaRPr sz="1000" dirty="0">
              <a:latin typeface="Arial"/>
              <a:ea typeface="Arial"/>
              <a:cs typeface="Arial"/>
            </a:endParaRPr>
          </a:p>
          <a:p>
            <a:pPr algn="l" rtl="0" eaLnBrk="0">
              <a:lnSpc>
                <a:spcPct val="129000"/>
              </a:lnSpc>
              <a:tabLst/>
            </a:pPr>
            <a:endParaRPr sz="1000" dirty="0">
              <a:latin typeface="Arial"/>
              <a:ea typeface="Arial"/>
              <a:cs typeface="Arial"/>
            </a:endParaRPr>
          </a:p>
          <a:p>
            <a:pPr algn="l" rtl="0" eaLnBrk="0">
              <a:lnSpc>
                <a:spcPct val="8156"/>
              </a:lnSpc>
              <a:tabLst/>
            </a:pPr>
            <a:endParaRPr sz="100" dirty="0">
              <a:latin typeface="Arial"/>
              <a:ea typeface="Arial"/>
              <a:cs typeface="Arial"/>
            </a:endParaRPr>
          </a:p>
          <a:p>
            <a:pPr marL="476250" algn="l" rtl="0" eaLnBrk="0">
              <a:lnSpc>
                <a:spcPct val="86000"/>
              </a:lnSpc>
              <a:tabLst/>
            </a:pPr>
            <a:r>
              <a:rPr sz="3900" b="1" kern="0" spc="-10" dirty="0">
                <a:solidFill>
                  <a:srgbClr val="FFFFFF">
                    <a:alpha val="100000"/>
                  </a:srgbClr>
                </a:solidFill>
                <a:latin typeface="Microsoft YaHei"/>
                <a:ea typeface="Microsoft YaHei"/>
                <a:cs typeface="Microsoft YaHei"/>
              </a:rPr>
              <a:t>2</a:t>
            </a:r>
            <a:endParaRPr sz="3900" dirty="0">
              <a:latin typeface="Microsoft YaHei"/>
              <a:ea typeface="Microsoft YaHei"/>
              <a:cs typeface="Microsoft YaHe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rect 138"/>
          <p:cNvSpPr/>
          <p:nvPr/>
        </p:nvSpPr>
        <p:spPr>
          <a:xfrm>
            <a:off x="0" y="0"/>
            <a:ext cx="12192000" cy="6857998"/>
          </a:xfrm>
          <a:prstGeom prst="rect">
            <a:avLst/>
          </a:prstGeom>
          <a:solidFill>
            <a:srgbClr val="F3F3F3">
              <a:alpha val="96078"/>
            </a:srgbClr>
          </a:solidFill>
          <a:ln w="0" cap="flat">
            <a:noFill/>
            <a:prstDash val="solid"/>
            <a:miter lim="0"/>
          </a:ln>
        </p:spPr>
        <p:txBody>
          <a:bodyPr rtlCol="0"/>
          <a:lstStyle/>
          <a:p>
            <a:pPr algn="ctr"/>
            <a:endParaRPr lang="zh-CN" altLang="en-US"/>
          </a:p>
        </p:txBody>
      </p:sp>
      <p:sp>
        <p:nvSpPr>
          <p:cNvPr id="11" name="矩形 10">
            <a:extLst>
              <a:ext uri="{FF2B5EF4-FFF2-40B4-BE49-F238E27FC236}">
                <a16:creationId xmlns:a16="http://schemas.microsoft.com/office/drawing/2014/main" id="{BFE350C7-2B3D-3041-1143-22D36CA1C315}"/>
              </a:ext>
            </a:extLst>
          </p:cNvPr>
          <p:cNvSpPr/>
          <p:nvPr/>
        </p:nvSpPr>
        <p:spPr>
          <a:xfrm>
            <a:off x="98839" y="516625"/>
            <a:ext cx="11988227" cy="6034439"/>
          </a:xfrm>
          <a:prstGeom prst="rect">
            <a:avLst/>
          </a:prstGeom>
          <a:solidFill>
            <a:schemeClr val="bg1"/>
          </a:solidFill>
          <a:ln>
            <a:solidFill>
              <a:srgbClr val="D2DEEF"/>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dirty="0"/>
          </a:p>
        </p:txBody>
      </p:sp>
      <p:sp>
        <p:nvSpPr>
          <p:cNvPr id="162" name="textbox 162"/>
          <p:cNvSpPr/>
          <p:nvPr/>
        </p:nvSpPr>
        <p:spPr>
          <a:xfrm>
            <a:off x="3048" y="0"/>
            <a:ext cx="11190731" cy="507492"/>
          </a:xfrm>
          <a:prstGeom prst="rect">
            <a:avLst/>
          </a:prstGeom>
          <a:solidFill>
            <a:srgbClr val="084E6E">
              <a:alpha val="100000"/>
            </a:srgbClr>
          </a:solidFill>
          <a:ln w="0" cap="flat">
            <a:noFill/>
            <a:prstDash val="solid"/>
            <a:miter lim="0"/>
          </a:ln>
        </p:spPr>
        <p:txBody>
          <a:bodyPr vert="horz" wrap="square" lIns="0" tIns="0" rIns="0" bIns="0"/>
          <a:lstStyle/>
          <a:p>
            <a:pPr algn="l" rtl="0" eaLnBrk="0">
              <a:lnSpc>
                <a:spcPct val="107000"/>
              </a:lnSpc>
              <a:tabLst/>
            </a:pPr>
            <a:endParaRPr sz="900" dirty="0">
              <a:latin typeface="Arial"/>
              <a:ea typeface="Arial"/>
              <a:cs typeface="Arial"/>
            </a:endParaRPr>
          </a:p>
          <a:p>
            <a:pPr algn="l" rtl="0" eaLnBrk="0">
              <a:lnSpc>
                <a:spcPct val="7249"/>
              </a:lnSpc>
              <a:tabLst/>
            </a:pPr>
            <a:endParaRPr sz="100" dirty="0">
              <a:latin typeface="Arial"/>
              <a:ea typeface="Arial"/>
              <a:cs typeface="Arial"/>
            </a:endParaRPr>
          </a:p>
          <a:p>
            <a:pPr marL="374015" algn="l" rtl="0" eaLnBrk="0">
              <a:lnSpc>
                <a:spcPct val="78000"/>
              </a:lnSpc>
              <a:tabLst/>
            </a:pPr>
            <a:r>
              <a:rPr lang="en-US" sz="2400" b="1" kern="0" spc="0" dirty="0">
                <a:solidFill>
                  <a:srgbClr val="FFFFFF">
                    <a:alpha val="100000"/>
                  </a:srgbClr>
                </a:solidFill>
                <a:latin typeface="Times New Roman"/>
                <a:ea typeface="Times New Roman"/>
                <a:cs typeface="Times New Roman"/>
              </a:rPr>
              <a:t>Experimental setup</a:t>
            </a:r>
          </a:p>
        </p:txBody>
      </p:sp>
      <p:pic>
        <p:nvPicPr>
          <p:cNvPr id="166" name="picture 166"/>
          <p:cNvPicPr>
            <a:picLocks noChangeAspect="1"/>
          </p:cNvPicPr>
          <p:nvPr/>
        </p:nvPicPr>
        <p:blipFill>
          <a:blip r:embed="rId3"/>
          <a:stretch>
            <a:fillRect/>
          </a:stretch>
        </p:blipFill>
        <p:spPr>
          <a:xfrm rot="21600000">
            <a:off x="11193780" y="0"/>
            <a:ext cx="998219" cy="507491"/>
          </a:xfrm>
          <a:prstGeom prst="rect">
            <a:avLst/>
          </a:prstGeom>
        </p:spPr>
      </p:pic>
      <p:sp>
        <p:nvSpPr>
          <p:cNvPr id="170" name="textbox 170"/>
          <p:cNvSpPr/>
          <p:nvPr/>
        </p:nvSpPr>
        <p:spPr>
          <a:xfrm>
            <a:off x="11091164" y="6604507"/>
            <a:ext cx="1013460" cy="307975"/>
          </a:xfrm>
          <a:prstGeom prst="rect">
            <a:avLst/>
          </a:prstGeom>
          <a:noFill/>
          <a:ln w="0" cap="flat">
            <a:noFill/>
            <a:prstDash val="solid"/>
            <a:miter lim="0"/>
          </a:ln>
        </p:spPr>
        <p:txBody>
          <a:bodyPr vert="horz" wrap="square" lIns="0" tIns="0" rIns="0" bIns="0"/>
          <a:lstStyle/>
          <a:p>
            <a:pPr algn="l" rtl="0" eaLnBrk="0">
              <a:lnSpc>
                <a:spcPct val="112000"/>
              </a:lnSpc>
              <a:tabLst/>
            </a:pPr>
            <a:endParaRPr sz="200" dirty="0">
              <a:latin typeface="Arial"/>
              <a:ea typeface="Arial"/>
              <a:cs typeface="Arial"/>
            </a:endParaRPr>
          </a:p>
          <a:p>
            <a:pPr marL="218440" algn="l" rtl="0" eaLnBrk="0">
              <a:lnSpc>
                <a:spcPct val="88000"/>
              </a:lnSpc>
              <a:spcBef>
                <a:spcPts val="1"/>
              </a:spcBef>
              <a:tabLst>
                <a:tab pos="450215" algn="l"/>
              </a:tabLst>
            </a:pPr>
            <a:r>
              <a:rPr sz="1500" kern="0" spc="0" dirty="0">
                <a:solidFill>
                  <a:srgbClr val="FFFFFF">
                    <a:alpha val="100000"/>
                  </a:srgbClr>
                </a:solidFill>
                <a:latin typeface="Microsoft YaHei"/>
                <a:ea typeface="Microsoft YaHei"/>
                <a:cs typeface="Microsoft YaHei"/>
              </a:rPr>
              <a:t>	</a:t>
            </a:r>
            <a:r>
              <a:rPr sz="1500" b="1" kern="0" spc="-40" dirty="0">
                <a:solidFill>
                  <a:srgbClr val="FFFFFF">
                    <a:alpha val="100000"/>
                  </a:srgbClr>
                </a:solidFill>
                <a:latin typeface="Microsoft YaHei"/>
                <a:ea typeface="Microsoft YaHei"/>
                <a:cs typeface="Microsoft YaHei"/>
              </a:rPr>
              <a:t>6</a:t>
            </a:r>
            <a:r>
              <a:rPr sz="1500" b="1" kern="0" spc="-10" dirty="0">
                <a:solidFill>
                  <a:srgbClr val="FFFFFF">
                    <a:alpha val="100000"/>
                  </a:srgbClr>
                </a:solidFill>
                <a:latin typeface="Microsoft YaHei"/>
                <a:ea typeface="Microsoft YaHei"/>
                <a:cs typeface="Microsoft YaHei"/>
              </a:rPr>
              <a:t>     </a:t>
            </a:r>
            <a:endParaRPr sz="1500" dirty="0">
              <a:latin typeface="Microsoft YaHei"/>
              <a:ea typeface="Microsoft YaHei"/>
              <a:cs typeface="Microsoft YaHei"/>
            </a:endParaRPr>
          </a:p>
        </p:txBody>
      </p:sp>
      <p:pic>
        <p:nvPicPr>
          <p:cNvPr id="172" name="picture 172"/>
          <p:cNvPicPr>
            <a:picLocks noChangeAspect="1"/>
          </p:cNvPicPr>
          <p:nvPr/>
        </p:nvPicPr>
        <p:blipFill>
          <a:blip r:embed="rId4"/>
          <a:stretch>
            <a:fillRect/>
          </a:stretch>
        </p:blipFill>
        <p:spPr>
          <a:xfrm rot="21600000">
            <a:off x="11883804" y="6617207"/>
            <a:ext cx="205740" cy="239267"/>
          </a:xfrm>
          <a:prstGeom prst="rect">
            <a:avLst/>
          </a:prstGeom>
        </p:spPr>
      </p:pic>
      <p:pic>
        <p:nvPicPr>
          <p:cNvPr id="174" name="picture 174"/>
          <p:cNvPicPr>
            <a:picLocks noChangeAspect="1"/>
          </p:cNvPicPr>
          <p:nvPr/>
        </p:nvPicPr>
        <p:blipFill>
          <a:blip r:embed="rId5"/>
          <a:stretch>
            <a:fillRect/>
          </a:stretch>
        </p:blipFill>
        <p:spPr>
          <a:xfrm rot="21600000">
            <a:off x="11103864" y="6617207"/>
            <a:ext cx="205740" cy="239267"/>
          </a:xfrm>
          <a:prstGeom prst="rect">
            <a:avLst/>
          </a:prstGeom>
        </p:spPr>
      </p:pic>
      <p:sp>
        <p:nvSpPr>
          <p:cNvPr id="3" name="文本框 2">
            <a:extLst>
              <a:ext uri="{FF2B5EF4-FFF2-40B4-BE49-F238E27FC236}">
                <a16:creationId xmlns:a16="http://schemas.microsoft.com/office/drawing/2014/main" id="{57FD9D54-849C-7689-EC50-7A59F696AD91}"/>
              </a:ext>
            </a:extLst>
          </p:cNvPr>
          <p:cNvSpPr txBox="1"/>
          <p:nvPr/>
        </p:nvSpPr>
        <p:spPr>
          <a:xfrm>
            <a:off x="-3046" y="27577"/>
            <a:ext cx="12191999" cy="461665"/>
          </a:xfrm>
          <a:prstGeom prst="rect">
            <a:avLst/>
          </a:prstGeom>
          <a:noFill/>
        </p:spPr>
        <p:txBody>
          <a:bodyPr wrap="square">
            <a:spAutoFit/>
          </a:bodyPr>
          <a:lstStyle/>
          <a:p>
            <a:pPr algn="ctr"/>
            <a:r>
              <a:rPr lang="en-US" altLang="zh-CN" sz="2400" b="1" kern="0" spc="-10" dirty="0">
                <a:solidFill>
                  <a:srgbClr val="FFFFFF">
                    <a:alpha val="100000"/>
                  </a:srgbClr>
                </a:solidFill>
                <a:latin typeface="Times New Roman"/>
                <a:ea typeface="Times New Roman"/>
                <a:cs typeface="Times New Roman"/>
              </a:rPr>
              <a:t>PTC structure and parameters</a:t>
            </a:r>
            <a:endParaRPr lang="zh-CN" altLang="en-US" sz="2400" dirty="0"/>
          </a:p>
        </p:txBody>
      </p:sp>
      <p:grpSp>
        <p:nvGrpSpPr>
          <p:cNvPr id="4" name="组合 3">
            <a:extLst>
              <a:ext uri="{FF2B5EF4-FFF2-40B4-BE49-F238E27FC236}">
                <a16:creationId xmlns:a16="http://schemas.microsoft.com/office/drawing/2014/main" id="{924B4F28-0601-7DD5-6659-D9498BC80D8A}"/>
              </a:ext>
            </a:extLst>
          </p:cNvPr>
          <p:cNvGrpSpPr/>
          <p:nvPr/>
        </p:nvGrpSpPr>
        <p:grpSpPr>
          <a:xfrm>
            <a:off x="0" y="6591759"/>
            <a:ext cx="12192000" cy="266241"/>
            <a:chOff x="0" y="6408163"/>
            <a:chExt cx="12192000" cy="449838"/>
          </a:xfrm>
          <a:solidFill>
            <a:srgbClr val="084E6E"/>
          </a:solidFill>
        </p:grpSpPr>
        <p:sp>
          <p:nvSpPr>
            <p:cNvPr id="5" name="矩形 4">
              <a:extLst>
                <a:ext uri="{FF2B5EF4-FFF2-40B4-BE49-F238E27FC236}">
                  <a16:creationId xmlns:a16="http://schemas.microsoft.com/office/drawing/2014/main" id="{31627827-5E8C-77E5-8ECC-ADD0C10C533E}"/>
                </a:ext>
              </a:extLst>
            </p:cNvPr>
            <p:cNvSpPr/>
            <p:nvPr/>
          </p:nvSpPr>
          <p:spPr>
            <a:xfrm>
              <a:off x="0" y="6408163"/>
              <a:ext cx="10869563"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id="{76DCCF07-F954-FC80-4C9F-D63732F04917}"/>
                </a:ext>
              </a:extLst>
            </p:cNvPr>
            <p:cNvSpPr/>
            <p:nvPr/>
          </p:nvSpPr>
          <p:spPr>
            <a:xfrm>
              <a:off x="10869563" y="6408163"/>
              <a:ext cx="1322437"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textbox 50">
            <a:extLst>
              <a:ext uri="{FF2B5EF4-FFF2-40B4-BE49-F238E27FC236}">
                <a16:creationId xmlns:a16="http://schemas.microsoft.com/office/drawing/2014/main" id="{8B764515-32F6-9F1B-32A8-4D08918C4E49}"/>
              </a:ext>
            </a:extLst>
          </p:cNvPr>
          <p:cNvSpPr/>
          <p:nvPr/>
        </p:nvSpPr>
        <p:spPr>
          <a:xfrm>
            <a:off x="11091164" y="6604507"/>
            <a:ext cx="577215" cy="307975"/>
          </a:xfrm>
          <a:prstGeom prst="rect">
            <a:avLst/>
          </a:prstGeom>
          <a:noFill/>
          <a:ln w="0" cap="flat">
            <a:noFill/>
            <a:prstDash val="solid"/>
            <a:miter lim="0"/>
          </a:ln>
        </p:spPr>
        <p:txBody>
          <a:bodyPr vert="horz" wrap="square" lIns="0" tIns="0" rIns="0" bIns="0"/>
          <a:lstStyle/>
          <a:p>
            <a:pPr algn="l" rtl="0" eaLnBrk="0">
              <a:lnSpc>
                <a:spcPct val="112000"/>
              </a:lnSpc>
              <a:tabLst/>
            </a:pPr>
            <a:endParaRPr sz="200" dirty="0">
              <a:latin typeface="Arial"/>
              <a:ea typeface="Arial"/>
              <a:cs typeface="Arial"/>
            </a:endParaRPr>
          </a:p>
          <a:p>
            <a:pPr marL="218440" algn="l" rtl="0" eaLnBrk="0">
              <a:lnSpc>
                <a:spcPct val="88000"/>
              </a:lnSpc>
              <a:spcBef>
                <a:spcPts val="1"/>
              </a:spcBef>
              <a:tabLst>
                <a:tab pos="454659" algn="l"/>
              </a:tabLst>
            </a:pPr>
            <a:r>
              <a:rPr sz="1500" kern="0" spc="0" dirty="0">
                <a:solidFill>
                  <a:srgbClr val="FFFFFF">
                    <a:alpha val="100000"/>
                  </a:srgbClr>
                </a:solidFill>
                <a:latin typeface="Microsoft YaHei"/>
                <a:ea typeface="Microsoft YaHei"/>
                <a:cs typeface="Microsoft YaHei"/>
              </a:rPr>
              <a:t>	</a:t>
            </a:r>
            <a:r>
              <a:rPr lang="en-US" sz="1500" b="1" kern="0" spc="-10" dirty="0">
                <a:solidFill>
                  <a:srgbClr val="FFFFFF">
                    <a:alpha val="100000"/>
                  </a:srgbClr>
                </a:solidFill>
                <a:latin typeface="Microsoft YaHei"/>
                <a:ea typeface="Microsoft YaHei"/>
                <a:cs typeface="Microsoft YaHei"/>
              </a:rPr>
              <a:t>6</a:t>
            </a:r>
            <a:endParaRPr sz="1500" dirty="0">
              <a:latin typeface="Microsoft YaHei"/>
              <a:ea typeface="Microsoft YaHei"/>
              <a:cs typeface="Microsoft YaHei"/>
            </a:endParaRPr>
          </a:p>
        </p:txBody>
      </p:sp>
      <p:pic>
        <p:nvPicPr>
          <p:cNvPr id="9" name="picture 52">
            <a:extLst>
              <a:ext uri="{FF2B5EF4-FFF2-40B4-BE49-F238E27FC236}">
                <a16:creationId xmlns:a16="http://schemas.microsoft.com/office/drawing/2014/main" id="{58133C6C-6A4A-8CA0-D215-BA2176F8C86A}"/>
              </a:ext>
            </a:extLst>
          </p:cNvPr>
          <p:cNvPicPr>
            <a:picLocks noChangeAspect="1"/>
          </p:cNvPicPr>
          <p:nvPr/>
        </p:nvPicPr>
        <p:blipFill>
          <a:blip r:embed="rId5"/>
          <a:stretch>
            <a:fillRect/>
          </a:stretch>
        </p:blipFill>
        <p:spPr>
          <a:xfrm rot="21600000">
            <a:off x="11103864" y="6617207"/>
            <a:ext cx="205740" cy="239267"/>
          </a:xfrm>
          <a:prstGeom prst="rect">
            <a:avLst/>
          </a:prstGeom>
        </p:spPr>
      </p:pic>
      <p:pic>
        <p:nvPicPr>
          <p:cNvPr id="10" name="picture 82">
            <a:extLst>
              <a:ext uri="{FF2B5EF4-FFF2-40B4-BE49-F238E27FC236}">
                <a16:creationId xmlns:a16="http://schemas.microsoft.com/office/drawing/2014/main" id="{EAF37D42-1C45-5F8C-26F4-A2ABD2F8F8A1}"/>
              </a:ext>
            </a:extLst>
          </p:cNvPr>
          <p:cNvPicPr>
            <a:picLocks noChangeAspect="1"/>
          </p:cNvPicPr>
          <p:nvPr/>
        </p:nvPicPr>
        <p:blipFill>
          <a:blip r:embed="rId4"/>
          <a:stretch>
            <a:fillRect/>
          </a:stretch>
        </p:blipFill>
        <p:spPr>
          <a:xfrm rot="21600000">
            <a:off x="11885676" y="6617207"/>
            <a:ext cx="205740" cy="239267"/>
          </a:xfrm>
          <a:prstGeom prst="rect">
            <a:avLst/>
          </a:prstGeom>
        </p:spPr>
      </p:pic>
      <p:sp>
        <p:nvSpPr>
          <p:cNvPr id="12" name="文本框 11">
            <a:extLst>
              <a:ext uri="{FF2B5EF4-FFF2-40B4-BE49-F238E27FC236}">
                <a16:creationId xmlns:a16="http://schemas.microsoft.com/office/drawing/2014/main" id="{4197763D-3277-B3D7-45D6-89F4F05D97E7}"/>
              </a:ext>
            </a:extLst>
          </p:cNvPr>
          <p:cNvSpPr txBox="1"/>
          <p:nvPr/>
        </p:nvSpPr>
        <p:spPr>
          <a:xfrm>
            <a:off x="998583" y="5141657"/>
            <a:ext cx="4095402" cy="336439"/>
          </a:xfrm>
          <a:prstGeom prst="rect">
            <a:avLst/>
          </a:prstGeom>
          <a:noFill/>
        </p:spPr>
        <p:txBody>
          <a:bodyPr wrap="square" rtlCol="0">
            <a:spAutoFit/>
          </a:bodyPr>
          <a:lstStyle/>
          <a:p>
            <a:pPr lvl="0" algn="ctr">
              <a:lnSpc>
                <a:spcPct val="125000"/>
              </a:lnSpc>
              <a:defRPr/>
            </a:pPr>
            <a:r>
              <a:rPr lang="en-US" altLang="zh-CN" sz="1400" dirty="0">
                <a:solidFill>
                  <a:srgbClr val="262626"/>
                </a:solidFill>
                <a:latin typeface="Times New Roman" panose="02020603050405020304" pitchFamily="18" charset="0"/>
                <a:ea typeface="黑体" panose="02010609060101010101" pitchFamily="49" charset="-122"/>
                <a:cs typeface="Times New Roman" panose="02020603050405020304" pitchFamily="18" charset="0"/>
              </a:rPr>
              <a:t>Fig. 1  Experimental prototype of the cryocooler</a:t>
            </a:r>
            <a:endParaRPr kumimoji="0" lang="zh-CN" altLang="en-US" sz="1400" b="0" i="0" u="none" strike="noStrike" kern="1200" cap="none" spc="0" normalizeH="0" baseline="0" noProof="0" dirty="0">
              <a:ln>
                <a:noFill/>
              </a:ln>
              <a:solidFill>
                <a:srgbClr val="262626"/>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13" name="图片 3">
            <a:extLst>
              <a:ext uri="{FF2B5EF4-FFF2-40B4-BE49-F238E27FC236}">
                <a16:creationId xmlns:a16="http://schemas.microsoft.com/office/drawing/2014/main" id="{469456AB-51AF-6D52-7B91-A2C7C7DED17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t="3119" b="4713"/>
          <a:stretch>
            <a:fillRect/>
          </a:stretch>
        </p:blipFill>
        <p:spPr bwMode="auto">
          <a:xfrm>
            <a:off x="1102426" y="1243928"/>
            <a:ext cx="3772107" cy="3767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4" name="表格 13">
            <a:extLst>
              <a:ext uri="{FF2B5EF4-FFF2-40B4-BE49-F238E27FC236}">
                <a16:creationId xmlns:a16="http://schemas.microsoft.com/office/drawing/2014/main" id="{33CEBB95-A0D2-2C71-02B9-108EE39504A5}"/>
              </a:ext>
            </a:extLst>
          </p:cNvPr>
          <p:cNvGraphicFramePr>
            <a:graphicFrameLocks noGrp="1"/>
          </p:cNvGraphicFramePr>
          <p:nvPr>
            <p:extLst>
              <p:ext uri="{D42A27DB-BD31-4B8C-83A1-F6EECF244321}">
                <p14:modId xmlns:p14="http://schemas.microsoft.com/office/powerpoint/2010/main" val="1321647523"/>
              </p:ext>
            </p:extLst>
          </p:nvPr>
        </p:nvGraphicFramePr>
        <p:xfrm>
          <a:off x="6923757" y="607764"/>
          <a:ext cx="4607024" cy="5852160"/>
        </p:xfrm>
        <a:graphic>
          <a:graphicData uri="http://schemas.openxmlformats.org/drawingml/2006/table">
            <a:tbl>
              <a:tblPr firstRow="1" bandRow="1">
                <a:tableStyleId>{74C1A8A3-306A-4EB7-A6B1-4F7E0EB9C5D6}</a:tableStyleId>
              </a:tblPr>
              <a:tblGrid>
                <a:gridCol w="2303512">
                  <a:extLst>
                    <a:ext uri="{9D8B030D-6E8A-4147-A177-3AD203B41FA5}">
                      <a16:colId xmlns:a16="http://schemas.microsoft.com/office/drawing/2014/main" val="261645924"/>
                    </a:ext>
                  </a:extLst>
                </a:gridCol>
                <a:gridCol w="2303512">
                  <a:extLst>
                    <a:ext uri="{9D8B030D-6E8A-4147-A177-3AD203B41FA5}">
                      <a16:colId xmlns:a16="http://schemas.microsoft.com/office/drawing/2014/main" val="1751289459"/>
                    </a:ext>
                  </a:extLst>
                </a:gridCol>
              </a:tblGrid>
              <a:tr h="238996">
                <a:tc>
                  <a:txBody>
                    <a:bodyPr/>
                    <a:lstStyle/>
                    <a:p>
                      <a:r>
                        <a:rPr lang="en-US" altLang="zh-CN" sz="1800" b="1" kern="0" spc="0" dirty="0">
                          <a:solidFill>
                            <a:srgbClr val="FFFFFF">
                              <a:alpha val="100000"/>
                            </a:srgbClr>
                          </a:solidFill>
                          <a:latin typeface="Times New Roman" panose="02020603050405020304" pitchFamily="18" charset="0"/>
                          <a:ea typeface="Times New Roman"/>
                          <a:cs typeface="Times New Roman" panose="02020603050405020304" pitchFamily="18" charset="0"/>
                        </a:rPr>
                        <a:t>Item </a:t>
                      </a:r>
                      <a:endParaRPr lang="zh-CN" altLang="en-US" dirty="0">
                        <a:latin typeface="Times New Roman" panose="02020603050405020304" pitchFamily="18" charset="0"/>
                        <a:cs typeface="Times New Roman" panose="02020603050405020304" pitchFamily="18" charset="0"/>
                      </a:endParaRPr>
                    </a:p>
                  </a:txBody>
                  <a:tcPr>
                    <a:solidFill>
                      <a:srgbClr val="1A789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b="1" kern="0" spc="-10" dirty="0">
                          <a:solidFill>
                            <a:srgbClr val="FFFFFF">
                              <a:alpha val="100000"/>
                            </a:srgbClr>
                          </a:solidFill>
                          <a:latin typeface="Times New Roman" panose="02020603050405020304" pitchFamily="18" charset="0"/>
                          <a:ea typeface="Times New Roman"/>
                          <a:cs typeface="Times New Roman" panose="02020603050405020304" pitchFamily="18" charset="0"/>
                        </a:rPr>
                        <a:t>Values</a:t>
                      </a:r>
                      <a:endParaRPr lang="en-US" altLang="zh-CN" sz="1800" dirty="0">
                        <a:latin typeface="Times New Roman" panose="02020603050405020304" pitchFamily="18" charset="0"/>
                        <a:ea typeface="Times New Roman"/>
                        <a:cs typeface="Times New Roman" panose="02020603050405020304" pitchFamily="18" charset="0"/>
                      </a:endParaRPr>
                    </a:p>
                  </a:txBody>
                  <a:tcPr>
                    <a:solidFill>
                      <a:srgbClr val="1A7899"/>
                    </a:solidFill>
                  </a:tcPr>
                </a:tc>
                <a:extLst>
                  <a:ext uri="{0D108BD9-81ED-4DB2-BD59-A6C34878D82A}">
                    <a16:rowId xmlns:a16="http://schemas.microsoft.com/office/drawing/2014/main" val="832238996"/>
                  </a:ext>
                </a:extLst>
              </a:tr>
              <a:tr h="238996">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1" dirty="0">
                          <a:latin typeface="Times New Roman" panose="02020603050405020304" pitchFamily="18" charset="0"/>
                          <a:ea typeface="Times New Roman"/>
                          <a:cs typeface="Times New Roman" panose="02020603050405020304" pitchFamily="18" charset="0"/>
                        </a:rPr>
                        <a:t>Compressor</a:t>
                      </a:r>
                    </a:p>
                  </a:txBody>
                  <a:tcPr/>
                </a:tc>
                <a:tc hMerge="1">
                  <a:txBody>
                    <a:bodyPr/>
                    <a:lstStyle/>
                    <a:p>
                      <a:endParaRPr lang="zh-CN" altLang="en-US" dirty="0"/>
                    </a:p>
                  </a:txBody>
                  <a:tcPr/>
                </a:tc>
                <a:extLst>
                  <a:ext uri="{0D108BD9-81ED-4DB2-BD59-A6C34878D82A}">
                    <a16:rowId xmlns:a16="http://schemas.microsoft.com/office/drawing/2014/main" val="358866068"/>
                  </a:ext>
                </a:extLst>
              </a:tr>
              <a:tr h="238996">
                <a:tc>
                  <a:txBody>
                    <a:bodyPr/>
                    <a:lstStyle/>
                    <a:p>
                      <a:r>
                        <a:rPr lang="en-US" altLang="zh-CN" dirty="0">
                          <a:latin typeface="Times New Roman" panose="02020603050405020304" pitchFamily="18" charset="0"/>
                          <a:cs typeface="Times New Roman" panose="02020603050405020304" pitchFamily="18" charset="0"/>
                        </a:rPr>
                        <a:t>Piston diameter</a:t>
                      </a:r>
                    </a:p>
                  </a:txBody>
                  <a:tcPr/>
                </a:tc>
                <a:tc>
                  <a:txBody>
                    <a:bodyPr/>
                    <a:lstStyle/>
                    <a:p>
                      <a:r>
                        <a:rPr lang="en-US" altLang="zh-CN" dirty="0">
                          <a:latin typeface="Times New Roman" panose="02020603050405020304" pitchFamily="18" charset="0"/>
                          <a:cs typeface="Times New Roman" panose="02020603050405020304" pitchFamily="18" charset="0"/>
                        </a:rPr>
                        <a:t>11 mm</a:t>
                      </a:r>
                      <a:endParaRPr lang="zh-CN"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458519318"/>
                  </a:ext>
                </a:extLst>
              </a:tr>
              <a:tr h="238996">
                <a:tc>
                  <a:txBody>
                    <a:bodyPr/>
                    <a:lstStyle/>
                    <a:p>
                      <a:r>
                        <a:rPr lang="en-US" altLang="zh-CN" dirty="0">
                          <a:latin typeface="Times New Roman" panose="02020603050405020304" pitchFamily="18" charset="0"/>
                          <a:cs typeface="Times New Roman" panose="02020603050405020304" pitchFamily="18" charset="0"/>
                        </a:rPr>
                        <a:t>Piston Stroke</a:t>
                      </a:r>
                    </a:p>
                  </a:txBody>
                  <a:tcPr/>
                </a:tc>
                <a:tc>
                  <a:txBody>
                    <a:bodyPr/>
                    <a:lstStyle/>
                    <a:p>
                      <a:r>
                        <a:rPr lang="en-US" altLang="zh-CN" dirty="0">
                          <a:latin typeface="Times New Roman" panose="02020603050405020304" pitchFamily="18" charset="0"/>
                          <a:cs typeface="Times New Roman" panose="02020603050405020304" pitchFamily="18" charset="0"/>
                        </a:rPr>
                        <a:t>±4 mm</a:t>
                      </a:r>
                    </a:p>
                  </a:txBody>
                  <a:tcPr/>
                </a:tc>
                <a:extLst>
                  <a:ext uri="{0D108BD9-81ED-4DB2-BD59-A6C34878D82A}">
                    <a16:rowId xmlns:a16="http://schemas.microsoft.com/office/drawing/2014/main" val="146531417"/>
                  </a:ext>
                </a:extLst>
              </a:tr>
              <a:tr h="238996">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1" kern="0" spc="-10" dirty="0">
                          <a:solidFill>
                            <a:srgbClr val="000000">
                              <a:alpha val="100000"/>
                            </a:srgbClr>
                          </a:solidFill>
                          <a:latin typeface="Times New Roman" panose="02020603050405020304" pitchFamily="18" charset="0"/>
                          <a:ea typeface="Times New Roman"/>
                          <a:cs typeface="Times New Roman" panose="02020603050405020304" pitchFamily="18" charset="0"/>
                        </a:rPr>
                        <a:t>Regenerator</a:t>
                      </a:r>
                      <a:endParaRPr lang="en-US" altLang="zh-CN" sz="1800" dirty="0">
                        <a:latin typeface="Times New Roman" panose="02020603050405020304" pitchFamily="18" charset="0"/>
                        <a:ea typeface="Times New Roman"/>
                        <a:cs typeface="Times New Roman" panose="02020603050405020304" pitchFamily="18" charset="0"/>
                      </a:endParaRPr>
                    </a:p>
                  </a:txBody>
                  <a:tcPr/>
                </a:tc>
                <a:tc hMerge="1">
                  <a:txBody>
                    <a:bodyPr/>
                    <a:lstStyle/>
                    <a:p>
                      <a:endParaRPr lang="zh-CN" altLang="en-US" dirty="0"/>
                    </a:p>
                  </a:txBody>
                  <a:tcPr/>
                </a:tc>
                <a:extLst>
                  <a:ext uri="{0D108BD9-81ED-4DB2-BD59-A6C34878D82A}">
                    <a16:rowId xmlns:a16="http://schemas.microsoft.com/office/drawing/2014/main" val="3198591960"/>
                  </a:ext>
                </a:extLst>
              </a:tr>
              <a:tr h="238996">
                <a:tc>
                  <a:txBody>
                    <a:bodyPr/>
                    <a:lstStyle/>
                    <a:p>
                      <a:r>
                        <a:rPr lang="en-US" altLang="zh-CN" dirty="0">
                          <a:latin typeface="Times New Roman" panose="02020603050405020304" pitchFamily="18" charset="0"/>
                          <a:cs typeface="Times New Roman" panose="02020603050405020304" pitchFamily="18" charset="0"/>
                        </a:rPr>
                        <a:t>Length</a:t>
                      </a:r>
                      <a:endParaRPr lang="zh-CN" altLang="en-US" dirty="0">
                        <a:latin typeface="Times New Roman" panose="02020603050405020304" pitchFamily="18" charset="0"/>
                        <a:cs typeface="Times New Roman" panose="02020603050405020304" pitchFamily="18" charset="0"/>
                      </a:endParaRPr>
                    </a:p>
                  </a:txBody>
                  <a:tcPr/>
                </a:tc>
                <a:tc>
                  <a:txBody>
                    <a:bodyPr/>
                    <a:lstStyle/>
                    <a:p>
                      <a:r>
                        <a:rPr lang="en-US" altLang="zh-CN" dirty="0">
                          <a:latin typeface="Times New Roman" panose="02020603050405020304" pitchFamily="18" charset="0"/>
                          <a:cs typeface="Times New Roman" panose="02020603050405020304" pitchFamily="18" charset="0"/>
                        </a:rPr>
                        <a:t>46 mm</a:t>
                      </a:r>
                      <a:endParaRPr lang="zh-CN"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83844562"/>
                  </a:ext>
                </a:extLst>
              </a:tr>
              <a:tr h="238996">
                <a:tc>
                  <a:txBody>
                    <a:bodyPr/>
                    <a:lstStyle/>
                    <a:p>
                      <a:r>
                        <a:rPr lang="en-US" altLang="zh-CN" sz="1800" b="0" kern="0" spc="-10" dirty="0">
                          <a:solidFill>
                            <a:srgbClr val="000000">
                              <a:alpha val="100000"/>
                            </a:srgbClr>
                          </a:solidFill>
                          <a:latin typeface="Times New Roman" panose="02020603050405020304" pitchFamily="18" charset="0"/>
                          <a:ea typeface="Times New Roman"/>
                          <a:cs typeface="Times New Roman" panose="02020603050405020304" pitchFamily="18" charset="0"/>
                        </a:rPr>
                        <a:t>Outer diam</a:t>
                      </a:r>
                      <a:r>
                        <a:rPr lang="en-US" altLang="zh-CN" sz="1800" b="0" kern="0" spc="-20" dirty="0">
                          <a:solidFill>
                            <a:srgbClr val="000000">
                              <a:alpha val="100000"/>
                            </a:srgbClr>
                          </a:solidFill>
                          <a:latin typeface="Times New Roman" panose="02020603050405020304" pitchFamily="18" charset="0"/>
                          <a:ea typeface="Times New Roman"/>
                          <a:cs typeface="Times New Roman" panose="02020603050405020304" pitchFamily="18" charset="0"/>
                        </a:rPr>
                        <a:t>eter</a:t>
                      </a:r>
                      <a:endParaRPr lang="zh-CN" altLang="en-US" b="0" dirty="0">
                        <a:latin typeface="Times New Roman" panose="02020603050405020304" pitchFamily="18" charset="0"/>
                        <a:cs typeface="Times New Roman" panose="02020603050405020304" pitchFamily="18" charset="0"/>
                      </a:endParaRPr>
                    </a:p>
                  </a:txBody>
                  <a:tcPr/>
                </a:tc>
                <a:tc>
                  <a:txBody>
                    <a:bodyPr/>
                    <a:lstStyle/>
                    <a:p>
                      <a:r>
                        <a:rPr lang="en-US" altLang="zh-CN" dirty="0">
                          <a:latin typeface="Times New Roman" panose="02020603050405020304" pitchFamily="18" charset="0"/>
                          <a:cs typeface="Times New Roman" panose="02020603050405020304" pitchFamily="18" charset="0"/>
                        </a:rPr>
                        <a:t>11.5 mm</a:t>
                      </a:r>
                      <a:endParaRPr lang="zh-CN"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998129574"/>
                  </a:ext>
                </a:extLst>
              </a:tr>
              <a:tr h="238996">
                <a:tc>
                  <a:txBody>
                    <a:bodyPr/>
                    <a:lstStyle/>
                    <a:p>
                      <a:r>
                        <a:rPr lang="en-US" altLang="zh-CN" sz="1800" b="0" kern="0" spc="-10" dirty="0">
                          <a:solidFill>
                            <a:srgbClr val="000000">
                              <a:alpha val="100000"/>
                            </a:srgbClr>
                          </a:solidFill>
                          <a:latin typeface="Times New Roman" panose="02020603050405020304" pitchFamily="18" charset="0"/>
                          <a:ea typeface="Times New Roman"/>
                          <a:cs typeface="Times New Roman" panose="02020603050405020304" pitchFamily="18" charset="0"/>
                        </a:rPr>
                        <a:t>Inner diamete</a:t>
                      </a:r>
                      <a:r>
                        <a:rPr lang="en-US" altLang="zh-CN" sz="1800" b="0" kern="0" spc="-20" dirty="0">
                          <a:solidFill>
                            <a:srgbClr val="000000">
                              <a:alpha val="100000"/>
                            </a:srgbClr>
                          </a:solidFill>
                          <a:latin typeface="Times New Roman" panose="02020603050405020304" pitchFamily="18" charset="0"/>
                          <a:ea typeface="Times New Roman"/>
                          <a:cs typeface="Times New Roman" panose="02020603050405020304" pitchFamily="18" charset="0"/>
                        </a:rPr>
                        <a:t>r</a:t>
                      </a:r>
                      <a:endParaRPr lang="zh-CN" altLang="en-US" b="0" dirty="0">
                        <a:latin typeface="Times New Roman" panose="02020603050405020304" pitchFamily="18" charset="0"/>
                        <a:cs typeface="Times New Roman" panose="02020603050405020304" pitchFamily="18" charset="0"/>
                      </a:endParaRPr>
                    </a:p>
                  </a:txBody>
                  <a:tcPr/>
                </a:tc>
                <a:tc>
                  <a:txBody>
                    <a:bodyPr/>
                    <a:lstStyle/>
                    <a:p>
                      <a:r>
                        <a:rPr lang="en-US" altLang="zh-CN" dirty="0">
                          <a:latin typeface="Times New Roman" panose="02020603050405020304" pitchFamily="18" charset="0"/>
                          <a:cs typeface="Times New Roman" panose="02020603050405020304" pitchFamily="18" charset="0"/>
                        </a:rPr>
                        <a:t>5.5 mm</a:t>
                      </a:r>
                      <a:endParaRPr lang="zh-CN"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18676861"/>
                  </a:ext>
                </a:extLst>
              </a:tr>
              <a:tr h="35794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b="0" kern="0" spc="0" dirty="0">
                          <a:solidFill>
                            <a:srgbClr val="000000">
                              <a:alpha val="100000"/>
                            </a:srgbClr>
                          </a:solidFill>
                          <a:latin typeface="Times New Roman" panose="02020603050405020304" pitchFamily="18" charset="0"/>
                          <a:ea typeface="Times New Roman"/>
                          <a:cs typeface="Times New Roman" panose="02020603050405020304" pitchFamily="18" charset="0"/>
                        </a:rPr>
                        <a:t>Regenerative fi</a:t>
                      </a:r>
                      <a:r>
                        <a:rPr lang="en-US" altLang="zh-CN" sz="1800" b="0" kern="0" spc="-10" dirty="0">
                          <a:solidFill>
                            <a:srgbClr val="000000">
                              <a:alpha val="100000"/>
                            </a:srgbClr>
                          </a:solidFill>
                          <a:latin typeface="Times New Roman" panose="02020603050405020304" pitchFamily="18" charset="0"/>
                          <a:ea typeface="Times New Roman"/>
                          <a:cs typeface="Times New Roman" panose="02020603050405020304" pitchFamily="18" charset="0"/>
                        </a:rPr>
                        <a:t>ller</a:t>
                      </a:r>
                      <a:endParaRPr lang="en-US" altLang="zh-CN" sz="1800" b="0" dirty="0">
                        <a:latin typeface="Times New Roman" panose="02020603050405020304" pitchFamily="18" charset="0"/>
                        <a:ea typeface="Times New Roman"/>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0" spc="-20" dirty="0">
                          <a:solidFill>
                            <a:srgbClr val="000000">
                              <a:alpha val="100000"/>
                            </a:srgbClr>
                          </a:solidFill>
                          <a:latin typeface="Times New Roman" panose="02020603050405020304" pitchFamily="18" charset="0"/>
                          <a:ea typeface="Times New Roman"/>
                          <a:cs typeface="Times New Roman" panose="02020603050405020304" pitchFamily="18" charset="0"/>
                        </a:rPr>
                        <a:t>SS 304,</a:t>
                      </a:r>
                      <a:r>
                        <a:rPr lang="en-US" altLang="zh-CN" sz="1800" kern="0" spc="90" dirty="0">
                          <a:solidFill>
                            <a:srgbClr val="000000">
                              <a:alpha val="100000"/>
                            </a:srgbClr>
                          </a:solidFill>
                          <a:latin typeface="Times New Roman" panose="02020603050405020304" pitchFamily="18" charset="0"/>
                          <a:ea typeface="Times New Roman"/>
                          <a:cs typeface="Times New Roman" panose="02020603050405020304" pitchFamily="18" charset="0"/>
                        </a:rPr>
                        <a:t> </a:t>
                      </a:r>
                      <a:r>
                        <a:rPr lang="en-US" altLang="zh-CN" sz="1800" kern="0" spc="-20" dirty="0">
                          <a:solidFill>
                            <a:srgbClr val="000000">
                              <a:alpha val="100000"/>
                            </a:srgbClr>
                          </a:solidFill>
                          <a:latin typeface="Times New Roman" panose="02020603050405020304" pitchFamily="18" charset="0"/>
                          <a:ea typeface="Times New Roman"/>
                          <a:cs typeface="Times New Roman" panose="02020603050405020304" pitchFamily="18" charset="0"/>
                        </a:rPr>
                        <a:t>#400</a:t>
                      </a:r>
                      <a:endParaRPr lang="en-US" altLang="zh-CN" sz="1800" dirty="0">
                        <a:latin typeface="Times New Roman" panose="02020603050405020304" pitchFamily="18" charset="0"/>
                        <a:ea typeface="Times New Roman"/>
                        <a:cs typeface="Times New Roman" panose="02020603050405020304" pitchFamily="18" charset="0"/>
                      </a:endParaRPr>
                    </a:p>
                  </a:txBody>
                  <a:tcPr/>
                </a:tc>
                <a:extLst>
                  <a:ext uri="{0D108BD9-81ED-4DB2-BD59-A6C34878D82A}">
                    <a16:rowId xmlns:a16="http://schemas.microsoft.com/office/drawing/2014/main" val="1937037264"/>
                  </a:ext>
                </a:extLst>
              </a:tr>
              <a:tr h="238996">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1" kern="0" spc="-10" dirty="0">
                          <a:solidFill>
                            <a:srgbClr val="000000">
                              <a:alpha val="100000"/>
                            </a:srgbClr>
                          </a:solidFill>
                          <a:latin typeface="Times New Roman" panose="02020603050405020304" pitchFamily="18" charset="0"/>
                          <a:ea typeface="Times New Roman"/>
                          <a:cs typeface="Times New Roman" panose="02020603050405020304" pitchFamily="18" charset="0"/>
                        </a:rPr>
                        <a:t>Pulse tube</a:t>
                      </a:r>
                      <a:endParaRPr lang="en-US" altLang="zh-CN" sz="1800" dirty="0">
                        <a:latin typeface="Times New Roman" panose="02020603050405020304" pitchFamily="18" charset="0"/>
                        <a:ea typeface="Times New Roman"/>
                        <a:cs typeface="Times New Roman" panose="02020603050405020304" pitchFamily="18" charset="0"/>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800" dirty="0">
                        <a:latin typeface="Times New Roman"/>
                        <a:ea typeface="Times New Roman"/>
                        <a:cs typeface="Times New Roman"/>
                      </a:endParaRPr>
                    </a:p>
                  </a:txBody>
                  <a:tcPr/>
                </a:tc>
                <a:extLst>
                  <a:ext uri="{0D108BD9-81ED-4DB2-BD59-A6C34878D82A}">
                    <a16:rowId xmlns:a16="http://schemas.microsoft.com/office/drawing/2014/main" val="2585441197"/>
                  </a:ext>
                </a:extLst>
              </a:tr>
              <a:tr h="2389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latin typeface="Times New Roman" panose="02020603050405020304" pitchFamily="18" charset="0"/>
                          <a:cs typeface="Times New Roman" panose="02020603050405020304" pitchFamily="18" charset="0"/>
                        </a:rPr>
                        <a:t>Length</a:t>
                      </a:r>
                      <a:endParaRPr lang="zh-CN" altLang="en-US"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dirty="0">
                          <a:latin typeface="Times New Roman" panose="02020603050405020304" pitchFamily="18" charset="0"/>
                          <a:ea typeface="Times New Roman"/>
                          <a:cs typeface="Times New Roman" panose="02020603050405020304" pitchFamily="18" charset="0"/>
                        </a:rPr>
                        <a:t>56 </a:t>
                      </a:r>
                      <a:r>
                        <a:rPr lang="en-US" altLang="zh-CN" dirty="0">
                          <a:latin typeface="Times New Roman" panose="02020603050405020304" pitchFamily="18" charset="0"/>
                          <a:cs typeface="Times New Roman" panose="02020603050405020304" pitchFamily="18" charset="0"/>
                        </a:rPr>
                        <a:t>mm</a:t>
                      </a:r>
                      <a:endParaRPr lang="en-US" altLang="zh-CN" sz="1800" dirty="0">
                        <a:latin typeface="Times New Roman" panose="02020603050405020304" pitchFamily="18" charset="0"/>
                        <a:ea typeface="Times New Roman"/>
                        <a:cs typeface="Times New Roman" panose="02020603050405020304" pitchFamily="18" charset="0"/>
                      </a:endParaRPr>
                    </a:p>
                  </a:txBody>
                  <a:tcPr/>
                </a:tc>
                <a:extLst>
                  <a:ext uri="{0D108BD9-81ED-4DB2-BD59-A6C34878D82A}">
                    <a16:rowId xmlns:a16="http://schemas.microsoft.com/office/drawing/2014/main" val="1916059780"/>
                  </a:ext>
                </a:extLst>
              </a:tr>
              <a:tr h="2389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b="0" kern="0" spc="-20" dirty="0">
                          <a:solidFill>
                            <a:srgbClr val="000000">
                              <a:alpha val="100000"/>
                            </a:srgbClr>
                          </a:solidFill>
                          <a:latin typeface="Times New Roman" panose="02020603050405020304" pitchFamily="18" charset="0"/>
                          <a:ea typeface="Times New Roman"/>
                          <a:cs typeface="Times New Roman" panose="02020603050405020304" pitchFamily="18" charset="0"/>
                        </a:rPr>
                        <a:t>Inner diameter</a:t>
                      </a:r>
                      <a:endParaRPr lang="en-US" altLang="zh-CN" sz="1800" b="0" dirty="0">
                        <a:latin typeface="Times New Roman" panose="02020603050405020304" pitchFamily="18" charset="0"/>
                        <a:ea typeface="Times New Roman"/>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dirty="0">
                          <a:latin typeface="Times New Roman" panose="02020603050405020304" pitchFamily="18" charset="0"/>
                          <a:ea typeface="Times New Roman"/>
                          <a:cs typeface="Times New Roman" panose="02020603050405020304" pitchFamily="18" charset="0"/>
                        </a:rPr>
                        <a:t>5.5 </a:t>
                      </a:r>
                      <a:r>
                        <a:rPr lang="en-US" altLang="zh-CN" dirty="0">
                          <a:latin typeface="Times New Roman" panose="02020603050405020304" pitchFamily="18" charset="0"/>
                          <a:cs typeface="Times New Roman" panose="02020603050405020304" pitchFamily="18" charset="0"/>
                        </a:rPr>
                        <a:t>mm</a:t>
                      </a:r>
                      <a:endParaRPr lang="en-US" altLang="zh-CN" sz="1800" dirty="0">
                        <a:latin typeface="Times New Roman" panose="02020603050405020304" pitchFamily="18" charset="0"/>
                        <a:ea typeface="Times New Roman"/>
                        <a:cs typeface="Times New Roman" panose="02020603050405020304" pitchFamily="18" charset="0"/>
                      </a:endParaRPr>
                    </a:p>
                  </a:txBody>
                  <a:tcPr/>
                </a:tc>
                <a:extLst>
                  <a:ext uri="{0D108BD9-81ED-4DB2-BD59-A6C34878D82A}">
                    <a16:rowId xmlns:a16="http://schemas.microsoft.com/office/drawing/2014/main" val="1911939956"/>
                  </a:ext>
                </a:extLst>
              </a:tr>
              <a:tr h="238996">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b="1" kern="0" spc="-10" dirty="0">
                          <a:solidFill>
                            <a:srgbClr val="000000">
                              <a:alpha val="100000"/>
                            </a:srgbClr>
                          </a:solidFill>
                          <a:latin typeface="Times New Roman" panose="02020603050405020304" pitchFamily="18" charset="0"/>
                          <a:ea typeface="Times New Roman"/>
                          <a:cs typeface="Times New Roman" panose="02020603050405020304" pitchFamily="18" charset="0"/>
                        </a:rPr>
                        <a:t>Inertance tube</a:t>
                      </a:r>
                      <a:endParaRPr lang="en-US" altLang="zh-CN" sz="1800" dirty="0">
                        <a:latin typeface="Times New Roman" panose="02020603050405020304" pitchFamily="18" charset="0"/>
                        <a:ea typeface="Times New Roman"/>
                        <a:cs typeface="Times New Roman" panose="02020603050405020304" pitchFamily="18" charset="0"/>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800" dirty="0">
                        <a:latin typeface="Times New Roman"/>
                        <a:ea typeface="Times New Roman"/>
                        <a:cs typeface="Times New Roman"/>
                      </a:endParaRPr>
                    </a:p>
                  </a:txBody>
                  <a:tcPr/>
                </a:tc>
                <a:extLst>
                  <a:ext uri="{0D108BD9-81ED-4DB2-BD59-A6C34878D82A}">
                    <a16:rowId xmlns:a16="http://schemas.microsoft.com/office/drawing/2014/main" val="2602396377"/>
                  </a:ext>
                </a:extLst>
              </a:tr>
              <a:tr h="2389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b="0" kern="0" spc="-10" dirty="0">
                          <a:solidFill>
                            <a:srgbClr val="000000">
                              <a:alpha val="100000"/>
                            </a:srgbClr>
                          </a:solidFill>
                          <a:latin typeface="Times New Roman" panose="02020603050405020304" pitchFamily="18" charset="0"/>
                          <a:ea typeface="Times New Roman"/>
                          <a:cs typeface="Times New Roman" panose="02020603050405020304" pitchFamily="18" charset="0"/>
                        </a:rPr>
                        <a:t>Length</a:t>
                      </a:r>
                      <a:endParaRPr lang="en-US" altLang="zh-CN" sz="1800" b="0" dirty="0">
                        <a:latin typeface="Times New Roman" panose="02020603050405020304" pitchFamily="18" charset="0"/>
                        <a:ea typeface="Times New Roman"/>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dirty="0">
                          <a:latin typeface="Times New Roman" panose="02020603050405020304" pitchFamily="18" charset="0"/>
                          <a:ea typeface="Times New Roman"/>
                          <a:cs typeface="Times New Roman" panose="02020603050405020304" pitchFamily="18" charset="0"/>
                        </a:rPr>
                        <a:t>1415 </a:t>
                      </a:r>
                      <a:r>
                        <a:rPr lang="en-US" altLang="zh-CN" dirty="0">
                          <a:latin typeface="Times New Roman" panose="02020603050405020304" pitchFamily="18" charset="0"/>
                          <a:cs typeface="Times New Roman" panose="02020603050405020304" pitchFamily="18" charset="0"/>
                        </a:rPr>
                        <a:t>mm</a:t>
                      </a:r>
                      <a:endParaRPr lang="en-US" altLang="zh-CN" sz="1800" dirty="0">
                        <a:latin typeface="Times New Roman" panose="02020603050405020304" pitchFamily="18" charset="0"/>
                        <a:ea typeface="Times New Roman"/>
                        <a:cs typeface="Times New Roman" panose="02020603050405020304" pitchFamily="18" charset="0"/>
                      </a:endParaRPr>
                    </a:p>
                  </a:txBody>
                  <a:tcPr/>
                </a:tc>
                <a:extLst>
                  <a:ext uri="{0D108BD9-81ED-4DB2-BD59-A6C34878D82A}">
                    <a16:rowId xmlns:a16="http://schemas.microsoft.com/office/drawing/2014/main" val="3119305827"/>
                  </a:ext>
                </a:extLst>
              </a:tr>
              <a:tr h="2389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b="0" kern="0" spc="-10" dirty="0">
                          <a:solidFill>
                            <a:srgbClr val="000000">
                              <a:alpha val="100000"/>
                            </a:srgbClr>
                          </a:solidFill>
                          <a:latin typeface="Times New Roman" panose="02020603050405020304" pitchFamily="18" charset="0"/>
                          <a:ea typeface="Times New Roman"/>
                          <a:cs typeface="Times New Roman" panose="02020603050405020304" pitchFamily="18" charset="0"/>
                        </a:rPr>
                        <a:t>Inner diamete</a:t>
                      </a:r>
                      <a:r>
                        <a:rPr lang="en-US" altLang="zh-CN" sz="1800" b="0" kern="0" spc="-20" dirty="0">
                          <a:solidFill>
                            <a:srgbClr val="000000">
                              <a:alpha val="100000"/>
                            </a:srgbClr>
                          </a:solidFill>
                          <a:latin typeface="Times New Roman" panose="02020603050405020304" pitchFamily="18" charset="0"/>
                          <a:ea typeface="Times New Roman"/>
                          <a:cs typeface="Times New Roman" panose="02020603050405020304" pitchFamily="18" charset="0"/>
                        </a:rPr>
                        <a:t>r</a:t>
                      </a:r>
                      <a:endParaRPr lang="zh-CN" altLang="en-US" b="0"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dirty="0">
                          <a:latin typeface="Times New Roman" panose="02020603050405020304" pitchFamily="18" charset="0"/>
                          <a:ea typeface="Times New Roman"/>
                          <a:cs typeface="Times New Roman" panose="02020603050405020304" pitchFamily="18" charset="0"/>
                        </a:rPr>
                        <a:t>2 </a:t>
                      </a:r>
                      <a:r>
                        <a:rPr lang="en-US" altLang="zh-CN" dirty="0">
                          <a:latin typeface="Times New Roman" panose="02020603050405020304" pitchFamily="18" charset="0"/>
                          <a:cs typeface="Times New Roman" panose="02020603050405020304" pitchFamily="18" charset="0"/>
                        </a:rPr>
                        <a:t>mm</a:t>
                      </a:r>
                      <a:endParaRPr lang="en-US" altLang="zh-CN" sz="1800" dirty="0">
                        <a:latin typeface="Times New Roman" panose="02020603050405020304" pitchFamily="18" charset="0"/>
                        <a:ea typeface="Times New Roman"/>
                        <a:cs typeface="Times New Roman" panose="02020603050405020304" pitchFamily="18" charset="0"/>
                      </a:endParaRPr>
                    </a:p>
                  </a:txBody>
                  <a:tcPr/>
                </a:tc>
                <a:extLst>
                  <a:ext uri="{0D108BD9-81ED-4DB2-BD59-A6C34878D82A}">
                    <a16:rowId xmlns:a16="http://schemas.microsoft.com/office/drawing/2014/main" val="313818596"/>
                  </a:ext>
                </a:extLst>
              </a:tr>
              <a:tr h="2389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b="0" kern="0" spc="-10" dirty="0">
                          <a:solidFill>
                            <a:srgbClr val="000000">
                              <a:alpha val="100000"/>
                            </a:srgbClr>
                          </a:solidFill>
                          <a:latin typeface="Times New Roman" panose="02020603050405020304" pitchFamily="18" charset="0"/>
                          <a:ea typeface="Times New Roman"/>
                          <a:cs typeface="Times New Roman" panose="02020603050405020304" pitchFamily="18" charset="0"/>
                        </a:rPr>
                        <a:t>Reservoir</a:t>
                      </a:r>
                      <a:endParaRPr lang="en-US" altLang="zh-CN" sz="1800" b="0" dirty="0">
                        <a:latin typeface="Times New Roman" panose="02020603050405020304" pitchFamily="18" charset="0"/>
                        <a:ea typeface="Times New Roman"/>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dirty="0">
                          <a:latin typeface="Times New Roman" panose="02020603050405020304" pitchFamily="18" charset="0"/>
                          <a:ea typeface="Times New Roman"/>
                          <a:cs typeface="Times New Roman" panose="02020603050405020304" pitchFamily="18" charset="0"/>
                        </a:rPr>
                        <a:t>50 </a:t>
                      </a:r>
                      <a:r>
                        <a:rPr lang="en-US" altLang="zh-CN" sz="1800" b="0" kern="0" spc="0" dirty="0">
                          <a:solidFill>
                            <a:srgbClr val="000000">
                              <a:alpha val="100000"/>
                            </a:srgbClr>
                          </a:solidFill>
                          <a:latin typeface="Times New Roman" panose="02020603050405020304" pitchFamily="18" charset="0"/>
                          <a:ea typeface="Times New Roman"/>
                          <a:cs typeface="Times New Roman" panose="02020603050405020304" pitchFamily="18" charset="0"/>
                        </a:rPr>
                        <a:t>cm</a:t>
                      </a:r>
                      <a:r>
                        <a:rPr lang="en-US" altLang="zh-CN" sz="1800" b="0" kern="0" spc="0" baseline="28937" dirty="0">
                          <a:solidFill>
                            <a:srgbClr val="000000">
                              <a:alpha val="100000"/>
                            </a:srgbClr>
                          </a:solidFill>
                          <a:latin typeface="Times New Roman" panose="02020603050405020304" pitchFamily="18" charset="0"/>
                          <a:ea typeface="Times New Roman"/>
                          <a:cs typeface="Times New Roman" panose="02020603050405020304" pitchFamily="18" charset="0"/>
                        </a:rPr>
                        <a:t>3</a:t>
                      </a:r>
                      <a:endParaRPr lang="en-US" altLang="zh-CN" sz="1800" b="0" dirty="0">
                        <a:latin typeface="Times New Roman" panose="02020603050405020304" pitchFamily="18" charset="0"/>
                        <a:ea typeface="Times New Roman"/>
                        <a:cs typeface="Times New Roman" panose="02020603050405020304" pitchFamily="18" charset="0"/>
                      </a:endParaRPr>
                    </a:p>
                  </a:txBody>
                  <a:tcPr/>
                </a:tc>
                <a:extLst>
                  <a:ext uri="{0D108BD9-81ED-4DB2-BD59-A6C34878D82A}">
                    <a16:rowId xmlns:a16="http://schemas.microsoft.com/office/drawing/2014/main" val="1602508746"/>
                  </a:ext>
                </a:extLst>
              </a:tr>
            </a:tbl>
          </a:graphicData>
        </a:graphic>
      </p:graphicFrame>
      <p:sp>
        <p:nvSpPr>
          <p:cNvPr id="15" name="文本框 14">
            <a:extLst>
              <a:ext uri="{FF2B5EF4-FFF2-40B4-BE49-F238E27FC236}">
                <a16:creationId xmlns:a16="http://schemas.microsoft.com/office/drawing/2014/main" id="{4841F006-3E8C-1C52-669B-16C343CB22ED}"/>
              </a:ext>
            </a:extLst>
          </p:cNvPr>
          <p:cNvSpPr txBox="1"/>
          <p:nvPr/>
        </p:nvSpPr>
        <p:spPr>
          <a:xfrm>
            <a:off x="182908" y="652437"/>
            <a:ext cx="11364029" cy="498663"/>
          </a:xfrm>
          <a:prstGeom prst="rect">
            <a:avLst/>
          </a:prstGeom>
          <a:noFill/>
        </p:spPr>
        <p:txBody>
          <a:bodyPr wrap="square" rtlCol="0">
            <a:spAutoFit/>
          </a:bodyPr>
          <a:lstStyle/>
          <a:p>
            <a:pPr marL="285750" lvl="0" indent="-285750">
              <a:lnSpc>
                <a:spcPct val="150000"/>
              </a:lnSpc>
              <a:buFont typeface="Wingdings" panose="05000000000000000000" pitchFamily="2" charset="2"/>
              <a:buChar char="l"/>
              <a:defRPr/>
            </a:pPr>
            <a:r>
              <a:rPr lang="en-US" altLang="zh-CN" sz="2000" b="1"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Leaf spring compressor + Coaxial cold finger </a:t>
            </a:r>
          </a:p>
        </p:txBody>
      </p:sp>
      <p:graphicFrame>
        <p:nvGraphicFramePr>
          <p:cNvPr id="17" name="表格 16">
            <a:extLst>
              <a:ext uri="{FF2B5EF4-FFF2-40B4-BE49-F238E27FC236}">
                <a16:creationId xmlns:a16="http://schemas.microsoft.com/office/drawing/2014/main" id="{27532E16-379E-D53D-F92E-6F9428CAB442}"/>
              </a:ext>
            </a:extLst>
          </p:cNvPr>
          <p:cNvGraphicFramePr>
            <a:graphicFrameLocks noGrp="1"/>
          </p:cNvGraphicFramePr>
          <p:nvPr>
            <p:extLst>
              <p:ext uri="{D42A27DB-BD31-4B8C-83A1-F6EECF244321}">
                <p14:modId xmlns:p14="http://schemas.microsoft.com/office/powerpoint/2010/main" val="2638439338"/>
              </p:ext>
            </p:extLst>
          </p:nvPr>
        </p:nvGraphicFramePr>
        <p:xfrm>
          <a:off x="661219" y="5599695"/>
          <a:ext cx="4876800" cy="741680"/>
        </p:xfrm>
        <a:graphic>
          <a:graphicData uri="http://schemas.openxmlformats.org/drawingml/2006/table">
            <a:tbl>
              <a:tblPr firstRow="1" bandRow="1">
                <a:tableStyleId>{6E25E649-3F16-4E02-A733-19D2CDBF48F0}</a:tableStyleId>
              </a:tblPr>
              <a:tblGrid>
                <a:gridCol w="1625600">
                  <a:extLst>
                    <a:ext uri="{9D8B030D-6E8A-4147-A177-3AD203B41FA5}">
                      <a16:colId xmlns:a16="http://schemas.microsoft.com/office/drawing/2014/main" val="2087659149"/>
                    </a:ext>
                  </a:extLst>
                </a:gridCol>
                <a:gridCol w="1625600">
                  <a:extLst>
                    <a:ext uri="{9D8B030D-6E8A-4147-A177-3AD203B41FA5}">
                      <a16:colId xmlns:a16="http://schemas.microsoft.com/office/drawing/2014/main" val="1025411586"/>
                    </a:ext>
                  </a:extLst>
                </a:gridCol>
                <a:gridCol w="1625600">
                  <a:extLst>
                    <a:ext uri="{9D8B030D-6E8A-4147-A177-3AD203B41FA5}">
                      <a16:colId xmlns:a16="http://schemas.microsoft.com/office/drawing/2014/main" val="4048098262"/>
                    </a:ext>
                  </a:extLst>
                </a:gridCol>
              </a:tblGrid>
              <a:tr h="370840">
                <a:tc>
                  <a:txBody>
                    <a:bodyPr/>
                    <a:lstStyle/>
                    <a:p>
                      <a:pPr algn="ctr"/>
                      <a:r>
                        <a:rPr lang="en-US" altLang="zh-CN" sz="1400" dirty="0">
                          <a:latin typeface="Times New Roman" panose="02020603050405020304" pitchFamily="18" charset="0"/>
                          <a:cs typeface="Times New Roman" panose="02020603050405020304" pitchFamily="18" charset="0"/>
                        </a:rPr>
                        <a:t>Total weight</a:t>
                      </a:r>
                      <a:endParaRPr lang="zh-CN" altLang="en-US" sz="1400" dirty="0">
                        <a:latin typeface="Times New Roman" panose="02020603050405020304" pitchFamily="18" charset="0"/>
                        <a:cs typeface="Times New Roman" panose="02020603050405020304" pitchFamily="18" charset="0"/>
                      </a:endParaRPr>
                    </a:p>
                  </a:txBody>
                  <a:tcPr anchor="ctr">
                    <a:solidFill>
                      <a:srgbClr val="1A7899"/>
                    </a:solidFill>
                  </a:tcPr>
                </a:tc>
                <a:tc>
                  <a:txBody>
                    <a:bodyPr/>
                    <a:lstStyle/>
                    <a:p>
                      <a:pPr algn="ctr"/>
                      <a:r>
                        <a:rPr lang="en-US" altLang="zh-CN" sz="1400" dirty="0">
                          <a:latin typeface="Times New Roman" panose="02020603050405020304" pitchFamily="18" charset="0"/>
                          <a:cs typeface="Times New Roman" panose="02020603050405020304" pitchFamily="18" charset="0"/>
                        </a:rPr>
                        <a:t>Compressor</a:t>
                      </a:r>
                      <a:endParaRPr lang="zh-CN" altLang="en-US" sz="1400" dirty="0">
                        <a:latin typeface="Times New Roman" panose="02020603050405020304" pitchFamily="18" charset="0"/>
                        <a:cs typeface="Times New Roman" panose="02020603050405020304" pitchFamily="18" charset="0"/>
                      </a:endParaRPr>
                    </a:p>
                  </a:txBody>
                  <a:tcPr anchor="ctr">
                    <a:solidFill>
                      <a:srgbClr val="1A7899"/>
                    </a:solidFill>
                  </a:tcPr>
                </a:tc>
                <a:tc>
                  <a:txBody>
                    <a:bodyPr/>
                    <a:lstStyle/>
                    <a:p>
                      <a:pPr algn="ctr"/>
                      <a:r>
                        <a:rPr lang="en-US" altLang="zh-CN" sz="1400" dirty="0">
                          <a:latin typeface="Times New Roman" panose="02020603050405020304" pitchFamily="18" charset="0"/>
                          <a:cs typeface="Times New Roman" panose="02020603050405020304" pitchFamily="18" charset="0"/>
                        </a:rPr>
                        <a:t>Cold finger</a:t>
                      </a:r>
                      <a:endParaRPr lang="zh-CN" altLang="en-US" sz="1400" baseline="-25000" dirty="0">
                        <a:latin typeface="Times New Roman" panose="02020603050405020304" pitchFamily="18" charset="0"/>
                        <a:cs typeface="Times New Roman" panose="02020603050405020304" pitchFamily="18" charset="0"/>
                      </a:endParaRPr>
                    </a:p>
                  </a:txBody>
                  <a:tcPr anchor="ctr">
                    <a:solidFill>
                      <a:srgbClr val="1A7899"/>
                    </a:solidFill>
                  </a:tcPr>
                </a:tc>
                <a:extLst>
                  <a:ext uri="{0D108BD9-81ED-4DB2-BD59-A6C34878D82A}">
                    <a16:rowId xmlns:a16="http://schemas.microsoft.com/office/drawing/2014/main" val="1250200961"/>
                  </a:ext>
                </a:extLst>
              </a:tr>
              <a:tr h="370840">
                <a:tc>
                  <a:txBody>
                    <a:bodyPr/>
                    <a:lstStyle/>
                    <a:p>
                      <a:pPr algn="ctr"/>
                      <a:r>
                        <a:rPr lang="en-US" altLang="zh-CN" sz="1400" dirty="0">
                          <a:latin typeface="Times New Roman" panose="02020603050405020304" pitchFamily="18" charset="0"/>
                          <a:cs typeface="Times New Roman" panose="02020603050405020304" pitchFamily="18" charset="0"/>
                        </a:rPr>
                        <a:t>0.91 kg</a:t>
                      </a:r>
                      <a:endParaRPr lang="zh-CN"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1400" dirty="0">
                          <a:latin typeface="Times New Roman" panose="02020603050405020304" pitchFamily="18" charset="0"/>
                          <a:cs typeface="Times New Roman" panose="02020603050405020304" pitchFamily="18" charset="0"/>
                        </a:rPr>
                        <a:t>625 g</a:t>
                      </a:r>
                      <a:endParaRPr lang="zh-CN"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1400" dirty="0">
                          <a:latin typeface="Times New Roman" panose="02020603050405020304" pitchFamily="18" charset="0"/>
                          <a:cs typeface="Times New Roman" panose="02020603050405020304" pitchFamily="18" charset="0"/>
                        </a:rPr>
                        <a:t>277 g</a:t>
                      </a:r>
                      <a:endParaRPr lang="zh-CN"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912382137"/>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49C012-B736-6E57-8955-3E8257EED1CA}"/>
            </a:ext>
          </a:extLst>
        </p:cNvPr>
        <p:cNvGrpSpPr/>
        <p:nvPr/>
      </p:nvGrpSpPr>
      <p:grpSpPr>
        <a:xfrm>
          <a:off x="0" y="0"/>
          <a:ext cx="0" cy="0"/>
          <a:chOff x="0" y="0"/>
          <a:chExt cx="0" cy="0"/>
        </a:xfrm>
      </p:grpSpPr>
      <p:sp>
        <p:nvSpPr>
          <p:cNvPr id="138" name="rect 138">
            <a:extLst>
              <a:ext uri="{FF2B5EF4-FFF2-40B4-BE49-F238E27FC236}">
                <a16:creationId xmlns:a16="http://schemas.microsoft.com/office/drawing/2014/main" id="{FD7BB03C-8C03-F674-702E-5C15094AEC9C}"/>
              </a:ext>
            </a:extLst>
          </p:cNvPr>
          <p:cNvSpPr/>
          <p:nvPr/>
        </p:nvSpPr>
        <p:spPr>
          <a:xfrm>
            <a:off x="0" y="0"/>
            <a:ext cx="12192000" cy="6857998"/>
          </a:xfrm>
          <a:prstGeom prst="rect">
            <a:avLst/>
          </a:prstGeom>
          <a:solidFill>
            <a:srgbClr val="F3F3F3">
              <a:alpha val="96078"/>
            </a:srgbClr>
          </a:solidFill>
          <a:ln w="0" cap="flat">
            <a:noFill/>
            <a:prstDash val="solid"/>
            <a:miter lim="0"/>
          </a:ln>
        </p:spPr>
        <p:txBody>
          <a:bodyPr rtlCol="0"/>
          <a:lstStyle/>
          <a:p>
            <a:pPr algn="ctr"/>
            <a:endParaRPr lang="zh-CN" altLang="en-US"/>
          </a:p>
        </p:txBody>
      </p:sp>
      <p:sp>
        <p:nvSpPr>
          <p:cNvPr id="11" name="矩形 10">
            <a:extLst>
              <a:ext uri="{FF2B5EF4-FFF2-40B4-BE49-F238E27FC236}">
                <a16:creationId xmlns:a16="http://schemas.microsoft.com/office/drawing/2014/main" id="{5C8C74B8-4B6D-BCFB-9F38-B630DAD20806}"/>
              </a:ext>
            </a:extLst>
          </p:cNvPr>
          <p:cNvSpPr/>
          <p:nvPr/>
        </p:nvSpPr>
        <p:spPr>
          <a:xfrm>
            <a:off x="98839" y="516625"/>
            <a:ext cx="11988227" cy="6034439"/>
          </a:xfrm>
          <a:prstGeom prst="rect">
            <a:avLst/>
          </a:prstGeom>
          <a:solidFill>
            <a:schemeClr val="bg1"/>
          </a:solidFill>
          <a:ln>
            <a:solidFill>
              <a:srgbClr val="D2DEEF"/>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dirty="0"/>
          </a:p>
        </p:txBody>
      </p:sp>
      <p:sp>
        <p:nvSpPr>
          <p:cNvPr id="162" name="textbox 162">
            <a:extLst>
              <a:ext uri="{FF2B5EF4-FFF2-40B4-BE49-F238E27FC236}">
                <a16:creationId xmlns:a16="http://schemas.microsoft.com/office/drawing/2014/main" id="{E7B59F08-44FA-A75B-B47E-18B731465F52}"/>
              </a:ext>
            </a:extLst>
          </p:cNvPr>
          <p:cNvSpPr/>
          <p:nvPr/>
        </p:nvSpPr>
        <p:spPr>
          <a:xfrm>
            <a:off x="3048" y="0"/>
            <a:ext cx="11190731" cy="507492"/>
          </a:xfrm>
          <a:prstGeom prst="rect">
            <a:avLst/>
          </a:prstGeom>
          <a:solidFill>
            <a:srgbClr val="084E6E">
              <a:alpha val="100000"/>
            </a:srgbClr>
          </a:solidFill>
          <a:ln w="0" cap="flat">
            <a:noFill/>
            <a:prstDash val="solid"/>
            <a:miter lim="0"/>
          </a:ln>
        </p:spPr>
        <p:txBody>
          <a:bodyPr vert="horz" wrap="square" lIns="0" tIns="0" rIns="0" bIns="0"/>
          <a:lstStyle/>
          <a:p>
            <a:pPr algn="l" rtl="0" eaLnBrk="0">
              <a:lnSpc>
                <a:spcPct val="107000"/>
              </a:lnSpc>
              <a:tabLst/>
            </a:pPr>
            <a:endParaRPr sz="900" dirty="0">
              <a:latin typeface="Arial"/>
              <a:ea typeface="Arial"/>
              <a:cs typeface="Arial"/>
            </a:endParaRPr>
          </a:p>
          <a:p>
            <a:pPr algn="l" rtl="0" eaLnBrk="0">
              <a:lnSpc>
                <a:spcPct val="7249"/>
              </a:lnSpc>
              <a:tabLst/>
            </a:pPr>
            <a:endParaRPr sz="100" dirty="0">
              <a:latin typeface="Arial"/>
              <a:ea typeface="Arial"/>
              <a:cs typeface="Arial"/>
            </a:endParaRPr>
          </a:p>
          <a:p>
            <a:pPr marL="374015" algn="l" rtl="0" eaLnBrk="0">
              <a:lnSpc>
                <a:spcPct val="78000"/>
              </a:lnSpc>
              <a:tabLst/>
            </a:pPr>
            <a:r>
              <a:rPr lang="en-US" sz="2400" b="1" kern="0" spc="0" dirty="0">
                <a:solidFill>
                  <a:srgbClr val="FFFFFF">
                    <a:alpha val="100000"/>
                  </a:srgbClr>
                </a:solidFill>
                <a:latin typeface="Times New Roman"/>
                <a:ea typeface="Times New Roman"/>
                <a:cs typeface="Times New Roman"/>
              </a:rPr>
              <a:t>Experimental setup</a:t>
            </a:r>
          </a:p>
        </p:txBody>
      </p:sp>
      <p:pic>
        <p:nvPicPr>
          <p:cNvPr id="166" name="picture 166">
            <a:extLst>
              <a:ext uri="{FF2B5EF4-FFF2-40B4-BE49-F238E27FC236}">
                <a16:creationId xmlns:a16="http://schemas.microsoft.com/office/drawing/2014/main" id="{9BD43A27-D987-F956-BE57-802656FD1707}"/>
              </a:ext>
            </a:extLst>
          </p:cNvPr>
          <p:cNvPicPr>
            <a:picLocks noChangeAspect="1"/>
          </p:cNvPicPr>
          <p:nvPr/>
        </p:nvPicPr>
        <p:blipFill>
          <a:blip r:embed="rId3"/>
          <a:stretch>
            <a:fillRect/>
          </a:stretch>
        </p:blipFill>
        <p:spPr>
          <a:xfrm rot="21600000">
            <a:off x="11193780" y="0"/>
            <a:ext cx="998219" cy="507491"/>
          </a:xfrm>
          <a:prstGeom prst="rect">
            <a:avLst/>
          </a:prstGeom>
        </p:spPr>
      </p:pic>
      <p:sp>
        <p:nvSpPr>
          <p:cNvPr id="170" name="textbox 170">
            <a:extLst>
              <a:ext uri="{FF2B5EF4-FFF2-40B4-BE49-F238E27FC236}">
                <a16:creationId xmlns:a16="http://schemas.microsoft.com/office/drawing/2014/main" id="{C0B640FE-894E-EAB9-7D22-7A02098C0DC4}"/>
              </a:ext>
            </a:extLst>
          </p:cNvPr>
          <p:cNvSpPr/>
          <p:nvPr/>
        </p:nvSpPr>
        <p:spPr>
          <a:xfrm>
            <a:off x="11091164" y="6604507"/>
            <a:ext cx="1013460" cy="307975"/>
          </a:xfrm>
          <a:prstGeom prst="rect">
            <a:avLst/>
          </a:prstGeom>
          <a:noFill/>
          <a:ln w="0" cap="flat">
            <a:noFill/>
            <a:prstDash val="solid"/>
            <a:miter lim="0"/>
          </a:ln>
        </p:spPr>
        <p:txBody>
          <a:bodyPr vert="horz" wrap="square" lIns="0" tIns="0" rIns="0" bIns="0"/>
          <a:lstStyle/>
          <a:p>
            <a:pPr algn="l" rtl="0" eaLnBrk="0">
              <a:lnSpc>
                <a:spcPct val="112000"/>
              </a:lnSpc>
              <a:tabLst/>
            </a:pPr>
            <a:endParaRPr sz="200" dirty="0">
              <a:latin typeface="Arial"/>
              <a:ea typeface="Arial"/>
              <a:cs typeface="Arial"/>
            </a:endParaRPr>
          </a:p>
          <a:p>
            <a:pPr marL="218440" algn="l" rtl="0" eaLnBrk="0">
              <a:lnSpc>
                <a:spcPct val="88000"/>
              </a:lnSpc>
              <a:spcBef>
                <a:spcPts val="1"/>
              </a:spcBef>
              <a:tabLst>
                <a:tab pos="450215" algn="l"/>
              </a:tabLst>
            </a:pPr>
            <a:r>
              <a:rPr sz="1500" kern="0" spc="0" dirty="0">
                <a:solidFill>
                  <a:srgbClr val="FFFFFF">
                    <a:alpha val="100000"/>
                  </a:srgbClr>
                </a:solidFill>
                <a:latin typeface="Microsoft YaHei"/>
                <a:ea typeface="Microsoft YaHei"/>
                <a:cs typeface="Microsoft YaHei"/>
              </a:rPr>
              <a:t>	</a:t>
            </a:r>
            <a:r>
              <a:rPr sz="1500" b="1" kern="0" spc="-40" dirty="0">
                <a:solidFill>
                  <a:srgbClr val="FFFFFF">
                    <a:alpha val="100000"/>
                  </a:srgbClr>
                </a:solidFill>
                <a:latin typeface="Microsoft YaHei"/>
                <a:ea typeface="Microsoft YaHei"/>
                <a:cs typeface="Microsoft YaHei"/>
              </a:rPr>
              <a:t>6</a:t>
            </a:r>
            <a:r>
              <a:rPr sz="1500" b="1" kern="0" spc="-10" dirty="0">
                <a:solidFill>
                  <a:srgbClr val="FFFFFF">
                    <a:alpha val="100000"/>
                  </a:srgbClr>
                </a:solidFill>
                <a:latin typeface="Microsoft YaHei"/>
                <a:ea typeface="Microsoft YaHei"/>
                <a:cs typeface="Microsoft YaHei"/>
              </a:rPr>
              <a:t>     </a:t>
            </a:r>
            <a:endParaRPr sz="1500" dirty="0">
              <a:latin typeface="Microsoft YaHei"/>
              <a:ea typeface="Microsoft YaHei"/>
              <a:cs typeface="Microsoft YaHei"/>
            </a:endParaRPr>
          </a:p>
        </p:txBody>
      </p:sp>
      <p:pic>
        <p:nvPicPr>
          <p:cNvPr id="172" name="picture 172">
            <a:extLst>
              <a:ext uri="{FF2B5EF4-FFF2-40B4-BE49-F238E27FC236}">
                <a16:creationId xmlns:a16="http://schemas.microsoft.com/office/drawing/2014/main" id="{09419544-A8A4-F1A0-E068-2027B9FDA8C6}"/>
              </a:ext>
            </a:extLst>
          </p:cNvPr>
          <p:cNvPicPr>
            <a:picLocks noChangeAspect="1"/>
          </p:cNvPicPr>
          <p:nvPr/>
        </p:nvPicPr>
        <p:blipFill>
          <a:blip r:embed="rId4"/>
          <a:stretch>
            <a:fillRect/>
          </a:stretch>
        </p:blipFill>
        <p:spPr>
          <a:xfrm rot="21600000">
            <a:off x="11883804" y="6617207"/>
            <a:ext cx="205740" cy="239267"/>
          </a:xfrm>
          <a:prstGeom prst="rect">
            <a:avLst/>
          </a:prstGeom>
        </p:spPr>
      </p:pic>
      <p:pic>
        <p:nvPicPr>
          <p:cNvPr id="174" name="picture 174">
            <a:extLst>
              <a:ext uri="{FF2B5EF4-FFF2-40B4-BE49-F238E27FC236}">
                <a16:creationId xmlns:a16="http://schemas.microsoft.com/office/drawing/2014/main" id="{00214B93-168C-9136-B467-D3A9EC87F202}"/>
              </a:ext>
            </a:extLst>
          </p:cNvPr>
          <p:cNvPicPr>
            <a:picLocks noChangeAspect="1"/>
          </p:cNvPicPr>
          <p:nvPr/>
        </p:nvPicPr>
        <p:blipFill>
          <a:blip r:embed="rId5"/>
          <a:stretch>
            <a:fillRect/>
          </a:stretch>
        </p:blipFill>
        <p:spPr>
          <a:xfrm rot="21600000">
            <a:off x="11103864" y="6617207"/>
            <a:ext cx="205740" cy="239267"/>
          </a:xfrm>
          <a:prstGeom prst="rect">
            <a:avLst/>
          </a:prstGeom>
        </p:spPr>
      </p:pic>
      <p:grpSp>
        <p:nvGrpSpPr>
          <p:cNvPr id="4" name="组合 3">
            <a:extLst>
              <a:ext uri="{FF2B5EF4-FFF2-40B4-BE49-F238E27FC236}">
                <a16:creationId xmlns:a16="http://schemas.microsoft.com/office/drawing/2014/main" id="{A9DF33FD-6B96-3858-DD1C-46538519FBF4}"/>
              </a:ext>
            </a:extLst>
          </p:cNvPr>
          <p:cNvGrpSpPr/>
          <p:nvPr/>
        </p:nvGrpSpPr>
        <p:grpSpPr>
          <a:xfrm>
            <a:off x="0" y="6591759"/>
            <a:ext cx="12192000" cy="266241"/>
            <a:chOff x="0" y="6408163"/>
            <a:chExt cx="12192000" cy="449838"/>
          </a:xfrm>
          <a:solidFill>
            <a:srgbClr val="084E6E"/>
          </a:solidFill>
        </p:grpSpPr>
        <p:sp>
          <p:nvSpPr>
            <p:cNvPr id="5" name="矩形 4">
              <a:extLst>
                <a:ext uri="{FF2B5EF4-FFF2-40B4-BE49-F238E27FC236}">
                  <a16:creationId xmlns:a16="http://schemas.microsoft.com/office/drawing/2014/main" id="{0F59C4D4-4084-16AF-4C1E-89335D918AB4}"/>
                </a:ext>
              </a:extLst>
            </p:cNvPr>
            <p:cNvSpPr/>
            <p:nvPr/>
          </p:nvSpPr>
          <p:spPr>
            <a:xfrm>
              <a:off x="0" y="6408163"/>
              <a:ext cx="10869563"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id="{A96CC019-F790-1981-2EF3-87E7236BF76F}"/>
                </a:ext>
              </a:extLst>
            </p:cNvPr>
            <p:cNvSpPr/>
            <p:nvPr/>
          </p:nvSpPr>
          <p:spPr>
            <a:xfrm>
              <a:off x="10869563" y="6408163"/>
              <a:ext cx="1322437"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textbox 50">
            <a:extLst>
              <a:ext uri="{FF2B5EF4-FFF2-40B4-BE49-F238E27FC236}">
                <a16:creationId xmlns:a16="http://schemas.microsoft.com/office/drawing/2014/main" id="{E468493C-BA3B-669A-ADFF-C553C23C7967}"/>
              </a:ext>
            </a:extLst>
          </p:cNvPr>
          <p:cNvSpPr/>
          <p:nvPr/>
        </p:nvSpPr>
        <p:spPr>
          <a:xfrm>
            <a:off x="11091164" y="6604507"/>
            <a:ext cx="577215" cy="307975"/>
          </a:xfrm>
          <a:prstGeom prst="rect">
            <a:avLst/>
          </a:prstGeom>
          <a:noFill/>
          <a:ln w="0" cap="flat">
            <a:noFill/>
            <a:prstDash val="solid"/>
            <a:miter lim="0"/>
          </a:ln>
        </p:spPr>
        <p:txBody>
          <a:bodyPr vert="horz" wrap="square" lIns="0" tIns="0" rIns="0" bIns="0"/>
          <a:lstStyle/>
          <a:p>
            <a:pPr algn="l" rtl="0" eaLnBrk="0">
              <a:lnSpc>
                <a:spcPct val="112000"/>
              </a:lnSpc>
              <a:tabLst/>
            </a:pPr>
            <a:endParaRPr sz="200" dirty="0">
              <a:latin typeface="Arial"/>
              <a:ea typeface="Arial"/>
              <a:cs typeface="Arial"/>
            </a:endParaRPr>
          </a:p>
          <a:p>
            <a:pPr marL="218440" algn="l" rtl="0" eaLnBrk="0">
              <a:lnSpc>
                <a:spcPct val="88000"/>
              </a:lnSpc>
              <a:spcBef>
                <a:spcPts val="1"/>
              </a:spcBef>
              <a:tabLst>
                <a:tab pos="454659" algn="l"/>
              </a:tabLst>
            </a:pPr>
            <a:r>
              <a:rPr sz="1500" kern="0" spc="0" dirty="0">
                <a:solidFill>
                  <a:srgbClr val="FFFFFF">
                    <a:alpha val="100000"/>
                  </a:srgbClr>
                </a:solidFill>
                <a:latin typeface="Microsoft YaHei"/>
                <a:ea typeface="Microsoft YaHei"/>
                <a:cs typeface="Microsoft YaHei"/>
              </a:rPr>
              <a:t>	</a:t>
            </a:r>
            <a:r>
              <a:rPr lang="en-US" sz="1500" b="1" kern="0" spc="-10" dirty="0">
                <a:solidFill>
                  <a:srgbClr val="FFFFFF">
                    <a:alpha val="100000"/>
                  </a:srgbClr>
                </a:solidFill>
                <a:latin typeface="Microsoft YaHei"/>
                <a:ea typeface="Microsoft YaHei"/>
                <a:cs typeface="Microsoft YaHei"/>
              </a:rPr>
              <a:t>7</a:t>
            </a:r>
            <a:endParaRPr sz="1500" dirty="0">
              <a:latin typeface="Microsoft YaHei"/>
              <a:ea typeface="Microsoft YaHei"/>
              <a:cs typeface="Microsoft YaHei"/>
            </a:endParaRPr>
          </a:p>
        </p:txBody>
      </p:sp>
      <p:pic>
        <p:nvPicPr>
          <p:cNvPr id="9" name="picture 52">
            <a:extLst>
              <a:ext uri="{FF2B5EF4-FFF2-40B4-BE49-F238E27FC236}">
                <a16:creationId xmlns:a16="http://schemas.microsoft.com/office/drawing/2014/main" id="{BE7AB9CB-CDC2-D310-9D48-813CEA6F6D56}"/>
              </a:ext>
            </a:extLst>
          </p:cNvPr>
          <p:cNvPicPr>
            <a:picLocks noChangeAspect="1"/>
          </p:cNvPicPr>
          <p:nvPr/>
        </p:nvPicPr>
        <p:blipFill>
          <a:blip r:embed="rId5"/>
          <a:stretch>
            <a:fillRect/>
          </a:stretch>
        </p:blipFill>
        <p:spPr>
          <a:xfrm rot="21600000">
            <a:off x="11103864" y="6617207"/>
            <a:ext cx="205740" cy="239267"/>
          </a:xfrm>
          <a:prstGeom prst="rect">
            <a:avLst/>
          </a:prstGeom>
        </p:spPr>
      </p:pic>
      <p:pic>
        <p:nvPicPr>
          <p:cNvPr id="10" name="picture 82">
            <a:extLst>
              <a:ext uri="{FF2B5EF4-FFF2-40B4-BE49-F238E27FC236}">
                <a16:creationId xmlns:a16="http://schemas.microsoft.com/office/drawing/2014/main" id="{5DB15D8E-1369-3AA7-254C-CBCD342027D2}"/>
              </a:ext>
            </a:extLst>
          </p:cNvPr>
          <p:cNvPicPr>
            <a:picLocks noChangeAspect="1"/>
          </p:cNvPicPr>
          <p:nvPr/>
        </p:nvPicPr>
        <p:blipFill>
          <a:blip r:embed="rId4"/>
          <a:stretch>
            <a:fillRect/>
          </a:stretch>
        </p:blipFill>
        <p:spPr>
          <a:xfrm rot="21600000">
            <a:off x="11885676" y="6617207"/>
            <a:ext cx="205740" cy="239267"/>
          </a:xfrm>
          <a:prstGeom prst="rect">
            <a:avLst/>
          </a:prstGeom>
        </p:spPr>
      </p:pic>
      <p:sp>
        <p:nvSpPr>
          <p:cNvPr id="15" name="文本框 14">
            <a:extLst>
              <a:ext uri="{FF2B5EF4-FFF2-40B4-BE49-F238E27FC236}">
                <a16:creationId xmlns:a16="http://schemas.microsoft.com/office/drawing/2014/main" id="{AF106B94-1B28-ADC2-5604-A93CFEF9D0EC}"/>
              </a:ext>
            </a:extLst>
          </p:cNvPr>
          <p:cNvSpPr txBox="1"/>
          <p:nvPr/>
        </p:nvSpPr>
        <p:spPr>
          <a:xfrm>
            <a:off x="182908" y="652437"/>
            <a:ext cx="11364029" cy="498663"/>
          </a:xfrm>
          <a:prstGeom prst="rect">
            <a:avLst/>
          </a:prstGeom>
          <a:noFill/>
        </p:spPr>
        <p:txBody>
          <a:bodyPr wrap="square" rtlCol="0">
            <a:spAutoFit/>
          </a:bodyPr>
          <a:lstStyle/>
          <a:p>
            <a:pPr marL="285750" lvl="0" indent="-285750">
              <a:lnSpc>
                <a:spcPct val="150000"/>
              </a:lnSpc>
              <a:buFont typeface="Wingdings" panose="05000000000000000000" pitchFamily="2" charset="2"/>
              <a:buChar char="l"/>
              <a:defRPr/>
            </a:pPr>
            <a:r>
              <a:rPr lang="en-US" altLang="zh-CN" sz="2000" b="1"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Experimental system</a:t>
            </a:r>
          </a:p>
        </p:txBody>
      </p:sp>
      <p:pic>
        <p:nvPicPr>
          <p:cNvPr id="2" name="Picture 2">
            <a:extLst>
              <a:ext uri="{FF2B5EF4-FFF2-40B4-BE49-F238E27FC236}">
                <a16:creationId xmlns:a16="http://schemas.microsoft.com/office/drawing/2014/main" id="{B11EAEA7-0740-8C6C-9DC7-C817749F52EC}"/>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1301" y="1072611"/>
            <a:ext cx="6940890" cy="5132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5">
            <a:extLst>
              <a:ext uri="{FF2B5EF4-FFF2-40B4-BE49-F238E27FC236}">
                <a16:creationId xmlns:a16="http://schemas.microsoft.com/office/drawing/2014/main" id="{E5AE145A-D09B-46DD-5AD4-F89D5E08ACCB}"/>
              </a:ext>
            </a:extLst>
          </p:cNvPr>
          <p:cNvSpPr txBox="1"/>
          <p:nvPr/>
        </p:nvSpPr>
        <p:spPr>
          <a:xfrm>
            <a:off x="1523313" y="6004936"/>
            <a:ext cx="4536866" cy="336439"/>
          </a:xfrm>
          <a:prstGeom prst="rect">
            <a:avLst/>
          </a:prstGeom>
          <a:noFill/>
        </p:spPr>
        <p:txBody>
          <a:bodyPr wrap="square" rtlCol="0">
            <a:spAutoFit/>
          </a:bodyPr>
          <a:lstStyle/>
          <a:p>
            <a:pPr lvl="0" algn="ctr">
              <a:lnSpc>
                <a:spcPct val="125000"/>
              </a:lnSpc>
              <a:defRPr/>
            </a:pPr>
            <a:r>
              <a:rPr lang="en-US" altLang="zh-CN" sz="1400" dirty="0">
                <a:solidFill>
                  <a:srgbClr val="262626"/>
                </a:solidFill>
                <a:latin typeface="Times New Roman" panose="02020603050405020304" pitchFamily="18" charset="0"/>
                <a:ea typeface="黑体" panose="02010609060101010101" pitchFamily="49" charset="-122"/>
                <a:cs typeface="Times New Roman" panose="02020603050405020304" pitchFamily="18" charset="0"/>
              </a:rPr>
              <a:t>Fig. 2  The schematic diagram of the experimental system</a:t>
            </a:r>
            <a:endParaRPr kumimoji="0" lang="zh-CN" altLang="en-US" sz="1400" b="0" i="0" u="none" strike="noStrike" kern="1200" cap="none" spc="0" normalizeH="0" baseline="0" noProof="0" dirty="0">
              <a:ln>
                <a:noFill/>
              </a:ln>
              <a:solidFill>
                <a:srgbClr val="262626"/>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16" name="表格 15">
            <a:extLst>
              <a:ext uri="{FF2B5EF4-FFF2-40B4-BE49-F238E27FC236}">
                <a16:creationId xmlns:a16="http://schemas.microsoft.com/office/drawing/2014/main" id="{CCBF630D-C8A1-0342-B0F0-C52D93CBAE7A}"/>
              </a:ext>
            </a:extLst>
          </p:cNvPr>
          <p:cNvGraphicFramePr>
            <a:graphicFrameLocks noGrp="1"/>
          </p:cNvGraphicFramePr>
          <p:nvPr>
            <p:extLst>
              <p:ext uri="{D42A27DB-BD31-4B8C-83A1-F6EECF244321}">
                <p14:modId xmlns:p14="http://schemas.microsoft.com/office/powerpoint/2010/main" val="1835366189"/>
              </p:ext>
            </p:extLst>
          </p:nvPr>
        </p:nvGraphicFramePr>
        <p:xfrm>
          <a:off x="7811252" y="1667724"/>
          <a:ext cx="3645252" cy="3845178"/>
        </p:xfrm>
        <a:graphic>
          <a:graphicData uri="http://schemas.openxmlformats.org/drawingml/2006/table">
            <a:tbl>
              <a:tblPr firstRow="1" bandRow="1">
                <a:tableStyleId>{6E25E649-3F16-4E02-A733-19D2CDBF48F0}</a:tableStyleId>
              </a:tblPr>
              <a:tblGrid>
                <a:gridCol w="1822626">
                  <a:extLst>
                    <a:ext uri="{9D8B030D-6E8A-4147-A177-3AD203B41FA5}">
                      <a16:colId xmlns:a16="http://schemas.microsoft.com/office/drawing/2014/main" val="678010959"/>
                    </a:ext>
                  </a:extLst>
                </a:gridCol>
                <a:gridCol w="1822626">
                  <a:extLst>
                    <a:ext uri="{9D8B030D-6E8A-4147-A177-3AD203B41FA5}">
                      <a16:colId xmlns:a16="http://schemas.microsoft.com/office/drawing/2014/main" val="2087659149"/>
                    </a:ext>
                  </a:extLst>
                </a:gridCol>
              </a:tblGrid>
              <a:tr h="1003090">
                <a:tc>
                  <a:txBody>
                    <a:bodyPr/>
                    <a:lstStyle/>
                    <a:p>
                      <a:pPr algn="ctr"/>
                      <a:r>
                        <a:rPr lang="en-US" altLang="zh-CN" sz="1400" dirty="0">
                          <a:latin typeface="Times New Roman" panose="02020603050405020304" pitchFamily="18" charset="0"/>
                          <a:cs typeface="Times New Roman" panose="02020603050405020304" pitchFamily="18" charset="0"/>
                        </a:rPr>
                        <a:t>Operating Condition</a:t>
                      </a:r>
                      <a:endParaRPr lang="zh-CN" altLang="en-US" sz="1400" dirty="0">
                        <a:latin typeface="Times New Roman" panose="02020603050405020304" pitchFamily="18" charset="0"/>
                        <a:cs typeface="Times New Roman" panose="02020603050405020304" pitchFamily="18" charset="0"/>
                      </a:endParaRPr>
                    </a:p>
                  </a:txBody>
                  <a:tcPr anchor="ctr">
                    <a:solidFill>
                      <a:srgbClr val="1A7899"/>
                    </a:solidFill>
                  </a:tcPr>
                </a:tc>
                <a:tc>
                  <a:txBody>
                    <a:bodyPr/>
                    <a:lstStyle/>
                    <a:p>
                      <a:pPr algn="ctr"/>
                      <a:r>
                        <a:rPr lang="en-US" altLang="zh-CN" sz="1400" b="1" dirty="0">
                          <a:solidFill>
                            <a:schemeClr val="bg1"/>
                          </a:solidFill>
                          <a:latin typeface="Times New Roman" panose="02020603050405020304" pitchFamily="18" charset="0"/>
                          <a:cs typeface="Times New Roman" panose="02020603050405020304" pitchFamily="18" charset="0"/>
                        </a:rPr>
                        <a:t>Value Range</a:t>
                      </a:r>
                      <a:endParaRPr lang="zh-CN" altLang="en-US" sz="1400" b="1" dirty="0">
                        <a:solidFill>
                          <a:schemeClr val="bg1"/>
                        </a:solidFill>
                        <a:latin typeface="Times New Roman" panose="02020603050405020304" pitchFamily="18" charset="0"/>
                        <a:cs typeface="Times New Roman" panose="02020603050405020304" pitchFamily="18" charset="0"/>
                      </a:endParaRPr>
                    </a:p>
                  </a:txBody>
                  <a:tcPr anchor="ctr">
                    <a:solidFill>
                      <a:srgbClr val="1A7899"/>
                    </a:solidFill>
                  </a:tcPr>
                </a:tc>
                <a:extLst>
                  <a:ext uri="{0D108BD9-81ED-4DB2-BD59-A6C34878D82A}">
                    <a16:rowId xmlns:a16="http://schemas.microsoft.com/office/drawing/2014/main" val="1250200961"/>
                  </a:ext>
                </a:extLst>
              </a:tr>
              <a:tr h="710522">
                <a:tc>
                  <a:txBody>
                    <a:bodyPr/>
                    <a:lstStyle/>
                    <a:p>
                      <a:pPr algn="ctr"/>
                      <a:r>
                        <a:rPr lang="en-US" altLang="zh-CN" sz="1400" b="1" dirty="0">
                          <a:solidFill>
                            <a:schemeClr val="bg1"/>
                          </a:solidFill>
                          <a:latin typeface="Times New Roman" panose="02020603050405020304" pitchFamily="18" charset="0"/>
                          <a:cs typeface="Times New Roman" panose="02020603050405020304" pitchFamily="18" charset="0"/>
                        </a:rPr>
                        <a:t>Charging pressure</a:t>
                      </a:r>
                      <a:endParaRPr lang="zh-CN" altLang="en-US" sz="1400" b="1" dirty="0">
                        <a:solidFill>
                          <a:schemeClr val="bg1"/>
                        </a:solidFill>
                        <a:latin typeface="Times New Roman" panose="02020603050405020304" pitchFamily="18" charset="0"/>
                        <a:cs typeface="Times New Roman" panose="02020603050405020304" pitchFamily="18" charset="0"/>
                      </a:endParaRPr>
                    </a:p>
                  </a:txBody>
                  <a:tcPr anchor="ctr">
                    <a:solidFill>
                      <a:srgbClr val="1A7899"/>
                    </a:solidFill>
                  </a:tcPr>
                </a:tc>
                <a:tc>
                  <a:txBody>
                    <a:bodyPr/>
                    <a:lstStyle/>
                    <a:p>
                      <a:pPr algn="ctr"/>
                      <a:r>
                        <a:rPr lang="en-US" altLang="zh-CN" sz="1400" b="1" dirty="0">
                          <a:latin typeface="Times New Roman" panose="02020603050405020304" pitchFamily="18" charset="0"/>
                          <a:cs typeface="Times New Roman" panose="02020603050405020304" pitchFamily="18" charset="0"/>
                        </a:rPr>
                        <a:t>3 ~ 4 MPa</a:t>
                      </a:r>
                      <a:endParaRPr lang="zh-CN" altLang="en-US" sz="1400" b="1"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912382137"/>
                  </a:ext>
                </a:extLst>
              </a:tr>
              <a:tr h="710522">
                <a:tc>
                  <a:txBody>
                    <a:bodyPr/>
                    <a:lstStyle/>
                    <a:p>
                      <a:pPr algn="ctr"/>
                      <a:r>
                        <a:rPr lang="en-US" altLang="zh-CN" sz="1400" b="1" dirty="0">
                          <a:solidFill>
                            <a:schemeClr val="bg1"/>
                          </a:solidFill>
                          <a:latin typeface="Times New Roman" panose="02020603050405020304" pitchFamily="18" charset="0"/>
                          <a:cs typeface="Times New Roman" panose="02020603050405020304" pitchFamily="18" charset="0"/>
                        </a:rPr>
                        <a:t>Operating Frequency</a:t>
                      </a:r>
                    </a:p>
                  </a:txBody>
                  <a:tcPr anchor="ctr">
                    <a:solidFill>
                      <a:srgbClr val="1A78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1" dirty="0">
                          <a:latin typeface="Times New Roman" panose="02020603050405020304" pitchFamily="18" charset="0"/>
                          <a:cs typeface="Times New Roman" panose="02020603050405020304" pitchFamily="18" charset="0"/>
                        </a:rPr>
                        <a:t>110 ~ 120 Hz</a:t>
                      </a:r>
                      <a:endParaRPr lang="zh-CN" altLang="en-US" sz="1400" b="1"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337941869"/>
                  </a:ext>
                </a:extLst>
              </a:tr>
              <a:tr h="710522">
                <a:tc>
                  <a:txBody>
                    <a:bodyPr/>
                    <a:lstStyle/>
                    <a:p>
                      <a:pPr algn="ctr"/>
                      <a:r>
                        <a:rPr lang="en-US" altLang="zh-CN" sz="1400" b="1" dirty="0">
                          <a:solidFill>
                            <a:schemeClr val="bg1"/>
                          </a:solidFill>
                          <a:latin typeface="Times New Roman" panose="02020603050405020304" pitchFamily="18" charset="0"/>
                          <a:cs typeface="Times New Roman" panose="02020603050405020304" pitchFamily="18" charset="0"/>
                        </a:rPr>
                        <a:t>Ambient Temperature</a:t>
                      </a:r>
                    </a:p>
                  </a:txBody>
                  <a:tcPr anchor="ctr">
                    <a:solidFill>
                      <a:srgbClr val="1A78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1" dirty="0">
                          <a:latin typeface="Times New Roman" panose="02020603050405020304" pitchFamily="18" charset="0"/>
                          <a:cs typeface="Times New Roman" panose="02020603050405020304" pitchFamily="18" charset="0"/>
                        </a:rPr>
                        <a:t>283 ~ 303 K</a:t>
                      </a:r>
                      <a:endParaRPr lang="zh-CN" altLang="en-US" sz="1400" b="1"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479816727"/>
                  </a:ext>
                </a:extLst>
              </a:tr>
              <a:tr h="710522">
                <a:tc>
                  <a:txBody>
                    <a:bodyPr/>
                    <a:lstStyle/>
                    <a:p>
                      <a:pPr algn="ctr"/>
                      <a:r>
                        <a:rPr lang="en-US" altLang="zh-CN" sz="1400" b="1" dirty="0">
                          <a:solidFill>
                            <a:schemeClr val="bg1"/>
                          </a:solidFill>
                          <a:latin typeface="Times New Roman" panose="02020603050405020304" pitchFamily="18" charset="0"/>
                          <a:cs typeface="Times New Roman" panose="02020603050405020304" pitchFamily="18" charset="0"/>
                        </a:rPr>
                        <a:t>Input Power</a:t>
                      </a:r>
                    </a:p>
                  </a:txBody>
                  <a:tcPr anchor="ctr">
                    <a:solidFill>
                      <a:srgbClr val="1A78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1" dirty="0">
                          <a:latin typeface="Times New Roman" panose="02020603050405020304" pitchFamily="18" charset="0"/>
                          <a:cs typeface="Times New Roman" panose="02020603050405020304" pitchFamily="18" charset="0"/>
                        </a:rPr>
                        <a:t>0 ~ 74 W</a:t>
                      </a:r>
                      <a:endParaRPr lang="zh-CN" altLang="en-US" sz="1400" b="1"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613162544"/>
                  </a:ext>
                </a:extLst>
              </a:tr>
            </a:tbl>
          </a:graphicData>
        </a:graphic>
      </p:graphicFrame>
    </p:spTree>
    <p:extLst>
      <p:ext uri="{BB962C8B-B14F-4D97-AF65-F5344CB8AC3E}">
        <p14:creationId xmlns:p14="http://schemas.microsoft.com/office/powerpoint/2010/main" val="28448021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rect 128"/>
          <p:cNvSpPr/>
          <p:nvPr/>
        </p:nvSpPr>
        <p:spPr>
          <a:xfrm>
            <a:off x="0" y="0"/>
            <a:ext cx="12192000" cy="6857998"/>
          </a:xfrm>
          <a:prstGeom prst="rect">
            <a:avLst/>
          </a:prstGeom>
          <a:solidFill>
            <a:srgbClr val="F3F3F3">
              <a:alpha val="96078"/>
            </a:srgbClr>
          </a:solidFill>
          <a:ln w="0" cap="flat">
            <a:noFill/>
            <a:prstDash val="solid"/>
            <a:miter lim="0"/>
          </a:ln>
        </p:spPr>
        <p:txBody>
          <a:bodyPr rtlCol="0"/>
          <a:lstStyle/>
          <a:p>
            <a:pPr algn="ctr"/>
            <a:endParaRPr lang="zh-CN" altLang="en-US"/>
          </a:p>
        </p:txBody>
      </p:sp>
      <p:sp>
        <p:nvSpPr>
          <p:cNvPr id="130" name="rect 130"/>
          <p:cNvSpPr/>
          <p:nvPr/>
        </p:nvSpPr>
        <p:spPr>
          <a:xfrm>
            <a:off x="0" y="2578607"/>
            <a:ext cx="12192000" cy="1699260"/>
          </a:xfrm>
          <a:prstGeom prst="rect">
            <a:avLst/>
          </a:prstGeom>
          <a:solidFill>
            <a:srgbClr val="084E6E">
              <a:alpha val="100000"/>
            </a:srgbClr>
          </a:solidFill>
          <a:ln w="0" cap="flat">
            <a:noFill/>
            <a:prstDash val="solid"/>
            <a:miter lim="0"/>
          </a:ln>
        </p:spPr>
        <p:txBody>
          <a:bodyPr rtlCol="0"/>
          <a:lstStyle/>
          <a:p>
            <a:pPr algn="ctr"/>
            <a:endParaRPr lang="zh-CN" altLang="en-US"/>
          </a:p>
        </p:txBody>
      </p:sp>
      <p:graphicFrame>
        <p:nvGraphicFramePr>
          <p:cNvPr id="132" name="table 132"/>
          <p:cNvGraphicFramePr>
            <a:graphicFrameLocks noGrp="1"/>
          </p:cNvGraphicFramePr>
          <p:nvPr/>
        </p:nvGraphicFramePr>
        <p:xfrm>
          <a:off x="3037077" y="1891029"/>
          <a:ext cx="1548764" cy="1531620"/>
        </p:xfrm>
        <a:graphic>
          <a:graphicData uri="http://schemas.openxmlformats.org/drawingml/2006/table">
            <a:tbl>
              <a:tblPr>
                <a:solidFill>
                  <a:srgbClr val="FFFFFF"/>
                </a:solidFill>
              </a:tblPr>
              <a:tblGrid>
                <a:gridCol w="1548764">
                  <a:extLst>
                    <a:ext uri="{9D8B030D-6E8A-4147-A177-3AD203B41FA5}">
                      <a16:colId xmlns:a16="http://schemas.microsoft.com/office/drawing/2014/main" val="20000"/>
                    </a:ext>
                  </a:extLst>
                </a:gridCol>
              </a:tblGrid>
              <a:tr h="1531620">
                <a:tc>
                  <a:txBody>
                    <a:bodyPr/>
                    <a:lstStyle/>
                    <a:p>
                      <a:pPr algn="l" rtl="0" eaLnBrk="0">
                        <a:lnSpc>
                          <a:spcPct val="100000"/>
                        </a:lnSpc>
                        <a:tabLst/>
                      </a:pPr>
                      <a:endParaRPr sz="1000" dirty="0">
                        <a:latin typeface="Arial"/>
                        <a:ea typeface="Arial"/>
                        <a:cs typeface="Arial"/>
                      </a:endParaRPr>
                    </a:p>
                  </a:txBody>
                  <a:tcPr marL="0" marR="0" marT="0" marB="0">
                    <a:lnL w="12700" cap="flat" cmpd="sng" algn="ctr">
                      <a:solidFill>
                        <a:srgbClr val="404F60"/>
                      </a:solidFill>
                      <a:prstDash val="solid"/>
                      <a:round/>
                      <a:headEnd type="none" w="med" len="med"/>
                      <a:tailEnd type="none" w="med" len="med"/>
                    </a:lnL>
                    <a:lnR w="12700" cap="flat" cmpd="sng" algn="ctr">
                      <a:solidFill>
                        <a:srgbClr val="404F60"/>
                      </a:solidFill>
                      <a:prstDash val="solid"/>
                      <a:round/>
                      <a:headEnd type="none" w="med" len="med"/>
                      <a:tailEnd type="none" w="med" len="med"/>
                    </a:lnR>
                    <a:lnT w="12700" cap="flat" cmpd="sng" algn="ctr">
                      <a:solidFill>
                        <a:srgbClr val="404F60"/>
                      </a:solidFill>
                      <a:prstDash val="solid"/>
                      <a:round/>
                      <a:headEnd type="none" w="med" len="med"/>
                      <a:tailEnd type="none" w="med" len="med"/>
                    </a:lnT>
                    <a:lnB w="12700" cap="flat" cmpd="sng" algn="ctr">
                      <a:solidFill>
                        <a:srgbClr val="404F6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bl>
          </a:graphicData>
        </a:graphic>
      </p:graphicFrame>
      <p:sp>
        <p:nvSpPr>
          <p:cNvPr id="134" name="textbox 134"/>
          <p:cNvSpPr/>
          <p:nvPr/>
        </p:nvSpPr>
        <p:spPr>
          <a:xfrm>
            <a:off x="5252076" y="1876562"/>
            <a:ext cx="4965349" cy="491490"/>
          </a:xfrm>
          <a:prstGeom prst="rect">
            <a:avLst/>
          </a:prstGeom>
          <a:noFill/>
          <a:ln w="0" cap="flat">
            <a:noFill/>
            <a:prstDash val="solid"/>
            <a:miter lim="0"/>
          </a:ln>
        </p:spPr>
        <p:txBody>
          <a:bodyPr vert="horz" wrap="square" lIns="0" tIns="0" rIns="0" bIns="0"/>
          <a:lstStyle/>
          <a:p>
            <a:pPr algn="l" rtl="0" eaLnBrk="0">
              <a:lnSpc>
                <a:spcPct val="98949"/>
              </a:lnSpc>
              <a:tabLst/>
            </a:pPr>
            <a:endParaRPr sz="100" dirty="0">
              <a:latin typeface="Arial"/>
              <a:ea typeface="Arial"/>
              <a:cs typeface="Arial"/>
            </a:endParaRPr>
          </a:p>
          <a:p>
            <a:pPr marL="12700" algn="l" rtl="0" eaLnBrk="0">
              <a:lnSpc>
                <a:spcPct val="78000"/>
              </a:lnSpc>
              <a:tabLst/>
            </a:pPr>
            <a:r>
              <a:rPr lang="en-US" sz="3900" b="1" kern="0" spc="30" dirty="0">
                <a:solidFill>
                  <a:srgbClr val="084E6E">
                    <a:alpha val="100000"/>
                  </a:srgbClr>
                </a:solidFill>
                <a:latin typeface="Times New Roman"/>
                <a:ea typeface="Times New Roman"/>
                <a:cs typeface="Times New Roman"/>
              </a:rPr>
              <a:t>Results and analysis</a:t>
            </a:r>
          </a:p>
        </p:txBody>
      </p:sp>
      <p:sp>
        <p:nvSpPr>
          <p:cNvPr id="136" name="textbox 136"/>
          <p:cNvSpPr/>
          <p:nvPr/>
        </p:nvSpPr>
        <p:spPr>
          <a:xfrm>
            <a:off x="3203447" y="2051303"/>
            <a:ext cx="1228725" cy="1225550"/>
          </a:xfrm>
          <a:prstGeom prst="rect">
            <a:avLst/>
          </a:prstGeom>
          <a:solidFill>
            <a:srgbClr val="084E6E">
              <a:alpha val="100000"/>
            </a:srgbClr>
          </a:solidFill>
          <a:ln w="0" cap="flat">
            <a:noFill/>
            <a:prstDash val="solid"/>
            <a:miter lim="0"/>
          </a:ln>
        </p:spPr>
        <p:txBody>
          <a:bodyPr vert="horz" wrap="square" lIns="0" tIns="0" rIns="0" bIns="0"/>
          <a:lstStyle/>
          <a:p>
            <a:pPr algn="l" rtl="0" eaLnBrk="0">
              <a:lnSpc>
                <a:spcPct val="128000"/>
              </a:lnSpc>
              <a:tabLst/>
            </a:pPr>
            <a:endParaRPr sz="1000" dirty="0">
              <a:latin typeface="Arial"/>
              <a:ea typeface="Arial"/>
              <a:cs typeface="Arial"/>
            </a:endParaRPr>
          </a:p>
          <a:p>
            <a:pPr algn="l" rtl="0" eaLnBrk="0">
              <a:lnSpc>
                <a:spcPct val="129000"/>
              </a:lnSpc>
              <a:tabLst/>
            </a:pPr>
            <a:endParaRPr sz="1000" dirty="0">
              <a:latin typeface="Arial"/>
              <a:ea typeface="Arial"/>
              <a:cs typeface="Arial"/>
            </a:endParaRPr>
          </a:p>
          <a:p>
            <a:pPr algn="l" rtl="0" eaLnBrk="0">
              <a:lnSpc>
                <a:spcPct val="8156"/>
              </a:lnSpc>
              <a:tabLst/>
            </a:pPr>
            <a:endParaRPr sz="100" dirty="0">
              <a:latin typeface="Arial"/>
              <a:ea typeface="Arial"/>
              <a:cs typeface="Arial"/>
            </a:endParaRPr>
          </a:p>
          <a:p>
            <a:pPr marL="476250" algn="l" rtl="0" eaLnBrk="0">
              <a:lnSpc>
                <a:spcPct val="86000"/>
              </a:lnSpc>
              <a:tabLst/>
            </a:pPr>
            <a:r>
              <a:rPr lang="en-US" sz="3900" b="1" kern="0" spc="-10" dirty="0">
                <a:solidFill>
                  <a:srgbClr val="FFFFFF">
                    <a:alpha val="100000"/>
                  </a:srgbClr>
                </a:solidFill>
                <a:latin typeface="Microsoft YaHei"/>
                <a:ea typeface="Microsoft YaHei"/>
                <a:cs typeface="Microsoft YaHei"/>
              </a:rPr>
              <a:t>3</a:t>
            </a:r>
            <a:endParaRPr sz="3900" dirty="0">
              <a:latin typeface="Microsoft YaHei"/>
              <a:ea typeface="Microsoft YaHei"/>
              <a:cs typeface="Microsoft YaHe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B7546D-D433-AA46-0696-C3F1DCAAE6FF}"/>
            </a:ext>
          </a:extLst>
        </p:cNvPr>
        <p:cNvGrpSpPr/>
        <p:nvPr/>
      </p:nvGrpSpPr>
      <p:grpSpPr>
        <a:xfrm>
          <a:off x="0" y="0"/>
          <a:ext cx="0" cy="0"/>
          <a:chOff x="0" y="0"/>
          <a:chExt cx="0" cy="0"/>
        </a:xfrm>
      </p:grpSpPr>
      <p:sp>
        <p:nvSpPr>
          <p:cNvPr id="138" name="rect 138">
            <a:extLst>
              <a:ext uri="{FF2B5EF4-FFF2-40B4-BE49-F238E27FC236}">
                <a16:creationId xmlns:a16="http://schemas.microsoft.com/office/drawing/2014/main" id="{57165F4D-5047-07F1-B0F3-E218147EDFCA}"/>
              </a:ext>
            </a:extLst>
          </p:cNvPr>
          <p:cNvSpPr/>
          <p:nvPr/>
        </p:nvSpPr>
        <p:spPr>
          <a:xfrm>
            <a:off x="0" y="0"/>
            <a:ext cx="12192000" cy="6857998"/>
          </a:xfrm>
          <a:prstGeom prst="rect">
            <a:avLst/>
          </a:prstGeom>
          <a:solidFill>
            <a:srgbClr val="F3F3F3">
              <a:alpha val="96078"/>
            </a:srgbClr>
          </a:solidFill>
          <a:ln w="0" cap="flat">
            <a:noFill/>
            <a:prstDash val="solid"/>
            <a:miter lim="0"/>
          </a:ln>
        </p:spPr>
        <p:txBody>
          <a:bodyPr rtlCol="0"/>
          <a:lstStyle/>
          <a:p>
            <a:pPr algn="ctr"/>
            <a:endParaRPr lang="zh-CN" altLang="en-US"/>
          </a:p>
        </p:txBody>
      </p:sp>
      <p:sp>
        <p:nvSpPr>
          <p:cNvPr id="11" name="矩形 10">
            <a:extLst>
              <a:ext uri="{FF2B5EF4-FFF2-40B4-BE49-F238E27FC236}">
                <a16:creationId xmlns:a16="http://schemas.microsoft.com/office/drawing/2014/main" id="{50E29E40-E420-F643-296A-C4720E7610BD}"/>
              </a:ext>
            </a:extLst>
          </p:cNvPr>
          <p:cNvSpPr/>
          <p:nvPr/>
        </p:nvSpPr>
        <p:spPr>
          <a:xfrm>
            <a:off x="101317" y="567858"/>
            <a:ext cx="11988227" cy="6001053"/>
          </a:xfrm>
          <a:prstGeom prst="rect">
            <a:avLst/>
          </a:prstGeom>
          <a:solidFill>
            <a:schemeClr val="bg1"/>
          </a:solidFill>
          <a:ln>
            <a:solidFill>
              <a:srgbClr val="D2DEEF"/>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dirty="0"/>
          </a:p>
        </p:txBody>
      </p:sp>
      <p:grpSp>
        <p:nvGrpSpPr>
          <p:cNvPr id="35" name="组合 34">
            <a:extLst>
              <a:ext uri="{FF2B5EF4-FFF2-40B4-BE49-F238E27FC236}">
                <a16:creationId xmlns:a16="http://schemas.microsoft.com/office/drawing/2014/main" id="{331D1432-01EC-C1D2-01F9-47E9B61D01F7}"/>
              </a:ext>
            </a:extLst>
          </p:cNvPr>
          <p:cNvGrpSpPr/>
          <p:nvPr/>
        </p:nvGrpSpPr>
        <p:grpSpPr>
          <a:xfrm>
            <a:off x="280956" y="1396739"/>
            <a:ext cx="4680000" cy="4343289"/>
            <a:chOff x="280956" y="1396739"/>
            <a:chExt cx="4680000" cy="4343289"/>
          </a:xfrm>
        </p:grpSpPr>
        <p:grpSp>
          <p:nvGrpSpPr>
            <p:cNvPr id="29" name="组合 28">
              <a:extLst>
                <a:ext uri="{FF2B5EF4-FFF2-40B4-BE49-F238E27FC236}">
                  <a16:creationId xmlns:a16="http://schemas.microsoft.com/office/drawing/2014/main" id="{2177A481-0204-5AB6-18C1-1FC996F3C095}"/>
                </a:ext>
              </a:extLst>
            </p:cNvPr>
            <p:cNvGrpSpPr/>
            <p:nvPr/>
          </p:nvGrpSpPr>
          <p:grpSpPr>
            <a:xfrm>
              <a:off x="280956" y="1396739"/>
              <a:ext cx="4680000" cy="4343289"/>
              <a:chOff x="182908" y="1403504"/>
              <a:chExt cx="4680000" cy="4343289"/>
            </a:xfrm>
          </p:grpSpPr>
          <p:pic>
            <p:nvPicPr>
              <p:cNvPr id="17" name="图片 16">
                <a:extLst>
                  <a:ext uri="{FF2B5EF4-FFF2-40B4-BE49-F238E27FC236}">
                    <a16:creationId xmlns:a16="http://schemas.microsoft.com/office/drawing/2014/main" id="{77B0B6F9-A2A0-85B8-5B1F-645F12E45E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908" y="1403504"/>
                <a:ext cx="4680000" cy="4343289"/>
              </a:xfrm>
              <a:prstGeom prst="rect">
                <a:avLst/>
              </a:prstGeom>
            </p:spPr>
          </p:pic>
          <p:sp>
            <p:nvSpPr>
              <p:cNvPr id="19" name="文本框 18">
                <a:extLst>
                  <a:ext uri="{FF2B5EF4-FFF2-40B4-BE49-F238E27FC236}">
                    <a16:creationId xmlns:a16="http://schemas.microsoft.com/office/drawing/2014/main" id="{91504E4D-1D53-3929-66F9-94E0302B0B12}"/>
                  </a:ext>
                </a:extLst>
              </p:cNvPr>
              <p:cNvSpPr txBox="1"/>
              <p:nvPr/>
            </p:nvSpPr>
            <p:spPr>
              <a:xfrm>
                <a:off x="1883793" y="4207444"/>
                <a:ext cx="982961" cy="246221"/>
              </a:xfrm>
              <a:prstGeom prst="rect">
                <a:avLst/>
              </a:prstGeom>
              <a:noFill/>
            </p:spPr>
            <p:txBody>
              <a:bodyPr wrap="none" rtlCol="0">
                <a:spAutoFit/>
              </a:bodyPr>
              <a:lstStyle/>
              <a:p>
                <a:r>
                  <a:rPr lang="en-US" altLang="zh-CN" sz="1000" b="1" dirty="0">
                    <a:solidFill>
                      <a:srgbClr val="00698E"/>
                    </a:solidFill>
                    <a:latin typeface="Times New Roman" panose="02020603050405020304" pitchFamily="18" charset="0"/>
                    <a:cs typeface="Times New Roman" panose="02020603050405020304" pitchFamily="18" charset="0"/>
                  </a:rPr>
                  <a:t>112 Hz,</a:t>
                </a:r>
                <a:r>
                  <a:rPr lang="zh-CN" altLang="en-US" sz="1000" b="1" dirty="0">
                    <a:solidFill>
                      <a:srgbClr val="00698E"/>
                    </a:solidFill>
                    <a:latin typeface="Times New Roman" panose="02020603050405020304" pitchFamily="18" charset="0"/>
                    <a:cs typeface="Times New Roman" panose="02020603050405020304" pitchFamily="18" charset="0"/>
                  </a:rPr>
                  <a:t> </a:t>
                </a:r>
                <a:r>
                  <a:rPr lang="en-US" altLang="zh-CN" sz="1000" b="1" dirty="0">
                    <a:solidFill>
                      <a:srgbClr val="00698E"/>
                    </a:solidFill>
                    <a:latin typeface="Times New Roman" panose="02020603050405020304" pitchFamily="18" charset="0"/>
                    <a:cs typeface="Times New Roman" panose="02020603050405020304" pitchFamily="18" charset="0"/>
                  </a:rPr>
                  <a:t>4.44%</a:t>
                </a:r>
                <a:endParaRPr lang="zh-CN" altLang="en-US" sz="1000" b="1" dirty="0">
                  <a:solidFill>
                    <a:srgbClr val="00698E"/>
                  </a:solidFill>
                  <a:latin typeface="Times New Roman" panose="02020603050405020304" pitchFamily="18" charset="0"/>
                  <a:cs typeface="Times New Roman" panose="02020603050405020304" pitchFamily="18" charset="0"/>
                </a:endParaRPr>
              </a:p>
            </p:txBody>
          </p:sp>
          <p:sp>
            <p:nvSpPr>
              <p:cNvPr id="20" name="椭圆 19">
                <a:extLst>
                  <a:ext uri="{FF2B5EF4-FFF2-40B4-BE49-F238E27FC236}">
                    <a16:creationId xmlns:a16="http://schemas.microsoft.com/office/drawing/2014/main" id="{CB3A3C70-6AFB-BF9D-2D3E-C8AD37FF4443}"/>
                  </a:ext>
                </a:extLst>
              </p:cNvPr>
              <p:cNvSpPr/>
              <p:nvPr/>
            </p:nvSpPr>
            <p:spPr>
              <a:xfrm>
                <a:off x="2237547" y="4416889"/>
                <a:ext cx="163167" cy="152124"/>
              </a:xfrm>
              <a:prstGeom prst="ellipse">
                <a:avLst/>
              </a:prstGeom>
              <a:solidFill>
                <a:schemeClr val="accent1">
                  <a:alpha val="40000"/>
                </a:schemeClr>
              </a:solidFill>
              <a:ln>
                <a:noFill/>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文本框 22">
                <a:extLst>
                  <a:ext uri="{FF2B5EF4-FFF2-40B4-BE49-F238E27FC236}">
                    <a16:creationId xmlns:a16="http://schemas.microsoft.com/office/drawing/2014/main" id="{98A0D443-BFBA-E378-BF49-DB7186615AE0}"/>
                  </a:ext>
                </a:extLst>
              </p:cNvPr>
              <p:cNvSpPr txBox="1"/>
              <p:nvPr/>
            </p:nvSpPr>
            <p:spPr>
              <a:xfrm>
                <a:off x="2222968" y="2859696"/>
                <a:ext cx="982961" cy="246221"/>
              </a:xfrm>
              <a:prstGeom prst="rect">
                <a:avLst/>
              </a:prstGeom>
              <a:noFill/>
            </p:spPr>
            <p:txBody>
              <a:bodyPr wrap="none" rtlCol="0">
                <a:spAutoFit/>
              </a:bodyPr>
              <a:lstStyle/>
              <a:p>
                <a:r>
                  <a:rPr lang="en-US" altLang="zh-CN" sz="1000" b="1" dirty="0">
                    <a:solidFill>
                      <a:srgbClr val="00698E"/>
                    </a:solidFill>
                    <a:latin typeface="Times New Roman" panose="02020603050405020304" pitchFamily="18" charset="0"/>
                    <a:cs typeface="Times New Roman" panose="02020603050405020304" pitchFamily="18" charset="0"/>
                  </a:rPr>
                  <a:t>113 Hz,</a:t>
                </a:r>
                <a:r>
                  <a:rPr lang="zh-CN" altLang="en-US" sz="1000" b="1" dirty="0">
                    <a:solidFill>
                      <a:srgbClr val="00698E"/>
                    </a:solidFill>
                    <a:latin typeface="Times New Roman" panose="02020603050405020304" pitchFamily="18" charset="0"/>
                    <a:cs typeface="Times New Roman" panose="02020603050405020304" pitchFamily="18" charset="0"/>
                  </a:rPr>
                  <a:t> </a:t>
                </a:r>
                <a:r>
                  <a:rPr lang="en-US" altLang="zh-CN" sz="1000" b="1" dirty="0">
                    <a:solidFill>
                      <a:srgbClr val="00698E"/>
                    </a:solidFill>
                    <a:latin typeface="Times New Roman" panose="02020603050405020304" pitchFamily="18" charset="0"/>
                    <a:cs typeface="Times New Roman" panose="02020603050405020304" pitchFamily="18" charset="0"/>
                  </a:rPr>
                  <a:t>7.26%</a:t>
                </a:r>
                <a:endParaRPr lang="zh-CN" altLang="en-US" sz="1000" b="1" dirty="0">
                  <a:solidFill>
                    <a:srgbClr val="00698E"/>
                  </a:solidFill>
                  <a:latin typeface="Times New Roman" panose="02020603050405020304" pitchFamily="18" charset="0"/>
                  <a:cs typeface="Times New Roman" panose="02020603050405020304" pitchFamily="18" charset="0"/>
                </a:endParaRPr>
              </a:p>
            </p:txBody>
          </p:sp>
          <p:sp>
            <p:nvSpPr>
              <p:cNvPr id="25" name="文本框 24">
                <a:extLst>
                  <a:ext uri="{FF2B5EF4-FFF2-40B4-BE49-F238E27FC236}">
                    <a16:creationId xmlns:a16="http://schemas.microsoft.com/office/drawing/2014/main" id="{E877EB16-6CEB-BBD6-A82F-6ED3DBFE55CB}"/>
                  </a:ext>
                </a:extLst>
              </p:cNvPr>
              <p:cNvSpPr txBox="1"/>
              <p:nvPr/>
            </p:nvSpPr>
            <p:spPr>
              <a:xfrm>
                <a:off x="2654446" y="2262760"/>
                <a:ext cx="982961" cy="246221"/>
              </a:xfrm>
              <a:prstGeom prst="rect">
                <a:avLst/>
              </a:prstGeom>
              <a:noFill/>
            </p:spPr>
            <p:txBody>
              <a:bodyPr wrap="none" rtlCol="0">
                <a:spAutoFit/>
              </a:bodyPr>
              <a:lstStyle/>
              <a:p>
                <a:r>
                  <a:rPr lang="en-US" altLang="zh-CN" sz="1000" b="1" dirty="0">
                    <a:solidFill>
                      <a:srgbClr val="00698E"/>
                    </a:solidFill>
                    <a:latin typeface="Times New Roman" panose="02020603050405020304" pitchFamily="18" charset="0"/>
                    <a:cs typeface="Times New Roman" panose="02020603050405020304" pitchFamily="18" charset="0"/>
                  </a:rPr>
                  <a:t>114 Hz,</a:t>
                </a:r>
                <a:r>
                  <a:rPr lang="zh-CN" altLang="en-US" sz="1000" b="1" dirty="0">
                    <a:solidFill>
                      <a:srgbClr val="00698E"/>
                    </a:solidFill>
                    <a:latin typeface="Times New Roman" panose="02020603050405020304" pitchFamily="18" charset="0"/>
                    <a:cs typeface="Times New Roman" panose="02020603050405020304" pitchFamily="18" charset="0"/>
                  </a:rPr>
                  <a:t> </a:t>
                </a:r>
                <a:r>
                  <a:rPr lang="en-US" altLang="zh-CN" sz="1000" b="1" dirty="0">
                    <a:solidFill>
                      <a:srgbClr val="00698E"/>
                    </a:solidFill>
                    <a:latin typeface="Times New Roman" panose="02020603050405020304" pitchFamily="18" charset="0"/>
                    <a:cs typeface="Times New Roman" panose="02020603050405020304" pitchFamily="18" charset="0"/>
                  </a:rPr>
                  <a:t>8.21%</a:t>
                </a:r>
                <a:endParaRPr lang="zh-CN" altLang="en-US" sz="1000" b="1" dirty="0">
                  <a:solidFill>
                    <a:srgbClr val="00698E"/>
                  </a:solidFill>
                  <a:latin typeface="Times New Roman" panose="02020603050405020304" pitchFamily="18" charset="0"/>
                  <a:cs typeface="Times New Roman" panose="02020603050405020304" pitchFamily="18" charset="0"/>
                </a:endParaRPr>
              </a:p>
            </p:txBody>
          </p:sp>
          <p:sp>
            <p:nvSpPr>
              <p:cNvPr id="27" name="文本框 26">
                <a:extLst>
                  <a:ext uri="{FF2B5EF4-FFF2-40B4-BE49-F238E27FC236}">
                    <a16:creationId xmlns:a16="http://schemas.microsoft.com/office/drawing/2014/main" id="{F0FA568D-5131-F6A9-3BB5-4445141CB973}"/>
                  </a:ext>
                </a:extLst>
              </p:cNvPr>
              <p:cNvSpPr txBox="1"/>
              <p:nvPr/>
            </p:nvSpPr>
            <p:spPr>
              <a:xfrm>
                <a:off x="3023068" y="1725208"/>
                <a:ext cx="982961" cy="246221"/>
              </a:xfrm>
              <a:prstGeom prst="rect">
                <a:avLst/>
              </a:prstGeom>
              <a:noFill/>
            </p:spPr>
            <p:txBody>
              <a:bodyPr wrap="none" rtlCol="0">
                <a:spAutoFit/>
              </a:bodyPr>
              <a:lstStyle/>
              <a:p>
                <a:r>
                  <a:rPr lang="en-US" altLang="zh-CN" sz="1000" b="1" dirty="0">
                    <a:solidFill>
                      <a:srgbClr val="00698E"/>
                    </a:solidFill>
                    <a:latin typeface="Times New Roman" panose="02020603050405020304" pitchFamily="18" charset="0"/>
                    <a:cs typeface="Times New Roman" panose="02020603050405020304" pitchFamily="18" charset="0"/>
                  </a:rPr>
                  <a:t>114 Hz,</a:t>
                </a:r>
                <a:r>
                  <a:rPr lang="zh-CN" altLang="en-US" sz="1000" b="1" dirty="0">
                    <a:solidFill>
                      <a:srgbClr val="00698E"/>
                    </a:solidFill>
                    <a:latin typeface="Times New Roman" panose="02020603050405020304" pitchFamily="18" charset="0"/>
                    <a:cs typeface="Times New Roman" panose="02020603050405020304" pitchFamily="18" charset="0"/>
                  </a:rPr>
                  <a:t> </a:t>
                </a:r>
                <a:r>
                  <a:rPr lang="en-US" altLang="zh-CN" sz="1000" b="1" dirty="0">
                    <a:solidFill>
                      <a:srgbClr val="00698E"/>
                    </a:solidFill>
                    <a:latin typeface="Times New Roman" panose="02020603050405020304" pitchFamily="18" charset="0"/>
                    <a:cs typeface="Times New Roman" panose="02020603050405020304" pitchFamily="18" charset="0"/>
                  </a:rPr>
                  <a:t>8.66%</a:t>
                </a:r>
                <a:endParaRPr lang="zh-CN" altLang="en-US" sz="1000" b="1" dirty="0">
                  <a:solidFill>
                    <a:srgbClr val="00698E"/>
                  </a:solidFill>
                  <a:latin typeface="Times New Roman" panose="02020603050405020304" pitchFamily="18" charset="0"/>
                  <a:cs typeface="Times New Roman" panose="02020603050405020304" pitchFamily="18" charset="0"/>
                </a:endParaRPr>
              </a:p>
            </p:txBody>
          </p:sp>
          <p:sp>
            <p:nvSpPr>
              <p:cNvPr id="28" name="文本框 27">
                <a:extLst>
                  <a:ext uri="{FF2B5EF4-FFF2-40B4-BE49-F238E27FC236}">
                    <a16:creationId xmlns:a16="http://schemas.microsoft.com/office/drawing/2014/main" id="{4C0A9209-5AAA-AE63-244D-BCE6258B67E4}"/>
                  </a:ext>
                </a:extLst>
              </p:cNvPr>
              <p:cNvSpPr txBox="1"/>
              <p:nvPr/>
            </p:nvSpPr>
            <p:spPr>
              <a:xfrm>
                <a:off x="3023068" y="1978124"/>
                <a:ext cx="982961" cy="246221"/>
              </a:xfrm>
              <a:prstGeom prst="rect">
                <a:avLst/>
              </a:prstGeom>
              <a:noFill/>
            </p:spPr>
            <p:txBody>
              <a:bodyPr wrap="none" rtlCol="0">
                <a:spAutoFit/>
              </a:bodyPr>
              <a:lstStyle/>
              <a:p>
                <a:r>
                  <a:rPr lang="en-US" altLang="zh-CN" sz="1000" b="1" dirty="0">
                    <a:solidFill>
                      <a:srgbClr val="00698E"/>
                    </a:solidFill>
                    <a:latin typeface="Times New Roman" panose="02020603050405020304" pitchFamily="18" charset="0"/>
                    <a:cs typeface="Times New Roman" panose="02020603050405020304" pitchFamily="18" charset="0"/>
                  </a:rPr>
                  <a:t>114 Hz,</a:t>
                </a:r>
                <a:r>
                  <a:rPr lang="zh-CN" altLang="en-US" sz="1000" b="1" dirty="0">
                    <a:solidFill>
                      <a:srgbClr val="00698E"/>
                    </a:solidFill>
                    <a:latin typeface="Times New Roman" panose="02020603050405020304" pitchFamily="18" charset="0"/>
                    <a:cs typeface="Times New Roman" panose="02020603050405020304" pitchFamily="18" charset="0"/>
                  </a:rPr>
                  <a:t> </a:t>
                </a:r>
                <a:r>
                  <a:rPr lang="en-US" altLang="zh-CN" sz="1000" b="1" dirty="0">
                    <a:solidFill>
                      <a:srgbClr val="00698E"/>
                    </a:solidFill>
                    <a:latin typeface="Times New Roman" panose="02020603050405020304" pitchFamily="18" charset="0"/>
                    <a:cs typeface="Times New Roman" panose="02020603050405020304" pitchFamily="18" charset="0"/>
                  </a:rPr>
                  <a:t>8.61%</a:t>
                </a:r>
                <a:endParaRPr lang="zh-CN" altLang="en-US" sz="1000" b="1" dirty="0">
                  <a:solidFill>
                    <a:srgbClr val="00698E"/>
                  </a:solidFill>
                  <a:latin typeface="Times New Roman" panose="02020603050405020304" pitchFamily="18" charset="0"/>
                  <a:cs typeface="Times New Roman" panose="02020603050405020304" pitchFamily="18" charset="0"/>
                </a:endParaRPr>
              </a:p>
            </p:txBody>
          </p:sp>
        </p:grpSp>
        <p:sp>
          <p:nvSpPr>
            <p:cNvPr id="32" name="椭圆 31">
              <a:extLst>
                <a:ext uri="{FF2B5EF4-FFF2-40B4-BE49-F238E27FC236}">
                  <a16:creationId xmlns:a16="http://schemas.microsoft.com/office/drawing/2014/main" id="{1AA5501C-3415-DA7C-C976-2F856881EBC4}"/>
                </a:ext>
              </a:extLst>
            </p:cNvPr>
            <p:cNvSpPr/>
            <p:nvPr/>
          </p:nvSpPr>
          <p:spPr>
            <a:xfrm>
              <a:off x="2706158" y="2705193"/>
              <a:ext cx="163167" cy="152124"/>
            </a:xfrm>
            <a:prstGeom prst="ellipse">
              <a:avLst/>
            </a:prstGeom>
            <a:solidFill>
              <a:schemeClr val="accent1">
                <a:alpha val="40000"/>
              </a:schemeClr>
            </a:solidFill>
            <a:ln>
              <a:noFill/>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椭圆 32">
              <a:extLst>
                <a:ext uri="{FF2B5EF4-FFF2-40B4-BE49-F238E27FC236}">
                  <a16:creationId xmlns:a16="http://schemas.microsoft.com/office/drawing/2014/main" id="{50B9246C-52E1-623D-C3FB-5C6C61A69D44}"/>
                </a:ext>
              </a:extLst>
            </p:cNvPr>
            <p:cNvSpPr/>
            <p:nvPr/>
          </p:nvSpPr>
          <p:spPr>
            <a:xfrm>
              <a:off x="3080808" y="2134877"/>
              <a:ext cx="163167" cy="152124"/>
            </a:xfrm>
            <a:prstGeom prst="ellipse">
              <a:avLst/>
            </a:prstGeom>
            <a:solidFill>
              <a:schemeClr val="accent1">
                <a:alpha val="40000"/>
              </a:schemeClr>
            </a:solidFill>
            <a:ln>
              <a:noFill/>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椭圆 33">
              <a:extLst>
                <a:ext uri="{FF2B5EF4-FFF2-40B4-BE49-F238E27FC236}">
                  <a16:creationId xmlns:a16="http://schemas.microsoft.com/office/drawing/2014/main" id="{906A6E68-C327-7A6A-E715-62FE93AA1BE3}"/>
                </a:ext>
              </a:extLst>
            </p:cNvPr>
            <p:cNvSpPr/>
            <p:nvPr/>
          </p:nvSpPr>
          <p:spPr>
            <a:xfrm>
              <a:off x="3068108" y="1881980"/>
              <a:ext cx="163167" cy="152124"/>
            </a:xfrm>
            <a:prstGeom prst="ellipse">
              <a:avLst/>
            </a:prstGeom>
            <a:solidFill>
              <a:schemeClr val="accent1">
                <a:alpha val="40000"/>
              </a:schemeClr>
            </a:solidFill>
            <a:ln>
              <a:noFill/>
              <a:extLst>
                <a:ext uri="{C807C97D-BFC1-408E-A445-0C87EB9F89A2}">
                  <ask:lineSketchStyleProps xmlns:ask="http://schemas.microsoft.com/office/drawing/2018/sketchyshapes">
                    <ask:type>
                      <ask:lineSketchNon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62" name="textbox 162">
            <a:extLst>
              <a:ext uri="{FF2B5EF4-FFF2-40B4-BE49-F238E27FC236}">
                <a16:creationId xmlns:a16="http://schemas.microsoft.com/office/drawing/2014/main" id="{9D005E5F-9CAD-56E0-201B-3EBB72FD2636}"/>
              </a:ext>
            </a:extLst>
          </p:cNvPr>
          <p:cNvSpPr/>
          <p:nvPr/>
        </p:nvSpPr>
        <p:spPr>
          <a:xfrm>
            <a:off x="3048" y="0"/>
            <a:ext cx="11190731" cy="507492"/>
          </a:xfrm>
          <a:prstGeom prst="rect">
            <a:avLst/>
          </a:prstGeom>
          <a:solidFill>
            <a:srgbClr val="084E6E">
              <a:alpha val="100000"/>
            </a:srgbClr>
          </a:solidFill>
          <a:ln w="0" cap="flat">
            <a:noFill/>
            <a:prstDash val="solid"/>
            <a:miter lim="0"/>
          </a:ln>
        </p:spPr>
        <p:txBody>
          <a:bodyPr vert="horz" wrap="square" lIns="0" tIns="0" rIns="0" bIns="0"/>
          <a:lstStyle/>
          <a:p>
            <a:pPr algn="l" rtl="0" eaLnBrk="0">
              <a:lnSpc>
                <a:spcPct val="107000"/>
              </a:lnSpc>
              <a:tabLst/>
            </a:pPr>
            <a:endParaRPr sz="900" dirty="0">
              <a:latin typeface="Arial"/>
              <a:ea typeface="Arial"/>
              <a:cs typeface="Arial"/>
            </a:endParaRPr>
          </a:p>
          <a:p>
            <a:pPr algn="l" rtl="0" eaLnBrk="0">
              <a:lnSpc>
                <a:spcPct val="7249"/>
              </a:lnSpc>
              <a:tabLst/>
            </a:pPr>
            <a:endParaRPr sz="100" dirty="0">
              <a:latin typeface="Arial"/>
              <a:ea typeface="Arial"/>
              <a:cs typeface="Arial"/>
            </a:endParaRPr>
          </a:p>
          <a:p>
            <a:pPr marL="374015" algn="l" rtl="0" eaLnBrk="0">
              <a:lnSpc>
                <a:spcPct val="78000"/>
              </a:lnSpc>
              <a:tabLst/>
            </a:pPr>
            <a:r>
              <a:rPr lang="en-US" sz="2400" b="1" kern="0" spc="0" dirty="0">
                <a:solidFill>
                  <a:srgbClr val="FFFFFF">
                    <a:alpha val="100000"/>
                  </a:srgbClr>
                </a:solidFill>
                <a:latin typeface="Times New Roman"/>
                <a:ea typeface="Times New Roman"/>
                <a:cs typeface="Times New Roman"/>
              </a:rPr>
              <a:t>Results and analysis</a:t>
            </a:r>
          </a:p>
        </p:txBody>
      </p:sp>
      <p:pic>
        <p:nvPicPr>
          <p:cNvPr id="166" name="picture 166">
            <a:extLst>
              <a:ext uri="{FF2B5EF4-FFF2-40B4-BE49-F238E27FC236}">
                <a16:creationId xmlns:a16="http://schemas.microsoft.com/office/drawing/2014/main" id="{C438B061-DF99-73C5-B4F1-14B3F4516C09}"/>
              </a:ext>
            </a:extLst>
          </p:cNvPr>
          <p:cNvPicPr>
            <a:picLocks noChangeAspect="1"/>
          </p:cNvPicPr>
          <p:nvPr/>
        </p:nvPicPr>
        <p:blipFill>
          <a:blip r:embed="rId4"/>
          <a:stretch>
            <a:fillRect/>
          </a:stretch>
        </p:blipFill>
        <p:spPr>
          <a:xfrm rot="21600000">
            <a:off x="11193780" y="0"/>
            <a:ext cx="998219" cy="507491"/>
          </a:xfrm>
          <a:prstGeom prst="rect">
            <a:avLst/>
          </a:prstGeom>
        </p:spPr>
      </p:pic>
      <p:sp>
        <p:nvSpPr>
          <p:cNvPr id="170" name="textbox 170">
            <a:extLst>
              <a:ext uri="{FF2B5EF4-FFF2-40B4-BE49-F238E27FC236}">
                <a16:creationId xmlns:a16="http://schemas.microsoft.com/office/drawing/2014/main" id="{443C4041-202B-4610-B98D-F559B18FF33F}"/>
              </a:ext>
            </a:extLst>
          </p:cNvPr>
          <p:cNvSpPr/>
          <p:nvPr/>
        </p:nvSpPr>
        <p:spPr>
          <a:xfrm>
            <a:off x="11091164" y="6604507"/>
            <a:ext cx="1013460" cy="307975"/>
          </a:xfrm>
          <a:prstGeom prst="rect">
            <a:avLst/>
          </a:prstGeom>
          <a:noFill/>
          <a:ln w="0" cap="flat">
            <a:noFill/>
            <a:prstDash val="solid"/>
            <a:miter lim="0"/>
          </a:ln>
        </p:spPr>
        <p:txBody>
          <a:bodyPr vert="horz" wrap="square" lIns="0" tIns="0" rIns="0" bIns="0"/>
          <a:lstStyle/>
          <a:p>
            <a:pPr algn="l" rtl="0" eaLnBrk="0">
              <a:lnSpc>
                <a:spcPct val="112000"/>
              </a:lnSpc>
              <a:tabLst/>
            </a:pPr>
            <a:endParaRPr sz="200" dirty="0">
              <a:latin typeface="Arial"/>
              <a:ea typeface="Arial"/>
              <a:cs typeface="Arial"/>
            </a:endParaRPr>
          </a:p>
          <a:p>
            <a:pPr marL="218440" algn="l" rtl="0" eaLnBrk="0">
              <a:lnSpc>
                <a:spcPct val="88000"/>
              </a:lnSpc>
              <a:spcBef>
                <a:spcPts val="1"/>
              </a:spcBef>
              <a:tabLst>
                <a:tab pos="450215" algn="l"/>
              </a:tabLst>
            </a:pPr>
            <a:r>
              <a:rPr sz="1500" kern="0" spc="0" dirty="0">
                <a:solidFill>
                  <a:srgbClr val="FFFFFF">
                    <a:alpha val="100000"/>
                  </a:srgbClr>
                </a:solidFill>
                <a:latin typeface="Microsoft YaHei"/>
                <a:ea typeface="Microsoft YaHei"/>
                <a:cs typeface="Microsoft YaHei"/>
              </a:rPr>
              <a:t>	</a:t>
            </a:r>
            <a:r>
              <a:rPr sz="1500" b="1" kern="0" spc="-40" dirty="0">
                <a:solidFill>
                  <a:srgbClr val="FFFFFF">
                    <a:alpha val="100000"/>
                  </a:srgbClr>
                </a:solidFill>
                <a:latin typeface="Microsoft YaHei"/>
                <a:ea typeface="Microsoft YaHei"/>
                <a:cs typeface="Microsoft YaHei"/>
              </a:rPr>
              <a:t>6</a:t>
            </a:r>
            <a:r>
              <a:rPr sz="1500" b="1" kern="0" spc="-10" dirty="0">
                <a:solidFill>
                  <a:srgbClr val="FFFFFF">
                    <a:alpha val="100000"/>
                  </a:srgbClr>
                </a:solidFill>
                <a:latin typeface="Microsoft YaHei"/>
                <a:ea typeface="Microsoft YaHei"/>
                <a:cs typeface="Microsoft YaHei"/>
              </a:rPr>
              <a:t>     </a:t>
            </a:r>
            <a:endParaRPr sz="1500" dirty="0">
              <a:latin typeface="Microsoft YaHei"/>
              <a:ea typeface="Microsoft YaHei"/>
              <a:cs typeface="Microsoft YaHei"/>
            </a:endParaRPr>
          </a:p>
        </p:txBody>
      </p:sp>
      <p:pic>
        <p:nvPicPr>
          <p:cNvPr id="172" name="picture 172">
            <a:extLst>
              <a:ext uri="{FF2B5EF4-FFF2-40B4-BE49-F238E27FC236}">
                <a16:creationId xmlns:a16="http://schemas.microsoft.com/office/drawing/2014/main" id="{6AEED5CA-B1A4-2D41-0AB5-6008893BDDD5}"/>
              </a:ext>
            </a:extLst>
          </p:cNvPr>
          <p:cNvPicPr>
            <a:picLocks noChangeAspect="1"/>
          </p:cNvPicPr>
          <p:nvPr/>
        </p:nvPicPr>
        <p:blipFill>
          <a:blip r:embed="rId5"/>
          <a:stretch>
            <a:fillRect/>
          </a:stretch>
        </p:blipFill>
        <p:spPr>
          <a:xfrm rot="21600000">
            <a:off x="11883804" y="6617207"/>
            <a:ext cx="205740" cy="239267"/>
          </a:xfrm>
          <a:prstGeom prst="rect">
            <a:avLst/>
          </a:prstGeom>
        </p:spPr>
      </p:pic>
      <p:pic>
        <p:nvPicPr>
          <p:cNvPr id="174" name="picture 174">
            <a:extLst>
              <a:ext uri="{FF2B5EF4-FFF2-40B4-BE49-F238E27FC236}">
                <a16:creationId xmlns:a16="http://schemas.microsoft.com/office/drawing/2014/main" id="{CC2198D0-5598-2D28-0E99-D93ABD64DE9B}"/>
              </a:ext>
            </a:extLst>
          </p:cNvPr>
          <p:cNvPicPr>
            <a:picLocks noChangeAspect="1"/>
          </p:cNvPicPr>
          <p:nvPr/>
        </p:nvPicPr>
        <p:blipFill>
          <a:blip r:embed="rId6"/>
          <a:stretch>
            <a:fillRect/>
          </a:stretch>
        </p:blipFill>
        <p:spPr>
          <a:xfrm rot="21600000">
            <a:off x="11103864" y="6617207"/>
            <a:ext cx="205740" cy="239267"/>
          </a:xfrm>
          <a:prstGeom prst="rect">
            <a:avLst/>
          </a:prstGeom>
        </p:spPr>
      </p:pic>
      <p:grpSp>
        <p:nvGrpSpPr>
          <p:cNvPr id="4" name="组合 3">
            <a:extLst>
              <a:ext uri="{FF2B5EF4-FFF2-40B4-BE49-F238E27FC236}">
                <a16:creationId xmlns:a16="http://schemas.microsoft.com/office/drawing/2014/main" id="{B67E7591-AAA9-E701-6CD3-E64C16262F6D}"/>
              </a:ext>
            </a:extLst>
          </p:cNvPr>
          <p:cNvGrpSpPr/>
          <p:nvPr/>
        </p:nvGrpSpPr>
        <p:grpSpPr>
          <a:xfrm>
            <a:off x="0" y="6591759"/>
            <a:ext cx="12192000" cy="266241"/>
            <a:chOff x="0" y="6408163"/>
            <a:chExt cx="12192000" cy="449838"/>
          </a:xfrm>
          <a:solidFill>
            <a:srgbClr val="084E6E"/>
          </a:solidFill>
        </p:grpSpPr>
        <p:sp>
          <p:nvSpPr>
            <p:cNvPr id="5" name="矩形 4">
              <a:extLst>
                <a:ext uri="{FF2B5EF4-FFF2-40B4-BE49-F238E27FC236}">
                  <a16:creationId xmlns:a16="http://schemas.microsoft.com/office/drawing/2014/main" id="{5C4382E9-61B6-0CD8-BC0C-1F37334D2442}"/>
                </a:ext>
              </a:extLst>
            </p:cNvPr>
            <p:cNvSpPr/>
            <p:nvPr/>
          </p:nvSpPr>
          <p:spPr>
            <a:xfrm>
              <a:off x="0" y="6408163"/>
              <a:ext cx="10869563"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id="{56A50586-DCC2-7B4A-0933-5C8DFEE30D2C}"/>
                </a:ext>
              </a:extLst>
            </p:cNvPr>
            <p:cNvSpPr/>
            <p:nvPr/>
          </p:nvSpPr>
          <p:spPr>
            <a:xfrm>
              <a:off x="10869563" y="6408163"/>
              <a:ext cx="1322437" cy="44983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textbox 50">
            <a:extLst>
              <a:ext uri="{FF2B5EF4-FFF2-40B4-BE49-F238E27FC236}">
                <a16:creationId xmlns:a16="http://schemas.microsoft.com/office/drawing/2014/main" id="{1A46E1D7-9E15-9670-E579-113FCF5291B8}"/>
              </a:ext>
            </a:extLst>
          </p:cNvPr>
          <p:cNvSpPr/>
          <p:nvPr/>
        </p:nvSpPr>
        <p:spPr>
          <a:xfrm>
            <a:off x="11091164" y="6604507"/>
            <a:ext cx="577215" cy="307975"/>
          </a:xfrm>
          <a:prstGeom prst="rect">
            <a:avLst/>
          </a:prstGeom>
          <a:noFill/>
          <a:ln w="0" cap="flat">
            <a:noFill/>
            <a:prstDash val="solid"/>
            <a:miter lim="0"/>
          </a:ln>
        </p:spPr>
        <p:txBody>
          <a:bodyPr vert="horz" wrap="square" lIns="0" tIns="0" rIns="0" bIns="0"/>
          <a:lstStyle/>
          <a:p>
            <a:pPr algn="l" rtl="0" eaLnBrk="0">
              <a:lnSpc>
                <a:spcPct val="112000"/>
              </a:lnSpc>
              <a:tabLst/>
            </a:pPr>
            <a:endParaRPr sz="200" dirty="0">
              <a:latin typeface="Arial"/>
              <a:ea typeface="Arial"/>
              <a:cs typeface="Arial"/>
            </a:endParaRPr>
          </a:p>
          <a:p>
            <a:pPr marL="218440" algn="l" rtl="0" eaLnBrk="0">
              <a:lnSpc>
                <a:spcPct val="88000"/>
              </a:lnSpc>
              <a:spcBef>
                <a:spcPts val="1"/>
              </a:spcBef>
              <a:tabLst>
                <a:tab pos="454659" algn="l"/>
              </a:tabLst>
            </a:pPr>
            <a:r>
              <a:rPr sz="1500" kern="0" spc="0" dirty="0">
                <a:solidFill>
                  <a:srgbClr val="FFFFFF">
                    <a:alpha val="100000"/>
                  </a:srgbClr>
                </a:solidFill>
                <a:latin typeface="Microsoft YaHei"/>
                <a:ea typeface="Microsoft YaHei"/>
                <a:cs typeface="Microsoft YaHei"/>
              </a:rPr>
              <a:t>	</a:t>
            </a:r>
            <a:r>
              <a:rPr lang="en-US" sz="1500" b="1" kern="0" spc="-10" dirty="0">
                <a:solidFill>
                  <a:srgbClr val="FFFFFF">
                    <a:alpha val="100000"/>
                  </a:srgbClr>
                </a:solidFill>
                <a:latin typeface="Microsoft YaHei"/>
                <a:ea typeface="Microsoft YaHei"/>
                <a:cs typeface="Microsoft YaHei"/>
              </a:rPr>
              <a:t>9</a:t>
            </a:r>
            <a:endParaRPr sz="1500" dirty="0">
              <a:latin typeface="Microsoft YaHei"/>
              <a:ea typeface="Microsoft YaHei"/>
              <a:cs typeface="Microsoft YaHei"/>
            </a:endParaRPr>
          </a:p>
        </p:txBody>
      </p:sp>
      <p:pic>
        <p:nvPicPr>
          <p:cNvPr id="9" name="picture 52">
            <a:extLst>
              <a:ext uri="{FF2B5EF4-FFF2-40B4-BE49-F238E27FC236}">
                <a16:creationId xmlns:a16="http://schemas.microsoft.com/office/drawing/2014/main" id="{E531722E-DF56-BC7E-2F69-58C58011D77F}"/>
              </a:ext>
            </a:extLst>
          </p:cNvPr>
          <p:cNvPicPr>
            <a:picLocks noChangeAspect="1"/>
          </p:cNvPicPr>
          <p:nvPr/>
        </p:nvPicPr>
        <p:blipFill>
          <a:blip r:embed="rId6"/>
          <a:stretch>
            <a:fillRect/>
          </a:stretch>
        </p:blipFill>
        <p:spPr>
          <a:xfrm rot="21600000">
            <a:off x="11103864" y="6617207"/>
            <a:ext cx="205740" cy="239267"/>
          </a:xfrm>
          <a:prstGeom prst="rect">
            <a:avLst/>
          </a:prstGeom>
        </p:spPr>
      </p:pic>
      <p:pic>
        <p:nvPicPr>
          <p:cNvPr id="10" name="picture 82">
            <a:extLst>
              <a:ext uri="{FF2B5EF4-FFF2-40B4-BE49-F238E27FC236}">
                <a16:creationId xmlns:a16="http://schemas.microsoft.com/office/drawing/2014/main" id="{1A30A028-88CD-31A8-CF67-43E86726FAAE}"/>
              </a:ext>
            </a:extLst>
          </p:cNvPr>
          <p:cNvPicPr>
            <a:picLocks noChangeAspect="1"/>
          </p:cNvPicPr>
          <p:nvPr/>
        </p:nvPicPr>
        <p:blipFill>
          <a:blip r:embed="rId5"/>
          <a:stretch>
            <a:fillRect/>
          </a:stretch>
        </p:blipFill>
        <p:spPr>
          <a:xfrm rot="21600000">
            <a:off x="11885676" y="6617207"/>
            <a:ext cx="205740" cy="239267"/>
          </a:xfrm>
          <a:prstGeom prst="rect">
            <a:avLst/>
          </a:prstGeom>
        </p:spPr>
      </p:pic>
      <p:sp>
        <p:nvSpPr>
          <p:cNvPr id="15" name="文本框 14">
            <a:extLst>
              <a:ext uri="{FF2B5EF4-FFF2-40B4-BE49-F238E27FC236}">
                <a16:creationId xmlns:a16="http://schemas.microsoft.com/office/drawing/2014/main" id="{A745BB39-68AA-2201-5760-E057620BE1B2}"/>
              </a:ext>
            </a:extLst>
          </p:cNvPr>
          <p:cNvSpPr txBox="1"/>
          <p:nvPr/>
        </p:nvSpPr>
        <p:spPr>
          <a:xfrm>
            <a:off x="182908" y="652437"/>
            <a:ext cx="11724584" cy="498663"/>
          </a:xfrm>
          <a:prstGeom prst="rect">
            <a:avLst/>
          </a:prstGeom>
          <a:noFill/>
        </p:spPr>
        <p:txBody>
          <a:bodyPr wrap="square" rtlCol="0">
            <a:spAutoFit/>
          </a:bodyPr>
          <a:lstStyle/>
          <a:p>
            <a:pPr marL="285750" lvl="0" indent="-285750">
              <a:lnSpc>
                <a:spcPct val="150000"/>
              </a:lnSpc>
              <a:buFont typeface="Wingdings" panose="05000000000000000000" pitchFamily="2" charset="2"/>
              <a:buChar char="l"/>
              <a:defRPr/>
            </a:pPr>
            <a:r>
              <a:rPr lang="en-US" altLang="zh-CN" sz="2000" b="1"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The relationship between the operating frequency and the refrigeration performance</a:t>
            </a:r>
          </a:p>
        </p:txBody>
      </p:sp>
      <p:sp>
        <p:nvSpPr>
          <p:cNvPr id="3" name="文本框 2">
            <a:extLst>
              <a:ext uri="{FF2B5EF4-FFF2-40B4-BE49-F238E27FC236}">
                <a16:creationId xmlns:a16="http://schemas.microsoft.com/office/drawing/2014/main" id="{95D4E4F4-5B3D-5F65-FC4C-A5EE3D1A2A8D}"/>
              </a:ext>
            </a:extLst>
          </p:cNvPr>
          <p:cNvSpPr txBox="1"/>
          <p:nvPr/>
        </p:nvSpPr>
        <p:spPr>
          <a:xfrm>
            <a:off x="-1" y="44173"/>
            <a:ext cx="12191999" cy="461665"/>
          </a:xfrm>
          <a:prstGeom prst="rect">
            <a:avLst/>
          </a:prstGeom>
          <a:noFill/>
        </p:spPr>
        <p:txBody>
          <a:bodyPr wrap="square">
            <a:spAutoFit/>
          </a:bodyPr>
          <a:lstStyle/>
          <a:p>
            <a:pPr algn="ctr">
              <a:spcBef>
                <a:spcPct val="0"/>
              </a:spcBef>
            </a:pP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The influence </a:t>
            </a:r>
            <a:r>
              <a:rPr lang="en-US" altLang="zh-CN" sz="2400" b="1" dirty="0">
                <a:solidFill>
                  <a:srgbClr val="FFC000"/>
                </a:solidFill>
                <a:latin typeface="Times New Roman" panose="02020603050405020304" pitchFamily="18" charset="0"/>
                <a:ea typeface="微软雅黑" panose="020B0503020204020204" pitchFamily="34" charset="-122"/>
                <a:cs typeface="Times New Roman" panose="02020603050405020304" pitchFamily="18" charset="0"/>
              </a:rPr>
              <a:t>of</a:t>
            </a:r>
            <a:r>
              <a:rPr lang="en-US" altLang="zh-CN" sz="2400" b="1" dirty="0">
                <a:solidFill>
                  <a:schemeClr val="bg1"/>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1" dirty="0">
                <a:solidFill>
                  <a:srgbClr val="FFC000"/>
                </a:solidFill>
                <a:latin typeface="Times New Roman" panose="02020603050405020304" pitchFamily="18" charset="0"/>
                <a:ea typeface="微软雅黑" panose="020B0503020204020204" pitchFamily="34" charset="-122"/>
                <a:cs typeface="Times New Roman" panose="02020603050405020304" pitchFamily="18" charset="0"/>
              </a:rPr>
              <a:t>the input power</a:t>
            </a:r>
          </a:p>
        </p:txBody>
      </p:sp>
      <p:sp>
        <p:nvSpPr>
          <p:cNvPr id="30" name="矩形 29">
            <a:extLst>
              <a:ext uri="{FF2B5EF4-FFF2-40B4-BE49-F238E27FC236}">
                <a16:creationId xmlns:a16="http://schemas.microsoft.com/office/drawing/2014/main" id="{A2A66C36-2FCB-F2AC-7BB1-7900DD7558C5}"/>
              </a:ext>
            </a:extLst>
          </p:cNvPr>
          <p:cNvSpPr/>
          <p:nvPr/>
        </p:nvSpPr>
        <p:spPr>
          <a:xfrm>
            <a:off x="5294527" y="1396739"/>
            <a:ext cx="6538854" cy="3965041"/>
          </a:xfrm>
          <a:prstGeom prst="rect">
            <a:avLst/>
          </a:prstGeom>
          <a:solidFill>
            <a:srgbClr val="1A7899"/>
          </a:solidFill>
          <a:ln w="12700" cap="flat" cmpd="sng" algn="ctr">
            <a:solidFill>
              <a:srgbClr val="12618A"/>
            </a:solidFill>
            <a:prstDash val="solid"/>
            <a:miter lim="800000"/>
          </a:ln>
          <a:effectLst/>
        </p:spPr>
        <p:txBody>
          <a:bodyPr rtlCol="0" anchor="ctr"/>
          <a:lstStyle/>
          <a:p>
            <a:pPr marL="285750" indent="-285750" algn="just">
              <a:lnSpc>
                <a:spcPts val="3500"/>
              </a:lnSpc>
              <a:buFont typeface="Wingdings" panose="05000000000000000000" pitchFamily="2" charset="2"/>
              <a:buChar char="p"/>
              <a:defRPr/>
            </a:pPr>
            <a:r>
              <a:rPr lang="en-US" altLang="zh-CN" sz="2200" dirty="0">
                <a:solidFill>
                  <a:schemeClr val="bg1"/>
                </a:solidFill>
                <a:latin typeface="Times New Roman" panose="02020603050405020304" pitchFamily="18" charset="0"/>
                <a:cs typeface="Times New Roman" panose="02020603050405020304" pitchFamily="18" charset="0"/>
              </a:rPr>
              <a:t>Within 111 Hz to 116 Hz, the efficiency variation is within 5%.</a:t>
            </a:r>
          </a:p>
          <a:p>
            <a:pPr marL="285750" indent="-285750" algn="just">
              <a:lnSpc>
                <a:spcPts val="3500"/>
              </a:lnSpc>
              <a:buFont typeface="Wingdings" panose="05000000000000000000" pitchFamily="2" charset="2"/>
              <a:buChar char="p"/>
              <a:defRPr/>
            </a:pPr>
            <a:r>
              <a:rPr lang="en-US" altLang="zh-CN" sz="2200" dirty="0">
                <a:solidFill>
                  <a:schemeClr val="bg1"/>
                </a:solidFill>
                <a:latin typeface="Times New Roman" panose="02020603050405020304" pitchFamily="18" charset="0"/>
                <a:cs typeface="Times New Roman" panose="02020603050405020304" pitchFamily="18" charset="0"/>
              </a:rPr>
              <a:t>As the input power increases, the amplitude of the efficiency change within this range also further reduces.</a:t>
            </a:r>
          </a:p>
          <a:p>
            <a:pPr marL="285750" indent="-285750" algn="just">
              <a:lnSpc>
                <a:spcPts val="3500"/>
              </a:lnSpc>
              <a:buFont typeface="Wingdings" panose="05000000000000000000" pitchFamily="2" charset="2"/>
              <a:buChar char="p"/>
              <a:defRPr/>
            </a:pPr>
            <a:r>
              <a:rPr lang="en-US" altLang="zh-CN" sz="2200" dirty="0">
                <a:solidFill>
                  <a:schemeClr val="bg1"/>
                </a:solidFill>
                <a:latin typeface="Times New Roman" panose="02020603050405020304" pitchFamily="18" charset="0"/>
                <a:cs typeface="Times New Roman" panose="02020603050405020304" pitchFamily="18" charset="0"/>
              </a:rPr>
              <a:t>when the input power increases from 20 W to 60 W, the optimum frequency only slightly increases from 112 Hz to 114 Hz.</a:t>
            </a:r>
            <a:endParaRPr lang="zh-CN" altLang="en-US" sz="2200" dirty="0">
              <a:solidFill>
                <a:schemeClr val="bg1"/>
              </a:solidFill>
              <a:latin typeface="Times New Roman" panose="02020603050405020304" pitchFamily="18" charset="0"/>
              <a:cs typeface="Times New Roman" panose="02020603050405020304" pitchFamily="18" charset="0"/>
            </a:endParaRPr>
          </a:p>
        </p:txBody>
      </p:sp>
      <p:sp>
        <p:nvSpPr>
          <p:cNvPr id="31" name="矩形 30">
            <a:extLst>
              <a:ext uri="{FF2B5EF4-FFF2-40B4-BE49-F238E27FC236}">
                <a16:creationId xmlns:a16="http://schemas.microsoft.com/office/drawing/2014/main" id="{2A07C0B6-78D2-0A45-2ED7-2FE8B421CDFC}"/>
              </a:ext>
            </a:extLst>
          </p:cNvPr>
          <p:cNvSpPr/>
          <p:nvPr/>
        </p:nvSpPr>
        <p:spPr>
          <a:xfrm>
            <a:off x="280956" y="5659465"/>
            <a:ext cx="11626536" cy="862556"/>
          </a:xfrm>
          <a:prstGeom prst="rect">
            <a:avLst/>
          </a:prstGeom>
          <a:solidFill>
            <a:srgbClr val="1A7899"/>
          </a:solidFill>
          <a:ln w="12700" cap="flat" cmpd="sng" algn="ctr">
            <a:solidFill>
              <a:srgbClr val="12618A"/>
            </a:solidFill>
            <a:prstDash val="solid"/>
            <a:miter lim="800000"/>
          </a:ln>
          <a:effectLst/>
        </p:spPr>
        <p:txBody>
          <a:bodyPr rtlCol="0" anchor="ct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lang="en-US" altLang="zh-CN" sz="2400" b="1" dirty="0">
                <a:solidFill>
                  <a:srgbClr val="FFC000"/>
                </a:solidFill>
                <a:latin typeface="Times New Roman" panose="02020603050405020304" pitchFamily="18" charset="0"/>
                <a:cs typeface="Times New Roman" panose="02020603050405020304" pitchFamily="18" charset="0"/>
              </a:rPr>
              <a:t>The efficiency remains basically constant at 111–116 Hz across input powers, with smaller fluctuations at higher powers and minimal effect on the optimal frequency.</a:t>
            </a:r>
            <a:endParaRPr lang="zh-CN" altLang="en-US" sz="2400" b="1" dirty="0">
              <a:solidFill>
                <a:srgbClr val="FFC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0342674"/>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40453</TotalTime>
  <Words>5545</Words>
  <Application>Microsoft Office PowerPoint</Application>
  <PresentationFormat>宽屏</PresentationFormat>
  <Paragraphs>446</Paragraphs>
  <Slides>18</Slides>
  <Notes>18</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18</vt:i4>
      </vt:variant>
    </vt:vector>
  </HeadingPairs>
  <TitlesOfParts>
    <vt:vector size="28" baseType="lpstr">
      <vt:lpstr>等线</vt:lpstr>
      <vt:lpstr>宋体</vt:lpstr>
      <vt:lpstr>Microsoft YaHei</vt:lpstr>
      <vt:lpstr>Microsoft YaHei</vt:lpstr>
      <vt:lpstr>Arial</vt:lpstr>
      <vt:lpstr>Calibri</vt:lpstr>
      <vt:lpstr>Calibri Light</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LENOVO</dc:creator>
  <cp:lastModifiedBy>zhixiang yang</cp:lastModifiedBy>
  <cp:revision>1237</cp:revision>
  <dcterms:created xsi:type="dcterms:W3CDTF">2018-11-20T08:16:00Z</dcterms:created>
  <dcterms:modified xsi:type="dcterms:W3CDTF">2025-05-15T07:07:49Z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