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23"/>
  </p:notesMasterIdLst>
  <p:handoutMasterIdLst>
    <p:handoutMasterId r:id="rId24"/>
  </p:handoutMasterIdLst>
  <p:sldIdLst>
    <p:sldId id="257" r:id="rId2"/>
    <p:sldId id="259" r:id="rId3"/>
    <p:sldId id="1934" r:id="rId4"/>
    <p:sldId id="1938" r:id="rId5"/>
    <p:sldId id="1940" r:id="rId6"/>
    <p:sldId id="1949" r:id="rId7"/>
    <p:sldId id="1935" r:id="rId8"/>
    <p:sldId id="1939" r:id="rId9"/>
    <p:sldId id="1941" r:id="rId10"/>
    <p:sldId id="1942" r:id="rId11"/>
    <p:sldId id="1936" r:id="rId12"/>
    <p:sldId id="1943" r:id="rId13"/>
    <p:sldId id="1937" r:id="rId14"/>
    <p:sldId id="1948" r:id="rId15"/>
    <p:sldId id="1944" r:id="rId16"/>
    <p:sldId id="1947" r:id="rId17"/>
    <p:sldId id="1945" r:id="rId18"/>
    <p:sldId id="1950" r:id="rId19"/>
    <p:sldId id="1932" r:id="rId20"/>
    <p:sldId id="1913" r:id="rId21"/>
    <p:sldId id="1933" r:id="rId22"/>
  </p:sldIdLst>
  <p:sldSz cx="12192000" cy="6858000"/>
  <p:notesSz cx="7315200" cy="9601200"/>
  <p:defaultTextStyle>
    <a:defPPr rtl="0">
      <a:defRPr lang="ko-k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9" autoAdjust="0"/>
    <p:restoredTop sz="58946" autoAdjust="0"/>
  </p:normalViewPr>
  <p:slideViewPr>
    <p:cSldViewPr snapToGrid="0">
      <p:cViewPr>
        <p:scale>
          <a:sx n="60" d="100"/>
          <a:sy n="60" d="100"/>
        </p:scale>
        <p:origin x="28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355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image" Target="../media/image14.e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image" Target="../media/image20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image" Target="../media/image2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pPr rtl="0"/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pPr rtl="0"/>
            <a:fld id="{73FBC770-403E-475E-A2E3-1C80C0FB0423}" type="datetime1">
              <a:rPr lang="ko-KR" altLang="en-US" smtClean="0"/>
              <a:t>2025-05-19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pPr rtl="0"/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pPr rtl="0"/>
            <a:fld id="{A975D426-A9DD-4244-A2CE-1FB6623742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484457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pPr rtl="0"/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pPr rtl="0"/>
            <a:fld id="{B0DBFD7B-1402-401C-B286-54B893D03A4C}" type="datetime1">
              <a:rPr lang="ko-KR" altLang="en-US" smtClean="0"/>
              <a:t>2025-05-19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rtl="0"/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 rtl="0"/>
            <a:r>
              <a:rPr lang="ko"/>
              <a:t>마스터 텍스트 스타일을 편집하려면 클릭하세요.</a:t>
            </a:r>
            <a:endParaRPr lang="en-US"/>
          </a:p>
          <a:p>
            <a:pPr lvl="1" rtl="0"/>
            <a:r>
              <a:rPr lang="ko"/>
              <a:t>둘째 수준</a:t>
            </a:r>
          </a:p>
          <a:p>
            <a:pPr lvl="2" rtl="0"/>
            <a:r>
              <a:rPr lang="ko"/>
              <a:t>셋째 수준</a:t>
            </a:r>
          </a:p>
          <a:p>
            <a:pPr lvl="3" rtl="0"/>
            <a:r>
              <a:rPr lang="ko"/>
              <a:t>넷째 수준</a:t>
            </a:r>
          </a:p>
          <a:p>
            <a:pPr lvl="4" rtl="0"/>
            <a:r>
              <a:rPr lang="ko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pPr rtl="0"/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pPr rtl="0"/>
            <a:fld id="{01B41D33-19C8-4450-B3C5-BE83E9C8F0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45525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Hello,</a:t>
            </a:r>
            <a:br>
              <a:rPr lang="en-US" altLang="ko-KR" dirty="0"/>
            </a:br>
            <a:r>
              <a:rPr lang="en-US" altLang="ko-KR" dirty="0"/>
              <a:t>I’m pleased to present our work at CEC-ICMC on the topic of </a:t>
            </a:r>
            <a:r>
              <a:rPr lang="en-US" altLang="ko-KR" b="1" dirty="0"/>
              <a:t>“Investigation of the Chill-Down Process of a Cryogenic Tank.”</a:t>
            </a:r>
            <a:br>
              <a:rPr lang="en-US" altLang="ko-KR" dirty="0"/>
            </a:br>
            <a:r>
              <a:rPr lang="en-US" altLang="ko-KR" dirty="0"/>
              <a:t>My name is </a:t>
            </a:r>
            <a:r>
              <a:rPr lang="en-US" altLang="ko-KR" b="1" dirty="0"/>
              <a:t>Seungwhan Baek</a:t>
            </a:r>
            <a:r>
              <a:rPr lang="en-US" altLang="ko-KR" dirty="0"/>
              <a:t> from </a:t>
            </a:r>
            <a:r>
              <a:rPr lang="en-US" altLang="ko-KR" b="1" dirty="0"/>
              <a:t>KARI</a:t>
            </a:r>
            <a:r>
              <a:rPr lang="en-US" altLang="ko-KR" dirty="0"/>
              <a:t>, and this research was conducted in collaboration with </a:t>
            </a:r>
            <a:r>
              <a:rPr lang="en-US" altLang="ko-KR" b="1" dirty="0"/>
              <a:t>Dr. </a:t>
            </a:r>
            <a:r>
              <a:rPr lang="en-US" altLang="ko-KR" b="1" dirty="0" err="1"/>
              <a:t>Sejeong</a:t>
            </a:r>
            <a:r>
              <a:rPr lang="en-US" altLang="ko-KR" b="1" dirty="0"/>
              <a:t> Kim</a:t>
            </a:r>
            <a:r>
              <a:rPr lang="en-US" altLang="ko-KR" dirty="0"/>
              <a:t> from </a:t>
            </a:r>
            <a:r>
              <a:rPr lang="en-US" altLang="ko-KR" b="1" dirty="0"/>
              <a:t>IBS</a:t>
            </a:r>
            <a:r>
              <a:rPr lang="en-US" altLang="ko-KR" dirty="0"/>
              <a:t>, who is a co-author of this study.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0DBFD7B-1402-401C-B286-54B893D03A4C}" type="datetime1">
              <a:rPr lang="ko-KR" altLang="en-US" smtClean="0"/>
              <a:t>2025-05-21</a:t>
            </a:fld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6573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Next, we can observe the </a:t>
            </a:r>
            <a:r>
              <a:rPr lang="en-US" altLang="ko-KR" b="1" dirty="0"/>
              <a:t>temperature variation on the outer wall</a:t>
            </a:r>
            <a:r>
              <a:rPr lang="en-US" altLang="ko-KR" dirty="0"/>
              <a:t> of the tank.</a:t>
            </a:r>
            <a:br>
              <a:rPr lang="en-US" altLang="ko-KR" dirty="0"/>
            </a:br>
            <a:r>
              <a:rPr lang="en-US" altLang="ko-KR" dirty="0"/>
              <a:t>At certain locations, a </a:t>
            </a:r>
            <a:r>
              <a:rPr lang="en-US" altLang="ko-KR" b="1" dirty="0"/>
              <a:t>sudden temperature drop</a:t>
            </a:r>
            <a:r>
              <a:rPr lang="en-US" altLang="ko-KR" dirty="0"/>
              <a:t> can be clearly seen, indicating rapid cooling during the chill-down process.</a:t>
            </a:r>
          </a:p>
          <a:p>
            <a:endParaRPr lang="en-US" altLang="ko-KR" dirty="0"/>
          </a:p>
          <a:p>
            <a:r>
              <a:rPr lang="en-US" altLang="ko-KR" dirty="0"/>
              <a:t>By calculating the </a:t>
            </a:r>
            <a:r>
              <a:rPr lang="en-US" altLang="ko-KR" b="1" dirty="0"/>
              <a:t>temperature difference between the inner and outer wall surfaces</a:t>
            </a:r>
            <a:r>
              <a:rPr lang="en-US" altLang="ko-KR" dirty="0"/>
              <a:t>,</a:t>
            </a:r>
            <a:br>
              <a:rPr lang="en-US" altLang="ko-KR" dirty="0"/>
            </a:br>
            <a:r>
              <a:rPr lang="en-US" altLang="ko-KR" dirty="0"/>
              <a:t>we can estimate the </a:t>
            </a:r>
            <a:r>
              <a:rPr lang="en-US" altLang="ko-KR" b="1" dirty="0"/>
              <a:t>heat flux</a:t>
            </a:r>
            <a:r>
              <a:rPr lang="en-US" altLang="ko-KR" dirty="0"/>
              <a:t> occurring through the tank wall.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0DBFD7B-1402-401C-B286-54B893D03A4C}" type="datetime1">
              <a:rPr lang="ko-KR" altLang="en-US" smtClean="0"/>
              <a:t>2025-05-21</a:t>
            </a:fld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578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On this slide, we can see a graph showing both the </a:t>
            </a:r>
            <a:r>
              <a:rPr lang="en-US" altLang="ko-KR" b="1" dirty="0"/>
              <a:t>outer wall</a:t>
            </a:r>
            <a:r>
              <a:rPr lang="en-US" altLang="ko-KR" dirty="0"/>
              <a:t> and </a:t>
            </a:r>
            <a:r>
              <a:rPr lang="en-US" altLang="ko-KR" b="1" dirty="0"/>
              <a:t>inner wall temperatures</a:t>
            </a:r>
            <a:r>
              <a:rPr lang="en-US" altLang="ko-KR" dirty="0"/>
              <a:t> plotted together.</a:t>
            </a:r>
            <a:br>
              <a:rPr lang="en-US" altLang="ko-KR" dirty="0"/>
            </a:br>
            <a:r>
              <a:rPr lang="en-US" altLang="ko-KR" dirty="0"/>
              <a:t>It clearly shows that at a certain point, </a:t>
            </a:r>
            <a:r>
              <a:rPr lang="en-US" altLang="ko-KR" b="1" dirty="0"/>
              <a:t>both temperatures exhibit a sudden drop</a:t>
            </a:r>
            <a:r>
              <a:rPr lang="en-US" altLang="ko-KR" dirty="0"/>
              <a:t>, following a similar trend.</a:t>
            </a:r>
            <a:br>
              <a:rPr lang="en-US" altLang="ko-KR" dirty="0"/>
            </a:br>
            <a:r>
              <a:rPr lang="en-US" altLang="ko-KR" dirty="0"/>
              <a:t>This indicates a rapid cooling event occurring simultaneously across the wall.</a:t>
            </a:r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0DBFD7B-1402-401C-B286-54B893D03A4C}" type="datetime1">
              <a:rPr lang="ko-KR" altLang="en-US" smtClean="0"/>
              <a:t>2025-05-21</a:t>
            </a:fld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1698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In this slide, we present a graph showing the </a:t>
            </a:r>
            <a:r>
              <a:rPr lang="en-US" altLang="ko-KR" b="1" dirty="0"/>
              <a:t>fluid temperature</a:t>
            </a:r>
            <a:r>
              <a:rPr lang="en-US" altLang="ko-KR" dirty="0"/>
              <a:t> and the </a:t>
            </a:r>
            <a:r>
              <a:rPr lang="en-US" altLang="ko-KR" b="1" dirty="0"/>
              <a:t>inner wall temperature</a:t>
            </a:r>
            <a:r>
              <a:rPr lang="en-US" altLang="ko-KR" dirty="0"/>
              <a:t> measured at various vertical positions in the tank.</a:t>
            </a:r>
            <a:br>
              <a:rPr lang="en-US" altLang="ko-KR" dirty="0"/>
            </a:br>
            <a:r>
              <a:rPr lang="en-US" altLang="ko-KR" dirty="0"/>
              <a:t>For example, if we focus on the </a:t>
            </a:r>
            <a:r>
              <a:rPr lang="en-US" altLang="ko-KR" b="1" dirty="0"/>
              <a:t>fourth fluid temperature sensor</a:t>
            </a:r>
            <a:r>
              <a:rPr lang="en-US" altLang="ko-KR" dirty="0"/>
              <a:t> along with its corresponding </a:t>
            </a:r>
            <a:r>
              <a:rPr lang="en-US" altLang="ko-KR" b="1" dirty="0"/>
              <a:t>wall temperature sensor</a:t>
            </a:r>
            <a:r>
              <a:rPr lang="en-US" altLang="ko-KR" dirty="0"/>
              <a:t>,</a:t>
            </a:r>
            <a:br>
              <a:rPr lang="en-US" altLang="ko-KR" dirty="0"/>
            </a:br>
            <a:r>
              <a:rPr lang="en-US" altLang="ko-KR" dirty="0"/>
              <a:t>we can observe a </a:t>
            </a:r>
            <a:r>
              <a:rPr lang="en-US" altLang="ko-KR" b="1" dirty="0"/>
              <a:t>gradual decrease in fluid temperature</a:t>
            </a:r>
            <a:r>
              <a:rPr lang="en-US" altLang="ko-KR" dirty="0"/>
              <a:t>, which corresponds to the </a:t>
            </a:r>
            <a:r>
              <a:rPr lang="en-US" altLang="ko-KR" b="1" dirty="0"/>
              <a:t>gas phase</a:t>
            </a:r>
            <a:r>
              <a:rPr lang="en-US" altLang="ko-KR" dirty="0"/>
              <a:t> region.</a:t>
            </a:r>
            <a:br>
              <a:rPr lang="en-US" altLang="ko-KR" dirty="0"/>
            </a:br>
            <a:r>
              <a:rPr lang="en-US" altLang="ko-KR" dirty="0"/>
              <a:t>Then, at the point where the temperature </a:t>
            </a:r>
            <a:r>
              <a:rPr lang="en-US" altLang="ko-KR" b="1" dirty="0"/>
              <a:t>rapidly drops to around 77 K</a:t>
            </a:r>
            <a:r>
              <a:rPr lang="en-US" altLang="ko-KR" dirty="0"/>
              <a:t>, we also see a </a:t>
            </a:r>
            <a:r>
              <a:rPr lang="en-US" altLang="ko-KR" b="1" dirty="0"/>
              <a:t>sudden decrease in the inner wall temperature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en-US" altLang="ko-KR" dirty="0"/>
              <a:t>This behavior is consistently observed at other positions as well.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0DBFD7B-1402-401C-B286-54B893D03A4C}" type="datetime1">
              <a:rPr lang="ko-KR" altLang="en-US" smtClean="0"/>
              <a:t>2025-05-21</a:t>
            </a:fld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4069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Now that we have reviewed the experimental results, I will explain how the </a:t>
            </a:r>
            <a:r>
              <a:rPr lang="en-US" altLang="ko-KR" b="1" dirty="0"/>
              <a:t>simulation</a:t>
            </a:r>
            <a:r>
              <a:rPr lang="en-US" altLang="ko-KR" dirty="0"/>
              <a:t> was conducted.</a:t>
            </a:r>
          </a:p>
          <a:p>
            <a:r>
              <a:rPr lang="en-US" altLang="ko-KR" dirty="0"/>
              <a:t>To model the </a:t>
            </a:r>
            <a:r>
              <a:rPr lang="en-US" altLang="ko-KR" b="1" dirty="0"/>
              <a:t>chill-down process in the pipeline</a:t>
            </a:r>
            <a:r>
              <a:rPr lang="en-US" altLang="ko-KR" dirty="0"/>
              <a:t>, we used a </a:t>
            </a:r>
            <a:r>
              <a:rPr lang="en-US" altLang="ko-KR" b="1" dirty="0"/>
              <a:t>one-dimensional homogeneous model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en-US" altLang="ko-KR" dirty="0"/>
              <a:t>In this model, the pipe is divided into two regions: the </a:t>
            </a:r>
            <a:r>
              <a:rPr lang="en-US" altLang="ko-KR" b="1" dirty="0"/>
              <a:t>wall section</a:t>
            </a:r>
            <a:r>
              <a:rPr lang="en-US" altLang="ko-KR" dirty="0"/>
              <a:t> and the </a:t>
            </a:r>
            <a:r>
              <a:rPr lang="en-US" altLang="ko-KR" b="1" dirty="0"/>
              <a:t>fluid section</a:t>
            </a:r>
            <a:r>
              <a:rPr lang="en-US" altLang="ko-KR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dirty="0"/>
              <a:t>For the </a:t>
            </a:r>
            <a:r>
              <a:rPr lang="en-US" altLang="ko-KR" b="1" dirty="0"/>
              <a:t>wall</a:t>
            </a:r>
            <a:r>
              <a:rPr lang="en-US" altLang="ko-KR" dirty="0"/>
              <a:t>, the state variable is </a:t>
            </a:r>
            <a:r>
              <a:rPr lang="en-US" altLang="ko-KR" b="1" dirty="0"/>
              <a:t>temperature</a:t>
            </a:r>
            <a:r>
              <a:rPr lang="en-US" altLang="ko-KR"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dirty="0"/>
              <a:t>For the </a:t>
            </a:r>
            <a:r>
              <a:rPr lang="en-US" altLang="ko-KR" b="1" dirty="0"/>
              <a:t>fluid</a:t>
            </a:r>
            <a:r>
              <a:rPr lang="en-US" altLang="ko-KR" dirty="0"/>
              <a:t>, the state variables are </a:t>
            </a:r>
            <a:r>
              <a:rPr lang="en-US" altLang="ko-KR" b="1" dirty="0"/>
              <a:t>temperature</a:t>
            </a:r>
            <a:r>
              <a:rPr lang="en-US" altLang="ko-KR" dirty="0"/>
              <a:t>, </a:t>
            </a:r>
            <a:r>
              <a:rPr lang="en-US" altLang="ko-KR" b="1" dirty="0"/>
              <a:t>pressure</a:t>
            </a:r>
            <a:r>
              <a:rPr lang="en-US" altLang="ko-KR" dirty="0"/>
              <a:t>, and </a:t>
            </a:r>
            <a:r>
              <a:rPr lang="en-US" altLang="ko-KR" b="1" dirty="0"/>
              <a:t>quality (vapor fraction)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Both the wall and the fluid regions are </a:t>
            </a:r>
            <a:r>
              <a:rPr lang="en-US" altLang="ko-KR" b="1" dirty="0"/>
              <a:t>discretized along the axial (length) direction</a:t>
            </a:r>
            <a:r>
              <a:rPr lang="en-US" altLang="ko-KR" dirty="0"/>
              <a:t>,</a:t>
            </a:r>
            <a:br>
              <a:rPr lang="en-US" altLang="ko-KR" dirty="0"/>
            </a:br>
            <a:r>
              <a:rPr lang="en-US" altLang="ko-KR" dirty="0"/>
              <a:t>and the time evolution of each state variable is calculated using the </a:t>
            </a:r>
            <a:r>
              <a:rPr lang="en-US" altLang="ko-KR" b="1" dirty="0"/>
              <a:t>given initial and boundary conditions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The </a:t>
            </a:r>
            <a:r>
              <a:rPr lang="en-US" altLang="ko-KR" b="1" dirty="0"/>
              <a:t>thermophysical properties</a:t>
            </a:r>
            <a:r>
              <a:rPr lang="en-US" altLang="ko-KR" dirty="0"/>
              <a:t> of the fluid and the </a:t>
            </a:r>
            <a:r>
              <a:rPr lang="en-US" altLang="ko-KR" b="1" dirty="0"/>
              <a:t>stainless steel pipe</a:t>
            </a:r>
            <a:r>
              <a:rPr lang="en-US" altLang="ko-KR" dirty="0"/>
              <a:t> were taken from </a:t>
            </a:r>
            <a:r>
              <a:rPr lang="en-US" altLang="ko-KR" b="1" dirty="0"/>
              <a:t>NIST data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On the fluid side, we solved the </a:t>
            </a:r>
            <a:r>
              <a:rPr lang="en-US" altLang="ko-KR" b="1" dirty="0"/>
              <a:t>mass</a:t>
            </a:r>
            <a:r>
              <a:rPr lang="en-US" altLang="ko-KR" dirty="0"/>
              <a:t>, </a:t>
            </a:r>
            <a:r>
              <a:rPr lang="en-US" altLang="ko-KR" b="1" dirty="0"/>
              <a:t>momentum</a:t>
            </a:r>
            <a:r>
              <a:rPr lang="en-US" altLang="ko-KR" dirty="0"/>
              <a:t>, and </a:t>
            </a:r>
            <a:r>
              <a:rPr lang="en-US" altLang="ko-KR" b="1" dirty="0"/>
              <a:t>energy balance equations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en-US" altLang="ko-KR" dirty="0"/>
              <a:t>The </a:t>
            </a:r>
            <a:r>
              <a:rPr lang="en-US" altLang="ko-KR" b="1" dirty="0"/>
              <a:t>vapor quality</a:t>
            </a:r>
            <a:r>
              <a:rPr lang="en-US" altLang="ko-KR" dirty="0"/>
              <a:t> of the fluid was calculated using the </a:t>
            </a:r>
            <a:r>
              <a:rPr lang="en-US" altLang="ko-KR" b="1" dirty="0"/>
              <a:t>enthalpy-based equilibrium approach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The fluid and wall are </a:t>
            </a:r>
            <a:r>
              <a:rPr lang="en-US" altLang="ko-KR" b="1" dirty="0"/>
              <a:t>thermally coupled</a:t>
            </a:r>
            <a:r>
              <a:rPr lang="en-US" altLang="ko-KR" dirty="0"/>
              <a:t>, meaning that </a:t>
            </a:r>
            <a:r>
              <a:rPr lang="en-US" altLang="ko-KR" b="1" dirty="0"/>
              <a:t>heat transfer</a:t>
            </a:r>
            <a:r>
              <a:rPr lang="en-US" altLang="ko-KR" dirty="0"/>
              <a:t> between the two domains is a key element of the model.</a:t>
            </a:r>
            <a:br>
              <a:rPr lang="en-US" altLang="ko-KR" dirty="0"/>
            </a:br>
            <a:r>
              <a:rPr lang="en-US" altLang="ko-KR" dirty="0"/>
              <a:t>Therefore, selecting the </a:t>
            </a:r>
            <a:r>
              <a:rPr lang="en-US" altLang="ko-KR" b="1" dirty="0"/>
              <a:t>appropriate heat transfer coefficient</a:t>
            </a:r>
            <a:r>
              <a:rPr lang="en-US" altLang="ko-KR" dirty="0"/>
              <a:t> based on the </a:t>
            </a:r>
            <a:r>
              <a:rPr lang="en-US" altLang="ko-KR" b="1" dirty="0"/>
              <a:t>heat transfer regime</a:t>
            </a:r>
            <a:r>
              <a:rPr lang="en-US" altLang="ko-KR" dirty="0"/>
              <a:t> is critical for accurate prediction.</a:t>
            </a:r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배관 냉각 과정을 모사하기 위해 사용된 </a:t>
            </a:r>
            <a:r>
              <a:rPr lang="en-US" altLang="ko-KR" dirty="0"/>
              <a:t>1</a:t>
            </a:r>
            <a:r>
              <a:rPr lang="ko-KR" altLang="en-US" dirty="0"/>
              <a:t>차원 균질 모델 설명</a:t>
            </a:r>
            <a:endParaRPr lang="en-US" altLang="ko-KR" dirty="0"/>
          </a:p>
          <a:p>
            <a:endParaRPr lang="en-US" altLang="ko-KR" dirty="0"/>
          </a:p>
          <a:p>
            <a:r>
              <a:rPr lang="en-US" altLang="ko-KR" dirty="0"/>
              <a:t>1</a:t>
            </a:r>
            <a:r>
              <a:rPr lang="ko-KR" altLang="en-US" dirty="0"/>
              <a:t>차원 균질 모델에서는 유체 운송 배관을 벽면 부분과 유체 부분으로 나눕니다</a:t>
            </a:r>
            <a:r>
              <a:rPr lang="en-US" altLang="ko-KR" dirty="0"/>
              <a:t>. </a:t>
            </a:r>
          </a:p>
          <a:p>
            <a:endParaRPr lang="en-US" altLang="ko-KR" dirty="0"/>
          </a:p>
          <a:p>
            <a:r>
              <a:rPr lang="ko-KR" altLang="en-US" dirty="0"/>
              <a:t>벽면부분에서의 </a:t>
            </a:r>
            <a:r>
              <a:rPr lang="ko-KR" altLang="en-US" dirty="0" err="1"/>
              <a:t>상태량은</a:t>
            </a:r>
            <a:r>
              <a:rPr lang="ko-KR" altLang="en-US" dirty="0"/>
              <a:t> 온도</a:t>
            </a:r>
            <a:endParaRPr lang="en-US" altLang="ko-KR" dirty="0"/>
          </a:p>
          <a:p>
            <a:r>
              <a:rPr lang="ko-KR" altLang="en-US" dirty="0"/>
              <a:t>유체부분에서의 </a:t>
            </a:r>
            <a:r>
              <a:rPr lang="ko-KR" altLang="en-US" dirty="0" err="1"/>
              <a:t>상태량은</a:t>
            </a:r>
            <a:r>
              <a:rPr lang="ko-KR" altLang="en-US" dirty="0"/>
              <a:t> 온도</a:t>
            </a:r>
            <a:r>
              <a:rPr lang="en-US" altLang="ko-KR" dirty="0"/>
              <a:t>, </a:t>
            </a:r>
            <a:r>
              <a:rPr lang="ko-KR" altLang="en-US" dirty="0"/>
              <a:t>압력</a:t>
            </a:r>
            <a:r>
              <a:rPr lang="en-US" altLang="ko-KR" dirty="0"/>
              <a:t>, </a:t>
            </a:r>
            <a:r>
              <a:rPr lang="ko-KR" altLang="en-US" dirty="0"/>
              <a:t>건도 입니다</a:t>
            </a:r>
            <a:r>
              <a:rPr lang="en-US" altLang="ko-KR" dirty="0"/>
              <a:t>. </a:t>
            </a:r>
          </a:p>
          <a:p>
            <a:endParaRPr lang="en-US" altLang="ko-KR" dirty="0"/>
          </a:p>
          <a:p>
            <a:r>
              <a:rPr lang="ko-KR" altLang="en-US" dirty="0"/>
              <a:t>벽면부분과 유체부분을 길이 방향으로 </a:t>
            </a:r>
            <a:r>
              <a:rPr lang="ko-KR" altLang="en-US" dirty="0" err="1"/>
              <a:t>차분화하여</a:t>
            </a:r>
            <a:r>
              <a:rPr lang="en-US" altLang="ko-KR" dirty="0"/>
              <a:t>, </a:t>
            </a:r>
            <a:r>
              <a:rPr lang="ko-KR" altLang="en-US" dirty="0"/>
              <a:t>주어진 경계조건과 초기조건을 이용하여</a:t>
            </a:r>
            <a:endParaRPr lang="en-US" altLang="ko-KR" dirty="0"/>
          </a:p>
          <a:p>
            <a:r>
              <a:rPr lang="ko-KR" altLang="en-US" dirty="0"/>
              <a:t>각 노드에서</a:t>
            </a:r>
            <a:r>
              <a:rPr lang="ko-KR" altLang="en-US" baseline="0" dirty="0"/>
              <a:t> 시간에 따른 </a:t>
            </a:r>
            <a:r>
              <a:rPr lang="ko-KR" altLang="en-US" baseline="0" dirty="0" err="1"/>
              <a:t>상태량을</a:t>
            </a:r>
            <a:r>
              <a:rPr lang="ko-KR" altLang="en-US" baseline="0" dirty="0"/>
              <a:t> 계산합니다</a:t>
            </a:r>
            <a:r>
              <a:rPr lang="en-US" altLang="ko-KR" baseline="0" dirty="0"/>
              <a:t>. 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유체와</a:t>
            </a:r>
            <a:r>
              <a:rPr lang="ko-KR" altLang="en-US" baseline="0" dirty="0"/>
              <a:t> </a:t>
            </a:r>
            <a:r>
              <a:rPr lang="en-US" altLang="ko-KR" baseline="0" dirty="0"/>
              <a:t>stainless steel pipe</a:t>
            </a:r>
            <a:r>
              <a:rPr lang="ko-KR" altLang="en-US" baseline="0" dirty="0"/>
              <a:t>의 </a:t>
            </a:r>
            <a:r>
              <a:rPr lang="en-US" altLang="ko-KR" baseline="0" dirty="0"/>
              <a:t>property</a:t>
            </a:r>
            <a:r>
              <a:rPr lang="ko-KR" altLang="en-US" baseline="0" dirty="0"/>
              <a:t>는 </a:t>
            </a:r>
            <a:r>
              <a:rPr lang="en-US" altLang="ko-KR" baseline="0" dirty="0"/>
              <a:t>NIST data </a:t>
            </a:r>
            <a:r>
              <a:rPr lang="ko-KR" altLang="en-US" baseline="0" dirty="0"/>
              <a:t>를 사용하였습니다</a:t>
            </a:r>
            <a:r>
              <a:rPr lang="en-US" altLang="ko-KR" baseline="0" dirty="0"/>
              <a:t>. </a:t>
            </a:r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유체 측에서는 </a:t>
            </a:r>
            <a:r>
              <a:rPr lang="en-US" altLang="ko-KR" dirty="0"/>
              <a:t>mass</a:t>
            </a:r>
            <a:r>
              <a:rPr lang="en-US" altLang="ko-KR" baseline="0" dirty="0"/>
              <a:t> balance, momentum balance, energy balance</a:t>
            </a:r>
            <a:r>
              <a:rPr lang="ko-KR" altLang="en-US" baseline="0" dirty="0"/>
              <a:t>를 이용하여 계산을 하였습니다</a:t>
            </a:r>
            <a:r>
              <a:rPr lang="en-US" altLang="ko-KR" baseline="0" dirty="0"/>
              <a:t>. </a:t>
            </a:r>
          </a:p>
          <a:p>
            <a:endParaRPr lang="en-US" altLang="ko-KR" baseline="0" dirty="0"/>
          </a:p>
          <a:p>
            <a:r>
              <a:rPr lang="ko-KR" altLang="en-US" baseline="0" dirty="0"/>
              <a:t>유체의 </a:t>
            </a:r>
            <a:r>
              <a:rPr lang="ko-KR" altLang="en-US" baseline="0" dirty="0" err="1"/>
              <a:t>건도는</a:t>
            </a:r>
            <a:r>
              <a:rPr lang="ko-KR" altLang="en-US" baseline="0" dirty="0"/>
              <a:t> 엔탈피를 이용해 </a:t>
            </a:r>
            <a:r>
              <a:rPr lang="en-US" altLang="ko-KR" baseline="0" dirty="0"/>
              <a:t>equilibrium quality</a:t>
            </a:r>
            <a:r>
              <a:rPr lang="ko-KR" altLang="en-US" baseline="0" dirty="0"/>
              <a:t>를 사용하였습니다</a:t>
            </a:r>
            <a:r>
              <a:rPr lang="en-US" altLang="ko-KR" baseline="0" dirty="0"/>
              <a:t>.</a:t>
            </a:r>
            <a:r>
              <a:rPr lang="ko-KR" altLang="en-US" baseline="0" dirty="0"/>
              <a:t> </a:t>
            </a:r>
            <a:endParaRPr lang="en-US" altLang="ko-KR" baseline="0" dirty="0"/>
          </a:p>
          <a:p>
            <a:endParaRPr lang="en-US" altLang="ko-KR" baseline="0" dirty="0"/>
          </a:p>
          <a:p>
            <a:r>
              <a:rPr lang="ko-KR" altLang="en-US" baseline="0" dirty="0" err="1"/>
              <a:t>유체측과</a:t>
            </a:r>
            <a:r>
              <a:rPr lang="ko-KR" altLang="en-US" baseline="0" dirty="0"/>
              <a:t> 벽면측은 열전달로 연결이 되어있습니다</a:t>
            </a:r>
            <a:r>
              <a:rPr lang="en-US" altLang="ko-KR" baseline="0" dirty="0"/>
              <a:t>. </a:t>
            </a:r>
          </a:p>
          <a:p>
            <a:endParaRPr lang="en-US" altLang="ko-KR" baseline="0" dirty="0"/>
          </a:p>
          <a:p>
            <a:r>
              <a:rPr lang="ko-KR" altLang="en-US" baseline="0" dirty="0"/>
              <a:t>따라서 열전달 량을 정확히 계산하기 위해 열전달 영역에 따라 적절한 열전달 계수를 </a:t>
            </a:r>
            <a:r>
              <a:rPr lang="ko-KR" altLang="en-US" baseline="0" dirty="0" err="1"/>
              <a:t>선택하는것이</a:t>
            </a:r>
            <a:r>
              <a:rPr lang="ko-KR" altLang="en-US" baseline="0" dirty="0"/>
              <a:t> 가장 중요합니다</a:t>
            </a:r>
            <a:r>
              <a:rPr lang="en-US" altLang="ko-KR" baseline="0" dirty="0"/>
              <a:t>. 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0DBFD7B-1402-401C-B286-54B893D03A4C}" type="datetime1">
              <a:rPr lang="ko-KR" altLang="en-US" smtClean="0"/>
              <a:t>2025-05-21</a:t>
            </a:fld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647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26B082-E3D8-3458-193D-F298544B8F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93D03480-18F1-C7DB-2355-4A80F5FB1B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C1E00A54-C5A2-17F8-00CC-62F1CCBCF0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To determine whether the flow is </a:t>
            </a:r>
            <a:r>
              <a:rPr lang="en-US" altLang="ko-KR" b="1" dirty="0"/>
              <a:t>single-phase</a:t>
            </a:r>
            <a:r>
              <a:rPr lang="en-US" altLang="ko-KR" dirty="0"/>
              <a:t> or in a </a:t>
            </a:r>
            <a:r>
              <a:rPr lang="en-US" altLang="ko-KR" b="1" dirty="0"/>
              <a:t>boiling regime</a:t>
            </a:r>
            <a:r>
              <a:rPr lang="en-US" altLang="ko-KR" dirty="0"/>
              <a:t>, we compare the </a:t>
            </a:r>
            <a:r>
              <a:rPr lang="en-US" altLang="ko-KR" b="1" dirty="0"/>
              <a:t>fluid temperature</a:t>
            </a:r>
            <a:r>
              <a:rPr lang="en-US" altLang="ko-KR" dirty="0"/>
              <a:t> with the </a:t>
            </a:r>
            <a:r>
              <a:rPr lang="en-US" altLang="ko-KR" b="1" dirty="0"/>
              <a:t>saturation temperature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en-US" altLang="ko-KR" dirty="0"/>
              <a:t>If the temperature suggests the presence of boiling, we then compare the </a:t>
            </a:r>
            <a:r>
              <a:rPr lang="en-US" altLang="ko-KR" b="1" dirty="0"/>
              <a:t>wall temperature</a:t>
            </a:r>
            <a:r>
              <a:rPr lang="en-US" altLang="ko-KR" dirty="0"/>
              <a:t> with the </a:t>
            </a:r>
            <a:r>
              <a:rPr lang="en-US" altLang="ko-KR" b="1" dirty="0"/>
              <a:t>Minimum Heat Flux (MHF) temperature</a:t>
            </a:r>
            <a:r>
              <a:rPr lang="en-US" altLang="ko-KR" dirty="0"/>
              <a:t> and the </a:t>
            </a:r>
            <a:r>
              <a:rPr lang="en-US" altLang="ko-KR" b="1" dirty="0"/>
              <a:t>Critical Heat Flux (CHF) temperature</a:t>
            </a:r>
            <a:r>
              <a:rPr lang="en-US" altLang="ko-KR" dirty="0"/>
              <a:t> to identify the specific </a:t>
            </a:r>
            <a:r>
              <a:rPr lang="en-US" altLang="ko-KR" b="1" dirty="0"/>
              <a:t>boiling regime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In the cryogenic chill-down process, </a:t>
            </a:r>
            <a:r>
              <a:rPr lang="en-US" altLang="ko-KR" b="1" dirty="0"/>
              <a:t>four distinct heat transfer regimes</a:t>
            </a:r>
            <a:r>
              <a:rPr lang="en-US" altLang="ko-KR" dirty="0"/>
              <a:t> are typically observed.</a:t>
            </a:r>
            <a:br>
              <a:rPr lang="en-US" altLang="ko-KR" dirty="0"/>
            </a:br>
            <a:r>
              <a:rPr lang="en-US" altLang="ko-KR" dirty="0"/>
              <a:t>Each of these regimes requires an appropriate </a:t>
            </a:r>
            <a:r>
              <a:rPr lang="en-US" altLang="ko-KR" b="1" dirty="0"/>
              <a:t>heat transfer coefficient</a:t>
            </a:r>
            <a:r>
              <a:rPr lang="en-US" altLang="ko-KR" dirty="0"/>
              <a:t> for accurate modeling.</a:t>
            </a:r>
          </a:p>
          <a:p>
            <a:r>
              <a:rPr lang="en-US" altLang="ko-KR" dirty="0"/>
              <a:t>However, the </a:t>
            </a:r>
            <a:r>
              <a:rPr lang="en-US" altLang="ko-KR" b="1" dirty="0"/>
              <a:t>transition boiling</a:t>
            </a:r>
            <a:r>
              <a:rPr lang="en-US" altLang="ko-KR" dirty="0"/>
              <a:t> and </a:t>
            </a:r>
            <a:r>
              <a:rPr lang="en-US" altLang="ko-KR" b="1" dirty="0"/>
              <a:t>nucleate boiling</a:t>
            </a:r>
            <a:r>
              <a:rPr lang="en-US" altLang="ko-KR" dirty="0"/>
              <a:t> regimes have minimal impact on the overall chill-down behavior.</a:t>
            </a:r>
            <a:br>
              <a:rPr lang="en-US" altLang="ko-KR" dirty="0"/>
            </a:br>
            <a:r>
              <a:rPr lang="en-US" altLang="ko-KR" dirty="0"/>
              <a:t>Therefore, as illustrated in the figure, we assumed that the </a:t>
            </a:r>
            <a:r>
              <a:rPr lang="en-US" altLang="ko-KR" b="1" dirty="0"/>
              <a:t>heat flux varies linearly with wall temperature</a:t>
            </a:r>
            <a:r>
              <a:rPr lang="en-US" altLang="ko-KR" dirty="0"/>
              <a:t> in these regions.</a:t>
            </a:r>
          </a:p>
          <a:p>
            <a:r>
              <a:rPr lang="en-US" altLang="ko-KR" dirty="0"/>
              <a:t>Instead of using heat transfer coefficients in these two regimes, we calculated the heat flux using the following key parameters: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b="1" dirty="0"/>
              <a:t>Minimum Heat Flux Temperature</a:t>
            </a:r>
            <a:endParaRPr lang="en-US" altLang="ko-KR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b="1" dirty="0"/>
              <a:t>Critical Heat Flux Temperature</a:t>
            </a:r>
            <a:endParaRPr lang="en-US" altLang="ko-KR" dirty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ko-KR" b="1" dirty="0"/>
              <a:t>Critical Heat Flux Value</a:t>
            </a:r>
            <a:endParaRPr lang="en-US" altLang="ko-KR" dirty="0"/>
          </a:p>
          <a:p>
            <a:pPr latinLnBrk="1"/>
            <a:endParaRPr lang="en-US" altLang="ko-KR" dirty="0"/>
          </a:p>
          <a:p>
            <a:pPr latinLnBrk="1"/>
            <a:endParaRPr lang="en-US" altLang="ko-KR" dirty="0"/>
          </a:p>
          <a:p>
            <a:pPr latinLnBrk="1"/>
            <a:endParaRPr lang="en-US" altLang="ko-KR" dirty="0"/>
          </a:p>
          <a:p>
            <a:pPr latinLnBrk="1"/>
            <a:endParaRPr lang="en-US" altLang="ko-KR" dirty="0"/>
          </a:p>
          <a:p>
            <a:pPr latinLnBrk="1"/>
            <a:r>
              <a:rPr lang="ko-KR" altLang="en-US" dirty="0"/>
              <a:t>유체온도와 포화온도를 비교하여 단상 또는 </a:t>
            </a:r>
            <a:r>
              <a:rPr lang="ko-KR" altLang="en-US" dirty="0" err="1"/>
              <a:t>이상유동</a:t>
            </a:r>
            <a:r>
              <a:rPr lang="ko-KR" altLang="en-US" dirty="0"/>
              <a:t> 영역 판단</a:t>
            </a:r>
            <a:endParaRPr lang="en-US" altLang="ko-KR" dirty="0"/>
          </a:p>
          <a:p>
            <a:pPr latinLnBrk="1"/>
            <a:endParaRPr lang="en-US" altLang="ko-KR" dirty="0"/>
          </a:p>
          <a:p>
            <a:pPr latinLnBrk="1"/>
            <a:r>
              <a:rPr lang="ko-KR" altLang="en-US" dirty="0" err="1"/>
              <a:t>이상유동</a:t>
            </a:r>
            <a:r>
              <a:rPr lang="ko-KR" altLang="en-US" dirty="0"/>
              <a:t> 영역에서는 벽면온도를 </a:t>
            </a:r>
            <a:r>
              <a:rPr lang="en-US" altLang="ko-KR" dirty="0"/>
              <a:t>minimum</a:t>
            </a:r>
            <a:r>
              <a:rPr lang="en-US" altLang="ko-KR" baseline="0" dirty="0"/>
              <a:t> heat flux </a:t>
            </a:r>
            <a:r>
              <a:rPr lang="ko-KR" altLang="en-US" baseline="0" dirty="0"/>
              <a:t>온도와 </a:t>
            </a:r>
            <a:r>
              <a:rPr lang="en-US" altLang="ko-KR" baseline="0" dirty="0"/>
              <a:t>critical heat flux </a:t>
            </a:r>
            <a:r>
              <a:rPr lang="ko-KR" altLang="en-US" baseline="0" dirty="0"/>
              <a:t>온도와 비교 하여 비등 영역을 판단</a:t>
            </a:r>
            <a:endParaRPr lang="en-US" altLang="ko-KR" baseline="0" dirty="0"/>
          </a:p>
          <a:p>
            <a:pPr latinLnBrk="1"/>
            <a:r>
              <a:rPr lang="ko-KR" altLang="en-US" dirty="0"/>
              <a:t>따라서 </a:t>
            </a:r>
            <a:r>
              <a:rPr lang="ko-KR" altLang="ko-KR" dirty="0"/>
              <a:t>극저온배관 냉각과정에서</a:t>
            </a:r>
            <a:r>
              <a:rPr lang="en-US" altLang="ko-KR" dirty="0"/>
              <a:t> 4</a:t>
            </a:r>
            <a:r>
              <a:rPr lang="ko-KR" altLang="ko-KR" dirty="0"/>
              <a:t>개의 열전달 영역이 </a:t>
            </a:r>
            <a:r>
              <a:rPr lang="ko-KR" altLang="en-US" dirty="0"/>
              <a:t>나타</a:t>
            </a:r>
            <a:r>
              <a:rPr lang="ko-KR" altLang="ko-KR" dirty="0"/>
              <a:t>나게 되는데 </a:t>
            </a:r>
            <a:endParaRPr lang="en-US" altLang="ko-KR" dirty="0"/>
          </a:p>
          <a:p>
            <a:pPr latinLnBrk="1"/>
            <a:r>
              <a:rPr lang="ko-KR" altLang="en-US" dirty="0" err="1"/>
              <a:t>각열전달</a:t>
            </a:r>
            <a:r>
              <a:rPr lang="ko-KR" altLang="en-US" dirty="0"/>
              <a:t> 영역에서의 열전달 계수</a:t>
            </a:r>
            <a:r>
              <a:rPr lang="ko-KR" altLang="en-US" baseline="0" dirty="0"/>
              <a:t>가 필요하게 됩니다</a:t>
            </a:r>
            <a:r>
              <a:rPr lang="en-US" altLang="ko-KR" baseline="0" dirty="0"/>
              <a:t>. </a:t>
            </a:r>
          </a:p>
          <a:p>
            <a:pPr latinLnBrk="1"/>
            <a:endParaRPr lang="en-US" altLang="ko-KR" baseline="0" dirty="0"/>
          </a:p>
          <a:p>
            <a:pPr latinLnBrk="1"/>
            <a:r>
              <a:rPr lang="ko-KR" altLang="en-US" baseline="0" dirty="0"/>
              <a:t>전이비등과 </a:t>
            </a:r>
            <a:r>
              <a:rPr lang="ko-KR" altLang="en-US" baseline="0" dirty="0" err="1"/>
              <a:t>핵비등</a:t>
            </a:r>
            <a:r>
              <a:rPr lang="ko-KR" altLang="en-US" baseline="0" dirty="0"/>
              <a:t> 영역은 배관 냉각 과정에 큰 영향을 주지 않기때문에 </a:t>
            </a:r>
            <a:endParaRPr lang="en-US" altLang="ko-KR" baseline="0" dirty="0"/>
          </a:p>
          <a:p>
            <a:pPr latinLnBrk="1"/>
            <a:r>
              <a:rPr lang="ko-KR" altLang="en-US" baseline="0" dirty="0"/>
              <a:t>그림에서 나타낸 바와 같이 전이비등과 </a:t>
            </a:r>
            <a:r>
              <a:rPr lang="ko-KR" altLang="en-US" baseline="0" dirty="0" err="1"/>
              <a:t>핵비등</a:t>
            </a:r>
            <a:r>
              <a:rPr lang="ko-KR" altLang="en-US" baseline="0" dirty="0"/>
              <a:t> 영역에서 </a:t>
            </a:r>
            <a:r>
              <a:rPr lang="ko-KR" altLang="en-US" baseline="0" dirty="0" err="1"/>
              <a:t>열유속이</a:t>
            </a:r>
            <a:r>
              <a:rPr lang="ko-KR" altLang="en-US" baseline="0" dirty="0"/>
              <a:t> 벽면온도에 따라 </a:t>
            </a:r>
            <a:r>
              <a:rPr lang="en-US" altLang="ko-KR" baseline="0" dirty="0"/>
              <a:t>linear</a:t>
            </a:r>
            <a:r>
              <a:rPr lang="ko-KR" altLang="en-US" baseline="0" dirty="0"/>
              <a:t>하게 변한다고 가정하였습니다</a:t>
            </a:r>
            <a:r>
              <a:rPr lang="en-US" altLang="ko-KR" baseline="0" dirty="0"/>
              <a:t>. </a:t>
            </a:r>
          </a:p>
          <a:p>
            <a:pPr latinLnBrk="1"/>
            <a:endParaRPr lang="en-US" altLang="ko-KR" baseline="0" dirty="0"/>
          </a:p>
          <a:p>
            <a:pPr latinLnBrk="1"/>
            <a:r>
              <a:rPr lang="ko-KR" altLang="en-US" baseline="0" dirty="0"/>
              <a:t>따라서 이 두 영역에서는 열전달 계수를 사용하지 않고</a:t>
            </a:r>
            <a:r>
              <a:rPr lang="en-US" altLang="ko-KR" baseline="0" dirty="0"/>
              <a:t>, </a:t>
            </a:r>
          </a:p>
          <a:p>
            <a:pPr latinLnBrk="1"/>
            <a:r>
              <a:rPr lang="en-US" altLang="ko-KR" baseline="0" dirty="0"/>
              <a:t>minimum heat flux temperature, critical heat flux temperature, critical heat flux </a:t>
            </a:r>
            <a:r>
              <a:rPr lang="ko-KR" altLang="en-US" baseline="0" dirty="0"/>
              <a:t>를 이용하여 </a:t>
            </a:r>
            <a:r>
              <a:rPr lang="ko-KR" altLang="en-US" baseline="0" dirty="0" err="1"/>
              <a:t>열유속을</a:t>
            </a:r>
            <a:r>
              <a:rPr lang="ko-KR" altLang="en-US" baseline="0" dirty="0"/>
              <a:t> 계산하였습니다</a:t>
            </a:r>
            <a:r>
              <a:rPr lang="en-US" altLang="ko-KR" baseline="0" dirty="0"/>
              <a:t>. </a:t>
            </a:r>
            <a:endParaRPr lang="ko-KR" altLang="ko-KR" dirty="0"/>
          </a:p>
          <a:p>
            <a:pPr latinLnBrk="1"/>
            <a:r>
              <a:rPr lang="en-US" altLang="ko-KR" dirty="0"/>
              <a:t> </a:t>
            </a:r>
            <a:endParaRPr lang="ko-KR" altLang="ko-KR" dirty="0"/>
          </a:p>
          <a:p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095D430-4986-2BC2-B453-A8CBD680BB8A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0DBFD7B-1402-401C-B286-54B893D03A4C}" type="datetime1">
              <a:rPr lang="ko-KR" altLang="en-US" smtClean="0"/>
              <a:t>2025-05-21</a:t>
            </a:fld>
            <a:endParaRPr 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1301DA70-F1A8-A939-4E31-488451DDAC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5490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5586">
              <a:defRPr/>
            </a:pPr>
            <a:r>
              <a:rPr lang="en-US" altLang="ko-KR" dirty="0"/>
              <a:t>The heat transfer coefficient relationship that </a:t>
            </a:r>
            <a:r>
              <a:rPr lang="en-US" altLang="ko-KR" b="1" dirty="0"/>
              <a:t>best represents the chill-down process</a:t>
            </a:r>
            <a:r>
              <a:rPr lang="en-US" altLang="ko-KR" dirty="0"/>
              <a:t> in the tank experiment is summarized here.</a:t>
            </a:r>
            <a:br>
              <a:rPr lang="en-US" altLang="ko-KR" dirty="0"/>
            </a:br>
            <a:r>
              <a:rPr lang="en-US" altLang="ko-KR" dirty="0"/>
              <a:t>This empirical correlation was </a:t>
            </a:r>
            <a:r>
              <a:rPr lang="en-US" altLang="ko-KR" b="1" dirty="0"/>
              <a:t>derived directly from our experimental data</a:t>
            </a:r>
            <a:r>
              <a:rPr lang="en-US" altLang="ko-KR" dirty="0"/>
              <a:t>, and we plan to name it the </a:t>
            </a:r>
            <a:r>
              <a:rPr lang="en-US" altLang="ko-KR" b="1" dirty="0" err="1"/>
              <a:t>Seojeong</a:t>
            </a:r>
            <a:r>
              <a:rPr lang="en-US" altLang="ko-KR" b="1" dirty="0"/>
              <a:t>–Baek correlation</a:t>
            </a:r>
            <a:r>
              <a:rPr lang="en-US" altLang="ko-KR" dirty="0"/>
              <a:t>.</a:t>
            </a:r>
          </a:p>
          <a:p>
            <a:pPr defTabSz="915586">
              <a:defRPr/>
            </a:pPr>
            <a:endParaRPr lang="en-US" altLang="ko-KR" dirty="0"/>
          </a:p>
          <a:p>
            <a:pPr defTabSz="915586">
              <a:defRPr/>
            </a:pPr>
            <a:r>
              <a:rPr lang="ko-KR" altLang="en-US" dirty="0"/>
              <a:t>탱크 냉각 실험을 가장 잘 모사하는 열전달 계수 관계식을 다음과 같이 정리하였습니다</a:t>
            </a:r>
            <a:r>
              <a:rPr lang="en-US" altLang="ko-KR" dirty="0"/>
              <a:t>. </a:t>
            </a:r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0DBFD7B-1402-401C-B286-54B893D03A4C}" type="datetime1">
              <a:rPr lang="ko-KR" altLang="en-US" smtClean="0"/>
              <a:t>2025-05-21</a:t>
            </a:fld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1459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12C00C-B46E-E664-CEB3-0998463552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4656059E-ECA8-D15C-2742-20DFB80F24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B114622D-D4C1-1E2B-1CD9-2DE60C04BD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The </a:t>
            </a:r>
            <a:r>
              <a:rPr lang="en-US" altLang="ko-KR" b="1" dirty="0"/>
              <a:t>mass flow rate function</a:t>
            </a:r>
            <a:r>
              <a:rPr lang="en-US" altLang="ko-KR" dirty="0"/>
              <a:t> used in the simulation is shown here.</a:t>
            </a:r>
          </a:p>
          <a:p>
            <a:r>
              <a:rPr lang="en-US" altLang="ko-KR" dirty="0"/>
              <a:t>As you can see in the graph, the </a:t>
            </a:r>
            <a:r>
              <a:rPr lang="en-US" altLang="ko-KR" b="1" dirty="0"/>
              <a:t>difference between the total measured mass flow</a:t>
            </a:r>
            <a:r>
              <a:rPr lang="en-US" altLang="ko-KR" dirty="0"/>
              <a:t> and the </a:t>
            </a:r>
            <a:r>
              <a:rPr lang="en-US" altLang="ko-KR" b="1" dirty="0"/>
              <a:t>accumulated liquid level</a:t>
            </a:r>
            <a:r>
              <a:rPr lang="en-US" altLang="ko-KR" dirty="0"/>
              <a:t> indicates a significant </a:t>
            </a:r>
            <a:r>
              <a:rPr lang="en-US" altLang="ko-KR" b="1" dirty="0"/>
              <a:t>discrepancy</a:t>
            </a:r>
            <a:r>
              <a:rPr lang="en-US" altLang="ko-KR" dirty="0"/>
              <a:t>,</a:t>
            </a:r>
            <a:br>
              <a:rPr lang="en-US" altLang="ko-KR" dirty="0"/>
            </a:br>
            <a:r>
              <a:rPr lang="en-US" altLang="ko-KR" dirty="0"/>
              <a:t>which makes it difficult to express the actual inflow rate using a simple analytical function.</a:t>
            </a:r>
          </a:p>
          <a:p>
            <a:r>
              <a:rPr lang="en-US" altLang="ko-KR" dirty="0"/>
              <a:t>Therefore, in the simulation, we applied a </a:t>
            </a:r>
            <a:r>
              <a:rPr lang="en-US" altLang="ko-KR" b="1" dirty="0"/>
              <a:t>smoothed exponential function</a:t>
            </a:r>
            <a:r>
              <a:rPr lang="en-US" altLang="ko-KR" dirty="0"/>
              <a:t> fitted to the experimental data </a:t>
            </a:r>
            <a:r>
              <a:rPr lang="en-US" altLang="ko-KR" b="1" dirty="0"/>
              <a:t>as a function of time</a:t>
            </a:r>
            <a:r>
              <a:rPr lang="en-US" altLang="ko-KR" dirty="0"/>
              <a:t>.</a:t>
            </a:r>
          </a:p>
          <a:p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계산에서 사용된 질량유량 관계식은 다음과 같습니다</a:t>
            </a:r>
            <a:r>
              <a:rPr lang="en-US" altLang="ko-KR" dirty="0"/>
              <a:t>. </a:t>
            </a:r>
          </a:p>
          <a:p>
            <a:endParaRPr lang="en-US" altLang="ko-KR" dirty="0"/>
          </a:p>
          <a:p>
            <a:r>
              <a:rPr lang="ko-KR" altLang="en-US" dirty="0"/>
              <a:t>실제 측정된 액체 레벨이 차는 유량을 제외한 질량유량은 그림에서 보시는 바와 같이 오차가 큽니다</a:t>
            </a:r>
            <a:r>
              <a:rPr lang="en-US" altLang="ko-KR" dirty="0"/>
              <a:t>. </a:t>
            </a:r>
          </a:p>
          <a:p>
            <a:r>
              <a:rPr lang="en-US" altLang="ko-KR" dirty="0"/>
              <a:t>(</a:t>
            </a:r>
            <a:r>
              <a:rPr lang="ko-KR" altLang="en-US" dirty="0"/>
              <a:t>특정 함수로 표현하기 어려움</a:t>
            </a:r>
            <a:r>
              <a:rPr lang="en-US" altLang="ko-KR" dirty="0"/>
              <a:t>) </a:t>
            </a:r>
          </a:p>
          <a:p>
            <a:endParaRPr lang="en-US" altLang="ko-KR" dirty="0"/>
          </a:p>
          <a:p>
            <a:r>
              <a:rPr lang="ko-KR" altLang="en-US" dirty="0"/>
              <a:t>계산에선 시간에 따라 지수로 </a:t>
            </a:r>
            <a:r>
              <a:rPr lang="en-US" altLang="ko-KR" dirty="0"/>
              <a:t>smoothing </a:t>
            </a:r>
            <a:r>
              <a:rPr lang="ko-KR" altLang="en-US" dirty="0"/>
              <a:t>한 함수를 사용함</a:t>
            </a:r>
            <a:r>
              <a:rPr lang="en-US" altLang="ko-KR" dirty="0"/>
              <a:t>. </a:t>
            </a:r>
            <a:r>
              <a:rPr lang="ko-KR" altLang="en-US" dirty="0"/>
              <a:t>    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5A796A9-9277-C34A-3AA6-E36DA8B226B9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0DBFD7B-1402-401C-B286-54B893D03A4C}" type="datetime1">
              <a:rPr lang="ko-KR" altLang="en-US" smtClean="0"/>
              <a:t>2025-05-21</a:t>
            </a:fld>
            <a:endParaRPr 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139CA46-E8F3-1A77-85B1-860CB2F5F17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38300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6099A2-7712-302A-601A-F0320C4091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>
            <a:extLst>
              <a:ext uri="{FF2B5EF4-FFF2-40B4-BE49-F238E27FC236}">
                <a16:creationId xmlns:a16="http://schemas.microsoft.com/office/drawing/2014/main" id="{3DE4E430-4BA2-9CC7-4A23-A419ECF388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>
            <a:extLst>
              <a:ext uri="{FF2B5EF4-FFF2-40B4-BE49-F238E27FC236}">
                <a16:creationId xmlns:a16="http://schemas.microsoft.com/office/drawing/2014/main" id="{2BBC35CD-D1E0-08D3-8360-A01BED2E3F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This slide shows a comparison between the </a:t>
            </a:r>
            <a:r>
              <a:rPr lang="en-US" altLang="ko-KR" b="1" dirty="0"/>
              <a:t>calculated inner wall temperatures</a:t>
            </a:r>
            <a:r>
              <a:rPr lang="en-US" altLang="ko-KR" dirty="0"/>
              <a:t> and the </a:t>
            </a:r>
            <a:r>
              <a:rPr lang="en-US" altLang="ko-KR" b="1" dirty="0"/>
              <a:t>experimental data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The </a:t>
            </a:r>
            <a:r>
              <a:rPr lang="en-US" altLang="ko-KR" b="1" dirty="0"/>
              <a:t>simulation and experimental results at the same sensor positions</a:t>
            </a:r>
            <a:r>
              <a:rPr lang="en-US" altLang="ko-KR" dirty="0"/>
              <a:t> are shown using the </a:t>
            </a:r>
            <a:r>
              <a:rPr lang="en-US" altLang="ko-KR" b="1" dirty="0"/>
              <a:t>same color lines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There are </a:t>
            </a:r>
            <a:r>
              <a:rPr lang="en-US" altLang="ko-KR" b="1" dirty="0"/>
              <a:t>deviations</a:t>
            </a:r>
            <a:r>
              <a:rPr lang="en-US" altLang="ko-KR" dirty="0"/>
              <a:t> between the two, mainly due to </a:t>
            </a:r>
            <a:r>
              <a:rPr lang="en-US" altLang="ko-KR" b="1" dirty="0"/>
              <a:t>errors in the real-time mass flow estimation</a:t>
            </a:r>
            <a:r>
              <a:rPr lang="en-US" altLang="ko-KR" dirty="0"/>
              <a:t> used in the simulation.</a:t>
            </a:r>
          </a:p>
          <a:p>
            <a:r>
              <a:rPr lang="en-US" altLang="ko-KR" dirty="0"/>
              <a:t>As future work, we aim to develop a </a:t>
            </a:r>
            <a:r>
              <a:rPr lang="en-US" altLang="ko-KR" b="1" dirty="0"/>
              <a:t>predictive model</a:t>
            </a:r>
            <a:r>
              <a:rPr lang="en-US" altLang="ko-KR" dirty="0"/>
              <a:t> that can simultaneously estimate both the </a:t>
            </a:r>
            <a:r>
              <a:rPr lang="en-US" altLang="ko-KR" b="1" dirty="0"/>
              <a:t>liquid accumulation rate</a:t>
            </a:r>
            <a:r>
              <a:rPr lang="en-US" altLang="ko-KR" dirty="0"/>
              <a:t> and the </a:t>
            </a:r>
            <a:r>
              <a:rPr lang="en-US" altLang="ko-KR" b="1" dirty="0"/>
              <a:t>mass flow rate</a:t>
            </a:r>
            <a:r>
              <a:rPr lang="en-US" altLang="ko-KR" dirty="0"/>
              <a:t> more accurately.</a:t>
            </a:r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r>
              <a:rPr lang="ko-KR" altLang="en-US" dirty="0"/>
              <a:t>내벽 온도의 계산 결과와 실험 데이터 비교 그래프입니다</a:t>
            </a:r>
            <a:r>
              <a:rPr lang="en-US" altLang="ko-KR" dirty="0"/>
              <a:t>. </a:t>
            </a:r>
          </a:p>
          <a:p>
            <a:endParaRPr lang="en-US" altLang="ko-KR" dirty="0"/>
          </a:p>
          <a:p>
            <a:r>
              <a:rPr lang="ko-KR" altLang="en-US" dirty="0"/>
              <a:t>동일 위치의 실험결과와 계산 결과는 같은 색 라인으로 표현했습니다</a:t>
            </a:r>
            <a:r>
              <a:rPr lang="en-US" altLang="ko-KR" dirty="0"/>
              <a:t>. </a:t>
            </a:r>
          </a:p>
          <a:p>
            <a:endParaRPr lang="en-US" altLang="ko-KR" dirty="0"/>
          </a:p>
          <a:p>
            <a:r>
              <a:rPr lang="ko-KR" altLang="en-US" dirty="0"/>
              <a:t>실시간 유량 계산 오차에 따른 계산 오차가 존재함</a:t>
            </a:r>
            <a:r>
              <a:rPr lang="en-US" altLang="ko-KR" dirty="0"/>
              <a:t>. </a:t>
            </a:r>
          </a:p>
          <a:p>
            <a:endParaRPr lang="en-US" altLang="ko-KR" dirty="0"/>
          </a:p>
          <a:p>
            <a:r>
              <a:rPr lang="en-US" altLang="ko-KR" dirty="0"/>
              <a:t>Future work</a:t>
            </a:r>
            <a:r>
              <a:rPr lang="ko-KR" altLang="en-US" dirty="0"/>
              <a:t>으로 액체 레벨이 쌓이는 시간과 유량을 함께 예측하는 모델을 개발하는 걸 목표로 함</a:t>
            </a:r>
            <a:r>
              <a:rPr lang="en-US" altLang="ko-KR" dirty="0"/>
              <a:t>. </a:t>
            </a:r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ko-KR" altLang="en-US" dirty="0"/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7B72212-A3E8-799B-96F1-8E646D7A4870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0DBFD7B-1402-401C-B286-54B893D03A4C}" type="datetime1">
              <a:rPr lang="ko-KR" altLang="en-US" smtClean="0"/>
              <a:t>2025-05-21</a:t>
            </a:fld>
            <a:endParaRPr 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0611E06F-E27C-E7C2-DCF1-A12259F0AD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6793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We believe that this work represents the </a:t>
            </a:r>
            <a:r>
              <a:rPr lang="en-US" altLang="ko-KR" b="1" dirty="0"/>
              <a:t>first attempt to interpret the chill-down process in a cryogenic tank</a:t>
            </a:r>
            <a:r>
              <a:rPr lang="en-US" altLang="ko-KR" dirty="0"/>
              <a:t> in a manner similar to the </a:t>
            </a:r>
            <a:r>
              <a:rPr lang="en-US" altLang="ko-KR" b="1" dirty="0"/>
              <a:t>line chill-down process</a:t>
            </a:r>
            <a:r>
              <a:rPr lang="en-US" altLang="ko-KR" dirty="0"/>
              <a:t>—an aspect that has often been </a:t>
            </a:r>
            <a:r>
              <a:rPr lang="en-US" altLang="ko-KR" b="1" dirty="0"/>
              <a:t>overlooked or taken for granted</a:t>
            </a:r>
            <a:r>
              <a:rPr lang="en-US" altLang="ko-KR" dirty="0"/>
              <a:t> in previous studies.</a:t>
            </a:r>
          </a:p>
          <a:p>
            <a:r>
              <a:rPr lang="en-US" altLang="ko-KR" dirty="0"/>
              <a:t>By carefully analyzing the experimental data, we were able to recognize this correlation, which provided new insights into the tank cooling behavior.</a:t>
            </a:r>
            <a:br>
              <a:rPr lang="en-US" altLang="ko-KR" dirty="0"/>
            </a:br>
            <a:r>
              <a:rPr lang="en-US" altLang="ko-KR" dirty="0"/>
              <a:t>We are grateful for the opportunity to </a:t>
            </a:r>
            <a:r>
              <a:rPr lang="en-US" altLang="ko-KR" b="1" dirty="0"/>
              <a:t>share these findings at this conference</a:t>
            </a:r>
            <a:r>
              <a:rPr lang="en-US" altLang="ko-KR" dirty="0"/>
              <a:t>, and we hope they will contribute to further discussions in the field.</a:t>
            </a:r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0DBFD7B-1402-401C-B286-54B893D03A4C}" type="datetime1">
              <a:rPr lang="ko-KR" altLang="en-US" smtClean="0"/>
              <a:t>2025-05-21</a:t>
            </a:fld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996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We believe that this work represents the </a:t>
            </a:r>
            <a:r>
              <a:rPr lang="en-US" altLang="ko-KR" b="1" dirty="0"/>
              <a:t>first attempt to interpret the chill-down process in a cryogenic tank</a:t>
            </a:r>
            <a:r>
              <a:rPr lang="en-US" altLang="ko-KR" dirty="0"/>
              <a:t> in a manner similar to the </a:t>
            </a:r>
            <a:r>
              <a:rPr lang="en-US" altLang="ko-KR" b="1" dirty="0"/>
              <a:t>line chill-down process</a:t>
            </a:r>
            <a:r>
              <a:rPr lang="en-US" altLang="ko-KR" dirty="0"/>
              <a:t>—an aspect that has often been </a:t>
            </a:r>
            <a:r>
              <a:rPr lang="en-US" altLang="ko-KR" b="1" dirty="0"/>
              <a:t>overlooked or taken for granted</a:t>
            </a:r>
            <a:r>
              <a:rPr lang="en-US" altLang="ko-KR" dirty="0"/>
              <a:t> in previous studies.</a:t>
            </a:r>
          </a:p>
          <a:p>
            <a:r>
              <a:rPr lang="en-US" altLang="ko-KR" dirty="0"/>
              <a:t>By carefully analyzing the experimental data, we were able to recognize this correlation, which provided new insights into the tank cooling behavior.</a:t>
            </a:r>
            <a:br>
              <a:rPr lang="en-US" altLang="ko-KR" dirty="0"/>
            </a:br>
            <a:r>
              <a:rPr lang="en-US" altLang="ko-KR" dirty="0"/>
              <a:t>We are grateful for the opportunity to </a:t>
            </a:r>
            <a:r>
              <a:rPr lang="en-US" altLang="ko-KR" b="1" dirty="0"/>
              <a:t>share these findings at this conference</a:t>
            </a:r>
            <a:r>
              <a:rPr lang="en-US" altLang="ko-KR" dirty="0"/>
              <a:t>, and we hope they will contribute to further discussions in the field.</a:t>
            </a:r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0DBFD7B-1402-401C-B286-54B893D03A4C}" type="datetime1">
              <a:rPr lang="ko-KR" altLang="en-US" smtClean="0"/>
              <a:t>2025-05-21</a:t>
            </a:fld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6158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This presentation is structured as follows:</a:t>
            </a:r>
            <a:br>
              <a:rPr lang="en-US" altLang="ko-KR" dirty="0"/>
            </a:br>
            <a:r>
              <a:rPr lang="en-US" altLang="ko-KR" dirty="0"/>
              <a:t>First, I will cover the </a:t>
            </a:r>
            <a:r>
              <a:rPr lang="en-US" altLang="ko-KR" b="1" dirty="0"/>
              <a:t>introduction</a:t>
            </a:r>
            <a:r>
              <a:rPr lang="en-US" altLang="ko-KR" dirty="0"/>
              <a:t>, the </a:t>
            </a:r>
            <a:r>
              <a:rPr lang="en-US" altLang="ko-KR" b="1" dirty="0"/>
              <a:t>experimental process</a:t>
            </a:r>
            <a:r>
              <a:rPr lang="en-US" altLang="ko-KR" dirty="0"/>
              <a:t>, and the </a:t>
            </a:r>
            <a:r>
              <a:rPr lang="en-US" altLang="ko-KR" b="1" dirty="0"/>
              <a:t>simulation setup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en-US" altLang="ko-KR" dirty="0"/>
              <a:t>Then, I will present the </a:t>
            </a:r>
            <a:r>
              <a:rPr lang="en-US" altLang="ko-KR" b="1" dirty="0"/>
              <a:t>experimental results</a:t>
            </a:r>
            <a:r>
              <a:rPr lang="en-US" altLang="ko-KR" dirty="0"/>
              <a:t> and compare them with the </a:t>
            </a:r>
            <a:r>
              <a:rPr lang="en-US" altLang="ko-KR" b="1" dirty="0"/>
              <a:t>simulation data</a:t>
            </a:r>
            <a:r>
              <a:rPr lang="en-US" altLang="ko-KR" dirty="0"/>
              <a:t>.</a:t>
            </a:r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0DBFD7B-1402-401C-B286-54B893D03A4C}" type="datetime1">
              <a:rPr lang="ko-KR" altLang="en-US" smtClean="0"/>
              <a:t>2025-05-21</a:t>
            </a:fld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400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Launch vehicles use various cryogenic liquids, such as </a:t>
            </a:r>
            <a:r>
              <a:rPr lang="en-US" altLang="ko-KR" b="1" dirty="0"/>
              <a:t>liquid methane at 120 K</a:t>
            </a:r>
            <a:r>
              <a:rPr lang="en-US" altLang="ko-KR" dirty="0"/>
              <a:t>, </a:t>
            </a:r>
            <a:r>
              <a:rPr lang="en-US" altLang="ko-KR" b="1" dirty="0"/>
              <a:t>liquid oxygen at 90 K</a:t>
            </a:r>
            <a:r>
              <a:rPr lang="en-US" altLang="ko-KR" dirty="0"/>
              <a:t>, and </a:t>
            </a:r>
            <a:r>
              <a:rPr lang="en-US" altLang="ko-KR" b="1" dirty="0"/>
              <a:t>liquid hydrogen at 20 K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en-US" altLang="ko-KR" dirty="0"/>
              <a:t>Because the use of these cryogenic fluids inevitably involves </a:t>
            </a:r>
            <a:r>
              <a:rPr lang="en-US" altLang="ko-KR" b="1" dirty="0"/>
              <a:t>boil-off due to external heat ingress</a:t>
            </a:r>
            <a:r>
              <a:rPr lang="en-US" altLang="ko-KR" dirty="0"/>
              <a:t>, it is essential to gain a deeper understanding of both the </a:t>
            </a:r>
            <a:r>
              <a:rPr lang="en-US" altLang="ko-KR" b="1" dirty="0"/>
              <a:t>chill-down process</a:t>
            </a:r>
            <a:r>
              <a:rPr lang="en-US" altLang="ko-KR" dirty="0"/>
              <a:t> and the </a:t>
            </a:r>
            <a:r>
              <a:rPr lang="en-US" altLang="ko-KR" b="1" dirty="0"/>
              <a:t>evaporation behavior</a:t>
            </a:r>
            <a:r>
              <a:rPr lang="en-US" altLang="ko-KR" dirty="0"/>
              <a:t> of the tank in order to utilize them efficiently.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0DBFD7B-1402-401C-B286-54B893D03A4C}" type="datetime1">
              <a:rPr lang="ko-KR" altLang="en-US" smtClean="0"/>
              <a:t>2025-05-21</a:t>
            </a:fld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2435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This slide provides a simplified illustration of the </a:t>
            </a:r>
            <a:r>
              <a:rPr lang="en-US" altLang="ko-KR" b="1" dirty="0"/>
              <a:t>filling process of a cryogenic liquid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en-US" altLang="ko-KR" dirty="0"/>
              <a:t>Under </a:t>
            </a:r>
            <a:r>
              <a:rPr lang="en-US" altLang="ko-KR" b="1" dirty="0"/>
              <a:t>1-g conditions</a:t>
            </a:r>
            <a:r>
              <a:rPr lang="en-US" altLang="ko-KR" dirty="0"/>
              <a:t>, the cryogenic liquid is transferred from a </a:t>
            </a:r>
            <a:r>
              <a:rPr lang="en-US" altLang="ko-KR" b="1" dirty="0"/>
              <a:t>storage container</a:t>
            </a:r>
            <a:r>
              <a:rPr lang="en-US" altLang="ko-KR" dirty="0"/>
              <a:t> to the </a:t>
            </a:r>
            <a:r>
              <a:rPr lang="en-US" altLang="ko-KR" b="1" dirty="0"/>
              <a:t>target tank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en-US" altLang="ko-KR" dirty="0"/>
              <a:t>Initially, the target tank has </a:t>
            </a:r>
            <a:r>
              <a:rPr lang="en-US" altLang="ko-KR" b="1" dirty="0"/>
              <a:t>walls at 300 K</a:t>
            </a:r>
            <a:r>
              <a:rPr lang="en-US" altLang="ko-KR" dirty="0"/>
              <a:t>, which creates a significant </a:t>
            </a:r>
            <a:r>
              <a:rPr lang="en-US" altLang="ko-KR" b="1" dirty="0"/>
              <a:t>temperature difference</a:t>
            </a:r>
            <a:r>
              <a:rPr lang="en-US" altLang="ko-KR" dirty="0"/>
              <a:t> between the </a:t>
            </a:r>
            <a:r>
              <a:rPr lang="en-US" altLang="ko-KR" b="1" dirty="0"/>
              <a:t>cryogenic liquid</a:t>
            </a:r>
            <a:r>
              <a:rPr lang="en-US" altLang="ko-KR" dirty="0"/>
              <a:t> and the </a:t>
            </a:r>
            <a:r>
              <a:rPr lang="en-US" altLang="ko-KR" b="1" dirty="0"/>
              <a:t>tank wall</a:t>
            </a:r>
            <a:r>
              <a:rPr lang="en-US" altLang="ko-KR" dirty="0"/>
              <a:t>.</a:t>
            </a:r>
          </a:p>
          <a:p>
            <a:r>
              <a:rPr lang="en-US" altLang="ko-KR" dirty="0"/>
              <a:t>When the valve is opened, the liquid starts to flow into the tank. As the cryogenic liquid comes into contact with the warm tank wall, the </a:t>
            </a:r>
            <a:r>
              <a:rPr lang="en-US" altLang="ko-KR" b="1" dirty="0"/>
              <a:t>wall temperature begins to drop</a:t>
            </a:r>
            <a:r>
              <a:rPr lang="en-US" altLang="ko-KR" dirty="0"/>
              <a:t>, </a:t>
            </a:r>
            <a:r>
              <a:rPr lang="en-US" altLang="ko-KR" b="1" dirty="0"/>
              <a:t>boil-off occurs</a:t>
            </a:r>
            <a:r>
              <a:rPr lang="en-US" altLang="ko-KR" dirty="0"/>
              <a:t>, and </a:t>
            </a:r>
            <a:r>
              <a:rPr lang="en-US" altLang="ko-KR" b="1" dirty="0"/>
              <a:t>liquid fill progresses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en-US" altLang="ko-KR" dirty="0"/>
              <a:t>Over time, the tank wall </a:t>
            </a:r>
            <a:r>
              <a:rPr lang="en-US" altLang="ko-KR" b="1" dirty="0"/>
              <a:t>cools down in the vertical direction</a:t>
            </a:r>
            <a:r>
              <a:rPr lang="en-US" altLang="ko-KR" dirty="0"/>
              <a:t>, forming a </a:t>
            </a:r>
            <a:r>
              <a:rPr lang="en-US" altLang="ko-KR" b="1" dirty="0"/>
              <a:t>temperature gradient</a:t>
            </a:r>
            <a:r>
              <a:rPr lang="en-US" altLang="ko-KR" dirty="0"/>
              <a:t> along the height of the tank.</a:t>
            </a:r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0DBFD7B-1402-401C-B286-54B893D03A4C}" type="datetime1">
              <a:rPr lang="ko-KR" altLang="en-US" smtClean="0"/>
              <a:t>2025-05-21</a:t>
            </a:fld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369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In order to better understand this process, the </a:t>
            </a:r>
            <a:r>
              <a:rPr lang="en-US" altLang="ko-KR" b="1" dirty="0"/>
              <a:t>following experimental apparatus</a:t>
            </a:r>
            <a:r>
              <a:rPr lang="en-US" altLang="ko-KR" dirty="0"/>
              <a:t> was developed and implemented.</a:t>
            </a:r>
          </a:p>
          <a:p>
            <a:endParaRPr lang="en-US" altLang="ko-K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To measure the </a:t>
            </a:r>
            <a:r>
              <a:rPr lang="en-US" altLang="ko-KR" b="1" dirty="0"/>
              <a:t>total amount of liquid entering the tank</a:t>
            </a:r>
            <a:r>
              <a:rPr lang="en-US" altLang="ko-KR" dirty="0"/>
              <a:t>, a </a:t>
            </a:r>
            <a:r>
              <a:rPr lang="en-US" altLang="ko-KR" b="1" dirty="0"/>
              <a:t>mass flow meter</a:t>
            </a:r>
            <a:r>
              <a:rPr lang="en-US" altLang="ko-KR" dirty="0"/>
              <a:t> was installed.</a:t>
            </a:r>
            <a:br>
              <a:rPr lang="en-US" altLang="ko-KR" dirty="0"/>
            </a:br>
            <a:r>
              <a:rPr lang="en-US" altLang="ko-KR" dirty="0"/>
              <a:t>Inside the tank, a </a:t>
            </a:r>
            <a:r>
              <a:rPr lang="en-US" altLang="ko-KR" b="1" dirty="0"/>
              <a:t>level sensor</a:t>
            </a:r>
            <a:r>
              <a:rPr lang="en-US" altLang="ko-KR" dirty="0"/>
              <a:t> was used to measure the </a:t>
            </a:r>
            <a:r>
              <a:rPr lang="en-US" altLang="ko-KR" b="1" dirty="0"/>
              <a:t>accumulated volume of liquid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en-US" altLang="ko-KR" dirty="0"/>
              <a:t>In addition, </a:t>
            </a:r>
            <a:r>
              <a:rPr lang="en-US" altLang="ko-KR" b="1" dirty="0"/>
              <a:t>temperature sensors</a:t>
            </a:r>
            <a:r>
              <a:rPr lang="en-US" altLang="ko-KR" dirty="0"/>
              <a:t> were placed on the </a:t>
            </a:r>
            <a:r>
              <a:rPr lang="en-US" altLang="ko-KR" b="1" dirty="0"/>
              <a:t>outer wall</a:t>
            </a:r>
            <a:r>
              <a:rPr lang="en-US" altLang="ko-KR" dirty="0"/>
              <a:t>, the </a:t>
            </a:r>
            <a:r>
              <a:rPr lang="en-US" altLang="ko-KR" b="1" dirty="0"/>
              <a:t>inner wall</a:t>
            </a:r>
            <a:r>
              <a:rPr lang="en-US" altLang="ko-KR" dirty="0"/>
              <a:t>, and inside the tank to monitor the </a:t>
            </a:r>
            <a:r>
              <a:rPr lang="en-US" altLang="ko-KR" b="1" dirty="0"/>
              <a:t>liquid temperature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en-US" altLang="ko-KR" dirty="0"/>
              <a:t>The tank has a </a:t>
            </a:r>
            <a:r>
              <a:rPr lang="en-US" altLang="ko-KR" b="1" dirty="0"/>
              <a:t>height of 5.8 meters</a:t>
            </a:r>
            <a:r>
              <a:rPr lang="en-US" altLang="ko-KR" dirty="0"/>
              <a:t> and a </a:t>
            </a:r>
            <a:r>
              <a:rPr lang="en-US" altLang="ko-KR" b="1" dirty="0"/>
              <a:t>width of 2.8 meters</a:t>
            </a:r>
            <a:r>
              <a:rPr lang="en-US" altLang="ko-KR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By comparing the </a:t>
            </a:r>
            <a:r>
              <a:rPr lang="en-US" altLang="ko-KR" b="1" dirty="0"/>
              <a:t>mass entering the tank</a:t>
            </a:r>
            <a:r>
              <a:rPr lang="en-US" altLang="ko-KR" dirty="0"/>
              <a:t> with the </a:t>
            </a:r>
            <a:r>
              <a:rPr lang="en-US" altLang="ko-KR" b="1" dirty="0"/>
              <a:t>mass accumulated inside the tank</a:t>
            </a:r>
            <a:r>
              <a:rPr lang="en-US" altLang="ko-KR" dirty="0"/>
              <a:t>,</a:t>
            </a:r>
            <a:br>
              <a:rPr lang="en-US" altLang="ko-KR" dirty="0"/>
            </a:br>
            <a:r>
              <a:rPr lang="en-US" altLang="ko-KR" dirty="0"/>
              <a:t>we can estimate the </a:t>
            </a:r>
            <a:r>
              <a:rPr lang="en-US" altLang="ko-KR" b="1" dirty="0"/>
              <a:t>boil-off</a:t>
            </a:r>
            <a:r>
              <a:rPr lang="en-US" altLang="ko-KR" dirty="0"/>
              <a:t> that occurs during the filling process as the </a:t>
            </a:r>
            <a:r>
              <a:rPr lang="en-US" altLang="ko-KR" b="1" dirty="0"/>
              <a:t>difference between the two</a:t>
            </a:r>
            <a:r>
              <a:rPr lang="en-US" altLang="ko-KR" dirty="0"/>
              <a:t>.</a:t>
            </a:r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0DBFD7B-1402-401C-B286-54B893D03A4C}" type="datetime1">
              <a:rPr lang="ko-KR" altLang="en-US" smtClean="0"/>
              <a:t>2025-05-21</a:t>
            </a:fld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064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During the tank filling process, we measured the </a:t>
            </a:r>
            <a:r>
              <a:rPr lang="en-US" altLang="ko-KR" b="1" dirty="0"/>
              <a:t>inner wall temperature</a:t>
            </a:r>
            <a:r>
              <a:rPr lang="en-US" altLang="ko-KR" dirty="0"/>
              <a:t>, </a:t>
            </a:r>
            <a:r>
              <a:rPr lang="en-US" altLang="ko-KR" b="1" dirty="0"/>
              <a:t>outer wall temperature</a:t>
            </a:r>
            <a:r>
              <a:rPr lang="en-US" altLang="ko-KR" dirty="0"/>
              <a:t>, and </a:t>
            </a:r>
            <a:r>
              <a:rPr lang="en-US" altLang="ko-KR" b="1" dirty="0"/>
              <a:t>fluid temperature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en-US" altLang="ko-KR" dirty="0"/>
              <a:t>As the filling progresses, we can observe a </a:t>
            </a:r>
            <a:r>
              <a:rPr lang="en-US" altLang="ko-KR" b="1" dirty="0"/>
              <a:t>vertical rise in liquid level</a:t>
            </a:r>
            <a:r>
              <a:rPr lang="en-US" altLang="ko-KR" dirty="0"/>
              <a:t> within the tank.</a:t>
            </a:r>
            <a:br>
              <a:rPr lang="en-US" altLang="ko-KR" dirty="0"/>
            </a:br>
            <a:r>
              <a:rPr lang="en-US" altLang="ko-KR" dirty="0"/>
              <a:t>Interestingly, if we </a:t>
            </a:r>
            <a:r>
              <a:rPr lang="en-US" altLang="ko-KR" b="1" dirty="0"/>
              <a:t>rotate this process by 90 degrees</a:t>
            </a:r>
            <a:r>
              <a:rPr lang="en-US" altLang="ko-KR" dirty="0"/>
              <a:t>, it shows strong similarities to a </a:t>
            </a:r>
            <a:r>
              <a:rPr lang="en-US" altLang="ko-KR" b="1" dirty="0"/>
              <a:t>line chill-down process</a:t>
            </a:r>
            <a:r>
              <a:rPr lang="en-US" altLang="ko-KR" dirty="0"/>
              <a:t> observed in pipelines.</a:t>
            </a:r>
          </a:p>
          <a:p>
            <a:r>
              <a:rPr lang="en-US" altLang="ko-KR" dirty="0"/>
              <a:t>The key difference, however, is that in the tank, the </a:t>
            </a:r>
            <a:r>
              <a:rPr lang="en-US" altLang="ko-KR" b="1" dirty="0"/>
              <a:t>liquid–gas interface forms a flat surface</a:t>
            </a:r>
            <a:r>
              <a:rPr lang="en-US" altLang="ko-KR" dirty="0"/>
              <a:t>, unlike the typical flow in pipelines.</a:t>
            </a:r>
            <a:br>
              <a:rPr lang="en-US" altLang="ko-KR" dirty="0"/>
            </a:br>
            <a:r>
              <a:rPr lang="en-US" altLang="ko-KR" dirty="0"/>
              <a:t>In this sense, the tank chill-down process can be considered as a </a:t>
            </a:r>
            <a:r>
              <a:rPr lang="en-US" altLang="ko-KR" b="1" dirty="0"/>
              <a:t>line chill-down</a:t>
            </a:r>
            <a:r>
              <a:rPr lang="en-US" altLang="ko-KR" dirty="0"/>
              <a:t> with a </a:t>
            </a:r>
            <a:r>
              <a:rPr lang="en-US" altLang="ko-KR" b="1" dirty="0"/>
              <a:t>very thin wall</a:t>
            </a:r>
            <a:r>
              <a:rPr lang="en-US" altLang="ko-KR" dirty="0"/>
              <a:t> and a </a:t>
            </a:r>
            <a:r>
              <a:rPr lang="en-US" altLang="ko-KR" b="1" dirty="0"/>
              <a:t>very slow flow rate</a:t>
            </a:r>
            <a:r>
              <a:rPr lang="en-US" altLang="ko-KR" dirty="0"/>
              <a:t>.</a:t>
            </a:r>
          </a:p>
          <a:p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0DBFD7B-1402-401C-B286-54B893D03A4C}" type="datetime1">
              <a:rPr lang="ko-KR" altLang="en-US" smtClean="0"/>
              <a:t>2025-05-21</a:t>
            </a:fld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8351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The sensors used in this experiment are as follows:</a:t>
            </a:r>
            <a:br>
              <a:rPr lang="en-US" altLang="ko-KR" dirty="0"/>
            </a:br>
            <a:r>
              <a:rPr lang="en-US" altLang="ko-KR" dirty="0"/>
              <a:t>For </a:t>
            </a:r>
            <a:r>
              <a:rPr lang="en-US" altLang="ko-KR" b="1" dirty="0"/>
              <a:t>temperature measurement</a:t>
            </a:r>
            <a:r>
              <a:rPr lang="en-US" altLang="ko-KR" dirty="0"/>
              <a:t>, we used </a:t>
            </a:r>
            <a:r>
              <a:rPr lang="en-US" altLang="ko-KR" b="1" dirty="0"/>
              <a:t>PT100 Resistance Temperature Detectors (RTDs)</a:t>
            </a:r>
            <a:r>
              <a:rPr lang="en-US" altLang="ko-KR" dirty="0"/>
              <a:t> with an </a:t>
            </a:r>
            <a:r>
              <a:rPr lang="en-US" altLang="ko-KR" b="1" dirty="0"/>
              <a:t>exposed sensing element</a:t>
            </a:r>
            <a:r>
              <a:rPr lang="en-US" altLang="ko-KR" dirty="0"/>
              <a:t> type for faster response.</a:t>
            </a:r>
            <a:br>
              <a:rPr lang="en-US" altLang="ko-KR" dirty="0"/>
            </a:br>
            <a:r>
              <a:rPr lang="en-US" altLang="ko-KR" dirty="0"/>
              <a:t>A </a:t>
            </a:r>
            <a:r>
              <a:rPr lang="en-US" altLang="ko-KR" b="1" dirty="0"/>
              <a:t>Coriolis mass flow meter</a:t>
            </a:r>
            <a:r>
              <a:rPr lang="en-US" altLang="ko-KR" dirty="0"/>
              <a:t> was employed to measure the mass flow rate.</a:t>
            </a:r>
            <a:br>
              <a:rPr lang="en-US" altLang="ko-KR" dirty="0"/>
            </a:br>
            <a:r>
              <a:rPr lang="en-US" altLang="ko-KR" dirty="0"/>
              <a:t>For </a:t>
            </a:r>
            <a:r>
              <a:rPr lang="en-US" altLang="ko-KR" b="1" dirty="0"/>
              <a:t>liquid level measurement</a:t>
            </a:r>
            <a:r>
              <a:rPr lang="en-US" altLang="ko-KR" dirty="0"/>
              <a:t>, we used a </a:t>
            </a:r>
            <a:r>
              <a:rPr lang="en-US" altLang="ko-KR" b="1" dirty="0"/>
              <a:t>floating ball level sensor</a:t>
            </a:r>
            <a:r>
              <a:rPr lang="en-US" altLang="ko-KR" dirty="0"/>
              <a:t> based on a </a:t>
            </a:r>
            <a:r>
              <a:rPr lang="en-US" altLang="ko-KR" b="1" dirty="0"/>
              <a:t>magnetic principle</a:t>
            </a:r>
            <a:r>
              <a:rPr lang="en-US" altLang="ko-KR" dirty="0"/>
              <a:t> to detect the height of the accumulated liquid.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0DBFD7B-1402-401C-B286-54B893D03A4C}" type="datetime1">
              <a:rPr lang="ko-KR" altLang="en-US" smtClean="0"/>
              <a:t>2025-05-21</a:t>
            </a:fld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0161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dirty="0"/>
              <a:t>Here, we can see the </a:t>
            </a:r>
            <a:r>
              <a:rPr lang="en-US" altLang="ko-KR" b="1" dirty="0"/>
              <a:t>experimental results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en-US" altLang="ko-KR" dirty="0"/>
              <a:t>The data include the </a:t>
            </a:r>
            <a:r>
              <a:rPr lang="en-US" altLang="ko-KR" b="1" dirty="0"/>
              <a:t>temperature and pressure in the inlet pipe</a:t>
            </a:r>
            <a:r>
              <a:rPr lang="en-US" altLang="ko-KR" dirty="0"/>
              <a:t>, the </a:t>
            </a:r>
            <a:r>
              <a:rPr lang="en-US" altLang="ko-KR" b="1" dirty="0"/>
              <a:t>mass flow rate</a:t>
            </a:r>
            <a:r>
              <a:rPr lang="en-US" altLang="ko-KR" dirty="0"/>
              <a:t> of the incoming fluid, and the </a:t>
            </a:r>
            <a:r>
              <a:rPr lang="en-US" altLang="ko-KR" b="1" dirty="0"/>
              <a:t>liquid level increase</a:t>
            </a:r>
            <a:r>
              <a:rPr lang="en-US" altLang="ko-KR" dirty="0"/>
              <a:t> measured by the level sensor inside the tank.</a:t>
            </a:r>
          </a:p>
          <a:p>
            <a:endParaRPr lang="en-US" altLang="ko-KR" dirty="0"/>
          </a:p>
          <a:p>
            <a:r>
              <a:rPr lang="en-US" altLang="ko-KR" dirty="0"/>
              <a:t>In this experiment, we investigated the results for </a:t>
            </a:r>
            <a:r>
              <a:rPr lang="en-US" altLang="ko-KR" b="1" dirty="0"/>
              <a:t>two different mass flow rates</a:t>
            </a:r>
            <a:r>
              <a:rPr lang="en-US" altLang="ko-KR" dirty="0"/>
              <a:t>: </a:t>
            </a:r>
            <a:r>
              <a:rPr lang="en-US" altLang="ko-KR" b="1" dirty="0"/>
              <a:t>2 kg/s</a:t>
            </a:r>
            <a:r>
              <a:rPr lang="en-US" altLang="ko-KR" dirty="0"/>
              <a:t> and </a:t>
            </a:r>
            <a:r>
              <a:rPr lang="en-US" altLang="ko-KR" b="1" dirty="0"/>
              <a:t>3.5 kg/s</a:t>
            </a:r>
            <a:r>
              <a:rPr lang="en-US" altLang="ko-KR" dirty="0"/>
              <a:t>.</a:t>
            </a:r>
            <a:br>
              <a:rPr lang="en-US" altLang="ko-KR" dirty="0"/>
            </a:br>
            <a:r>
              <a:rPr lang="en-US" altLang="ko-KR" dirty="0"/>
              <a:t>We observed the </a:t>
            </a:r>
            <a:r>
              <a:rPr lang="en-US" altLang="ko-KR" b="1" dirty="0"/>
              <a:t>temperature variation of the tank wall</a:t>
            </a:r>
            <a:r>
              <a:rPr lang="en-US" altLang="ko-KR" dirty="0"/>
              <a:t> under each condition.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0DBFD7B-1402-401C-B286-54B893D03A4C}" type="datetime1">
              <a:rPr lang="ko-KR" altLang="en-US" smtClean="0"/>
              <a:t>2025-05-21</a:t>
            </a:fld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8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/>
              <a:t>The following results show the </a:t>
            </a:r>
            <a:r>
              <a:rPr lang="en-US" altLang="ko-KR" b="1" dirty="0"/>
              <a:t>temperature variation of the internal fluid</a:t>
            </a:r>
            <a:r>
              <a:rPr lang="en-US" altLang="ko-KR" dirty="0"/>
              <a:t> as well as the </a:t>
            </a:r>
            <a:r>
              <a:rPr lang="en-US" altLang="ko-KR" b="1" dirty="0"/>
              <a:t>inner wall temperature</a:t>
            </a:r>
            <a:r>
              <a:rPr lang="en-US" altLang="ko-KR" dirty="0"/>
              <a:t> of the tank.</a:t>
            </a:r>
            <a:br>
              <a:rPr lang="en-US" altLang="ko-KR" dirty="0"/>
            </a:br>
            <a:r>
              <a:rPr lang="en-US" altLang="ko-KR" dirty="0"/>
              <a:t>If you imagine the process of the fluid transitioning from </a:t>
            </a:r>
            <a:r>
              <a:rPr lang="en-US" altLang="ko-KR" b="1" dirty="0"/>
              <a:t>gas to liquid</a:t>
            </a:r>
            <a:r>
              <a:rPr lang="en-US" altLang="ko-KR" dirty="0"/>
              <a:t>, you can observe how the </a:t>
            </a:r>
            <a:r>
              <a:rPr lang="en-US" altLang="ko-KR" b="1" dirty="0"/>
              <a:t>temperature at different heights</a:t>
            </a:r>
            <a:r>
              <a:rPr lang="en-US" altLang="ko-KR" dirty="0"/>
              <a:t> changes over time.</a:t>
            </a:r>
            <a:br>
              <a:rPr lang="en-US" altLang="ko-KR" dirty="0"/>
            </a:br>
            <a:r>
              <a:rPr lang="en-US" altLang="ko-KR" dirty="0"/>
              <a:t>The </a:t>
            </a:r>
            <a:r>
              <a:rPr lang="en-US" altLang="ko-KR" b="1" dirty="0"/>
              <a:t>wall temperature</a:t>
            </a:r>
            <a:r>
              <a:rPr lang="en-US" altLang="ko-KR" dirty="0"/>
              <a:t> also changes during the process, but it shows a </a:t>
            </a:r>
            <a:r>
              <a:rPr lang="en-US" altLang="ko-KR" b="1" dirty="0"/>
              <a:t>different trend compared to the fluid temperature</a:t>
            </a:r>
            <a:r>
              <a:rPr lang="en-US" altLang="ko-KR" dirty="0"/>
              <a:t>.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/>
            <a:fld id="{B0DBFD7B-1402-401C-B286-54B893D03A4C}" type="datetime1">
              <a:rPr lang="ko-KR" altLang="en-US" smtClean="0"/>
              <a:t>2025-05-21</a:t>
            </a:fld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01B41D33-19C8-4450-B3C5-BE83E9C8F0B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6604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>
          <a:xfrm>
            <a:off x="446534" y="3085764"/>
            <a:ext cx="11298932" cy="3338149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rtlCol="0" anchor="b">
            <a:normAutofit/>
          </a:bodyPr>
          <a:lstStyle>
            <a:lvl1pPr>
              <a:defRPr sz="3600">
                <a:solidFill>
                  <a:schemeClr val="tx1">
                    <a:lumMod val="75000"/>
                    <a:lumOff val="25000"/>
                  </a:schemeClr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pPr rtl="0"/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7FA0ACE7-29A8-47D3-A7D9-257B711D8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fld id="{B16F60C3-5F0E-4C74-8A10-3C6342DF72CE}" type="datetime1">
              <a:rPr lang="ko-KR" altLang="en-US" smtClean="0"/>
              <a:t>2025-05-19</a:t>
            </a:fld>
            <a:endParaRPr lang="en-US" dirty="0"/>
          </a:p>
        </p:txBody>
      </p:sp>
      <p:sp>
        <p:nvSpPr>
          <p:cNvPr id="9" name="바닥글 개체 틀 8">
            <a:extLst>
              <a:ext uri="{FF2B5EF4-FFF2-40B4-BE49-F238E27FC236}">
                <a16:creationId xmlns:a16="http://schemas.microsoft.com/office/drawing/2014/main" id="{DEC604B9-52E9-4810-8359-47206518D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endParaRPr lang="en-US" dirty="0"/>
          </a:p>
        </p:txBody>
      </p:sp>
      <p:sp>
        <p:nvSpPr>
          <p:cNvPr id="10" name="슬라이드 번호 개체 틀 9">
            <a:extLst>
              <a:ext uri="{FF2B5EF4-FFF2-40B4-BE49-F238E27FC236}">
                <a16:creationId xmlns:a16="http://schemas.microsoft.com/office/drawing/2014/main" id="{5898A89F-CA25-400F-B05A-AECBF2517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0017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pPr rtl="0"/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 anchor="t"/>
          <a:lstStyle>
            <a:lvl1pPr algn="l"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algn="l"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 algn="l"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 algn="l"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 algn="l"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</a:lstStyle>
          <a:p>
            <a:pPr lvl="0" rtl="0"/>
            <a:r>
              <a:rPr lang="ko-KR" altLang="en-US"/>
              <a:t>마스터 텍스트 스타일을 편집하려면 클릭</a:t>
            </a:r>
          </a:p>
          <a:p>
            <a:pPr lvl="1" rtl="0"/>
            <a:r>
              <a:rPr lang="ko-KR" altLang="en-US"/>
              <a:t>두 번째 수준</a:t>
            </a:r>
          </a:p>
          <a:p>
            <a:pPr lvl="2" rtl="0"/>
            <a:r>
              <a:rPr lang="ko-KR" altLang="en-US"/>
              <a:t>세 번째 수준</a:t>
            </a:r>
          </a:p>
          <a:p>
            <a:pPr lvl="3" rtl="0"/>
            <a:r>
              <a:rPr lang="ko-KR" altLang="en-US"/>
              <a:t>네 번째 수준</a:t>
            </a:r>
          </a:p>
          <a:p>
            <a:pPr lvl="4" rtl="0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fld id="{52D5A49B-9191-4DEB-A0F8-7CA9C61B9C19}" type="datetime1">
              <a:rPr lang="ko-KR" altLang="en-US" smtClean="0"/>
              <a:t>2025-05-19</a:t>
            </a:fld>
            <a:endParaRPr 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endParaRPr 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591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>
            <a:spLocks noChangeAspect="1"/>
          </p:cNvSpPr>
          <p:nvPr/>
        </p:nvSpPr>
        <p:spPr>
          <a:xfrm>
            <a:off x="8058151" y="599725"/>
            <a:ext cx="3687316" cy="5816950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204200" y="863600"/>
            <a:ext cx="3124200" cy="4807326"/>
          </a:xfrm>
        </p:spPr>
        <p:txBody>
          <a:bodyPr vert="eaVert" rtlCol="0" anchor="ctr"/>
          <a:lstStyle>
            <a:lvl1pPr>
              <a:defRPr>
                <a:solidFill>
                  <a:srgbClr val="FFFFFF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pPr rtl="0"/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774923" y="863600"/>
            <a:ext cx="7161625" cy="4807326"/>
          </a:xfrm>
        </p:spPr>
        <p:txBody>
          <a:bodyPr vert="eaVert" rtlCol="0" anchor="t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</a:lstStyle>
          <a:p>
            <a:pPr lvl="0" rtl="0"/>
            <a:r>
              <a:rPr lang="ko-KR" altLang="en-US"/>
              <a:t>마스터 텍스트 스타일을 편집하려면 클릭</a:t>
            </a:r>
          </a:p>
          <a:p>
            <a:pPr lvl="1" rtl="0"/>
            <a:r>
              <a:rPr lang="ko-KR" altLang="en-US"/>
              <a:t>두 번째 수준</a:t>
            </a:r>
          </a:p>
          <a:p>
            <a:pPr lvl="2" rtl="0"/>
            <a:r>
              <a:rPr lang="ko-KR" altLang="en-US"/>
              <a:t>세 번째 수준</a:t>
            </a:r>
          </a:p>
          <a:p>
            <a:pPr lvl="3" rtl="0"/>
            <a:r>
              <a:rPr lang="ko-KR" altLang="en-US"/>
              <a:t>네 번째 수준</a:t>
            </a:r>
          </a:p>
          <a:p>
            <a:pPr lvl="4" rtl="0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F6423B97-A5D4-47B9-8861-73B3707A04CF}"/>
              </a:ext>
            </a:extLst>
          </p:cNvPr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직사각형 8">
            <a:extLst>
              <a:ext uri="{FF2B5EF4-FFF2-40B4-BE49-F238E27FC236}">
                <a16:creationId xmlns:a16="http://schemas.microsoft.com/office/drawing/2014/main" id="{1AEC0421-37B4-4481-A10D-69FDF5EC7909}"/>
              </a:ext>
            </a:extLst>
          </p:cNvPr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5F7265B5-9F97-4F1E-99E9-74F7B7E62337}"/>
              </a:ext>
            </a:extLst>
          </p:cNvPr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날짜 개체 틀 10">
            <a:extLst>
              <a:ext uri="{FF2B5EF4-FFF2-40B4-BE49-F238E27FC236}">
                <a16:creationId xmlns:a16="http://schemas.microsoft.com/office/drawing/2014/main" id="{5C74A470-3BD3-4F33-80E5-67E6E87FC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fld id="{0083EC3D-47E3-4D28-BD42-E64EB1B25696}" type="datetime1">
              <a:rPr lang="ko-KR" altLang="en-US" smtClean="0"/>
              <a:t>2025-05-19</a:t>
            </a:fld>
            <a:endParaRPr lang="en-US" dirty="0"/>
          </a:p>
        </p:txBody>
      </p:sp>
      <p:sp>
        <p:nvSpPr>
          <p:cNvPr id="12" name="바닥글 개체 틀 11">
            <a:extLst>
              <a:ext uri="{FF2B5EF4-FFF2-40B4-BE49-F238E27FC236}">
                <a16:creationId xmlns:a16="http://schemas.microsoft.com/office/drawing/2014/main" id="{9A3A30BA-DB50-4D7D-BCDE-17D20FB35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endParaRPr lang="en-US" dirty="0"/>
          </a:p>
        </p:txBody>
      </p:sp>
      <p:sp>
        <p:nvSpPr>
          <p:cNvPr id="13" name="슬라이드 번호 개체 틀 12">
            <a:extLst>
              <a:ext uri="{FF2B5EF4-FFF2-40B4-BE49-F238E27FC236}">
                <a16:creationId xmlns:a16="http://schemas.microsoft.com/office/drawing/2014/main" id="{76FF9E58-C0B2-436B-A21C-DB45A00D6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849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511697"/>
          </a:xfrm>
        </p:spPr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pPr rtl="0"/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81192" y="1336842"/>
            <a:ext cx="11029615" cy="4638508"/>
          </a:xfrm>
        </p:spPr>
        <p:txBody>
          <a:bodyPr rtlCol="0" anchor="t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</a:lstStyle>
          <a:p>
            <a:pPr lvl="0" rtl="0"/>
            <a:r>
              <a:rPr lang="ko-KR" altLang="en-US"/>
              <a:t>마스터 텍스트 스타일을 편집하려면 클릭</a:t>
            </a:r>
          </a:p>
          <a:p>
            <a:pPr lvl="1" rtl="0"/>
            <a:r>
              <a:rPr lang="ko-KR" altLang="en-US"/>
              <a:t>두 번째 수준</a:t>
            </a:r>
          </a:p>
          <a:p>
            <a:pPr lvl="2" rtl="0"/>
            <a:r>
              <a:rPr lang="ko-KR" altLang="en-US"/>
              <a:t>세 번째 수준</a:t>
            </a:r>
          </a:p>
          <a:p>
            <a:pPr lvl="3" rtl="0"/>
            <a:r>
              <a:rPr lang="ko-KR" altLang="en-US"/>
              <a:t>네 번째 수준</a:t>
            </a:r>
          </a:p>
          <a:p>
            <a:pPr lvl="4" rtl="0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9" name="바닥글 개체 틀 8">
            <a:extLst>
              <a:ext uri="{FF2B5EF4-FFF2-40B4-BE49-F238E27FC236}">
                <a16:creationId xmlns:a16="http://schemas.microsoft.com/office/drawing/2014/main" id="{1356D3B5-6063-4A89-B88F-9D3043916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endParaRPr lang="en-US" dirty="0"/>
          </a:p>
        </p:txBody>
      </p:sp>
      <p:sp>
        <p:nvSpPr>
          <p:cNvPr id="10" name="슬라이드 번호 개체 틀 9">
            <a:extLst>
              <a:ext uri="{FF2B5EF4-FFF2-40B4-BE49-F238E27FC236}">
                <a16:creationId xmlns:a16="http://schemas.microsoft.com/office/drawing/2014/main" id="{02B78BF7-69D3-4CE0-A631-50EFD41EE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443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81193" y="2393950"/>
            <a:ext cx="11029615" cy="2147467"/>
          </a:xfrm>
        </p:spPr>
        <p:txBody>
          <a:bodyPr rtlCol="0" anchor="b">
            <a:normAutofit/>
          </a:bodyPr>
          <a:lstStyle>
            <a:lvl1pPr algn="l">
              <a:defRPr sz="3600" b="0" cap="all">
                <a:solidFill>
                  <a:schemeClr val="tx1">
                    <a:lumMod val="75000"/>
                    <a:lumOff val="25000"/>
                  </a:schemeClr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pPr rtl="0"/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1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61582016-5696-4A93-887F-BBB3B9002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fld id="{06F418F7-86C1-49FF-AD10-315C89EABDB6}" type="datetime1">
              <a:rPr lang="ko-KR" altLang="en-US" smtClean="0"/>
              <a:t>2025-05-19</a:t>
            </a:fld>
            <a:endParaRPr lang="en-US" dirty="0"/>
          </a:p>
        </p:txBody>
      </p:sp>
      <p:sp>
        <p:nvSpPr>
          <p:cNvPr id="9" name="바닥글 개체 틀 8">
            <a:extLst>
              <a:ext uri="{FF2B5EF4-FFF2-40B4-BE49-F238E27FC236}">
                <a16:creationId xmlns:a16="http://schemas.microsoft.com/office/drawing/2014/main" id="{857CFCD5-1192-4E18-8A8F-29E153B44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endParaRPr lang="en-US" dirty="0"/>
          </a:p>
        </p:txBody>
      </p:sp>
      <p:sp>
        <p:nvSpPr>
          <p:cNvPr id="10" name="슬라이드 번호 개체 틀 9">
            <a:extLst>
              <a:ext uri="{FF2B5EF4-FFF2-40B4-BE49-F238E27FC236}">
                <a16:creationId xmlns:a16="http://schemas.microsoft.com/office/drawing/2014/main" id="{E39A109E-5018-4794-92B3-FD5E5BCD9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80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두 개의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pPr rtl="0"/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194767" cy="3633047"/>
          </a:xfrm>
        </p:spPr>
        <p:txBody>
          <a:bodyPr rtlCol="0">
            <a:normAutofit/>
          </a:bodyPr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</a:lstStyle>
          <a:p>
            <a:pPr lvl="0" rtl="0"/>
            <a:r>
              <a:rPr lang="ko-KR" altLang="en-US"/>
              <a:t>마스터 텍스트 스타일을 편집하려면 클릭</a:t>
            </a:r>
          </a:p>
          <a:p>
            <a:pPr lvl="1" rtl="0"/>
            <a:r>
              <a:rPr lang="ko-KR" altLang="en-US"/>
              <a:t>두 번째 수준</a:t>
            </a:r>
          </a:p>
          <a:p>
            <a:pPr lvl="2" rtl="0"/>
            <a:r>
              <a:rPr lang="ko-KR" altLang="en-US"/>
              <a:t>세 번째 수준</a:t>
            </a:r>
          </a:p>
          <a:p>
            <a:pPr lvl="3" rtl="0"/>
            <a:r>
              <a:rPr lang="ko-KR" altLang="en-US"/>
              <a:t>네 번째 수준</a:t>
            </a:r>
          </a:p>
          <a:p>
            <a:pPr lvl="4" rtl="0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416039" y="2228003"/>
            <a:ext cx="5194769" cy="3633047"/>
          </a:xfrm>
        </p:spPr>
        <p:txBody>
          <a:bodyPr rtlCol="0">
            <a:normAutofit/>
          </a:bodyPr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</a:lstStyle>
          <a:p>
            <a:pPr lvl="0" rtl="0"/>
            <a:r>
              <a:rPr lang="ko-KR" altLang="en-US"/>
              <a:t>마스터 텍스트 스타일을 편집하려면 클릭</a:t>
            </a:r>
          </a:p>
          <a:p>
            <a:pPr lvl="1" rtl="0"/>
            <a:r>
              <a:rPr lang="ko-KR" altLang="en-US"/>
              <a:t>두 번째 수준</a:t>
            </a:r>
          </a:p>
          <a:p>
            <a:pPr lvl="2" rtl="0"/>
            <a:r>
              <a:rPr lang="ko-KR" altLang="en-US"/>
              <a:t>세 번째 수준</a:t>
            </a:r>
          </a:p>
          <a:p>
            <a:pPr lvl="3" rtl="0"/>
            <a:r>
              <a:rPr lang="ko-KR" altLang="en-US"/>
              <a:t>네 번째 수준</a:t>
            </a:r>
          </a:p>
          <a:p>
            <a:pPr lvl="4" rtl="0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fld id="{FE75DD57-A933-4CF7-BD22-DDB2380C1618}" type="datetime1">
              <a:rPr lang="ko-KR" altLang="en-US" smtClean="0"/>
              <a:t>2025-05-19</a:t>
            </a:fld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323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제목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pPr rtl="0"/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81191" y="2250891"/>
            <a:ext cx="5194769" cy="557784"/>
          </a:xfrm>
        </p:spPr>
        <p:txBody>
          <a:bodyPr rtlCol="0" anchor="ctr">
            <a:noAutofit/>
          </a:bodyPr>
          <a:lstStyle>
            <a:lvl1pPr marL="0" indent="0">
              <a:buNone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194766" cy="2934999"/>
          </a:xfrm>
        </p:spPr>
        <p:txBody>
          <a:bodyPr rtlCol="0" anchor="t">
            <a:normAutofit/>
          </a:bodyPr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</a:lstStyle>
          <a:p>
            <a:pPr lvl="0" rtl="0"/>
            <a:r>
              <a:rPr lang="ko-KR" altLang="en-US"/>
              <a:t>마스터 텍스트 스타일을 편집하려면 클릭</a:t>
            </a:r>
          </a:p>
          <a:p>
            <a:pPr lvl="1" rtl="0"/>
            <a:r>
              <a:rPr lang="ko-KR" altLang="en-US"/>
              <a:t>두 번째 수준</a:t>
            </a:r>
          </a:p>
          <a:p>
            <a:pPr lvl="2" rtl="0"/>
            <a:r>
              <a:rPr lang="ko-KR" altLang="en-US"/>
              <a:t>세 번째 수준</a:t>
            </a:r>
          </a:p>
          <a:p>
            <a:pPr lvl="3" rtl="0"/>
            <a:r>
              <a:rPr lang="ko-KR" altLang="en-US"/>
              <a:t>네 번째 수준</a:t>
            </a:r>
          </a:p>
          <a:p>
            <a:pPr lvl="4" rtl="0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416039" y="2250892"/>
            <a:ext cx="5194770" cy="553373"/>
          </a:xfrm>
        </p:spPr>
        <p:txBody>
          <a:bodyPr rtlCol="0" anchor="ctr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 sz="1800" b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92000"/>
              <a:buFont typeface="Wingdings 2" panose="05020102010507070707" pitchFamily="18" charset="2"/>
              <a:buNone/>
              <a:tabLst/>
              <a:defRPr/>
            </a:pPr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416037" y="2926052"/>
            <a:ext cx="5194771" cy="2934999"/>
          </a:xfrm>
        </p:spPr>
        <p:txBody>
          <a:bodyPr rtlCol="0" anchor="t">
            <a:normAutofit/>
          </a:bodyPr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</a:lstStyle>
          <a:p>
            <a:pPr lvl="0" rtl="0"/>
            <a:r>
              <a:rPr lang="ko-KR" altLang="en-US"/>
              <a:t>마스터 텍스트 스타일을 편집하려면 클릭</a:t>
            </a:r>
          </a:p>
          <a:p>
            <a:pPr lvl="1" rtl="0"/>
            <a:r>
              <a:rPr lang="ko-KR" altLang="en-US"/>
              <a:t>두 번째 수준</a:t>
            </a:r>
          </a:p>
          <a:p>
            <a:pPr lvl="2" rtl="0"/>
            <a:r>
              <a:rPr lang="ko-KR" altLang="en-US"/>
              <a:t>세 번째 수준</a:t>
            </a:r>
          </a:p>
          <a:p>
            <a:pPr lvl="3" rtl="0"/>
            <a:r>
              <a:rPr lang="ko-KR" altLang="en-US"/>
              <a:t>네 번째 수준</a:t>
            </a:r>
          </a:p>
          <a:p>
            <a:pPr lvl="4" rtl="0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fld id="{83833429-AC63-412A-AA05-50A0CAB567A8}" type="datetime1">
              <a:rPr lang="ko-KR" altLang="en-US" smtClean="0"/>
              <a:t>2025-05-19</a:t>
            </a:fld>
            <a:endParaRPr 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endParaRPr lang="en-US" dirty="0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046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pPr rtl="0"/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fld id="{2AFB61CE-22F1-4937-8687-025B237EBB03}" type="datetime1">
              <a:rPr lang="ko-KR" altLang="en-US" smtClean="0"/>
              <a:t>2025-05-19</a:t>
            </a:fld>
            <a:endParaRPr 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363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비어 있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fld id="{734FC7D7-0958-47C3-9C09-A6A48B7FD496}" type="datetime1">
              <a:rPr lang="ko-KR" altLang="en-US" smtClean="0"/>
              <a:t>2025-05-19</a:t>
            </a:fld>
            <a:endParaRPr 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endParaRPr 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494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직사각형 8"/>
          <p:cNvSpPr>
            <a:spLocks noChangeAspect="1"/>
          </p:cNvSpPr>
          <p:nvPr/>
        </p:nvSpPr>
        <p:spPr>
          <a:xfrm>
            <a:off x="447817" y="601200"/>
            <a:ext cx="3682723" cy="5815475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67857" y="933450"/>
            <a:ext cx="3031852" cy="1722419"/>
          </a:xfrm>
        </p:spPr>
        <p:txBody>
          <a:bodyPr rtlCol="0" anchor="b">
            <a:normAutofit/>
          </a:bodyPr>
          <a:lstStyle>
            <a:lvl1pPr algn="l">
              <a:defRPr sz="2400" b="0">
                <a:solidFill>
                  <a:srgbClr val="FFFFFF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pPr rtl="0"/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00928" y="1179829"/>
            <a:ext cx="6650991" cy="4658216"/>
          </a:xfrm>
        </p:spPr>
        <p:txBody>
          <a:bodyPr rtlCol="0" anchor="ctr">
            <a:normAutofit/>
          </a:bodyPr>
          <a:lstStyle>
            <a:lvl1pPr>
              <a:defRPr sz="2000">
                <a:solidFill>
                  <a:schemeClr val="tx2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>
              <a:defRPr sz="1800">
                <a:solidFill>
                  <a:schemeClr val="tx2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2pPr>
            <a:lvl3pPr>
              <a:defRPr sz="1600">
                <a:solidFill>
                  <a:schemeClr val="tx2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3pPr>
            <a:lvl4pPr>
              <a:defRPr sz="1400">
                <a:solidFill>
                  <a:schemeClr val="tx2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4pPr>
            <a:lvl5pPr>
              <a:defRPr sz="1400">
                <a:solidFill>
                  <a:schemeClr val="tx2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 rtl="0"/>
            <a:r>
              <a:rPr lang="ko-KR" altLang="en-US"/>
              <a:t>마스터 텍스트 스타일을 편집하려면 클릭</a:t>
            </a:r>
          </a:p>
          <a:p>
            <a:pPr lvl="1" rtl="0"/>
            <a:r>
              <a:rPr lang="ko-KR" altLang="en-US"/>
              <a:t>두 번째 수준</a:t>
            </a:r>
          </a:p>
          <a:p>
            <a:pPr lvl="2" rtl="0"/>
            <a:r>
              <a:rPr lang="ko-KR" altLang="en-US"/>
              <a:t>세 번째 수준</a:t>
            </a:r>
          </a:p>
          <a:p>
            <a:pPr lvl="3" rtl="0"/>
            <a:r>
              <a:rPr lang="ko-KR" altLang="en-US"/>
              <a:t>네 번째 수준</a:t>
            </a:r>
          </a:p>
          <a:p>
            <a:pPr lvl="4" rtl="0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767857" y="2836654"/>
            <a:ext cx="3031852" cy="3001392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8" name="날짜 개체 틀 7">
            <a:extLst>
              <a:ext uri="{FF2B5EF4-FFF2-40B4-BE49-F238E27FC236}">
                <a16:creationId xmlns:a16="http://schemas.microsoft.com/office/drawing/2014/main" id="{0B919CC2-2A65-446F-B538-9E62490354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05951" y="6456916"/>
            <a:ext cx="2844799" cy="365125"/>
          </a:xfrm>
        </p:spPr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fld id="{DBE2D092-1E7F-4E5E-8EFE-840944FCD807}" type="datetime1">
              <a:rPr lang="ko-KR" altLang="en-US" smtClean="0"/>
              <a:t>2025-05-19</a:t>
            </a:fld>
            <a:endParaRPr lang="en-US" dirty="0"/>
          </a:p>
        </p:txBody>
      </p:sp>
      <p:sp>
        <p:nvSpPr>
          <p:cNvPr id="10" name="바닥글 개체 틀 9">
            <a:extLst>
              <a:ext uri="{FF2B5EF4-FFF2-40B4-BE49-F238E27FC236}">
                <a16:creationId xmlns:a16="http://schemas.microsoft.com/office/drawing/2014/main" id="{B72412AE-119E-4982-8B24-63365EFCA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81192" y="6452590"/>
            <a:ext cx="6917210" cy="365125"/>
          </a:xfrm>
        </p:spPr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endParaRPr lang="en-US" dirty="0"/>
          </a:p>
        </p:txBody>
      </p:sp>
      <p:sp>
        <p:nvSpPr>
          <p:cNvPr id="11" name="슬라이드 번호 개체 틀 10">
            <a:extLst>
              <a:ext uri="{FF2B5EF4-FFF2-40B4-BE49-F238E27FC236}">
                <a16:creationId xmlns:a16="http://schemas.microsoft.com/office/drawing/2014/main" id="{7FC4BB19-6AD1-45CF-9F99-00B109890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8300" y="6456916"/>
            <a:ext cx="1052510" cy="365125"/>
          </a:xfrm>
        </p:spPr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766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rtlCol="0" anchor="b">
            <a:normAutofit/>
          </a:bodyPr>
          <a:lstStyle>
            <a:lvl1pPr algn="l">
              <a:defRPr sz="2400" b="0">
                <a:solidFill>
                  <a:schemeClr val="tx1">
                    <a:lumMod val="75000"/>
                    <a:lumOff val="25000"/>
                  </a:schemeClr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pPr rtl="0"/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그림 개체 틀 2"/>
          <p:cNvSpPr>
            <a:spLocks noGrp="1" noChangeAspect="1"/>
          </p:cNvSpPr>
          <p:nvPr>
            <p:ph type="pic" idx="1"/>
          </p:nvPr>
        </p:nvSpPr>
        <p:spPr>
          <a:xfrm>
            <a:off x="447817" y="641350"/>
            <a:ext cx="11290859" cy="3651249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998148"/>
          </a:xfrm>
        </p:spPr>
        <p:txBody>
          <a:bodyPr rtlCol="0" anchor="t">
            <a:normAutofit/>
          </a:bodyPr>
          <a:lstStyle>
            <a:lvl1pPr marL="0" indent="0">
              <a:buNone/>
              <a:defRPr sz="1600"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fld id="{C73D0BD8-2627-4610-A2CF-D0CA0958F2F4}" type="datetime1">
              <a:rPr lang="ko-KR" altLang="en-US" smtClean="0"/>
              <a:t>2025-05-19</a:t>
            </a:fld>
            <a:endParaRPr 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endParaRPr 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289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5675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ko"/>
              <a:t>마스터 제목 스타일 편집</a:t>
            </a:r>
            <a:endParaRPr 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81192" y="2336002"/>
            <a:ext cx="11029616" cy="36520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ko"/>
              <a:t>마스터 텍스트 스타일을 편집하려면 클릭하세요.</a:t>
            </a:r>
          </a:p>
          <a:p>
            <a:pPr lvl="1" rtl="0"/>
            <a:r>
              <a:rPr lang="ko"/>
              <a:t>둘째 수준</a:t>
            </a:r>
          </a:p>
          <a:p>
            <a:pPr lvl="2" rtl="0"/>
            <a:r>
              <a:rPr lang="ko"/>
              <a:t>셋째 수준</a:t>
            </a:r>
          </a:p>
          <a:p>
            <a:pPr lvl="3" rtl="0"/>
            <a:r>
              <a:rPr lang="ko"/>
              <a:t>넷째 수준</a:t>
            </a:r>
          </a:p>
          <a:p>
            <a:pPr lvl="4" rtl="0"/>
            <a:r>
              <a:rPr lang="ko"/>
              <a:t>다섯째 수준</a:t>
            </a:r>
            <a:endParaRPr 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7605951" y="6423914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fld id="{011EA711-EE13-4EC1-AA96-434F5207432A}" type="datetime1">
              <a:rPr lang="ko-KR" altLang="en-US" smtClean="0"/>
              <a:t>2025-05-19</a:t>
            </a:fld>
            <a:endParaRPr 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581192" y="6423914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tx1">
                    <a:lumMod val="75000"/>
                    <a:lumOff val="25000"/>
                  </a:schemeClr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endParaRPr 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10558300" y="6423914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Malgun Gothic" panose="020B0503020000020004" pitchFamily="50" charset="-127"/>
                <a:ea typeface="Malgun Gothic" panose="020B0503020000020004" pitchFamily="50" charset="-127"/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직사각형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직사각형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직사각형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000897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11" r:id="rId5"/>
    <p:sldLayoutId id="2147483760" r:id="rId6"/>
    <p:sldLayoutId id="2147483762" r:id="rId7"/>
    <p:sldLayoutId id="2147483706" r:id="rId8"/>
    <p:sldLayoutId id="2147483709" r:id="rId9"/>
    <p:sldLayoutId id="2147483707" r:id="rId10"/>
    <p:sldLayoutId id="2147483708" r:id="rId11"/>
  </p:sldLayoutIdLst>
  <p:hf sldNum="0" hdr="0" ftr="0"/>
  <p:txStyles>
    <p:titleStyle>
      <a:lvl1pPr algn="l" defTabSz="457200" rtl="0" eaLnBrk="1" latinLnBrk="1" hangingPunct="1">
        <a:lnSpc>
          <a:spcPct val="100000"/>
        </a:lnSpc>
        <a:spcBef>
          <a:spcPct val="0"/>
        </a:spcBef>
        <a:buNone/>
        <a:defRPr sz="2800" b="0" kern="1200" cap="none" baseline="0">
          <a:solidFill>
            <a:schemeClr val="tx1">
              <a:lumMod val="75000"/>
              <a:lumOff val="25000"/>
            </a:schemeClr>
          </a:solidFill>
          <a:latin typeface="Malgun Gothic" panose="020B0503020000020004" pitchFamily="50" charset="-127"/>
          <a:ea typeface="Malgun Gothic" panose="020B0503020000020004" pitchFamily="50" charset="-127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1" hangingPunct="1">
        <a:lnSpc>
          <a:spcPct val="110000"/>
        </a:lnSpc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700" kern="1200">
          <a:solidFill>
            <a:schemeClr val="tx1">
              <a:lumMod val="75000"/>
              <a:lumOff val="25000"/>
            </a:schemeClr>
          </a:solidFill>
          <a:latin typeface="Malgun Gothic" panose="020B0503020000020004" pitchFamily="50" charset="-127"/>
          <a:ea typeface="Malgun Gothic" panose="020B0503020000020004" pitchFamily="50" charset="-127"/>
          <a:cs typeface="+mn-cs"/>
        </a:defRPr>
      </a:lvl1pPr>
      <a:lvl2pPr marL="630000" indent="-3060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1">
              <a:lumMod val="75000"/>
              <a:lumOff val="25000"/>
            </a:schemeClr>
          </a:solidFill>
          <a:latin typeface="Malgun Gothic" panose="020B0503020000020004" pitchFamily="50" charset="-127"/>
          <a:ea typeface="Malgun Gothic" panose="020B0503020000020004" pitchFamily="50" charset="-127"/>
          <a:cs typeface="+mn-cs"/>
        </a:defRPr>
      </a:lvl2pPr>
      <a:lvl3pPr marL="900000" indent="-2700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300" kern="1200">
          <a:solidFill>
            <a:schemeClr val="tx1">
              <a:lumMod val="75000"/>
              <a:lumOff val="25000"/>
            </a:schemeClr>
          </a:solidFill>
          <a:latin typeface="Malgun Gothic" panose="020B0503020000020004" pitchFamily="50" charset="-127"/>
          <a:ea typeface="Malgun Gothic" panose="020B0503020000020004" pitchFamily="50" charset="-127"/>
          <a:cs typeface="+mn-cs"/>
        </a:defRPr>
      </a:lvl3pPr>
      <a:lvl4pPr marL="1242000" indent="-2340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Malgun Gothic" panose="020B0503020000020004" pitchFamily="50" charset="-127"/>
          <a:ea typeface="Malgun Gothic" panose="020B0503020000020004" pitchFamily="50" charset="-127"/>
          <a:cs typeface="+mn-cs"/>
        </a:defRPr>
      </a:lvl4pPr>
      <a:lvl5pPr marL="1602000" indent="-2340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1"/>
        </a:buClr>
        <a:buSzPct val="92000"/>
        <a:buFont typeface="Wingdings 2" panose="05020102010507070707" pitchFamily="18" charset="2"/>
        <a:buChar char=""/>
        <a:defRPr sz="1100" kern="1200">
          <a:solidFill>
            <a:schemeClr val="tx1">
              <a:lumMod val="75000"/>
              <a:lumOff val="25000"/>
            </a:schemeClr>
          </a:solidFill>
          <a:latin typeface="Malgun Gothic" panose="020B0503020000020004" pitchFamily="50" charset="-127"/>
          <a:ea typeface="Malgun Gothic" panose="020B0503020000020004" pitchFamily="50" charset="-127"/>
          <a:cs typeface="+mn-cs"/>
        </a:defRPr>
      </a:lvl5pPr>
      <a:lvl6pPr marL="19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1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1.emf"/><Relationship Id="rId4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3.emf"/><Relationship Id="rId4" Type="http://schemas.openxmlformats.org/officeDocument/2006/relationships/oleObject" Target="../embeddings/oleObject7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12.xml"/><Relationship Id="rId7" Type="http://schemas.openxmlformats.org/officeDocument/2006/relationships/image" Target="../media/image1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image" Target="../media/image14.emf"/><Relationship Id="rId4" Type="http://schemas.openxmlformats.org/officeDocument/2006/relationships/oleObject" Target="../embeddings/oleObject8.bin"/><Relationship Id="rId9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14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notesSlide" Target="../notesSlides/notesSlide16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6.png"/><Relationship Id="rId5" Type="http://schemas.openxmlformats.org/officeDocument/2006/relationships/image" Target="../media/image20.emf"/><Relationship Id="rId4" Type="http://schemas.openxmlformats.org/officeDocument/2006/relationships/oleObject" Target="../embeddings/oleObject1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2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22.emf"/><Relationship Id="rId4" Type="http://schemas.openxmlformats.org/officeDocument/2006/relationships/oleObject" Target="../embeddings/oleObject13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media" Target="../media/media1.mp4"/><Relationship Id="rId1" Type="http://schemas.openxmlformats.org/officeDocument/2006/relationships/video" Target="NULL" TargetMode="Externa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e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9.e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직사각형 17">
            <a:extLst>
              <a:ext uri="{FF2B5EF4-FFF2-40B4-BE49-F238E27FC236}">
                <a16:creationId xmlns:a16="http://schemas.microsoft.com/office/drawing/2014/main" id="{D6D7A0BC-0046-4CAA-8E7F-DCAFE511EA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>
              <a:latin typeface="Malgun Gothic" panose="020B0503020000020004" pitchFamily="50" charset="-127"/>
              <a:ea typeface="Malgun Gothic" panose="020B0503020000020004" pitchFamily="50" charset="-127"/>
            </a:endParaRPr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1C21E816-31F5-48BB-BD02-D15F2F18B4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2408569"/>
          </a:xfrm>
        </p:spPr>
        <p:txBody>
          <a:bodyPr rtlCol="0">
            <a:normAutofit/>
          </a:bodyPr>
          <a:lstStyle/>
          <a:p>
            <a:pPr algn="ctr"/>
            <a:r>
              <a:rPr lang="en-US" altLang="ko-KR" b="0" i="1" dirty="0">
                <a:solidFill>
                  <a:srgbClr val="CB6D04"/>
                </a:solidFill>
                <a:effectLst/>
                <a:latin typeface="Roboto Light" panose="02000000000000000000" pitchFamily="2" charset="0"/>
              </a:rPr>
              <a:t>Investigation of chill-down process of cryogenic tank</a:t>
            </a:r>
            <a:br>
              <a:rPr lang="en-US" altLang="ko-KR" b="0" i="0" dirty="0">
                <a:solidFill>
                  <a:srgbClr val="CB6D04"/>
                </a:solidFill>
                <a:effectLst/>
                <a:latin typeface="Roboto Light" panose="02000000000000000000" pitchFamily="2" charset="0"/>
              </a:rPr>
            </a:br>
            <a:br>
              <a:rPr lang="en-US" altLang="ko-KR" dirty="0">
                <a:latin typeface="Malgun Gothic" panose="020B0503020000020004" pitchFamily="50" charset="-127"/>
                <a:ea typeface="Malgun Gothic" panose="020B0503020000020004" pitchFamily="50" charset="-127"/>
              </a:rPr>
            </a:br>
            <a:endParaRPr lang="ko" dirty="0">
              <a:latin typeface="Malgun Gothic" panose="020B0503020000020004" pitchFamily="50" charset="-127"/>
              <a:ea typeface="Malgun Gothic" panose="020B0503020000020004" pitchFamily="50" charset="-127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35D6E6B-3353-491C-A3C6-F278D6CED8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6717" y="3429001"/>
            <a:ext cx="10993546" cy="2554704"/>
          </a:xfrm>
        </p:spPr>
        <p:txBody>
          <a:bodyPr rtlCol="0">
            <a:normAutofit fontScale="62500" lnSpcReduction="20000"/>
          </a:bodyPr>
          <a:lstStyle/>
          <a:p>
            <a:pPr algn="ctr" rtl="0"/>
            <a:r>
              <a:rPr lang="en-US" altLang="ko" sz="1700" b="1" dirty="0"/>
              <a:t>Dr. Seungwhan </a:t>
            </a:r>
            <a:r>
              <a:rPr lang="en-US" altLang="ko" sz="1700" b="1" dirty="0" err="1"/>
              <a:t>BaEK</a:t>
            </a:r>
            <a:endParaRPr lang="en-US" altLang="ko" sz="1700" b="1" dirty="0"/>
          </a:p>
          <a:p>
            <a:pPr algn="ctr" rtl="0"/>
            <a:r>
              <a:rPr lang="en-US" altLang="ko" sz="1700" b="1" dirty="0"/>
              <a:t>KARI (Korea aerospace Research Institute)</a:t>
            </a:r>
          </a:p>
          <a:p>
            <a:pPr algn="ctr" rtl="0"/>
            <a:r>
              <a:rPr lang="en-US" altLang="ko" sz="1700" b="1" dirty="0"/>
              <a:t>UST (University of Science &amp; Technology)</a:t>
            </a:r>
          </a:p>
          <a:p>
            <a:pPr algn="ctr" rtl="0"/>
            <a:endParaRPr lang="en-US" altLang="ko" sz="1700" b="1" dirty="0"/>
          </a:p>
          <a:p>
            <a:pPr algn="ctr" rtl="0"/>
            <a:r>
              <a:rPr lang="en-US" altLang="ko" sz="1700" b="1" dirty="0"/>
              <a:t>Dr. </a:t>
            </a:r>
            <a:r>
              <a:rPr lang="en-US" altLang="ko" sz="1700" b="1" dirty="0" err="1"/>
              <a:t>Seojeong</a:t>
            </a:r>
            <a:r>
              <a:rPr lang="en-US" altLang="ko" sz="1700" b="1" dirty="0"/>
              <a:t> KIM</a:t>
            </a:r>
          </a:p>
          <a:p>
            <a:pPr algn="ctr" rtl="0"/>
            <a:r>
              <a:rPr lang="en-US" altLang="ko" sz="1700" b="1" dirty="0"/>
              <a:t>IBS (Institute of Basic Science)</a:t>
            </a:r>
          </a:p>
          <a:p>
            <a:pPr algn="ctr" rtl="0"/>
            <a:endParaRPr lang="en-US" altLang="ko" sz="1400" dirty="0"/>
          </a:p>
          <a:p>
            <a:pPr algn="ctr" rtl="0"/>
            <a:endParaRPr lang="en-US" altLang="ko" sz="1400" dirty="0"/>
          </a:p>
          <a:p>
            <a:pPr algn="ctr" rtl="0"/>
            <a:r>
              <a:rPr lang="en-US" altLang="ko-KR" dirty="0">
                <a:solidFill>
                  <a:srgbClr val="000000"/>
                </a:solidFill>
                <a:latin typeface="Arial" panose="020B0604020202020204" pitchFamily="34" charset="0"/>
              </a:rPr>
              <a:t>May 20th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2025, </a:t>
            </a:r>
            <a:r>
              <a:rPr lang="en-US" altLang="ko-KR" dirty="0">
                <a:solidFill>
                  <a:srgbClr val="000000"/>
                </a:solidFill>
                <a:latin typeface="Arial" panose="020B0604020202020204" pitchFamily="34" charset="0"/>
              </a:rPr>
              <a:t>4:15</a:t>
            </a:r>
            <a:r>
              <a:rPr lang="en-US" altLang="ko-KR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PM </a:t>
            </a:r>
          </a:p>
          <a:p>
            <a:pPr algn="ctr" rtl="0"/>
            <a:r>
              <a:rPr lang="en-US" altLang="ko-KR" sz="16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CEC/ICMC 2025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E7C6334F-6411-41EC-AD7D-179EDD8B58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rgbClr val="46535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ko-KR" altLang="en-US"/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E6B02CEE-3AF8-4349-9B3E-8970E6DF62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ko-KR" altLang="en-US"/>
          </a:p>
        </p:txBody>
      </p:sp>
      <p:sp>
        <p:nvSpPr>
          <p:cNvPr id="24" name="직사각형 23">
            <a:extLst>
              <a:ext uri="{FF2B5EF4-FFF2-40B4-BE49-F238E27FC236}">
                <a16:creationId xmlns:a16="http://schemas.microsoft.com/office/drawing/2014/main" id="{AAA01CF0-3FB5-44EB-B7DE-F2E86374C2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rgbClr val="969FA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5805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29"/>
    </mc:Choice>
    <mc:Fallback>
      <p:transition spd="slow" advTm="1029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607D105-D389-4401-A823-0535B88C8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Experimental results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ADB9B6B-EE4E-43E8-85EA-984612274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Outer wall temperature measurements</a:t>
            </a:r>
            <a:endParaRPr lang="ko-KR" altLang="en-US" dirty="0"/>
          </a:p>
        </p:txBody>
      </p:sp>
      <p:graphicFrame>
        <p:nvGraphicFramePr>
          <p:cNvPr id="5" name="개체 4">
            <a:extLst>
              <a:ext uri="{FF2B5EF4-FFF2-40B4-BE49-F238E27FC236}">
                <a16:creationId xmlns:a16="http://schemas.microsoft.com/office/drawing/2014/main" id="{CDB3BCD7-2D53-4182-A4A0-1E459D25148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2043786"/>
              </p:ext>
            </p:extLst>
          </p:nvPr>
        </p:nvGraphicFramePr>
        <p:xfrm>
          <a:off x="-192890" y="1661945"/>
          <a:ext cx="6594475" cy="504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0" name="Graph" r:id="rId4" imgW="6595186" imgH="5041295" progId="Origin95.Graph">
                  <p:embed/>
                </p:oleObj>
              </mc:Choice>
              <mc:Fallback>
                <p:oleObj name="Graph" r:id="rId4" imgW="6595186" imgH="5041295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192890" y="1661945"/>
                        <a:ext cx="6594475" cy="5041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개체 6">
            <a:extLst>
              <a:ext uri="{FF2B5EF4-FFF2-40B4-BE49-F238E27FC236}">
                <a16:creationId xmlns:a16="http://schemas.microsoft.com/office/drawing/2014/main" id="{E90CA2AC-FD9B-F4CC-AF89-CFB68BA8B33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6291978"/>
              </p:ext>
            </p:extLst>
          </p:nvPr>
        </p:nvGraphicFramePr>
        <p:xfrm>
          <a:off x="5627502" y="1661945"/>
          <a:ext cx="7009515" cy="49476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1" name="Graph" r:id="rId6" imgW="7193482" imgH="5077581" progId="Origin50.Graph">
                  <p:embed/>
                </p:oleObj>
              </mc:Choice>
              <mc:Fallback>
                <p:oleObj name="Graph" r:id="rId6" imgW="7193482" imgH="5077581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27502" y="1661945"/>
                        <a:ext cx="7009515" cy="49476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78563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17276BB-5A02-4F3A-A6F6-8E890E8B40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Experimental results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2A425FD-1C14-4953-9EFE-C019DED4FA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altLang="ko-KR" dirty="0"/>
              <a:t>Inner wall vs Outer wall measurements</a:t>
            </a:r>
            <a:endParaRPr lang="ko-KR" altLang="en-US" dirty="0"/>
          </a:p>
        </p:txBody>
      </p:sp>
      <p:graphicFrame>
        <p:nvGraphicFramePr>
          <p:cNvPr id="4" name="개체 3">
            <a:extLst>
              <a:ext uri="{FF2B5EF4-FFF2-40B4-BE49-F238E27FC236}">
                <a16:creationId xmlns:a16="http://schemas.microsoft.com/office/drawing/2014/main" id="{35ABB1D4-B12C-40C9-8046-22FED3A8ABD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5808651"/>
              </p:ext>
            </p:extLst>
          </p:nvPr>
        </p:nvGraphicFramePr>
        <p:xfrm>
          <a:off x="2944813" y="1667042"/>
          <a:ext cx="6594475" cy="504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10" name="Graph" r:id="rId4" imgW="6595186" imgH="5041295" progId="Origin95.Graph">
                  <p:embed/>
                </p:oleObj>
              </mc:Choice>
              <mc:Fallback>
                <p:oleObj name="Graph" r:id="rId4" imgW="6595186" imgH="5041295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44813" y="1667042"/>
                        <a:ext cx="6594475" cy="5041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720304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C453D02-D24F-40F4-A710-B82D61F90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Experimental results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E073907-6154-425E-85FB-D2AC1B2EA7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Fluid temperature vs inner wall measurements </a:t>
            </a:r>
            <a:endParaRPr lang="ko-KR" altLang="en-US" dirty="0"/>
          </a:p>
        </p:txBody>
      </p:sp>
      <p:graphicFrame>
        <p:nvGraphicFramePr>
          <p:cNvPr id="4" name="개체 3">
            <a:extLst>
              <a:ext uri="{FF2B5EF4-FFF2-40B4-BE49-F238E27FC236}">
                <a16:creationId xmlns:a16="http://schemas.microsoft.com/office/drawing/2014/main" id="{B584E912-7300-4927-9E86-7F0A340B171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3467888"/>
              </p:ext>
            </p:extLst>
          </p:nvPr>
        </p:nvGraphicFramePr>
        <p:xfrm>
          <a:off x="3678476" y="2241047"/>
          <a:ext cx="4835046" cy="36967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5" name="Graph" r:id="rId4" imgW="6595186" imgH="5041295" progId="Origin95.Graph">
                  <p:embed/>
                </p:oleObj>
              </mc:Choice>
              <mc:Fallback>
                <p:oleObj name="Graph" r:id="rId4" imgW="6595186" imgH="5041295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78476" y="2241047"/>
                        <a:ext cx="4835046" cy="36967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개체 5">
            <a:extLst>
              <a:ext uri="{FF2B5EF4-FFF2-40B4-BE49-F238E27FC236}">
                <a16:creationId xmlns:a16="http://schemas.microsoft.com/office/drawing/2014/main" id="{6C5C1B27-4CEA-4785-8782-420815ED233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712824"/>
              </p:ext>
            </p:extLst>
          </p:nvPr>
        </p:nvGraphicFramePr>
        <p:xfrm>
          <a:off x="7670885" y="2250447"/>
          <a:ext cx="4835045" cy="36967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6" name="Graph" r:id="rId6" imgW="6595186" imgH="5041295" progId="Origin95.Graph">
                  <p:embed/>
                </p:oleObj>
              </mc:Choice>
              <mc:Fallback>
                <p:oleObj name="Graph" r:id="rId6" imgW="6595186" imgH="5041295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670885" y="2250447"/>
                        <a:ext cx="4835045" cy="36967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개체 7">
            <a:extLst>
              <a:ext uri="{FF2B5EF4-FFF2-40B4-BE49-F238E27FC236}">
                <a16:creationId xmlns:a16="http://schemas.microsoft.com/office/drawing/2014/main" id="{DBB93F6B-DD10-40F9-B6B8-59F8A69291B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3138499"/>
              </p:ext>
            </p:extLst>
          </p:nvPr>
        </p:nvGraphicFramePr>
        <p:xfrm>
          <a:off x="-313931" y="2257319"/>
          <a:ext cx="4887531" cy="37368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7" name="Graph" r:id="rId8" imgW="6595186" imgH="5041295" progId="Origin95.Graph">
                  <p:embed/>
                </p:oleObj>
              </mc:Choice>
              <mc:Fallback>
                <p:oleObj name="Graph" r:id="rId8" imgW="6595186" imgH="5041295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-313931" y="2257319"/>
                        <a:ext cx="4887531" cy="373683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30704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87FF795-2428-4F62-8718-8FF4B6E93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Simulation basis</a:t>
            </a:r>
            <a:endParaRPr lang="ko-KR" altLang="en-US" dirty="0"/>
          </a:p>
        </p:txBody>
      </p:sp>
      <p:sp>
        <p:nvSpPr>
          <p:cNvPr id="4" name="내용 개체 틀 2">
            <a:extLst>
              <a:ext uri="{FF2B5EF4-FFF2-40B4-BE49-F238E27FC236}">
                <a16:creationId xmlns:a16="http://schemas.microsoft.com/office/drawing/2014/main" id="{B9D7C82B-35A1-9F30-04EB-D8D45EA5BD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336842"/>
            <a:ext cx="11029615" cy="4638508"/>
          </a:xfrm>
        </p:spPr>
        <p:txBody>
          <a:bodyPr/>
          <a:lstStyle/>
          <a:p>
            <a:r>
              <a:rPr lang="en-US" altLang="ko-KR" dirty="0"/>
              <a:t>1-D homogeneous model </a:t>
            </a:r>
            <a:endParaRPr lang="ko-KR" altLang="en-US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2DDCF74C-911B-BC0F-8E23-37DA79296D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296" y="2262197"/>
            <a:ext cx="6307959" cy="30667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DA89530-EE9B-63EC-5302-55DE2A13B71C}"/>
              </a:ext>
            </a:extLst>
          </p:cNvPr>
          <p:cNvSpPr txBox="1"/>
          <p:nvPr/>
        </p:nvSpPr>
        <p:spPr>
          <a:xfrm>
            <a:off x="971600" y="5875396"/>
            <a:ext cx="5395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* Fluid and stainless steel properties are from NIST data. 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5AE59FC-4DC6-AABA-35E8-8DB1D86B5838}"/>
                  </a:ext>
                </a:extLst>
              </p:cNvPr>
              <p:cNvSpPr txBox="1"/>
              <p:nvPr/>
            </p:nvSpPr>
            <p:spPr>
              <a:xfrm>
                <a:off x="7557854" y="2610245"/>
                <a:ext cx="3312368" cy="266028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ko-KR" sz="1400" dirty="0">
                    <a:latin typeface="Arial Unicode MS" panose="020B0604020202020204" pitchFamily="50" charset="-127"/>
                    <a:ea typeface="Arial Unicode MS" panose="020B0604020202020204" pitchFamily="50" charset="-127"/>
                    <a:cs typeface="Arial Unicode MS" panose="020B0604020202020204" pitchFamily="50" charset="-127"/>
                  </a:rPr>
                  <a:t>Mass balance: 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ko-KR" altLang="en-US" sz="1600" i="1">
                              <a:latin typeface="Cambria Math" panose="02040503050406030204" pitchFamily="18" charset="0"/>
                            </a:rPr>
                            <m:t>𝜕𝜌</m:t>
                          </m:r>
                        </m:num>
                        <m:den>
                          <m:r>
                            <a:rPr lang="ko-KR" altLang="en-US" sz="16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altLang="ko-KR" sz="16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ko-KR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ko-KR" altLang="en-US" sz="16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ko-KR" altLang="en-US" sz="1600" i="1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ko-KR" altLang="en-US" sz="16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  <m:r>
                        <a:rPr lang="en-US" altLang="ko-KR" sz="1600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altLang="ko-KR" sz="1600" dirty="0"/>
              </a:p>
              <a:p>
                <a:endParaRPr lang="en-US" altLang="ko-KR" sz="1400" dirty="0"/>
              </a:p>
              <a:p>
                <a:r>
                  <a:rPr lang="en-US" altLang="ko-KR" sz="1400" dirty="0">
                    <a:latin typeface="Arial Unicode MS" panose="020B0604020202020204" pitchFamily="50" charset="-127"/>
                    <a:ea typeface="Arial Unicode MS" panose="020B0604020202020204" pitchFamily="50" charset="-127"/>
                    <a:cs typeface="Arial Unicode MS" panose="020B0604020202020204" pitchFamily="50" charset="-127"/>
                  </a:rPr>
                  <a:t>Momentum balance: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ko-KR" altLang="en-US" sz="16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ko-KR" altLang="en-US" sz="1600" i="1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ko-KR" altLang="en-US" sz="16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altLang="ko-KR" sz="16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ko-KR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ko-KR" altLang="en-US" sz="16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ko-KR" altLang="en-US" sz="1600" i="1">
                              <a:latin typeface="Cambria Math" panose="02040503050406030204" pitchFamily="18" charset="0"/>
                            </a:rPr>
                            <m:t>𝜌</m:t>
                          </m:r>
                          <m:sSup>
                            <m:sSupPr>
                              <m:ctrlPr>
                                <a:rPr lang="en-US" altLang="ko-KR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p>
                              <m:r>
                                <a:rPr lang="en-US" altLang="ko-KR" sz="16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ko-KR" altLang="en-US" sz="16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  <m:r>
                        <a:rPr lang="en-US" altLang="ko-KR" sz="16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ko-KR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ko-KR" altLang="en-US" sz="16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𝑃</m:t>
                          </m:r>
                        </m:num>
                        <m:den>
                          <m:r>
                            <a:rPr lang="ko-KR" altLang="en-US" sz="16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  <m:r>
                        <a:rPr lang="en-US" altLang="ko-KR" sz="16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ko-KR" altLang="en-US" sz="1600" i="1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altLang="ko-KR" sz="1600" i="1">
                          <a:latin typeface="Cambria Math" panose="02040503050406030204" pitchFamily="18" charset="0"/>
                        </a:rPr>
                        <m:t>𝑔</m:t>
                      </m:r>
                      <m:r>
                        <a:rPr lang="en-US" altLang="ko-KR" sz="16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ko-KR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𝑓𝑟𝑖𝑐</m:t>
                          </m:r>
                        </m:sub>
                      </m:sSub>
                    </m:oMath>
                  </m:oMathPara>
                </a14:m>
                <a:endParaRPr lang="en-US" altLang="ko-KR" sz="1400" dirty="0"/>
              </a:p>
              <a:p>
                <a:endParaRPr lang="en-US" altLang="ko-KR" sz="1400" dirty="0"/>
              </a:p>
              <a:p>
                <a:r>
                  <a:rPr lang="en-US" altLang="ko-KR" sz="1400" dirty="0">
                    <a:latin typeface="Arial Unicode MS" panose="020B0604020202020204" pitchFamily="50" charset="-127"/>
                    <a:ea typeface="Arial Unicode MS" panose="020B0604020202020204" pitchFamily="50" charset="-127"/>
                    <a:cs typeface="Arial Unicode MS" panose="020B0604020202020204" pitchFamily="50" charset="-127"/>
                  </a:rPr>
                  <a:t>Energy balance: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ko-KR" altLang="en-US" sz="16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ko-KR" altLang="en-US" sz="1600" i="1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𝑃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ko-KR" altLang="en-US" sz="16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altLang="ko-KR" sz="16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altLang="ko-KR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ko-KR" altLang="en-US" sz="16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ko-KR" altLang="en-US" sz="1600" i="1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𝑢</m:t>
                          </m:r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𝐻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ko-KR" altLang="en-US" sz="1600" i="1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𝑧</m:t>
                          </m:r>
                        </m:den>
                      </m:f>
                      <m:r>
                        <a:rPr lang="en-US" altLang="ko-KR" sz="1600" i="1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̇"/>
                          <m:ctrlPr>
                            <a:rPr lang="en-US" altLang="ko-KR" sz="1600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ko-KR" sz="16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</m:oMath>
                  </m:oMathPara>
                </a14:m>
                <a:endParaRPr lang="ko-KR" altLang="en-US" sz="1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5AE59FC-4DC6-AABA-35E8-8DB1D86B58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7854" y="2610245"/>
                <a:ext cx="3312368" cy="2660280"/>
              </a:xfrm>
              <a:prstGeom prst="rect">
                <a:avLst/>
              </a:prstGeom>
              <a:blipFill>
                <a:blip r:embed="rId4"/>
                <a:stretch>
                  <a:fillRect l="-367" t="-228"/>
                </a:stretch>
              </a:blipFill>
              <a:ln>
                <a:solidFill>
                  <a:schemeClr val="tx1"/>
                </a:solidFill>
                <a:prstDash val="dash"/>
              </a:ln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DDC126AA-D6FC-FFAB-D4C2-35CD97FBD79D}"/>
              </a:ext>
            </a:extLst>
          </p:cNvPr>
          <p:cNvSpPr txBox="1"/>
          <p:nvPr/>
        </p:nvSpPr>
        <p:spPr>
          <a:xfrm>
            <a:off x="7482118" y="1589459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ko-KR" dirty="0">
                <a:latin typeface="Arial" panose="020B0604020202020204" pitchFamily="34" charset="0"/>
                <a:cs typeface="Arial" panose="020B0604020202020204" pitchFamily="34" charset="0"/>
              </a:rPr>
              <a:t>Fluid side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Group 90">
            <a:extLst>
              <a:ext uri="{FF2B5EF4-FFF2-40B4-BE49-F238E27FC236}">
                <a16:creationId xmlns:a16="http://schemas.microsoft.com/office/drawing/2014/main" id="{20145528-2D84-F078-3010-602F38D15682}"/>
              </a:ext>
            </a:extLst>
          </p:cNvPr>
          <p:cNvGrpSpPr/>
          <p:nvPr/>
        </p:nvGrpSpPr>
        <p:grpSpPr>
          <a:xfrm>
            <a:off x="7557854" y="5306980"/>
            <a:ext cx="3546802" cy="584775"/>
            <a:chOff x="4847043" y="2455653"/>
            <a:chExt cx="3842369" cy="63350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1">
                  <a:extLst>
                    <a:ext uri="{FF2B5EF4-FFF2-40B4-BE49-F238E27FC236}">
                      <a16:creationId xmlns:a16="http://schemas.microsoft.com/office/drawing/2014/main" id="{B15AA4D1-95FA-E971-B721-9A6266A40DC0}"/>
                    </a:ext>
                  </a:extLst>
                </p:cNvPr>
                <p:cNvSpPr/>
                <p:nvPr/>
              </p:nvSpPr>
              <p:spPr>
                <a:xfrm>
                  <a:off x="4847043" y="2455653"/>
                  <a:ext cx="2788958" cy="63350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US" altLang="ko-KR" sz="1600" i="1"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altLang="ko-KR" sz="1600" i="1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altLang="ko-KR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</m:d>
                    </m:oMath>
                  </a14:m>
                  <a:r>
                    <a:rPr lang="ko-KR" altLang="en-US" sz="1600" dirty="0">
                      <a:latin typeface="Arial Unicode MS" panose="020B0604020202020204" pitchFamily="50" charset="-127"/>
                      <a:ea typeface="Arial Unicode MS" panose="020B0604020202020204" pitchFamily="50" charset="-127"/>
                      <a:cs typeface="Arial Unicode MS" panose="020B0604020202020204" pitchFamily="50" charset="-127"/>
                    </a:rPr>
                    <a:t> </a:t>
                  </a:r>
                  <a:r>
                    <a:rPr lang="en-US" altLang="ko-KR" sz="1600" dirty="0">
                      <a:latin typeface="Arial Unicode MS" panose="020B0604020202020204" pitchFamily="50" charset="-127"/>
                      <a:ea typeface="Arial Unicode MS" panose="020B0604020202020204" pitchFamily="50" charset="-127"/>
                      <a:cs typeface="Arial Unicode MS" panose="020B0604020202020204" pitchFamily="50" charset="-127"/>
                    </a:rPr>
                    <a:t>(momentum balance)</a:t>
                  </a:r>
                </a:p>
                <a:p>
                  <a14:m>
                    <m:oMath xmlns:m="http://schemas.openxmlformats.org/officeDocument/2006/math">
                      <m:r>
                        <a:rPr lang="en-US" altLang="ko-KR" sz="1600" i="1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US" altLang="ko-KR" sz="1600" i="1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altLang="ko-KR" sz="1600" i="1"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n-US" altLang="ko-KR" sz="1600" i="1">
                          <a:latin typeface="Cambria Math" panose="02040503050406030204" pitchFamily="18" charset="0"/>
                        </a:rPr>
                        <m:t>]</m:t>
                      </m:r>
                    </m:oMath>
                  </a14:m>
                  <a:r>
                    <a:rPr lang="ko-KR" altLang="en-US" sz="1600" dirty="0">
                      <a:latin typeface="Arial Unicode MS" panose="020B0604020202020204" pitchFamily="50" charset="-127"/>
                      <a:ea typeface="Arial Unicode MS" panose="020B0604020202020204" pitchFamily="50" charset="-127"/>
                      <a:cs typeface="Arial Unicode MS" panose="020B0604020202020204" pitchFamily="50" charset="-127"/>
                    </a:rPr>
                    <a:t> </a:t>
                  </a:r>
                  <a:r>
                    <a:rPr lang="en-US" altLang="ko-KR" sz="1600" dirty="0">
                      <a:latin typeface="Arial Unicode MS" panose="020B0604020202020204" pitchFamily="50" charset="-127"/>
                      <a:ea typeface="Arial Unicode MS" panose="020B0604020202020204" pitchFamily="50" charset="-127"/>
                      <a:cs typeface="Arial Unicode MS" panose="020B0604020202020204" pitchFamily="50" charset="-127"/>
                    </a:rPr>
                    <a:t>(energy balance)</a:t>
                  </a:r>
                  <a:endParaRPr lang="ko-KR" altLang="en-US" sz="1600" dirty="0">
                    <a:latin typeface="Arial Unicode MS" panose="020B0604020202020204" pitchFamily="50" charset="-127"/>
                    <a:ea typeface="Arial Unicode MS" panose="020B0604020202020204" pitchFamily="50" charset="-127"/>
                    <a:cs typeface="Arial Unicode MS" panose="020B0604020202020204" pitchFamily="50" charset="-127"/>
                  </a:endParaRPr>
                </a:p>
              </p:txBody>
            </p:sp>
          </mc:Choice>
          <mc:Fallback xmlns="">
            <p:sp>
              <p:nvSpPr>
                <p:cNvPr id="92" name="Rectangle 9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47043" y="2455653"/>
                  <a:ext cx="2788958" cy="633506"/>
                </a:xfrm>
                <a:prstGeom prst="rect">
                  <a:avLst/>
                </a:prstGeom>
                <a:blipFill>
                  <a:blip r:embed="rId5"/>
                  <a:stretch>
                    <a:fillRect t="-3125" b="-12500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1" name="Group 92">
              <a:extLst>
                <a:ext uri="{FF2B5EF4-FFF2-40B4-BE49-F238E27FC236}">
                  <a16:creationId xmlns:a16="http://schemas.microsoft.com/office/drawing/2014/main" id="{6673AA0E-04B1-B1F3-0264-393C155E32AB}"/>
                </a:ext>
              </a:extLst>
            </p:cNvPr>
            <p:cNvGrpSpPr/>
            <p:nvPr/>
          </p:nvGrpSpPr>
          <p:grpSpPr>
            <a:xfrm>
              <a:off x="7546431" y="2649995"/>
              <a:ext cx="216390" cy="320880"/>
              <a:chOff x="8882468" y="5167695"/>
              <a:chExt cx="260915" cy="324000"/>
            </a:xfrm>
          </p:grpSpPr>
          <p:cxnSp>
            <p:nvCxnSpPr>
              <p:cNvPr id="13" name="Straight Connector 103">
                <a:extLst>
                  <a:ext uri="{FF2B5EF4-FFF2-40B4-BE49-F238E27FC236}">
                    <a16:creationId xmlns:a16="http://schemas.microsoft.com/office/drawing/2014/main" id="{51D8B8AC-235C-490F-95D0-9B6532C5FA0F}"/>
                  </a:ext>
                </a:extLst>
              </p:cNvPr>
              <p:cNvCxnSpPr/>
              <p:nvPr/>
            </p:nvCxnSpPr>
            <p:spPr>
              <a:xfrm>
                <a:off x="8994570" y="5167695"/>
                <a:ext cx="0" cy="324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25">
                <a:extLst>
                  <a:ext uri="{FF2B5EF4-FFF2-40B4-BE49-F238E27FC236}">
                    <a16:creationId xmlns:a16="http://schemas.microsoft.com/office/drawing/2014/main" id="{44AFB519-7DCD-5A52-8B16-4FFB04491782}"/>
                  </a:ext>
                </a:extLst>
              </p:cNvPr>
              <p:cNvCxnSpPr/>
              <p:nvPr/>
            </p:nvCxnSpPr>
            <p:spPr>
              <a:xfrm>
                <a:off x="8882468" y="5174840"/>
                <a:ext cx="108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26">
                <a:extLst>
                  <a:ext uri="{FF2B5EF4-FFF2-40B4-BE49-F238E27FC236}">
                    <a16:creationId xmlns:a16="http://schemas.microsoft.com/office/drawing/2014/main" id="{BC903DFF-9818-B332-2413-A0622A5F017A}"/>
                  </a:ext>
                </a:extLst>
              </p:cNvPr>
              <p:cNvCxnSpPr/>
              <p:nvPr/>
            </p:nvCxnSpPr>
            <p:spPr>
              <a:xfrm>
                <a:off x="8882468" y="5487595"/>
                <a:ext cx="108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27">
                <a:extLst>
                  <a:ext uri="{FF2B5EF4-FFF2-40B4-BE49-F238E27FC236}">
                    <a16:creationId xmlns:a16="http://schemas.microsoft.com/office/drawing/2014/main" id="{A25A7C4D-C9F7-5BDD-BECE-4C2DAB5FF8F3}"/>
                  </a:ext>
                </a:extLst>
              </p:cNvPr>
              <p:cNvCxnSpPr/>
              <p:nvPr/>
            </p:nvCxnSpPr>
            <p:spPr>
              <a:xfrm>
                <a:off x="9001102" y="5329696"/>
                <a:ext cx="142281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93">
                  <a:extLst>
                    <a:ext uri="{FF2B5EF4-FFF2-40B4-BE49-F238E27FC236}">
                      <a16:creationId xmlns:a16="http://schemas.microsoft.com/office/drawing/2014/main" id="{E94CC4E9-A1A7-2B5B-6BB0-3F301D385BA7}"/>
                    </a:ext>
                  </a:extLst>
                </p:cNvPr>
                <p:cNvSpPr/>
                <p:nvPr/>
              </p:nvSpPr>
              <p:spPr>
                <a:xfrm>
                  <a:off x="7726927" y="2562167"/>
                  <a:ext cx="962485" cy="4312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ko-KR" b="0" i="1" smtClean="0">
                                <a:latin typeface="Cambria Math" panose="02040503050406030204" pitchFamily="18" charset="0"/>
                              </a:rPr>
                              <m:t>𝑒𝑞</m:t>
                            </m:r>
                          </m:sub>
                        </m:s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</m:d>
                      </m:oMath>
                    </m:oMathPara>
                  </a14:m>
                  <a:endParaRPr lang="ko-KR" altLang="en-US" dirty="0">
                    <a:latin typeface="Arial Unicode MS" panose="020B0604020202020204" pitchFamily="50" charset="-127"/>
                    <a:ea typeface="Arial Unicode MS" panose="020B0604020202020204" pitchFamily="50" charset="-127"/>
                    <a:cs typeface="Arial Unicode MS" panose="020B0604020202020204" pitchFamily="50" charset="-127"/>
                  </a:endParaRPr>
                </a:p>
              </p:txBody>
            </p:sp>
          </mc:Choice>
          <mc:Fallback xmlns="">
            <p:sp>
              <p:nvSpPr>
                <p:cNvPr id="94" name="Rectangle 9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26927" y="2562167"/>
                  <a:ext cx="962485" cy="431299"/>
                </a:xfrm>
                <a:prstGeom prst="rect">
                  <a:avLst/>
                </a:prstGeom>
                <a:blipFill>
                  <a:blip r:embed="rId6"/>
                  <a:stretch>
                    <a:fillRect b="-1538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66">
                <a:extLst>
                  <a:ext uri="{FF2B5EF4-FFF2-40B4-BE49-F238E27FC236}">
                    <a16:creationId xmlns:a16="http://schemas.microsoft.com/office/drawing/2014/main" id="{308900C2-96C5-69C6-5670-C8A11EC73151}"/>
                  </a:ext>
                </a:extLst>
              </p:cNvPr>
              <p:cNvSpPr/>
              <p:nvPr/>
            </p:nvSpPr>
            <p:spPr>
              <a:xfrm>
                <a:off x="7557854" y="2122829"/>
                <a:ext cx="2051813" cy="391582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  <a:ea typeface="Arial Unicode MS" panose="020B0604020202020204" pitchFamily="50" charset="-127"/>
                              <a:cs typeface="Arial Unicode MS" panose="020B0604020202020204" pitchFamily="50" charset="-127"/>
                            </a:rPr>
                          </m:ctrlPr>
                        </m:sSup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Arial Unicode MS" panose="020B0604020202020204" pitchFamily="50" charset="-127"/>
                              <a:cs typeface="Arial Unicode MS" panose="020B0604020202020204" pitchFamily="50" charset="-127"/>
                            </a:rPr>
                            <m:t>𝑞</m:t>
                          </m:r>
                        </m:e>
                        <m:sup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Arial Unicode MS" panose="020B0604020202020204" pitchFamily="50" charset="-127"/>
                              <a:cs typeface="Arial Unicode MS" panose="020B0604020202020204" pitchFamily="50" charset="-127"/>
                            </a:rPr>
                            <m:t>′′</m:t>
                          </m:r>
                        </m:sup>
                      </m:sSup>
                      <m:r>
                        <a:rPr lang="en-US" altLang="ko-KR" b="0" i="1" smtClean="0">
                          <a:latin typeface="Cambria Math" panose="02040503050406030204" pitchFamily="18" charset="0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m:t>=</m:t>
                      </m:r>
                      <m:r>
                        <a:rPr lang="en-US" altLang="ko-KR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m:t>𝒉</m:t>
                      </m:r>
                      <m:r>
                        <a:rPr lang="en-US" altLang="ko-KR" b="0" i="1" smtClean="0">
                          <a:latin typeface="Cambria Math" panose="02040503050406030204" pitchFamily="18" charset="0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m:t>(</m:t>
                      </m:r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  <a:ea typeface="Arial Unicode MS" panose="020B0604020202020204" pitchFamily="50" charset="-127"/>
                              <a:cs typeface="Arial Unicode MS" panose="020B0604020202020204" pitchFamily="50" charset="-127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Arial Unicode MS" panose="020B0604020202020204" pitchFamily="50" charset="-127"/>
                              <a:cs typeface="Arial Unicode MS" panose="020B0604020202020204" pitchFamily="50" charset="-127"/>
                            </a:rPr>
                            <m:t>𝑇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Arial Unicode MS" panose="020B0604020202020204" pitchFamily="50" charset="-127"/>
                              <a:cs typeface="Arial Unicode MS" panose="020B0604020202020204" pitchFamily="50" charset="-127"/>
                            </a:rPr>
                            <m:t>𝑤</m:t>
                          </m:r>
                        </m:sub>
                      </m:sSub>
                      <m:r>
                        <a:rPr lang="en-US" altLang="ko-KR" b="0" i="1" smtClean="0">
                          <a:latin typeface="Cambria Math" panose="02040503050406030204" pitchFamily="18" charset="0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m:t>−</m:t>
                      </m:r>
                      <m:sSub>
                        <m:sSubPr>
                          <m:ctrlPr>
                            <a:rPr lang="en-US" altLang="ko-KR" b="0" i="1" smtClean="0">
                              <a:latin typeface="Cambria Math" panose="02040503050406030204" pitchFamily="18" charset="0"/>
                              <a:ea typeface="Arial Unicode MS" panose="020B0604020202020204" pitchFamily="50" charset="-127"/>
                              <a:cs typeface="Arial Unicode MS" panose="020B0604020202020204" pitchFamily="50" charset="-127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Arial Unicode MS" panose="020B0604020202020204" pitchFamily="50" charset="-127"/>
                              <a:cs typeface="Arial Unicode MS" panose="020B0604020202020204" pitchFamily="50" charset="-127"/>
                            </a:rPr>
                            <m:t>𝑇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 panose="02040503050406030204" pitchFamily="18" charset="0"/>
                              <a:ea typeface="Arial Unicode MS" panose="020B0604020202020204" pitchFamily="50" charset="-127"/>
                              <a:cs typeface="Arial Unicode MS" panose="020B0604020202020204" pitchFamily="50" charset="-127"/>
                            </a:rPr>
                            <m:t>𝑓</m:t>
                          </m:r>
                        </m:sub>
                      </m:sSub>
                      <m:r>
                        <a:rPr lang="en-US" altLang="ko-KR" b="0" i="1" smtClean="0">
                          <a:latin typeface="Cambria Math" panose="02040503050406030204" pitchFamily="18" charset="0"/>
                          <a:ea typeface="Arial Unicode MS" panose="020B0604020202020204" pitchFamily="50" charset="-127"/>
                          <a:cs typeface="Arial Unicode MS" panose="020B0604020202020204" pitchFamily="50" charset="-127"/>
                        </a:rPr>
                        <m:t>)</m:t>
                      </m:r>
                    </m:oMath>
                  </m:oMathPara>
                </a14:m>
                <a:endParaRPr lang="ko-KR" altLang="en-US" dirty="0">
                  <a:latin typeface="Arial Unicode MS" panose="020B0604020202020204" pitchFamily="50" charset="-127"/>
                  <a:ea typeface="Arial Unicode MS" panose="020B0604020202020204" pitchFamily="50" charset="-127"/>
                  <a:cs typeface="Arial Unicode MS" panose="020B0604020202020204" pitchFamily="50" charset="-127"/>
                </a:endParaRPr>
              </a:p>
            </p:txBody>
          </p:sp>
        </mc:Choice>
        <mc:Fallback xmlns="">
          <p:sp>
            <p:nvSpPr>
              <p:cNvPr id="17" name="Rectangle 66">
                <a:extLst>
                  <a:ext uri="{FF2B5EF4-FFF2-40B4-BE49-F238E27FC236}">
                    <a16:creationId xmlns:a16="http://schemas.microsoft.com/office/drawing/2014/main" id="{308900C2-96C5-69C6-5670-C8A11EC7315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7854" y="2122829"/>
                <a:ext cx="2051813" cy="391582"/>
              </a:xfrm>
              <a:prstGeom prst="rect">
                <a:avLst/>
              </a:prstGeom>
              <a:blipFill>
                <a:blip r:embed="rId7"/>
                <a:stretch>
                  <a:fillRect b="-1093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48142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266FDE-BEDB-081C-97DF-60232E8869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43E7BF7-3B64-5B43-CB05-67920430D2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HTC correlations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66BC950-5C53-70E8-246F-E3A9E8C9AD8C}"/>
                  </a:ext>
                </a:extLst>
              </p:cNvPr>
              <p:cNvSpPr txBox="1"/>
              <p:nvPr/>
            </p:nvSpPr>
            <p:spPr>
              <a:xfrm>
                <a:off x="785961" y="6341962"/>
                <a:ext cx="682584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* Experimental data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altLang="ko-KR" sz="1600" b="1" i="1">
                            <a:latin typeface="Cambria Math" panose="02040503050406030204" pitchFamily="18" charset="0"/>
                          </a:rPr>
                          <m:t>𝑴𝑯𝑭</m:t>
                        </m:r>
                      </m:sub>
                    </m:sSub>
                  </m:oMath>
                </a14:m>
                <a:r>
                  <a:rPr lang="en-US" altLang="ko-K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,</a:t>
                </a:r>
                <a:r>
                  <a:rPr lang="ko-KR" alt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altLang="ko-KR" sz="1600" b="1" i="1">
                            <a:latin typeface="Cambria Math" panose="02040503050406030204" pitchFamily="18" charset="0"/>
                          </a:rPr>
                          <m:t>𝑪𝑯𝑭</m:t>
                        </m:r>
                      </m:sub>
                    </m:sSub>
                  </m:oMath>
                </a14:m>
                <a:r>
                  <a:rPr lang="en-US" altLang="ko-K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, and</a:t>
                </a:r>
                <a:r>
                  <a:rPr lang="ko-KR" alt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>
                            <a:latin typeface="Cambria Math" panose="02040503050406030204" pitchFamily="18" charset="0"/>
                          </a:rPr>
                          <m:t>𝒒</m:t>
                        </m:r>
                        <m:r>
                          <a:rPr lang="en-US" altLang="ko-KR" sz="1600" b="1" i="1">
                            <a:latin typeface="Cambria Math" panose="02040503050406030204" pitchFamily="18" charset="0"/>
                          </a:rPr>
                          <m:t>′′</m:t>
                        </m:r>
                      </m:e>
                      <m:sub>
                        <m:r>
                          <a:rPr lang="en-US" altLang="ko-KR" sz="1600" b="1" i="1">
                            <a:latin typeface="Cambria Math" panose="02040503050406030204" pitchFamily="18" charset="0"/>
                          </a:rPr>
                          <m:t>𝑪𝑯𝑭</m:t>
                        </m:r>
                      </m:sub>
                    </m:sSub>
                  </m:oMath>
                </a14:m>
                <a:r>
                  <a:rPr lang="ko-KR" alt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ko-KR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are used in the simulation.</a:t>
                </a:r>
                <a:endParaRPr lang="ko-KR" alt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66BC950-5C53-70E8-246F-E3A9E8C9AD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961" y="6341962"/>
                <a:ext cx="6825843" cy="338554"/>
              </a:xfrm>
              <a:prstGeom prst="rect">
                <a:avLst/>
              </a:prstGeom>
              <a:blipFill>
                <a:blip r:embed="rId3"/>
                <a:stretch>
                  <a:fillRect l="-536" t="-5357" b="-2142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제목 1">
            <a:extLst>
              <a:ext uri="{FF2B5EF4-FFF2-40B4-BE49-F238E27FC236}">
                <a16:creationId xmlns:a16="http://schemas.microsoft.com/office/drawing/2014/main" id="{B2575D13-94C8-0410-E165-D7E309E5B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511697"/>
          </a:xfrm>
        </p:spPr>
        <p:txBody>
          <a:bodyPr>
            <a:normAutofit fontScale="90000"/>
          </a:bodyPr>
          <a:lstStyle/>
          <a:p>
            <a:r>
              <a:rPr lang="en-US" altLang="ko-KR" dirty="0"/>
              <a:t>Simulation basis</a:t>
            </a:r>
            <a:endParaRPr lang="ko-KR" altLang="en-US" dirty="0"/>
          </a:p>
        </p:txBody>
      </p:sp>
      <p:pic>
        <p:nvPicPr>
          <p:cNvPr id="2" name="Picture 65" descr="C:\Users\ukeekim\Desktop\Picture4.png">
            <a:extLst>
              <a:ext uri="{FF2B5EF4-FFF2-40B4-BE49-F238E27FC236}">
                <a16:creationId xmlns:a16="http://schemas.microsoft.com/office/drawing/2014/main" id="{E31B1591-EFDD-EDEC-B36D-A573F4183E8A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182" y="1909703"/>
            <a:ext cx="6008803" cy="174639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그림 7" descr="스크린샷, 블랙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D8B5E5A6-05F2-4AA9-B3ED-5638F4ABF9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025" y="3623765"/>
            <a:ext cx="7157865" cy="253137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6">
                <a:extLst>
                  <a:ext uri="{FF2B5EF4-FFF2-40B4-BE49-F238E27FC236}">
                    <a16:creationId xmlns:a16="http://schemas.microsoft.com/office/drawing/2014/main" id="{DFE76F32-BA4E-D4B6-1EFD-22CDE3C3064E}"/>
                  </a:ext>
                </a:extLst>
              </p:cNvPr>
              <p:cNvSpPr/>
              <p:nvPr/>
            </p:nvSpPr>
            <p:spPr>
              <a:xfrm>
                <a:off x="8940723" y="4450881"/>
                <a:ext cx="1663095" cy="36933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1003">
                <a:schemeClr val="lt1"/>
              </a:fillRef>
              <a:effectRef idx="0">
                <a:scrgbClr r="0" g="0" b="0"/>
              </a:effectRef>
              <a:fontRef idx="major"/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1" i="1"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altLang="ko-KR" b="1" i="1" smtClean="0">
                              <a:latin typeface="Cambria Math" panose="02040503050406030204" pitchFamily="18" charset="0"/>
                            </a:rPr>
                            <m:t>𝑴𝑯𝑭</m:t>
                          </m:r>
                        </m:sub>
                      </m:sSub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9" name="Rectangle 6">
                <a:extLst>
                  <a:ext uri="{FF2B5EF4-FFF2-40B4-BE49-F238E27FC236}">
                    <a16:creationId xmlns:a16="http://schemas.microsoft.com/office/drawing/2014/main" id="{DFE76F32-BA4E-D4B6-1EFD-22CDE3C3064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0723" y="4450881"/>
                <a:ext cx="1663095" cy="369332"/>
              </a:xfrm>
              <a:prstGeom prst="rect">
                <a:avLst/>
              </a:prstGeom>
              <a:blipFill>
                <a:blip r:embed="rId6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31">
                <a:extLst>
                  <a:ext uri="{FF2B5EF4-FFF2-40B4-BE49-F238E27FC236}">
                    <a16:creationId xmlns:a16="http://schemas.microsoft.com/office/drawing/2014/main" id="{D252F89A-711D-7CAE-4AD5-7B350709CB35}"/>
                  </a:ext>
                </a:extLst>
              </p:cNvPr>
              <p:cNvSpPr/>
              <p:nvPr/>
            </p:nvSpPr>
            <p:spPr>
              <a:xfrm>
                <a:off x="8940723" y="4930802"/>
                <a:ext cx="1663095" cy="36933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1003">
                <a:schemeClr val="lt1"/>
              </a:fillRef>
              <a:effectRef idx="0">
                <a:scrgbClr r="0" g="0" b="0"/>
              </a:effectRef>
              <a:fontRef idx="major"/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1" i="1"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altLang="ko-KR" b="1" i="1" smtClean="0">
                              <a:latin typeface="Cambria Math" panose="02040503050406030204" pitchFamily="18" charset="0"/>
                            </a:rPr>
                            <m:t>𝑪𝑯𝑭</m:t>
                          </m:r>
                        </m:sub>
                      </m:sSub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11" name="Rectangle 31">
                <a:extLst>
                  <a:ext uri="{FF2B5EF4-FFF2-40B4-BE49-F238E27FC236}">
                    <a16:creationId xmlns:a16="http://schemas.microsoft.com/office/drawing/2014/main" id="{D252F89A-711D-7CAE-4AD5-7B350709CB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0723" y="4930802"/>
                <a:ext cx="1663095" cy="369332"/>
              </a:xfrm>
              <a:prstGeom prst="rect">
                <a:avLst/>
              </a:prstGeom>
              <a:blipFill>
                <a:blip r:embed="rId7"/>
                <a:stretch>
                  <a:fillRect b="-3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87">
                <a:extLst>
                  <a:ext uri="{FF2B5EF4-FFF2-40B4-BE49-F238E27FC236}">
                    <a16:creationId xmlns:a16="http://schemas.microsoft.com/office/drawing/2014/main" id="{4077B106-DA58-BE4B-B30B-86DAD8EB1E35}"/>
                  </a:ext>
                </a:extLst>
              </p:cNvPr>
              <p:cNvSpPr/>
              <p:nvPr/>
            </p:nvSpPr>
            <p:spPr>
              <a:xfrm>
                <a:off x="8928083" y="5429779"/>
                <a:ext cx="1663095" cy="36933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1003">
                <a:schemeClr val="lt1"/>
              </a:fillRef>
              <a:effectRef idx="0">
                <a:scrgbClr r="0" g="0" b="0"/>
              </a:effectRef>
              <a:fontRef idx="major"/>
            </p:style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1" i="1">
                              <a:latin typeface="Cambria Math" panose="02040503050406030204" pitchFamily="18" charset="0"/>
                            </a:rPr>
                            <m:t>𝒒</m:t>
                          </m:r>
                          <m:r>
                            <a:rPr lang="en-US" altLang="ko-KR" b="1" i="1">
                              <a:latin typeface="Cambria Math" panose="02040503050406030204" pitchFamily="18" charset="0"/>
                            </a:rPr>
                            <m:t>′′</m:t>
                          </m:r>
                        </m:e>
                        <m:sub>
                          <m:r>
                            <a:rPr lang="en-US" altLang="ko-KR" b="1" i="1">
                              <a:latin typeface="Cambria Math" panose="02040503050406030204" pitchFamily="18" charset="0"/>
                            </a:rPr>
                            <m:t>𝑪𝑯𝑭</m:t>
                          </m:r>
                        </m:sub>
                      </m:sSub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12" name="Rectangle 87">
                <a:extLst>
                  <a:ext uri="{FF2B5EF4-FFF2-40B4-BE49-F238E27FC236}">
                    <a16:creationId xmlns:a16="http://schemas.microsoft.com/office/drawing/2014/main" id="{4077B106-DA58-BE4B-B30B-86DAD8EB1E3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8083" y="5429779"/>
                <a:ext cx="1663095" cy="369332"/>
              </a:xfrm>
              <a:prstGeom prst="rect">
                <a:avLst/>
              </a:prstGeom>
              <a:blipFill>
                <a:blip r:embed="rId8"/>
                <a:stretch>
                  <a:fillRect b="-18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33">
            <a:extLst>
              <a:ext uri="{FF2B5EF4-FFF2-40B4-BE49-F238E27FC236}">
                <a16:creationId xmlns:a16="http://schemas.microsoft.com/office/drawing/2014/main" id="{41053012-1DCA-33A6-16AA-8E333961A68C}"/>
              </a:ext>
            </a:extLst>
          </p:cNvPr>
          <p:cNvSpPr/>
          <p:nvPr/>
        </p:nvSpPr>
        <p:spPr>
          <a:xfrm>
            <a:off x="7136913" y="2273644"/>
            <a:ext cx="3809471" cy="338554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HTC for single-phase vapor convection</a:t>
            </a:r>
            <a:endParaRPr lang="ko-KR" altLang="en-US" sz="1600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p:sp>
        <p:nvSpPr>
          <p:cNvPr id="14" name="Rectangle 34">
            <a:extLst>
              <a:ext uri="{FF2B5EF4-FFF2-40B4-BE49-F238E27FC236}">
                <a16:creationId xmlns:a16="http://schemas.microsoft.com/office/drawing/2014/main" id="{9D377C93-D29A-9E87-C309-35FD579B8D1C}"/>
              </a:ext>
            </a:extLst>
          </p:cNvPr>
          <p:cNvSpPr/>
          <p:nvPr/>
        </p:nvSpPr>
        <p:spPr>
          <a:xfrm>
            <a:off x="8333297" y="2741843"/>
            <a:ext cx="2613087" cy="342563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/>
          <a:p>
            <a:pPr algn="ctr"/>
            <a:r>
              <a:rPr lang="en-US" altLang="ko-KR" sz="1600" dirty="0">
                <a:latin typeface="Arial Unicode MS" panose="020B0604020202020204" pitchFamily="50" charset="-127"/>
                <a:ea typeface="Arial Unicode MS" panose="020B0604020202020204" pitchFamily="50" charset="-127"/>
                <a:cs typeface="Arial Unicode MS" panose="020B0604020202020204" pitchFamily="50" charset="-127"/>
              </a:rPr>
              <a:t>HTC for film boiling</a:t>
            </a:r>
            <a:endParaRPr lang="ko-KR" altLang="en-US" sz="1600" dirty="0">
              <a:latin typeface="Arial Unicode MS" panose="020B0604020202020204" pitchFamily="50" charset="-127"/>
              <a:ea typeface="Arial Unicode MS" panose="020B0604020202020204" pitchFamily="50" charset="-127"/>
              <a:cs typeface="Arial Unicode MS" panose="020B0604020202020204" pitchFamily="50" charset="-12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66">
                <a:extLst>
                  <a:ext uri="{FF2B5EF4-FFF2-40B4-BE49-F238E27FC236}">
                    <a16:creationId xmlns:a16="http://schemas.microsoft.com/office/drawing/2014/main" id="{E2325AF7-D82B-2BF6-EE50-4EFF9F2BB238}"/>
                  </a:ext>
                </a:extLst>
              </p:cNvPr>
              <p:cNvSpPr/>
              <p:nvPr/>
            </p:nvSpPr>
            <p:spPr>
              <a:xfrm>
                <a:off x="8549742" y="1505508"/>
                <a:ext cx="2419776" cy="391582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Arial Unicode MS" panose="020B0604020202020204" pitchFamily="50" charset="-127"/>
                            <a:cs typeface="Arial Unicode MS" panose="020B0604020202020204" pitchFamily="50" charset="-127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Arial Unicode MS" panose="020B0604020202020204" pitchFamily="50" charset="-127"/>
                            <a:cs typeface="Arial Unicode MS" panose="020B0604020202020204" pitchFamily="50" charset="-127"/>
                          </a:rPr>
                          <m:t>𝑞</m:t>
                        </m:r>
                      </m:e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Arial Unicode MS" panose="020B0604020202020204" pitchFamily="50" charset="-127"/>
                            <a:cs typeface="Arial Unicode MS" panose="020B0604020202020204" pitchFamily="50" charset="-127"/>
                          </a:rPr>
                          <m:t>′′</m:t>
                        </m:r>
                      </m:sup>
                    </m:sSup>
                    <m:r>
                      <a:rPr lang="en-US" altLang="ko-KR" b="0" i="1" smtClean="0">
                        <a:latin typeface="Cambria Math" panose="02040503050406030204" pitchFamily="18" charset="0"/>
                        <a:ea typeface="Arial Unicode MS" panose="020B0604020202020204" pitchFamily="50" charset="-127"/>
                        <a:cs typeface="Arial Unicode MS" panose="020B0604020202020204" pitchFamily="50" charset="-127"/>
                      </a:rPr>
                      <m:t>=</m:t>
                    </m:r>
                    <m:r>
                      <a:rPr lang="en-US" altLang="ko-KR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Arial Unicode MS" panose="020B0604020202020204" pitchFamily="50" charset="-127"/>
                        <a:cs typeface="Arial Unicode MS" panose="020B0604020202020204" pitchFamily="50" charset="-127"/>
                      </a:rPr>
                      <m:t>𝒉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  <a:ea typeface="Arial Unicode MS" panose="020B0604020202020204" pitchFamily="50" charset="-127"/>
                        <a:cs typeface="Arial Unicode MS" panose="020B0604020202020204" pitchFamily="50" charset="-127"/>
                      </a:rPr>
                      <m:t>(</m:t>
                    </m:r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Arial Unicode MS" panose="020B0604020202020204" pitchFamily="50" charset="-127"/>
                            <a:cs typeface="Arial Unicode MS" panose="020B0604020202020204" pitchFamily="50" charset="-127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Arial Unicode MS" panose="020B0604020202020204" pitchFamily="50" charset="-127"/>
                            <a:cs typeface="Arial Unicode MS" panose="020B0604020202020204" pitchFamily="50" charset="-127"/>
                          </a:rPr>
                          <m:t>𝑇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Arial Unicode MS" panose="020B0604020202020204" pitchFamily="50" charset="-127"/>
                            <a:cs typeface="Arial Unicode MS" panose="020B0604020202020204" pitchFamily="50" charset="-127"/>
                          </a:rPr>
                          <m:t>𝑤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  <a:ea typeface="Arial Unicode MS" panose="020B0604020202020204" pitchFamily="50" charset="-127"/>
                        <a:cs typeface="Arial Unicode MS" panose="020B0604020202020204" pitchFamily="50" charset="-127"/>
                      </a:rPr>
                      <m:t>−</m:t>
                    </m:r>
                    <m:sSub>
                      <m:sSubPr>
                        <m:ctrlPr>
                          <a:rPr lang="en-US" altLang="ko-KR" b="0" i="1" smtClean="0">
                            <a:latin typeface="Cambria Math" panose="02040503050406030204" pitchFamily="18" charset="0"/>
                            <a:ea typeface="Arial Unicode MS" panose="020B0604020202020204" pitchFamily="50" charset="-127"/>
                            <a:cs typeface="Arial Unicode MS" panose="020B0604020202020204" pitchFamily="50" charset="-127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Arial Unicode MS" panose="020B0604020202020204" pitchFamily="50" charset="-127"/>
                            <a:cs typeface="Arial Unicode MS" panose="020B0604020202020204" pitchFamily="50" charset="-127"/>
                          </a:rPr>
                          <m:t>𝑇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Arial Unicode MS" panose="020B0604020202020204" pitchFamily="50" charset="-127"/>
                            <a:cs typeface="Arial Unicode MS" panose="020B0604020202020204" pitchFamily="50" charset="-127"/>
                          </a:rPr>
                          <m:t>𝑓</m:t>
                        </m:r>
                      </m:sub>
                    </m:sSub>
                    <m:r>
                      <a:rPr lang="en-US" altLang="ko-KR" b="0" i="1" smtClean="0">
                        <a:latin typeface="Cambria Math" panose="02040503050406030204" pitchFamily="18" charset="0"/>
                        <a:ea typeface="Arial Unicode MS" panose="020B0604020202020204" pitchFamily="50" charset="-127"/>
                        <a:cs typeface="Arial Unicode MS" panose="020B0604020202020204" pitchFamily="50" charset="-127"/>
                      </a:rPr>
                      <m:t>)</m:t>
                    </m:r>
                  </m:oMath>
                </a14:m>
                <a:r>
                  <a:rPr lang="ko-KR" altLang="en-US" dirty="0">
                    <a:latin typeface="Arial Unicode MS" panose="020B0604020202020204" pitchFamily="50" charset="-127"/>
                    <a:ea typeface="Arial Unicode MS" panose="020B0604020202020204" pitchFamily="50" charset="-127"/>
                    <a:cs typeface="Arial Unicode MS" panose="020B0604020202020204" pitchFamily="50" charset="-127"/>
                  </a:rPr>
                  <a:t> </a:t>
                </a:r>
              </a:p>
            </p:txBody>
          </p:sp>
        </mc:Choice>
        <mc:Fallback xmlns="">
          <p:sp>
            <p:nvSpPr>
              <p:cNvPr id="15" name="Rectangle 66">
                <a:extLst>
                  <a:ext uri="{FF2B5EF4-FFF2-40B4-BE49-F238E27FC236}">
                    <a16:creationId xmlns:a16="http://schemas.microsoft.com/office/drawing/2014/main" id="{E2325AF7-D82B-2BF6-EE50-4EFF9F2BB23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9742" y="1505508"/>
                <a:ext cx="2419776" cy="391582"/>
              </a:xfrm>
              <a:prstGeom prst="rect">
                <a:avLst/>
              </a:prstGeom>
              <a:blipFill>
                <a:blip r:embed="rId9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420CA77A-EFF6-4079-AEB4-F1E159587712}"/>
              </a:ext>
            </a:extLst>
          </p:cNvPr>
          <p:cNvSpPr txBox="1"/>
          <p:nvPr/>
        </p:nvSpPr>
        <p:spPr>
          <a:xfrm>
            <a:off x="10907670" y="4930802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120 K</a:t>
            </a:r>
            <a:endParaRPr lang="ko-KR" alt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C2D6C71-AF61-44A5-A8EB-F5B1E89BB3B4}"/>
              </a:ext>
            </a:extLst>
          </p:cNvPr>
          <p:cNvSpPr txBox="1"/>
          <p:nvPr/>
        </p:nvSpPr>
        <p:spPr>
          <a:xfrm>
            <a:off x="10903767" y="4438481"/>
            <a:ext cx="782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140 K</a:t>
            </a:r>
            <a:endParaRPr lang="ko-KR" alt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41BAEC0-F09A-4F3E-8D12-694CC648F1EF}"/>
              </a:ext>
            </a:extLst>
          </p:cNvPr>
          <p:cNvSpPr txBox="1"/>
          <p:nvPr/>
        </p:nvSpPr>
        <p:spPr>
          <a:xfrm>
            <a:off x="10741207" y="5423123"/>
            <a:ext cx="143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~30 kW/m</a:t>
            </a:r>
            <a:r>
              <a:rPr lang="en-US" altLang="ko-KR" baseline="30000" dirty="0"/>
              <a:t>2</a:t>
            </a:r>
            <a:endParaRPr lang="ko-KR" alt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8256479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4ED5BDF-0040-4CDD-AEFA-E881C63689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HTC correlations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표 4">
                <a:extLst>
                  <a:ext uri="{FF2B5EF4-FFF2-40B4-BE49-F238E27FC236}">
                    <a16:creationId xmlns:a16="http://schemas.microsoft.com/office/drawing/2014/main" id="{1A8E2444-3FD8-3C26-5963-5B0B9C6DEBD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05304163"/>
                  </p:ext>
                </p:extLst>
              </p:nvPr>
            </p:nvGraphicFramePr>
            <p:xfrm>
              <a:off x="2207567" y="2091216"/>
              <a:ext cx="7776864" cy="3790586"/>
            </p:xfrm>
            <a:graphic>
              <a:graphicData uri="http://schemas.openxmlformats.org/drawingml/2006/table">
                <a:tbl>
                  <a:tblPr/>
                  <a:tblGrid>
                    <a:gridCol w="152487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121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3980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10528">
                    <a:tc>
                      <a:txBody>
                        <a:bodyPr/>
                        <a:lstStyle/>
                        <a:p>
                          <a:pPr algn="ctr" latinLnBrk="1">
                            <a:spcAft>
                              <a:spcPts val="0"/>
                            </a:spcAft>
                          </a:pPr>
                          <a:r>
                            <a:rPr lang="en-US" altLang="ko-KR" sz="1400" b="1" kern="100" dirty="0">
                              <a:solidFill>
                                <a:schemeClr val="bg1"/>
                              </a:solidFill>
                              <a:latin typeface="Arial" panose="020B0604020202020204" pitchFamily="34" charset="0"/>
                              <a:ea typeface="맑은 고딕"/>
                              <a:cs typeface="Arial" panose="020B0604020202020204" pitchFamily="34" charset="0"/>
                            </a:rPr>
                            <a:t>Heat</a:t>
                          </a:r>
                          <a:r>
                            <a:rPr lang="en-US" altLang="ko-KR" sz="1400" b="1" kern="100" baseline="0" dirty="0">
                              <a:solidFill>
                                <a:schemeClr val="bg1"/>
                              </a:solidFill>
                              <a:latin typeface="Arial" panose="020B0604020202020204" pitchFamily="34" charset="0"/>
                              <a:ea typeface="맑은 고딕"/>
                              <a:cs typeface="Arial" panose="020B0604020202020204" pitchFamily="34" charset="0"/>
                            </a:rPr>
                            <a:t> transfer regime</a:t>
                          </a:r>
                          <a:endParaRPr lang="ko-KR" sz="1400" b="1" kern="100" dirty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ea typeface="맑은 고딕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400" b="1" kern="100" dirty="0">
                              <a:solidFill>
                                <a:schemeClr val="bg1"/>
                              </a:solidFill>
                              <a:latin typeface="Arial" panose="020B0604020202020204" pitchFamily="34" charset="0"/>
                              <a:ea typeface="맑은 고딕"/>
                              <a:cs typeface="Arial" panose="020B0604020202020204" pitchFamily="34" charset="0"/>
                            </a:rPr>
                            <a:t>Correlation</a:t>
                          </a:r>
                          <a:endParaRPr lang="ko-KR" altLang="ko-KR" sz="1400" b="1" kern="100" dirty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ea typeface="맑은 고딕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400" b="1" kern="100" dirty="0">
                              <a:solidFill>
                                <a:schemeClr val="bg1"/>
                              </a:solidFill>
                              <a:latin typeface="Arial" panose="020B0604020202020204" pitchFamily="34" charset="0"/>
                              <a:ea typeface="맑은 고딕"/>
                              <a:cs typeface="Arial" panose="020B0604020202020204" pitchFamily="34" charset="0"/>
                            </a:rPr>
                            <a:t>Remark</a:t>
                          </a:r>
                          <a:endParaRPr lang="ko-KR" altLang="ko-KR" sz="1400" b="1" kern="100" dirty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ea typeface="맑은 고딕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750382">
                    <a:tc>
                      <a:txBody>
                        <a:bodyPr/>
                        <a:lstStyle/>
                        <a:p>
                          <a:pPr algn="ctr" latinLnBrk="1">
                            <a:spcAft>
                              <a:spcPts val="0"/>
                            </a:spcAft>
                          </a:pPr>
                          <a:r>
                            <a:rPr lang="en-US" altLang="ko-KR" sz="1400" b="1" i="1" kern="100" dirty="0">
                              <a:latin typeface="Arial" panose="020B0604020202020204" pitchFamily="34" charset="0"/>
                              <a:ea typeface="맑은 고딕"/>
                              <a:cs typeface="Arial" panose="020B0604020202020204" pitchFamily="34" charset="0"/>
                            </a:rPr>
                            <a:t>Single-phase convection</a:t>
                          </a:r>
                          <a:endParaRPr lang="ko-KR" sz="1400" b="0" i="1" kern="100" dirty="0">
                            <a:latin typeface="Arial" panose="020B0604020202020204" pitchFamily="34" charset="0"/>
                            <a:ea typeface="맑은 고딕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ko-KR" sz="1600" b="0" i="1" smtClean="0">
                                    <a:latin typeface="Cambria Math" panose="02040503050406030204" pitchFamily="18" charset="0"/>
                                  </a:rPr>
                                  <m:t>𝑁𝑢</m:t>
                                </m:r>
                                <m:r>
                                  <a:rPr lang="en-US" altLang="ko-KR" sz="1600" b="0" i="1" smtClean="0">
                                    <a:latin typeface="Cambria Math" panose="02040503050406030204" pitchFamily="18" charset="0"/>
                                  </a:rPr>
                                  <m:t>=1.8</m:t>
                                </m:r>
                                <m:sSup>
                                  <m:sSupPr>
                                    <m:ctrlPr>
                                      <a:rPr lang="en-US" altLang="ko-KR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sz="1600" b="0" i="1" smtClean="0">
                                        <a:latin typeface="Cambria Math" panose="02040503050406030204" pitchFamily="18" charset="0"/>
                                      </a:rPr>
                                      <m:t>𝑅𝑒</m:t>
                                    </m:r>
                                  </m:e>
                                  <m:sup>
                                    <m:r>
                                      <a:rPr lang="en-US" altLang="ko-KR" sz="1600" b="0" i="1" smtClean="0">
                                        <a:latin typeface="Cambria Math" panose="02040503050406030204" pitchFamily="18" charset="0"/>
                                      </a:rPr>
                                      <m:t>0.8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altLang="ko-KR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sz="1600" b="0" i="1" smtClean="0">
                                        <a:latin typeface="Cambria Math" panose="02040503050406030204" pitchFamily="18" charset="0"/>
                                      </a:rPr>
                                      <m:t>𝑃𝑟</m:t>
                                    </m:r>
                                  </m:e>
                                  <m:sup>
                                    <m:r>
                                      <a:rPr lang="en-US" altLang="ko-KR" sz="1600" b="0" i="1" smtClean="0">
                                        <a:latin typeface="Cambria Math" panose="02040503050406030204" pitchFamily="18" charset="0"/>
                                      </a:rPr>
                                      <m:t>0.33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altLang="ko-KR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sz="1600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f>
                                      <m:fPr>
                                        <m:type m:val="lin"/>
                                        <m:ctrlPr>
                                          <a:rPr lang="en-US" altLang="ko-KR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altLang="ko-KR" sz="16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ko-KR" altLang="en-US" sz="16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𝜇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ko-KR" sz="16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𝑤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altLang="ko-KR" sz="16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ko-KR" altLang="en-US" sz="1600" i="1">
                                                <a:latin typeface="Cambria Math" panose="02040503050406030204" pitchFamily="18" charset="0"/>
                                              </a:rPr>
                                              <m:t>𝜇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ko-KR" sz="16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𝑔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  <m:r>
                                      <a:rPr lang="en-US" altLang="ko-KR" sz="1600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altLang="ko-KR" sz="1600" b="0" i="1" smtClean="0">
                                        <a:latin typeface="Cambria Math" panose="02040503050406030204" pitchFamily="18" charset="0"/>
                                      </a:rPr>
                                      <m:t>−0.5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ko-KR" altLang="ko-KR" sz="1600" b="1" kern="100" dirty="0">
                            <a:latin typeface="Arial" panose="020B0604020202020204" pitchFamily="34" charset="0"/>
                            <a:ea typeface="맑은 고딕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ko-KR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400" b="0" i="1" smtClean="0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ko-KR" sz="14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  <m:r>
                                  <a:rPr lang="en-US" altLang="ko-KR" sz="1400" b="0" i="1" smtClean="0">
                                    <a:latin typeface="Cambria Math" panose="02040503050406030204" pitchFamily="18" charset="0"/>
                                  </a:rPr>
                                  <m:t>=(</m:t>
                                </m:r>
                                <m:sSub>
                                  <m:sSubPr>
                                    <m:ctrlPr>
                                      <a:rPr lang="en-US" altLang="ko-KR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4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ko-KR" sz="1400" b="0" i="1" smtClean="0">
                                        <a:latin typeface="Cambria Math" panose="02040503050406030204" pitchFamily="18" charset="0"/>
                                      </a:rPr>
                                      <m:t>𝑤</m:t>
                                    </m:r>
                                  </m:sub>
                                </m:sSub>
                                <m:r>
                                  <a:rPr lang="en-US" altLang="ko-KR" sz="1400" b="0" i="1" smtClean="0"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altLang="ko-KR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400" i="1"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altLang="ko-KR" sz="1400" b="0" i="1" smtClean="0"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sub>
                                </m:sSub>
                                <m:r>
                                  <a:rPr lang="en-US" altLang="ko-KR" sz="1400" b="0" i="1" smtClean="0">
                                    <a:latin typeface="Cambria Math" panose="02040503050406030204" pitchFamily="18" charset="0"/>
                                  </a:rPr>
                                  <m:t>)/2</m:t>
                                </m:r>
                              </m:oMath>
                            </m:oMathPara>
                          </a14:m>
                          <a:endParaRPr lang="ko-KR" altLang="en-US" sz="1400" dirty="0"/>
                        </a:p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altLang="ko-KR" sz="700" dirty="0">
                            <a:latin typeface="Arial Unicode MS" panose="020B0604020202020204" pitchFamily="50" charset="-127"/>
                            <a:ea typeface="Arial Unicode MS" panose="020B0604020202020204" pitchFamily="50" charset="-127"/>
                            <a:cs typeface="Arial Unicode MS" panose="020B0604020202020204" pitchFamily="50" charset="-127"/>
                          </a:endParaRPr>
                        </a:p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400" dirty="0">
                              <a:latin typeface="Arial Unicode MS" panose="020B0604020202020204" pitchFamily="50" charset="-127"/>
                              <a:ea typeface="Arial Unicode MS" panose="020B0604020202020204" pitchFamily="50" charset="-127"/>
                              <a:cs typeface="Arial Unicode MS" panose="020B0604020202020204" pitchFamily="50" charset="-127"/>
                            </a:rPr>
                            <a:t>The properties at the representative mean temperature are used in single-phase heat transfer calculation.  </a:t>
                          </a:r>
                          <a:endParaRPr lang="ko-KR" altLang="en-US" sz="1400" dirty="0">
                            <a:latin typeface="Arial Unicode MS" panose="020B0604020202020204" pitchFamily="50" charset="-127"/>
                            <a:ea typeface="Arial Unicode MS" panose="020B0604020202020204" pitchFamily="50" charset="-127"/>
                            <a:cs typeface="Arial Unicode MS" panose="020B0604020202020204" pitchFamily="50" charset="-127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529676">
                    <a:tc>
                      <a:txBody>
                        <a:bodyPr/>
                        <a:lstStyle/>
                        <a:p>
                          <a:pPr algn="ctr" latinLnBrk="1">
                            <a:spcAft>
                              <a:spcPts val="0"/>
                            </a:spcAft>
                          </a:pPr>
                          <a:r>
                            <a:rPr lang="en-US" altLang="ko-KR" sz="1400" b="1" i="1" kern="100" dirty="0">
                              <a:latin typeface="Arial" panose="020B0604020202020204" pitchFamily="34" charset="0"/>
                              <a:ea typeface="맑은 고딕"/>
                              <a:cs typeface="Arial" panose="020B0604020202020204" pitchFamily="34" charset="0"/>
                            </a:rPr>
                            <a:t>Film boiling</a:t>
                          </a:r>
                          <a:endParaRPr lang="ko-KR" altLang="ko-KR" sz="1400" b="0" i="1" kern="100" dirty="0">
                            <a:latin typeface="Arial" panose="020B0604020202020204" pitchFamily="34" charset="0"/>
                            <a:ea typeface="맑은 고딕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ko-KR" sz="1600" b="0" i="1" smtClean="0">
                                    <a:latin typeface="Cambria Math" panose="02040503050406030204" pitchFamily="18" charset="0"/>
                                  </a:rPr>
                                  <m:t>𝑁𝑢</m:t>
                                </m:r>
                                <m:r>
                                  <a:rPr lang="en-US" altLang="ko-KR" sz="1600" b="0" i="1" smtClean="0">
                                    <a:latin typeface="Cambria Math" panose="02040503050406030204" pitchFamily="18" charset="0"/>
                                  </a:rPr>
                                  <m:t>=1.08</m:t>
                                </m:r>
                                <m:sSup>
                                  <m:sSupPr>
                                    <m:ctrlPr>
                                      <a:rPr lang="en-US" altLang="ko-KR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sSub>
                                      <m:sSubPr>
                                        <m:ctrlPr>
                                          <a:rPr lang="en-US" altLang="ko-KR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altLang="ko-KR" sz="1600" b="0" i="1" smtClean="0">
                                            <a:latin typeface="Cambria Math" panose="02040503050406030204" pitchFamily="18" charset="0"/>
                                          </a:rPr>
                                          <m:t>𝑅𝑒</m:t>
                                        </m:r>
                                      </m:e>
                                      <m:sub>
                                        <m:r>
                                          <a:rPr lang="en-US" altLang="ko-KR" sz="1600" b="0" i="1" smtClean="0">
                                            <a:latin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sub>
                                    </m:sSub>
                                  </m:e>
                                  <m:sup>
                                    <m:r>
                                      <a:rPr lang="en-US" altLang="ko-KR" sz="1600" b="0" i="1" smtClean="0">
                                        <a:latin typeface="Cambria Math" panose="02040503050406030204" pitchFamily="18" charset="0"/>
                                      </a:rPr>
                                      <m:t>0.7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altLang="ko-KR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sz="1600" b="0" i="1" smtClean="0">
                                        <a:latin typeface="Cambria Math" panose="02040503050406030204" pitchFamily="18" charset="0"/>
                                      </a:rPr>
                                      <m:t>𝑃𝑟</m:t>
                                    </m:r>
                                  </m:e>
                                  <m:sup>
                                    <m:r>
                                      <a:rPr lang="en-US" altLang="ko-KR" sz="1600" b="0" i="1" smtClean="0">
                                        <a:latin typeface="Cambria Math" panose="02040503050406030204" pitchFamily="18" charset="0"/>
                                      </a:rPr>
                                      <m:t>0.33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altLang="ko-KR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sz="1400" b="0" i="1" smtClean="0">
                                        <a:latin typeface="Cambria Math" panose="02040503050406030204" pitchFamily="18" charset="0"/>
                                      </a:rPr>
                                      <m:t>(</m:t>
                                    </m:r>
                                    <m:f>
                                      <m:fPr>
                                        <m:type m:val="lin"/>
                                        <m:ctrlPr>
                                          <a:rPr lang="en-US" altLang="ko-KR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n-US" altLang="ko-KR" sz="1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ko-KR" altLang="en-US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𝜇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ko-KR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𝑤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altLang="ko-KR" sz="1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ko-KR" altLang="en-US" sz="1400" i="1">
                                                <a:latin typeface="Cambria Math" panose="02040503050406030204" pitchFamily="18" charset="0"/>
                                              </a:rPr>
                                              <m:t>𝜇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ko-KR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𝑔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  <m:r>
                                      <a:rPr lang="en-US" altLang="ko-KR" sz="1400" b="0" i="1" smtClean="0">
                                        <a:latin typeface="Cambria Math" panose="02040503050406030204" pitchFamily="18" charset="0"/>
                                      </a:rPr>
                                      <m:t>)</m:t>
                                    </m:r>
                                  </m:e>
                                  <m:sup>
                                    <m:r>
                                      <a:rPr lang="en-US" altLang="ko-KR" sz="1400" b="0" i="1" smtClean="0">
                                        <a:latin typeface="Cambria Math" panose="02040503050406030204" pitchFamily="18" charset="0"/>
                                      </a:rPr>
                                      <m:t>0.3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altLang="ko-KR" sz="1400" b="1" kern="100" dirty="0">
                            <a:latin typeface="Arial" panose="020B0604020202020204" pitchFamily="34" charset="0"/>
                            <a:ea typeface="맑은 고딕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altLang="ko-KR" sz="1200" b="1" kern="100" dirty="0">
                            <a:latin typeface="Arial" panose="020B0604020202020204" pitchFamily="34" charset="0"/>
                            <a:ea typeface="맑은 고딕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altLang="ko-KR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1400" i="1">
                                        <a:latin typeface="Cambria Math" panose="02040503050406030204" pitchFamily="18" charset="0"/>
                                      </a:rPr>
                                      <m:t>𝑅𝑒</m:t>
                                    </m:r>
                                  </m:e>
                                  <m:sub>
                                    <m:r>
                                      <a:rPr lang="en-US" altLang="ko-KR" sz="1400" i="1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sub>
                                </m:sSub>
                                <m:r>
                                  <a:rPr lang="en-US" altLang="ko-KR" sz="14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d>
                                  <m:dPr>
                                    <m:ctrlPr>
                                      <a:rPr lang="en-US" altLang="ko-KR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f>
                                      <m:fPr>
                                        <m:ctrlPr>
                                          <a:rPr lang="en-US" altLang="ko-KR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ko-KR" altLang="en-US" sz="1400" b="0" i="1" smtClean="0">
                                            <a:latin typeface="Cambria Math" panose="02040503050406030204" pitchFamily="18" charset="0"/>
                                          </a:rPr>
                                          <m:t>𝜌</m:t>
                                        </m:r>
                                        <m:r>
                                          <a:rPr lang="en-US" altLang="ko-KR" sz="1400" b="0" i="1" smtClean="0">
                                            <a:latin typeface="Cambria Math" panose="02040503050406030204" pitchFamily="18" charset="0"/>
                                          </a:rPr>
                                          <m:t>𝑢𝐷</m:t>
                                        </m:r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n-US" altLang="ko-KR" sz="1400" b="0" i="1" smtClean="0">
                                                <a:latin typeface="Cambria Math" panose="020405030504060302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ko-KR" altLang="en-US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𝜇</m:t>
                                            </m:r>
                                          </m:e>
                                          <m:sub>
                                            <m:r>
                                              <a:rPr lang="en-US" altLang="ko-KR" sz="1400" b="0" i="1" smtClean="0">
                                                <a:latin typeface="Cambria Math" panose="02040503050406030204" pitchFamily="18" charset="0"/>
                                              </a:rPr>
                                              <m:t>𝑔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d>
                                <m:r>
                                  <a:rPr lang="en-US" altLang="ko-KR" sz="1400" b="0" i="1" smtClean="0">
                                    <a:latin typeface="Cambria Math" panose="02040503050406030204" pitchFamily="18" charset="0"/>
                                  </a:rPr>
                                  <m:t>[</m:t>
                                </m:r>
                                <m:r>
                                  <a:rPr lang="en-US" altLang="ko-KR" sz="14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altLang="ko-KR" sz="1400" b="0" i="1" smtClean="0">
                                    <a:latin typeface="Cambria Math" panose="02040503050406030204" pitchFamily="18" charset="0"/>
                                  </a:rPr>
                                  <m:t>+(1−</m:t>
                                </m:r>
                                <m:r>
                                  <a:rPr lang="en-US" altLang="ko-KR" sz="1400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US" altLang="ko-KR" sz="1400" b="0" i="1" smtClean="0"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  <m:f>
                                  <m:fPr>
                                    <m:ctrlPr>
                                      <a:rPr lang="en-US" altLang="ko-KR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altLang="ko-KR" sz="14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ko-KR" altLang="en-US" sz="1400" b="0" i="1" smtClean="0">
                                            <a:latin typeface="Cambria Math" panose="02040503050406030204" pitchFamily="18" charset="0"/>
                                          </a:rPr>
                                          <m:t>𝜌</m:t>
                                        </m:r>
                                      </m:e>
                                      <m:sub>
                                        <m:r>
                                          <a:rPr lang="en-US" altLang="ko-KR" sz="1400" b="0" i="1" smtClean="0">
                                            <a:latin typeface="Cambria Math" panose="02040503050406030204" pitchFamily="18" charset="0"/>
                                          </a:rPr>
                                          <m:t>𝑔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altLang="ko-KR" sz="14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ko-KR" altLang="en-US" sz="1400" i="1">
                                            <a:latin typeface="Cambria Math" panose="02040503050406030204" pitchFamily="18" charset="0"/>
                                          </a:rPr>
                                          <m:t>𝜌</m:t>
                                        </m:r>
                                      </m:e>
                                      <m:sub>
                                        <m:r>
                                          <a:rPr lang="en-US" altLang="ko-KR" sz="1400" b="0" i="1" smtClean="0">
                                            <a:latin typeface="Cambria Math" panose="02040503050406030204" pitchFamily="18" charset="0"/>
                                          </a:rPr>
                                          <m:t>𝑙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altLang="ko-KR" sz="1400" b="0" i="1" smtClean="0">
                                    <a:latin typeface="Cambria Math" panose="02040503050406030204" pitchFamily="18" charset="0"/>
                                  </a:rPr>
                                  <m:t>]</m:t>
                                </m:r>
                              </m:oMath>
                            </m:oMathPara>
                          </a14:m>
                          <a:endParaRPr lang="ko-KR" altLang="en-US" sz="1400" dirty="0"/>
                        </a:p>
                      </a:txBody>
                      <a:tcPr marL="68580" marR="6858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400" dirty="0">
                              <a:latin typeface="Arial Unicode MS" panose="020B0604020202020204" pitchFamily="50" charset="-127"/>
                              <a:ea typeface="Arial Unicode MS" panose="020B0604020202020204" pitchFamily="50" charset="-127"/>
                              <a:cs typeface="Arial Unicode MS" panose="020B0604020202020204" pitchFamily="50" charset="-127"/>
                            </a:rPr>
                            <a:t>Assumption:</a:t>
                          </a:r>
                          <a:r>
                            <a:rPr lang="en-US" altLang="ko-KR" sz="1400" baseline="0" dirty="0">
                              <a:latin typeface="Arial Unicode MS" panose="020B0604020202020204" pitchFamily="50" charset="-127"/>
                              <a:ea typeface="Arial Unicode MS" panose="020B0604020202020204" pitchFamily="50" charset="-127"/>
                              <a:cs typeface="Arial Unicode MS" panose="020B0604020202020204" pitchFamily="50" charset="-127"/>
                            </a:rPr>
                            <a:t> </a:t>
                          </a:r>
                        </a:p>
                        <a:p>
                          <a:pPr marL="0" marR="0" lvl="0" indent="0" algn="l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400" dirty="0">
                              <a:latin typeface="Arial Unicode MS" panose="020B0604020202020204" pitchFamily="50" charset="-127"/>
                              <a:ea typeface="Arial Unicode MS" panose="020B0604020202020204" pitchFamily="50" charset="-127"/>
                              <a:cs typeface="Arial Unicode MS" panose="020B0604020202020204" pitchFamily="50" charset="-127"/>
                            </a:rPr>
                            <a:t>homogeneous </a:t>
                          </a:r>
                          <a:r>
                            <a:rPr lang="en-US" altLang="zh-CN" sz="1400" dirty="0">
                              <a:latin typeface="Arial Unicode MS" panose="020B0604020202020204" pitchFamily="50" charset="-127"/>
                              <a:ea typeface="Arial Unicode MS" panose="020B0604020202020204" pitchFamily="50" charset="-127"/>
                              <a:cs typeface="Arial Unicode MS" panose="020B0604020202020204" pitchFamily="50" charset="-127"/>
                            </a:rPr>
                            <a:t>fluid</a:t>
                          </a:r>
                          <a:endParaRPr lang="ko-KR" altLang="en-US" sz="1400" dirty="0">
                            <a:latin typeface="Arial Unicode MS" panose="020B0604020202020204" pitchFamily="50" charset="-127"/>
                            <a:ea typeface="Arial Unicode MS" panose="020B0604020202020204" pitchFamily="50" charset="-127"/>
                            <a:cs typeface="Arial Unicode MS" panose="020B0604020202020204" pitchFamily="50" charset="-127"/>
                          </a:endParaRPr>
                        </a:p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altLang="ko-KR" sz="800" i="1" dirty="0">
                            <a:latin typeface="Cambria Math" panose="02040503050406030204" pitchFamily="18" charset="0"/>
                          </a:endParaRPr>
                        </a:p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ko-KR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16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ko-KR" sz="1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ko-KR" altLang="en-US" sz="1600" i="1" smtClean="0">
                                          <a:latin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n-US" altLang="ko-KR" sz="1600" b="0" i="1" smtClean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ko-KR" sz="16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ko-KR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ko-K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ko-KR" altLang="en-US" sz="1600" i="1">
                                          <a:latin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n-US" altLang="ko-KR" sz="1600" b="0" i="1" smtClean="0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altLang="ko-KR" sz="1600" dirty="0"/>
                            <a:t>+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ko-KR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16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altLang="ko-KR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ko-KR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ko-K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ko-KR" altLang="en-US" sz="1600" i="1">
                                          <a:latin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b>
                                      <m:r>
                                        <a:rPr lang="en-US" altLang="ko-KR" sz="1600" b="0" i="1" smtClean="0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en-US" altLang="ko-KR" sz="1400" dirty="0"/>
                        </a:p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ko-KR" altLang="en-US" sz="1050" dirty="0"/>
                        </a:p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ko-KR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16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ko-KR" sz="16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ko-KR" altLang="en-US" sz="1600" i="1" smtClean="0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altLang="ko-KR" sz="1600" b="0" i="1" smtClean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altLang="ko-KR" sz="16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ko-KR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ko-K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ko-KR" altLang="en-US" sz="1600" i="1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altLang="ko-KR" sz="1600" b="0" i="1" smtClean="0">
                                          <a:latin typeface="Cambria Math" panose="02040503050406030204" pitchFamily="18" charset="0"/>
                                        </a:rPr>
                                        <m:t>𝑔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altLang="ko-KR" sz="1600" dirty="0"/>
                            <a:t>+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altLang="ko-KR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16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altLang="ko-KR" sz="16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altLang="ko-KR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altLang="ko-KR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ko-KR" altLang="en-US" sz="1600" i="1">
                                          <a:latin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en-US" altLang="ko-KR" sz="1600" b="0" i="1" smtClean="0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endParaRPr lang="ko-KR" altLang="en-US" sz="1400" dirty="0"/>
                        </a:p>
                      </a:txBody>
                      <a:tcPr marL="68580" marR="6858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표 4">
                <a:extLst>
                  <a:ext uri="{FF2B5EF4-FFF2-40B4-BE49-F238E27FC236}">
                    <a16:creationId xmlns:a16="http://schemas.microsoft.com/office/drawing/2014/main" id="{1A8E2444-3FD8-3C26-5963-5B0B9C6DEBD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05304163"/>
                  </p:ext>
                </p:extLst>
              </p:nvPr>
            </p:nvGraphicFramePr>
            <p:xfrm>
              <a:off x="2207567" y="2091216"/>
              <a:ext cx="7776864" cy="3790586"/>
            </p:xfrm>
            <a:graphic>
              <a:graphicData uri="http://schemas.openxmlformats.org/drawingml/2006/table">
                <a:tbl>
                  <a:tblPr/>
                  <a:tblGrid>
                    <a:gridCol w="152487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81218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439801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10528">
                    <a:tc>
                      <a:txBody>
                        <a:bodyPr/>
                        <a:lstStyle/>
                        <a:p>
                          <a:pPr algn="ctr" latinLnBrk="1">
                            <a:spcAft>
                              <a:spcPts val="0"/>
                            </a:spcAft>
                          </a:pPr>
                          <a:r>
                            <a:rPr lang="en-US" altLang="ko-KR" sz="1400" b="1" kern="100" dirty="0">
                              <a:solidFill>
                                <a:schemeClr val="bg1"/>
                              </a:solidFill>
                              <a:latin typeface="Arial" panose="020B0604020202020204" pitchFamily="34" charset="0"/>
                              <a:ea typeface="맑은 고딕"/>
                              <a:cs typeface="Arial" panose="020B0604020202020204" pitchFamily="34" charset="0"/>
                            </a:rPr>
                            <a:t>Heat</a:t>
                          </a:r>
                          <a:r>
                            <a:rPr lang="en-US" altLang="ko-KR" sz="1400" b="1" kern="100" baseline="0" dirty="0">
                              <a:solidFill>
                                <a:schemeClr val="bg1"/>
                              </a:solidFill>
                              <a:latin typeface="Arial" panose="020B0604020202020204" pitchFamily="34" charset="0"/>
                              <a:ea typeface="맑은 고딕"/>
                              <a:cs typeface="Arial" panose="020B0604020202020204" pitchFamily="34" charset="0"/>
                            </a:rPr>
                            <a:t> transfer regime</a:t>
                          </a:r>
                          <a:endParaRPr lang="ko-KR" sz="1400" b="1" kern="100" dirty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ea typeface="맑은 고딕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solidFill>
                            <a:srgbClr val="C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400" b="1" kern="100" dirty="0">
                              <a:solidFill>
                                <a:schemeClr val="bg1"/>
                              </a:solidFill>
                              <a:latin typeface="Arial" panose="020B0604020202020204" pitchFamily="34" charset="0"/>
                              <a:ea typeface="맑은 고딕"/>
                              <a:cs typeface="Arial" panose="020B0604020202020204" pitchFamily="34" charset="0"/>
                            </a:rPr>
                            <a:t>Correlation</a:t>
                          </a:r>
                          <a:endParaRPr lang="ko-KR" altLang="ko-KR" sz="1400" b="1" kern="100" dirty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ea typeface="맑은 고딕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1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ko-KR" sz="1400" b="1" kern="100" dirty="0">
                              <a:solidFill>
                                <a:schemeClr val="bg1"/>
                              </a:solidFill>
                              <a:latin typeface="Arial" panose="020B0604020202020204" pitchFamily="34" charset="0"/>
                              <a:ea typeface="맑은 고딕"/>
                              <a:cs typeface="Arial" panose="020B0604020202020204" pitchFamily="34" charset="0"/>
                            </a:rPr>
                            <a:t>Remark</a:t>
                          </a:r>
                          <a:endParaRPr lang="ko-KR" altLang="ko-KR" sz="1400" b="1" kern="100" dirty="0">
                            <a:solidFill>
                              <a:schemeClr val="bg1"/>
                            </a:solidFill>
                            <a:latin typeface="Arial" panose="020B0604020202020204" pitchFamily="34" charset="0"/>
                            <a:ea typeface="맑은 고딕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750382">
                    <a:tc>
                      <a:txBody>
                        <a:bodyPr/>
                        <a:lstStyle/>
                        <a:p>
                          <a:pPr algn="ctr" latinLnBrk="1">
                            <a:spcAft>
                              <a:spcPts val="0"/>
                            </a:spcAft>
                          </a:pPr>
                          <a:r>
                            <a:rPr lang="en-US" altLang="ko-KR" sz="1400" b="1" i="1" kern="100" dirty="0">
                              <a:latin typeface="Arial" panose="020B0604020202020204" pitchFamily="34" charset="0"/>
                              <a:ea typeface="맑은 고딕"/>
                              <a:cs typeface="Arial" panose="020B0604020202020204" pitchFamily="34" charset="0"/>
                            </a:rPr>
                            <a:t>Single-phase convection</a:t>
                          </a:r>
                          <a:endParaRPr lang="ko-KR" sz="1400" b="0" i="1" kern="100" dirty="0">
                            <a:latin typeface="Arial" panose="020B0604020202020204" pitchFamily="34" charset="0"/>
                            <a:ea typeface="맑은 고딕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marL="68580" marR="6858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0096" t="-29965" r="-64058" b="-895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marL="68580" marR="6858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19250" t="-29965" r="-250" b="-8954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529676">
                    <a:tc>
                      <a:txBody>
                        <a:bodyPr/>
                        <a:lstStyle/>
                        <a:p>
                          <a:pPr algn="ctr" latinLnBrk="1">
                            <a:spcAft>
                              <a:spcPts val="0"/>
                            </a:spcAft>
                          </a:pPr>
                          <a:r>
                            <a:rPr lang="en-US" altLang="ko-KR" sz="1400" b="1" i="1" kern="100" dirty="0">
                              <a:latin typeface="Arial" panose="020B0604020202020204" pitchFamily="34" charset="0"/>
                              <a:ea typeface="맑은 고딕"/>
                              <a:cs typeface="Arial" panose="020B0604020202020204" pitchFamily="34" charset="0"/>
                            </a:rPr>
                            <a:t>Film boiling</a:t>
                          </a:r>
                          <a:endParaRPr lang="ko-KR" altLang="ko-KR" sz="1400" b="0" i="1" kern="100" dirty="0">
                            <a:latin typeface="Arial" panose="020B0604020202020204" pitchFamily="34" charset="0"/>
                            <a:ea typeface="맑은 고딕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marL="68580" marR="6858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40096" t="-148606" r="-64058" b="-23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ko-KR"/>
                        </a:p>
                      </a:txBody>
                      <a:tcPr marL="68580" marR="68580" marT="0" marB="0" anchor="ctr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635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3"/>
                          <a:stretch>
                            <a:fillRect l="-219250" t="-148606" r="-250" b="-23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0" name="제목 1">
            <a:extLst>
              <a:ext uri="{FF2B5EF4-FFF2-40B4-BE49-F238E27FC236}">
                <a16:creationId xmlns:a16="http://schemas.microsoft.com/office/drawing/2014/main" id="{298EBE77-2051-502B-0F1C-C75C451039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511697"/>
          </a:xfrm>
        </p:spPr>
        <p:txBody>
          <a:bodyPr>
            <a:normAutofit fontScale="90000"/>
          </a:bodyPr>
          <a:lstStyle/>
          <a:p>
            <a:r>
              <a:rPr lang="en-US" altLang="ko-KR" dirty="0"/>
              <a:t>Simulation basis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962644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3AAB8C-5E4D-0A29-0528-A48089A51E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BB31D46-BF38-E460-8DF9-4D9964C826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Evaporated mass flow rate calculation based on the measurements</a:t>
            </a:r>
          </a:p>
          <a:p>
            <a:r>
              <a:rPr lang="en-US" altLang="ko-KR" dirty="0"/>
              <a:t>Evaporation mass flow rate during the filling process of LN2</a:t>
            </a:r>
            <a:endParaRPr lang="ko-KR" altLang="en-US" dirty="0"/>
          </a:p>
        </p:txBody>
      </p:sp>
      <p:sp>
        <p:nvSpPr>
          <p:cNvPr id="10" name="제목 1">
            <a:extLst>
              <a:ext uri="{FF2B5EF4-FFF2-40B4-BE49-F238E27FC236}">
                <a16:creationId xmlns:a16="http://schemas.microsoft.com/office/drawing/2014/main" id="{FDE3C0A5-891C-2F68-155D-0D9081689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511697"/>
          </a:xfrm>
        </p:spPr>
        <p:txBody>
          <a:bodyPr>
            <a:normAutofit fontScale="90000"/>
          </a:bodyPr>
          <a:lstStyle/>
          <a:p>
            <a:r>
              <a:rPr lang="en-US" altLang="ko-KR" dirty="0"/>
              <a:t>Simulation basis</a:t>
            </a:r>
            <a:endParaRPr lang="ko-KR" altLang="en-US" dirty="0"/>
          </a:p>
        </p:txBody>
      </p:sp>
      <p:graphicFrame>
        <p:nvGraphicFramePr>
          <p:cNvPr id="2" name="개체 1">
            <a:extLst>
              <a:ext uri="{FF2B5EF4-FFF2-40B4-BE49-F238E27FC236}">
                <a16:creationId xmlns:a16="http://schemas.microsoft.com/office/drawing/2014/main" id="{342F82D3-7292-D188-AC27-947EF97C2F2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947563"/>
              </p:ext>
            </p:extLst>
          </p:nvPr>
        </p:nvGraphicFramePr>
        <p:xfrm>
          <a:off x="5516637" y="2237602"/>
          <a:ext cx="6243003" cy="44075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0" name="Graph" r:id="rId4" imgW="7193482" imgH="5077581" progId="Origin50.Graph">
                  <p:embed/>
                </p:oleObj>
              </mc:Choice>
              <mc:Fallback>
                <p:oleObj name="Graph" r:id="rId4" imgW="7193482" imgH="5077581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516637" y="2237602"/>
                        <a:ext cx="6243003" cy="44075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0CE29B9-F5F0-9795-9B61-51959C1E58CC}"/>
                  </a:ext>
                </a:extLst>
              </p:cNvPr>
              <p:cNvSpPr txBox="1"/>
              <p:nvPr/>
            </p:nvSpPr>
            <p:spPr>
              <a:xfrm>
                <a:off x="7681427" y="2258071"/>
                <a:ext cx="263224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altLang="ko-KR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altLang="ko-KR" b="0" i="1" dirty="0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acc>
                      <m:r>
                        <a:rPr lang="en-US" altLang="ko-KR" b="0" i="1" dirty="0" smtClean="0">
                          <a:latin typeface="Cambria Math" panose="02040503050406030204" pitchFamily="18" charset="0"/>
                        </a:rPr>
                        <m:t>=1.56−0.17</m:t>
                      </m:r>
                      <m:r>
                        <a:rPr lang="en-US" altLang="ko-KR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m:rPr>
                          <m:sty m:val="p"/>
                        </m:rPr>
                        <a:rPr lang="en-US" altLang="ko-KR" b="0" i="0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ln</m:t>
                      </m:r>
                      <m:r>
                        <a:rPr lang="en-US" altLang="ko-KR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⁡(</m:t>
                      </m:r>
                      <m:r>
                        <a:rPr lang="en-US" altLang="ko-KR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altLang="ko-KR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0CE29B9-F5F0-9795-9B61-51959C1E58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1427" y="2258071"/>
                <a:ext cx="2632243" cy="369332"/>
              </a:xfrm>
              <a:prstGeom prst="rect">
                <a:avLst/>
              </a:prstGeom>
              <a:blipFill>
                <a:blip r:embed="rId6"/>
                <a:stretch>
                  <a:fillRect b="-1639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개체 4">
            <a:extLst>
              <a:ext uri="{FF2B5EF4-FFF2-40B4-BE49-F238E27FC236}">
                <a16:creationId xmlns:a16="http://schemas.microsoft.com/office/drawing/2014/main" id="{FE638064-4917-4105-9F20-D85D06F810B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11010786"/>
              </p:ext>
            </p:extLst>
          </p:nvPr>
        </p:nvGraphicFramePr>
        <p:xfrm>
          <a:off x="250229" y="2353258"/>
          <a:ext cx="5613546" cy="42919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1" name="Graph" r:id="rId7" imgW="6595186" imgH="5041295" progId="Origin95.Graph">
                  <p:embed/>
                </p:oleObj>
              </mc:Choice>
              <mc:Fallback>
                <p:oleObj name="Graph" r:id="rId7" imgW="6595186" imgH="5041295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0229" y="2353258"/>
                        <a:ext cx="5613546" cy="42919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221293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0B41F9-1469-59DD-D7B5-E057FDDB95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개체 3">
            <a:extLst>
              <a:ext uri="{FF2B5EF4-FFF2-40B4-BE49-F238E27FC236}">
                <a16:creationId xmlns:a16="http://schemas.microsoft.com/office/drawing/2014/main" id="{01639CCA-552A-8550-08D5-AC9E4020003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6503233"/>
              </p:ext>
            </p:extLst>
          </p:nvPr>
        </p:nvGraphicFramePr>
        <p:xfrm>
          <a:off x="1946274" y="958004"/>
          <a:ext cx="8569325" cy="604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4" name="Graph" r:id="rId4" imgW="5276094" imgH="3725038" progId="Origin50.Graph">
                  <p:embed/>
                </p:oleObj>
              </mc:Choice>
              <mc:Fallback>
                <p:oleObj name="Graph" r:id="rId4" imgW="5276094" imgH="3725038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46274" y="958004"/>
                        <a:ext cx="8569325" cy="6048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개체 4">
            <a:extLst>
              <a:ext uri="{FF2B5EF4-FFF2-40B4-BE49-F238E27FC236}">
                <a16:creationId xmlns:a16="http://schemas.microsoft.com/office/drawing/2014/main" id="{0EF41F1A-8910-A30F-28B5-6D85CF0F122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9676888"/>
              </p:ext>
            </p:extLst>
          </p:nvPr>
        </p:nvGraphicFramePr>
        <p:xfrm>
          <a:off x="1946273" y="958003"/>
          <a:ext cx="8569325" cy="6046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5" name="Graph" r:id="rId6" imgW="5276094" imgH="3725038" progId="Origin50.Graph">
                  <p:embed/>
                </p:oleObj>
              </mc:Choice>
              <mc:Fallback>
                <p:oleObj name="Graph" r:id="rId6" imgW="5276094" imgH="3725038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946273" y="958003"/>
                        <a:ext cx="8569325" cy="6046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제목 1">
            <a:extLst>
              <a:ext uri="{FF2B5EF4-FFF2-40B4-BE49-F238E27FC236}">
                <a16:creationId xmlns:a16="http://schemas.microsoft.com/office/drawing/2014/main" id="{896A5C65-8C7B-44CC-D569-C1DD2E8A19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Simulation results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791338A-1121-50B7-DDF2-8F0369BFA2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Inner wall temperature estimation by simulation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3226545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2B5C4E9-40F0-4AFC-829E-439F2D74C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Summary 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348C9E4-4CFA-4721-88A3-A6F96D2508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Tank wall inner, outer temperature measured</a:t>
            </a:r>
          </a:p>
          <a:p>
            <a:r>
              <a:rPr lang="en-US" altLang="ko-KR" dirty="0"/>
              <a:t>Inlet flow mass rate, accumulated liquid mass compared to find boil-off rate per time</a:t>
            </a:r>
          </a:p>
          <a:p>
            <a:r>
              <a:rPr lang="en-US" altLang="ko-KR" dirty="0"/>
              <a:t>Chill-down of the tank wall investigated with comparison of simulation</a:t>
            </a:r>
          </a:p>
          <a:p>
            <a:r>
              <a:rPr lang="en-US" altLang="ko-KR" dirty="0"/>
              <a:t>New heat transfer correlation has ben discussed. 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95230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제목 5">
            <a:extLst>
              <a:ext uri="{FF2B5EF4-FFF2-40B4-BE49-F238E27FC236}">
                <a16:creationId xmlns:a16="http://schemas.microsoft.com/office/drawing/2014/main" id="{78412057-0A48-4616-8B71-3044D6E96E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Thank you</a:t>
            </a:r>
            <a:endParaRPr lang="ko-KR" altLang="en-US" dirty="0"/>
          </a:p>
        </p:txBody>
      </p:sp>
      <p:sp>
        <p:nvSpPr>
          <p:cNvPr id="7" name="텍스트 개체 틀 6">
            <a:extLst>
              <a:ext uri="{FF2B5EF4-FFF2-40B4-BE49-F238E27FC236}">
                <a16:creationId xmlns:a16="http://schemas.microsoft.com/office/drawing/2014/main" id="{AEAAEBA5-A9C9-4A35-A7BA-2F9CBADFDD8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52023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E562972-3449-42D1-8185-B4BEFD52A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597255"/>
          </a:xfrm>
        </p:spPr>
        <p:txBody>
          <a:bodyPr rtlCol="0"/>
          <a:lstStyle/>
          <a:p>
            <a:pPr rtl="0"/>
            <a:r>
              <a:rPr lang="en-US" altLang="ko" dirty="0"/>
              <a:t>Contents</a:t>
            </a:r>
            <a:endParaRPr lang="ko" dirty="0">
              <a:latin typeface="Malgun Gothic" panose="020B0503020000020004" pitchFamily="50" charset="-127"/>
              <a:ea typeface="Malgun Gothic" panose="020B0503020000020004" pitchFamily="50" charset="-127"/>
            </a:endParaRPr>
          </a:p>
        </p:txBody>
      </p:sp>
      <p:sp>
        <p:nvSpPr>
          <p:cNvPr id="5" name="내용 개체 틀 4">
            <a:extLst>
              <a:ext uri="{FF2B5EF4-FFF2-40B4-BE49-F238E27FC236}">
                <a16:creationId xmlns:a16="http://schemas.microsoft.com/office/drawing/2014/main" id="{004B7EDB-2EBE-4255-995F-81DF2E9D4A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652337"/>
            <a:ext cx="11029615" cy="4323013"/>
          </a:xfrm>
        </p:spPr>
        <p:txBody>
          <a:bodyPr anchor="t"/>
          <a:lstStyle/>
          <a:p>
            <a:pPr>
              <a:lnSpc>
                <a:spcPct val="100000"/>
              </a:lnSpc>
            </a:pPr>
            <a:endParaRPr lang="en-US" altLang="ko-KR" dirty="0"/>
          </a:p>
          <a:p>
            <a:pPr>
              <a:lnSpc>
                <a:spcPct val="100000"/>
              </a:lnSpc>
            </a:pPr>
            <a:r>
              <a:rPr lang="en-US" altLang="ko-KR" dirty="0"/>
              <a:t>Introduction</a:t>
            </a:r>
          </a:p>
          <a:p>
            <a:pPr>
              <a:lnSpc>
                <a:spcPct val="100000"/>
              </a:lnSpc>
            </a:pPr>
            <a:r>
              <a:rPr lang="en-US" altLang="ko-KR" dirty="0"/>
              <a:t>Experimental setup</a:t>
            </a:r>
          </a:p>
          <a:p>
            <a:pPr>
              <a:lnSpc>
                <a:spcPct val="100000"/>
              </a:lnSpc>
            </a:pPr>
            <a:r>
              <a:rPr lang="en-US" altLang="ko-KR" dirty="0"/>
              <a:t>Simulation setup</a:t>
            </a:r>
          </a:p>
          <a:p>
            <a:pPr>
              <a:lnSpc>
                <a:spcPct val="100000"/>
              </a:lnSpc>
            </a:pPr>
            <a:r>
              <a:rPr lang="en-US" altLang="ko-KR" dirty="0"/>
              <a:t>Comparison</a:t>
            </a:r>
          </a:p>
          <a:p>
            <a:pPr>
              <a:lnSpc>
                <a:spcPct val="100000"/>
              </a:lnSpc>
            </a:pPr>
            <a:r>
              <a:rPr lang="en-US" altLang="ko-KR" dirty="0"/>
              <a:t>Future work</a:t>
            </a:r>
          </a:p>
          <a:p>
            <a:pPr>
              <a:lnSpc>
                <a:spcPct val="100000"/>
              </a:lnSpc>
            </a:pPr>
            <a:endParaRPr lang="en-US" altLang="ko-KR" dirty="0"/>
          </a:p>
          <a:p>
            <a:pPr>
              <a:lnSpc>
                <a:spcPct val="100000"/>
              </a:lnSpc>
            </a:pPr>
            <a:endParaRPr lang="en-US" altLang="ko-KR" dirty="0"/>
          </a:p>
          <a:p>
            <a:pPr>
              <a:lnSpc>
                <a:spcPct val="100000"/>
              </a:lnSpc>
            </a:pP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9533149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ADEEB69-0727-0462-3D32-F8516D3DB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Microgravity</a:t>
            </a:r>
            <a:r>
              <a:rPr lang="ko-KR" altLang="en-US" dirty="0"/>
              <a:t> </a:t>
            </a:r>
            <a:r>
              <a:rPr lang="en-US" altLang="ko-KR" dirty="0"/>
              <a:t>fluid</a:t>
            </a:r>
            <a:r>
              <a:rPr lang="ko-KR" altLang="en-US" dirty="0"/>
              <a:t> </a:t>
            </a:r>
            <a:r>
              <a:rPr lang="en-US" altLang="ko-KR" dirty="0"/>
              <a:t>transfer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A3760E5-A177-F213-5C82-E238B4C450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r>
              <a:rPr lang="en-US" altLang="ko-KR" sz="2000" dirty="0"/>
              <a:t>1g vs 0g Fluid transfer</a:t>
            </a:r>
            <a:endParaRPr lang="ko-KR" altLang="en-US" sz="2000" dirty="0"/>
          </a:p>
        </p:txBody>
      </p:sp>
      <p:grpSp>
        <p:nvGrpSpPr>
          <p:cNvPr id="7" name="그룹 6">
            <a:extLst>
              <a:ext uri="{FF2B5EF4-FFF2-40B4-BE49-F238E27FC236}">
                <a16:creationId xmlns:a16="http://schemas.microsoft.com/office/drawing/2014/main" id="{0BDEB6B0-FE36-DDB1-72A6-CB0123618421}"/>
              </a:ext>
            </a:extLst>
          </p:cNvPr>
          <p:cNvGrpSpPr/>
          <p:nvPr/>
        </p:nvGrpSpPr>
        <p:grpSpPr>
          <a:xfrm>
            <a:off x="2097024" y="2153242"/>
            <a:ext cx="7997952" cy="4383024"/>
            <a:chOff x="2097024" y="1928876"/>
            <a:chExt cx="7997952" cy="4383024"/>
          </a:xfrm>
        </p:grpSpPr>
        <p:pic>
          <p:nvPicPr>
            <p:cNvPr id="4" name="Picture 1">
              <a:extLst>
                <a:ext uri="{FF2B5EF4-FFF2-40B4-BE49-F238E27FC236}">
                  <a16:creationId xmlns:a16="http://schemas.microsoft.com/office/drawing/2014/main" id="{B87E6329-87CA-C015-4201-FF8376CDF6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97024" y="1928876"/>
              <a:ext cx="7997952" cy="4383024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id="{6C864DBD-25B6-17A1-76F9-61248EAEDA33}"/>
                </a:ext>
              </a:extLst>
            </p:cNvPr>
            <p:cNvSpPr/>
            <p:nvPr/>
          </p:nvSpPr>
          <p:spPr>
            <a:xfrm>
              <a:off x="4364736" y="4803648"/>
              <a:ext cx="999744" cy="109728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E5D4A44-E429-FA8F-A43B-B816B24D9FD2}"/>
                </a:ext>
              </a:extLst>
            </p:cNvPr>
            <p:cNvSpPr/>
            <p:nvPr/>
          </p:nvSpPr>
          <p:spPr>
            <a:xfrm>
              <a:off x="8772144" y="4804473"/>
              <a:ext cx="999744" cy="109728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53ADC834-A3EB-2849-34F7-77ABB6ECD5F8}"/>
              </a:ext>
            </a:extLst>
          </p:cNvPr>
          <p:cNvSpPr txBox="1"/>
          <p:nvPr/>
        </p:nvSpPr>
        <p:spPr>
          <a:xfrm>
            <a:off x="9956800" y="5130800"/>
            <a:ext cx="1462260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추진제 다량 소모 및</a:t>
            </a:r>
          </a:p>
          <a:p>
            <a:r>
              <a:rPr lang="ko-KR" altLang="en-US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임무실패</a:t>
            </a:r>
            <a:endParaRPr lang="en-US" altLang="ko-KR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endParaRPr lang="en-US" altLang="ko-KR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r>
              <a:rPr lang="ko-KR" altLang="en-US" sz="11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열전달 현상 파악</a:t>
            </a:r>
            <a:r>
              <a:rPr lang="en-US" altLang="ko-KR" sz="1100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</a:t>
            </a:r>
          </a:p>
          <a:p>
            <a:r>
              <a:rPr lang="ko-KR" altLang="en-US" sz="1100" dirty="0">
                <a:latin typeface="맑은 고딕" panose="020B0503020000020004" pitchFamily="50" charset="-127"/>
                <a:ea typeface="맑은 고딕" panose="020B0503020000020004" pitchFamily="50" charset="-127"/>
                <a:sym typeface="Wingdings" panose="05000000000000000000" pitchFamily="2" charset="2"/>
              </a:rPr>
              <a:t>          추진제 관리</a:t>
            </a:r>
            <a:endParaRPr lang="en-US" altLang="ko-KR" sz="11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914394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633D0CD-D0BC-4DF1-8C68-2EC79C8D4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Microgravity propellant management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B91CC5C-4FA7-4153-85AE-91BE5473A7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altLang="ko-KR" dirty="0"/>
              <a:t>Cryogenic propellent management in microgravity </a:t>
            </a:r>
          </a:p>
          <a:p>
            <a:pPr lvl="1"/>
            <a:r>
              <a:rPr lang="en-US" altLang="ko-KR" dirty="0"/>
              <a:t>Pressure control, fluid transfer, gauging</a:t>
            </a:r>
            <a:endParaRPr lang="ko-KR" altLang="en-US" dirty="0"/>
          </a:p>
        </p:txBody>
      </p:sp>
      <p:pic>
        <p:nvPicPr>
          <p:cNvPr id="4100" name="Picture 4" descr="Intuitive Machines Nova-C readies for soft moon landing | VoxelMatters -  The heart of additive manufacturing">
            <a:extLst>
              <a:ext uri="{FF2B5EF4-FFF2-40B4-BE49-F238E27FC236}">
                <a16:creationId xmlns:a16="http://schemas.microsoft.com/office/drawing/2014/main" id="{47EB4EB0-C2F2-4F7E-9EB9-48E665EA05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0706" y="2358425"/>
            <a:ext cx="3595266" cy="4277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NASA Perspectives on Cryo H2 Storage | FLOW-3D">
            <a:extLst>
              <a:ext uri="{FF2B5EF4-FFF2-40B4-BE49-F238E27FC236}">
                <a16:creationId xmlns:a16="http://schemas.microsoft.com/office/drawing/2014/main" id="{71EFD5D4-E5B1-465B-BA73-F2B8D75346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973" y="2290005"/>
            <a:ext cx="5209711" cy="4323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videoplayback">
            <a:hlinkClick r:id="" action="ppaction://media"/>
            <a:extLst>
              <a:ext uri="{FF2B5EF4-FFF2-40B4-BE49-F238E27FC236}">
                <a16:creationId xmlns:a16="http://schemas.microsoft.com/office/drawing/2014/main" id="{8CE7BC64-0D44-4691-8A34-A54F31F141CE}"/>
              </a:ext>
            </a:extLst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28232" end="76440.9999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341936" y="101934"/>
            <a:ext cx="3592837" cy="2020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87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12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B7B3807-DD6B-4448-B191-E620F0A31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Introduction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7601AE-F748-4353-8E6A-BF4ACC16CF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Launch vehicles utilize the cryogenic propellants</a:t>
            </a:r>
          </a:p>
          <a:p>
            <a:pPr lvl="1"/>
            <a:r>
              <a:rPr lang="en-US" altLang="ko-KR" dirty="0"/>
              <a:t>Liquid methane ~120 K</a:t>
            </a:r>
          </a:p>
          <a:p>
            <a:pPr lvl="1"/>
            <a:r>
              <a:rPr lang="en-US" altLang="ko-KR" dirty="0"/>
              <a:t>Liquid oxygen ~90 K</a:t>
            </a:r>
          </a:p>
          <a:p>
            <a:pPr lvl="1"/>
            <a:r>
              <a:rPr lang="en-US" altLang="ko-KR" dirty="0"/>
              <a:t>Liquid hydrogen  ~ 20 K</a:t>
            </a:r>
          </a:p>
          <a:p>
            <a:pPr lvl="1"/>
            <a:endParaRPr lang="en-US" altLang="ko-KR" dirty="0"/>
          </a:p>
          <a:p>
            <a:r>
              <a:rPr lang="en-US" altLang="ko-KR" dirty="0"/>
              <a:t>Efficient utilization of cryogenic liquids required for the future missions</a:t>
            </a:r>
          </a:p>
          <a:p>
            <a:pPr lvl="1"/>
            <a:r>
              <a:rPr lang="en-US" altLang="ko-KR" dirty="0"/>
              <a:t>Earth (1g), moon, mars</a:t>
            </a:r>
          </a:p>
          <a:p>
            <a:endParaRPr lang="en-US" altLang="ko-KR" dirty="0"/>
          </a:p>
          <a:p>
            <a:pPr marL="0" indent="0">
              <a:buNone/>
            </a:pPr>
            <a:endParaRPr lang="en-US" altLang="ko-KR" dirty="0"/>
          </a:p>
          <a:p>
            <a:pPr lvl="1"/>
            <a:endParaRPr lang="en-US" altLang="ko-KR" dirty="0"/>
          </a:p>
          <a:p>
            <a:endParaRPr lang="en-US" altLang="ko-KR" dirty="0"/>
          </a:p>
        </p:txBody>
      </p:sp>
      <p:pic>
        <p:nvPicPr>
          <p:cNvPr id="1026" name="Picture 2" descr="Nuri (rocket) - Wikipedia">
            <a:extLst>
              <a:ext uri="{FF2B5EF4-FFF2-40B4-BE49-F238E27FC236}">
                <a16:creationId xmlns:a16="http://schemas.microsoft.com/office/drawing/2014/main" id="{9BE94AA0-A247-4D19-AC6F-D6BEDBF796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0284" y="1453064"/>
            <a:ext cx="2578363" cy="440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9268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994B337-4EFE-411F-AD76-B5C6171BD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Introduction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8EE6BAD-FDCC-4645-B9FB-045E25B86C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Cryogenic liquid transfer process @ 1g</a:t>
            </a:r>
          </a:p>
          <a:p>
            <a:pPr lvl="1"/>
            <a:r>
              <a:rPr lang="en-US" altLang="ko-KR" dirty="0"/>
              <a:t>Cooled tank &amp; Cooled liquid  </a:t>
            </a:r>
            <a:r>
              <a:rPr lang="en-US" altLang="ko-KR" dirty="0">
                <a:sym typeface="Wingdings" panose="05000000000000000000" pitchFamily="2" charset="2"/>
              </a:rPr>
              <a:t> </a:t>
            </a:r>
            <a:r>
              <a:rPr lang="en-US" altLang="ko-KR" dirty="0">
                <a:solidFill>
                  <a:srgbClr val="FF0000"/>
                </a:solidFill>
                <a:sym typeface="Wingdings" panose="05000000000000000000" pitchFamily="2" charset="2"/>
              </a:rPr>
              <a:t>Hot</a:t>
            </a:r>
            <a:r>
              <a:rPr lang="en-US" altLang="ko-KR" dirty="0">
                <a:sym typeface="Wingdings" panose="05000000000000000000" pitchFamily="2" charset="2"/>
              </a:rPr>
              <a:t> tank walls and </a:t>
            </a:r>
            <a:r>
              <a:rPr lang="en-US" altLang="ko-KR" dirty="0">
                <a:solidFill>
                  <a:srgbClr val="0070C0"/>
                </a:solidFill>
                <a:sym typeface="Wingdings" panose="05000000000000000000" pitchFamily="2" charset="2"/>
              </a:rPr>
              <a:t>cold</a:t>
            </a:r>
            <a:r>
              <a:rPr lang="en-US" altLang="ko-KR" dirty="0">
                <a:sym typeface="Wingdings" panose="05000000000000000000" pitchFamily="2" charset="2"/>
              </a:rPr>
              <a:t> liquid</a:t>
            </a:r>
          </a:p>
          <a:p>
            <a:r>
              <a:rPr lang="en-US" altLang="ko-KR" dirty="0">
                <a:sym typeface="Wingdings" panose="05000000000000000000" pitchFamily="2" charset="2"/>
              </a:rPr>
              <a:t>Precise estimation of boil off rate according to the wall temperature distribution</a:t>
            </a:r>
            <a:endParaRPr lang="ko-KR" altLang="en-US" dirty="0"/>
          </a:p>
        </p:txBody>
      </p:sp>
      <p:grpSp>
        <p:nvGrpSpPr>
          <p:cNvPr id="37" name="그룹 36">
            <a:extLst>
              <a:ext uri="{FF2B5EF4-FFF2-40B4-BE49-F238E27FC236}">
                <a16:creationId xmlns:a16="http://schemas.microsoft.com/office/drawing/2014/main" id="{CA06802F-C790-494E-B5BB-ABC3281654CE}"/>
              </a:ext>
            </a:extLst>
          </p:cNvPr>
          <p:cNvGrpSpPr/>
          <p:nvPr/>
        </p:nvGrpSpPr>
        <p:grpSpPr>
          <a:xfrm>
            <a:off x="1150341" y="2534147"/>
            <a:ext cx="4078332" cy="1717678"/>
            <a:chOff x="871459" y="2760938"/>
            <a:chExt cx="5022153" cy="2115188"/>
          </a:xfrm>
        </p:grpSpPr>
        <p:sp>
          <p:nvSpPr>
            <p:cNvPr id="35" name="직사각형 34">
              <a:extLst>
                <a:ext uri="{FF2B5EF4-FFF2-40B4-BE49-F238E27FC236}">
                  <a16:creationId xmlns:a16="http://schemas.microsoft.com/office/drawing/2014/main" id="{144DAD8B-CFAC-4B4B-B572-B03E0BA00A9D}"/>
                </a:ext>
              </a:extLst>
            </p:cNvPr>
            <p:cNvSpPr/>
            <p:nvPr/>
          </p:nvSpPr>
          <p:spPr>
            <a:xfrm>
              <a:off x="3198742" y="4588329"/>
              <a:ext cx="845378" cy="19051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14" name="그룹 13">
              <a:extLst>
                <a:ext uri="{FF2B5EF4-FFF2-40B4-BE49-F238E27FC236}">
                  <a16:creationId xmlns:a16="http://schemas.microsoft.com/office/drawing/2014/main" id="{C34A95B7-78FD-4380-BEC3-9EF7E7265353}"/>
                </a:ext>
              </a:extLst>
            </p:cNvPr>
            <p:cNvGrpSpPr/>
            <p:nvPr/>
          </p:nvGrpSpPr>
          <p:grpSpPr>
            <a:xfrm>
              <a:off x="979380" y="3226361"/>
              <a:ext cx="4914232" cy="1649765"/>
              <a:chOff x="529389" y="3344779"/>
              <a:chExt cx="6482882" cy="2176379"/>
            </a:xfrm>
          </p:grpSpPr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635AC9B0-B0D7-4FF3-B7EB-F24241A2AC3B}"/>
                  </a:ext>
                </a:extLst>
              </p:cNvPr>
              <p:cNvSpPr/>
              <p:nvPr/>
            </p:nvSpPr>
            <p:spPr>
              <a:xfrm>
                <a:off x="529390" y="3868821"/>
                <a:ext cx="1614905" cy="165233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" name="직사각형 15">
                <a:extLst>
                  <a:ext uri="{FF2B5EF4-FFF2-40B4-BE49-F238E27FC236}">
                    <a16:creationId xmlns:a16="http://schemas.microsoft.com/office/drawing/2014/main" id="{9703C951-FB07-40B1-B44B-E710F7C2E15A}"/>
                  </a:ext>
                </a:extLst>
              </p:cNvPr>
              <p:cNvSpPr/>
              <p:nvPr/>
            </p:nvSpPr>
            <p:spPr>
              <a:xfrm>
                <a:off x="4569327" y="3457073"/>
                <a:ext cx="1614905" cy="2064085"/>
              </a:xfrm>
              <a:prstGeom prst="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3C3FAA9-ABDF-4255-97C9-D60BDF7BC5C4}"/>
                  </a:ext>
                </a:extLst>
              </p:cNvPr>
              <p:cNvSpPr txBox="1"/>
              <p:nvPr/>
            </p:nvSpPr>
            <p:spPr>
              <a:xfrm>
                <a:off x="6229684" y="3344779"/>
                <a:ext cx="7825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dirty="0"/>
                  <a:t>300 K</a:t>
                </a:r>
                <a:endParaRPr lang="ko-KR" altLang="en-US" dirty="0"/>
              </a:p>
            </p:txBody>
          </p:sp>
          <p:sp>
            <p:nvSpPr>
              <p:cNvPr id="18" name="직사각형 17">
                <a:extLst>
                  <a:ext uri="{FF2B5EF4-FFF2-40B4-BE49-F238E27FC236}">
                    <a16:creationId xmlns:a16="http://schemas.microsoft.com/office/drawing/2014/main" id="{836B67C1-86F3-4A6A-81F9-6D92326177AD}"/>
                  </a:ext>
                </a:extLst>
              </p:cNvPr>
              <p:cNvSpPr/>
              <p:nvPr/>
            </p:nvSpPr>
            <p:spPr>
              <a:xfrm>
                <a:off x="529389" y="3410118"/>
                <a:ext cx="1614905" cy="458704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" name="직사각형 18">
                <a:extLst>
                  <a:ext uri="{FF2B5EF4-FFF2-40B4-BE49-F238E27FC236}">
                    <a16:creationId xmlns:a16="http://schemas.microsoft.com/office/drawing/2014/main" id="{1ACF1D4F-5F76-4B42-984E-1DC8629DEA9A}"/>
                  </a:ext>
                </a:extLst>
              </p:cNvPr>
              <p:cNvSpPr/>
              <p:nvPr/>
            </p:nvSpPr>
            <p:spPr>
              <a:xfrm>
                <a:off x="2144296" y="5162884"/>
                <a:ext cx="1115227" cy="25132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0" name="순서도: 가산 접합 19">
                <a:extLst>
                  <a:ext uri="{FF2B5EF4-FFF2-40B4-BE49-F238E27FC236}">
                    <a16:creationId xmlns:a16="http://schemas.microsoft.com/office/drawing/2014/main" id="{6D66CD5E-9D46-4ED4-B337-E694360E8725}"/>
                  </a:ext>
                </a:extLst>
              </p:cNvPr>
              <p:cNvSpPr/>
              <p:nvPr/>
            </p:nvSpPr>
            <p:spPr>
              <a:xfrm>
                <a:off x="3140242" y="5050589"/>
                <a:ext cx="433137" cy="433137"/>
              </a:xfrm>
              <a:prstGeom prst="flowChartSummingJunction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pic>
            <p:nvPicPr>
              <p:cNvPr id="21" name="그림 20">
                <a:extLst>
                  <a:ext uri="{FF2B5EF4-FFF2-40B4-BE49-F238E27FC236}">
                    <a16:creationId xmlns:a16="http://schemas.microsoft.com/office/drawing/2014/main" id="{10894CDE-EBCB-4DC5-AD60-A4F0F40EFF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47510" y="5006321"/>
                <a:ext cx="544785" cy="407890"/>
              </a:xfrm>
              <a:prstGeom prst="rect">
                <a:avLst/>
              </a:prstGeom>
            </p:spPr>
          </p:pic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06F45E5-9B6E-4BF0-B887-52CD30C369C4}"/>
                </a:ext>
              </a:extLst>
            </p:cNvPr>
            <p:cNvSpPr txBox="1"/>
            <p:nvPr/>
          </p:nvSpPr>
          <p:spPr>
            <a:xfrm>
              <a:off x="1245565" y="4274291"/>
              <a:ext cx="5982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LN2</a:t>
              </a:r>
              <a:endParaRPr lang="ko-KR" altLang="en-US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4595331-E073-4D9D-8259-2D3E56F8554C}"/>
                </a:ext>
              </a:extLst>
            </p:cNvPr>
            <p:cNvSpPr txBox="1"/>
            <p:nvPr/>
          </p:nvSpPr>
          <p:spPr>
            <a:xfrm>
              <a:off x="1219608" y="3843625"/>
              <a:ext cx="6559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77 K</a:t>
              </a:r>
              <a:endParaRPr lang="ko-KR" altLang="en-US" dirty="0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3FB1963-C43C-43CA-9123-157B247E8DA9}"/>
                </a:ext>
              </a:extLst>
            </p:cNvPr>
            <p:cNvSpPr txBox="1"/>
            <p:nvPr/>
          </p:nvSpPr>
          <p:spPr>
            <a:xfrm>
              <a:off x="871459" y="2760938"/>
              <a:ext cx="16416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Before charge</a:t>
              </a:r>
              <a:endParaRPr lang="ko-KR" altLang="en-US" dirty="0"/>
            </a:p>
          </p:txBody>
        </p:sp>
      </p:grp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77F91228-C0C4-4A97-8B1C-84BCEF5137E6}"/>
              </a:ext>
            </a:extLst>
          </p:cNvPr>
          <p:cNvGrpSpPr/>
          <p:nvPr/>
        </p:nvGrpSpPr>
        <p:grpSpPr>
          <a:xfrm>
            <a:off x="7034060" y="2574453"/>
            <a:ext cx="4404057" cy="1873920"/>
            <a:chOff x="6591032" y="3387489"/>
            <a:chExt cx="5001829" cy="2261126"/>
          </a:xfrm>
        </p:grpSpPr>
        <p:sp>
          <p:nvSpPr>
            <p:cNvPr id="4" name="직사각형 3">
              <a:extLst>
                <a:ext uri="{FF2B5EF4-FFF2-40B4-BE49-F238E27FC236}">
                  <a16:creationId xmlns:a16="http://schemas.microsoft.com/office/drawing/2014/main" id="{8D8CCFBD-8648-4FD1-B469-110751BADD54}"/>
                </a:ext>
              </a:extLst>
            </p:cNvPr>
            <p:cNvSpPr/>
            <p:nvPr/>
          </p:nvSpPr>
          <p:spPr>
            <a:xfrm>
              <a:off x="6689207" y="4268634"/>
              <a:ext cx="1224150" cy="12525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03C87A8-5A1E-4AA0-9131-8DBF5E84463A}"/>
                </a:ext>
              </a:extLst>
            </p:cNvPr>
            <p:cNvSpPr txBox="1"/>
            <p:nvPr/>
          </p:nvSpPr>
          <p:spPr>
            <a:xfrm>
              <a:off x="10961101" y="3703891"/>
              <a:ext cx="593226" cy="2799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300 K</a:t>
              </a:r>
              <a:endParaRPr lang="ko-KR" altLang="en-US" dirty="0"/>
            </a:p>
          </p:txBody>
        </p:sp>
        <p:sp>
          <p:nvSpPr>
            <p:cNvPr id="8" name="직사각형 7">
              <a:extLst>
                <a:ext uri="{FF2B5EF4-FFF2-40B4-BE49-F238E27FC236}">
                  <a16:creationId xmlns:a16="http://schemas.microsoft.com/office/drawing/2014/main" id="{82DBD143-1EE9-472A-9FF4-CB50C755068D}"/>
                </a:ext>
              </a:extLst>
            </p:cNvPr>
            <p:cNvSpPr/>
            <p:nvPr/>
          </p:nvSpPr>
          <p:spPr>
            <a:xfrm>
              <a:off x="6689206" y="3920922"/>
              <a:ext cx="1224150" cy="3477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" name="직사각형 8">
              <a:extLst>
                <a:ext uri="{FF2B5EF4-FFF2-40B4-BE49-F238E27FC236}">
                  <a16:creationId xmlns:a16="http://schemas.microsoft.com/office/drawing/2014/main" id="{D32D3E6F-3791-419E-8FA1-1C66FCBDDA15}"/>
                </a:ext>
              </a:extLst>
            </p:cNvPr>
            <p:cNvSpPr/>
            <p:nvPr/>
          </p:nvSpPr>
          <p:spPr>
            <a:xfrm>
              <a:off x="7913356" y="5249575"/>
              <a:ext cx="1838253" cy="15808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0" name="순서도: 가산 접합 9">
              <a:extLst>
                <a:ext uri="{FF2B5EF4-FFF2-40B4-BE49-F238E27FC236}">
                  <a16:creationId xmlns:a16="http://schemas.microsoft.com/office/drawing/2014/main" id="{F7A5F469-9DFC-43E5-8390-0A9E126F8738}"/>
                </a:ext>
              </a:extLst>
            </p:cNvPr>
            <p:cNvSpPr/>
            <p:nvPr/>
          </p:nvSpPr>
          <p:spPr>
            <a:xfrm>
              <a:off x="8668316" y="5164452"/>
              <a:ext cx="328332" cy="328332"/>
            </a:xfrm>
            <a:prstGeom prst="flowChartSummingJunct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직사각형 21">
              <a:extLst>
                <a:ext uri="{FF2B5EF4-FFF2-40B4-BE49-F238E27FC236}">
                  <a16:creationId xmlns:a16="http://schemas.microsoft.com/office/drawing/2014/main" id="{04DBAC47-F9FF-4859-AA7B-3B60D11CB29A}"/>
                </a:ext>
              </a:extLst>
            </p:cNvPr>
            <p:cNvSpPr/>
            <p:nvPr/>
          </p:nvSpPr>
          <p:spPr>
            <a:xfrm>
              <a:off x="9745232" y="3918061"/>
              <a:ext cx="1224150" cy="1603097"/>
            </a:xfrm>
            <a:prstGeom prst="rect">
              <a:avLst/>
            </a:prstGeom>
            <a:gradFill flip="none" rotWithShape="1">
              <a:gsLst>
                <a:gs pos="0">
                  <a:srgbClr val="FF0000"/>
                </a:gs>
                <a:gs pos="90000">
                  <a:srgbClr val="00B0F0"/>
                </a:gs>
                <a:gs pos="100000">
                  <a:srgbClr val="0070C0"/>
                </a:gs>
                <a:gs pos="80000">
                  <a:srgbClr val="00B050"/>
                </a:gs>
                <a:gs pos="60000">
                  <a:srgbClr val="92D050"/>
                </a:gs>
                <a:gs pos="40000">
                  <a:srgbClr val="FFFF00"/>
                </a:gs>
                <a:gs pos="20000">
                  <a:srgbClr val="FFC000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직사각형 22">
              <a:extLst>
                <a:ext uri="{FF2B5EF4-FFF2-40B4-BE49-F238E27FC236}">
                  <a16:creationId xmlns:a16="http://schemas.microsoft.com/office/drawing/2014/main" id="{E421F610-ED1E-4B25-B488-A0461A1B25C3}"/>
                </a:ext>
              </a:extLst>
            </p:cNvPr>
            <p:cNvSpPr/>
            <p:nvPr/>
          </p:nvSpPr>
          <p:spPr>
            <a:xfrm>
              <a:off x="9839595" y="3983856"/>
              <a:ext cx="1032305" cy="14578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B302C2C-FD23-484D-B24F-9CD47CF31B69}"/>
                </a:ext>
              </a:extLst>
            </p:cNvPr>
            <p:cNvSpPr txBox="1"/>
            <p:nvPr/>
          </p:nvSpPr>
          <p:spPr>
            <a:xfrm>
              <a:off x="6938353" y="4605430"/>
              <a:ext cx="655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77 K</a:t>
              </a:r>
              <a:endParaRPr lang="ko-KR" altLang="en-US" dirty="0"/>
            </a:p>
          </p:txBody>
        </p:sp>
        <p:sp>
          <p:nvSpPr>
            <p:cNvPr id="29" name="직사각형 28">
              <a:extLst>
                <a:ext uri="{FF2B5EF4-FFF2-40B4-BE49-F238E27FC236}">
                  <a16:creationId xmlns:a16="http://schemas.microsoft.com/office/drawing/2014/main" id="{5E4997B3-E460-4F78-AB12-434BD47559F5}"/>
                </a:ext>
              </a:extLst>
            </p:cNvPr>
            <p:cNvSpPr/>
            <p:nvPr/>
          </p:nvSpPr>
          <p:spPr>
            <a:xfrm>
              <a:off x="9828108" y="5086136"/>
              <a:ext cx="1032305" cy="35558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A06A266-E78F-4A59-8E97-2F89D3E1739C}"/>
                </a:ext>
              </a:extLst>
            </p:cNvPr>
            <p:cNvSpPr txBox="1"/>
            <p:nvPr/>
          </p:nvSpPr>
          <p:spPr>
            <a:xfrm>
              <a:off x="10041509" y="5061357"/>
              <a:ext cx="655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77 K</a:t>
              </a:r>
              <a:endParaRPr lang="ko-KR" altLang="en-US" dirty="0"/>
            </a:p>
          </p:txBody>
        </p:sp>
        <p:sp>
          <p:nvSpPr>
            <p:cNvPr id="30" name="자유형: 도형 29">
              <a:extLst>
                <a:ext uri="{FF2B5EF4-FFF2-40B4-BE49-F238E27FC236}">
                  <a16:creationId xmlns:a16="http://schemas.microsoft.com/office/drawing/2014/main" id="{DAEE250B-8B7D-4EF9-9426-67C1F49DE761}"/>
                </a:ext>
              </a:extLst>
            </p:cNvPr>
            <p:cNvSpPr/>
            <p:nvPr/>
          </p:nvSpPr>
          <p:spPr>
            <a:xfrm>
              <a:off x="10033175" y="4572000"/>
              <a:ext cx="138737" cy="447741"/>
            </a:xfrm>
            <a:custGeom>
              <a:avLst/>
              <a:gdLst>
                <a:gd name="connsiteX0" fmla="*/ 88287 w 138737"/>
                <a:gd name="connsiteY0" fmla="*/ 0 h 447741"/>
                <a:gd name="connsiteX1" fmla="*/ 18919 w 138737"/>
                <a:gd name="connsiteY1" fmla="*/ 75674 h 447741"/>
                <a:gd name="connsiteX2" fmla="*/ 6306 w 138737"/>
                <a:gd name="connsiteY2" fmla="*/ 94593 h 447741"/>
                <a:gd name="connsiteX3" fmla="*/ 44144 w 138737"/>
                <a:gd name="connsiteY3" fmla="*/ 170268 h 447741"/>
                <a:gd name="connsiteX4" fmla="*/ 75675 w 138737"/>
                <a:gd name="connsiteY4" fmla="*/ 201799 h 447741"/>
                <a:gd name="connsiteX5" fmla="*/ 113512 w 138737"/>
                <a:gd name="connsiteY5" fmla="*/ 227023 h 447741"/>
                <a:gd name="connsiteX6" fmla="*/ 119818 w 138737"/>
                <a:gd name="connsiteY6" fmla="*/ 252248 h 447741"/>
                <a:gd name="connsiteX7" fmla="*/ 138737 w 138737"/>
                <a:gd name="connsiteY7" fmla="*/ 283779 h 447741"/>
                <a:gd name="connsiteX8" fmla="*/ 119818 w 138737"/>
                <a:gd name="connsiteY8" fmla="*/ 359454 h 447741"/>
                <a:gd name="connsiteX9" fmla="*/ 94593 w 138737"/>
                <a:gd name="connsiteY9" fmla="*/ 372066 h 447741"/>
                <a:gd name="connsiteX10" fmla="*/ 25225 w 138737"/>
                <a:gd name="connsiteY10" fmla="*/ 403597 h 447741"/>
                <a:gd name="connsiteX11" fmla="*/ 12613 w 138737"/>
                <a:gd name="connsiteY11" fmla="*/ 428822 h 447741"/>
                <a:gd name="connsiteX12" fmla="*/ 0 w 138737"/>
                <a:gd name="connsiteY12" fmla="*/ 447741 h 447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8737" h="447741">
                  <a:moveTo>
                    <a:pt x="88287" y="0"/>
                  </a:moveTo>
                  <a:cubicBezTo>
                    <a:pt x="65164" y="25225"/>
                    <a:pt x="41330" y="49815"/>
                    <a:pt x="18919" y="75674"/>
                  </a:cubicBezTo>
                  <a:cubicBezTo>
                    <a:pt x="13955" y="81402"/>
                    <a:pt x="5620" y="87045"/>
                    <a:pt x="6306" y="94593"/>
                  </a:cubicBezTo>
                  <a:cubicBezTo>
                    <a:pt x="8765" y="121644"/>
                    <a:pt x="26241" y="150127"/>
                    <a:pt x="44144" y="170268"/>
                  </a:cubicBezTo>
                  <a:cubicBezTo>
                    <a:pt x="54019" y="181377"/>
                    <a:pt x="62380" y="195152"/>
                    <a:pt x="75675" y="201799"/>
                  </a:cubicBezTo>
                  <a:cubicBezTo>
                    <a:pt x="106217" y="217070"/>
                    <a:pt x="94252" y="207764"/>
                    <a:pt x="113512" y="227023"/>
                  </a:cubicBezTo>
                  <a:cubicBezTo>
                    <a:pt x="115614" y="235431"/>
                    <a:pt x="116298" y="244328"/>
                    <a:pt x="119818" y="252248"/>
                  </a:cubicBezTo>
                  <a:cubicBezTo>
                    <a:pt x="124796" y="263449"/>
                    <a:pt x="138737" y="271522"/>
                    <a:pt x="138737" y="283779"/>
                  </a:cubicBezTo>
                  <a:cubicBezTo>
                    <a:pt x="138737" y="309780"/>
                    <a:pt x="131446" y="336198"/>
                    <a:pt x="119818" y="359454"/>
                  </a:cubicBezTo>
                  <a:cubicBezTo>
                    <a:pt x="115614" y="367862"/>
                    <a:pt x="103151" y="368176"/>
                    <a:pt x="94593" y="372066"/>
                  </a:cubicBezTo>
                  <a:cubicBezTo>
                    <a:pt x="11647" y="409769"/>
                    <a:pt x="82481" y="374970"/>
                    <a:pt x="25225" y="403597"/>
                  </a:cubicBezTo>
                  <a:cubicBezTo>
                    <a:pt x="21021" y="412005"/>
                    <a:pt x="17277" y="420660"/>
                    <a:pt x="12613" y="428822"/>
                  </a:cubicBezTo>
                  <a:cubicBezTo>
                    <a:pt x="8853" y="435403"/>
                    <a:pt x="0" y="447741"/>
                    <a:pt x="0" y="44774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1" name="자유형: 도형 30">
              <a:extLst>
                <a:ext uri="{FF2B5EF4-FFF2-40B4-BE49-F238E27FC236}">
                  <a16:creationId xmlns:a16="http://schemas.microsoft.com/office/drawing/2014/main" id="{4627C4F6-5C83-494B-926A-DB98797BC621}"/>
                </a:ext>
              </a:extLst>
            </p:cNvPr>
            <p:cNvSpPr/>
            <p:nvPr/>
          </p:nvSpPr>
          <p:spPr>
            <a:xfrm>
              <a:off x="10259445" y="4572000"/>
              <a:ext cx="138737" cy="447741"/>
            </a:xfrm>
            <a:custGeom>
              <a:avLst/>
              <a:gdLst>
                <a:gd name="connsiteX0" fmla="*/ 88287 w 138737"/>
                <a:gd name="connsiteY0" fmla="*/ 0 h 447741"/>
                <a:gd name="connsiteX1" fmla="*/ 18919 w 138737"/>
                <a:gd name="connsiteY1" fmla="*/ 75674 h 447741"/>
                <a:gd name="connsiteX2" fmla="*/ 6306 w 138737"/>
                <a:gd name="connsiteY2" fmla="*/ 94593 h 447741"/>
                <a:gd name="connsiteX3" fmla="*/ 44144 w 138737"/>
                <a:gd name="connsiteY3" fmla="*/ 170268 h 447741"/>
                <a:gd name="connsiteX4" fmla="*/ 75675 w 138737"/>
                <a:gd name="connsiteY4" fmla="*/ 201799 h 447741"/>
                <a:gd name="connsiteX5" fmla="*/ 113512 w 138737"/>
                <a:gd name="connsiteY5" fmla="*/ 227023 h 447741"/>
                <a:gd name="connsiteX6" fmla="*/ 119818 w 138737"/>
                <a:gd name="connsiteY6" fmla="*/ 252248 h 447741"/>
                <a:gd name="connsiteX7" fmla="*/ 138737 w 138737"/>
                <a:gd name="connsiteY7" fmla="*/ 283779 h 447741"/>
                <a:gd name="connsiteX8" fmla="*/ 119818 w 138737"/>
                <a:gd name="connsiteY8" fmla="*/ 359454 h 447741"/>
                <a:gd name="connsiteX9" fmla="*/ 94593 w 138737"/>
                <a:gd name="connsiteY9" fmla="*/ 372066 h 447741"/>
                <a:gd name="connsiteX10" fmla="*/ 25225 w 138737"/>
                <a:gd name="connsiteY10" fmla="*/ 403597 h 447741"/>
                <a:gd name="connsiteX11" fmla="*/ 12613 w 138737"/>
                <a:gd name="connsiteY11" fmla="*/ 428822 h 447741"/>
                <a:gd name="connsiteX12" fmla="*/ 0 w 138737"/>
                <a:gd name="connsiteY12" fmla="*/ 447741 h 447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8737" h="447741">
                  <a:moveTo>
                    <a:pt x="88287" y="0"/>
                  </a:moveTo>
                  <a:cubicBezTo>
                    <a:pt x="65164" y="25225"/>
                    <a:pt x="41330" y="49815"/>
                    <a:pt x="18919" y="75674"/>
                  </a:cubicBezTo>
                  <a:cubicBezTo>
                    <a:pt x="13955" y="81402"/>
                    <a:pt x="5620" y="87045"/>
                    <a:pt x="6306" y="94593"/>
                  </a:cubicBezTo>
                  <a:cubicBezTo>
                    <a:pt x="8765" y="121644"/>
                    <a:pt x="26241" y="150127"/>
                    <a:pt x="44144" y="170268"/>
                  </a:cubicBezTo>
                  <a:cubicBezTo>
                    <a:pt x="54019" y="181377"/>
                    <a:pt x="62380" y="195152"/>
                    <a:pt x="75675" y="201799"/>
                  </a:cubicBezTo>
                  <a:cubicBezTo>
                    <a:pt x="106217" y="217070"/>
                    <a:pt x="94252" y="207764"/>
                    <a:pt x="113512" y="227023"/>
                  </a:cubicBezTo>
                  <a:cubicBezTo>
                    <a:pt x="115614" y="235431"/>
                    <a:pt x="116298" y="244328"/>
                    <a:pt x="119818" y="252248"/>
                  </a:cubicBezTo>
                  <a:cubicBezTo>
                    <a:pt x="124796" y="263449"/>
                    <a:pt x="138737" y="271522"/>
                    <a:pt x="138737" y="283779"/>
                  </a:cubicBezTo>
                  <a:cubicBezTo>
                    <a:pt x="138737" y="309780"/>
                    <a:pt x="131446" y="336198"/>
                    <a:pt x="119818" y="359454"/>
                  </a:cubicBezTo>
                  <a:cubicBezTo>
                    <a:pt x="115614" y="367862"/>
                    <a:pt x="103151" y="368176"/>
                    <a:pt x="94593" y="372066"/>
                  </a:cubicBezTo>
                  <a:cubicBezTo>
                    <a:pt x="11647" y="409769"/>
                    <a:pt x="82481" y="374970"/>
                    <a:pt x="25225" y="403597"/>
                  </a:cubicBezTo>
                  <a:cubicBezTo>
                    <a:pt x="21021" y="412005"/>
                    <a:pt x="17277" y="420660"/>
                    <a:pt x="12613" y="428822"/>
                  </a:cubicBezTo>
                  <a:cubicBezTo>
                    <a:pt x="8853" y="435403"/>
                    <a:pt x="0" y="447741"/>
                    <a:pt x="0" y="44774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2" name="자유형: 도형 31">
              <a:extLst>
                <a:ext uri="{FF2B5EF4-FFF2-40B4-BE49-F238E27FC236}">
                  <a16:creationId xmlns:a16="http://schemas.microsoft.com/office/drawing/2014/main" id="{D771E894-94BB-4213-8AA9-312922D1ACC6}"/>
                </a:ext>
              </a:extLst>
            </p:cNvPr>
            <p:cNvSpPr/>
            <p:nvPr/>
          </p:nvSpPr>
          <p:spPr>
            <a:xfrm>
              <a:off x="10485715" y="4567544"/>
              <a:ext cx="138737" cy="447741"/>
            </a:xfrm>
            <a:custGeom>
              <a:avLst/>
              <a:gdLst>
                <a:gd name="connsiteX0" fmla="*/ 88287 w 138737"/>
                <a:gd name="connsiteY0" fmla="*/ 0 h 447741"/>
                <a:gd name="connsiteX1" fmla="*/ 18919 w 138737"/>
                <a:gd name="connsiteY1" fmla="*/ 75674 h 447741"/>
                <a:gd name="connsiteX2" fmla="*/ 6306 w 138737"/>
                <a:gd name="connsiteY2" fmla="*/ 94593 h 447741"/>
                <a:gd name="connsiteX3" fmla="*/ 44144 w 138737"/>
                <a:gd name="connsiteY3" fmla="*/ 170268 h 447741"/>
                <a:gd name="connsiteX4" fmla="*/ 75675 w 138737"/>
                <a:gd name="connsiteY4" fmla="*/ 201799 h 447741"/>
                <a:gd name="connsiteX5" fmla="*/ 113512 w 138737"/>
                <a:gd name="connsiteY5" fmla="*/ 227023 h 447741"/>
                <a:gd name="connsiteX6" fmla="*/ 119818 w 138737"/>
                <a:gd name="connsiteY6" fmla="*/ 252248 h 447741"/>
                <a:gd name="connsiteX7" fmla="*/ 138737 w 138737"/>
                <a:gd name="connsiteY7" fmla="*/ 283779 h 447741"/>
                <a:gd name="connsiteX8" fmla="*/ 119818 w 138737"/>
                <a:gd name="connsiteY8" fmla="*/ 359454 h 447741"/>
                <a:gd name="connsiteX9" fmla="*/ 94593 w 138737"/>
                <a:gd name="connsiteY9" fmla="*/ 372066 h 447741"/>
                <a:gd name="connsiteX10" fmla="*/ 25225 w 138737"/>
                <a:gd name="connsiteY10" fmla="*/ 403597 h 447741"/>
                <a:gd name="connsiteX11" fmla="*/ 12613 w 138737"/>
                <a:gd name="connsiteY11" fmla="*/ 428822 h 447741"/>
                <a:gd name="connsiteX12" fmla="*/ 0 w 138737"/>
                <a:gd name="connsiteY12" fmla="*/ 447741 h 447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8737" h="447741">
                  <a:moveTo>
                    <a:pt x="88287" y="0"/>
                  </a:moveTo>
                  <a:cubicBezTo>
                    <a:pt x="65164" y="25225"/>
                    <a:pt x="41330" y="49815"/>
                    <a:pt x="18919" y="75674"/>
                  </a:cubicBezTo>
                  <a:cubicBezTo>
                    <a:pt x="13955" y="81402"/>
                    <a:pt x="5620" y="87045"/>
                    <a:pt x="6306" y="94593"/>
                  </a:cubicBezTo>
                  <a:cubicBezTo>
                    <a:pt x="8765" y="121644"/>
                    <a:pt x="26241" y="150127"/>
                    <a:pt x="44144" y="170268"/>
                  </a:cubicBezTo>
                  <a:cubicBezTo>
                    <a:pt x="54019" y="181377"/>
                    <a:pt x="62380" y="195152"/>
                    <a:pt x="75675" y="201799"/>
                  </a:cubicBezTo>
                  <a:cubicBezTo>
                    <a:pt x="106217" y="217070"/>
                    <a:pt x="94252" y="207764"/>
                    <a:pt x="113512" y="227023"/>
                  </a:cubicBezTo>
                  <a:cubicBezTo>
                    <a:pt x="115614" y="235431"/>
                    <a:pt x="116298" y="244328"/>
                    <a:pt x="119818" y="252248"/>
                  </a:cubicBezTo>
                  <a:cubicBezTo>
                    <a:pt x="124796" y="263449"/>
                    <a:pt x="138737" y="271522"/>
                    <a:pt x="138737" y="283779"/>
                  </a:cubicBezTo>
                  <a:cubicBezTo>
                    <a:pt x="138737" y="309780"/>
                    <a:pt x="131446" y="336198"/>
                    <a:pt x="119818" y="359454"/>
                  </a:cubicBezTo>
                  <a:cubicBezTo>
                    <a:pt x="115614" y="367862"/>
                    <a:pt x="103151" y="368176"/>
                    <a:pt x="94593" y="372066"/>
                  </a:cubicBezTo>
                  <a:cubicBezTo>
                    <a:pt x="11647" y="409769"/>
                    <a:pt x="82481" y="374970"/>
                    <a:pt x="25225" y="403597"/>
                  </a:cubicBezTo>
                  <a:cubicBezTo>
                    <a:pt x="21021" y="412005"/>
                    <a:pt x="17277" y="420660"/>
                    <a:pt x="12613" y="428822"/>
                  </a:cubicBezTo>
                  <a:cubicBezTo>
                    <a:pt x="8853" y="435403"/>
                    <a:pt x="0" y="447741"/>
                    <a:pt x="0" y="44774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A62FF13-98A2-4FC0-95CC-0C181C023180}"/>
                </a:ext>
              </a:extLst>
            </p:cNvPr>
            <p:cNvSpPr txBox="1"/>
            <p:nvPr/>
          </p:nvSpPr>
          <p:spPr>
            <a:xfrm>
              <a:off x="10936912" y="5279283"/>
              <a:ext cx="655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77 K</a:t>
              </a:r>
              <a:endParaRPr lang="ko-KR" altLang="en-US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61835CA-4095-44E1-93C3-73BA2F7E1C51}"/>
                </a:ext>
              </a:extLst>
            </p:cNvPr>
            <p:cNvSpPr txBox="1"/>
            <p:nvPr/>
          </p:nvSpPr>
          <p:spPr>
            <a:xfrm>
              <a:off x="6591032" y="3387489"/>
              <a:ext cx="1678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During charge</a:t>
              </a:r>
              <a:endParaRPr lang="ko-KR" altLang="en-US" dirty="0"/>
            </a:p>
          </p:txBody>
        </p:sp>
      </p:grpSp>
      <p:grpSp>
        <p:nvGrpSpPr>
          <p:cNvPr id="39" name="그룹 38">
            <a:extLst>
              <a:ext uri="{FF2B5EF4-FFF2-40B4-BE49-F238E27FC236}">
                <a16:creationId xmlns:a16="http://schemas.microsoft.com/office/drawing/2014/main" id="{4C9A9A1D-BE47-4DCC-BB6F-486DA2CB7C6C}"/>
              </a:ext>
            </a:extLst>
          </p:cNvPr>
          <p:cNvGrpSpPr/>
          <p:nvPr/>
        </p:nvGrpSpPr>
        <p:grpSpPr>
          <a:xfrm>
            <a:off x="3749849" y="4872541"/>
            <a:ext cx="4667478" cy="1947714"/>
            <a:chOff x="6431032" y="3494610"/>
            <a:chExt cx="5161829" cy="2154005"/>
          </a:xfrm>
        </p:grpSpPr>
        <p:sp>
          <p:nvSpPr>
            <p:cNvPr id="40" name="직사각형 39">
              <a:extLst>
                <a:ext uri="{FF2B5EF4-FFF2-40B4-BE49-F238E27FC236}">
                  <a16:creationId xmlns:a16="http://schemas.microsoft.com/office/drawing/2014/main" id="{D995F527-EA7A-49AA-98C0-7282976F3606}"/>
                </a:ext>
              </a:extLst>
            </p:cNvPr>
            <p:cNvSpPr/>
            <p:nvPr/>
          </p:nvSpPr>
          <p:spPr>
            <a:xfrm>
              <a:off x="6689207" y="4268634"/>
              <a:ext cx="1224149" cy="12525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22A57F7-D8CA-4C25-A94D-92ED975FCBDC}"/>
                </a:ext>
              </a:extLst>
            </p:cNvPr>
            <p:cNvSpPr txBox="1"/>
            <p:nvPr/>
          </p:nvSpPr>
          <p:spPr>
            <a:xfrm>
              <a:off x="10961101" y="3703891"/>
              <a:ext cx="593226" cy="2799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300 K</a:t>
              </a:r>
              <a:endParaRPr lang="ko-KR" altLang="en-US" dirty="0"/>
            </a:p>
          </p:txBody>
        </p:sp>
        <p:sp>
          <p:nvSpPr>
            <p:cNvPr id="42" name="직사각형 41">
              <a:extLst>
                <a:ext uri="{FF2B5EF4-FFF2-40B4-BE49-F238E27FC236}">
                  <a16:creationId xmlns:a16="http://schemas.microsoft.com/office/drawing/2014/main" id="{2A53D425-E2BE-4100-985B-7CF2B24A0505}"/>
                </a:ext>
              </a:extLst>
            </p:cNvPr>
            <p:cNvSpPr/>
            <p:nvPr/>
          </p:nvSpPr>
          <p:spPr>
            <a:xfrm>
              <a:off x="6689206" y="3920922"/>
              <a:ext cx="1224150" cy="3477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3" name="직사각형 42">
              <a:extLst>
                <a:ext uri="{FF2B5EF4-FFF2-40B4-BE49-F238E27FC236}">
                  <a16:creationId xmlns:a16="http://schemas.microsoft.com/office/drawing/2014/main" id="{9A236983-766E-4243-AC11-233263FF7781}"/>
                </a:ext>
              </a:extLst>
            </p:cNvPr>
            <p:cNvSpPr/>
            <p:nvPr/>
          </p:nvSpPr>
          <p:spPr>
            <a:xfrm>
              <a:off x="7913356" y="5249575"/>
              <a:ext cx="1838253" cy="15808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4" name="순서도: 가산 접합 43">
              <a:extLst>
                <a:ext uri="{FF2B5EF4-FFF2-40B4-BE49-F238E27FC236}">
                  <a16:creationId xmlns:a16="http://schemas.microsoft.com/office/drawing/2014/main" id="{61FDB15C-2F03-42E6-899A-5AACE7D903D3}"/>
                </a:ext>
              </a:extLst>
            </p:cNvPr>
            <p:cNvSpPr/>
            <p:nvPr/>
          </p:nvSpPr>
          <p:spPr>
            <a:xfrm>
              <a:off x="8668316" y="5164452"/>
              <a:ext cx="328332" cy="328332"/>
            </a:xfrm>
            <a:prstGeom prst="flowChartSummingJuncti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5" name="직사각형 44">
              <a:extLst>
                <a:ext uri="{FF2B5EF4-FFF2-40B4-BE49-F238E27FC236}">
                  <a16:creationId xmlns:a16="http://schemas.microsoft.com/office/drawing/2014/main" id="{3D6F5943-D9CA-4DE9-955D-E1D752B5C0F4}"/>
                </a:ext>
              </a:extLst>
            </p:cNvPr>
            <p:cNvSpPr/>
            <p:nvPr/>
          </p:nvSpPr>
          <p:spPr>
            <a:xfrm>
              <a:off x="9745232" y="3918061"/>
              <a:ext cx="1224150" cy="1603097"/>
            </a:xfrm>
            <a:prstGeom prst="rect">
              <a:avLst/>
            </a:prstGeom>
            <a:gradFill flip="none" rotWithShape="1">
              <a:gsLst>
                <a:gs pos="0">
                  <a:srgbClr val="FF0000"/>
                </a:gs>
                <a:gs pos="64000">
                  <a:srgbClr val="00B0F0"/>
                </a:gs>
                <a:gs pos="77000">
                  <a:srgbClr val="0070C0"/>
                </a:gs>
                <a:gs pos="51000">
                  <a:srgbClr val="00B050"/>
                </a:gs>
                <a:gs pos="39000">
                  <a:srgbClr val="92D050"/>
                </a:gs>
                <a:gs pos="26000">
                  <a:srgbClr val="FFFF00"/>
                </a:gs>
                <a:gs pos="12000">
                  <a:srgbClr val="FFC000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6" name="직사각형 45">
              <a:extLst>
                <a:ext uri="{FF2B5EF4-FFF2-40B4-BE49-F238E27FC236}">
                  <a16:creationId xmlns:a16="http://schemas.microsoft.com/office/drawing/2014/main" id="{C4F1D60F-5A74-489D-B1AB-195E963FD31C}"/>
                </a:ext>
              </a:extLst>
            </p:cNvPr>
            <p:cNvSpPr/>
            <p:nvPr/>
          </p:nvSpPr>
          <p:spPr>
            <a:xfrm>
              <a:off x="9839595" y="3983856"/>
              <a:ext cx="1032305" cy="14578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3F090D8-40AF-4A9F-B7F3-05AEBAAB228B}"/>
                </a:ext>
              </a:extLst>
            </p:cNvPr>
            <p:cNvSpPr txBox="1"/>
            <p:nvPr/>
          </p:nvSpPr>
          <p:spPr>
            <a:xfrm>
              <a:off x="6989541" y="4981910"/>
              <a:ext cx="655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77 K</a:t>
              </a:r>
              <a:endParaRPr lang="ko-KR" altLang="en-US" dirty="0"/>
            </a:p>
          </p:txBody>
        </p:sp>
        <p:sp>
          <p:nvSpPr>
            <p:cNvPr id="48" name="직사각형 47">
              <a:extLst>
                <a:ext uri="{FF2B5EF4-FFF2-40B4-BE49-F238E27FC236}">
                  <a16:creationId xmlns:a16="http://schemas.microsoft.com/office/drawing/2014/main" id="{A873BF47-24EE-409B-9636-D36B8D6E9DDE}"/>
                </a:ext>
              </a:extLst>
            </p:cNvPr>
            <p:cNvSpPr/>
            <p:nvPr/>
          </p:nvSpPr>
          <p:spPr>
            <a:xfrm>
              <a:off x="9828108" y="4680527"/>
              <a:ext cx="1032305" cy="76119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5CB9E2F-1C77-470E-A7AD-81B1AF7F4025}"/>
                </a:ext>
              </a:extLst>
            </p:cNvPr>
            <p:cNvSpPr txBox="1"/>
            <p:nvPr/>
          </p:nvSpPr>
          <p:spPr>
            <a:xfrm>
              <a:off x="9985459" y="5016314"/>
              <a:ext cx="655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77 K</a:t>
              </a:r>
              <a:endParaRPr lang="ko-KR" altLang="en-US" dirty="0"/>
            </a:p>
          </p:txBody>
        </p:sp>
        <p:sp>
          <p:nvSpPr>
            <p:cNvPr id="50" name="자유형: 도형 49">
              <a:extLst>
                <a:ext uri="{FF2B5EF4-FFF2-40B4-BE49-F238E27FC236}">
                  <a16:creationId xmlns:a16="http://schemas.microsoft.com/office/drawing/2014/main" id="{F468398D-7216-477D-9ACD-C0A5F069466B}"/>
                </a:ext>
              </a:extLst>
            </p:cNvPr>
            <p:cNvSpPr/>
            <p:nvPr/>
          </p:nvSpPr>
          <p:spPr>
            <a:xfrm>
              <a:off x="10033175" y="4237243"/>
              <a:ext cx="138737" cy="447740"/>
            </a:xfrm>
            <a:custGeom>
              <a:avLst/>
              <a:gdLst>
                <a:gd name="connsiteX0" fmla="*/ 88287 w 138737"/>
                <a:gd name="connsiteY0" fmla="*/ 0 h 447741"/>
                <a:gd name="connsiteX1" fmla="*/ 18919 w 138737"/>
                <a:gd name="connsiteY1" fmla="*/ 75674 h 447741"/>
                <a:gd name="connsiteX2" fmla="*/ 6306 w 138737"/>
                <a:gd name="connsiteY2" fmla="*/ 94593 h 447741"/>
                <a:gd name="connsiteX3" fmla="*/ 44144 w 138737"/>
                <a:gd name="connsiteY3" fmla="*/ 170268 h 447741"/>
                <a:gd name="connsiteX4" fmla="*/ 75675 w 138737"/>
                <a:gd name="connsiteY4" fmla="*/ 201799 h 447741"/>
                <a:gd name="connsiteX5" fmla="*/ 113512 w 138737"/>
                <a:gd name="connsiteY5" fmla="*/ 227023 h 447741"/>
                <a:gd name="connsiteX6" fmla="*/ 119818 w 138737"/>
                <a:gd name="connsiteY6" fmla="*/ 252248 h 447741"/>
                <a:gd name="connsiteX7" fmla="*/ 138737 w 138737"/>
                <a:gd name="connsiteY7" fmla="*/ 283779 h 447741"/>
                <a:gd name="connsiteX8" fmla="*/ 119818 w 138737"/>
                <a:gd name="connsiteY8" fmla="*/ 359454 h 447741"/>
                <a:gd name="connsiteX9" fmla="*/ 94593 w 138737"/>
                <a:gd name="connsiteY9" fmla="*/ 372066 h 447741"/>
                <a:gd name="connsiteX10" fmla="*/ 25225 w 138737"/>
                <a:gd name="connsiteY10" fmla="*/ 403597 h 447741"/>
                <a:gd name="connsiteX11" fmla="*/ 12613 w 138737"/>
                <a:gd name="connsiteY11" fmla="*/ 428822 h 447741"/>
                <a:gd name="connsiteX12" fmla="*/ 0 w 138737"/>
                <a:gd name="connsiteY12" fmla="*/ 447741 h 447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8737" h="447741">
                  <a:moveTo>
                    <a:pt x="88287" y="0"/>
                  </a:moveTo>
                  <a:cubicBezTo>
                    <a:pt x="65164" y="25225"/>
                    <a:pt x="41330" y="49815"/>
                    <a:pt x="18919" y="75674"/>
                  </a:cubicBezTo>
                  <a:cubicBezTo>
                    <a:pt x="13955" y="81402"/>
                    <a:pt x="5620" y="87045"/>
                    <a:pt x="6306" y="94593"/>
                  </a:cubicBezTo>
                  <a:cubicBezTo>
                    <a:pt x="8765" y="121644"/>
                    <a:pt x="26241" y="150127"/>
                    <a:pt x="44144" y="170268"/>
                  </a:cubicBezTo>
                  <a:cubicBezTo>
                    <a:pt x="54019" y="181377"/>
                    <a:pt x="62380" y="195152"/>
                    <a:pt x="75675" y="201799"/>
                  </a:cubicBezTo>
                  <a:cubicBezTo>
                    <a:pt x="106217" y="217070"/>
                    <a:pt x="94252" y="207764"/>
                    <a:pt x="113512" y="227023"/>
                  </a:cubicBezTo>
                  <a:cubicBezTo>
                    <a:pt x="115614" y="235431"/>
                    <a:pt x="116298" y="244328"/>
                    <a:pt x="119818" y="252248"/>
                  </a:cubicBezTo>
                  <a:cubicBezTo>
                    <a:pt x="124796" y="263449"/>
                    <a:pt x="138737" y="271522"/>
                    <a:pt x="138737" y="283779"/>
                  </a:cubicBezTo>
                  <a:cubicBezTo>
                    <a:pt x="138737" y="309780"/>
                    <a:pt x="131446" y="336198"/>
                    <a:pt x="119818" y="359454"/>
                  </a:cubicBezTo>
                  <a:cubicBezTo>
                    <a:pt x="115614" y="367862"/>
                    <a:pt x="103151" y="368176"/>
                    <a:pt x="94593" y="372066"/>
                  </a:cubicBezTo>
                  <a:cubicBezTo>
                    <a:pt x="11647" y="409769"/>
                    <a:pt x="82481" y="374970"/>
                    <a:pt x="25225" y="403597"/>
                  </a:cubicBezTo>
                  <a:cubicBezTo>
                    <a:pt x="21021" y="412005"/>
                    <a:pt x="17277" y="420660"/>
                    <a:pt x="12613" y="428822"/>
                  </a:cubicBezTo>
                  <a:cubicBezTo>
                    <a:pt x="8853" y="435403"/>
                    <a:pt x="0" y="447741"/>
                    <a:pt x="0" y="44774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1" name="자유형: 도형 50">
              <a:extLst>
                <a:ext uri="{FF2B5EF4-FFF2-40B4-BE49-F238E27FC236}">
                  <a16:creationId xmlns:a16="http://schemas.microsoft.com/office/drawing/2014/main" id="{608E65FF-884B-4C21-8CEC-9017D4A27AF1}"/>
                </a:ext>
              </a:extLst>
            </p:cNvPr>
            <p:cNvSpPr/>
            <p:nvPr/>
          </p:nvSpPr>
          <p:spPr>
            <a:xfrm>
              <a:off x="10259445" y="4237243"/>
              <a:ext cx="138737" cy="447740"/>
            </a:xfrm>
            <a:custGeom>
              <a:avLst/>
              <a:gdLst>
                <a:gd name="connsiteX0" fmla="*/ 88287 w 138737"/>
                <a:gd name="connsiteY0" fmla="*/ 0 h 447741"/>
                <a:gd name="connsiteX1" fmla="*/ 18919 w 138737"/>
                <a:gd name="connsiteY1" fmla="*/ 75674 h 447741"/>
                <a:gd name="connsiteX2" fmla="*/ 6306 w 138737"/>
                <a:gd name="connsiteY2" fmla="*/ 94593 h 447741"/>
                <a:gd name="connsiteX3" fmla="*/ 44144 w 138737"/>
                <a:gd name="connsiteY3" fmla="*/ 170268 h 447741"/>
                <a:gd name="connsiteX4" fmla="*/ 75675 w 138737"/>
                <a:gd name="connsiteY4" fmla="*/ 201799 h 447741"/>
                <a:gd name="connsiteX5" fmla="*/ 113512 w 138737"/>
                <a:gd name="connsiteY5" fmla="*/ 227023 h 447741"/>
                <a:gd name="connsiteX6" fmla="*/ 119818 w 138737"/>
                <a:gd name="connsiteY6" fmla="*/ 252248 h 447741"/>
                <a:gd name="connsiteX7" fmla="*/ 138737 w 138737"/>
                <a:gd name="connsiteY7" fmla="*/ 283779 h 447741"/>
                <a:gd name="connsiteX8" fmla="*/ 119818 w 138737"/>
                <a:gd name="connsiteY8" fmla="*/ 359454 h 447741"/>
                <a:gd name="connsiteX9" fmla="*/ 94593 w 138737"/>
                <a:gd name="connsiteY9" fmla="*/ 372066 h 447741"/>
                <a:gd name="connsiteX10" fmla="*/ 25225 w 138737"/>
                <a:gd name="connsiteY10" fmla="*/ 403597 h 447741"/>
                <a:gd name="connsiteX11" fmla="*/ 12613 w 138737"/>
                <a:gd name="connsiteY11" fmla="*/ 428822 h 447741"/>
                <a:gd name="connsiteX12" fmla="*/ 0 w 138737"/>
                <a:gd name="connsiteY12" fmla="*/ 447741 h 447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8737" h="447741">
                  <a:moveTo>
                    <a:pt x="88287" y="0"/>
                  </a:moveTo>
                  <a:cubicBezTo>
                    <a:pt x="65164" y="25225"/>
                    <a:pt x="41330" y="49815"/>
                    <a:pt x="18919" y="75674"/>
                  </a:cubicBezTo>
                  <a:cubicBezTo>
                    <a:pt x="13955" y="81402"/>
                    <a:pt x="5620" y="87045"/>
                    <a:pt x="6306" y="94593"/>
                  </a:cubicBezTo>
                  <a:cubicBezTo>
                    <a:pt x="8765" y="121644"/>
                    <a:pt x="26241" y="150127"/>
                    <a:pt x="44144" y="170268"/>
                  </a:cubicBezTo>
                  <a:cubicBezTo>
                    <a:pt x="54019" y="181377"/>
                    <a:pt x="62380" y="195152"/>
                    <a:pt x="75675" y="201799"/>
                  </a:cubicBezTo>
                  <a:cubicBezTo>
                    <a:pt x="106217" y="217070"/>
                    <a:pt x="94252" y="207764"/>
                    <a:pt x="113512" y="227023"/>
                  </a:cubicBezTo>
                  <a:cubicBezTo>
                    <a:pt x="115614" y="235431"/>
                    <a:pt x="116298" y="244328"/>
                    <a:pt x="119818" y="252248"/>
                  </a:cubicBezTo>
                  <a:cubicBezTo>
                    <a:pt x="124796" y="263449"/>
                    <a:pt x="138737" y="271522"/>
                    <a:pt x="138737" y="283779"/>
                  </a:cubicBezTo>
                  <a:cubicBezTo>
                    <a:pt x="138737" y="309780"/>
                    <a:pt x="131446" y="336198"/>
                    <a:pt x="119818" y="359454"/>
                  </a:cubicBezTo>
                  <a:cubicBezTo>
                    <a:pt x="115614" y="367862"/>
                    <a:pt x="103151" y="368176"/>
                    <a:pt x="94593" y="372066"/>
                  </a:cubicBezTo>
                  <a:cubicBezTo>
                    <a:pt x="11647" y="409769"/>
                    <a:pt x="82481" y="374970"/>
                    <a:pt x="25225" y="403597"/>
                  </a:cubicBezTo>
                  <a:cubicBezTo>
                    <a:pt x="21021" y="412005"/>
                    <a:pt x="17277" y="420660"/>
                    <a:pt x="12613" y="428822"/>
                  </a:cubicBezTo>
                  <a:cubicBezTo>
                    <a:pt x="8853" y="435403"/>
                    <a:pt x="0" y="447741"/>
                    <a:pt x="0" y="44774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자유형: 도형 51">
              <a:extLst>
                <a:ext uri="{FF2B5EF4-FFF2-40B4-BE49-F238E27FC236}">
                  <a16:creationId xmlns:a16="http://schemas.microsoft.com/office/drawing/2014/main" id="{01ABB2DB-BEBE-48A2-9BD8-53D7A3482E97}"/>
                </a:ext>
              </a:extLst>
            </p:cNvPr>
            <p:cNvSpPr/>
            <p:nvPr/>
          </p:nvSpPr>
          <p:spPr>
            <a:xfrm>
              <a:off x="10485715" y="4232787"/>
              <a:ext cx="138737" cy="447740"/>
            </a:xfrm>
            <a:custGeom>
              <a:avLst/>
              <a:gdLst>
                <a:gd name="connsiteX0" fmla="*/ 88287 w 138737"/>
                <a:gd name="connsiteY0" fmla="*/ 0 h 447741"/>
                <a:gd name="connsiteX1" fmla="*/ 18919 w 138737"/>
                <a:gd name="connsiteY1" fmla="*/ 75674 h 447741"/>
                <a:gd name="connsiteX2" fmla="*/ 6306 w 138737"/>
                <a:gd name="connsiteY2" fmla="*/ 94593 h 447741"/>
                <a:gd name="connsiteX3" fmla="*/ 44144 w 138737"/>
                <a:gd name="connsiteY3" fmla="*/ 170268 h 447741"/>
                <a:gd name="connsiteX4" fmla="*/ 75675 w 138737"/>
                <a:gd name="connsiteY4" fmla="*/ 201799 h 447741"/>
                <a:gd name="connsiteX5" fmla="*/ 113512 w 138737"/>
                <a:gd name="connsiteY5" fmla="*/ 227023 h 447741"/>
                <a:gd name="connsiteX6" fmla="*/ 119818 w 138737"/>
                <a:gd name="connsiteY6" fmla="*/ 252248 h 447741"/>
                <a:gd name="connsiteX7" fmla="*/ 138737 w 138737"/>
                <a:gd name="connsiteY7" fmla="*/ 283779 h 447741"/>
                <a:gd name="connsiteX8" fmla="*/ 119818 w 138737"/>
                <a:gd name="connsiteY8" fmla="*/ 359454 h 447741"/>
                <a:gd name="connsiteX9" fmla="*/ 94593 w 138737"/>
                <a:gd name="connsiteY9" fmla="*/ 372066 h 447741"/>
                <a:gd name="connsiteX10" fmla="*/ 25225 w 138737"/>
                <a:gd name="connsiteY10" fmla="*/ 403597 h 447741"/>
                <a:gd name="connsiteX11" fmla="*/ 12613 w 138737"/>
                <a:gd name="connsiteY11" fmla="*/ 428822 h 447741"/>
                <a:gd name="connsiteX12" fmla="*/ 0 w 138737"/>
                <a:gd name="connsiteY12" fmla="*/ 447741 h 447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8737" h="447741">
                  <a:moveTo>
                    <a:pt x="88287" y="0"/>
                  </a:moveTo>
                  <a:cubicBezTo>
                    <a:pt x="65164" y="25225"/>
                    <a:pt x="41330" y="49815"/>
                    <a:pt x="18919" y="75674"/>
                  </a:cubicBezTo>
                  <a:cubicBezTo>
                    <a:pt x="13955" y="81402"/>
                    <a:pt x="5620" y="87045"/>
                    <a:pt x="6306" y="94593"/>
                  </a:cubicBezTo>
                  <a:cubicBezTo>
                    <a:pt x="8765" y="121644"/>
                    <a:pt x="26241" y="150127"/>
                    <a:pt x="44144" y="170268"/>
                  </a:cubicBezTo>
                  <a:cubicBezTo>
                    <a:pt x="54019" y="181377"/>
                    <a:pt x="62380" y="195152"/>
                    <a:pt x="75675" y="201799"/>
                  </a:cubicBezTo>
                  <a:cubicBezTo>
                    <a:pt x="106217" y="217070"/>
                    <a:pt x="94252" y="207764"/>
                    <a:pt x="113512" y="227023"/>
                  </a:cubicBezTo>
                  <a:cubicBezTo>
                    <a:pt x="115614" y="235431"/>
                    <a:pt x="116298" y="244328"/>
                    <a:pt x="119818" y="252248"/>
                  </a:cubicBezTo>
                  <a:cubicBezTo>
                    <a:pt x="124796" y="263449"/>
                    <a:pt x="138737" y="271522"/>
                    <a:pt x="138737" y="283779"/>
                  </a:cubicBezTo>
                  <a:cubicBezTo>
                    <a:pt x="138737" y="309780"/>
                    <a:pt x="131446" y="336198"/>
                    <a:pt x="119818" y="359454"/>
                  </a:cubicBezTo>
                  <a:cubicBezTo>
                    <a:pt x="115614" y="367862"/>
                    <a:pt x="103151" y="368176"/>
                    <a:pt x="94593" y="372066"/>
                  </a:cubicBezTo>
                  <a:cubicBezTo>
                    <a:pt x="11647" y="409769"/>
                    <a:pt x="82481" y="374970"/>
                    <a:pt x="25225" y="403597"/>
                  </a:cubicBezTo>
                  <a:cubicBezTo>
                    <a:pt x="21021" y="412005"/>
                    <a:pt x="17277" y="420660"/>
                    <a:pt x="12613" y="428822"/>
                  </a:cubicBezTo>
                  <a:cubicBezTo>
                    <a:pt x="8853" y="435403"/>
                    <a:pt x="0" y="447741"/>
                    <a:pt x="0" y="44774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8936052-C7DD-4CD6-AEBC-636D905BC2E8}"/>
                </a:ext>
              </a:extLst>
            </p:cNvPr>
            <p:cNvSpPr txBox="1"/>
            <p:nvPr/>
          </p:nvSpPr>
          <p:spPr>
            <a:xfrm>
              <a:off x="10936912" y="5279283"/>
              <a:ext cx="655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77 K</a:t>
              </a:r>
              <a:endParaRPr lang="ko-KR" altLang="en-US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E25D2F4-1BB5-4A2B-BA14-A898AD17461B}"/>
                </a:ext>
              </a:extLst>
            </p:cNvPr>
            <p:cNvSpPr txBox="1"/>
            <p:nvPr/>
          </p:nvSpPr>
          <p:spPr>
            <a:xfrm>
              <a:off x="6431032" y="3494610"/>
              <a:ext cx="167860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/>
                <a:t>During charge</a:t>
              </a:r>
              <a:endParaRPr lang="ko-KR" altLang="en-US" dirty="0"/>
            </a:p>
          </p:txBody>
        </p:sp>
      </p:grpSp>
      <p:sp>
        <p:nvSpPr>
          <p:cNvPr id="57" name="화살표: 오른쪽 56">
            <a:extLst>
              <a:ext uri="{FF2B5EF4-FFF2-40B4-BE49-F238E27FC236}">
                <a16:creationId xmlns:a16="http://schemas.microsoft.com/office/drawing/2014/main" id="{064590EF-586C-4A36-8EC3-810254C236AC}"/>
              </a:ext>
            </a:extLst>
          </p:cNvPr>
          <p:cNvSpPr/>
          <p:nvPr/>
        </p:nvSpPr>
        <p:spPr>
          <a:xfrm>
            <a:off x="5700551" y="3551978"/>
            <a:ext cx="640744" cy="450523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화살표: 오른쪽 57">
            <a:extLst>
              <a:ext uri="{FF2B5EF4-FFF2-40B4-BE49-F238E27FC236}">
                <a16:creationId xmlns:a16="http://schemas.microsoft.com/office/drawing/2014/main" id="{A4A31378-D049-4AF7-94EB-650BDA7FE9AE}"/>
              </a:ext>
            </a:extLst>
          </p:cNvPr>
          <p:cNvSpPr/>
          <p:nvPr/>
        </p:nvSpPr>
        <p:spPr>
          <a:xfrm rot="8100000">
            <a:off x="6884642" y="4606391"/>
            <a:ext cx="655716" cy="450523"/>
          </a:xfrm>
          <a:prstGeom prst="right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87691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직사각형 13">
            <a:extLst>
              <a:ext uri="{FF2B5EF4-FFF2-40B4-BE49-F238E27FC236}">
                <a16:creationId xmlns:a16="http://schemas.microsoft.com/office/drawing/2014/main" id="{41FE57C6-D6FE-4023-B01A-70CE8F474E5E}"/>
              </a:ext>
            </a:extLst>
          </p:cNvPr>
          <p:cNvSpPr/>
          <p:nvPr/>
        </p:nvSpPr>
        <p:spPr>
          <a:xfrm>
            <a:off x="2518912" y="5788262"/>
            <a:ext cx="5054886" cy="2732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4" name="현 83">
            <a:extLst>
              <a:ext uri="{FF2B5EF4-FFF2-40B4-BE49-F238E27FC236}">
                <a16:creationId xmlns:a16="http://schemas.microsoft.com/office/drawing/2014/main" id="{82AE03F1-77BC-4BD3-94A3-92CBCF03E8D2}"/>
              </a:ext>
            </a:extLst>
          </p:cNvPr>
          <p:cNvSpPr/>
          <p:nvPr/>
        </p:nvSpPr>
        <p:spPr>
          <a:xfrm rot="10800000">
            <a:off x="6494287" y="5025748"/>
            <a:ext cx="2457025" cy="1023765"/>
          </a:xfrm>
          <a:prstGeom prst="chord">
            <a:avLst>
              <a:gd name="adj1" fmla="val 10827938"/>
              <a:gd name="adj2" fmla="val 21552256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3E136023-D457-4B72-81E2-72D697D85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Experimental setup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27C6C87-A81C-4CC7-8980-DEF1B714C7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Cryogenic liquid transfer process</a:t>
            </a:r>
          </a:p>
          <a:p>
            <a:pPr lvl="1"/>
            <a:r>
              <a:rPr lang="en-US" altLang="ko-KR" dirty="0"/>
              <a:t>Coriolis flow meter: measures total flow input</a:t>
            </a:r>
          </a:p>
          <a:p>
            <a:pPr lvl="1"/>
            <a:r>
              <a:rPr lang="en-US" altLang="ko-KR" dirty="0"/>
              <a:t>Level meter : measures liquid accumulation in the tank</a:t>
            </a:r>
          </a:p>
          <a:p>
            <a:pPr lvl="1"/>
            <a:r>
              <a:rPr lang="en-US" altLang="ko-KR" dirty="0"/>
              <a:t>Total flow input = (liquid accumulation) + (boil off)</a:t>
            </a:r>
            <a:endParaRPr lang="ko-KR" altLang="en-US" dirty="0"/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E64FE703-D309-40A6-9279-2CCCD972C1F9}"/>
              </a:ext>
            </a:extLst>
          </p:cNvPr>
          <p:cNvSpPr/>
          <p:nvPr/>
        </p:nvSpPr>
        <p:spPr>
          <a:xfrm>
            <a:off x="762872" y="4381104"/>
            <a:ext cx="1756041" cy="17967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>
            <a:extLst>
              <a:ext uri="{FF2B5EF4-FFF2-40B4-BE49-F238E27FC236}">
                <a16:creationId xmlns:a16="http://schemas.microsoft.com/office/drawing/2014/main" id="{2423BCC2-5194-4F06-986C-A935A7619105}"/>
              </a:ext>
            </a:extLst>
          </p:cNvPr>
          <p:cNvSpPr/>
          <p:nvPr/>
        </p:nvSpPr>
        <p:spPr>
          <a:xfrm>
            <a:off x="6496518" y="2412978"/>
            <a:ext cx="2449455" cy="31307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C933436C-5C4C-4570-AFAD-F965BBCB0494}"/>
              </a:ext>
            </a:extLst>
          </p:cNvPr>
          <p:cNvSpPr/>
          <p:nvPr/>
        </p:nvSpPr>
        <p:spPr>
          <a:xfrm>
            <a:off x="762871" y="3882312"/>
            <a:ext cx="1756041" cy="49879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순서도: 가산 접합 14">
            <a:extLst>
              <a:ext uri="{FF2B5EF4-FFF2-40B4-BE49-F238E27FC236}">
                <a16:creationId xmlns:a16="http://schemas.microsoft.com/office/drawing/2014/main" id="{666E44FD-1B3C-448B-B96A-29678972F9CC}"/>
              </a:ext>
            </a:extLst>
          </p:cNvPr>
          <p:cNvSpPr/>
          <p:nvPr/>
        </p:nvSpPr>
        <p:spPr>
          <a:xfrm>
            <a:off x="2716329" y="5666154"/>
            <a:ext cx="470991" cy="470991"/>
          </a:xfrm>
          <a:prstGeom prst="flowChartSummingJunc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6" name="그림 15">
            <a:extLst>
              <a:ext uri="{FF2B5EF4-FFF2-40B4-BE49-F238E27FC236}">
                <a16:creationId xmlns:a16="http://schemas.microsoft.com/office/drawing/2014/main" id="{4F619FB4-012D-4B4B-B460-1F40366F6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71332">
            <a:off x="7178817" y="5648478"/>
            <a:ext cx="429368" cy="3214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11241D-5DCF-4E0A-A9FF-17CBBD1F7F63}"/>
              </a:ext>
            </a:extLst>
          </p:cNvPr>
          <p:cNvSpPr txBox="1"/>
          <p:nvPr/>
        </p:nvSpPr>
        <p:spPr>
          <a:xfrm>
            <a:off x="960288" y="5400173"/>
            <a:ext cx="1361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LN2 source</a:t>
            </a:r>
            <a:endParaRPr lang="ko-KR" altLang="en-US" dirty="0"/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66A6E5BC-6E06-436D-9A13-445CB0BF5234}"/>
              </a:ext>
            </a:extLst>
          </p:cNvPr>
          <p:cNvSpPr/>
          <p:nvPr/>
        </p:nvSpPr>
        <p:spPr>
          <a:xfrm>
            <a:off x="3466476" y="5508220"/>
            <a:ext cx="1065749" cy="78685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Coriolis</a:t>
            </a:r>
          </a:p>
          <a:p>
            <a:pPr algn="ctr"/>
            <a:r>
              <a:rPr lang="en-US" altLang="ko-KR" dirty="0"/>
              <a:t>Flow meter</a:t>
            </a:r>
            <a:endParaRPr lang="ko-KR" altLang="en-US" dirty="0"/>
          </a:p>
        </p:txBody>
      </p:sp>
      <p:sp>
        <p:nvSpPr>
          <p:cNvPr id="19" name="타원 18">
            <a:extLst>
              <a:ext uri="{FF2B5EF4-FFF2-40B4-BE49-F238E27FC236}">
                <a16:creationId xmlns:a16="http://schemas.microsoft.com/office/drawing/2014/main" id="{0C926A87-974F-4758-8F44-4E24DA79A577}"/>
              </a:ext>
            </a:extLst>
          </p:cNvPr>
          <p:cNvSpPr/>
          <p:nvPr/>
        </p:nvSpPr>
        <p:spPr>
          <a:xfrm>
            <a:off x="4789920" y="5182608"/>
            <a:ext cx="435129" cy="43512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T</a:t>
            </a:r>
            <a:endParaRPr lang="ko-KR" alt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20" name="타원 19">
            <a:extLst>
              <a:ext uri="{FF2B5EF4-FFF2-40B4-BE49-F238E27FC236}">
                <a16:creationId xmlns:a16="http://schemas.microsoft.com/office/drawing/2014/main" id="{920D0185-8A02-44B8-A435-5FD23ADCFFD5}"/>
              </a:ext>
            </a:extLst>
          </p:cNvPr>
          <p:cNvSpPr/>
          <p:nvPr/>
        </p:nvSpPr>
        <p:spPr>
          <a:xfrm>
            <a:off x="5352630" y="5174288"/>
            <a:ext cx="435129" cy="43512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P</a:t>
            </a:r>
            <a:endParaRPr lang="ko-KR" alt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cxnSp>
        <p:nvCxnSpPr>
          <p:cNvPr id="22" name="직선 연결선 21">
            <a:extLst>
              <a:ext uri="{FF2B5EF4-FFF2-40B4-BE49-F238E27FC236}">
                <a16:creationId xmlns:a16="http://schemas.microsoft.com/office/drawing/2014/main" id="{CCE708AA-1FCD-445E-8ABA-0A171D406312}"/>
              </a:ext>
            </a:extLst>
          </p:cNvPr>
          <p:cNvCxnSpPr>
            <a:stCxn id="19" idx="4"/>
          </p:cNvCxnSpPr>
          <p:nvPr/>
        </p:nvCxnSpPr>
        <p:spPr>
          <a:xfrm flipH="1">
            <a:off x="5007484" y="5617737"/>
            <a:ext cx="1" cy="1517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연결선 23">
            <a:extLst>
              <a:ext uri="{FF2B5EF4-FFF2-40B4-BE49-F238E27FC236}">
                <a16:creationId xmlns:a16="http://schemas.microsoft.com/office/drawing/2014/main" id="{459702CB-2A71-4610-9374-256A95DF9621}"/>
              </a:ext>
            </a:extLst>
          </p:cNvPr>
          <p:cNvCxnSpPr>
            <a:stCxn id="20" idx="4"/>
          </p:cNvCxnSpPr>
          <p:nvPr/>
        </p:nvCxnSpPr>
        <p:spPr>
          <a:xfrm flipH="1">
            <a:off x="5570194" y="5609417"/>
            <a:ext cx="1" cy="160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CE1EDAF6-8AED-429E-8972-AA09F97AA710}"/>
              </a:ext>
            </a:extLst>
          </p:cNvPr>
          <p:cNvSpPr txBox="1"/>
          <p:nvPr/>
        </p:nvSpPr>
        <p:spPr>
          <a:xfrm>
            <a:off x="6814001" y="675252"/>
            <a:ext cx="16526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Empty tank</a:t>
            </a:r>
          </a:p>
          <a:p>
            <a:r>
              <a:rPr lang="en-US" altLang="ko-KR" dirty="0"/>
              <a:t>Non insulated</a:t>
            </a:r>
            <a:endParaRPr lang="ko-KR" altLang="en-US" dirty="0"/>
          </a:p>
        </p:txBody>
      </p:sp>
      <p:sp>
        <p:nvSpPr>
          <p:cNvPr id="26" name="직사각형 25">
            <a:extLst>
              <a:ext uri="{FF2B5EF4-FFF2-40B4-BE49-F238E27FC236}">
                <a16:creationId xmlns:a16="http://schemas.microsoft.com/office/drawing/2014/main" id="{21BCDED0-0EEA-4619-A801-1EAC66FB376C}"/>
              </a:ext>
            </a:extLst>
          </p:cNvPr>
          <p:cNvSpPr/>
          <p:nvPr/>
        </p:nvSpPr>
        <p:spPr>
          <a:xfrm rot="16200000">
            <a:off x="8316979" y="1705108"/>
            <a:ext cx="895797" cy="2732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순서도: 가산 접합 26">
            <a:extLst>
              <a:ext uri="{FF2B5EF4-FFF2-40B4-BE49-F238E27FC236}">
                <a16:creationId xmlns:a16="http://schemas.microsoft.com/office/drawing/2014/main" id="{906A5F30-B6A4-4D20-9E0E-9E5012E49322}"/>
              </a:ext>
            </a:extLst>
          </p:cNvPr>
          <p:cNvSpPr/>
          <p:nvPr/>
        </p:nvSpPr>
        <p:spPr>
          <a:xfrm>
            <a:off x="8529381" y="1488798"/>
            <a:ext cx="470991" cy="470991"/>
          </a:xfrm>
          <a:prstGeom prst="flowChartSummingJunction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9548CB9-8BCA-40EF-BA14-663477C05F9A}"/>
              </a:ext>
            </a:extLst>
          </p:cNvPr>
          <p:cNvSpPr txBox="1"/>
          <p:nvPr/>
        </p:nvSpPr>
        <p:spPr>
          <a:xfrm>
            <a:off x="9000372" y="1604584"/>
            <a:ext cx="1251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Vent valve</a:t>
            </a:r>
            <a:endParaRPr lang="ko-KR" altLang="en-US" dirty="0"/>
          </a:p>
        </p:txBody>
      </p:sp>
      <p:grpSp>
        <p:nvGrpSpPr>
          <p:cNvPr id="51" name="그룹 50">
            <a:extLst>
              <a:ext uri="{FF2B5EF4-FFF2-40B4-BE49-F238E27FC236}">
                <a16:creationId xmlns:a16="http://schemas.microsoft.com/office/drawing/2014/main" id="{26FE5DC5-3063-45E0-A113-61BB470E5E4B}"/>
              </a:ext>
            </a:extLst>
          </p:cNvPr>
          <p:cNvGrpSpPr/>
          <p:nvPr/>
        </p:nvGrpSpPr>
        <p:grpSpPr>
          <a:xfrm>
            <a:off x="7608185" y="2948649"/>
            <a:ext cx="118246" cy="2150262"/>
            <a:chOff x="7608185" y="2948649"/>
            <a:chExt cx="118246" cy="2150262"/>
          </a:xfrm>
        </p:grpSpPr>
        <p:sp>
          <p:nvSpPr>
            <p:cNvPr id="29" name="타원 28">
              <a:extLst>
                <a:ext uri="{FF2B5EF4-FFF2-40B4-BE49-F238E27FC236}">
                  <a16:creationId xmlns:a16="http://schemas.microsoft.com/office/drawing/2014/main" id="{8DDAE18D-143F-4D8C-9E4F-4A8DE739DA0A}"/>
                </a:ext>
              </a:extLst>
            </p:cNvPr>
            <p:cNvSpPr/>
            <p:nvPr/>
          </p:nvSpPr>
          <p:spPr>
            <a:xfrm flipV="1">
              <a:off x="7608185" y="2948649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0" name="타원 29">
              <a:extLst>
                <a:ext uri="{FF2B5EF4-FFF2-40B4-BE49-F238E27FC236}">
                  <a16:creationId xmlns:a16="http://schemas.microsoft.com/office/drawing/2014/main" id="{20E2274E-B041-4F35-95C3-8580CB23349E}"/>
                </a:ext>
              </a:extLst>
            </p:cNvPr>
            <p:cNvSpPr/>
            <p:nvPr/>
          </p:nvSpPr>
          <p:spPr>
            <a:xfrm flipV="1">
              <a:off x="7608185" y="3238937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7" name="타원 36">
              <a:extLst>
                <a:ext uri="{FF2B5EF4-FFF2-40B4-BE49-F238E27FC236}">
                  <a16:creationId xmlns:a16="http://schemas.microsoft.com/office/drawing/2014/main" id="{C4AC1866-F001-43BA-B0B6-70B95D86A954}"/>
                </a:ext>
              </a:extLst>
            </p:cNvPr>
            <p:cNvSpPr/>
            <p:nvPr/>
          </p:nvSpPr>
          <p:spPr>
            <a:xfrm flipV="1">
              <a:off x="7608185" y="3529225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8" name="타원 37">
              <a:extLst>
                <a:ext uri="{FF2B5EF4-FFF2-40B4-BE49-F238E27FC236}">
                  <a16:creationId xmlns:a16="http://schemas.microsoft.com/office/drawing/2014/main" id="{C440960B-05E7-42B5-8322-D57A0E435336}"/>
                </a:ext>
              </a:extLst>
            </p:cNvPr>
            <p:cNvSpPr/>
            <p:nvPr/>
          </p:nvSpPr>
          <p:spPr>
            <a:xfrm flipV="1">
              <a:off x="7608185" y="3819513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9" name="타원 38">
              <a:extLst>
                <a:ext uri="{FF2B5EF4-FFF2-40B4-BE49-F238E27FC236}">
                  <a16:creationId xmlns:a16="http://schemas.microsoft.com/office/drawing/2014/main" id="{3CDA5870-8EBE-4DF8-AC0B-910207E4F6D3}"/>
                </a:ext>
              </a:extLst>
            </p:cNvPr>
            <p:cNvSpPr/>
            <p:nvPr/>
          </p:nvSpPr>
          <p:spPr>
            <a:xfrm flipV="1">
              <a:off x="7608185" y="4109801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0" name="타원 39">
              <a:extLst>
                <a:ext uri="{FF2B5EF4-FFF2-40B4-BE49-F238E27FC236}">
                  <a16:creationId xmlns:a16="http://schemas.microsoft.com/office/drawing/2014/main" id="{4F9BED41-59CC-4592-AC6F-C1BA66A15193}"/>
                </a:ext>
              </a:extLst>
            </p:cNvPr>
            <p:cNvSpPr/>
            <p:nvPr/>
          </p:nvSpPr>
          <p:spPr>
            <a:xfrm flipV="1">
              <a:off x="7608185" y="4400089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1" name="타원 40">
              <a:extLst>
                <a:ext uri="{FF2B5EF4-FFF2-40B4-BE49-F238E27FC236}">
                  <a16:creationId xmlns:a16="http://schemas.microsoft.com/office/drawing/2014/main" id="{AD575DB1-DB32-4999-BAC5-867849290FD5}"/>
                </a:ext>
              </a:extLst>
            </p:cNvPr>
            <p:cNvSpPr/>
            <p:nvPr/>
          </p:nvSpPr>
          <p:spPr>
            <a:xfrm flipV="1">
              <a:off x="7608185" y="4690377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2" name="타원 41">
              <a:extLst>
                <a:ext uri="{FF2B5EF4-FFF2-40B4-BE49-F238E27FC236}">
                  <a16:creationId xmlns:a16="http://schemas.microsoft.com/office/drawing/2014/main" id="{134343A2-FAA8-43F6-9E61-41A7AEAC06E4}"/>
                </a:ext>
              </a:extLst>
            </p:cNvPr>
            <p:cNvSpPr/>
            <p:nvPr/>
          </p:nvSpPr>
          <p:spPr>
            <a:xfrm flipV="1">
              <a:off x="7608185" y="4980665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52" name="그룹 51">
            <a:extLst>
              <a:ext uri="{FF2B5EF4-FFF2-40B4-BE49-F238E27FC236}">
                <a16:creationId xmlns:a16="http://schemas.microsoft.com/office/drawing/2014/main" id="{E540C013-59ED-40A1-A355-D28B87B40A85}"/>
              </a:ext>
            </a:extLst>
          </p:cNvPr>
          <p:cNvGrpSpPr/>
          <p:nvPr/>
        </p:nvGrpSpPr>
        <p:grpSpPr>
          <a:xfrm>
            <a:off x="8808677" y="2948649"/>
            <a:ext cx="118246" cy="2150262"/>
            <a:chOff x="7608185" y="2948649"/>
            <a:chExt cx="118246" cy="2150262"/>
          </a:xfrm>
        </p:grpSpPr>
        <p:sp>
          <p:nvSpPr>
            <p:cNvPr id="53" name="타원 52">
              <a:extLst>
                <a:ext uri="{FF2B5EF4-FFF2-40B4-BE49-F238E27FC236}">
                  <a16:creationId xmlns:a16="http://schemas.microsoft.com/office/drawing/2014/main" id="{763F1A0E-EAAA-4452-8196-0FBEFA6FAF32}"/>
                </a:ext>
              </a:extLst>
            </p:cNvPr>
            <p:cNvSpPr/>
            <p:nvPr/>
          </p:nvSpPr>
          <p:spPr>
            <a:xfrm flipV="1">
              <a:off x="7608185" y="2948649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타원 53">
              <a:extLst>
                <a:ext uri="{FF2B5EF4-FFF2-40B4-BE49-F238E27FC236}">
                  <a16:creationId xmlns:a16="http://schemas.microsoft.com/office/drawing/2014/main" id="{6D841549-2A2F-4FEC-8075-F3CF8381BBD9}"/>
                </a:ext>
              </a:extLst>
            </p:cNvPr>
            <p:cNvSpPr/>
            <p:nvPr/>
          </p:nvSpPr>
          <p:spPr>
            <a:xfrm flipV="1">
              <a:off x="7608185" y="3238937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타원 54">
              <a:extLst>
                <a:ext uri="{FF2B5EF4-FFF2-40B4-BE49-F238E27FC236}">
                  <a16:creationId xmlns:a16="http://schemas.microsoft.com/office/drawing/2014/main" id="{A5E3A10F-87A9-4282-9D5B-53F3D48DD8F1}"/>
                </a:ext>
              </a:extLst>
            </p:cNvPr>
            <p:cNvSpPr/>
            <p:nvPr/>
          </p:nvSpPr>
          <p:spPr>
            <a:xfrm flipV="1">
              <a:off x="7608185" y="3529225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6" name="타원 55">
              <a:extLst>
                <a:ext uri="{FF2B5EF4-FFF2-40B4-BE49-F238E27FC236}">
                  <a16:creationId xmlns:a16="http://schemas.microsoft.com/office/drawing/2014/main" id="{65D93481-EAF1-43E7-806E-15BCAB8B4F29}"/>
                </a:ext>
              </a:extLst>
            </p:cNvPr>
            <p:cNvSpPr/>
            <p:nvPr/>
          </p:nvSpPr>
          <p:spPr>
            <a:xfrm flipV="1">
              <a:off x="7608185" y="3819513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7" name="타원 56">
              <a:extLst>
                <a:ext uri="{FF2B5EF4-FFF2-40B4-BE49-F238E27FC236}">
                  <a16:creationId xmlns:a16="http://schemas.microsoft.com/office/drawing/2014/main" id="{14613FE8-2D8B-4B7D-A6CB-7A1FA3142718}"/>
                </a:ext>
              </a:extLst>
            </p:cNvPr>
            <p:cNvSpPr/>
            <p:nvPr/>
          </p:nvSpPr>
          <p:spPr>
            <a:xfrm flipV="1">
              <a:off x="7608185" y="4109801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8" name="타원 57">
              <a:extLst>
                <a:ext uri="{FF2B5EF4-FFF2-40B4-BE49-F238E27FC236}">
                  <a16:creationId xmlns:a16="http://schemas.microsoft.com/office/drawing/2014/main" id="{A98FA6DD-2415-447B-9C98-79CCF74D97A4}"/>
                </a:ext>
              </a:extLst>
            </p:cNvPr>
            <p:cNvSpPr/>
            <p:nvPr/>
          </p:nvSpPr>
          <p:spPr>
            <a:xfrm flipV="1">
              <a:off x="7608185" y="4400089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타원 58">
              <a:extLst>
                <a:ext uri="{FF2B5EF4-FFF2-40B4-BE49-F238E27FC236}">
                  <a16:creationId xmlns:a16="http://schemas.microsoft.com/office/drawing/2014/main" id="{3E4E0D66-EC75-4A6E-9245-549AF17B66D0}"/>
                </a:ext>
              </a:extLst>
            </p:cNvPr>
            <p:cNvSpPr/>
            <p:nvPr/>
          </p:nvSpPr>
          <p:spPr>
            <a:xfrm flipV="1">
              <a:off x="7608185" y="4690377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타원 59">
              <a:extLst>
                <a:ext uri="{FF2B5EF4-FFF2-40B4-BE49-F238E27FC236}">
                  <a16:creationId xmlns:a16="http://schemas.microsoft.com/office/drawing/2014/main" id="{20D62F18-1EF0-4DB2-AD16-7DE43C01ABEB}"/>
                </a:ext>
              </a:extLst>
            </p:cNvPr>
            <p:cNvSpPr/>
            <p:nvPr/>
          </p:nvSpPr>
          <p:spPr>
            <a:xfrm flipV="1">
              <a:off x="7608185" y="4980665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61" name="타원 60">
            <a:extLst>
              <a:ext uri="{FF2B5EF4-FFF2-40B4-BE49-F238E27FC236}">
                <a16:creationId xmlns:a16="http://schemas.microsoft.com/office/drawing/2014/main" id="{77908D12-12F6-4AAC-AC13-95B1916652D1}"/>
              </a:ext>
            </a:extLst>
          </p:cNvPr>
          <p:cNvSpPr/>
          <p:nvPr/>
        </p:nvSpPr>
        <p:spPr>
          <a:xfrm flipV="1">
            <a:off x="8982051" y="3079736"/>
            <a:ext cx="118246" cy="118246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2" name="타원 61">
            <a:extLst>
              <a:ext uri="{FF2B5EF4-FFF2-40B4-BE49-F238E27FC236}">
                <a16:creationId xmlns:a16="http://schemas.microsoft.com/office/drawing/2014/main" id="{C9349559-1193-42CB-BC33-E89FFE67712D}"/>
              </a:ext>
            </a:extLst>
          </p:cNvPr>
          <p:cNvSpPr/>
          <p:nvPr/>
        </p:nvSpPr>
        <p:spPr>
          <a:xfrm flipV="1">
            <a:off x="8984073" y="3964657"/>
            <a:ext cx="118246" cy="118246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3" name="타원 62">
            <a:extLst>
              <a:ext uri="{FF2B5EF4-FFF2-40B4-BE49-F238E27FC236}">
                <a16:creationId xmlns:a16="http://schemas.microsoft.com/office/drawing/2014/main" id="{1CA23722-D162-4DB2-A521-649C816C5A54}"/>
              </a:ext>
            </a:extLst>
          </p:cNvPr>
          <p:cNvSpPr/>
          <p:nvPr/>
        </p:nvSpPr>
        <p:spPr>
          <a:xfrm flipV="1">
            <a:off x="8977508" y="4824865"/>
            <a:ext cx="118246" cy="118246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0CE2607-889C-4F1B-A51C-EBBE218AFC45}"/>
              </a:ext>
            </a:extLst>
          </p:cNvPr>
          <p:cNvSpPr txBox="1"/>
          <p:nvPr/>
        </p:nvSpPr>
        <p:spPr>
          <a:xfrm>
            <a:off x="9298578" y="2506585"/>
            <a:ext cx="21720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Outer wall surface </a:t>
            </a:r>
          </a:p>
          <a:p>
            <a:r>
              <a:rPr lang="en-US" altLang="ko-KR" dirty="0"/>
              <a:t>Three RTDs</a:t>
            </a:r>
            <a:endParaRPr lang="ko-KR" altLang="en-US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E35C4B2-BCCC-468E-81BE-34FBF4EF854D}"/>
              </a:ext>
            </a:extLst>
          </p:cNvPr>
          <p:cNvSpPr txBox="1"/>
          <p:nvPr/>
        </p:nvSpPr>
        <p:spPr>
          <a:xfrm>
            <a:off x="9044822" y="5578372"/>
            <a:ext cx="2111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Inner wall surface </a:t>
            </a:r>
          </a:p>
          <a:p>
            <a:r>
              <a:rPr lang="en-US" altLang="ko-KR" dirty="0"/>
              <a:t>eight RTDs</a:t>
            </a:r>
            <a:endParaRPr lang="ko-KR" alt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A6706BA-441D-4C7E-8B4D-065406121AC0}"/>
              </a:ext>
            </a:extLst>
          </p:cNvPr>
          <p:cNvSpPr txBox="1"/>
          <p:nvPr/>
        </p:nvSpPr>
        <p:spPr>
          <a:xfrm>
            <a:off x="3931305" y="3247842"/>
            <a:ext cx="23455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Inside tank for fluids</a:t>
            </a:r>
          </a:p>
          <a:p>
            <a:r>
              <a:rPr lang="en-US" altLang="ko-KR" dirty="0"/>
              <a:t>eight RTDs</a:t>
            </a:r>
            <a:endParaRPr lang="ko-KR" altLang="en-US" dirty="0"/>
          </a:p>
        </p:txBody>
      </p:sp>
      <p:sp>
        <p:nvSpPr>
          <p:cNvPr id="67" name="직사각형 66">
            <a:extLst>
              <a:ext uri="{FF2B5EF4-FFF2-40B4-BE49-F238E27FC236}">
                <a16:creationId xmlns:a16="http://schemas.microsoft.com/office/drawing/2014/main" id="{80C8326C-C379-49C4-842E-8568F5B06331}"/>
              </a:ext>
            </a:extLst>
          </p:cNvPr>
          <p:cNvSpPr/>
          <p:nvPr/>
        </p:nvSpPr>
        <p:spPr>
          <a:xfrm>
            <a:off x="7493000" y="2829751"/>
            <a:ext cx="349035" cy="2384591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DC416AFE-AC08-4287-8EF2-9098AB2F570E}"/>
              </a:ext>
            </a:extLst>
          </p:cNvPr>
          <p:cNvSpPr/>
          <p:nvPr/>
        </p:nvSpPr>
        <p:spPr>
          <a:xfrm>
            <a:off x="8567608" y="2829751"/>
            <a:ext cx="349035" cy="2384591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71" name="직선 화살표 연결선 70">
            <a:extLst>
              <a:ext uri="{FF2B5EF4-FFF2-40B4-BE49-F238E27FC236}">
                <a16:creationId xmlns:a16="http://schemas.microsoft.com/office/drawing/2014/main" id="{C7C2FE84-CDBA-423B-AE68-2CA884654788}"/>
              </a:ext>
            </a:extLst>
          </p:cNvPr>
          <p:cNvCxnSpPr>
            <a:stCxn id="64" idx="1"/>
            <a:endCxn id="61" idx="5"/>
          </p:cNvCxnSpPr>
          <p:nvPr/>
        </p:nvCxnSpPr>
        <p:spPr>
          <a:xfrm flipH="1">
            <a:off x="9082980" y="2829751"/>
            <a:ext cx="215598" cy="267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직선 화살표 연결선 71">
            <a:extLst>
              <a:ext uri="{FF2B5EF4-FFF2-40B4-BE49-F238E27FC236}">
                <a16:creationId xmlns:a16="http://schemas.microsoft.com/office/drawing/2014/main" id="{49D473DC-05A7-4049-9CD1-3983928016A9}"/>
              </a:ext>
            </a:extLst>
          </p:cNvPr>
          <p:cNvCxnSpPr>
            <a:cxnSpLocks/>
            <a:stCxn id="65" idx="1"/>
            <a:endCxn id="68" idx="2"/>
          </p:cNvCxnSpPr>
          <p:nvPr/>
        </p:nvCxnSpPr>
        <p:spPr>
          <a:xfrm flipH="1" flipV="1">
            <a:off x="8742126" y="5214342"/>
            <a:ext cx="302696" cy="6871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직선 화살표 연결선 74">
            <a:extLst>
              <a:ext uri="{FF2B5EF4-FFF2-40B4-BE49-F238E27FC236}">
                <a16:creationId xmlns:a16="http://schemas.microsoft.com/office/drawing/2014/main" id="{C63D6861-D944-48C1-BEC6-D8636E2E13C0}"/>
              </a:ext>
            </a:extLst>
          </p:cNvPr>
          <p:cNvCxnSpPr>
            <a:cxnSpLocks/>
            <a:stCxn id="66" idx="3"/>
          </p:cNvCxnSpPr>
          <p:nvPr/>
        </p:nvCxnSpPr>
        <p:spPr>
          <a:xfrm>
            <a:off x="6276819" y="3571008"/>
            <a:ext cx="1231293" cy="1436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타원 76">
            <a:extLst>
              <a:ext uri="{FF2B5EF4-FFF2-40B4-BE49-F238E27FC236}">
                <a16:creationId xmlns:a16="http://schemas.microsoft.com/office/drawing/2014/main" id="{1D723854-52BF-4CE1-B969-73E0264663BB}"/>
              </a:ext>
            </a:extLst>
          </p:cNvPr>
          <p:cNvSpPr/>
          <p:nvPr/>
        </p:nvSpPr>
        <p:spPr>
          <a:xfrm>
            <a:off x="7927392" y="1380848"/>
            <a:ext cx="435129" cy="43512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P</a:t>
            </a:r>
            <a:endParaRPr lang="ko-KR" alt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cxnSp>
        <p:nvCxnSpPr>
          <p:cNvPr id="78" name="직선 연결선 77">
            <a:extLst>
              <a:ext uri="{FF2B5EF4-FFF2-40B4-BE49-F238E27FC236}">
                <a16:creationId xmlns:a16="http://schemas.microsoft.com/office/drawing/2014/main" id="{35E4CAFC-CFA5-4585-9666-BECE89A91415}"/>
              </a:ext>
            </a:extLst>
          </p:cNvPr>
          <p:cNvCxnSpPr>
            <a:stCxn id="77" idx="4"/>
          </p:cNvCxnSpPr>
          <p:nvPr/>
        </p:nvCxnSpPr>
        <p:spPr>
          <a:xfrm flipH="1">
            <a:off x="8144956" y="1815977"/>
            <a:ext cx="1" cy="160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2A5BA375-073C-4EFC-8CDA-69C90C6532EF}"/>
              </a:ext>
            </a:extLst>
          </p:cNvPr>
          <p:cNvSpPr txBox="1"/>
          <p:nvPr/>
        </p:nvSpPr>
        <p:spPr>
          <a:xfrm>
            <a:off x="5700211" y="1676469"/>
            <a:ext cx="1401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Level meter</a:t>
            </a:r>
            <a:endParaRPr lang="ko-KR" altLang="en-US" dirty="0"/>
          </a:p>
        </p:txBody>
      </p:sp>
      <p:sp>
        <p:nvSpPr>
          <p:cNvPr id="83" name="현 82">
            <a:extLst>
              <a:ext uri="{FF2B5EF4-FFF2-40B4-BE49-F238E27FC236}">
                <a16:creationId xmlns:a16="http://schemas.microsoft.com/office/drawing/2014/main" id="{3F862621-6946-4754-B2C9-2C85E8F301EE}"/>
              </a:ext>
            </a:extLst>
          </p:cNvPr>
          <p:cNvSpPr/>
          <p:nvPr/>
        </p:nvSpPr>
        <p:spPr>
          <a:xfrm>
            <a:off x="6504780" y="1919802"/>
            <a:ext cx="2457025" cy="1023765"/>
          </a:xfrm>
          <a:prstGeom prst="chord">
            <a:avLst>
              <a:gd name="adj1" fmla="val 10827938"/>
              <a:gd name="adj2" fmla="val 21552256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FF58D829-234C-4AE5-82C6-A70B706D320B}"/>
              </a:ext>
            </a:extLst>
          </p:cNvPr>
          <p:cNvSpPr/>
          <p:nvPr/>
        </p:nvSpPr>
        <p:spPr>
          <a:xfrm>
            <a:off x="6851520" y="2055179"/>
            <a:ext cx="66779" cy="29711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0" name="타원 79">
            <a:extLst>
              <a:ext uri="{FF2B5EF4-FFF2-40B4-BE49-F238E27FC236}">
                <a16:creationId xmlns:a16="http://schemas.microsoft.com/office/drawing/2014/main" id="{CADF387C-150E-49B7-9037-3A9E2CDE7AF5}"/>
              </a:ext>
            </a:extLst>
          </p:cNvPr>
          <p:cNvSpPr/>
          <p:nvPr/>
        </p:nvSpPr>
        <p:spPr>
          <a:xfrm>
            <a:off x="6704503" y="4459588"/>
            <a:ext cx="349035" cy="34903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87" name="직선 화살표 연결선 86">
            <a:extLst>
              <a:ext uri="{FF2B5EF4-FFF2-40B4-BE49-F238E27FC236}">
                <a16:creationId xmlns:a16="http://schemas.microsoft.com/office/drawing/2014/main" id="{6461B75D-0C38-44B7-8E3A-5BBDE0F8B742}"/>
              </a:ext>
            </a:extLst>
          </p:cNvPr>
          <p:cNvCxnSpPr/>
          <p:nvPr/>
        </p:nvCxnSpPr>
        <p:spPr>
          <a:xfrm>
            <a:off x="11610807" y="1973916"/>
            <a:ext cx="0" cy="420393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>
            <a:extLst>
              <a:ext uri="{FF2B5EF4-FFF2-40B4-BE49-F238E27FC236}">
                <a16:creationId xmlns:a16="http://schemas.microsoft.com/office/drawing/2014/main" id="{E1DAA67C-EF66-4458-9A13-6C769AB48819}"/>
              </a:ext>
            </a:extLst>
          </p:cNvPr>
          <p:cNvSpPr txBox="1"/>
          <p:nvPr/>
        </p:nvSpPr>
        <p:spPr>
          <a:xfrm rot="5400000">
            <a:off x="11381683" y="3920207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5.8 m</a:t>
            </a:r>
            <a:endParaRPr lang="ko-KR" altLang="en-US" dirty="0"/>
          </a:p>
        </p:txBody>
      </p:sp>
      <p:cxnSp>
        <p:nvCxnSpPr>
          <p:cNvPr id="89" name="직선 화살표 연결선 88">
            <a:extLst>
              <a:ext uri="{FF2B5EF4-FFF2-40B4-BE49-F238E27FC236}">
                <a16:creationId xmlns:a16="http://schemas.microsoft.com/office/drawing/2014/main" id="{707D34A2-0F99-4032-9DC5-3CF8EED5E790}"/>
              </a:ext>
            </a:extLst>
          </p:cNvPr>
          <p:cNvCxnSpPr>
            <a:cxnSpLocks/>
          </p:cNvCxnSpPr>
          <p:nvPr/>
        </p:nvCxnSpPr>
        <p:spPr>
          <a:xfrm>
            <a:off x="6494287" y="6525458"/>
            <a:ext cx="248978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D038233E-BAAC-4FC9-A318-7BFEC33163EA}"/>
              </a:ext>
            </a:extLst>
          </p:cNvPr>
          <p:cNvSpPr txBox="1"/>
          <p:nvPr/>
        </p:nvSpPr>
        <p:spPr>
          <a:xfrm>
            <a:off x="7558760" y="6194377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2.8 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54639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직사각형 77">
            <a:extLst>
              <a:ext uri="{FF2B5EF4-FFF2-40B4-BE49-F238E27FC236}">
                <a16:creationId xmlns:a16="http://schemas.microsoft.com/office/drawing/2014/main" id="{A56D2507-2EC9-4E12-99C7-D7E7EC6AF777}"/>
              </a:ext>
            </a:extLst>
          </p:cNvPr>
          <p:cNvSpPr/>
          <p:nvPr/>
        </p:nvSpPr>
        <p:spPr>
          <a:xfrm>
            <a:off x="6031185" y="3951460"/>
            <a:ext cx="1300658" cy="2000167"/>
          </a:xfrm>
          <a:prstGeom prst="rect">
            <a:avLst/>
          </a:prstGeom>
          <a:solidFill>
            <a:schemeClr val="accent1">
              <a:alpha val="4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9" name="직사각형 78">
            <a:extLst>
              <a:ext uri="{FF2B5EF4-FFF2-40B4-BE49-F238E27FC236}">
                <a16:creationId xmlns:a16="http://schemas.microsoft.com/office/drawing/2014/main" id="{FD5F242A-17A4-4C15-9E8F-A80B4544963A}"/>
              </a:ext>
            </a:extLst>
          </p:cNvPr>
          <p:cNvSpPr/>
          <p:nvPr/>
        </p:nvSpPr>
        <p:spPr>
          <a:xfrm rot="16200000">
            <a:off x="1362075" y="3858322"/>
            <a:ext cx="1300658" cy="2000167"/>
          </a:xfrm>
          <a:prstGeom prst="rect">
            <a:avLst/>
          </a:prstGeom>
          <a:solidFill>
            <a:schemeClr val="accent1">
              <a:alpha val="4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>
            <a:extLst>
              <a:ext uri="{FF2B5EF4-FFF2-40B4-BE49-F238E27FC236}">
                <a16:creationId xmlns:a16="http://schemas.microsoft.com/office/drawing/2014/main" id="{42CEF212-496F-4917-9EC0-1794ED606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Experimental condition as tank wall </a:t>
            </a:r>
            <a:r>
              <a:rPr lang="en-US" altLang="ko-KR" dirty="0" err="1"/>
              <a:t>chilldown</a:t>
            </a:r>
            <a:endParaRPr lang="ko-KR" altLang="en-US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06AD9C44-3959-4BF8-BE98-A2E6FA53AD02}"/>
              </a:ext>
            </a:extLst>
          </p:cNvPr>
          <p:cNvSpPr/>
          <p:nvPr/>
        </p:nvSpPr>
        <p:spPr>
          <a:xfrm>
            <a:off x="987036" y="2904019"/>
            <a:ext cx="2048851" cy="26187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202A1BBE-06E9-4A58-8C6D-88AA08DCF566}"/>
              </a:ext>
            </a:extLst>
          </p:cNvPr>
          <p:cNvSpPr/>
          <p:nvPr/>
        </p:nvSpPr>
        <p:spPr>
          <a:xfrm rot="16200000">
            <a:off x="2509764" y="2311920"/>
            <a:ext cx="749291" cy="2285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순서도: 가산 접합 8">
            <a:extLst>
              <a:ext uri="{FF2B5EF4-FFF2-40B4-BE49-F238E27FC236}">
                <a16:creationId xmlns:a16="http://schemas.microsoft.com/office/drawing/2014/main" id="{3BB6C429-3395-4EE4-90A1-654F304EF24C}"/>
              </a:ext>
            </a:extLst>
          </p:cNvPr>
          <p:cNvSpPr/>
          <p:nvPr/>
        </p:nvSpPr>
        <p:spPr>
          <a:xfrm>
            <a:off x="2687428" y="2130987"/>
            <a:ext cx="393961" cy="393961"/>
          </a:xfrm>
          <a:prstGeom prst="flowChartSummingJunction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0" name="그룹 9">
            <a:extLst>
              <a:ext uri="{FF2B5EF4-FFF2-40B4-BE49-F238E27FC236}">
                <a16:creationId xmlns:a16="http://schemas.microsoft.com/office/drawing/2014/main" id="{2222E40C-9DCB-44D9-99AA-3686A27FD75D}"/>
              </a:ext>
            </a:extLst>
          </p:cNvPr>
          <p:cNvGrpSpPr/>
          <p:nvPr/>
        </p:nvGrpSpPr>
        <p:grpSpPr>
          <a:xfrm>
            <a:off x="1916892" y="3352082"/>
            <a:ext cx="98907" cy="1798590"/>
            <a:chOff x="7608185" y="2948649"/>
            <a:chExt cx="118246" cy="2150262"/>
          </a:xfrm>
        </p:grpSpPr>
        <p:sp>
          <p:nvSpPr>
            <p:cNvPr id="11" name="타원 10">
              <a:extLst>
                <a:ext uri="{FF2B5EF4-FFF2-40B4-BE49-F238E27FC236}">
                  <a16:creationId xmlns:a16="http://schemas.microsoft.com/office/drawing/2014/main" id="{3425EFE6-CAA5-4303-BC29-DC47FCBAA3B5}"/>
                </a:ext>
              </a:extLst>
            </p:cNvPr>
            <p:cNvSpPr/>
            <p:nvPr/>
          </p:nvSpPr>
          <p:spPr>
            <a:xfrm flipV="1">
              <a:off x="7608185" y="2948649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" name="타원 11">
              <a:extLst>
                <a:ext uri="{FF2B5EF4-FFF2-40B4-BE49-F238E27FC236}">
                  <a16:creationId xmlns:a16="http://schemas.microsoft.com/office/drawing/2014/main" id="{443E5834-E070-4365-91F9-22446CD0D045}"/>
                </a:ext>
              </a:extLst>
            </p:cNvPr>
            <p:cNvSpPr/>
            <p:nvPr/>
          </p:nvSpPr>
          <p:spPr>
            <a:xfrm flipV="1">
              <a:off x="7608185" y="3238937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" name="타원 12">
              <a:extLst>
                <a:ext uri="{FF2B5EF4-FFF2-40B4-BE49-F238E27FC236}">
                  <a16:creationId xmlns:a16="http://schemas.microsoft.com/office/drawing/2014/main" id="{120B3B80-B55D-463F-8505-8CBC6B182DDD}"/>
                </a:ext>
              </a:extLst>
            </p:cNvPr>
            <p:cNvSpPr/>
            <p:nvPr/>
          </p:nvSpPr>
          <p:spPr>
            <a:xfrm flipV="1">
              <a:off x="7608185" y="3529225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타원 13">
              <a:extLst>
                <a:ext uri="{FF2B5EF4-FFF2-40B4-BE49-F238E27FC236}">
                  <a16:creationId xmlns:a16="http://schemas.microsoft.com/office/drawing/2014/main" id="{5559EA6E-7E2D-433D-B4FB-7998902B1727}"/>
                </a:ext>
              </a:extLst>
            </p:cNvPr>
            <p:cNvSpPr/>
            <p:nvPr/>
          </p:nvSpPr>
          <p:spPr>
            <a:xfrm flipV="1">
              <a:off x="7608185" y="3819513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" name="타원 14">
              <a:extLst>
                <a:ext uri="{FF2B5EF4-FFF2-40B4-BE49-F238E27FC236}">
                  <a16:creationId xmlns:a16="http://schemas.microsoft.com/office/drawing/2014/main" id="{3B6AE066-B0C4-4D32-9B64-F983CB714E92}"/>
                </a:ext>
              </a:extLst>
            </p:cNvPr>
            <p:cNvSpPr/>
            <p:nvPr/>
          </p:nvSpPr>
          <p:spPr>
            <a:xfrm flipV="1">
              <a:off x="7608185" y="4109801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6" name="타원 15">
              <a:extLst>
                <a:ext uri="{FF2B5EF4-FFF2-40B4-BE49-F238E27FC236}">
                  <a16:creationId xmlns:a16="http://schemas.microsoft.com/office/drawing/2014/main" id="{F980517E-6DA7-42EB-9CDF-E872A2FA1EB7}"/>
                </a:ext>
              </a:extLst>
            </p:cNvPr>
            <p:cNvSpPr/>
            <p:nvPr/>
          </p:nvSpPr>
          <p:spPr>
            <a:xfrm flipV="1">
              <a:off x="7608185" y="4400089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" name="타원 16">
              <a:extLst>
                <a:ext uri="{FF2B5EF4-FFF2-40B4-BE49-F238E27FC236}">
                  <a16:creationId xmlns:a16="http://schemas.microsoft.com/office/drawing/2014/main" id="{2693592F-0220-41C0-AF62-9E8EC967EDB0}"/>
                </a:ext>
              </a:extLst>
            </p:cNvPr>
            <p:cNvSpPr/>
            <p:nvPr/>
          </p:nvSpPr>
          <p:spPr>
            <a:xfrm flipV="1">
              <a:off x="7608185" y="4690377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8" name="타원 17">
              <a:extLst>
                <a:ext uri="{FF2B5EF4-FFF2-40B4-BE49-F238E27FC236}">
                  <a16:creationId xmlns:a16="http://schemas.microsoft.com/office/drawing/2014/main" id="{2F9AA562-8B9E-4CCE-B8B3-0C352A25828F}"/>
                </a:ext>
              </a:extLst>
            </p:cNvPr>
            <p:cNvSpPr/>
            <p:nvPr/>
          </p:nvSpPr>
          <p:spPr>
            <a:xfrm flipV="1">
              <a:off x="7608185" y="4980665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9" name="그룹 18">
            <a:extLst>
              <a:ext uri="{FF2B5EF4-FFF2-40B4-BE49-F238E27FC236}">
                <a16:creationId xmlns:a16="http://schemas.microsoft.com/office/drawing/2014/main" id="{CB24FD69-901C-4781-A7D5-1D393BE2ABDC}"/>
              </a:ext>
            </a:extLst>
          </p:cNvPr>
          <p:cNvGrpSpPr/>
          <p:nvPr/>
        </p:nvGrpSpPr>
        <p:grpSpPr>
          <a:xfrm>
            <a:off x="2921046" y="3352082"/>
            <a:ext cx="98907" cy="1798590"/>
            <a:chOff x="7608185" y="2948649"/>
            <a:chExt cx="118246" cy="2150262"/>
          </a:xfrm>
        </p:grpSpPr>
        <p:sp>
          <p:nvSpPr>
            <p:cNvPr id="20" name="타원 19">
              <a:extLst>
                <a:ext uri="{FF2B5EF4-FFF2-40B4-BE49-F238E27FC236}">
                  <a16:creationId xmlns:a16="http://schemas.microsoft.com/office/drawing/2014/main" id="{79FB3BDF-E3B3-4D1D-8200-7104323C9F0A}"/>
                </a:ext>
              </a:extLst>
            </p:cNvPr>
            <p:cNvSpPr/>
            <p:nvPr/>
          </p:nvSpPr>
          <p:spPr>
            <a:xfrm flipV="1">
              <a:off x="7608185" y="2948649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타원 20">
              <a:extLst>
                <a:ext uri="{FF2B5EF4-FFF2-40B4-BE49-F238E27FC236}">
                  <a16:creationId xmlns:a16="http://schemas.microsoft.com/office/drawing/2014/main" id="{FEB2DF11-E32C-4956-A65D-2202461496F8}"/>
                </a:ext>
              </a:extLst>
            </p:cNvPr>
            <p:cNvSpPr/>
            <p:nvPr/>
          </p:nvSpPr>
          <p:spPr>
            <a:xfrm flipV="1">
              <a:off x="7608185" y="3238937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2" name="타원 21">
              <a:extLst>
                <a:ext uri="{FF2B5EF4-FFF2-40B4-BE49-F238E27FC236}">
                  <a16:creationId xmlns:a16="http://schemas.microsoft.com/office/drawing/2014/main" id="{FDE0F9A8-1380-45E6-93FD-EC20605F1F25}"/>
                </a:ext>
              </a:extLst>
            </p:cNvPr>
            <p:cNvSpPr/>
            <p:nvPr/>
          </p:nvSpPr>
          <p:spPr>
            <a:xfrm flipV="1">
              <a:off x="7608185" y="3529225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3" name="타원 22">
              <a:extLst>
                <a:ext uri="{FF2B5EF4-FFF2-40B4-BE49-F238E27FC236}">
                  <a16:creationId xmlns:a16="http://schemas.microsoft.com/office/drawing/2014/main" id="{F7C9B5DC-88AA-46A8-B73F-DEDE46CEBCC2}"/>
                </a:ext>
              </a:extLst>
            </p:cNvPr>
            <p:cNvSpPr/>
            <p:nvPr/>
          </p:nvSpPr>
          <p:spPr>
            <a:xfrm flipV="1">
              <a:off x="7608185" y="3819513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4" name="타원 23">
              <a:extLst>
                <a:ext uri="{FF2B5EF4-FFF2-40B4-BE49-F238E27FC236}">
                  <a16:creationId xmlns:a16="http://schemas.microsoft.com/office/drawing/2014/main" id="{6C9D8231-9D5E-4620-A1FD-ED05CED093EE}"/>
                </a:ext>
              </a:extLst>
            </p:cNvPr>
            <p:cNvSpPr/>
            <p:nvPr/>
          </p:nvSpPr>
          <p:spPr>
            <a:xfrm flipV="1">
              <a:off x="7608185" y="4109801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5" name="타원 24">
              <a:extLst>
                <a:ext uri="{FF2B5EF4-FFF2-40B4-BE49-F238E27FC236}">
                  <a16:creationId xmlns:a16="http://schemas.microsoft.com/office/drawing/2014/main" id="{43BA90F9-C7D3-47D2-B1D9-35A5039927C3}"/>
                </a:ext>
              </a:extLst>
            </p:cNvPr>
            <p:cNvSpPr/>
            <p:nvPr/>
          </p:nvSpPr>
          <p:spPr>
            <a:xfrm flipV="1">
              <a:off x="7608185" y="4400089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6" name="타원 25">
              <a:extLst>
                <a:ext uri="{FF2B5EF4-FFF2-40B4-BE49-F238E27FC236}">
                  <a16:creationId xmlns:a16="http://schemas.microsoft.com/office/drawing/2014/main" id="{FFFD7292-93D4-4537-8EE2-789D107B2A88}"/>
                </a:ext>
              </a:extLst>
            </p:cNvPr>
            <p:cNvSpPr/>
            <p:nvPr/>
          </p:nvSpPr>
          <p:spPr>
            <a:xfrm flipV="1">
              <a:off x="7608185" y="4690377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7" name="타원 26">
              <a:extLst>
                <a:ext uri="{FF2B5EF4-FFF2-40B4-BE49-F238E27FC236}">
                  <a16:creationId xmlns:a16="http://schemas.microsoft.com/office/drawing/2014/main" id="{EA1861AB-CB61-4AFB-B0FE-BFC5CC088EB7}"/>
                </a:ext>
              </a:extLst>
            </p:cNvPr>
            <p:cNvSpPr/>
            <p:nvPr/>
          </p:nvSpPr>
          <p:spPr>
            <a:xfrm flipV="1">
              <a:off x="7608185" y="4980665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8" name="타원 27">
            <a:extLst>
              <a:ext uri="{FF2B5EF4-FFF2-40B4-BE49-F238E27FC236}">
                <a16:creationId xmlns:a16="http://schemas.microsoft.com/office/drawing/2014/main" id="{1AF8E5C5-CD2B-4E8B-A0A0-10EF510A1F9E}"/>
              </a:ext>
            </a:extLst>
          </p:cNvPr>
          <p:cNvSpPr/>
          <p:nvPr/>
        </p:nvSpPr>
        <p:spPr>
          <a:xfrm flipV="1">
            <a:off x="3066065" y="3461730"/>
            <a:ext cx="98907" cy="98907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타원 28">
            <a:extLst>
              <a:ext uri="{FF2B5EF4-FFF2-40B4-BE49-F238E27FC236}">
                <a16:creationId xmlns:a16="http://schemas.microsoft.com/office/drawing/2014/main" id="{3A969A9C-66EA-47B8-858C-1BC95F411D1A}"/>
              </a:ext>
            </a:extLst>
          </p:cNvPr>
          <p:cNvSpPr/>
          <p:nvPr/>
        </p:nvSpPr>
        <p:spPr>
          <a:xfrm flipV="1">
            <a:off x="3067756" y="4201923"/>
            <a:ext cx="98907" cy="98907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타원 29">
            <a:extLst>
              <a:ext uri="{FF2B5EF4-FFF2-40B4-BE49-F238E27FC236}">
                <a16:creationId xmlns:a16="http://schemas.microsoft.com/office/drawing/2014/main" id="{F620E857-4ED1-4142-B26E-8E0D09D02A9F}"/>
              </a:ext>
            </a:extLst>
          </p:cNvPr>
          <p:cNvSpPr/>
          <p:nvPr/>
        </p:nvSpPr>
        <p:spPr>
          <a:xfrm flipV="1">
            <a:off x="3062265" y="4921446"/>
            <a:ext cx="98907" cy="98907"/>
          </a:xfrm>
          <a:prstGeom prst="ellipse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E0A77382-0952-4CAE-99B7-E67D4799FDC8}"/>
              </a:ext>
            </a:extLst>
          </p:cNvPr>
          <p:cNvSpPr/>
          <p:nvPr/>
        </p:nvSpPr>
        <p:spPr>
          <a:xfrm>
            <a:off x="1820545" y="3252629"/>
            <a:ext cx="291951" cy="1994595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직사각형 31">
            <a:extLst>
              <a:ext uri="{FF2B5EF4-FFF2-40B4-BE49-F238E27FC236}">
                <a16:creationId xmlns:a16="http://schemas.microsoft.com/office/drawing/2014/main" id="{98A2381D-425D-40B2-82BA-7429DF7A864D}"/>
              </a:ext>
            </a:extLst>
          </p:cNvPr>
          <p:cNvSpPr/>
          <p:nvPr/>
        </p:nvSpPr>
        <p:spPr>
          <a:xfrm>
            <a:off x="2719403" y="3252629"/>
            <a:ext cx="291951" cy="1994595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타원 35">
            <a:extLst>
              <a:ext uri="{FF2B5EF4-FFF2-40B4-BE49-F238E27FC236}">
                <a16:creationId xmlns:a16="http://schemas.microsoft.com/office/drawing/2014/main" id="{835F1458-20E7-4E89-BE0D-00769BD0278E}"/>
              </a:ext>
            </a:extLst>
          </p:cNvPr>
          <p:cNvSpPr/>
          <p:nvPr/>
        </p:nvSpPr>
        <p:spPr>
          <a:xfrm>
            <a:off x="2183893" y="2040692"/>
            <a:ext cx="363964" cy="36396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P</a:t>
            </a:r>
            <a:endParaRPr lang="ko-KR" altLang="en-US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cxnSp>
        <p:nvCxnSpPr>
          <p:cNvPr id="37" name="직선 연결선 36">
            <a:extLst>
              <a:ext uri="{FF2B5EF4-FFF2-40B4-BE49-F238E27FC236}">
                <a16:creationId xmlns:a16="http://schemas.microsoft.com/office/drawing/2014/main" id="{187CE69F-4768-4C02-8E47-D6E3BF9AC932}"/>
              </a:ext>
            </a:extLst>
          </p:cNvPr>
          <p:cNvCxnSpPr>
            <a:stCxn id="36" idx="4"/>
          </p:cNvCxnSpPr>
          <p:nvPr/>
        </p:nvCxnSpPr>
        <p:spPr>
          <a:xfrm flipH="1">
            <a:off x="2365875" y="2404656"/>
            <a:ext cx="1" cy="1339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현 37">
            <a:extLst>
              <a:ext uri="{FF2B5EF4-FFF2-40B4-BE49-F238E27FC236}">
                <a16:creationId xmlns:a16="http://schemas.microsoft.com/office/drawing/2014/main" id="{0C4BFEC7-11D4-44E2-8E9C-83585B5AC5E8}"/>
              </a:ext>
            </a:extLst>
          </p:cNvPr>
          <p:cNvSpPr/>
          <p:nvPr/>
        </p:nvSpPr>
        <p:spPr>
          <a:xfrm>
            <a:off x="993947" y="2491501"/>
            <a:ext cx="2055183" cy="856330"/>
          </a:xfrm>
          <a:prstGeom prst="chord">
            <a:avLst>
              <a:gd name="adj1" fmla="val 10827938"/>
              <a:gd name="adj2" fmla="val 21552256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>
            <a:extLst>
              <a:ext uri="{FF2B5EF4-FFF2-40B4-BE49-F238E27FC236}">
                <a16:creationId xmlns:a16="http://schemas.microsoft.com/office/drawing/2014/main" id="{2AF5C461-B5C5-4D29-B65A-76316EF0894C}"/>
              </a:ext>
            </a:extLst>
          </p:cNvPr>
          <p:cNvSpPr/>
          <p:nvPr/>
        </p:nvSpPr>
        <p:spPr>
          <a:xfrm>
            <a:off x="1283978" y="2604737"/>
            <a:ext cx="55857" cy="24852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타원 39">
            <a:extLst>
              <a:ext uri="{FF2B5EF4-FFF2-40B4-BE49-F238E27FC236}">
                <a16:creationId xmlns:a16="http://schemas.microsoft.com/office/drawing/2014/main" id="{D7663E03-379E-4D8F-A6F3-E282C06F0782}"/>
              </a:ext>
            </a:extLst>
          </p:cNvPr>
          <p:cNvSpPr/>
          <p:nvPr/>
        </p:nvSpPr>
        <p:spPr>
          <a:xfrm>
            <a:off x="1161005" y="4067269"/>
            <a:ext cx="291951" cy="2919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44" name="그룹 43">
            <a:extLst>
              <a:ext uri="{FF2B5EF4-FFF2-40B4-BE49-F238E27FC236}">
                <a16:creationId xmlns:a16="http://schemas.microsoft.com/office/drawing/2014/main" id="{B49FCEFC-8EBD-4A73-8B16-D4510B2A6582}"/>
              </a:ext>
            </a:extLst>
          </p:cNvPr>
          <p:cNvGrpSpPr/>
          <p:nvPr/>
        </p:nvGrpSpPr>
        <p:grpSpPr>
          <a:xfrm rot="5400000">
            <a:off x="6392849" y="3549519"/>
            <a:ext cx="2179627" cy="2918012"/>
            <a:chOff x="6496518" y="2055179"/>
            <a:chExt cx="2605801" cy="3488560"/>
          </a:xfrm>
        </p:grpSpPr>
        <p:sp>
          <p:nvSpPr>
            <p:cNvPr id="46" name="직사각형 45">
              <a:extLst>
                <a:ext uri="{FF2B5EF4-FFF2-40B4-BE49-F238E27FC236}">
                  <a16:creationId xmlns:a16="http://schemas.microsoft.com/office/drawing/2014/main" id="{076D3BE5-A78D-4DA5-9DB2-B9C22ECE5379}"/>
                </a:ext>
              </a:extLst>
            </p:cNvPr>
            <p:cNvSpPr/>
            <p:nvPr/>
          </p:nvSpPr>
          <p:spPr>
            <a:xfrm>
              <a:off x="6496518" y="2412978"/>
              <a:ext cx="2449455" cy="3130761"/>
            </a:xfrm>
            <a:prstGeom prst="rect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49" name="그룹 48">
              <a:extLst>
                <a:ext uri="{FF2B5EF4-FFF2-40B4-BE49-F238E27FC236}">
                  <a16:creationId xmlns:a16="http://schemas.microsoft.com/office/drawing/2014/main" id="{EB22670C-98DB-4CA7-A6AE-8DDCEE4668BE}"/>
                </a:ext>
              </a:extLst>
            </p:cNvPr>
            <p:cNvGrpSpPr/>
            <p:nvPr/>
          </p:nvGrpSpPr>
          <p:grpSpPr>
            <a:xfrm>
              <a:off x="7608185" y="2948649"/>
              <a:ext cx="118246" cy="2150262"/>
              <a:chOff x="7608185" y="2948649"/>
              <a:chExt cx="118246" cy="2150262"/>
            </a:xfrm>
          </p:grpSpPr>
          <p:sp>
            <p:nvSpPr>
              <p:cNvPr id="70" name="타원 69">
                <a:extLst>
                  <a:ext uri="{FF2B5EF4-FFF2-40B4-BE49-F238E27FC236}">
                    <a16:creationId xmlns:a16="http://schemas.microsoft.com/office/drawing/2014/main" id="{E54F014B-8ED6-4A50-B32B-7941070A3EAC}"/>
                  </a:ext>
                </a:extLst>
              </p:cNvPr>
              <p:cNvSpPr/>
              <p:nvPr/>
            </p:nvSpPr>
            <p:spPr>
              <a:xfrm flipV="1">
                <a:off x="7608185" y="2948649"/>
                <a:ext cx="118246" cy="1182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1" name="타원 70">
                <a:extLst>
                  <a:ext uri="{FF2B5EF4-FFF2-40B4-BE49-F238E27FC236}">
                    <a16:creationId xmlns:a16="http://schemas.microsoft.com/office/drawing/2014/main" id="{8D200FE2-7E81-46D9-8D45-F42EC486E355}"/>
                  </a:ext>
                </a:extLst>
              </p:cNvPr>
              <p:cNvSpPr/>
              <p:nvPr/>
            </p:nvSpPr>
            <p:spPr>
              <a:xfrm flipV="1">
                <a:off x="7608185" y="3238937"/>
                <a:ext cx="118246" cy="1182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2" name="타원 71">
                <a:extLst>
                  <a:ext uri="{FF2B5EF4-FFF2-40B4-BE49-F238E27FC236}">
                    <a16:creationId xmlns:a16="http://schemas.microsoft.com/office/drawing/2014/main" id="{03D9761D-3D82-4A49-AE74-8DD98B03793F}"/>
                  </a:ext>
                </a:extLst>
              </p:cNvPr>
              <p:cNvSpPr/>
              <p:nvPr/>
            </p:nvSpPr>
            <p:spPr>
              <a:xfrm flipV="1">
                <a:off x="7608185" y="3529225"/>
                <a:ext cx="118246" cy="1182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3" name="타원 72">
                <a:extLst>
                  <a:ext uri="{FF2B5EF4-FFF2-40B4-BE49-F238E27FC236}">
                    <a16:creationId xmlns:a16="http://schemas.microsoft.com/office/drawing/2014/main" id="{D2AFBF34-B03E-4847-8C2F-D0C190BE4BB0}"/>
                  </a:ext>
                </a:extLst>
              </p:cNvPr>
              <p:cNvSpPr/>
              <p:nvPr/>
            </p:nvSpPr>
            <p:spPr>
              <a:xfrm flipV="1">
                <a:off x="7608185" y="3819513"/>
                <a:ext cx="118246" cy="1182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4" name="타원 73">
                <a:extLst>
                  <a:ext uri="{FF2B5EF4-FFF2-40B4-BE49-F238E27FC236}">
                    <a16:creationId xmlns:a16="http://schemas.microsoft.com/office/drawing/2014/main" id="{13880350-55DF-456C-8524-65E06DBCF66F}"/>
                  </a:ext>
                </a:extLst>
              </p:cNvPr>
              <p:cNvSpPr/>
              <p:nvPr/>
            </p:nvSpPr>
            <p:spPr>
              <a:xfrm flipV="1">
                <a:off x="7608185" y="4109801"/>
                <a:ext cx="118246" cy="1182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5" name="타원 74">
                <a:extLst>
                  <a:ext uri="{FF2B5EF4-FFF2-40B4-BE49-F238E27FC236}">
                    <a16:creationId xmlns:a16="http://schemas.microsoft.com/office/drawing/2014/main" id="{64B75107-9E47-45EA-9DC2-49B2C7452689}"/>
                  </a:ext>
                </a:extLst>
              </p:cNvPr>
              <p:cNvSpPr/>
              <p:nvPr/>
            </p:nvSpPr>
            <p:spPr>
              <a:xfrm flipV="1">
                <a:off x="7608185" y="4400089"/>
                <a:ext cx="118246" cy="1182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6" name="타원 75">
                <a:extLst>
                  <a:ext uri="{FF2B5EF4-FFF2-40B4-BE49-F238E27FC236}">
                    <a16:creationId xmlns:a16="http://schemas.microsoft.com/office/drawing/2014/main" id="{FE159B56-2A4D-401D-9C1D-5E9548409689}"/>
                  </a:ext>
                </a:extLst>
              </p:cNvPr>
              <p:cNvSpPr/>
              <p:nvPr/>
            </p:nvSpPr>
            <p:spPr>
              <a:xfrm flipV="1">
                <a:off x="7608185" y="4690377"/>
                <a:ext cx="118246" cy="1182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77" name="타원 76">
                <a:extLst>
                  <a:ext uri="{FF2B5EF4-FFF2-40B4-BE49-F238E27FC236}">
                    <a16:creationId xmlns:a16="http://schemas.microsoft.com/office/drawing/2014/main" id="{C870FE4E-4E03-474B-B5E6-3A6176D6BD4D}"/>
                  </a:ext>
                </a:extLst>
              </p:cNvPr>
              <p:cNvSpPr/>
              <p:nvPr/>
            </p:nvSpPr>
            <p:spPr>
              <a:xfrm flipV="1">
                <a:off x="7608185" y="4980665"/>
                <a:ext cx="118246" cy="1182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grpSp>
          <p:nvGrpSpPr>
            <p:cNvPr id="50" name="그룹 49">
              <a:extLst>
                <a:ext uri="{FF2B5EF4-FFF2-40B4-BE49-F238E27FC236}">
                  <a16:creationId xmlns:a16="http://schemas.microsoft.com/office/drawing/2014/main" id="{C847CD41-DE79-4BD7-8FF4-F7D54F65EF10}"/>
                </a:ext>
              </a:extLst>
            </p:cNvPr>
            <p:cNvGrpSpPr/>
            <p:nvPr/>
          </p:nvGrpSpPr>
          <p:grpSpPr>
            <a:xfrm>
              <a:off x="8808677" y="2948649"/>
              <a:ext cx="118246" cy="2150262"/>
              <a:chOff x="7608185" y="2948649"/>
              <a:chExt cx="118246" cy="2150262"/>
            </a:xfrm>
          </p:grpSpPr>
          <p:sp>
            <p:nvSpPr>
              <p:cNvPr id="62" name="타원 61">
                <a:extLst>
                  <a:ext uri="{FF2B5EF4-FFF2-40B4-BE49-F238E27FC236}">
                    <a16:creationId xmlns:a16="http://schemas.microsoft.com/office/drawing/2014/main" id="{4EDD9B49-A2D7-4E5C-8C3F-F12A86BD89A0}"/>
                  </a:ext>
                </a:extLst>
              </p:cNvPr>
              <p:cNvSpPr/>
              <p:nvPr/>
            </p:nvSpPr>
            <p:spPr>
              <a:xfrm flipV="1">
                <a:off x="7608185" y="2948649"/>
                <a:ext cx="118246" cy="1182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타원 62">
                <a:extLst>
                  <a:ext uri="{FF2B5EF4-FFF2-40B4-BE49-F238E27FC236}">
                    <a16:creationId xmlns:a16="http://schemas.microsoft.com/office/drawing/2014/main" id="{94A76581-06D4-43ED-998A-D5565E01A27E}"/>
                  </a:ext>
                </a:extLst>
              </p:cNvPr>
              <p:cNvSpPr/>
              <p:nvPr/>
            </p:nvSpPr>
            <p:spPr>
              <a:xfrm flipV="1">
                <a:off x="7608185" y="3238937"/>
                <a:ext cx="118246" cy="1182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4" name="타원 63">
                <a:extLst>
                  <a:ext uri="{FF2B5EF4-FFF2-40B4-BE49-F238E27FC236}">
                    <a16:creationId xmlns:a16="http://schemas.microsoft.com/office/drawing/2014/main" id="{77C30EC9-03D2-4D79-81D8-26CBDB54708D}"/>
                  </a:ext>
                </a:extLst>
              </p:cNvPr>
              <p:cNvSpPr/>
              <p:nvPr/>
            </p:nvSpPr>
            <p:spPr>
              <a:xfrm flipV="1">
                <a:off x="7608185" y="3529225"/>
                <a:ext cx="118246" cy="1182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5" name="타원 64">
                <a:extLst>
                  <a:ext uri="{FF2B5EF4-FFF2-40B4-BE49-F238E27FC236}">
                    <a16:creationId xmlns:a16="http://schemas.microsoft.com/office/drawing/2014/main" id="{36B16ECC-15F8-4277-963B-D80C3DC3C631}"/>
                  </a:ext>
                </a:extLst>
              </p:cNvPr>
              <p:cNvSpPr/>
              <p:nvPr/>
            </p:nvSpPr>
            <p:spPr>
              <a:xfrm flipV="1">
                <a:off x="7608185" y="3819513"/>
                <a:ext cx="118246" cy="1182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6" name="타원 65">
                <a:extLst>
                  <a:ext uri="{FF2B5EF4-FFF2-40B4-BE49-F238E27FC236}">
                    <a16:creationId xmlns:a16="http://schemas.microsoft.com/office/drawing/2014/main" id="{0D9FC1A4-0D7F-462F-BACC-29DCBD7DF20A}"/>
                  </a:ext>
                </a:extLst>
              </p:cNvPr>
              <p:cNvSpPr/>
              <p:nvPr/>
            </p:nvSpPr>
            <p:spPr>
              <a:xfrm flipV="1">
                <a:off x="7608185" y="4109801"/>
                <a:ext cx="118246" cy="1182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타원 66">
                <a:extLst>
                  <a:ext uri="{FF2B5EF4-FFF2-40B4-BE49-F238E27FC236}">
                    <a16:creationId xmlns:a16="http://schemas.microsoft.com/office/drawing/2014/main" id="{0870A566-3A94-48E3-962E-55DC5A1FCA7A}"/>
                  </a:ext>
                </a:extLst>
              </p:cNvPr>
              <p:cNvSpPr/>
              <p:nvPr/>
            </p:nvSpPr>
            <p:spPr>
              <a:xfrm flipV="1">
                <a:off x="7608185" y="4400089"/>
                <a:ext cx="118246" cy="1182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8" name="타원 67">
                <a:extLst>
                  <a:ext uri="{FF2B5EF4-FFF2-40B4-BE49-F238E27FC236}">
                    <a16:creationId xmlns:a16="http://schemas.microsoft.com/office/drawing/2014/main" id="{41C2F50C-EDB2-41D1-9907-5796D2F6DF22}"/>
                  </a:ext>
                </a:extLst>
              </p:cNvPr>
              <p:cNvSpPr/>
              <p:nvPr/>
            </p:nvSpPr>
            <p:spPr>
              <a:xfrm flipV="1">
                <a:off x="7608185" y="4690377"/>
                <a:ext cx="118246" cy="1182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타원 68">
                <a:extLst>
                  <a:ext uri="{FF2B5EF4-FFF2-40B4-BE49-F238E27FC236}">
                    <a16:creationId xmlns:a16="http://schemas.microsoft.com/office/drawing/2014/main" id="{6A1BA8DF-EFBC-41B3-891A-099F167495A8}"/>
                  </a:ext>
                </a:extLst>
              </p:cNvPr>
              <p:cNvSpPr/>
              <p:nvPr/>
            </p:nvSpPr>
            <p:spPr>
              <a:xfrm flipV="1">
                <a:off x="7608185" y="4980665"/>
                <a:ext cx="118246" cy="118246"/>
              </a:xfrm>
              <a:prstGeom prst="ellipse">
                <a:avLst/>
              </a:prstGeom>
              <a:solidFill>
                <a:schemeClr val="accent2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51" name="타원 50">
              <a:extLst>
                <a:ext uri="{FF2B5EF4-FFF2-40B4-BE49-F238E27FC236}">
                  <a16:creationId xmlns:a16="http://schemas.microsoft.com/office/drawing/2014/main" id="{5D925DFC-A4BB-4A30-B4BA-2D31131AC589}"/>
                </a:ext>
              </a:extLst>
            </p:cNvPr>
            <p:cNvSpPr/>
            <p:nvPr/>
          </p:nvSpPr>
          <p:spPr>
            <a:xfrm flipV="1">
              <a:off x="8982051" y="3079736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2" name="타원 51">
              <a:extLst>
                <a:ext uri="{FF2B5EF4-FFF2-40B4-BE49-F238E27FC236}">
                  <a16:creationId xmlns:a16="http://schemas.microsoft.com/office/drawing/2014/main" id="{17CC23CB-0280-4374-8A53-1242A04F6C26}"/>
                </a:ext>
              </a:extLst>
            </p:cNvPr>
            <p:cNvSpPr/>
            <p:nvPr/>
          </p:nvSpPr>
          <p:spPr>
            <a:xfrm flipV="1">
              <a:off x="8984073" y="3964657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3" name="타원 52">
              <a:extLst>
                <a:ext uri="{FF2B5EF4-FFF2-40B4-BE49-F238E27FC236}">
                  <a16:creationId xmlns:a16="http://schemas.microsoft.com/office/drawing/2014/main" id="{78D3B18E-3D49-4B09-AE33-7D3200373106}"/>
                </a:ext>
              </a:extLst>
            </p:cNvPr>
            <p:cNvSpPr/>
            <p:nvPr/>
          </p:nvSpPr>
          <p:spPr>
            <a:xfrm flipV="1">
              <a:off x="8977508" y="4824865"/>
              <a:ext cx="118246" cy="118246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4" name="직사각형 53">
              <a:extLst>
                <a:ext uri="{FF2B5EF4-FFF2-40B4-BE49-F238E27FC236}">
                  <a16:creationId xmlns:a16="http://schemas.microsoft.com/office/drawing/2014/main" id="{8330FA6F-46BC-4429-BDCE-96CCD186700C}"/>
                </a:ext>
              </a:extLst>
            </p:cNvPr>
            <p:cNvSpPr/>
            <p:nvPr/>
          </p:nvSpPr>
          <p:spPr>
            <a:xfrm>
              <a:off x="7493000" y="2829751"/>
              <a:ext cx="349035" cy="2384591"/>
            </a:xfrm>
            <a:prstGeom prst="rect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5" name="직사각형 54">
              <a:extLst>
                <a:ext uri="{FF2B5EF4-FFF2-40B4-BE49-F238E27FC236}">
                  <a16:creationId xmlns:a16="http://schemas.microsoft.com/office/drawing/2014/main" id="{4AE8C356-DCEF-4D32-A1C8-89DA2ECB3205}"/>
                </a:ext>
              </a:extLst>
            </p:cNvPr>
            <p:cNvSpPr/>
            <p:nvPr/>
          </p:nvSpPr>
          <p:spPr>
            <a:xfrm>
              <a:off x="8567608" y="2829751"/>
              <a:ext cx="349035" cy="2384591"/>
            </a:xfrm>
            <a:prstGeom prst="rect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9" name="직사각형 58">
              <a:extLst>
                <a:ext uri="{FF2B5EF4-FFF2-40B4-BE49-F238E27FC236}">
                  <a16:creationId xmlns:a16="http://schemas.microsoft.com/office/drawing/2014/main" id="{FECA12C7-D687-4F38-9666-391F5035191C}"/>
                </a:ext>
              </a:extLst>
            </p:cNvPr>
            <p:cNvSpPr/>
            <p:nvPr/>
          </p:nvSpPr>
          <p:spPr>
            <a:xfrm>
              <a:off x="6851520" y="2055179"/>
              <a:ext cx="66779" cy="297113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0" name="타원 59">
              <a:extLst>
                <a:ext uri="{FF2B5EF4-FFF2-40B4-BE49-F238E27FC236}">
                  <a16:creationId xmlns:a16="http://schemas.microsoft.com/office/drawing/2014/main" id="{794396D3-0DC9-4F9A-9BC3-B7586A1AC802}"/>
                </a:ext>
              </a:extLst>
            </p:cNvPr>
            <p:cNvSpPr/>
            <p:nvPr/>
          </p:nvSpPr>
          <p:spPr>
            <a:xfrm>
              <a:off x="6704503" y="3815820"/>
              <a:ext cx="349035" cy="34903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81" name="AutoShape 4" descr="FLOW BOILING REGIMES DURING LINE CHILLDOWN PROCESS">
            <a:extLst>
              <a:ext uri="{FF2B5EF4-FFF2-40B4-BE49-F238E27FC236}">
                <a16:creationId xmlns:a16="http://schemas.microsoft.com/office/drawing/2014/main" id="{C8E7ED4F-D803-40BE-A2AC-05E867DC035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72972" y="4507886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ko-KR" altLang="en-US"/>
          </a:p>
        </p:txBody>
      </p:sp>
      <p:pic>
        <p:nvPicPr>
          <p:cNvPr id="83" name="그림 82">
            <a:extLst>
              <a:ext uri="{FF2B5EF4-FFF2-40B4-BE49-F238E27FC236}">
                <a16:creationId xmlns:a16="http://schemas.microsoft.com/office/drawing/2014/main" id="{77025D2C-850B-4536-B02E-FE1C1AF2CB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388" y="1377735"/>
            <a:ext cx="4932810" cy="2162479"/>
          </a:xfrm>
          <a:prstGeom prst="rect">
            <a:avLst/>
          </a:prstGeom>
        </p:spPr>
      </p:pic>
      <p:sp>
        <p:nvSpPr>
          <p:cNvPr id="92" name="TextBox 91">
            <a:extLst>
              <a:ext uri="{FF2B5EF4-FFF2-40B4-BE49-F238E27FC236}">
                <a16:creationId xmlns:a16="http://schemas.microsoft.com/office/drawing/2014/main" id="{047B859E-6B53-481D-8EE4-4951AC46DAD2}"/>
              </a:ext>
            </a:extLst>
          </p:cNvPr>
          <p:cNvSpPr txBox="1"/>
          <p:nvPr/>
        </p:nvSpPr>
        <p:spPr>
          <a:xfrm>
            <a:off x="581191" y="6301550"/>
            <a:ext cx="110296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ko-KR" sz="1100" b="1" i="0" u="none" strike="noStrike" baseline="0" dirty="0">
                <a:latin typeface="TeXGyreHeros-Bold"/>
              </a:rPr>
              <a:t>Jayachandran K. Narayanan et al. NUMERICAL PREDICTIONS OF THE FLOW AND HEAT TRANSFER CHARACTERISTICS IN THE FILM BOILING</a:t>
            </a:r>
          </a:p>
          <a:p>
            <a:pPr algn="l"/>
            <a:r>
              <a:rPr lang="en-US" altLang="ko-KR" sz="1100" b="1" i="0" u="none" strike="noStrike" baseline="0" dirty="0">
                <a:latin typeface="TeXGyreHeros-Bold"/>
              </a:rPr>
              <a:t>REGIME DURING TUBE QUENCHING, July 10–12, 2023, Washington DC, SHTC2023-107451</a:t>
            </a:r>
            <a:endParaRPr lang="ko-KR" altLang="en-US" sz="1100" dirty="0"/>
          </a:p>
        </p:txBody>
      </p:sp>
      <p:cxnSp>
        <p:nvCxnSpPr>
          <p:cNvPr id="94" name="직선 연결선 93">
            <a:extLst>
              <a:ext uri="{FF2B5EF4-FFF2-40B4-BE49-F238E27FC236}">
                <a16:creationId xmlns:a16="http://schemas.microsoft.com/office/drawing/2014/main" id="{AF684304-3E5B-4A19-93D5-D7680B5C4FDE}"/>
              </a:ext>
            </a:extLst>
          </p:cNvPr>
          <p:cNvCxnSpPr>
            <a:cxnSpLocks/>
          </p:cNvCxnSpPr>
          <p:nvPr/>
        </p:nvCxnSpPr>
        <p:spPr>
          <a:xfrm flipH="1" flipV="1">
            <a:off x="5058525" y="2306774"/>
            <a:ext cx="2187050" cy="15802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직선 연결선 94">
            <a:extLst>
              <a:ext uri="{FF2B5EF4-FFF2-40B4-BE49-F238E27FC236}">
                <a16:creationId xmlns:a16="http://schemas.microsoft.com/office/drawing/2014/main" id="{AA3A2302-C3BA-44EB-83B4-85D5426F92D2}"/>
              </a:ext>
            </a:extLst>
          </p:cNvPr>
          <p:cNvCxnSpPr>
            <a:cxnSpLocks/>
          </p:cNvCxnSpPr>
          <p:nvPr/>
        </p:nvCxnSpPr>
        <p:spPr>
          <a:xfrm flipV="1">
            <a:off x="7404089" y="2046506"/>
            <a:ext cx="2340091" cy="1850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2887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E5AFA8C-0F79-4B77-8588-38D1FCF76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Experimental setup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E54D73A-60FB-4F30-B297-E017BA0811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en-US" altLang="ko-KR" dirty="0"/>
              <a:t>Measurements </a:t>
            </a:r>
          </a:p>
          <a:p>
            <a:r>
              <a:rPr lang="en-US" altLang="ko-KR" dirty="0"/>
              <a:t>Temperature : RTD installation on the tank, </a:t>
            </a:r>
            <a:r>
              <a:rPr lang="en-US" altLang="ko-KR" dirty="0" err="1"/>
              <a:t>Explosed</a:t>
            </a:r>
            <a:r>
              <a:rPr lang="en-US" altLang="ko-KR" dirty="0"/>
              <a:t> RTD for the fluid measurement</a:t>
            </a:r>
          </a:p>
          <a:p>
            <a:r>
              <a:rPr lang="en-US" altLang="ko-KR" dirty="0"/>
              <a:t>Mass flow rate : Coriolis mass flow meter</a:t>
            </a:r>
          </a:p>
          <a:p>
            <a:r>
              <a:rPr lang="en-US" altLang="ko-KR" dirty="0"/>
              <a:t>Level meter : Floating magnetic level sensor (discrete)</a:t>
            </a:r>
          </a:p>
          <a:p>
            <a:endParaRPr lang="en-US" altLang="ko-KR" dirty="0"/>
          </a:p>
          <a:p>
            <a:endParaRPr lang="ko-KR" altLang="en-US" dirty="0"/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B9B1A2C-EB06-4BF4-9E27-804AD8CC49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067" y="3291639"/>
            <a:ext cx="2866256" cy="3321050"/>
          </a:xfrm>
          <a:prstGeom prst="rect">
            <a:avLst/>
          </a:prstGeom>
        </p:spPr>
      </p:pic>
      <p:pic>
        <p:nvPicPr>
          <p:cNvPr id="9218" name="Picture 2" descr="Coriolis Flow Meters for Mass, Volume &amp; Density Measurement | Emerson US">
            <a:extLst>
              <a:ext uri="{FF2B5EF4-FFF2-40B4-BE49-F238E27FC236}">
                <a16:creationId xmlns:a16="http://schemas.microsoft.com/office/drawing/2014/main" id="{A19BD229-C22C-406F-90A9-522BCA3EAE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4675" y="3228139"/>
            <a:ext cx="3025587" cy="261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Operating principles of float type level switch and application examples |  Level meters and level switches by Yamaden">
            <a:extLst>
              <a:ext uri="{FF2B5EF4-FFF2-40B4-BE49-F238E27FC236}">
                <a16:creationId xmlns:a16="http://schemas.microsoft.com/office/drawing/2014/main" id="{4CFC1E84-8F64-4DF5-950C-6CC141C80C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3358" y="3656096"/>
            <a:ext cx="3383292" cy="2416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636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8142076-B106-46FC-BCEB-C3DEAAC6B3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Experimental results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71305C7-FFF8-4164-8C0A-17CF3F87A8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Inlet condition &amp; Filling results</a:t>
            </a:r>
            <a:endParaRPr lang="ko-KR" altLang="en-US" dirty="0"/>
          </a:p>
        </p:txBody>
      </p:sp>
      <p:graphicFrame>
        <p:nvGraphicFramePr>
          <p:cNvPr id="9" name="개체 8">
            <a:extLst>
              <a:ext uri="{FF2B5EF4-FFF2-40B4-BE49-F238E27FC236}">
                <a16:creationId xmlns:a16="http://schemas.microsoft.com/office/drawing/2014/main" id="{10694A6D-D235-42E1-B8A0-246FC003D73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0204789"/>
              </p:ext>
            </p:extLst>
          </p:nvPr>
        </p:nvGraphicFramePr>
        <p:xfrm>
          <a:off x="-273761" y="1941513"/>
          <a:ext cx="6594475" cy="504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Graph" r:id="rId4" imgW="6595186" imgH="5041295" progId="Origin95.Graph">
                  <p:embed/>
                </p:oleObj>
              </mc:Choice>
              <mc:Fallback>
                <p:oleObj name="Graph" r:id="rId4" imgW="6595186" imgH="5041295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-273761" y="1941513"/>
                        <a:ext cx="6594475" cy="5041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개체 5">
            <a:extLst>
              <a:ext uri="{FF2B5EF4-FFF2-40B4-BE49-F238E27FC236}">
                <a16:creationId xmlns:a16="http://schemas.microsoft.com/office/drawing/2014/main" id="{944DAEFE-DCBA-4A23-BE34-F64808ACDEB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8220338"/>
              </p:ext>
            </p:extLst>
          </p:nvPr>
        </p:nvGraphicFramePr>
        <p:xfrm>
          <a:off x="5745163" y="1941513"/>
          <a:ext cx="6594475" cy="504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Graph" r:id="rId6" imgW="6595186" imgH="5041295" progId="Origin95.Graph">
                  <p:embed/>
                </p:oleObj>
              </mc:Choice>
              <mc:Fallback>
                <p:oleObj name="Graph" r:id="rId6" imgW="6595186" imgH="5041295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745163" y="1941513"/>
                        <a:ext cx="6594475" cy="5041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503307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2CABC28-C2D5-4B76-A22C-BB03ADE4C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/>
              <a:t>Experimental results</a:t>
            </a:r>
            <a:endParaRPr lang="ko-KR" altLang="en-US" dirty="0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B42A7ED-B1CD-450B-B4D5-6971991016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Fluid temperature inside the tank                            Inner wall temperature measurements</a:t>
            </a:r>
            <a:endParaRPr lang="ko-KR" altLang="en-US" dirty="0"/>
          </a:p>
        </p:txBody>
      </p:sp>
      <p:graphicFrame>
        <p:nvGraphicFramePr>
          <p:cNvPr id="5" name="개체 4">
            <a:extLst>
              <a:ext uri="{FF2B5EF4-FFF2-40B4-BE49-F238E27FC236}">
                <a16:creationId xmlns:a16="http://schemas.microsoft.com/office/drawing/2014/main" id="{4028B1E3-67FA-4ED2-BA84-8C2DBB000B1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8616772"/>
              </p:ext>
            </p:extLst>
          </p:nvPr>
        </p:nvGraphicFramePr>
        <p:xfrm>
          <a:off x="0" y="2005013"/>
          <a:ext cx="6594475" cy="504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Graph" r:id="rId4" imgW="6595186" imgH="5041295" progId="Origin95.Graph">
                  <p:embed/>
                </p:oleObj>
              </mc:Choice>
              <mc:Fallback>
                <p:oleObj name="Graph" r:id="rId4" imgW="6595186" imgH="5041295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2005013"/>
                        <a:ext cx="6594475" cy="5041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개체 6">
            <a:extLst>
              <a:ext uri="{FF2B5EF4-FFF2-40B4-BE49-F238E27FC236}">
                <a16:creationId xmlns:a16="http://schemas.microsoft.com/office/drawing/2014/main" id="{A163C7E1-BE23-4CAD-924E-86152BD7464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4294040"/>
              </p:ext>
            </p:extLst>
          </p:nvPr>
        </p:nvGraphicFramePr>
        <p:xfrm>
          <a:off x="5805404" y="2087563"/>
          <a:ext cx="6594475" cy="5041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5" name="Graph" r:id="rId6" imgW="6595186" imgH="5041295" progId="Origin95.Graph">
                  <p:embed/>
                </p:oleObj>
              </mc:Choice>
              <mc:Fallback>
                <p:oleObj name="Graph" r:id="rId6" imgW="6595186" imgH="5041295" progId="Origin95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05404" y="2087563"/>
                        <a:ext cx="6594475" cy="5041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42340889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VTI">
  <a:themeElements>
    <a:clrScheme name="Blue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41798893_TF33552983" id="{F7E6EDE5-4D39-4CA7-9A7F-B210D5351F6C}" vid="{24018303-16E8-468E-9E09-DF107F743767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{BB6A74FD-9094-464C-BD89-B408CE3E13DC}tf33552983_win32</Template>
  <TotalTime>16452</TotalTime>
  <Words>2783</Words>
  <Application>Microsoft Office PowerPoint</Application>
  <PresentationFormat>와이드스크린</PresentationFormat>
  <Paragraphs>307</Paragraphs>
  <Slides>21</Slides>
  <Notes>19</Notes>
  <HiddenSlides>0</HiddenSlides>
  <MMClips>1</MMClips>
  <ScaleCrop>false</ScaleCrop>
  <HeadingPairs>
    <vt:vector size="8" baseType="variant">
      <vt:variant>
        <vt:lpstr>사용한 글꼴</vt:lpstr>
      </vt:variant>
      <vt:variant>
        <vt:i4>10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21</vt:i4>
      </vt:variant>
    </vt:vector>
  </HeadingPairs>
  <TitlesOfParts>
    <vt:vector size="34" baseType="lpstr">
      <vt:lpstr>Arial Unicode MS</vt:lpstr>
      <vt:lpstr>TeXGyreHeros-Bold</vt:lpstr>
      <vt:lpstr>Malgun Gothic</vt:lpstr>
      <vt:lpstr>Malgun Gothic</vt:lpstr>
      <vt:lpstr>Arial</vt:lpstr>
      <vt:lpstr>Calibri</vt:lpstr>
      <vt:lpstr>Cambria Math</vt:lpstr>
      <vt:lpstr>Roboto Light</vt:lpstr>
      <vt:lpstr>Wingdings</vt:lpstr>
      <vt:lpstr>Wingdings 2</vt:lpstr>
      <vt:lpstr>DividendVTI</vt:lpstr>
      <vt:lpstr>Graph</vt:lpstr>
      <vt:lpstr>Origin Graph</vt:lpstr>
      <vt:lpstr>Investigation of chill-down process of cryogenic tank  </vt:lpstr>
      <vt:lpstr>Contents</vt:lpstr>
      <vt:lpstr>Introduction</vt:lpstr>
      <vt:lpstr>Introduction</vt:lpstr>
      <vt:lpstr>Experimental setup</vt:lpstr>
      <vt:lpstr>Experimental condition as tank wall chilldown</vt:lpstr>
      <vt:lpstr>Experimental setup</vt:lpstr>
      <vt:lpstr>Experimental results</vt:lpstr>
      <vt:lpstr>Experimental results</vt:lpstr>
      <vt:lpstr>Experimental results</vt:lpstr>
      <vt:lpstr>Experimental results</vt:lpstr>
      <vt:lpstr>Experimental results</vt:lpstr>
      <vt:lpstr>Simulation basis</vt:lpstr>
      <vt:lpstr>Simulation basis</vt:lpstr>
      <vt:lpstr>Simulation basis</vt:lpstr>
      <vt:lpstr>Simulation basis</vt:lpstr>
      <vt:lpstr>Simulation results</vt:lpstr>
      <vt:lpstr>Summary </vt:lpstr>
      <vt:lpstr>Thank you</vt:lpstr>
      <vt:lpstr>Microgravity fluid transfer</vt:lpstr>
      <vt:lpstr>Microgravity propellant management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발사체에서의 극저온 추진제 관리방법  Cryogenic propellant management for Launch vehicles</dc:title>
  <dc:creator>S. Baek</dc:creator>
  <cp:lastModifiedBy>S. Baek</cp:lastModifiedBy>
  <cp:revision>84</cp:revision>
  <cp:lastPrinted>2025-05-10T06:48:59Z</cp:lastPrinted>
  <dcterms:created xsi:type="dcterms:W3CDTF">2024-11-25T12:48:11Z</dcterms:created>
  <dcterms:modified xsi:type="dcterms:W3CDTF">2025-05-20T22:14:36Z</dcterms:modified>
</cp:coreProperties>
</file>