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27"/>
  </p:notesMasterIdLst>
  <p:handoutMasterIdLst>
    <p:handoutMasterId r:id="rId28"/>
  </p:handoutMasterIdLst>
  <p:sldIdLst>
    <p:sldId id="256" r:id="rId3"/>
    <p:sldId id="342" r:id="rId4"/>
    <p:sldId id="401" r:id="rId5"/>
    <p:sldId id="547" r:id="rId6"/>
    <p:sldId id="562" r:id="rId7"/>
    <p:sldId id="567" r:id="rId8"/>
    <p:sldId id="577" r:id="rId9"/>
    <p:sldId id="565" r:id="rId10"/>
    <p:sldId id="564" r:id="rId11"/>
    <p:sldId id="566" r:id="rId12"/>
    <p:sldId id="568" r:id="rId13"/>
    <p:sldId id="563" r:id="rId14"/>
    <p:sldId id="552" r:id="rId15"/>
    <p:sldId id="572" r:id="rId16"/>
    <p:sldId id="558" r:id="rId17"/>
    <p:sldId id="569" r:id="rId18"/>
    <p:sldId id="561" r:id="rId19"/>
    <p:sldId id="575" r:id="rId20"/>
    <p:sldId id="549" r:id="rId21"/>
    <p:sldId id="570" r:id="rId22"/>
    <p:sldId id="573" r:id="rId23"/>
    <p:sldId id="574" r:id="rId24"/>
    <p:sldId id="571" r:id="rId25"/>
    <p:sldId id="576" r:id="rId2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95410BF-DD66-49BF-A54F-FBA470E5ED4B}">
          <p14:sldIdLst>
            <p14:sldId id="256"/>
            <p14:sldId id="342"/>
            <p14:sldId id="401"/>
            <p14:sldId id="547"/>
            <p14:sldId id="562"/>
            <p14:sldId id="567"/>
            <p14:sldId id="577"/>
            <p14:sldId id="565"/>
            <p14:sldId id="564"/>
            <p14:sldId id="566"/>
            <p14:sldId id="568"/>
            <p14:sldId id="563"/>
            <p14:sldId id="552"/>
            <p14:sldId id="572"/>
            <p14:sldId id="558"/>
            <p14:sldId id="569"/>
            <p14:sldId id="561"/>
          </p14:sldIdLst>
        </p14:section>
        <p14:section name="Complem. Slides" id="{D91C9C11-9DEF-49CB-9657-B4493BC9D22E}">
          <p14:sldIdLst>
            <p14:sldId id="575"/>
            <p14:sldId id="549"/>
            <p14:sldId id="570"/>
            <p14:sldId id="573"/>
            <p14:sldId id="574"/>
            <p14:sldId id="571"/>
            <p14:sldId id="5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FFFF99"/>
    <a:srgbClr val="66FFFF"/>
    <a:srgbClr val="FFFFFF"/>
    <a:srgbClr val="000000"/>
    <a:srgbClr val="FFCC66"/>
    <a:srgbClr val="2D9DFF"/>
    <a:srgbClr val="FF9966"/>
    <a:srgbClr val="9966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1" autoAdjust="0"/>
    <p:restoredTop sz="92030" autoAdjust="0"/>
  </p:normalViewPr>
  <p:slideViewPr>
    <p:cSldViewPr snapToGrid="0">
      <p:cViewPr varScale="1">
        <p:scale>
          <a:sx n="81" d="100"/>
          <a:sy n="81" d="100"/>
        </p:scale>
        <p:origin x="648" y="6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3029" y="67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AF6D5-0FE6-4ADF-AF7E-FAE1D18810A4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B561-B51F-41DF-B3CD-78D451BF2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75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D3468-FDE8-42D0-B8AA-968974D04DD3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7C333-963C-491B-BB34-13BC37910F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2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547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BBF34-3C6D-CF0B-E089-5BCC7F416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7CC19B-9E7A-9CF1-6334-C2421E3007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04F5D2-CED8-12AA-0693-E483A6A559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09457D-59A0-D4B4-0D21-E67DB9BA85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978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EDD85B-06D4-B749-C921-38BEC7350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4BBEAD-A37C-EE31-34D0-6D8B57CD27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8F7318-D045-9B92-98A6-4B5A1FFBB8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ABBB3-AD31-4DC0-BB42-57727EC045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4564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19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8E761-21E6-500D-F46E-2FFDDF2BF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1E3578-308B-0485-065B-C2652F1E13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818E4B-F674-A44E-96B5-FDC2176694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8DB226-FEBB-FE14-0F7A-DC7542BA4C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302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849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95715-46EF-3C64-C8EF-612627B22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B54891-25B4-2F81-E577-71F2145081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82E7A1-3CAB-5D82-8003-FC7FAF942A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2F41E-84D6-08CF-A752-4D61C7FFD9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9512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9160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651557-01D4-D860-BD73-7C1477718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90BDE7-D335-2D73-8C8C-FDC0DC09A4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476CD1-DA0F-E5C7-DA76-4201816A35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6390EF-74D1-D7B9-536B-2EC5FC22AC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1020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2270A-FFC6-1BD7-A4E0-3129A6649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E698C3-B407-352D-BAF4-C896EFBED3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A2D9DA-53A0-E6CB-B409-E642356877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AAD9B-1944-942A-9B0D-1792D6BF6E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5141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55A05B-8003-362F-D99E-F67A6F0CD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87846D-4DFE-FDA0-C35D-E209327D9E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F26A67-E127-6E86-0700-30D578C1AC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19FA26-1C23-7DDB-B6C5-2DD483676C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778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6282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F4DE90-49DE-BA5E-ED0C-22E11EE17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594866-BC89-1039-D76C-42AF525AFD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E28DC3-C9CC-0A9F-C481-33001B60D6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1CB64C-D692-5F48-70B9-F509C23300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2389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A8C25C-E1F3-10F4-B3B2-65CD342A51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57C36E-6379-97EA-8C6F-D26C038FF6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451CED-2FBC-490B-1F57-8AA976FE8B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6CF869-4106-917C-F645-EBC6315B3F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912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929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E82067-1F58-4814-3479-CBA5E8CC0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E7A4AA-6761-F343-A3FE-9DA6AAE455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A3D729-9A49-E95D-01DB-67E2DB56F1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82D34A-1FAC-B5FC-F91F-F9EC4ACE87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182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A0C4AA-2C5C-BFAB-80AC-631FB1205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64C69C-3BDC-A27C-5EB7-99B804902B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A5062F-73E6-443A-7AE8-B3CD8B2B47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92E95-DCFC-5C70-01F9-14743AC277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904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299BD-1EA4-C71B-A1B5-5A4354903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02D903-EB1B-4DE9-3BE8-6A02295A6C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1A1918-7CB0-FBB1-53FC-C59317C878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35658-D490-D051-DEF3-49DA1BA471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076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C253A9-649D-5469-CB9F-1911F6607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0ED014-0CC9-A35D-40A0-6C7B2C7684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F2DB7E-A19D-3B27-0029-4D58D60514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49D9A9-4109-F7BC-0F17-E209412AB5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299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F87B8-19C1-9164-8CF4-0E6183C03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A65931-C9BD-6FBC-BD13-F2DBB4E1C1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58FDAB-F0E9-5FE6-D734-EC769F8C33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1A4A56-CFA6-EC16-0E5E-B26B8364D5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884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48F7A8-25E5-F0B8-5CAF-0E7E3A1FE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41C15A-8B57-EF34-CEE4-DD84DE8F35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F68BD2-6398-0B0D-0FF3-C78403552E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69287-4B6F-F51D-4A1A-6399B704EE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47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051" y="1598207"/>
            <a:ext cx="3717897" cy="366158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257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1459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5449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936363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5/21/2025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6531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9500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5/21/2025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288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5/21/2025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536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5/21/2025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851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5/21/2025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6892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5/21/2025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1906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5/21/2025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3982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331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8"/>
          <p:cNvSpPr>
            <a:spLocks noGrp="1"/>
          </p:cNvSpPr>
          <p:nvPr>
            <p:ph type="title"/>
          </p:nvPr>
        </p:nvSpPr>
        <p:spPr>
          <a:xfrm>
            <a:off x="942975" y="49443"/>
            <a:ext cx="9765329" cy="63147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8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143001"/>
            <a:ext cx="10969139" cy="48500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6389764"/>
            <a:ext cx="12192000" cy="468236"/>
            <a:chOff x="0" y="6389764"/>
            <a:chExt cx="9144000" cy="468236"/>
          </a:xfrm>
        </p:grpSpPr>
        <p:pic>
          <p:nvPicPr>
            <p:cNvPr id="11" name="Image 4" descr="bande-01.eps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2175" y="6389764"/>
              <a:ext cx="7331825" cy="468236"/>
            </a:xfrm>
            <a:prstGeom prst="rect">
              <a:avLst/>
            </a:prstGeom>
          </p:spPr>
        </p:pic>
        <p:pic>
          <p:nvPicPr>
            <p:cNvPr id="12" name="Image 4" descr="bande-01.eps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389764"/>
              <a:ext cx="6054213" cy="46823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 userDrawn="1"/>
        </p:nvSpPr>
        <p:spPr>
          <a:xfrm>
            <a:off x="609601" y="6485382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100" b="0" dirty="0">
                <a:solidFill>
                  <a:schemeClr val="bg1"/>
                </a:solidFill>
              </a:rPr>
              <a:t>O. Pirotte, CERN, CEC-ICMC 2025, C3Or48-02</a:t>
            </a:r>
            <a:endParaRPr lang="en-GB" sz="1100" b="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578739" y="6489229"/>
            <a:ext cx="3497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3FCC565-1177-472D-8E58-F8F5814A11EF}" type="slidenum">
              <a:rPr lang="fr-CH" sz="1050" b="0" baseline="0" smtClean="0">
                <a:solidFill>
                  <a:schemeClr val="bg1"/>
                </a:solidFill>
              </a:rPr>
              <a:t>‹#›</a:t>
            </a:fld>
            <a:endParaRPr lang="en-GB" sz="1050" b="0" dirty="0">
              <a:solidFill>
                <a:schemeClr val="bg1"/>
              </a:solidFill>
            </a:endParaRPr>
          </a:p>
        </p:txBody>
      </p:sp>
      <p:pic>
        <p:nvPicPr>
          <p:cNvPr id="14" name="Picture 12" descr="photo-bul/bul-pho-2007-046">
            <a:hlinkClick r:id="rId16"/>
            <a:extLst>
              <a:ext uri="{FF2B5EF4-FFF2-40B4-BE49-F238E27FC236}">
                <a16:creationId xmlns:a16="http://schemas.microsoft.com/office/drawing/2014/main" id="{D67B1321-E8BF-483F-A336-0768751B6B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9429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A person in a kayak on a lake&#10;&#10;AI-generated content may be incorrect.">
            <a:extLst>
              <a:ext uri="{FF2B5EF4-FFF2-40B4-BE49-F238E27FC236}">
                <a16:creationId xmlns:a16="http://schemas.microsoft.com/office/drawing/2014/main" id="{10C95BCB-45F8-0BD7-97C2-E968FABBB2DF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203" y="0"/>
            <a:ext cx="1430797" cy="79096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xStyles>
    <p:titleStyle>
      <a:lvl1pPr algn="ctr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52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emf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E52497-65DE-B189-2CC4-7659EC689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A1D62350-5AC5-E2C9-A6BA-EF0F2B5B3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044" y="139975"/>
            <a:ext cx="9473541" cy="631479"/>
          </a:xfrm>
        </p:spPr>
        <p:txBody>
          <a:bodyPr>
            <a:noAutofit/>
          </a:bodyPr>
          <a:lstStyle/>
          <a:p>
            <a:pPr algn="ctr"/>
            <a:r>
              <a:rPr lang="fr-CH" sz="3600" dirty="0"/>
              <a:t>F2 Test Bench for Cold </a:t>
            </a:r>
            <a:r>
              <a:rPr lang="fr-CH" sz="3600" dirty="0" err="1"/>
              <a:t>Powering</a:t>
            </a:r>
            <a:r>
              <a:rPr lang="fr-CH" sz="3600" dirty="0"/>
              <a:t> System</a:t>
            </a:r>
            <a:endParaRPr lang="en-GB" sz="4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A60B7E-3F99-00A3-964B-971F2E9CE0A9}"/>
              </a:ext>
            </a:extLst>
          </p:cNvPr>
          <p:cNvGrpSpPr/>
          <p:nvPr/>
        </p:nvGrpSpPr>
        <p:grpSpPr>
          <a:xfrm>
            <a:off x="0" y="771454"/>
            <a:ext cx="9990905" cy="5379777"/>
            <a:chOff x="192189" y="771454"/>
            <a:chExt cx="9990905" cy="537977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8089CA92-2640-B699-9FE1-00E32739CC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4" t="859" b="14319"/>
            <a:stretch>
              <a:fillRect/>
            </a:stretch>
          </p:blipFill>
          <p:spPr bwMode="auto">
            <a:xfrm>
              <a:off x="192189" y="771454"/>
              <a:ext cx="8796965" cy="5379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E79A86C-4DBE-53DA-B315-71E98B00C282}"/>
                </a:ext>
              </a:extLst>
            </p:cNvPr>
            <p:cNvSpPr txBox="1"/>
            <p:nvPr/>
          </p:nvSpPr>
          <p:spPr>
            <a:xfrm>
              <a:off x="5516826" y="5781899"/>
              <a:ext cx="46662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CPS :  DFX/M + SC Link + DFHX/M + GMS</a:t>
              </a:r>
              <a:endParaRPr lang="en-US" dirty="0"/>
            </a:p>
          </p:txBody>
        </p:sp>
      </p:grp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0F70FFE2-4C44-D518-DABB-29910FF8A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89138" y="1167480"/>
            <a:ext cx="3602862" cy="2527928"/>
          </a:xfrm>
        </p:spPr>
        <p:txBody>
          <a:bodyPr>
            <a:noAutofit/>
          </a:bodyPr>
          <a:lstStyle/>
          <a:p>
            <a:pPr marL="36576" indent="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None/>
            </a:pPr>
            <a:r>
              <a:rPr lang="en-GB" sz="2000" dirty="0">
                <a:solidFill>
                  <a:srgbClr val="080808"/>
                </a:solidFill>
              </a:rPr>
              <a:t>Functional requirements for CPS:</a:t>
            </a:r>
          </a:p>
          <a:p>
            <a:pPr marL="180000" indent="-1800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Supply of LHe 4.5 K, 1.3 bar (max flow: 10 g/s)</a:t>
            </a:r>
          </a:p>
          <a:p>
            <a:pPr marL="180000" indent="-1800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Control of cool-down / warm-up of SC Link: max </a:t>
            </a:r>
            <a:r>
              <a:rPr lang="en-GB" sz="1800" dirty="0">
                <a:solidFill>
                  <a:srgbClr val="080808"/>
                </a:solidFill>
                <a:latin typeface="Symbol" panose="05050102010706020507" pitchFamily="18" charset="2"/>
              </a:rPr>
              <a:t>D</a:t>
            </a:r>
            <a:r>
              <a:rPr lang="en-GB" sz="1800" dirty="0">
                <a:solidFill>
                  <a:srgbClr val="080808"/>
                </a:solidFill>
              </a:rPr>
              <a:t>T &lt; 60 K, </a:t>
            </a:r>
            <a:br>
              <a:rPr lang="en-GB" sz="1800" dirty="0">
                <a:solidFill>
                  <a:srgbClr val="080808"/>
                </a:solidFill>
              </a:rPr>
            </a:br>
            <a:r>
              <a:rPr lang="en-GB" sz="1800" dirty="0">
                <a:solidFill>
                  <a:srgbClr val="080808"/>
                </a:solidFill>
              </a:rPr>
              <a:t>(flow range: 2 - 4 g/s)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4B22ACF-9A24-0171-3DC3-7ECE38F46F5A}"/>
              </a:ext>
            </a:extLst>
          </p:cNvPr>
          <p:cNvSpPr txBox="1">
            <a:spLocks/>
          </p:cNvSpPr>
          <p:nvPr/>
        </p:nvSpPr>
        <p:spPr>
          <a:xfrm>
            <a:off x="8693052" y="4088836"/>
            <a:ext cx="3498948" cy="129963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Arial"/>
              <a:buNone/>
            </a:pPr>
            <a:r>
              <a:rPr lang="en-GB" sz="1800" dirty="0">
                <a:solidFill>
                  <a:srgbClr val="080808"/>
                </a:solidFill>
              </a:rPr>
              <a:t>F2 upgrade : add a connection module between CFB and DFX/M, including a mixing chamber and control valves</a:t>
            </a:r>
          </a:p>
        </p:txBody>
      </p:sp>
    </p:spTree>
    <p:extLst>
      <p:ext uri="{BB962C8B-B14F-4D97-AF65-F5344CB8AC3E}">
        <p14:creationId xmlns:p14="http://schemas.microsoft.com/office/powerpoint/2010/main" val="1242157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16150E-6BA9-FA34-4FAC-2B65E389E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008707DF-CD7B-29B0-0D3B-0948099BC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044" y="139975"/>
            <a:ext cx="9473541" cy="631479"/>
          </a:xfrm>
        </p:spPr>
        <p:txBody>
          <a:bodyPr>
            <a:noAutofit/>
          </a:bodyPr>
          <a:lstStyle/>
          <a:p>
            <a:pPr algn="ctr"/>
            <a:r>
              <a:rPr lang="fr-CH" sz="3600" dirty="0"/>
              <a:t>F2 Test Bench – first </a:t>
            </a:r>
            <a:r>
              <a:rPr lang="fr-CH" sz="3600" dirty="0" err="1"/>
              <a:t>results</a:t>
            </a:r>
            <a:endParaRPr lang="en-GB" sz="4000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3C98E3F-DAEB-8B80-F932-2BCC708C8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1258" y="1043296"/>
            <a:ext cx="3538193" cy="5062863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None/>
            </a:pPr>
            <a:r>
              <a:rPr lang="en-GB" sz="1800" dirty="0">
                <a:solidFill>
                  <a:srgbClr val="080808"/>
                </a:solidFill>
              </a:rPr>
              <a:t>2024, successful commissioning of the Cold Powering System prototype for the HL-LHC Inner Triplets :</a:t>
            </a:r>
          </a:p>
          <a:p>
            <a:pPr marL="180000" indent="-1800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Two thermal cycles performed</a:t>
            </a:r>
          </a:p>
          <a:p>
            <a:pPr marL="180000" indent="-1800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Smooth control with the mixing chamber of SC Link temperature gradient during cool-down and warm-up (flow ~3 g/s)</a:t>
            </a:r>
          </a:p>
          <a:p>
            <a:pPr marL="180000" indent="-1800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~5.8 g/s needed for the nominal operation of the SC Link with 18 current leads (total 94 kA) in DFHX</a:t>
            </a:r>
          </a:p>
          <a:p>
            <a:pPr marL="180000" indent="-1800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Smooth operation during current transients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581F7D-6B93-C517-703F-9FBB3CDD6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74" y="939602"/>
            <a:ext cx="8077184" cy="53103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55448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66334-DCC3-D983-409C-2D6F2DBA7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F5CE7772-708C-60DE-04C2-459B8664D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044" y="139975"/>
            <a:ext cx="9473541" cy="631479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Test benches for HL-LHC magnets</a:t>
            </a:r>
            <a:endParaRPr lang="en-GB" sz="4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9AEEC0-BAE1-D9DC-39D8-5EC8175BF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5844" y="907374"/>
            <a:ext cx="3538193" cy="6077887"/>
          </a:xfrm>
        </p:spPr>
        <p:txBody>
          <a:bodyPr>
            <a:noAutofit/>
          </a:bodyPr>
          <a:lstStyle/>
          <a:p>
            <a:pPr marL="180000" indent="-1800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Exchange of the four 0.6 kA current leads of A2 and F1 test benches by 2 kA ones </a:t>
            </a:r>
          </a:p>
          <a:p>
            <a:pPr marL="180000" indent="-1800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To accommodate for the geometric differences with LHC magnets and testing at 4.5 K, a Shuffling Module was added to benches A2, B2, F1 and C2.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None/>
            </a:pPr>
            <a:r>
              <a:rPr lang="en-GB" sz="1800" dirty="0">
                <a:solidFill>
                  <a:srgbClr val="080808"/>
                </a:solidFill>
              </a:rPr>
              <a:t>The Shuffling Module includes :</a:t>
            </a:r>
          </a:p>
          <a:p>
            <a:pPr marL="180000" indent="-180000">
              <a:spcBef>
                <a:spcPts val="0"/>
              </a:spcBef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Rerouting of the cryogenic headers and the SC busbars </a:t>
            </a:r>
          </a:p>
          <a:p>
            <a:pPr marL="180000" indent="-180000">
              <a:spcBef>
                <a:spcPts val="0"/>
              </a:spcBef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A phase separator to enable testing at 4.5 K</a:t>
            </a:r>
          </a:p>
          <a:p>
            <a:pPr marL="180000" indent="-180000">
              <a:spcBef>
                <a:spcPts val="0"/>
              </a:spcBef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Additional TTs to control temperature during cool-down and warm-up</a:t>
            </a:r>
          </a:p>
          <a:p>
            <a:pPr marL="180000" indent="-180000">
              <a:spcBef>
                <a:spcPts val="0"/>
              </a:spcBef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A heater in the shield header to regulate the temperature</a:t>
            </a:r>
          </a:p>
        </p:txBody>
      </p:sp>
      <p:pic>
        <p:nvPicPr>
          <p:cNvPr id="7" name="Picture 6" descr="A computer screen shot of a computer&#10;&#10;AI-generated content may be incorrect.">
            <a:extLst>
              <a:ext uri="{FF2B5EF4-FFF2-40B4-BE49-F238E27FC236}">
                <a16:creationId xmlns:a16="http://schemas.microsoft.com/office/drawing/2014/main" id="{B6144393-B3E4-4769-E2C3-150A0D2ED7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" t="7998" r="5991" b="9983"/>
          <a:stretch/>
        </p:blipFill>
        <p:spPr>
          <a:xfrm>
            <a:off x="197963" y="1011068"/>
            <a:ext cx="8399282" cy="530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963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31AC6F-DB36-0E52-3E83-1186D4D136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" t="20573" r="8616"/>
          <a:stretch/>
        </p:blipFill>
        <p:spPr bwMode="auto">
          <a:xfrm>
            <a:off x="84853" y="737571"/>
            <a:ext cx="6344227" cy="37499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10505441" y="9033087"/>
            <a:ext cx="537633" cy="956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Title 1">
            <a:extLst>
              <a:ext uri="{FF2B5EF4-FFF2-40B4-BE49-F238E27FC236}">
                <a16:creationId xmlns:a16="http://schemas.microsoft.com/office/drawing/2014/main" id="{8334119B-8CB5-4B91-9BB3-77F8247E0184}"/>
              </a:ext>
            </a:extLst>
          </p:cNvPr>
          <p:cNvSpPr txBox="1">
            <a:spLocks/>
          </p:cNvSpPr>
          <p:nvPr/>
        </p:nvSpPr>
        <p:spPr>
          <a:xfrm>
            <a:off x="1000429" y="110839"/>
            <a:ext cx="9505012" cy="631479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/>
              <a:t>CFB </a:t>
            </a:r>
            <a:r>
              <a:rPr lang="fr-CH" sz="3200" dirty="0" err="1"/>
              <a:t>with</a:t>
            </a:r>
            <a:r>
              <a:rPr lang="fr-CH" sz="3200" dirty="0"/>
              <a:t> </a:t>
            </a:r>
            <a:r>
              <a:rPr lang="fr-CH" sz="3200" dirty="0" err="1"/>
              <a:t>shuffling</a:t>
            </a:r>
            <a:r>
              <a:rPr lang="fr-CH" sz="3200" dirty="0"/>
              <a:t> module</a:t>
            </a:r>
            <a:endParaRPr lang="en-GB" sz="3200" dirty="0"/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78A65757-561C-4F10-B93F-EB1E5E3B7A71}"/>
              </a:ext>
            </a:extLst>
          </p:cNvPr>
          <p:cNvSpPr txBox="1"/>
          <p:nvPr/>
        </p:nvSpPr>
        <p:spPr>
          <a:xfrm>
            <a:off x="175967" y="4553507"/>
            <a:ext cx="11840066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buClr>
                <a:schemeClr val="tx2"/>
              </a:buClr>
              <a:buSzPct val="80000"/>
            </a:pPr>
            <a:r>
              <a:rPr lang="en-GB" dirty="0">
                <a:solidFill>
                  <a:srgbClr val="080808"/>
                </a:solidFill>
              </a:rPr>
              <a:t>Complex design considering : </a:t>
            </a:r>
          </a:p>
          <a:p>
            <a:pPr marL="216000" indent="-216000">
              <a:spcAft>
                <a:spcPts val="3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</a:rPr>
              <a:t>Rerouting the SC busbars into a top-positioned header through the phase separator (PS), where the liquid level is controlled to ensure continuous wetting</a:t>
            </a:r>
          </a:p>
          <a:p>
            <a:pPr marL="216000" indent="-216000">
              <a:spcAft>
                <a:spcPts val="3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</a:rPr>
              <a:t>Cantilever system -&gt; cantilever support structure (CSS) and a space frame with Ti tie-rods</a:t>
            </a:r>
          </a:p>
          <a:p>
            <a:pPr marL="216000" indent="-216000">
              <a:spcAft>
                <a:spcPts val="3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</a:rPr>
              <a:t>Geometric constraints (not possible to raise the CFB)</a:t>
            </a:r>
          </a:p>
          <a:p>
            <a:pPr marL="216000" indent="-216000">
              <a:spcAft>
                <a:spcPts val="3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</a:rPr>
              <a:t>Mechanical stresses, potential vibrations, and thermal shrinkage while ensuring good thermal performance</a:t>
            </a:r>
          </a:p>
        </p:txBody>
      </p:sp>
      <p:sp>
        <p:nvSpPr>
          <p:cNvPr id="59" name="Rectangle 21">
            <a:extLst>
              <a:ext uri="{FF2B5EF4-FFF2-40B4-BE49-F238E27FC236}">
                <a16:creationId xmlns:a16="http://schemas.microsoft.com/office/drawing/2014/main" id="{AFF5FC84-0DF7-4D19-A707-50916846F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0" name="Rectangle 22">
            <a:extLst>
              <a:ext uri="{FF2B5EF4-FFF2-40B4-BE49-F238E27FC236}">
                <a16:creationId xmlns:a16="http://schemas.microsoft.com/office/drawing/2014/main" id="{EA28E27F-E528-4D66-BB1E-BEDC8BDCD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12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337A27-5AF6-7EF1-C844-137421F33E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1"/>
          <a:stretch/>
        </p:blipFill>
        <p:spPr bwMode="auto">
          <a:xfrm>
            <a:off x="6657602" y="1019536"/>
            <a:ext cx="5449545" cy="32206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4356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8B785-D117-9988-439E-108E72776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computer screen shot of a computer screen&#10;&#10;AI-generated content may be incorrect.">
            <a:extLst>
              <a:ext uri="{FF2B5EF4-FFF2-40B4-BE49-F238E27FC236}">
                <a16:creationId xmlns:a16="http://schemas.microsoft.com/office/drawing/2014/main" id="{1518A9CF-731D-0832-B3B1-BFE57A3C4B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" t="7112" r="14900" b="10815"/>
          <a:stretch/>
        </p:blipFill>
        <p:spPr>
          <a:xfrm>
            <a:off x="1307068" y="3290842"/>
            <a:ext cx="4456261" cy="307060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5F8745C-D2B9-3CCE-DA1E-4F85E03741D6}"/>
              </a:ext>
            </a:extLst>
          </p:cNvPr>
          <p:cNvSpPr txBox="1">
            <a:spLocks/>
          </p:cNvSpPr>
          <p:nvPr/>
        </p:nvSpPr>
        <p:spPr>
          <a:xfrm>
            <a:off x="744718" y="205107"/>
            <a:ext cx="10114961" cy="631479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err="1"/>
              <a:t>Experience</a:t>
            </a:r>
            <a:r>
              <a:rPr lang="fr-CH" sz="3200" dirty="0"/>
              <a:t> </a:t>
            </a:r>
            <a:r>
              <a:rPr lang="fr-CH" sz="3200" dirty="0" err="1"/>
              <a:t>with</a:t>
            </a:r>
            <a:r>
              <a:rPr lang="fr-CH" sz="3200" dirty="0"/>
              <a:t> CFB </a:t>
            </a:r>
            <a:r>
              <a:rPr lang="fr-CH" sz="3200" dirty="0" err="1"/>
              <a:t>upgraded</a:t>
            </a:r>
            <a:r>
              <a:rPr lang="fr-CH" sz="3200" dirty="0"/>
              <a:t> </a:t>
            </a:r>
            <a:r>
              <a:rPr lang="fr-CH" sz="3200" dirty="0" err="1"/>
              <a:t>with</a:t>
            </a:r>
            <a:r>
              <a:rPr lang="fr-CH" sz="3200" dirty="0"/>
              <a:t> a </a:t>
            </a:r>
            <a:r>
              <a:rPr lang="fr-CH" sz="3200" dirty="0" err="1"/>
              <a:t>Shuffling</a:t>
            </a:r>
            <a:r>
              <a:rPr lang="fr-CH" sz="3200" dirty="0"/>
              <a:t> Module</a:t>
            </a:r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EE23C4-1140-A197-66CA-4DDFE0557D46}"/>
              </a:ext>
            </a:extLst>
          </p:cNvPr>
          <p:cNvSpPr txBox="1"/>
          <p:nvPr/>
        </p:nvSpPr>
        <p:spPr>
          <a:xfrm>
            <a:off x="433632" y="1010592"/>
            <a:ext cx="7343481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6000" indent="-216000">
              <a:spcBef>
                <a:spcPts val="6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</a:rPr>
              <a:t>In 2023, F1 was the first test bench upgraded with a SM, followed by A2, B2 and C2 in 2024</a:t>
            </a:r>
          </a:p>
          <a:p>
            <a:pPr marL="216000" indent="-216000">
              <a:spcBef>
                <a:spcPts val="6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</a:rPr>
              <a:t>End 2023, successful commissioning of F1 test bench with a first Q2 HL-LHC magnet</a:t>
            </a:r>
          </a:p>
          <a:p>
            <a:pPr marL="216000" indent="-21600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</a:rPr>
              <a:t>One concern with cooling time from 4.5 K to 1.9 K because of temperature sensor moved to PS -&gt; use of T sensor in magnet and update of process control logic 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B9FAD2F-CAFC-36FE-AF73-758758E5D6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8"/>
          <a:stretch/>
        </p:blipFill>
        <p:spPr bwMode="auto">
          <a:xfrm>
            <a:off x="8037179" y="822636"/>
            <a:ext cx="3231071" cy="222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computer screen shot of a computer&#10;&#10;AI-generated content may be incorrect.">
            <a:extLst>
              <a:ext uri="{FF2B5EF4-FFF2-40B4-BE49-F238E27FC236}">
                <a16:creationId xmlns:a16="http://schemas.microsoft.com/office/drawing/2014/main" id="{9CA60860-C74F-06C6-168B-A09BE995F4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" t="7998" r="5991" b="9983"/>
          <a:stretch/>
        </p:blipFill>
        <p:spPr>
          <a:xfrm>
            <a:off x="6278250" y="3565137"/>
            <a:ext cx="4421171" cy="27923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2EFA13F-0C1B-E928-E183-57B4B5297C80}"/>
              </a:ext>
            </a:extLst>
          </p:cNvPr>
          <p:cNvSpPr txBox="1"/>
          <p:nvPr/>
        </p:nvSpPr>
        <p:spPr>
          <a:xfrm>
            <a:off x="8037179" y="3014941"/>
            <a:ext cx="315862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Q2 on F1 test </a:t>
            </a:r>
            <a:r>
              <a:rPr lang="fr-CH" sz="16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bench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665140-C599-1253-3364-9B1E3E61427A}"/>
              </a:ext>
            </a:extLst>
          </p:cNvPr>
          <p:cNvSpPr txBox="1"/>
          <p:nvPr/>
        </p:nvSpPr>
        <p:spPr>
          <a:xfrm>
            <a:off x="10682751" y="3565137"/>
            <a:ext cx="117099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m long M-header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2C22BE9-C70C-008D-342C-1B3ACB32A201}"/>
              </a:ext>
            </a:extLst>
          </p:cNvPr>
          <p:cNvCxnSpPr>
            <a:cxnSpLocks/>
          </p:cNvCxnSpPr>
          <p:nvPr/>
        </p:nvCxnSpPr>
        <p:spPr>
          <a:xfrm flipH="1">
            <a:off x="9086850" y="3905392"/>
            <a:ext cx="1719410" cy="1081898"/>
          </a:xfrm>
          <a:prstGeom prst="straightConnector1">
            <a:avLst/>
          </a:prstGeom>
          <a:ln w="12700">
            <a:solidFill>
              <a:srgbClr val="080808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16C3B7D5-63C9-3D2E-FD20-D384BFEF5618}"/>
              </a:ext>
            </a:extLst>
          </p:cNvPr>
          <p:cNvSpPr/>
          <p:nvPr/>
        </p:nvSpPr>
        <p:spPr>
          <a:xfrm>
            <a:off x="8606945" y="4926779"/>
            <a:ext cx="245096" cy="20739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24CE354-B739-DAF5-2C2F-8963709F16CA}"/>
              </a:ext>
            </a:extLst>
          </p:cNvPr>
          <p:cNvSpPr/>
          <p:nvPr/>
        </p:nvSpPr>
        <p:spPr>
          <a:xfrm>
            <a:off x="3412650" y="5273486"/>
            <a:ext cx="245096" cy="20739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995D09-BCB1-677F-2903-74DAD7C368F8}"/>
              </a:ext>
            </a:extLst>
          </p:cNvPr>
          <p:cNvSpPr txBox="1"/>
          <p:nvPr/>
        </p:nvSpPr>
        <p:spPr>
          <a:xfrm>
            <a:off x="231413" y="5668651"/>
            <a:ext cx="106415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sensor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8E673DC-0C5F-8936-04DC-A16E9949A029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1295571" y="5480876"/>
            <a:ext cx="2117079" cy="357052"/>
          </a:xfrm>
          <a:prstGeom prst="straightConnector1">
            <a:avLst/>
          </a:prstGeom>
          <a:ln w="12700">
            <a:solidFill>
              <a:srgbClr val="080808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118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CEFA3BB-3786-4FF7-9B2E-9F4FEA0A00AE}"/>
              </a:ext>
            </a:extLst>
          </p:cNvPr>
          <p:cNvSpPr txBox="1">
            <a:spLocks/>
          </p:cNvSpPr>
          <p:nvPr/>
        </p:nvSpPr>
        <p:spPr>
          <a:xfrm>
            <a:off x="744718" y="205107"/>
            <a:ext cx="10114961" cy="631479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err="1"/>
              <a:t>Experience</a:t>
            </a:r>
            <a:r>
              <a:rPr lang="fr-CH" sz="3200" dirty="0"/>
              <a:t> </a:t>
            </a:r>
            <a:r>
              <a:rPr lang="fr-CH" sz="3200" dirty="0" err="1"/>
              <a:t>with</a:t>
            </a:r>
            <a:r>
              <a:rPr lang="fr-CH" sz="3200" dirty="0"/>
              <a:t> CFB </a:t>
            </a:r>
            <a:r>
              <a:rPr lang="fr-CH" sz="3200" dirty="0" err="1"/>
              <a:t>upgraded</a:t>
            </a:r>
            <a:r>
              <a:rPr lang="fr-CH" sz="3200" dirty="0"/>
              <a:t> </a:t>
            </a:r>
            <a:r>
              <a:rPr lang="fr-CH" sz="3200" dirty="0" err="1"/>
              <a:t>with</a:t>
            </a:r>
            <a:r>
              <a:rPr lang="fr-CH" sz="3200" dirty="0"/>
              <a:t> a </a:t>
            </a:r>
            <a:r>
              <a:rPr lang="fr-CH" sz="3200" dirty="0" err="1"/>
              <a:t>Shuffling</a:t>
            </a:r>
            <a:r>
              <a:rPr lang="fr-CH" sz="3200" dirty="0"/>
              <a:t> Module</a:t>
            </a:r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B07E64-DEB0-4EF2-891D-4B1370C10180}"/>
              </a:ext>
            </a:extLst>
          </p:cNvPr>
          <p:cNvSpPr txBox="1"/>
          <p:nvPr/>
        </p:nvSpPr>
        <p:spPr>
          <a:xfrm>
            <a:off x="376994" y="1123038"/>
            <a:ext cx="10482685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6000" indent="-2160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</a:rPr>
              <a:t>In 2024, successful commissioning of A2 test bench with a first Q3 HL-LHC magnet from the US collaboration, followed by a first CP magnet. F1 test bench housed seven tests of Q2 HL-LHC magnets</a:t>
            </a:r>
          </a:p>
          <a:p>
            <a:pPr marL="216000" indent="-2160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</a:rPr>
              <a:t>In 2025, B2 and C2 test benches will be commissioned with D1 and D2 magnet. Tests with Q1, Q2, Q3 and CP will continue on test benches A2 and F1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9D7089-097A-A8DF-2846-8F20677DAA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3" b="5718"/>
          <a:stretch/>
        </p:blipFill>
        <p:spPr bwMode="auto">
          <a:xfrm>
            <a:off x="816171" y="3188469"/>
            <a:ext cx="4198889" cy="2744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C2CFF9-2D2B-CD21-815E-E02B665921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27" b="16516"/>
          <a:stretch/>
        </p:blipFill>
        <p:spPr bwMode="auto">
          <a:xfrm>
            <a:off x="6096000" y="3429000"/>
            <a:ext cx="5496171" cy="20717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D6EEA3F-6A1C-8C02-94EC-72B6CCD08792}"/>
              </a:ext>
            </a:extLst>
          </p:cNvPr>
          <p:cNvSpPr txBox="1"/>
          <p:nvPr/>
        </p:nvSpPr>
        <p:spPr>
          <a:xfrm>
            <a:off x="1487134" y="5988238"/>
            <a:ext cx="315862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Q3 on A2 test </a:t>
            </a:r>
            <a:r>
              <a:rPr lang="fr-CH" sz="16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bench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32AB48-0D65-85F1-3593-907B5CA955F2}"/>
              </a:ext>
            </a:extLst>
          </p:cNvPr>
          <p:cNvSpPr txBox="1"/>
          <p:nvPr/>
        </p:nvSpPr>
        <p:spPr>
          <a:xfrm>
            <a:off x="7107080" y="5606124"/>
            <a:ext cx="315862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 on A2 test </a:t>
            </a:r>
            <a:r>
              <a:rPr lang="fr-CH" sz="16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bench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313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AD962C-78C5-7BCF-29F8-2F378E26F9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289EAD4-F0BD-A6D2-8572-395C4259A76D}"/>
              </a:ext>
            </a:extLst>
          </p:cNvPr>
          <p:cNvSpPr txBox="1">
            <a:spLocks/>
          </p:cNvSpPr>
          <p:nvPr/>
        </p:nvSpPr>
        <p:spPr>
          <a:xfrm>
            <a:off x="1000429" y="110839"/>
            <a:ext cx="7512628" cy="631479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/>
              <a:t>CONCLUSION</a:t>
            </a:r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4B2AB2-B470-AB99-2E12-A911125262DC}"/>
              </a:ext>
            </a:extLst>
          </p:cNvPr>
          <p:cNvSpPr txBox="1"/>
          <p:nvPr/>
        </p:nvSpPr>
        <p:spPr>
          <a:xfrm>
            <a:off x="376994" y="1123038"/>
            <a:ext cx="1106443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6000" indent="-2160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</a:rPr>
              <a:t>CERN’s test facility, designed initially for serial testing of LHC magnets, has been reconfigured and upgraded to accommodate HL-LHC magnet assemblies and their Cold Powering Systems </a:t>
            </a:r>
          </a:p>
          <a:p>
            <a:pPr marL="216000" indent="-2160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</a:rPr>
              <a:t>This involved upgrading the powering capacity and adapting the complex interface of five CFBs</a:t>
            </a:r>
          </a:p>
          <a:p>
            <a:pPr marL="216000" indent="-2160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</a:rPr>
              <a:t>One of the test benches was adapted for testing the new HL-LHC Cold Powering System</a:t>
            </a:r>
          </a:p>
          <a:p>
            <a:pPr marL="216000" indent="-2160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</a:rPr>
              <a:t>A Shuffling Module was added to four CFBs, enabling all the modes required for testing HL-LHC magnet assemblies</a:t>
            </a:r>
          </a:p>
          <a:p>
            <a:pPr marL="216000" indent="-216000">
              <a:spcBef>
                <a:spcPts val="600"/>
              </a:spcBef>
              <a:spcAft>
                <a:spcPts val="1200"/>
              </a:spcAft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</a:rPr>
              <a:t>In 2024, the Cold Powering System prototype was successfully tested and two upgraded test benches have already housed series testing of HL-LHC magnet assemblies.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2B8333-24DA-968F-A307-20C63558858D}"/>
              </a:ext>
            </a:extLst>
          </p:cNvPr>
          <p:cNvSpPr/>
          <p:nvPr/>
        </p:nvSpPr>
        <p:spPr>
          <a:xfrm>
            <a:off x="3803083" y="5504129"/>
            <a:ext cx="458583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71025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8943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F9E8A-96DE-8974-0A1D-EC80D9A47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DFCED058-8044-A6D2-071F-7ED184631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29" y="110839"/>
            <a:ext cx="9585872" cy="631479"/>
          </a:xfrm>
        </p:spPr>
        <p:txBody>
          <a:bodyPr>
            <a:noAutofit/>
          </a:bodyPr>
          <a:lstStyle/>
          <a:p>
            <a:pPr algn="ctr"/>
            <a:r>
              <a:rPr lang="fr-CH" sz="3200" dirty="0" err="1"/>
              <a:t>Simplified</a:t>
            </a:r>
            <a:r>
              <a:rPr lang="fr-CH" sz="3200" dirty="0"/>
              <a:t> flow </a:t>
            </a:r>
            <a:r>
              <a:rPr lang="fr-CH" sz="3200" dirty="0" err="1"/>
              <a:t>diagram</a:t>
            </a:r>
            <a:r>
              <a:rPr lang="fr-CH" sz="3200" dirty="0"/>
              <a:t> for LHC test </a:t>
            </a:r>
            <a:r>
              <a:rPr lang="fr-CH" sz="3200" dirty="0" err="1"/>
              <a:t>bench</a:t>
            </a:r>
            <a:r>
              <a:rPr lang="fr-CH" sz="3200" dirty="0"/>
              <a:t> </a:t>
            </a:r>
            <a:endParaRPr lang="en-GB" sz="3200" dirty="0"/>
          </a:p>
        </p:txBody>
      </p:sp>
      <p:pic>
        <p:nvPicPr>
          <p:cNvPr id="8" name="Picture 7" descr="A computer screen shot of a computer screen&#10;&#10;AI-generated content may be incorrect.">
            <a:extLst>
              <a:ext uri="{FF2B5EF4-FFF2-40B4-BE49-F238E27FC236}">
                <a16:creationId xmlns:a16="http://schemas.microsoft.com/office/drawing/2014/main" id="{A6AEA29E-5226-8C9F-F222-066AD06E18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" t="7112" r="14900" b="10815"/>
          <a:stretch/>
        </p:blipFill>
        <p:spPr>
          <a:xfrm>
            <a:off x="1524000" y="742318"/>
            <a:ext cx="8168640" cy="562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11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CF71602F-B938-44E9-B2F5-ED9078338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29" y="110839"/>
            <a:ext cx="9205116" cy="631479"/>
          </a:xfrm>
        </p:spPr>
        <p:txBody>
          <a:bodyPr>
            <a:noAutofit/>
          </a:bodyPr>
          <a:lstStyle/>
          <a:p>
            <a:pPr algn="ctr"/>
            <a:r>
              <a:rPr lang="fr-CH" sz="3200" dirty="0" err="1"/>
              <a:t>Simplified</a:t>
            </a:r>
            <a:r>
              <a:rPr lang="fr-CH" sz="3200" dirty="0"/>
              <a:t> flow </a:t>
            </a:r>
            <a:r>
              <a:rPr lang="fr-CH" sz="3200" dirty="0" err="1"/>
              <a:t>diagram</a:t>
            </a:r>
            <a:r>
              <a:rPr lang="fr-CH" sz="3200" dirty="0"/>
              <a:t> for C2 test </a:t>
            </a:r>
            <a:r>
              <a:rPr lang="fr-CH" sz="3200" dirty="0" err="1"/>
              <a:t>bench</a:t>
            </a:r>
            <a:r>
              <a:rPr lang="fr-CH" sz="3200" dirty="0"/>
              <a:t> </a:t>
            </a:r>
            <a:endParaRPr lang="en-GB" sz="3200" dirty="0"/>
          </a:p>
        </p:txBody>
      </p:sp>
      <p:pic>
        <p:nvPicPr>
          <p:cNvPr id="3" name="Picture 2" descr="A computer screen shot of a computer&#10;&#10;AI-generated content may be incorrect.">
            <a:extLst>
              <a:ext uri="{FF2B5EF4-FFF2-40B4-BE49-F238E27FC236}">
                <a16:creationId xmlns:a16="http://schemas.microsoft.com/office/drawing/2014/main" id="{CD03CAA3-05A5-BF8A-FB81-65A7483E25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6507" r="861" b="9662"/>
          <a:stretch/>
        </p:blipFill>
        <p:spPr>
          <a:xfrm>
            <a:off x="778739" y="578068"/>
            <a:ext cx="9648496" cy="59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7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90341" y="2521984"/>
            <a:ext cx="11450781" cy="12110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0070C0"/>
                </a:solidFill>
              </a:rPr>
              <a:t>Upgrade of the CERN cryogenic test facility for the HL-LHC superconducting magnets and superconducting links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10" name="Picture 12" descr="photo-bul/bul-pho-2007-046">
            <a:hlinkClick r:id="rId2"/>
            <a:extLst>
              <a:ext uri="{FF2B5EF4-FFF2-40B4-BE49-F238E27FC236}">
                <a16:creationId xmlns:a16="http://schemas.microsoft.com/office/drawing/2014/main" id="{D5E8B14A-547E-4511-B478-41022CED7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429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A8C08AB2-C7D6-4321-9FE9-0CBC401B3AB4}"/>
              </a:ext>
            </a:extLst>
          </p:cNvPr>
          <p:cNvSpPr txBox="1">
            <a:spLocks/>
          </p:cNvSpPr>
          <p:nvPr/>
        </p:nvSpPr>
        <p:spPr>
          <a:xfrm>
            <a:off x="721468" y="4496273"/>
            <a:ext cx="10749063" cy="1609694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2000" u="sng" dirty="0"/>
              <a:t>O. Pirotte</a:t>
            </a:r>
            <a:r>
              <a:rPr lang="en-US" sz="2000" dirty="0"/>
              <a:t>, T. Barbe, M. Buzio, L Dassa, V. Gahier, N. Guillotin, A. Lees, F. Mangiarotti, R. Mauny, G. Ninet, A. Perin, H. Prin, S. Russenschuck, F. Savary, A. Vande Craen, G. Willering</a:t>
            </a:r>
          </a:p>
          <a:p>
            <a:pPr marL="36576" indent="0" algn="ctr">
              <a:spcBef>
                <a:spcPts val="600"/>
              </a:spcBef>
              <a:buNone/>
            </a:pPr>
            <a:r>
              <a:rPr lang="fr-CH" sz="2000" dirty="0">
                <a:solidFill>
                  <a:srgbClr val="FF0000"/>
                </a:solidFill>
              </a:rPr>
              <a:t>CEC – ICMC 2025 Reno, Nevada</a:t>
            </a:r>
          </a:p>
          <a:p>
            <a:pPr marL="36576" indent="0" algn="ctr">
              <a:spcBef>
                <a:spcPts val="600"/>
              </a:spcBef>
              <a:buNone/>
            </a:pPr>
            <a:r>
              <a:rPr lang="fr-CH" sz="2000" dirty="0">
                <a:solidFill>
                  <a:srgbClr val="FF0000"/>
                </a:solidFill>
              </a:rPr>
              <a:t>May 18-22, 2025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CF6682-D008-5757-B6C4-E8B7E4B985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97"/>
          <a:stretch/>
        </p:blipFill>
        <p:spPr bwMode="auto">
          <a:xfrm>
            <a:off x="3646956" y="0"/>
            <a:ext cx="3522134" cy="1923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2643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49122-A369-7981-4FBB-6557E0C02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6631EE6B-E50A-2440-6B47-476A086F3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29" y="110839"/>
            <a:ext cx="9680140" cy="631479"/>
          </a:xfrm>
        </p:spPr>
        <p:txBody>
          <a:bodyPr>
            <a:noAutofit/>
          </a:bodyPr>
          <a:lstStyle/>
          <a:p>
            <a:r>
              <a:rPr lang="en-GB" sz="3200" dirty="0"/>
              <a:t>Operation of magnet test bench with CFB</a:t>
            </a:r>
            <a:endParaRPr lang="en-GB" sz="2400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7FFBA938-E245-15CC-36EC-82530EFDC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0367" y="871378"/>
            <a:ext cx="8539497" cy="5454008"/>
          </a:xfrm>
        </p:spPr>
        <p:txBody>
          <a:bodyPr>
            <a:noAutofit/>
          </a:bodyPr>
          <a:lstStyle/>
          <a:p>
            <a:pPr indent="-288000">
              <a:buClr>
                <a:schemeClr val="tx1"/>
              </a:buClr>
            </a:pPr>
            <a:r>
              <a:rPr lang="en-GB" sz="1600" dirty="0">
                <a:solidFill>
                  <a:srgbClr val="080808"/>
                </a:solidFill>
              </a:rPr>
              <a:t>Precooling system from 300K down to 80 K and warm up from 5K to 300K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Pressurized </a:t>
            </a:r>
            <a:r>
              <a:rPr lang="en-GB" sz="1400" dirty="0" err="1">
                <a:solidFill>
                  <a:srgbClr val="080808"/>
                </a:solidFill>
              </a:rPr>
              <a:t>GHe</a:t>
            </a:r>
            <a:r>
              <a:rPr lang="en-GB" sz="1400" dirty="0">
                <a:solidFill>
                  <a:srgbClr val="080808"/>
                </a:solidFill>
              </a:rPr>
              <a:t> is cool down by LN at 90 g/s</a:t>
            </a:r>
          </a:p>
          <a:p>
            <a:pPr indent="-288000">
              <a:buClr>
                <a:schemeClr val="tx1"/>
              </a:buClr>
            </a:pPr>
            <a:r>
              <a:rPr lang="en-GB" sz="1600" dirty="0">
                <a:solidFill>
                  <a:srgbClr val="080808"/>
                </a:solidFill>
              </a:rPr>
              <a:t>Operating temperature 1.9 K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G/L heat exchanger in CFB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L/L heat exchanger in the magnet</a:t>
            </a:r>
          </a:p>
          <a:p>
            <a:pPr indent="-288000">
              <a:buClr>
                <a:schemeClr val="tx1"/>
              </a:buClr>
            </a:pPr>
            <a:r>
              <a:rPr lang="en-GB" sz="1600" dirty="0">
                <a:solidFill>
                  <a:srgbClr val="080808"/>
                </a:solidFill>
              </a:rPr>
              <a:t>Recuperation of helium after quench – quench buffer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Design pressure of the system is 20 bar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Volume of LHe in the magnet about 220 l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Volume of the quench buffer is around 1 m</a:t>
            </a:r>
            <a:r>
              <a:rPr lang="en-GB" sz="1400" baseline="30000" dirty="0">
                <a:solidFill>
                  <a:srgbClr val="080808"/>
                </a:solidFill>
              </a:rPr>
              <a:t>3</a:t>
            </a:r>
          </a:p>
          <a:p>
            <a:pPr lvl="1" indent="-288000">
              <a:buClr>
                <a:schemeClr val="tx1"/>
              </a:buClr>
            </a:pPr>
            <a:r>
              <a:rPr lang="en-GB" sz="1600" dirty="0">
                <a:solidFill>
                  <a:srgbClr val="080808"/>
                </a:solidFill>
              </a:rPr>
              <a:t>As the quench buffer is small it is integrated directly in the CFB</a:t>
            </a:r>
          </a:p>
          <a:p>
            <a:pPr indent="-288000">
              <a:buClr>
                <a:schemeClr val="tx1"/>
              </a:buClr>
            </a:pPr>
            <a:r>
              <a:rPr lang="en-GB" sz="1600" dirty="0">
                <a:solidFill>
                  <a:srgbClr val="080808"/>
                </a:solidFill>
              </a:rPr>
              <a:t>All LHC magnets were tested on these 12 CFBs</a:t>
            </a:r>
          </a:p>
          <a:p>
            <a:pPr indent="-288000">
              <a:buClr>
                <a:schemeClr val="tx1"/>
              </a:buClr>
            </a:pPr>
            <a:r>
              <a:rPr lang="en-GB" sz="1600" dirty="0">
                <a:solidFill>
                  <a:srgbClr val="080808"/>
                </a:solidFill>
              </a:rPr>
              <a:t>Time schedule of a magnet test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Purge of He circuits					1d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Pumping of vacuum insulation &amp; leak test			1d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Cool down from 300 K down to 80 K			11h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Cool down from 80 K down to 4.5 K and filling by LHe		5+1h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Pumping down to 1.9 K					4h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Magnetic test					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Quench recuperation					4h/quench</a:t>
            </a:r>
          </a:p>
          <a:p>
            <a:pPr lvl="1" indent="-288000">
              <a:buClr>
                <a:schemeClr val="tx1"/>
              </a:buClr>
            </a:pPr>
            <a:r>
              <a:rPr lang="en-GB" sz="1400" dirty="0">
                <a:solidFill>
                  <a:srgbClr val="080808"/>
                </a:solidFill>
              </a:rPr>
              <a:t>Warm up						14 h</a:t>
            </a:r>
          </a:p>
          <a:p>
            <a:pPr marL="360000" indent="-324000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</a:pPr>
            <a:endParaRPr lang="en-GB" sz="1400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0913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8EFE1-6A63-1FAC-60A3-AF98B9DB8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9ED8F194-4E6D-EC86-00D7-8FB9FEEA6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28" y="110839"/>
            <a:ext cx="9670713" cy="631479"/>
          </a:xfrm>
        </p:spPr>
        <p:txBody>
          <a:bodyPr>
            <a:noAutofit/>
          </a:bodyPr>
          <a:lstStyle/>
          <a:p>
            <a:pPr algn="ctr"/>
            <a:r>
              <a:rPr lang="fr-CH" sz="3200" dirty="0"/>
              <a:t>CFB/LHC magnet vs HL-LHC Q1/Q2/Q3 magnet</a:t>
            </a:r>
            <a:endParaRPr lang="en-GB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029E2C-E9F3-0DB2-A408-17A66BDFB3E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852" t="21736" r="12766" b="23923"/>
          <a:stretch/>
        </p:blipFill>
        <p:spPr>
          <a:xfrm>
            <a:off x="857238" y="1074906"/>
            <a:ext cx="10995002" cy="47081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8D13473-1992-9A74-7A65-D0736901D783}"/>
              </a:ext>
            </a:extLst>
          </p:cNvPr>
          <p:cNvSpPr txBox="1"/>
          <p:nvPr/>
        </p:nvSpPr>
        <p:spPr>
          <a:xfrm>
            <a:off x="734021" y="921018"/>
            <a:ext cx="246434" cy="322232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D52A62-561F-926D-F901-9A6FCEA63CB7}"/>
              </a:ext>
            </a:extLst>
          </p:cNvPr>
          <p:cNvSpPr txBox="1"/>
          <p:nvPr/>
        </p:nvSpPr>
        <p:spPr>
          <a:xfrm>
            <a:off x="681823" y="5946225"/>
            <a:ext cx="503451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CFB section (LHC magnet, cold mass Ø 570 mm)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4ECE57-B2F7-4D2E-6FF0-BB624247A468}"/>
              </a:ext>
            </a:extLst>
          </p:cNvPr>
          <p:cNvSpPr txBox="1"/>
          <p:nvPr/>
        </p:nvSpPr>
        <p:spPr>
          <a:xfrm>
            <a:off x="5976594" y="5916361"/>
            <a:ext cx="58913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of an HL-LHC Q1/Q2/Q3 magnet cold mass Ø 630 mm</a:t>
            </a:r>
            <a:endParaRPr lang="en-US" sz="16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868861-F494-6D25-CB3E-8F79B5F01798}"/>
              </a:ext>
            </a:extLst>
          </p:cNvPr>
          <p:cNvSpPr txBox="1"/>
          <p:nvPr/>
        </p:nvSpPr>
        <p:spPr>
          <a:xfrm>
            <a:off x="734021" y="1708418"/>
            <a:ext cx="246434" cy="31892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B51CF2-27AC-8DF9-FDC0-A307E111B8CB}"/>
              </a:ext>
            </a:extLst>
          </p:cNvPr>
          <p:cNvSpPr txBox="1"/>
          <p:nvPr/>
        </p:nvSpPr>
        <p:spPr>
          <a:xfrm>
            <a:off x="734021" y="4877068"/>
            <a:ext cx="246434" cy="31892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D7D85E-DC2D-D4ED-93A1-54D8F2CECD93}"/>
              </a:ext>
            </a:extLst>
          </p:cNvPr>
          <p:cNvSpPr txBox="1"/>
          <p:nvPr/>
        </p:nvSpPr>
        <p:spPr>
          <a:xfrm>
            <a:off x="5090121" y="862013"/>
            <a:ext cx="403022" cy="31892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5BFCF3-CD65-7BA3-C17E-2650F0078307}"/>
              </a:ext>
            </a:extLst>
          </p:cNvPr>
          <p:cNvSpPr txBox="1"/>
          <p:nvPr/>
        </p:nvSpPr>
        <p:spPr>
          <a:xfrm>
            <a:off x="781443" y="5500992"/>
            <a:ext cx="362491" cy="288147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88B5D5-C9CD-A8A1-9994-61967D2C1BE6}"/>
              </a:ext>
            </a:extLst>
          </p:cNvPr>
          <p:cNvSpPr txBox="1"/>
          <p:nvPr/>
        </p:nvSpPr>
        <p:spPr>
          <a:xfrm>
            <a:off x="1912284" y="5483697"/>
            <a:ext cx="246434" cy="288147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6BF9CB-EBA9-8597-302E-CD25CA1BB3C7}"/>
              </a:ext>
            </a:extLst>
          </p:cNvPr>
          <p:cNvSpPr txBox="1"/>
          <p:nvPr/>
        </p:nvSpPr>
        <p:spPr>
          <a:xfrm>
            <a:off x="5237244" y="5407111"/>
            <a:ext cx="246434" cy="288147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C’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D37D73-294C-EDF3-9B14-2D268B57D7C1}"/>
              </a:ext>
            </a:extLst>
          </p:cNvPr>
          <p:cNvSpPr txBox="1"/>
          <p:nvPr/>
        </p:nvSpPr>
        <p:spPr>
          <a:xfrm>
            <a:off x="11519725" y="1866226"/>
            <a:ext cx="246434" cy="322232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9E28C1-6199-22BF-7703-F88B2C67ED1D}"/>
              </a:ext>
            </a:extLst>
          </p:cNvPr>
          <p:cNvSpPr txBox="1"/>
          <p:nvPr/>
        </p:nvSpPr>
        <p:spPr>
          <a:xfrm>
            <a:off x="7045169" y="1609358"/>
            <a:ext cx="246434" cy="31892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799BB5-DD85-A363-726F-17EECFCB025A}"/>
              </a:ext>
            </a:extLst>
          </p:cNvPr>
          <p:cNvSpPr txBox="1"/>
          <p:nvPr/>
        </p:nvSpPr>
        <p:spPr>
          <a:xfrm>
            <a:off x="11621532" y="4691285"/>
            <a:ext cx="246434" cy="31892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3AB2E4-367A-7694-57AC-B98C2EA87D8B}"/>
              </a:ext>
            </a:extLst>
          </p:cNvPr>
          <p:cNvSpPr txBox="1"/>
          <p:nvPr/>
        </p:nvSpPr>
        <p:spPr>
          <a:xfrm>
            <a:off x="11505475" y="990087"/>
            <a:ext cx="362491" cy="288147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7B13E1-D641-33C3-4FCD-406BAFE44F9B}"/>
              </a:ext>
            </a:extLst>
          </p:cNvPr>
          <p:cNvSpPr txBox="1"/>
          <p:nvPr/>
        </p:nvSpPr>
        <p:spPr>
          <a:xfrm>
            <a:off x="8935791" y="5407110"/>
            <a:ext cx="246434" cy="288147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7BCFBB-16C9-5C4D-4F27-E506041E1C73}"/>
              </a:ext>
            </a:extLst>
          </p:cNvPr>
          <p:cNvSpPr txBox="1"/>
          <p:nvPr/>
        </p:nvSpPr>
        <p:spPr>
          <a:xfrm>
            <a:off x="6614375" y="882333"/>
            <a:ext cx="403022" cy="31892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6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E6EF65-8DBD-6FEA-D941-A0D906D8F67D}"/>
              </a:ext>
            </a:extLst>
          </p:cNvPr>
          <p:cNvSpPr txBox="1"/>
          <p:nvPr/>
        </p:nvSpPr>
        <p:spPr>
          <a:xfrm>
            <a:off x="6572251" y="5402654"/>
            <a:ext cx="246434" cy="288147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C’</a:t>
            </a:r>
            <a:endParaRPr lang="en-US"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360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233998-9FA7-BB3B-BE14-7482F31E4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DECE4011-4AFD-AB22-38C7-3F27BFCEC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29" y="110839"/>
            <a:ext cx="9510458" cy="631479"/>
          </a:xfrm>
        </p:spPr>
        <p:txBody>
          <a:bodyPr>
            <a:noAutofit/>
          </a:bodyPr>
          <a:lstStyle/>
          <a:p>
            <a:pPr algn="ctr"/>
            <a:r>
              <a:rPr lang="fr-CH" sz="3200" dirty="0"/>
              <a:t>Addition of a </a:t>
            </a:r>
            <a:r>
              <a:rPr lang="fr-CH" sz="3200" dirty="0" err="1"/>
              <a:t>shuffling</a:t>
            </a:r>
            <a:r>
              <a:rPr lang="fr-CH" sz="3200" dirty="0"/>
              <a:t> module to CFB</a:t>
            </a:r>
            <a:endParaRPr lang="en-GB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082101-E51A-F162-6165-1BDBDA4F7A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10" y="4569324"/>
            <a:ext cx="7192208" cy="1735921"/>
          </a:xfrm>
          <a:prstGeom prst="rect">
            <a:avLst/>
          </a:prstGeom>
        </p:spPr>
      </p:pic>
      <p:pic>
        <p:nvPicPr>
          <p:cNvPr id="6" name="Picture 5" descr="A machine in a factory&#10;&#10;AI-generated content may be incorrect.">
            <a:extLst>
              <a:ext uri="{FF2B5EF4-FFF2-40B4-BE49-F238E27FC236}">
                <a16:creationId xmlns:a16="http://schemas.microsoft.com/office/drawing/2014/main" id="{C2BB05E0-9059-0F8F-39A9-CE6AAF655D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030" y="842694"/>
            <a:ext cx="7098020" cy="3996186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B8CD3745-D22B-3E1C-8189-A4D893CDA5F2}"/>
              </a:ext>
            </a:extLst>
          </p:cNvPr>
          <p:cNvCxnSpPr>
            <a:cxnSpLocks/>
          </p:cNvCxnSpPr>
          <p:nvPr/>
        </p:nvCxnSpPr>
        <p:spPr>
          <a:xfrm flipV="1">
            <a:off x="1946021" y="3346515"/>
            <a:ext cx="1788009" cy="1579861"/>
          </a:xfrm>
          <a:prstGeom prst="straightConnector1">
            <a:avLst/>
          </a:prstGeom>
          <a:ln w="12700">
            <a:solidFill>
              <a:srgbClr val="080808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48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0734D-D76D-2D31-13E7-3F57D20EC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BF607202-8B56-2D61-07CA-59183325B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29" y="110839"/>
            <a:ext cx="9585872" cy="631479"/>
          </a:xfrm>
        </p:spPr>
        <p:txBody>
          <a:bodyPr>
            <a:noAutofit/>
          </a:bodyPr>
          <a:lstStyle/>
          <a:p>
            <a:pPr algn="ctr"/>
            <a:r>
              <a:rPr lang="en-GB" sz="3200" dirty="0"/>
              <a:t> Layout of the HL-LHC interaction region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928320-B16E-607B-EB7C-CA3014410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8998" y="867491"/>
            <a:ext cx="9222143" cy="53997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A036F4-3939-A2C8-BFC8-0C2670CC8265}"/>
              </a:ext>
            </a:extLst>
          </p:cNvPr>
          <p:cNvSpPr txBox="1"/>
          <p:nvPr/>
        </p:nvSpPr>
        <p:spPr>
          <a:xfrm>
            <a:off x="4819454" y="2426558"/>
            <a:ext cx="15624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/>
              <a:t> (upper part)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E26F2A-2E2D-5F54-7622-CF1718C451A2}"/>
              </a:ext>
            </a:extLst>
          </p:cNvPr>
          <p:cNvSpPr txBox="1"/>
          <p:nvPr/>
        </p:nvSpPr>
        <p:spPr>
          <a:xfrm>
            <a:off x="6017650" y="5039354"/>
            <a:ext cx="15624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/>
              <a:t> (</a:t>
            </a:r>
            <a:r>
              <a:rPr lang="en-GB" dirty="0"/>
              <a:t>lower</a:t>
            </a:r>
            <a:r>
              <a:rPr lang="en-GB" sz="1800" dirty="0"/>
              <a:t> part)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3831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A3E002-0255-BEE5-4561-9374FF000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7774F64E-8689-5482-F679-E6317BE8D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29" y="110839"/>
            <a:ext cx="9585872" cy="631479"/>
          </a:xfrm>
        </p:spPr>
        <p:txBody>
          <a:bodyPr>
            <a:noAutofit/>
          </a:bodyPr>
          <a:lstStyle/>
          <a:p>
            <a:pPr algn="ctr"/>
            <a:r>
              <a:rPr lang="en-GB" sz="3200" dirty="0"/>
              <a:t>Layout of the HL-LHC Cold Powering System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B74B00-F562-9D9C-5F3A-BA391874F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429" y="827158"/>
            <a:ext cx="9994730" cy="537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995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045" y="139975"/>
            <a:ext cx="7512628" cy="631479"/>
          </a:xfrm>
        </p:spPr>
        <p:txBody>
          <a:bodyPr>
            <a:normAutofit fontScale="90000"/>
          </a:bodyPr>
          <a:lstStyle/>
          <a:p>
            <a:pPr algn="ctr"/>
            <a:r>
              <a:rPr lang="fr-CH" dirty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Clr>
                <a:srgbClr val="0070C0"/>
              </a:buClr>
              <a:buSzPct val="100000"/>
            </a:pPr>
            <a:r>
              <a:rPr lang="fr-CH" dirty="0"/>
              <a:t>Introduction </a:t>
            </a:r>
          </a:p>
          <a:p>
            <a:pPr>
              <a:spcAft>
                <a:spcPts val="600"/>
              </a:spcAft>
              <a:buClr>
                <a:srgbClr val="0070C0"/>
              </a:buClr>
              <a:buSzPct val="100000"/>
            </a:pPr>
            <a:r>
              <a:rPr lang="en-GB" sz="2800" dirty="0"/>
              <a:t>Layout of the HL-LHC interaction region &amp; </a:t>
            </a:r>
            <a:r>
              <a:rPr lang="fr-CH" dirty="0"/>
              <a:t>HL-LHC magnets</a:t>
            </a:r>
          </a:p>
          <a:p>
            <a:pPr>
              <a:spcAft>
                <a:spcPts val="600"/>
              </a:spcAft>
              <a:buClr>
                <a:srgbClr val="0070C0"/>
              </a:buClr>
              <a:buSzPct val="100000"/>
            </a:pPr>
            <a:r>
              <a:rPr lang="fr-CH" dirty="0"/>
              <a:t>SM18 Magnet Test Facility reconfiguration</a:t>
            </a:r>
          </a:p>
          <a:p>
            <a:pPr>
              <a:spcAft>
                <a:spcPts val="600"/>
              </a:spcAft>
              <a:buClr>
                <a:srgbClr val="0070C0"/>
              </a:buClr>
              <a:buSzPct val="100000"/>
            </a:pPr>
            <a:r>
              <a:rPr lang="fr-CH" dirty="0"/>
              <a:t>F2 Test Bench for HL-LHC Cold </a:t>
            </a:r>
            <a:r>
              <a:rPr lang="fr-CH" dirty="0" err="1"/>
              <a:t>Powering</a:t>
            </a:r>
            <a:r>
              <a:rPr lang="fr-CH" dirty="0"/>
              <a:t> System</a:t>
            </a:r>
          </a:p>
          <a:p>
            <a:pPr>
              <a:spcAft>
                <a:spcPts val="600"/>
              </a:spcAft>
              <a:buClr>
                <a:srgbClr val="0070C0"/>
              </a:buClr>
              <a:buSzPct val="100000"/>
            </a:pPr>
            <a:r>
              <a:rPr lang="fr-CH" dirty="0"/>
              <a:t>Test </a:t>
            </a:r>
            <a:r>
              <a:rPr lang="fr-CH" dirty="0" err="1"/>
              <a:t>benches</a:t>
            </a:r>
            <a:r>
              <a:rPr lang="fr-CH" dirty="0"/>
              <a:t> for HL-LHC magnets</a:t>
            </a:r>
          </a:p>
          <a:p>
            <a:pPr>
              <a:spcAft>
                <a:spcPts val="600"/>
              </a:spcAft>
              <a:buClr>
                <a:srgbClr val="0070C0"/>
              </a:buClr>
              <a:buSzPct val="100000"/>
            </a:pPr>
            <a:r>
              <a:rPr lang="en-GB" dirty="0"/>
              <a:t>Conclusion</a:t>
            </a:r>
          </a:p>
          <a:p>
            <a:pPr>
              <a:spcAft>
                <a:spcPts val="600"/>
              </a:spcAft>
              <a:buClr>
                <a:srgbClr val="0070C0"/>
              </a:buClr>
              <a:buSzPct val="1000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108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CF71602F-B938-44E9-B2F5-ED9078338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045" y="139975"/>
            <a:ext cx="8949938" cy="631479"/>
          </a:xfrm>
        </p:spPr>
        <p:txBody>
          <a:bodyPr>
            <a:noAutofit/>
          </a:bodyPr>
          <a:lstStyle/>
          <a:p>
            <a:pPr algn="ctr"/>
            <a:r>
              <a:rPr lang="fr-CH" sz="3600" dirty="0"/>
              <a:t>CERN SM18 Magnet Test Facility Location</a:t>
            </a:r>
            <a:endParaRPr lang="en-GB" sz="4000" dirty="0"/>
          </a:p>
        </p:txBody>
      </p:sp>
      <p:pic>
        <p:nvPicPr>
          <p:cNvPr id="14" name="Picture 13" descr="MEYRIN">
            <a:extLst>
              <a:ext uri="{FF2B5EF4-FFF2-40B4-BE49-F238E27FC236}">
                <a16:creationId xmlns:a16="http://schemas.microsoft.com/office/drawing/2014/main" id="{ADA5134C-814E-B9E6-61D2-55FFDCB9D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4" y="861753"/>
            <a:ext cx="7155043" cy="5524850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FD3CA00-D62F-BD15-8316-F6C605B922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7063" y="2520750"/>
            <a:ext cx="748937" cy="274554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defRPr>
            </a:lvl1pPr>
            <a:lvl2pPr>
              <a:defRPr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defRPr>
            </a:lvl2pPr>
            <a:lvl3pPr>
              <a:defRPr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defRPr>
            </a:lvl3pPr>
            <a:lvl4pPr>
              <a:defRPr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defRPr>
            </a:lvl4pPr>
            <a:lvl5pPr>
              <a:defRPr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defRPr>
            </a:lvl9pPr>
          </a:lstStyle>
          <a:p>
            <a:pPr algn="ctr"/>
            <a:r>
              <a:rPr lang="fr-CH" altLang="en-US" sz="18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SM18</a:t>
            </a:r>
            <a:endParaRPr lang="en-US" altLang="en-US" sz="18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Line 7">
            <a:extLst>
              <a:ext uri="{FF2B5EF4-FFF2-40B4-BE49-F238E27FC236}">
                <a16:creationId xmlns:a16="http://schemas.microsoft.com/office/drawing/2014/main" id="{6EF10D9A-3AD7-CD4F-CCDF-D230B0DEC5CB}"/>
              </a:ext>
            </a:extLst>
          </p:cNvPr>
          <p:cNvSpPr>
            <a:spLocks noChangeShapeType="1"/>
          </p:cNvSpPr>
          <p:nvPr/>
        </p:nvSpPr>
        <p:spPr bwMode="auto">
          <a:xfrm>
            <a:off x="5772495" y="2788974"/>
            <a:ext cx="219001" cy="31574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FFFF00"/>
              </a:solidFill>
            </a:endParaRPr>
          </a:p>
        </p:txBody>
      </p:sp>
      <p:pic>
        <p:nvPicPr>
          <p:cNvPr id="21" name="Picture 20" descr="SM18_AREAL">
            <a:extLst>
              <a:ext uri="{FF2B5EF4-FFF2-40B4-BE49-F238E27FC236}">
                <a16:creationId xmlns:a16="http://schemas.microsoft.com/office/drawing/2014/main" id="{0390D691-C315-32E8-38FA-ECC273496B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3" t="15425" r="16974" b="3306"/>
          <a:stretch/>
        </p:blipFill>
        <p:spPr bwMode="auto">
          <a:xfrm>
            <a:off x="7420820" y="1538475"/>
            <a:ext cx="4654566" cy="4171406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06B3234-8CDD-BB22-7187-F4E34359648D}"/>
              </a:ext>
            </a:extLst>
          </p:cNvPr>
          <p:cNvCxnSpPr>
            <a:cxnSpLocks/>
          </p:cNvCxnSpPr>
          <p:nvPr/>
        </p:nvCxnSpPr>
        <p:spPr>
          <a:xfrm flipH="1">
            <a:off x="10717469" y="3198593"/>
            <a:ext cx="325000" cy="1326211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7A4D6D9-FCD1-AF59-5ACC-41883F28F06E}"/>
              </a:ext>
            </a:extLst>
          </p:cNvPr>
          <p:cNvSpPr txBox="1"/>
          <p:nvPr/>
        </p:nvSpPr>
        <p:spPr>
          <a:xfrm rot="17058740">
            <a:off x="10355293" y="3767365"/>
            <a:ext cx="575190" cy="188664"/>
          </a:xfrm>
          <a:prstGeom prst="rect">
            <a:avLst/>
          </a:prstGeom>
          <a:solidFill>
            <a:srgbClr val="FFFFFF">
              <a:alpha val="50196"/>
            </a:srgbClr>
          </a:solidFill>
          <a:ln w="12700">
            <a:noFill/>
          </a:ln>
        </p:spPr>
        <p:txBody>
          <a:bodyPr wrap="none" lIns="36000" tIns="36000" rIns="36000" bIns="36000" rtlCol="0" anchor="ctr" anchorCtr="0">
            <a:noAutofit/>
          </a:bodyPr>
          <a:lstStyle/>
          <a:p>
            <a:pPr algn="ctr"/>
            <a:r>
              <a:rPr lang="fr-CH" sz="1200" b="1" dirty="0">
                <a:solidFill>
                  <a:srgbClr val="FF0000"/>
                </a:solidFill>
              </a:rPr>
              <a:t>120 m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B1E24A4-A8AB-A1BF-D910-2CB89B178FE4}"/>
              </a:ext>
            </a:extLst>
          </p:cNvPr>
          <p:cNvSpPr/>
          <p:nvPr/>
        </p:nvSpPr>
        <p:spPr>
          <a:xfrm>
            <a:off x="5305468" y="2960914"/>
            <a:ext cx="1809435" cy="705395"/>
          </a:xfrm>
          <a:prstGeom prst="rect">
            <a:avLst/>
          </a:prstGeom>
          <a:noFill/>
          <a:ln w="28575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ine 7">
            <a:extLst>
              <a:ext uri="{FF2B5EF4-FFF2-40B4-BE49-F238E27FC236}">
                <a16:creationId xmlns:a16="http://schemas.microsoft.com/office/drawing/2014/main" id="{1FA53ECD-531E-8819-B1DB-6F29B60F2FE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91398" y="2554876"/>
            <a:ext cx="541219" cy="31574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19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00D90-6564-3B95-2327-675DB19975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95BBEEC-5FE5-8FDE-01DA-F49067FD76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0363" y="455714"/>
            <a:ext cx="3122916" cy="31635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125E20-A3B5-DAC4-84FC-573E805ED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3680" y="3705463"/>
            <a:ext cx="4361120" cy="2799953"/>
          </a:xfrm>
          <a:prstGeom prst="rect">
            <a:avLst/>
          </a:prstGeom>
        </p:spPr>
      </p:pic>
      <p:sp>
        <p:nvSpPr>
          <p:cNvPr id="45" name="Title 1">
            <a:extLst>
              <a:ext uri="{FF2B5EF4-FFF2-40B4-BE49-F238E27FC236}">
                <a16:creationId xmlns:a16="http://schemas.microsoft.com/office/drawing/2014/main" id="{C67C2ACB-249F-F448-7A1A-785E709AB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045" y="139975"/>
            <a:ext cx="7512628" cy="631479"/>
          </a:xfrm>
        </p:spPr>
        <p:txBody>
          <a:bodyPr>
            <a:noAutofit/>
          </a:bodyPr>
          <a:lstStyle/>
          <a:p>
            <a:pPr algn="ctr"/>
            <a:r>
              <a:rPr lang="fr-CH" sz="4000" dirty="0"/>
              <a:t>Introduction</a:t>
            </a:r>
            <a:endParaRPr lang="en-GB" sz="4000" dirty="0"/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134846B4-D81F-A045-0255-0C120D90A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590" y="1395166"/>
            <a:ext cx="6904535" cy="4843443"/>
          </a:xfrm>
        </p:spPr>
        <p:txBody>
          <a:bodyPr>
            <a:noAutofit/>
          </a:bodyPr>
          <a:lstStyle/>
          <a:p>
            <a:pPr marL="360000" indent="-324000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</a:pPr>
            <a:r>
              <a:rPr lang="en-GB" sz="2000" dirty="0">
                <a:solidFill>
                  <a:srgbClr val="080808"/>
                </a:solidFill>
              </a:rPr>
              <a:t>For more than 30 years, main superconducting magnets and RF cavities are tested in CERN’s SM18 test facility (7200 m</a:t>
            </a:r>
            <a:r>
              <a:rPr lang="en-GB" sz="2000" baseline="30000" dirty="0">
                <a:solidFill>
                  <a:srgbClr val="080808"/>
                </a:solidFill>
              </a:rPr>
              <a:t>2</a:t>
            </a:r>
            <a:r>
              <a:rPr lang="en-GB" sz="2000" dirty="0">
                <a:solidFill>
                  <a:srgbClr val="080808"/>
                </a:solidFill>
              </a:rPr>
              <a:t> floor space)</a:t>
            </a:r>
          </a:p>
          <a:p>
            <a:pPr marL="360000" indent="-324000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</a:pPr>
            <a:r>
              <a:rPr lang="en-GB" sz="2000" dirty="0">
                <a:solidFill>
                  <a:srgbClr val="080808"/>
                </a:solidFill>
              </a:rPr>
              <a:t>1994: first cryogenic infrastructure, including a Magnet Feed Box, to test and study LHC 10-m-long magnet prototypes</a:t>
            </a:r>
          </a:p>
          <a:p>
            <a:pPr marL="360000" indent="-324000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</a:pPr>
            <a:r>
              <a:rPr lang="en-GB" sz="2000" dirty="0">
                <a:solidFill>
                  <a:srgbClr val="080808"/>
                </a:solidFill>
              </a:rPr>
              <a:t>2000: upgrade of the magnet TF with two pre-series Cryogenic Feeder Unit, then 12  Cryogenic Feed Box for serial testing of the ~1700 LHC magnets (2004-2008)</a:t>
            </a:r>
          </a:p>
          <a:p>
            <a:pPr marL="360000" indent="-324000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</a:pPr>
            <a:r>
              <a:rPr lang="en-GB" sz="2000" dirty="0">
                <a:solidFill>
                  <a:srgbClr val="080808"/>
                </a:solidFill>
              </a:rPr>
              <a:t>Powering (2 x15 kA + 4 x 0.6 kA) was organized in six clusters, each including two test benches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BB748A-3EDB-E9F2-5A20-5691DEA92B5D}"/>
              </a:ext>
            </a:extLst>
          </p:cNvPr>
          <p:cNvSpPr txBox="1"/>
          <p:nvPr/>
        </p:nvSpPr>
        <p:spPr>
          <a:xfrm rot="5400000">
            <a:off x="10913657" y="4742034"/>
            <a:ext cx="2169218" cy="31892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600" dirty="0" err="1">
                <a:solidFill>
                  <a:srgbClr val="000000"/>
                </a:solidFill>
              </a:rPr>
              <a:t>Cryogenic</a:t>
            </a:r>
            <a:r>
              <a:rPr lang="fr-CH" sz="1600" dirty="0">
                <a:solidFill>
                  <a:srgbClr val="000000"/>
                </a:solidFill>
              </a:rPr>
              <a:t> Feeder Unit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51260A-53F5-BE28-5455-AF44AF0253C9}"/>
              </a:ext>
            </a:extLst>
          </p:cNvPr>
          <p:cNvSpPr txBox="1"/>
          <p:nvPr/>
        </p:nvSpPr>
        <p:spPr>
          <a:xfrm rot="5400000">
            <a:off x="10557491" y="2037355"/>
            <a:ext cx="1688592" cy="31892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sz="1600" dirty="0">
                <a:solidFill>
                  <a:srgbClr val="000000"/>
                </a:solidFill>
              </a:rPr>
              <a:t>Magnet </a:t>
            </a:r>
            <a:r>
              <a:rPr lang="fr-CH" sz="1600" dirty="0" err="1">
                <a:solidFill>
                  <a:srgbClr val="000000"/>
                </a:solidFill>
              </a:rPr>
              <a:t>Feeb</a:t>
            </a:r>
            <a:r>
              <a:rPr lang="fr-CH" sz="1600" dirty="0">
                <a:solidFill>
                  <a:srgbClr val="000000"/>
                </a:solidFill>
              </a:rPr>
              <a:t> Box</a:t>
            </a:r>
          </a:p>
        </p:txBody>
      </p:sp>
    </p:spTree>
    <p:extLst>
      <p:ext uri="{BB962C8B-B14F-4D97-AF65-F5344CB8AC3E}">
        <p14:creationId xmlns:p14="http://schemas.microsoft.com/office/powerpoint/2010/main" val="3893011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A9CFD-4D5C-2573-8129-67B3ECDDF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3ADF9F94-3F8C-3D37-9B81-13C81BF48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045" y="139975"/>
            <a:ext cx="9053080" cy="631479"/>
          </a:xfrm>
        </p:spPr>
        <p:txBody>
          <a:bodyPr>
            <a:noAutofit/>
          </a:bodyPr>
          <a:lstStyle/>
          <a:p>
            <a:pPr algn="ctr"/>
            <a:r>
              <a:rPr lang="fr-CH" sz="4000" dirty="0"/>
              <a:t>Introduction</a:t>
            </a:r>
            <a:endParaRPr lang="en-GB" sz="4000" dirty="0"/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B3CB9F9D-B74E-9B17-1C4A-97CD96B9B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876" y="847725"/>
            <a:ext cx="10878532" cy="5390885"/>
          </a:xfrm>
        </p:spPr>
        <p:txBody>
          <a:bodyPr>
            <a:noAutofit/>
          </a:bodyPr>
          <a:lstStyle/>
          <a:p>
            <a:pPr marL="36576" indent="0">
              <a:buClr>
                <a:srgbClr val="000000"/>
              </a:buClr>
              <a:buNone/>
            </a:pPr>
            <a:r>
              <a:rPr lang="en-GB" sz="2400" dirty="0">
                <a:solidFill>
                  <a:srgbClr val="080808"/>
                </a:solidFill>
              </a:rPr>
              <a:t>Cryogenic Feed Box were designed to allow automatic testing of magnets :</a:t>
            </a:r>
          </a:p>
          <a:p>
            <a:pPr marL="720000" lvl="1" indent="-252000">
              <a:spcBef>
                <a:spcPts val="60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80808"/>
                </a:solidFill>
              </a:rPr>
              <a:t>Leak check</a:t>
            </a:r>
          </a:p>
          <a:p>
            <a:pPr marL="720000" lvl="1" indent="-252000">
              <a:spcBef>
                <a:spcPts val="60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80808"/>
                </a:solidFill>
              </a:rPr>
              <a:t>Cool-down / warm-up of a magnet</a:t>
            </a:r>
          </a:p>
          <a:p>
            <a:pPr marL="720000" lvl="1" indent="-252000">
              <a:spcBef>
                <a:spcPts val="60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80808"/>
                </a:solidFill>
              </a:rPr>
              <a:t>Maintain magnet at 1.9 K or 4.5 K for magnetic measurements and quench training</a:t>
            </a:r>
          </a:p>
          <a:p>
            <a:pPr marL="720000" lvl="1" indent="-252000">
              <a:spcBef>
                <a:spcPts val="60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80808"/>
                </a:solidFill>
              </a:rPr>
              <a:t>Recovery of as much as possible of He after a quench and automatic cool-down again</a:t>
            </a:r>
          </a:p>
        </p:txBody>
      </p:sp>
      <p:pic>
        <p:nvPicPr>
          <p:cNvPr id="3" name="Picture 3" descr="SM18_Magnet">
            <a:extLst>
              <a:ext uri="{FF2B5EF4-FFF2-40B4-BE49-F238E27FC236}">
                <a16:creationId xmlns:a16="http://schemas.microsoft.com/office/drawing/2014/main" id="{E74382AD-8C97-8CD4-3BD2-329B0B046E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01" t="17803" b="8342"/>
          <a:stretch/>
        </p:blipFill>
        <p:spPr bwMode="auto">
          <a:xfrm>
            <a:off x="1455348" y="2856125"/>
            <a:ext cx="4640652" cy="269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AD7349BC-8E46-A74C-CCDA-080FCC0DB1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12"/>
          <a:stretch/>
        </p:blipFill>
        <p:spPr>
          <a:xfrm rot="10800000">
            <a:off x="7477169" y="2906278"/>
            <a:ext cx="2253007" cy="2543247"/>
          </a:xfrm>
          <a:prstGeom prst="rect">
            <a:avLst/>
          </a:prstGeom>
          <a:ln w="19050">
            <a:solidFill>
              <a:srgbClr val="FF0000"/>
            </a:solidFill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47E077-FB5D-DB6D-DED4-2687C1ABDAD5}"/>
              </a:ext>
            </a:extLst>
          </p:cNvPr>
          <p:cNvSpPr txBox="1"/>
          <p:nvPr/>
        </p:nvSpPr>
        <p:spPr>
          <a:xfrm rot="5400000">
            <a:off x="9371205" y="3864550"/>
            <a:ext cx="2354033" cy="62670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CH" dirty="0" err="1">
                <a:solidFill>
                  <a:srgbClr val="000000"/>
                </a:solidFill>
              </a:rPr>
              <a:t>Cryogenic</a:t>
            </a:r>
            <a:r>
              <a:rPr lang="fr-CH" dirty="0">
                <a:solidFill>
                  <a:srgbClr val="000000"/>
                </a:solidFill>
              </a:rPr>
              <a:t> </a:t>
            </a:r>
            <a:r>
              <a:rPr lang="fr-CH" dirty="0" err="1">
                <a:solidFill>
                  <a:srgbClr val="000000"/>
                </a:solidFill>
              </a:rPr>
              <a:t>Feeb</a:t>
            </a:r>
            <a:r>
              <a:rPr lang="fr-CH" dirty="0">
                <a:solidFill>
                  <a:srgbClr val="000000"/>
                </a:solidFill>
              </a:rPr>
              <a:t> Box (CFB)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B34A15-2889-8003-3E46-A412A65FC0EB}"/>
              </a:ext>
            </a:extLst>
          </p:cNvPr>
          <p:cNvSpPr/>
          <p:nvPr/>
        </p:nvSpPr>
        <p:spPr>
          <a:xfrm>
            <a:off x="5419725" y="3762375"/>
            <a:ext cx="419100" cy="5143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E0988E-31DE-05C3-A28F-075904FE8ED4}"/>
              </a:ext>
            </a:extLst>
          </p:cNvPr>
          <p:cNvCxnSpPr/>
          <p:nvPr/>
        </p:nvCxnSpPr>
        <p:spPr>
          <a:xfrm flipV="1">
            <a:off x="5838825" y="3248025"/>
            <a:ext cx="1638344" cy="762000"/>
          </a:xfrm>
          <a:prstGeom prst="line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91A21E-643F-C41C-E206-28EF8D9BBB4D}"/>
              </a:ext>
            </a:extLst>
          </p:cNvPr>
          <p:cNvSpPr txBox="1"/>
          <p:nvPr/>
        </p:nvSpPr>
        <p:spPr>
          <a:xfrm>
            <a:off x="992009" y="5637621"/>
            <a:ext cx="1020798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80808"/>
                </a:solidFill>
              </a:rPr>
              <a:t>From 2010, test of new SC components for HL-LHC : magnets and SC-Links </a:t>
            </a:r>
            <a:br>
              <a:rPr lang="en-GB" sz="2000" dirty="0">
                <a:solidFill>
                  <a:srgbClr val="080808"/>
                </a:solidFill>
              </a:rPr>
            </a:br>
            <a:r>
              <a:rPr lang="en-GB" sz="2000" dirty="0">
                <a:solidFill>
                  <a:srgbClr val="080808"/>
                </a:solidFill>
              </a:rPr>
              <a:t> =&gt; SM18 magnet test facility needed to be adapted for HL-LHC magnets</a:t>
            </a:r>
          </a:p>
        </p:txBody>
      </p:sp>
    </p:spTree>
    <p:extLst>
      <p:ext uri="{BB962C8B-B14F-4D97-AF65-F5344CB8AC3E}">
        <p14:creationId xmlns:p14="http://schemas.microsoft.com/office/powerpoint/2010/main" val="1715154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2C0779-B6DE-C5C6-0B8D-4EB99CD8B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>
            <a:extLst>
              <a:ext uri="{FF2B5EF4-FFF2-40B4-BE49-F238E27FC236}">
                <a16:creationId xmlns:a16="http://schemas.microsoft.com/office/drawing/2014/main" id="{37C0250D-DD5E-D953-C91D-E26E1F159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29" y="110839"/>
            <a:ext cx="9585872" cy="631479"/>
          </a:xfrm>
        </p:spPr>
        <p:txBody>
          <a:bodyPr>
            <a:noAutofit/>
          </a:bodyPr>
          <a:lstStyle/>
          <a:p>
            <a:pPr algn="ctr"/>
            <a:r>
              <a:rPr lang="en-GB" sz="3200" dirty="0"/>
              <a:t>Layout of the HL-LHC interaction region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2B2E1B-53E1-D592-5EE2-CB97E7C48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8581" y="1214955"/>
            <a:ext cx="9210061" cy="49559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E95E7F-9FC4-971B-E69E-E795B27B675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9052"/>
          <a:stretch/>
        </p:blipFill>
        <p:spPr>
          <a:xfrm>
            <a:off x="3872393" y="961533"/>
            <a:ext cx="6636249" cy="197963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989CF0D-D8DF-EA89-4008-67124906ECB9}"/>
              </a:ext>
            </a:extLst>
          </p:cNvPr>
          <p:cNvSpPr txBox="1"/>
          <p:nvPr/>
        </p:nvSpPr>
        <p:spPr>
          <a:xfrm>
            <a:off x="1932495" y="6055037"/>
            <a:ext cx="7579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80808"/>
                </a:solidFill>
              </a:rPr>
              <a:t> Cold Powering System (CPS) for Inner </a:t>
            </a:r>
            <a:r>
              <a:rPr lang="en-GB" sz="1800" dirty="0" err="1">
                <a:solidFill>
                  <a:srgbClr val="080808"/>
                </a:solidFill>
              </a:rPr>
              <a:t>Tripllets</a:t>
            </a:r>
            <a:r>
              <a:rPr lang="en-GB" sz="1800" dirty="0">
                <a:solidFill>
                  <a:srgbClr val="080808"/>
                </a:solidFill>
              </a:rPr>
              <a:t> and Matching Section</a:t>
            </a:r>
            <a:endParaRPr lang="en-GB" dirty="0">
              <a:solidFill>
                <a:srgbClr val="080808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7F5AA3-7A18-91BC-BF8C-F71783330728}"/>
              </a:ext>
            </a:extLst>
          </p:cNvPr>
          <p:cNvSpPr txBox="1"/>
          <p:nvPr/>
        </p:nvSpPr>
        <p:spPr>
          <a:xfrm rot="16200000">
            <a:off x="4683505" y="4879836"/>
            <a:ext cx="1030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>
                <a:solidFill>
                  <a:srgbClr val="080808"/>
                </a:solidFill>
              </a:rPr>
              <a:t>S</a:t>
            </a:r>
            <a:r>
              <a:rPr lang="en-GB" dirty="0">
                <a:solidFill>
                  <a:srgbClr val="080808"/>
                </a:solidFill>
              </a:rPr>
              <a:t>C Link</a:t>
            </a:r>
          </a:p>
        </p:txBody>
      </p:sp>
    </p:spTree>
    <p:extLst>
      <p:ext uri="{BB962C8B-B14F-4D97-AF65-F5344CB8AC3E}">
        <p14:creationId xmlns:p14="http://schemas.microsoft.com/office/powerpoint/2010/main" val="2122506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A0F7FE-F0A7-891F-7F33-4FC5BCE5B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65462C6-7B95-A1C3-3D37-762C9A1CF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85198"/>
              </p:ext>
            </p:extLst>
          </p:nvPr>
        </p:nvGraphicFramePr>
        <p:xfrm>
          <a:off x="67161" y="3697843"/>
          <a:ext cx="8471908" cy="2609702"/>
        </p:xfrm>
        <a:graphic>
          <a:graphicData uri="http://schemas.openxmlformats.org/drawingml/2006/table">
            <a:tbl>
              <a:tblPr/>
              <a:tblGrid>
                <a:gridCol w="3024000">
                  <a:extLst>
                    <a:ext uri="{9D8B030D-6E8A-4147-A177-3AD203B41FA5}">
                      <a16:colId xmlns:a16="http://schemas.microsoft.com/office/drawing/2014/main" val="2146534308"/>
                    </a:ext>
                  </a:extLst>
                </a:gridCol>
                <a:gridCol w="681126">
                  <a:extLst>
                    <a:ext uri="{9D8B030D-6E8A-4147-A177-3AD203B41FA5}">
                      <a16:colId xmlns:a16="http://schemas.microsoft.com/office/drawing/2014/main" val="2461783145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945960691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3587310403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3278966536"/>
                    </a:ext>
                  </a:extLst>
                </a:gridCol>
                <a:gridCol w="770782">
                  <a:extLst>
                    <a:ext uri="{9D8B030D-6E8A-4147-A177-3AD203B41FA5}">
                      <a16:colId xmlns:a16="http://schemas.microsoft.com/office/drawing/2014/main" val="2701678506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252525014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1244906505"/>
                    </a:ext>
                  </a:extLst>
                </a:gridCol>
              </a:tblGrid>
              <a:tr h="23370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HL-LHC 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cryomagnet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parameters &amp; testing requirements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872976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Cryo-magnet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 11T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Q2a/b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Q1/Q3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Dipole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31638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SC material (main / correctors)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en-GB" sz="12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Nb3Sn / Nb-Ti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en-GB" sz="12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/ Nb-Ti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Nb-Ti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Nb-Ti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Nb-Ti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622825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Powering requirement [kA] (main + correctors)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+ 2 x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+ 2 x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+ 2 x 0.6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+ 2 x 0.6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972926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Nominal / maximum  test ramp rate [A/s] (main)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/ 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/ 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/ 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/ 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/ 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/ 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714536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Stored energy at nominal/ultimate current [MJ]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 / 5.54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 / 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 / 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 / 2.48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2.26 / 2.62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/ 8.2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85515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Cold mass outer diameter [mm]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04702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Aperture [mm]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697564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Testing temperature [K]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 / 4.5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 / 4.5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 / 4.5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 / 4.5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 / 4.5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75909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Temperature stability [K]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±0.05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±0.05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±0.05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±0.05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±0.05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±0.05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±0.05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720746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Thermal shield  temperature [K]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60 - 80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6074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Max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 during cool-down/warm-up [K]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2631652"/>
                  </a:ext>
                </a:extLst>
              </a:tr>
            </a:tbl>
          </a:graphicData>
        </a:graphic>
      </p:graphicFrame>
      <p:pic>
        <p:nvPicPr>
          <p:cNvPr id="33" name="Picture 32">
            <a:extLst>
              <a:ext uri="{FF2B5EF4-FFF2-40B4-BE49-F238E27FC236}">
                <a16:creationId xmlns:a16="http://schemas.microsoft.com/office/drawing/2014/main" id="{7C5FBC78-B6FE-96B2-21F3-41FF51BE5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30" y="1060386"/>
            <a:ext cx="7450758" cy="2577369"/>
          </a:xfrm>
          <a:prstGeom prst="rect">
            <a:avLst/>
          </a:prstGeom>
        </p:spPr>
      </p:pic>
      <p:sp>
        <p:nvSpPr>
          <p:cNvPr id="45" name="Title 1">
            <a:extLst>
              <a:ext uri="{FF2B5EF4-FFF2-40B4-BE49-F238E27FC236}">
                <a16:creationId xmlns:a16="http://schemas.microsoft.com/office/drawing/2014/main" id="{45AF54EA-9430-754B-08CC-BA046866E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044" y="139975"/>
            <a:ext cx="9473541" cy="631479"/>
          </a:xfrm>
        </p:spPr>
        <p:txBody>
          <a:bodyPr>
            <a:noAutofit/>
          </a:bodyPr>
          <a:lstStyle/>
          <a:p>
            <a:pPr algn="ctr"/>
            <a:r>
              <a:rPr lang="fr-CH" sz="3600" dirty="0"/>
              <a:t>HL-LHC Magnets</a:t>
            </a:r>
            <a:endParaRPr lang="en-GB" sz="4000" dirty="0"/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D32CEF15-D848-7983-632A-DF61C720A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9977" y="1060386"/>
            <a:ext cx="3663746" cy="4829245"/>
          </a:xfrm>
        </p:spPr>
        <p:txBody>
          <a:bodyPr>
            <a:noAutofit/>
          </a:bodyPr>
          <a:lstStyle/>
          <a:p>
            <a:pPr marL="36576" indent="0">
              <a:buClr>
                <a:srgbClr val="000000"/>
              </a:buClr>
              <a:buNone/>
            </a:pPr>
            <a:r>
              <a:rPr lang="en-GB" sz="2800" dirty="0">
                <a:solidFill>
                  <a:srgbClr val="080808"/>
                </a:solidFill>
              </a:rPr>
              <a:t>HL-LHC magnets vs LHC magnets :</a:t>
            </a:r>
          </a:p>
          <a:p>
            <a:pPr marL="252000" indent="-216000">
              <a:spcBef>
                <a:spcPts val="60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80808"/>
                </a:solidFill>
              </a:rPr>
              <a:t>Different superconducting material (Nb</a:t>
            </a:r>
            <a:r>
              <a:rPr lang="en-GB" sz="1800" baseline="-25000" dirty="0">
                <a:solidFill>
                  <a:srgbClr val="080808"/>
                </a:solidFill>
              </a:rPr>
              <a:t>3</a:t>
            </a:r>
            <a:r>
              <a:rPr lang="en-GB" sz="1800" dirty="0">
                <a:solidFill>
                  <a:srgbClr val="080808"/>
                </a:solidFill>
              </a:rPr>
              <a:t>Sn)</a:t>
            </a:r>
          </a:p>
          <a:p>
            <a:pPr marL="252000" indent="-216000">
              <a:spcBef>
                <a:spcPts val="60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80808"/>
                </a:solidFill>
              </a:rPr>
              <a:t>Larger aperture</a:t>
            </a:r>
          </a:p>
          <a:p>
            <a:pPr marL="252000" indent="-216000">
              <a:spcBef>
                <a:spcPts val="60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80808"/>
                </a:solidFill>
              </a:rPr>
              <a:t>Higher operating current and higher stored energy</a:t>
            </a:r>
          </a:p>
          <a:p>
            <a:pPr marL="252000" indent="-216000">
              <a:spcBef>
                <a:spcPts val="60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80808"/>
                </a:solidFill>
              </a:rPr>
              <a:t>Larger cold mass diameter and different arrangement of busbars and cryogenic headers</a:t>
            </a:r>
          </a:p>
          <a:p>
            <a:pPr marL="252000" indent="-216000">
              <a:spcBef>
                <a:spcPts val="60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80808"/>
                </a:solidFill>
              </a:rPr>
              <a:t>Requirement to limit the temperature gradient in the cold mass during cool-down and warm-up phases.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D9D086-5234-BB03-D83C-7CC97CA736BE}"/>
              </a:ext>
            </a:extLst>
          </p:cNvPr>
          <p:cNvSpPr txBox="1"/>
          <p:nvPr/>
        </p:nvSpPr>
        <p:spPr>
          <a:xfrm>
            <a:off x="5852633" y="861435"/>
            <a:ext cx="13005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LHC Dipole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89A11E-1338-7432-3D42-AE31307E496A}"/>
              </a:ext>
            </a:extLst>
          </p:cNvPr>
          <p:cNvSpPr txBox="1"/>
          <p:nvPr/>
        </p:nvSpPr>
        <p:spPr>
          <a:xfrm>
            <a:off x="571149" y="554537"/>
            <a:ext cx="18798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</a:rPr>
              <a:t>HL-LHC</a:t>
            </a:r>
            <a:br>
              <a:rPr lang="en-GB" sz="1600" dirty="0">
                <a:solidFill>
                  <a:srgbClr val="000000"/>
                </a:solidFill>
              </a:rPr>
            </a:b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pt-BR" sz="1600" dirty="0">
                <a:solidFill>
                  <a:srgbClr val="000000"/>
                </a:solidFill>
              </a:rPr>
              <a:t>Q1 / Q2 / Q3 / CP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C89B47-FE67-D17A-1115-70BFA566A7AA}"/>
              </a:ext>
            </a:extLst>
          </p:cNvPr>
          <p:cNvSpPr txBox="1"/>
          <p:nvPr/>
        </p:nvSpPr>
        <p:spPr>
          <a:xfrm>
            <a:off x="2997926" y="800758"/>
            <a:ext cx="13237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HL-LHC </a:t>
            </a:r>
            <a:r>
              <a:rPr lang="pt-BR" sz="1600" dirty="0">
                <a:solidFill>
                  <a:srgbClr val="000000"/>
                </a:solidFill>
              </a:rPr>
              <a:t>D2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84C6D77-C6E2-DA93-0BC8-BB0AEBA09BA8}"/>
              </a:ext>
            </a:extLst>
          </p:cNvPr>
          <p:cNvSpPr/>
          <p:nvPr/>
        </p:nvSpPr>
        <p:spPr>
          <a:xfrm>
            <a:off x="3200003" y="4167399"/>
            <a:ext cx="459808" cy="20353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885BB77-A83A-79A2-8826-EBE186ED1DD2}"/>
              </a:ext>
            </a:extLst>
          </p:cNvPr>
          <p:cNvSpPr/>
          <p:nvPr/>
        </p:nvSpPr>
        <p:spPr>
          <a:xfrm>
            <a:off x="3919530" y="4370173"/>
            <a:ext cx="203456" cy="19950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07EC482-A5F0-0A3D-28F2-FAD2DDB99019}"/>
              </a:ext>
            </a:extLst>
          </p:cNvPr>
          <p:cNvSpPr/>
          <p:nvPr/>
        </p:nvSpPr>
        <p:spPr>
          <a:xfrm>
            <a:off x="4958544" y="4388766"/>
            <a:ext cx="203456" cy="18051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2AB2982-3E64-85DC-1A17-296E348C997E}"/>
              </a:ext>
            </a:extLst>
          </p:cNvPr>
          <p:cNvSpPr/>
          <p:nvPr/>
        </p:nvSpPr>
        <p:spPr>
          <a:xfrm>
            <a:off x="4067541" y="5038781"/>
            <a:ext cx="358547" cy="18051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29CBB9A-6A17-A8F3-AFF4-38FDDE844565}"/>
              </a:ext>
            </a:extLst>
          </p:cNvPr>
          <p:cNvSpPr/>
          <p:nvPr/>
        </p:nvSpPr>
        <p:spPr>
          <a:xfrm>
            <a:off x="67161" y="6107659"/>
            <a:ext cx="7519927" cy="22251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7CFC1B6-4F13-844E-1393-DB8F967683ED}"/>
              </a:ext>
            </a:extLst>
          </p:cNvPr>
          <p:cNvSpPr/>
          <p:nvPr/>
        </p:nvSpPr>
        <p:spPr>
          <a:xfrm>
            <a:off x="4858986" y="5042039"/>
            <a:ext cx="358547" cy="18051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C27AF15-24B7-D3C5-5E43-62F20439608D}"/>
              </a:ext>
            </a:extLst>
          </p:cNvPr>
          <p:cNvSpPr/>
          <p:nvPr/>
        </p:nvSpPr>
        <p:spPr>
          <a:xfrm>
            <a:off x="5537074" y="5038781"/>
            <a:ext cx="358547" cy="18051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4B6134F-D7F2-DD47-A1DE-B577BC741D0B}"/>
              </a:ext>
            </a:extLst>
          </p:cNvPr>
          <p:cNvSpPr/>
          <p:nvPr/>
        </p:nvSpPr>
        <p:spPr>
          <a:xfrm>
            <a:off x="7091296" y="5038781"/>
            <a:ext cx="358547" cy="18051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FE59994-C765-5C9D-6DA4-976F6BD5C239}"/>
              </a:ext>
            </a:extLst>
          </p:cNvPr>
          <p:cNvSpPr/>
          <p:nvPr/>
        </p:nvSpPr>
        <p:spPr>
          <a:xfrm>
            <a:off x="3791354" y="4139202"/>
            <a:ext cx="459808" cy="22251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2C18550A-7D56-3188-00C2-2345DCDB38A5}"/>
              </a:ext>
            </a:extLst>
          </p:cNvPr>
          <p:cNvSpPr/>
          <p:nvPr/>
        </p:nvSpPr>
        <p:spPr>
          <a:xfrm>
            <a:off x="4884510" y="4131776"/>
            <a:ext cx="417038" cy="22251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B88020A-2F89-E2DB-AA94-2A631F7B4451}"/>
              </a:ext>
            </a:extLst>
          </p:cNvPr>
          <p:cNvSpPr/>
          <p:nvPr/>
        </p:nvSpPr>
        <p:spPr>
          <a:xfrm>
            <a:off x="4075759" y="5254083"/>
            <a:ext cx="335672" cy="17010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E673917-CD04-ACD3-12BA-B273C96F78EB}"/>
              </a:ext>
            </a:extLst>
          </p:cNvPr>
          <p:cNvSpPr/>
          <p:nvPr/>
        </p:nvSpPr>
        <p:spPr>
          <a:xfrm>
            <a:off x="4891158" y="5256252"/>
            <a:ext cx="335672" cy="17010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14A9F30F-EEDE-FE6C-8D3D-B14BF90A3C86}"/>
              </a:ext>
            </a:extLst>
          </p:cNvPr>
          <p:cNvSpPr/>
          <p:nvPr/>
        </p:nvSpPr>
        <p:spPr>
          <a:xfrm>
            <a:off x="5582632" y="5260449"/>
            <a:ext cx="335672" cy="17010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297761C-83F1-E8E3-271A-31A8B6C1EA9E}"/>
              </a:ext>
            </a:extLst>
          </p:cNvPr>
          <p:cNvSpPr/>
          <p:nvPr/>
        </p:nvSpPr>
        <p:spPr>
          <a:xfrm>
            <a:off x="6294236" y="5262747"/>
            <a:ext cx="335672" cy="17010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3D14B3E3-E7EB-04E3-E2CC-C7259C6D7FEF}"/>
              </a:ext>
            </a:extLst>
          </p:cNvPr>
          <p:cNvSpPr/>
          <p:nvPr/>
        </p:nvSpPr>
        <p:spPr>
          <a:xfrm>
            <a:off x="7109635" y="5252454"/>
            <a:ext cx="335672" cy="17010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C470D43C-4701-B365-7B39-C3C7F363D372}"/>
              </a:ext>
            </a:extLst>
          </p:cNvPr>
          <p:cNvSpPr/>
          <p:nvPr/>
        </p:nvSpPr>
        <p:spPr>
          <a:xfrm>
            <a:off x="3984793" y="4822048"/>
            <a:ext cx="514055" cy="17010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3729644-9624-8C77-9D22-03C94A5743E6}"/>
              </a:ext>
            </a:extLst>
          </p:cNvPr>
          <p:cNvSpPr/>
          <p:nvPr/>
        </p:nvSpPr>
        <p:spPr>
          <a:xfrm>
            <a:off x="4774973" y="4822048"/>
            <a:ext cx="526575" cy="15436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38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AD0E6F-DCA5-CD18-0173-C810D3C34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C1CD3E28-DE59-8372-F51C-B270D707BC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17" y="392817"/>
            <a:ext cx="7913294" cy="5913633"/>
          </a:xfrm>
          <a:prstGeom prst="rect">
            <a:avLst/>
          </a:prstGeom>
        </p:spPr>
      </p:pic>
      <p:sp>
        <p:nvSpPr>
          <p:cNvPr id="45" name="Title 1">
            <a:extLst>
              <a:ext uri="{FF2B5EF4-FFF2-40B4-BE49-F238E27FC236}">
                <a16:creationId xmlns:a16="http://schemas.microsoft.com/office/drawing/2014/main" id="{643FF46D-6043-F11F-220D-C6E11F615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0971" y="77078"/>
            <a:ext cx="9421586" cy="631479"/>
          </a:xfrm>
        </p:spPr>
        <p:txBody>
          <a:bodyPr>
            <a:noAutofit/>
          </a:bodyPr>
          <a:lstStyle/>
          <a:p>
            <a:pPr algn="ctr"/>
            <a:r>
              <a:rPr lang="fr-CH" sz="3600" dirty="0"/>
              <a:t>CERN SM18 Magnet Test Bench New </a:t>
            </a:r>
            <a:r>
              <a:rPr lang="fr-CH" sz="3600" dirty="0" err="1"/>
              <a:t>Layout</a:t>
            </a:r>
            <a:endParaRPr lang="en-GB" sz="4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5807098-776B-8F7E-B1CE-08EDB6A8E6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68" y="657468"/>
            <a:ext cx="1330451" cy="1993597"/>
          </a:xfrm>
          <a:prstGeom prst="rect">
            <a:avLst/>
          </a:prstGeom>
          <a:ln w="19050">
            <a:solidFill>
              <a:srgbClr val="080808"/>
            </a:solidFill>
          </a:ln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9FB311-F396-14CC-1B8C-CB02A2FF7AA4}"/>
              </a:ext>
            </a:extLst>
          </p:cNvPr>
          <p:cNvCxnSpPr>
            <a:cxnSpLocks/>
          </p:cNvCxnSpPr>
          <p:nvPr/>
        </p:nvCxnSpPr>
        <p:spPr>
          <a:xfrm>
            <a:off x="2053819" y="2106117"/>
            <a:ext cx="893488" cy="47571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0B7F3746-2FF9-3574-29F5-F068E51CE9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2778" y="3294889"/>
            <a:ext cx="6289221" cy="30800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9A908BB-5044-E47B-1659-C576D4A65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7711" y="931137"/>
            <a:ext cx="4074287" cy="2264550"/>
          </a:xfrm>
        </p:spPr>
        <p:txBody>
          <a:bodyPr>
            <a:noAutofit/>
          </a:bodyPr>
          <a:lstStyle/>
          <a:p>
            <a:pPr marL="36576" indent="0">
              <a:buClr>
                <a:srgbClr val="000000"/>
              </a:buClr>
              <a:buNone/>
            </a:pPr>
            <a:r>
              <a:rPr lang="en-GB" sz="2000" dirty="0">
                <a:solidFill>
                  <a:srgbClr val="080808"/>
                </a:solidFill>
              </a:rPr>
              <a:t>Reconfiguration :</a:t>
            </a:r>
            <a:endParaRPr lang="en-GB" sz="1800" dirty="0">
              <a:solidFill>
                <a:srgbClr val="080808"/>
              </a:solidFill>
            </a:endParaRPr>
          </a:p>
          <a:p>
            <a:pPr marL="180000" indent="-180000"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New vertical test benches</a:t>
            </a:r>
          </a:p>
          <a:p>
            <a:pPr marL="180000" indent="-180000"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Upgrade of powering system</a:t>
            </a:r>
          </a:p>
          <a:p>
            <a:pPr marL="180000" indent="-180000">
              <a:buClr>
                <a:srgbClr val="000000"/>
              </a:buClr>
              <a:buFontTx/>
              <a:buChar char="-"/>
            </a:pPr>
            <a:r>
              <a:rPr lang="en-GB" sz="1800" dirty="0">
                <a:solidFill>
                  <a:srgbClr val="080808"/>
                </a:solidFill>
              </a:rPr>
              <a:t>Reassignment of test benches based on dedicated LHC or HL-LHC components, considering space and handling constraints</a:t>
            </a:r>
          </a:p>
        </p:txBody>
      </p:sp>
    </p:spTree>
    <p:extLst>
      <p:ext uri="{BB962C8B-B14F-4D97-AF65-F5344CB8AC3E}">
        <p14:creationId xmlns:p14="http://schemas.microsoft.com/office/powerpoint/2010/main" val="4250653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med" len="med"/>
          <a:tailEnd type="triangl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53922</TotalTime>
  <Words>1638</Words>
  <Application>Microsoft Office PowerPoint</Application>
  <PresentationFormat>Widescreen</PresentationFormat>
  <Paragraphs>248</Paragraphs>
  <Slides>24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Optima</vt:lpstr>
      <vt:lpstr>Symbol</vt:lpstr>
      <vt:lpstr>CERNPre¦üsentation1</vt:lpstr>
      <vt:lpstr>CERNCorporate16-9</vt:lpstr>
      <vt:lpstr>PowerPoint Presentation</vt:lpstr>
      <vt:lpstr>PowerPoint Presentation</vt:lpstr>
      <vt:lpstr>Content</vt:lpstr>
      <vt:lpstr>CERN SM18 Magnet Test Facility Location</vt:lpstr>
      <vt:lpstr>Introduction</vt:lpstr>
      <vt:lpstr>Introduction</vt:lpstr>
      <vt:lpstr>Layout of the HL-LHC interaction region</vt:lpstr>
      <vt:lpstr>HL-LHC Magnets</vt:lpstr>
      <vt:lpstr>CERN SM18 Magnet Test Bench New Layout</vt:lpstr>
      <vt:lpstr>F2 Test Bench for Cold Powering System</vt:lpstr>
      <vt:lpstr>F2 Test Bench – first results</vt:lpstr>
      <vt:lpstr>Test benches for HL-LHC magnets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Simplified flow diagram for LHC test bench </vt:lpstr>
      <vt:lpstr>Simplified flow diagram for C2 test bench </vt:lpstr>
      <vt:lpstr>Operation of magnet test bench with CFB</vt:lpstr>
      <vt:lpstr>CFB/LHC magnet vs HL-LHC Q1/Q2/Q3 magnet</vt:lpstr>
      <vt:lpstr>Addition of a shuffling module to CFB</vt:lpstr>
      <vt:lpstr> Layout of the HL-LHC interaction region</vt:lpstr>
      <vt:lpstr>Layout of the HL-LHC Cold Powering System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aperin</dc:creator>
  <cp:lastModifiedBy>Olivier Pirotte</cp:lastModifiedBy>
  <cp:revision>666</cp:revision>
  <cp:lastPrinted>2017-03-23T07:14:20Z</cp:lastPrinted>
  <dcterms:created xsi:type="dcterms:W3CDTF">2012-11-01T13:38:50Z</dcterms:created>
  <dcterms:modified xsi:type="dcterms:W3CDTF">2025-05-21T01:12:02Z</dcterms:modified>
</cp:coreProperties>
</file>