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5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7" r:id="rId4"/>
    <p:sldId id="311" r:id="rId5"/>
    <p:sldId id="316" r:id="rId6"/>
    <p:sldId id="317" r:id="rId7"/>
    <p:sldId id="313" r:id="rId8"/>
    <p:sldId id="314" r:id="rId9"/>
    <p:sldId id="315" r:id="rId10"/>
    <p:sldId id="322" r:id="rId11"/>
    <p:sldId id="323" r:id="rId12"/>
    <p:sldId id="318" r:id="rId13"/>
    <p:sldId id="319" r:id="rId14"/>
    <p:sldId id="321" r:id="rId15"/>
    <p:sldId id="259" r:id="rId16"/>
    <p:sldId id="308" r:id="rId17"/>
    <p:sldId id="1172" r:id="rId18"/>
    <p:sldId id="788" r:id="rId19"/>
    <p:sldId id="324" r:id="rId20"/>
    <p:sldId id="1169" r:id="rId21"/>
    <p:sldId id="1171" r:id="rId22"/>
    <p:sldId id="1168" r:id="rId23"/>
    <p:sldId id="1166" r:id="rId24"/>
    <p:sldId id="117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agnini  Elena" initials="ET" lastIdx="42" clrIdx="0">
    <p:extLst>
      <p:ext uri="{19B8F6BF-5375-455C-9EA6-DF929625EA0E}">
        <p15:presenceInfo xmlns:p15="http://schemas.microsoft.com/office/powerpoint/2012/main" userId="S::s317240@studenti.polito.it::6613c4e5-227c-4030-96cb-99ff080d843a" providerId="AD"/>
      </p:ext>
    </p:extLst>
  </p:cmAuthor>
  <p:cmAuthor id="2" name="Elena Tamagnini x 53370V" initials="ETx5" lastIdx="5" clrIdx="1">
    <p:extLst>
      <p:ext uri="{19B8F6BF-5375-455C-9EA6-DF929625EA0E}">
        <p15:presenceInfo xmlns:p15="http://schemas.microsoft.com/office/powerpoint/2012/main" userId="S-1-5-21-1644491937-1202660629-839522115-1000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E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6" autoAdjust="0"/>
    <p:restoredTop sz="75623" autoAdjust="0"/>
  </p:normalViewPr>
  <p:slideViewPr>
    <p:cSldViewPr snapToGrid="0">
      <p:cViewPr varScale="1">
        <p:scale>
          <a:sx n="62" d="100"/>
          <a:sy n="62" d="100"/>
        </p:scale>
        <p:origin x="137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139"/>
    </p:cViewPr>
  </p:sorter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20D48F-B904-5E20-8597-2C2B4368ED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720C6-7C54-1255-7D45-EAB283C7DA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E611D-0792-4233-BF53-4748C00AAACE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E21AB4-AC05-4862-D31E-2411FB6093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3C358-EB3F-5B91-EE75-8C2DC83749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FE843-0DE3-4267-87A9-6C89B22AE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27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15FAE-F73A-4D0E-81BB-4768CE87AADF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62819-9A7D-42EA-8133-E379CBD79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84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 morning, everyone. My name is Elena Tamagnini, and I’m a master’s student in Nuclear Engineering at </a:t>
            </a:r>
            <a:r>
              <a:rPr lang="en-US" dirty="0" err="1"/>
              <a:t>Politecnico</a:t>
            </a:r>
            <a:r>
              <a:rPr lang="en-US" dirty="0"/>
              <a:t> di Torino (in Italy). I’m pleased to be here at CEC and ICMC to present work titled </a:t>
            </a:r>
            <a:r>
              <a:rPr lang="en-US" i="1" dirty="0"/>
              <a:t>‘</a:t>
            </a:r>
            <a:r>
              <a:rPr lang="en-US" sz="1200" dirty="0">
                <a:effectLst/>
              </a:rPr>
              <a:t>Elimination of Training in Nb</a:t>
            </a:r>
            <a:r>
              <a:rPr lang="en-US" sz="1200" baseline="-25000" dirty="0">
                <a:effectLst/>
              </a:rPr>
              <a:t>3</a:t>
            </a:r>
            <a:r>
              <a:rPr lang="en-US" sz="1200" dirty="0">
                <a:effectLst/>
              </a:rPr>
              <a:t>Sn and </a:t>
            </a:r>
            <a:r>
              <a:rPr lang="en-US" sz="1200" dirty="0" err="1">
                <a:effectLst/>
              </a:rPr>
              <a:t>NbTi</a:t>
            </a:r>
            <a:r>
              <a:rPr lang="en-US" sz="1200" dirty="0">
                <a:effectLst/>
              </a:rPr>
              <a:t> Superconducting Magnets</a:t>
            </a:r>
            <a:r>
              <a:rPr lang="en-US" i="1" dirty="0"/>
              <a:t>” </a:t>
            </a:r>
            <a:r>
              <a:rPr lang="en-US" b="1" i="1" dirty="0">
                <a:solidFill>
                  <a:srgbClr val="C00000"/>
                </a:solidFill>
              </a:rPr>
              <a:t>ON BEHALF OF MY ADVISOR EMANUELA BARZI</a:t>
            </a:r>
            <a:r>
              <a:rPr lang="en-US" b="1" i="1" dirty="0"/>
              <a:t>. Cosi’ </a:t>
            </a:r>
            <a:r>
              <a:rPr lang="en-US" b="1" i="1" dirty="0" err="1"/>
              <a:t>ti</a:t>
            </a:r>
            <a:r>
              <a:rPr lang="en-US" b="1" i="1" dirty="0"/>
              <a:t> </a:t>
            </a:r>
            <a:r>
              <a:rPr lang="en-US" b="1" i="1" dirty="0" err="1"/>
              <a:t>metti</a:t>
            </a:r>
            <a:r>
              <a:rPr lang="en-US" b="1" i="1" dirty="0"/>
              <a:t> al </a:t>
            </a:r>
            <a:r>
              <a:rPr lang="en-US" b="1" i="1" dirty="0" err="1"/>
              <a:t>riparo</a:t>
            </a:r>
            <a:r>
              <a:rPr lang="en-US" b="1" i="1" dirty="0"/>
              <a:t> se non </a:t>
            </a:r>
            <a:r>
              <a:rPr lang="en-US" b="1" i="1" dirty="0" err="1"/>
              <a:t>sai</a:t>
            </a:r>
            <a:r>
              <a:rPr lang="en-US" b="1" i="1" dirty="0"/>
              <a:t> </a:t>
            </a:r>
            <a:r>
              <a:rPr lang="en-US" b="1" i="1" dirty="0" err="1"/>
              <a:t>rispondere</a:t>
            </a:r>
            <a:r>
              <a:rPr lang="en-US" b="1" i="1" dirty="0"/>
              <a:t> a tutte le </a:t>
            </a:r>
            <a:r>
              <a:rPr lang="en-US" b="1" i="1" dirty="0" err="1"/>
              <a:t>domande</a:t>
            </a:r>
            <a:r>
              <a:rPr lang="en-US" b="1" i="1" dirty="0"/>
              <a:t>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92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0F4AB-769D-76B4-221F-629B4EC6D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136A84-2997-D6F2-75E3-B4C38E51A0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117BF9-1460-DF81-1D78-E2262F266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Here you can see the process of impregnation of the coil with TELENE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941CD-C8F1-26E6-FE3D-766EC035C6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7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F16D2-6234-6CDA-8594-A03B22414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899C47-43AA-F607-E186-E20BD18EAC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BF6DDB-DAED-4BF7-4054-45F4C72713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Qui Ip e’ la </a:t>
            </a:r>
            <a:r>
              <a:rPr lang="en-US" dirty="0" err="1"/>
              <a:t>corrente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manda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primario</a:t>
            </a:r>
            <a:r>
              <a:rPr lang="en-US" dirty="0"/>
              <a:t> col power supply; Is e’ la </a:t>
            </a:r>
            <a:r>
              <a:rPr lang="en-US" dirty="0" err="1"/>
              <a:t>corrente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induce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secondario</a:t>
            </a:r>
            <a:r>
              <a:rPr lang="en-US" dirty="0"/>
              <a:t>; </a:t>
            </a:r>
            <a:r>
              <a:rPr lang="en-US" dirty="0" err="1"/>
              <a:t>Mps</a:t>
            </a:r>
            <a:r>
              <a:rPr lang="en-US" dirty="0"/>
              <a:t> e’ </a:t>
            </a:r>
            <a:r>
              <a:rPr lang="en-US" dirty="0" err="1"/>
              <a:t>l’induttanza</a:t>
            </a:r>
            <a:r>
              <a:rPr lang="en-US" dirty="0"/>
              <a:t> </a:t>
            </a:r>
            <a:r>
              <a:rPr lang="en-US" dirty="0" err="1"/>
              <a:t>mutua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primario</a:t>
            </a:r>
            <a:r>
              <a:rPr lang="en-US" dirty="0"/>
              <a:t> e </a:t>
            </a:r>
            <a:r>
              <a:rPr lang="en-US" dirty="0" err="1"/>
              <a:t>secondario</a:t>
            </a:r>
            <a:r>
              <a:rPr lang="en-US" dirty="0"/>
              <a:t>; Ls e’ </a:t>
            </a:r>
            <a:r>
              <a:rPr lang="en-US" dirty="0" err="1"/>
              <a:t>l’induttanza</a:t>
            </a:r>
            <a:r>
              <a:rPr lang="en-US" dirty="0"/>
              <a:t> del </a:t>
            </a:r>
            <a:r>
              <a:rPr lang="en-US" dirty="0" err="1"/>
              <a:t>secondario</a:t>
            </a:r>
            <a:r>
              <a:rPr lang="en-US" dirty="0"/>
              <a:t>; </a:t>
            </a:r>
            <a:r>
              <a:rPr lang="en-US" dirty="0" err="1"/>
              <a:t>Lsa</a:t>
            </a:r>
            <a:r>
              <a:rPr lang="en-US" dirty="0"/>
              <a:t> e’ </a:t>
            </a:r>
            <a:r>
              <a:rPr lang="en-US" dirty="0" err="1"/>
              <a:t>l’induttanza</a:t>
            </a:r>
            <a:r>
              <a:rPr lang="en-US" dirty="0"/>
              <a:t> del </a:t>
            </a:r>
            <a:r>
              <a:rPr lang="en-US" dirty="0" err="1"/>
              <a:t>campione</a:t>
            </a:r>
            <a:r>
              <a:rPr lang="en-US" dirty="0"/>
              <a:t> </a:t>
            </a:r>
            <a:r>
              <a:rPr lang="en-US" dirty="0" err="1"/>
              <a:t>collegato</a:t>
            </a:r>
            <a:r>
              <a:rPr lang="en-US" dirty="0"/>
              <a:t> al </a:t>
            </a:r>
            <a:r>
              <a:rPr lang="en-US" dirty="0" err="1"/>
              <a:t>secondario</a:t>
            </a:r>
            <a:r>
              <a:rPr lang="en-US" dirty="0"/>
              <a:t>: </a:t>
            </a:r>
            <a:r>
              <a:rPr lang="en-US" dirty="0" err="1"/>
              <a:t>quando</a:t>
            </a:r>
            <a:r>
              <a:rPr lang="en-US" dirty="0"/>
              <a:t> il nostro </a:t>
            </a:r>
            <a:r>
              <a:rPr lang="en-US" dirty="0" err="1"/>
              <a:t>campione</a:t>
            </a:r>
            <a:r>
              <a:rPr lang="en-US" dirty="0"/>
              <a:t> era un </a:t>
            </a:r>
            <a:r>
              <a:rPr lang="en-US" dirty="0" err="1"/>
              <a:t>cavo</a:t>
            </a:r>
            <a:r>
              <a:rPr lang="en-US" dirty="0"/>
              <a:t> Rutherford (bifilar sample) </a:t>
            </a:r>
            <a:r>
              <a:rPr lang="en-US" dirty="0" err="1"/>
              <a:t>Lsa</a:t>
            </a:r>
            <a:r>
              <a:rPr lang="en-US" dirty="0"/>
              <a:t> era </a:t>
            </a:r>
            <a:r>
              <a:rPr lang="en-US" dirty="0" err="1"/>
              <a:t>trasurabile</a:t>
            </a:r>
            <a:r>
              <a:rPr lang="en-US" dirty="0"/>
              <a:t>, ma </a:t>
            </a:r>
            <a:r>
              <a:rPr lang="en-US" dirty="0" err="1"/>
              <a:t>ora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testiamo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dipoli</a:t>
            </a:r>
            <a:r>
              <a:rPr lang="en-US" dirty="0"/>
              <a:t> </a:t>
            </a:r>
            <a:r>
              <a:rPr lang="en-US" dirty="0" err="1"/>
              <a:t>Lsa</a:t>
            </a:r>
            <a:r>
              <a:rPr lang="en-US" dirty="0"/>
              <a:t> e’ di </a:t>
            </a:r>
            <a:r>
              <a:rPr lang="en-US" dirty="0" err="1"/>
              <a:t>varie</a:t>
            </a:r>
            <a:r>
              <a:rPr lang="en-US" dirty="0"/>
              <a:t> </a:t>
            </a:r>
            <a:r>
              <a:rPr lang="en-US" dirty="0" err="1"/>
              <a:t>decine</a:t>
            </a:r>
            <a:r>
              <a:rPr lang="en-US" dirty="0"/>
              <a:t> di microhenry (</a:t>
            </a:r>
            <a:r>
              <a:rPr lang="en-US" dirty="0" err="1"/>
              <a:t>vedi</a:t>
            </a:r>
            <a:r>
              <a:rPr lang="en-US" dirty="0"/>
              <a:t> due slide successive).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Here there is the small coil test system represented (with Test coil with iron yoke, lead splice area, transformer primary and secondary coils and instrumentation wires).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[read bullet points]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Focus on the equation, where </a:t>
            </a:r>
            <a:r>
              <a:rPr lang="en-US" dirty="0" err="1"/>
              <a:t>Mps</a:t>
            </a:r>
            <a:r>
              <a:rPr lang="en-US" dirty="0"/>
              <a:t> is the mutual inductance between the primary and secondary, Ls is the inductance in the secondary, </a:t>
            </a:r>
            <a:r>
              <a:rPr lang="en-US" dirty="0" err="1"/>
              <a:t>Lsa</a:t>
            </a:r>
            <a:r>
              <a:rPr lang="en-US" dirty="0"/>
              <a:t> is the inductance of what is connected to the secondary (in this case the dipole, so this value is not negligible anymore, about dozens of </a:t>
            </a:r>
            <a:r>
              <a:rPr lang="en-US" dirty="0" err="1"/>
              <a:t>uH</a:t>
            </a:r>
            <a:r>
              <a:rPr lang="en-US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3553B4-74E1-CE00-B1B1-85911AA681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3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BFDD0-728F-CE04-4BB4-5BD26B5D1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5E39C7-C36B-1692-F930-4D1A7EA411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C14961-6C3F-897C-41F7-EAC8C43BC7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2 test have been made: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Figure on the left (1 test): [read bullet points]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After the upgrade of the primary coil of the transformer it was possible to do a second test, and the results are shown in the figure on the right: [read bullet points]</a:t>
            </a:r>
          </a:p>
          <a:p>
            <a:r>
              <a:rPr lang="en-US" dirty="0"/>
              <a:t>Metto </a:t>
            </a:r>
            <a:r>
              <a:rPr lang="en-US" dirty="0" err="1"/>
              <a:t>una</a:t>
            </a:r>
            <a:r>
              <a:rPr lang="en-US" dirty="0"/>
              <a:t> slide in backup (slide 23) per </a:t>
            </a:r>
            <a:r>
              <a:rPr lang="en-US" dirty="0" err="1"/>
              <a:t>mostrare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upgrade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stati</a:t>
            </a:r>
            <a:r>
              <a:rPr lang="en-US" dirty="0"/>
              <a:t> </a:t>
            </a:r>
            <a:r>
              <a:rPr lang="en-US" dirty="0" err="1"/>
              <a:t>fatti</a:t>
            </a:r>
            <a:r>
              <a:rPr lang="en-US" dirty="0"/>
              <a:t> </a:t>
            </a:r>
            <a:r>
              <a:rPr lang="en-US" dirty="0" err="1"/>
              <a:t>sul</a:t>
            </a:r>
            <a:r>
              <a:rPr lang="en-US" dirty="0"/>
              <a:t> </a:t>
            </a:r>
            <a:r>
              <a:rPr lang="en-US" dirty="0" err="1"/>
              <a:t>primario</a:t>
            </a:r>
            <a:r>
              <a:rPr lang="en-US" dirty="0"/>
              <a:t>.</a:t>
            </a:r>
          </a:p>
          <a:p>
            <a:r>
              <a:rPr lang="en-US" dirty="0"/>
              <a:t>“2+ times the inductance” </a:t>
            </a:r>
            <a:r>
              <a:rPr lang="en-US" dirty="0" err="1"/>
              <a:t>vuol</a:t>
            </a:r>
            <a:r>
              <a:rPr lang="en-US" dirty="0"/>
              <a:t> dire “piu’ del doppio </a:t>
            </a:r>
            <a:r>
              <a:rPr lang="en-US" dirty="0" err="1"/>
              <a:t>dell’induttanza</a:t>
            </a:r>
            <a:r>
              <a:rPr lang="en-US" dirty="0"/>
              <a:t> </a:t>
            </a:r>
            <a:r>
              <a:rPr lang="en-US" dirty="0" err="1"/>
              <a:t>precedente</a:t>
            </a:r>
            <a:r>
              <a:rPr lang="en-US" dirty="0"/>
              <a:t>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Qui </a:t>
            </a:r>
            <a:r>
              <a:rPr lang="en-US" b="1" dirty="0" err="1">
                <a:solidFill>
                  <a:srgbClr val="C00000"/>
                </a:solidFill>
              </a:rPr>
              <a:t>bisogna</a:t>
            </a:r>
            <a:r>
              <a:rPr lang="en-US" b="1" dirty="0">
                <a:solidFill>
                  <a:srgbClr val="C00000"/>
                </a:solidFill>
              </a:rPr>
              <a:t> far </a:t>
            </a:r>
            <a:r>
              <a:rPr lang="en-US" b="1" dirty="0" err="1">
                <a:solidFill>
                  <a:srgbClr val="C00000"/>
                </a:solidFill>
              </a:rPr>
              <a:t>presente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che</a:t>
            </a:r>
            <a:r>
              <a:rPr lang="en-US" b="1" dirty="0">
                <a:solidFill>
                  <a:srgbClr val="C00000"/>
                </a:solidFill>
              </a:rPr>
              <a:t> in </a:t>
            </a:r>
            <a:r>
              <a:rPr lang="en-US" b="1" dirty="0" err="1">
                <a:solidFill>
                  <a:srgbClr val="C00000"/>
                </a:solidFill>
              </a:rPr>
              <a:t>entrambi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casi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i</a:t>
            </a:r>
            <a:r>
              <a:rPr lang="en-US" b="1" dirty="0">
                <a:solidFill>
                  <a:srgbClr val="C00000"/>
                </a:solidFill>
              </a:rPr>
              <a:t> coil di </a:t>
            </a:r>
            <a:r>
              <a:rPr lang="en-US" b="1" dirty="0" err="1">
                <a:solidFill>
                  <a:srgbClr val="C00000"/>
                </a:solidFill>
              </a:rPr>
              <a:t>NbTi</a:t>
            </a:r>
            <a:r>
              <a:rPr lang="en-US" b="1" dirty="0">
                <a:solidFill>
                  <a:srgbClr val="C00000"/>
                </a:solidFill>
              </a:rPr>
              <a:t> non </a:t>
            </a:r>
            <a:r>
              <a:rPr lang="en-US" b="1" dirty="0" err="1">
                <a:solidFill>
                  <a:srgbClr val="C00000"/>
                </a:solidFill>
              </a:rPr>
              <a:t>hanno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quenchato</a:t>
            </a:r>
            <a:r>
              <a:rPr lang="en-US" b="1" dirty="0">
                <a:solidFill>
                  <a:srgbClr val="C00000"/>
                </a:solidFill>
              </a:rPr>
              <a:t> a </a:t>
            </a:r>
            <a:r>
              <a:rPr lang="en-US" b="1" dirty="0" err="1">
                <a:solidFill>
                  <a:srgbClr val="C00000"/>
                </a:solidFill>
              </a:rPr>
              <a:t>correnti</a:t>
            </a:r>
            <a:r>
              <a:rPr lang="en-US" b="1" dirty="0">
                <a:solidFill>
                  <a:srgbClr val="C00000"/>
                </a:solidFill>
              </a:rPr>
              <a:t> molto vicine a </a:t>
            </a:r>
            <a:r>
              <a:rPr lang="en-US" b="1" dirty="0" err="1">
                <a:solidFill>
                  <a:srgbClr val="C00000"/>
                </a:solidFill>
              </a:rPr>
              <a:t>quella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critica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contrariamente</a:t>
            </a:r>
            <a:r>
              <a:rPr lang="en-US" b="1" dirty="0">
                <a:solidFill>
                  <a:srgbClr val="C00000"/>
                </a:solidFill>
              </a:rPr>
              <a:t> a </a:t>
            </a:r>
            <a:r>
              <a:rPr lang="en-US" b="1" dirty="0" err="1">
                <a:solidFill>
                  <a:srgbClr val="C00000"/>
                </a:solidFill>
              </a:rPr>
              <a:t>quello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che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accade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coll’epoxy</a:t>
            </a:r>
            <a:r>
              <a:rPr lang="en-US" b="1" dirty="0">
                <a:solidFill>
                  <a:srgbClr val="C00000"/>
                </a:solidFill>
              </a:rPr>
              <a:t>, per cui </a:t>
            </a:r>
            <a:r>
              <a:rPr lang="en-US" b="1" dirty="0" err="1">
                <a:solidFill>
                  <a:srgbClr val="C00000"/>
                </a:solidFill>
              </a:rPr>
              <a:t>iniziano</a:t>
            </a:r>
            <a:r>
              <a:rPr lang="en-US" b="1" dirty="0">
                <a:solidFill>
                  <a:srgbClr val="C00000"/>
                </a:solidFill>
              </a:rPr>
              <a:t> a </a:t>
            </a:r>
            <a:r>
              <a:rPr lang="en-US" b="1" dirty="0" err="1">
                <a:solidFill>
                  <a:srgbClr val="C00000"/>
                </a:solidFill>
              </a:rPr>
              <a:t>quenchare</a:t>
            </a:r>
            <a:r>
              <a:rPr lang="en-US" b="1" dirty="0">
                <a:solidFill>
                  <a:srgbClr val="C00000"/>
                </a:solidFill>
              </a:rPr>
              <a:t> sotto il 50% </a:t>
            </a:r>
            <a:r>
              <a:rPr lang="en-US" b="1" dirty="0" err="1">
                <a:solidFill>
                  <a:srgbClr val="C00000"/>
                </a:solidFill>
              </a:rPr>
              <a:t>della</a:t>
            </a:r>
            <a:r>
              <a:rPr lang="en-US" b="1" dirty="0">
                <a:solidFill>
                  <a:srgbClr val="C00000"/>
                </a:solidFill>
              </a:rPr>
              <a:t> Corrente </a:t>
            </a:r>
            <a:r>
              <a:rPr lang="en-US" b="1" dirty="0" err="1">
                <a:solidFill>
                  <a:srgbClr val="C00000"/>
                </a:solidFill>
              </a:rPr>
              <a:t>critica</a:t>
            </a:r>
            <a:r>
              <a:rPr lang="en-US" b="1" dirty="0">
                <a:solidFill>
                  <a:srgbClr val="C00000"/>
                </a:solidFill>
              </a:rPr>
              <a:t>!!!!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72D72-2D21-BA5B-EAEF-ED14C0BF23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40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66B77-02B9-1D0A-4D4E-DF0AA9E0F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A112A7-6838-FAF5-3E8D-2E1880DDFB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6815B7-06E0-868E-FA01-EF56AC51AE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213E1-F5C0-730D-8B5C-743642ECA9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60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 all for the attention and thank the organizers for this opportunity.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14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19624-34FA-59C5-7007-14E8E4180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D18178-FF3B-26FC-DEF1-BFB79CB005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AE8AB8-5940-8BDE-300D-FD598D480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DA511-6092-16E7-2F1F-F52F24B28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53849-CD80-4084-A998-290B26F90D5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0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92E30-2770-25C4-0C4C-17D05082A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99D15F-F194-3946-C3FE-88443EB8D6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47B92A-D951-AB45-38D1-A342CBAB13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Here you can see the process of winding and insulation: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Inter-layer winding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outer-layer winding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Coil inter-layer and outer layer insulation with E-glass tape (Two-layer coils are wound using single piece of cable in </a:t>
            </a:r>
            <a:r>
              <a:rPr lang="en-US" sz="1200" dirty="0" err="1"/>
              <a:t>Ultem</a:t>
            </a:r>
            <a:r>
              <a:rPr lang="en-US" sz="1200" dirty="0"/>
              <a:t> mandrel)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D3AA9-F81F-B8B8-237A-87B7EFCB5F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42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53849-CD80-4084-A998-290B26F90D5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02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53849-CD80-4084-A998-290B26F90D5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15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53849-CD80-4084-A998-290B26F90D5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56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212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53849-CD80-4084-A998-290B26F90D5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412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A5B3F-3197-F2D3-8F75-D3B2E8932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F5765A-070B-6176-8CDF-0A77249D5A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0FEE4A-AD6C-7E48-3C44-C4F624146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>
                <a:solidFill>
                  <a:srgbClr val="C00000"/>
                </a:solidFill>
              </a:rPr>
              <a:t>Se </a:t>
            </a:r>
            <a:r>
              <a:rPr lang="en-US" b="0" dirty="0" err="1">
                <a:solidFill>
                  <a:srgbClr val="C00000"/>
                </a:solidFill>
              </a:rPr>
              <a:t>ti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chiedono</a:t>
            </a:r>
            <a:r>
              <a:rPr lang="en-US" b="0" dirty="0">
                <a:solidFill>
                  <a:srgbClr val="C00000"/>
                </a:solidFill>
              </a:rPr>
              <a:t>, il Vecchio </a:t>
            </a:r>
            <a:r>
              <a:rPr lang="en-US" b="0" dirty="0" err="1">
                <a:solidFill>
                  <a:srgbClr val="C00000"/>
                </a:solidFill>
              </a:rPr>
              <a:t>primario</a:t>
            </a:r>
            <a:r>
              <a:rPr lang="en-US" b="0" dirty="0">
                <a:solidFill>
                  <a:srgbClr val="C00000"/>
                </a:solidFill>
              </a:rPr>
              <a:t> era </a:t>
            </a:r>
            <a:r>
              <a:rPr lang="en-US" b="0" dirty="0" err="1">
                <a:solidFill>
                  <a:srgbClr val="C00000"/>
                </a:solidFill>
              </a:rPr>
              <a:t>impregnato</a:t>
            </a:r>
            <a:r>
              <a:rPr lang="en-US" b="0" dirty="0">
                <a:solidFill>
                  <a:srgbClr val="C00000"/>
                </a:solidFill>
              </a:rPr>
              <a:t> con CTD-101K e il nuovo con TELENE. Ci </a:t>
            </a:r>
            <a:r>
              <a:rPr lang="en-US" b="0" dirty="0" err="1">
                <a:solidFill>
                  <a:srgbClr val="C00000"/>
                </a:solidFill>
              </a:rPr>
              <a:t>potrebbe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essere</a:t>
            </a:r>
            <a:r>
              <a:rPr lang="en-US" b="0" dirty="0">
                <a:solidFill>
                  <a:srgbClr val="C00000"/>
                </a:solidFill>
              </a:rPr>
              <a:t> il </a:t>
            </a:r>
            <a:r>
              <a:rPr lang="en-US" b="0" dirty="0" err="1">
                <a:solidFill>
                  <a:srgbClr val="C00000"/>
                </a:solidFill>
              </a:rPr>
              <a:t>solito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furbo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ti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chiede</a:t>
            </a:r>
            <a:r>
              <a:rPr lang="en-US" b="0" dirty="0">
                <a:solidFill>
                  <a:srgbClr val="C00000"/>
                </a:solidFill>
              </a:rPr>
              <a:t> come </a:t>
            </a:r>
            <a:r>
              <a:rPr lang="en-US" b="0" dirty="0" err="1">
                <a:solidFill>
                  <a:srgbClr val="C00000"/>
                </a:solidFill>
              </a:rPr>
              <a:t>mai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sta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trainando</a:t>
            </a:r>
            <a:r>
              <a:rPr lang="en-US" b="0" dirty="0">
                <a:solidFill>
                  <a:srgbClr val="C00000"/>
                </a:solidFill>
              </a:rPr>
              <a:t> se e’ </a:t>
            </a:r>
            <a:r>
              <a:rPr lang="en-US" b="0" dirty="0" err="1">
                <a:solidFill>
                  <a:srgbClr val="C00000"/>
                </a:solidFill>
              </a:rPr>
              <a:t>impregnato</a:t>
            </a:r>
            <a:r>
              <a:rPr lang="en-US" b="0" dirty="0">
                <a:solidFill>
                  <a:srgbClr val="C00000"/>
                </a:solidFill>
              </a:rPr>
              <a:t> con TELENE. La </a:t>
            </a:r>
            <a:r>
              <a:rPr lang="en-US" b="0" dirty="0" err="1">
                <a:solidFill>
                  <a:srgbClr val="C00000"/>
                </a:solidFill>
              </a:rPr>
              <a:t>risposta</a:t>
            </a:r>
            <a:r>
              <a:rPr lang="en-US" b="0" dirty="0">
                <a:solidFill>
                  <a:srgbClr val="C00000"/>
                </a:solidFill>
              </a:rPr>
              <a:t> e’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non e’ </a:t>
            </a:r>
            <a:r>
              <a:rPr lang="en-US" b="0" dirty="0" err="1">
                <a:solidFill>
                  <a:srgbClr val="C00000"/>
                </a:solidFill>
              </a:rPr>
              <a:t>stato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progettato</a:t>
            </a:r>
            <a:r>
              <a:rPr lang="en-US" b="0" dirty="0">
                <a:solidFill>
                  <a:srgbClr val="C00000"/>
                </a:solidFill>
              </a:rPr>
              <a:t> con la </a:t>
            </a:r>
            <a:r>
              <a:rPr lang="en-US" b="0" dirty="0" err="1">
                <a:solidFill>
                  <a:srgbClr val="C00000"/>
                </a:solidFill>
              </a:rPr>
              <a:t>struttura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meccanica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si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usa</a:t>
            </a:r>
            <a:r>
              <a:rPr lang="en-US" b="0" dirty="0">
                <a:solidFill>
                  <a:srgbClr val="C00000"/>
                </a:solidFill>
              </a:rPr>
              <a:t> per </a:t>
            </a:r>
            <a:r>
              <a:rPr lang="en-US" b="0" dirty="0" err="1">
                <a:solidFill>
                  <a:srgbClr val="C00000"/>
                </a:solidFill>
              </a:rPr>
              <a:t>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dipoli</a:t>
            </a:r>
            <a:r>
              <a:rPr lang="en-US" b="0" dirty="0">
                <a:solidFill>
                  <a:srgbClr val="C00000"/>
                </a:solidFill>
              </a:rPr>
              <a:t> per </a:t>
            </a:r>
            <a:r>
              <a:rPr lang="en-US" b="0" dirty="0" err="1">
                <a:solidFill>
                  <a:srgbClr val="C00000"/>
                </a:solidFill>
              </a:rPr>
              <a:t>acceleratori</a:t>
            </a:r>
            <a:r>
              <a:rPr lang="en-US" b="0" dirty="0">
                <a:solidFill>
                  <a:srgbClr val="C00000"/>
                </a:solidFill>
              </a:rPr>
              <a:t>,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hanno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tutta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quella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struttura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meccanica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intorno</a:t>
            </a:r>
            <a:r>
              <a:rPr lang="en-US" b="0" dirty="0">
                <a:solidFill>
                  <a:srgbClr val="C00000"/>
                </a:solidFill>
              </a:rPr>
              <a:t> (come </a:t>
            </a:r>
            <a:r>
              <a:rPr lang="en-US" b="0" dirty="0" err="1">
                <a:solidFill>
                  <a:srgbClr val="C00000"/>
                </a:solidFill>
              </a:rPr>
              <a:t>si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vede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nelle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foto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dei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dipoli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attaccati</a:t>
            </a:r>
            <a:r>
              <a:rPr lang="en-US" b="0" dirty="0">
                <a:solidFill>
                  <a:srgbClr val="C00000"/>
                </a:solidFill>
              </a:rPr>
              <a:t> al </a:t>
            </a:r>
            <a:r>
              <a:rPr lang="en-US" b="0" dirty="0" err="1">
                <a:solidFill>
                  <a:srgbClr val="C00000"/>
                </a:solidFill>
              </a:rPr>
              <a:t>trasformatore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intorno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hanno</a:t>
            </a:r>
            <a:r>
              <a:rPr lang="en-US" b="0" dirty="0">
                <a:solidFill>
                  <a:srgbClr val="C00000"/>
                </a:solidFill>
              </a:rPr>
              <a:t> tutti </a:t>
            </a:r>
            <a:r>
              <a:rPr lang="en-US" b="0" dirty="0" err="1">
                <a:solidFill>
                  <a:srgbClr val="C00000"/>
                </a:solidFill>
              </a:rPr>
              <a:t>quei</a:t>
            </a:r>
            <a:r>
              <a:rPr lang="en-US" b="0" dirty="0">
                <a:solidFill>
                  <a:srgbClr val="C00000"/>
                </a:solidFill>
              </a:rPr>
              <a:t> clamp </a:t>
            </a:r>
            <a:r>
              <a:rPr lang="en-US" b="0" dirty="0" err="1">
                <a:solidFill>
                  <a:srgbClr val="C00000"/>
                </a:solidFill>
              </a:rPr>
              <a:t>che</a:t>
            </a:r>
            <a:r>
              <a:rPr lang="en-US" b="0" dirty="0">
                <a:solidFill>
                  <a:srgbClr val="C00000"/>
                </a:solidFill>
              </a:rPr>
              <a:t> li </a:t>
            </a:r>
            <a:r>
              <a:rPr lang="en-US" b="0" dirty="0" err="1">
                <a:solidFill>
                  <a:srgbClr val="C00000"/>
                </a:solidFill>
              </a:rPr>
              <a:t>tengono</a:t>
            </a:r>
            <a:r>
              <a:rPr lang="en-US" b="0" dirty="0">
                <a:solidFill>
                  <a:srgbClr val="C00000"/>
                </a:solidFill>
              </a:rPr>
              <a:t> </a:t>
            </a:r>
            <a:r>
              <a:rPr lang="en-US" b="0" dirty="0" err="1">
                <a:solidFill>
                  <a:srgbClr val="C00000"/>
                </a:solidFill>
              </a:rPr>
              <a:t>compressi</a:t>
            </a:r>
            <a:r>
              <a:rPr lang="en-US" b="0" dirty="0">
                <a:solidFill>
                  <a:srgbClr val="C00000"/>
                </a:solidFill>
              </a:rPr>
              <a:t>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458E9-5926-3C67-4B40-66C69030F4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6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5987A-4E88-6F07-D8A4-2EA2E998D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0371F5-DFB4-BF63-D2BF-BB5A243954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E5D0DD-0934-DB48-0E96-727AEBFB6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[read text on the left]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Plot: some examples of long </a:t>
            </a:r>
            <a:r>
              <a:rPr lang="en-US" sz="1000" dirty="0" err="1"/>
              <a:t>NbTi</a:t>
            </a:r>
            <a:r>
              <a:rPr lang="en-US" sz="1000" dirty="0"/>
              <a:t> and Nb</a:t>
            </a:r>
            <a:r>
              <a:rPr lang="en-US" sz="1000" baseline="-25000" dirty="0"/>
              <a:t>3</a:t>
            </a:r>
            <a:r>
              <a:rPr lang="en-US" sz="1000" dirty="0"/>
              <a:t>Sn undulator magnet training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Focus on the fact that with </a:t>
            </a:r>
            <a:r>
              <a:rPr lang="en-US" sz="1000" dirty="0" err="1"/>
              <a:t>NbTi</a:t>
            </a:r>
            <a:r>
              <a:rPr lang="en-US" sz="1000" dirty="0"/>
              <a:t> quenches at lower values of current with respect to Nb</a:t>
            </a:r>
            <a:r>
              <a:rPr lang="en-US" sz="1000" baseline="-25000" dirty="0"/>
              <a:t>3</a:t>
            </a:r>
            <a:r>
              <a:rPr lang="en-US" sz="1000" dirty="0"/>
              <a:t>Sn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A754A-B738-04AB-492C-05BB2E9413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89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EF511-FA83-228D-24E0-08DB08E70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07CBE8-C2B7-466F-7BD0-65D6CF9713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11B1A6-3772-3E1C-D1F0-59215DCA5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Telene is </a:t>
            </a:r>
            <a:r>
              <a:rPr lang="en-US" sz="1200" b="0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novel </a:t>
            </a:r>
            <a:r>
              <a:rPr lang="en-US" sz="1200" b="0" u="sng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organic</a:t>
            </a:r>
            <a:r>
              <a:rPr lang="en-US" sz="1200" b="0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olefin-based thermosetting dicyclopentadiene (DCP) resin, named as TELENE</a:t>
            </a:r>
            <a:r>
              <a:rPr lang="en-US" sz="1050" b="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</a:t>
            </a:r>
            <a:r>
              <a:rPr lang="en-US" sz="1200" b="0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at RIMTEC.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Here you can see its molecular geometry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Epoxy is like honey, while TELENE is like water. In fact, epoxy has a quite high viscosity (about 300mPa s), while TELENE viscosity is close to zero. </a:t>
            </a:r>
            <a:r>
              <a:rPr lang="en-US" sz="1200" b="0" strike="sngStrike" kern="0" baseline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only problem is that the pot life (</a:t>
            </a:r>
            <a:r>
              <a:rPr lang="en-US" strike="sngStrike" baseline="0" dirty="0"/>
              <a:t>amount of time the material remains usable before it begins to harden) of TELENE is quite small (at room temperature is about 15 mins).</a:t>
            </a:r>
            <a:endParaRPr lang="en-US" sz="1200" b="0" strike="sngStrike" kern="0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3A5E9-FBF4-9BAD-0801-10449D29EE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9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BFEA7-4CE2-BD2B-1A30-25CF36595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BDE6F3-4544-E67C-3776-0C10E3C13C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293586-6177-0A24-24DE-2A77E6FFD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C00000"/>
                </a:solidFill>
              </a:rPr>
              <a:t>[read the caption, focusing on the stress-strain plot: epoxy has a fragile behavior, while TELENE is ductile at T cryogenic, so it </a:t>
            </a:r>
            <a:r>
              <a:rPr lang="en-US" dirty="0"/>
              <a:t>exhibits higher toughness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] –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Attenzione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: E’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stato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verificato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alla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Rimtec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che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la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duttilita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’ (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presentata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qui a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temperatura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ambiente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)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permane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alla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temperatura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dell’azoto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 </a:t>
            </a:r>
            <a:r>
              <a:rPr lang="en-US" sz="1200" b="0" i="0" u="none" strike="noStrike" baseline="0" dirty="0" err="1">
                <a:solidFill>
                  <a:srgbClr val="C00000"/>
                </a:solidFill>
              </a:rPr>
              <a:t>liquido</a:t>
            </a:r>
            <a:r>
              <a:rPr lang="en-US" sz="1200" b="0" i="0" u="none" strike="noStrike" baseline="0" dirty="0">
                <a:solidFill>
                  <a:srgbClr val="C00000"/>
                </a:solidFill>
              </a:rPr>
              <a:t>.</a:t>
            </a:r>
            <a:endParaRPr lang="en-US" sz="1200" b="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337B9F-8A60-23F5-F670-D77C8A0D9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68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3995C-9E0F-641F-5943-75E0B87E4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0ECB51-AAEA-BDCE-89A0-3ED81B7CB3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7D8C91-1E70-CBC3-D99B-C85D31CDC6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b="0" dirty="0"/>
              <a:t>First tests of TELENE performed on a small </a:t>
            </a:r>
            <a:r>
              <a:rPr lang="en-US" sz="1200" b="0" i="0" strike="noStrike" baseline="0" dirty="0"/>
              <a:t>Nb</a:t>
            </a:r>
            <a:r>
              <a:rPr lang="en-US" sz="1200" b="0" i="0" strike="noStrike" baseline="-25000" dirty="0"/>
              <a:t>3</a:t>
            </a:r>
            <a:r>
              <a:rPr lang="en-US" sz="1200" b="0" i="0" strike="noStrike" baseline="0" dirty="0"/>
              <a:t>Sn undulator models </a:t>
            </a:r>
            <a:r>
              <a:rPr lang="en-US" b="0" dirty="0"/>
              <a:t>:</a:t>
            </a:r>
          </a:p>
          <a:p>
            <a:r>
              <a:rPr lang="en-US" dirty="0"/>
              <a:t>[read text]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DB8C6-9327-D4DC-3491-79B4BCE09D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24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00255-0406-5204-D4CA-40F828694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693BE1-63AA-2DC4-EF86-01767F1AB1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5767A1-F9BF-9597-9E4E-0B671E8193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On this plot, it is possible to see the training of 5 small undulators (SMM2, SMM3, </a:t>
            </a:r>
            <a:r>
              <a:rPr lang="en-US" b="0" dirty="0" err="1"/>
              <a:t>etc</a:t>
            </a:r>
            <a:r>
              <a:rPr lang="en-US" b="0" dirty="0"/>
              <a:t>…), which 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are nearly identical (in design) and impregnated with standard CTD-101 epoxy. Nota: SMM4 era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danneggiato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 e per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questo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 non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si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vedono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200" b="0" dirty="0" err="1">
                <a:solidFill>
                  <a:schemeClr val="accent3">
                    <a:lumMod val="50000"/>
                  </a:schemeClr>
                </a:solidFill>
              </a:rPr>
              <a:t>dati</a:t>
            </a: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These values can be compared with the ones obtained with the small undulator impregnated with Telene, which needs only 2 quenches before reaching its SSL limit value of 1140A</a:t>
            </a:r>
            <a:r>
              <a:rPr lang="en-US" sz="1200" b="0" strike="sngStrike" baseline="0" dirty="0">
                <a:solidFill>
                  <a:schemeClr val="accent3">
                    <a:lumMod val="50000"/>
                  </a:schemeClr>
                </a:solidFill>
              </a:rPr>
              <a:t>, almost equal to the value of the SSL (short-sample limit), equal to 1143A.</a:t>
            </a:r>
            <a:endParaRPr lang="en-US" sz="1200" b="0" strike="noStrike" baseline="0" dirty="0">
              <a:solidFill>
                <a:schemeClr val="accent3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accent3">
                    <a:lumMod val="50000"/>
                  </a:schemeClr>
                </a:solidFill>
              </a:rPr>
              <a:t>[Figure of this SMM on the right]</a:t>
            </a:r>
            <a:endParaRPr lang="en-US" b="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810170-106B-A6DA-AC59-8815697A5D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76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F304C-6FB8-6BE3-9386-3E14C8524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F6F463-ECBF-64C6-9B97-FEE22FAE72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536346-4767-2937-8287-4E78D90A47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Vedi plot in backup slide no. 16.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4F7BF-1BD5-0556-5A8C-A1C4D5456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89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E5168-9DE6-FF05-A0EF-7302EF3E0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42B83A-BE46-DF63-D988-F049AC5FF6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03F5DB-00BC-559B-7976-0684DE7F9E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Another test of TELENE has been done on small dipole coils </a:t>
            </a:r>
            <a:r>
              <a:rPr lang="en-US" sz="1200" b="0" dirty="0"/>
              <a:t>based on Nb-Ti cables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/>
              <a:t>Coils with the following characteristics: [read points on the slide]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/>
              <a:t>6/1 </a:t>
            </a:r>
            <a:r>
              <a:rPr lang="en-US" sz="1200" b="0" dirty="0" err="1"/>
              <a:t>si</a:t>
            </a:r>
            <a:r>
              <a:rPr lang="en-US" sz="1200" b="0" dirty="0"/>
              <a:t> dice “6 around 1”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strike="sngStrike" dirty="0"/>
              <a:t>[read table]</a:t>
            </a:r>
            <a:endParaRPr lang="en-US" b="0" strike="sngStrike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7A312-A496-F329-F5D2-70E2C1FC73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2819-9A7D-42EA-8133-E379CBD798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0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65E07-B013-B70D-96F8-A021A0FCB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9DBED0-35BF-7704-8F76-2F82E80FF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2B970-7F12-DC79-BA72-A21FA811A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8B75D-C70E-C3A8-B10B-E94F8FA6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10C43-DD73-8180-8C16-30D08B40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8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B4E4E-6545-9C33-0462-96842D2B8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D93C60-E090-0AFA-C633-2E237AD3DF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41428-DD23-9547-3570-A5A17871E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52F63-1E74-E64C-4C62-CB67BAAF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A9EC6-5BB6-82D6-6F1A-929789FF4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8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BE737F-AD15-B66F-4DCE-AE1BC5BD23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E2F5DD-9E4D-89C9-49F2-8DC080B3C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4B6FB-1C34-8EEF-A093-BBDC8A72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E8D7F-CA66-CD7B-DFB5-426E268B9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BE765-3617-8F96-9BCC-D7FDD2B09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62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 b="1" i="1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67BF-DA66-4FCF-8499-F9CB70F9D223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384A-4FC0-4CAC-B61D-CE0BBE194FE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image1.png" descr="RGB_White-Seal_White-Mark_SC_Horizontal–400dpi.png">
            <a:extLst>
              <a:ext uri="{FF2B5EF4-FFF2-40B4-BE49-F238E27FC236}">
                <a16:creationId xmlns:a16="http://schemas.microsoft.com/office/drawing/2014/main" id="{ECEFCB0A-DD74-4C7D-F9E1-E0ADCC0B04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738" y="6406487"/>
            <a:ext cx="2093957" cy="26361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05341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5195" y="187898"/>
            <a:ext cx="8596668" cy="1320800"/>
          </a:xfrm>
        </p:spPr>
        <p:txBody>
          <a:bodyPr>
            <a:normAutofit/>
          </a:bodyPr>
          <a:lstStyle>
            <a:lvl1pPr>
              <a:defRPr sz="3600" b="1" i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67BF-DA66-4FCF-8499-F9CB70F9D223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384A-4FC0-4CAC-B61D-CE0BBE194FE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image1.png" descr="RGB_White-Seal_White-Mark_SC_Horizontal–400dpi.png">
            <a:extLst>
              <a:ext uri="{FF2B5EF4-FFF2-40B4-BE49-F238E27FC236}">
                <a16:creationId xmlns:a16="http://schemas.microsoft.com/office/drawing/2014/main" id="{8B679AC7-9CC4-F61A-CD70-4852F05D1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738" y="6406487"/>
            <a:ext cx="2093957" cy="263615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1BBC69E-BF69-5DE0-3C1D-10644FFCDF7F}"/>
              </a:ext>
            </a:extLst>
          </p:cNvPr>
          <p:cNvSpPr/>
          <p:nvPr userDrawn="1"/>
        </p:nvSpPr>
        <p:spPr>
          <a:xfrm flipV="1">
            <a:off x="72888" y="862357"/>
            <a:ext cx="9534938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3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C2A1F-8ED5-1B98-19CB-02DF2523F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378B1-E6D8-1400-165A-4E9D7A64E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53CAE-D743-017E-F9F4-E61798DE4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A92D9-93F2-8E95-56C1-6AF8DAA6D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BD911-F423-DEA9-A61D-6620D039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5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09BE2-865A-570F-AD24-D442D4E89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18105-1CA8-88A7-2D3F-D5155BA96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3A2E1-8223-2C30-456B-FF338ABC4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2A84B-32A6-B0AD-B30D-3339A758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D6FE0-12FB-1A1D-6193-ABADD72B5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1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8B00-0CD5-7044-9611-060409C0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A1F0C-4C0E-F158-B733-5CBE0506CC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1C1A08-7C3B-F90B-E997-AADC5282E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0B1DC-67BF-3A2D-B0CA-47DDCFA9F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D71A2-49A3-5269-B3C0-6CCAB07A2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C317FA-D8A9-49C9-58DF-F7DFEBD1D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7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097E1-3CD7-E5D4-1C82-E02BC0A6F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122E2-C763-D1DC-4981-D37530667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92E328-F27A-1237-8AFE-3DF1A0927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8799BE-F618-40EE-F209-595A54C7C8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D38C71-B033-3B71-ABE9-23E4E725F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9F6C8E-CA21-B1AC-E9A9-CCA8CCD0D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198306-1B01-EBB6-2B15-CA266A199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149D83-02B4-4282-C21A-B5590E548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6C13D-E822-D439-44E6-906181576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50E4CB-B982-E7B2-B1C1-F3971EF04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E98F38-73AC-08AE-F85A-8AED0F402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59FE6-74B8-8E4E-E89B-07AA45455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3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20BF73-52A9-2BF9-49DB-DF3E9BE6D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3E41F1-CD4D-E391-CC37-C45822C5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D8786-8CBE-9E07-7A60-2C3276286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5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23AF8-2D08-A4E9-31B3-E0D3BA1E9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8D96D-CDE6-B54E-688E-B7E8CB839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4B4557-2B2E-F4A5-6DDC-03C87BC22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E1457-9A3F-B594-0DE3-8EDCCA5FD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34679-34C4-29E6-7AC9-505CFD59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65422-B844-E311-17FD-3C597DF6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60102-B83A-32D3-6080-197B76F3C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B80636-6C6F-DB07-407E-2E2B4A5C0B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0FB7A9-C5F5-1C98-8C31-A190C2237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12BD8-9464-FD2B-81B7-E4D26A461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3B73F-71DE-C62F-AA05-08FCDB459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7E06A-EBED-EE2F-FB45-B2B16E73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2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FC5B80-CE5C-3CC5-4D77-0013783B7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41992-8C41-0D24-66AE-2C13D3D9C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20E6C-5020-D98A-F1DE-07C1F2758D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18099-82AC-494E-93D6-8797E5189C1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7FF4F-28BD-FAE8-A903-467C3AE3C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BBD3E-0AC6-3DE2-EC23-E1873506F9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F5FA1-4B83-42C2-9CC1-F17187A83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8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467BF-DA66-4FCF-8499-F9CB70F9D223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20384A-4FC0-4CAC-B61D-CE0BBE19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6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4951899-B99C-47AB-9C7C-16264D7A1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4D217E-92A1-48B2-B6BF-8B6A35AF9D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9582FD9-95AB-4339-8A07-BAD420BE1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6778DC79-DE09-4F89-81B1-275C542D7F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EAEC370A-1F34-4D8E-B065-81F6F568A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816EDF3-D9EE-488C-AFDC-022381513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E8330BD4-97D9-4D24-815A-0E557B04F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EA8EDE67-BAC0-478C-99D9-BBC5AD5320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33DFB3F3-2523-4F1F-BC2B-B97C172F2C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5E5660E4-7443-4FCC-AD43-9D1AE972B5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4EDF9C36-B365-4426-85B9-82E0DE187A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pic>
        <p:nvPicPr>
          <p:cNvPr id="4" name="Picture 3" descr="A car in front of a tall building&#10;&#10;AI-generated content may be incorrect.">
            <a:extLst>
              <a:ext uri="{FF2B5EF4-FFF2-40B4-BE49-F238E27FC236}">
                <a16:creationId xmlns:a16="http://schemas.microsoft.com/office/drawing/2014/main" id="{D0C5F8AC-A022-10FD-B377-9E8A42C27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1" b="16955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940A2-63A1-247F-AF22-019C2190F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0010" y="1302061"/>
            <a:ext cx="5792154" cy="281940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100" dirty="0">
                <a:effectLst/>
              </a:rPr>
              <a:t>Elimination of Training in Nb</a:t>
            </a:r>
            <a:r>
              <a:rPr lang="en-US" sz="4100" baseline="-25000" dirty="0">
                <a:effectLst/>
              </a:rPr>
              <a:t>3</a:t>
            </a:r>
            <a:r>
              <a:rPr lang="en-US" sz="4100" dirty="0">
                <a:effectLst/>
              </a:rPr>
              <a:t>Sn and </a:t>
            </a:r>
            <a:r>
              <a:rPr lang="en-US" sz="4100" dirty="0" err="1">
                <a:effectLst/>
              </a:rPr>
              <a:t>NbTi</a:t>
            </a:r>
            <a:r>
              <a:rPr lang="en-US" sz="4100" dirty="0">
                <a:effectLst/>
              </a:rPr>
              <a:t> Superconducting Magnets</a:t>
            </a:r>
            <a:endParaRPr lang="en-US" sz="41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6DD7B6-40B0-93D5-2BED-4991F5C296EC}"/>
              </a:ext>
            </a:extLst>
          </p:cNvPr>
          <p:cNvSpPr txBox="1"/>
          <p:nvPr/>
        </p:nvSpPr>
        <p:spPr>
          <a:xfrm>
            <a:off x="-78374" y="5206563"/>
            <a:ext cx="5028246" cy="17240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200" b="0" i="0" dirty="0">
                <a:solidFill>
                  <a:schemeClr val="accent2">
                    <a:lumMod val="50000"/>
                  </a:schemeClr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May 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19</a:t>
            </a:r>
            <a:r>
              <a:rPr lang="en-US" sz="2200" b="0" i="0" dirty="0">
                <a:solidFill>
                  <a:schemeClr val="accent2">
                    <a:lumMod val="50000"/>
                  </a:schemeClr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, 2025</a:t>
            </a:r>
            <a:endParaRPr lang="en-US" sz="2200" dirty="0">
              <a:solidFill>
                <a:schemeClr val="accent2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b="0" i="0" dirty="0">
                <a:solidFill>
                  <a:schemeClr val="accent2">
                    <a:lumMod val="50000"/>
                  </a:schemeClr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 </a:t>
            </a:r>
            <a:r>
              <a:rPr lang="en-US" sz="2200" b="0" i="1" dirty="0">
                <a:solidFill>
                  <a:schemeClr val="accent2">
                    <a:lumMod val="50000"/>
                  </a:schemeClr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2025 Cryogenic Engineering Conference (CEC) and International Cryogenic Materials Conference (ICMC)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D59C49-616C-54C2-F081-A1C2CAE43081}"/>
              </a:ext>
            </a:extLst>
          </p:cNvPr>
          <p:cNvSpPr txBox="1"/>
          <p:nvPr/>
        </p:nvSpPr>
        <p:spPr>
          <a:xfrm>
            <a:off x="116117" y="3681413"/>
            <a:ext cx="59798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Emanuela Barzi (Muons Inc), Dan </a:t>
            </a:r>
            <a:r>
              <a:rPr lang="en-US" sz="2000" i="1" dirty="0" err="1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Turrioni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(FNAL), Igor Novitski (FNAL), </a:t>
            </a:r>
            <a:r>
              <a:rPr lang="en-US" sz="2000" i="1" u="sng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Elena Tamagnini (</a:t>
            </a:r>
            <a:r>
              <a:rPr lang="en-US" sz="2000" i="1" u="sng" dirty="0" err="1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Politecnico</a:t>
            </a:r>
            <a:r>
              <a:rPr lang="en-US" sz="2000" i="1" u="sng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r>
              <a:rPr lang="en-US" sz="2000" i="1" u="sng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 Torino</a:t>
            </a: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), Alexander Zlobin (FNAL), Masaki Takeuchi (RIMTEC) and Akihiro Kikuchi (NIMS)</a:t>
            </a:r>
          </a:p>
        </p:txBody>
      </p:sp>
    </p:spTree>
    <p:extLst>
      <p:ext uri="{BB962C8B-B14F-4D97-AF65-F5344CB8AC3E}">
        <p14:creationId xmlns:p14="http://schemas.microsoft.com/office/powerpoint/2010/main" val="146945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1601D-ECC4-1EFE-F92B-A96BA374E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D351E-4942-26F5-BC04-060B8254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Coil Impregnation with TELENE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09E84E-8807-96FE-0804-2ADBEBDF3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50" y="1295400"/>
            <a:ext cx="3468570" cy="4859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701985-68B1-BB86-9D49-A4BA06CC97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529" y="1295400"/>
            <a:ext cx="4516376" cy="28270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23E1E6-82CF-B010-1813-C157E0F9338E}"/>
              </a:ext>
            </a:extLst>
          </p:cNvPr>
          <p:cNvSpPr txBox="1"/>
          <p:nvPr/>
        </p:nvSpPr>
        <p:spPr>
          <a:xfrm>
            <a:off x="3910431" y="4246197"/>
            <a:ext cx="5230572" cy="24498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RECIPE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Mix 100 parts of DCP monomers with 2 parts of hardener at 5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30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Cure Cycle</a:t>
            </a:r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1.5 hours at 25</a:t>
            </a:r>
            <a:r>
              <a:rPr lang="en-US" sz="24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 for followed by 1 hour at 120</a:t>
            </a:r>
            <a:r>
              <a:rPr lang="en-US" sz="24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</a:t>
            </a: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B5B30F2-D253-45C5-CAF7-F76C335F79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22" t="18000" r="19522" b="-2362"/>
          <a:stretch/>
        </p:blipFill>
        <p:spPr bwMode="auto">
          <a:xfrm>
            <a:off x="9424314" y="73646"/>
            <a:ext cx="2112932" cy="693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FC44BA-6D43-756F-797D-EA346126AB2E}"/>
              </a:ext>
            </a:extLst>
          </p:cNvPr>
          <p:cNvSpPr txBox="1"/>
          <p:nvPr/>
        </p:nvSpPr>
        <p:spPr>
          <a:xfrm>
            <a:off x="4267529" y="1444103"/>
            <a:ext cx="4638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Aluminum vacuum impregnation fixture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93F909-B312-277C-AAFC-7D32467CE6E7}"/>
              </a:ext>
            </a:extLst>
          </p:cNvPr>
          <p:cNvSpPr txBox="1"/>
          <p:nvPr/>
        </p:nvSpPr>
        <p:spPr>
          <a:xfrm>
            <a:off x="9732724" y="5147950"/>
            <a:ext cx="29874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Impregnated dipole</a:t>
            </a:r>
          </a:p>
        </p:txBody>
      </p:sp>
    </p:spTree>
    <p:extLst>
      <p:ext uri="{BB962C8B-B14F-4D97-AF65-F5344CB8AC3E}">
        <p14:creationId xmlns:p14="http://schemas.microsoft.com/office/powerpoint/2010/main" val="2360664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98830-EC0C-FD4F-EC6E-831197530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8DB1-CA7C-8024-E96E-0CB59760A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Small Coil Test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F7A801-8490-411C-247A-F5B6E2ACE95E}"/>
              </a:ext>
            </a:extLst>
          </p:cNvPr>
          <p:cNvSpPr txBox="1"/>
          <p:nvPr/>
        </p:nvSpPr>
        <p:spPr>
          <a:xfrm>
            <a:off x="369636" y="3384583"/>
            <a:ext cx="66006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ORIGINAL TRANSFORMER FOR RUTHERFORD CABLE TESTS UP TO 25 kA and 15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MAXIMUM SECONDARY CURRENT IN TRANSFORMER DEPENDS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MAX. COIL LENGTH = 35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2400 A – 8 V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NI compact RIO DAQ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56BA7B8-EC7C-902D-BF4E-E8399F55B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3583" y="4432954"/>
            <a:ext cx="1552763" cy="8382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FBF2C3D-DC90-8649-77A5-5DBE51CA6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184523"/>
            <a:ext cx="11632155" cy="213271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D42E41-5747-68BB-9FC0-85AB92982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184523"/>
            <a:ext cx="11632155" cy="21327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91EB129-58CC-C528-9014-ADA35E853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3498645"/>
            <a:ext cx="4533217" cy="30455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8A2E25-BF0D-E5E4-F1E6-668D470FEA09}"/>
              </a:ext>
            </a:extLst>
          </p:cNvPr>
          <p:cNvSpPr txBox="1"/>
          <p:nvPr/>
        </p:nvSpPr>
        <p:spPr>
          <a:xfrm>
            <a:off x="8071555" y="1184523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Transformer primary and secondary coils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A8BF88-1716-FE2B-0170-4ECED92A6338}"/>
              </a:ext>
            </a:extLst>
          </p:cNvPr>
          <p:cNvSpPr txBox="1"/>
          <p:nvPr/>
        </p:nvSpPr>
        <p:spPr>
          <a:xfrm>
            <a:off x="7612944" y="2796914"/>
            <a:ext cx="259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Instrumentation wires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3BDC4-81FF-7144-7152-E0197459E6D7}"/>
              </a:ext>
            </a:extLst>
          </p:cNvPr>
          <p:cNvSpPr txBox="1"/>
          <p:nvPr/>
        </p:nvSpPr>
        <p:spPr>
          <a:xfrm>
            <a:off x="4804833" y="2853945"/>
            <a:ext cx="2019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Lead splice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6C2E5-0E85-905A-3571-FB54EF8DFF25}"/>
              </a:ext>
            </a:extLst>
          </p:cNvPr>
          <p:cNvSpPr txBox="1"/>
          <p:nvPr/>
        </p:nvSpPr>
        <p:spPr>
          <a:xfrm>
            <a:off x="1268293" y="2981580"/>
            <a:ext cx="27928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DEBFB"/>
                </a:solidFill>
              </a:rPr>
              <a:t>Test coil with iron yoke</a:t>
            </a:r>
          </a:p>
        </p:txBody>
      </p:sp>
    </p:spTree>
    <p:extLst>
      <p:ext uri="{BB962C8B-B14F-4D97-AF65-F5344CB8AC3E}">
        <p14:creationId xmlns:p14="http://schemas.microsoft.com/office/powerpoint/2010/main" val="207690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ECAC6-33A2-15AA-7A0F-24292839E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65C0-0801-FB9A-7545-BBBD6ABA9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Test Results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38EB43A-5BEE-A607-1939-7897C45E62D1}"/>
              </a:ext>
            </a:extLst>
          </p:cNvPr>
          <p:cNvSpPr txBox="1">
            <a:spLocks/>
          </p:cNvSpPr>
          <p:nvPr/>
        </p:nvSpPr>
        <p:spPr>
          <a:xfrm>
            <a:off x="6365591" y="4907985"/>
            <a:ext cx="5748948" cy="12311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/>
              <a:t>NbTi</a:t>
            </a:r>
            <a:r>
              <a:rPr lang="en-US" sz="2000" b="1" dirty="0"/>
              <a:t> larger insert dipole reached ~8000 A, i.e. </a:t>
            </a:r>
            <a:r>
              <a:rPr lang="en-US" sz="2000" b="1" u="sng" dirty="0"/>
              <a:t>87% of its short sample limit without quenching</a:t>
            </a:r>
          </a:p>
          <a:p>
            <a:r>
              <a:rPr lang="en-US" sz="2000" b="1" dirty="0"/>
              <a:t>I</a:t>
            </a:r>
            <a:r>
              <a:rPr lang="en-US" sz="2000" b="1" baseline="-25000" dirty="0"/>
              <a:t>max</a:t>
            </a:r>
            <a:r>
              <a:rPr lang="en-US" sz="2000" b="1" dirty="0"/>
              <a:t> = 8 kA =&gt; </a:t>
            </a:r>
            <a:r>
              <a:rPr lang="en-US" sz="2400" b="1" u="sng" dirty="0">
                <a:solidFill>
                  <a:srgbClr val="C00000"/>
                </a:solidFill>
              </a:rPr>
              <a:t>Upgraded primary coil still under training, test continues</a:t>
            </a:r>
            <a:endParaRPr lang="en-US" sz="2400" u="sng" dirty="0">
              <a:solidFill>
                <a:srgbClr val="C00000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FCDD4F2-22CE-6CC2-6E93-D382EA85EA73}"/>
              </a:ext>
            </a:extLst>
          </p:cNvPr>
          <p:cNvSpPr txBox="1">
            <a:spLocks/>
          </p:cNvSpPr>
          <p:nvPr/>
        </p:nvSpPr>
        <p:spPr>
          <a:xfrm>
            <a:off x="250841" y="4957319"/>
            <a:ext cx="6114750" cy="15081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>
                <a:solidFill>
                  <a:schemeClr val="tx1"/>
                </a:solidFill>
              </a:rPr>
              <a:t>NbTi</a:t>
            </a:r>
            <a:r>
              <a:rPr lang="en-US" sz="2000" b="1" dirty="0">
                <a:solidFill>
                  <a:schemeClr val="tx1"/>
                </a:solidFill>
              </a:rPr>
              <a:t> insert dipole reached ~6000 A, i.e. </a:t>
            </a:r>
            <a:r>
              <a:rPr lang="en-US" sz="2000" b="1" u="sng" dirty="0">
                <a:solidFill>
                  <a:schemeClr val="tx1"/>
                </a:solidFill>
              </a:rPr>
              <a:t>95% of its short sample limit without quenching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I</a:t>
            </a:r>
            <a:r>
              <a:rPr lang="en-US" sz="2000" b="1" baseline="-25000" dirty="0">
                <a:solidFill>
                  <a:schemeClr val="tx1"/>
                </a:solidFill>
              </a:rPr>
              <a:t>max</a:t>
            </a:r>
            <a:r>
              <a:rPr lang="en-US" sz="2000" b="1" dirty="0">
                <a:solidFill>
                  <a:schemeClr val="tx1"/>
                </a:solidFill>
              </a:rPr>
              <a:t> = 6 kA was limited by the transformer primary coil =&gt; </a:t>
            </a:r>
            <a:r>
              <a:rPr lang="en-US" sz="2000" b="1" u="sng" dirty="0">
                <a:solidFill>
                  <a:srgbClr val="C00000"/>
                </a:solidFill>
              </a:rPr>
              <a:t>primary coil was then upgraded to one with 2+ times the inductance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3BA462-81CF-E8CB-1772-3DDD9D1FDBFD}"/>
              </a:ext>
            </a:extLst>
          </p:cNvPr>
          <p:cNvGrpSpPr/>
          <p:nvPr/>
        </p:nvGrpSpPr>
        <p:grpSpPr>
          <a:xfrm>
            <a:off x="164172" y="1059145"/>
            <a:ext cx="6201421" cy="3898174"/>
            <a:chOff x="164172" y="1059145"/>
            <a:chExt cx="6201421" cy="38981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E7CD10-3A89-D542-C714-63CCDBEAA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172" y="1059145"/>
              <a:ext cx="6201421" cy="389817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CED2227-AE09-7229-41F8-04565B72E9F8}"/>
                </a:ext>
              </a:extLst>
            </p:cNvPr>
            <p:cNvSpPr txBox="1"/>
            <p:nvPr/>
          </p:nvSpPr>
          <p:spPr>
            <a:xfrm>
              <a:off x="891822" y="2884052"/>
              <a:ext cx="108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6300 A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408262E-D9A8-8D20-8FFC-32A142D95F6B}"/>
              </a:ext>
            </a:extLst>
          </p:cNvPr>
          <p:cNvGrpSpPr/>
          <p:nvPr/>
        </p:nvGrpSpPr>
        <p:grpSpPr>
          <a:xfrm>
            <a:off x="6365593" y="1001487"/>
            <a:ext cx="5662235" cy="3797426"/>
            <a:chOff x="6365593" y="1001487"/>
            <a:chExt cx="5662235" cy="379742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D8910A4-C922-E825-93B9-CA3E5CA56F56}"/>
                </a:ext>
              </a:extLst>
            </p:cNvPr>
            <p:cNvGrpSpPr/>
            <p:nvPr/>
          </p:nvGrpSpPr>
          <p:grpSpPr>
            <a:xfrm>
              <a:off x="6365593" y="1001487"/>
              <a:ext cx="5662235" cy="3797426"/>
              <a:chOff x="6799242" y="1371213"/>
              <a:chExt cx="5247566" cy="274397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3E9E317-C314-29F3-B597-F6CB052B1F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0615" y="1371213"/>
                <a:ext cx="4986193" cy="2743974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16C47F0-D4BD-9FC9-9D08-3AEA73E8845B}"/>
                  </a:ext>
                </a:extLst>
              </p:cNvPr>
              <p:cNvSpPr txBox="1"/>
              <p:nvPr/>
            </p:nvSpPr>
            <p:spPr>
              <a:xfrm rot="16200000">
                <a:off x="6321577" y="2463842"/>
                <a:ext cx="120924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dirty="0"/>
                  <a:t>Current [kA]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2D4B7E-0357-E56F-2C32-2A6F4F6001EF}"/>
                  </a:ext>
                </a:extLst>
              </p:cNvPr>
              <p:cNvSpPr txBox="1"/>
              <p:nvPr/>
            </p:nvSpPr>
            <p:spPr>
              <a:xfrm>
                <a:off x="9051145" y="3861271"/>
                <a:ext cx="142364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/>
                  <a:t>Magnetic field [T]</a:t>
                </a:r>
              </a:p>
            </p:txBody>
          </p:sp>
          <p:sp>
            <p:nvSpPr>
              <p:cNvPr id="23" name="Star: 5 Points 22">
                <a:extLst>
                  <a:ext uri="{FF2B5EF4-FFF2-40B4-BE49-F238E27FC236}">
                    <a16:creationId xmlns:a16="http://schemas.microsoft.com/office/drawing/2014/main" id="{628E810B-6296-292D-71AC-34D20D4780C0}"/>
                  </a:ext>
                </a:extLst>
              </p:cNvPr>
              <p:cNvSpPr/>
              <p:nvPr/>
            </p:nvSpPr>
            <p:spPr>
              <a:xfrm>
                <a:off x="8534400" y="2590800"/>
                <a:ext cx="163930" cy="140732"/>
              </a:xfrm>
              <a:prstGeom prst="star5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B75CE5E-CB3E-8491-34C7-EECF2EAC5780}"/>
                  </a:ext>
                </a:extLst>
              </p:cNvPr>
              <p:cNvSpPr txBox="1"/>
              <p:nvPr/>
            </p:nvSpPr>
            <p:spPr>
              <a:xfrm>
                <a:off x="8616365" y="2766194"/>
                <a:ext cx="1219200" cy="333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</a:rPr>
                  <a:t>87% SSL wo/QUEMCH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28FD2C7-2FA6-C077-DBA2-63B06594BBA3}"/>
                  </a:ext>
                </a:extLst>
              </p:cNvPr>
              <p:cNvCxnSpPr/>
              <p:nvPr/>
            </p:nvCxnSpPr>
            <p:spPr>
              <a:xfrm flipH="1">
                <a:off x="7315200" y="2514600"/>
                <a:ext cx="1447800" cy="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2C7DD3-8A0F-BCFB-6F58-593E609C0F49}"/>
                  </a:ext>
                </a:extLst>
              </p:cNvPr>
              <p:cNvSpPr txBox="1"/>
              <p:nvPr/>
            </p:nvSpPr>
            <p:spPr>
              <a:xfrm>
                <a:off x="7744192" y="2299357"/>
                <a:ext cx="685800" cy="244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002060"/>
                    </a:solidFill>
                  </a:rPr>
                  <a:t>SSL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58BDED7-3B0E-372C-3BE5-0D6AB973C91A}"/>
                </a:ext>
              </a:extLst>
            </p:cNvPr>
            <p:cNvSpPr txBox="1"/>
            <p:nvPr/>
          </p:nvSpPr>
          <p:spPr>
            <a:xfrm>
              <a:off x="7035829" y="2625823"/>
              <a:ext cx="108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9200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167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2154E-28F6-E70D-E38D-DDD305CC7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A4D3C-7E16-6A70-6998-69518CAEC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463804-54A5-BB1A-B7A6-598A24C94FDE}"/>
              </a:ext>
            </a:extLst>
          </p:cNvPr>
          <p:cNvSpPr txBox="1"/>
          <p:nvPr/>
        </p:nvSpPr>
        <p:spPr>
          <a:xfrm>
            <a:off x="457200" y="1219200"/>
            <a:ext cx="11277600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a). TELENE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</a:t>
            </a:r>
            <a:r>
              <a:rPr lang="en-US" b="1" dirty="0"/>
              <a:t> was successful in preventing training in the Nb</a:t>
            </a:r>
            <a:r>
              <a:rPr lang="en-US" b="1" baseline="-25000" dirty="0"/>
              <a:t>3</a:t>
            </a:r>
            <a:r>
              <a:rPr lang="en-US" b="1" dirty="0"/>
              <a:t>Sn ANL undulator.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When replacing CTD-101K with TELENE as impregnation material, training and magnet retraining were nearly eliminated before reaching short sample limit at over 1,100 A.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By operating at 1000 A, an on-axis maximum magnetic field of ~1.4 T is produced, which is a 40% increase with respect to the </a:t>
            </a:r>
            <a:r>
              <a:rPr lang="en-US" b="1" dirty="0" err="1"/>
              <a:t>NbTi</a:t>
            </a:r>
            <a:r>
              <a:rPr lang="en-US" b="1" dirty="0"/>
              <a:t> undulator.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u="sng" dirty="0"/>
              <a:t>TELENE will therefore enable operation of Nb</a:t>
            </a:r>
            <a:r>
              <a:rPr lang="en-US" b="1" u="sng" baseline="-25000" dirty="0"/>
              <a:t>3</a:t>
            </a:r>
            <a:r>
              <a:rPr lang="en-US" b="1" u="sng" dirty="0"/>
              <a:t>Sn undulators much closer to their short sample limit, expanding the energy range and brightness intensity of light sources.</a:t>
            </a:r>
          </a:p>
          <a:p>
            <a:pPr algn="l"/>
            <a:endParaRPr lang="en-US" b="1" dirty="0"/>
          </a:p>
          <a:p>
            <a:pPr algn="l"/>
            <a:endParaRPr lang="en-US" sz="800" b="1" dirty="0"/>
          </a:p>
          <a:p>
            <a:pPr algn="l"/>
            <a:endParaRPr lang="en-US" sz="800" b="1" dirty="0"/>
          </a:p>
          <a:p>
            <a:pPr algn="l"/>
            <a:r>
              <a:rPr lang="en-US" b="1" dirty="0"/>
              <a:t>b). TELENE was successful in preventing quenching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Up to 95% of its short sample limit (because of the test system current limits) in a </a:t>
            </a:r>
            <a:r>
              <a:rPr lang="en-US" b="1" dirty="0" err="1"/>
              <a:t>NbTi</a:t>
            </a:r>
            <a:r>
              <a:rPr lang="en-US" b="1" dirty="0"/>
              <a:t> dipole made of 6/1 round cable.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Up to 87% of its short sample limit (because of the test system is still under commissioning) for a larger </a:t>
            </a:r>
            <a:r>
              <a:rPr lang="en-US" b="1" dirty="0" err="1"/>
              <a:t>NbTi</a:t>
            </a:r>
            <a:r>
              <a:rPr lang="en-US" b="1" dirty="0"/>
              <a:t> dipole made with Rutherford cable.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These results are readily applicable in the </a:t>
            </a:r>
            <a:r>
              <a:rPr lang="en-US" b="1" dirty="0" err="1"/>
              <a:t>NbTi</a:t>
            </a:r>
            <a:r>
              <a:rPr lang="en-US" b="1" dirty="0"/>
              <a:t> solenoids used in the Magnetic Resonance Imaging (MRI) industry to solve the solenoid training problem.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u="sng" dirty="0"/>
              <a:t>The transfer of TELENE technology to the MRI industry will have transformative societal impact on global health</a:t>
            </a:r>
            <a:r>
              <a:rPr lang="en-US" b="1" dirty="0"/>
              <a:t>. </a:t>
            </a:r>
          </a:p>
          <a:p>
            <a:pPr algn="l"/>
            <a:endParaRPr lang="en-US" b="1" dirty="0"/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Funded through a U.S.-Japan Science and Technology Cooperation Program in HEP, DOE</a:t>
            </a:r>
          </a:p>
        </p:txBody>
      </p:sp>
    </p:spTree>
    <p:extLst>
      <p:ext uri="{BB962C8B-B14F-4D97-AF65-F5344CB8AC3E}">
        <p14:creationId xmlns:p14="http://schemas.microsoft.com/office/powerpoint/2010/main" val="1429763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C18FF-9F1A-8CCA-3255-67CD99C23C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012512"/>
            <a:ext cx="9506580" cy="2301346"/>
          </a:xfrm>
        </p:spPr>
        <p:txBody>
          <a:bodyPr/>
          <a:lstStyle/>
          <a:p>
            <a:pPr algn="ctr"/>
            <a:r>
              <a:rPr lang="en-US" sz="6600" noProof="0" dirty="0"/>
              <a:t>Thank you for the attention!</a:t>
            </a:r>
          </a:p>
        </p:txBody>
      </p:sp>
      <p:pic>
        <p:nvPicPr>
          <p:cNvPr id="5" name="Picture 4" descr="A blue sign with white text&#10;&#10;AI-generated content may be incorrect.">
            <a:extLst>
              <a:ext uri="{FF2B5EF4-FFF2-40B4-BE49-F238E27FC236}">
                <a16:creationId xmlns:a16="http://schemas.microsoft.com/office/drawing/2014/main" id="{D53E1025-7901-8C18-9653-34D846813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0934"/>
            <a:ext cx="12192000" cy="230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86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Illuminated server room panel">
            <a:extLst>
              <a:ext uri="{FF2B5EF4-FFF2-40B4-BE49-F238E27FC236}">
                <a16:creationId xmlns:a16="http://schemas.microsoft.com/office/drawing/2014/main" id="{727472A6-8BA2-69CF-2BB1-3BDBF371630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prstClr val="white"/>
            </a:duotone>
          </a:blip>
          <a:srcRect l="15589" r="15392" b="-2"/>
          <a:stretch/>
        </p:blipFill>
        <p:spPr>
          <a:xfrm>
            <a:off x="5097780" y="-1"/>
            <a:ext cx="7091044" cy="6858001"/>
          </a:xfrm>
          <a:custGeom>
            <a:avLst/>
            <a:gdLst/>
            <a:ahLst/>
            <a:cxnLst/>
            <a:rect l="l" t="t" r="r" b="b"/>
            <a:pathLst>
              <a:path w="7091044" h="6858001">
                <a:moveTo>
                  <a:pt x="405750" y="0"/>
                </a:moveTo>
                <a:lnTo>
                  <a:pt x="7091044" y="0"/>
                </a:lnTo>
                <a:lnTo>
                  <a:pt x="7091044" y="6858001"/>
                </a:lnTo>
                <a:lnTo>
                  <a:pt x="53572" y="6858001"/>
                </a:lnTo>
                <a:lnTo>
                  <a:pt x="1828991" y="4521201"/>
                </a:lnTo>
                <a:close/>
                <a:moveTo>
                  <a:pt x="0" y="0"/>
                </a:moveTo>
                <a:lnTo>
                  <a:pt x="405750" y="0"/>
                </a:lnTo>
                <a:lnTo>
                  <a:pt x="0" y="434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E563B7-CE86-1704-D443-BB4CE85827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485" y="2496866"/>
            <a:ext cx="5123515" cy="2369093"/>
          </a:xfrm>
        </p:spPr>
        <p:txBody>
          <a:bodyPr>
            <a:normAutofit/>
          </a:bodyPr>
          <a:lstStyle/>
          <a:p>
            <a:r>
              <a:rPr lang="en-US" sz="8800" dirty="0"/>
              <a:t>Backup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7A85E05-9D34-4977-8352-DB3956997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CDED616-E554-4DB6-9F28-08F38A64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23">
            <a:extLst>
              <a:ext uri="{FF2B5EF4-FFF2-40B4-BE49-F238E27FC236}">
                <a16:creationId xmlns:a16="http://schemas.microsoft.com/office/drawing/2014/main" id="{8CDA3497-1EDA-4EB3-9C27-4D9835D30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3" name="Rectangle 25">
            <a:extLst>
              <a:ext uri="{FF2B5EF4-FFF2-40B4-BE49-F238E27FC236}">
                <a16:creationId xmlns:a16="http://schemas.microsoft.com/office/drawing/2014/main" id="{41F9764E-9AA0-49A3-9EA2-885EE9914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4" name="Isosceles Triangle 24">
            <a:extLst>
              <a:ext uri="{FF2B5EF4-FFF2-40B4-BE49-F238E27FC236}">
                <a16:creationId xmlns:a16="http://schemas.microsoft.com/office/drawing/2014/main" id="{FA3A4F4A-4DC4-43F2-AC2D-06211A812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5" name="Rectangle 27">
            <a:extLst>
              <a:ext uri="{FF2B5EF4-FFF2-40B4-BE49-F238E27FC236}">
                <a16:creationId xmlns:a16="http://schemas.microsoft.com/office/drawing/2014/main" id="{84CFB374-B343-457A-B567-B4D784B1F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6" name="Rectangle 28">
            <a:extLst>
              <a:ext uri="{FF2B5EF4-FFF2-40B4-BE49-F238E27FC236}">
                <a16:creationId xmlns:a16="http://schemas.microsoft.com/office/drawing/2014/main" id="{0597FEEE-1E11-4396-BB69-B43FA92F9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7" name="Rectangle 29">
            <a:extLst>
              <a:ext uri="{FF2B5EF4-FFF2-40B4-BE49-F238E27FC236}">
                <a16:creationId xmlns:a16="http://schemas.microsoft.com/office/drawing/2014/main" id="{A2DB2F81-3E68-4044-B7C2-03DEEC50D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8" name="Isosceles Triangle 29">
            <a:extLst>
              <a:ext uri="{FF2B5EF4-FFF2-40B4-BE49-F238E27FC236}">
                <a16:creationId xmlns:a16="http://schemas.microsoft.com/office/drawing/2014/main" id="{DC2F7294-2397-4C96-AB1E-E66CDEA3B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71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A20EB-3040-901E-2FBF-B88A86316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F14208-1E9B-13E5-FC99-DB02B5725A0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4218DC-0CC5-E85C-69B5-97811B7DD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4300" y="214040"/>
            <a:ext cx="10515600" cy="314497"/>
          </a:xfrm>
        </p:spPr>
        <p:txBody>
          <a:bodyPr>
            <a:noAutofit/>
          </a:bodyPr>
          <a:lstStyle/>
          <a:p>
            <a:pPr algn="ctr"/>
            <a:r>
              <a:rPr lang="en-US" altLang="ko-KR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 vs. Nb</a:t>
            </a:r>
            <a:r>
              <a:rPr lang="en-US" altLang="ko-KR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Sn APS (ANL) Undulator Performance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760050-C2C7-E14E-B4F7-25EDFFC1B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7" y="1639730"/>
            <a:ext cx="6048373" cy="44075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B60556-6BC4-07C7-E410-BB55FC0BE4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978"/>
          <a:stretch/>
        </p:blipFill>
        <p:spPr>
          <a:xfrm>
            <a:off x="6096000" y="2081735"/>
            <a:ext cx="6048373" cy="3965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5E88FB-2ED8-26C9-2449-C78748A2C0CD}"/>
              </a:ext>
            </a:extLst>
          </p:cNvPr>
          <p:cNvSpPr txBox="1"/>
          <p:nvPr/>
        </p:nvSpPr>
        <p:spPr>
          <a:xfrm>
            <a:off x="7122516" y="1162676"/>
            <a:ext cx="4800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On-axis Magnetic Field </a:t>
            </a:r>
            <a:r>
              <a:rPr lang="en-US" sz="2400" b="1" dirty="0">
                <a:solidFill>
                  <a:schemeClr val="tx1"/>
                </a:solidFill>
              </a:rPr>
              <a:t>(18 mm period length)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5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449981" y="191038"/>
            <a:ext cx="11202840" cy="314497"/>
          </a:xfrm>
        </p:spPr>
        <p:txBody>
          <a:bodyPr>
            <a:noAutofit/>
          </a:bodyPr>
          <a:lstStyle/>
          <a:p>
            <a:pPr algn="ctr"/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New FNAL DAQ/Quench Protection System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 descr="A picture containing floor, indoor, device, miller&#10;&#10;Description automatically generated">
            <a:extLst>
              <a:ext uri="{FF2B5EF4-FFF2-40B4-BE49-F238E27FC236}">
                <a16:creationId xmlns:a16="http://schemas.microsoft.com/office/drawing/2014/main" id="{DE2D3AF5-DA14-0E18-DBCC-9EE765DACD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566" y="1332047"/>
            <a:ext cx="2183329" cy="5272761"/>
          </a:xfrm>
          <a:prstGeom prst="rect">
            <a:avLst/>
          </a:prstGeom>
        </p:spPr>
      </p:pic>
      <p:pic>
        <p:nvPicPr>
          <p:cNvPr id="16" name="Picture 15" descr="A picture containing indoor, table&#10;&#10;Description automatically generated">
            <a:extLst>
              <a:ext uri="{FF2B5EF4-FFF2-40B4-BE49-F238E27FC236}">
                <a16:creationId xmlns:a16="http://schemas.microsoft.com/office/drawing/2014/main" id="{5FE1207C-6D83-78D5-D6BC-B208CFBA7E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0" b="19815"/>
          <a:stretch/>
        </p:blipFill>
        <p:spPr>
          <a:xfrm rot="5400000">
            <a:off x="5613089" y="2472949"/>
            <a:ext cx="5449871" cy="247514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77419E7A-6D29-48FE-9495-E09D378FFA32}"/>
              </a:ext>
            </a:extLst>
          </p:cNvPr>
          <p:cNvGrpSpPr/>
          <p:nvPr/>
        </p:nvGrpSpPr>
        <p:grpSpPr>
          <a:xfrm>
            <a:off x="3001407" y="1226703"/>
            <a:ext cx="4073249" cy="5484862"/>
            <a:chOff x="-53699" y="719995"/>
            <a:chExt cx="4073249" cy="5484862"/>
          </a:xfrm>
        </p:grpSpPr>
        <p:pic>
          <p:nvPicPr>
            <p:cNvPr id="18" name="Picture 1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1E6E6A08-E237-C5B4-B910-CF806897C0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28" t="39820" r="14016"/>
            <a:stretch/>
          </p:blipFill>
          <p:spPr>
            <a:xfrm>
              <a:off x="1439810" y="719995"/>
              <a:ext cx="2387734" cy="548486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1513E62-C661-E569-7C2E-CBA43D261A43}"/>
                </a:ext>
              </a:extLst>
            </p:cNvPr>
            <p:cNvSpPr txBox="1"/>
            <p:nvPr/>
          </p:nvSpPr>
          <p:spPr>
            <a:xfrm>
              <a:off x="-53699" y="744044"/>
              <a:ext cx="20435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NI cRIO-9073  DAQ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7C3C764-AD93-7607-BA25-490BD4B9F52C}"/>
                </a:ext>
              </a:extLst>
            </p:cNvPr>
            <p:cNvCxnSpPr>
              <a:cxnSpLocks/>
            </p:cNvCxnSpPr>
            <p:nvPr/>
          </p:nvCxnSpPr>
          <p:spPr>
            <a:xfrm>
              <a:off x="1135894" y="1164453"/>
              <a:ext cx="1735139" cy="32987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BADB56F-0290-C008-608E-CD4D648BAE70}"/>
                </a:ext>
              </a:extLst>
            </p:cNvPr>
            <p:cNvSpPr txBox="1"/>
            <p:nvPr/>
          </p:nvSpPr>
          <p:spPr>
            <a:xfrm>
              <a:off x="-13819" y="2210296"/>
              <a:ext cx="20435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IGBT switch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36CC993-2B24-FB87-0422-48A58E060606}"/>
                </a:ext>
              </a:extLst>
            </p:cNvPr>
            <p:cNvCxnSpPr>
              <a:cxnSpLocks/>
            </p:cNvCxnSpPr>
            <p:nvPr/>
          </p:nvCxnSpPr>
          <p:spPr>
            <a:xfrm>
              <a:off x="1337253" y="2523343"/>
              <a:ext cx="759080" cy="19686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B70E04D-43F9-99E2-C843-66A5A35EACFD}"/>
                </a:ext>
              </a:extLst>
            </p:cNvPr>
            <p:cNvSpPr txBox="1"/>
            <p:nvPr/>
          </p:nvSpPr>
          <p:spPr>
            <a:xfrm>
              <a:off x="9328" y="4942699"/>
              <a:ext cx="1574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2400 A, 0-8 V Power Supply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58852D-C004-DDEF-B0D4-3A2E267A44A9}"/>
                </a:ext>
              </a:extLst>
            </p:cNvPr>
            <p:cNvCxnSpPr>
              <a:cxnSpLocks/>
            </p:cNvCxnSpPr>
            <p:nvPr/>
          </p:nvCxnSpPr>
          <p:spPr>
            <a:xfrm>
              <a:off x="1137844" y="5445650"/>
              <a:ext cx="1398667" cy="20686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3437D51-9A10-B8C9-EBB0-EC0822445A6A}"/>
                </a:ext>
              </a:extLst>
            </p:cNvPr>
            <p:cNvSpPr txBox="1"/>
            <p:nvPr/>
          </p:nvSpPr>
          <p:spPr>
            <a:xfrm>
              <a:off x="2499314" y="3586017"/>
              <a:ext cx="1520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Dump resistor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78790CD-3429-1884-AC18-40973C492D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2210" y="3159542"/>
              <a:ext cx="476882" cy="57077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1DD69D0-1C62-7624-478F-E819A5AA6BF0}"/>
              </a:ext>
            </a:extLst>
          </p:cNvPr>
          <p:cNvSpPr txBox="1"/>
          <p:nvPr/>
        </p:nvSpPr>
        <p:spPr>
          <a:xfrm>
            <a:off x="7977626" y="6435459"/>
            <a:ext cx="1805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REAR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F816F6-9AB0-2B85-BC70-2414757433A6}"/>
              </a:ext>
            </a:extLst>
          </p:cNvPr>
          <p:cNvSpPr txBox="1"/>
          <p:nvPr/>
        </p:nvSpPr>
        <p:spPr>
          <a:xfrm>
            <a:off x="10368922" y="1042037"/>
            <a:ext cx="1805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PROBE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0A952B4-5A09-64FF-A5FF-254CF6D175EC}"/>
              </a:ext>
            </a:extLst>
          </p:cNvPr>
          <p:cNvSpPr txBox="1"/>
          <p:nvPr/>
        </p:nvSpPr>
        <p:spPr>
          <a:xfrm>
            <a:off x="181120" y="2305031"/>
            <a:ext cx="278014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00000"/>
                </a:solidFill>
              </a:rPr>
              <a:t>A quench protection system with a fast IGBT </a:t>
            </a:r>
            <a:r>
              <a:rPr lang="en-US" sz="2000" b="1" dirty="0"/>
              <a:t>(insulated gate bipolar transistor) </a:t>
            </a:r>
            <a:r>
              <a:rPr lang="en-US" sz="2000" b="1" i="0" u="none" strike="noStrike" baseline="0" dirty="0">
                <a:solidFill>
                  <a:srgbClr val="000000"/>
                </a:solidFill>
              </a:rPr>
              <a:t>switch, dump resistor and a NI compact RIO DAQ system was used. </a:t>
            </a:r>
            <a:endParaRPr lang="en-US" sz="2000" b="1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45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44428-11D4-68E1-2908-7669796C8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43EC9-DE26-DC41-2C76-DE893A07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Coil Winding and Insulation</a:t>
            </a:r>
          </a:p>
        </p:txBody>
      </p:sp>
      <p:pic>
        <p:nvPicPr>
          <p:cNvPr id="3" name="Content Placeholder 11">
            <a:extLst>
              <a:ext uri="{FF2B5EF4-FFF2-40B4-BE49-F238E27FC236}">
                <a16:creationId xmlns:a16="http://schemas.microsoft.com/office/drawing/2014/main" id="{2D269901-A72F-F37F-59C9-EDF8B22BC5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04"/>
          <a:stretch/>
        </p:blipFill>
        <p:spPr>
          <a:xfrm>
            <a:off x="596152" y="1255028"/>
            <a:ext cx="3899647" cy="2275308"/>
          </a:xfrm>
          <a:prstGeom prst="rect">
            <a:avLst/>
          </a:prstGeom>
        </p:spPr>
      </p:pic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B5F926AE-6085-4CA6-1F10-1D61310EFD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4"/>
          <a:stretch/>
        </p:blipFill>
        <p:spPr>
          <a:xfrm>
            <a:off x="596152" y="3581400"/>
            <a:ext cx="3886200" cy="2450502"/>
          </a:xfrm>
          <a:prstGeom prst="rect">
            <a:avLst/>
          </a:prstGeom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C936302D-CEC4-4572-4F70-BE22552E4C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4"/>
          <a:stretch/>
        </p:blipFill>
        <p:spPr>
          <a:xfrm>
            <a:off x="596152" y="3581400"/>
            <a:ext cx="3886200" cy="24505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9D9092-2B54-5A1C-99B8-C61EC0DDF5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" b="25905"/>
          <a:stretch/>
        </p:blipFill>
        <p:spPr>
          <a:xfrm>
            <a:off x="4976009" y="2040550"/>
            <a:ext cx="6816464" cy="35049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B2E00D-D7D3-E8A6-34FE-4A0C682ADA18}"/>
              </a:ext>
            </a:extLst>
          </p:cNvPr>
          <p:cNvSpPr txBox="1"/>
          <p:nvPr/>
        </p:nvSpPr>
        <p:spPr>
          <a:xfrm>
            <a:off x="5334000" y="1219464"/>
            <a:ext cx="5898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Two-layer coils are wound using single piece of cable in 3D printed </a:t>
            </a:r>
            <a:r>
              <a:rPr lang="en-US" sz="2000" dirty="0" err="1"/>
              <a:t>Ultem</a:t>
            </a:r>
            <a:r>
              <a:rPr lang="en-US" sz="2000" dirty="0"/>
              <a:t> mandrel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80E782-D185-EE3A-4449-6B273A22FC11}"/>
              </a:ext>
            </a:extLst>
          </p:cNvPr>
          <p:cNvSpPr txBox="1"/>
          <p:nvPr/>
        </p:nvSpPr>
        <p:spPr>
          <a:xfrm>
            <a:off x="5053128" y="5695441"/>
            <a:ext cx="6739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Coil inter-layer and outer layer insulation with E-glass tape</a:t>
            </a:r>
          </a:p>
        </p:txBody>
      </p:sp>
    </p:spTree>
    <p:extLst>
      <p:ext uri="{BB962C8B-B14F-4D97-AF65-F5344CB8AC3E}">
        <p14:creationId xmlns:p14="http://schemas.microsoft.com/office/powerpoint/2010/main" val="1299685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0100" y="261851"/>
            <a:ext cx="10515600" cy="314497"/>
          </a:xfrm>
        </p:spPr>
        <p:txBody>
          <a:bodyPr>
            <a:noAutofit/>
          </a:bodyPr>
          <a:lstStyle/>
          <a:p>
            <a:pPr algn="ctr"/>
            <a:r>
              <a:rPr lang="en-US" altLang="ko-KR" sz="4000" b="1" dirty="0">
                <a:latin typeface="Arial" panose="020B0604020202020204" pitchFamily="34" charset="0"/>
                <a:cs typeface="Arial" panose="020B0604020202020204" pitchFamily="34" charset="0"/>
              </a:rPr>
              <a:t>Properties (1)</a:t>
            </a:r>
            <a:endParaRPr lang="ko-KR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83E24-1793-4002-823C-D8D147337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6" t="24444" r="13749" b="48889"/>
          <a:stretch/>
        </p:blipFill>
        <p:spPr>
          <a:xfrm>
            <a:off x="8759633" y="76200"/>
            <a:ext cx="3343273" cy="685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7A32E1-E529-86D3-40FB-440BD75C4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7" y="1371600"/>
            <a:ext cx="11781796" cy="21886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3DEFA6-878F-1AC7-B0D6-2C46B4D3F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746" y="3790753"/>
            <a:ext cx="5960254" cy="24892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BBD566-8D87-ED9C-BC6D-264868E204F6}"/>
              </a:ext>
            </a:extLst>
          </p:cNvPr>
          <p:cNvSpPr txBox="1"/>
          <p:nvPr/>
        </p:nvSpPr>
        <p:spPr>
          <a:xfrm>
            <a:off x="6566385" y="3733800"/>
            <a:ext cx="5334000" cy="15640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Cure Cycle</a:t>
            </a: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1.5 hours at 25</a:t>
            </a:r>
            <a:r>
              <a:rPr lang="en-US" sz="24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 for followed by 1 hour at 120</a:t>
            </a:r>
            <a:r>
              <a:rPr lang="en-US" sz="24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</a:t>
            </a: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1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FDC33-65F6-1788-3D23-6184CB598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701" y="204581"/>
            <a:ext cx="6500011" cy="836901"/>
          </a:xfrm>
        </p:spPr>
        <p:txBody>
          <a:bodyPr>
            <a:normAutofit/>
          </a:bodyPr>
          <a:lstStyle/>
          <a:p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111423-3F10-9EF0-B635-A01248D88190}"/>
              </a:ext>
            </a:extLst>
          </p:cNvPr>
          <p:cNvSpPr txBox="1"/>
          <p:nvPr/>
        </p:nvSpPr>
        <p:spPr>
          <a:xfrm>
            <a:off x="3878400" y="1846200"/>
            <a:ext cx="61722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3600" i="0" dirty="0">
                <a:effectLst/>
                <a:latin typeface="Liberation Serif"/>
              </a:rPr>
              <a:t>Introduction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endParaRPr lang="en-US" sz="3600" i="0" dirty="0">
              <a:effectLst/>
              <a:latin typeface="Liberation Serif"/>
            </a:endParaRP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3600" i="0" dirty="0">
                <a:effectLst/>
                <a:latin typeface="Liberation Serif"/>
              </a:rPr>
              <a:t>What was done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endParaRPr lang="en-US" sz="3600" dirty="0">
              <a:latin typeface="Liberation Serif"/>
            </a:endParaRP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3600" i="0" dirty="0">
                <a:effectLst/>
                <a:latin typeface="Liberation Serif"/>
              </a:rPr>
              <a:t>New results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endParaRPr lang="en-US" sz="3600" i="0" dirty="0">
              <a:effectLst/>
              <a:latin typeface="Liberation Serif"/>
            </a:endParaRP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3600" dirty="0">
                <a:latin typeface="Liberation Serif"/>
              </a:rPr>
              <a:t>Conclusions</a:t>
            </a:r>
            <a:endParaRPr lang="en-US" sz="3600" i="0" dirty="0">
              <a:effectLst/>
              <a:latin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2806704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0100" y="261851"/>
            <a:ext cx="10515600" cy="314497"/>
          </a:xfrm>
        </p:spPr>
        <p:txBody>
          <a:bodyPr>
            <a:noAutofit/>
          </a:bodyPr>
          <a:lstStyle/>
          <a:p>
            <a:pPr algn="ctr"/>
            <a:r>
              <a:rPr lang="en-US" altLang="ko-KR" sz="4000" b="1" dirty="0">
                <a:latin typeface="Arial" panose="020B0604020202020204" pitchFamily="34" charset="0"/>
                <a:cs typeface="Arial" panose="020B0604020202020204" pitchFamily="34" charset="0"/>
              </a:rPr>
              <a:t>Properties (2)</a:t>
            </a:r>
            <a:endParaRPr lang="ko-KR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83E24-1793-4002-823C-D8D147337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6" t="24444" r="13749" b="48889"/>
          <a:stretch/>
        </p:blipFill>
        <p:spPr>
          <a:xfrm>
            <a:off x="8759633" y="76200"/>
            <a:ext cx="3343273" cy="685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FAD196-EC68-7A3C-ED85-07D76F3DC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1143000"/>
            <a:ext cx="7620000" cy="550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0100" y="261851"/>
            <a:ext cx="10515600" cy="314497"/>
          </a:xfrm>
        </p:spPr>
        <p:txBody>
          <a:bodyPr>
            <a:noAutofit/>
          </a:bodyPr>
          <a:lstStyle/>
          <a:p>
            <a:pPr algn="ctr"/>
            <a:r>
              <a:rPr lang="en-US" altLang="ko-KR" sz="4000" b="1" dirty="0">
                <a:latin typeface="Arial" panose="020B0604020202020204" pitchFamily="34" charset="0"/>
                <a:cs typeface="Arial" panose="020B0604020202020204" pitchFamily="34" charset="0"/>
              </a:rPr>
              <a:t>Properties (3)</a:t>
            </a:r>
            <a:endParaRPr lang="ko-KR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83E24-1793-4002-823C-D8D147337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6" t="24444" r="13749" b="48889"/>
          <a:stretch/>
        </p:blipFill>
        <p:spPr>
          <a:xfrm>
            <a:off x="8759633" y="76200"/>
            <a:ext cx="3343273" cy="685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0346A7-CBED-E719-EB64-CFAF4727F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1295400"/>
            <a:ext cx="9074108" cy="490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9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2682" y="134016"/>
            <a:ext cx="10515600" cy="314497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sz="4400" b="1" dirty="0">
                <a:latin typeface="Arial" panose="020B0604020202020204" pitchFamily="34" charset="0"/>
                <a:cs typeface="Arial" panose="020B0604020202020204" pitchFamily="34" charset="0"/>
              </a:rPr>
              <a:t>Impregnation Scalability Solved</a:t>
            </a:r>
            <a:endParaRPr lang="ko-KR" alt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485D3CCD-233D-E8BF-99F2-E81C362F6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67292"/>
              </p:ext>
            </p:extLst>
          </p:nvPr>
        </p:nvGraphicFramePr>
        <p:xfrm>
          <a:off x="4457732" y="1289471"/>
          <a:ext cx="394221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107">
                  <a:extLst>
                    <a:ext uri="{9D8B030D-6E8A-4147-A177-3AD203B41FA5}">
                      <a16:colId xmlns:a16="http://schemas.microsoft.com/office/drawing/2014/main" val="2893219045"/>
                    </a:ext>
                  </a:extLst>
                </a:gridCol>
                <a:gridCol w="1971107">
                  <a:extLst>
                    <a:ext uri="{9D8B030D-6E8A-4147-A177-3AD203B41FA5}">
                      <a16:colId xmlns:a16="http://schemas.microsoft.com/office/drawing/2014/main" val="17848929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POT LIFE,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TEMPERATURE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sz="1800" b="1" i="0" baseline="300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US" sz="1800" b="1" i="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770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16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12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748309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B99FDBE-819D-ACAD-84A8-BF2168E8F6E4}"/>
              </a:ext>
            </a:extLst>
          </p:cNvPr>
          <p:cNvGrpSpPr/>
          <p:nvPr/>
        </p:nvGrpSpPr>
        <p:grpSpPr>
          <a:xfrm>
            <a:off x="5430180" y="3141455"/>
            <a:ext cx="6590244" cy="3403068"/>
            <a:chOff x="1903983" y="3185296"/>
            <a:chExt cx="10972800" cy="359953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49FF133-769E-6193-7841-002DFE9A50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3" t="22710" r="918" b="10016"/>
            <a:stretch/>
          </p:blipFill>
          <p:spPr>
            <a:xfrm>
              <a:off x="1903983" y="3185296"/>
              <a:ext cx="10972800" cy="3599533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28697A1-B4C3-0012-53D8-FF7D71DCB3AB}"/>
                </a:ext>
              </a:extLst>
            </p:cNvPr>
            <p:cNvCxnSpPr/>
            <p:nvPr/>
          </p:nvCxnSpPr>
          <p:spPr>
            <a:xfrm flipV="1">
              <a:off x="2614015" y="4147237"/>
              <a:ext cx="3933825" cy="1533525"/>
            </a:xfrm>
            <a:prstGeom prst="straightConnector1">
              <a:avLst/>
            </a:prstGeom>
            <a:ln w="76200">
              <a:solidFill>
                <a:srgbClr val="FF33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FBCB90-4AD8-3896-A3E3-0B7EF7B463D8}"/>
                </a:ext>
              </a:extLst>
            </p:cNvPr>
            <p:cNvSpPr txBox="1"/>
            <p:nvPr/>
          </p:nvSpPr>
          <p:spPr>
            <a:xfrm rot="20281266">
              <a:off x="2846715" y="4141062"/>
              <a:ext cx="2828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Resin Injection, mold filling</a:t>
              </a:r>
              <a:endParaRPr lang="en-GB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6F44F25-DDFB-DD3E-1D16-9FD349EA85DE}"/>
                </a:ext>
              </a:extLst>
            </p:cNvPr>
            <p:cNvCxnSpPr/>
            <p:nvPr/>
          </p:nvCxnSpPr>
          <p:spPr>
            <a:xfrm flipV="1">
              <a:off x="6761435" y="3949486"/>
              <a:ext cx="3615089" cy="18786"/>
            </a:xfrm>
            <a:prstGeom prst="straightConnector1">
              <a:avLst/>
            </a:prstGeom>
            <a:ln w="76200">
              <a:solidFill>
                <a:srgbClr val="FF33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ED1CF9-A00D-2332-1208-22AE5E4514AE}"/>
                </a:ext>
              </a:extLst>
            </p:cNvPr>
            <p:cNvSpPr txBox="1"/>
            <p:nvPr/>
          </p:nvSpPr>
          <p:spPr>
            <a:xfrm>
              <a:off x="7649886" y="3185296"/>
              <a:ext cx="2755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Outflow tank filling</a:t>
              </a:r>
              <a:endParaRPr lang="en-GB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F9726AB-00F9-A219-112B-12339DF066DA}"/>
              </a:ext>
            </a:extLst>
          </p:cNvPr>
          <p:cNvSpPr txBox="1"/>
          <p:nvPr/>
        </p:nvSpPr>
        <p:spPr>
          <a:xfrm>
            <a:off x="220021" y="4852460"/>
            <a:ext cx="50289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By using one epoxy inlet into the tooling with multiple vents and an inlet pressure of 2 Bar</a:t>
            </a:r>
            <a:r>
              <a:rPr lang="en-US" sz="2000" b="1" dirty="0">
                <a:solidFill>
                  <a:srgbClr val="242424"/>
                </a:solidFill>
                <a:latin typeface="Calibri" panose="020F0502020204030204" pitchFamily="34" charset="0"/>
              </a:rPr>
              <a:t>, </a:t>
            </a:r>
            <a:r>
              <a:rPr lang="en-US" sz="20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f</a:t>
            </a:r>
            <a:r>
              <a:rPr lang="en-US" sz="2000" b="1" i="0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ill times vary from 45 min to 1.5 </a:t>
            </a:r>
            <a:r>
              <a:rPr lang="en-US" sz="2000" b="1" i="0" u="sng" dirty="0" err="1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hrs</a:t>
            </a:r>
            <a:r>
              <a:rPr lang="en-US" sz="2000" b="1" i="0" u="sng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000" b="1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for CERN accelerator quadrupoles 7.3 m long. </a:t>
            </a:r>
            <a:endParaRPr lang="en-US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F88F0B-40DA-5AFA-22C5-00DE24E337DF}"/>
              </a:ext>
            </a:extLst>
          </p:cNvPr>
          <p:cNvSpPr txBox="1"/>
          <p:nvPr/>
        </p:nvSpPr>
        <p:spPr>
          <a:xfrm>
            <a:off x="6331803" y="6495235"/>
            <a:ext cx="5098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Courtesy of J. Axensalva, F. Nobrega et al.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F3912AAC-9A31-EADC-52CE-BF5650BEADEF}"/>
              </a:ext>
            </a:extLst>
          </p:cNvPr>
          <p:cNvSpPr/>
          <p:nvPr/>
        </p:nvSpPr>
        <p:spPr>
          <a:xfrm>
            <a:off x="4309888" y="5828487"/>
            <a:ext cx="1071847" cy="3474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A5F2A35-97C7-5B42-05BF-5D66B90261BB}"/>
              </a:ext>
            </a:extLst>
          </p:cNvPr>
          <p:cNvSpPr/>
          <p:nvPr/>
        </p:nvSpPr>
        <p:spPr>
          <a:xfrm>
            <a:off x="4971671" y="2340226"/>
            <a:ext cx="884953" cy="37207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9E5E98C-D460-1251-5E32-2E333685253D}"/>
              </a:ext>
            </a:extLst>
          </p:cNvPr>
          <p:cNvCxnSpPr/>
          <p:nvPr/>
        </p:nvCxnSpPr>
        <p:spPr>
          <a:xfrm flipV="1">
            <a:off x="5856624" y="2202379"/>
            <a:ext cx="3457764" cy="37207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F4DC22E-0952-3F7A-E21D-5DDD7142A958}"/>
              </a:ext>
            </a:extLst>
          </p:cNvPr>
          <p:cNvSpPr txBox="1"/>
          <p:nvPr/>
        </p:nvSpPr>
        <p:spPr>
          <a:xfrm>
            <a:off x="9325995" y="1740714"/>
            <a:ext cx="2260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Max. time limit for impregnation process with TELENE</a:t>
            </a:r>
          </a:p>
        </p:txBody>
      </p:sp>
      <p:pic>
        <p:nvPicPr>
          <p:cNvPr id="1026" name="図 4">
            <a:extLst>
              <a:ext uri="{FF2B5EF4-FFF2-40B4-BE49-F238E27FC236}">
                <a16:creationId xmlns:a16="http://schemas.microsoft.com/office/drawing/2014/main" id="{EE519388-84BB-6F00-8FFE-A515C8E40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 t="1564" r="2554" b="3825"/>
          <a:stretch>
            <a:fillRect/>
          </a:stretch>
        </p:blipFill>
        <p:spPr bwMode="auto">
          <a:xfrm>
            <a:off x="332682" y="1707620"/>
            <a:ext cx="4125050" cy="2988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42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474B0-AB36-B99E-E94E-9F0EA3ED0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9588E-6573-BB50-B7ED-964000D2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Primary Coil Upgrade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74CD10DE-26E4-2A93-AF4B-BD7CF8C620C8}"/>
              </a:ext>
            </a:extLst>
          </p:cNvPr>
          <p:cNvSpPr txBox="1">
            <a:spLocks/>
          </p:cNvSpPr>
          <p:nvPr/>
        </p:nvSpPr>
        <p:spPr>
          <a:xfrm>
            <a:off x="1093443" y="4920615"/>
            <a:ext cx="4473558" cy="15081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</a:rPr>
              <a:t>Formvar coated 0.8 mm </a:t>
            </a:r>
            <a:r>
              <a:rPr lang="en-US" sz="2000" b="1" dirty="0" err="1">
                <a:solidFill>
                  <a:schemeClr val="tx1"/>
                </a:solidFill>
              </a:rPr>
              <a:t>NbTi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Impregnated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No. turns = 271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Inductance = 11.87 </a:t>
            </a:r>
            <a:r>
              <a:rPr lang="en-US" sz="2000" b="1" dirty="0" err="1">
                <a:solidFill>
                  <a:schemeClr val="tx1"/>
                </a:solidFill>
              </a:rPr>
              <a:t>mH</a:t>
            </a:r>
            <a:endParaRPr lang="en-US" sz="2400" b="1" u="sng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8F44BA-963A-1B96-860A-BBB2CC365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521" y="1535982"/>
            <a:ext cx="3185984" cy="3225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1D1FF5-7E8F-36A4-AEA7-EE8A94AE37E9}"/>
              </a:ext>
            </a:extLst>
          </p:cNvPr>
          <p:cNvSpPr txBox="1"/>
          <p:nvPr/>
        </p:nvSpPr>
        <p:spPr>
          <a:xfrm>
            <a:off x="2515133" y="4312527"/>
            <a:ext cx="26777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65FFCC"/>
                </a:solidFill>
                <a:latin typeface="Calibri" panose="020F0502020204030204" pitchFamily="34" charset="0"/>
              </a:rPr>
              <a:t>2 x 105 </a:t>
            </a:r>
            <a:r>
              <a:rPr lang="en-US" sz="2000" b="0" i="0" u="none" strike="noStrike" baseline="0" dirty="0">
                <a:solidFill>
                  <a:srgbClr val="65FFCC"/>
                </a:solidFill>
                <a:latin typeface="Symbol" panose="05050102010706020507" pitchFamily="18" charset="2"/>
              </a:rPr>
              <a:t></a:t>
            </a:r>
            <a:r>
              <a:rPr lang="en-US" sz="2000" b="0" i="0" u="none" strike="noStrike" baseline="0" dirty="0">
                <a:solidFill>
                  <a:srgbClr val="65FFCC"/>
                </a:solidFill>
                <a:latin typeface="Calibri" panose="020F0502020204030204" pitchFamily="34" charset="0"/>
              </a:rPr>
              <a:t> </a:t>
            </a:r>
            <a:r>
              <a:rPr lang="en-US" sz="2000" b="1" i="0" u="none" strike="noStrike" baseline="0" dirty="0">
                <a:solidFill>
                  <a:srgbClr val="65FFCC"/>
                </a:solidFill>
                <a:latin typeface="Calibri" panose="020F0502020204030204" pitchFamily="34" charset="0"/>
              </a:rPr>
              <a:t>heaters 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96E5EB-A0E7-3A8A-48C1-50E862F84A69}"/>
              </a:ext>
            </a:extLst>
          </p:cNvPr>
          <p:cNvSpPr txBox="1"/>
          <p:nvPr/>
        </p:nvSpPr>
        <p:spPr>
          <a:xfrm>
            <a:off x="2041618" y="1559434"/>
            <a:ext cx="1392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65FFCC"/>
                </a:solidFill>
                <a:latin typeface="Calibri" panose="020F0502020204030204" pitchFamily="34" charset="0"/>
              </a:rPr>
              <a:t>Rogowski </a:t>
            </a:r>
            <a:endParaRPr lang="en-US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68DA41-73A0-2A94-EC18-5862AA4DD3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681" t="10495" r="28422"/>
          <a:stretch/>
        </p:blipFill>
        <p:spPr>
          <a:xfrm>
            <a:off x="6199783" y="1636911"/>
            <a:ext cx="3250108" cy="30508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8DE022-E825-869D-A0CC-A7B70AAC946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2564" t="17654" r="22596" b="32521"/>
          <a:stretch/>
        </p:blipFill>
        <p:spPr>
          <a:xfrm>
            <a:off x="9595789" y="1636911"/>
            <a:ext cx="1224224" cy="3023623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6EDACCA-8D4D-D500-3E2E-66D1273E82BB}"/>
              </a:ext>
            </a:extLst>
          </p:cNvPr>
          <p:cNvCxnSpPr>
            <a:cxnSpLocks/>
          </p:cNvCxnSpPr>
          <p:nvPr/>
        </p:nvCxnSpPr>
        <p:spPr>
          <a:xfrm flipH="1" flipV="1">
            <a:off x="1747103" y="2189961"/>
            <a:ext cx="1080764" cy="2122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D601F34-8E07-47EA-C2E8-E4D759B93129}"/>
              </a:ext>
            </a:extLst>
          </p:cNvPr>
          <p:cNvCxnSpPr>
            <a:cxnSpLocks/>
          </p:cNvCxnSpPr>
          <p:nvPr/>
        </p:nvCxnSpPr>
        <p:spPr>
          <a:xfrm flipV="1">
            <a:off x="2965515" y="2596444"/>
            <a:ext cx="364707" cy="1716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A2C62A3-EBE1-BD85-A886-274283DEA625}"/>
              </a:ext>
            </a:extLst>
          </p:cNvPr>
          <p:cNvSpPr txBox="1"/>
          <p:nvPr/>
        </p:nvSpPr>
        <p:spPr>
          <a:xfrm>
            <a:off x="1460240" y="1005108"/>
            <a:ext cx="25555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Former primary coil</a:t>
            </a:r>
            <a:endParaRPr lang="en-US" sz="2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46E73D-E154-FBB7-7E9D-5A58E45451D1}"/>
              </a:ext>
            </a:extLst>
          </p:cNvPr>
          <p:cNvSpPr txBox="1"/>
          <p:nvPr/>
        </p:nvSpPr>
        <p:spPr>
          <a:xfrm>
            <a:off x="7313529" y="998866"/>
            <a:ext cx="25555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New primary coil</a:t>
            </a:r>
            <a:endParaRPr lang="en-US" sz="2000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2F815B7-4A94-1E6A-6A43-BD36D65EE581}"/>
              </a:ext>
            </a:extLst>
          </p:cNvPr>
          <p:cNvSpPr txBox="1">
            <a:spLocks/>
          </p:cNvSpPr>
          <p:nvPr/>
        </p:nvSpPr>
        <p:spPr>
          <a:xfrm>
            <a:off x="6874933" y="4855718"/>
            <a:ext cx="4902536" cy="15081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1"/>
                </a:solidFill>
              </a:rPr>
              <a:t>Formvar coated 1.0 mm </a:t>
            </a:r>
            <a:r>
              <a:rPr lang="en-US" sz="2000" b="1" dirty="0" err="1">
                <a:solidFill>
                  <a:schemeClr val="tx1"/>
                </a:solidFill>
              </a:rPr>
              <a:t>NbTi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Impregnated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No. turns = 504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Inductance = 25.46 </a:t>
            </a:r>
            <a:r>
              <a:rPr lang="en-US" sz="2000" b="1" dirty="0" err="1">
                <a:solidFill>
                  <a:schemeClr val="tx1"/>
                </a:solidFill>
              </a:rPr>
              <a:t>mH</a:t>
            </a:r>
            <a:endParaRPr lang="en-US" sz="2400" b="1" u="sng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97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4960A-D34C-6558-1C2E-DC9ABC52D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46ABA-57FD-CC51-C628-2614E66D0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701" y="146981"/>
            <a:ext cx="6500011" cy="836901"/>
          </a:xfrm>
        </p:spPr>
        <p:txBody>
          <a:bodyPr>
            <a:normAutofit/>
          </a:bodyPr>
          <a:lstStyle/>
          <a:p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3A1297-679D-9B18-B5BF-CC6DD9635134}"/>
              </a:ext>
            </a:extLst>
          </p:cNvPr>
          <p:cNvSpPr txBox="1"/>
          <p:nvPr/>
        </p:nvSpPr>
        <p:spPr>
          <a:xfrm>
            <a:off x="191291" y="994111"/>
            <a:ext cx="5983732" cy="6206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609584">
              <a:lnSpc>
                <a:spcPct val="100000"/>
              </a:lnSpc>
              <a:spcBef>
                <a:spcPts val="1315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/>
                </a:solidFill>
                <a:latin typeface="Helvetica"/>
              </a:rPr>
              <a:t>Superconducting magnets are impregnated with epoxy to improve their insulating and mechanical properties.</a:t>
            </a:r>
          </a:p>
          <a:p>
            <a:pPr marL="342900" lvl="0" indent="-342900" defTabSz="609584">
              <a:lnSpc>
                <a:spcPct val="100000"/>
              </a:lnSpc>
              <a:spcBef>
                <a:spcPts val="1315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/>
                </a:solidFill>
                <a:latin typeface="Helvetica"/>
              </a:rPr>
              <a:t>CTD-101K is the epoxy used in modern accelerator due to low viscosity and long pot life. </a:t>
            </a:r>
          </a:p>
          <a:p>
            <a:pPr marL="342900" lvl="0" indent="-342900" defTabSz="609584">
              <a:lnSpc>
                <a:spcPct val="100000"/>
              </a:lnSpc>
              <a:spcBef>
                <a:spcPts val="1315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Helvetica"/>
              </a:rPr>
              <a:t>However, epoxy cracking during operation under large Lorentz forces leads to heat release which causes long magnet training.</a:t>
            </a:r>
          </a:p>
          <a:p>
            <a:pPr marL="342900" lvl="0" indent="-342900" defTabSz="609584">
              <a:lnSpc>
                <a:spcPct val="100000"/>
              </a:lnSpc>
              <a:spcBef>
                <a:spcPts val="1315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Helvetica"/>
              </a:rPr>
              <a:t>A new impregnation resin called TELENE</a:t>
            </a:r>
            <a:r>
              <a:rPr lang="en-US" sz="2200" b="1" i="0" dirty="0">
                <a:effectLst/>
                <a:latin typeface="Liberation Serif"/>
              </a:rPr>
              <a:t>®</a:t>
            </a:r>
            <a:r>
              <a:rPr lang="en-US" sz="2200" b="1" dirty="0">
                <a:latin typeface="Helvetica"/>
              </a:rPr>
              <a:t> was developed at RIMTEC, Japan, and is being studied within an US-Japan collaboration to reduce magnet training.</a:t>
            </a:r>
          </a:p>
          <a:p>
            <a:pPr marL="342900" lvl="0" indent="-342900" defTabSz="609584">
              <a:lnSpc>
                <a:spcPct val="100000"/>
              </a:lnSpc>
              <a:spcBef>
                <a:spcPts val="1315"/>
              </a:spcBef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18E499-6E4B-A852-F4B3-2E4AFBB3F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023" y="1303213"/>
            <a:ext cx="5861387" cy="42712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53B35B-7D67-DCA9-9507-58C6C521D9FA}"/>
              </a:ext>
            </a:extLst>
          </p:cNvPr>
          <p:cNvSpPr txBox="1"/>
          <p:nvPr/>
        </p:nvSpPr>
        <p:spPr>
          <a:xfrm>
            <a:off x="7117651" y="5741377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Examples of long </a:t>
            </a:r>
            <a:r>
              <a:rPr lang="en-US" b="1" dirty="0" err="1">
                <a:solidFill>
                  <a:srgbClr val="C00000"/>
                </a:solidFill>
              </a:rPr>
              <a:t>NbTi</a:t>
            </a:r>
            <a:r>
              <a:rPr lang="en-US" b="1" dirty="0">
                <a:solidFill>
                  <a:srgbClr val="C00000"/>
                </a:solidFill>
              </a:rPr>
              <a:t> and Nb</a:t>
            </a:r>
            <a:r>
              <a:rPr lang="en-US" b="1" baseline="-25000" dirty="0">
                <a:solidFill>
                  <a:srgbClr val="C00000"/>
                </a:solidFill>
              </a:rPr>
              <a:t>3</a:t>
            </a:r>
            <a:r>
              <a:rPr lang="en-US" b="1" dirty="0">
                <a:solidFill>
                  <a:srgbClr val="C00000"/>
                </a:solidFill>
              </a:rPr>
              <a:t>Sn undulator magnet training</a:t>
            </a:r>
          </a:p>
        </p:txBody>
      </p:sp>
    </p:spTree>
    <p:extLst>
      <p:ext uri="{BB962C8B-B14F-4D97-AF65-F5344CB8AC3E}">
        <p14:creationId xmlns:p14="http://schemas.microsoft.com/office/powerpoint/2010/main" val="198237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9A380-636F-031C-BF8A-30A6A7202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6A65-AFF7-FF13-5429-0BD58CB02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What is TELENE</a:t>
            </a:r>
            <a:r>
              <a:rPr lang="en-US" sz="3600" b="1" i="0" dirty="0">
                <a:effectLst/>
                <a:latin typeface="Liberation Serif"/>
              </a:rPr>
              <a:t>®</a:t>
            </a:r>
            <a:endParaRPr lang="en-US" noProof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10322B-5482-5454-2CB3-605114269FA6}"/>
              </a:ext>
            </a:extLst>
          </p:cNvPr>
          <p:cNvSpPr/>
          <p:nvPr/>
        </p:nvSpPr>
        <p:spPr>
          <a:xfrm>
            <a:off x="319115" y="1490008"/>
            <a:ext cx="42840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3333FF"/>
              </a:buClr>
              <a:defRPr/>
            </a:pPr>
            <a:r>
              <a:rPr lang="en-US" sz="2400" b="1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novel </a:t>
            </a:r>
            <a:r>
              <a:rPr lang="en-US" sz="2400" b="1" u="sng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organic</a:t>
            </a:r>
            <a:r>
              <a:rPr lang="en-US" sz="2400" b="1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olefin-based thermosetting dicyclopentadiene (DCP) resin, commercially available as TELENE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</a:t>
            </a:r>
            <a:r>
              <a:rPr lang="en-US" sz="2400" b="1" kern="0" dirty="0">
                <a:latin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at RIMTEC. </a:t>
            </a:r>
            <a:endParaRPr lang="en-US" sz="2400" b="1" kern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443AC-2B07-E410-75B1-DAA52A65DC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3" t="19902" r="46130" b="27448"/>
          <a:stretch/>
        </p:blipFill>
        <p:spPr>
          <a:xfrm>
            <a:off x="668181" y="3429000"/>
            <a:ext cx="2897352" cy="2023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BAF441-270A-3A7E-DD57-6CCE66DF01E2}"/>
              </a:ext>
            </a:extLst>
          </p:cNvPr>
          <p:cNvSpPr txBox="1"/>
          <p:nvPr/>
        </p:nvSpPr>
        <p:spPr>
          <a:xfrm>
            <a:off x="632320" y="5638800"/>
            <a:ext cx="365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Dicyclopentadiene (C</a:t>
            </a:r>
            <a:r>
              <a:rPr lang="en-US" baseline="-25000" dirty="0"/>
              <a:t>10</a:t>
            </a:r>
            <a:r>
              <a:rPr lang="en-US" dirty="0"/>
              <a:t>H</a:t>
            </a:r>
            <a:r>
              <a:rPr lang="en-US" baseline="-25000" dirty="0"/>
              <a:t>12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9D6223-FDCE-16FA-8D04-DADA153C3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678541" y="-181508"/>
            <a:ext cx="3207329" cy="75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271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AE3FF-028C-9A57-F267-2336AD39B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D997F-7311-1FE6-F526-4F32FB6A3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Why TELENE?</a:t>
            </a:r>
          </a:p>
        </p:txBody>
      </p:sp>
      <p:pic>
        <p:nvPicPr>
          <p:cNvPr id="5" name="図 2">
            <a:extLst>
              <a:ext uri="{FF2B5EF4-FFF2-40B4-BE49-F238E27FC236}">
                <a16:creationId xmlns:a16="http://schemas.microsoft.com/office/drawing/2014/main" id="{AC28DFF7-89AA-DEB7-BABB-047ECBFEF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13520"/>
            <a:ext cx="4094048" cy="2649859"/>
          </a:xfrm>
          <a:prstGeom prst="rect">
            <a:avLst/>
          </a:prstGeom>
        </p:spPr>
      </p:pic>
      <p:pic>
        <p:nvPicPr>
          <p:cNvPr id="8" name="図 4">
            <a:extLst>
              <a:ext uri="{FF2B5EF4-FFF2-40B4-BE49-F238E27FC236}">
                <a16:creationId xmlns:a16="http://schemas.microsoft.com/office/drawing/2014/main" id="{753ACFD3-74E6-6770-8DCC-637DE0871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808" y="1577888"/>
            <a:ext cx="4293544" cy="2800322"/>
          </a:xfrm>
          <a:prstGeom prst="rect">
            <a:avLst/>
          </a:prstGeom>
        </p:spPr>
      </p:pic>
      <p:pic>
        <p:nvPicPr>
          <p:cNvPr id="10" name="図 5">
            <a:extLst>
              <a:ext uri="{FF2B5EF4-FFF2-40B4-BE49-F238E27FC236}">
                <a16:creationId xmlns:a16="http://schemas.microsoft.com/office/drawing/2014/main" id="{DEAC800C-FE3A-F9AA-31BE-55EB22A00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954" y="1728351"/>
            <a:ext cx="4065311" cy="264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401A5A-9957-A8DC-58C5-2539829D153E}"/>
              </a:ext>
            </a:extLst>
          </p:cNvPr>
          <p:cNvSpPr txBox="1"/>
          <p:nvPr/>
        </p:nvSpPr>
        <p:spPr>
          <a:xfrm>
            <a:off x="457200" y="4724400"/>
            <a:ext cx="32973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/>
              <a:t>Specific heat C</a:t>
            </a:r>
            <a:r>
              <a:rPr lang="en-US" sz="2400" b="1" i="0" u="none" strike="noStrike" baseline="-25000" dirty="0"/>
              <a:t>p</a:t>
            </a:r>
            <a:r>
              <a:rPr lang="en-US" sz="2400" b="1" i="0" u="none" strike="noStrike" baseline="0" dirty="0"/>
              <a:t> is only somewhat larger than for epoxy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240F2C-7E54-63E7-1965-5C8E19CA9463}"/>
              </a:ext>
            </a:extLst>
          </p:cNvPr>
          <p:cNvSpPr txBox="1"/>
          <p:nvPr/>
        </p:nvSpPr>
        <p:spPr>
          <a:xfrm>
            <a:off x="4800600" y="4768334"/>
            <a:ext cx="32149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/>
              <a:t>Thermal conductivity is larger than for epoxy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2E5D37-BEAB-0D91-FA05-DBEC785F653D}"/>
              </a:ext>
            </a:extLst>
          </p:cNvPr>
          <p:cNvSpPr txBox="1"/>
          <p:nvPr/>
        </p:nvSpPr>
        <p:spPr>
          <a:xfrm>
            <a:off x="8610600" y="4768334"/>
            <a:ext cx="3505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It a</a:t>
            </a:r>
            <a:r>
              <a:rPr lang="en-US" sz="2400" b="1" i="0" u="none" strike="noStrike" baseline="0" dirty="0"/>
              <a:t>ccepts much larger strains than epoxy, </a:t>
            </a:r>
            <a:r>
              <a:rPr lang="en-US" sz="2400" b="1" i="0" u="sng" strike="noStrike" baseline="0" dirty="0"/>
              <a:t>also at cryogenic temperature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94331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D74F8-9B86-EA2E-71A7-030641B98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F69154D-D892-AA64-D7B1-ABD430FFA2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02" t="12757" r="19547" b="10617"/>
          <a:stretch/>
        </p:blipFill>
        <p:spPr>
          <a:xfrm>
            <a:off x="5368661" y="1221797"/>
            <a:ext cx="6823339" cy="52241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992B4E-32FA-3E9D-5BA4-29EEF06AD099}"/>
              </a:ext>
            </a:extLst>
          </p:cNvPr>
          <p:cNvSpPr txBox="1"/>
          <p:nvPr/>
        </p:nvSpPr>
        <p:spPr>
          <a:xfrm>
            <a:off x="282266" y="1140812"/>
            <a:ext cx="5086395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i="0" strike="noStrike" baseline="0" dirty="0"/>
              <a:t>The first studies with TELENE were performed using Nb</a:t>
            </a:r>
            <a:r>
              <a:rPr lang="en-US" sz="2000" b="1" i="0" strike="noStrike" baseline="-25000" dirty="0"/>
              <a:t>3</a:t>
            </a:r>
            <a:r>
              <a:rPr lang="en-US" sz="2000" b="1" i="0" strike="noStrike" baseline="0" dirty="0"/>
              <a:t>Sn undulator models developed at ANL for the APS.</a:t>
            </a:r>
          </a:p>
          <a:p>
            <a:pPr algn="l"/>
            <a:endParaRPr lang="en-US" sz="800" b="1" i="0" u="sng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i="0" strike="noStrike" baseline="0" dirty="0"/>
              <a:t>5 periods undulator short models were fabricated at ANL </a:t>
            </a:r>
            <a:r>
              <a:rPr lang="en-US" sz="2000" b="1" dirty="0"/>
              <a:t>with an S2-glass braided 0.6 mm </a:t>
            </a:r>
            <a:r>
              <a:rPr lang="en-US" sz="2000" b="1" i="0" u="none" strike="noStrike" baseline="0" dirty="0"/>
              <a:t>Nb</a:t>
            </a:r>
            <a:r>
              <a:rPr lang="en-US" sz="2000" b="1" i="0" u="none" strike="noStrike" baseline="-25000" dirty="0"/>
              <a:t>3</a:t>
            </a:r>
            <a:r>
              <a:rPr lang="en-US" sz="2000" b="1" i="0" u="none" strike="noStrike" baseline="0" dirty="0"/>
              <a:t>Sn wire.</a:t>
            </a:r>
          </a:p>
          <a:p>
            <a:pPr algn="l"/>
            <a:endParaRPr lang="en-US" sz="800" b="1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i="0" u="none" strike="noStrike" baseline="0" dirty="0"/>
              <a:t>After winding, the magnets </a:t>
            </a:r>
            <a:r>
              <a:rPr lang="en-US" sz="2000" b="1" i="0" strike="noStrike" baseline="0" dirty="0"/>
              <a:t>were heat treated</a:t>
            </a:r>
            <a:r>
              <a:rPr lang="en-US" sz="2000" b="1" dirty="0"/>
              <a:t> </a:t>
            </a:r>
            <a:r>
              <a:rPr lang="en-US" sz="2000" b="1" i="0" strike="noStrike" baseline="0" dirty="0"/>
              <a:t>at FNAL in argon </a:t>
            </a:r>
            <a:r>
              <a:rPr lang="en-US" sz="2000" b="1" i="0" u="none" strike="noStrike" baseline="0" dirty="0"/>
              <a:t>using well-established treatment cycles.</a:t>
            </a:r>
          </a:p>
          <a:p>
            <a:pPr algn="l"/>
            <a:endParaRPr lang="en-US" sz="800" b="1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i="0" u="none" strike="noStrike" baseline="0" dirty="0"/>
              <a:t>Then they were impregnated with </a:t>
            </a:r>
            <a:r>
              <a:rPr lang="en-US" sz="2000" b="1" i="0" strike="noStrike" baseline="0" dirty="0"/>
              <a:t>TELENE at FNAL. </a:t>
            </a:r>
          </a:p>
          <a:p>
            <a:pPr algn="l"/>
            <a:endParaRPr lang="en-US" sz="800" b="1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Finally, they were </a:t>
            </a:r>
            <a:r>
              <a:rPr lang="en-US" sz="2000" b="1" u="sng" dirty="0"/>
              <a:t>tested at FNAL </a:t>
            </a:r>
            <a:r>
              <a:rPr lang="en-US" sz="2000" b="1" dirty="0"/>
              <a:t>in the Superconducting R&amp;D lab, using a new DAQ </a:t>
            </a:r>
            <a:r>
              <a:rPr lang="en-US" sz="2000" b="1" dirty="0" err="1"/>
              <a:t>hardware&amp;software</a:t>
            </a:r>
            <a:r>
              <a:rPr lang="en-US" sz="2000" b="1" dirty="0"/>
              <a:t> system for quench protection.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67FFCDF-A1CF-BE10-BC94-616D9DA1D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45" y="161965"/>
            <a:ext cx="10289894" cy="836901"/>
          </a:xfrm>
        </p:spPr>
        <p:txBody>
          <a:bodyPr>
            <a:normAutofit/>
          </a:bodyPr>
          <a:lstStyle/>
          <a:p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TELENE in Superconducting Undulators</a:t>
            </a:r>
          </a:p>
        </p:txBody>
      </p:sp>
    </p:spTree>
    <p:extLst>
      <p:ext uri="{BB962C8B-B14F-4D97-AF65-F5344CB8AC3E}">
        <p14:creationId xmlns:p14="http://schemas.microsoft.com/office/powerpoint/2010/main" val="1545892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9BB92-8572-0550-6028-220A6F4B6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54FB3A4-20B4-5245-26CA-E7929D4606DA}"/>
              </a:ext>
            </a:extLst>
          </p:cNvPr>
          <p:cNvSpPr txBox="1"/>
          <p:nvPr/>
        </p:nvSpPr>
        <p:spPr>
          <a:xfrm>
            <a:off x="1195642" y="1069217"/>
            <a:ext cx="5275452" cy="70788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Performance reproducibility but long training on this side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337F85-4A5E-DA80-4F6D-6C8D8A2E9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663" y="15138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Nb</a:t>
            </a:r>
            <a:r>
              <a:rPr lang="en-US" baseline="-25000" noProof="0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Sn Undulator Training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884FE4C-43F9-A4E8-DC9D-F65EB552C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840" y="1302444"/>
            <a:ext cx="31273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1A331E4A-7805-6D75-96C7-75193FA97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39" y="4499456"/>
            <a:ext cx="2670175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316BF04D-AD9B-743E-12F1-078CD42EA78B}"/>
              </a:ext>
            </a:extLst>
          </p:cNvPr>
          <p:cNvGrpSpPr/>
          <p:nvPr/>
        </p:nvGrpSpPr>
        <p:grpSpPr>
          <a:xfrm>
            <a:off x="356421" y="903619"/>
            <a:ext cx="7997358" cy="5226248"/>
            <a:chOff x="356420" y="903619"/>
            <a:chExt cx="8115783" cy="54148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66429C7-378C-8EE2-5339-894931494513}"/>
                </a:ext>
              </a:extLst>
            </p:cNvPr>
            <p:cNvGrpSpPr/>
            <p:nvPr/>
          </p:nvGrpSpPr>
          <p:grpSpPr>
            <a:xfrm>
              <a:off x="356420" y="903619"/>
              <a:ext cx="8115783" cy="5414808"/>
              <a:chOff x="299767" y="998866"/>
              <a:chExt cx="8115783" cy="5414808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1BDAD536-EA2D-0578-A8C7-9E8BFEF43792}"/>
                  </a:ext>
                </a:extLst>
              </p:cNvPr>
              <p:cNvGrpSpPr/>
              <p:nvPr/>
            </p:nvGrpSpPr>
            <p:grpSpPr>
              <a:xfrm>
                <a:off x="299767" y="1937179"/>
                <a:ext cx="8115783" cy="4476495"/>
                <a:chOff x="-1519419" y="1319468"/>
                <a:chExt cx="8115783" cy="4476495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506629B2-7A16-763F-63D5-05F593C62EB9}"/>
                    </a:ext>
                  </a:extLst>
                </p:cNvPr>
                <p:cNvGrpSpPr/>
                <p:nvPr/>
              </p:nvGrpSpPr>
              <p:grpSpPr>
                <a:xfrm>
                  <a:off x="-1519419" y="1319468"/>
                  <a:ext cx="8115783" cy="4476495"/>
                  <a:chOff x="4757018" y="1577019"/>
                  <a:chExt cx="8115783" cy="4476495"/>
                </a:xfrm>
              </p:grpSpPr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E8D6620F-21FA-CEBC-8AAB-7E7827BC60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757018" y="1577019"/>
                    <a:ext cx="8115783" cy="4476495"/>
                  </a:xfrm>
                  <a:prstGeom prst="rect">
                    <a:avLst/>
                  </a:prstGeom>
                </p:spPr>
              </p:pic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5397E327-9796-5F2D-9E58-D4E2734F6A8B}"/>
                      </a:ext>
                    </a:extLst>
                  </p:cNvPr>
                  <p:cNvSpPr txBox="1"/>
                  <p:nvPr/>
                </p:nvSpPr>
                <p:spPr>
                  <a:xfrm>
                    <a:off x="5754914" y="4209861"/>
                    <a:ext cx="5362996" cy="101566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2000" b="1" dirty="0">
                        <a:solidFill>
                          <a:schemeClr val="accent3">
                            <a:lumMod val="50000"/>
                          </a:schemeClr>
                        </a:solidFill>
                      </a:rPr>
                      <a:t>Small undulator magnets SMM3 to SMM6 on this side nearly identical and impregnated with standard CTD-101K epoxy</a:t>
                    </a:r>
                  </a:p>
                </p:txBody>
              </p:sp>
            </p:grp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383E0A02-1CB8-A48F-215E-FF21C99E5E64}"/>
                    </a:ext>
                  </a:extLst>
                </p:cNvPr>
                <p:cNvSpPr/>
                <p:nvPr/>
              </p:nvSpPr>
              <p:spPr>
                <a:xfrm>
                  <a:off x="4978243" y="2709661"/>
                  <a:ext cx="964936" cy="901963"/>
                </a:xfrm>
                <a:prstGeom prst="ellipse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9EDD1A9-5564-8394-5F04-A75DA4AC5811}"/>
                  </a:ext>
                </a:extLst>
              </p:cNvPr>
              <p:cNvCxnSpPr/>
              <p:nvPr/>
            </p:nvCxnSpPr>
            <p:spPr>
              <a:xfrm flipV="1">
                <a:off x="6553200" y="998866"/>
                <a:ext cx="0" cy="1015546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82F6F75-098F-C9A5-04BE-49A8FDB5BD07}"/>
                </a:ext>
              </a:extLst>
            </p:cNvPr>
            <p:cNvCxnSpPr/>
            <p:nvPr/>
          </p:nvCxnSpPr>
          <p:spPr>
            <a:xfrm>
              <a:off x="6609853" y="2641599"/>
              <a:ext cx="1635106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1EE3259-254C-89B0-AC06-D0E5924B5410}"/>
                </a:ext>
              </a:extLst>
            </p:cNvPr>
            <p:cNvCxnSpPr/>
            <p:nvPr/>
          </p:nvCxnSpPr>
          <p:spPr>
            <a:xfrm>
              <a:off x="1354316" y="3149600"/>
              <a:ext cx="52555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644A67-C795-02D9-418D-E89E22A2278E}"/>
                </a:ext>
              </a:extLst>
            </p:cNvPr>
            <p:cNvSpPr txBox="1"/>
            <p:nvPr/>
          </p:nvSpPr>
          <p:spPr>
            <a:xfrm>
              <a:off x="5742733" y="3149600"/>
              <a:ext cx="824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820 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C7704B9-3EB3-FC45-0B51-41FE6D0AB009}"/>
                </a:ext>
              </a:extLst>
            </p:cNvPr>
            <p:cNvSpPr txBox="1"/>
            <p:nvPr/>
          </p:nvSpPr>
          <p:spPr>
            <a:xfrm>
              <a:off x="6715278" y="2633814"/>
              <a:ext cx="964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1000 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C7FC5BE-A106-768E-FD0C-BB77C77A2A3C}"/>
              </a:ext>
            </a:extLst>
          </p:cNvPr>
          <p:cNvSpPr txBox="1"/>
          <p:nvPr/>
        </p:nvSpPr>
        <p:spPr>
          <a:xfrm>
            <a:off x="643507" y="6086203"/>
            <a:ext cx="84271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Training elimination allows reducing the operation margin of these magnets by increasing the operation current from 820 A to at least 1000 A</a:t>
            </a:r>
            <a:r>
              <a:rPr lang="en-US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b="1" u="sng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7A0F56-7287-9181-4405-FC040164D906}"/>
              </a:ext>
            </a:extLst>
          </p:cNvPr>
          <p:cNvCxnSpPr>
            <a:cxnSpLocks/>
          </p:cNvCxnSpPr>
          <p:nvPr/>
        </p:nvCxnSpPr>
        <p:spPr>
          <a:xfrm flipH="1" flipV="1">
            <a:off x="8179533" y="2201333"/>
            <a:ext cx="1919635" cy="28273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8834682-98E9-D273-7A0A-AC882171CF3A}"/>
              </a:ext>
            </a:extLst>
          </p:cNvPr>
          <p:cNvSpPr txBox="1"/>
          <p:nvPr/>
        </p:nvSpPr>
        <p:spPr>
          <a:xfrm>
            <a:off x="6704096" y="1010459"/>
            <a:ext cx="1919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SSL of 1,140 A reached after two quenches</a:t>
            </a:r>
          </a:p>
        </p:txBody>
      </p:sp>
    </p:spTree>
    <p:extLst>
      <p:ext uri="{BB962C8B-B14F-4D97-AF65-F5344CB8AC3E}">
        <p14:creationId xmlns:p14="http://schemas.microsoft.com/office/powerpoint/2010/main" val="2003801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D8035-9D6E-C482-7A7D-3C4685895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478A3-43A0-DE26-6E06-65DE9FB06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Impact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32816-8B25-AE3A-BBF1-A4945A881D90}"/>
              </a:ext>
            </a:extLst>
          </p:cNvPr>
          <p:cNvSpPr txBox="1"/>
          <p:nvPr/>
        </p:nvSpPr>
        <p:spPr>
          <a:xfrm>
            <a:off x="381000" y="1219200"/>
            <a:ext cx="11536218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iberation Serif"/>
              </a:rPr>
              <a:t>The </a:t>
            </a:r>
            <a:r>
              <a:rPr lang="en-US" sz="2000" dirty="0">
                <a:latin typeface="Liberation Serif"/>
              </a:rPr>
              <a:t>best </a:t>
            </a:r>
            <a:r>
              <a:rPr lang="en-US" sz="2000" b="0" i="0" dirty="0">
                <a:effectLst/>
                <a:latin typeface="Liberation Serif"/>
              </a:rPr>
              <a:t>Nb</a:t>
            </a:r>
            <a:r>
              <a:rPr lang="en-US" sz="2000" b="0" i="0" baseline="-25000" dirty="0">
                <a:effectLst/>
                <a:latin typeface="Liberation Serif"/>
              </a:rPr>
              <a:t>3</a:t>
            </a:r>
            <a:r>
              <a:rPr lang="en-US" sz="2000" b="0" i="0" dirty="0">
                <a:effectLst/>
                <a:latin typeface="Liberation Serif"/>
              </a:rPr>
              <a:t>Sn undulator magnets for the ANL Advanced Photon Source showed performance reproducibility but long training, which did </a:t>
            </a:r>
            <a:r>
              <a:rPr lang="en-US" sz="2000" i="0" dirty="0">
                <a:effectLst/>
                <a:latin typeface="Liberation Serif"/>
              </a:rPr>
              <a:t>not allow obtaining the expected 50% increase of the on-axis magnetic field with respect to the ~1 T produced in the ANL </a:t>
            </a:r>
            <a:r>
              <a:rPr lang="en-US" sz="2000" i="0" dirty="0" err="1">
                <a:effectLst/>
                <a:latin typeface="Liberation Serif"/>
              </a:rPr>
              <a:t>NbTi</a:t>
            </a:r>
            <a:r>
              <a:rPr lang="en-US" sz="2000" i="0" dirty="0">
                <a:effectLst/>
                <a:latin typeface="Liberation Serif"/>
              </a:rPr>
              <a:t> undulator. </a:t>
            </a:r>
          </a:p>
          <a:p>
            <a:pPr algn="just" rtl="0"/>
            <a:endParaRPr lang="en-US" sz="2000" i="0" dirty="0">
              <a:effectLst/>
              <a:latin typeface="Liberation Serif"/>
            </a:endParaRP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iberation Serif"/>
              </a:rPr>
              <a:t>By replacing the CTD-101K® epoxy with </a:t>
            </a:r>
            <a:r>
              <a:rPr lang="en-US" sz="2000" b="1" i="0" dirty="0">
                <a:effectLst/>
                <a:latin typeface="Liberation Serif"/>
              </a:rPr>
              <a:t>TELENE®</a:t>
            </a:r>
            <a:r>
              <a:rPr lang="en-US" sz="2000" b="0" i="0" dirty="0">
                <a:effectLst/>
                <a:latin typeface="Liberation Serif"/>
              </a:rPr>
              <a:t>, </a:t>
            </a:r>
            <a:r>
              <a:rPr lang="en-US" sz="2000" b="1" i="0" dirty="0">
                <a:effectLst/>
                <a:latin typeface="Liberation Serif"/>
              </a:rPr>
              <a:t>training and magnet retraining after a thermal cycle were nearly eliminated, with only a couple of quenches needed before reaching short sample limit over 1,100 A</a:t>
            </a:r>
            <a:r>
              <a:rPr lang="en-US" sz="2000" b="0" i="0" dirty="0">
                <a:effectLst/>
                <a:latin typeface="Liberation Serif"/>
              </a:rPr>
              <a:t>. </a:t>
            </a:r>
            <a:r>
              <a:rPr lang="en-US" sz="2000" b="1" i="0" u="sng" dirty="0">
                <a:solidFill>
                  <a:srgbClr val="C00000"/>
                </a:solidFill>
                <a:effectLst/>
                <a:latin typeface="Liberation Serif"/>
              </a:rPr>
              <a:t>This allows increasing the operation current to at least 1000 A, i.e. a 40% increase of the on-axis field.</a:t>
            </a:r>
          </a:p>
          <a:p>
            <a:pPr algn="just" rtl="0"/>
            <a:endParaRPr lang="en-US" sz="2000" dirty="0">
              <a:solidFill>
                <a:srgbClr val="C00000"/>
              </a:solidFill>
              <a:latin typeface="Liberation Serif"/>
            </a:endParaRPr>
          </a:p>
          <a:p>
            <a:pPr algn="ctr" rtl="0"/>
            <a:r>
              <a:rPr lang="en-US" sz="2400" b="1" i="0" dirty="0">
                <a:solidFill>
                  <a:srgbClr val="C00000"/>
                </a:solidFill>
                <a:effectLst/>
                <a:latin typeface="Liberation Serif"/>
              </a:rPr>
              <a:t>Because of its superior ductility and toughness, TELENE will thus enable operation of Nb</a:t>
            </a:r>
            <a:r>
              <a:rPr lang="en-US" sz="2400" b="1" i="0" baseline="-25000" dirty="0">
                <a:solidFill>
                  <a:srgbClr val="C00000"/>
                </a:solidFill>
                <a:effectLst/>
                <a:latin typeface="Liberation Serif"/>
              </a:rPr>
              <a:t>3</a:t>
            </a:r>
            <a:r>
              <a:rPr lang="en-US" sz="2400" b="1" i="0" dirty="0">
                <a:solidFill>
                  <a:srgbClr val="C00000"/>
                </a:solidFill>
                <a:effectLst/>
                <a:latin typeface="Liberation Serif"/>
              </a:rPr>
              <a:t>Sn undulators much closer to their short sample limit, </a:t>
            </a:r>
            <a:r>
              <a:rPr lang="en-US" sz="2400" b="1" i="0" u="sng" dirty="0">
                <a:solidFill>
                  <a:srgbClr val="C00000"/>
                </a:solidFill>
                <a:effectLst/>
                <a:latin typeface="Liberation Serif"/>
              </a:rPr>
              <a:t>expanding the energy range and brightness intensity of light sources</a:t>
            </a:r>
            <a:r>
              <a:rPr lang="en-US" sz="2400" b="1" i="0" dirty="0">
                <a:solidFill>
                  <a:srgbClr val="C00000"/>
                </a:solidFill>
                <a:effectLst/>
                <a:latin typeface="Liberation Serif"/>
              </a:rPr>
              <a:t>. </a:t>
            </a:r>
          </a:p>
          <a:p>
            <a:pPr algn="ctr" rtl="0"/>
            <a:endParaRPr lang="en-US" sz="2400" b="1" i="0" dirty="0">
              <a:solidFill>
                <a:srgbClr val="C00000"/>
              </a:solidFill>
              <a:effectLst/>
              <a:latin typeface="Liberation Serif"/>
            </a:endParaRPr>
          </a:p>
          <a:p>
            <a:pPr algn="ctr" rtl="0"/>
            <a:r>
              <a:rPr lang="en-US" sz="2400" b="1" i="0" dirty="0">
                <a:solidFill>
                  <a:srgbClr val="C00000"/>
                </a:solidFill>
                <a:effectLst/>
                <a:latin typeface="Liberation Serif"/>
              </a:rPr>
              <a:t>TELENE is Co-60 gamma radiation resistant up to 7-8 </a:t>
            </a:r>
            <a:r>
              <a:rPr lang="en-US" sz="2400" b="1" i="0" dirty="0" err="1">
                <a:solidFill>
                  <a:srgbClr val="C00000"/>
                </a:solidFill>
                <a:effectLst/>
                <a:latin typeface="Liberation Serif"/>
              </a:rPr>
              <a:t>MGy</a:t>
            </a:r>
            <a:r>
              <a:rPr lang="en-US" sz="2400" b="1" i="0" dirty="0">
                <a:solidFill>
                  <a:srgbClr val="C00000"/>
                </a:solidFill>
                <a:effectLst/>
                <a:latin typeface="Liberation Serif"/>
              </a:rPr>
              <a:t>, and therefore already applicable to impregnate planar, helical and universal devices operating in lower radiation environments than high energy colliders.</a:t>
            </a:r>
            <a:endParaRPr lang="en-US" sz="2400" b="1" i="0" dirty="0">
              <a:solidFill>
                <a:srgbClr val="C00000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93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8196E-690D-BFFA-984B-8C432BA66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>
            <a:extLst>
              <a:ext uri="{FF2B5EF4-FFF2-40B4-BE49-F238E27FC236}">
                <a16:creationId xmlns:a16="http://schemas.microsoft.com/office/drawing/2014/main" id="{66F8ED55-016D-3F17-DF01-DF63CB697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5" t="41992" r="23851" b="17242"/>
          <a:stretch>
            <a:fillRect/>
          </a:stretch>
        </p:blipFill>
        <p:spPr bwMode="auto">
          <a:xfrm>
            <a:off x="308613" y="1472377"/>
            <a:ext cx="3438890" cy="240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AA7934-4999-832F-F123-50DE8336B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600" y="161965"/>
            <a:ext cx="10289894" cy="836901"/>
          </a:xfrm>
        </p:spPr>
        <p:txBody>
          <a:bodyPr>
            <a:normAutofit/>
          </a:bodyPr>
          <a:lstStyle/>
          <a:p>
            <a:pPr algn="ctr"/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NbTi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noProof="0" dirty="0">
                <a:latin typeface="Helvetica" panose="020B0604020202020204" pitchFamily="34" charset="0"/>
                <a:cs typeface="Helvetica" panose="020B0604020202020204" pitchFamily="34" charset="0"/>
              </a:rPr>
              <a:t>Small Dipole Coils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BCDA7A-179D-F5F9-C014-E08958427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422" y="4400933"/>
            <a:ext cx="2318584" cy="2209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DFC8E4-C714-FA78-90D4-0EFE70B13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671" y="998866"/>
            <a:ext cx="1109621" cy="10565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8D03E8-4681-2A5A-9AF8-188958212CBE}"/>
              </a:ext>
            </a:extLst>
          </p:cNvPr>
          <p:cNvSpPr txBox="1"/>
          <p:nvPr/>
        </p:nvSpPr>
        <p:spPr>
          <a:xfrm>
            <a:off x="1736989" y="2770468"/>
            <a:ext cx="1439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L</a:t>
            </a:r>
            <a:r>
              <a:rPr lang="en-US" b="1" baseline="-25000" dirty="0" err="1"/>
              <a:t>coil</a:t>
            </a:r>
            <a:r>
              <a:rPr lang="en-US" b="1" dirty="0"/>
              <a:t>=35 </a:t>
            </a:r>
            <a:r>
              <a:rPr lang="en-US" b="1" dirty="0" err="1">
                <a:latin typeface="Symbol" panose="05050102010706020507" pitchFamily="18" charset="2"/>
              </a:rPr>
              <a:t>m</a:t>
            </a:r>
            <a:r>
              <a:rPr lang="en-US" b="1" i="1" dirty="0" err="1"/>
              <a:t>H</a:t>
            </a:r>
            <a:endParaRPr lang="en-US" b="1" i="1" dirty="0"/>
          </a:p>
        </p:txBody>
      </p:sp>
      <p:pic>
        <p:nvPicPr>
          <p:cNvPr id="4" name="Picture 15">
            <a:extLst>
              <a:ext uri="{FF2B5EF4-FFF2-40B4-BE49-F238E27FC236}">
                <a16:creationId xmlns:a16="http://schemas.microsoft.com/office/drawing/2014/main" id="{FB5100D9-2CFC-D5FA-D558-17CCAF5A5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2" t="48277" r="43201" b="15248"/>
          <a:stretch>
            <a:fillRect/>
          </a:stretch>
        </p:blipFill>
        <p:spPr bwMode="auto">
          <a:xfrm>
            <a:off x="7752934" y="1407127"/>
            <a:ext cx="3445541" cy="245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E6AEA-20D8-5598-4F4E-79AF73F7B7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9375" t="46666" r="15000" b="8545"/>
          <a:stretch/>
        </p:blipFill>
        <p:spPr>
          <a:xfrm>
            <a:off x="8448849" y="4364530"/>
            <a:ext cx="2426773" cy="2385910"/>
          </a:xfrm>
          <a:prstGeom prst="rect">
            <a:avLst/>
          </a:prstGeom>
        </p:spPr>
      </p:pic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7E7733C4-433B-1B63-EDB2-9136CBECB6EA}"/>
              </a:ext>
            </a:extLst>
          </p:cNvPr>
          <p:cNvSpPr txBox="1">
            <a:spLocks/>
          </p:cNvSpPr>
          <p:nvPr/>
        </p:nvSpPr>
        <p:spPr>
          <a:xfrm>
            <a:off x="3878524" y="3134712"/>
            <a:ext cx="3898371" cy="361572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u="sng" dirty="0"/>
              <a:t>TELENE tests continue with small dipole coils based on Nb-Ti cables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/>
              <a:t>6/1 round cable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/>
              <a:t>Rutherford-type with </a:t>
            </a:r>
            <a:r>
              <a:rPr lang="en-US" sz="2000" b="1" dirty="0" err="1"/>
              <a:t>keystoned</a:t>
            </a:r>
            <a:r>
              <a:rPr lang="en-US" sz="2000" b="1" dirty="0"/>
              <a:t>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Two-layer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Cold iron yoke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C24DC5-ABA2-91E9-50B5-88B5AEF026B4}"/>
              </a:ext>
            </a:extLst>
          </p:cNvPr>
          <p:cNvSpPr txBox="1"/>
          <p:nvPr/>
        </p:nvSpPr>
        <p:spPr>
          <a:xfrm>
            <a:off x="9459473" y="3141495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L</a:t>
            </a:r>
            <a:r>
              <a:rPr lang="en-US" b="1" baseline="-25000" dirty="0" err="1"/>
              <a:t>coil</a:t>
            </a:r>
            <a:r>
              <a:rPr lang="en-US" b="1" baseline="-25000" dirty="0"/>
              <a:t> </a:t>
            </a:r>
            <a:r>
              <a:rPr lang="en-US" b="1" dirty="0"/>
              <a:t>= 60 </a:t>
            </a:r>
            <a:r>
              <a:rPr lang="en-US" b="1" dirty="0" err="1">
                <a:latin typeface="Symbol" panose="05050102010706020507" pitchFamily="18" charset="2"/>
              </a:rPr>
              <a:t>m</a:t>
            </a:r>
            <a:r>
              <a:rPr lang="en-US" b="1" i="1" dirty="0" err="1"/>
              <a:t>H</a:t>
            </a:r>
            <a:endParaRPr lang="en-US" b="1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419266-E817-93B2-9170-A9891A140867}"/>
              </a:ext>
            </a:extLst>
          </p:cNvPr>
          <p:cNvSpPr txBox="1"/>
          <p:nvPr/>
        </p:nvSpPr>
        <p:spPr>
          <a:xfrm>
            <a:off x="1130196" y="3939268"/>
            <a:ext cx="2258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SSL = 6,300 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246F29-FE0D-131A-20BA-7C80C51818E2}"/>
              </a:ext>
            </a:extLst>
          </p:cNvPr>
          <p:cNvSpPr txBox="1"/>
          <p:nvPr/>
        </p:nvSpPr>
        <p:spPr>
          <a:xfrm>
            <a:off x="8754224" y="3880946"/>
            <a:ext cx="2258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SSL = 9,200 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E1CF81-3035-7BCD-EA73-883F2D56A2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858536" y="-90426"/>
            <a:ext cx="671145" cy="292666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0827FB8-9408-2422-7898-F82448FDBF49}"/>
              </a:ext>
            </a:extLst>
          </p:cNvPr>
          <p:cNvCxnSpPr>
            <a:cxnSpLocks/>
          </p:cNvCxnSpPr>
          <p:nvPr/>
        </p:nvCxnSpPr>
        <p:spPr>
          <a:xfrm flipH="1" flipV="1">
            <a:off x="3794350" y="3046074"/>
            <a:ext cx="853110" cy="1354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63DB37-6954-8DC3-3910-D2713853FD18}"/>
              </a:ext>
            </a:extLst>
          </p:cNvPr>
          <p:cNvCxnSpPr/>
          <p:nvPr/>
        </p:nvCxnSpPr>
        <p:spPr>
          <a:xfrm flipV="1">
            <a:off x="5827709" y="2633077"/>
            <a:ext cx="1819471" cy="2309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263D25EB-CA09-4580-39CA-792F12A9F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288" y="1709376"/>
            <a:ext cx="240764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34 strands  LHC Type  5 cable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>
                <a:latin typeface="Arial" panose="020B0604020202020204" pitchFamily="34" charset="0"/>
              </a:rPr>
              <a:t>8.3 mm wide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id="{3D932139-EDDE-81C2-D949-339DAB8DC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350" y="2113552"/>
            <a:ext cx="122743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6/1 round cable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>
                <a:latin typeface="Arial" panose="020B0604020202020204" pitchFamily="34" charset="0"/>
              </a:rPr>
              <a:t>2.4 mm wide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57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10726</TotalTime>
  <Words>2236</Words>
  <Application>Microsoft Office PowerPoint</Application>
  <PresentationFormat>Widescreen</PresentationFormat>
  <Paragraphs>232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Aptos</vt:lpstr>
      <vt:lpstr>Arial</vt:lpstr>
      <vt:lpstr>Calibri</vt:lpstr>
      <vt:lpstr>Calibri Light</vt:lpstr>
      <vt:lpstr>Helvetica</vt:lpstr>
      <vt:lpstr>Liberation Serif</vt:lpstr>
      <vt:lpstr>Symbol</vt:lpstr>
      <vt:lpstr>Times New Roman</vt:lpstr>
      <vt:lpstr>Trebuchet MS</vt:lpstr>
      <vt:lpstr>Wingdings</vt:lpstr>
      <vt:lpstr>Wingdings 3</vt:lpstr>
      <vt:lpstr>Office Theme</vt:lpstr>
      <vt:lpstr>Facet</vt:lpstr>
      <vt:lpstr>Elimination of Training in Nb3Sn and NbTi Superconducting Magnets</vt:lpstr>
      <vt:lpstr>Outline</vt:lpstr>
      <vt:lpstr>Introduction</vt:lpstr>
      <vt:lpstr>What is TELENE®</vt:lpstr>
      <vt:lpstr>Why TELENE?</vt:lpstr>
      <vt:lpstr>TELENE in Superconducting Undulators</vt:lpstr>
      <vt:lpstr>Nb3Sn Undulator Training</vt:lpstr>
      <vt:lpstr>Impact</vt:lpstr>
      <vt:lpstr>NbTi Small Dipole Coils</vt:lpstr>
      <vt:lpstr>Coil Impregnation with TELENE</vt:lpstr>
      <vt:lpstr>Small Coil Test System</vt:lpstr>
      <vt:lpstr>Test Results</vt:lpstr>
      <vt:lpstr>Conclusions</vt:lpstr>
      <vt:lpstr>Thank you for the attention!</vt:lpstr>
      <vt:lpstr>Backup</vt:lpstr>
      <vt:lpstr>NbTi vs. Nb3Sn APS (ANL) Undulator Performance</vt:lpstr>
      <vt:lpstr>New FNAL DAQ/Quench Protection System</vt:lpstr>
      <vt:lpstr>Coil Winding and Insulation</vt:lpstr>
      <vt:lpstr>Properties (1)</vt:lpstr>
      <vt:lpstr>Properties (2)</vt:lpstr>
      <vt:lpstr>Properties (3)</vt:lpstr>
      <vt:lpstr>Impregnation Scalability Solved</vt:lpstr>
      <vt:lpstr>Primary Coil Upgrade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loss analysis in a stack of non-insulated REBCO tapes</dc:title>
  <dc:creator>Tamagnini  Elena</dc:creator>
  <cp:lastModifiedBy>Tamagnini  Elena</cp:lastModifiedBy>
  <cp:revision>525</cp:revision>
  <dcterms:created xsi:type="dcterms:W3CDTF">2025-01-15T19:38:01Z</dcterms:created>
  <dcterms:modified xsi:type="dcterms:W3CDTF">2025-05-18T14:25:34Z</dcterms:modified>
</cp:coreProperties>
</file>