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747" r:id="rId6"/>
    <p:sldId id="749" r:id="rId7"/>
    <p:sldId id="755" r:id="rId8"/>
    <p:sldId id="752" r:id="rId9"/>
    <p:sldId id="751" r:id="rId10"/>
    <p:sldId id="750" r:id="rId11"/>
    <p:sldId id="758" r:id="rId12"/>
    <p:sldId id="2162" r:id="rId13"/>
    <p:sldId id="2163" r:id="rId1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4CFAC9-5241-47CB-AB03-FF9DD62B8CA8}">
          <p14:sldIdLst>
            <p14:sldId id="256"/>
          </p14:sldIdLst>
        </p14:section>
        <p14:section name="Overview" id="{99C7C762-86A7-4402-AEF5-3EBC51F67E62}">
          <p14:sldIdLst>
            <p14:sldId id="747"/>
            <p14:sldId id="749"/>
            <p14:sldId id="755"/>
            <p14:sldId id="752"/>
            <p14:sldId id="751"/>
            <p14:sldId id="750"/>
            <p14:sldId id="758"/>
            <p14:sldId id="2162"/>
            <p14:sldId id="2163"/>
          </p14:sldIdLst>
        </p14:section>
        <p14:section name="Schedule, Workplan, Design Details" id="{C77DC877-0D9D-4EFC-B044-EDA18316FC33}">
          <p14:sldIdLst/>
        </p14:section>
        <p14:section name="PRIORITY DISCUSSION ITEMS" id="{97D13BEB-0082-4036-B4DA-7FA254B98F8F}">
          <p14:sldIdLst/>
        </p14:section>
        <p14:section name="Task Progress Details" id="{CDC5488C-DEAB-48C3-96AE-CBF05A800F1D}">
          <p14:sldIdLst/>
        </p14:section>
        <p14:section name="Summary Conclusion" id="{4384E8F1-02FF-4E3C-8240-F55821C2FE7D}">
          <p14:sldIdLst/>
        </p14:section>
        <p14:section name="BACKUP" id="{6CB5AB40-2004-4AA8-81E5-801B0605BCA4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F6A105-7EA9-159B-FCC8-57EFD8E7E69E}" name="Felipe Cuevas" initials="FC" userId="S::Felipe.Cuevas@dynovas.com::cd07bfba-8b95-43ca-ac28-5adf39e4dbf2" providerId="AD"/>
  <p188:author id="{EF8C4862-0AAB-7130-1861-EDB23890BF45}" name="Amie Lyons" initials="AL" userId="S::Amie.Lyons@dynovas.com::6310f2d8-cb8d-4cef-8fca-6629d89bd119" providerId="AD"/>
  <p188:author id="{2FAD1467-258A-ADC5-8755-A07B81686B9C}" name="Josh Wootten" initials="JW" userId="S::Josh.Wootten@dynovas.com::7c0489fc-ea67-4202-b259-0575aa20cc2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uinn McAllister" initials="QM" lastIdx="1" clrIdx="0">
    <p:extLst>
      <p:ext uri="{19B8F6BF-5375-455C-9EA6-DF929625EA0E}">
        <p15:presenceInfo xmlns:p15="http://schemas.microsoft.com/office/powerpoint/2012/main" userId="Quinn McAllis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CBCBCB"/>
    <a:srgbClr val="E7E7E7"/>
    <a:srgbClr val="FFFFFF"/>
    <a:srgbClr val="D9E1F2"/>
    <a:srgbClr val="4472C4"/>
    <a:srgbClr val="E2F0D9"/>
    <a:srgbClr val="F0975A"/>
    <a:srgbClr val="8EA9DB"/>
    <a:srgbClr val="EA6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B0DD1D-A123-4ECB-A407-F239C2CCD34B}" v="214" dt="2025-05-19T14:42:37.5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Lap Shear Strengths of PEEK</a:t>
            </a:r>
          </a:p>
        </c:rich>
      </c:tx>
      <c:layout>
        <c:manualLayout>
          <c:xMode val="edge"/>
          <c:yMode val="edge"/>
          <c:x val="0.33652849733020301"/>
          <c:y val="3.16613279360861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Room Temp: 73F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'Lap Shear Strength'!$B$5:$E$5</c:f>
                <c:numCache>
                  <c:formatCode>General</c:formatCode>
                  <c:ptCount val="4"/>
                  <c:pt idx="0">
                    <c:v>163.6585752326437</c:v>
                  </c:pt>
                  <c:pt idx="1">
                    <c:v>107.76529326407311</c:v>
                  </c:pt>
                  <c:pt idx="2">
                    <c:v>392.90176569793778</c:v>
                  </c:pt>
                  <c:pt idx="3">
                    <c:v>153.86552792420238</c:v>
                  </c:pt>
                </c:numCache>
              </c:numRef>
            </c:plus>
            <c:minus>
              <c:numRef>
                <c:f>'Lap Shear Strength'!$B$5:$E$5</c:f>
                <c:numCache>
                  <c:formatCode>General</c:formatCode>
                  <c:ptCount val="4"/>
                  <c:pt idx="0">
                    <c:v>163.6585752326437</c:v>
                  </c:pt>
                  <c:pt idx="1">
                    <c:v>107.76529326407311</c:v>
                  </c:pt>
                  <c:pt idx="2">
                    <c:v>392.90176569793778</c:v>
                  </c:pt>
                  <c:pt idx="3">
                    <c:v>153.86552792420238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'Lap Shear Strength'!$B$3:$E$3</c:f>
              <c:strCache>
                <c:ptCount val="4"/>
                <c:pt idx="0">
                  <c:v>IPA</c:v>
                </c:pt>
                <c:pt idx="1">
                  <c:v>220 Grit</c:v>
                </c:pt>
                <c:pt idx="2">
                  <c:v>BR127</c:v>
                </c:pt>
                <c:pt idx="3">
                  <c:v>SolGel</c:v>
                </c:pt>
              </c:strCache>
            </c:strRef>
          </c:cat>
          <c:val>
            <c:numRef>
              <c:f>'Lap Shear Strength'!$B$4:$E$4</c:f>
              <c:numCache>
                <c:formatCode>0</c:formatCode>
                <c:ptCount val="4"/>
                <c:pt idx="0">
                  <c:v>2693.2812497999998</c:v>
                </c:pt>
                <c:pt idx="1">
                  <c:v>2704.0865721999999</c:v>
                </c:pt>
                <c:pt idx="2">
                  <c:v>2562.495996623159</c:v>
                </c:pt>
                <c:pt idx="3">
                  <c:v>2655.0727093176233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5C-477D-BCD1-59FDD75136C5}"/>
            </c:ext>
          </c:extLst>
        </c:ser>
        <c:ser>
          <c:idx val="1"/>
          <c:order val="1"/>
          <c:tx>
            <c:v>Cryogenic Temp: -310F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'Lap Shear Strength'!$F$5:$I$5</c:f>
                <c:numCache>
                  <c:formatCode>General</c:formatCode>
                  <c:ptCount val="4"/>
                  <c:pt idx="0">
                    <c:v>271.7413471659724</c:v>
                  </c:pt>
                  <c:pt idx="1">
                    <c:v>777.65656837674851</c:v>
                  </c:pt>
                  <c:pt idx="2">
                    <c:v>779.52261406177001</c:v>
                  </c:pt>
                  <c:pt idx="3">
                    <c:v>384.55584563841961</c:v>
                  </c:pt>
                </c:numCache>
              </c:numRef>
            </c:plus>
            <c:minus>
              <c:numRef>
                <c:f>'Lap Shear Strength'!$F$5:$I$5</c:f>
                <c:numCache>
                  <c:formatCode>General</c:formatCode>
                  <c:ptCount val="4"/>
                  <c:pt idx="0">
                    <c:v>271.7413471659724</c:v>
                  </c:pt>
                  <c:pt idx="1">
                    <c:v>777.65656837674851</c:v>
                  </c:pt>
                  <c:pt idx="2">
                    <c:v>779.52261406177001</c:v>
                  </c:pt>
                  <c:pt idx="3">
                    <c:v>384.55584563841961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'Lap Shear Strength'!$B$3:$E$3</c:f>
              <c:strCache>
                <c:ptCount val="4"/>
                <c:pt idx="0">
                  <c:v>IPA</c:v>
                </c:pt>
                <c:pt idx="1">
                  <c:v>220 Grit</c:v>
                </c:pt>
                <c:pt idx="2">
                  <c:v>BR127</c:v>
                </c:pt>
                <c:pt idx="3">
                  <c:v>SolGel</c:v>
                </c:pt>
              </c:strCache>
            </c:strRef>
          </c:cat>
          <c:val>
            <c:numRef>
              <c:f>'Lap Shear Strength'!$F$4:$I$4</c:f>
              <c:numCache>
                <c:formatCode>0</c:formatCode>
                <c:ptCount val="4"/>
                <c:pt idx="0">
                  <c:v>2325.2448728000004</c:v>
                </c:pt>
                <c:pt idx="1">
                  <c:v>3456.3787598000004</c:v>
                </c:pt>
                <c:pt idx="2">
                  <c:v>3744.0162149985672</c:v>
                </c:pt>
                <c:pt idx="3">
                  <c:v>2771.9013449962813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5C-477D-BCD1-59FDD75136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4864352"/>
        <c:axId val="1984870592"/>
      </c:barChart>
      <c:catAx>
        <c:axId val="1984864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4870592"/>
        <c:crosses val="autoZero"/>
        <c:auto val="1"/>
        <c:lblAlgn val="ctr"/>
        <c:lblOffset val="100"/>
        <c:noMultiLvlLbl val="0"/>
      </c:catAx>
      <c:valAx>
        <c:axId val="198487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>
                    <a:solidFill>
                      <a:schemeClr val="tx1"/>
                    </a:solidFill>
                  </a:rPr>
                  <a:t>Average</a:t>
                </a:r>
                <a:r>
                  <a:rPr lang="en-US" b="1" baseline="0">
                    <a:solidFill>
                      <a:schemeClr val="tx1"/>
                    </a:solidFill>
                  </a:rPr>
                  <a:t> Shear Strength (Psi)</a:t>
                </a:r>
                <a:endParaRPr lang="en-US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4864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5B4E7CC-169E-4DA5-8B4C-66B62914E11A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FBB15D1-0403-45E5-8482-4A02235EB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3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 Intro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B15D1-0403-45E5-8482-4A02235EBF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57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B15D1-0403-45E5-8482-4A02235EBF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37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B15D1-0403-45E5-8482-4A02235EBF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04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B15D1-0403-45E5-8482-4A02235EBF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42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B15D1-0403-45E5-8482-4A02235EBF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20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outdoor, water, night, fire&#10;&#10;Description automatically generated">
            <a:extLst>
              <a:ext uri="{FF2B5EF4-FFF2-40B4-BE49-F238E27FC236}">
                <a16:creationId xmlns:a16="http://schemas.microsoft.com/office/drawing/2014/main" id="{B6D3968F-A103-4C7D-84D5-9A92721993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572FEA-056C-4D48-A80A-9CD256A0A4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31983B-AB85-4294-BD6C-DACCBCF54E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B3310-19CB-4F9B-8709-83FDAD05B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6218F0F-D73A-4385-882B-39A81C533E52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E75EB-7C70-4FA6-932C-29218170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Dynovas Inc Proprietary/SBIR Data Rights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A979E-6677-4585-8985-9046C8643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AE34A5-06CA-4DB6-BFAC-40A0B342BD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78A6872-0C4F-4BE0-B23A-84C06C7BFBB2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218F0F-D73A-4385-882B-39A81C533E52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AAB484A-60C7-49BE-9829-E9B7E244B244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Dynovas Inc Proprietary/SBIR Data Rights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5AE19D6-C062-4192-BC23-75EBE27D0331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AE34A5-06CA-4DB6-BFAC-40A0B342BD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80B3AF-749D-4E4B-834A-2234C13AD4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1615" y="-4647"/>
            <a:ext cx="3565663" cy="139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80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9544C-EEB0-4DBB-B650-C8DDD85C5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33698B-A7CF-4F92-AABD-DCCA23DFF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ABAF1-176C-4D7C-9E93-818E7649E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8C60B-D5FD-4F61-9FDD-868C72F7B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4CC17-EE37-441E-BCF9-20E0A241B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2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61E576-6E74-49F0-997B-0420FE2FC9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F59191-9B72-431A-A236-FB524AD59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3212D-147B-431A-94E0-082E2D77D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99523-837B-4C72-B3A6-01DD2458C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401AE-65FB-4EA8-B928-7891CD0D6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23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4D0DC-8F66-4D4B-821A-7D9D6B8AC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97"/>
            <a:ext cx="10515600" cy="4706866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50342B-5B51-4B84-AFBD-1B3311680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20"/>
            <a:ext cx="7772400" cy="598032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319DF-9470-4317-A1EC-997FADC25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6218F0F-D73A-4385-882B-39A81C533E52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52A15-32A0-4DA6-9517-4C1FBD07B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1FC67-5B58-4B80-BD77-784692A3D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AE34A5-06CA-4DB6-BFAC-40A0B342BD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71C5EFB-90AC-40AE-AB82-12D2CCBEDCA4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218F0F-D73A-4385-882B-39A81C533E52}" type="datetimeFigureOut">
              <a:rPr lang="en-US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5/19/2025</a:t>
            </a:fld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43CEC3F-6E6E-4C59-B981-0B70C33DFA31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AE34A5-06CA-4DB6-BFAC-40A0B342BD43}" type="slidenum">
              <a:rPr lang="en-US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E3E3A37-6012-45C7-9F3A-01375E70295A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218F0F-D73A-4385-882B-39A81C533E52}" type="datetimeFigureOut">
              <a:rPr lang="en-US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5/19/2025</a:t>
            </a:fld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9D783D2-65D4-47F6-8FDA-5B3C0083E877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Dynovas Inc SBIR Data Rights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64494FB-B60A-47C5-8D3E-0C0BB8BC6646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AE34A5-06CA-4DB6-BFAC-40A0B342BD43}" type="slidenum">
              <a:rPr lang="en-US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358938F-0C6F-4704-AAC4-BC20BFE219C1}"/>
              </a:ext>
            </a:extLst>
          </p:cNvPr>
          <p:cNvCxnSpPr>
            <a:cxnSpLocks/>
          </p:cNvCxnSpPr>
          <p:nvPr userDrawn="1"/>
        </p:nvCxnSpPr>
        <p:spPr>
          <a:xfrm>
            <a:off x="170597" y="933455"/>
            <a:ext cx="11880376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24000">
                  <a:schemeClr val="accent2">
                    <a:lumMod val="45000"/>
                    <a:lumOff val="55000"/>
                  </a:schemeClr>
                </a:gs>
                <a:gs pos="62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F9592A-C555-4FCB-972F-2EF3FE2DCE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990" y="0"/>
            <a:ext cx="2249009" cy="843546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842460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0196E-546D-4677-B77F-421A02698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EB7519-7C7A-47CB-8DA2-1271751841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7C4723-8633-4CBE-8347-8705D60F7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5ED6B-FF3D-4CB6-8DE8-A727E35A8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FBF5D-C205-4CAF-BD9C-E99CF6E8A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7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353BA-0D34-41C2-A48C-CF31CCC84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0EB986-2250-4FF3-8CAB-AC1CB77570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FB846B-D996-49EF-A371-69AD176A4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F0E23-C7D0-45C3-BC66-549673F9A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AD93ED-E248-44CC-8ABB-BD34DC133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B425D2-47DD-4FAA-8B8E-E71A979B0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84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36793-0ABB-44CA-A63E-ACD2F6B96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BE9F1-D07A-43CD-81E7-43BA0917C9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44A21-BE28-427F-9E57-C189496F3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2A85F-03EB-4AB6-A511-0CAA8B44B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67A2E-8686-4233-9B03-A5B1C15F10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1DE760-2700-425A-B9B6-2E1651F9C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8CD10F-04C9-44E5-92BB-595E20EB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A67BF8-5BEB-4C4F-A0BD-74C495BDE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24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2C3C7-2E98-475E-8D6D-4078C45E1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376DCD-587C-462D-AAB3-A39DD2153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961309-D9EC-437C-9D44-2C5FF1D2F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5AA26-84A8-4036-BC16-22284E84D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14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7BC4D4-8F7B-4848-B3A9-DF59B155E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3D060C-E0B4-4EE1-AABA-A191D2935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8AA9C-8311-4344-81A0-8B42EC4E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48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51EC9-4748-489A-BEBD-B2284A98F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93C16-745B-424E-B01B-BDCD6DB8E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F20FDE-BED0-473C-B9AE-8B52AFAF2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6688E1-5E49-4330-BF6A-691B4748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0E77E2-F20D-4A6E-A649-73B93ED0D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E97FE0-D893-499B-964A-BCD7790AD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76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31AA9-C038-4189-A27E-B14A70EAB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9BCBD9-8785-4545-969C-DDC61D9911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3F483E-D7A4-40F0-8E4D-C4AFF1531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A0E61D-7336-4977-94D2-4B251508A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C43B-4BCB-4609-96FC-041F0DE36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B22CD5-B1E8-45DF-A370-0B3BCC757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2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5A7036-04A3-4265-9B94-D7D1EE498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7D92C3-B5DE-4E28-AA7A-30EC4975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C82FB-E3C5-4FA7-90FB-03CC944D3C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18F0F-D73A-4385-882B-39A81C533E5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75C8D-6B16-40DE-8A5D-CF015A38C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03FF7-36D0-4166-B895-A1DEF38ACE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E34A5-06CA-4DB6-BFAC-40A0B342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6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obert.kolozs@dynova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ascha.stevens@dynovas.com" TargetMode="External"/><Relationship Id="rId4" Type="http://schemas.openxmlformats.org/officeDocument/2006/relationships/hyperlink" Target="mailto:luke.bockman@dynovas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chart" Target="../charts/chart1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8D538-757D-4B8E-BCB5-A41584EBB9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562" y="1350573"/>
            <a:ext cx="11134875" cy="2387600"/>
          </a:xfrm>
        </p:spPr>
        <p:txBody>
          <a:bodyPr>
            <a:normAutofit fontScale="90000"/>
          </a:bodyPr>
          <a:lstStyle/>
          <a:p>
            <a:r>
              <a:rPr lang="en-US"/>
              <a:t>Composite Cryogenic Hydrogen Insulated Lightweight Lined Storage (C-CHILL)</a:t>
            </a:r>
            <a:br>
              <a:rPr lang="en-US"/>
            </a:br>
            <a:r>
              <a:rPr lang="en-US" sz="200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084646-7F2E-48C7-B1CB-9373E689CA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483133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M1Or4A-02</a:t>
            </a:r>
          </a:p>
          <a:p>
            <a:r>
              <a:rPr lang="en-US" dirty="0"/>
              <a:t>Presented By: Sascha Stevens</a:t>
            </a:r>
          </a:p>
          <a:p>
            <a:r>
              <a:rPr lang="en-US" dirty="0"/>
              <a:t>CEC-ICMC 2025</a:t>
            </a:r>
          </a:p>
          <a:p>
            <a:r>
              <a:rPr lang="en-US" dirty="0"/>
              <a:t>5/19/2025 4:45PM Naples 4/5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CD65B2F-9B16-F0FE-3ECB-75F2561EB340}"/>
              </a:ext>
            </a:extLst>
          </p:cNvPr>
          <p:cNvSpPr txBox="1">
            <a:spLocks/>
          </p:cNvSpPr>
          <p:nvPr/>
        </p:nvSpPr>
        <p:spPr>
          <a:xfrm>
            <a:off x="142613" y="5710672"/>
            <a:ext cx="9144000" cy="8024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/>
              <a:t>Robert </a:t>
            </a:r>
            <a:r>
              <a:rPr lang="en-US" sz="1400" err="1"/>
              <a:t>Kolozs</a:t>
            </a:r>
            <a:r>
              <a:rPr lang="en-US" sz="1400"/>
              <a:t> - </a:t>
            </a:r>
            <a:r>
              <a:rPr lang="en-US" sz="14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robert.kolozs@dynovas.com</a:t>
            </a:r>
            <a:r>
              <a:rPr lang="en-US" sz="1400"/>
              <a:t> – (858) 229-6966</a:t>
            </a:r>
          </a:p>
          <a:p>
            <a:pPr algn="l"/>
            <a:r>
              <a:rPr lang="en-US" sz="1400"/>
              <a:t>Luke </a:t>
            </a:r>
            <a:r>
              <a:rPr lang="en-US" sz="1400" err="1"/>
              <a:t>Bockman</a:t>
            </a:r>
            <a:r>
              <a:rPr lang="en-US" sz="1400"/>
              <a:t> – </a:t>
            </a:r>
            <a:r>
              <a:rPr lang="en-US" sz="14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luke.bockman@dynovas.com</a:t>
            </a:r>
            <a:r>
              <a:rPr lang="en-US" sz="1400"/>
              <a:t> – (760) 712-6665</a:t>
            </a:r>
          </a:p>
          <a:p>
            <a:pPr algn="l"/>
            <a:r>
              <a:rPr lang="en-US" sz="1400"/>
              <a:t>Sascha Stevens – </a:t>
            </a:r>
            <a:r>
              <a:rPr lang="en-US" sz="1400" u="sng"/>
              <a:t>s</a:t>
            </a:r>
            <a:r>
              <a:rPr lang="en-US" sz="14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</a:t>
            </a:r>
            <a:r>
              <a:rPr lang="en-US" sz="140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cha.stevens@dynovas.com</a:t>
            </a:r>
            <a:r>
              <a:rPr lang="en-US" sz="1400"/>
              <a:t> – (818) 414-7795</a:t>
            </a:r>
          </a:p>
          <a:p>
            <a:pPr algn="l"/>
            <a:endParaRPr lang="en-US" sz="160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DC5BD23-41F6-7974-B9D1-34686DA51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M1Or4A-02</a:t>
            </a:r>
          </a:p>
        </p:txBody>
      </p:sp>
    </p:spTree>
    <p:extLst>
      <p:ext uri="{BB962C8B-B14F-4D97-AF65-F5344CB8AC3E}">
        <p14:creationId xmlns:p14="http://schemas.microsoft.com/office/powerpoint/2010/main" val="2063779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E3503F-1197-FDE5-6F97-A9C8A3524867}"/>
              </a:ext>
            </a:extLst>
          </p:cNvPr>
          <p:cNvSpPr txBox="1"/>
          <p:nvPr/>
        </p:nvSpPr>
        <p:spPr>
          <a:xfrm>
            <a:off x="2510366" y="2641600"/>
            <a:ext cx="7171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80633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4A0E45-4020-6DFC-54E7-6C115384F052}"/>
              </a:ext>
            </a:extLst>
          </p:cNvPr>
          <p:cNvSpPr txBox="1"/>
          <p:nvPr/>
        </p:nvSpPr>
        <p:spPr>
          <a:xfrm>
            <a:off x="-1" y="1398246"/>
            <a:ext cx="3505201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C-CHILL is a reusable carbon composite liquid hydrogen storage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Enables a higher weight percent of liquid hydrogen compared to more traditional cryogenic dewars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System is engineered to meet the growing demands for liquid hydrogen storage in space and terrestrial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Leveraging a type IV COPV C-CHILL will provide a tank weight reduction of 20-60% compared to traditional metallic tanks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ABE762-416D-4353-8229-FC8AD608B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75" y="229455"/>
            <a:ext cx="9727914" cy="598032"/>
          </a:xfrm>
        </p:spPr>
        <p:txBody>
          <a:bodyPr>
            <a:noAutofit/>
          </a:bodyPr>
          <a:lstStyle/>
          <a:p>
            <a:r>
              <a:rPr lang="en-US" sz="3600"/>
              <a:t>C-CHILL System Overview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F673F2-5BE9-4FAA-1E74-5FBD8D5142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053" y="922239"/>
            <a:ext cx="11779360" cy="428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</a:t>
            </a:r>
            <a:r>
              <a:rPr lang="en-US" sz="2000" dirty="0"/>
              <a:t>omposite </a:t>
            </a:r>
            <a:r>
              <a:rPr lang="en-US" sz="2000" b="1" dirty="0"/>
              <a:t>C</a:t>
            </a:r>
            <a:r>
              <a:rPr lang="en-US" sz="2000" dirty="0"/>
              <a:t>ryogenic </a:t>
            </a:r>
            <a:r>
              <a:rPr lang="en-US" sz="2000" b="1" dirty="0"/>
              <a:t>H</a:t>
            </a:r>
            <a:r>
              <a:rPr lang="en-US" sz="2000" dirty="0"/>
              <a:t>ydrogen </a:t>
            </a:r>
            <a:r>
              <a:rPr lang="en-US" sz="2000" b="1" dirty="0"/>
              <a:t>I</a:t>
            </a:r>
            <a:r>
              <a:rPr lang="en-US" sz="2000" dirty="0"/>
              <a:t>nsulated </a:t>
            </a:r>
            <a:r>
              <a:rPr lang="en-US" sz="2000" b="1" dirty="0"/>
              <a:t>L</a:t>
            </a:r>
            <a:r>
              <a:rPr lang="en-US" sz="2000" dirty="0"/>
              <a:t>ightweight </a:t>
            </a:r>
            <a:r>
              <a:rPr lang="en-US" sz="2000" b="1" dirty="0"/>
              <a:t>L</a:t>
            </a:r>
            <a:r>
              <a:rPr lang="en-US" sz="2000" dirty="0"/>
              <a:t>ined-Storage (</a:t>
            </a:r>
            <a:r>
              <a:rPr lang="en-US" sz="2000" b="1" dirty="0"/>
              <a:t>C-CHILL</a:t>
            </a:r>
            <a:r>
              <a:rPr lang="en-US" sz="2000" dirty="0"/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381AA8-4658-EC31-0392-CDB195A599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95"/>
          <a:stretch/>
        </p:blipFill>
        <p:spPr bwMode="auto">
          <a:xfrm>
            <a:off x="3600705" y="1524435"/>
            <a:ext cx="8325708" cy="4538015"/>
          </a:xfrm>
          <a:prstGeom prst="rect">
            <a:avLst/>
          </a:prstGeom>
          <a:ln>
            <a:noFill/>
          </a:ln>
          <a:effectLst>
            <a:outerShdw algn="tl" rotWithShape="0">
              <a:srgbClr val="333333"/>
            </a:outerShdw>
          </a:effectLst>
        </p:spPr>
      </p:pic>
    </p:spTree>
    <p:extLst>
      <p:ext uri="{BB962C8B-B14F-4D97-AF65-F5344CB8AC3E}">
        <p14:creationId xmlns:p14="http://schemas.microsoft.com/office/powerpoint/2010/main" val="4292409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007A13-2482-A276-2174-9E82A6CE2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C-CHILL System Advantages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A163DB-253E-F04C-387A-83509D9C7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472" y="983414"/>
            <a:ext cx="5468614" cy="32884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59FC55-BAA5-471B-D61B-70ADFBEDCBB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8058" y="3925321"/>
            <a:ext cx="7085083" cy="24686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7614032-B9C4-166A-3FCF-A5D3C50033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05"/>
          <a:stretch/>
        </p:blipFill>
        <p:spPr bwMode="auto">
          <a:xfrm>
            <a:off x="-192518" y="4969936"/>
            <a:ext cx="5282910" cy="12663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7B3B2BD-DA3F-704D-6B2C-381ACDCDA7A7}"/>
              </a:ext>
            </a:extLst>
          </p:cNvPr>
          <p:cNvSpPr txBox="1">
            <a:spLocks/>
          </p:cNvSpPr>
          <p:nvPr/>
        </p:nvSpPr>
        <p:spPr>
          <a:xfrm>
            <a:off x="59267" y="923201"/>
            <a:ext cx="4839992" cy="2323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Weight / mass reductions </a:t>
            </a:r>
          </a:p>
          <a:p>
            <a:pPr lvl="1"/>
            <a:r>
              <a:rPr lang="en-US" sz="1600" b="1" dirty="0"/>
              <a:t>67%</a:t>
            </a:r>
            <a:r>
              <a:rPr lang="en-US" sz="1600" dirty="0"/>
              <a:t> reduction over stainless-steel tanks</a:t>
            </a:r>
          </a:p>
          <a:p>
            <a:pPr lvl="1"/>
            <a:r>
              <a:rPr lang="en-US" sz="1600" b="1" dirty="0"/>
              <a:t>26%</a:t>
            </a:r>
            <a:r>
              <a:rPr lang="en-US" sz="1600" dirty="0"/>
              <a:t> reduction over aluminum tanks</a:t>
            </a:r>
          </a:p>
          <a:p>
            <a:r>
              <a:rPr lang="en-US" sz="1800" dirty="0"/>
              <a:t>Life-cycle capability at cryogenic temps</a:t>
            </a:r>
          </a:p>
          <a:p>
            <a:pPr lvl="1"/>
            <a:r>
              <a:rPr lang="en-US" sz="1600" b="1" dirty="0"/>
              <a:t>&gt;5k </a:t>
            </a:r>
            <a:r>
              <a:rPr lang="en-US" sz="1600" dirty="0"/>
              <a:t>pressure cycles</a:t>
            </a:r>
          </a:p>
          <a:p>
            <a:pPr lvl="1"/>
            <a:r>
              <a:rPr lang="en-US" sz="1600" b="1" dirty="0"/>
              <a:t>&gt;10k </a:t>
            </a:r>
            <a:r>
              <a:rPr lang="en-US" sz="1600" dirty="0"/>
              <a:t>thermal cycles</a:t>
            </a:r>
          </a:p>
          <a:p>
            <a:pPr marL="457200" lvl="1" indent="0">
              <a:buNone/>
            </a:pPr>
            <a:endParaRPr lang="en-US" sz="1600" dirty="0"/>
          </a:p>
          <a:p>
            <a:pPr lvl="1"/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F4455858-A082-007D-76F9-C3B38A4194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266" y="2760731"/>
                <a:ext cx="5655733" cy="20796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§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2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/>
                  <a:t>Permeation</a:t>
                </a:r>
              </a:p>
              <a:p>
                <a:pPr lvl="1"/>
                <a:r>
                  <a:rPr lang="en-US" sz="1600" dirty="0"/>
                  <a:t>Permeation Objective &lt; </a:t>
                </a:r>
                <a14:m>
                  <m:oMath xmlns:m="http://schemas.openxmlformats.org/officeDocument/2006/math">
                    <m:r>
                      <a:rPr lang="en-US" sz="12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12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2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sz="12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900" b="1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2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2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  <m:f>
                      <m:fPr>
                        <m:ctrlPr>
                          <a:rPr lang="en-US" sz="1200" b="1" i="1">
                            <a:effectLst/>
                            <a:latin typeface="Cambria Math" panose="02040503050406030204" pitchFamily="18" charset="0"/>
                            <a:ea typeface="Yu Mincho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200" b="1" i="1">
                            <a:effectLst/>
                            <a:latin typeface="Cambria Math" panose="02040503050406030204" pitchFamily="18" charset="0"/>
                            <a:ea typeface="Yu Mincho"/>
                            <a:cs typeface="Times New Roman" panose="02020603050405020304" pitchFamily="18" charset="0"/>
                          </a:rPr>
                          <m:t>𝒔𝒄𝒄𝒎</m:t>
                        </m:r>
                      </m:num>
                      <m:den>
                        <m:sSup>
                          <m:sSupPr>
                            <m:ctrlPr>
                              <a:rPr lang="en-US" sz="900" b="1" i="1">
                                <a:effectLst/>
                                <a:latin typeface="Cambria Math" panose="02040503050406030204" pitchFamily="18" charset="0"/>
                                <a:ea typeface="Yu Mincho"/>
                              </a:rPr>
                            </m:ctrlPr>
                          </m:sSupPr>
                          <m:e>
                            <m:r>
                              <a:rPr lang="en-US" sz="1200" b="1" i="1">
                                <a:effectLst/>
                                <a:latin typeface="Cambria Math" panose="02040503050406030204" pitchFamily="18" charset="0"/>
                                <a:ea typeface="Yu Mincho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sz="1200" b="1" i="1">
                                <a:effectLst/>
                                <a:latin typeface="Cambria Math" panose="02040503050406030204" pitchFamily="18" charset="0"/>
                                <a:ea typeface="Yu Mincho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sz="1200" b="1" i="1">
                        <a:latin typeface="Cambria Math" panose="02040503050406030204" pitchFamily="18" charset="0"/>
                        <a:ea typeface="Yu Mincho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200" b="1" i="1">
                        <a:latin typeface="Cambria Math" panose="02040503050406030204" pitchFamily="18" charset="0"/>
                        <a:ea typeface="Yu Mincho"/>
                        <a:cs typeface="Times New Roman" panose="02020603050405020304" pitchFamily="18" charset="0"/>
                      </a:rPr>
                      <m:t>𝒄𝒎</m:t>
                    </m:r>
                    <m:r>
                      <a:rPr lang="en-US" sz="1200" b="1" i="1">
                        <a:latin typeface="Cambria Math" panose="02040503050406030204" pitchFamily="18" charset="0"/>
                        <a:ea typeface="Yu Mincho"/>
                        <a:cs typeface="Times New Roman" panose="02020603050405020304" pitchFamily="18" charset="0"/>
                      </a:rPr>
                      <m:t>³</m:t>
                    </m:r>
                    <m:r>
                      <a:rPr lang="en-US" sz="1200" b="1" i="1">
                        <a:latin typeface="Cambria Math" panose="02040503050406030204" pitchFamily="18" charset="0"/>
                        <a:ea typeface="Yu Mincho"/>
                        <a:cs typeface="Times New Roman" panose="02020603050405020304" pitchFamily="18" charset="0"/>
                      </a:rPr>
                      <m:t>𝑺𝑻𝑷</m:t>
                    </m:r>
                    <m:r>
                      <a:rPr lang="en-US" sz="1200" b="1" i="1">
                        <a:latin typeface="Cambria Math" panose="02040503050406030204" pitchFamily="18" charset="0"/>
                        <a:ea typeface="Yu Mincho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200" b="1" i="1">
                        <a:latin typeface="Cambria Math" panose="02040503050406030204" pitchFamily="18" charset="0"/>
                        <a:ea typeface="Yu Mincho"/>
                        <a:cs typeface="Times New Roman" panose="02020603050405020304" pitchFamily="18" charset="0"/>
                      </a:rPr>
                      <m:t>𝒎𝒊𝒏</m:t>
                    </m:r>
                  </m:oMath>
                </a14:m>
                <a:r>
                  <a:rPr lang="en-US" sz="1200" dirty="0"/>
                  <a:t>/</a:t>
                </a:r>
                <a:r>
                  <a:rPr lang="en-US" sz="900" b="1" dirty="0">
                    <a:ea typeface="Yu Mincho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900" b="1" i="1">
                            <a:latin typeface="Cambria Math" panose="02040503050406030204" pitchFamily="18" charset="0"/>
                            <a:ea typeface="Yu Mincho"/>
                          </a:rPr>
                        </m:ctrlPr>
                      </m:sSupPr>
                      <m:e>
                        <m:r>
                          <a:rPr lang="en-US" sz="1200" b="1" i="1">
                            <a:latin typeface="Cambria Math" panose="02040503050406030204" pitchFamily="18" charset="0"/>
                            <a:ea typeface="Yu Mincho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200" b="1" i="1">
                            <a:latin typeface="Cambria Math" panose="02040503050406030204" pitchFamily="18" charset="0"/>
                            <a:ea typeface="Yu Mincho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200" dirty="0"/>
                  <a:t>)</a:t>
                </a:r>
              </a:p>
              <a:p>
                <a:pPr lvl="1"/>
                <a:r>
                  <a:rPr lang="en-US" sz="1600" dirty="0"/>
                  <a:t>Tested PEEK with Helium Gas to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𝟖𝟖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n-US" sz="1600" b="1" i="1">
                        <a:effectLst/>
                        <a:latin typeface="Cambria Math" panose="02040503050406030204" pitchFamily="18" charset="0"/>
                        <a:ea typeface="Yu Mincho"/>
                        <a:cs typeface="Times New Roman" panose="02020603050405020304" pitchFamily="18" charset="0"/>
                      </a:rPr>
                      <m:t>𝒔𝒄𝒄𝒎</m:t>
                    </m:r>
                    <m:r>
                      <a:rPr lang="en-US" sz="1600" b="1" i="1">
                        <a:effectLst/>
                        <a:latin typeface="Cambria Math" panose="02040503050406030204" pitchFamily="18" charset="0"/>
                        <a:ea typeface="Yu Mincho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1200" b="1" i="1">
                            <a:effectLst/>
                            <a:latin typeface="Cambria Math" panose="02040503050406030204" pitchFamily="18" charset="0"/>
                            <a:ea typeface="Yu Mincho"/>
                          </a:rPr>
                        </m:ctrlPr>
                      </m:sSupPr>
                      <m:e>
                        <m:r>
                          <a:rPr lang="en-US" sz="1600" b="1" i="1">
                            <a:effectLst/>
                            <a:latin typeface="Cambria Math" panose="02040503050406030204" pitchFamily="18" charset="0"/>
                            <a:ea typeface="Yu Mincho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600" b="1" i="1">
                            <a:effectLst/>
                            <a:latin typeface="Cambria Math" panose="02040503050406030204" pitchFamily="18" charset="0"/>
                            <a:ea typeface="Yu Mincho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1600" b="1" dirty="0"/>
              </a:p>
              <a:p>
                <a:r>
                  <a:rPr lang="en-US" sz="1800" dirty="0"/>
                  <a:t>Scalable</a:t>
                </a:r>
              </a:p>
              <a:p>
                <a:pPr lvl="1"/>
                <a:r>
                  <a:rPr lang="en-US" sz="1600" dirty="0"/>
                  <a:t>Subscale proof-of-concept at 1/8th scale</a:t>
                </a:r>
              </a:p>
              <a:p>
                <a:pPr lvl="1"/>
                <a:r>
                  <a:rPr lang="en-US" sz="1600" dirty="0"/>
                  <a:t>Full scale prototype at 700L volume</a:t>
                </a:r>
              </a:p>
            </p:txBody>
          </p:sp>
        </mc:Choice>
        <mc:Fallback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F4455858-A082-007D-76F9-C3B38A419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6" y="2760731"/>
                <a:ext cx="5655733" cy="2079693"/>
              </a:xfrm>
              <a:prstGeom prst="rect">
                <a:avLst/>
              </a:prstGeom>
              <a:blipFill>
                <a:blip r:embed="rId5"/>
                <a:stretch>
                  <a:fillRect l="-755" t="-2933" b="-3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4252A55-9C27-1262-E480-A1486D48ECFC}"/>
              </a:ext>
            </a:extLst>
          </p:cNvPr>
          <p:cNvSpPr txBox="1"/>
          <p:nvPr/>
        </p:nvSpPr>
        <p:spPr>
          <a:xfrm>
            <a:off x="10258455" y="2237977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C-CHILL</a:t>
            </a:r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9BF639E1-3A02-DAD2-BC6B-1F8A86599D9A}"/>
              </a:ext>
            </a:extLst>
          </p:cNvPr>
          <p:cNvSpPr/>
          <p:nvPr/>
        </p:nvSpPr>
        <p:spPr>
          <a:xfrm>
            <a:off x="10112872" y="2296731"/>
            <a:ext cx="207223" cy="217338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66799F-CE51-3286-7CED-C91AC07F6160}"/>
              </a:ext>
            </a:extLst>
          </p:cNvPr>
          <p:cNvSpPr txBox="1"/>
          <p:nvPr/>
        </p:nvSpPr>
        <p:spPr>
          <a:xfrm>
            <a:off x="10258455" y="2522146"/>
            <a:ext cx="1278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64.2wt%</a:t>
            </a:r>
          </a:p>
        </p:txBody>
      </p:sp>
    </p:spTree>
    <p:extLst>
      <p:ext uri="{BB962C8B-B14F-4D97-AF65-F5344CB8AC3E}">
        <p14:creationId xmlns:p14="http://schemas.microsoft.com/office/powerpoint/2010/main" val="1524065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30897D-BAE2-76CE-4CCF-E4CD3EAF6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C-CHILL Innovations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994CA0-ABAE-54BA-D0B6-5270F636E961}"/>
              </a:ext>
            </a:extLst>
          </p:cNvPr>
          <p:cNvGrpSpPr/>
          <p:nvPr/>
        </p:nvGrpSpPr>
        <p:grpSpPr>
          <a:xfrm>
            <a:off x="5720847" y="3945466"/>
            <a:ext cx="6394992" cy="2539360"/>
            <a:chOff x="5797008" y="3429000"/>
            <a:chExt cx="6394992" cy="253936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E20A622-770D-E8EF-B1C1-3022E80F0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97008" y="3429000"/>
              <a:ext cx="6394992" cy="2335562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D9536B2-467C-B4DC-9694-BD2DF486C870}"/>
                </a:ext>
              </a:extLst>
            </p:cNvPr>
            <p:cNvSpPr txBox="1"/>
            <p:nvPr/>
          </p:nvSpPr>
          <p:spPr>
            <a:xfrm>
              <a:off x="8405769" y="5691361"/>
              <a:ext cx="14128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/>
                <a:t>Permeation Testing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BBFDED0-A1FF-DC45-C27A-D52896E59392}"/>
              </a:ext>
            </a:extLst>
          </p:cNvPr>
          <p:cNvSpPr txBox="1"/>
          <p:nvPr/>
        </p:nvSpPr>
        <p:spPr>
          <a:xfrm>
            <a:off x="228139" y="1373429"/>
            <a:ext cx="624886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C-CHILL is an advanced liquid hydrogen storage solution: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Matched CTE between boss, liner, and composite overwrap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Low permeability liner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High cryogenic capability rotomolded PEEK liner</a:t>
            </a:r>
          </a:p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0280F58-830B-B2F0-E795-B4EC15737890}"/>
              </a:ext>
            </a:extLst>
          </p:cNvPr>
          <p:cNvGrpSpPr/>
          <p:nvPr/>
        </p:nvGrpSpPr>
        <p:grpSpPr>
          <a:xfrm>
            <a:off x="228139" y="3847654"/>
            <a:ext cx="5164086" cy="2518641"/>
            <a:chOff x="228139" y="3847654"/>
            <a:chExt cx="5164086" cy="25186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D9677DA-75D7-900C-D86E-0D545CF118D5}"/>
                </a:ext>
              </a:extLst>
            </p:cNvPr>
            <p:cNvGrpSpPr/>
            <p:nvPr/>
          </p:nvGrpSpPr>
          <p:grpSpPr>
            <a:xfrm>
              <a:off x="1650427" y="4493396"/>
              <a:ext cx="3741798" cy="1872899"/>
              <a:chOff x="1667361" y="4154729"/>
              <a:chExt cx="3741798" cy="187289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C429CD5-F7FD-A0EF-EA3B-C2A3E819B2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170"/>
              <a:stretch/>
            </p:blipFill>
            <p:spPr>
              <a:xfrm>
                <a:off x="1873166" y="4154729"/>
                <a:ext cx="3535993" cy="1708808"/>
              </a:xfrm>
              <a:prstGeom prst="rect">
                <a:avLst/>
              </a:prstGeom>
              <a:ln>
                <a:noFill/>
              </a:ln>
              <a:effectLst>
                <a:outerShdw algn="tl" rotWithShape="0">
                  <a:srgbClr val="333333"/>
                </a:outerShdw>
              </a:effectLst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BA00D49-E9C2-B4D6-15A7-DBE2F79642B0}"/>
                  </a:ext>
                </a:extLst>
              </p:cNvPr>
              <p:cNvSpPr txBox="1"/>
              <p:nvPr/>
            </p:nvSpPr>
            <p:spPr>
              <a:xfrm>
                <a:off x="1667361" y="5750629"/>
                <a:ext cx="24198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/>
                  <a:t>CTE Differential Between Materials</a:t>
                </a:r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CBF0F4F-C202-FA6E-F96E-3BBA5F58D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139" y="3847654"/>
              <a:ext cx="1697714" cy="224164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19E0A86-6CA7-7A0C-EE8E-F91678C452DB}"/>
              </a:ext>
            </a:extLst>
          </p:cNvPr>
          <p:cNvGrpSpPr/>
          <p:nvPr/>
        </p:nvGrpSpPr>
        <p:grpSpPr>
          <a:xfrm>
            <a:off x="6471883" y="1093438"/>
            <a:ext cx="4858976" cy="2636129"/>
            <a:chOff x="6471883" y="1093438"/>
            <a:chExt cx="4858976" cy="263612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9528DE-2168-595A-7AD1-F49DA15FB197}"/>
                </a:ext>
              </a:extLst>
            </p:cNvPr>
            <p:cNvGrpSpPr/>
            <p:nvPr/>
          </p:nvGrpSpPr>
          <p:grpSpPr>
            <a:xfrm>
              <a:off x="6471883" y="1093438"/>
              <a:ext cx="4858976" cy="2335562"/>
              <a:chOff x="6665753" y="3237093"/>
              <a:chExt cx="4858976" cy="233556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37CA014D-E81A-472A-BB17-8D74BF5777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t="7949" b="19474"/>
              <a:stretch/>
            </p:blipFill>
            <p:spPr>
              <a:xfrm>
                <a:off x="9112213" y="3238069"/>
                <a:ext cx="2412516" cy="2334585"/>
              </a:xfrm>
              <a:prstGeom prst="rect">
                <a:avLst/>
              </a:prstGeom>
              <a:noFill/>
              <a:ln w="28575">
                <a:noFill/>
              </a:ln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9A32971-6CA1-BD7D-3DDF-D053EC1567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t="17029" b="10363"/>
              <a:stretch/>
            </p:blipFill>
            <p:spPr>
              <a:xfrm>
                <a:off x="6665753" y="3237093"/>
                <a:ext cx="2412516" cy="2335562"/>
              </a:xfrm>
              <a:prstGeom prst="rect">
                <a:avLst/>
              </a:prstGeom>
              <a:ln w="28575">
                <a:noFill/>
              </a:ln>
            </p:spPr>
          </p:pic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D205E0-C4C6-3C56-E561-7406709B46D7}"/>
                </a:ext>
              </a:extLst>
            </p:cNvPr>
            <p:cNvSpPr txBox="1"/>
            <p:nvPr/>
          </p:nvSpPr>
          <p:spPr>
            <a:xfrm>
              <a:off x="8040805" y="3452568"/>
              <a:ext cx="16871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/>
                <a:t>Liner Manufacturability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418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9EFA5B-F4A1-0F0B-A1A2-316BA5CE2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C-CHILL Materials Breakdown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72B79B-DFB9-084E-F345-16AE31CD5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095" y="1025621"/>
            <a:ext cx="5884368" cy="4553912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026FD77-5674-6F02-3A35-5671619B11EA}"/>
              </a:ext>
            </a:extLst>
          </p:cNvPr>
          <p:cNvSpPr/>
          <p:nvPr/>
        </p:nvSpPr>
        <p:spPr>
          <a:xfrm>
            <a:off x="404706" y="6005322"/>
            <a:ext cx="11382587" cy="38834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PEEK, Invar, and IM7/EX-1510 is the Optimal Material Combination for the Cryogenic Type IV COPV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E2FA84-C472-BC1B-6FF9-D1CBDE47FB8A}"/>
              </a:ext>
            </a:extLst>
          </p:cNvPr>
          <p:cNvSpPr txBox="1"/>
          <p:nvPr/>
        </p:nvSpPr>
        <p:spPr>
          <a:xfrm>
            <a:off x="0" y="946239"/>
            <a:ext cx="648546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COPV liner material selection is critical in this type IV COPV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liner requirements are: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Bonding Strength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Cryogenic Hydrogen Permeability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Percent Strain from Nominal to 20 Kelvin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Liner Material Needs be able to be Rotomolded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Maintain Mechanical Properties at Cryogenic Temperatures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PEEK (Polyether ether ketone) has show the best performance for liner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Boss material is the second critical material choice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boss requirements are: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CTE Match with the Carbon Composite Overwrap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Hydrogen Embrittlement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Invar-36 (Fe-36Ni) has shown to be the optimal material to match the CTE between the boss and composite overwrap</a:t>
            </a:r>
          </a:p>
        </p:txBody>
      </p:sp>
    </p:spTree>
    <p:extLst>
      <p:ext uri="{BB962C8B-B14F-4D97-AF65-F5344CB8AC3E}">
        <p14:creationId xmlns:p14="http://schemas.microsoft.com/office/powerpoint/2010/main" val="1288460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135D1D-DAC2-982D-5023-EEFE03946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Material Testing and Validation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BA0D56-5391-9291-4DB3-C06A123790EB}"/>
              </a:ext>
            </a:extLst>
          </p:cNvPr>
          <p:cNvSpPr/>
          <p:nvPr/>
        </p:nvSpPr>
        <p:spPr>
          <a:xfrm>
            <a:off x="346673" y="6020351"/>
            <a:ext cx="11222182" cy="38834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Testing Has Validated PEEK as an Optimal Material for the C-CHILL Liner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20BA458-E87D-554D-46F1-918BC6FA4C20}"/>
              </a:ext>
            </a:extLst>
          </p:cNvPr>
          <p:cNvSpPr/>
          <p:nvPr/>
        </p:nvSpPr>
        <p:spPr>
          <a:xfrm>
            <a:off x="304947" y="3304013"/>
            <a:ext cx="346985" cy="22606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B7B82-F92C-1E8B-003F-B60668C3BD89}"/>
              </a:ext>
            </a:extLst>
          </p:cNvPr>
          <p:cNvGrpSpPr/>
          <p:nvPr/>
        </p:nvGrpSpPr>
        <p:grpSpPr>
          <a:xfrm>
            <a:off x="6096000" y="988543"/>
            <a:ext cx="6400752" cy="5024414"/>
            <a:chOff x="6096000" y="988543"/>
            <a:chExt cx="6400752" cy="5024414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FE68F238-F343-0160-A677-B83B21CB95A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88653324"/>
                </p:ext>
              </p:extLst>
            </p:nvPr>
          </p:nvGraphicFramePr>
          <p:xfrm>
            <a:off x="6682436" y="3094825"/>
            <a:ext cx="5236369" cy="26765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pic>
          <p:nvPicPr>
            <p:cNvPr id="6" name="Picture 5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1F21EBDE-5DDB-9AD9-313E-A7FF41BD2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1369" y="988543"/>
              <a:ext cx="1350138" cy="180018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32CA260-92F0-D3E3-7046-0604E3E257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12204" b="10003"/>
            <a:stretch/>
          </p:blipFill>
          <p:spPr>
            <a:xfrm>
              <a:off x="6708819" y="988543"/>
              <a:ext cx="1301658" cy="1800184"/>
            </a:xfrm>
            <a:prstGeom prst="rect">
              <a:avLst/>
            </a:prstGeom>
            <a:ln w="28575">
              <a:noFill/>
            </a:ln>
          </p:spPr>
        </p:pic>
        <p:pic>
          <p:nvPicPr>
            <p:cNvPr id="8" name="Picture 7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3A53228C-7F73-B9B0-1B9F-ED2884CE311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475" t="34314" r="36329" b="36931"/>
            <a:stretch/>
          </p:blipFill>
          <p:spPr>
            <a:xfrm>
              <a:off x="10302399" y="988543"/>
              <a:ext cx="1136080" cy="180018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B422F5F-1081-50AE-6216-C0980671E888}"/>
                </a:ext>
              </a:extLst>
            </p:cNvPr>
            <p:cNvSpPr txBox="1"/>
            <p:nvPr/>
          </p:nvSpPr>
          <p:spPr>
            <a:xfrm>
              <a:off x="6096000" y="5735958"/>
              <a:ext cx="64007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PEEK-Invar Lap Shear Testing Cryogenic and Room Temperature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69AC8C-B616-BA11-7CE0-1264AE47DD7E}"/>
                </a:ext>
              </a:extLst>
            </p:cNvPr>
            <p:cNvSpPr txBox="1"/>
            <p:nvPr/>
          </p:nvSpPr>
          <p:spPr>
            <a:xfrm>
              <a:off x="6096000" y="2820869"/>
              <a:ext cx="64007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PEEK-Invar Lap Shear Testing Workflow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93BD0D4-8094-81CD-8AC9-24D6344ADD7A}"/>
                </a:ext>
              </a:extLst>
            </p:cNvPr>
            <p:cNvSpPr/>
            <p:nvPr/>
          </p:nvSpPr>
          <p:spPr>
            <a:xfrm>
              <a:off x="7014813" y="3760132"/>
              <a:ext cx="302621" cy="1804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tar: 5 Points 28">
              <a:extLst>
                <a:ext uri="{FF2B5EF4-FFF2-40B4-BE49-F238E27FC236}">
                  <a16:creationId xmlns:a16="http://schemas.microsoft.com/office/drawing/2014/main" id="{DC05FB6E-4BBA-3CD7-E570-729103849833}"/>
                </a:ext>
              </a:extLst>
            </p:cNvPr>
            <p:cNvSpPr/>
            <p:nvPr/>
          </p:nvSpPr>
          <p:spPr>
            <a:xfrm>
              <a:off x="10163061" y="3853208"/>
              <a:ext cx="235132" cy="209005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8748988-9B27-552B-4553-12B2C06E01BF}"/>
                </a:ext>
              </a:extLst>
            </p:cNvPr>
            <p:cNvSpPr txBox="1"/>
            <p:nvPr/>
          </p:nvSpPr>
          <p:spPr>
            <a:xfrm>
              <a:off x="10398193" y="3680711"/>
              <a:ext cx="139460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/>
                <a:t>BR-127 Treatment Verified with High Bondability 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C1820CE-F69D-309A-6982-F16A81A1E8F0}"/>
              </a:ext>
            </a:extLst>
          </p:cNvPr>
          <p:cNvGrpSpPr/>
          <p:nvPr/>
        </p:nvGrpSpPr>
        <p:grpSpPr>
          <a:xfrm>
            <a:off x="0" y="979017"/>
            <a:ext cx="6848416" cy="5034726"/>
            <a:chOff x="0" y="979017"/>
            <a:chExt cx="6848416" cy="503472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279C5F6-2C85-EC92-5B58-ABD306C63697}"/>
                </a:ext>
              </a:extLst>
            </p:cNvPr>
            <p:cNvGrpSpPr/>
            <p:nvPr/>
          </p:nvGrpSpPr>
          <p:grpSpPr>
            <a:xfrm>
              <a:off x="0" y="979017"/>
              <a:ext cx="6848416" cy="5034726"/>
              <a:chOff x="0" y="979017"/>
              <a:chExt cx="6848416" cy="5034726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7B3B42F0-5C23-9B24-3A7E-43DE960937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t="1683"/>
              <a:stretch/>
            </p:blipFill>
            <p:spPr>
              <a:xfrm>
                <a:off x="0" y="3025082"/>
                <a:ext cx="6682436" cy="2803209"/>
              </a:xfrm>
              <a:prstGeom prst="rect">
                <a:avLst/>
              </a:prstGeom>
            </p:spPr>
          </p:pic>
          <p:pic>
            <p:nvPicPr>
              <p:cNvPr id="9" name="Picture 2">
                <a:extLst>
                  <a:ext uri="{FF2B5EF4-FFF2-40B4-BE49-F238E27FC236}">
                    <a16:creationId xmlns:a16="http://schemas.microsoft.com/office/drawing/2014/main" id="{C455A53B-DAFA-677C-0E64-17E2BDD466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673" y="979018"/>
                <a:ext cx="1350137" cy="1800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4">
                <a:extLst>
                  <a:ext uri="{FF2B5EF4-FFF2-40B4-BE49-F238E27FC236}">
                    <a16:creationId xmlns:a16="http://schemas.microsoft.com/office/drawing/2014/main" id="{52194969-DA95-6B0F-DA98-D66485096C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4953" y="991609"/>
                <a:ext cx="1354944" cy="18065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6AE27340-3BCC-22F6-BEC1-DC28DD45D1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t="6375"/>
              <a:stretch/>
            </p:blipFill>
            <p:spPr>
              <a:xfrm>
                <a:off x="3648040" y="979017"/>
                <a:ext cx="2762636" cy="1890833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628355-073D-D857-BD74-E9376EB29DFC}"/>
                  </a:ext>
                </a:extLst>
              </p:cNvPr>
              <p:cNvSpPr txBox="1"/>
              <p:nvPr/>
            </p:nvSpPr>
            <p:spPr>
              <a:xfrm>
                <a:off x="447664" y="5736744"/>
                <a:ext cx="64007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Helium Permeation Testing at Cryogenic Temperatures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47067F9-47C7-689D-0E33-C4C26550DDDD}"/>
                  </a:ext>
                </a:extLst>
              </p:cNvPr>
              <p:cNvSpPr txBox="1"/>
              <p:nvPr/>
            </p:nvSpPr>
            <p:spPr>
              <a:xfrm>
                <a:off x="149521" y="2802081"/>
                <a:ext cx="64007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Helium Permeation Testing Workflow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5B531B9-B946-1161-6368-F4BDB8561E0F}"/>
                  </a:ext>
                </a:extLst>
              </p:cNvPr>
              <p:cNvSpPr/>
              <p:nvPr/>
            </p:nvSpPr>
            <p:spPr>
              <a:xfrm>
                <a:off x="304947" y="3640666"/>
                <a:ext cx="346985" cy="190401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9A65582-DFD2-ACC6-A518-139EC5FF07A1}"/>
                </a:ext>
              </a:extLst>
            </p:cNvPr>
            <p:cNvSpPr txBox="1"/>
            <p:nvPr/>
          </p:nvSpPr>
          <p:spPr>
            <a:xfrm>
              <a:off x="149521" y="3690113"/>
              <a:ext cx="1981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/>
                <a:t>PEEK Permeability Orders of Magnitude within Requirement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52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5C5CFD-8457-223B-6BAD-C4CCD74AC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PEEK Process Development</a:t>
            </a:r>
          </a:p>
        </p:txBody>
      </p:sp>
      <p:pic>
        <p:nvPicPr>
          <p:cNvPr id="9" name="Picture 8" descr="A close-up of a roll of toilet paper&#10;&#10;AI-generated content may be incorrect.">
            <a:extLst>
              <a:ext uri="{FF2B5EF4-FFF2-40B4-BE49-F238E27FC236}">
                <a16:creationId xmlns:a16="http://schemas.microsoft.com/office/drawing/2014/main" id="{A3DF1F8E-3D0A-5C35-1EAC-2872FD608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8647" r="4484" b="5318"/>
          <a:stretch/>
        </p:blipFill>
        <p:spPr>
          <a:xfrm rot="5400000">
            <a:off x="9169211" y="1449913"/>
            <a:ext cx="2995253" cy="2208034"/>
          </a:xfrm>
          <a:prstGeom prst="rect">
            <a:avLst/>
          </a:prstGeom>
          <a:ln w="28575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F7F0169-E63C-533F-4BBB-77F74252E4BB}"/>
              </a:ext>
            </a:extLst>
          </p:cNvPr>
          <p:cNvSpPr txBox="1"/>
          <p:nvPr/>
        </p:nvSpPr>
        <p:spPr>
          <a:xfrm>
            <a:off x="9958952" y="4051557"/>
            <a:ext cx="1415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Successful Liner</a:t>
            </a:r>
          </a:p>
        </p:txBody>
      </p:sp>
      <p:pic>
        <p:nvPicPr>
          <p:cNvPr id="16" name="Picture 15" descr="A close-up of a roll of toilet paper&#10;&#10;AI-generated content may be incorrect.">
            <a:extLst>
              <a:ext uri="{FF2B5EF4-FFF2-40B4-BE49-F238E27FC236}">
                <a16:creationId xmlns:a16="http://schemas.microsoft.com/office/drawing/2014/main" id="{FAB59558-53BB-D97F-B401-D495F16EB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37147" r="67436" b="24156"/>
          <a:stretch/>
        </p:blipFill>
        <p:spPr>
          <a:xfrm rot="5400000">
            <a:off x="9932858" y="4013659"/>
            <a:ext cx="1511320" cy="228083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A7987F8-76F4-CECE-BA96-2F5536EE8912}"/>
              </a:ext>
            </a:extLst>
          </p:cNvPr>
          <p:cNvSpPr/>
          <p:nvPr/>
        </p:nvSpPr>
        <p:spPr>
          <a:xfrm>
            <a:off x="10414000" y="1371600"/>
            <a:ext cx="668867" cy="4318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F46A3C-1F49-C2B3-5715-7AF3172444EF}"/>
              </a:ext>
            </a:extLst>
          </p:cNvPr>
          <p:cNvSpPr txBox="1"/>
          <p:nvPr/>
        </p:nvSpPr>
        <p:spPr>
          <a:xfrm>
            <a:off x="10045356" y="5924780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Surface Porosity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0B8535-CB7A-D277-1A5B-7B939F369CD5}"/>
              </a:ext>
            </a:extLst>
          </p:cNvPr>
          <p:cNvSpPr txBox="1"/>
          <p:nvPr/>
        </p:nvSpPr>
        <p:spPr>
          <a:xfrm>
            <a:off x="127335" y="1056303"/>
            <a:ext cx="462636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Rotomolding (Rotational Molding) uses a heated mold on a rotating carousel with a ground plastic charge inside to form a thin-walled plastic 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PEEK has required more development than expected to achieve complete liner results compared to previously used materials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PEEK requires: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Nitrogen Purging During the Whole Rotomolding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Elevated Molding Temperatures of 700</a:t>
            </a:r>
            <a:r>
              <a:rPr lang="en-US" sz="17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°F - 800°F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F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have required modification to meet these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F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Liner molding has progressed greatly – Full liner molding has been successfully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F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Liner porosity is the final issue before molding liners with bosses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3D2920D-9CA4-4305-D4B4-445E79DE4ABD}"/>
              </a:ext>
            </a:extLst>
          </p:cNvPr>
          <p:cNvGrpSpPr/>
          <p:nvPr/>
        </p:nvGrpSpPr>
        <p:grpSpPr>
          <a:xfrm>
            <a:off x="4875618" y="1218580"/>
            <a:ext cx="2440764" cy="2143328"/>
            <a:chOff x="5452682" y="1210910"/>
            <a:chExt cx="2126838" cy="1833254"/>
          </a:xfrm>
        </p:grpSpPr>
        <p:pic>
          <p:nvPicPr>
            <p:cNvPr id="7" name="Picture 6" descr="A picture containing text, old, dirty&#10;&#10;AI-generated content may be incorrect.">
              <a:extLst>
                <a:ext uri="{FF2B5EF4-FFF2-40B4-BE49-F238E27FC236}">
                  <a16:creationId xmlns:a16="http://schemas.microsoft.com/office/drawing/2014/main" id="{6094DF22-3F1A-B422-A096-A1E77DEF08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08" t="23362" r="26321"/>
            <a:stretch/>
          </p:blipFill>
          <p:spPr>
            <a:xfrm rot="5400000">
              <a:off x="5717937" y="945655"/>
              <a:ext cx="1596327" cy="2126838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09D3C4B-B498-B606-7821-61D0843369A2}"/>
                </a:ext>
              </a:extLst>
            </p:cNvPr>
            <p:cNvSpPr txBox="1"/>
            <p:nvPr/>
          </p:nvSpPr>
          <p:spPr>
            <a:xfrm>
              <a:off x="5669873" y="2807238"/>
              <a:ext cx="1692452" cy="2369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Rotomolding Assembly </a:t>
              </a:r>
            </a:p>
          </p:txBody>
        </p:sp>
      </p:grpSp>
      <p:pic>
        <p:nvPicPr>
          <p:cNvPr id="5" name="Picture 2">
            <a:extLst>
              <a:ext uri="{FF2B5EF4-FFF2-40B4-BE49-F238E27FC236}">
                <a16:creationId xmlns:a16="http://schemas.microsoft.com/office/drawing/2014/main" id="{E691AB5E-985D-6196-4B82-A97DD98BB8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79" r="29448" b="7170"/>
          <a:stretch/>
        </p:blipFill>
        <p:spPr bwMode="auto">
          <a:xfrm>
            <a:off x="7598730" y="1203533"/>
            <a:ext cx="1478162" cy="2132916"/>
          </a:xfrm>
          <a:prstGeom prst="rect">
            <a:avLst/>
          </a:prstGeom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37BF9040-3B54-A17C-0977-FC74DF9244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2" t="21913" r="12599"/>
          <a:stretch/>
        </p:blipFill>
        <p:spPr bwMode="auto">
          <a:xfrm>
            <a:off x="5094441" y="3789520"/>
            <a:ext cx="1693732" cy="2132915"/>
          </a:xfrm>
          <a:prstGeom prst="rect">
            <a:avLst/>
          </a:prstGeom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493AFB8-2F76-9EB9-613E-09698199181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292" t="18508" r="2384" b="8884"/>
          <a:stretch/>
        </p:blipFill>
        <p:spPr>
          <a:xfrm>
            <a:off x="7104718" y="3787177"/>
            <a:ext cx="2126840" cy="2137603"/>
          </a:xfrm>
          <a:prstGeom prst="rect">
            <a:avLst/>
          </a:prstGeom>
          <a:ln w="28575"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E0179D0-AFFB-CA1A-A4F6-7C2F9FA81E72}"/>
              </a:ext>
            </a:extLst>
          </p:cNvPr>
          <p:cNvSpPr txBox="1"/>
          <p:nvPr/>
        </p:nvSpPr>
        <p:spPr>
          <a:xfrm>
            <a:off x="7809463" y="3297543"/>
            <a:ext cx="1056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Burnt PEEK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29475-EABB-A1FE-CDF5-9EDD253B2360}"/>
              </a:ext>
            </a:extLst>
          </p:cNvPr>
          <p:cNvSpPr txBox="1"/>
          <p:nvPr/>
        </p:nvSpPr>
        <p:spPr>
          <a:xfrm>
            <a:off x="5933333" y="5922435"/>
            <a:ext cx="2040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Successful PEEK Melting</a:t>
            </a:r>
          </a:p>
        </p:txBody>
      </p:sp>
    </p:spTree>
    <p:extLst>
      <p:ext uri="{BB962C8B-B14F-4D97-AF65-F5344CB8AC3E}">
        <p14:creationId xmlns:p14="http://schemas.microsoft.com/office/powerpoint/2010/main" val="508600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9B85DA-434F-F255-8398-4D19F21D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Next Step for C-CHILL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097875-36B4-8CBF-5138-B3B73EF33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1712443"/>
            <a:ext cx="7400375" cy="2188116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418D78-BE30-9CDA-DC95-EDB096542EB6}"/>
              </a:ext>
            </a:extLst>
          </p:cNvPr>
          <p:cNvSpPr txBox="1"/>
          <p:nvPr/>
        </p:nvSpPr>
        <p:spPr>
          <a:xfrm>
            <a:off x="2067473" y="4098821"/>
            <a:ext cx="26569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Component Qualification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72DC347B-E03F-272C-9DAB-CD70BCE4CA83}"/>
              </a:ext>
            </a:extLst>
          </p:cNvPr>
          <p:cNvCxnSpPr>
            <a:cxnSpLocks/>
          </p:cNvCxnSpPr>
          <p:nvPr/>
        </p:nvCxnSpPr>
        <p:spPr>
          <a:xfrm flipV="1">
            <a:off x="2152748" y="3901808"/>
            <a:ext cx="3861286" cy="533947"/>
          </a:xfrm>
          <a:prstGeom prst="bentConnector3">
            <a:avLst>
              <a:gd name="adj1" fmla="val 99494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4D696508-B938-E7D4-952F-8020F314F581}"/>
              </a:ext>
            </a:extLst>
          </p:cNvPr>
          <p:cNvGrpSpPr/>
          <p:nvPr/>
        </p:nvGrpSpPr>
        <p:grpSpPr>
          <a:xfrm>
            <a:off x="2876700" y="1451313"/>
            <a:ext cx="4898579" cy="224554"/>
            <a:chOff x="4199466" y="990597"/>
            <a:chExt cx="7825913" cy="39216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1AA4AD25-1CE6-8714-2275-413F5472CB7C}"/>
                </a:ext>
              </a:extLst>
            </p:cNvPr>
            <p:cNvSpPr/>
            <p:nvPr/>
          </p:nvSpPr>
          <p:spPr>
            <a:xfrm>
              <a:off x="4199466" y="990599"/>
              <a:ext cx="1236134" cy="392159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EE5392B-235C-F5F1-100C-83BD2CD426F7}"/>
                </a:ext>
              </a:extLst>
            </p:cNvPr>
            <p:cNvSpPr/>
            <p:nvPr/>
          </p:nvSpPr>
          <p:spPr>
            <a:xfrm>
              <a:off x="5435600" y="990599"/>
              <a:ext cx="1236134" cy="392159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43CA6B9-D08E-286F-4770-4066BEFBA655}"/>
                </a:ext>
              </a:extLst>
            </p:cNvPr>
            <p:cNvSpPr/>
            <p:nvPr/>
          </p:nvSpPr>
          <p:spPr>
            <a:xfrm>
              <a:off x="6671734" y="990598"/>
              <a:ext cx="601133" cy="392159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349BD39-7272-1D4A-F009-61CBC869E3D6}"/>
                </a:ext>
              </a:extLst>
            </p:cNvPr>
            <p:cNvSpPr/>
            <p:nvPr/>
          </p:nvSpPr>
          <p:spPr>
            <a:xfrm>
              <a:off x="7950203" y="990597"/>
              <a:ext cx="1236134" cy="392159"/>
            </a:xfrm>
            <a:prstGeom prst="roundRect">
              <a:avLst/>
            </a:prstGeom>
            <a:solidFill>
              <a:srgbClr val="F0F0F0"/>
            </a:solidFill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AE4734D-5C95-223A-7465-D8E3759B0EA1}"/>
                </a:ext>
              </a:extLst>
            </p:cNvPr>
            <p:cNvSpPr/>
            <p:nvPr/>
          </p:nvSpPr>
          <p:spPr>
            <a:xfrm>
              <a:off x="9186337" y="990597"/>
              <a:ext cx="1236134" cy="392159"/>
            </a:xfrm>
            <a:prstGeom prst="roundRect">
              <a:avLst/>
            </a:prstGeom>
            <a:solidFill>
              <a:srgbClr val="F0F0F0"/>
            </a:solidFill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C622846-415F-BD9F-2AF1-97BB050B8763}"/>
                </a:ext>
              </a:extLst>
            </p:cNvPr>
            <p:cNvSpPr/>
            <p:nvPr/>
          </p:nvSpPr>
          <p:spPr>
            <a:xfrm>
              <a:off x="10422471" y="990597"/>
              <a:ext cx="1602908" cy="392159"/>
            </a:xfrm>
            <a:prstGeom prst="roundRect">
              <a:avLst/>
            </a:prstGeom>
            <a:solidFill>
              <a:srgbClr val="F0F0F0"/>
            </a:solidFill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8CAAB4F4-296D-04D9-8F91-CF11CAF124D8}"/>
                </a:ext>
              </a:extLst>
            </p:cNvPr>
            <p:cNvSpPr/>
            <p:nvPr/>
          </p:nvSpPr>
          <p:spPr>
            <a:xfrm>
              <a:off x="7264403" y="990597"/>
              <a:ext cx="685800" cy="392159"/>
            </a:xfrm>
            <a:prstGeom prst="roundRect">
              <a:avLst/>
            </a:prstGeom>
            <a:solidFill>
              <a:srgbClr val="F0F0F0"/>
            </a:solidFill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AFC3D50-ADED-79FF-6C60-8A1EC93BDF31}"/>
              </a:ext>
            </a:extLst>
          </p:cNvPr>
          <p:cNvSpPr txBox="1"/>
          <p:nvPr/>
        </p:nvSpPr>
        <p:spPr>
          <a:xfrm>
            <a:off x="3714623" y="4675873"/>
            <a:ext cx="1795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Flight Test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0A695EF4-9FFB-DF5D-915C-294724A480B1}"/>
              </a:ext>
            </a:extLst>
          </p:cNvPr>
          <p:cNvCxnSpPr>
            <a:cxnSpLocks/>
          </p:cNvCxnSpPr>
          <p:nvPr/>
        </p:nvCxnSpPr>
        <p:spPr>
          <a:xfrm flipV="1">
            <a:off x="4065103" y="3858419"/>
            <a:ext cx="2706846" cy="1121402"/>
          </a:xfrm>
          <a:prstGeom prst="bentConnector3">
            <a:avLst>
              <a:gd name="adj1" fmla="val 101009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A92584E-2F64-0A14-847F-34D5B060A300}"/>
              </a:ext>
            </a:extLst>
          </p:cNvPr>
          <p:cNvSpPr txBox="1"/>
          <p:nvPr/>
        </p:nvSpPr>
        <p:spPr>
          <a:xfrm>
            <a:off x="7849245" y="1731532"/>
            <a:ext cx="2195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Volume Production</a:t>
            </a:r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CACE09CA-55F9-2ADE-23B9-27B04ABD07BC}"/>
              </a:ext>
            </a:extLst>
          </p:cNvPr>
          <p:cNvCxnSpPr>
            <a:cxnSpLocks/>
          </p:cNvCxnSpPr>
          <p:nvPr/>
        </p:nvCxnSpPr>
        <p:spPr>
          <a:xfrm rot="5400000">
            <a:off x="7741927" y="1773230"/>
            <a:ext cx="2160682" cy="2093977"/>
          </a:xfrm>
          <a:prstGeom prst="bentConnector3">
            <a:avLst>
              <a:gd name="adj1" fmla="val -784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A picture containing dirty&#10;&#10;AI-generated content may be incorrect.">
            <a:extLst>
              <a:ext uri="{FF2B5EF4-FFF2-40B4-BE49-F238E27FC236}">
                <a16:creationId xmlns:a16="http://schemas.microsoft.com/office/drawing/2014/main" id="{A5266582-BDD0-BA5F-61E5-73DE649CE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87" y="4571823"/>
            <a:ext cx="2226300" cy="1669725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33CEAA5A-722D-4073-C796-C0255204792A}"/>
              </a:ext>
            </a:extLst>
          </p:cNvPr>
          <p:cNvGrpSpPr/>
          <p:nvPr/>
        </p:nvGrpSpPr>
        <p:grpSpPr>
          <a:xfrm>
            <a:off x="8238285" y="2095978"/>
            <a:ext cx="3378224" cy="2666043"/>
            <a:chOff x="8359954" y="3034716"/>
            <a:chExt cx="3746702" cy="3004596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084A906-2FA6-CAEE-C564-655935171F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75" b="18852"/>
            <a:stretch/>
          </p:blipFill>
          <p:spPr bwMode="auto">
            <a:xfrm>
              <a:off x="8359954" y="3034716"/>
              <a:ext cx="2512633" cy="1647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5" descr="A picture containing text&#10;&#10;AI-generated content may be incorrect.">
              <a:extLst>
                <a:ext uri="{FF2B5EF4-FFF2-40B4-BE49-F238E27FC236}">
                  <a16:creationId xmlns:a16="http://schemas.microsoft.com/office/drawing/2014/main" id="{09216BBD-8664-EBE1-A2AE-5D749E95D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6" t="14367"/>
            <a:stretch/>
          </p:blipFill>
          <p:spPr>
            <a:xfrm rot="5400000">
              <a:off x="10721874" y="3297454"/>
              <a:ext cx="1647408" cy="1121931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446EABCE-3D2B-CB38-ED0E-22C768932D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50527"/>
            <a:stretch/>
          </p:blipFill>
          <p:spPr>
            <a:xfrm>
              <a:off x="8359954" y="4747451"/>
              <a:ext cx="3746702" cy="1291861"/>
            </a:xfrm>
            <a:prstGeom prst="rect">
              <a:avLst/>
            </a:prstGeom>
          </p:spPr>
        </p:pic>
      </p:grpSp>
      <p:pic>
        <p:nvPicPr>
          <p:cNvPr id="1028" name="Picture 4" descr="Airbus Promised a Green Aircraft. That Bet Is Now Unraveling.">
            <a:extLst>
              <a:ext uri="{FF2B5EF4-FFF2-40B4-BE49-F238E27FC236}">
                <a16:creationId xmlns:a16="http://schemas.microsoft.com/office/drawing/2014/main" id="{1AA0532C-2C8D-429D-079C-34AFB7EDD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9" b="38668"/>
          <a:stretch/>
        </p:blipFill>
        <p:spPr bwMode="auto">
          <a:xfrm>
            <a:off x="4501076" y="5254545"/>
            <a:ext cx="3025915" cy="84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B3EACBA5-7A88-EDEE-C5AA-2A82EDDCE678}"/>
              </a:ext>
            </a:extLst>
          </p:cNvPr>
          <p:cNvSpPr/>
          <p:nvPr/>
        </p:nvSpPr>
        <p:spPr>
          <a:xfrm>
            <a:off x="5998199" y="5822385"/>
            <a:ext cx="167640" cy="9144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13A7BE3-C0A8-66BB-CBD1-6BA1B71EE784}"/>
              </a:ext>
            </a:extLst>
          </p:cNvPr>
          <p:cNvCxnSpPr>
            <a:cxnSpLocks/>
          </p:cNvCxnSpPr>
          <p:nvPr/>
        </p:nvCxnSpPr>
        <p:spPr>
          <a:xfrm>
            <a:off x="6165839" y="5915027"/>
            <a:ext cx="3945203" cy="5749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1A42529-04DB-A9B6-3367-FE679FC211A6}"/>
              </a:ext>
            </a:extLst>
          </p:cNvPr>
          <p:cNvCxnSpPr>
            <a:cxnSpLocks/>
          </p:cNvCxnSpPr>
          <p:nvPr/>
        </p:nvCxnSpPr>
        <p:spPr>
          <a:xfrm>
            <a:off x="5986294" y="5922170"/>
            <a:ext cx="2251991" cy="5594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AB93663E-E29B-9105-5132-ED0B9749C1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38285" y="5254545"/>
            <a:ext cx="1872757" cy="1227121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algn="tl" rotWithShape="0">
              <a:srgbClr val="333333"/>
            </a:outerShdw>
          </a:effectLst>
        </p:spPr>
      </p:pic>
      <p:sp>
        <p:nvSpPr>
          <p:cNvPr id="1027" name="TextBox 1026">
            <a:extLst>
              <a:ext uri="{FF2B5EF4-FFF2-40B4-BE49-F238E27FC236}">
                <a16:creationId xmlns:a16="http://schemas.microsoft.com/office/drawing/2014/main" id="{3EA8F36B-94F2-C69C-26C6-5DE5D6B99857}"/>
              </a:ext>
            </a:extLst>
          </p:cNvPr>
          <p:cNvSpPr txBox="1"/>
          <p:nvPr/>
        </p:nvSpPr>
        <p:spPr>
          <a:xfrm>
            <a:off x="4424200" y="5954202"/>
            <a:ext cx="152508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Airbus</a:t>
            </a:r>
          </a:p>
        </p:txBody>
      </p:sp>
    </p:spTree>
    <p:extLst>
      <p:ext uri="{BB962C8B-B14F-4D97-AF65-F5344CB8AC3E}">
        <p14:creationId xmlns:p14="http://schemas.microsoft.com/office/powerpoint/2010/main" val="276643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028FB0-E4D3-472C-B415-4007A21D7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468" y="1192191"/>
            <a:ext cx="5834743" cy="4974770"/>
          </a:xfrm>
        </p:spPr>
        <p:txBody>
          <a:bodyPr>
            <a:normAutofit/>
          </a:bodyPr>
          <a:lstStyle/>
          <a:p>
            <a:r>
              <a:rPr lang="en-US" dirty="0"/>
              <a:t>Dynovas Provides Full-Service Engineering and Manufacturing to the Aerospace and Defense Industry</a:t>
            </a:r>
          </a:p>
          <a:p>
            <a:pPr lvl="1"/>
            <a:r>
              <a:rPr lang="en-US" dirty="0"/>
              <a:t>Specializing in Composites</a:t>
            </a:r>
          </a:p>
          <a:p>
            <a:pPr lvl="2"/>
            <a:r>
              <a:rPr lang="en-US" dirty="0"/>
              <a:t>Flat panels to aerostructures</a:t>
            </a:r>
          </a:p>
          <a:p>
            <a:pPr lvl="1"/>
            <a:r>
              <a:rPr lang="en-US" dirty="0"/>
              <a:t>Advanced Testing</a:t>
            </a:r>
          </a:p>
          <a:p>
            <a:pPr lvl="1"/>
            <a:r>
              <a:rPr lang="en-US" dirty="0"/>
              <a:t>Production of Tanks and Integrated Structures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729F8D-53ED-440D-B6AB-5CFEEB124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Dynovas Overview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AD8501-98E4-CF24-F505-E390A3AFE37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53"/>
          <a:stretch/>
        </p:blipFill>
        <p:spPr>
          <a:xfrm>
            <a:off x="5882067" y="1031966"/>
            <a:ext cx="6023063" cy="44661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80C460-EC4A-5D81-4461-95B3B12D643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624" y="1256945"/>
            <a:ext cx="1313962" cy="821226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02B982C-09BE-E50D-A8D4-5476574EAA8F}"/>
              </a:ext>
            </a:extLst>
          </p:cNvPr>
          <p:cNvSpPr/>
          <p:nvPr/>
        </p:nvSpPr>
        <p:spPr>
          <a:xfrm>
            <a:off x="6920754" y="5602941"/>
            <a:ext cx="4034117" cy="58270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Contact Dynovas For Your Aerospace Composites Needs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64110BC-E1CA-8898-57A5-B76FB897E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671" y="4728355"/>
            <a:ext cx="5414682" cy="163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9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JoshMoore xmlns="9fcefddb-44f3-439b-970b-ad5bc542924b">type</JoshMoore>
    <lcf76f155ced4ddcb4097134ff3c332f xmlns="9fcefddb-44f3-439b-970b-ad5bc542924b">
      <Terms xmlns="http://schemas.microsoft.com/office/infopath/2007/PartnerControls"/>
    </lcf76f155ced4ddcb4097134ff3c332f>
    <_ip_UnifiedCompliancePolicyProperties xmlns="http://schemas.microsoft.com/sharepoint/v3" xsi:nil="true"/>
    <TaxCatchAll xmlns="a537a4aa-285e-4fe5-a490-ce6c4e81abe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43AF92BF61A249B31F39313E661AC0" ma:contentTypeVersion="21" ma:contentTypeDescription="Create a new document." ma:contentTypeScope="" ma:versionID="4980a8d2a26d5208a2d9c98cb25c08c6">
  <xsd:schema xmlns:xsd="http://www.w3.org/2001/XMLSchema" xmlns:xs="http://www.w3.org/2001/XMLSchema" xmlns:p="http://schemas.microsoft.com/office/2006/metadata/properties" xmlns:ns1="http://schemas.microsoft.com/sharepoint/v3" xmlns:ns2="9fcefddb-44f3-439b-970b-ad5bc542924b" xmlns:ns3="a537a4aa-285e-4fe5-a490-ce6c4e81abe7" targetNamespace="http://schemas.microsoft.com/office/2006/metadata/properties" ma:root="true" ma:fieldsID="4ddfa9efc8669b2331bff152500d1baf" ns1:_="" ns2:_="" ns3:_="">
    <xsd:import namespace="http://schemas.microsoft.com/sharepoint/v3"/>
    <xsd:import namespace="9fcefddb-44f3-439b-970b-ad5bc542924b"/>
    <xsd:import namespace="a537a4aa-285e-4fe5-a490-ce6c4e81ab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JoshMoore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cefddb-44f3-439b-970b-ad5bc54292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3f721a6-6c5d-420a-9fb1-9cdaa5c3d9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JoshMoore" ma:index="24" nillable="true" ma:displayName="Josh Moore" ma:default="type" ma:format="Dropdown" ma:internalName="JoshMoore">
      <xsd:simpleType>
        <xsd:restriction base="dms:Text">
          <xsd:maxLength value="255"/>
        </xsd:restriction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37a4aa-285e-4fe5-a490-ce6c4e81abe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3706c46-c166-436f-a691-43e7ca0ad1ff}" ma:internalName="TaxCatchAll" ma:showField="CatchAllData" ma:web="a537a4aa-285e-4fe5-a490-ce6c4e81ab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377580-2DAC-4BBB-9AF7-F863961B556B}">
  <ds:schemaRefs>
    <ds:schemaRef ds:uri="http://purl.org/dc/terms/"/>
    <ds:schemaRef ds:uri="9fcefddb-44f3-439b-970b-ad5bc542924b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dcmitype/"/>
    <ds:schemaRef ds:uri="a537a4aa-285e-4fe5-a490-ce6c4e81abe7"/>
    <ds:schemaRef ds:uri="http://purl.org/dc/elements/1.1/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6B2E9F8-0272-4A3F-828A-6F1F8E6627F2}">
  <ds:schemaRefs>
    <ds:schemaRef ds:uri="9fcefddb-44f3-439b-970b-ad5bc542924b"/>
    <ds:schemaRef ds:uri="a537a4aa-285e-4fe5-a490-ce6c4e81abe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AD8AF47-D93B-491D-81EF-F609AF22DB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612</Words>
  <Application>Microsoft Office PowerPoint</Application>
  <PresentationFormat>Widescreen</PresentationFormat>
  <Paragraphs>100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Yu Mincho</vt:lpstr>
      <vt:lpstr>Arial</vt:lpstr>
      <vt:lpstr>Calibri</vt:lpstr>
      <vt:lpstr>Calibri Light</vt:lpstr>
      <vt:lpstr>Cambria Math</vt:lpstr>
      <vt:lpstr>Wingdings</vt:lpstr>
      <vt:lpstr>Office Theme</vt:lpstr>
      <vt:lpstr>Composite Cryogenic Hydrogen Insulated Lightweight Lined Storage (C-CHILL)  </vt:lpstr>
      <vt:lpstr>C-CHILL System Overview</vt:lpstr>
      <vt:lpstr>C-CHILL System Advantages</vt:lpstr>
      <vt:lpstr>C-CHILL Innovations</vt:lpstr>
      <vt:lpstr>C-CHILL Materials Breakdown</vt:lpstr>
      <vt:lpstr>Material Testing and Validation</vt:lpstr>
      <vt:lpstr>PEEK Process Development</vt:lpstr>
      <vt:lpstr>Next Step for C-CHILL</vt:lpstr>
      <vt:lpstr>Dynovas Overview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Slides EXO01_001</dc:title>
  <dc:creator>Jameson Schultz</dc:creator>
  <cp:lastModifiedBy>Sascha Stevens</cp:lastModifiedBy>
  <cp:revision>2</cp:revision>
  <cp:lastPrinted>2025-05-17T00:03:50Z</cp:lastPrinted>
  <dcterms:created xsi:type="dcterms:W3CDTF">2020-09-30T04:03:29Z</dcterms:created>
  <dcterms:modified xsi:type="dcterms:W3CDTF">2025-05-19T15:13:43Z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0x0101002843AF92BF61A249B31F39313E661AC0</vt:lpwstr>
  </property>
</Properties>
</file>