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4" r:id="rId3"/>
    <p:sldId id="268" r:id="rId4"/>
    <p:sldId id="276" r:id="rId5"/>
    <p:sldId id="266" r:id="rId6"/>
    <p:sldId id="262" r:id="rId7"/>
    <p:sldId id="267" r:id="rId8"/>
    <p:sldId id="261" r:id="rId9"/>
    <p:sldId id="269" r:id="rId10"/>
    <p:sldId id="270" r:id="rId11"/>
    <p:sldId id="271" r:id="rId12"/>
    <p:sldId id="272" r:id="rId13"/>
    <p:sldId id="273" r:id="rId14"/>
    <p:sldId id="277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C0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5033" autoAdjust="0"/>
  </p:normalViewPr>
  <p:slideViewPr>
    <p:cSldViewPr snapToGrid="0">
      <p:cViewPr varScale="1">
        <p:scale>
          <a:sx n="82" d="100"/>
          <a:sy n="82" d="100"/>
        </p:scale>
        <p:origin x="62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B7C513-9A1A-4541-97A3-2465CE3F22C9}" type="datetimeFigureOut">
              <a:rPr lang="en-US" smtClean="0"/>
              <a:t>5/22/2025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026BE-B3D3-45E2-A130-CF89AB034F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37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77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39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936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106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7026BE-B3D3-45E2-A130-CF89AB034F1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45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98E432EC-7AD2-E27D-B40F-480145B5A1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949244"/>
            <a:ext cx="252000" cy="1260000"/>
          </a:xfrm>
          <a:prstGeom prst="rect">
            <a:avLst/>
          </a:prstGeom>
          <a:solidFill>
            <a:srgbClr val="FC4C0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  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B6608933-03CC-AE06-9CC0-F4F4BBBABE4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52000" y="697482"/>
            <a:ext cx="5400000" cy="1512000"/>
          </a:xfrm>
          <a:prstGeom prst="rect">
            <a:avLst/>
          </a:prstGeom>
          <a:solidFill>
            <a:srgbClr val="F18700">
              <a:alpha val="89804"/>
            </a:srgb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  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9FC6E7-61E6-15D1-3BF8-04814CD9D3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999" y="949244"/>
            <a:ext cx="4859999" cy="1259999"/>
          </a:xfrm>
          <a:solidFill>
            <a:srgbClr val="E40521">
              <a:alpha val="89804"/>
            </a:srgbClr>
          </a:solidFill>
        </p:spPr>
        <p:txBody>
          <a:bodyPr vert="horz" lIns="252000" tIns="0" rIns="0" bIns="0" rtlCol="0" anchor="ctr" anchorCtr="0">
            <a:noAutofit/>
          </a:bodyPr>
          <a:lstStyle>
            <a:lvl1pPr>
              <a:defRPr lang="en-US" sz="3600" dirty="0">
                <a:solidFill>
                  <a:schemeClr val="bg1"/>
                </a:solidFill>
              </a:defRPr>
            </a:lvl1pPr>
          </a:lstStyle>
          <a:p>
            <a:pPr lvl="0" defTabSz="914348"/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15B258-D12B-30FF-A824-55D9F36958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1998" y="2209244"/>
            <a:ext cx="4859999" cy="778598"/>
          </a:xfrm>
          <a:solidFill>
            <a:srgbClr val="E74011">
              <a:alpha val="89804"/>
            </a:srgbClr>
          </a:solidFill>
        </p:spPr>
        <p:txBody>
          <a:bodyPr vert="horz" lIns="252000" tIns="45720" rIns="91440" bIns="126000" rtlCol="0" anchor="b" anchorCtr="0">
            <a:normAutofit/>
          </a:bodyPr>
          <a:lstStyle>
            <a:lvl1pPr>
              <a:defRPr lang="en-US" sz="1800" b="0" dirty="0">
                <a:solidFill>
                  <a:schemeClr val="bg1"/>
                </a:solidFill>
                <a:latin typeface="+mj-lt"/>
              </a:defRPr>
            </a:lvl1pPr>
          </a:lstStyle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1E042BDC-9C25-AD47-88FC-5A36535BF2E1}"/>
              </a:ext>
            </a:extLst>
          </p:cNvPr>
          <p:cNvSpPr txBox="1">
            <a:spLocks/>
          </p:cNvSpPr>
          <p:nvPr userDrawn="1"/>
        </p:nvSpPr>
        <p:spPr>
          <a:xfrm>
            <a:off x="11556414" y="221647"/>
            <a:ext cx="364217" cy="12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91399C-B5EF-49C7-B81A-539AE2F27B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B82B2B1D-3992-9BC5-C96E-6D023F880689}"/>
              </a:ext>
            </a:extLst>
          </p:cNvPr>
          <p:cNvSpPr txBox="1">
            <a:spLocks/>
          </p:cNvSpPr>
          <p:nvPr userDrawn="1"/>
        </p:nvSpPr>
        <p:spPr>
          <a:xfrm>
            <a:off x="11556414" y="221647"/>
            <a:ext cx="364217" cy="126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091399C-B5EF-49C7-B81A-539AE2F27BD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A picture containing indoor, building&#10;&#10;Description automatically generated">
            <a:extLst>
              <a:ext uri="{FF2B5EF4-FFF2-40B4-BE49-F238E27FC236}">
                <a16:creationId xmlns:a16="http://schemas.microsoft.com/office/drawing/2014/main" id="{9730216D-BF95-7B79-B5CC-E4A1F3400FC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-1" r="46907"/>
          <a:stretch/>
        </p:blipFill>
        <p:spPr>
          <a:xfrm>
            <a:off x="7958564" y="421018"/>
            <a:ext cx="4233436" cy="5669887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800FE3C8-CAC8-5792-B4E3-72AE0757D09D}"/>
              </a:ext>
            </a:extLst>
          </p:cNvPr>
          <p:cNvSpPr/>
          <p:nvPr userDrawn="1"/>
        </p:nvSpPr>
        <p:spPr>
          <a:xfrm>
            <a:off x="6106044" y="1367640"/>
            <a:ext cx="2817509" cy="2846880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tx2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AD66CC7-945C-652E-F58D-FE93993EC6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0090" t="1516" r="10265" b="24091"/>
          <a:stretch/>
        </p:blipFill>
        <p:spPr>
          <a:xfrm>
            <a:off x="6117104" y="1364394"/>
            <a:ext cx="2806449" cy="2846880"/>
          </a:xfrm>
          <a:prstGeom prst="ellipse">
            <a:avLst/>
          </a:prstGeom>
        </p:spPr>
      </p:pic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B63132B3-FBA5-8D17-E008-615FE3713482}"/>
              </a:ext>
            </a:extLst>
          </p:cNvPr>
          <p:cNvSpPr txBox="1">
            <a:spLocks/>
          </p:cNvSpPr>
          <p:nvPr userDrawn="1"/>
        </p:nvSpPr>
        <p:spPr>
          <a:xfrm>
            <a:off x="11457830" y="6492875"/>
            <a:ext cx="679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30615-B1E9-48C8-B635-E45D3F4F84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0601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2BE8A-F80C-54BE-92BF-42FB0384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1C077-368E-B474-1565-98F696182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8D39F548-4971-EDBA-0C02-6907BF49E7C7}"/>
              </a:ext>
            </a:extLst>
          </p:cNvPr>
          <p:cNvSpPr txBox="1">
            <a:spLocks/>
          </p:cNvSpPr>
          <p:nvPr userDrawn="1"/>
        </p:nvSpPr>
        <p:spPr>
          <a:xfrm>
            <a:off x="11457830" y="6492875"/>
            <a:ext cx="679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30615-B1E9-48C8-B635-E45D3F4F84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90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25C88-3C54-4C76-2016-BD8B1100C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4F65C-9148-2A08-895F-B3E0987021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C5803C82-1971-7F9D-A89E-B64E6A8FDFE0}"/>
              </a:ext>
            </a:extLst>
          </p:cNvPr>
          <p:cNvSpPr txBox="1">
            <a:spLocks/>
          </p:cNvSpPr>
          <p:nvPr userDrawn="1"/>
        </p:nvSpPr>
        <p:spPr>
          <a:xfrm>
            <a:off x="11457830" y="6492875"/>
            <a:ext cx="679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30615-B1E9-48C8-B635-E45D3F4F84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64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17336-39E0-03A4-9C76-7DEB532BA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487617E3-2B9E-3C05-0311-E725AA7CED1B}"/>
              </a:ext>
            </a:extLst>
          </p:cNvPr>
          <p:cNvSpPr txBox="1">
            <a:spLocks/>
          </p:cNvSpPr>
          <p:nvPr userDrawn="1"/>
        </p:nvSpPr>
        <p:spPr>
          <a:xfrm>
            <a:off x="11457830" y="6492875"/>
            <a:ext cx="679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30615-B1E9-48C8-B635-E45D3F4F84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41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A8832A-DC85-37C6-621E-FD38E8163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247" y="365126"/>
            <a:ext cx="11402170" cy="7480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AB1CB8-D587-F246-CEC7-93A0C158E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86247" y="1228476"/>
            <a:ext cx="11402170" cy="50610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C77CD-BF07-1CDB-59BB-B1C8F2FC228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010" y="6469475"/>
            <a:ext cx="1610182" cy="252000"/>
          </a:xfrm>
          <a:prstGeom prst="rect">
            <a:avLst/>
          </a:prstGeom>
        </p:spPr>
      </p:pic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65D5DB25-374E-4A18-7EF8-F20652C7BE9B}"/>
              </a:ext>
            </a:extLst>
          </p:cNvPr>
          <p:cNvSpPr txBox="1">
            <a:spLocks/>
          </p:cNvSpPr>
          <p:nvPr userDrawn="1"/>
        </p:nvSpPr>
        <p:spPr>
          <a:xfrm>
            <a:off x="54335" y="6492875"/>
            <a:ext cx="35270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269875" algn="l"/>
              </a:tabLst>
            </a:pPr>
            <a:r>
              <a:rPr lang="en-US" sz="800" dirty="0">
                <a:solidFill>
                  <a:schemeClr val="tx1"/>
                </a:solidFill>
              </a:rPr>
              <a:t>BAE SYSTEMS </a:t>
            </a:r>
            <a:r>
              <a:rPr lang="en-US" sz="800" dirty="0">
                <a:solidFill>
                  <a:srgbClr val="FC4C02"/>
                </a:solidFill>
              </a:rPr>
              <a:t>NON-PROPRIETARY</a:t>
            </a:r>
          </a:p>
          <a:p>
            <a:pPr>
              <a:tabLst>
                <a:tab pos="269875" algn="l"/>
              </a:tabLst>
            </a:pPr>
            <a:r>
              <a:rPr lang="en-US" sz="800" dirty="0">
                <a:solidFill>
                  <a:schemeClr val="tx1"/>
                </a:solidFill>
              </a:rPr>
              <a:t>© BAE Systems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C6BF1ECD-CCD0-D05C-4254-23DA12229EEA}"/>
              </a:ext>
            </a:extLst>
          </p:cNvPr>
          <p:cNvSpPr txBox="1">
            <a:spLocks/>
          </p:cNvSpPr>
          <p:nvPr userDrawn="1"/>
        </p:nvSpPr>
        <p:spPr>
          <a:xfrm>
            <a:off x="11457830" y="6492875"/>
            <a:ext cx="6798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2930615-B1E9-48C8-B635-E45D3F4F84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91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rgbClr val="FC4C0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C4C0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C4C0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C4C0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C4C0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C4C0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F7E69C-EAA0-DAD0-FD5B-E24E2C9172E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74D69-C38C-F5E5-D7F2-C7F9FB88F34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2AA82FD-4501-9F76-9049-C1C70CA36E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BAE/Ball Cryogenic Margins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2750CED-2ED5-DB46-A05F-A6E70AD78B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CEC/ICMC</a:t>
            </a:r>
            <a:br>
              <a:rPr lang="en-US" dirty="0"/>
            </a:br>
            <a:r>
              <a:rPr lang="en-US" dirty="0"/>
              <a:t>May 18-22, 2025</a:t>
            </a:r>
            <a:br>
              <a:rPr lang="en-US" dirty="0"/>
            </a:br>
            <a:r>
              <a:rPr lang="en-US" dirty="0"/>
              <a:t>Carlita Gorham &amp; Dave Glaister</a:t>
            </a:r>
          </a:p>
        </p:txBody>
      </p:sp>
    </p:spTree>
    <p:extLst>
      <p:ext uri="{BB962C8B-B14F-4D97-AF65-F5344CB8AC3E}">
        <p14:creationId xmlns:p14="http://schemas.microsoft.com/office/powerpoint/2010/main" val="23546412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 B: Challenging Assembly and Integration Margin Loss, but Recovered and Didn’t Lose Margin On-Orbit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8" y="1228477"/>
            <a:ext cx="4016332" cy="51886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Two independent cryogenic instruments </a:t>
            </a:r>
          </a:p>
          <a:p>
            <a:r>
              <a:rPr lang="en-US" dirty="0"/>
              <a:t>Significant assembly and integration anomaly that affected both instruments in final TVAC, with corresponding loss in margin</a:t>
            </a:r>
          </a:p>
          <a:p>
            <a:r>
              <a:rPr lang="en-US" dirty="0"/>
              <a:t>Mitigations enacted that compensated for margin loss, resulting in meeting requirements at delivery and on-orbit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563D6-1DF5-E0BA-7BE4-69E5C2526C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219" y="1108851"/>
            <a:ext cx="7142206" cy="5188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61014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Program C: Recovered Pre-PDR Challenges to Meet CDR Through Delivery Requirements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8" y="1228477"/>
            <a:ext cx="4016332" cy="51886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NTE FPA dissipation not included in margin requirement </a:t>
            </a:r>
          </a:p>
          <a:p>
            <a:r>
              <a:rPr lang="en-US" dirty="0"/>
              <a:t>Early significant margin impact due challenges inherited from previous program</a:t>
            </a:r>
          </a:p>
          <a:p>
            <a:r>
              <a:rPr lang="en-US" dirty="0"/>
              <a:t>Design mitigations developed enabled margin recovery by CDR </a:t>
            </a:r>
          </a:p>
          <a:p>
            <a:r>
              <a:rPr lang="en-US" dirty="0"/>
              <a:t>Completed final TVAC and model correlation and delivery and met all margin requirements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28BCDC-DB1E-D8D3-3885-151887279F0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176" y="1228477"/>
            <a:ext cx="6959353" cy="5055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9566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Program D: Met Margin Requirements from ATP to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8" y="1228477"/>
            <a:ext cx="4016332" cy="51886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NTE FPA dissipation not included in margin requirement </a:t>
            </a:r>
          </a:p>
          <a:p>
            <a:r>
              <a:rPr lang="en-US" dirty="0"/>
              <a:t>Early significant margin impact due challenges inherited from previous program</a:t>
            </a:r>
          </a:p>
          <a:p>
            <a:r>
              <a:rPr lang="en-US" dirty="0"/>
              <a:t>Design mitigations developed to recover margin</a:t>
            </a:r>
          </a:p>
          <a:p>
            <a:r>
              <a:rPr lang="en-US" dirty="0"/>
              <a:t>Completed final TVAC and model correlation and delivery and met all margin requirements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3A9E3D-BBBD-93F0-4902-0D0AB13D59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984" y="1113184"/>
            <a:ext cx="7142630" cy="5188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95918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Program E: Tailored Reduced Margin Requirements Met Through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8" y="1228477"/>
            <a:ext cx="4016332" cy="518865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NTE FPA dissipation not included in margin requirement </a:t>
            </a:r>
          </a:p>
          <a:p>
            <a:r>
              <a:rPr lang="en-US" dirty="0"/>
              <a:t>Leveraged off previous program </a:t>
            </a:r>
          </a:p>
          <a:p>
            <a:pPr lvl="1"/>
            <a:r>
              <a:rPr lang="en-US" dirty="0"/>
              <a:t>Started with lower thermal uncertainty</a:t>
            </a:r>
          </a:p>
          <a:p>
            <a:pPr lvl="1"/>
            <a:r>
              <a:rPr lang="en-US" dirty="0"/>
              <a:t>Margin requirements tailored for lower levels </a:t>
            </a:r>
          </a:p>
          <a:p>
            <a:r>
              <a:rPr lang="en-US" dirty="0"/>
              <a:t>Completed final TVAC and model correlation and delivery and met all margin requirements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1BE15D-DFC0-73E8-58A9-B6089206C9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284" y="1176574"/>
            <a:ext cx="6916534" cy="50222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6242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4FEA18-2F04-53DC-CC1B-DC3B51E186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283" y="1176574"/>
            <a:ext cx="6922965" cy="5022207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Program F: Tailored Reduced Margin Requirements Met Through Delivery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7" y="1228477"/>
            <a:ext cx="4101025" cy="518865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NTE FPA dissipation not included in margin requirement </a:t>
            </a:r>
          </a:p>
          <a:p>
            <a:r>
              <a:rPr lang="en-US" dirty="0"/>
              <a:t>Second unit of Program E</a:t>
            </a:r>
          </a:p>
          <a:p>
            <a:pPr lvl="1"/>
            <a:r>
              <a:rPr lang="en-US" dirty="0"/>
              <a:t>Started with lower thermal uncertainty</a:t>
            </a:r>
          </a:p>
          <a:p>
            <a:pPr lvl="1"/>
            <a:r>
              <a:rPr lang="en-US" dirty="0"/>
              <a:t>Margin requirements tailored for lower levels </a:t>
            </a:r>
          </a:p>
          <a:p>
            <a:r>
              <a:rPr lang="en-US" dirty="0"/>
              <a:t>Identical thermal model, therefore margin, to Program E prior to TVAC</a:t>
            </a:r>
          </a:p>
          <a:p>
            <a:r>
              <a:rPr lang="en-US" dirty="0"/>
              <a:t>Completed final TVAC and model correlation and delivery and met all margin requirements</a:t>
            </a:r>
          </a:p>
        </p:txBody>
      </p:sp>
    </p:spTree>
    <p:extLst>
      <p:ext uri="{BB962C8B-B14F-4D97-AF65-F5344CB8AC3E}">
        <p14:creationId xmlns:p14="http://schemas.microsoft.com/office/powerpoint/2010/main" val="18044197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54B65-ADAD-AF66-CB9D-90A10EBB4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Executive 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548C0F-E15E-929E-4A9B-5D199C1B7D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6247" y="979714"/>
                <a:ext cx="11402170" cy="5513160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Thermal/Cryogenic Margin Covers Uncertainty</a:t>
                </a:r>
              </a:p>
              <a:p>
                <a:pPr lvl="1"/>
                <a:r>
                  <a:rPr lang="en-US" dirty="0"/>
                  <a:t>Not same as Sensitivity Analysis</a:t>
                </a:r>
              </a:p>
              <a:p>
                <a:r>
                  <a:rPr lang="en-US" dirty="0"/>
                  <a:t>Thermal Margin Appropriate to Risk is Optimum</a:t>
                </a:r>
              </a:p>
              <a:p>
                <a:r>
                  <a:rPr lang="en-US" dirty="0"/>
                  <a:t>Margin Foundation is Key to Understanding How to Apply</a:t>
                </a:r>
              </a:p>
              <a:p>
                <a:pPr lvl="1"/>
                <a:r>
                  <a:rPr lang="en-US" dirty="0"/>
                  <a:t>At cooling source interface</a:t>
                </a:r>
              </a:p>
              <a:p>
                <a:pPr lvl="1"/>
                <a:r>
                  <a:rPr lang="en-US" dirty="0"/>
                  <a:t>Realistic Worst Case </a:t>
                </a:r>
              </a:p>
              <a:p>
                <a:pPr lvl="0"/>
                <a:r>
                  <a:rPr lang="en-US" dirty="0"/>
                  <a:t>Margin Definition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𝛭</m:t>
                      </m:r>
                      <m:r>
                        <m:rPr>
                          <m:nor/>
                        </m:rPr>
                        <a:rPr lang="en-US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argi</m:t>
                      </m:r>
                      <m:sSub>
                        <m:sSub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%</m:t>
                          </m:r>
                        </m:e>
                      </m:d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𝐶𝑜𝑜𝑙</m:t>
                              </m:r>
                            </m:sub>
                          </m:sSub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𝑅𝑒𝑞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𝑅𝑒𝑞</m:t>
                              </m:r>
                            </m:sub>
                          </m:sSub>
                        </m:den>
                      </m:f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mbria Math" panose="02040503050406030204" pitchFamily="18" charset="0"/>
                        </a:rPr>
                        <m:t>⋅</m:t>
                      </m:r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dirty="0"/>
                  <a:t>Standard Margin Recommendations: 50% at ATP, 25% at Delivery</a:t>
                </a:r>
                <a:endParaRPr lang="en-US" i="1" kern="0" dirty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dirty="0"/>
                  <a:t>Margin Tailoring is Important</a:t>
                </a:r>
              </a:p>
              <a:p>
                <a:pPr lvl="1"/>
                <a:r>
                  <a:rPr lang="en-US" dirty="0"/>
                  <a:t>Tailoring for individual heat loads</a:t>
                </a:r>
              </a:p>
              <a:p>
                <a:pPr lvl="1"/>
                <a:r>
                  <a:rPr lang="en-US" dirty="0"/>
                  <a:t>Tailoring for lower level tests</a:t>
                </a:r>
              </a:p>
              <a:p>
                <a:pPr lvl="1"/>
                <a:r>
                  <a:rPr lang="en-US" dirty="0"/>
                  <a:t>Higher due to increased risk programs</a:t>
                </a:r>
              </a:p>
              <a:p>
                <a:pPr lvl="0"/>
                <a:r>
                  <a:rPr lang="en-US" dirty="0"/>
                  <a:t>Six BAE program margin tracking takeaways:</a:t>
                </a:r>
              </a:p>
              <a:p>
                <a:pPr lvl="1"/>
                <a:r>
                  <a:rPr lang="en-US" dirty="0"/>
                  <a:t>Demonstrates adequacy of BAE margin philosophy</a:t>
                </a:r>
              </a:p>
              <a:p>
                <a:pPr lvl="1"/>
                <a:r>
                  <a:rPr lang="en-US" dirty="0"/>
                  <a:t>Delivery (post TVAC test and model correlation) to on-orbit margin either stayed same or increased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0548C0F-E15E-929E-4A9B-5D199C1B7D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6247" y="979714"/>
                <a:ext cx="11402170" cy="5513160"/>
              </a:xfrm>
              <a:blipFill>
                <a:blip r:embed="rId2"/>
                <a:stretch>
                  <a:fillRect l="-642" t="-23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7802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2BB5B-87F3-81DD-7ACC-A4AC385C28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Thermal/Cryogenic Margin Covers Uncertainty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D2466F-A286-70AD-2897-2890E5803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Covers inherent uncertainty due to both design and analysis limitations</a:t>
            </a:r>
          </a:p>
          <a:p>
            <a:pPr lvl="1"/>
            <a:r>
              <a:rPr lang="en-US" dirty="0"/>
              <a:t>To predicting flight performance</a:t>
            </a:r>
          </a:p>
          <a:p>
            <a:pPr lvl="1"/>
            <a:r>
              <a:rPr lang="en-US" dirty="0"/>
              <a:t>Not equivalent to sensitivity analysis</a:t>
            </a:r>
          </a:p>
          <a:p>
            <a:pPr lvl="2"/>
            <a:r>
              <a:rPr lang="en-US" dirty="0"/>
              <a:t>Focuses on impact of individual design and analysis parameters and assumptions </a:t>
            </a:r>
          </a:p>
          <a:p>
            <a:r>
              <a:rPr lang="en-US" dirty="0"/>
              <a:t>Envelopes all areas of uncertainty in design and examples include:</a:t>
            </a:r>
          </a:p>
          <a:p>
            <a:pPr lvl="1"/>
            <a:r>
              <a:rPr lang="en-US" dirty="0"/>
              <a:t>Unidentified heat flow paths</a:t>
            </a:r>
          </a:p>
          <a:p>
            <a:pPr lvl="1"/>
            <a:r>
              <a:rPr lang="en-US" dirty="0"/>
              <a:t>Thermal contact resistance at interface joints</a:t>
            </a:r>
          </a:p>
          <a:p>
            <a:pPr lvl="1"/>
            <a:r>
              <a:rPr lang="en-US" dirty="0"/>
              <a:t>Transient orbit environments</a:t>
            </a:r>
          </a:p>
          <a:p>
            <a:pPr lvl="1"/>
            <a:r>
              <a:rPr lang="en-US" dirty="0"/>
              <a:t>Surface optical properties</a:t>
            </a:r>
          </a:p>
          <a:p>
            <a:pPr lvl="1"/>
            <a:r>
              <a:rPr lang="en-US" dirty="0"/>
              <a:t>Variation in thermophysical properties by material lot</a:t>
            </a:r>
          </a:p>
          <a:p>
            <a:pPr lvl="1"/>
            <a:r>
              <a:rPr lang="en-US" dirty="0"/>
              <a:t>MLI (Multilayer Insulation) performance</a:t>
            </a:r>
          </a:p>
          <a:p>
            <a:pPr lvl="1"/>
            <a:r>
              <a:rPr lang="en-US" dirty="0"/>
              <a:t>Workmanship employed at the various assembly levels</a:t>
            </a:r>
          </a:p>
        </p:txBody>
      </p:sp>
    </p:spTree>
    <p:extLst>
      <p:ext uri="{BB962C8B-B14F-4D97-AF65-F5344CB8AC3E}">
        <p14:creationId xmlns:p14="http://schemas.microsoft.com/office/powerpoint/2010/main" val="346003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9C2AD6-C2CE-FA65-EE36-8B9606C85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Thermal Margin Appropriate to Risk is Optimum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7E42A-4C40-39BB-46F0-CB3E5C18FB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Typical:</a:t>
            </a:r>
          </a:p>
          <a:p>
            <a:pPr lvl="1"/>
            <a:r>
              <a:rPr lang="en-US" dirty="0"/>
              <a:t>Thermal Engineer: “the more margin the better”</a:t>
            </a:r>
          </a:p>
          <a:p>
            <a:pPr lvl="1"/>
            <a:r>
              <a:rPr lang="en-US" dirty="0"/>
              <a:t>Program Manager: “we don’t need any thermal margin as Thermal Engineers are always too conservative”</a:t>
            </a:r>
          </a:p>
          <a:p>
            <a:r>
              <a:rPr lang="en-US" dirty="0"/>
              <a:t>Need to balance and establish margin commensurate with risk</a:t>
            </a:r>
          </a:p>
          <a:p>
            <a:r>
              <a:rPr lang="en-US" dirty="0"/>
              <a:t>Too little margin</a:t>
            </a:r>
          </a:p>
          <a:p>
            <a:pPr lvl="1"/>
            <a:r>
              <a:rPr lang="en-US" dirty="0"/>
              <a:t>Real risk of late program or on orbit failure to meet temperature/performance/requirements</a:t>
            </a:r>
          </a:p>
          <a:p>
            <a:r>
              <a:rPr lang="en-US" dirty="0"/>
              <a:t>Too much margin</a:t>
            </a:r>
          </a:p>
          <a:p>
            <a:pPr lvl="1"/>
            <a:r>
              <a:rPr lang="en-US" dirty="0"/>
              <a:t>At a minimum, increases system mass and power</a:t>
            </a:r>
          </a:p>
          <a:p>
            <a:pPr lvl="1"/>
            <a:r>
              <a:rPr lang="en-US" dirty="0"/>
              <a:t>Worst case, can prevent a system from even being proposed as not feasible</a:t>
            </a:r>
          </a:p>
        </p:txBody>
      </p:sp>
    </p:spTree>
    <p:extLst>
      <p:ext uri="{BB962C8B-B14F-4D97-AF65-F5344CB8AC3E}">
        <p14:creationId xmlns:p14="http://schemas.microsoft.com/office/powerpoint/2010/main" val="1785533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60A46-526C-64B9-B057-5E3DBED16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Margin Foundation is Key to Understanding How to Apply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CA637-0F73-293E-E91A-3FB75D44D5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247" y="1228477"/>
            <a:ext cx="11402170" cy="257993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Foundational Databases</a:t>
            </a:r>
          </a:p>
          <a:p>
            <a:pPr lvl="1"/>
            <a:r>
              <a:rPr lang="en-US" dirty="0"/>
              <a:t>MIL-HDBK-340 and MIL-STD-1540D (now SMC-S-016)</a:t>
            </a:r>
          </a:p>
          <a:p>
            <a:pPr lvl="1"/>
            <a:r>
              <a:rPr lang="en-US" dirty="0"/>
              <a:t>Donabedian led the addition of Cryogenic Margins using a database of about 12 programs (that young Glaister compiled)</a:t>
            </a:r>
          </a:p>
          <a:p>
            <a:r>
              <a:rPr lang="en-US" dirty="0"/>
              <a:t>Aligned with ambient temperature margins as follows:</a:t>
            </a:r>
          </a:p>
          <a:p>
            <a:r>
              <a:rPr lang="en-US" dirty="0"/>
              <a:t>Heat Load margin preferred over temperature margin for cryogenic systems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140950-EDCC-F52E-3B7C-D46B130D5C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5133" y="3618629"/>
            <a:ext cx="5166444" cy="313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5376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04016-ED61-1A42-C175-AB5E1BC9B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Margin Definition and Application Aligned with Foundation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BFC744-0854-7108-5DAF-EB5FF99AC3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lvl="0"/>
                <a:r>
                  <a:rPr lang="en-US" dirty="0"/>
                  <a:t>Margin Definition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i="1" kern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𝛭</m:t>
                      </m:r>
                      <m:r>
                        <m:rPr>
                          <m:nor/>
                        </m:rPr>
                        <a:rPr lang="en-US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argi</m:t>
                      </m:r>
                      <m:sSub>
                        <m:sSub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mbria Math" panose="02040503050406030204" pitchFamily="18" charset="0"/>
                            </a:rPr>
                            <m:t>h</m:t>
                          </m:r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𝑙</m:t>
                          </m:r>
                        </m:sub>
                      </m:sSub>
                      <m:d>
                        <m:d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%</m:t>
                          </m:r>
                        </m:e>
                      </m:d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𝐶𝑜𝑜𝑙</m:t>
                              </m:r>
                            </m:sub>
                          </m:sSub>
                          <m:r>
                            <a:rPr lang="en-US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 −</m:t>
                          </m:r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𝑅𝑒𝑞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ker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m:t>𝑄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i="1" ker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𝑅𝑒𝑞</m:t>
                              </m:r>
                            </m:sub>
                          </m:sSub>
                        </m:den>
                      </m:f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Cambria Math" panose="02040503050406030204" pitchFamily="18" charset="0"/>
                        </a:rPr>
                        <m:t>⋅</m:t>
                      </m:r>
                      <m:r>
                        <a:rPr lang="en-US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100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endParaRPr lang="en-US" i="1" kern="0" dirty="0">
                  <a:solidFill>
                    <a:schemeClr val="tx1"/>
                  </a:solidFill>
                  <a:effectLst/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 kern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𝛭</m:t>
                    </m:r>
                    <m:r>
                      <m:rPr>
                        <m:nor/>
                      </m:rPr>
                      <a:rPr lang="en-US" ker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argi</m:t>
                    </m:r>
                    <m:sSub>
                      <m:sSubPr>
                        <m:ctrlP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n</m:t>
                        </m:r>
                      </m:e>
                      <m:sub>
                        <m: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mbria Math" panose="02040503050406030204" pitchFamily="18" charset="0"/>
                          </a:rPr>
                          <m:t>h</m:t>
                        </m:r>
                        <m: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𝑙</m:t>
                        </m:r>
                      </m:sub>
                    </m:sSub>
                    <m:d>
                      <m:dPr>
                        <m:ctrlP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%</m:t>
                        </m:r>
                      </m:e>
                    </m:d>
                    <m:r>
                      <a:rPr lang="en-US" i="1" ker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 Heat load margin percentage (i.e. Thermal Uncertainty)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ker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 ker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𝐶𝑜𝑜𝑙</m:t>
                        </m:r>
                      </m:sub>
                    </m:sSub>
                    <m:r>
                      <a:rPr lang="en-US" i="1" ker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:  Cooling capacity (w/margin) for the Cryo-TCS component.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US" i="1" ker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 kern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lang="en-US" i="1" ker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𝑅𝑒𝑞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:  Cooling capacity requirement/</a:t>
                </a:r>
                <a:r>
                  <a:rPr lang="en-US" dirty="0"/>
                  <a:t>Predicted Current Case Worst Realistic Estimate</a:t>
                </a:r>
              </a:p>
              <a:p>
                <a:pPr lvl="2"/>
                <a:r>
                  <a:rPr lang="en-US" dirty="0"/>
                  <a:t>Properties and assumptions that can occur and/or are within range of empirically derived values</a:t>
                </a:r>
              </a:p>
              <a:p>
                <a:pPr lvl="2"/>
                <a:r>
                  <a:rPr lang="en-US" dirty="0"/>
                  <a:t>As opposed to unrealistic that, for example, could be result of sensitivity analyses where properties are varied by a percentage</a:t>
                </a:r>
              </a:p>
              <a:p>
                <a:pPr lvl="0"/>
                <a:r>
                  <a:rPr lang="en-US" dirty="0"/>
                  <a:t>Margin Application/Location</a:t>
                </a:r>
              </a:p>
              <a:p>
                <a:pPr lvl="1"/>
                <a:r>
                  <a:rPr lang="en-US" dirty="0"/>
                  <a:t>At cooling source interface </a:t>
                </a:r>
              </a:p>
              <a:p>
                <a:pPr lvl="2"/>
                <a:r>
                  <a:rPr lang="en-US" dirty="0"/>
                  <a:t>As opposed to the location of each heat load</a:t>
                </a:r>
              </a:p>
              <a:p>
                <a:pPr lvl="2"/>
                <a:r>
                  <a:rPr lang="en-US" dirty="0"/>
                  <a:t>Consistent with original cryogenic program data base</a:t>
                </a:r>
              </a:p>
              <a:p>
                <a:pPr lvl="1"/>
                <a:r>
                  <a:rPr lang="en-US" dirty="0"/>
                  <a:t>For example:</a:t>
                </a:r>
              </a:p>
              <a:p>
                <a:pPr lvl="2"/>
                <a:r>
                  <a:rPr lang="en-US" dirty="0"/>
                  <a:t>At interface to cold tip of cooler.</a:t>
                </a:r>
              </a:p>
              <a:p>
                <a:pPr lvl="2"/>
                <a:r>
                  <a:rPr lang="en-US" dirty="0"/>
                  <a:t>At interface to radiator (between radiator and conduction bar/heat pipe/thermal strap)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EBFC744-0854-7108-5DAF-EB5FF99AC3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49" t="-2771" r="-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1">
            <a:extLst>
              <a:ext uri="{FF2B5EF4-FFF2-40B4-BE49-F238E27FC236}">
                <a16:creationId xmlns:a16="http://schemas.microsoft.com/office/drawing/2014/main" id="{560FEF80-754E-0ED6-2629-9345F5C86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2751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E8DA3-F81E-7183-95E5-1F6C02008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Standard Program Cryogenic Margin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6F628-2F43-EB1B-1FDB-F22A085FE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Risk is reduced just by act of establishing and tracking cryogenic margins</a:t>
            </a:r>
          </a:p>
          <a:p>
            <a:pPr lvl="0"/>
            <a:r>
              <a:rPr lang="en-US" dirty="0"/>
              <a:t>Standard Program Cryogenic Margin Recommendations</a:t>
            </a:r>
          </a:p>
          <a:p>
            <a:pPr lvl="1"/>
            <a:r>
              <a:rPr lang="en-US" dirty="0"/>
              <a:t>BAE standard based on MIL-STD</a:t>
            </a:r>
          </a:p>
          <a:p>
            <a:pPr lvl="2"/>
            <a:r>
              <a:rPr lang="en-US" dirty="0"/>
              <a:t>Corresponds to 98% probability or 2 sigma standard deviation range</a:t>
            </a:r>
          </a:p>
          <a:p>
            <a:pPr lvl="2"/>
            <a:r>
              <a:rPr lang="en-US" dirty="0"/>
              <a:t>98% of on orbit performance should be within worst case prediction plus this margin</a:t>
            </a:r>
          </a:p>
          <a:p>
            <a:pPr lvl="1"/>
            <a:r>
              <a:rPr lang="en-US" dirty="0"/>
              <a:t>Applied as function of design maturity and performance/verification testing</a:t>
            </a:r>
          </a:p>
          <a:p>
            <a:pPr lvl="2"/>
            <a:r>
              <a:rPr lang="en-US" dirty="0"/>
              <a:t>Important note: margin cannot be reduced until milestone is completed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C7A8066-3041-1AFC-19A6-8E984D9BEC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567825"/>
              </p:ext>
            </p:extLst>
          </p:nvPr>
        </p:nvGraphicFramePr>
        <p:xfrm>
          <a:off x="1983913" y="4127047"/>
          <a:ext cx="7511148" cy="2589405"/>
        </p:xfrm>
        <a:graphic>
          <a:graphicData uri="http://schemas.openxmlformats.org/drawingml/2006/table">
            <a:tbl>
              <a:tblPr firstRow="1"/>
              <a:tblGrid>
                <a:gridCol w="2681481">
                  <a:extLst>
                    <a:ext uri="{9D8B030D-6E8A-4147-A177-3AD203B41FA5}">
                      <a16:colId xmlns:a16="http://schemas.microsoft.com/office/drawing/2014/main" val="1025950789"/>
                    </a:ext>
                  </a:extLst>
                </a:gridCol>
                <a:gridCol w="2415584">
                  <a:extLst>
                    <a:ext uri="{9D8B030D-6E8A-4147-A177-3AD203B41FA5}">
                      <a16:colId xmlns:a16="http://schemas.microsoft.com/office/drawing/2014/main" val="2324838771"/>
                    </a:ext>
                  </a:extLst>
                </a:gridCol>
                <a:gridCol w="2414083">
                  <a:extLst>
                    <a:ext uri="{9D8B030D-6E8A-4147-A177-3AD203B41FA5}">
                      <a16:colId xmlns:a16="http://schemas.microsoft.com/office/drawing/2014/main" val="1203249873"/>
                    </a:ext>
                  </a:extLst>
                </a:gridCol>
              </a:tblGrid>
              <a:tr h="278786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Life Cycle Phase: NASA/MIL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Heat Load Margin (%)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638399"/>
                  </a:ext>
                </a:extLst>
              </a:tr>
              <a:tr h="27878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MIL-STD and British Aerospace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NASA GSFC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9393389"/>
                  </a:ext>
                </a:extLst>
              </a:tr>
              <a:tr h="2787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Pre-Phase A/ATP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340497"/>
                  </a:ext>
                </a:extLst>
              </a:tr>
              <a:tr h="144555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Phase A/SDR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Phase B/PDR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Phase C/CDR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Phase D/Qualification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Phase E/TVAC Correlation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40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</a:t>
                      </a:r>
                      <a:endParaRPr lang="en-US" sz="1800" b="1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8927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9981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E8DA3-F81E-7183-95E5-1F6C02008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Margin Tailoring is Important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6F628-2F43-EB1B-1FDB-F22A085FE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/>
              <a:t>As margin covers uncertainty, it can and should be updated/modified when uncertainty changes</a:t>
            </a:r>
          </a:p>
          <a:p>
            <a:pPr lvl="0"/>
            <a:r>
              <a:rPr lang="en-US" dirty="0"/>
              <a:t>Tailoring for individual heat loads</a:t>
            </a:r>
          </a:p>
          <a:p>
            <a:pPr lvl="1"/>
            <a:r>
              <a:rPr lang="en-US" dirty="0"/>
              <a:t>Some heat loads can have larger or smaller uncertainties than average</a:t>
            </a:r>
          </a:p>
          <a:p>
            <a:pPr lvl="1"/>
            <a:r>
              <a:rPr lang="en-US" dirty="0"/>
              <a:t>For cryogenic systems, detector electrical heat loads can be measured with good accuracy</a:t>
            </a:r>
          </a:p>
          <a:p>
            <a:pPr lvl="2"/>
            <a:r>
              <a:rPr lang="en-US" dirty="0"/>
              <a:t>Thus, common practice is to reduce margin at ATP to 20% against prior, similar measured detector dissipations</a:t>
            </a:r>
          </a:p>
          <a:p>
            <a:pPr lvl="2"/>
            <a:r>
              <a:rPr lang="en-US" dirty="0"/>
              <a:t>For NTE (Not To Exceed) dissipation or quantity (e.g., thermal strap conductance), margin can be reduced or eliminated</a:t>
            </a:r>
          </a:p>
          <a:p>
            <a:r>
              <a:rPr lang="en-US" dirty="0"/>
              <a:t>Best method for reducing uncertainty and margin is through test and model correlation </a:t>
            </a:r>
          </a:p>
          <a:p>
            <a:pPr lvl="1"/>
            <a:r>
              <a:rPr lang="en-US" dirty="0"/>
              <a:t>Tests at lower levels can reduce specific uncertainty and margin</a:t>
            </a:r>
          </a:p>
          <a:p>
            <a:pPr lvl="1"/>
            <a:r>
              <a:rPr lang="en-US" dirty="0"/>
              <a:t>For example, thermal strap/conductor test or a thermal brassboard tested earlier (e.g., prior to PDR)</a:t>
            </a:r>
          </a:p>
          <a:p>
            <a:pPr lvl="1"/>
            <a:r>
              <a:rPr lang="en-US" dirty="0"/>
              <a:t>Important to update margin based on lower level test results</a:t>
            </a:r>
          </a:p>
          <a:p>
            <a:pPr lvl="2"/>
            <a:r>
              <a:rPr lang="en-US" dirty="0"/>
              <a:t>Not only as uncertainty has been reduced</a:t>
            </a:r>
          </a:p>
          <a:p>
            <a:pPr lvl="2"/>
            <a:r>
              <a:rPr lang="en-US" dirty="0"/>
              <a:t>Also to justify value of performing early risk reduction tests</a:t>
            </a:r>
          </a:p>
          <a:p>
            <a:r>
              <a:rPr lang="en-US" dirty="0"/>
              <a:t>On reverse side, for resource/schedule/cost constrained programs, the margin can be higher due to increased risk </a:t>
            </a:r>
          </a:p>
          <a:p>
            <a:pPr lvl="1"/>
            <a:r>
              <a:rPr lang="en-US" dirty="0"/>
              <a:t>At BAE, typically double cryogenic margin requirements for low resource programs (for example: 100% at ATP).</a:t>
            </a:r>
          </a:p>
        </p:txBody>
      </p:sp>
    </p:spTree>
    <p:extLst>
      <p:ext uri="{BB962C8B-B14F-4D97-AF65-F5344CB8AC3E}">
        <p14:creationId xmlns:p14="http://schemas.microsoft.com/office/powerpoint/2010/main" val="21305780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016A29-89D0-749B-A0AC-F5E853262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BAE Margin Examples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5DA6A8-6A21-B55A-163B-1242BDCD29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Six BAE programs with seven instruments, within last 8 years </a:t>
            </a:r>
          </a:p>
          <a:p>
            <a:pPr lvl="0"/>
            <a:r>
              <a:rPr lang="en-US" dirty="0"/>
              <a:t>Some key takeaways:</a:t>
            </a:r>
          </a:p>
          <a:p>
            <a:pPr lvl="1"/>
            <a:r>
              <a:rPr lang="en-US" dirty="0"/>
              <a:t>Demonstrates adequacy of MIL-STD based BAE margin philosophy of 50% at ATP and 25% margin at delivery</a:t>
            </a:r>
          </a:p>
          <a:p>
            <a:pPr lvl="1"/>
            <a:r>
              <a:rPr lang="en-US" dirty="0"/>
              <a:t>Delivery (post TVAC test and model correlation) to on-orbit margin either stayed same or increased</a:t>
            </a:r>
          </a:p>
          <a:p>
            <a:pPr lvl="2"/>
            <a:r>
              <a:rPr lang="en-US" dirty="0"/>
              <a:t>For two programs with on-orbit flight data</a:t>
            </a:r>
          </a:p>
          <a:p>
            <a:pPr lvl="2"/>
            <a:r>
              <a:rPr lang="en-US" dirty="0"/>
              <a:t>On-orbit conditions did not cause additional margin loss</a:t>
            </a:r>
          </a:p>
          <a:p>
            <a:pPr lvl="1"/>
            <a:r>
              <a:rPr lang="en-US" dirty="0"/>
              <a:t>Margin that significantly exceeds the requirement can be a sign of overdesign</a:t>
            </a:r>
          </a:p>
          <a:p>
            <a:pPr lvl="2"/>
            <a:r>
              <a:rPr lang="en-US" dirty="0"/>
              <a:t>However, BAE programs with excess margin is a byproduct of leveraging heritage design features and maturing technologies rather than overdesign</a:t>
            </a:r>
          </a:p>
          <a:p>
            <a:pPr lvl="1"/>
            <a:r>
              <a:rPr lang="en-US" dirty="0"/>
              <a:t>Generally, margin becomes more stable towards end of program as design and requirements mature</a:t>
            </a:r>
          </a:p>
        </p:txBody>
      </p:sp>
    </p:spTree>
    <p:extLst>
      <p:ext uri="{BB962C8B-B14F-4D97-AF65-F5344CB8AC3E}">
        <p14:creationId xmlns:p14="http://schemas.microsoft.com/office/powerpoint/2010/main" val="3389909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E5B38-1192-51D0-1739-413F196C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A: Successful and Margin Increased On Orbit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718943-113C-5C2D-1A5E-63BC54A7D4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Challenging to provide tracking information across entire life cycle of the program</a:t>
            </a:r>
          </a:p>
          <a:p>
            <a:r>
              <a:rPr lang="en-US" dirty="0"/>
              <a:t>However, TVAC Correlated Model/delivery cryogenic margin of 37% and, on orbit, never seen less than 53% margin</a:t>
            </a:r>
          </a:p>
        </p:txBody>
      </p:sp>
    </p:spTree>
    <p:extLst>
      <p:ext uri="{BB962C8B-B14F-4D97-AF65-F5344CB8AC3E}">
        <p14:creationId xmlns:p14="http://schemas.microsoft.com/office/powerpoint/2010/main" val="3310145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6539</TotalTime>
  <Words>1278</Words>
  <Application>Microsoft Office PowerPoint</Application>
  <PresentationFormat>Widescreen</PresentationFormat>
  <Paragraphs>155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Aptos</vt:lpstr>
      <vt:lpstr>Arial</vt:lpstr>
      <vt:lpstr>Calibri</vt:lpstr>
      <vt:lpstr>Calibri Light</vt:lpstr>
      <vt:lpstr>Cambria Math</vt:lpstr>
      <vt:lpstr>Office Theme</vt:lpstr>
      <vt:lpstr>BAE/Ball Cryogenic Margins</vt:lpstr>
      <vt:lpstr>Thermal/Cryogenic Margin Covers Uncertainty</vt:lpstr>
      <vt:lpstr>Thermal Margin Appropriate to Risk is Optimum</vt:lpstr>
      <vt:lpstr>Margin Foundation is Key to Understanding How to Apply</vt:lpstr>
      <vt:lpstr>Margin Definition and Application Aligned with Foundation</vt:lpstr>
      <vt:lpstr>Standard Program Cryogenic Margin Recommendations</vt:lpstr>
      <vt:lpstr>Margin Tailoring is Important</vt:lpstr>
      <vt:lpstr>BAE Margin Examples Summary</vt:lpstr>
      <vt:lpstr>Program A: Successful and Margin Increased On Orbit</vt:lpstr>
      <vt:lpstr>Program B: Challenging Assembly and Integration Margin Loss, but Recovered and Didn’t Lose Margin On-Orbit</vt:lpstr>
      <vt:lpstr>Program C: Recovered Pre-PDR Challenges to Meet CDR Through Delivery Requirements</vt:lpstr>
      <vt:lpstr>Program D: Met Margin Requirements from ATP to Delivery</vt:lpstr>
      <vt:lpstr>Program E: Tailored Reduced Margin Requirements Met Through Delivery</vt:lpstr>
      <vt:lpstr>Program F: Tailored Reduced Margin Requirements Met Through Delivery</vt:lpstr>
      <vt:lpstr>Executive 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Glaister, David</dc:creator>
  <cp:lastModifiedBy>Gorham, Carlita E (US)</cp:lastModifiedBy>
  <cp:revision>26</cp:revision>
  <dcterms:created xsi:type="dcterms:W3CDTF">2024-03-18T21:37:07Z</dcterms:created>
  <dcterms:modified xsi:type="dcterms:W3CDTF">2025-05-22T15:49:59Z</dcterms:modified>
</cp:coreProperties>
</file>