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1"/>
  </p:notesMasterIdLst>
  <p:sldIdLst>
    <p:sldId id="2135244992" r:id="rId5"/>
    <p:sldId id="2135244993" r:id="rId6"/>
    <p:sldId id="359" r:id="rId7"/>
    <p:sldId id="2135245000" r:id="rId8"/>
    <p:sldId id="2135244999" r:id="rId9"/>
    <p:sldId id="2135244995" r:id="rId10"/>
    <p:sldId id="2135244996" r:id="rId11"/>
    <p:sldId id="2135245002" r:id="rId12"/>
    <p:sldId id="2135245006" r:id="rId13"/>
    <p:sldId id="2135244998" r:id="rId14"/>
    <p:sldId id="2135245004" r:id="rId15"/>
    <p:sldId id="2135245003" r:id="rId16"/>
    <p:sldId id="2135245005" r:id="rId17"/>
    <p:sldId id="2135244997" r:id="rId18"/>
    <p:sldId id="256" r:id="rId19"/>
    <p:sldId id="268" r:id="rId20"/>
  </p:sldIdLst>
  <p:sldSz cx="12192000" cy="6858000"/>
  <p:notesSz cx="6742113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0069A4"/>
    <a:srgbClr val="0000FF"/>
    <a:srgbClr val="E8E8E8"/>
    <a:srgbClr val="FFFFFF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249" autoAdjust="0"/>
    <p:restoredTop sz="96120" autoAdjust="0"/>
  </p:normalViewPr>
  <p:slideViewPr>
    <p:cSldViewPr>
      <p:cViewPr varScale="1">
        <p:scale>
          <a:sx n="51" d="100"/>
          <a:sy n="51" d="100"/>
        </p:scale>
        <p:origin x="1208" y="26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5" d="100"/>
          <a:sy n="75" d="100"/>
        </p:scale>
        <p:origin x="4116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8/10/relationships/authors" Target="author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F2EACF0-851A-4677-ABF9-8410F5274BDB}" type="doc">
      <dgm:prSet loTypeId="urn:microsoft.com/office/officeart/2005/8/layout/target3" loCatId="relationship" qsTypeId="urn:microsoft.com/office/officeart/2005/8/quickstyle/3d5" qsCatId="3D" csTypeId="urn:microsoft.com/office/officeart/2005/8/colors/accent0_3" csCatId="mainScheme" phldr="1"/>
      <dgm:spPr/>
      <dgm:t>
        <a:bodyPr/>
        <a:lstStyle/>
        <a:p>
          <a:endParaRPr lang="en-IE"/>
        </a:p>
      </dgm:t>
    </dgm:pt>
    <dgm:pt modelId="{2BE5EFF2-0F8E-4450-B68B-F4E19089B53E}">
      <dgm:prSet custT="1"/>
      <dgm:spPr/>
      <dgm:t>
        <a:bodyPr/>
        <a:lstStyle/>
        <a:p>
          <a:r>
            <a:rPr lang="en-IE" sz="3200" b="1" dirty="0"/>
            <a:t>Context:  Fusion for Energy’s role in the procurement of the ITER Isotope Separation System (ISS)</a:t>
          </a:r>
        </a:p>
      </dgm:t>
    </dgm:pt>
    <dgm:pt modelId="{7A725A60-9146-4AE6-B036-864AD50C1C01}" type="parTrans" cxnId="{5FC311F9-C41A-40B3-88E8-CC204FCA9A69}">
      <dgm:prSet/>
      <dgm:spPr/>
      <dgm:t>
        <a:bodyPr/>
        <a:lstStyle/>
        <a:p>
          <a:endParaRPr lang="en-IE" sz="2000" b="1"/>
        </a:p>
      </dgm:t>
    </dgm:pt>
    <dgm:pt modelId="{DF4C6CCA-6648-446C-9285-6FEB3D70CF46}" type="sibTrans" cxnId="{5FC311F9-C41A-40B3-88E8-CC204FCA9A69}">
      <dgm:prSet/>
      <dgm:spPr/>
      <dgm:t>
        <a:bodyPr/>
        <a:lstStyle/>
        <a:p>
          <a:endParaRPr lang="en-IE" sz="2000" b="1"/>
        </a:p>
      </dgm:t>
    </dgm:pt>
    <dgm:pt modelId="{57B46E31-5611-4DB4-AF51-371BF932D527}">
      <dgm:prSet custT="1"/>
      <dgm:spPr/>
      <dgm:t>
        <a:bodyPr/>
        <a:lstStyle/>
        <a:p>
          <a:r>
            <a:rPr lang="en-US" sz="3200" b="1" dirty="0"/>
            <a:t>Introduction to the Isotope Separation System of ITER</a:t>
          </a:r>
          <a:endParaRPr lang="en-IE" sz="3200" b="1" dirty="0"/>
        </a:p>
      </dgm:t>
    </dgm:pt>
    <dgm:pt modelId="{6B40864C-66FE-4133-8335-CA2ECCCBD34C}" type="parTrans" cxnId="{738BCA73-7354-4D88-B7DF-1E6DE9C64977}">
      <dgm:prSet/>
      <dgm:spPr/>
      <dgm:t>
        <a:bodyPr/>
        <a:lstStyle/>
        <a:p>
          <a:endParaRPr lang="en-IE" sz="2000" b="1"/>
        </a:p>
      </dgm:t>
    </dgm:pt>
    <dgm:pt modelId="{80CD5990-5314-4D7A-AAA5-2C407DD1915F}" type="sibTrans" cxnId="{738BCA73-7354-4D88-B7DF-1E6DE9C64977}">
      <dgm:prSet/>
      <dgm:spPr/>
      <dgm:t>
        <a:bodyPr/>
        <a:lstStyle/>
        <a:p>
          <a:endParaRPr lang="en-IE" sz="2000" b="1"/>
        </a:p>
      </dgm:t>
    </dgm:pt>
    <dgm:pt modelId="{17AC5CAB-5828-4E6E-B0B4-3AA056689805}">
      <dgm:prSet custT="1"/>
      <dgm:spPr/>
      <dgm:t>
        <a:bodyPr/>
        <a:lstStyle/>
        <a:p>
          <a:r>
            <a:rPr lang="en-IE" sz="3200" b="1" dirty="0"/>
            <a:t>Needs: Cryogenic and Nuclear Safety aspects</a:t>
          </a:r>
        </a:p>
      </dgm:t>
    </dgm:pt>
    <dgm:pt modelId="{24631C95-BFC5-45BB-BC6A-6934F30FA8F1}" type="parTrans" cxnId="{85AB9CDF-353C-4159-8A5D-B1E2DA1FD9BE}">
      <dgm:prSet/>
      <dgm:spPr/>
      <dgm:t>
        <a:bodyPr/>
        <a:lstStyle/>
        <a:p>
          <a:endParaRPr lang="en-IE" sz="2000" b="1"/>
        </a:p>
      </dgm:t>
    </dgm:pt>
    <dgm:pt modelId="{FBEE67B1-3D35-4556-BF2F-F36ECF05D2F8}" type="sibTrans" cxnId="{85AB9CDF-353C-4159-8A5D-B1E2DA1FD9BE}">
      <dgm:prSet/>
      <dgm:spPr/>
      <dgm:t>
        <a:bodyPr/>
        <a:lstStyle/>
        <a:p>
          <a:endParaRPr lang="en-IE" sz="2000" b="1"/>
        </a:p>
      </dgm:t>
    </dgm:pt>
    <dgm:pt modelId="{DBDEAF58-76D2-45D5-A7DB-FBCE851CAB8E}">
      <dgm:prSet custT="1"/>
      <dgm:spPr/>
      <dgm:t>
        <a:bodyPr/>
        <a:lstStyle/>
        <a:p>
          <a:r>
            <a:rPr lang="en-IE" sz="3200" b="1" dirty="0"/>
            <a:t>Solutions: Pro’s and Con’s of refrigerator solutions</a:t>
          </a:r>
        </a:p>
      </dgm:t>
    </dgm:pt>
    <dgm:pt modelId="{3B8EBE67-94C6-4866-BEED-CA99FA3C4021}" type="parTrans" cxnId="{C1CBA0A1-715B-46FE-BCFA-E75ACDA85251}">
      <dgm:prSet/>
      <dgm:spPr/>
      <dgm:t>
        <a:bodyPr/>
        <a:lstStyle/>
        <a:p>
          <a:endParaRPr lang="en-IE" sz="2000" b="1"/>
        </a:p>
      </dgm:t>
    </dgm:pt>
    <dgm:pt modelId="{C06B326A-0873-4EF7-AAD6-441F2CAFDB02}" type="sibTrans" cxnId="{C1CBA0A1-715B-46FE-BCFA-E75ACDA85251}">
      <dgm:prSet/>
      <dgm:spPr/>
      <dgm:t>
        <a:bodyPr/>
        <a:lstStyle/>
        <a:p>
          <a:endParaRPr lang="en-IE" sz="2000" b="1"/>
        </a:p>
      </dgm:t>
    </dgm:pt>
    <dgm:pt modelId="{A89B8ACA-FE4B-48DE-BE44-24A9151717CC}" type="pres">
      <dgm:prSet presAssocID="{8F2EACF0-851A-4677-ABF9-8410F5274BDB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D55482C9-0F1B-4B39-8E87-594399E173CE}" type="pres">
      <dgm:prSet presAssocID="{2BE5EFF2-0F8E-4450-B68B-F4E19089B53E}" presName="circle1" presStyleLbl="node1" presStyleIdx="0" presStyleCnt="4"/>
      <dgm:spPr/>
    </dgm:pt>
    <dgm:pt modelId="{8AD9BE52-F5DB-47D0-B8C2-BAE297A10C50}" type="pres">
      <dgm:prSet presAssocID="{2BE5EFF2-0F8E-4450-B68B-F4E19089B53E}" presName="space" presStyleCnt="0"/>
      <dgm:spPr/>
    </dgm:pt>
    <dgm:pt modelId="{C4BEC0EB-6D1E-49BE-87AD-0038BD085AC5}" type="pres">
      <dgm:prSet presAssocID="{2BE5EFF2-0F8E-4450-B68B-F4E19089B53E}" presName="rect1" presStyleLbl="alignAcc1" presStyleIdx="0" presStyleCnt="4"/>
      <dgm:spPr/>
    </dgm:pt>
    <dgm:pt modelId="{897B4A34-A065-44C1-97DF-9799712AC5F2}" type="pres">
      <dgm:prSet presAssocID="{57B46E31-5611-4DB4-AF51-371BF932D527}" presName="vertSpace2" presStyleLbl="node1" presStyleIdx="0" presStyleCnt="4"/>
      <dgm:spPr/>
    </dgm:pt>
    <dgm:pt modelId="{83BE893A-7B9C-48C8-A75D-A796F9487B18}" type="pres">
      <dgm:prSet presAssocID="{57B46E31-5611-4DB4-AF51-371BF932D527}" presName="circle2" presStyleLbl="node1" presStyleIdx="1" presStyleCnt="4"/>
      <dgm:spPr/>
    </dgm:pt>
    <dgm:pt modelId="{88FB9EEC-B386-4784-95B6-516314CC863C}" type="pres">
      <dgm:prSet presAssocID="{57B46E31-5611-4DB4-AF51-371BF932D527}" presName="rect2" presStyleLbl="alignAcc1" presStyleIdx="1" presStyleCnt="4"/>
      <dgm:spPr/>
    </dgm:pt>
    <dgm:pt modelId="{23595A14-C65A-41B6-BBE0-EBCC42EAC073}" type="pres">
      <dgm:prSet presAssocID="{17AC5CAB-5828-4E6E-B0B4-3AA056689805}" presName="vertSpace3" presStyleLbl="node1" presStyleIdx="1" presStyleCnt="4"/>
      <dgm:spPr/>
    </dgm:pt>
    <dgm:pt modelId="{0FFFBEFB-AEF2-418C-9E60-32F8F3F419F1}" type="pres">
      <dgm:prSet presAssocID="{17AC5CAB-5828-4E6E-B0B4-3AA056689805}" presName="circle3" presStyleLbl="node1" presStyleIdx="2" presStyleCnt="4"/>
      <dgm:spPr/>
    </dgm:pt>
    <dgm:pt modelId="{812E2290-97ED-455C-A6DC-3A5891E0A525}" type="pres">
      <dgm:prSet presAssocID="{17AC5CAB-5828-4E6E-B0B4-3AA056689805}" presName="rect3" presStyleLbl="alignAcc1" presStyleIdx="2" presStyleCnt="4"/>
      <dgm:spPr/>
    </dgm:pt>
    <dgm:pt modelId="{FCE08A39-2980-49AE-8D6C-D6F66C25B04A}" type="pres">
      <dgm:prSet presAssocID="{DBDEAF58-76D2-45D5-A7DB-FBCE851CAB8E}" presName="vertSpace4" presStyleLbl="node1" presStyleIdx="2" presStyleCnt="4"/>
      <dgm:spPr/>
    </dgm:pt>
    <dgm:pt modelId="{2C15A0C4-911D-42DA-BC57-20A543716591}" type="pres">
      <dgm:prSet presAssocID="{DBDEAF58-76D2-45D5-A7DB-FBCE851CAB8E}" presName="circle4" presStyleLbl="node1" presStyleIdx="3" presStyleCnt="4"/>
      <dgm:spPr/>
    </dgm:pt>
    <dgm:pt modelId="{838CFCCF-60E9-49B2-BF5E-DEC0105BFCCC}" type="pres">
      <dgm:prSet presAssocID="{DBDEAF58-76D2-45D5-A7DB-FBCE851CAB8E}" presName="rect4" presStyleLbl="alignAcc1" presStyleIdx="3" presStyleCnt="4"/>
      <dgm:spPr/>
    </dgm:pt>
    <dgm:pt modelId="{CF4240B9-EC49-4C6B-B89F-74978F952D09}" type="pres">
      <dgm:prSet presAssocID="{2BE5EFF2-0F8E-4450-B68B-F4E19089B53E}" presName="rect1ParTxNoCh" presStyleLbl="alignAcc1" presStyleIdx="3" presStyleCnt="4">
        <dgm:presLayoutVars>
          <dgm:chMax val="1"/>
          <dgm:bulletEnabled val="1"/>
        </dgm:presLayoutVars>
      </dgm:prSet>
      <dgm:spPr/>
    </dgm:pt>
    <dgm:pt modelId="{E982FDB7-544E-4695-8907-7A1B48E4EE0C}" type="pres">
      <dgm:prSet presAssocID="{57B46E31-5611-4DB4-AF51-371BF932D527}" presName="rect2ParTxNoCh" presStyleLbl="alignAcc1" presStyleIdx="3" presStyleCnt="4">
        <dgm:presLayoutVars>
          <dgm:chMax val="1"/>
          <dgm:bulletEnabled val="1"/>
        </dgm:presLayoutVars>
      </dgm:prSet>
      <dgm:spPr/>
    </dgm:pt>
    <dgm:pt modelId="{BF978EFA-3117-44A8-AC07-89477E8F99EC}" type="pres">
      <dgm:prSet presAssocID="{17AC5CAB-5828-4E6E-B0B4-3AA056689805}" presName="rect3ParTxNoCh" presStyleLbl="alignAcc1" presStyleIdx="3" presStyleCnt="4">
        <dgm:presLayoutVars>
          <dgm:chMax val="1"/>
          <dgm:bulletEnabled val="1"/>
        </dgm:presLayoutVars>
      </dgm:prSet>
      <dgm:spPr/>
    </dgm:pt>
    <dgm:pt modelId="{240DC890-3759-4723-92A7-424169CC5617}" type="pres">
      <dgm:prSet presAssocID="{DBDEAF58-76D2-45D5-A7DB-FBCE851CAB8E}" presName="rect4ParTxNoCh" presStyleLbl="alignAcc1" presStyleIdx="3" presStyleCnt="4">
        <dgm:presLayoutVars>
          <dgm:chMax val="1"/>
          <dgm:bulletEnabled val="1"/>
        </dgm:presLayoutVars>
      </dgm:prSet>
      <dgm:spPr/>
    </dgm:pt>
  </dgm:ptLst>
  <dgm:cxnLst>
    <dgm:cxn modelId="{B2304F1A-2BFE-4F4E-9F27-7CFC062ACB2D}" type="presOf" srcId="{2BE5EFF2-0F8E-4450-B68B-F4E19089B53E}" destId="{CF4240B9-EC49-4C6B-B89F-74978F952D09}" srcOrd="1" destOrd="0" presId="urn:microsoft.com/office/officeart/2005/8/layout/target3"/>
    <dgm:cxn modelId="{7DB95325-67DF-4BC6-8DFE-6AD1D295ED7C}" type="presOf" srcId="{DBDEAF58-76D2-45D5-A7DB-FBCE851CAB8E}" destId="{240DC890-3759-4723-92A7-424169CC5617}" srcOrd="1" destOrd="0" presId="urn:microsoft.com/office/officeart/2005/8/layout/target3"/>
    <dgm:cxn modelId="{092B254F-AC6A-4054-BD6F-E747CE51F861}" type="presOf" srcId="{17AC5CAB-5828-4E6E-B0B4-3AA056689805}" destId="{812E2290-97ED-455C-A6DC-3A5891E0A525}" srcOrd="0" destOrd="0" presId="urn:microsoft.com/office/officeart/2005/8/layout/target3"/>
    <dgm:cxn modelId="{738BCA73-7354-4D88-B7DF-1E6DE9C64977}" srcId="{8F2EACF0-851A-4677-ABF9-8410F5274BDB}" destId="{57B46E31-5611-4DB4-AF51-371BF932D527}" srcOrd="1" destOrd="0" parTransId="{6B40864C-66FE-4133-8335-CA2ECCCBD34C}" sibTransId="{80CD5990-5314-4D7A-AAA5-2C407DD1915F}"/>
    <dgm:cxn modelId="{92EE817F-31F1-4186-8ED2-B22F764BB505}" type="presOf" srcId="{8F2EACF0-851A-4677-ABF9-8410F5274BDB}" destId="{A89B8ACA-FE4B-48DE-BE44-24A9151717CC}" srcOrd="0" destOrd="0" presId="urn:microsoft.com/office/officeart/2005/8/layout/target3"/>
    <dgm:cxn modelId="{B77E8096-C057-43D7-A361-1784743BEE16}" type="presOf" srcId="{57B46E31-5611-4DB4-AF51-371BF932D527}" destId="{88FB9EEC-B386-4784-95B6-516314CC863C}" srcOrd="0" destOrd="0" presId="urn:microsoft.com/office/officeart/2005/8/layout/target3"/>
    <dgm:cxn modelId="{C1CBA0A1-715B-46FE-BCFA-E75ACDA85251}" srcId="{8F2EACF0-851A-4677-ABF9-8410F5274BDB}" destId="{DBDEAF58-76D2-45D5-A7DB-FBCE851CAB8E}" srcOrd="3" destOrd="0" parTransId="{3B8EBE67-94C6-4866-BEED-CA99FA3C4021}" sibTransId="{C06B326A-0873-4EF7-AAD6-441F2CAFDB02}"/>
    <dgm:cxn modelId="{CCF788BC-5716-486B-A3E2-A942CFEC305E}" type="presOf" srcId="{17AC5CAB-5828-4E6E-B0B4-3AA056689805}" destId="{BF978EFA-3117-44A8-AC07-89477E8F99EC}" srcOrd="1" destOrd="0" presId="urn:microsoft.com/office/officeart/2005/8/layout/target3"/>
    <dgm:cxn modelId="{6208ECC8-BE11-465E-AADB-1555A22BBF36}" type="presOf" srcId="{DBDEAF58-76D2-45D5-A7DB-FBCE851CAB8E}" destId="{838CFCCF-60E9-49B2-BF5E-DEC0105BFCCC}" srcOrd="0" destOrd="0" presId="urn:microsoft.com/office/officeart/2005/8/layout/target3"/>
    <dgm:cxn modelId="{2BAC96D2-EEA7-4B74-BAEA-787F8B977A54}" type="presOf" srcId="{2BE5EFF2-0F8E-4450-B68B-F4E19089B53E}" destId="{C4BEC0EB-6D1E-49BE-87AD-0038BD085AC5}" srcOrd="0" destOrd="0" presId="urn:microsoft.com/office/officeart/2005/8/layout/target3"/>
    <dgm:cxn modelId="{85AB9CDF-353C-4159-8A5D-B1E2DA1FD9BE}" srcId="{8F2EACF0-851A-4677-ABF9-8410F5274BDB}" destId="{17AC5CAB-5828-4E6E-B0B4-3AA056689805}" srcOrd="2" destOrd="0" parTransId="{24631C95-BFC5-45BB-BC6A-6934F30FA8F1}" sibTransId="{FBEE67B1-3D35-4556-BF2F-F36ECF05D2F8}"/>
    <dgm:cxn modelId="{6C25D7E7-55A5-45A7-9747-F561CB2D3DD5}" type="presOf" srcId="{57B46E31-5611-4DB4-AF51-371BF932D527}" destId="{E982FDB7-544E-4695-8907-7A1B48E4EE0C}" srcOrd="1" destOrd="0" presId="urn:microsoft.com/office/officeart/2005/8/layout/target3"/>
    <dgm:cxn modelId="{5FC311F9-C41A-40B3-88E8-CC204FCA9A69}" srcId="{8F2EACF0-851A-4677-ABF9-8410F5274BDB}" destId="{2BE5EFF2-0F8E-4450-B68B-F4E19089B53E}" srcOrd="0" destOrd="0" parTransId="{7A725A60-9146-4AE6-B036-864AD50C1C01}" sibTransId="{DF4C6CCA-6648-446C-9285-6FEB3D70CF46}"/>
    <dgm:cxn modelId="{79FB8783-DA01-4339-93C9-81862C0D12DD}" type="presParOf" srcId="{A89B8ACA-FE4B-48DE-BE44-24A9151717CC}" destId="{D55482C9-0F1B-4B39-8E87-594399E173CE}" srcOrd="0" destOrd="0" presId="urn:microsoft.com/office/officeart/2005/8/layout/target3"/>
    <dgm:cxn modelId="{7FB5CEC6-F27A-48D8-84F1-7584A532FBE7}" type="presParOf" srcId="{A89B8ACA-FE4B-48DE-BE44-24A9151717CC}" destId="{8AD9BE52-F5DB-47D0-B8C2-BAE297A10C50}" srcOrd="1" destOrd="0" presId="urn:microsoft.com/office/officeart/2005/8/layout/target3"/>
    <dgm:cxn modelId="{E471450C-776A-47DF-A49C-9962E41F4477}" type="presParOf" srcId="{A89B8ACA-FE4B-48DE-BE44-24A9151717CC}" destId="{C4BEC0EB-6D1E-49BE-87AD-0038BD085AC5}" srcOrd="2" destOrd="0" presId="urn:microsoft.com/office/officeart/2005/8/layout/target3"/>
    <dgm:cxn modelId="{3BCD80F3-AED3-4D47-8217-EA1D3115FC11}" type="presParOf" srcId="{A89B8ACA-FE4B-48DE-BE44-24A9151717CC}" destId="{897B4A34-A065-44C1-97DF-9799712AC5F2}" srcOrd="3" destOrd="0" presId="urn:microsoft.com/office/officeart/2005/8/layout/target3"/>
    <dgm:cxn modelId="{94855F9F-6208-4F34-85E2-A624220776F9}" type="presParOf" srcId="{A89B8ACA-FE4B-48DE-BE44-24A9151717CC}" destId="{83BE893A-7B9C-48C8-A75D-A796F9487B18}" srcOrd="4" destOrd="0" presId="urn:microsoft.com/office/officeart/2005/8/layout/target3"/>
    <dgm:cxn modelId="{B928B170-BAAD-43A1-B5A4-CE771DD729CA}" type="presParOf" srcId="{A89B8ACA-FE4B-48DE-BE44-24A9151717CC}" destId="{88FB9EEC-B386-4784-95B6-516314CC863C}" srcOrd="5" destOrd="0" presId="urn:microsoft.com/office/officeart/2005/8/layout/target3"/>
    <dgm:cxn modelId="{2FDF71A1-50DC-4F87-AC94-6CED0C736E8A}" type="presParOf" srcId="{A89B8ACA-FE4B-48DE-BE44-24A9151717CC}" destId="{23595A14-C65A-41B6-BBE0-EBCC42EAC073}" srcOrd="6" destOrd="0" presId="urn:microsoft.com/office/officeart/2005/8/layout/target3"/>
    <dgm:cxn modelId="{F966E690-BD48-4699-A093-B9750F843D26}" type="presParOf" srcId="{A89B8ACA-FE4B-48DE-BE44-24A9151717CC}" destId="{0FFFBEFB-AEF2-418C-9E60-32F8F3F419F1}" srcOrd="7" destOrd="0" presId="urn:microsoft.com/office/officeart/2005/8/layout/target3"/>
    <dgm:cxn modelId="{4513146D-F6BE-4529-A401-D66DBEBF1C19}" type="presParOf" srcId="{A89B8ACA-FE4B-48DE-BE44-24A9151717CC}" destId="{812E2290-97ED-455C-A6DC-3A5891E0A525}" srcOrd="8" destOrd="0" presId="urn:microsoft.com/office/officeart/2005/8/layout/target3"/>
    <dgm:cxn modelId="{852A1E7C-E654-49A6-BEA6-CB04059FBAA2}" type="presParOf" srcId="{A89B8ACA-FE4B-48DE-BE44-24A9151717CC}" destId="{FCE08A39-2980-49AE-8D6C-D6F66C25B04A}" srcOrd="9" destOrd="0" presId="urn:microsoft.com/office/officeart/2005/8/layout/target3"/>
    <dgm:cxn modelId="{F8CF60F6-4D37-4EA0-9581-4A8229EE61DB}" type="presParOf" srcId="{A89B8ACA-FE4B-48DE-BE44-24A9151717CC}" destId="{2C15A0C4-911D-42DA-BC57-20A543716591}" srcOrd="10" destOrd="0" presId="urn:microsoft.com/office/officeart/2005/8/layout/target3"/>
    <dgm:cxn modelId="{C6F46132-67C8-437D-9B94-8B3CC414F410}" type="presParOf" srcId="{A89B8ACA-FE4B-48DE-BE44-24A9151717CC}" destId="{838CFCCF-60E9-49B2-BF5E-DEC0105BFCCC}" srcOrd="11" destOrd="0" presId="urn:microsoft.com/office/officeart/2005/8/layout/target3"/>
    <dgm:cxn modelId="{19B7F372-2D41-42A1-90CD-57B41959E519}" type="presParOf" srcId="{A89B8ACA-FE4B-48DE-BE44-24A9151717CC}" destId="{CF4240B9-EC49-4C6B-B89F-74978F952D09}" srcOrd="12" destOrd="0" presId="urn:microsoft.com/office/officeart/2005/8/layout/target3"/>
    <dgm:cxn modelId="{CE2552CC-8B83-4F11-8DA1-5EC181F23006}" type="presParOf" srcId="{A89B8ACA-FE4B-48DE-BE44-24A9151717CC}" destId="{E982FDB7-544E-4695-8907-7A1B48E4EE0C}" srcOrd="13" destOrd="0" presId="urn:microsoft.com/office/officeart/2005/8/layout/target3"/>
    <dgm:cxn modelId="{8D217213-37CC-415E-AEAD-C38F20AEF380}" type="presParOf" srcId="{A89B8ACA-FE4B-48DE-BE44-24A9151717CC}" destId="{BF978EFA-3117-44A8-AC07-89477E8F99EC}" srcOrd="14" destOrd="0" presId="urn:microsoft.com/office/officeart/2005/8/layout/target3"/>
    <dgm:cxn modelId="{B0F6AF3A-CF83-4B32-A629-C634627EA2AC}" type="presParOf" srcId="{A89B8ACA-FE4B-48DE-BE44-24A9151717CC}" destId="{240DC890-3759-4723-92A7-424169CC5617}" srcOrd="15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5482C9-0F1B-4B39-8E87-594399E173CE}">
      <dsp:nvSpPr>
        <dsp:cNvPr id="0" name=""/>
        <dsp:cNvSpPr/>
      </dsp:nvSpPr>
      <dsp:spPr>
        <a:xfrm>
          <a:off x="0" y="0"/>
          <a:ext cx="5328591" cy="5328591"/>
        </a:xfrm>
        <a:prstGeom prst="pie">
          <a:avLst>
            <a:gd name="adj1" fmla="val 5400000"/>
            <a:gd name="adj2" fmla="val 1620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4BEC0EB-6D1E-49BE-87AD-0038BD085AC5}">
      <dsp:nvSpPr>
        <dsp:cNvPr id="0" name=""/>
        <dsp:cNvSpPr/>
      </dsp:nvSpPr>
      <dsp:spPr>
        <a:xfrm>
          <a:off x="2664295" y="0"/>
          <a:ext cx="9360388" cy="5328591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60000" extrusionH="635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3200" b="1" kern="1200" dirty="0"/>
            <a:t>Context:  Fusion for Energy’s role in the procurement of the ITER Isotope Separation System (ISS)</a:t>
          </a:r>
        </a:p>
      </dsp:txBody>
      <dsp:txXfrm>
        <a:off x="2664295" y="0"/>
        <a:ext cx="9360388" cy="1132325"/>
      </dsp:txXfrm>
    </dsp:sp>
    <dsp:sp modelId="{83BE893A-7B9C-48C8-A75D-A796F9487B18}">
      <dsp:nvSpPr>
        <dsp:cNvPr id="0" name=""/>
        <dsp:cNvSpPr/>
      </dsp:nvSpPr>
      <dsp:spPr>
        <a:xfrm>
          <a:off x="699377" y="1132325"/>
          <a:ext cx="3929836" cy="3929836"/>
        </a:xfrm>
        <a:prstGeom prst="pie">
          <a:avLst>
            <a:gd name="adj1" fmla="val 5400000"/>
            <a:gd name="adj2" fmla="val 1620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8FB9EEC-B386-4784-95B6-516314CC863C}">
      <dsp:nvSpPr>
        <dsp:cNvPr id="0" name=""/>
        <dsp:cNvSpPr/>
      </dsp:nvSpPr>
      <dsp:spPr>
        <a:xfrm>
          <a:off x="2664295" y="1132325"/>
          <a:ext cx="9360388" cy="3929836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60000" extrusionH="635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b="1" kern="1200" dirty="0"/>
            <a:t>Introduction to the Isotope Separation System of ITER</a:t>
          </a:r>
          <a:endParaRPr lang="en-IE" sz="3200" b="1" kern="1200" dirty="0"/>
        </a:p>
      </dsp:txBody>
      <dsp:txXfrm>
        <a:off x="2664295" y="1132325"/>
        <a:ext cx="9360388" cy="1132325"/>
      </dsp:txXfrm>
    </dsp:sp>
    <dsp:sp modelId="{0FFFBEFB-AEF2-418C-9E60-32F8F3F419F1}">
      <dsp:nvSpPr>
        <dsp:cNvPr id="0" name=""/>
        <dsp:cNvSpPr/>
      </dsp:nvSpPr>
      <dsp:spPr>
        <a:xfrm>
          <a:off x="1398755" y="2264651"/>
          <a:ext cx="2531081" cy="2531081"/>
        </a:xfrm>
        <a:prstGeom prst="pie">
          <a:avLst>
            <a:gd name="adj1" fmla="val 5400000"/>
            <a:gd name="adj2" fmla="val 1620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2E2290-97ED-455C-A6DC-3A5891E0A525}">
      <dsp:nvSpPr>
        <dsp:cNvPr id="0" name=""/>
        <dsp:cNvSpPr/>
      </dsp:nvSpPr>
      <dsp:spPr>
        <a:xfrm>
          <a:off x="2664295" y="2264651"/>
          <a:ext cx="9360388" cy="2531081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60000" extrusionH="635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3200" b="1" kern="1200" dirty="0"/>
            <a:t>Needs: Cryogenic and Nuclear Safety aspects</a:t>
          </a:r>
        </a:p>
      </dsp:txBody>
      <dsp:txXfrm>
        <a:off x="2664295" y="2264651"/>
        <a:ext cx="9360388" cy="1132325"/>
      </dsp:txXfrm>
    </dsp:sp>
    <dsp:sp modelId="{2C15A0C4-911D-42DA-BC57-20A543716591}">
      <dsp:nvSpPr>
        <dsp:cNvPr id="0" name=""/>
        <dsp:cNvSpPr/>
      </dsp:nvSpPr>
      <dsp:spPr>
        <a:xfrm>
          <a:off x="2098133" y="3396977"/>
          <a:ext cx="1132325" cy="1132325"/>
        </a:xfrm>
        <a:prstGeom prst="pie">
          <a:avLst>
            <a:gd name="adj1" fmla="val 5400000"/>
            <a:gd name="adj2" fmla="val 1620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38CFCCF-60E9-49B2-BF5E-DEC0105BFCCC}">
      <dsp:nvSpPr>
        <dsp:cNvPr id="0" name=""/>
        <dsp:cNvSpPr/>
      </dsp:nvSpPr>
      <dsp:spPr>
        <a:xfrm>
          <a:off x="2664295" y="3396977"/>
          <a:ext cx="9360388" cy="1132325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60000" extrusionH="635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3200" b="1" kern="1200" dirty="0"/>
            <a:t>Solutions: Pro’s and Con’s of refrigerator solutions</a:t>
          </a:r>
        </a:p>
      </dsp:txBody>
      <dsp:txXfrm>
        <a:off x="2664295" y="3396977"/>
        <a:ext cx="9360388" cy="11323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8971" y="2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DF3367-8529-4C73-AFAF-BB82F8114BC5}" type="datetimeFigureOut">
              <a:rPr lang="en-US" smtClean="0"/>
              <a:pPr/>
              <a:t>5/20/2025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9375" y="739775"/>
            <a:ext cx="6583363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4212" y="4689515"/>
            <a:ext cx="539369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8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8971" y="9377318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41EF14-A77B-4F29-8F05-C2C964821A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0006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41EF14-A77B-4F29-8F05-C2C964821A49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2322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41EF14-A77B-4F29-8F05-C2C964821A4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7169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41EF14-A77B-4F29-8F05-C2C964821A4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8607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41EF14-A77B-4F29-8F05-C2C964821A4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6242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41EF14-A77B-4F29-8F05-C2C964821A49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9497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9375" y="739775"/>
            <a:ext cx="6583363" cy="3703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41EF14-A77B-4F29-8F05-C2C964821A49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27380" y="2233337"/>
            <a:ext cx="5043739" cy="1631216"/>
          </a:xfrm>
          <a:custGeom>
            <a:avLst/>
            <a:gdLst>
              <a:gd name="connsiteX0" fmla="*/ 0 w 4248472"/>
              <a:gd name="connsiteY0" fmla="*/ 0 h 1569660"/>
              <a:gd name="connsiteX1" fmla="*/ 4248472 w 4248472"/>
              <a:gd name="connsiteY1" fmla="*/ 0 h 1569660"/>
              <a:gd name="connsiteX2" fmla="*/ 4248472 w 4248472"/>
              <a:gd name="connsiteY2" fmla="*/ 1569660 h 1569660"/>
              <a:gd name="connsiteX3" fmla="*/ 0 w 4248472"/>
              <a:gd name="connsiteY3" fmla="*/ 1569660 h 1569660"/>
              <a:gd name="connsiteX4" fmla="*/ 0 w 4248472"/>
              <a:gd name="connsiteY4" fmla="*/ 0 h 1569660"/>
              <a:gd name="connsiteX0" fmla="*/ 0 w 4248472"/>
              <a:gd name="connsiteY0" fmla="*/ 0 h 1569660"/>
              <a:gd name="connsiteX1" fmla="*/ 4248472 w 4248472"/>
              <a:gd name="connsiteY1" fmla="*/ 0 h 1569660"/>
              <a:gd name="connsiteX2" fmla="*/ 3859005 w 4248472"/>
              <a:gd name="connsiteY2" fmla="*/ 1535793 h 1569660"/>
              <a:gd name="connsiteX3" fmla="*/ 0 w 4248472"/>
              <a:gd name="connsiteY3" fmla="*/ 1569660 h 1569660"/>
              <a:gd name="connsiteX4" fmla="*/ 0 w 4248472"/>
              <a:gd name="connsiteY4" fmla="*/ 0 h 1569660"/>
              <a:gd name="connsiteX0" fmla="*/ 0 w 4333138"/>
              <a:gd name="connsiteY0" fmla="*/ 0 h 1569660"/>
              <a:gd name="connsiteX1" fmla="*/ 4333138 w 4333138"/>
              <a:gd name="connsiteY1" fmla="*/ 25400 h 1569660"/>
              <a:gd name="connsiteX2" fmla="*/ 3859005 w 4333138"/>
              <a:gd name="connsiteY2" fmla="*/ 1535793 h 1569660"/>
              <a:gd name="connsiteX3" fmla="*/ 0 w 4333138"/>
              <a:gd name="connsiteY3" fmla="*/ 1569660 h 1569660"/>
              <a:gd name="connsiteX4" fmla="*/ 0 w 4333138"/>
              <a:gd name="connsiteY4" fmla="*/ 0 h 1569660"/>
              <a:gd name="connsiteX0" fmla="*/ 0 w 4333138"/>
              <a:gd name="connsiteY0" fmla="*/ 0 h 2255459"/>
              <a:gd name="connsiteX1" fmla="*/ 4333138 w 4333138"/>
              <a:gd name="connsiteY1" fmla="*/ 25400 h 2255459"/>
              <a:gd name="connsiteX2" fmla="*/ 3562671 w 4333138"/>
              <a:gd name="connsiteY2" fmla="*/ 2255459 h 2255459"/>
              <a:gd name="connsiteX3" fmla="*/ 0 w 4333138"/>
              <a:gd name="connsiteY3" fmla="*/ 1569660 h 2255459"/>
              <a:gd name="connsiteX4" fmla="*/ 0 w 4333138"/>
              <a:gd name="connsiteY4" fmla="*/ 0 h 2255459"/>
              <a:gd name="connsiteX0" fmla="*/ 0 w 4333138"/>
              <a:gd name="connsiteY0" fmla="*/ 0 h 2255459"/>
              <a:gd name="connsiteX1" fmla="*/ 4333138 w 4333138"/>
              <a:gd name="connsiteY1" fmla="*/ 25400 h 2255459"/>
              <a:gd name="connsiteX2" fmla="*/ 3562671 w 4333138"/>
              <a:gd name="connsiteY2" fmla="*/ 2255459 h 2255459"/>
              <a:gd name="connsiteX3" fmla="*/ 8467 w 4333138"/>
              <a:gd name="connsiteY3" fmla="*/ 2246993 h 2255459"/>
              <a:gd name="connsiteX4" fmla="*/ 0 w 4333138"/>
              <a:gd name="connsiteY4" fmla="*/ 0 h 2255459"/>
              <a:gd name="connsiteX0" fmla="*/ 0 w 4265404"/>
              <a:gd name="connsiteY0" fmla="*/ 0 h 2255459"/>
              <a:gd name="connsiteX1" fmla="*/ 4265404 w 4265404"/>
              <a:gd name="connsiteY1" fmla="*/ 25400 h 2255459"/>
              <a:gd name="connsiteX2" fmla="*/ 3562671 w 4265404"/>
              <a:gd name="connsiteY2" fmla="*/ 2255459 h 2255459"/>
              <a:gd name="connsiteX3" fmla="*/ 8467 w 4265404"/>
              <a:gd name="connsiteY3" fmla="*/ 2246993 h 2255459"/>
              <a:gd name="connsiteX4" fmla="*/ 0 w 4265404"/>
              <a:gd name="connsiteY4" fmla="*/ 0 h 2255459"/>
              <a:gd name="connsiteX0" fmla="*/ 0 w 4265404"/>
              <a:gd name="connsiteY0" fmla="*/ 0 h 2263926"/>
              <a:gd name="connsiteX1" fmla="*/ 4265404 w 4265404"/>
              <a:gd name="connsiteY1" fmla="*/ 25400 h 2263926"/>
              <a:gd name="connsiteX2" fmla="*/ 3494937 w 4265404"/>
              <a:gd name="connsiteY2" fmla="*/ 2263926 h 2263926"/>
              <a:gd name="connsiteX3" fmla="*/ 8467 w 4265404"/>
              <a:gd name="connsiteY3" fmla="*/ 2246993 h 2263926"/>
              <a:gd name="connsiteX4" fmla="*/ 0 w 4265404"/>
              <a:gd name="connsiteY4" fmla="*/ 0 h 2263926"/>
              <a:gd name="connsiteX0" fmla="*/ 0 w 3757404"/>
              <a:gd name="connsiteY0" fmla="*/ 16934 h 2280860"/>
              <a:gd name="connsiteX1" fmla="*/ 3757404 w 3757404"/>
              <a:gd name="connsiteY1" fmla="*/ 0 h 2280860"/>
              <a:gd name="connsiteX2" fmla="*/ 3494937 w 3757404"/>
              <a:gd name="connsiteY2" fmla="*/ 2280860 h 2280860"/>
              <a:gd name="connsiteX3" fmla="*/ 8467 w 3757404"/>
              <a:gd name="connsiteY3" fmla="*/ 2263927 h 2280860"/>
              <a:gd name="connsiteX4" fmla="*/ 0 w 3757404"/>
              <a:gd name="connsiteY4" fmla="*/ 16934 h 2280860"/>
              <a:gd name="connsiteX0" fmla="*/ 0 w 4206138"/>
              <a:gd name="connsiteY0" fmla="*/ 8467 h 2272393"/>
              <a:gd name="connsiteX1" fmla="*/ 4206138 w 4206138"/>
              <a:gd name="connsiteY1" fmla="*/ 0 h 2272393"/>
              <a:gd name="connsiteX2" fmla="*/ 3494937 w 4206138"/>
              <a:gd name="connsiteY2" fmla="*/ 2272393 h 2272393"/>
              <a:gd name="connsiteX3" fmla="*/ 8467 w 4206138"/>
              <a:gd name="connsiteY3" fmla="*/ 2255460 h 2272393"/>
              <a:gd name="connsiteX4" fmla="*/ 0 w 4206138"/>
              <a:gd name="connsiteY4" fmla="*/ 8467 h 2272393"/>
              <a:gd name="connsiteX0" fmla="*/ 0 w 4256938"/>
              <a:gd name="connsiteY0" fmla="*/ 8467 h 2272393"/>
              <a:gd name="connsiteX1" fmla="*/ 4256938 w 4256938"/>
              <a:gd name="connsiteY1" fmla="*/ 0 h 2272393"/>
              <a:gd name="connsiteX2" fmla="*/ 3494937 w 4256938"/>
              <a:gd name="connsiteY2" fmla="*/ 2272393 h 2272393"/>
              <a:gd name="connsiteX3" fmla="*/ 8467 w 4256938"/>
              <a:gd name="connsiteY3" fmla="*/ 2255460 h 2272393"/>
              <a:gd name="connsiteX4" fmla="*/ 0 w 4256938"/>
              <a:gd name="connsiteY4" fmla="*/ 8467 h 2272393"/>
              <a:gd name="connsiteX0" fmla="*/ 0 w 3494937"/>
              <a:gd name="connsiteY0" fmla="*/ 0 h 2263926"/>
              <a:gd name="connsiteX1" fmla="*/ 3274804 w 3494937"/>
              <a:gd name="connsiteY1" fmla="*/ 27425 h 2263926"/>
              <a:gd name="connsiteX2" fmla="*/ 3494937 w 3494937"/>
              <a:gd name="connsiteY2" fmla="*/ 2263926 h 2263926"/>
              <a:gd name="connsiteX3" fmla="*/ 8467 w 3494937"/>
              <a:gd name="connsiteY3" fmla="*/ 2246993 h 2263926"/>
              <a:gd name="connsiteX4" fmla="*/ 0 w 3494937"/>
              <a:gd name="connsiteY4" fmla="*/ 0 h 2263926"/>
              <a:gd name="connsiteX0" fmla="*/ 0 w 3994470"/>
              <a:gd name="connsiteY0" fmla="*/ 0 h 2246993"/>
              <a:gd name="connsiteX1" fmla="*/ 3274804 w 3994470"/>
              <a:gd name="connsiteY1" fmla="*/ 27425 h 2246993"/>
              <a:gd name="connsiteX2" fmla="*/ 3994470 w 3994470"/>
              <a:gd name="connsiteY2" fmla="*/ 2228034 h 2246993"/>
              <a:gd name="connsiteX3" fmla="*/ 8467 w 3994470"/>
              <a:gd name="connsiteY3" fmla="*/ 2246993 h 2246993"/>
              <a:gd name="connsiteX4" fmla="*/ 0 w 3994470"/>
              <a:gd name="connsiteY4" fmla="*/ 0 h 2246993"/>
              <a:gd name="connsiteX0" fmla="*/ 0 w 3994470"/>
              <a:gd name="connsiteY0" fmla="*/ 0 h 2246993"/>
              <a:gd name="connsiteX1" fmla="*/ 3190137 w 3994470"/>
              <a:gd name="connsiteY1" fmla="*/ 9480 h 2246993"/>
              <a:gd name="connsiteX2" fmla="*/ 3994470 w 3994470"/>
              <a:gd name="connsiteY2" fmla="*/ 2228034 h 2246993"/>
              <a:gd name="connsiteX3" fmla="*/ 8467 w 3994470"/>
              <a:gd name="connsiteY3" fmla="*/ 2246993 h 2246993"/>
              <a:gd name="connsiteX4" fmla="*/ 0 w 3994470"/>
              <a:gd name="connsiteY4" fmla="*/ 0 h 2246993"/>
              <a:gd name="connsiteX0" fmla="*/ 0 w 3850537"/>
              <a:gd name="connsiteY0" fmla="*/ 0 h 2246993"/>
              <a:gd name="connsiteX1" fmla="*/ 3190137 w 3850537"/>
              <a:gd name="connsiteY1" fmla="*/ 9480 h 2246993"/>
              <a:gd name="connsiteX2" fmla="*/ 3850537 w 3850537"/>
              <a:gd name="connsiteY2" fmla="*/ 2228034 h 2246993"/>
              <a:gd name="connsiteX3" fmla="*/ 8467 w 3850537"/>
              <a:gd name="connsiteY3" fmla="*/ 2246993 h 2246993"/>
              <a:gd name="connsiteX4" fmla="*/ 0 w 3850537"/>
              <a:gd name="connsiteY4" fmla="*/ 0 h 2246993"/>
              <a:gd name="connsiteX0" fmla="*/ 0 w 3850537"/>
              <a:gd name="connsiteY0" fmla="*/ 0 h 2246993"/>
              <a:gd name="connsiteX1" fmla="*/ 3130871 w 3850537"/>
              <a:gd name="connsiteY1" fmla="*/ 18353 h 2246993"/>
              <a:gd name="connsiteX2" fmla="*/ 3850537 w 3850537"/>
              <a:gd name="connsiteY2" fmla="*/ 2228034 h 2246993"/>
              <a:gd name="connsiteX3" fmla="*/ 8467 w 3850537"/>
              <a:gd name="connsiteY3" fmla="*/ 2246993 h 2246993"/>
              <a:gd name="connsiteX4" fmla="*/ 0 w 3850537"/>
              <a:gd name="connsiteY4" fmla="*/ 0 h 2246993"/>
              <a:gd name="connsiteX0" fmla="*/ 0 w 3850537"/>
              <a:gd name="connsiteY0" fmla="*/ 0 h 2246993"/>
              <a:gd name="connsiteX1" fmla="*/ 3037738 w 3850537"/>
              <a:gd name="connsiteY1" fmla="*/ 18353 h 2246993"/>
              <a:gd name="connsiteX2" fmla="*/ 3850537 w 3850537"/>
              <a:gd name="connsiteY2" fmla="*/ 2228034 h 2246993"/>
              <a:gd name="connsiteX3" fmla="*/ 8467 w 3850537"/>
              <a:gd name="connsiteY3" fmla="*/ 2246993 h 2246993"/>
              <a:gd name="connsiteX4" fmla="*/ 0 w 3850537"/>
              <a:gd name="connsiteY4" fmla="*/ 0 h 2246993"/>
              <a:gd name="connsiteX0" fmla="*/ 0 w 3782804"/>
              <a:gd name="connsiteY0" fmla="*/ 0 h 2246993"/>
              <a:gd name="connsiteX1" fmla="*/ 3037738 w 3782804"/>
              <a:gd name="connsiteY1" fmla="*/ 18353 h 2246993"/>
              <a:gd name="connsiteX2" fmla="*/ 3782804 w 3782804"/>
              <a:gd name="connsiteY2" fmla="*/ 2245781 h 2246993"/>
              <a:gd name="connsiteX3" fmla="*/ 8467 w 3782804"/>
              <a:gd name="connsiteY3" fmla="*/ 2246993 h 2246993"/>
              <a:gd name="connsiteX4" fmla="*/ 0 w 3782804"/>
              <a:gd name="connsiteY4" fmla="*/ 0 h 22469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82804" h="2246993">
                <a:moveTo>
                  <a:pt x="0" y="0"/>
                </a:moveTo>
                <a:lnTo>
                  <a:pt x="3037738" y="18353"/>
                </a:lnTo>
                <a:lnTo>
                  <a:pt x="3782804" y="2245781"/>
                </a:lnTo>
                <a:lnTo>
                  <a:pt x="8467" y="2246993"/>
                </a:lnTo>
                <a:cubicBezTo>
                  <a:pt x="5645" y="1497995"/>
                  <a:pt x="2822" y="748998"/>
                  <a:pt x="0" y="0"/>
                </a:cubicBezTo>
                <a:close/>
              </a:path>
            </a:pathLst>
          </a:custGeom>
          <a:ln>
            <a:noFill/>
          </a:ln>
        </p:spPr>
        <p:txBody>
          <a:bodyPr wrap="square" anchor="ctr">
            <a:spAutoFit/>
          </a:bodyPr>
          <a:lstStyle>
            <a:lvl1pPr marL="0" indent="0" algn="l">
              <a:lnSpc>
                <a:spcPts val="4000"/>
              </a:lnSpc>
              <a:spcBef>
                <a:spcPts val="0"/>
              </a:spcBef>
              <a:buNone/>
              <a:defRPr sz="3600" b="1" baseline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style on two lines</a:t>
            </a:r>
          </a:p>
          <a:p>
            <a:r>
              <a:rPr lang="en-US" dirty="0"/>
              <a:t>Or more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719403" y="4693787"/>
            <a:ext cx="4416061" cy="461665"/>
          </a:xfrm>
        </p:spPr>
        <p:txBody>
          <a:bodyPr wrap="square" anchor="ctr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pPr>
              <a:defRPr/>
            </a:pPr>
            <a:r>
              <a:rPr lang="en-GB" dirty="0">
                <a:ea typeface="+mn-ea"/>
              </a:rPr>
              <a:t>Subtitle or author’s name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719403" y="5661249"/>
            <a:ext cx="3551767" cy="504825"/>
          </a:xfrm>
        </p:spPr>
        <p:txBody>
          <a:bodyPr/>
          <a:lstStyle>
            <a:lvl1pPr>
              <a:defRPr b="1">
                <a:solidFill>
                  <a:srgbClr val="FFC000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Date</a:t>
            </a:r>
            <a:endParaRPr lang="en-IE" dirty="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bg>
      <p:bgPr>
        <a:blipFill dpi="0" rotWithShape="1">
          <a:blip r:embed="rId2" cstate="print">
            <a:alphaModFix amt="9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7682" y="6506557"/>
            <a:ext cx="10177131" cy="332656"/>
          </a:xfrm>
        </p:spPr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r>
              <a:rPr lang="en-US" dirty="0"/>
              <a:t>Matthias Dremel – Fusion for Energy – CEC/ICMC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5C215-7F9A-4AB7-8398-183B47447BC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>
                <a:solidFill>
                  <a:schemeClr val="bg2"/>
                </a:solidFill>
                <a:effectLst>
                  <a:outerShdw blurRad="76200" algn="ctr" rotWithShape="0">
                    <a:prstClr val="black">
                      <a:alpha val="52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31801" y="1916832"/>
            <a:ext cx="11233151" cy="4249018"/>
          </a:xfrm>
        </p:spPr>
        <p:txBody>
          <a:bodyPr>
            <a:normAutofit/>
          </a:bodyPr>
          <a:lstStyle>
            <a:lvl1pPr indent="-180000">
              <a:buFont typeface="Arial" pitchFamily="34" charset="0"/>
              <a:buNone/>
              <a:defRPr sz="1600" b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  <a:lvl2pPr>
              <a:buFont typeface="Arial" pitchFamily="34" charset="0"/>
              <a:buChar char="•"/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2pPr>
            <a:lvl3pPr>
              <a:buFont typeface="Arial" pitchFamily="34" charset="0"/>
              <a:buChar char="•"/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3pPr>
            <a:lvl4pPr>
              <a:buFont typeface="Arial" pitchFamily="34" charset="0"/>
              <a:buChar char="•"/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4pPr>
            <a:lvl5pPr>
              <a:buFont typeface="Arial" pitchFamily="34" charset="0"/>
              <a:buChar char="•"/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431801" y="1268289"/>
            <a:ext cx="11233151" cy="446276"/>
          </a:xfrm>
          <a:ln w="6350">
            <a:noFill/>
          </a:ln>
        </p:spPr>
        <p:txBody>
          <a:bodyPr>
            <a:spAutoFit/>
          </a:bodyPr>
          <a:lstStyle>
            <a:lvl1pPr marL="0" indent="0">
              <a:defRPr sz="2300" b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435" y="2257514"/>
            <a:ext cx="10081120" cy="451406"/>
          </a:xfrm>
        </p:spPr>
        <p:txBody>
          <a:bodyPr/>
          <a:lstStyle>
            <a:lvl1pPr algn="ctr">
              <a:defRPr sz="3200" b="1" cap="none" spc="0">
                <a:ln w="1905"/>
                <a:gradFill>
                  <a:gsLst>
                    <a:gs pos="0">
                      <a:schemeClr val="accent5">
                        <a:lumMod val="75000"/>
                      </a:schemeClr>
                    </a:gs>
                    <a:gs pos="78000">
                      <a:schemeClr val="accent3">
                        <a:lumMod val="7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52000"/>
                    </a:srgbClr>
                  </a:inn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0"/>
          </p:nvPr>
        </p:nvSpPr>
        <p:spPr>
          <a:xfrm>
            <a:off x="1007534" y="3964686"/>
            <a:ext cx="10081684" cy="369332"/>
          </a:xfrm>
        </p:spPr>
        <p:txBody>
          <a:bodyPr anchor="ctr">
            <a:spAutoFit/>
          </a:bodyPr>
          <a:lstStyle>
            <a:lvl1pPr algn="l">
              <a:defRPr b="1">
                <a:solidFill>
                  <a:schemeClr val="tx1">
                    <a:lumMod val="65000"/>
                    <a:lumOff val="35000"/>
                  </a:schemeClr>
                </a:solidFill>
                <a:effectLst>
                  <a:innerShdw blurRad="63500" dist="50800" dir="16200000">
                    <a:schemeClr val="tx1">
                      <a:alpha val="54000"/>
                    </a:schemeClr>
                  </a:innerShdw>
                </a:effectLst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5400" y="8151"/>
            <a:ext cx="12217400" cy="45506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371" y="620688"/>
            <a:ext cx="11329259" cy="5475312"/>
          </a:xfrm>
        </p:spPr>
        <p:txBody>
          <a:bodyPr/>
          <a:lstStyle>
            <a:lvl1pPr marL="342900" indent="-342900">
              <a:buFont typeface="Wingdings" pitchFamily="2" charset="2"/>
              <a:buChar char="Ø"/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93606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133777-0514-5CE9-3920-5BB827285A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C1CE74F-7CDD-AA6C-A80C-A870253DE9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8050F3-7175-72FC-B4D6-3EF1F83544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51250-79BA-47D4-9E24-BA4651BABDD3}" type="datetimeFigureOut">
              <a:rPr lang="en-IE" smtClean="0"/>
              <a:t>20/05/2025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CF27A5-B7DD-577C-E445-C57B99E1F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ED900D-033D-2A26-2D86-6520273754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AD927-0C43-4801-8887-612F55A5CBB9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1621224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31371" y="250969"/>
            <a:ext cx="8448939" cy="45140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1371" y="1196754"/>
            <a:ext cx="11184000" cy="49294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1371" y="6525344"/>
            <a:ext cx="10177131" cy="3326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FFC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Matthias Dremel – Fusion for Energy – CEC/ICMC 2025 </a:t>
            </a:r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88555" y="6520261"/>
            <a:ext cx="9245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0B55C215-7F9A-4AB7-8398-183B47447B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3" r:id="rId3"/>
    <p:sldLayoutId id="2147483667" r:id="rId4"/>
    <p:sldLayoutId id="2147483668" r:id="rId5"/>
  </p:sldLayoutIdLst>
  <p:transition>
    <p:fade/>
  </p:transition>
  <p:hf hdr="0" dt="0"/>
  <p:txStyles>
    <p:titleStyle>
      <a:lvl1pPr indent="0" algn="l" defTabSz="914400" rtl="0" eaLnBrk="1" latinLnBrk="0" hangingPunct="1">
        <a:lnSpc>
          <a:spcPts val="2800"/>
        </a:lnSpc>
        <a:spcBef>
          <a:spcPct val="0"/>
        </a:spcBef>
        <a:buNone/>
        <a:defRPr sz="3200" b="1" kern="1200" spc="0">
          <a:solidFill>
            <a:schemeClr val="bg2"/>
          </a:solidFill>
          <a:effectLst>
            <a:outerShdw blurRad="63500" algn="ctr" rotWithShape="0">
              <a:prstClr val="black">
                <a:alpha val="50000"/>
              </a:prstClr>
            </a:outerShdw>
          </a:effectLst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400"/>
        </a:spcBef>
        <a:buFont typeface="Arial" pitchFamily="34" charset="0"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39750" indent="-200025" algn="l" defTabSz="914400" rtl="0" eaLnBrk="1" latinLnBrk="0" hangingPunct="1">
        <a:lnSpc>
          <a:spcPct val="100000"/>
        </a:lnSpc>
        <a:spcBef>
          <a:spcPts val="400"/>
        </a:spcBef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98525" indent="-179388" algn="l" defTabSz="914400" rtl="0" eaLnBrk="1" latinLnBrk="0" hangingPunct="1">
        <a:lnSpc>
          <a:spcPct val="100000"/>
        </a:lnSpc>
        <a:spcBef>
          <a:spcPts val="400"/>
        </a:spcBef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58888" indent="-180975" algn="l" defTabSz="914400" rtl="0" eaLnBrk="1" latinLnBrk="0" hangingPunct="1">
        <a:lnSpc>
          <a:spcPct val="100000"/>
        </a:lnSpc>
        <a:spcBef>
          <a:spcPts val="400"/>
        </a:spcBef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617663" indent="-179388" algn="l" defTabSz="914400" rtl="0" eaLnBrk="1" latinLnBrk="0" hangingPunct="1">
        <a:lnSpc>
          <a:spcPct val="100000"/>
        </a:lnSpc>
        <a:spcBef>
          <a:spcPts val="400"/>
        </a:spcBef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6" Type="http://schemas.openxmlformats.org/officeDocument/2006/relationships/image" Target="../media/image53.png"/><Relationship Id="rId21" Type="http://schemas.openxmlformats.org/officeDocument/2006/relationships/image" Target="../media/image48.png"/><Relationship Id="rId34" Type="http://schemas.openxmlformats.org/officeDocument/2006/relationships/image" Target="../media/image61.jpeg"/><Relationship Id="rId42" Type="http://schemas.openxmlformats.org/officeDocument/2006/relationships/image" Target="../media/image69.jpeg"/><Relationship Id="rId47" Type="http://schemas.openxmlformats.org/officeDocument/2006/relationships/image" Target="../media/image74.jpeg"/><Relationship Id="rId50" Type="http://schemas.openxmlformats.org/officeDocument/2006/relationships/image" Target="../media/image77.png"/><Relationship Id="rId55" Type="http://schemas.openxmlformats.org/officeDocument/2006/relationships/image" Target="../media/image82.png"/><Relationship Id="rId63" Type="http://schemas.openxmlformats.org/officeDocument/2006/relationships/image" Target="../media/image90.png"/><Relationship Id="rId7" Type="http://schemas.openxmlformats.org/officeDocument/2006/relationships/image" Target="../media/image34.png"/><Relationship Id="rId2" Type="http://schemas.openxmlformats.org/officeDocument/2006/relationships/image" Target="../media/image29.jpg"/><Relationship Id="rId16" Type="http://schemas.openxmlformats.org/officeDocument/2006/relationships/image" Target="../media/image43.jpeg"/><Relationship Id="rId29" Type="http://schemas.openxmlformats.org/officeDocument/2006/relationships/image" Target="../media/image56.jpeg"/><Relationship Id="rId11" Type="http://schemas.openxmlformats.org/officeDocument/2006/relationships/image" Target="../media/image38.png"/><Relationship Id="rId24" Type="http://schemas.openxmlformats.org/officeDocument/2006/relationships/image" Target="../media/image51.png"/><Relationship Id="rId32" Type="http://schemas.openxmlformats.org/officeDocument/2006/relationships/image" Target="../media/image59.png"/><Relationship Id="rId37" Type="http://schemas.openxmlformats.org/officeDocument/2006/relationships/image" Target="../media/image64.png"/><Relationship Id="rId40" Type="http://schemas.openxmlformats.org/officeDocument/2006/relationships/image" Target="../media/image67.png"/><Relationship Id="rId45" Type="http://schemas.openxmlformats.org/officeDocument/2006/relationships/image" Target="../media/image72.png"/><Relationship Id="rId53" Type="http://schemas.openxmlformats.org/officeDocument/2006/relationships/image" Target="../media/image80.png"/><Relationship Id="rId58" Type="http://schemas.openxmlformats.org/officeDocument/2006/relationships/image" Target="../media/image85.png"/><Relationship Id="rId5" Type="http://schemas.openxmlformats.org/officeDocument/2006/relationships/image" Target="../media/image32.png"/><Relationship Id="rId61" Type="http://schemas.openxmlformats.org/officeDocument/2006/relationships/image" Target="../media/image88.png"/><Relationship Id="rId19" Type="http://schemas.openxmlformats.org/officeDocument/2006/relationships/image" Target="../media/image46.jpeg"/><Relationship Id="rId14" Type="http://schemas.openxmlformats.org/officeDocument/2006/relationships/image" Target="../media/image41.png"/><Relationship Id="rId22" Type="http://schemas.openxmlformats.org/officeDocument/2006/relationships/image" Target="../media/image49.png"/><Relationship Id="rId27" Type="http://schemas.openxmlformats.org/officeDocument/2006/relationships/image" Target="../media/image54.jpeg"/><Relationship Id="rId30" Type="http://schemas.openxmlformats.org/officeDocument/2006/relationships/image" Target="../media/image57.png"/><Relationship Id="rId35" Type="http://schemas.openxmlformats.org/officeDocument/2006/relationships/image" Target="../media/image62.png"/><Relationship Id="rId43" Type="http://schemas.openxmlformats.org/officeDocument/2006/relationships/image" Target="../media/image70.png"/><Relationship Id="rId48" Type="http://schemas.openxmlformats.org/officeDocument/2006/relationships/image" Target="../media/image75.jpeg"/><Relationship Id="rId56" Type="http://schemas.openxmlformats.org/officeDocument/2006/relationships/image" Target="../media/image83.png"/><Relationship Id="rId64" Type="http://schemas.openxmlformats.org/officeDocument/2006/relationships/image" Target="../media/image91.png"/><Relationship Id="rId8" Type="http://schemas.openxmlformats.org/officeDocument/2006/relationships/image" Target="../media/image35.jpeg"/><Relationship Id="rId51" Type="http://schemas.openxmlformats.org/officeDocument/2006/relationships/image" Target="../media/image78.jpeg"/><Relationship Id="rId3" Type="http://schemas.openxmlformats.org/officeDocument/2006/relationships/image" Target="../media/image30.png"/><Relationship Id="rId12" Type="http://schemas.openxmlformats.org/officeDocument/2006/relationships/image" Target="../media/image39.jpeg"/><Relationship Id="rId17" Type="http://schemas.openxmlformats.org/officeDocument/2006/relationships/image" Target="../media/image44.png"/><Relationship Id="rId25" Type="http://schemas.openxmlformats.org/officeDocument/2006/relationships/image" Target="../media/image52.png"/><Relationship Id="rId33" Type="http://schemas.openxmlformats.org/officeDocument/2006/relationships/image" Target="../media/image60.png"/><Relationship Id="rId38" Type="http://schemas.openxmlformats.org/officeDocument/2006/relationships/image" Target="../media/image65.png"/><Relationship Id="rId46" Type="http://schemas.openxmlformats.org/officeDocument/2006/relationships/image" Target="../media/image73.jpeg"/><Relationship Id="rId59" Type="http://schemas.openxmlformats.org/officeDocument/2006/relationships/image" Target="../media/image86.png"/><Relationship Id="rId20" Type="http://schemas.openxmlformats.org/officeDocument/2006/relationships/image" Target="../media/image47.png"/><Relationship Id="rId41" Type="http://schemas.openxmlformats.org/officeDocument/2006/relationships/image" Target="../media/image68.png"/><Relationship Id="rId54" Type="http://schemas.openxmlformats.org/officeDocument/2006/relationships/image" Target="../media/image81.png"/><Relationship Id="rId62" Type="http://schemas.openxmlformats.org/officeDocument/2006/relationships/image" Target="../media/image89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3.png"/><Relationship Id="rId15" Type="http://schemas.openxmlformats.org/officeDocument/2006/relationships/image" Target="../media/image42.png"/><Relationship Id="rId23" Type="http://schemas.openxmlformats.org/officeDocument/2006/relationships/image" Target="../media/image50.png"/><Relationship Id="rId28" Type="http://schemas.openxmlformats.org/officeDocument/2006/relationships/image" Target="../media/image55.jpeg"/><Relationship Id="rId36" Type="http://schemas.openxmlformats.org/officeDocument/2006/relationships/image" Target="../media/image63.png"/><Relationship Id="rId49" Type="http://schemas.openxmlformats.org/officeDocument/2006/relationships/image" Target="../media/image76.png"/><Relationship Id="rId57" Type="http://schemas.openxmlformats.org/officeDocument/2006/relationships/image" Target="../media/image84.png"/><Relationship Id="rId10" Type="http://schemas.openxmlformats.org/officeDocument/2006/relationships/image" Target="../media/image37.png"/><Relationship Id="rId31" Type="http://schemas.openxmlformats.org/officeDocument/2006/relationships/image" Target="../media/image58.png"/><Relationship Id="rId44" Type="http://schemas.openxmlformats.org/officeDocument/2006/relationships/image" Target="../media/image71.png"/><Relationship Id="rId52" Type="http://schemas.openxmlformats.org/officeDocument/2006/relationships/image" Target="../media/image79.jpeg"/><Relationship Id="rId60" Type="http://schemas.openxmlformats.org/officeDocument/2006/relationships/image" Target="../media/image87.png"/><Relationship Id="rId65" Type="http://schemas.openxmlformats.org/officeDocument/2006/relationships/image" Target="../media/image92.png"/><Relationship Id="rId4" Type="http://schemas.openxmlformats.org/officeDocument/2006/relationships/image" Target="../media/image31.jpeg"/><Relationship Id="rId9" Type="http://schemas.openxmlformats.org/officeDocument/2006/relationships/image" Target="../media/image36.png"/><Relationship Id="rId13" Type="http://schemas.openxmlformats.org/officeDocument/2006/relationships/image" Target="../media/image40.png"/><Relationship Id="rId18" Type="http://schemas.openxmlformats.org/officeDocument/2006/relationships/image" Target="../media/image45.png"/><Relationship Id="rId39" Type="http://schemas.openxmlformats.org/officeDocument/2006/relationships/image" Target="../media/image6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7" Type="http://schemas.openxmlformats.org/officeDocument/2006/relationships/image" Target="../media/image9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6.png"/><Relationship Id="rId5" Type="http://schemas.openxmlformats.org/officeDocument/2006/relationships/image" Target="../media/image95.png"/><Relationship Id="rId4" Type="http://schemas.openxmlformats.org/officeDocument/2006/relationships/image" Target="../media/image9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11" Type="http://schemas.openxmlformats.org/officeDocument/2006/relationships/image" Target="../media/image13.jpe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D4007928-DCBA-B0BC-8C8B-2916F04A81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3212" y="1223603"/>
            <a:ext cx="5135464" cy="2657138"/>
          </a:xfrm>
        </p:spPr>
        <p:txBody>
          <a:bodyPr/>
          <a:lstStyle/>
          <a:p>
            <a:r>
              <a:rPr lang="en-IE" sz="1800" b="1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C3Or3D-03</a:t>
            </a:r>
          </a:p>
          <a:p>
            <a:r>
              <a:rPr lang="en-IE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Analysis of a cryogenic refrigerator solution for the ITER Isotope Separation System</a:t>
            </a:r>
            <a:endParaRPr lang="en-US" sz="3600" spc="-2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C8066F-5A09-6ECA-35DA-AB20D6211B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15022" y="4240283"/>
            <a:ext cx="5803127" cy="1800686"/>
          </a:xfr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dirty="0"/>
              <a:t>Matthias Dremel, F4E</a:t>
            </a:r>
            <a:endParaRPr lang="en-IE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spcAft>
                <a:spcPts val="800"/>
              </a:spcAft>
              <a:buNone/>
            </a:pPr>
            <a:r>
              <a:rPr lang="en-IE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Grigory Kouzmenko, Fabien Seyvet, Marc Simon: F4E</a:t>
            </a:r>
          </a:p>
          <a:p>
            <a:pPr>
              <a:spcBef>
                <a:spcPts val="0"/>
              </a:spcBef>
              <a:spcAft>
                <a:spcPts val="800"/>
              </a:spcAft>
              <a:buNone/>
            </a:pPr>
            <a:r>
              <a:rPr lang="en-IE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Robert Michling, </a:t>
            </a:r>
            <a:r>
              <a:rPr lang="en-I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Ian Bonnett: ITER Organization</a:t>
            </a:r>
            <a:endParaRPr lang="en-IE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F6C947-7F8F-7441-8BF3-E5997934165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46670" y="6400512"/>
            <a:ext cx="3551767" cy="504825"/>
          </a:xfrm>
        </p:spPr>
        <p:txBody>
          <a:bodyPr>
            <a:normAutofit/>
          </a:bodyPr>
          <a:lstStyle/>
          <a:p>
            <a:r>
              <a:rPr lang="en-US" dirty="0"/>
              <a:t>May 2025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C08A09E-E1F3-B9F2-3A62-BDCBA836A4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75255" y="6071392"/>
            <a:ext cx="4301228" cy="789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5323591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F6B2AD5-2228-DB18-FE01-BD0095712F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Matthias Dremel – Fusion for Energy – CEC/ICMC 2025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9C5D5FB-FDDA-13DA-AE0C-C33084D413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5C215-7F9A-4AB7-8398-183B47447BCF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7F91A3A-05AA-21B9-7510-6D6CB5731B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Plant Layout overview</a:t>
            </a:r>
            <a:endParaRPr lang="en-IE" dirty="0"/>
          </a:p>
        </p:txBody>
      </p:sp>
      <p:pic>
        <p:nvPicPr>
          <p:cNvPr id="7" name="Picture 6" descr="A diagram of a factory&#10;&#10;AI-generated content may be incorrect.">
            <a:extLst>
              <a:ext uri="{FF2B5EF4-FFF2-40B4-BE49-F238E27FC236}">
                <a16:creationId xmlns:a16="http://schemas.microsoft.com/office/drawing/2014/main" id="{9B8CFAF0-51E8-0288-10CD-49B80C72B5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5372" y="828033"/>
            <a:ext cx="3842060" cy="5623250"/>
          </a:xfrm>
          <a:prstGeom prst="rect">
            <a:avLst/>
          </a:prstGeom>
          <a:noFill/>
        </p:spPr>
      </p:pic>
      <p:pic>
        <p:nvPicPr>
          <p:cNvPr id="8" name="Content Placeholder 8">
            <a:extLst>
              <a:ext uri="{FF2B5EF4-FFF2-40B4-BE49-F238E27FC236}">
                <a16:creationId xmlns:a16="http://schemas.microsoft.com/office/drawing/2014/main" id="{CB994A04-1CA3-992E-E363-297138C126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171" y="1552238"/>
            <a:ext cx="7383162" cy="4104456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B59A4BC2-850C-CFBB-C043-28B97C647558}"/>
              </a:ext>
            </a:extLst>
          </p:cNvPr>
          <p:cNvCxnSpPr>
            <a:cxnSpLocks/>
          </p:cNvCxnSpPr>
          <p:nvPr/>
        </p:nvCxnSpPr>
        <p:spPr>
          <a:xfrm>
            <a:off x="7608168" y="906503"/>
            <a:ext cx="0" cy="5466310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33561BF6-5E2B-3FDB-6E16-41A81EB74A6C}"/>
              </a:ext>
            </a:extLst>
          </p:cNvPr>
          <p:cNvSpPr txBox="1"/>
          <p:nvPr/>
        </p:nvSpPr>
        <p:spPr>
          <a:xfrm>
            <a:off x="6809616" y="3429000"/>
            <a:ext cx="745717" cy="461665"/>
          </a:xfrm>
          <a:prstGeom prst="rect">
            <a:avLst/>
          </a:prstGeom>
          <a:solidFill>
            <a:schemeClr val="bg1">
              <a:alpha val="78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400" b="1"/>
            </a:lvl1pPr>
          </a:lstStyle>
          <a:p>
            <a:r>
              <a:rPr lang="en-US" dirty="0"/>
              <a:t>25m</a:t>
            </a:r>
            <a:endParaRPr lang="en-IE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189637A-5712-088B-6AB2-904BC80AE95F}"/>
              </a:ext>
            </a:extLst>
          </p:cNvPr>
          <p:cNvCxnSpPr>
            <a:cxnSpLocks/>
          </p:cNvCxnSpPr>
          <p:nvPr/>
        </p:nvCxnSpPr>
        <p:spPr>
          <a:xfrm>
            <a:off x="10521617" y="3859516"/>
            <a:ext cx="0" cy="2328631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DF443218-737A-4CD0-A8B9-A762F5AD7EBF}"/>
              </a:ext>
            </a:extLst>
          </p:cNvPr>
          <p:cNvSpPr txBox="1"/>
          <p:nvPr/>
        </p:nvSpPr>
        <p:spPr>
          <a:xfrm>
            <a:off x="9283794" y="4570931"/>
            <a:ext cx="825215" cy="461665"/>
          </a:xfrm>
          <a:prstGeom prst="rect">
            <a:avLst/>
          </a:prstGeom>
          <a:solidFill>
            <a:schemeClr val="bg1">
              <a:alpha val="78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400" b="1"/>
            </a:lvl1pPr>
          </a:lstStyle>
          <a:p>
            <a:r>
              <a:rPr lang="en-US" dirty="0"/>
              <a:t>10m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557524996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052E49-B697-18C5-8CD9-1087B95B5E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AEC13BE-0CA8-2572-FC2B-3C66E79D1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Matthias Dremel – Fusion for Energy – CEC/ICMC 2025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0F7180D-6684-BDC9-40A0-0A74865AA0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5C215-7F9A-4AB7-8398-183B47447BCF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D08B6B7-EACD-AC9B-4276-D06AAD06EB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Environmental/Boundary conditions</a:t>
            </a:r>
            <a:endParaRPr lang="en-IE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9E83CA9-A46D-77FC-9B24-CD63FD003EA2}"/>
              </a:ext>
            </a:extLst>
          </p:cNvPr>
          <p:cNvSpPr txBox="1"/>
          <p:nvPr/>
        </p:nvSpPr>
        <p:spPr>
          <a:xfrm>
            <a:off x="119336" y="1412776"/>
            <a:ext cx="11893806" cy="22852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>
              <a:spcBef>
                <a:spcPts val="1200"/>
              </a:spcBef>
              <a:spcAft>
                <a:spcPts val="600"/>
              </a:spcAft>
              <a:tabLst>
                <a:tab pos="208915" algn="l"/>
                <a:tab pos="810260" algn="l"/>
              </a:tabLst>
            </a:pPr>
            <a:r>
              <a:rPr lang="en-GB" sz="2400" b="1" u="sng" dirty="0">
                <a:solidFill>
                  <a:schemeClr val="accent6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Building internal conditions </a:t>
            </a:r>
            <a:endParaRPr lang="en-IE" sz="2400" b="1" u="sng" dirty="0">
              <a:solidFill>
                <a:schemeClr val="accent6">
                  <a:lumMod val="75000"/>
                  <a:lumOff val="25000"/>
                </a:schemeClr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457200" algn="just">
              <a:spcBef>
                <a:spcPts val="300"/>
              </a:spcBef>
              <a:spcAft>
                <a:spcPts val="300"/>
              </a:spcAft>
            </a:pPr>
            <a:r>
              <a:rPr lang="fr-FR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Temperature</a:t>
            </a:r>
            <a:r>
              <a:rPr lang="fr-FR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			18°C &lt; T° &lt; 35°C</a:t>
            </a:r>
            <a:endParaRPr lang="en-IE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algn="just">
              <a:spcBef>
                <a:spcPts val="300"/>
              </a:spcBef>
              <a:spcAft>
                <a:spcPts val="300"/>
              </a:spcAft>
            </a:pPr>
            <a:r>
              <a:rPr lang="en-IE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Humidity:				20% &lt; RH &lt; 60%</a:t>
            </a:r>
          </a:p>
          <a:p>
            <a:pPr marL="457200" algn="just">
              <a:spcBef>
                <a:spcPts val="300"/>
              </a:spcBef>
              <a:spcAft>
                <a:spcPts val="300"/>
              </a:spcAft>
            </a:pP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Static Magnetic Field:		</a:t>
            </a:r>
            <a:r>
              <a:rPr lang="en-GB" sz="2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5-15 </a:t>
            </a:r>
            <a:r>
              <a:rPr lang="en-GB" sz="24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mT</a:t>
            </a:r>
            <a:r>
              <a:rPr lang="en-GB" sz="2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(earth field: 25-65 </a:t>
            </a:r>
            <a:r>
              <a:rPr lang="en-GB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microT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IE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algn="just">
              <a:spcBef>
                <a:spcPts val="300"/>
              </a:spcBef>
              <a:spcAft>
                <a:spcPts val="300"/>
              </a:spcAft>
            </a:pP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Ionizing radiation not relevant</a:t>
            </a:r>
            <a:endParaRPr lang="en-IE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46FFD01-4FF4-FF42-3CFC-028ECB9B1946}"/>
              </a:ext>
            </a:extLst>
          </p:cNvPr>
          <p:cNvSpPr txBox="1"/>
          <p:nvPr/>
        </p:nvSpPr>
        <p:spPr>
          <a:xfrm>
            <a:off x="119336" y="4138731"/>
            <a:ext cx="10729192" cy="9464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>
              <a:spcBef>
                <a:spcPts val="1200"/>
              </a:spcBef>
              <a:spcAft>
                <a:spcPts val="600"/>
              </a:spcAft>
              <a:tabLst>
                <a:tab pos="208915" algn="l"/>
                <a:tab pos="810260" algn="l"/>
              </a:tabLst>
            </a:pPr>
            <a:r>
              <a:rPr lang="en-IE" sz="2400" b="1" u="sng" dirty="0">
                <a:solidFill>
                  <a:schemeClr val="accent6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Liquid nitrogen 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457200" algn="l"/>
                <a:tab pos="946785" algn="l"/>
              </a:tabLst>
            </a:pP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Liquid nitrogen for precooling is NOT available.</a:t>
            </a:r>
            <a:endParaRPr lang="en-IE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2EE6982-52DC-34F2-D584-E0AB0FFC74C3}"/>
              </a:ext>
            </a:extLst>
          </p:cNvPr>
          <p:cNvSpPr txBox="1"/>
          <p:nvPr/>
        </p:nvSpPr>
        <p:spPr>
          <a:xfrm>
            <a:off x="4742" y="5264936"/>
            <a:ext cx="6093912" cy="10618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>
              <a:spcBef>
                <a:spcPts val="1200"/>
              </a:spcBef>
              <a:spcAft>
                <a:spcPts val="600"/>
              </a:spcAft>
              <a:tabLst>
                <a:tab pos="208915" algn="l"/>
                <a:tab pos="810260" algn="l"/>
              </a:tabLst>
            </a:pPr>
            <a:r>
              <a:rPr lang="en-IE" sz="2400" b="1" u="sng" dirty="0">
                <a:solidFill>
                  <a:schemeClr val="accent6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Cooling fluid pressure</a:t>
            </a:r>
          </a:p>
          <a:p>
            <a:pPr lvl="2">
              <a:spcBef>
                <a:spcPts val="1200"/>
              </a:spcBef>
              <a:spcAft>
                <a:spcPts val="600"/>
              </a:spcAft>
              <a:tabLst>
                <a:tab pos="208915" algn="l"/>
                <a:tab pos="810260" algn="l"/>
              </a:tabLst>
            </a:pPr>
            <a:r>
              <a:rPr lang="en-IE" sz="2400" dirty="0">
                <a:latin typeface="Arial" panose="020B0604020202020204" pitchFamily="34" charset="0"/>
                <a:cs typeface="Times New Roman" panose="02020603050405020304" pitchFamily="18" charset="0"/>
              </a:rPr>
              <a:t>&gt; 4 bar</a:t>
            </a:r>
          </a:p>
        </p:txBody>
      </p:sp>
    </p:spTree>
    <p:extLst>
      <p:ext uri="{BB962C8B-B14F-4D97-AF65-F5344CB8AC3E}">
        <p14:creationId xmlns:p14="http://schemas.microsoft.com/office/powerpoint/2010/main" val="423872589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37838F-1187-EC3B-0655-0110477C43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41EFD00-B489-51D3-05EE-02BDCCF455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Matthias Dremel – Fusion for Energy – CEC/ICMC 2025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D86543C-5BA0-E79B-4832-3081F1869B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5C215-7F9A-4AB7-8398-183B47447BCF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B1D06E3-35F8-B6F3-87FB-737D26DC77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371" y="249141"/>
            <a:ext cx="8448939" cy="455061"/>
          </a:xfrm>
        </p:spPr>
        <p:txBody>
          <a:bodyPr/>
          <a:lstStyle/>
          <a:p>
            <a:r>
              <a:rPr lang="en-US" dirty="0"/>
              <a:t>The classical refrigerator solution</a:t>
            </a:r>
            <a:endParaRPr lang="en-IE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8851E08-B9E8-2340-349F-6BF03C636C52}"/>
              </a:ext>
            </a:extLst>
          </p:cNvPr>
          <p:cNvSpPr txBox="1"/>
          <p:nvPr/>
        </p:nvSpPr>
        <p:spPr>
          <a:xfrm>
            <a:off x="4833757" y="1202037"/>
            <a:ext cx="6768752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Based on: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Screw Helium Compressors with their required oil and heat removal systems.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</a:t>
            </a:r>
            <a:r>
              <a:rPr lang="en-GB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ollowed by the expansion turbines with the counterflow heat exchangers.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61CFA81-BD41-B732-0349-C04E0643B3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352" y="1085832"/>
            <a:ext cx="4176464" cy="303442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78E364B-6631-ADBD-007F-A736F068F4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1504" y="3440430"/>
            <a:ext cx="3403133" cy="286540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F08C2B9-30B1-3B1F-EDF3-DAE914002E82}"/>
              </a:ext>
            </a:extLst>
          </p:cNvPr>
          <p:cNvSpPr txBox="1"/>
          <p:nvPr/>
        </p:nvSpPr>
        <p:spPr>
          <a:xfrm>
            <a:off x="5375920" y="3223862"/>
            <a:ext cx="6689972" cy="317009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These refrigerators are </a:t>
            </a:r>
            <a:r>
              <a:rPr lang="en-GB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optimized for achieving high efficiency at 4 K and are therefore not ideal for the ISS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They are very elaborate and require complex maintenance efforts.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Times New Roman" panose="02020603050405020304" pitchFamily="18" charset="0"/>
              </a:rPr>
              <a:t>In the case of ITER difficult to integrate in the existing building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Times New Roman" panose="02020603050405020304" pitchFamily="18" charset="0"/>
              </a:rPr>
              <a:t>Magnetic field compatibility under investigation</a:t>
            </a:r>
            <a:endParaRPr lang="en-IE" sz="2000" dirty="0"/>
          </a:p>
        </p:txBody>
      </p:sp>
    </p:spTree>
    <p:extLst>
      <p:ext uri="{BB962C8B-B14F-4D97-AF65-F5344CB8AC3E}">
        <p14:creationId xmlns:p14="http://schemas.microsoft.com/office/powerpoint/2010/main" val="337492868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29AB83-E43A-192C-C580-DC408DD5DC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C64B8BB-DFC9-B385-2032-A447C42DDB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Matthias Dremel – Fusion for Energy – CEC/ICMC 2025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DDF7A5D-F508-396E-3AAD-CA8F5CD4DE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5C215-7F9A-4AB7-8398-183B47447BCF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5562C62-B0F7-0926-FEF3-FA23BD4CF1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Coldhead solution</a:t>
            </a:r>
            <a:endParaRPr lang="en-IE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1D6919B-23F8-EE9E-A66D-B9DA8B872B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570" y="1052736"/>
            <a:ext cx="11888859" cy="146705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44FB0B4-95D6-C14C-CD85-BEA987FE33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07768" y="2833518"/>
            <a:ext cx="5188217" cy="250202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FA1F680-18C1-7F5A-F30F-CC5A3D046B4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12433" y="2837558"/>
            <a:ext cx="2050925" cy="64178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1AF5EF6-11EC-6531-080A-4EAC4C7AB434}"/>
              </a:ext>
            </a:extLst>
          </p:cNvPr>
          <p:cNvSpPr txBox="1"/>
          <p:nvPr/>
        </p:nvSpPr>
        <p:spPr>
          <a:xfrm>
            <a:off x="3791744" y="5253007"/>
            <a:ext cx="822139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800" dirty="0">
                <a:solidFill>
                  <a:srgbClr val="0070C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4 cold heads Remote Helium Cooling Loop can provide up to 300 W@20 K in</a:t>
            </a:r>
            <a:r>
              <a:rPr lang="en-IE" dirty="0">
                <a:solidFill>
                  <a:srgbClr val="0070C0"/>
                </a:solidFill>
                <a:latin typeface="Aptos" panose="020B0004020202020204" pitchFamily="34" charset="0"/>
              </a:rPr>
              <a:t> a single cryostat through </a:t>
            </a:r>
            <a:r>
              <a:rPr lang="en-IE" dirty="0" err="1">
                <a:solidFill>
                  <a:srgbClr val="0070C0"/>
                </a:solidFill>
                <a:latin typeface="Aptos" panose="020B0004020202020204" pitchFamily="34" charset="0"/>
              </a:rPr>
              <a:t>GHe</a:t>
            </a:r>
            <a:r>
              <a:rPr lang="en-IE" dirty="0">
                <a:solidFill>
                  <a:srgbClr val="0070C0"/>
                </a:solidFill>
                <a:latin typeface="Aptos" panose="020B0004020202020204" pitchFamily="34" charset="0"/>
              </a:rPr>
              <a:t> flow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dirty="0">
                <a:solidFill>
                  <a:srgbClr val="0070C0"/>
                </a:solidFill>
                <a:latin typeface="Aptos" panose="020B0004020202020204" pitchFamily="34" charset="0"/>
              </a:rPr>
              <a:t>Possibility to parallelize the cryostats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dirty="0">
                <a:solidFill>
                  <a:srgbClr val="0070C0"/>
                </a:solidFill>
                <a:latin typeface="Aptos" panose="020B0004020202020204" pitchFamily="34" charset="0"/>
              </a:rPr>
              <a:t>Magnetic Field compatibility up to 50 </a:t>
            </a:r>
            <a:r>
              <a:rPr lang="en-IE" dirty="0" err="1">
                <a:solidFill>
                  <a:srgbClr val="0070C0"/>
                </a:solidFill>
                <a:latin typeface="Aptos" panose="020B0004020202020204" pitchFamily="34" charset="0"/>
              </a:rPr>
              <a:t>mT</a:t>
            </a:r>
            <a:endParaRPr lang="en-IE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781913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9D02958-3CE3-57BD-069D-4F30F1E8F7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Matthias Dremel – Fusion for Energy – CEC/ICMC 2025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58FEA3A-A4A1-85EB-91F0-90D2D9948C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5C215-7F9A-4AB7-8398-183B47447BCF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0437F58-E105-D2CD-E6EF-DF3BD923F5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371" y="249141"/>
            <a:ext cx="8448939" cy="455061"/>
          </a:xfrm>
        </p:spPr>
        <p:txBody>
          <a:bodyPr/>
          <a:lstStyle/>
          <a:p>
            <a:r>
              <a:rPr lang="en-US" dirty="0"/>
              <a:t>Turbo Brayton Cycle</a:t>
            </a:r>
            <a:endParaRPr lang="en-IE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0BCA02D-E0B4-2CA4-E1B3-DB18FB0EDBA6}"/>
              </a:ext>
            </a:extLst>
          </p:cNvPr>
          <p:cNvSpPr txBox="1"/>
          <p:nvPr/>
        </p:nvSpPr>
        <p:spPr>
          <a:xfrm>
            <a:off x="5309534" y="1166842"/>
            <a:ext cx="6731414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285750" indent="-285750">
              <a:buFont typeface="Arial" panose="020B0604020202020204" pitchFamily="34" charset="0"/>
              <a:buChar char="•"/>
              <a:defRPr>
                <a:solidFill>
                  <a:srgbClr val="0070C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defRPr>
            </a:lvl1pPr>
          </a:lstStyle>
          <a:p>
            <a:r>
              <a:rPr lang="en-US" sz="2400" dirty="0"/>
              <a:t>Application from 18 K to 110 K, or more … </a:t>
            </a:r>
          </a:p>
          <a:p>
            <a:r>
              <a:rPr lang="en-GB" sz="2400" dirty="0"/>
              <a:t>Can be optimized to the supply cooling power at ISS temperature needs </a:t>
            </a:r>
          </a:p>
          <a:p>
            <a:r>
              <a:rPr lang="en-GB" sz="2400" dirty="0"/>
              <a:t>Is an oil free system</a:t>
            </a:r>
          </a:p>
          <a:p>
            <a:r>
              <a:rPr lang="en-GB" sz="2400" dirty="0"/>
              <a:t>High frequency sealed compressors and expansion turbines are fully developed</a:t>
            </a:r>
            <a:endParaRPr lang="en-IE" sz="2400" dirty="0"/>
          </a:p>
          <a:p>
            <a:r>
              <a:rPr lang="en-US" sz="2400" dirty="0"/>
              <a:t>Modular solution with electrical and mechanical couplings</a:t>
            </a:r>
          </a:p>
          <a:p>
            <a:r>
              <a:rPr lang="en-US" sz="2400" dirty="0"/>
              <a:t>Limited on-site activities ➔ only utilities and feed/customer application connections</a:t>
            </a:r>
          </a:p>
          <a:p>
            <a:endParaRPr lang="en-US" sz="2400" dirty="0"/>
          </a:p>
          <a:p>
            <a:r>
              <a:rPr lang="en-US" sz="2400" dirty="0"/>
              <a:t>Magnetic field compatibility under investigation</a:t>
            </a:r>
            <a:endParaRPr lang="en-IE" sz="240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6889C72-337A-980A-E376-D391C44BF4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3433" y="962017"/>
            <a:ext cx="3889986" cy="300018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70564FF-B7CD-2250-A58B-216DE43B7C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589" y="3838927"/>
            <a:ext cx="5118945" cy="254795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6DE47E9-68B7-DF7F-2025-423D63F3B044}"/>
              </a:ext>
            </a:extLst>
          </p:cNvPr>
          <p:cNvSpPr txBox="1"/>
          <p:nvPr/>
        </p:nvSpPr>
        <p:spPr>
          <a:xfrm>
            <a:off x="623392" y="1181331"/>
            <a:ext cx="15728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IE" sz="1800" b="0" i="0" u="none" strike="noStrike" baseline="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100 000 rpm </a:t>
            </a:r>
          </a:p>
        </p:txBody>
      </p:sp>
    </p:spTree>
    <p:extLst>
      <p:ext uri="{BB962C8B-B14F-4D97-AF65-F5344CB8AC3E}">
        <p14:creationId xmlns:p14="http://schemas.microsoft.com/office/powerpoint/2010/main" val="83390175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group of people standing together&#10;&#10;Description automatically generated">
            <a:extLst>
              <a:ext uri="{FF2B5EF4-FFF2-40B4-BE49-F238E27FC236}">
                <a16:creationId xmlns:a16="http://schemas.microsoft.com/office/drawing/2014/main" id="{77E3551C-6986-C39F-8EF0-F6BA211D7A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76"/>
          <a:stretch/>
        </p:blipFill>
        <p:spPr>
          <a:xfrm>
            <a:off x="0" y="0"/>
            <a:ext cx="7826476" cy="3175819"/>
          </a:xfrm>
          <a:prstGeom prst="rect">
            <a:avLst/>
          </a:prstGeom>
        </p:spPr>
      </p:pic>
      <p:pic>
        <p:nvPicPr>
          <p:cNvPr id="1026" name="Picture 2" descr="ENNE se construye desde, por y para las ...">
            <a:extLst>
              <a:ext uri="{FF2B5EF4-FFF2-40B4-BE49-F238E27FC236}">
                <a16:creationId xmlns:a16="http://schemas.microsoft.com/office/drawing/2014/main" id="{FE0808E0-F0D6-AE4B-732B-17C5C38C28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377" y="6435067"/>
            <a:ext cx="673664" cy="17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ESTEYCO | LinkedIn">
            <a:extLst>
              <a:ext uri="{FF2B5EF4-FFF2-40B4-BE49-F238E27FC236}">
                <a16:creationId xmlns:a16="http://schemas.microsoft.com/office/drawing/2014/main" id="{967948B5-8D79-01C9-AF95-1137AE19EA4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295" b="41096"/>
          <a:stretch/>
        </p:blipFill>
        <p:spPr bwMode="auto">
          <a:xfrm>
            <a:off x="8421657" y="4584691"/>
            <a:ext cx="1552542" cy="273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Eni – World Hydrogen Summit 2025">
            <a:extLst>
              <a:ext uri="{FF2B5EF4-FFF2-40B4-BE49-F238E27FC236}">
                <a16:creationId xmlns:a16="http://schemas.microsoft.com/office/drawing/2014/main" id="{7E28DCC6-EE18-EFAD-5E33-AF72163A2B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7289" y="4566330"/>
            <a:ext cx="800026" cy="315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2EB39756-0489-F0CF-D848-705F4E674D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572" y="4140485"/>
            <a:ext cx="800026" cy="237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Jobs with United Kingdom Atomic Energy ...">
            <a:extLst>
              <a:ext uri="{FF2B5EF4-FFF2-40B4-BE49-F238E27FC236}">
                <a16:creationId xmlns:a16="http://schemas.microsoft.com/office/drawing/2014/main" id="{DE7DB4AC-39C1-8FB8-D715-1E2E7F96908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27" t="11209" r="29874" b="12548"/>
          <a:stretch/>
        </p:blipFill>
        <p:spPr bwMode="auto">
          <a:xfrm>
            <a:off x="2097460" y="6104405"/>
            <a:ext cx="668595" cy="603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RI Research Instruments">
            <a:extLst>
              <a:ext uri="{FF2B5EF4-FFF2-40B4-BE49-F238E27FC236}">
                <a16:creationId xmlns:a16="http://schemas.microsoft.com/office/drawing/2014/main" id="{4B15C6D1-4FC2-758C-9C93-98D04735E7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34757" y="5815513"/>
            <a:ext cx="997801" cy="315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IDOM logo mapa">
            <a:extLst>
              <a:ext uri="{FF2B5EF4-FFF2-40B4-BE49-F238E27FC236}">
                <a16:creationId xmlns:a16="http://schemas.microsoft.com/office/drawing/2014/main" id="{589FD42E-8F2C-A66E-0C39-3D4A6195E9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7940" y="5300672"/>
            <a:ext cx="668596" cy="238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Logotipo - Tekniker">
            <a:extLst>
              <a:ext uri="{FF2B5EF4-FFF2-40B4-BE49-F238E27FC236}">
                <a16:creationId xmlns:a16="http://schemas.microsoft.com/office/drawing/2014/main" id="{1D2970DE-4113-DF95-05CE-B79C1E684A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5243" y="6250310"/>
            <a:ext cx="1013797" cy="539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>
            <a:extLst>
              <a:ext uri="{FF2B5EF4-FFF2-40B4-BE49-F238E27FC236}">
                <a16:creationId xmlns:a16="http://schemas.microsoft.com/office/drawing/2014/main" id="{371732EC-3CCB-191E-7BEF-38381F7F5A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7038" y="3447721"/>
            <a:ext cx="877989" cy="398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Accelerating Innovation | ATG Europe">
            <a:extLst>
              <a:ext uri="{FF2B5EF4-FFF2-40B4-BE49-F238E27FC236}">
                <a16:creationId xmlns:a16="http://schemas.microsoft.com/office/drawing/2014/main" id="{9695882C-55CF-7628-CC9C-1C5BC14A6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2540" y="3307723"/>
            <a:ext cx="717582" cy="398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EUROfusion Consortium Member Germany">
            <a:extLst>
              <a:ext uri="{FF2B5EF4-FFF2-40B4-BE49-F238E27FC236}">
                <a16:creationId xmlns:a16="http://schemas.microsoft.com/office/drawing/2014/main" id="{B962174E-0DFD-091B-5A58-E58B4CD019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3614" y="5373239"/>
            <a:ext cx="1871645" cy="517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 descr="SAES Getters | Research &amp; Innovation">
            <a:extLst>
              <a:ext uri="{FF2B5EF4-FFF2-40B4-BE49-F238E27FC236}">
                <a16:creationId xmlns:a16="http://schemas.microsoft.com/office/drawing/2014/main" id="{50926C89-5959-DFC6-B40B-976B4C22A9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2501" y="6329392"/>
            <a:ext cx="444679" cy="442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0" name="Picture 26" descr="DG SKID">
            <a:extLst>
              <a:ext uri="{FF2B5EF4-FFF2-40B4-BE49-F238E27FC236}">
                <a16:creationId xmlns:a16="http://schemas.microsoft.com/office/drawing/2014/main" id="{FFAA67B7-D02B-A561-9394-49EEB9EC37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9393" y="3816357"/>
            <a:ext cx="603984" cy="603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2" name="Picture 28" descr="groupe_ADF_logo (2) - ADF">
            <a:extLst>
              <a:ext uri="{FF2B5EF4-FFF2-40B4-BE49-F238E27FC236}">
                <a16:creationId xmlns:a16="http://schemas.microsoft.com/office/drawing/2014/main" id="{01B73CB5-8899-5C1F-5F70-E3E9C57BB73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322" r="12783" b="18494"/>
          <a:stretch/>
        </p:blipFill>
        <p:spPr bwMode="auto">
          <a:xfrm>
            <a:off x="6125546" y="3262442"/>
            <a:ext cx="844038" cy="53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4" name="Picture 30" descr="Eindhoven University of Technology - REDI program">
            <a:extLst>
              <a:ext uri="{FF2B5EF4-FFF2-40B4-BE49-F238E27FC236}">
                <a16:creationId xmlns:a16="http://schemas.microsoft.com/office/drawing/2014/main" id="{9372621D-80C8-E6E7-D184-CAF643D00E0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38" t="17877" r="15988" b="23068"/>
          <a:stretch/>
        </p:blipFill>
        <p:spPr bwMode="auto">
          <a:xfrm>
            <a:off x="1161262" y="6077208"/>
            <a:ext cx="785033" cy="658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8" name="Picture 34" descr="Kyoto Fusioneering | JETRO">
            <a:extLst>
              <a:ext uri="{FF2B5EF4-FFF2-40B4-BE49-F238E27FC236}">
                <a16:creationId xmlns:a16="http://schemas.microsoft.com/office/drawing/2014/main" id="{691CCDB2-F1E3-70C0-C9D1-E66CEE26921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29" t="31567" r="11193" b="34883"/>
          <a:stretch/>
        </p:blipFill>
        <p:spPr bwMode="auto">
          <a:xfrm>
            <a:off x="5003452" y="5790024"/>
            <a:ext cx="1077569" cy="326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0" name="Picture 36" descr="MONTEIRO | LinkedIn">
            <a:extLst>
              <a:ext uri="{FF2B5EF4-FFF2-40B4-BE49-F238E27FC236}">
                <a16:creationId xmlns:a16="http://schemas.microsoft.com/office/drawing/2014/main" id="{D67EBA8E-60F8-E3CE-CDD6-6460E18C22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6757" y="5619334"/>
            <a:ext cx="682710" cy="682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2" name="Picture 38" descr="The Jacomex Logo is getting a facelift ...">
            <a:extLst>
              <a:ext uri="{FF2B5EF4-FFF2-40B4-BE49-F238E27FC236}">
                <a16:creationId xmlns:a16="http://schemas.microsoft.com/office/drawing/2014/main" id="{4991776C-CA0A-A107-C9E5-A1DDA3E5FC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7103" y="5337420"/>
            <a:ext cx="1036429" cy="206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6" name="Picture 42" descr="Chart City">
            <a:extLst>
              <a:ext uri="{FF2B5EF4-FFF2-40B4-BE49-F238E27FC236}">
                <a16:creationId xmlns:a16="http://schemas.microsoft.com/office/drawing/2014/main" id="{E8B70D5D-8A73-D2EB-8783-DE501B8C43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8499" y="4012461"/>
            <a:ext cx="895498" cy="326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8" name="Picture 44" descr="University of Ljubljana">
            <a:extLst>
              <a:ext uri="{FF2B5EF4-FFF2-40B4-BE49-F238E27FC236}">
                <a16:creationId xmlns:a16="http://schemas.microsoft.com/office/drawing/2014/main" id="{940AC166-E41A-37CF-FA4E-1B515CB23F9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408"/>
          <a:stretch/>
        </p:blipFill>
        <p:spPr bwMode="auto">
          <a:xfrm>
            <a:off x="960550" y="5310773"/>
            <a:ext cx="966554" cy="624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0" name="Picture 46">
            <a:extLst>
              <a:ext uri="{FF2B5EF4-FFF2-40B4-BE49-F238E27FC236}">
                <a16:creationId xmlns:a16="http://schemas.microsoft.com/office/drawing/2014/main" id="{65D1BE45-5EEE-A7D7-CDF4-28F26408D8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6125" y="3353238"/>
            <a:ext cx="634426" cy="517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2" name="Picture 48" descr="CEFusion Ltd. – Component Engineering ...">
            <a:extLst>
              <a:ext uri="{FF2B5EF4-FFF2-40B4-BE49-F238E27FC236}">
                <a16:creationId xmlns:a16="http://schemas.microsoft.com/office/drawing/2014/main" id="{CC867CD1-C88D-A542-1845-1996F816A2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9266" y="3980770"/>
            <a:ext cx="910252" cy="319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4" name="Picture 50" descr="Amentum | Global Government &amp; Private ...">
            <a:extLst>
              <a:ext uri="{FF2B5EF4-FFF2-40B4-BE49-F238E27FC236}">
                <a16:creationId xmlns:a16="http://schemas.microsoft.com/office/drawing/2014/main" id="{C3AC4A8D-3D45-9AB3-4ABE-C4D3BB0091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5433" y="3340504"/>
            <a:ext cx="1077569" cy="333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6" name="Picture 52">
            <a:extLst>
              <a:ext uri="{FF2B5EF4-FFF2-40B4-BE49-F238E27FC236}">
                <a16:creationId xmlns:a16="http://schemas.microsoft.com/office/drawing/2014/main" id="{9A61C5A3-4CA0-0D78-0843-0A045AD07C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5961" y="5865364"/>
            <a:ext cx="739188" cy="229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8" name="Picture 54" descr="Media Center | Air Liquide Engineering ...">
            <a:extLst>
              <a:ext uri="{FF2B5EF4-FFF2-40B4-BE49-F238E27FC236}">
                <a16:creationId xmlns:a16="http://schemas.microsoft.com/office/drawing/2014/main" id="{8270A510-4453-F31B-CB77-4A4639AD6A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6174" y="3213974"/>
            <a:ext cx="603984" cy="603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0" name="Picture 56" descr="Gregory Samuyllo - Dirigeant - M2CG ...">
            <a:extLst>
              <a:ext uri="{FF2B5EF4-FFF2-40B4-BE49-F238E27FC236}">
                <a16:creationId xmlns:a16="http://schemas.microsoft.com/office/drawing/2014/main" id="{FFED1A28-408A-254C-8AC8-EC9A9D602AF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61" b="23568"/>
          <a:stretch/>
        </p:blipFill>
        <p:spPr bwMode="auto">
          <a:xfrm>
            <a:off x="6361997" y="5772985"/>
            <a:ext cx="707632" cy="433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2" name="Picture 58" descr="Eiffage Énergie Systèmes : new strategy ...">
            <a:extLst>
              <a:ext uri="{FF2B5EF4-FFF2-40B4-BE49-F238E27FC236}">
                <a16:creationId xmlns:a16="http://schemas.microsoft.com/office/drawing/2014/main" id="{48B44193-4891-D1B2-FD89-3E683F4107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4052" y="3842385"/>
            <a:ext cx="925110" cy="574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4" name="Picture 60" descr="ITER - Fundación Galicia Europa">
            <a:extLst>
              <a:ext uri="{FF2B5EF4-FFF2-40B4-BE49-F238E27FC236}">
                <a16:creationId xmlns:a16="http://schemas.microsoft.com/office/drawing/2014/main" id="{EFD7C84C-0ADC-536B-2909-E69B3458CF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4529" y="4566517"/>
            <a:ext cx="800026" cy="561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6" name="Picture 62" descr="Anglia Ruskin University en Reino Unido">
            <a:extLst>
              <a:ext uri="{FF2B5EF4-FFF2-40B4-BE49-F238E27FC236}">
                <a16:creationId xmlns:a16="http://schemas.microsoft.com/office/drawing/2014/main" id="{5DDB2993-2549-343B-C02F-9FE5CEE4BFC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05" t="17366" r="15977" b="10450"/>
          <a:stretch/>
        </p:blipFill>
        <p:spPr bwMode="auto">
          <a:xfrm>
            <a:off x="1380995" y="3309858"/>
            <a:ext cx="772721" cy="603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8" name="Picture 64" descr="European Gauss Fusion Initiative ...">
            <a:extLst>
              <a:ext uri="{FF2B5EF4-FFF2-40B4-BE49-F238E27FC236}">
                <a16:creationId xmlns:a16="http://schemas.microsoft.com/office/drawing/2014/main" id="{BD1381D4-F5EC-B8E8-297D-536D250942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2546" y="5189116"/>
            <a:ext cx="977634" cy="488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92" name="Picture 68" descr="Home - Absolut System">
            <a:extLst>
              <a:ext uri="{FF2B5EF4-FFF2-40B4-BE49-F238E27FC236}">
                <a16:creationId xmlns:a16="http://schemas.microsoft.com/office/drawing/2014/main" id="{AD467B0A-7A8C-F176-DC0B-C65FA45367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1566" y="3432987"/>
            <a:ext cx="949735" cy="284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94" name="Picture 70" descr="SGENIA SOLUCIONES S.L. | Automatización ...">
            <a:extLst>
              <a:ext uri="{FF2B5EF4-FFF2-40B4-BE49-F238E27FC236}">
                <a16:creationId xmlns:a16="http://schemas.microsoft.com/office/drawing/2014/main" id="{EF57348D-600E-B614-99FF-4E828E56D1D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140" b="22693"/>
          <a:stretch/>
        </p:blipFill>
        <p:spPr bwMode="auto">
          <a:xfrm>
            <a:off x="6947509" y="6387507"/>
            <a:ext cx="739188" cy="326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96" name="Picture 72" descr="Sener's new logo - Sener">
            <a:extLst>
              <a:ext uri="{FF2B5EF4-FFF2-40B4-BE49-F238E27FC236}">
                <a16:creationId xmlns:a16="http://schemas.microsoft.com/office/drawing/2014/main" id="{9D2EEABB-2C90-A4BC-42B1-AC3691E87E0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28" t="33306" r="18219" b="40232"/>
          <a:stretch/>
        </p:blipFill>
        <p:spPr bwMode="auto">
          <a:xfrm>
            <a:off x="5844626" y="6368538"/>
            <a:ext cx="800027" cy="227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98" name="Picture 74">
            <a:extLst>
              <a:ext uri="{FF2B5EF4-FFF2-40B4-BE49-F238E27FC236}">
                <a16:creationId xmlns:a16="http://schemas.microsoft.com/office/drawing/2014/main" id="{36277717-82C3-133C-6695-5844E249BC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3336" y="6466689"/>
            <a:ext cx="634185" cy="107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00" name="Picture 76" descr="HOME">
            <a:extLst>
              <a:ext uri="{FF2B5EF4-FFF2-40B4-BE49-F238E27FC236}">
                <a16:creationId xmlns:a16="http://schemas.microsoft.com/office/drawing/2014/main" id="{D0682BB8-37EF-09B2-F5D5-C84D703F3E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1" y="3315165"/>
            <a:ext cx="1315310" cy="609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02" name="Picture 78" descr="Focused Energy | Fusion Energy Base">
            <a:extLst>
              <a:ext uri="{FF2B5EF4-FFF2-40B4-BE49-F238E27FC236}">
                <a16:creationId xmlns:a16="http://schemas.microsoft.com/office/drawing/2014/main" id="{8EC769C8-C2E6-EC86-9DDD-2915278D16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23123" y="4573959"/>
            <a:ext cx="1024902" cy="339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04" name="Picture 80">
            <a:extLst>
              <a:ext uri="{FF2B5EF4-FFF2-40B4-BE49-F238E27FC236}">
                <a16:creationId xmlns:a16="http://schemas.microsoft.com/office/drawing/2014/main" id="{1B8B21AE-EB6F-BB01-995F-5267FCADBF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8182" y="5300672"/>
            <a:ext cx="708007" cy="177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2156501B-4347-26E4-BE99-E1EEA8C3E292}"/>
              </a:ext>
            </a:extLst>
          </p:cNvPr>
          <p:cNvSpPr/>
          <p:nvPr/>
        </p:nvSpPr>
        <p:spPr>
          <a:xfrm>
            <a:off x="0" y="1"/>
            <a:ext cx="12192000" cy="3189546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pic>
        <p:nvPicPr>
          <p:cNvPr id="1106" name="Picture 82" descr="Kinectrics | Testing, Inspection ...">
            <a:extLst>
              <a:ext uri="{FF2B5EF4-FFF2-40B4-BE49-F238E27FC236}">
                <a16:creationId xmlns:a16="http://schemas.microsoft.com/office/drawing/2014/main" id="{31002842-9246-2AD4-013F-1182133B26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9411" y="5324425"/>
            <a:ext cx="913591" cy="171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08" name="Picture 84" descr="Mirion, Radiation Measurement ...">
            <a:extLst>
              <a:ext uri="{FF2B5EF4-FFF2-40B4-BE49-F238E27FC236}">
                <a16:creationId xmlns:a16="http://schemas.microsoft.com/office/drawing/2014/main" id="{DC377377-1D03-1256-470E-CD056D8DEF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9266" y="5855739"/>
            <a:ext cx="1116104" cy="208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10" name="Picture 86" descr="Bimo Tech Sp. z o.o. | MM Magazyn ...">
            <a:extLst>
              <a:ext uri="{FF2B5EF4-FFF2-40B4-BE49-F238E27FC236}">
                <a16:creationId xmlns:a16="http://schemas.microsoft.com/office/drawing/2014/main" id="{E1A68D97-2461-7E6B-F4CF-FFC09FEFBE7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0" t="22553" r="10830" b="18430"/>
          <a:stretch/>
        </p:blipFill>
        <p:spPr bwMode="auto">
          <a:xfrm>
            <a:off x="4934621" y="3951548"/>
            <a:ext cx="904595" cy="339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12" name="Picture 88" descr="Extract Technology">
            <a:extLst>
              <a:ext uri="{FF2B5EF4-FFF2-40B4-BE49-F238E27FC236}">
                <a16:creationId xmlns:a16="http://schemas.microsoft.com/office/drawing/2014/main" id="{7C52C488-5EE3-2A0E-AAF1-4382D1EC2E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2540" y="4480192"/>
            <a:ext cx="426030" cy="561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14" name="Picture 90" descr="Home- EQUANS">
            <a:extLst>
              <a:ext uri="{FF2B5EF4-FFF2-40B4-BE49-F238E27FC236}">
                <a16:creationId xmlns:a16="http://schemas.microsoft.com/office/drawing/2014/main" id="{FA1D587F-4154-A558-9FF1-9778CF3702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7168" y="4490458"/>
            <a:ext cx="1098932" cy="416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16" name="Picture 92" descr="VTT Technical Research Centre of ...">
            <a:extLst>
              <a:ext uri="{FF2B5EF4-FFF2-40B4-BE49-F238E27FC236}">
                <a16:creationId xmlns:a16="http://schemas.microsoft.com/office/drawing/2014/main" id="{1D0B774D-D28F-E156-CD1C-763CAD6C2A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1041" y="6137836"/>
            <a:ext cx="858120" cy="576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18" name="Picture 94" descr="Logotype | Staff Pages">
            <a:extLst>
              <a:ext uri="{FF2B5EF4-FFF2-40B4-BE49-F238E27FC236}">
                <a16:creationId xmlns:a16="http://schemas.microsoft.com/office/drawing/2014/main" id="{70F0EC36-38A9-0C1C-FCFC-C808042CE8E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44" r="22292"/>
          <a:stretch/>
        </p:blipFill>
        <p:spPr bwMode="auto">
          <a:xfrm>
            <a:off x="1966411" y="5357540"/>
            <a:ext cx="534306" cy="615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0" name="Picture 96" descr="Home - Ekium">
            <a:extLst>
              <a:ext uri="{FF2B5EF4-FFF2-40B4-BE49-F238E27FC236}">
                <a16:creationId xmlns:a16="http://schemas.microsoft.com/office/drawing/2014/main" id="{82E57D50-1D23-E91E-1E39-FAC8906EC8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8967" y="4490458"/>
            <a:ext cx="554604" cy="498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2" name="Picture 98">
            <a:extLst>
              <a:ext uri="{FF2B5EF4-FFF2-40B4-BE49-F238E27FC236}">
                <a16:creationId xmlns:a16="http://schemas.microsoft.com/office/drawing/2014/main" id="{C2DDE77E-68EF-FD9A-DEDC-F42CFD2411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0056" y="5213571"/>
            <a:ext cx="410006" cy="378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4" name="Picture 100" descr="Soletanche Freyssinet">
            <a:extLst>
              <a:ext uri="{FF2B5EF4-FFF2-40B4-BE49-F238E27FC236}">
                <a16:creationId xmlns:a16="http://schemas.microsoft.com/office/drawing/2014/main" id="{E624BE2F-2E44-688A-CA1E-99B1C4B3E9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1785" y="5734966"/>
            <a:ext cx="635736" cy="476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" name="Picture 102" descr="SIMIC S.P.A. &amp; Zanon Research - BSBF ...">
            <a:extLst>
              <a:ext uri="{FF2B5EF4-FFF2-40B4-BE49-F238E27FC236}">
                <a16:creationId xmlns:a16="http://schemas.microsoft.com/office/drawing/2014/main" id="{7859BC16-55A7-375A-1CCF-B658CE6A619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19" t="39546" r="12353" b="38458"/>
          <a:stretch/>
        </p:blipFill>
        <p:spPr bwMode="auto">
          <a:xfrm>
            <a:off x="7851384" y="6395978"/>
            <a:ext cx="1140546" cy="24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8" name="Picture 104" descr="Boccard | LinkedIn">
            <a:extLst>
              <a:ext uri="{FF2B5EF4-FFF2-40B4-BE49-F238E27FC236}">
                <a16:creationId xmlns:a16="http://schemas.microsoft.com/office/drawing/2014/main" id="{EC2191A8-D347-5618-37C1-CD6B81F7575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709" b="34671"/>
          <a:stretch/>
        </p:blipFill>
        <p:spPr bwMode="auto">
          <a:xfrm>
            <a:off x="5995009" y="3982375"/>
            <a:ext cx="952500" cy="272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30" name="Picture 106" descr="Hungary - EUROfusion">
            <a:extLst>
              <a:ext uri="{FF2B5EF4-FFF2-40B4-BE49-F238E27FC236}">
                <a16:creationId xmlns:a16="http://schemas.microsoft.com/office/drawing/2014/main" id="{BECFB4DD-D3E4-B3D0-5C8B-E1771BE7E7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9717" y="4664107"/>
            <a:ext cx="986281" cy="520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32" name="Picture 108" descr="Kraftanlagen - your experts in ...">
            <a:extLst>
              <a:ext uri="{FF2B5EF4-FFF2-40B4-BE49-F238E27FC236}">
                <a16:creationId xmlns:a16="http://schemas.microsoft.com/office/drawing/2014/main" id="{B75BB5D3-1D88-A499-C3DE-BA3195EEE3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46624" y="5178303"/>
            <a:ext cx="809400" cy="447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34" name="Picture 110" descr="KIT - E3D+Vet">
            <a:extLst>
              <a:ext uri="{FF2B5EF4-FFF2-40B4-BE49-F238E27FC236}">
                <a16:creationId xmlns:a16="http://schemas.microsoft.com/office/drawing/2014/main" id="{E45A671A-FC49-F1FE-8DA2-DBDF0772CA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99" y="5470594"/>
            <a:ext cx="861355" cy="389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36" name="Picture 112" descr="University of Stuttgart Logo PNG Vector ...">
            <a:extLst>
              <a:ext uri="{FF2B5EF4-FFF2-40B4-BE49-F238E27FC236}">
                <a16:creationId xmlns:a16="http://schemas.microsoft.com/office/drawing/2014/main" id="{037E0C74-8139-BC92-C840-FA9B493974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462" y="6060432"/>
            <a:ext cx="643468" cy="64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56FCFBC-C864-AFF4-924D-9D69DE3AE42E}"/>
              </a:ext>
            </a:extLst>
          </p:cNvPr>
          <p:cNvPicPr>
            <a:picLocks noChangeAspect="1"/>
          </p:cNvPicPr>
          <p:nvPr/>
        </p:nvPicPr>
        <p:blipFill>
          <a:blip r:embed="rId56"/>
          <a:stretch>
            <a:fillRect/>
          </a:stretch>
        </p:blipFill>
        <p:spPr>
          <a:xfrm>
            <a:off x="2385724" y="4698339"/>
            <a:ext cx="752704" cy="460958"/>
          </a:xfrm>
          <a:prstGeom prst="rect">
            <a:avLst/>
          </a:prstGeom>
        </p:spPr>
      </p:pic>
      <p:pic>
        <p:nvPicPr>
          <p:cNvPr id="1138" name="Picture 114" descr="Genoa (UNIGE) – ONEPlanET Project">
            <a:extLst>
              <a:ext uri="{FF2B5EF4-FFF2-40B4-BE49-F238E27FC236}">
                <a16:creationId xmlns:a16="http://schemas.microsoft.com/office/drawing/2014/main" id="{134C4236-0016-E0AC-5D11-0B59D0A077E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15" t="40986" r="10559" b="38954"/>
          <a:stretch/>
        </p:blipFill>
        <p:spPr bwMode="auto">
          <a:xfrm>
            <a:off x="38197" y="4760798"/>
            <a:ext cx="984671" cy="301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40" name="Picture 116" descr="Technical studies - CURIUM">
            <a:extLst>
              <a:ext uri="{FF2B5EF4-FFF2-40B4-BE49-F238E27FC236}">
                <a16:creationId xmlns:a16="http://schemas.microsoft.com/office/drawing/2014/main" id="{BF1F6009-073B-A177-431E-ED6724F1C4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1271" y="3961348"/>
            <a:ext cx="952499" cy="259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44" name="Picture 120">
            <a:extLst>
              <a:ext uri="{FF2B5EF4-FFF2-40B4-BE49-F238E27FC236}">
                <a16:creationId xmlns:a16="http://schemas.microsoft.com/office/drawing/2014/main" id="{8A935D4D-36F0-AC7D-1DB1-E95E2B9241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9717" y="4071139"/>
            <a:ext cx="1403568" cy="367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46" name="Picture 122" descr="Datei:Fraunhofer-Gesellschaft 2009 logo ...">
            <a:extLst>
              <a:ext uri="{FF2B5EF4-FFF2-40B4-BE49-F238E27FC236}">
                <a16:creationId xmlns:a16="http://schemas.microsoft.com/office/drawing/2014/main" id="{9C59C159-48FC-CEFC-F30E-083DD6F8D6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076" y="4148193"/>
            <a:ext cx="1461242" cy="251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4" name="Picture 40" descr="for complex systems | ALSYMEX">
            <a:extLst>
              <a:ext uri="{FF2B5EF4-FFF2-40B4-BE49-F238E27FC236}">
                <a16:creationId xmlns:a16="http://schemas.microsoft.com/office/drawing/2014/main" id="{272B04EB-0C7B-62F8-B601-46BDC41336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6748" y="3392283"/>
            <a:ext cx="1186382" cy="229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AtkinsRéalis - WISE">
            <a:extLst>
              <a:ext uri="{FF2B5EF4-FFF2-40B4-BE49-F238E27FC236}">
                <a16:creationId xmlns:a16="http://schemas.microsoft.com/office/drawing/2014/main" id="{4A9A1B7E-76DC-C472-37BB-97088DC1FB6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625" b="24882"/>
          <a:stretch/>
        </p:blipFill>
        <p:spPr bwMode="auto">
          <a:xfrm>
            <a:off x="10975243" y="3321109"/>
            <a:ext cx="1039679" cy="416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3D23051-1BAA-4944-BAF8-A741512ED38F}"/>
              </a:ext>
            </a:extLst>
          </p:cNvPr>
          <p:cNvPicPr>
            <a:picLocks noChangeAspect="1"/>
          </p:cNvPicPr>
          <p:nvPr/>
        </p:nvPicPr>
        <p:blipFill>
          <a:blip r:embed="rId63"/>
          <a:stretch>
            <a:fillRect/>
          </a:stretch>
        </p:blipFill>
        <p:spPr>
          <a:xfrm>
            <a:off x="8456757" y="5284792"/>
            <a:ext cx="526287" cy="297466"/>
          </a:xfrm>
          <a:prstGeom prst="rect">
            <a:avLst/>
          </a:prstGeom>
        </p:spPr>
      </p:pic>
      <p:pic>
        <p:nvPicPr>
          <p:cNvPr id="5" name="Picture 4" descr="ENSA – ENSA I Fabricantes de Componentes Nucleares I ...">
            <a:extLst>
              <a:ext uri="{FF2B5EF4-FFF2-40B4-BE49-F238E27FC236}">
                <a16:creationId xmlns:a16="http://schemas.microsoft.com/office/drawing/2014/main" id="{6A289BC5-5A3A-AD11-6138-9656E77D06A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415" b="25860"/>
          <a:stretch/>
        </p:blipFill>
        <p:spPr bwMode="auto">
          <a:xfrm>
            <a:off x="6549185" y="4540216"/>
            <a:ext cx="621311" cy="284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BE11341-72B4-BFE9-DA3B-34F692192C5A}"/>
              </a:ext>
            </a:extLst>
          </p:cNvPr>
          <p:cNvPicPr>
            <a:picLocks noChangeAspect="1"/>
          </p:cNvPicPr>
          <p:nvPr/>
        </p:nvPicPr>
        <p:blipFill>
          <a:blip r:embed="rId65"/>
          <a:stretch>
            <a:fillRect/>
          </a:stretch>
        </p:blipFill>
        <p:spPr>
          <a:xfrm>
            <a:off x="8688288" y="904827"/>
            <a:ext cx="2485764" cy="2270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61593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367" y="2074344"/>
            <a:ext cx="7560840" cy="451406"/>
          </a:xfrm>
        </p:spPr>
        <p:txBody>
          <a:bodyPr/>
          <a:lstStyle/>
          <a:p>
            <a:r>
              <a:rPr lang="en-GB" sz="4000" dirty="0"/>
              <a:t>Thank you for your attention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695400" y="2636912"/>
            <a:ext cx="7561263" cy="2744341"/>
          </a:xfrm>
        </p:spPr>
        <p:txBody>
          <a:bodyPr anchor="ctr">
            <a:spAutoFit/>
          </a:bodyPr>
          <a:lstStyle/>
          <a:p>
            <a:r>
              <a:rPr lang="en-GB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Follow us on:</a:t>
            </a:r>
            <a:endParaRPr lang="en-GB" sz="800" dirty="0"/>
          </a:p>
          <a:p>
            <a:pPr defTabSz="720000">
              <a:lnSpc>
                <a:spcPct val="150000"/>
              </a:lnSpc>
            </a:pP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	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www.f4e.europa.eu</a:t>
            </a:r>
          </a:p>
          <a:p>
            <a:pPr defTabSz="720000">
              <a:lnSpc>
                <a:spcPct val="150000"/>
              </a:lnSpc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	www.twitter.com/fusionforenergy</a:t>
            </a:r>
          </a:p>
          <a:p>
            <a:pPr defTabSz="720000">
              <a:lnSpc>
                <a:spcPct val="150000"/>
              </a:lnSpc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	www.youtube.com/fusionforenergy</a:t>
            </a:r>
          </a:p>
          <a:p>
            <a:pPr defTabSz="720000">
              <a:lnSpc>
                <a:spcPct val="150000"/>
              </a:lnSpc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	</a:t>
            </a:r>
            <a:r>
              <a:rPr lang="en-I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www.linkedin.com/company/fusion-for-energy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	</a:t>
            </a:r>
            <a:r>
              <a:rPr lang="en-I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www.flickr.com/photos/fusionforenergy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4" name="Picture 3" descr="twitte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69419" y="3573015"/>
            <a:ext cx="465584" cy="465584"/>
          </a:xfrm>
          <a:prstGeom prst="rect">
            <a:avLst/>
          </a:prstGeom>
        </p:spPr>
      </p:pic>
      <p:pic>
        <p:nvPicPr>
          <p:cNvPr id="5" name="Picture 4" descr="youtub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69419" y="4005063"/>
            <a:ext cx="465584" cy="465584"/>
          </a:xfrm>
          <a:prstGeom prst="rect">
            <a:avLst/>
          </a:prstGeom>
        </p:spPr>
      </p:pic>
      <p:pic>
        <p:nvPicPr>
          <p:cNvPr id="6" name="Picture 5" descr="f4e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69419" y="3140967"/>
            <a:ext cx="468000" cy="468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46" y="4455194"/>
            <a:ext cx="466725" cy="46672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552" y="4891914"/>
            <a:ext cx="435578" cy="435578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6C2C1FA-3606-EAEC-D584-DEA84EE695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Matthias Dremel – Fusion for Energy – CEC/ICMC 2025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5F8CD3A-2364-8363-579C-F5E48EBDD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5C215-7F9A-4AB7-8398-183B47447BCF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7015925-54DD-7DF2-49B8-1BFC592566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</a:t>
            </a:r>
            <a:endParaRPr lang="en-IE" dirty="0"/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3A9E41BF-E749-A003-F792-32CAD2361CD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26191912"/>
              </p:ext>
            </p:extLst>
          </p:nvPr>
        </p:nvGraphicFramePr>
        <p:xfrm>
          <a:off x="-384068" y="908720"/>
          <a:ext cx="12024684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02238036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D55482C9-0F1B-4B39-8E87-594399E173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graphicEl>
                                              <a:dgm id="{D55482C9-0F1B-4B39-8E87-594399E173C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C4BEC0EB-6D1E-49BE-87AD-0038BD085AC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graphicEl>
                                              <a:dgm id="{C4BEC0EB-6D1E-49BE-87AD-0038BD085AC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83BE893A-7B9C-48C8-A75D-A796F9487B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>
                                            <p:graphicEl>
                                              <a:dgm id="{83BE893A-7B9C-48C8-A75D-A796F9487B1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88FB9EEC-B386-4784-95B6-516314CC86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>
                                            <p:graphicEl>
                                              <a:dgm id="{88FB9EEC-B386-4784-95B6-516314CC863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0FFFBEFB-AEF2-418C-9E60-32F8F3F419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graphicEl>
                                              <a:dgm id="{0FFFBEFB-AEF2-418C-9E60-32F8F3F419F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812E2290-97ED-455C-A6DC-3A5891E0A5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graphicEl>
                                              <a:dgm id="{812E2290-97ED-455C-A6DC-3A5891E0A52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2C15A0C4-911D-42DA-BC57-20A5437165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graphicEl>
                                              <a:dgm id="{2C15A0C4-911D-42DA-BC57-20A54371659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838CFCCF-60E9-49B2-BF5E-DEC0105BFC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graphicEl>
                                              <a:dgm id="{838CFCCF-60E9-49B2-BF5E-DEC0105BFCC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2771" y="210508"/>
            <a:ext cx="12217400" cy="455061"/>
          </a:xfrm>
        </p:spPr>
        <p:txBody>
          <a:bodyPr/>
          <a:lstStyle/>
          <a:p>
            <a:r>
              <a:rPr lang="en-GB" dirty="0"/>
              <a:t>ITER - an international cooperation…</a:t>
            </a:r>
          </a:p>
        </p:txBody>
      </p:sp>
      <p:sp>
        <p:nvSpPr>
          <p:cNvPr id="3" name="Rectangle 2"/>
          <p:cNvSpPr/>
          <p:nvPr/>
        </p:nvSpPr>
        <p:spPr>
          <a:xfrm>
            <a:off x="91704" y="880279"/>
            <a:ext cx="101531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2913" indent="-442913" defTabSz="1042988">
              <a:spcBef>
                <a:spcPct val="20000"/>
              </a:spcBef>
            </a:pPr>
            <a:r>
              <a:rPr lang="en-US" dirty="0">
                <a:solidFill>
                  <a:srgbClr val="003399"/>
                </a:solidFill>
              </a:rPr>
              <a:t>ITER is supported by 7 Parties </a:t>
            </a:r>
            <a:r>
              <a:rPr lang="en-US" altLang="en-US" sz="2000" dirty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(China, EU, IN, KO, JA, RF and US)</a:t>
            </a:r>
          </a:p>
        </p:txBody>
      </p:sp>
      <p:pic>
        <p:nvPicPr>
          <p:cNvPr id="5" name="Picture 4" descr="ITER_Map_Fina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0942" y="1412776"/>
            <a:ext cx="6935787" cy="413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2742360" y="2494684"/>
            <a:ext cx="6247068" cy="2905691"/>
            <a:chOff x="1218360" y="2876030"/>
            <a:chExt cx="6247068" cy="2905691"/>
          </a:xfrm>
        </p:grpSpPr>
        <p:grpSp>
          <p:nvGrpSpPr>
            <p:cNvPr id="13" name="Group 12"/>
            <p:cNvGrpSpPr/>
            <p:nvPr/>
          </p:nvGrpSpPr>
          <p:grpSpPr>
            <a:xfrm>
              <a:off x="2619006" y="2876030"/>
              <a:ext cx="4846422" cy="1339024"/>
              <a:chOff x="2619006" y="2876030"/>
              <a:chExt cx="4846422" cy="1339024"/>
            </a:xfrm>
          </p:grpSpPr>
          <p:sp>
            <p:nvSpPr>
              <p:cNvPr id="7" name="Curved Left Arrow 6"/>
              <p:cNvSpPr/>
              <p:nvPr/>
            </p:nvSpPr>
            <p:spPr bwMode="auto">
              <a:xfrm rot="4285217">
                <a:off x="5133030" y="2763526"/>
                <a:ext cx="506628" cy="1385614"/>
              </a:xfrm>
              <a:prstGeom prst="curvedLeftArrow">
                <a:avLst>
                  <a:gd name="adj1" fmla="val 22269"/>
                  <a:gd name="adj2" fmla="val 42765"/>
                  <a:gd name="adj3" fmla="val 14953"/>
                </a:avLst>
              </a:prstGeom>
              <a:solidFill>
                <a:srgbClr val="00FF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z="2400">
                  <a:latin typeface="Century Gothic" pitchFamily="34" charset="0"/>
                </a:endParaRPr>
              </a:p>
            </p:txBody>
          </p:sp>
          <p:sp>
            <p:nvSpPr>
              <p:cNvPr id="9" name="Curved Left Arrow 8"/>
              <p:cNvSpPr/>
              <p:nvPr/>
            </p:nvSpPr>
            <p:spPr bwMode="auto">
              <a:xfrm rot="5840458" flipH="1">
                <a:off x="5768909" y="1789523"/>
                <a:ext cx="610011" cy="2783026"/>
              </a:xfrm>
              <a:prstGeom prst="curvedLeftArrow">
                <a:avLst>
                  <a:gd name="adj1" fmla="val 22269"/>
                  <a:gd name="adj2" fmla="val 42765"/>
                  <a:gd name="adj3" fmla="val 14953"/>
                </a:avLst>
              </a:prstGeom>
              <a:solidFill>
                <a:srgbClr val="00FF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z="2400">
                  <a:latin typeface="Century Gothic" pitchFamily="34" charset="0"/>
                </a:endParaRPr>
              </a:p>
            </p:txBody>
          </p:sp>
          <p:sp>
            <p:nvSpPr>
              <p:cNvPr id="10" name="Curved Left Arrow 9"/>
              <p:cNvSpPr/>
              <p:nvPr/>
            </p:nvSpPr>
            <p:spPr bwMode="auto">
              <a:xfrm rot="6210854">
                <a:off x="5239939" y="2780493"/>
                <a:ext cx="506628" cy="2041281"/>
              </a:xfrm>
              <a:prstGeom prst="curvedLeftArrow">
                <a:avLst>
                  <a:gd name="adj1" fmla="val 22269"/>
                  <a:gd name="adj2" fmla="val 42765"/>
                  <a:gd name="adj3" fmla="val 14953"/>
                </a:avLst>
              </a:prstGeom>
              <a:solidFill>
                <a:srgbClr val="00FF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z="2400">
                  <a:latin typeface="Century Gothic" pitchFamily="34" charset="0"/>
                </a:endParaRPr>
              </a:p>
            </p:txBody>
          </p:sp>
          <p:sp>
            <p:nvSpPr>
              <p:cNvPr id="8" name="Curved Left Arrow 7"/>
              <p:cNvSpPr/>
              <p:nvPr/>
            </p:nvSpPr>
            <p:spPr bwMode="auto">
              <a:xfrm rot="6666288">
                <a:off x="5033871" y="3138534"/>
                <a:ext cx="506628" cy="1646412"/>
              </a:xfrm>
              <a:prstGeom prst="curvedLeftArrow">
                <a:avLst>
                  <a:gd name="adj1" fmla="val 22269"/>
                  <a:gd name="adj2" fmla="val 42765"/>
                  <a:gd name="adj3" fmla="val 14953"/>
                </a:avLst>
              </a:prstGeom>
              <a:solidFill>
                <a:srgbClr val="00FF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z="2400">
                  <a:latin typeface="Century Gothic" pitchFamily="34" charset="0"/>
                </a:endParaRPr>
              </a:p>
            </p:txBody>
          </p:sp>
          <p:sp>
            <p:nvSpPr>
              <p:cNvPr id="11" name="Curved Left Arrow 10"/>
              <p:cNvSpPr/>
              <p:nvPr/>
            </p:nvSpPr>
            <p:spPr bwMode="auto">
              <a:xfrm rot="5840458" flipH="1">
                <a:off x="5719700" y="2112649"/>
                <a:ext cx="610011" cy="2335669"/>
              </a:xfrm>
              <a:prstGeom prst="curvedLeftArrow">
                <a:avLst>
                  <a:gd name="adj1" fmla="val 22269"/>
                  <a:gd name="adj2" fmla="val 42765"/>
                  <a:gd name="adj3" fmla="val 14953"/>
                </a:avLst>
              </a:prstGeom>
              <a:solidFill>
                <a:srgbClr val="00FF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z="2400">
                  <a:latin typeface="Century Gothic" pitchFamily="34" charset="0"/>
                </a:endParaRPr>
              </a:p>
            </p:txBody>
          </p:sp>
          <p:sp>
            <p:nvSpPr>
              <p:cNvPr id="12" name="Curved Left Arrow 11"/>
              <p:cNvSpPr/>
              <p:nvPr/>
            </p:nvSpPr>
            <p:spPr bwMode="auto">
              <a:xfrm rot="15471475">
                <a:off x="3437794" y="2243789"/>
                <a:ext cx="506628" cy="2144203"/>
              </a:xfrm>
              <a:prstGeom prst="curvedLeftArrow">
                <a:avLst>
                  <a:gd name="adj1" fmla="val 22269"/>
                  <a:gd name="adj2" fmla="val 42765"/>
                  <a:gd name="adj3" fmla="val 14953"/>
                </a:avLst>
              </a:prstGeom>
              <a:solidFill>
                <a:srgbClr val="00FF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z="2400">
                  <a:latin typeface="Century Gothic" pitchFamily="34" charset="0"/>
                </a:endParaRPr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>
              <a:off x="1218360" y="5412389"/>
              <a:ext cx="4451668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00FF00"/>
                  </a:solidFill>
                </a:rPr>
                <a:t>Project execution: 90% in kind procurements</a:t>
              </a:r>
              <a:endParaRPr lang="en-GB" b="1" dirty="0">
                <a:solidFill>
                  <a:srgbClr val="00FF00"/>
                </a:solidFill>
              </a:endParaRPr>
            </a:p>
          </p:txBody>
        </p:sp>
      </p:grpSp>
      <p:grpSp>
        <p:nvGrpSpPr>
          <p:cNvPr id="23" name="Group 5"/>
          <p:cNvGrpSpPr>
            <a:grpSpLocks/>
          </p:cNvGrpSpPr>
          <p:nvPr/>
        </p:nvGrpSpPr>
        <p:grpSpPr bwMode="auto">
          <a:xfrm>
            <a:off x="2017464" y="5661248"/>
            <a:ext cx="8255000" cy="457200"/>
            <a:chOff x="672" y="3456"/>
            <a:chExt cx="4800" cy="288"/>
          </a:xfrm>
          <a:solidFill>
            <a:schemeClr val="bg1">
              <a:lumMod val="85000"/>
            </a:schemeClr>
          </a:solidFill>
        </p:grpSpPr>
        <p:pic>
          <p:nvPicPr>
            <p:cNvPr id="24" name="Picture 6" descr="cn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2" y="3466"/>
              <a:ext cx="403" cy="2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Picture 7" descr="eun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25" y="3466"/>
              <a:ext cx="403" cy="2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" name="Picture 8" descr="jp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16" y="3479"/>
              <a:ext cx="384" cy="26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" name="Picture 9" descr="kr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36" y="3466"/>
              <a:ext cx="403" cy="2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" name="Picture 10" descr="ru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37" y="3466"/>
              <a:ext cx="403" cy="27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" name="Picture 11" descr="us50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90" y="3456"/>
              <a:ext cx="414" cy="27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" name="Picture 12" descr="Inde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40" y="3457"/>
              <a:ext cx="432" cy="2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1" name="Rectangle 30"/>
          <p:cNvSpPr/>
          <p:nvPr/>
        </p:nvSpPr>
        <p:spPr bwMode="auto">
          <a:xfrm>
            <a:off x="4322804" y="5677123"/>
            <a:ext cx="693076" cy="44132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>
              <a:latin typeface="Century Gothic" pitchFamily="34" charset="0"/>
            </a:endParaRPr>
          </a:p>
        </p:txBody>
      </p:sp>
      <p:sp>
        <p:nvSpPr>
          <p:cNvPr id="32" name="Rectangle 31"/>
          <p:cNvSpPr/>
          <p:nvPr/>
        </p:nvSpPr>
        <p:spPr bwMode="auto">
          <a:xfrm>
            <a:off x="5556465" y="5670773"/>
            <a:ext cx="693076" cy="44132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>
              <a:latin typeface="Century Gothic" pitchFamily="34" charset="0"/>
            </a:endParaRPr>
          </a:p>
        </p:txBody>
      </p:sp>
      <p:sp>
        <p:nvSpPr>
          <p:cNvPr id="33" name="Rectangle 32"/>
          <p:cNvSpPr/>
          <p:nvPr/>
        </p:nvSpPr>
        <p:spPr bwMode="auto">
          <a:xfrm>
            <a:off x="6761551" y="5671020"/>
            <a:ext cx="693076" cy="44132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>
              <a:latin typeface="Century Gothic" pitchFamily="34" charset="0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329243B-CC4C-684D-8CB1-9812E0F904FC}"/>
              </a:ext>
            </a:extLst>
          </p:cNvPr>
          <p:cNvGrpSpPr/>
          <p:nvPr/>
        </p:nvGrpSpPr>
        <p:grpSpPr>
          <a:xfrm>
            <a:off x="1592245" y="1272216"/>
            <a:ext cx="8746860" cy="4274410"/>
            <a:chOff x="2680942" y="1412776"/>
            <a:chExt cx="8288892" cy="4114765"/>
          </a:xfrm>
        </p:grpSpPr>
        <p:pic>
          <p:nvPicPr>
            <p:cNvPr id="34" name="Picture 2" descr="Picture19"/>
            <p:cNvPicPr>
              <a:picLocks noChangeAspect="1" noChangeArrowheads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7824" b="44853"/>
            <a:stretch/>
          </p:blipFill>
          <p:spPr bwMode="auto">
            <a:xfrm>
              <a:off x="2680942" y="1412776"/>
              <a:ext cx="4322804" cy="4109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460" name="Picture 6" descr="Desktop Background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60096" y="1419648"/>
              <a:ext cx="4009738" cy="4107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358714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334A085-5667-B541-9F79-74B4C61369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Matthias Dremel – Fusion for Energy – CEC/ICMC 2025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882826D-A9E8-663D-CD7D-2D5C867297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5C215-7F9A-4AB7-8398-183B47447BCF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5C17E60-3EA2-3C3A-24AE-BA27620951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Context: Fusion Power Plant Fuel Cycle </a:t>
            </a:r>
            <a:endParaRPr lang="en-IE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B35A9596-0B7D-39C7-0D57-AB04ABAE3445}"/>
              </a:ext>
            </a:extLst>
          </p:cNvPr>
          <p:cNvSpPr/>
          <p:nvPr/>
        </p:nvSpPr>
        <p:spPr>
          <a:xfrm>
            <a:off x="1268681" y="2260245"/>
            <a:ext cx="2303363" cy="248248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Plasma Chamber</a:t>
            </a: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4070731-B12C-8376-91C8-1482EE4A19F3}"/>
              </a:ext>
            </a:extLst>
          </p:cNvPr>
          <p:cNvSpPr/>
          <p:nvPr/>
        </p:nvSpPr>
        <p:spPr>
          <a:xfrm>
            <a:off x="4331549" y="4959004"/>
            <a:ext cx="1820119" cy="914400"/>
          </a:xfrm>
          <a:prstGeom prst="rect">
            <a:avLst/>
          </a:prstGeom>
          <a:solidFill>
            <a:srgbClr val="EECA90"/>
          </a:solidFill>
          <a:ln w="19050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Vacuum Systems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5E8F6AD1-8D4D-F582-4935-5DCAD28E4B55}"/>
              </a:ext>
            </a:extLst>
          </p:cNvPr>
          <p:cNvSpPr/>
          <p:nvPr/>
        </p:nvSpPr>
        <p:spPr>
          <a:xfrm>
            <a:off x="4308963" y="1224022"/>
            <a:ext cx="1585732" cy="914400"/>
          </a:xfrm>
          <a:prstGeom prst="roundRect">
            <a:avLst/>
          </a:prstGeom>
          <a:solidFill>
            <a:srgbClr val="EECA90"/>
          </a:solidFill>
          <a:ln w="19050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Fuelling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Systems</a:t>
            </a: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001BEC4D-7AE3-9A09-6515-CFC788029852}"/>
              </a:ext>
            </a:extLst>
          </p:cNvPr>
          <p:cNvSpPr/>
          <p:nvPr/>
        </p:nvSpPr>
        <p:spPr>
          <a:xfrm flipH="1">
            <a:off x="2420363" y="1685321"/>
            <a:ext cx="1920597" cy="574924"/>
          </a:xfrm>
          <a:custGeom>
            <a:avLst/>
            <a:gdLst>
              <a:gd name="connsiteX0" fmla="*/ 0 w 1174750"/>
              <a:gd name="connsiteY0" fmla="*/ 0 h 660400"/>
              <a:gd name="connsiteX1" fmla="*/ 1174750 w 1174750"/>
              <a:gd name="connsiteY1" fmla="*/ 0 h 660400"/>
              <a:gd name="connsiteX2" fmla="*/ 1174750 w 1174750"/>
              <a:gd name="connsiteY2" fmla="*/ 660400 h 660400"/>
              <a:gd name="connsiteX3" fmla="*/ 1174750 w 1174750"/>
              <a:gd name="connsiteY3" fmla="*/ 660400 h 66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4750" h="660400">
                <a:moveTo>
                  <a:pt x="0" y="0"/>
                </a:moveTo>
                <a:lnTo>
                  <a:pt x="1174750" y="0"/>
                </a:lnTo>
                <a:lnTo>
                  <a:pt x="1174750" y="660400"/>
                </a:lnTo>
                <a:lnTo>
                  <a:pt x="1174750" y="660400"/>
                </a:lnTo>
              </a:path>
            </a:pathLst>
          </a:custGeom>
          <a:noFill/>
          <a:ln w="57150"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highlight>
                <a:srgbClr val="000000"/>
              </a:highlight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E3423757-21EC-0627-0B4C-DBF6F03652D7}"/>
              </a:ext>
            </a:extLst>
          </p:cNvPr>
          <p:cNvSpPr/>
          <p:nvPr/>
        </p:nvSpPr>
        <p:spPr>
          <a:xfrm flipH="1" flipV="1">
            <a:off x="2410952" y="4742726"/>
            <a:ext cx="1920597" cy="673478"/>
          </a:xfrm>
          <a:custGeom>
            <a:avLst/>
            <a:gdLst>
              <a:gd name="connsiteX0" fmla="*/ 0 w 1174750"/>
              <a:gd name="connsiteY0" fmla="*/ 0 h 660400"/>
              <a:gd name="connsiteX1" fmla="*/ 1174750 w 1174750"/>
              <a:gd name="connsiteY1" fmla="*/ 0 h 660400"/>
              <a:gd name="connsiteX2" fmla="*/ 1174750 w 1174750"/>
              <a:gd name="connsiteY2" fmla="*/ 660400 h 660400"/>
              <a:gd name="connsiteX3" fmla="*/ 1174750 w 1174750"/>
              <a:gd name="connsiteY3" fmla="*/ 660400 h 66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4750" h="660400">
                <a:moveTo>
                  <a:pt x="0" y="0"/>
                </a:moveTo>
                <a:lnTo>
                  <a:pt x="1174750" y="0"/>
                </a:lnTo>
                <a:lnTo>
                  <a:pt x="1174750" y="660400"/>
                </a:lnTo>
                <a:lnTo>
                  <a:pt x="1174750" y="660400"/>
                </a:lnTo>
              </a:path>
            </a:pathLst>
          </a:custGeom>
          <a:noFill/>
          <a:ln w="57150">
            <a:headEnd type="triangl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highlight>
                <a:srgbClr val="000000"/>
              </a:highlight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671CA114-4EDA-26F6-CA4C-1D62A0352C87}"/>
              </a:ext>
            </a:extLst>
          </p:cNvPr>
          <p:cNvSpPr/>
          <p:nvPr/>
        </p:nvSpPr>
        <p:spPr>
          <a:xfrm flipV="1">
            <a:off x="6120401" y="4139737"/>
            <a:ext cx="2126207" cy="1299616"/>
          </a:xfrm>
          <a:custGeom>
            <a:avLst/>
            <a:gdLst>
              <a:gd name="connsiteX0" fmla="*/ 0 w 1174750"/>
              <a:gd name="connsiteY0" fmla="*/ 0 h 660400"/>
              <a:gd name="connsiteX1" fmla="*/ 1174750 w 1174750"/>
              <a:gd name="connsiteY1" fmla="*/ 0 h 660400"/>
              <a:gd name="connsiteX2" fmla="*/ 1174750 w 1174750"/>
              <a:gd name="connsiteY2" fmla="*/ 660400 h 660400"/>
              <a:gd name="connsiteX3" fmla="*/ 1174750 w 1174750"/>
              <a:gd name="connsiteY3" fmla="*/ 660400 h 66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4750" h="660400">
                <a:moveTo>
                  <a:pt x="0" y="0"/>
                </a:moveTo>
                <a:lnTo>
                  <a:pt x="1174750" y="0"/>
                </a:lnTo>
                <a:lnTo>
                  <a:pt x="1174750" y="660400"/>
                </a:lnTo>
                <a:lnTo>
                  <a:pt x="1174750" y="660400"/>
                </a:lnTo>
              </a:path>
            </a:pathLst>
          </a:custGeom>
          <a:noFill/>
          <a:ln w="57150"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highlight>
                <a:srgbClr val="000000"/>
              </a:highlight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31895F2B-B684-5950-204A-4CEB611664E7}"/>
              </a:ext>
            </a:extLst>
          </p:cNvPr>
          <p:cNvSpPr/>
          <p:nvPr/>
        </p:nvSpPr>
        <p:spPr>
          <a:xfrm>
            <a:off x="5894695" y="1681968"/>
            <a:ext cx="2351913" cy="1299616"/>
          </a:xfrm>
          <a:custGeom>
            <a:avLst/>
            <a:gdLst>
              <a:gd name="connsiteX0" fmla="*/ 0 w 1174750"/>
              <a:gd name="connsiteY0" fmla="*/ 0 h 660400"/>
              <a:gd name="connsiteX1" fmla="*/ 1174750 w 1174750"/>
              <a:gd name="connsiteY1" fmla="*/ 0 h 660400"/>
              <a:gd name="connsiteX2" fmla="*/ 1174750 w 1174750"/>
              <a:gd name="connsiteY2" fmla="*/ 660400 h 660400"/>
              <a:gd name="connsiteX3" fmla="*/ 1174750 w 1174750"/>
              <a:gd name="connsiteY3" fmla="*/ 660400 h 66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4750" h="660400">
                <a:moveTo>
                  <a:pt x="0" y="0"/>
                </a:moveTo>
                <a:lnTo>
                  <a:pt x="1174750" y="0"/>
                </a:lnTo>
                <a:lnTo>
                  <a:pt x="1174750" y="660400"/>
                </a:lnTo>
                <a:lnTo>
                  <a:pt x="1174750" y="660400"/>
                </a:lnTo>
              </a:path>
            </a:pathLst>
          </a:custGeom>
          <a:noFill/>
          <a:ln w="57150">
            <a:headEnd type="triangl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highlight>
                <a:srgbClr val="000000"/>
              </a:highlight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E1873C-06C7-6871-1444-C4F4009AE81A}"/>
              </a:ext>
            </a:extLst>
          </p:cNvPr>
          <p:cNvSpPr/>
          <p:nvPr/>
        </p:nvSpPr>
        <p:spPr>
          <a:xfrm>
            <a:off x="6735622" y="2981585"/>
            <a:ext cx="3021971" cy="115815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Tritium Plant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73F1282-F7A8-E731-A575-03821481D1B3}"/>
              </a:ext>
            </a:extLst>
          </p:cNvPr>
          <p:cNvSpPr txBox="1"/>
          <p:nvPr/>
        </p:nvSpPr>
        <p:spPr>
          <a:xfrm>
            <a:off x="760051" y="1049453"/>
            <a:ext cx="24342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For research we needs a controlled fuelling of D2 and T2 rates</a:t>
            </a:r>
            <a:endParaRPr lang="en-IE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9BFD37B-F47A-8668-3E47-1F826F3A849D}"/>
              </a:ext>
            </a:extLst>
          </p:cNvPr>
          <p:cNvSpPr txBox="1"/>
          <p:nvPr/>
        </p:nvSpPr>
        <p:spPr>
          <a:xfrm>
            <a:off x="263352" y="5416280"/>
            <a:ext cx="43924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plasma creates a mixture of many different gases: H2, D2, T2, HD, HT, DT, He</a:t>
            </a:r>
          </a:p>
          <a:p>
            <a:r>
              <a:rPr lang="en-US" dirty="0"/>
              <a:t>but also: NH3, NT3, NTD2, Ar, Ne…</a:t>
            </a:r>
          </a:p>
          <a:p>
            <a:r>
              <a:rPr lang="en-US" dirty="0"/>
              <a:t> </a:t>
            </a:r>
            <a:endParaRPr lang="en-IE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CAD6A91-A6AA-4256-A0F5-C0B4CE0ED595}"/>
              </a:ext>
            </a:extLst>
          </p:cNvPr>
          <p:cNvSpPr txBox="1"/>
          <p:nvPr/>
        </p:nvSpPr>
        <p:spPr>
          <a:xfrm>
            <a:off x="8246607" y="2058254"/>
            <a:ext cx="36012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Tritium is radioactive and cannot be released to the environment. Tritium is also expensive. 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9708E35-BFD8-FC4B-C01D-D2004ED792C9}"/>
              </a:ext>
            </a:extLst>
          </p:cNvPr>
          <p:cNvGrpSpPr/>
          <p:nvPr/>
        </p:nvGrpSpPr>
        <p:grpSpPr>
          <a:xfrm>
            <a:off x="1476896" y="3352008"/>
            <a:ext cx="2093507" cy="1011597"/>
            <a:chOff x="979893" y="1773097"/>
            <a:chExt cx="2093507" cy="1011597"/>
          </a:xfrm>
        </p:grpSpPr>
        <p:sp>
          <p:nvSpPr>
            <p:cNvPr id="6" name="Rectangle 7">
              <a:extLst>
                <a:ext uri="{FF2B5EF4-FFF2-40B4-BE49-F238E27FC236}">
                  <a16:creationId xmlns:a16="http://schemas.microsoft.com/office/drawing/2014/main" id="{E4002388-6645-A37C-CCED-1E13FB6C519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9323" y="1773097"/>
              <a:ext cx="1486865" cy="388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40639" bIns="0"/>
            <a:lstStyle>
              <a:lvl1pPr marL="36513">
                <a:defRPr sz="2400"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>
                <a:spcBef>
                  <a:spcPts val="1450"/>
                </a:spcBef>
              </a:pPr>
              <a:r>
                <a:rPr lang="en-US" altLang="en-US" b="1" dirty="0">
                  <a:solidFill>
                    <a:srgbClr val="FF2100"/>
                  </a:solidFill>
                  <a:latin typeface="Times New Roman" pitchFamily="18" charset="0"/>
                  <a:sym typeface="Helvetica" charset="0"/>
                </a:rPr>
                <a:t>D</a:t>
              </a:r>
              <a:r>
                <a:rPr lang="en-US" altLang="en-US" b="1" baseline="30000" dirty="0">
                  <a:solidFill>
                    <a:srgbClr val="FF2100"/>
                  </a:solidFill>
                  <a:latin typeface="Times New Roman" pitchFamily="18" charset="0"/>
                  <a:sym typeface="Helvetica" charset="0"/>
                </a:rPr>
                <a:t>+</a:t>
              </a:r>
              <a:r>
                <a:rPr lang="en-US" altLang="en-US" b="1" dirty="0">
                  <a:solidFill>
                    <a:srgbClr val="FF2100"/>
                  </a:solidFill>
                  <a:latin typeface="Times New Roman" pitchFamily="18" charset="0"/>
                  <a:sym typeface="Helvetica" charset="0"/>
                </a:rPr>
                <a:t>+T</a:t>
              </a:r>
              <a:r>
                <a:rPr lang="en-US" altLang="en-US" b="1" baseline="30000" dirty="0">
                  <a:solidFill>
                    <a:srgbClr val="FF2100"/>
                  </a:solidFill>
                  <a:latin typeface="Times New Roman" pitchFamily="18" charset="0"/>
                  <a:sym typeface="Helvetica" charset="0"/>
                </a:rPr>
                <a:t>+</a:t>
              </a:r>
            </a:p>
          </p:txBody>
        </p:sp>
        <p:sp>
          <p:nvSpPr>
            <p:cNvPr id="15" name="Rectangle 9">
              <a:extLst>
                <a:ext uri="{FF2B5EF4-FFF2-40B4-BE49-F238E27FC236}">
                  <a16:creationId xmlns:a16="http://schemas.microsoft.com/office/drawing/2014/main" id="{07B6F989-9F79-367E-2353-F58C7DA2C9C6}"/>
                </a:ext>
              </a:extLst>
            </p:cNvPr>
            <p:cNvSpPr>
              <a:spLocks/>
            </p:cNvSpPr>
            <p:nvPr/>
          </p:nvSpPr>
          <p:spPr bwMode="auto">
            <a:xfrm>
              <a:off x="979893" y="2103736"/>
              <a:ext cx="2093507" cy="3988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40639" bIns="0"/>
            <a:lstStyle>
              <a:lvl1pPr marL="36513">
                <a:defRPr sz="2400"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>
                <a:spcBef>
                  <a:spcPts val="1450"/>
                </a:spcBef>
              </a:pPr>
              <a:r>
                <a:rPr lang="en-US" altLang="en-US" dirty="0">
                  <a:latin typeface="Times New Roman" pitchFamily="18" charset="0"/>
                  <a:sym typeface="Times" pitchFamily="18" charset="0"/>
                </a:rPr>
                <a:t> </a:t>
              </a:r>
              <a:r>
                <a:rPr lang="en-US" altLang="en-US" b="1" dirty="0">
                  <a:solidFill>
                    <a:srgbClr val="C00000"/>
                  </a:solidFill>
                  <a:latin typeface="Times New Roman" pitchFamily="18" charset="0"/>
                  <a:sym typeface="Helvetica" charset="0"/>
                </a:rPr>
                <a:t>He</a:t>
              </a:r>
              <a:r>
                <a:rPr lang="en-US" altLang="en-US" b="1" baseline="30000" dirty="0">
                  <a:solidFill>
                    <a:srgbClr val="C00000"/>
                  </a:solidFill>
                  <a:latin typeface="Times New Roman" pitchFamily="18" charset="0"/>
                  <a:sym typeface="Helvetica" charset="0"/>
                </a:rPr>
                <a:t>++</a:t>
              </a:r>
              <a:r>
                <a:rPr lang="en-US" altLang="en-US" b="1" dirty="0">
                  <a:solidFill>
                    <a:srgbClr val="C00000"/>
                  </a:solidFill>
                  <a:latin typeface="Times New Roman" pitchFamily="18" charset="0"/>
                  <a:sym typeface="Helvetica" charset="0"/>
                </a:rPr>
                <a:t>(3.5MeV)</a:t>
              </a:r>
            </a:p>
          </p:txBody>
        </p:sp>
        <p:sp>
          <p:nvSpPr>
            <p:cNvPr id="16" name="Rectangle 10">
              <a:extLst>
                <a:ext uri="{FF2B5EF4-FFF2-40B4-BE49-F238E27FC236}">
                  <a16:creationId xmlns:a16="http://schemas.microsoft.com/office/drawing/2014/main" id="{5D970F79-B96C-2F5B-220D-F3CC72DE22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2231" y="2396325"/>
              <a:ext cx="1605022" cy="388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40639" bIns="0"/>
            <a:lstStyle>
              <a:lvl1pPr marL="36513">
                <a:defRPr sz="2400">
                  <a:solidFill>
                    <a:schemeClr val="tx1"/>
                  </a:solidFill>
                  <a:latin typeface="Century Gothic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entury Gothic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entury Gothic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entury Gothic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entury Gothic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entury Gothic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entury Gothic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entury Gothic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entury Gothic" pitchFamily="34" charset="0"/>
                </a:defRPr>
              </a:lvl9pPr>
            </a:lstStyle>
            <a:p>
              <a:pPr>
                <a:spcBef>
                  <a:spcPts val="1450"/>
                </a:spcBef>
              </a:pPr>
              <a:r>
                <a:rPr lang="en-US" altLang="en-US" b="1" dirty="0">
                  <a:solidFill>
                    <a:srgbClr val="C00000"/>
                  </a:solidFill>
                  <a:latin typeface="Times New Roman" pitchFamily="18" charset="0"/>
                  <a:sym typeface="Helvetica" charset="0"/>
                </a:rPr>
                <a:t>n(14MeV)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2781647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8F98330-D9BD-B03D-5E90-867DB3A9A6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Matthias Dremel – Fusion for Energy – CEC/ICMC 2025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8C5F4C7-FB43-0C40-7F0C-1DDCC998F9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5C215-7F9A-4AB7-8398-183B47447BCF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DB77C1D-5B85-0845-B069-D520D6C825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ITER tritium plant</a:t>
            </a:r>
            <a:endParaRPr lang="en-IE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5F985DB-5DFA-A68C-B137-998A97C45D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371" y="885152"/>
            <a:ext cx="10896533" cy="5344447"/>
          </a:xfrm>
          <a:prstGeom prst="rect">
            <a:avLst/>
          </a:prstGeom>
        </p:spPr>
      </p:pic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F2609A59-4AEE-F7B3-63A3-9864EA2E25D1}"/>
              </a:ext>
            </a:extLst>
          </p:cNvPr>
          <p:cNvSpPr/>
          <p:nvPr/>
        </p:nvSpPr>
        <p:spPr>
          <a:xfrm>
            <a:off x="407682" y="980728"/>
            <a:ext cx="4968238" cy="5248871"/>
          </a:xfrm>
          <a:prstGeom prst="roundRect">
            <a:avLst/>
          </a:prstGeom>
          <a:solidFill>
            <a:schemeClr val="bg1">
              <a:alpha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pic>
        <p:nvPicPr>
          <p:cNvPr id="7" name="Picture 7" descr="eun">
            <a:extLst>
              <a:ext uri="{FF2B5EF4-FFF2-40B4-BE49-F238E27FC236}">
                <a16:creationId xmlns:a16="http://schemas.microsoft.com/office/drawing/2014/main" id="{BF4CA82A-2707-05D2-410D-37BC82A5B6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6400" y="3552836"/>
            <a:ext cx="693076" cy="4413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8" descr="jp">
            <a:extLst>
              <a:ext uri="{FF2B5EF4-FFF2-40B4-BE49-F238E27FC236}">
                <a16:creationId xmlns:a16="http://schemas.microsoft.com/office/drawing/2014/main" id="{A96F668D-93C6-F11C-8E19-9EB40D4D72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9076" y="5687441"/>
            <a:ext cx="660400" cy="42068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9" descr="kr">
            <a:extLst>
              <a:ext uri="{FF2B5EF4-FFF2-40B4-BE49-F238E27FC236}">
                <a16:creationId xmlns:a16="http://schemas.microsoft.com/office/drawing/2014/main" id="{314739C8-1305-7B13-1F22-6C5DC98E85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2368" y="1944013"/>
            <a:ext cx="693076" cy="4413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1" descr="us50">
            <a:extLst>
              <a:ext uri="{FF2B5EF4-FFF2-40B4-BE49-F238E27FC236}">
                <a16:creationId xmlns:a16="http://schemas.microsoft.com/office/drawing/2014/main" id="{AA9F8750-B23F-F1F3-1662-D0D763E184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2463" y="5653984"/>
            <a:ext cx="711994" cy="44291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7" descr="eun">
            <a:extLst>
              <a:ext uri="{FF2B5EF4-FFF2-40B4-BE49-F238E27FC236}">
                <a16:creationId xmlns:a16="http://schemas.microsoft.com/office/drawing/2014/main" id="{06EA99FA-1D51-D1D9-E862-E2DF505D5A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2298" y="3552835"/>
            <a:ext cx="693076" cy="4413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410214C-0997-0E17-536A-D88B8D99EDA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732207" y="4877357"/>
            <a:ext cx="852606" cy="447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747232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FAD94D5-AE50-C31C-CA21-F82B90C224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Matthias Dremel – Fusion for Energy – CEC/ICMC 2025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F1B82EF-B20A-8277-DA4F-EAA71BD32F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5C215-7F9A-4AB7-8398-183B47447BCF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859B3E8-743C-CAD7-8B9D-6AE2675544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Duties of the ISS</a:t>
            </a:r>
            <a:endParaRPr lang="en-IE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B4A73F8-90F4-FAAF-8915-CC0ECF5C8A7B}"/>
              </a:ext>
            </a:extLst>
          </p:cNvPr>
          <p:cNvSpPr/>
          <p:nvPr/>
        </p:nvSpPr>
        <p:spPr>
          <a:xfrm>
            <a:off x="3732342" y="5556082"/>
            <a:ext cx="275232" cy="24918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8581B65-8E85-1447-166F-45959E3DA50C}"/>
              </a:ext>
            </a:extLst>
          </p:cNvPr>
          <p:cNvSpPr txBox="1"/>
          <p:nvPr/>
        </p:nvSpPr>
        <p:spPr>
          <a:xfrm>
            <a:off x="665780" y="1201076"/>
            <a:ext cx="10254755" cy="830997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  <a:prstDash val="dashDot"/>
          </a:ln>
        </p:spPr>
        <p:txBody>
          <a:bodyPr wrap="square">
            <a:spAutoFit/>
          </a:bodyPr>
          <a:lstStyle/>
          <a:p>
            <a:pPr marL="0" lvl="1">
              <a:spcBef>
                <a:spcPts val="400"/>
              </a:spcBef>
            </a:pPr>
            <a:r>
              <a:rPr lang="en-US" sz="2400" b="1" dirty="0">
                <a:solidFill>
                  <a:schemeClr val="tx2"/>
                </a:solidFill>
              </a:rPr>
              <a:t>Separate Q2 (H2, D2, T2, HT, HD, DT) that are coming to ISS in different mixtures into the products D2, T2, H2 with different purity levels for re-use or release.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5F830FB-B515-6D11-9C8E-6443D1C433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1277" y="2176105"/>
            <a:ext cx="5402598" cy="264982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4E831D1-E0B6-E2E8-F148-8CFF9A2AE06D}"/>
              </a:ext>
            </a:extLst>
          </p:cNvPr>
          <p:cNvSpPr txBox="1"/>
          <p:nvPr/>
        </p:nvSpPr>
        <p:spPr>
          <a:xfrm>
            <a:off x="5793157" y="2383003"/>
            <a:ext cx="5856651" cy="35394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800" b="1" dirty="0">
                <a:solidFill>
                  <a:srgbClr val="0070C0"/>
                </a:solidFill>
              </a:rPr>
              <a:t>Delivery of T2 and D2 for plasma fueling (99%)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2800" b="1" dirty="0">
              <a:solidFill>
                <a:srgbClr val="0070C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IE" sz="2800" b="1" dirty="0">
                <a:solidFill>
                  <a:srgbClr val="0070C0"/>
                </a:solidFill>
              </a:rPr>
              <a:t>Delivery of D2, H2 for Plasma Heating Systems (99.5% and 99,7%)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IE" sz="2800" b="1" dirty="0">
              <a:solidFill>
                <a:srgbClr val="0070C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IE" sz="2800" b="1" dirty="0">
                <a:solidFill>
                  <a:srgbClr val="0070C0"/>
                </a:solidFill>
              </a:rPr>
              <a:t>Purification of H2 and D2 for release (2ppb)</a:t>
            </a:r>
          </a:p>
        </p:txBody>
      </p:sp>
    </p:spTree>
    <p:extLst>
      <p:ext uri="{BB962C8B-B14F-4D97-AF65-F5344CB8AC3E}">
        <p14:creationId xmlns:p14="http://schemas.microsoft.com/office/powerpoint/2010/main" val="256137941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uiExpand="1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7B84EFF-BD46-AB17-4C30-0F5F6E4AFD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Matthias Dremel – Fusion for Energy – CEC/ICMC 2025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073C391-1C51-DC5E-E021-2241411055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5C215-7F9A-4AB7-8398-183B47447BCF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666FD58-859D-A315-3901-D5F1758411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is it done?</a:t>
            </a:r>
            <a:endParaRPr lang="en-IE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5C438416-E5F2-6827-23F7-404C1C2920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291" y="1635358"/>
            <a:ext cx="3921858" cy="4652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D2DB1EBA-AC32-F5FC-4373-0313411D6A14}"/>
              </a:ext>
            </a:extLst>
          </p:cNvPr>
          <p:cNvGrpSpPr/>
          <p:nvPr/>
        </p:nvGrpSpPr>
        <p:grpSpPr>
          <a:xfrm>
            <a:off x="4485662" y="1099415"/>
            <a:ext cx="7736054" cy="4659169"/>
            <a:chOff x="331986" y="1336213"/>
            <a:chExt cx="7736054" cy="4659169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32B09FC4-3E1A-679D-58FD-151CEFD7EDC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t="27384"/>
            <a:stretch/>
          </p:blipFill>
          <p:spPr>
            <a:xfrm>
              <a:off x="5164837" y="1336213"/>
              <a:ext cx="1179279" cy="4659169"/>
            </a:xfrm>
            <a:prstGeom prst="rect">
              <a:avLst/>
            </a:prstGeom>
          </p:spPr>
        </p:pic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280A4F17-192A-6534-A8E4-94558DAF1D3D}"/>
                </a:ext>
              </a:extLst>
            </p:cNvPr>
            <p:cNvGrpSpPr/>
            <p:nvPr/>
          </p:nvGrpSpPr>
          <p:grpSpPr>
            <a:xfrm>
              <a:off x="6459237" y="1348580"/>
              <a:ext cx="365912" cy="761494"/>
              <a:chOff x="2405863" y="728663"/>
              <a:chExt cx="365912" cy="1835941"/>
            </a:xfrm>
          </p:grpSpPr>
          <p:cxnSp>
            <p:nvCxnSpPr>
              <p:cNvPr id="22" name="Straight Arrow Connector 21">
                <a:extLst>
                  <a:ext uri="{FF2B5EF4-FFF2-40B4-BE49-F238E27FC236}">
                    <a16:creationId xmlns:a16="http://schemas.microsoft.com/office/drawing/2014/main" id="{0D8C5F9B-A8BE-6DAB-F7ED-8AAA644847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89987" y="1646633"/>
                <a:ext cx="281788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Right Bracket 22">
                <a:extLst>
                  <a:ext uri="{FF2B5EF4-FFF2-40B4-BE49-F238E27FC236}">
                    <a16:creationId xmlns:a16="http://schemas.microsoft.com/office/drawing/2014/main" id="{4C01AA47-33CE-5756-E568-124BB80A11E0}"/>
                  </a:ext>
                </a:extLst>
              </p:cNvPr>
              <p:cNvSpPr/>
              <p:nvPr/>
            </p:nvSpPr>
            <p:spPr>
              <a:xfrm>
                <a:off x="2405863" y="728663"/>
                <a:ext cx="84124" cy="1835941"/>
              </a:xfrm>
              <a:prstGeom prst="rightBracket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E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67DDE78C-E8C6-C90F-CC3C-079F233DDD51}"/>
                </a:ext>
              </a:extLst>
            </p:cNvPr>
            <p:cNvGrpSpPr/>
            <p:nvPr/>
          </p:nvGrpSpPr>
          <p:grpSpPr>
            <a:xfrm>
              <a:off x="6459237" y="2135158"/>
              <a:ext cx="365912" cy="2909717"/>
              <a:chOff x="2405863" y="728663"/>
              <a:chExt cx="365912" cy="1835941"/>
            </a:xfrm>
          </p:grpSpPr>
          <p:cxnSp>
            <p:nvCxnSpPr>
              <p:cNvPr id="20" name="Straight Arrow Connector 19">
                <a:extLst>
                  <a:ext uri="{FF2B5EF4-FFF2-40B4-BE49-F238E27FC236}">
                    <a16:creationId xmlns:a16="http://schemas.microsoft.com/office/drawing/2014/main" id="{20E3B373-D204-B54E-7C24-BDFF21EF480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89987" y="1646633"/>
                <a:ext cx="281788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Right Bracket 20">
                <a:extLst>
                  <a:ext uri="{FF2B5EF4-FFF2-40B4-BE49-F238E27FC236}">
                    <a16:creationId xmlns:a16="http://schemas.microsoft.com/office/drawing/2014/main" id="{ECED8712-B156-545B-AEC2-EEC91E49F3B5}"/>
                  </a:ext>
                </a:extLst>
              </p:cNvPr>
              <p:cNvSpPr/>
              <p:nvPr/>
            </p:nvSpPr>
            <p:spPr>
              <a:xfrm>
                <a:off x="2405863" y="728663"/>
                <a:ext cx="84124" cy="1835941"/>
              </a:xfrm>
              <a:prstGeom prst="rightBracket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E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7B71A606-52CA-4B5B-B590-CB319E58A67C}"/>
                </a:ext>
              </a:extLst>
            </p:cNvPr>
            <p:cNvGrpSpPr/>
            <p:nvPr/>
          </p:nvGrpSpPr>
          <p:grpSpPr>
            <a:xfrm>
              <a:off x="6457419" y="5098854"/>
              <a:ext cx="365912" cy="766894"/>
              <a:chOff x="2405863" y="728663"/>
              <a:chExt cx="365912" cy="1835941"/>
            </a:xfrm>
          </p:grpSpPr>
          <p:cxnSp>
            <p:nvCxnSpPr>
              <p:cNvPr id="18" name="Straight Arrow Connector 17">
                <a:extLst>
                  <a:ext uri="{FF2B5EF4-FFF2-40B4-BE49-F238E27FC236}">
                    <a16:creationId xmlns:a16="http://schemas.microsoft.com/office/drawing/2014/main" id="{3728880A-33A1-A967-401B-4DDCAB9CF1A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89987" y="1646633"/>
                <a:ext cx="281788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Right Bracket 18">
                <a:extLst>
                  <a:ext uri="{FF2B5EF4-FFF2-40B4-BE49-F238E27FC236}">
                    <a16:creationId xmlns:a16="http://schemas.microsoft.com/office/drawing/2014/main" id="{7C1443A1-52DC-E1B3-1130-D5CEE9786B6A}"/>
                  </a:ext>
                </a:extLst>
              </p:cNvPr>
              <p:cNvSpPr/>
              <p:nvPr/>
            </p:nvSpPr>
            <p:spPr>
              <a:xfrm>
                <a:off x="2405863" y="728663"/>
                <a:ext cx="84124" cy="1835941"/>
              </a:xfrm>
              <a:prstGeom prst="rightBracket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E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846B35B-C0B6-3C36-4B99-EA3D08C6F5CB}"/>
                </a:ext>
              </a:extLst>
            </p:cNvPr>
            <p:cNvSpPr txBox="1"/>
            <p:nvPr/>
          </p:nvSpPr>
          <p:spPr>
            <a:xfrm>
              <a:off x="6792686" y="1546628"/>
              <a:ext cx="12088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Condenser</a:t>
              </a:r>
              <a:endParaRPr kumimoji="0" lang="en-IE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03D88D5-A91E-7346-FFDB-E9D1E78B6C30}"/>
                </a:ext>
              </a:extLst>
            </p:cNvPr>
            <p:cNvSpPr txBox="1"/>
            <p:nvPr/>
          </p:nvSpPr>
          <p:spPr>
            <a:xfrm>
              <a:off x="6809742" y="3392809"/>
              <a:ext cx="120889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Column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b="1" dirty="0">
                  <a:solidFill>
                    <a:srgbClr val="000000"/>
                  </a:solidFill>
                  <a:latin typeface="Calibri"/>
                </a:rPr>
                <a:t>4-7.2m</a:t>
              </a:r>
              <a:endParaRPr kumimoji="0" lang="en-IE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E965638-680E-7EA8-F65D-22646849F5B7}"/>
                </a:ext>
              </a:extLst>
            </p:cNvPr>
            <p:cNvSpPr txBox="1"/>
            <p:nvPr/>
          </p:nvSpPr>
          <p:spPr>
            <a:xfrm>
              <a:off x="6859145" y="5297635"/>
              <a:ext cx="12088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Reboiler</a:t>
              </a:r>
              <a:endParaRPr kumimoji="0" lang="en-IE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AB76DBDD-2A8B-84FD-42D1-20FF22B8CDD5}"/>
                </a:ext>
              </a:extLst>
            </p:cNvPr>
            <p:cNvSpPr txBox="1"/>
            <p:nvPr/>
          </p:nvSpPr>
          <p:spPr>
            <a:xfrm>
              <a:off x="598402" y="2228671"/>
              <a:ext cx="3862425" cy="1200329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sng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Cooled Part of the column: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Vapor is condensed at the condenser (e.g. 18 K) and trickles down through the column into the reboiler</a:t>
              </a:r>
              <a:endParaRPr kumimoji="0" lang="en-I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19A3788F-3CAA-A92C-2DF0-8C56FED84387}"/>
                </a:ext>
              </a:extLst>
            </p:cNvPr>
            <p:cNvCxnSpPr>
              <a:cxnSpLocks/>
              <a:stCxn id="32" idx="3"/>
            </p:cNvCxnSpPr>
            <p:nvPr/>
          </p:nvCxnSpPr>
          <p:spPr>
            <a:xfrm flipV="1">
              <a:off x="4460827" y="1796164"/>
              <a:ext cx="995373" cy="1032672"/>
            </a:xfrm>
            <a:prstGeom prst="straightConnector1">
              <a:avLst/>
            </a:prstGeom>
            <a:ln w="28575">
              <a:solidFill>
                <a:schemeClr val="accent5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6D870B2B-B628-03C3-C827-5BE028F2A2E5}"/>
                </a:ext>
              </a:extLst>
            </p:cNvPr>
            <p:cNvSpPr txBox="1"/>
            <p:nvPr/>
          </p:nvSpPr>
          <p:spPr>
            <a:xfrm>
              <a:off x="331986" y="4649922"/>
              <a:ext cx="4783582" cy="92333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The liquid is collected in the reboiler and boiled off again (25 K) to pass up through the column to the condenser.</a:t>
              </a:r>
              <a:endParaRPr kumimoji="0" lang="en-I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682EC1D0-06C0-9480-E4B3-A4D90D089288}"/>
                </a:ext>
              </a:extLst>
            </p:cNvPr>
            <p:cNvCxnSpPr>
              <a:cxnSpLocks/>
              <a:stCxn id="34" idx="3"/>
            </p:cNvCxnSpPr>
            <p:nvPr/>
          </p:nvCxnSpPr>
          <p:spPr>
            <a:xfrm>
              <a:off x="5115568" y="5111587"/>
              <a:ext cx="548384" cy="183186"/>
            </a:xfrm>
            <a:prstGeom prst="straightConnector1">
              <a:avLst/>
            </a:prstGeom>
            <a:ln w="28575">
              <a:solidFill>
                <a:schemeClr val="accent5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15EA4573-C711-9482-EFE3-80E4827C1953}"/>
                </a:ext>
              </a:extLst>
            </p:cNvPr>
            <p:cNvCxnSpPr/>
            <p:nvPr/>
          </p:nvCxnSpPr>
          <p:spPr>
            <a:xfrm>
              <a:off x="4799856" y="4005064"/>
              <a:ext cx="864096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BFF510A-5E68-C49D-CD2C-94327C2829F0}"/>
                </a:ext>
              </a:extLst>
            </p:cNvPr>
            <p:cNvSpPr txBox="1"/>
            <p:nvPr/>
          </p:nvSpPr>
          <p:spPr>
            <a:xfrm>
              <a:off x="4640721" y="3704519"/>
              <a:ext cx="10012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Gas feed</a:t>
              </a:r>
              <a:endParaRPr lang="en-IE" dirty="0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3C9095E5-62E8-F107-757B-AE41038C43CF}"/>
              </a:ext>
            </a:extLst>
          </p:cNvPr>
          <p:cNvSpPr txBox="1"/>
          <p:nvPr/>
        </p:nvSpPr>
        <p:spPr>
          <a:xfrm>
            <a:off x="1127448" y="921376"/>
            <a:ext cx="22654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0069A4"/>
                </a:solidFill>
              </a:rPr>
              <a:t>Distillation</a:t>
            </a:r>
            <a:endParaRPr lang="en-IE" sz="3600" b="1" dirty="0">
              <a:solidFill>
                <a:srgbClr val="0069A4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3BA9F10-61EC-70E5-2761-5C595F275C12}"/>
              </a:ext>
            </a:extLst>
          </p:cNvPr>
          <p:cNvSpPr txBox="1"/>
          <p:nvPr/>
        </p:nvSpPr>
        <p:spPr>
          <a:xfrm rot="4076766">
            <a:off x="3201883" y="3598988"/>
            <a:ext cx="13465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8000"/>
                </a:solidFill>
              </a:rPr>
              <a:t>Boiling points</a:t>
            </a:r>
            <a:endParaRPr lang="en-IE" sz="16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18465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9060CC7F-1662-43B2-3AE1-B6A9E407CC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392" y="1124744"/>
            <a:ext cx="6912768" cy="5227142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3FF4590-1101-128A-DF49-94C1C0C5E6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Matthias Dremel – Fusion for Energy – CEC/ICMC 2025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8647A49-436F-DBBF-1B62-C12AB2194A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5C215-7F9A-4AB7-8398-183B47447BCF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161B5C6-8EAC-9227-EB76-FD04338B31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complete ITER ISS </a:t>
            </a:r>
            <a:endParaRPr lang="en-IE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BD1B109-3C72-9AC6-C447-7652BE5685CF}"/>
              </a:ext>
            </a:extLst>
          </p:cNvPr>
          <p:cNvSpPr/>
          <p:nvPr/>
        </p:nvSpPr>
        <p:spPr>
          <a:xfrm>
            <a:off x="6933842" y="1652184"/>
            <a:ext cx="530310" cy="2208864"/>
          </a:xfrm>
          <a:prstGeom prst="roundRect">
            <a:avLst>
              <a:gd name="adj" fmla="val 40183"/>
            </a:avLst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6</a:t>
            </a:r>
            <a:endParaRPr lang="en-I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24F5763-E416-1282-9A7D-1805B59DFD30}"/>
              </a:ext>
            </a:extLst>
          </p:cNvPr>
          <p:cNvSpPr/>
          <p:nvPr/>
        </p:nvSpPr>
        <p:spPr>
          <a:xfrm>
            <a:off x="4511824" y="1207309"/>
            <a:ext cx="471142" cy="1717629"/>
          </a:xfrm>
          <a:prstGeom prst="roundRect">
            <a:avLst>
              <a:gd name="adj" fmla="val 40183"/>
            </a:avLst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5</a:t>
            </a:r>
            <a:endParaRPr lang="en-IE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8A7F757E-3CBE-082B-2B1D-1E89AAC04B9B}"/>
              </a:ext>
            </a:extLst>
          </p:cNvPr>
          <p:cNvCxnSpPr>
            <a:cxnSpLocks/>
          </p:cNvCxnSpPr>
          <p:nvPr/>
        </p:nvCxnSpPr>
        <p:spPr>
          <a:xfrm>
            <a:off x="2279576" y="1628800"/>
            <a:ext cx="2232248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79B8E602-4EE8-D281-8504-870B9E6E909A}"/>
              </a:ext>
            </a:extLst>
          </p:cNvPr>
          <p:cNvSpPr txBox="1"/>
          <p:nvPr/>
        </p:nvSpPr>
        <p:spPr>
          <a:xfrm>
            <a:off x="779723" y="926559"/>
            <a:ext cx="9433048" cy="5509200"/>
          </a:xfrm>
          <a:prstGeom prst="rect">
            <a:avLst/>
          </a:prstGeom>
          <a:solidFill>
            <a:schemeClr val="bg1"/>
          </a:solidFill>
          <a:ln w="1905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/>
              <a:t>Column 1: Protium (H</a:t>
            </a:r>
            <a:r>
              <a:rPr lang="en-US" sz="3200" baseline="-25000" dirty="0"/>
              <a:t>2</a:t>
            </a:r>
            <a:r>
              <a:rPr lang="en-US" sz="3200" dirty="0"/>
              <a:t>) column </a:t>
            </a:r>
            <a:r>
              <a:rPr lang="en-US" sz="2000" dirty="0"/>
              <a:t>(diagnostics)</a:t>
            </a:r>
            <a:endParaRPr lang="en-US" sz="3200" dirty="0"/>
          </a:p>
          <a:p>
            <a:endParaRPr lang="en-US" sz="3200" dirty="0"/>
          </a:p>
          <a:p>
            <a:r>
              <a:rPr lang="en-US" sz="3200" dirty="0"/>
              <a:t>Column 2: First Deuterium (D</a:t>
            </a:r>
            <a:r>
              <a:rPr lang="en-US" sz="3200" baseline="-25000" dirty="0"/>
              <a:t>2</a:t>
            </a:r>
            <a:r>
              <a:rPr lang="en-US" sz="3200" dirty="0"/>
              <a:t>) column </a:t>
            </a:r>
            <a:r>
              <a:rPr lang="en-US" sz="2000" dirty="0"/>
              <a:t>(purity for plasma fuel)</a:t>
            </a:r>
          </a:p>
          <a:p>
            <a:endParaRPr lang="en-US" sz="3200" dirty="0"/>
          </a:p>
          <a:p>
            <a:r>
              <a:rPr lang="en-US" sz="3200" dirty="0"/>
              <a:t>Column 3: Second Deuterium column </a:t>
            </a:r>
            <a:r>
              <a:rPr lang="en-US" sz="2000" dirty="0"/>
              <a:t>(purity for Heating System)</a:t>
            </a:r>
          </a:p>
          <a:p>
            <a:endParaRPr lang="en-US" sz="3200" dirty="0"/>
          </a:p>
          <a:p>
            <a:r>
              <a:rPr lang="en-US" sz="3200" dirty="0"/>
              <a:t>Column 4: Tritium column </a:t>
            </a:r>
            <a:r>
              <a:rPr lang="en-US" sz="2000" dirty="0"/>
              <a:t>(purity for plasma fuel)</a:t>
            </a:r>
            <a:endParaRPr lang="en-US" sz="3200" dirty="0"/>
          </a:p>
          <a:p>
            <a:endParaRPr lang="en-US" sz="3200" dirty="0"/>
          </a:p>
          <a:p>
            <a:r>
              <a:rPr lang="en-US" sz="3200" dirty="0"/>
              <a:t>Column 5: H2 purification for release </a:t>
            </a:r>
            <a:r>
              <a:rPr lang="en-US" sz="2000" dirty="0"/>
              <a:t>(2 ppb of T2)</a:t>
            </a:r>
          </a:p>
          <a:p>
            <a:endParaRPr lang="en-US" sz="3200" dirty="0"/>
          </a:p>
          <a:p>
            <a:r>
              <a:rPr lang="en-US" sz="3200" dirty="0"/>
              <a:t>Column 6: D2 purification for release </a:t>
            </a:r>
            <a:r>
              <a:rPr lang="en-US" sz="2000" dirty="0"/>
              <a:t>(2 ppb of T2)</a:t>
            </a:r>
            <a:endParaRPr lang="en-IE" sz="32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F44C25D-13F6-3D37-FB5D-20A2BEEBF333}"/>
              </a:ext>
            </a:extLst>
          </p:cNvPr>
          <p:cNvSpPr txBox="1"/>
          <p:nvPr/>
        </p:nvSpPr>
        <p:spPr>
          <a:xfrm>
            <a:off x="8924628" y="908720"/>
            <a:ext cx="318035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Storage Delivery System: SDS</a:t>
            </a:r>
          </a:p>
          <a:p>
            <a:r>
              <a:rPr lang="en-US" dirty="0"/>
              <a:t>Water Detritiation System: WDS</a:t>
            </a:r>
          </a:p>
          <a:p>
            <a:r>
              <a:rPr lang="en-US" dirty="0"/>
              <a:t>Tritium Exhaust Processing: TEP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61185340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16E59E3-C29B-21FC-B075-D30C604C1C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Matthias Dremel – Fusion for Energy – CEC/ICMC 2025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FF52D91-C92D-8640-228C-BC0963AD1E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5C215-7F9A-4AB7-8398-183B47447BCF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EA65B04-C370-EDB4-6CA5-BD4A3A6929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371" y="249141"/>
            <a:ext cx="8448939" cy="455061"/>
          </a:xfrm>
        </p:spPr>
        <p:txBody>
          <a:bodyPr/>
          <a:lstStyle/>
          <a:p>
            <a:r>
              <a:rPr lang="en-US" kern="1200" dirty="0">
                <a:solidFill>
                  <a:schemeClr val="bg2"/>
                </a:solidFill>
                <a:effectLst>
                  <a:outerShdw blurRad="76200" algn="ctr" rotWithShape="0">
                    <a:prstClr val="black">
                      <a:alpha val="52000"/>
                    </a:prstClr>
                  </a:outerShdw>
                </a:effectLst>
                <a:ea typeface="+mj-ea"/>
              </a:rPr>
              <a:t>Cryogenic Needs</a:t>
            </a:r>
            <a:endParaRPr lang="en-IE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4A88F21-6B06-0C68-3CF5-AA7694CEDA78}"/>
              </a:ext>
            </a:extLst>
          </p:cNvPr>
          <p:cNvSpPr txBox="1"/>
          <p:nvPr/>
        </p:nvSpPr>
        <p:spPr>
          <a:xfrm>
            <a:off x="1089173" y="1074583"/>
            <a:ext cx="6093825" cy="2308324"/>
          </a:xfrm>
          <a:prstGeom prst="rect">
            <a:avLst/>
          </a:prstGeom>
          <a:noFill/>
          <a:ln w="38100">
            <a:solidFill>
              <a:schemeClr val="accent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GB" sz="1800" b="1" u="sng" dirty="0"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COLD BOX 1</a:t>
            </a:r>
          </a:p>
          <a:p>
            <a:r>
              <a:rPr lang="en-GB" sz="1800" dirty="0"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CD1: 7.2 m, 300 W</a:t>
            </a:r>
            <a:endParaRPr lang="en-GB" dirty="0">
              <a:latin typeface="Calibri" panose="020F0502020204030204" pitchFamily="34" charset="0"/>
              <a:ea typeface="Aptos" panose="020B0004020202020204" pitchFamily="34" charset="0"/>
            </a:endParaRPr>
          </a:p>
          <a:p>
            <a:r>
              <a:rPr lang="en-GB" sz="1800" dirty="0"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CD2: 3.6 m, 140 W </a:t>
            </a:r>
            <a:endParaRPr lang="en-IE" sz="1800" dirty="0">
              <a:effectLst/>
              <a:latin typeface="Calibri" panose="020F0502020204030204" pitchFamily="34" charset="0"/>
              <a:ea typeface="Aptos" panose="020B0004020202020204" pitchFamily="34" charset="0"/>
            </a:endParaRPr>
          </a:p>
          <a:p>
            <a:r>
              <a:rPr lang="en-GB" sz="1800" dirty="0"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CD3: 7.0 m, 165 W</a:t>
            </a:r>
            <a:endParaRPr lang="en-IE" sz="1800" dirty="0">
              <a:effectLst/>
              <a:latin typeface="Calibri" panose="020F0502020204030204" pitchFamily="34" charset="0"/>
              <a:ea typeface="Aptos" panose="020B0004020202020204" pitchFamily="34" charset="0"/>
            </a:endParaRPr>
          </a:p>
          <a:p>
            <a:r>
              <a:rPr lang="en-GB" sz="1800" dirty="0"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CD4: 5.4 m, </a:t>
            </a:r>
            <a:r>
              <a:rPr lang="en-GB" dirty="0">
                <a:latin typeface="Calibri" panose="020F0502020204030204" pitchFamily="34" charset="0"/>
                <a:ea typeface="Aptos" panose="020B0004020202020204" pitchFamily="34" charset="0"/>
              </a:rPr>
              <a:t>215</a:t>
            </a:r>
            <a:r>
              <a:rPr lang="en-GB" sz="1800" dirty="0"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 W</a:t>
            </a:r>
            <a:endParaRPr lang="en-IE" sz="1800" dirty="0">
              <a:effectLst/>
              <a:latin typeface="Calibri" panose="020F0502020204030204" pitchFamily="34" charset="0"/>
              <a:ea typeface="Aptos" panose="020B0004020202020204" pitchFamily="34" charset="0"/>
            </a:endParaRPr>
          </a:p>
          <a:p>
            <a:r>
              <a:rPr lang="en-GB" sz="1800" dirty="0"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CD1 Feed Cooler#1: 40 W 24hrs (WDS-H2)</a:t>
            </a:r>
          </a:p>
          <a:p>
            <a:r>
              <a:rPr lang="en-GB" dirty="0">
                <a:latin typeface="Calibri" panose="020F0502020204030204" pitchFamily="34" charset="0"/>
                <a:ea typeface="Aptos" panose="020B0004020202020204" pitchFamily="34" charset="0"/>
              </a:rPr>
              <a:t>CD1 Feed Cooler#2: (115 W) during the night only (NB-H2)</a:t>
            </a:r>
          </a:p>
          <a:p>
            <a:r>
              <a:rPr lang="en-GB" dirty="0">
                <a:latin typeface="Calibri" panose="020F0502020204030204" pitchFamily="34" charset="0"/>
                <a:ea typeface="Aptos" panose="020B0004020202020204" pitchFamily="34" charset="0"/>
              </a:rPr>
              <a:t>CD4 Feed Cooler: 115 W  during the day (TEP-D2)</a:t>
            </a:r>
            <a:endParaRPr lang="en-IE" sz="1800" dirty="0">
              <a:effectLst/>
              <a:latin typeface="Calibri" panose="020F0502020204030204" pitchFamily="34" charset="0"/>
              <a:ea typeface="Aptos" panose="020B00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19D1AE6-7448-6048-4EFE-301C5556FF95}"/>
              </a:ext>
            </a:extLst>
          </p:cNvPr>
          <p:cNvSpPr txBox="1"/>
          <p:nvPr/>
        </p:nvSpPr>
        <p:spPr>
          <a:xfrm>
            <a:off x="1058683" y="5137086"/>
            <a:ext cx="56449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Heat loads from control valves; transfer lines or couplings </a:t>
            </a:r>
            <a:r>
              <a:rPr lang="en-US" u="sng" dirty="0">
                <a:solidFill>
                  <a:srgbClr val="FF0000"/>
                </a:solidFill>
              </a:rPr>
              <a:t>are not covered</a:t>
            </a:r>
            <a:r>
              <a:rPr lang="en-US" dirty="0">
                <a:solidFill>
                  <a:srgbClr val="FF0000"/>
                </a:solidFill>
              </a:rPr>
              <a:t>. </a:t>
            </a:r>
            <a:endParaRPr lang="en-IE" dirty="0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B3D77D8-5BC3-CE6F-3ADB-3012F00C2E8A}"/>
              </a:ext>
            </a:extLst>
          </p:cNvPr>
          <p:cNvSpPr txBox="1"/>
          <p:nvPr/>
        </p:nvSpPr>
        <p:spPr>
          <a:xfrm>
            <a:off x="1093454" y="3626440"/>
            <a:ext cx="6089544" cy="1477328"/>
          </a:xfrm>
          <a:prstGeom prst="rect">
            <a:avLst/>
          </a:prstGeom>
          <a:noFill/>
          <a:ln w="38100">
            <a:solidFill>
              <a:schemeClr val="accent2">
                <a:lumMod val="75000"/>
              </a:schemeClr>
            </a:solidFill>
          </a:ln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b="1" u="sng">
                <a:effectLst/>
                <a:latin typeface="Calibri" panose="020F0502020204030204" pitchFamily="34" charset="0"/>
                <a:ea typeface="Aptos" panose="020B0004020202020204" pitchFamily="34" charset="0"/>
              </a:defRPr>
            </a:lvl1pPr>
          </a:lstStyle>
          <a:p>
            <a:r>
              <a:rPr lang="en-GB" dirty="0"/>
              <a:t>COLD BOX 2</a:t>
            </a:r>
          </a:p>
          <a:p>
            <a:r>
              <a:rPr lang="en-GB" b="0" u="none" dirty="0"/>
              <a:t>CD5: 2.2 m, 40 W</a:t>
            </a:r>
          </a:p>
          <a:p>
            <a:r>
              <a:rPr lang="en-GB" b="0" u="none" dirty="0"/>
              <a:t>CD6: 3.8 m, 70 W</a:t>
            </a:r>
          </a:p>
          <a:p>
            <a:r>
              <a:rPr lang="en-GB" b="0" u="none" dirty="0"/>
              <a:t>CD5 Feed Cooler: 50 W</a:t>
            </a:r>
          </a:p>
          <a:p>
            <a:r>
              <a:rPr lang="en-GB" b="0" u="none" dirty="0"/>
              <a:t>CD6 Feed Cooler: 50 W</a:t>
            </a:r>
            <a:endParaRPr lang="en-IE" b="0" u="none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B4B3E4D-63B4-1613-7342-FBA8C862D3BC}"/>
              </a:ext>
            </a:extLst>
          </p:cNvPr>
          <p:cNvSpPr txBox="1"/>
          <p:nvPr/>
        </p:nvSpPr>
        <p:spPr>
          <a:xfrm>
            <a:off x="8544272" y="1588363"/>
            <a:ext cx="2736304" cy="646331"/>
          </a:xfrm>
          <a:prstGeom prst="rect">
            <a:avLst/>
          </a:prstGeom>
          <a:noFill/>
          <a:ln w="38100">
            <a:solidFill>
              <a:schemeClr val="accent2">
                <a:lumMod val="75000"/>
              </a:schemeClr>
            </a:solidFill>
          </a:ln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b="1" u="sng">
                <a:effectLst/>
                <a:latin typeface="Calibri" panose="020F0502020204030204" pitchFamily="34" charset="0"/>
                <a:ea typeface="Aptos" panose="020B0004020202020204" pitchFamily="34" charset="0"/>
              </a:defRPr>
            </a:lvl1pPr>
          </a:lstStyle>
          <a:p>
            <a:r>
              <a:rPr lang="en-US" dirty="0"/>
              <a:t>Inlet supply temperature 18 K and 20 K</a:t>
            </a:r>
            <a:endParaRPr lang="en-IE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8ED0423-5DB3-CEA9-08EF-0965FA79F538}"/>
              </a:ext>
            </a:extLst>
          </p:cNvPr>
          <p:cNvSpPr txBox="1"/>
          <p:nvPr/>
        </p:nvSpPr>
        <p:spPr>
          <a:xfrm>
            <a:off x="7968208" y="2924944"/>
            <a:ext cx="2977033" cy="2031325"/>
          </a:xfrm>
          <a:custGeom>
            <a:avLst/>
            <a:gdLst>
              <a:gd name="connsiteX0" fmla="*/ 0 w 2977033"/>
              <a:gd name="connsiteY0" fmla="*/ 0 h 2031325"/>
              <a:gd name="connsiteX1" fmla="*/ 565636 w 2977033"/>
              <a:gd name="connsiteY1" fmla="*/ 0 h 2031325"/>
              <a:gd name="connsiteX2" fmla="*/ 1071732 w 2977033"/>
              <a:gd name="connsiteY2" fmla="*/ 0 h 2031325"/>
              <a:gd name="connsiteX3" fmla="*/ 1696909 w 2977033"/>
              <a:gd name="connsiteY3" fmla="*/ 0 h 2031325"/>
              <a:gd name="connsiteX4" fmla="*/ 2351856 w 2977033"/>
              <a:gd name="connsiteY4" fmla="*/ 0 h 2031325"/>
              <a:gd name="connsiteX5" fmla="*/ 2977033 w 2977033"/>
              <a:gd name="connsiteY5" fmla="*/ 0 h 2031325"/>
              <a:gd name="connsiteX6" fmla="*/ 2977033 w 2977033"/>
              <a:gd name="connsiteY6" fmla="*/ 487518 h 2031325"/>
              <a:gd name="connsiteX7" fmla="*/ 2977033 w 2977033"/>
              <a:gd name="connsiteY7" fmla="*/ 954723 h 2031325"/>
              <a:gd name="connsiteX8" fmla="*/ 2977033 w 2977033"/>
              <a:gd name="connsiteY8" fmla="*/ 1442241 h 2031325"/>
              <a:gd name="connsiteX9" fmla="*/ 2977033 w 2977033"/>
              <a:gd name="connsiteY9" fmla="*/ 2031325 h 2031325"/>
              <a:gd name="connsiteX10" fmla="*/ 2470937 w 2977033"/>
              <a:gd name="connsiteY10" fmla="*/ 2031325 h 2031325"/>
              <a:gd name="connsiteX11" fmla="*/ 1905301 w 2977033"/>
              <a:gd name="connsiteY11" fmla="*/ 2031325 h 2031325"/>
              <a:gd name="connsiteX12" fmla="*/ 1369435 w 2977033"/>
              <a:gd name="connsiteY12" fmla="*/ 2031325 h 2031325"/>
              <a:gd name="connsiteX13" fmla="*/ 833569 w 2977033"/>
              <a:gd name="connsiteY13" fmla="*/ 2031325 h 2031325"/>
              <a:gd name="connsiteX14" fmla="*/ 0 w 2977033"/>
              <a:gd name="connsiteY14" fmla="*/ 2031325 h 2031325"/>
              <a:gd name="connsiteX15" fmla="*/ 0 w 2977033"/>
              <a:gd name="connsiteY15" fmla="*/ 1523494 h 2031325"/>
              <a:gd name="connsiteX16" fmla="*/ 0 w 2977033"/>
              <a:gd name="connsiteY16" fmla="*/ 1056289 h 2031325"/>
              <a:gd name="connsiteX17" fmla="*/ 0 w 2977033"/>
              <a:gd name="connsiteY17" fmla="*/ 589084 h 2031325"/>
              <a:gd name="connsiteX18" fmla="*/ 0 w 2977033"/>
              <a:gd name="connsiteY18" fmla="*/ 0 h 2031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977033" h="2031325" extrusionOk="0">
                <a:moveTo>
                  <a:pt x="0" y="0"/>
                </a:moveTo>
                <a:cubicBezTo>
                  <a:pt x="164988" y="-53808"/>
                  <a:pt x="409514" y="15165"/>
                  <a:pt x="565636" y="0"/>
                </a:cubicBezTo>
                <a:cubicBezTo>
                  <a:pt x="721758" y="-15165"/>
                  <a:pt x="827215" y="37105"/>
                  <a:pt x="1071732" y="0"/>
                </a:cubicBezTo>
                <a:cubicBezTo>
                  <a:pt x="1316249" y="-37105"/>
                  <a:pt x="1538501" y="31485"/>
                  <a:pt x="1696909" y="0"/>
                </a:cubicBezTo>
                <a:cubicBezTo>
                  <a:pt x="1855317" y="-31485"/>
                  <a:pt x="2083369" y="35364"/>
                  <a:pt x="2351856" y="0"/>
                </a:cubicBezTo>
                <a:cubicBezTo>
                  <a:pt x="2620343" y="-35364"/>
                  <a:pt x="2687947" y="4479"/>
                  <a:pt x="2977033" y="0"/>
                </a:cubicBezTo>
                <a:cubicBezTo>
                  <a:pt x="2979750" y="161852"/>
                  <a:pt x="2967891" y="354469"/>
                  <a:pt x="2977033" y="487518"/>
                </a:cubicBezTo>
                <a:cubicBezTo>
                  <a:pt x="2986175" y="620567"/>
                  <a:pt x="2972573" y="750274"/>
                  <a:pt x="2977033" y="954723"/>
                </a:cubicBezTo>
                <a:cubicBezTo>
                  <a:pt x="2981493" y="1159172"/>
                  <a:pt x="2928582" y="1330044"/>
                  <a:pt x="2977033" y="1442241"/>
                </a:cubicBezTo>
                <a:cubicBezTo>
                  <a:pt x="3025484" y="1554438"/>
                  <a:pt x="2935117" y="1805766"/>
                  <a:pt x="2977033" y="2031325"/>
                </a:cubicBezTo>
                <a:cubicBezTo>
                  <a:pt x="2761749" y="2087748"/>
                  <a:pt x="2683287" y="2004774"/>
                  <a:pt x="2470937" y="2031325"/>
                </a:cubicBezTo>
                <a:cubicBezTo>
                  <a:pt x="2258587" y="2057876"/>
                  <a:pt x="2184284" y="1967166"/>
                  <a:pt x="1905301" y="2031325"/>
                </a:cubicBezTo>
                <a:cubicBezTo>
                  <a:pt x="1626318" y="2095484"/>
                  <a:pt x="1614563" y="2013960"/>
                  <a:pt x="1369435" y="2031325"/>
                </a:cubicBezTo>
                <a:cubicBezTo>
                  <a:pt x="1124307" y="2048690"/>
                  <a:pt x="1008263" y="2008971"/>
                  <a:pt x="833569" y="2031325"/>
                </a:cubicBezTo>
                <a:cubicBezTo>
                  <a:pt x="658875" y="2053679"/>
                  <a:pt x="262068" y="1963869"/>
                  <a:pt x="0" y="2031325"/>
                </a:cubicBezTo>
                <a:cubicBezTo>
                  <a:pt x="-6862" y="1887367"/>
                  <a:pt x="43528" y="1728496"/>
                  <a:pt x="0" y="1523494"/>
                </a:cubicBezTo>
                <a:cubicBezTo>
                  <a:pt x="-43528" y="1318492"/>
                  <a:pt x="17199" y="1179990"/>
                  <a:pt x="0" y="1056289"/>
                </a:cubicBezTo>
                <a:cubicBezTo>
                  <a:pt x="-17199" y="932588"/>
                  <a:pt x="10187" y="701140"/>
                  <a:pt x="0" y="589084"/>
                </a:cubicBezTo>
                <a:cubicBezTo>
                  <a:pt x="-10187" y="477029"/>
                  <a:pt x="33498" y="222696"/>
                  <a:pt x="0" y="0"/>
                </a:cubicBezTo>
                <a:close/>
              </a:path>
            </a:pathLst>
          </a:custGeom>
          <a:noFill/>
          <a:ln w="38100">
            <a:solidFill>
              <a:srgbClr val="FFC000"/>
            </a:solidFill>
            <a:extLst>
              <a:ext uri="{C807C97D-BFC1-408E-A445-0C87EB9F89A2}">
                <ask:lineSketchStyleProps xmlns:ask="http://schemas.microsoft.com/office/drawing/2018/sketchyshapes" sd="2215597123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none" rtlCol="0">
            <a:spAutoFit/>
          </a:bodyPr>
          <a:lstStyle/>
          <a:p>
            <a:r>
              <a:rPr lang="en-US" dirty="0"/>
              <a:t>Summary:</a:t>
            </a:r>
          </a:p>
          <a:p>
            <a:r>
              <a:rPr lang="en-US" dirty="0"/>
              <a:t>1500 W overall cooling power</a:t>
            </a:r>
          </a:p>
          <a:p>
            <a:endParaRPr lang="en-US" dirty="0"/>
          </a:p>
          <a:p>
            <a:r>
              <a:rPr lang="en-US" dirty="0"/>
              <a:t>~600 W @ 18 K</a:t>
            </a:r>
          </a:p>
          <a:p>
            <a:r>
              <a:rPr lang="en-US" dirty="0"/>
              <a:t>~900 W @ 20 K</a:t>
            </a:r>
          </a:p>
          <a:p>
            <a:endParaRPr lang="en-US" dirty="0"/>
          </a:p>
          <a:p>
            <a:r>
              <a:rPr lang="en-US" dirty="0"/>
              <a:t>dT ~ 2-2,5K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412242527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theme/theme1.xml><?xml version="1.0" encoding="utf-8"?>
<a:theme xmlns:a="http://schemas.openxmlformats.org/drawingml/2006/main" name="F4E_ppt_template_2012">
  <a:themeElements>
    <a:clrScheme name="F4E_colors">
      <a:dk1>
        <a:srgbClr val="000000"/>
      </a:dk1>
      <a:lt1>
        <a:srgbClr val="FFFFFF"/>
      </a:lt1>
      <a:dk2>
        <a:srgbClr val="1C3F94"/>
      </a:dk2>
      <a:lt2>
        <a:srgbClr val="FFC61E"/>
      </a:lt2>
      <a:accent1>
        <a:srgbClr val="ADE8FE"/>
      </a:accent1>
      <a:accent2>
        <a:srgbClr val="81D9FD"/>
      </a:accent2>
      <a:accent3>
        <a:srgbClr val="2CB1EC"/>
      </a:accent3>
      <a:accent4>
        <a:srgbClr val="007DC5"/>
      </a:accent4>
      <a:accent5>
        <a:srgbClr val="1C3F94"/>
      </a:accent5>
      <a:accent6>
        <a:srgbClr val="001E60"/>
      </a:accent6>
      <a:hlink>
        <a:srgbClr val="FFC61E"/>
      </a:hlink>
      <a:folHlink>
        <a:srgbClr val="FFC61E"/>
      </a:folHlink>
    </a:clrScheme>
    <a:fontScheme name="F4E_font">
      <a:majorFont>
        <a:latin typeface="Arial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4E Presentation 2022 (16-9).pptx" id="{9200B381-1FEE-46E2-9031-EFBC59BEE8B9}" vid="{A4E7C0F1-CB25-4DDF-BED7-AA11CFD3400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663fca5-13ef-48df-b130-673e237d98b5">
      <Terms xmlns="http://schemas.microsoft.com/office/infopath/2007/PartnerControls"/>
    </lcf76f155ced4ddcb4097134ff3c332f>
    <TaxCatchAll xmlns="a91888fc-29cd-47be-9a40-d1a986816731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125E9A10CA4CE468F656DCA3E6B2A11" ma:contentTypeVersion="15" ma:contentTypeDescription="Create a new document." ma:contentTypeScope="" ma:versionID="3af86a1b94779526b73ece2ae9a68317">
  <xsd:schema xmlns:xsd="http://www.w3.org/2001/XMLSchema" xmlns:xs="http://www.w3.org/2001/XMLSchema" xmlns:p="http://schemas.microsoft.com/office/2006/metadata/properties" xmlns:ns2="6663fca5-13ef-48df-b130-673e237d98b5" xmlns:ns3="a91888fc-29cd-47be-9a40-d1a986816731" targetNamespace="http://schemas.microsoft.com/office/2006/metadata/properties" ma:root="true" ma:fieldsID="a22ca44c772d35794eb1c42810356011" ns2:_="" ns3:_="">
    <xsd:import namespace="6663fca5-13ef-48df-b130-673e237d98b5"/>
    <xsd:import namespace="a91888fc-29cd-47be-9a40-d1a98681673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663fca5-13ef-48df-b130-673e237d98b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Length (seconds)" ma:internalName="MediaLengthInSeconds" ma:readOnly="true">
      <xsd:simpleType>
        <xsd:restriction base="dms:Unknown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a6d54d1b-fd6e-4291-855d-32a61725593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91888fc-29cd-47be-9a40-d1a986816731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60bad6df-da9d-49a4-a28a-c71e3e384b11}" ma:internalName="TaxCatchAll" ma:showField="CatchAllData" ma:web="a91888fc-29cd-47be-9a40-d1a98681673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B648D6E-4466-4AD4-A9FC-124A56045BE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DF125AB-A101-41F1-9F20-80ACA38AEE7F}">
  <ds:schemaRefs>
    <ds:schemaRef ds:uri="http://purl.org/dc/terms/"/>
    <ds:schemaRef ds:uri="http://schemas.microsoft.com/office/infopath/2007/PartnerControls"/>
    <ds:schemaRef ds:uri="http://purl.org/dc/dcmitype/"/>
    <ds:schemaRef ds:uri="http://schemas.microsoft.com/office/2006/metadata/properties"/>
    <ds:schemaRef ds:uri="http://schemas.microsoft.com/office/2006/documentManagement/types"/>
    <ds:schemaRef ds:uri="http://purl.org/dc/elements/1.1/"/>
    <ds:schemaRef ds:uri="b8145ddb-dc13-4000-aab5-ba2dc90e4708"/>
    <ds:schemaRef ds:uri="http://schemas.openxmlformats.org/package/2006/metadata/core-properties"/>
    <ds:schemaRef ds:uri="847dac13-0963-4f92-902a-c2d309a4615c"/>
    <ds:schemaRef ds:uri="http://www.w3.org/XML/1998/namespace"/>
    <ds:schemaRef ds:uri="6663fca5-13ef-48df-b130-673e237d98b5"/>
    <ds:schemaRef ds:uri="a91888fc-29cd-47be-9a40-d1a986816731"/>
  </ds:schemaRefs>
</ds:datastoreItem>
</file>

<file path=customXml/itemProps3.xml><?xml version="1.0" encoding="utf-8"?>
<ds:datastoreItem xmlns:ds="http://schemas.openxmlformats.org/officeDocument/2006/customXml" ds:itemID="{2F5FA6F3-C42A-40C6-AC8F-B623821C9CB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663fca5-13ef-48df-b130-673e237d98b5"/>
    <ds:schemaRef ds:uri="a91888fc-29cd-47be-9a40-d1a98681673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F4E Presentation 2022 (16-9)</Template>
  <TotalTime>1680</TotalTime>
  <Words>1062</Words>
  <Application>Microsoft Office PowerPoint</Application>
  <PresentationFormat>Widescreen</PresentationFormat>
  <Paragraphs>162</Paragraphs>
  <Slides>16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Aptos</vt:lpstr>
      <vt:lpstr>Arial</vt:lpstr>
      <vt:lpstr>Calibri</vt:lpstr>
      <vt:lpstr>Century Gothic</vt:lpstr>
      <vt:lpstr>Tahoma</vt:lpstr>
      <vt:lpstr>Times New Roman</vt:lpstr>
      <vt:lpstr>Wingdings</vt:lpstr>
      <vt:lpstr>F4E_ppt_template_2012</vt:lpstr>
      <vt:lpstr>PowerPoint Presentation</vt:lpstr>
      <vt:lpstr>Content</vt:lpstr>
      <vt:lpstr>ITER - an international cooperation…</vt:lpstr>
      <vt:lpstr>Context: Fusion Power Plant Fuel Cycle </vt:lpstr>
      <vt:lpstr>The ITER tritium plant</vt:lpstr>
      <vt:lpstr>Duties of the ISS</vt:lpstr>
      <vt:lpstr>How is it done?</vt:lpstr>
      <vt:lpstr>The complete ITER ISS </vt:lpstr>
      <vt:lpstr>Cryogenic Needs</vt:lpstr>
      <vt:lpstr>Plant Layout overview</vt:lpstr>
      <vt:lpstr>Environmental/Boundary conditions</vt:lpstr>
      <vt:lpstr>The classical refrigerator solution</vt:lpstr>
      <vt:lpstr>Coldhead solution</vt:lpstr>
      <vt:lpstr>Turbo Brayton Cycle</vt:lpstr>
      <vt:lpstr>PowerPoint Presentation</vt:lpstr>
      <vt:lpstr>Thank you for your attention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Dremel Matthias (F4E)</dc:creator>
  <cp:lastModifiedBy>Dremel Matthias (F4E)</cp:lastModifiedBy>
  <cp:revision>107</cp:revision>
  <dcterms:created xsi:type="dcterms:W3CDTF">2023-11-02T20:28:51Z</dcterms:created>
  <dcterms:modified xsi:type="dcterms:W3CDTF">2025-05-20T16:16:27Z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0x0101004125E9A10CA4CE468F656DCA3E6B2A11</vt:lpwstr>
  </property>
  <property fmtid="{D5CDD505-2E9C-101B-9397-08002B2CF9AE}" pid="3" name="MediaServiceImageTags">
    <vt:lpwstr/>
  </property>
</Properties>
</file>