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4" r:id="rId4"/>
  </p:sldMasterIdLst>
  <p:notesMasterIdLst>
    <p:notesMasterId r:id="rId20"/>
  </p:notesMasterIdLst>
  <p:handoutMasterIdLst>
    <p:handoutMasterId r:id="rId21"/>
  </p:handoutMasterIdLst>
  <p:sldIdLst>
    <p:sldId id="260" r:id="rId5"/>
    <p:sldId id="1114" r:id="rId6"/>
    <p:sldId id="1109" r:id="rId7"/>
    <p:sldId id="1112" r:id="rId8"/>
    <p:sldId id="271" r:id="rId9"/>
    <p:sldId id="272" r:id="rId10"/>
    <p:sldId id="273" r:id="rId11"/>
    <p:sldId id="276" r:id="rId12"/>
    <p:sldId id="1115" r:id="rId13"/>
    <p:sldId id="1113" r:id="rId14"/>
    <p:sldId id="278" r:id="rId15"/>
    <p:sldId id="279" r:id="rId16"/>
    <p:sldId id="1116" r:id="rId17"/>
    <p:sldId id="1110" r:id="rId18"/>
    <p:sldId id="280" r:id="rId19"/>
  </p:sldIdLst>
  <p:sldSz cx="12192000" cy="6858000"/>
  <p:notesSz cx="6858000" cy="9144000"/>
  <p:embeddedFontLst>
    <p:embeddedFont>
      <p:font typeface="Cambria" panose="02040503050406030204" pitchFamily="18" charset="0"/>
      <p:regular r:id="rId22"/>
      <p:bold r:id="rId23"/>
      <p:italic r:id="rId24"/>
      <p:boldItalic r:id="rId25"/>
    </p:embeddedFont>
    <p:embeddedFont>
      <p:font typeface="Cambria Math" panose="02040503050406030204" pitchFamily="18" charset="0"/>
      <p:regular r:id="rId26"/>
    </p:embeddedFont>
    <p:embeddedFont>
      <p:font typeface="Century Schoolbook" panose="02040604050505020304" pitchFamily="18" charset="0"/>
      <p:regular r:id="rId27"/>
      <p:bold r:id="rId28"/>
      <p:italic r:id="rId29"/>
      <p:boldItalic r:id="rId30"/>
    </p:embeddedFont>
    <p:embeddedFont>
      <p:font typeface="Wingdings 2" panose="05020102010507070707" pitchFamily="18" charset="2"/>
      <p:regular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3CA95C-1BE0-4B3B-DF19-4DD4575C24EB}" name="Abi-Saad, Sophia O" initials="AO" userId="S::sophia.abi-saad@wsu.edu::19b003f6-654f-4688-9fbe-99e597884b61" providerId="AD"/>
  <p188:author id="{029019B9-15DF-45B3-CBB8-41D161893A18}" name="Wood, Michael Scott" initials="MW" userId="S::michael.s.wood@wsu.edu::01e06da2-fb1c-4ff5-914f-bcf9678da227" providerId="AD"/>
  <p188:author id="{E165E2CE-EEA8-FED4-1896-7D706054A6BA}" name="Gitter, Yulia Katrina" initials="GYK" userId="S::yulia.gitter@wsu.edu::c341266f-16c7-4c94-993d-4fe9dbc1b05d" providerId="AD"/>
  <p188:author id="{6BC7D1FE-BBB3-9BA5-39B6-289BC390AA05}" name="Jessop, Justin Neal" initials="JJ" userId="S::justin.jessop@wsu.edu::c879b4a5-46c3-4782-90b4-aae87149c21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40000"/>
    <a:srgbClr val="00CC00"/>
    <a:srgbClr val="14179F"/>
    <a:srgbClr val="D75B25"/>
    <a:srgbClr val="D84E13"/>
    <a:srgbClr val="F8F8F8"/>
    <a:srgbClr val="FFFFFF"/>
    <a:srgbClr val="6F6F74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73" autoAdjust="0"/>
  </p:normalViewPr>
  <p:slideViewPr>
    <p:cSldViewPr snapToGrid="0">
      <p:cViewPr>
        <p:scale>
          <a:sx n="82" d="100"/>
          <a:sy n="82" d="100"/>
        </p:scale>
        <p:origin x="69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3B62E1F-A4E0-FD06-368A-D66F01A669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5D4B82-9E0F-4CF4-A08C-D6346B6D29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8CF2D-151E-4BD9-A98B-DD9F180C4981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5D5CA7-1155-EA5E-801D-46ABCBA920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42BDE1-16A5-457A-B72C-FFB31403B45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15F0C-DC97-46BC-BE8E-EFA56825A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768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B8937-DE78-4879-A415-F62D4CCBF840}" type="datetimeFigureOut">
              <a:rPr lang="en-US" smtClean="0"/>
              <a:t>5/6/2025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2CB81-F777-4FE9-9455-FAD769109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5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92CB81-F777-4FE9-9455-FAD7691093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34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10" Type="http://schemas.openxmlformats.org/officeDocument/2006/relationships/image" Target="../media/image12.sv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07" y="166979"/>
            <a:ext cx="9692640" cy="7792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07" y="1105233"/>
            <a:ext cx="8595360" cy="4351337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925E9E4-DF9F-40E3-9C2F-3356D5A86E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19086" y="2067617"/>
            <a:ext cx="586540" cy="72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88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30435BA-5D71-90CB-3CA9-44B7AD94919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 descr="A group of machines in a room&#10;&#10;Description automatically generated">
            <a:extLst>
              <a:ext uri="{FF2B5EF4-FFF2-40B4-BE49-F238E27FC236}">
                <a16:creationId xmlns:a16="http://schemas.microsoft.com/office/drawing/2014/main" id="{581EB864-B12F-8F4D-2D42-D03EC4CD5A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8" y="2625771"/>
            <a:ext cx="12219579" cy="412423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F536627-6604-4B9E-8E68-513F53F0C74B}"/>
              </a:ext>
            </a:extLst>
          </p:cNvPr>
          <p:cNvSpPr/>
          <p:nvPr userDrawn="1"/>
        </p:nvSpPr>
        <p:spPr>
          <a:xfrm>
            <a:off x="1" y="4970081"/>
            <a:ext cx="12202160" cy="1902325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0"/>
                </a:schemeClr>
              </a:gs>
              <a:gs pos="100000">
                <a:schemeClr val="tx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925E9E4-DF9F-40E3-9C2F-3356D5A86E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19086" y="2067617"/>
            <a:ext cx="586540" cy="722313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7C400B3-0BEE-2B5E-423F-CC487DFCDF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8675" y="663907"/>
            <a:ext cx="8746699" cy="552050"/>
          </a:xfrm>
        </p:spPr>
        <p:txBody>
          <a:bodyPr>
            <a:noAutofit/>
          </a:bodyPr>
          <a:lstStyle>
            <a:lvl1pPr marL="0" indent="0" algn="l">
              <a:buNone/>
              <a:defRPr sz="32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A9739B-9ACB-7508-370F-3594C54F2C3B}"/>
              </a:ext>
            </a:extLst>
          </p:cNvPr>
          <p:cNvSpPr/>
          <p:nvPr userDrawn="1"/>
        </p:nvSpPr>
        <p:spPr>
          <a:xfrm rot="10800000">
            <a:off x="-17418" y="2586907"/>
            <a:ext cx="12202160" cy="1986039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E221F8E-E634-3B87-AFB3-0FDC4D64A4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8301" y="1343025"/>
            <a:ext cx="8747125" cy="82708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Sentence that describes what to expect</a:t>
            </a:r>
          </a:p>
        </p:txBody>
      </p:sp>
    </p:spTree>
    <p:extLst>
      <p:ext uri="{BB962C8B-B14F-4D97-AF65-F5344CB8AC3E}">
        <p14:creationId xmlns:p14="http://schemas.microsoft.com/office/powerpoint/2010/main" val="3483717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9C69CD9-455D-5A1F-2453-23C2FD5BCE81}"/>
              </a:ext>
            </a:extLst>
          </p:cNvPr>
          <p:cNvSpPr/>
          <p:nvPr userDrawn="1"/>
        </p:nvSpPr>
        <p:spPr>
          <a:xfrm>
            <a:off x="2" y="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 descr="A group of people standing next to a trailer&#10;&#10;Description automatically generated">
            <a:extLst>
              <a:ext uri="{FF2B5EF4-FFF2-40B4-BE49-F238E27FC236}">
                <a16:creationId xmlns:a16="http://schemas.microsoft.com/office/drawing/2014/main" id="{DE9E5C97-8A5C-7B7A-3E0A-FC08DD28E8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058990"/>
            <a:ext cx="4450082" cy="3052865"/>
          </a:xfrm>
          <a:prstGeom prst="rect">
            <a:avLst/>
          </a:prstGeom>
        </p:spPr>
      </p:pic>
      <p:pic>
        <p:nvPicPr>
          <p:cNvPr id="8" name="Picture 7" descr="A glass with a metal object in it&#10;&#10;Description automatically generated">
            <a:extLst>
              <a:ext uri="{FF2B5EF4-FFF2-40B4-BE49-F238E27FC236}">
                <a16:creationId xmlns:a16="http://schemas.microsoft.com/office/drawing/2014/main" id="{227E8F83-814E-CBC5-AF97-7CD884C717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2721" y="2057081"/>
            <a:ext cx="4511042" cy="3054774"/>
          </a:xfrm>
          <a:prstGeom prst="rect">
            <a:avLst/>
          </a:prstGeom>
        </p:spPr>
      </p:pic>
      <p:pic>
        <p:nvPicPr>
          <p:cNvPr id="9" name="Picture 8" descr="A close up of a pile of dirt&#10;&#10;Description automatically generated">
            <a:extLst>
              <a:ext uri="{FF2B5EF4-FFF2-40B4-BE49-F238E27FC236}">
                <a16:creationId xmlns:a16="http://schemas.microsoft.com/office/drawing/2014/main" id="{96161E95-2106-3CA3-A08F-9D030D89397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2" y="2057082"/>
            <a:ext cx="4582158" cy="305477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44641F8-BD13-DD8A-7CB5-3F78DAC51AEC}"/>
              </a:ext>
            </a:extLst>
          </p:cNvPr>
          <p:cNvSpPr/>
          <p:nvPr userDrawn="1"/>
        </p:nvSpPr>
        <p:spPr>
          <a:xfrm>
            <a:off x="-62456" y="2048714"/>
            <a:ext cx="12398693" cy="305286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20000"/>
                </a:schemeClr>
              </a:gs>
              <a:gs pos="62000">
                <a:schemeClr val="tx1">
                  <a:alpha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EC502D8-0149-B113-8850-6E6DA8D76F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9680" y="365760"/>
            <a:ext cx="9692640" cy="1325562"/>
          </a:xfrm>
        </p:spPr>
        <p:txBody>
          <a:bodyPr>
            <a:normAutofit/>
          </a:bodyPr>
          <a:lstStyle>
            <a:lvl1pPr algn="ctr">
              <a:defRPr sz="4800" b="1" u="none">
                <a:latin typeface="+mj-lt"/>
              </a:defRPr>
            </a:lvl1pPr>
          </a:lstStyle>
          <a:p>
            <a:r>
              <a:rPr lang="en-US"/>
              <a:t>Thank You!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C3DDFCB-E73F-28D0-AB19-E72AD3F6FE22}"/>
              </a:ext>
            </a:extLst>
          </p:cNvPr>
          <p:cNvSpPr/>
          <p:nvPr userDrawn="1"/>
        </p:nvSpPr>
        <p:spPr>
          <a:xfrm>
            <a:off x="-10157" y="3148313"/>
            <a:ext cx="12202160" cy="3709686"/>
          </a:xfrm>
          <a:prstGeom prst="rect">
            <a:avLst/>
          </a:prstGeom>
          <a:gradFill>
            <a:gsLst>
              <a:gs pos="0">
                <a:schemeClr val="tx1">
                  <a:lumMod val="65000"/>
                  <a:lumOff val="35000"/>
                  <a:alpha val="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3" name="Picture 12" descr="A qr code on a black background&#10;&#10;Description automatically generated">
            <a:extLst>
              <a:ext uri="{FF2B5EF4-FFF2-40B4-BE49-F238E27FC236}">
                <a16:creationId xmlns:a16="http://schemas.microsoft.com/office/drawing/2014/main" id="{77F76D89-B275-6D09-6CA9-184EBA433D3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3721" y="5241235"/>
            <a:ext cx="1111090" cy="11110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623B599-7C70-48FB-AB04-FD1B8178B5F4}"/>
              </a:ext>
            </a:extLst>
          </p:cNvPr>
          <p:cNvSpPr txBox="1"/>
          <p:nvPr userDrawn="1"/>
        </p:nvSpPr>
        <p:spPr>
          <a:xfrm>
            <a:off x="8664758" y="6349013"/>
            <a:ext cx="326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>
                <a:solidFill>
                  <a:schemeClr val="bg1"/>
                </a:solidFill>
                <a:latin typeface="+mj-lt"/>
              </a:rPr>
              <a:t>https://hydrogen.wsu.edu/</a:t>
            </a:r>
          </a:p>
        </p:txBody>
      </p:sp>
      <p:sp>
        <p:nvSpPr>
          <p:cNvPr id="15" name="Text Placeholder 31">
            <a:extLst>
              <a:ext uri="{FF2B5EF4-FFF2-40B4-BE49-F238E27FC236}">
                <a16:creationId xmlns:a16="http://schemas.microsoft.com/office/drawing/2014/main" id="{381591BF-EDA3-98FB-4EFB-91B0EE82B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884" y="5331080"/>
            <a:ext cx="3514725" cy="1255713"/>
          </a:xfrm>
        </p:spPr>
        <p:txBody>
          <a:bodyPr>
            <a:noAutofit/>
          </a:bodyPr>
          <a:lstStyle>
            <a:lvl1pPr marL="0" indent="0">
              <a:spcBef>
                <a:spcPts val="600"/>
              </a:spcBef>
              <a:buNone/>
              <a:defRPr sz="24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First Last</a:t>
            </a:r>
          </a:p>
          <a:p>
            <a:pPr lvl="0"/>
            <a:r>
              <a:rPr lang="en-US"/>
              <a:t>Email</a:t>
            </a:r>
          </a:p>
          <a:p>
            <a:pPr lvl="0"/>
            <a:r>
              <a:rPr lang="en-US"/>
              <a:t>+1-555-555-5555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CAAA023E-0F23-0614-1EAB-D6C6AE00EE15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545037" y="2608690"/>
            <a:ext cx="9091772" cy="164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04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- Cryosta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machines in a room&#10;&#10;Description automatically generated">
            <a:extLst>
              <a:ext uri="{FF2B5EF4-FFF2-40B4-BE49-F238E27FC236}">
                <a16:creationId xmlns:a16="http://schemas.microsoft.com/office/drawing/2014/main" id="{0F0A3752-0B47-EC4F-A797-263136144B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4114798"/>
            <a:ext cx="12192000" cy="2743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9A872E8-6959-D52E-5C41-81B177FD90F3}"/>
              </a:ext>
            </a:extLst>
          </p:cNvPr>
          <p:cNvSpPr/>
          <p:nvPr userDrawn="1"/>
        </p:nvSpPr>
        <p:spPr>
          <a:xfrm>
            <a:off x="-1" y="4114800"/>
            <a:ext cx="12192002" cy="2743200"/>
          </a:xfrm>
          <a:prstGeom prst="rect">
            <a:avLst/>
          </a:prstGeom>
          <a:gradFill>
            <a:gsLst>
              <a:gs pos="76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3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37" indent="0" algn="ctr">
              <a:buNone/>
              <a:defRPr sz="2200"/>
            </a:lvl2pPr>
            <a:lvl3pPr marL="914473" indent="0" algn="ctr">
              <a:buNone/>
              <a:defRPr sz="2200"/>
            </a:lvl3pPr>
            <a:lvl4pPr marL="1371710" indent="0" algn="ctr">
              <a:buNone/>
              <a:defRPr sz="2000"/>
            </a:lvl4pPr>
            <a:lvl5pPr marL="1828946" indent="0" algn="ctr">
              <a:buNone/>
              <a:defRPr sz="2000"/>
            </a:lvl5pPr>
            <a:lvl6pPr marL="2286183" indent="0" algn="ctr">
              <a:buNone/>
              <a:defRPr sz="2000"/>
            </a:lvl6pPr>
            <a:lvl7pPr marL="2743419" indent="0" algn="ctr">
              <a:buNone/>
              <a:defRPr sz="2000"/>
            </a:lvl7pPr>
            <a:lvl8pPr marL="3200656" indent="0" algn="ctr">
              <a:buNone/>
              <a:defRPr sz="2000"/>
            </a:lvl8pPr>
            <a:lvl9pPr marL="3657893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C8FA5EF-C69E-D7EE-7EF4-5BF9EA582900}"/>
              </a:ext>
            </a:extLst>
          </p:cNvPr>
          <p:cNvSpPr/>
          <p:nvPr userDrawn="1"/>
        </p:nvSpPr>
        <p:spPr>
          <a:xfrm rot="465622">
            <a:off x="1254566" y="2718705"/>
            <a:ext cx="10519735" cy="21286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Right Triangle 3">
            <a:extLst>
              <a:ext uri="{FF2B5EF4-FFF2-40B4-BE49-F238E27FC236}">
                <a16:creationId xmlns:a16="http://schemas.microsoft.com/office/drawing/2014/main" id="{6FE889F3-59FE-B4E0-A271-ECC3F4EAFB0F}"/>
              </a:ext>
            </a:extLst>
          </p:cNvPr>
          <p:cNvSpPr/>
          <p:nvPr userDrawn="1"/>
        </p:nvSpPr>
        <p:spPr>
          <a:xfrm rot="375321" flipH="1">
            <a:off x="346840" y="3643393"/>
            <a:ext cx="1428293" cy="53104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82E7DD9-BE62-B414-85B6-37287D5941A1}"/>
              </a:ext>
            </a:extLst>
          </p:cNvPr>
          <p:cNvSpPr/>
          <p:nvPr userDrawn="1"/>
        </p:nvSpPr>
        <p:spPr>
          <a:xfrm>
            <a:off x="11489800" y="3777521"/>
            <a:ext cx="732020" cy="1691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61773C8-B73A-84E1-F017-055FD615DD1E}"/>
              </a:ext>
            </a:extLst>
          </p:cNvPr>
          <p:cNvSpPr/>
          <p:nvPr userDrawn="1"/>
        </p:nvSpPr>
        <p:spPr>
          <a:xfrm>
            <a:off x="8935279" y="4337252"/>
            <a:ext cx="1927095" cy="1927095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 descr="A white object with a black background&#10;&#10;Description automatically generated">
            <a:extLst>
              <a:ext uri="{FF2B5EF4-FFF2-40B4-BE49-F238E27FC236}">
                <a16:creationId xmlns:a16="http://schemas.microsoft.com/office/drawing/2014/main" id="{70DB9D21-CEE0-2E59-21EC-6F3A0B87C2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823241"/>
            <a:ext cx="12192002" cy="2622208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D307C274-DBCF-2702-380F-7D3C64DB70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77" y="6021311"/>
            <a:ext cx="32480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2C7F083-932B-5349-7D15-002C1612C8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40" y="457209"/>
            <a:ext cx="9418320" cy="1476379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1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7DFE8B2-5E24-BE1A-174C-D45E2B3B2DE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469" y="2117093"/>
            <a:ext cx="4691063" cy="2209998"/>
          </a:xfrm>
        </p:spPr>
        <p:txBody>
          <a:bodyPr/>
          <a:lstStyle>
            <a:lvl1pPr marL="0" indent="0" algn="ctr" fontAlgn="base">
              <a:spcBef>
                <a:spcPts val="0"/>
              </a:spcBef>
              <a:buNone/>
              <a:defRPr/>
            </a:lvl1pPr>
          </a:lstStyle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Subtitle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algn="ctr" fontAlgn="base">
              <a:spcBef>
                <a:spcPts val="0"/>
              </a:spcBef>
            </a:pPr>
            <a:endParaRPr lang="en-US" sz="1800" b="1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</a:t>
            </a:r>
          </a:p>
          <a:p>
            <a:pPr algn="ctr" fontAlgn="base">
              <a:spcBef>
                <a:spcPts val="0"/>
              </a:spcBef>
            </a:pPr>
            <a:endParaRPr lang="en-US" sz="180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ts val="0"/>
              </a:spcBef>
            </a:pPr>
            <a:r>
              <a:rPr lang="en-US" sz="18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81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CF11361-4183-874E-56BF-8EBB710E8BEF}"/>
              </a:ext>
            </a:extLst>
          </p:cNvPr>
          <p:cNvGrpSpPr/>
          <p:nvPr userDrawn="1"/>
        </p:nvGrpSpPr>
        <p:grpSpPr>
          <a:xfrm>
            <a:off x="9381733" y="11578"/>
            <a:ext cx="2879820" cy="6869571"/>
            <a:chOff x="9381191" y="-11572"/>
            <a:chExt cx="2840623" cy="6869574"/>
          </a:xfrm>
        </p:grpSpPr>
        <p:sp>
          <p:nvSpPr>
            <p:cNvPr id="10" name="Right Triangle 9">
              <a:extLst>
                <a:ext uri="{FF2B5EF4-FFF2-40B4-BE49-F238E27FC236}">
                  <a16:creationId xmlns:a16="http://schemas.microsoft.com/office/drawing/2014/main" id="{D7E0D2AB-8148-3E37-571F-BF1AC576FC26}"/>
                </a:ext>
              </a:extLst>
            </p:cNvPr>
            <p:cNvSpPr/>
            <p:nvPr userDrawn="1"/>
          </p:nvSpPr>
          <p:spPr>
            <a:xfrm flipH="1">
              <a:off x="11259549" y="-4"/>
              <a:ext cx="912683" cy="6858006"/>
            </a:xfrm>
            <a:prstGeom prst="rtTriangle">
              <a:avLst/>
            </a:prstGeom>
            <a:gradFill>
              <a:gsLst>
                <a:gs pos="2800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CBCC2E0-8C7A-6318-26D8-3DB24518888A}"/>
                </a:ext>
              </a:extLst>
            </p:cNvPr>
            <p:cNvGrpSpPr/>
            <p:nvPr userDrawn="1"/>
          </p:nvGrpSpPr>
          <p:grpSpPr>
            <a:xfrm>
              <a:off x="9381191" y="-11572"/>
              <a:ext cx="2840623" cy="6858002"/>
              <a:chOff x="9042286" y="-367851"/>
              <a:chExt cx="2840623" cy="6858002"/>
            </a:xfrm>
          </p:grpSpPr>
          <p:pic>
            <p:nvPicPr>
              <p:cNvPr id="5" name="Picture 4" descr="A black background with white dots&#10;&#10;Description automatically generated">
                <a:extLst>
                  <a:ext uri="{FF2B5EF4-FFF2-40B4-BE49-F238E27FC236}">
                    <a16:creationId xmlns:a16="http://schemas.microsoft.com/office/drawing/2014/main" id="{09A51DC8-628F-9FF1-BDA7-23250A1A27FE}"/>
                  </a:ext>
                </a:extLst>
              </p:cNvPr>
              <p:cNvPicPr>
                <a:picLocks noChangeAspect="1"/>
              </p:cNvPicPr>
              <p:nvPr userDrawn="1"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7033597" y="1640838"/>
                <a:ext cx="6858002" cy="2840623"/>
              </a:xfrm>
              <a:prstGeom prst="rect">
                <a:avLst/>
              </a:prstGeom>
            </p:spPr>
          </p:pic>
          <p:pic>
            <p:nvPicPr>
              <p:cNvPr id="14" name="Picture 13" descr="A picture containing text, logo, font, graphics&#10;&#10;Description automatically generated">
                <a:extLst>
                  <a:ext uri="{FF2B5EF4-FFF2-40B4-BE49-F238E27FC236}">
                    <a16:creationId xmlns:a16="http://schemas.microsoft.com/office/drawing/2014/main" id="{71566130-211C-2D6F-FF08-1F0608617D2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462598" y="4624869"/>
                <a:ext cx="1190669" cy="1157930"/>
              </a:xfrm>
              <a:prstGeom prst="rect">
                <a:avLst/>
              </a:prstGeom>
            </p:spPr>
          </p:pic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1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 descr="A picture containing screenshot, black and white&#10;&#10;Description automatically generated">
            <a:extLst>
              <a:ext uri="{FF2B5EF4-FFF2-40B4-BE49-F238E27FC236}">
                <a16:creationId xmlns:a16="http://schemas.microsoft.com/office/drawing/2014/main" id="{CA56ED17-6C32-81A6-7A40-8253476735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956834" y="2007093"/>
            <a:ext cx="8831918" cy="156677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07E19D3-36D7-2451-1AC2-DF8BBE2706E6}"/>
              </a:ext>
            </a:extLst>
          </p:cNvPr>
          <p:cNvSpPr/>
          <p:nvPr userDrawn="1"/>
        </p:nvSpPr>
        <p:spPr>
          <a:xfrm>
            <a:off x="7251193" y="4478632"/>
            <a:ext cx="1124050" cy="109061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9D35E58-5B36-0D57-4B7C-B5E2EC6DC198}"/>
              </a:ext>
            </a:extLst>
          </p:cNvPr>
          <p:cNvSpPr txBox="1">
            <a:spLocks/>
          </p:cNvSpPr>
          <p:nvPr userDrawn="1"/>
        </p:nvSpPr>
        <p:spPr>
          <a:xfrm>
            <a:off x="11398308" y="6264277"/>
            <a:ext cx="773927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9B8E0C-31FB-4A04-9C08-0763636C22AC}" type="slidenum">
              <a:rPr lang="en-US" sz="3200" smtClean="0">
                <a:solidFill>
                  <a:schemeClr val="bg1"/>
                </a:solidFill>
              </a:rPr>
              <a:pPr/>
              <a:t>‹#›</a:t>
            </a:fld>
            <a:endParaRPr lang="en-US" sz="3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51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8" r:id="rId2"/>
    <p:sldLayoutId id="2147483677" r:id="rId3"/>
    <p:sldLayoutId id="2147483687" r:id="rId4"/>
  </p:sldLayoutIdLst>
  <p:hf hdr="0" dt="0"/>
  <p:txStyles>
    <p:titleStyle>
      <a:lvl1pPr algn="l" defTabSz="914473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95" indent="-182895" algn="l" defTabSz="914473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37" indent="-182895" algn="l" defTabSz="914473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79" indent="-182895" algn="l" defTabSz="914473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920" indent="-182895" algn="l" defTabSz="914473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262" indent="-182895" algn="l" defTabSz="914473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128" indent="-228618" algn="l" defTabSz="914473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152" indent="-228618" algn="l" defTabSz="914473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176" indent="-228618" algn="l" defTabSz="914473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200" indent="-228618" algn="l" defTabSz="914473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7" algn="l" defTabSz="9144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3" algn="l" defTabSz="9144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0" algn="l" defTabSz="9144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46" algn="l" defTabSz="9144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83" algn="l" defTabSz="9144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19" algn="l" defTabSz="9144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56" algn="l" defTabSz="9144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93" algn="l" defTabSz="9144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9.png"/><Relationship Id="rId7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0.png"/><Relationship Id="rId4" Type="http://schemas.openxmlformats.org/officeDocument/2006/relationships/image" Target="../media/image39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6.pn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trinity.templeton@wsu.ed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png"/><Relationship Id="rId7" Type="http://schemas.openxmlformats.org/officeDocument/2006/relationships/image" Target="../media/image3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0.png"/><Relationship Id="rId5" Type="http://schemas.openxmlformats.org/officeDocument/2006/relationships/image" Target="../media/image27.png"/><Relationship Id="rId10" Type="http://schemas.openxmlformats.org/officeDocument/2006/relationships/image" Target="../media/image35.png"/><Relationship Id="rId4" Type="http://schemas.openxmlformats.org/officeDocument/2006/relationships/image" Target="../media/image32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90.png"/><Relationship Id="rId7" Type="http://schemas.openxmlformats.org/officeDocument/2006/relationships/image" Target="../media/image4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86840" y="573389"/>
            <a:ext cx="9418320" cy="929485"/>
          </a:xfr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ts val="0"/>
              </a:spcBef>
            </a:pPr>
            <a:r>
              <a:rPr lang="en-US" sz="3200" dirty="0"/>
              <a:t>Lumped-Element Modeling of Density Wave Oscillations in Two-Phase Hydrogen Flows</a:t>
            </a:r>
            <a:endParaRPr lang="en-US" sz="3200" dirty="0">
              <a:ea typeface="Times New Roman" panose="02020603050405020304" pitchFamily="18" charset="0"/>
              <a:cs typeface="Times"/>
            </a:endParaRPr>
          </a:p>
        </p:txBody>
      </p:sp>
      <p:sp>
        <p:nvSpPr>
          <p:cNvPr id="11" name="AutoShape 4" descr="https://brand.wsu.edu/wp-content/themes/brand/images/pages/logos/wsu-signature-vertical.svg">
            <a:extLst>
              <a:ext uri="{FF2B5EF4-FFF2-40B4-BE49-F238E27FC236}">
                <a16:creationId xmlns:a16="http://schemas.microsoft.com/office/drawing/2014/main" id="{8026683C-5A44-4E78-906B-B642BEAEAEA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52598" y="2136808"/>
            <a:ext cx="3466894" cy="346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37">
              <a:defRPr/>
            </a:pPr>
            <a:endParaRPr lang="en-US">
              <a:solidFill>
                <a:srgbClr val="FFFFFF"/>
              </a:solidFill>
              <a:latin typeface="Century Schoolbook" panose="02040604050505020304"/>
            </a:endParaRP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6765D175-E164-F327-C223-34B41F15104E}"/>
              </a:ext>
            </a:extLst>
          </p:cNvPr>
          <p:cNvSpPr txBox="1">
            <a:spLocks/>
          </p:cNvSpPr>
          <p:nvPr/>
        </p:nvSpPr>
        <p:spPr>
          <a:xfrm>
            <a:off x="0" y="1726310"/>
            <a:ext cx="12192000" cy="22113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2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dirty="0">
                <a:cs typeface="Times New Roman"/>
              </a:rPr>
              <a:t>C1Or4A-05</a:t>
            </a:r>
          </a:p>
          <a:p>
            <a:pPr algn="ctr"/>
            <a:endParaRPr lang="en-US" sz="1800" dirty="0">
              <a:cs typeface="Times New Roman"/>
            </a:endParaRPr>
          </a:p>
          <a:p>
            <a:pPr algn="ctr"/>
            <a:r>
              <a:rPr lang="en-US" sz="1800" dirty="0">
                <a:cs typeface="Times New Roman"/>
              </a:rPr>
              <a:t>Trinity Templeton, Professor Konstantin Matveev, and Professor Jacob Leachman</a:t>
            </a:r>
          </a:p>
          <a:p>
            <a:pPr algn="ctr"/>
            <a:endParaRPr lang="en-US" sz="1800" dirty="0">
              <a:cs typeface="Times New Roman"/>
            </a:endParaRPr>
          </a:p>
          <a:p>
            <a:pPr algn="ctr"/>
            <a:r>
              <a:rPr lang="en-US" sz="1800" dirty="0">
                <a:cs typeface="Times New Roman"/>
              </a:rPr>
              <a:t>Cryogenic Engineering Conference</a:t>
            </a:r>
          </a:p>
          <a:p>
            <a:pPr algn="ctr"/>
            <a:endParaRPr lang="en-US" sz="1800" dirty="0">
              <a:cs typeface="Times New Roman"/>
            </a:endParaRPr>
          </a:p>
          <a:p>
            <a:pPr algn="ctr"/>
            <a:r>
              <a:rPr lang="en-US" sz="1800" dirty="0">
                <a:cs typeface="Times New Roman"/>
              </a:rPr>
              <a:t>Reno, Nevada</a:t>
            </a:r>
          </a:p>
          <a:p>
            <a:pPr algn="ctr"/>
            <a:endParaRPr lang="en-US" sz="1800" dirty="0">
              <a:cs typeface="Times New Roman"/>
            </a:endParaRPr>
          </a:p>
          <a:p>
            <a:pPr algn="ctr"/>
            <a:r>
              <a:rPr lang="en-US" sz="1800" dirty="0">
                <a:cs typeface="Times New Roman"/>
              </a:rPr>
              <a:t>May 19</a:t>
            </a:r>
            <a:r>
              <a:rPr lang="en-US" sz="1800" baseline="30000" dirty="0">
                <a:cs typeface="Times New Roman"/>
              </a:rPr>
              <a:t>th</a:t>
            </a:r>
            <a:r>
              <a:rPr lang="en-US" sz="1800" dirty="0">
                <a:cs typeface="Times New Roman"/>
              </a:rPr>
              <a:t>, 2025</a:t>
            </a:r>
          </a:p>
        </p:txBody>
      </p:sp>
      <p:pic>
        <p:nvPicPr>
          <p:cNvPr id="6" name="Picture 5" descr="A logo in a circle&#10;&#10;Description automatically generated">
            <a:extLst>
              <a:ext uri="{FF2B5EF4-FFF2-40B4-BE49-F238E27FC236}">
                <a16:creationId xmlns:a16="http://schemas.microsoft.com/office/drawing/2014/main" id="{C27DC709-3A0A-E1FB-C455-550F4C6CDB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3502" y="4368276"/>
            <a:ext cx="1923604" cy="19236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DE6752-E225-FF96-AEDD-9C1E5A784455}"/>
              </a:ext>
            </a:extLst>
          </p:cNvPr>
          <p:cNvSpPr txBox="1"/>
          <p:nvPr/>
        </p:nvSpPr>
        <p:spPr>
          <a:xfrm>
            <a:off x="8043786" y="2677876"/>
            <a:ext cx="42119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u="sng" dirty="0"/>
          </a:p>
          <a:p>
            <a:pPr marL="342900" indent="-342900">
              <a:buAutoNum type="arabicPeriod"/>
            </a:pPr>
            <a:r>
              <a:rPr lang="en-US" sz="1200" dirty="0"/>
              <a:t>Flow Boiling and Instabilities in Cryogenic Systems</a:t>
            </a:r>
          </a:p>
          <a:p>
            <a:pPr marL="342900" indent="-342900">
              <a:buAutoNum type="arabicPeriod"/>
            </a:pPr>
            <a:r>
              <a:rPr lang="en-US" sz="1200" dirty="0"/>
              <a:t>Density Wave Oscillations</a:t>
            </a:r>
          </a:p>
          <a:p>
            <a:pPr marL="342900" indent="-342900">
              <a:buAutoNum type="arabicPeriod"/>
            </a:pPr>
            <a:r>
              <a:rPr lang="en-US" sz="1200" dirty="0"/>
              <a:t>Modeling</a:t>
            </a:r>
          </a:p>
          <a:p>
            <a:pPr marL="342900" indent="-342900">
              <a:buAutoNum type="arabicPeriod"/>
            </a:pPr>
            <a:r>
              <a:rPr lang="en-US" sz="1200" dirty="0"/>
              <a:t>Validation of the Stability Boundary for Freon-113 and Liquid Nitrogen</a:t>
            </a:r>
          </a:p>
          <a:p>
            <a:pPr marL="342900" indent="-342900">
              <a:buAutoNum type="arabicPeriod"/>
            </a:pPr>
            <a:r>
              <a:rPr lang="en-US" sz="1200" dirty="0"/>
              <a:t>Liquid Hydrogen Results</a:t>
            </a:r>
          </a:p>
          <a:p>
            <a:pPr marL="342900" indent="-342900">
              <a:buAutoNum type="arabicPeriod"/>
            </a:pPr>
            <a:r>
              <a:rPr lang="en-US" sz="1200" dirty="0"/>
              <a:t>Future Work and Conclusions</a:t>
            </a:r>
          </a:p>
          <a:p>
            <a:pPr marL="342900" indent="-342900">
              <a:buAutoNum type="arabicPeriod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43942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1412C1-E4FA-C451-8F56-6757D9B17D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E131A-84E8-557A-2C2C-51DBE369F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Transient Response: Limit Cycle Oscillations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855790C-61B0-F9CA-77AF-28C18EEB19B2}"/>
              </a:ext>
            </a:extLst>
          </p:cNvPr>
          <p:cNvSpPr/>
          <p:nvPr/>
        </p:nvSpPr>
        <p:spPr>
          <a:xfrm>
            <a:off x="1947994" y="3561212"/>
            <a:ext cx="937967" cy="2055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Content Placeholder 2">
                <a:extLst>
                  <a:ext uri="{FF2B5EF4-FFF2-40B4-BE49-F238E27FC236}">
                    <a16:creationId xmlns:a16="http://schemas.microsoft.com/office/drawing/2014/main" id="{D7619BC4-A181-B7B5-6485-E2D0AC24567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72406437"/>
                  </p:ext>
                </p:extLst>
              </p:nvPr>
            </p:nvGraphicFramePr>
            <p:xfrm>
              <a:off x="452924" y="1060463"/>
              <a:ext cx="10392736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9092">
                      <a:extLst>
                        <a:ext uri="{9D8B030D-6E8A-4147-A177-3AD203B41FA5}">
                          <a16:colId xmlns:a16="http://schemas.microsoft.com/office/drawing/2014/main" val="101643392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2327958077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2644423597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2564654481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1085641807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2512421167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3471829792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3484996883"/>
                        </a:ext>
                      </a:extLst>
                    </a:gridCol>
                  </a:tblGrid>
                  <a:tr h="7989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Fluid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Mean pressure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Mean velocity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𝒖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Tube length (L)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Diameter (d)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Inlet resistance coefficient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𝒊𝒏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)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73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Outlet resistance coefficient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𝒆𝒙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)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Heat input (Q)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1638255"/>
                      </a:ext>
                    </a:extLst>
                  </a:tr>
                  <a:tr h="3135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Liquid hydrogen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 [bar]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 [m/s]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 [m]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 [cm]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Variable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42057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Content Placeholder 2">
                <a:extLst>
                  <a:ext uri="{FF2B5EF4-FFF2-40B4-BE49-F238E27FC236}">
                    <a16:creationId xmlns:a16="http://schemas.microsoft.com/office/drawing/2014/main" id="{D7619BC4-A181-B7B5-6485-E2D0AC245676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72406437"/>
                  </p:ext>
                </p:extLst>
              </p:nvPr>
            </p:nvGraphicFramePr>
            <p:xfrm>
              <a:off x="452924" y="1060463"/>
              <a:ext cx="10392736" cy="1463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9092">
                      <a:extLst>
                        <a:ext uri="{9D8B030D-6E8A-4147-A177-3AD203B41FA5}">
                          <a16:colId xmlns:a16="http://schemas.microsoft.com/office/drawing/2014/main" val="101643392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2327958077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2644423597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2564654481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1085641807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2512421167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3471829792"/>
                        </a:ext>
                      </a:extLst>
                    </a:gridCol>
                    <a:gridCol w="1299092">
                      <a:extLst>
                        <a:ext uri="{9D8B030D-6E8A-4147-A177-3AD203B41FA5}">
                          <a16:colId xmlns:a16="http://schemas.microsoft.com/office/drawing/2014/main" val="3484996883"/>
                        </a:ext>
                      </a:extLst>
                    </a:gridCol>
                  </a:tblGrid>
                  <a:tr h="944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Fluid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9533" t="-641" r="-598131" b="-60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00469" t="-641" r="-500939" b="-60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Tube length (L)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Diameter (d)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498131" t="-641" r="-199533" b="-60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600939" t="-641" r="-100469" b="-60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Heat input (Q)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81638255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Liquid hydrogen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3 [bar]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 [m/s]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 [m]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 [cm]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Variable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420572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5705C325-B255-B08F-EC07-8EEACAF7CD7D}"/>
              </a:ext>
            </a:extLst>
          </p:cNvPr>
          <p:cNvGrpSpPr/>
          <p:nvPr/>
        </p:nvGrpSpPr>
        <p:grpSpPr>
          <a:xfrm>
            <a:off x="4316477" y="2512294"/>
            <a:ext cx="3559046" cy="4360460"/>
            <a:chOff x="671261" y="1216729"/>
            <a:chExt cx="3412077" cy="4197577"/>
          </a:xfrm>
        </p:grpSpPr>
        <p:sp>
          <p:nvSpPr>
            <p:cNvPr id="6" name="Cylinder 5">
              <a:extLst>
                <a:ext uri="{FF2B5EF4-FFF2-40B4-BE49-F238E27FC236}">
                  <a16:creationId xmlns:a16="http://schemas.microsoft.com/office/drawing/2014/main" id="{85672D58-6DE2-BE7B-A14F-4E1B8652E885}"/>
                </a:ext>
              </a:extLst>
            </p:cNvPr>
            <p:cNvSpPr/>
            <p:nvPr/>
          </p:nvSpPr>
          <p:spPr>
            <a:xfrm>
              <a:off x="1606290" y="1639172"/>
              <a:ext cx="799885" cy="3161874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ylinder 6">
              <a:extLst>
                <a:ext uri="{FF2B5EF4-FFF2-40B4-BE49-F238E27FC236}">
                  <a16:creationId xmlns:a16="http://schemas.microsoft.com/office/drawing/2014/main" id="{F31246E8-C4B9-F21C-BCF4-C926577D306C}"/>
                </a:ext>
              </a:extLst>
            </p:cNvPr>
            <p:cNvSpPr/>
            <p:nvPr/>
          </p:nvSpPr>
          <p:spPr>
            <a:xfrm>
              <a:off x="1606290" y="3611633"/>
              <a:ext cx="799885" cy="1189415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4C252602-AE06-6E41-2B08-4EB48C8690BD}"/>
                </a:ext>
              </a:extLst>
            </p:cNvPr>
            <p:cNvSpPr/>
            <p:nvPr/>
          </p:nvSpPr>
          <p:spPr>
            <a:xfrm>
              <a:off x="1134523" y="2166153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0F650EA4-4D4E-79DE-2058-0AF840D15A00}"/>
                </a:ext>
              </a:extLst>
            </p:cNvPr>
            <p:cNvSpPr/>
            <p:nvPr/>
          </p:nvSpPr>
          <p:spPr>
            <a:xfrm>
              <a:off x="1136073" y="3164442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2D0A0BE7-1B41-F81F-8D69-C54633BAF32B}"/>
                </a:ext>
              </a:extLst>
            </p:cNvPr>
            <p:cNvSpPr/>
            <p:nvPr/>
          </p:nvSpPr>
          <p:spPr>
            <a:xfrm>
              <a:off x="1136073" y="4150673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Up 12">
              <a:extLst>
                <a:ext uri="{FF2B5EF4-FFF2-40B4-BE49-F238E27FC236}">
                  <a16:creationId xmlns:a16="http://schemas.microsoft.com/office/drawing/2014/main" id="{04E024A6-E97D-4E4E-B496-86279027BAA0}"/>
                </a:ext>
              </a:extLst>
            </p:cNvPr>
            <p:cNvSpPr/>
            <p:nvPr/>
          </p:nvSpPr>
          <p:spPr>
            <a:xfrm>
              <a:off x="1959728" y="4840941"/>
              <a:ext cx="93009" cy="456468"/>
            </a:xfrm>
            <a:prstGeom prst="upArrow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AC5F7D40-41CD-F053-5F30-61DC295A6DD7}"/>
                </a:ext>
              </a:extLst>
            </p:cNvPr>
            <p:cNvSpPr/>
            <p:nvPr/>
          </p:nvSpPr>
          <p:spPr>
            <a:xfrm>
              <a:off x="1989955" y="2118834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8855FA88-A27E-581F-CAF9-1B1468CC92C1}"/>
                </a:ext>
              </a:extLst>
            </p:cNvPr>
            <p:cNvSpPr/>
            <p:nvPr/>
          </p:nvSpPr>
          <p:spPr>
            <a:xfrm>
              <a:off x="1653314" y="1890601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Connector 18">
              <a:extLst>
                <a:ext uri="{FF2B5EF4-FFF2-40B4-BE49-F238E27FC236}">
                  <a16:creationId xmlns:a16="http://schemas.microsoft.com/office/drawing/2014/main" id="{05F1B25D-BA90-FA2A-005A-2E1470204E4E}"/>
                </a:ext>
              </a:extLst>
            </p:cNvPr>
            <p:cNvSpPr/>
            <p:nvPr/>
          </p:nvSpPr>
          <p:spPr>
            <a:xfrm>
              <a:off x="1940928" y="2797651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F5EABDB3-3C3B-D72C-5AB2-0A9F7F6FDD2D}"/>
                </a:ext>
              </a:extLst>
            </p:cNvPr>
            <p:cNvSpPr/>
            <p:nvPr/>
          </p:nvSpPr>
          <p:spPr>
            <a:xfrm>
              <a:off x="2206462" y="1843285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lowchart: Connector 20">
              <a:extLst>
                <a:ext uri="{FF2B5EF4-FFF2-40B4-BE49-F238E27FC236}">
                  <a16:creationId xmlns:a16="http://schemas.microsoft.com/office/drawing/2014/main" id="{D6D20AA7-C591-7C95-2577-9D9A832147AE}"/>
                </a:ext>
              </a:extLst>
            </p:cNvPr>
            <p:cNvSpPr/>
            <p:nvPr/>
          </p:nvSpPr>
          <p:spPr>
            <a:xfrm>
              <a:off x="1657766" y="2530937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lowchart: Connector 21">
              <a:extLst>
                <a:ext uri="{FF2B5EF4-FFF2-40B4-BE49-F238E27FC236}">
                  <a16:creationId xmlns:a16="http://schemas.microsoft.com/office/drawing/2014/main" id="{FD08AAF6-F7E9-5A32-F8F4-8E12D1A724AF}"/>
                </a:ext>
              </a:extLst>
            </p:cNvPr>
            <p:cNvSpPr/>
            <p:nvPr/>
          </p:nvSpPr>
          <p:spPr>
            <a:xfrm>
              <a:off x="2205556" y="2892603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157EC690-EE1C-6C8D-CF58-11ADC36DD4C9}"/>
                </a:ext>
              </a:extLst>
            </p:cNvPr>
            <p:cNvSpPr/>
            <p:nvPr/>
          </p:nvSpPr>
          <p:spPr>
            <a:xfrm>
              <a:off x="2189537" y="2600815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03B82C72-100E-159A-C55F-20D696ECA625}"/>
                </a:ext>
              </a:extLst>
            </p:cNvPr>
            <p:cNvSpPr/>
            <p:nvPr/>
          </p:nvSpPr>
          <p:spPr>
            <a:xfrm>
              <a:off x="1706921" y="3514677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E8104677-3B43-E664-F8C4-292397C11B3D}"/>
                </a:ext>
              </a:extLst>
            </p:cNvPr>
            <p:cNvSpPr/>
            <p:nvPr/>
          </p:nvSpPr>
          <p:spPr>
            <a:xfrm>
              <a:off x="2085418" y="3157483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7C570FD0-037C-C08F-CC71-63757F181F0E}"/>
                </a:ext>
              </a:extLst>
            </p:cNvPr>
            <p:cNvSpPr/>
            <p:nvPr/>
          </p:nvSpPr>
          <p:spPr>
            <a:xfrm>
              <a:off x="2274928" y="3352550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FDDB121D-41A0-9428-B9E8-6BA8D95E3F16}"/>
                </a:ext>
              </a:extLst>
            </p:cNvPr>
            <p:cNvSpPr/>
            <p:nvPr/>
          </p:nvSpPr>
          <p:spPr>
            <a:xfrm>
              <a:off x="2229329" y="3539729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lowchart: Connector 31">
              <a:extLst>
                <a:ext uri="{FF2B5EF4-FFF2-40B4-BE49-F238E27FC236}">
                  <a16:creationId xmlns:a16="http://schemas.microsoft.com/office/drawing/2014/main" id="{D98B7889-53E4-9AF8-2634-9E8A42EE7D1F}"/>
                </a:ext>
              </a:extLst>
            </p:cNvPr>
            <p:cNvSpPr/>
            <p:nvPr/>
          </p:nvSpPr>
          <p:spPr>
            <a:xfrm>
              <a:off x="1726552" y="2249531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lowchart: Connector 32">
              <a:extLst>
                <a:ext uri="{FF2B5EF4-FFF2-40B4-BE49-F238E27FC236}">
                  <a16:creationId xmlns:a16="http://schemas.microsoft.com/office/drawing/2014/main" id="{65FCCA7D-F694-9ED3-96B5-2A4A3B03C460}"/>
                </a:ext>
              </a:extLst>
            </p:cNvPr>
            <p:cNvSpPr/>
            <p:nvPr/>
          </p:nvSpPr>
          <p:spPr>
            <a:xfrm>
              <a:off x="1726552" y="3146810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id="{924F1305-C256-1237-0DBF-B0E7DA9FC2CA}"/>
                </a:ext>
              </a:extLst>
            </p:cNvPr>
            <p:cNvSpPr/>
            <p:nvPr/>
          </p:nvSpPr>
          <p:spPr>
            <a:xfrm>
              <a:off x="1945971" y="2446689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lowchart: Connector 34">
              <a:extLst>
                <a:ext uri="{FF2B5EF4-FFF2-40B4-BE49-F238E27FC236}">
                  <a16:creationId xmlns:a16="http://schemas.microsoft.com/office/drawing/2014/main" id="{FA839E18-A8A5-5740-C1B5-B80B4EB075E7}"/>
                </a:ext>
              </a:extLst>
            </p:cNvPr>
            <p:cNvSpPr/>
            <p:nvPr/>
          </p:nvSpPr>
          <p:spPr>
            <a:xfrm>
              <a:off x="1959210" y="3348144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lowchart: Connector 35">
              <a:extLst>
                <a:ext uri="{FF2B5EF4-FFF2-40B4-BE49-F238E27FC236}">
                  <a16:creationId xmlns:a16="http://schemas.microsoft.com/office/drawing/2014/main" id="{45E1E466-2009-C6E0-4DC8-11684BE89EBD}"/>
                </a:ext>
              </a:extLst>
            </p:cNvPr>
            <p:cNvSpPr/>
            <p:nvPr/>
          </p:nvSpPr>
          <p:spPr>
            <a:xfrm>
              <a:off x="1693028" y="2879683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lowchart: Connector 36">
              <a:extLst>
                <a:ext uri="{FF2B5EF4-FFF2-40B4-BE49-F238E27FC236}">
                  <a16:creationId xmlns:a16="http://schemas.microsoft.com/office/drawing/2014/main" id="{8AE4CF61-3F1E-D23B-A55B-7FCF58AE1EDD}"/>
                </a:ext>
              </a:extLst>
            </p:cNvPr>
            <p:cNvSpPr/>
            <p:nvPr/>
          </p:nvSpPr>
          <p:spPr>
            <a:xfrm>
              <a:off x="2262852" y="2415491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A08C9CC-1720-7558-70D9-2BE86605DFA5}"/>
                </a:ext>
              </a:extLst>
            </p:cNvPr>
            <p:cNvSpPr txBox="1"/>
            <p:nvPr/>
          </p:nvSpPr>
          <p:spPr>
            <a:xfrm>
              <a:off x="2406175" y="1639170"/>
              <a:ext cx="316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+mj-lt"/>
                  <a:cs typeface="Times New Roman" panose="02020603050405020304" pitchFamily="18" charset="0"/>
                </a:rPr>
                <a:t>Z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21DC271-2E6E-D866-FDEB-0286059FA9AB}"/>
                </a:ext>
              </a:extLst>
            </p:cNvPr>
            <p:cNvSpPr txBox="1"/>
            <p:nvPr/>
          </p:nvSpPr>
          <p:spPr>
            <a:xfrm>
              <a:off x="2399533" y="4529061"/>
              <a:ext cx="316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+mj-lt"/>
                  <a:cs typeface="Times New Roman" panose="02020603050405020304" pitchFamily="18" charset="0"/>
                </a:rPr>
                <a:t>0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0C1AA04-A2EE-D4EF-766C-43E97D339CB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448936" y="1683706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58C6567-26CD-E650-D6B6-E6A906044C5D}"/>
                </a:ext>
              </a:extLst>
            </p:cNvPr>
            <p:cNvSpPr/>
            <p:nvPr/>
          </p:nvSpPr>
          <p:spPr>
            <a:xfrm>
              <a:off x="1606290" y="1639170"/>
              <a:ext cx="793243" cy="207175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659D404-E061-291D-2D3C-B1CA5BCDBA9E}"/>
                </a:ext>
              </a:extLst>
            </p:cNvPr>
            <p:cNvSpPr/>
            <p:nvPr/>
          </p:nvSpPr>
          <p:spPr>
            <a:xfrm>
              <a:off x="1610315" y="4627685"/>
              <a:ext cx="786600" cy="172413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3C64557-26A5-0BAD-3868-F2F980C9CFB5}"/>
                </a:ext>
              </a:extLst>
            </p:cNvPr>
            <p:cNvSpPr/>
            <p:nvPr/>
          </p:nvSpPr>
          <p:spPr>
            <a:xfrm>
              <a:off x="1898606" y="1674652"/>
              <a:ext cx="210018" cy="9216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B1AA062-D555-F746-37A2-392EC4CAA4F8}"/>
                </a:ext>
              </a:extLst>
            </p:cNvPr>
            <p:cNvSpPr/>
            <p:nvPr/>
          </p:nvSpPr>
          <p:spPr>
            <a:xfrm>
              <a:off x="1898606" y="4666073"/>
              <a:ext cx="210018" cy="92164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5BA904F7-B4F8-2224-17BD-731E6600C45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983995" y="1683707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F1FBE43C-06A6-AF14-1BA2-D5191AA08F9F}"/>
                    </a:ext>
                  </a:extLst>
                </p:cNvPr>
                <p:cNvSpPr txBox="1"/>
                <p:nvPr/>
              </p:nvSpPr>
              <p:spPr>
                <a:xfrm>
                  <a:off x="2921481" y="2217900"/>
                  <a:ext cx="116185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𝒕𝒐𝒕</m:t>
                          </m:r>
                        </m:sub>
                      </m:sSub>
                    </m:oMath>
                  </a14:m>
                  <a:r>
                    <a:rPr lang="en-US" sz="1400" b="1" dirty="0">
                      <a:latin typeface="+mj-lt"/>
                      <a:cs typeface="Times New Roman" panose="02020603050405020304" pitchFamily="18" charset="0"/>
                    </a:rPr>
                    <a:t> = Constant</a:t>
                  </a:r>
                </a:p>
              </p:txBody>
            </p:sp>
          </mc:Choice>
          <mc:Fallback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F1FBE43C-06A6-AF14-1BA2-D5191AA08F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1481" y="2217900"/>
                  <a:ext cx="1161857" cy="523220"/>
                </a:xfrm>
                <a:prstGeom prst="rect">
                  <a:avLst/>
                </a:prstGeom>
                <a:blipFill>
                  <a:blip r:embed="rId3"/>
                  <a:stretch>
                    <a:fillRect t="-2247" b="-67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D5F0B2F-A1BC-31CD-F296-31A003B276AB}"/>
                </a:ext>
              </a:extLst>
            </p:cNvPr>
            <p:cNvSpPr txBox="1"/>
            <p:nvPr/>
          </p:nvSpPr>
          <p:spPr>
            <a:xfrm>
              <a:off x="1153430" y="2807911"/>
              <a:ext cx="543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Q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42EEFDAA-E471-D598-55AE-B24D249195D6}"/>
                    </a:ext>
                  </a:extLst>
                </p:cNvPr>
                <p:cNvSpPr txBox="1"/>
                <p:nvPr/>
              </p:nvSpPr>
              <p:spPr>
                <a:xfrm>
                  <a:off x="1488182" y="4906029"/>
                  <a:ext cx="54345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42EEFDAA-E471-D598-55AE-B24D249195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8182" y="4906029"/>
                  <a:ext cx="543456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DC66C08-FE5D-1758-65E9-EC065545B810}"/>
                </a:ext>
              </a:extLst>
            </p:cNvPr>
            <p:cNvCxnSpPr/>
            <p:nvPr/>
          </p:nvCxnSpPr>
          <p:spPr>
            <a:xfrm>
              <a:off x="2406175" y="3718874"/>
              <a:ext cx="35136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86A4AF0-6843-C13E-7F0F-2AC8870658FF}"/>
                    </a:ext>
                  </a:extLst>
                </p:cNvPr>
                <p:cNvSpPr txBox="1"/>
                <p:nvPr/>
              </p:nvSpPr>
              <p:spPr>
                <a:xfrm>
                  <a:off x="2373556" y="3443940"/>
                  <a:ext cx="41659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𝒃𝒃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86A4AF0-6843-C13E-7F0F-2AC8870658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3556" y="3443940"/>
                  <a:ext cx="416597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CE9CA6B-0E83-74E4-9E00-1A2443409BC8}"/>
                </a:ext>
              </a:extLst>
            </p:cNvPr>
            <p:cNvCxnSpPr/>
            <p:nvPr/>
          </p:nvCxnSpPr>
          <p:spPr>
            <a:xfrm flipH="1" flipV="1">
              <a:off x="1134523" y="1890601"/>
              <a:ext cx="731166" cy="22823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019D297-E654-76CE-6C41-B6B1A836585D}"/>
                    </a:ext>
                  </a:extLst>
                </p:cNvPr>
                <p:cNvSpPr txBox="1"/>
                <p:nvPr/>
              </p:nvSpPr>
              <p:spPr>
                <a:xfrm>
                  <a:off x="671261" y="1571551"/>
                  <a:ext cx="5857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𝒆𝒙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  <a:p>
                  <a:endParaRPr lang="en-US" sz="1400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019D297-E654-76CE-6C41-B6B1A83658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261" y="1571551"/>
                  <a:ext cx="585751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F83A4D85-BCAC-3D8D-DC11-52C7BF70FB27}"/>
                    </a:ext>
                  </a:extLst>
                </p:cNvPr>
                <p:cNvSpPr txBox="1"/>
                <p:nvPr/>
              </p:nvSpPr>
              <p:spPr>
                <a:xfrm>
                  <a:off x="2087930" y="4891086"/>
                  <a:ext cx="5857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  <a:p>
                  <a:endParaRPr lang="en-US" sz="1400" dirty="0"/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F83A4D85-BCAC-3D8D-DC11-52C7BF70FB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7930" y="4891086"/>
                  <a:ext cx="585751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C3DF857B-B04D-34A4-1B94-8D1FA067ED6E}"/>
                    </a:ext>
                  </a:extLst>
                </p:cNvPr>
                <p:cNvSpPr txBox="1"/>
                <p:nvPr/>
              </p:nvSpPr>
              <p:spPr>
                <a:xfrm>
                  <a:off x="1380545" y="1216729"/>
                  <a:ext cx="5857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𝒆𝒙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  <a:p>
                  <a:endParaRPr lang="en-US" sz="1400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C3DF857B-B04D-34A4-1B94-8D1FA067ED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545" y="1216729"/>
                  <a:ext cx="585751" cy="5232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2BF1621-1C4E-E357-9C54-E429AFDA7D9B}"/>
                </a:ext>
              </a:extLst>
            </p:cNvPr>
            <p:cNvCxnSpPr>
              <a:cxnSpLocks/>
              <a:endCxn id="43" idx="4"/>
            </p:cNvCxnSpPr>
            <p:nvPr/>
          </p:nvCxnSpPr>
          <p:spPr>
            <a:xfrm>
              <a:off x="1819727" y="1441949"/>
              <a:ext cx="183888" cy="32486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A73D7AD-E65B-5F8C-BB24-E4FCAFCB9F05}"/>
                </a:ext>
              </a:extLst>
            </p:cNvPr>
            <p:cNvCxnSpPr>
              <a:cxnSpLocks/>
            </p:cNvCxnSpPr>
            <p:nvPr/>
          </p:nvCxnSpPr>
          <p:spPr>
            <a:xfrm>
              <a:off x="2014437" y="4694530"/>
              <a:ext cx="242946" cy="24108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2574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graph of a graph with numbers and symbols">
            <a:extLst>
              <a:ext uri="{FF2B5EF4-FFF2-40B4-BE49-F238E27FC236}">
                <a16:creationId xmlns:a16="http://schemas.microsoft.com/office/drawing/2014/main" id="{3FED353B-31A7-19FF-19D5-8DF61655D4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07" y="3561212"/>
            <a:ext cx="4189445" cy="2513668"/>
          </a:xfr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0BE502A7-0DCC-78E3-CE82-08B3DD7E30CF}"/>
              </a:ext>
            </a:extLst>
          </p:cNvPr>
          <p:cNvGrpSpPr/>
          <p:nvPr/>
        </p:nvGrpSpPr>
        <p:grpSpPr>
          <a:xfrm>
            <a:off x="4179847" y="3429000"/>
            <a:ext cx="4189445" cy="2606376"/>
            <a:chOff x="5422473" y="4185501"/>
            <a:chExt cx="3773374" cy="2400388"/>
          </a:xfrm>
        </p:grpSpPr>
        <p:pic>
          <p:nvPicPr>
            <p:cNvPr id="16" name="Picture 15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438E6B54-27DC-67E8-CA3A-E87353877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2473" y="4321864"/>
              <a:ext cx="3773374" cy="2264025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F8B7574-C2C4-8125-C670-C455B0ECB675}"/>
                </a:ext>
              </a:extLst>
            </p:cNvPr>
            <p:cNvSpPr/>
            <p:nvPr/>
          </p:nvSpPr>
          <p:spPr>
            <a:xfrm>
              <a:off x="7008829" y="4185501"/>
              <a:ext cx="777711" cy="3110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9BA5ACF-FDF7-F218-5E01-67918D2BB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Transient Response: Limit Cycle Oscillations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FAC8B3-0FE9-91D9-8942-37284EF9755D}"/>
              </a:ext>
            </a:extLst>
          </p:cNvPr>
          <p:cNvSpPr txBox="1"/>
          <p:nvPr/>
        </p:nvSpPr>
        <p:spPr>
          <a:xfrm>
            <a:off x="8296259" y="1090738"/>
            <a:ext cx="33128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Provide a small perturbation of the system pressure to induce fluctuations.</a:t>
            </a:r>
          </a:p>
          <a:p>
            <a:endParaRPr lang="en-US" sz="1600" dirty="0"/>
          </a:p>
          <a:p>
            <a:r>
              <a:rPr lang="en-US" sz="1600" dirty="0"/>
              <a:t>Limit cycle oscillations neither grow nor decay in 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/>
              <a:t>Single-phase and two-phase pressure drop are out of phase.</a:t>
            </a:r>
          </a:p>
          <a:p>
            <a:endParaRPr lang="en-US" sz="1600" dirty="0"/>
          </a:p>
        </p:txBody>
      </p:sp>
      <p:pic>
        <p:nvPicPr>
          <p:cNvPr id="14" name="Picture 13" descr="A graph of a wave&#10;&#10;AI-generated content may be incorrect.">
            <a:extLst>
              <a:ext uri="{FF2B5EF4-FFF2-40B4-BE49-F238E27FC236}">
                <a16:creationId xmlns:a16="http://schemas.microsoft.com/office/drawing/2014/main" id="{789B84D8-4A2F-8167-D86B-1404EA40FBC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07" y="1047545"/>
            <a:ext cx="4189445" cy="2513667"/>
          </a:xfrm>
          <a:prstGeom prst="rect">
            <a:avLst/>
          </a:prstGeom>
        </p:spPr>
      </p:pic>
      <p:pic>
        <p:nvPicPr>
          <p:cNvPr id="18" name="Picture 17" descr="A graph of a graph showing a number of numbers&#10;&#10;AI-generated content may be incorrect.">
            <a:extLst>
              <a:ext uri="{FF2B5EF4-FFF2-40B4-BE49-F238E27FC236}">
                <a16:creationId xmlns:a16="http://schemas.microsoft.com/office/drawing/2014/main" id="{3F6A64F0-BE8E-9130-84A8-B3541BF03E3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847" y="1038911"/>
            <a:ext cx="4189445" cy="251366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0F0C7546-96B0-917B-27B5-7016145F4E5E}"/>
              </a:ext>
            </a:extLst>
          </p:cNvPr>
          <p:cNvSpPr/>
          <p:nvPr/>
        </p:nvSpPr>
        <p:spPr>
          <a:xfrm>
            <a:off x="1947994" y="3561212"/>
            <a:ext cx="937967" cy="2055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9AFEA5-C9D0-23A6-D554-B5C601594BC7}"/>
              </a:ext>
            </a:extLst>
          </p:cNvPr>
          <p:cNvSpPr txBox="1"/>
          <p:nvPr/>
        </p:nvSpPr>
        <p:spPr>
          <a:xfrm>
            <a:off x="8259960" y="3839570"/>
            <a:ext cx="29426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Limit cycle oscillations are present from 585 W – 639 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/>
              <a:t>Amplitude of the limit cycle oscillations for several parameters increases with heat input.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582464-99EA-7F3D-879F-DE61C3B87CFB}"/>
              </a:ext>
            </a:extLst>
          </p:cNvPr>
          <p:cNvSpPr txBox="1"/>
          <p:nvPr/>
        </p:nvSpPr>
        <p:spPr>
          <a:xfrm>
            <a:off x="4906423" y="2214121"/>
            <a:ext cx="1068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Q = 590 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3435E-805D-38C4-1EB7-A2213F827ACE}"/>
              </a:ext>
            </a:extLst>
          </p:cNvPr>
          <p:cNvSpPr txBox="1"/>
          <p:nvPr/>
        </p:nvSpPr>
        <p:spPr>
          <a:xfrm>
            <a:off x="940030" y="2596873"/>
            <a:ext cx="1068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Q = 590 W</a:t>
            </a:r>
          </a:p>
        </p:txBody>
      </p:sp>
    </p:spTree>
    <p:extLst>
      <p:ext uri="{BB962C8B-B14F-4D97-AF65-F5344CB8AC3E}">
        <p14:creationId xmlns:p14="http://schemas.microsoft.com/office/powerpoint/2010/main" val="150474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6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55ED7-179D-98C7-3C14-4480D5A26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Liquid Hydrogen Stability Boundary Study</a:t>
            </a:r>
          </a:p>
        </p:txBody>
      </p:sp>
      <p:pic>
        <p:nvPicPr>
          <p:cNvPr id="13" name="Content Placeholder 12" descr="A graph showing the different values of a line&#10;&#10;AI-generated content may be incorrect.">
            <a:extLst>
              <a:ext uri="{FF2B5EF4-FFF2-40B4-BE49-F238E27FC236}">
                <a16:creationId xmlns:a16="http://schemas.microsoft.com/office/drawing/2014/main" id="{9F6E26F5-8DA1-A017-57EE-1733C37135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07" y="880892"/>
            <a:ext cx="5700117" cy="3420070"/>
          </a:xfr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D82B148-74CE-DC3B-2F51-9282EDA27752}"/>
              </a:ext>
            </a:extLst>
          </p:cNvPr>
          <p:cNvSpPr txBox="1"/>
          <p:nvPr/>
        </p:nvSpPr>
        <p:spPr>
          <a:xfrm>
            <a:off x="1131772" y="2293587"/>
            <a:ext cx="1088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Stable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FDCE1B-9A18-C222-E7F3-8072EAC38B58}"/>
              </a:ext>
            </a:extLst>
          </p:cNvPr>
          <p:cNvSpPr txBox="1"/>
          <p:nvPr/>
        </p:nvSpPr>
        <p:spPr>
          <a:xfrm>
            <a:off x="3794574" y="2639600"/>
            <a:ext cx="1088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Unstable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C40256D-652E-30DE-6B91-55DC3C260400}"/>
                  </a:ext>
                </a:extLst>
              </p:cNvPr>
              <p:cNvSpPr txBox="1"/>
              <p:nvPr/>
            </p:nvSpPr>
            <p:spPr>
              <a:xfrm>
                <a:off x="5998640" y="4550759"/>
                <a:ext cx="2677212" cy="2050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𝑠𝑢𝑏</m:t>
                        </m:r>
                      </m:sub>
                    </m:sSub>
                  </m:oMath>
                </a14:m>
                <a:r>
                  <a:rPr lang="en-US" sz="1600" dirty="0"/>
                  <a:t> is influenced by inlet enthalpy which is dictated by inlet temperature.</a:t>
                </a:r>
              </a:p>
              <a:p>
                <a:endParaRPr lang="en-US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𝑝𝑐h</m:t>
                        </m:r>
                      </m:sub>
                    </m:sSub>
                  </m:oMath>
                </a14:m>
                <a:r>
                  <a:rPr lang="en-US" sz="1600" dirty="0"/>
                  <a:t> is influenced by the ratio between heat input and inlet mass flux.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C40256D-652E-30DE-6B91-55DC3C2604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8640" y="4550759"/>
                <a:ext cx="2677212" cy="2050305"/>
              </a:xfrm>
              <a:prstGeom prst="rect">
                <a:avLst/>
              </a:prstGeom>
              <a:blipFill>
                <a:blip r:embed="rId3"/>
                <a:stretch>
                  <a:fillRect l="-1139" t="-893" r="-31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39AD425F-57D2-C066-D1BD-54547D742915}"/>
              </a:ext>
            </a:extLst>
          </p:cNvPr>
          <p:cNvSpPr/>
          <p:nvPr/>
        </p:nvSpPr>
        <p:spPr>
          <a:xfrm>
            <a:off x="3036590" y="946206"/>
            <a:ext cx="371628" cy="202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C11EEC-D011-4B4D-3D22-15F68DBD9E0C}"/>
              </a:ext>
            </a:extLst>
          </p:cNvPr>
          <p:cNvSpPr/>
          <p:nvPr/>
        </p:nvSpPr>
        <p:spPr>
          <a:xfrm>
            <a:off x="8407034" y="946206"/>
            <a:ext cx="371628" cy="202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2893949-9B32-78FA-52CD-E37AB33DF5E3}"/>
                  </a:ext>
                </a:extLst>
              </p:cNvPr>
              <p:cNvSpPr txBox="1"/>
              <p:nvPr/>
            </p:nvSpPr>
            <p:spPr>
              <a:xfrm>
                <a:off x="924777" y="4563961"/>
                <a:ext cx="6200190" cy="14700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indent="269875" algn="just">
                  <a:lnSpc>
                    <a:spcPct val="107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 smtClean="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𝑠𝑢𝑏</m:t>
                              </m:r>
                            </m:sub>
                          </m:sSub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𝑠𝑎𝑡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𝑔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e>
                      </m:eqArr>
                    </m:oMath>
                  </m:oMathPara>
                </a14:m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269875" algn="just">
                  <a:lnSpc>
                    <a:spcPct val="107000"/>
                  </a:lnSpc>
                </a:pPr>
                <a:r>
                  <a:rPr lang="en-GB" sz="1600" kern="100" dirty="0">
                    <a:effectLst/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>
                              <a:effectLst/>
                              <a:latin typeface="+mj-lt"/>
                              <a:ea typeface="Times New Roman" panose="02020603050405020304" pitchFamily="18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𝑝𝑐h</m:t>
                              </m:r>
                            </m:sub>
                          </m:sSub>
                          <m:r>
                            <a:rPr lang="en-GB" sz="1600" i="1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GB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𝐴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i="1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e>
                      </m:eqArr>
                    </m:oMath>
                  </m:oMathPara>
                </a14:m>
                <a:endParaRPr lang="en-US" sz="1600" dirty="0">
                  <a:latin typeface="+mj-lt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2893949-9B32-78FA-52CD-E37AB33DF5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777" y="4563961"/>
                <a:ext cx="6200190" cy="14700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B5AB7A74-F664-4525-2012-283CF0BA0F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135" y="860551"/>
            <a:ext cx="5700117" cy="342007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62D8D1C-1FFC-D596-AAF5-09ACC549BAB8}"/>
              </a:ext>
            </a:extLst>
          </p:cNvPr>
          <p:cNvSpPr/>
          <p:nvPr/>
        </p:nvSpPr>
        <p:spPr>
          <a:xfrm>
            <a:off x="8426258" y="847530"/>
            <a:ext cx="499188" cy="2755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8F38DD-C8C2-D258-BF09-02DD0CDD2EF5}"/>
              </a:ext>
            </a:extLst>
          </p:cNvPr>
          <p:cNvSpPr txBox="1"/>
          <p:nvPr/>
        </p:nvSpPr>
        <p:spPr>
          <a:xfrm>
            <a:off x="9483552" y="2639600"/>
            <a:ext cx="1088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Unstable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AE3BE2-BDC1-9067-7CAE-19CF6D6797DA}"/>
              </a:ext>
            </a:extLst>
          </p:cNvPr>
          <p:cNvSpPr txBox="1"/>
          <p:nvPr/>
        </p:nvSpPr>
        <p:spPr>
          <a:xfrm>
            <a:off x="6531553" y="2293586"/>
            <a:ext cx="1088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Stable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CE5A817-3BFA-8619-6FE5-D283544A9598}"/>
              </a:ext>
            </a:extLst>
          </p:cNvPr>
          <p:cNvSpPr txBox="1"/>
          <p:nvPr/>
        </p:nvSpPr>
        <p:spPr>
          <a:xfrm>
            <a:off x="3260294" y="6262510"/>
            <a:ext cx="1766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* sub = subcooling</a:t>
            </a:r>
          </a:p>
          <a:p>
            <a:r>
              <a:rPr lang="en-US" sz="800" i="1" dirty="0"/>
              <a:t>* </a:t>
            </a:r>
            <a:r>
              <a:rPr lang="en-US" sz="800" i="1" dirty="0" err="1"/>
              <a:t>pch</a:t>
            </a:r>
            <a:r>
              <a:rPr lang="en-US" sz="800" i="1" dirty="0"/>
              <a:t> = phase change</a:t>
            </a:r>
          </a:p>
        </p:txBody>
      </p:sp>
    </p:spTree>
    <p:extLst>
      <p:ext uri="{BB962C8B-B14F-4D97-AF65-F5344CB8AC3E}">
        <p14:creationId xmlns:p14="http://schemas.microsoft.com/office/powerpoint/2010/main" val="1978434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2EAF4-44D1-183B-8F9E-A2AFF05F27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057E-929A-9B12-B898-7CEF7D897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Liquid Hydrogen Stability Boundary Study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2961EFC-CC5C-E50E-888D-779E214DD4E1}"/>
                  </a:ext>
                </a:extLst>
              </p:cNvPr>
              <p:cNvSpPr txBox="1"/>
              <p:nvPr/>
            </p:nvSpPr>
            <p:spPr>
              <a:xfrm>
                <a:off x="2427959" y="6115568"/>
                <a:ext cx="7524688" cy="646331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dirty="0"/>
                  <a:t> and mean pressure stabilizes the system.</a:t>
                </a:r>
              </a:p>
              <a:p>
                <a:r>
                  <a:rPr lang="en-US" dirty="0"/>
                  <a:t>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en-US" dirty="0"/>
                  <a:t> and decreasing mean velocity destabilizes the system.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2961EFC-CC5C-E50E-888D-779E214DD4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7959" y="6115568"/>
                <a:ext cx="7524688" cy="646331"/>
              </a:xfrm>
              <a:prstGeom prst="rect">
                <a:avLst/>
              </a:prstGeom>
              <a:blipFill>
                <a:blip r:embed="rId2"/>
                <a:stretch>
                  <a:fillRect l="-566" t="-3704" b="-12963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AB7096-0E73-E494-0586-C287AC8C77E2}"/>
                  </a:ext>
                </a:extLst>
              </p:cNvPr>
              <p:cNvSpPr txBox="1"/>
              <p:nvPr/>
            </p:nvSpPr>
            <p:spPr>
              <a:xfrm>
                <a:off x="260007" y="4355844"/>
                <a:ext cx="5170602" cy="849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Increasing mean pressure allows for more heat input, discrepancy is caused by the influence of the specific volume of vapor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𝑝𝑐h</m:t>
                        </m:r>
                      </m:sub>
                    </m:sSub>
                  </m:oMath>
                </a14:m>
                <a:r>
                  <a:rPr lang="en-US" sz="1600" dirty="0"/>
                  <a:t> term.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AB7096-0E73-E494-0586-C287AC8C77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007" y="4355844"/>
                <a:ext cx="5170602" cy="849976"/>
              </a:xfrm>
              <a:prstGeom prst="rect">
                <a:avLst/>
              </a:prstGeom>
              <a:blipFill>
                <a:blip r:embed="rId3"/>
                <a:stretch>
                  <a:fillRect l="-708" t="-2158" b="-5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Content Placeholder 12" descr="A graph showing the different values of a line&#10;&#10;AI-generated content may be incorrect.">
            <a:extLst>
              <a:ext uri="{FF2B5EF4-FFF2-40B4-BE49-F238E27FC236}">
                <a16:creationId xmlns:a16="http://schemas.microsoft.com/office/drawing/2014/main" id="{56322F87-36FA-CA2F-54A8-A2AF7C4A1D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07" y="880892"/>
            <a:ext cx="5700117" cy="3420070"/>
          </a:xfr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31464904-B7BF-9606-D066-5B9DF444A1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257504" y="4545729"/>
              <a:ext cx="5641420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3625">
                      <a:extLst>
                        <a:ext uri="{9D8B030D-6E8A-4147-A177-3AD203B41FA5}">
                          <a16:colId xmlns:a16="http://schemas.microsoft.com/office/drawing/2014/main" val="892708372"/>
                        </a:ext>
                      </a:extLst>
                    </a:gridCol>
                    <a:gridCol w="937967">
                      <a:extLst>
                        <a:ext uri="{9D8B030D-6E8A-4147-A177-3AD203B41FA5}">
                          <a16:colId xmlns:a16="http://schemas.microsoft.com/office/drawing/2014/main" val="1592591556"/>
                        </a:ext>
                      </a:extLst>
                    </a:gridCol>
                    <a:gridCol w="1079369">
                      <a:extLst>
                        <a:ext uri="{9D8B030D-6E8A-4147-A177-3AD203B41FA5}">
                          <a16:colId xmlns:a16="http://schemas.microsoft.com/office/drawing/2014/main" val="1647456354"/>
                        </a:ext>
                      </a:extLst>
                    </a:gridCol>
                    <a:gridCol w="1126503">
                      <a:extLst>
                        <a:ext uri="{9D8B030D-6E8A-4147-A177-3AD203B41FA5}">
                          <a16:colId xmlns:a16="http://schemas.microsoft.com/office/drawing/2014/main" val="3132882249"/>
                        </a:ext>
                      </a:extLst>
                    </a:gridCol>
                    <a:gridCol w="1003956">
                      <a:extLst>
                        <a:ext uri="{9D8B030D-6E8A-4147-A177-3AD203B41FA5}">
                          <a16:colId xmlns:a16="http://schemas.microsoft.com/office/drawing/2014/main" val="21465109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Default Case: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57981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3 bar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1 m/s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3946294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31464904-B7BF-9606-D066-5B9DF444A1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257504" y="4545729"/>
              <a:ext cx="5641420" cy="74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93625">
                      <a:extLst>
                        <a:ext uri="{9D8B030D-6E8A-4147-A177-3AD203B41FA5}">
                          <a16:colId xmlns:a16="http://schemas.microsoft.com/office/drawing/2014/main" val="892708372"/>
                        </a:ext>
                      </a:extLst>
                    </a:gridCol>
                    <a:gridCol w="937967">
                      <a:extLst>
                        <a:ext uri="{9D8B030D-6E8A-4147-A177-3AD203B41FA5}">
                          <a16:colId xmlns:a16="http://schemas.microsoft.com/office/drawing/2014/main" val="1592591556"/>
                        </a:ext>
                      </a:extLst>
                    </a:gridCol>
                    <a:gridCol w="1079369">
                      <a:extLst>
                        <a:ext uri="{9D8B030D-6E8A-4147-A177-3AD203B41FA5}">
                          <a16:colId xmlns:a16="http://schemas.microsoft.com/office/drawing/2014/main" val="1647456354"/>
                        </a:ext>
                      </a:extLst>
                    </a:gridCol>
                    <a:gridCol w="1126503">
                      <a:extLst>
                        <a:ext uri="{9D8B030D-6E8A-4147-A177-3AD203B41FA5}">
                          <a16:colId xmlns:a16="http://schemas.microsoft.com/office/drawing/2014/main" val="3132882249"/>
                        </a:ext>
                      </a:extLst>
                    </a:gridCol>
                    <a:gridCol w="1003956">
                      <a:extLst>
                        <a:ext uri="{9D8B030D-6E8A-4147-A177-3AD203B41FA5}">
                          <a16:colId xmlns:a16="http://schemas.microsoft.com/office/drawing/2014/main" val="214651097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Default Case:</a:t>
                          </a: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59740" t="-1613" r="-342857" b="-10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25989" t="-1613" r="-198305" b="-10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11892" t="-1613" r="-89730" b="-10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1818" t="-1613" r="-606" b="-1016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757981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3 bar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1 m/s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3946294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4C037331-6227-C0DB-1BD2-BD40FD233C01}"/>
              </a:ext>
            </a:extLst>
          </p:cNvPr>
          <p:cNvSpPr txBox="1"/>
          <p:nvPr/>
        </p:nvSpPr>
        <p:spPr>
          <a:xfrm>
            <a:off x="1131772" y="2293587"/>
            <a:ext cx="1088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Stable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35767E-9E1D-BEFC-D15F-5E4D725CF275}"/>
              </a:ext>
            </a:extLst>
          </p:cNvPr>
          <p:cNvSpPr txBox="1"/>
          <p:nvPr/>
        </p:nvSpPr>
        <p:spPr>
          <a:xfrm>
            <a:off x="3794574" y="2639600"/>
            <a:ext cx="1088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Unstable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16BC73-184F-2552-091D-2C4EC0DFEFAB}"/>
              </a:ext>
            </a:extLst>
          </p:cNvPr>
          <p:cNvSpPr/>
          <p:nvPr/>
        </p:nvSpPr>
        <p:spPr>
          <a:xfrm>
            <a:off x="3036590" y="946206"/>
            <a:ext cx="371628" cy="202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B33CA2-14F7-EDDD-8060-5361D357A48D}"/>
              </a:ext>
            </a:extLst>
          </p:cNvPr>
          <p:cNvSpPr/>
          <p:nvPr/>
        </p:nvSpPr>
        <p:spPr>
          <a:xfrm>
            <a:off x="8407034" y="946206"/>
            <a:ext cx="371628" cy="202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F0768BF7-625F-8072-6F4E-E24B078652B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135" y="860550"/>
            <a:ext cx="5700117" cy="342007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E805196-76C0-80AC-9FA8-FD2CAB7358F4}"/>
              </a:ext>
            </a:extLst>
          </p:cNvPr>
          <p:cNvSpPr/>
          <p:nvPr/>
        </p:nvSpPr>
        <p:spPr>
          <a:xfrm>
            <a:off x="8426258" y="847530"/>
            <a:ext cx="499188" cy="2755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B2C26D-308C-6DB3-FE22-AAAA942CF396}"/>
              </a:ext>
            </a:extLst>
          </p:cNvPr>
          <p:cNvSpPr txBox="1"/>
          <p:nvPr/>
        </p:nvSpPr>
        <p:spPr>
          <a:xfrm>
            <a:off x="9483552" y="2639600"/>
            <a:ext cx="1088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Unstable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7F2E69-0E79-835C-EC77-D2B0542D1DDB}"/>
              </a:ext>
            </a:extLst>
          </p:cNvPr>
          <p:cNvSpPr txBox="1"/>
          <p:nvPr/>
        </p:nvSpPr>
        <p:spPr>
          <a:xfrm>
            <a:off x="6531553" y="2293586"/>
            <a:ext cx="1088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Stable</a:t>
            </a:r>
          </a:p>
        </p:txBody>
      </p:sp>
    </p:spTree>
    <p:extLst>
      <p:ext uri="{BB962C8B-B14F-4D97-AF65-F5344CB8AC3E}">
        <p14:creationId xmlns:p14="http://schemas.microsoft.com/office/powerpoint/2010/main" val="68659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362BFC-125F-80DD-7234-17FAA7BE3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5B124-AA11-CAA2-5D80-7D47E5BD9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Conclusions and Future Work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079B40A-BCEE-4E8D-356A-E76C087832C8}"/>
                  </a:ext>
                </a:extLst>
              </p:cNvPr>
              <p:cNvSpPr txBox="1"/>
              <p:nvPr/>
            </p:nvSpPr>
            <p:spPr>
              <a:xfrm>
                <a:off x="440085" y="1095324"/>
                <a:ext cx="5902147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:r>
                  <a:rPr lang="en-US" sz="1600" b="0" dirty="0"/>
                  <a:t>Conclusions: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Understanding density wave oscillations is critical for liquid hydrogen systems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Reduced order modeling can provide insights into density wave oscillation behavior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Stabilize a system by 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sz="1400" dirty="0"/>
                  <a:t> and mean pressure while decreasing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en-US" sz="1400" dirty="0"/>
                  <a:t> and mean velocity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600" b="0" dirty="0"/>
              </a:p>
              <a:p>
                <a:pPr marL="0" indent="0">
                  <a:buNone/>
                </a:pPr>
                <a:r>
                  <a:rPr lang="en-US" sz="1600" b="0" dirty="0"/>
                  <a:t>Future work: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Higher fidelity modeling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Modeling of higher complexity systems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Exploration of different modeling correlations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Exploring the influence of additional two-phase flow instabilities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Experimental work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079B40A-BCEE-4E8D-356A-E76C087832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085" y="1095324"/>
                <a:ext cx="5902147" cy="3693319"/>
              </a:xfrm>
              <a:prstGeom prst="rect">
                <a:avLst/>
              </a:prstGeom>
              <a:blipFill>
                <a:blip r:embed="rId2"/>
                <a:stretch>
                  <a:fillRect l="-517" t="-4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49" descr="A silver container with a hose&#10;&#10;AI-generated content may be incorrect.">
            <a:extLst>
              <a:ext uri="{FF2B5EF4-FFF2-40B4-BE49-F238E27FC236}">
                <a16:creationId xmlns:a16="http://schemas.microsoft.com/office/drawing/2014/main" id="{824A3744-2F4F-F5E2-EB71-2E2C963597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470" y="0"/>
            <a:ext cx="3868042" cy="6876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968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F0FBF-9E7E-E8E3-EE99-085F17252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2AAE7-C9A3-1349-F902-76C6F89B62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800" dirty="0"/>
              <a:t>Trinity Templeton</a:t>
            </a:r>
          </a:p>
          <a:p>
            <a:r>
              <a:rPr lang="en-US" sz="1800" dirty="0">
                <a:hlinkClick r:id="rId2"/>
              </a:rPr>
              <a:t>trinity.templeton@wsu.edu</a:t>
            </a:r>
            <a:endParaRPr lang="en-US" sz="1800" dirty="0"/>
          </a:p>
          <a:p>
            <a:r>
              <a:rPr lang="en-US" sz="1800" dirty="0"/>
              <a:t>+1 541 480 3679</a:t>
            </a:r>
          </a:p>
        </p:txBody>
      </p:sp>
    </p:spTree>
    <p:extLst>
      <p:ext uri="{BB962C8B-B14F-4D97-AF65-F5344CB8AC3E}">
        <p14:creationId xmlns:p14="http://schemas.microsoft.com/office/powerpoint/2010/main" val="3903944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A41CB-494B-830E-973D-E236BC9F57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97D53-89F5-2F4B-7C1D-4EDCCD39E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Flow Boiling in Cryogenic 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F94F09-8A15-10AE-775E-90ED1189E548}"/>
              </a:ext>
            </a:extLst>
          </p:cNvPr>
          <p:cNvSpPr txBox="1"/>
          <p:nvPr/>
        </p:nvSpPr>
        <p:spPr>
          <a:xfrm>
            <a:off x="260007" y="1177945"/>
            <a:ext cx="48645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/>
              <a:t>Two-phase flow instabilities occur in cryogenic flow boiling 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dirty="0"/>
              <a:t>Vapor generation causes instabilities due to density differences between liquid and vapor states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Can damage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0" indent="0">
              <a:buNone/>
            </a:pPr>
            <a:r>
              <a:rPr lang="en-US" sz="1600" b="0" dirty="0"/>
              <a:t>High heat input to a cryogenic system causes flow boiling.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Transfer line chill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Cryogenic flow evaporators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Rocket engines</a:t>
            </a:r>
          </a:p>
          <a:p>
            <a:endParaRPr lang="en-US" sz="1400" dirty="0"/>
          </a:p>
          <a:p>
            <a:pPr marL="0" indent="0">
              <a:buNone/>
            </a:pPr>
            <a:r>
              <a:rPr lang="en-US" sz="1600" b="0" dirty="0"/>
              <a:t>To scale up cryogenic systems two-phase flow instabilities must be prevented and understood.</a:t>
            </a:r>
            <a:endParaRPr lang="en-US" sz="14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Component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Fueling stations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Flow evaporators</a:t>
            </a:r>
          </a:p>
          <a:p>
            <a:endParaRPr lang="en-US" sz="1400" dirty="0"/>
          </a:p>
        </p:txBody>
      </p:sp>
      <p:pic>
        <p:nvPicPr>
          <p:cNvPr id="9" name="Picture 8" descr="A white pipe with a light shining on it&#10;&#10;AI-generated content may be incorrect.">
            <a:extLst>
              <a:ext uri="{FF2B5EF4-FFF2-40B4-BE49-F238E27FC236}">
                <a16:creationId xmlns:a16="http://schemas.microsoft.com/office/drawing/2014/main" id="{B0AD1AE3-22CC-C849-47E1-0A10BF95ED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7993" y="1644055"/>
            <a:ext cx="5767961" cy="432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5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C0DDE-734D-59F9-2765-5DDE58513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605" y="69836"/>
            <a:ext cx="9692640" cy="662448"/>
          </a:xfrm>
        </p:spPr>
        <p:txBody>
          <a:bodyPr>
            <a:normAutofit/>
          </a:bodyPr>
          <a:lstStyle/>
          <a:p>
            <a:r>
              <a:rPr lang="en-US" sz="3200" dirty="0"/>
              <a:t>Two-Phase Flow Instabilities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9BD82EC8-A93D-B28D-F51B-1A14751C7DF4}"/>
              </a:ext>
            </a:extLst>
          </p:cNvPr>
          <p:cNvSpPr txBox="1"/>
          <p:nvPr/>
        </p:nvSpPr>
        <p:spPr>
          <a:xfrm>
            <a:off x="7087448" y="1066080"/>
            <a:ext cx="1061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Two-phase flow</a:t>
            </a:r>
          </a:p>
        </p:txBody>
      </p:sp>
      <p:sp>
        <p:nvSpPr>
          <p:cNvPr id="261" name="Cylinder 260">
            <a:extLst>
              <a:ext uri="{FF2B5EF4-FFF2-40B4-BE49-F238E27FC236}">
                <a16:creationId xmlns:a16="http://schemas.microsoft.com/office/drawing/2014/main" id="{9D088878-2CA8-6D59-C061-153E99070455}"/>
              </a:ext>
            </a:extLst>
          </p:cNvPr>
          <p:cNvSpPr/>
          <p:nvPr/>
        </p:nvSpPr>
        <p:spPr>
          <a:xfrm>
            <a:off x="8456550" y="1311234"/>
            <a:ext cx="962165" cy="398041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Cylinder 261">
            <a:extLst>
              <a:ext uri="{FF2B5EF4-FFF2-40B4-BE49-F238E27FC236}">
                <a16:creationId xmlns:a16="http://schemas.microsoft.com/office/drawing/2014/main" id="{04134ABB-FCCC-33FB-0F88-C16F283DF528}"/>
              </a:ext>
            </a:extLst>
          </p:cNvPr>
          <p:cNvSpPr/>
          <p:nvPr/>
        </p:nvSpPr>
        <p:spPr>
          <a:xfrm>
            <a:off x="8456550" y="3794322"/>
            <a:ext cx="962165" cy="1497328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Arrow: Right 262">
            <a:extLst>
              <a:ext uri="{FF2B5EF4-FFF2-40B4-BE49-F238E27FC236}">
                <a16:creationId xmlns:a16="http://schemas.microsoft.com/office/drawing/2014/main" id="{B2F64545-BADA-E1A7-DBA5-B392DACC9E9C}"/>
              </a:ext>
            </a:extLst>
          </p:cNvPr>
          <p:cNvSpPr/>
          <p:nvPr/>
        </p:nvSpPr>
        <p:spPr>
          <a:xfrm>
            <a:off x="7889072" y="1974638"/>
            <a:ext cx="499729" cy="1401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Arrow: Right 263">
            <a:extLst>
              <a:ext uri="{FF2B5EF4-FFF2-40B4-BE49-F238E27FC236}">
                <a16:creationId xmlns:a16="http://schemas.microsoft.com/office/drawing/2014/main" id="{1DF120DB-B5DB-E3EC-93D4-BF8E0CFBA7E0}"/>
              </a:ext>
            </a:extLst>
          </p:cNvPr>
          <p:cNvSpPr/>
          <p:nvPr/>
        </p:nvSpPr>
        <p:spPr>
          <a:xfrm>
            <a:off x="7890936" y="3231363"/>
            <a:ext cx="499729" cy="1401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Arrow: Right 264">
            <a:extLst>
              <a:ext uri="{FF2B5EF4-FFF2-40B4-BE49-F238E27FC236}">
                <a16:creationId xmlns:a16="http://schemas.microsoft.com/office/drawing/2014/main" id="{766CF67F-5009-96BB-383C-C2DB6359D051}"/>
              </a:ext>
            </a:extLst>
          </p:cNvPr>
          <p:cNvSpPr/>
          <p:nvPr/>
        </p:nvSpPr>
        <p:spPr>
          <a:xfrm>
            <a:off x="7890936" y="4472907"/>
            <a:ext cx="499729" cy="1401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Arrow: Up 265">
            <a:extLst>
              <a:ext uri="{FF2B5EF4-FFF2-40B4-BE49-F238E27FC236}">
                <a16:creationId xmlns:a16="http://schemas.microsoft.com/office/drawing/2014/main" id="{4305593A-B2D9-C48B-0543-DDB1DBCE9394}"/>
              </a:ext>
            </a:extLst>
          </p:cNvPr>
          <p:cNvSpPr/>
          <p:nvPr/>
        </p:nvSpPr>
        <p:spPr>
          <a:xfrm>
            <a:off x="8881693" y="5341870"/>
            <a:ext cx="111879" cy="574637"/>
          </a:xfrm>
          <a:prstGeom prst="up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A31C7A8C-DDD8-CD39-BFD9-87AD3E166166}"/>
              </a:ext>
            </a:extLst>
          </p:cNvPr>
          <p:cNvSpPr txBox="1"/>
          <p:nvPr/>
        </p:nvSpPr>
        <p:spPr>
          <a:xfrm>
            <a:off x="7802897" y="2986073"/>
            <a:ext cx="653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</a:p>
        </p:txBody>
      </p:sp>
      <p:sp>
        <p:nvSpPr>
          <p:cNvPr id="268" name="Flowchart: Connector 267">
            <a:extLst>
              <a:ext uri="{FF2B5EF4-FFF2-40B4-BE49-F238E27FC236}">
                <a16:creationId xmlns:a16="http://schemas.microsoft.com/office/drawing/2014/main" id="{0605FFA7-67C9-A319-6329-12A3CBB04952}"/>
              </a:ext>
            </a:extLst>
          </p:cNvPr>
          <p:cNvSpPr/>
          <p:nvPr/>
        </p:nvSpPr>
        <p:spPr>
          <a:xfrm>
            <a:off x="8918053" y="1915070"/>
            <a:ext cx="255461" cy="231257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Flowchart: Connector 268">
            <a:extLst>
              <a:ext uri="{FF2B5EF4-FFF2-40B4-BE49-F238E27FC236}">
                <a16:creationId xmlns:a16="http://schemas.microsoft.com/office/drawing/2014/main" id="{B61482CC-9969-ADEC-329B-A74E2369F446}"/>
              </a:ext>
            </a:extLst>
          </p:cNvPr>
          <p:cNvSpPr/>
          <p:nvPr/>
        </p:nvSpPr>
        <p:spPr>
          <a:xfrm>
            <a:off x="8513114" y="1627752"/>
            <a:ext cx="255461" cy="231257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Flowchart: Connector 269">
            <a:extLst>
              <a:ext uri="{FF2B5EF4-FFF2-40B4-BE49-F238E27FC236}">
                <a16:creationId xmlns:a16="http://schemas.microsoft.com/office/drawing/2014/main" id="{00BD0159-50E2-AB46-0E29-4E73613CA7F5}"/>
              </a:ext>
            </a:extLst>
          </p:cNvPr>
          <p:cNvSpPr/>
          <p:nvPr/>
        </p:nvSpPr>
        <p:spPr>
          <a:xfrm>
            <a:off x="8859079" y="2769617"/>
            <a:ext cx="164713" cy="175195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1" name="Flowchart: Connector 270">
            <a:extLst>
              <a:ext uri="{FF2B5EF4-FFF2-40B4-BE49-F238E27FC236}">
                <a16:creationId xmlns:a16="http://schemas.microsoft.com/office/drawing/2014/main" id="{F17FC8A1-5D48-6F0B-DDE9-DE6E3D01B02A}"/>
              </a:ext>
            </a:extLst>
          </p:cNvPr>
          <p:cNvSpPr/>
          <p:nvPr/>
        </p:nvSpPr>
        <p:spPr>
          <a:xfrm>
            <a:off x="9178484" y="1568187"/>
            <a:ext cx="164713" cy="175195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Flowchart: Connector 271">
            <a:extLst>
              <a:ext uri="{FF2B5EF4-FFF2-40B4-BE49-F238E27FC236}">
                <a16:creationId xmlns:a16="http://schemas.microsoft.com/office/drawing/2014/main" id="{B18F01E5-E896-B62C-7E69-87DEB698BEE4}"/>
              </a:ext>
            </a:extLst>
          </p:cNvPr>
          <p:cNvSpPr/>
          <p:nvPr/>
        </p:nvSpPr>
        <p:spPr>
          <a:xfrm>
            <a:off x="8518470" y="2433857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Flowchart: Connector 272">
            <a:extLst>
              <a:ext uri="{FF2B5EF4-FFF2-40B4-BE49-F238E27FC236}">
                <a16:creationId xmlns:a16="http://schemas.microsoft.com/office/drawing/2014/main" id="{B91927CA-B730-D982-09D7-786898FC4B01}"/>
              </a:ext>
            </a:extLst>
          </p:cNvPr>
          <p:cNvSpPr/>
          <p:nvPr/>
        </p:nvSpPr>
        <p:spPr>
          <a:xfrm>
            <a:off x="9177395" y="2889150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Flowchart: Connector 273">
            <a:extLst>
              <a:ext uri="{FF2B5EF4-FFF2-40B4-BE49-F238E27FC236}">
                <a16:creationId xmlns:a16="http://schemas.microsoft.com/office/drawing/2014/main" id="{7418B1EC-C996-B62C-F2BB-E5BD8CD7725D}"/>
              </a:ext>
            </a:extLst>
          </p:cNvPr>
          <p:cNvSpPr/>
          <p:nvPr/>
        </p:nvSpPr>
        <p:spPr>
          <a:xfrm>
            <a:off x="9158126" y="2521825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Flowchart: Connector 274">
            <a:extLst>
              <a:ext uri="{FF2B5EF4-FFF2-40B4-BE49-F238E27FC236}">
                <a16:creationId xmlns:a16="http://schemas.microsoft.com/office/drawing/2014/main" id="{2E6C117D-C5E8-86B8-CFAC-89062AC2E1D1}"/>
              </a:ext>
            </a:extLst>
          </p:cNvPr>
          <p:cNvSpPr/>
          <p:nvPr/>
        </p:nvSpPr>
        <p:spPr>
          <a:xfrm>
            <a:off x="8577597" y="3672266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Flowchart: Connector 275">
            <a:extLst>
              <a:ext uri="{FF2B5EF4-FFF2-40B4-BE49-F238E27FC236}">
                <a16:creationId xmlns:a16="http://schemas.microsoft.com/office/drawing/2014/main" id="{DDB8C8BB-8E1D-CD13-DF6A-029A290A512A}"/>
              </a:ext>
            </a:extLst>
          </p:cNvPr>
          <p:cNvSpPr/>
          <p:nvPr/>
        </p:nvSpPr>
        <p:spPr>
          <a:xfrm>
            <a:off x="9032883" y="3222602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Flowchart: Connector 276">
            <a:extLst>
              <a:ext uri="{FF2B5EF4-FFF2-40B4-BE49-F238E27FC236}">
                <a16:creationId xmlns:a16="http://schemas.microsoft.com/office/drawing/2014/main" id="{0487B176-B8F7-EB97-D9BD-B84E4513E626}"/>
              </a:ext>
            </a:extLst>
          </p:cNvPr>
          <p:cNvSpPr/>
          <p:nvPr/>
        </p:nvSpPr>
        <p:spPr>
          <a:xfrm>
            <a:off x="9260841" y="3468167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Flowchart: Connector 277">
            <a:extLst>
              <a:ext uri="{FF2B5EF4-FFF2-40B4-BE49-F238E27FC236}">
                <a16:creationId xmlns:a16="http://schemas.microsoft.com/office/drawing/2014/main" id="{13D2D670-C3F6-4770-1223-AD8D0A67643F}"/>
              </a:ext>
            </a:extLst>
          </p:cNvPr>
          <p:cNvSpPr/>
          <p:nvPr/>
        </p:nvSpPr>
        <p:spPr>
          <a:xfrm>
            <a:off x="9205990" y="3703803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Flowchart: Connector 278">
            <a:extLst>
              <a:ext uri="{FF2B5EF4-FFF2-40B4-BE49-F238E27FC236}">
                <a16:creationId xmlns:a16="http://schemas.microsoft.com/office/drawing/2014/main" id="{8BBAD181-6AE8-D3E8-60BF-3C2A4DED37CA}"/>
              </a:ext>
            </a:extLst>
          </p:cNvPr>
          <p:cNvSpPr/>
          <p:nvPr/>
        </p:nvSpPr>
        <p:spPr>
          <a:xfrm>
            <a:off x="8601211" y="2079601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Flowchart: Connector 279">
            <a:extLst>
              <a:ext uri="{FF2B5EF4-FFF2-40B4-BE49-F238E27FC236}">
                <a16:creationId xmlns:a16="http://schemas.microsoft.com/office/drawing/2014/main" id="{1B82EDCD-47ED-EC9A-B386-6F205555E75F}"/>
              </a:ext>
            </a:extLst>
          </p:cNvPr>
          <p:cNvSpPr/>
          <p:nvPr/>
        </p:nvSpPr>
        <p:spPr>
          <a:xfrm>
            <a:off x="8601211" y="3209166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Flowchart: Connector 280">
            <a:extLst>
              <a:ext uri="{FF2B5EF4-FFF2-40B4-BE49-F238E27FC236}">
                <a16:creationId xmlns:a16="http://schemas.microsoft.com/office/drawing/2014/main" id="{8C00332E-B893-1F62-C22D-9CF72BEE8DFA}"/>
              </a:ext>
            </a:extLst>
          </p:cNvPr>
          <p:cNvSpPr/>
          <p:nvPr/>
        </p:nvSpPr>
        <p:spPr>
          <a:xfrm>
            <a:off x="8865145" y="2327799"/>
            <a:ext cx="164713" cy="175195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Flowchart: Connector 281">
            <a:extLst>
              <a:ext uri="{FF2B5EF4-FFF2-40B4-BE49-F238E27FC236}">
                <a16:creationId xmlns:a16="http://schemas.microsoft.com/office/drawing/2014/main" id="{8B0764B3-9820-4C0A-37F2-4DADADB9717A}"/>
              </a:ext>
            </a:extLst>
          </p:cNvPr>
          <p:cNvSpPr/>
          <p:nvPr/>
        </p:nvSpPr>
        <p:spPr>
          <a:xfrm>
            <a:off x="8881070" y="3462621"/>
            <a:ext cx="164713" cy="175195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Flowchart: Connector 282">
            <a:extLst>
              <a:ext uri="{FF2B5EF4-FFF2-40B4-BE49-F238E27FC236}">
                <a16:creationId xmlns:a16="http://schemas.microsoft.com/office/drawing/2014/main" id="{2681DE57-A4A2-934E-A282-EB941F0501CA}"/>
              </a:ext>
            </a:extLst>
          </p:cNvPr>
          <p:cNvSpPr/>
          <p:nvPr/>
        </p:nvSpPr>
        <p:spPr>
          <a:xfrm>
            <a:off x="8560885" y="2872886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Flowchart: Connector 283">
            <a:extLst>
              <a:ext uri="{FF2B5EF4-FFF2-40B4-BE49-F238E27FC236}">
                <a16:creationId xmlns:a16="http://schemas.microsoft.com/office/drawing/2014/main" id="{A54EA5AF-CCFA-6927-361C-A4DA005F5AFA}"/>
              </a:ext>
            </a:extLst>
          </p:cNvPr>
          <p:cNvSpPr/>
          <p:nvPr/>
        </p:nvSpPr>
        <p:spPr>
          <a:xfrm>
            <a:off x="9246314" y="2288524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BCB1A197-B7B7-06A7-5768-DF2594F2517D}"/>
              </a:ext>
            </a:extLst>
          </p:cNvPr>
          <p:cNvSpPr txBox="1"/>
          <p:nvPr/>
        </p:nvSpPr>
        <p:spPr>
          <a:xfrm>
            <a:off x="7276769" y="5291648"/>
            <a:ext cx="852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Liquid</a:t>
            </a:r>
          </a:p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CCDEE5FD-161A-327E-1FD8-21509F74BAD2}"/>
              </a:ext>
            </a:extLst>
          </p:cNvPr>
          <p:cNvSpPr txBox="1"/>
          <p:nvPr/>
        </p:nvSpPr>
        <p:spPr>
          <a:xfrm>
            <a:off x="8281957" y="5463336"/>
            <a:ext cx="716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Inlet flow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8B3CAFB7-1D76-08C6-5D47-CD74136749DA}"/>
              </a:ext>
            </a:extLst>
          </p:cNvPr>
          <p:cNvSpPr txBox="1"/>
          <p:nvPr/>
        </p:nvSpPr>
        <p:spPr>
          <a:xfrm>
            <a:off x="9348860" y="3441982"/>
            <a:ext cx="1061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Boiling boundary</a:t>
            </a:r>
          </a:p>
        </p:txBody>
      </p:sp>
      <p:cxnSp>
        <p:nvCxnSpPr>
          <p:cNvPr id="288" name="Straight Connector 287">
            <a:extLst>
              <a:ext uri="{FF2B5EF4-FFF2-40B4-BE49-F238E27FC236}">
                <a16:creationId xmlns:a16="http://schemas.microsoft.com/office/drawing/2014/main" id="{5E29DBE8-5A89-2665-559C-809489C69F8A}"/>
              </a:ext>
            </a:extLst>
          </p:cNvPr>
          <p:cNvCxnSpPr>
            <a:cxnSpLocks/>
          </p:cNvCxnSpPr>
          <p:nvPr/>
        </p:nvCxnSpPr>
        <p:spPr>
          <a:xfrm flipV="1">
            <a:off x="7941365" y="4526135"/>
            <a:ext cx="1072021" cy="109315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9" name="Straight Connector 288">
            <a:extLst>
              <a:ext uri="{FF2B5EF4-FFF2-40B4-BE49-F238E27FC236}">
                <a16:creationId xmlns:a16="http://schemas.microsoft.com/office/drawing/2014/main" id="{5428B6A5-47FB-6564-3B84-E4F80EC38C5A}"/>
              </a:ext>
            </a:extLst>
          </p:cNvPr>
          <p:cNvCxnSpPr>
            <a:cxnSpLocks/>
          </p:cNvCxnSpPr>
          <p:nvPr/>
        </p:nvCxnSpPr>
        <p:spPr>
          <a:xfrm flipH="1" flipV="1">
            <a:off x="7971891" y="1451072"/>
            <a:ext cx="957594" cy="79835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4" name="TextBox 293">
            <a:extLst>
              <a:ext uri="{FF2B5EF4-FFF2-40B4-BE49-F238E27FC236}">
                <a16:creationId xmlns:a16="http://schemas.microsoft.com/office/drawing/2014/main" id="{B7DC991C-9359-AA77-F870-37B1D4D48D40}"/>
              </a:ext>
            </a:extLst>
          </p:cNvPr>
          <p:cNvSpPr txBox="1"/>
          <p:nvPr/>
        </p:nvSpPr>
        <p:spPr>
          <a:xfrm>
            <a:off x="9418715" y="1311231"/>
            <a:ext cx="380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13CEB830-E54B-BF7F-6402-3350EF10FF01}"/>
              </a:ext>
            </a:extLst>
          </p:cNvPr>
          <p:cNvSpPr txBox="1"/>
          <p:nvPr/>
        </p:nvSpPr>
        <p:spPr>
          <a:xfrm>
            <a:off x="9418715" y="5078618"/>
            <a:ext cx="380801" cy="20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  <p:cxnSp>
        <p:nvCxnSpPr>
          <p:cNvPr id="296" name="Straight Arrow Connector 295">
            <a:extLst>
              <a:ext uri="{FF2B5EF4-FFF2-40B4-BE49-F238E27FC236}">
                <a16:creationId xmlns:a16="http://schemas.microsoft.com/office/drawing/2014/main" id="{778F9AD8-2EC0-04C3-0803-5ED4F70582AE}"/>
              </a:ext>
            </a:extLst>
          </p:cNvPr>
          <p:cNvCxnSpPr>
            <a:cxnSpLocks/>
          </p:cNvCxnSpPr>
          <p:nvPr/>
        </p:nvCxnSpPr>
        <p:spPr>
          <a:xfrm rot="10800000">
            <a:off x="9463677" y="1367296"/>
            <a:ext cx="0" cy="3868289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7" name="Straight Arrow Connector 296">
            <a:extLst>
              <a:ext uri="{FF2B5EF4-FFF2-40B4-BE49-F238E27FC236}">
                <a16:creationId xmlns:a16="http://schemas.microsoft.com/office/drawing/2014/main" id="{7893790F-10FB-67D5-59FA-EE768FE23E44}"/>
              </a:ext>
            </a:extLst>
          </p:cNvPr>
          <p:cNvCxnSpPr>
            <a:cxnSpLocks/>
          </p:cNvCxnSpPr>
          <p:nvPr/>
        </p:nvCxnSpPr>
        <p:spPr>
          <a:xfrm flipH="1" flipV="1">
            <a:off x="8456550" y="1238707"/>
            <a:ext cx="1007127" cy="9191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8" name="TextBox 297">
            <a:extLst>
              <a:ext uri="{FF2B5EF4-FFF2-40B4-BE49-F238E27FC236}">
                <a16:creationId xmlns:a16="http://schemas.microsoft.com/office/drawing/2014/main" id="{235A8E22-4559-2DF6-7963-0E2F7F36E691}"/>
              </a:ext>
            </a:extLst>
          </p:cNvPr>
          <p:cNvSpPr txBox="1"/>
          <p:nvPr/>
        </p:nvSpPr>
        <p:spPr>
          <a:xfrm>
            <a:off x="8749261" y="891273"/>
            <a:ext cx="380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E1885B81-F983-CF40-36F8-12A60C0FDD93}"/>
              </a:ext>
            </a:extLst>
          </p:cNvPr>
          <p:cNvSpPr/>
          <p:nvPr/>
        </p:nvSpPr>
        <p:spPr>
          <a:xfrm>
            <a:off x="8456550" y="1311231"/>
            <a:ext cx="954175" cy="217047"/>
          </a:xfrm>
          <a:prstGeom prst="ellipse">
            <a:avLst/>
          </a:prstGeom>
          <a:solidFill>
            <a:srgbClr val="00B050">
              <a:alpha val="29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A3DD57DE-314E-4C88-A622-F89172AA3964}"/>
              </a:ext>
            </a:extLst>
          </p:cNvPr>
          <p:cNvSpPr/>
          <p:nvPr/>
        </p:nvSpPr>
        <p:spPr>
          <a:xfrm>
            <a:off x="8461392" y="5073407"/>
            <a:ext cx="946184" cy="217047"/>
          </a:xfrm>
          <a:prstGeom prst="ellipse">
            <a:avLst/>
          </a:prstGeom>
          <a:solidFill>
            <a:srgbClr val="00B050">
              <a:alpha val="29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3877BC9A-4549-25A3-6B1B-81D135BB3437}"/>
              </a:ext>
            </a:extLst>
          </p:cNvPr>
          <p:cNvSpPr/>
          <p:nvPr/>
        </p:nvSpPr>
        <p:spPr>
          <a:xfrm>
            <a:off x="8808171" y="1355899"/>
            <a:ext cx="252626" cy="116023"/>
          </a:xfrm>
          <a:prstGeom prst="ellipse">
            <a:avLst/>
          </a:prstGeom>
          <a:solidFill>
            <a:srgbClr val="0070C0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24DEC0EE-FC8F-5198-A39B-BCD046B7C44F}"/>
              </a:ext>
            </a:extLst>
          </p:cNvPr>
          <p:cNvSpPr/>
          <p:nvPr/>
        </p:nvSpPr>
        <p:spPr>
          <a:xfrm>
            <a:off x="8808171" y="5121733"/>
            <a:ext cx="252626" cy="116023"/>
          </a:xfrm>
          <a:prstGeom prst="ellipse">
            <a:avLst/>
          </a:prstGeom>
          <a:solidFill>
            <a:srgbClr val="00B0F0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AD5E719A-2875-2517-8D8D-53F145523878}"/>
              </a:ext>
            </a:extLst>
          </p:cNvPr>
          <p:cNvSpPr txBox="1"/>
          <p:nvPr/>
        </p:nvSpPr>
        <p:spPr>
          <a:xfrm>
            <a:off x="200300" y="993841"/>
            <a:ext cx="555238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Density wave oscillations.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Dynamic instability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Studied heavily for boiling water reactors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Limited data for cryogenic applications</a:t>
            </a:r>
          </a:p>
          <a:p>
            <a:endParaRPr lang="en-US" sz="1600" dirty="0"/>
          </a:p>
          <a:p>
            <a:r>
              <a:rPr lang="en-US" sz="1600" dirty="0"/>
              <a:t>Typical system for density wave oscillation analysis found in literature.</a:t>
            </a:r>
          </a:p>
          <a:p>
            <a:endParaRPr lang="en-US" sz="1600" dirty="0"/>
          </a:p>
          <a:p>
            <a:r>
              <a:rPr lang="en-US" sz="1600" dirty="0"/>
              <a:t>Inlet mass flux, boiling boundary, and exit quality fluctuate in time.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77FA38E-1C8D-CA46-C7EC-ECFA41DE1EF5}"/>
              </a:ext>
            </a:extLst>
          </p:cNvPr>
          <p:cNvCxnSpPr>
            <a:cxnSpLocks/>
          </p:cNvCxnSpPr>
          <p:nvPr/>
        </p:nvCxnSpPr>
        <p:spPr>
          <a:xfrm flipH="1">
            <a:off x="9418715" y="3972408"/>
            <a:ext cx="840540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30B29C-3037-4CCB-A94E-49C72931A0A7}"/>
                  </a:ext>
                </a:extLst>
              </p:cNvPr>
              <p:cNvSpPr txBox="1"/>
              <p:nvPr/>
            </p:nvSpPr>
            <p:spPr>
              <a:xfrm>
                <a:off x="9205990" y="534007"/>
                <a:ext cx="5857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𝒆𝒙</m:t>
                          </m:r>
                        </m:sub>
                      </m:sSub>
                    </m:oMath>
                  </m:oMathPara>
                </a14:m>
                <a:endParaRPr lang="en-US" sz="1400" b="1" dirty="0"/>
              </a:p>
              <a:p>
                <a:endParaRPr lang="en-US" sz="1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730B29C-3037-4CCB-A94E-49C72931A0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5990" y="534007"/>
                <a:ext cx="585751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C15588B-F0B4-E41C-8F77-65B211E3E063}"/>
                  </a:ext>
                </a:extLst>
              </p:cNvPr>
              <p:cNvSpPr txBox="1"/>
              <p:nvPr/>
            </p:nvSpPr>
            <p:spPr>
              <a:xfrm>
                <a:off x="9213765" y="5603326"/>
                <a:ext cx="5857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</m:oMath>
                  </m:oMathPara>
                </a14:m>
                <a:endParaRPr lang="en-US" sz="1400" b="1" dirty="0"/>
              </a:p>
              <a:p>
                <a:endParaRPr lang="en-US" sz="1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C15588B-F0B4-E41C-8F77-65B211E3E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3765" y="5603326"/>
                <a:ext cx="585751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2341A4-7C21-2454-7FC2-CF75C812027D}"/>
              </a:ext>
            </a:extLst>
          </p:cNvPr>
          <p:cNvCxnSpPr>
            <a:cxnSpLocks/>
            <a:stCxn id="301" idx="7"/>
          </p:cNvCxnSpPr>
          <p:nvPr/>
        </p:nvCxnSpPr>
        <p:spPr>
          <a:xfrm flipV="1">
            <a:off x="9023801" y="880389"/>
            <a:ext cx="420869" cy="492501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CF85EA8-07C7-426A-CF43-30FB4AF27FF5}"/>
              </a:ext>
            </a:extLst>
          </p:cNvPr>
          <p:cNvCxnSpPr>
            <a:cxnSpLocks/>
            <a:endCxn id="302" idx="4"/>
          </p:cNvCxnSpPr>
          <p:nvPr/>
        </p:nvCxnSpPr>
        <p:spPr>
          <a:xfrm flipH="1" flipV="1">
            <a:off x="8934484" y="5237756"/>
            <a:ext cx="434698" cy="43476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3DB4F82-1CB4-8BC9-CC70-59856B6A4115}"/>
                  </a:ext>
                </a:extLst>
              </p:cNvPr>
              <p:cNvSpPr txBox="1"/>
              <p:nvPr/>
            </p:nvSpPr>
            <p:spPr>
              <a:xfrm>
                <a:off x="9630686" y="3956842"/>
                <a:ext cx="41659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𝒃𝒃</m:t>
                          </m:r>
                        </m:sub>
                      </m:sSub>
                    </m:oMath>
                  </m:oMathPara>
                </a14:m>
                <a:endParaRPr lang="en-US" sz="1400" b="1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3DB4F82-1CB4-8BC9-CC70-59856B6A41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0686" y="3956842"/>
                <a:ext cx="416597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4809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373FC-5C24-72CF-EE5D-E14453D3C1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0BAB0-A421-A9C1-E318-B4B884F3F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605" y="69836"/>
            <a:ext cx="9692640" cy="662448"/>
          </a:xfrm>
        </p:spPr>
        <p:txBody>
          <a:bodyPr>
            <a:normAutofit/>
          </a:bodyPr>
          <a:lstStyle/>
          <a:p>
            <a:r>
              <a:rPr lang="en-US" sz="3200" dirty="0"/>
              <a:t>Density Wave Oscillation Mechanism</a:t>
            </a:r>
          </a:p>
        </p:txBody>
      </p:sp>
      <p:sp>
        <p:nvSpPr>
          <p:cNvPr id="261" name="Cylinder 260">
            <a:extLst>
              <a:ext uri="{FF2B5EF4-FFF2-40B4-BE49-F238E27FC236}">
                <a16:creationId xmlns:a16="http://schemas.microsoft.com/office/drawing/2014/main" id="{56C78CAC-F67B-150C-2D9A-0D80A6E49F8B}"/>
              </a:ext>
            </a:extLst>
          </p:cNvPr>
          <p:cNvSpPr/>
          <p:nvPr/>
        </p:nvSpPr>
        <p:spPr>
          <a:xfrm>
            <a:off x="1061223" y="2013891"/>
            <a:ext cx="962165" cy="398041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Cylinder 261">
            <a:extLst>
              <a:ext uri="{FF2B5EF4-FFF2-40B4-BE49-F238E27FC236}">
                <a16:creationId xmlns:a16="http://schemas.microsoft.com/office/drawing/2014/main" id="{C0C8BAB4-861E-EBF6-F690-F6698258D35B}"/>
              </a:ext>
            </a:extLst>
          </p:cNvPr>
          <p:cNvSpPr/>
          <p:nvPr/>
        </p:nvSpPr>
        <p:spPr>
          <a:xfrm>
            <a:off x="1057227" y="4494519"/>
            <a:ext cx="962165" cy="1497328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Arrow: Right 262">
            <a:extLst>
              <a:ext uri="{FF2B5EF4-FFF2-40B4-BE49-F238E27FC236}">
                <a16:creationId xmlns:a16="http://schemas.microsoft.com/office/drawing/2014/main" id="{0DB8BD24-B468-F1DE-4D05-A02228650246}"/>
              </a:ext>
            </a:extLst>
          </p:cNvPr>
          <p:cNvSpPr/>
          <p:nvPr/>
        </p:nvSpPr>
        <p:spPr>
          <a:xfrm>
            <a:off x="493745" y="2677295"/>
            <a:ext cx="499729" cy="1401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Arrow: Right 263">
            <a:extLst>
              <a:ext uri="{FF2B5EF4-FFF2-40B4-BE49-F238E27FC236}">
                <a16:creationId xmlns:a16="http://schemas.microsoft.com/office/drawing/2014/main" id="{E528E2A9-AA41-C761-384E-10C9A7CD75B4}"/>
              </a:ext>
            </a:extLst>
          </p:cNvPr>
          <p:cNvSpPr/>
          <p:nvPr/>
        </p:nvSpPr>
        <p:spPr>
          <a:xfrm>
            <a:off x="495609" y="3934020"/>
            <a:ext cx="499729" cy="1401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Arrow: Right 264">
            <a:extLst>
              <a:ext uri="{FF2B5EF4-FFF2-40B4-BE49-F238E27FC236}">
                <a16:creationId xmlns:a16="http://schemas.microsoft.com/office/drawing/2014/main" id="{8B809037-A30A-6EC7-A4C4-7C212F40231F}"/>
              </a:ext>
            </a:extLst>
          </p:cNvPr>
          <p:cNvSpPr/>
          <p:nvPr/>
        </p:nvSpPr>
        <p:spPr>
          <a:xfrm>
            <a:off x="495609" y="5175564"/>
            <a:ext cx="499729" cy="14015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Arrow: Up 265">
            <a:extLst>
              <a:ext uri="{FF2B5EF4-FFF2-40B4-BE49-F238E27FC236}">
                <a16:creationId xmlns:a16="http://schemas.microsoft.com/office/drawing/2014/main" id="{0527B0E5-06DD-5D04-F088-08497E72F730}"/>
              </a:ext>
            </a:extLst>
          </p:cNvPr>
          <p:cNvSpPr/>
          <p:nvPr/>
        </p:nvSpPr>
        <p:spPr>
          <a:xfrm>
            <a:off x="1486366" y="6044527"/>
            <a:ext cx="111879" cy="574637"/>
          </a:xfrm>
          <a:prstGeom prst="upArrow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Flowchart: Connector 267">
            <a:extLst>
              <a:ext uri="{FF2B5EF4-FFF2-40B4-BE49-F238E27FC236}">
                <a16:creationId xmlns:a16="http://schemas.microsoft.com/office/drawing/2014/main" id="{C4164EC0-4C85-6108-CAFA-37D5DB6F3F47}"/>
              </a:ext>
            </a:extLst>
          </p:cNvPr>
          <p:cNvSpPr/>
          <p:nvPr/>
        </p:nvSpPr>
        <p:spPr>
          <a:xfrm>
            <a:off x="1522726" y="2617727"/>
            <a:ext cx="255461" cy="231257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Flowchart: Connector 268">
            <a:extLst>
              <a:ext uri="{FF2B5EF4-FFF2-40B4-BE49-F238E27FC236}">
                <a16:creationId xmlns:a16="http://schemas.microsoft.com/office/drawing/2014/main" id="{FDB17626-3AB8-254E-3E83-E41AD155D5A6}"/>
              </a:ext>
            </a:extLst>
          </p:cNvPr>
          <p:cNvSpPr/>
          <p:nvPr/>
        </p:nvSpPr>
        <p:spPr>
          <a:xfrm>
            <a:off x="1117787" y="2330409"/>
            <a:ext cx="255461" cy="231257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Flowchart: Connector 269">
            <a:extLst>
              <a:ext uri="{FF2B5EF4-FFF2-40B4-BE49-F238E27FC236}">
                <a16:creationId xmlns:a16="http://schemas.microsoft.com/office/drawing/2014/main" id="{13F5FE1A-D6F9-7081-02E7-5F71BA0CD834}"/>
              </a:ext>
            </a:extLst>
          </p:cNvPr>
          <p:cNvSpPr/>
          <p:nvPr/>
        </p:nvSpPr>
        <p:spPr>
          <a:xfrm>
            <a:off x="1463752" y="3472274"/>
            <a:ext cx="164713" cy="175195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Flowchart: Connector 270">
            <a:extLst>
              <a:ext uri="{FF2B5EF4-FFF2-40B4-BE49-F238E27FC236}">
                <a16:creationId xmlns:a16="http://schemas.microsoft.com/office/drawing/2014/main" id="{DA9AF74E-CF82-F7C1-346C-87184A9C2ABA}"/>
              </a:ext>
            </a:extLst>
          </p:cNvPr>
          <p:cNvSpPr/>
          <p:nvPr/>
        </p:nvSpPr>
        <p:spPr>
          <a:xfrm>
            <a:off x="1783157" y="2270844"/>
            <a:ext cx="164713" cy="175195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Flowchart: Connector 271">
            <a:extLst>
              <a:ext uri="{FF2B5EF4-FFF2-40B4-BE49-F238E27FC236}">
                <a16:creationId xmlns:a16="http://schemas.microsoft.com/office/drawing/2014/main" id="{7083E855-2E90-BCF7-0715-EE0AD72CB8D2}"/>
              </a:ext>
            </a:extLst>
          </p:cNvPr>
          <p:cNvSpPr/>
          <p:nvPr/>
        </p:nvSpPr>
        <p:spPr>
          <a:xfrm>
            <a:off x="1123143" y="3136514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Flowchart: Connector 272">
            <a:extLst>
              <a:ext uri="{FF2B5EF4-FFF2-40B4-BE49-F238E27FC236}">
                <a16:creationId xmlns:a16="http://schemas.microsoft.com/office/drawing/2014/main" id="{AEC11D18-1B2E-4EA8-E51A-015DEFE5CE50}"/>
              </a:ext>
            </a:extLst>
          </p:cNvPr>
          <p:cNvSpPr/>
          <p:nvPr/>
        </p:nvSpPr>
        <p:spPr>
          <a:xfrm>
            <a:off x="1782068" y="3591807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Flowchart: Connector 273">
            <a:extLst>
              <a:ext uri="{FF2B5EF4-FFF2-40B4-BE49-F238E27FC236}">
                <a16:creationId xmlns:a16="http://schemas.microsoft.com/office/drawing/2014/main" id="{25DFA1FB-155A-7CF5-0FF3-067F1D649237}"/>
              </a:ext>
            </a:extLst>
          </p:cNvPr>
          <p:cNvSpPr/>
          <p:nvPr/>
        </p:nvSpPr>
        <p:spPr>
          <a:xfrm>
            <a:off x="1762799" y="3224482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Flowchart: Connector 274">
            <a:extLst>
              <a:ext uri="{FF2B5EF4-FFF2-40B4-BE49-F238E27FC236}">
                <a16:creationId xmlns:a16="http://schemas.microsoft.com/office/drawing/2014/main" id="{54646C20-B50B-9E51-67B1-0C6BB438839E}"/>
              </a:ext>
            </a:extLst>
          </p:cNvPr>
          <p:cNvSpPr/>
          <p:nvPr/>
        </p:nvSpPr>
        <p:spPr>
          <a:xfrm>
            <a:off x="1182270" y="4374923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Flowchart: Connector 275">
            <a:extLst>
              <a:ext uri="{FF2B5EF4-FFF2-40B4-BE49-F238E27FC236}">
                <a16:creationId xmlns:a16="http://schemas.microsoft.com/office/drawing/2014/main" id="{837B174D-6642-96A5-A565-4E13FEEFF98F}"/>
              </a:ext>
            </a:extLst>
          </p:cNvPr>
          <p:cNvSpPr/>
          <p:nvPr/>
        </p:nvSpPr>
        <p:spPr>
          <a:xfrm>
            <a:off x="1637556" y="3925259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Flowchart: Connector 276">
            <a:extLst>
              <a:ext uri="{FF2B5EF4-FFF2-40B4-BE49-F238E27FC236}">
                <a16:creationId xmlns:a16="http://schemas.microsoft.com/office/drawing/2014/main" id="{F37AB1F4-715B-5D8F-EC8D-FF56384500D2}"/>
              </a:ext>
            </a:extLst>
          </p:cNvPr>
          <p:cNvSpPr/>
          <p:nvPr/>
        </p:nvSpPr>
        <p:spPr>
          <a:xfrm>
            <a:off x="1865514" y="4170824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Flowchart: Connector 277">
            <a:extLst>
              <a:ext uri="{FF2B5EF4-FFF2-40B4-BE49-F238E27FC236}">
                <a16:creationId xmlns:a16="http://schemas.microsoft.com/office/drawing/2014/main" id="{C461BDCB-3DF0-8267-433D-C3B4CE03FFCA}"/>
              </a:ext>
            </a:extLst>
          </p:cNvPr>
          <p:cNvSpPr/>
          <p:nvPr/>
        </p:nvSpPr>
        <p:spPr>
          <a:xfrm>
            <a:off x="1810663" y="4406460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Flowchart: Connector 278">
            <a:extLst>
              <a:ext uri="{FF2B5EF4-FFF2-40B4-BE49-F238E27FC236}">
                <a16:creationId xmlns:a16="http://schemas.microsoft.com/office/drawing/2014/main" id="{3B67171E-B361-4A54-F39F-066E03B79984}"/>
              </a:ext>
            </a:extLst>
          </p:cNvPr>
          <p:cNvSpPr/>
          <p:nvPr/>
        </p:nvSpPr>
        <p:spPr>
          <a:xfrm>
            <a:off x="1205884" y="2782258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Flowchart: Connector 279">
            <a:extLst>
              <a:ext uri="{FF2B5EF4-FFF2-40B4-BE49-F238E27FC236}">
                <a16:creationId xmlns:a16="http://schemas.microsoft.com/office/drawing/2014/main" id="{ECC0090D-B473-F43B-39FB-A1855A1B703E}"/>
              </a:ext>
            </a:extLst>
          </p:cNvPr>
          <p:cNvSpPr/>
          <p:nvPr/>
        </p:nvSpPr>
        <p:spPr>
          <a:xfrm>
            <a:off x="1205884" y="3911823"/>
            <a:ext cx="126489" cy="129644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Flowchart: Connector 280">
            <a:extLst>
              <a:ext uri="{FF2B5EF4-FFF2-40B4-BE49-F238E27FC236}">
                <a16:creationId xmlns:a16="http://schemas.microsoft.com/office/drawing/2014/main" id="{441A14B9-82B1-0C33-E748-0FD88E1077D6}"/>
              </a:ext>
            </a:extLst>
          </p:cNvPr>
          <p:cNvSpPr/>
          <p:nvPr/>
        </p:nvSpPr>
        <p:spPr>
          <a:xfrm>
            <a:off x="1469818" y="3030456"/>
            <a:ext cx="164713" cy="175195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Flowchart: Connector 281">
            <a:extLst>
              <a:ext uri="{FF2B5EF4-FFF2-40B4-BE49-F238E27FC236}">
                <a16:creationId xmlns:a16="http://schemas.microsoft.com/office/drawing/2014/main" id="{09A7FC04-C336-F3ED-8D85-FD03A91DD25D}"/>
              </a:ext>
            </a:extLst>
          </p:cNvPr>
          <p:cNvSpPr/>
          <p:nvPr/>
        </p:nvSpPr>
        <p:spPr>
          <a:xfrm>
            <a:off x="1485743" y="4165278"/>
            <a:ext cx="164713" cy="175195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Flowchart: Connector 282">
            <a:extLst>
              <a:ext uri="{FF2B5EF4-FFF2-40B4-BE49-F238E27FC236}">
                <a16:creationId xmlns:a16="http://schemas.microsoft.com/office/drawing/2014/main" id="{50416983-4675-10CB-D8C1-6992DCEB3536}"/>
              </a:ext>
            </a:extLst>
          </p:cNvPr>
          <p:cNvSpPr/>
          <p:nvPr/>
        </p:nvSpPr>
        <p:spPr>
          <a:xfrm>
            <a:off x="1165558" y="3575543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Flowchart: Connector 283">
            <a:extLst>
              <a:ext uri="{FF2B5EF4-FFF2-40B4-BE49-F238E27FC236}">
                <a16:creationId xmlns:a16="http://schemas.microsoft.com/office/drawing/2014/main" id="{CF8A7144-0349-DE1B-11E4-5B72DE3F2AEE}"/>
              </a:ext>
            </a:extLst>
          </p:cNvPr>
          <p:cNvSpPr/>
          <p:nvPr/>
        </p:nvSpPr>
        <p:spPr>
          <a:xfrm>
            <a:off x="1850987" y="2991181"/>
            <a:ext cx="80649" cy="80592"/>
          </a:xfrm>
          <a:prstGeom prst="flowChartConnector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90298EC6-D3C2-8571-78A2-ED1CB76D85BA}"/>
              </a:ext>
            </a:extLst>
          </p:cNvPr>
          <p:cNvSpPr/>
          <p:nvPr/>
        </p:nvSpPr>
        <p:spPr>
          <a:xfrm>
            <a:off x="1061223" y="2013888"/>
            <a:ext cx="954175" cy="217047"/>
          </a:xfrm>
          <a:prstGeom prst="ellipse">
            <a:avLst/>
          </a:prstGeom>
          <a:solidFill>
            <a:srgbClr val="00B050">
              <a:alpha val="29000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619B259F-3029-E1E6-63FE-A76A9434BE37}"/>
              </a:ext>
            </a:extLst>
          </p:cNvPr>
          <p:cNvSpPr/>
          <p:nvPr/>
        </p:nvSpPr>
        <p:spPr>
          <a:xfrm>
            <a:off x="1412844" y="2058556"/>
            <a:ext cx="252626" cy="116023"/>
          </a:xfrm>
          <a:prstGeom prst="ellipse">
            <a:avLst/>
          </a:prstGeom>
          <a:solidFill>
            <a:srgbClr val="0070C0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ylinder 3">
            <a:extLst>
              <a:ext uri="{FF2B5EF4-FFF2-40B4-BE49-F238E27FC236}">
                <a16:creationId xmlns:a16="http://schemas.microsoft.com/office/drawing/2014/main" id="{87BEC67B-2097-73B5-8F66-30F853FDA1C9}"/>
              </a:ext>
            </a:extLst>
          </p:cNvPr>
          <p:cNvSpPr/>
          <p:nvPr/>
        </p:nvSpPr>
        <p:spPr>
          <a:xfrm>
            <a:off x="1055555" y="3753280"/>
            <a:ext cx="962165" cy="2227184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ylinder 2">
            <a:extLst>
              <a:ext uri="{FF2B5EF4-FFF2-40B4-BE49-F238E27FC236}">
                <a16:creationId xmlns:a16="http://schemas.microsoft.com/office/drawing/2014/main" id="{6E3963FA-833A-4971-5CB7-327473D31C9B}"/>
              </a:ext>
            </a:extLst>
          </p:cNvPr>
          <p:cNvSpPr/>
          <p:nvPr/>
        </p:nvSpPr>
        <p:spPr>
          <a:xfrm>
            <a:off x="1056391" y="2932930"/>
            <a:ext cx="962165" cy="3065608"/>
          </a:xfrm>
          <a:prstGeom prst="can">
            <a:avLst/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7BB50282-7ADF-D414-4224-9CA919C4E65E}"/>
              </a:ext>
            </a:extLst>
          </p:cNvPr>
          <p:cNvSpPr/>
          <p:nvPr/>
        </p:nvSpPr>
        <p:spPr>
          <a:xfrm>
            <a:off x="1066065" y="5776064"/>
            <a:ext cx="946184" cy="217047"/>
          </a:xfrm>
          <a:prstGeom prst="ellipse">
            <a:avLst/>
          </a:prstGeom>
          <a:solidFill>
            <a:srgbClr val="00B050">
              <a:alpha val="29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45D582D4-E782-A784-BFEA-E40210BD535C}"/>
              </a:ext>
            </a:extLst>
          </p:cNvPr>
          <p:cNvSpPr/>
          <p:nvPr/>
        </p:nvSpPr>
        <p:spPr>
          <a:xfrm>
            <a:off x="1412844" y="5824390"/>
            <a:ext cx="252626" cy="116023"/>
          </a:xfrm>
          <a:prstGeom prst="ellipse">
            <a:avLst/>
          </a:prstGeom>
          <a:solidFill>
            <a:srgbClr val="00B0F0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E121E7-EC6C-12EF-1451-2ED7ABD843AD}"/>
              </a:ext>
            </a:extLst>
          </p:cNvPr>
          <p:cNvSpPr txBox="1"/>
          <p:nvPr/>
        </p:nvSpPr>
        <p:spPr>
          <a:xfrm>
            <a:off x="7798306" y="6198123"/>
            <a:ext cx="33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ECFFFC-8339-0ABA-CCAF-23971D6517EF}"/>
              </a:ext>
            </a:extLst>
          </p:cNvPr>
          <p:cNvSpPr txBox="1"/>
          <p:nvPr/>
        </p:nvSpPr>
        <p:spPr>
          <a:xfrm>
            <a:off x="8263655" y="6198123"/>
            <a:ext cx="33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294412-702C-DE01-BA1F-F14A481C5387}"/>
              </a:ext>
            </a:extLst>
          </p:cNvPr>
          <p:cNvSpPr txBox="1"/>
          <p:nvPr/>
        </p:nvSpPr>
        <p:spPr>
          <a:xfrm>
            <a:off x="3033987" y="3939610"/>
            <a:ext cx="379584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 </a:t>
            </a:r>
            <a:r>
              <a:rPr lang="en-US" sz="1600" dirty="0">
                <a:sym typeface="Wingdings" panose="05000000000000000000" pitchFamily="2" charset="2"/>
              </a:rPr>
              <a:t>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Inlet mass flux passes maximum and begins decreasing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Boiling boundary and pressure continue increasing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Inertia of single-phase causes continued rise in inlet mass flux and pressure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114D02-8445-3270-E4B2-A9C5F4C1EC8C}"/>
              </a:ext>
            </a:extLst>
          </p:cNvPr>
          <p:cNvSpPr txBox="1"/>
          <p:nvPr/>
        </p:nvSpPr>
        <p:spPr>
          <a:xfrm>
            <a:off x="3053194" y="5658118"/>
            <a:ext cx="3610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State 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boiling boundary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Inlet mass flux is decreasing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ED5361-F92D-5D48-B26D-633B350D47DE}"/>
              </a:ext>
            </a:extLst>
          </p:cNvPr>
          <p:cNvSpPr txBox="1"/>
          <p:nvPr/>
        </p:nvSpPr>
        <p:spPr>
          <a:xfrm>
            <a:off x="7333307" y="6198123"/>
            <a:ext cx="33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0268B2-1C6A-4C5D-31F7-C0307AB32496}"/>
              </a:ext>
            </a:extLst>
          </p:cNvPr>
          <p:cNvSpPr txBox="1"/>
          <p:nvPr/>
        </p:nvSpPr>
        <p:spPr>
          <a:xfrm>
            <a:off x="3033987" y="2904307"/>
            <a:ext cx="361099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State 2: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Inlet mass flux, boiling boundary, and pressure increasing coming closer to the maximum value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5B5E9F-3CB2-182C-8177-46301464244A}"/>
              </a:ext>
            </a:extLst>
          </p:cNvPr>
          <p:cNvSpPr txBox="1"/>
          <p:nvPr/>
        </p:nvSpPr>
        <p:spPr>
          <a:xfrm>
            <a:off x="3039384" y="1678769"/>
            <a:ext cx="38471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1 </a:t>
            </a:r>
            <a:r>
              <a:rPr lang="en-US" sz="1600" dirty="0">
                <a:sym typeface="Wingdings" panose="05000000000000000000" pitchFamily="2" charset="2"/>
              </a:rPr>
              <a:t>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Increase in mass flux causes boiling boundary to move upwards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Shift in boiling boundary increases pressure by compressing two-phase flow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F0FCA2-86B7-6495-3F48-248E220792DB}"/>
              </a:ext>
            </a:extLst>
          </p:cNvPr>
          <p:cNvSpPr txBox="1"/>
          <p:nvPr/>
        </p:nvSpPr>
        <p:spPr>
          <a:xfrm>
            <a:off x="3046521" y="690941"/>
            <a:ext cx="3610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State 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Minimum boiling boundary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Minimum 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Inlet mass flux is increasing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2A8CD9-9795-B204-9AC9-70F6909065A6}"/>
              </a:ext>
            </a:extLst>
          </p:cNvPr>
          <p:cNvSpPr txBox="1"/>
          <p:nvPr/>
        </p:nvSpPr>
        <p:spPr>
          <a:xfrm>
            <a:off x="1379689" y="5059204"/>
            <a:ext cx="33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6F8A28-1CA4-3E66-9EFA-6DEBDC1A7705}"/>
              </a:ext>
            </a:extLst>
          </p:cNvPr>
          <p:cNvSpPr txBox="1"/>
          <p:nvPr/>
        </p:nvSpPr>
        <p:spPr>
          <a:xfrm>
            <a:off x="1379689" y="4267880"/>
            <a:ext cx="33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0B9AB6-7AE9-8BF7-5886-6C2FBEC91CF6}"/>
              </a:ext>
            </a:extLst>
          </p:cNvPr>
          <p:cNvSpPr txBox="1"/>
          <p:nvPr/>
        </p:nvSpPr>
        <p:spPr>
          <a:xfrm>
            <a:off x="1379689" y="3462029"/>
            <a:ext cx="336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pic>
        <p:nvPicPr>
          <p:cNvPr id="28" name="Picture 27" descr="A graph with a red green and blue line&#10;&#10;AI-generated content may be incorrect.">
            <a:extLst>
              <a:ext uri="{FF2B5EF4-FFF2-40B4-BE49-F238E27FC236}">
                <a16:creationId xmlns:a16="http://schemas.microsoft.com/office/drawing/2014/main" id="{344A7855-3B38-489C-8B5F-DEACF99155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752" y="153587"/>
            <a:ext cx="3563403" cy="2231498"/>
          </a:xfrm>
          <a:prstGeom prst="rect">
            <a:avLst/>
          </a:prstGeom>
        </p:spPr>
      </p:pic>
      <p:pic>
        <p:nvPicPr>
          <p:cNvPr id="30" name="Picture 29" descr="A graph with a red line&#10;&#10;AI-generated content may be incorrect.">
            <a:extLst>
              <a:ext uri="{FF2B5EF4-FFF2-40B4-BE49-F238E27FC236}">
                <a16:creationId xmlns:a16="http://schemas.microsoft.com/office/drawing/2014/main" id="{EDDCE283-ABEB-C8D9-C753-85B52A9D27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60" y="2095735"/>
            <a:ext cx="3667095" cy="2231498"/>
          </a:xfrm>
          <a:prstGeom prst="rect">
            <a:avLst/>
          </a:prstGeom>
        </p:spPr>
      </p:pic>
      <p:pic>
        <p:nvPicPr>
          <p:cNvPr id="256" name="Picture 255" descr="A graph with a red line">
            <a:extLst>
              <a:ext uri="{FF2B5EF4-FFF2-40B4-BE49-F238E27FC236}">
                <a16:creationId xmlns:a16="http://schemas.microsoft.com/office/drawing/2014/main" id="{5580E78B-2FA2-7ED4-3DCE-79DF0263FF6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752" y="4041467"/>
            <a:ext cx="3563403" cy="2231498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117EE6-44FA-A813-22E6-621D4967B687}"/>
              </a:ext>
            </a:extLst>
          </p:cNvPr>
          <p:cNvCxnSpPr>
            <a:cxnSpLocks/>
          </p:cNvCxnSpPr>
          <p:nvPr/>
        </p:nvCxnSpPr>
        <p:spPr>
          <a:xfrm>
            <a:off x="8090349" y="303244"/>
            <a:ext cx="0" cy="6191871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1F6BB8-43CC-9C60-7499-2ED037771D9F}"/>
              </a:ext>
            </a:extLst>
          </p:cNvPr>
          <p:cNvCxnSpPr>
            <a:cxnSpLocks/>
          </p:cNvCxnSpPr>
          <p:nvPr/>
        </p:nvCxnSpPr>
        <p:spPr>
          <a:xfrm>
            <a:off x="8571184" y="312576"/>
            <a:ext cx="0" cy="6187205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DDC3D62-F63C-48D1-D920-32853CB3EA6E}"/>
              </a:ext>
            </a:extLst>
          </p:cNvPr>
          <p:cNvCxnSpPr>
            <a:cxnSpLocks/>
          </p:cNvCxnSpPr>
          <p:nvPr/>
        </p:nvCxnSpPr>
        <p:spPr>
          <a:xfrm>
            <a:off x="7676515" y="307910"/>
            <a:ext cx="0" cy="6187205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16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24" grpId="0"/>
      <p:bldP spid="25" grpId="0"/>
      <p:bldP spid="16" grpId="0"/>
      <p:bldP spid="17" grpId="0"/>
      <p:bldP spid="17" grpId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201C991-4E77-968C-2995-1B09D9A52570}"/>
                  </a:ext>
                </a:extLst>
              </p:cNvPr>
              <p:cNvSpPr txBox="1"/>
              <p:nvPr/>
            </p:nvSpPr>
            <p:spPr>
              <a:xfrm>
                <a:off x="1759357" y="2939663"/>
                <a:ext cx="6130212" cy="32829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sz="1600" b="0" i="1" smtClean="0"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𝑢</m:t>
                      </m:r>
                    </m:oMath>
                  </m:oMathPara>
                </a14:m>
                <a:endParaRPr lang="en-US" sz="1600" dirty="0">
                  <a:latin typeface="+mj-lt"/>
                </a:endParaRPr>
              </a:p>
              <a:p>
                <a:pPr algn="just">
                  <a:lnSpc>
                    <a:spcPct val="107000"/>
                  </a:lnSpc>
                </a:pPr>
                <a:endParaRPr lang="en-US" sz="1600" dirty="0">
                  <a:latin typeface="+mj-lt"/>
                </a:endParaRPr>
              </a:p>
              <a:p>
                <a:pPr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latin typeface="Cambria Math" panose="02040503050406030204" pitchFamily="18" charset="0"/>
                        </a:rPr>
                        <m:t>ρ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latin typeface="+mj-lt"/>
                </a:endParaRPr>
              </a:p>
              <a:p>
                <a:pPr marL="0" marR="0" indent="0" algn="just">
                  <a:lnSpc>
                    <a:spcPct val="107000"/>
                  </a:lnSpc>
                  <a:buNone/>
                </a:pPr>
                <a:endParaRPr lang="en-US" sz="1600" i="1" kern="100" dirty="0">
                  <a:effectLst/>
                  <a:latin typeface="+mj-lt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 smtClean="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𝜕𝜌</m:t>
                              </m:r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𝐺</m:t>
                              </m:r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𝑧</m:t>
                              </m:r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=0</m:t>
                          </m:r>
                        </m:e>
                      </m:eqArr>
                    </m:oMath>
                  </m:oMathPara>
                </a14:m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  <a:buNone/>
                </a:pPr>
                <a:r>
                  <a:rPr lang="en-GB" sz="1600" kern="100" dirty="0">
                    <a:effectLst/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d>
                                <m:d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d>
                                <m:d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𝐺h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𝜕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𝑧</m:t>
                              </m:r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𝑉</m:t>
                              </m:r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e>
                      </m:eqArr>
                    </m:oMath>
                  </m:oMathPara>
                </a14:m>
                <a:endParaRPr lang="en-US" sz="1600" kern="100" dirty="0"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  <a:buNone/>
                </a:pPr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nary>
                            <m:naryPr>
                              <m:limLoc m:val="subSup"/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𝜕</m:t>
                                  </m:r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𝐺</m:t>
                                  </m:r>
                                  <m:d>
                                    <m:d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𝑧</m:t>
                                      </m:r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,</m:t>
                                      </m:r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𝜕</m:t>
                                  </m:r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nary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𝑑𝑧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𝛥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𝑎𝑐𝑐</m:t>
                              </m:r>
                            </m:sub>
                          </m:sSub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𝛥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𝑔𝑟𝑎𝑣</m:t>
                              </m:r>
                            </m:sub>
                          </m:sSub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𝛥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𝑓𝑟𝑖𝑐𝑡</m:t>
                              </m:r>
                            </m:sub>
                          </m:sSub>
                        </m:e>
                      </m:eqArr>
                    </m:oMath>
                  </m:oMathPara>
                </a14:m>
                <a:endParaRPr lang="en-US" sz="1600" kern="100" dirty="0">
                  <a:effectLst/>
                  <a:latin typeface="+mj-lt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201C991-4E77-968C-2995-1B09D9A525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357" y="2939663"/>
                <a:ext cx="6130212" cy="32829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7D0ADE0B-9A0E-429E-E7CF-BC8C483DF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Partial Differential Equations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A6152E-1BB0-5915-0951-141BF87882AD}"/>
              </a:ext>
            </a:extLst>
          </p:cNvPr>
          <p:cNvSpPr txBox="1"/>
          <p:nvPr/>
        </p:nvSpPr>
        <p:spPr>
          <a:xfrm>
            <a:off x="260007" y="1099137"/>
            <a:ext cx="85878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Assumptions: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One-dimensional homogeneous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Overall system pressure drop is constant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Fixed fluid properties at the inlet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Sub-cooled boiling neglected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Constant wall heat 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DAD790-80C0-23F3-8C6D-B791D0BFF4D6}"/>
              </a:ext>
            </a:extLst>
          </p:cNvPr>
          <p:cNvSpPr txBox="1"/>
          <p:nvPr/>
        </p:nvSpPr>
        <p:spPr>
          <a:xfrm>
            <a:off x="0" y="6623833"/>
            <a:ext cx="6129778" cy="2341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[1] Papini D, Cammi A, Colombo M, and Ricotti M E 2012 </a:t>
            </a:r>
            <a:r>
              <a:rPr lang="en-GB" sz="900" i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Chemical engineering science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</a:t>
            </a:r>
            <a:r>
              <a:rPr lang="en-GB" sz="900" b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81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118-39</a:t>
            </a: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128C19-28EE-F12F-F5E6-BA6E30465831}"/>
              </a:ext>
            </a:extLst>
          </p:cNvPr>
          <p:cNvSpPr txBox="1"/>
          <p:nvPr/>
        </p:nvSpPr>
        <p:spPr>
          <a:xfrm>
            <a:off x="6486967" y="4157450"/>
            <a:ext cx="2106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56351F-ACE5-2DC8-6A3E-166B37AB9DD9}"/>
              </a:ext>
            </a:extLst>
          </p:cNvPr>
          <p:cNvSpPr txBox="1"/>
          <p:nvPr/>
        </p:nvSpPr>
        <p:spPr>
          <a:xfrm>
            <a:off x="6486967" y="4910307"/>
            <a:ext cx="2106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Energy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CB527F-6AD1-8888-9C56-081DAB5112F4}"/>
              </a:ext>
            </a:extLst>
          </p:cNvPr>
          <p:cNvSpPr txBox="1"/>
          <p:nvPr/>
        </p:nvSpPr>
        <p:spPr>
          <a:xfrm>
            <a:off x="7594768" y="5807195"/>
            <a:ext cx="2106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Momentum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7EFAC3C-7152-C729-C234-86B9277D7853}"/>
              </a:ext>
            </a:extLst>
          </p:cNvPr>
          <p:cNvGrpSpPr/>
          <p:nvPr/>
        </p:nvGrpSpPr>
        <p:grpSpPr>
          <a:xfrm>
            <a:off x="8290249" y="460820"/>
            <a:ext cx="3191854" cy="3891153"/>
            <a:chOff x="8506283" y="460820"/>
            <a:chExt cx="2975820" cy="3658239"/>
          </a:xfrm>
        </p:grpSpPr>
        <p:sp>
          <p:nvSpPr>
            <p:cNvPr id="17" name="Cylinder 16">
              <a:extLst>
                <a:ext uri="{FF2B5EF4-FFF2-40B4-BE49-F238E27FC236}">
                  <a16:creationId xmlns:a16="http://schemas.microsoft.com/office/drawing/2014/main" id="{D90C0422-F4E3-FB94-DE25-7369E422C765}"/>
                </a:ext>
              </a:extLst>
            </p:cNvPr>
            <p:cNvSpPr/>
            <p:nvPr/>
          </p:nvSpPr>
          <p:spPr>
            <a:xfrm>
              <a:off x="8978050" y="460822"/>
              <a:ext cx="799885" cy="3161874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ylinder 17">
              <a:extLst>
                <a:ext uri="{FF2B5EF4-FFF2-40B4-BE49-F238E27FC236}">
                  <a16:creationId xmlns:a16="http://schemas.microsoft.com/office/drawing/2014/main" id="{6BF27258-02E7-EE8F-412E-3D0B33352908}"/>
                </a:ext>
              </a:extLst>
            </p:cNvPr>
            <p:cNvSpPr/>
            <p:nvPr/>
          </p:nvSpPr>
          <p:spPr>
            <a:xfrm>
              <a:off x="8978050" y="2433283"/>
              <a:ext cx="799885" cy="1189415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46F958F9-FEF8-9EAF-29BE-9495B7BFC07D}"/>
                </a:ext>
              </a:extLst>
            </p:cNvPr>
            <p:cNvSpPr/>
            <p:nvPr/>
          </p:nvSpPr>
          <p:spPr>
            <a:xfrm>
              <a:off x="8506283" y="987803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ED42192F-9B9D-B732-4F4A-DFD960EF20F1}"/>
                </a:ext>
              </a:extLst>
            </p:cNvPr>
            <p:cNvSpPr/>
            <p:nvPr/>
          </p:nvSpPr>
          <p:spPr>
            <a:xfrm>
              <a:off x="8507833" y="1986092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DAF245A4-22DC-4A4C-DE6E-5F6357FDB947}"/>
                </a:ext>
              </a:extLst>
            </p:cNvPr>
            <p:cNvSpPr/>
            <p:nvPr/>
          </p:nvSpPr>
          <p:spPr>
            <a:xfrm>
              <a:off x="8507833" y="2972323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row: Up 21">
              <a:extLst>
                <a:ext uri="{FF2B5EF4-FFF2-40B4-BE49-F238E27FC236}">
                  <a16:creationId xmlns:a16="http://schemas.microsoft.com/office/drawing/2014/main" id="{4858808E-ADE9-9434-DE5E-70858567B933}"/>
                </a:ext>
              </a:extLst>
            </p:cNvPr>
            <p:cNvSpPr/>
            <p:nvPr/>
          </p:nvSpPr>
          <p:spPr>
            <a:xfrm>
              <a:off x="9331488" y="3662591"/>
              <a:ext cx="93009" cy="456468"/>
            </a:xfrm>
            <a:prstGeom prst="upArrow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lowchart: Connector 23">
              <a:extLst>
                <a:ext uri="{FF2B5EF4-FFF2-40B4-BE49-F238E27FC236}">
                  <a16:creationId xmlns:a16="http://schemas.microsoft.com/office/drawing/2014/main" id="{971320DB-84AF-AD31-DA1C-CA9C57BD3EA7}"/>
                </a:ext>
              </a:extLst>
            </p:cNvPr>
            <p:cNvSpPr/>
            <p:nvPr/>
          </p:nvSpPr>
          <p:spPr>
            <a:xfrm>
              <a:off x="9361715" y="940484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38C2EBF8-29A1-5ABB-CF04-EF227D6D209A}"/>
                </a:ext>
              </a:extLst>
            </p:cNvPr>
            <p:cNvSpPr/>
            <p:nvPr/>
          </p:nvSpPr>
          <p:spPr>
            <a:xfrm>
              <a:off x="9025074" y="712251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owchart: Connector 25">
              <a:extLst>
                <a:ext uri="{FF2B5EF4-FFF2-40B4-BE49-F238E27FC236}">
                  <a16:creationId xmlns:a16="http://schemas.microsoft.com/office/drawing/2014/main" id="{2348C729-C1EF-23CB-F0AA-18EE916208A0}"/>
                </a:ext>
              </a:extLst>
            </p:cNvPr>
            <p:cNvSpPr/>
            <p:nvPr/>
          </p:nvSpPr>
          <p:spPr>
            <a:xfrm>
              <a:off x="9312688" y="1619301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DE716982-D614-4F47-F5A3-A988C8844085}"/>
                </a:ext>
              </a:extLst>
            </p:cNvPr>
            <p:cNvSpPr/>
            <p:nvPr/>
          </p:nvSpPr>
          <p:spPr>
            <a:xfrm>
              <a:off x="9578222" y="664935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D889966B-313D-E06B-7E48-D348B1187FFB}"/>
                </a:ext>
              </a:extLst>
            </p:cNvPr>
            <p:cNvSpPr/>
            <p:nvPr/>
          </p:nvSpPr>
          <p:spPr>
            <a:xfrm>
              <a:off x="9029526" y="1352587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BF2323AA-D440-2D7A-7F6E-419C8AA149A8}"/>
                </a:ext>
              </a:extLst>
            </p:cNvPr>
            <p:cNvSpPr/>
            <p:nvPr/>
          </p:nvSpPr>
          <p:spPr>
            <a:xfrm>
              <a:off x="9577316" y="1714253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0263739A-83F4-D15B-5B93-29879CC8405F}"/>
                </a:ext>
              </a:extLst>
            </p:cNvPr>
            <p:cNvSpPr/>
            <p:nvPr/>
          </p:nvSpPr>
          <p:spPr>
            <a:xfrm>
              <a:off x="9561297" y="1422465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5BBFE838-BCE9-2A37-9809-083D3A38AD6F}"/>
                </a:ext>
              </a:extLst>
            </p:cNvPr>
            <p:cNvSpPr/>
            <p:nvPr/>
          </p:nvSpPr>
          <p:spPr>
            <a:xfrm>
              <a:off x="9078681" y="2336327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lowchart: Connector 31">
              <a:extLst>
                <a:ext uri="{FF2B5EF4-FFF2-40B4-BE49-F238E27FC236}">
                  <a16:creationId xmlns:a16="http://schemas.microsoft.com/office/drawing/2014/main" id="{6E235C9A-AB04-2FE5-5872-F4B9A6F9B897}"/>
                </a:ext>
              </a:extLst>
            </p:cNvPr>
            <p:cNvSpPr/>
            <p:nvPr/>
          </p:nvSpPr>
          <p:spPr>
            <a:xfrm>
              <a:off x="9457178" y="1979133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lowchart: Connector 32">
              <a:extLst>
                <a:ext uri="{FF2B5EF4-FFF2-40B4-BE49-F238E27FC236}">
                  <a16:creationId xmlns:a16="http://schemas.microsoft.com/office/drawing/2014/main" id="{1730B232-82E2-0FE0-885C-E7D4151C9A21}"/>
                </a:ext>
              </a:extLst>
            </p:cNvPr>
            <p:cNvSpPr/>
            <p:nvPr/>
          </p:nvSpPr>
          <p:spPr>
            <a:xfrm>
              <a:off x="9646688" y="2174200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id="{EAF2BE51-DC54-8DF9-AAD1-DE0B7CC7FEB3}"/>
                </a:ext>
              </a:extLst>
            </p:cNvPr>
            <p:cNvSpPr/>
            <p:nvPr/>
          </p:nvSpPr>
          <p:spPr>
            <a:xfrm>
              <a:off x="9601089" y="2361379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lowchart: Connector 34">
              <a:extLst>
                <a:ext uri="{FF2B5EF4-FFF2-40B4-BE49-F238E27FC236}">
                  <a16:creationId xmlns:a16="http://schemas.microsoft.com/office/drawing/2014/main" id="{1F76CCA1-AA74-27DE-1A87-7A65EF9B5B56}"/>
                </a:ext>
              </a:extLst>
            </p:cNvPr>
            <p:cNvSpPr/>
            <p:nvPr/>
          </p:nvSpPr>
          <p:spPr>
            <a:xfrm>
              <a:off x="9098312" y="1071181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lowchart: Connector 35">
              <a:extLst>
                <a:ext uri="{FF2B5EF4-FFF2-40B4-BE49-F238E27FC236}">
                  <a16:creationId xmlns:a16="http://schemas.microsoft.com/office/drawing/2014/main" id="{D1535F82-36E0-61A5-4A50-0E97F9BC088B}"/>
                </a:ext>
              </a:extLst>
            </p:cNvPr>
            <p:cNvSpPr/>
            <p:nvPr/>
          </p:nvSpPr>
          <p:spPr>
            <a:xfrm>
              <a:off x="9098312" y="1968460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lowchart: Connector 36">
              <a:extLst>
                <a:ext uri="{FF2B5EF4-FFF2-40B4-BE49-F238E27FC236}">
                  <a16:creationId xmlns:a16="http://schemas.microsoft.com/office/drawing/2014/main" id="{0842E0A1-49F8-4CB0-0364-4114E412B3AE}"/>
                </a:ext>
              </a:extLst>
            </p:cNvPr>
            <p:cNvSpPr/>
            <p:nvPr/>
          </p:nvSpPr>
          <p:spPr>
            <a:xfrm>
              <a:off x="9317731" y="1268339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lowchart: Connector 37">
              <a:extLst>
                <a:ext uri="{FF2B5EF4-FFF2-40B4-BE49-F238E27FC236}">
                  <a16:creationId xmlns:a16="http://schemas.microsoft.com/office/drawing/2014/main" id="{5235F492-0D31-5A7F-8246-59A0D1EE40FE}"/>
                </a:ext>
              </a:extLst>
            </p:cNvPr>
            <p:cNvSpPr/>
            <p:nvPr/>
          </p:nvSpPr>
          <p:spPr>
            <a:xfrm>
              <a:off x="9330970" y="2169794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lowchart: Connector 38">
              <a:extLst>
                <a:ext uri="{FF2B5EF4-FFF2-40B4-BE49-F238E27FC236}">
                  <a16:creationId xmlns:a16="http://schemas.microsoft.com/office/drawing/2014/main" id="{424076BF-1BA4-2354-BC76-B7FC7F308141}"/>
                </a:ext>
              </a:extLst>
            </p:cNvPr>
            <p:cNvSpPr/>
            <p:nvPr/>
          </p:nvSpPr>
          <p:spPr>
            <a:xfrm>
              <a:off x="9064788" y="1701333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lowchart: Connector 39">
              <a:extLst>
                <a:ext uri="{FF2B5EF4-FFF2-40B4-BE49-F238E27FC236}">
                  <a16:creationId xmlns:a16="http://schemas.microsoft.com/office/drawing/2014/main" id="{0AE16BD6-ED9C-F2A6-74E2-A32DB27B9136}"/>
                </a:ext>
              </a:extLst>
            </p:cNvPr>
            <p:cNvSpPr/>
            <p:nvPr/>
          </p:nvSpPr>
          <p:spPr>
            <a:xfrm>
              <a:off x="9634612" y="1237141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82F6DE2-70F5-7E76-D58C-DEC8FE1FF39A}"/>
                </a:ext>
              </a:extLst>
            </p:cNvPr>
            <p:cNvSpPr txBox="1"/>
            <p:nvPr/>
          </p:nvSpPr>
          <p:spPr>
            <a:xfrm>
              <a:off x="9777935" y="460820"/>
              <a:ext cx="316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+mj-lt"/>
                  <a:cs typeface="Times New Roman" panose="02020603050405020304" pitchFamily="18" charset="0"/>
                </a:rPr>
                <a:t>Z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E172231-CBDE-EFE9-2F27-50AAF0177D60}"/>
                </a:ext>
              </a:extLst>
            </p:cNvPr>
            <p:cNvSpPr txBox="1"/>
            <p:nvPr/>
          </p:nvSpPr>
          <p:spPr>
            <a:xfrm>
              <a:off x="9771293" y="3350711"/>
              <a:ext cx="316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+mj-lt"/>
                  <a:cs typeface="Times New Roman" panose="02020603050405020304" pitchFamily="18" charset="0"/>
                </a:rPr>
                <a:t>0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B945C601-C227-810A-E6EB-B82F8A2D9549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9820696" y="505356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305822C-112F-A557-7C6C-3C98D1415399}"/>
                </a:ext>
              </a:extLst>
            </p:cNvPr>
            <p:cNvSpPr/>
            <p:nvPr/>
          </p:nvSpPr>
          <p:spPr>
            <a:xfrm>
              <a:off x="8978050" y="460820"/>
              <a:ext cx="793243" cy="172413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303DCB4D-6D62-B6F0-EBF0-43D5DA28E193}"/>
                </a:ext>
              </a:extLst>
            </p:cNvPr>
            <p:cNvSpPr/>
            <p:nvPr/>
          </p:nvSpPr>
          <p:spPr>
            <a:xfrm>
              <a:off x="8982075" y="3449335"/>
              <a:ext cx="786600" cy="172413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91C6E1E-6038-14E4-4229-2247B7D4D9B1}"/>
                </a:ext>
              </a:extLst>
            </p:cNvPr>
            <p:cNvSpPr/>
            <p:nvPr/>
          </p:nvSpPr>
          <p:spPr>
            <a:xfrm>
              <a:off x="9270366" y="496302"/>
              <a:ext cx="210018" cy="9216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886E82A-0A09-8F3A-B2E1-9539F9D13972}"/>
                </a:ext>
              </a:extLst>
            </p:cNvPr>
            <p:cNvSpPr/>
            <p:nvPr/>
          </p:nvSpPr>
          <p:spPr>
            <a:xfrm>
              <a:off x="9270366" y="3487723"/>
              <a:ext cx="210018" cy="92164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43864C9-11D3-158E-1B39-1336AB1C63B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0355755" y="505357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F54989CB-7304-8474-238A-740B69711174}"/>
                    </a:ext>
                  </a:extLst>
                </p:cNvPr>
                <p:cNvSpPr txBox="1"/>
                <p:nvPr/>
              </p:nvSpPr>
              <p:spPr>
                <a:xfrm>
                  <a:off x="10378107" y="469520"/>
                  <a:ext cx="1103996" cy="5182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14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𝒕𝒐𝒕</m:t>
                            </m:r>
                          </m:sub>
                        </m:sSub>
                        <m:r>
                          <a:rPr lang="en-US" sz="14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1400" b="1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𝐂𝐨𝐧𝐬𝐭𝐚𝐧𝐭</m:t>
                        </m:r>
                      </m:oMath>
                    </m:oMathPara>
                  </a14:m>
                  <a:endParaRPr lang="en-US" sz="1400" b="1" dirty="0">
                    <a:latin typeface="+mj-lt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F54989CB-7304-8474-238A-740B697111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78107" y="469520"/>
                  <a:ext cx="1103996" cy="51828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56844B4-E0E9-CD6E-5CDD-0B3C8E189AD9}"/>
                </a:ext>
              </a:extLst>
            </p:cNvPr>
            <p:cNvSpPr txBox="1"/>
            <p:nvPr/>
          </p:nvSpPr>
          <p:spPr>
            <a:xfrm>
              <a:off x="8525190" y="1629561"/>
              <a:ext cx="543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Q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3BCD407-3B63-CF6A-101A-21BC8DDDFBD4}"/>
                </a:ext>
              </a:extLst>
            </p:cNvPr>
            <p:cNvSpPr txBox="1"/>
            <p:nvPr/>
          </p:nvSpPr>
          <p:spPr>
            <a:xfrm>
              <a:off x="8998638" y="3766188"/>
              <a:ext cx="543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G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E02482B-B06C-D175-4D19-25E8398AECD7}"/>
              </a:ext>
            </a:extLst>
          </p:cNvPr>
          <p:cNvSpPr txBox="1"/>
          <p:nvPr/>
        </p:nvSpPr>
        <p:spPr>
          <a:xfrm>
            <a:off x="6133771" y="2941330"/>
            <a:ext cx="2106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Mass Flux</a:t>
            </a:r>
          </a:p>
        </p:txBody>
      </p:sp>
    </p:spTree>
    <p:extLst>
      <p:ext uri="{BB962C8B-B14F-4D97-AF65-F5344CB8AC3E}">
        <p14:creationId xmlns:p14="http://schemas.microsoft.com/office/powerpoint/2010/main" val="2276955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70C34-77A5-006A-BE7E-BEC284D54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Reduced Order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C00D56-26AE-7005-03BA-A149C11607A2}"/>
                  </a:ext>
                </a:extLst>
              </p:cNvPr>
              <p:cNvSpPr txBox="1"/>
              <p:nvPr/>
            </p:nvSpPr>
            <p:spPr>
              <a:xfrm>
                <a:off x="394775" y="3630133"/>
                <a:ext cx="9346676" cy="295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600" dirty="0"/>
              </a:p>
              <a:p>
                <a:r>
                  <a:rPr lang="en-US" sz="1600" dirty="0"/>
                  <a:t>Ordinary differential equations: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Functions of boiling boundary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𝑏𝑏</m:t>
                        </m:r>
                      </m:sub>
                    </m:sSub>
                  </m:oMath>
                </a14:m>
                <a:r>
                  <a:rPr lang="en-US" sz="1400" dirty="0"/>
                  <a:t>), exit quality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en-US" sz="1400" dirty="0"/>
                  <a:t>), and inlet mass flux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sz="14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1400" dirty="0"/>
                  <a:t> are modeling constants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r>
                  <a:rPr lang="en-US" sz="1600" dirty="0"/>
                  <a:t>Partial differential equations integrated in the spatial domain to become functions of time.</a:t>
                </a:r>
              </a:p>
              <a:p>
                <a:endParaRPr lang="en-US" sz="1600" b="0" dirty="0"/>
              </a:p>
              <a:p>
                <a:r>
                  <a:rPr lang="en-US" sz="1600" dirty="0"/>
                  <a:t>Model implementation: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MATLAB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Explicit temporal finite differencing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bb</m:t>
                        </m:r>
                      </m:sub>
                    </m:sSub>
                  </m:oMath>
                </a14:m>
                <a:r>
                  <a:rPr lang="en-US" sz="1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𝑒𝑥</m:t>
                        </m:r>
                      </m:sub>
                    </m:sSub>
                  </m:oMath>
                </a14:m>
                <a:r>
                  <a:rPr lang="en-US" sz="1400" dirty="0"/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</m:oMath>
                </a14:m>
                <a:endParaRPr lang="en-US" sz="1400" dirty="0"/>
              </a:p>
              <a:p>
                <a:endParaRPr lang="en-US" sz="16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9C00D56-26AE-7005-03BA-A149C11607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75" y="3630133"/>
                <a:ext cx="9346676" cy="2954655"/>
              </a:xfrm>
              <a:prstGeom prst="rect">
                <a:avLst/>
              </a:prstGeom>
              <a:blipFill>
                <a:blip r:embed="rId2"/>
                <a:stretch>
                  <a:fillRect l="-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Group 48">
            <a:extLst>
              <a:ext uri="{FF2B5EF4-FFF2-40B4-BE49-F238E27FC236}">
                <a16:creationId xmlns:a16="http://schemas.microsoft.com/office/drawing/2014/main" id="{EA442773-E309-4D30-904F-84EE24E2ED9D}"/>
              </a:ext>
            </a:extLst>
          </p:cNvPr>
          <p:cNvGrpSpPr/>
          <p:nvPr/>
        </p:nvGrpSpPr>
        <p:grpSpPr>
          <a:xfrm>
            <a:off x="9152019" y="300564"/>
            <a:ext cx="2886226" cy="3658239"/>
            <a:chOff x="9152019" y="300564"/>
            <a:chExt cx="2886226" cy="3658239"/>
          </a:xfrm>
        </p:grpSpPr>
        <p:sp>
          <p:nvSpPr>
            <p:cNvPr id="9" name="Cylinder 8">
              <a:extLst>
                <a:ext uri="{FF2B5EF4-FFF2-40B4-BE49-F238E27FC236}">
                  <a16:creationId xmlns:a16="http://schemas.microsoft.com/office/drawing/2014/main" id="{D13D09C5-386C-F67B-200F-AF2411F561AE}"/>
                </a:ext>
              </a:extLst>
            </p:cNvPr>
            <p:cNvSpPr/>
            <p:nvPr/>
          </p:nvSpPr>
          <p:spPr>
            <a:xfrm>
              <a:off x="9623786" y="300566"/>
              <a:ext cx="799885" cy="3161874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ylinder 9">
              <a:extLst>
                <a:ext uri="{FF2B5EF4-FFF2-40B4-BE49-F238E27FC236}">
                  <a16:creationId xmlns:a16="http://schemas.microsoft.com/office/drawing/2014/main" id="{E46FC074-A56B-6CE1-A4B0-551B16772CC6}"/>
                </a:ext>
              </a:extLst>
            </p:cNvPr>
            <p:cNvSpPr/>
            <p:nvPr/>
          </p:nvSpPr>
          <p:spPr>
            <a:xfrm>
              <a:off x="9623786" y="2273027"/>
              <a:ext cx="799885" cy="1189415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A07AD2FF-E822-5D68-25B5-668BFB9C9B0D}"/>
                </a:ext>
              </a:extLst>
            </p:cNvPr>
            <p:cNvSpPr/>
            <p:nvPr/>
          </p:nvSpPr>
          <p:spPr>
            <a:xfrm>
              <a:off x="9152019" y="827547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0C355144-FA75-ABD1-5B2B-294EB9A3778F}"/>
                </a:ext>
              </a:extLst>
            </p:cNvPr>
            <p:cNvSpPr/>
            <p:nvPr/>
          </p:nvSpPr>
          <p:spPr>
            <a:xfrm>
              <a:off x="9153569" y="1825836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25F33621-5872-ADC8-D1BF-54F768034911}"/>
                </a:ext>
              </a:extLst>
            </p:cNvPr>
            <p:cNvSpPr/>
            <p:nvPr/>
          </p:nvSpPr>
          <p:spPr>
            <a:xfrm>
              <a:off x="9153569" y="2812067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Up 13">
              <a:extLst>
                <a:ext uri="{FF2B5EF4-FFF2-40B4-BE49-F238E27FC236}">
                  <a16:creationId xmlns:a16="http://schemas.microsoft.com/office/drawing/2014/main" id="{83DA06A1-81C1-86FF-E24E-9438824924FF}"/>
                </a:ext>
              </a:extLst>
            </p:cNvPr>
            <p:cNvSpPr/>
            <p:nvPr/>
          </p:nvSpPr>
          <p:spPr>
            <a:xfrm>
              <a:off x="9977224" y="3502335"/>
              <a:ext cx="93009" cy="456468"/>
            </a:xfrm>
            <a:prstGeom prst="upArrow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7B10E33B-F38B-66C5-91B6-02933380A33A}"/>
                </a:ext>
              </a:extLst>
            </p:cNvPr>
            <p:cNvSpPr/>
            <p:nvPr/>
          </p:nvSpPr>
          <p:spPr>
            <a:xfrm>
              <a:off x="10007451" y="780228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8C398C69-B4C5-2B24-D6F4-E690BFC2CDD7}"/>
                </a:ext>
              </a:extLst>
            </p:cNvPr>
            <p:cNvSpPr/>
            <p:nvPr/>
          </p:nvSpPr>
          <p:spPr>
            <a:xfrm>
              <a:off x="9670810" y="551995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DC7374D4-1698-F22C-4A89-B833DF90D1F3}"/>
                </a:ext>
              </a:extLst>
            </p:cNvPr>
            <p:cNvSpPr/>
            <p:nvPr/>
          </p:nvSpPr>
          <p:spPr>
            <a:xfrm>
              <a:off x="9958424" y="1459045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lowchart: Connector 17">
              <a:extLst>
                <a:ext uri="{FF2B5EF4-FFF2-40B4-BE49-F238E27FC236}">
                  <a16:creationId xmlns:a16="http://schemas.microsoft.com/office/drawing/2014/main" id="{8D7EB7CF-0ADB-CD3C-8D8E-E58BAEE0D841}"/>
                </a:ext>
              </a:extLst>
            </p:cNvPr>
            <p:cNvSpPr/>
            <p:nvPr/>
          </p:nvSpPr>
          <p:spPr>
            <a:xfrm>
              <a:off x="10223958" y="504679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Connector 18">
              <a:extLst>
                <a:ext uri="{FF2B5EF4-FFF2-40B4-BE49-F238E27FC236}">
                  <a16:creationId xmlns:a16="http://schemas.microsoft.com/office/drawing/2014/main" id="{B541480D-E9F7-F8B0-38F5-72E0A7D35F2F}"/>
                </a:ext>
              </a:extLst>
            </p:cNvPr>
            <p:cNvSpPr/>
            <p:nvPr/>
          </p:nvSpPr>
          <p:spPr>
            <a:xfrm>
              <a:off x="9675262" y="1192331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F9FB3AF5-0C08-9273-DBB9-78ED5819FFE0}"/>
                </a:ext>
              </a:extLst>
            </p:cNvPr>
            <p:cNvSpPr/>
            <p:nvPr/>
          </p:nvSpPr>
          <p:spPr>
            <a:xfrm>
              <a:off x="10223052" y="1553997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lowchart: Connector 20">
              <a:extLst>
                <a:ext uri="{FF2B5EF4-FFF2-40B4-BE49-F238E27FC236}">
                  <a16:creationId xmlns:a16="http://schemas.microsoft.com/office/drawing/2014/main" id="{F48AD1DA-F17F-B5A5-B5A5-28AEA0A3BFCD}"/>
                </a:ext>
              </a:extLst>
            </p:cNvPr>
            <p:cNvSpPr/>
            <p:nvPr/>
          </p:nvSpPr>
          <p:spPr>
            <a:xfrm>
              <a:off x="10207033" y="1262209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lowchart: Connector 21">
              <a:extLst>
                <a:ext uri="{FF2B5EF4-FFF2-40B4-BE49-F238E27FC236}">
                  <a16:creationId xmlns:a16="http://schemas.microsoft.com/office/drawing/2014/main" id="{C8C72952-5AE9-D632-4446-3C62996633F4}"/>
                </a:ext>
              </a:extLst>
            </p:cNvPr>
            <p:cNvSpPr/>
            <p:nvPr/>
          </p:nvSpPr>
          <p:spPr>
            <a:xfrm>
              <a:off x="9724417" y="2176071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lowchart: Connector 22">
              <a:extLst>
                <a:ext uri="{FF2B5EF4-FFF2-40B4-BE49-F238E27FC236}">
                  <a16:creationId xmlns:a16="http://schemas.microsoft.com/office/drawing/2014/main" id="{E7F23CB9-D65E-2423-027A-3778BC3EDD0F}"/>
                </a:ext>
              </a:extLst>
            </p:cNvPr>
            <p:cNvSpPr/>
            <p:nvPr/>
          </p:nvSpPr>
          <p:spPr>
            <a:xfrm>
              <a:off x="10102914" y="1818877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lowchart: Connector 23">
              <a:extLst>
                <a:ext uri="{FF2B5EF4-FFF2-40B4-BE49-F238E27FC236}">
                  <a16:creationId xmlns:a16="http://schemas.microsoft.com/office/drawing/2014/main" id="{0D501370-C4A4-1A40-1E5B-CAE8406ED7E2}"/>
                </a:ext>
              </a:extLst>
            </p:cNvPr>
            <p:cNvSpPr/>
            <p:nvPr/>
          </p:nvSpPr>
          <p:spPr>
            <a:xfrm>
              <a:off x="10292424" y="2013944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3B9C3835-AC65-BF35-0C34-8817DBCAEEFE}"/>
                </a:ext>
              </a:extLst>
            </p:cNvPr>
            <p:cNvSpPr/>
            <p:nvPr/>
          </p:nvSpPr>
          <p:spPr>
            <a:xfrm>
              <a:off x="10246825" y="2201123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owchart: Connector 25">
              <a:extLst>
                <a:ext uri="{FF2B5EF4-FFF2-40B4-BE49-F238E27FC236}">
                  <a16:creationId xmlns:a16="http://schemas.microsoft.com/office/drawing/2014/main" id="{0665A13D-D9D3-D3EA-1C80-9EE8448A4740}"/>
                </a:ext>
              </a:extLst>
            </p:cNvPr>
            <p:cNvSpPr/>
            <p:nvPr/>
          </p:nvSpPr>
          <p:spPr>
            <a:xfrm>
              <a:off x="9744048" y="910925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B206848C-73EE-D7A9-8FC4-8162C1586265}"/>
                </a:ext>
              </a:extLst>
            </p:cNvPr>
            <p:cNvSpPr/>
            <p:nvPr/>
          </p:nvSpPr>
          <p:spPr>
            <a:xfrm>
              <a:off x="9744048" y="1808204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384EAC18-BABB-4004-52D2-F1DA01645572}"/>
                </a:ext>
              </a:extLst>
            </p:cNvPr>
            <p:cNvSpPr/>
            <p:nvPr/>
          </p:nvSpPr>
          <p:spPr>
            <a:xfrm>
              <a:off x="9963467" y="1108083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EE058ADF-B854-C259-F8DC-7CDC83CA0927}"/>
                </a:ext>
              </a:extLst>
            </p:cNvPr>
            <p:cNvSpPr/>
            <p:nvPr/>
          </p:nvSpPr>
          <p:spPr>
            <a:xfrm>
              <a:off x="9976706" y="2009538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5CDC36A5-CB71-B695-08C6-2345048B5E34}"/>
                </a:ext>
              </a:extLst>
            </p:cNvPr>
            <p:cNvSpPr/>
            <p:nvPr/>
          </p:nvSpPr>
          <p:spPr>
            <a:xfrm>
              <a:off x="9710524" y="1541077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3E826C2C-3518-2518-2B7A-3C3F21E69983}"/>
                </a:ext>
              </a:extLst>
            </p:cNvPr>
            <p:cNvSpPr/>
            <p:nvPr/>
          </p:nvSpPr>
          <p:spPr>
            <a:xfrm>
              <a:off x="10280348" y="1076885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ED4CD31-256F-59F7-E391-675315CE7AA1}"/>
                </a:ext>
              </a:extLst>
            </p:cNvPr>
            <p:cNvSpPr txBox="1"/>
            <p:nvPr/>
          </p:nvSpPr>
          <p:spPr>
            <a:xfrm>
              <a:off x="10423671" y="300564"/>
              <a:ext cx="316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+mj-lt"/>
                  <a:cs typeface="Times New Roman" panose="02020603050405020304" pitchFamily="18" charset="0"/>
                </a:rPr>
                <a:t>Z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E68303-13EE-E391-03D1-04A65A60BDFA}"/>
                </a:ext>
              </a:extLst>
            </p:cNvPr>
            <p:cNvSpPr txBox="1"/>
            <p:nvPr/>
          </p:nvSpPr>
          <p:spPr>
            <a:xfrm>
              <a:off x="10417029" y="3190455"/>
              <a:ext cx="316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+mj-lt"/>
                  <a:cs typeface="Times New Roman" panose="02020603050405020304" pitchFamily="18" charset="0"/>
                </a:rPr>
                <a:t>0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A52ED4B-6081-AD86-5CF3-CF400698FBF1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0466432" y="345100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A9EF66D-108B-178C-BBC1-0E8D149724DE}"/>
                </a:ext>
              </a:extLst>
            </p:cNvPr>
            <p:cNvSpPr/>
            <p:nvPr/>
          </p:nvSpPr>
          <p:spPr>
            <a:xfrm>
              <a:off x="9623786" y="300564"/>
              <a:ext cx="793243" cy="207175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FD5C13D-E967-6C2E-A7D5-D736DD9FF46F}"/>
                </a:ext>
              </a:extLst>
            </p:cNvPr>
            <p:cNvSpPr/>
            <p:nvPr/>
          </p:nvSpPr>
          <p:spPr>
            <a:xfrm>
              <a:off x="9627811" y="3289079"/>
              <a:ext cx="786600" cy="172413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E8B7A20-D717-5D9B-B0BC-5623D7B61BD3}"/>
                </a:ext>
              </a:extLst>
            </p:cNvPr>
            <p:cNvSpPr/>
            <p:nvPr/>
          </p:nvSpPr>
          <p:spPr>
            <a:xfrm>
              <a:off x="9916102" y="336046"/>
              <a:ext cx="210018" cy="9216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9C3BCD3-DBCC-947F-1D01-0EC02FCEA2DA}"/>
                </a:ext>
              </a:extLst>
            </p:cNvPr>
            <p:cNvSpPr/>
            <p:nvPr/>
          </p:nvSpPr>
          <p:spPr>
            <a:xfrm>
              <a:off x="9916102" y="3327467"/>
              <a:ext cx="210018" cy="92164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7C26A1D-3EAB-9D86-9973-07CD9A211077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1001491" y="345101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1C21F0F4-F2C4-0FC3-B441-082254F99281}"/>
                    </a:ext>
                  </a:extLst>
                </p:cNvPr>
                <p:cNvSpPr txBox="1"/>
                <p:nvPr/>
              </p:nvSpPr>
              <p:spPr>
                <a:xfrm>
                  <a:off x="10876388" y="846473"/>
                  <a:ext cx="116185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𝒕𝒐𝒕</m:t>
                          </m:r>
                        </m:sub>
                      </m:sSub>
                    </m:oMath>
                  </a14:m>
                  <a:r>
                    <a:rPr lang="en-US" sz="1400" b="1" dirty="0">
                      <a:latin typeface="+mj-lt"/>
                      <a:cs typeface="Times New Roman" panose="02020603050405020304" pitchFamily="18" charset="0"/>
                    </a:rPr>
                    <a:t> = Constant</a:t>
                  </a:r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1C21F0F4-F2C4-0FC3-B441-082254F992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76388" y="846473"/>
                  <a:ext cx="1161857" cy="523220"/>
                </a:xfrm>
                <a:prstGeom prst="rect">
                  <a:avLst/>
                </a:prstGeom>
                <a:blipFill>
                  <a:blip r:embed="rId3"/>
                  <a:stretch>
                    <a:fillRect t="-2326" b="-104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B1F00DA-BCF1-5B80-C47D-21F2663C180F}"/>
                </a:ext>
              </a:extLst>
            </p:cNvPr>
            <p:cNvSpPr txBox="1"/>
            <p:nvPr/>
          </p:nvSpPr>
          <p:spPr>
            <a:xfrm>
              <a:off x="9170926" y="1469305"/>
              <a:ext cx="543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Q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974828C9-5DB4-C0B5-B4E6-B6F232056CB6}"/>
                    </a:ext>
                  </a:extLst>
                </p:cNvPr>
                <p:cNvSpPr txBox="1"/>
                <p:nvPr/>
              </p:nvSpPr>
              <p:spPr>
                <a:xfrm>
                  <a:off x="9505678" y="3567423"/>
                  <a:ext cx="54345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974828C9-5DB4-C0B5-B4E6-B6F232056C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05678" y="3567423"/>
                  <a:ext cx="543456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9ED5A0E-C9B5-2413-EBF0-A10EB6CB19E8}"/>
                </a:ext>
              </a:extLst>
            </p:cNvPr>
            <p:cNvCxnSpPr/>
            <p:nvPr/>
          </p:nvCxnSpPr>
          <p:spPr>
            <a:xfrm>
              <a:off x="10423671" y="2380268"/>
              <a:ext cx="35136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2D9DA182-30AB-381D-F6D2-6B99F0873B2B}"/>
                    </a:ext>
                  </a:extLst>
                </p:cNvPr>
                <p:cNvSpPr txBox="1"/>
                <p:nvPr/>
              </p:nvSpPr>
              <p:spPr>
                <a:xfrm>
                  <a:off x="10391052" y="2105334"/>
                  <a:ext cx="41659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𝒃𝒃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2D9DA182-30AB-381D-F6D2-6B99F0873B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91052" y="2105334"/>
                  <a:ext cx="416597" cy="307777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D7996AE8-B245-FBA0-4F3C-4830ECB7C849}"/>
                </a:ext>
              </a:extLst>
            </p:cNvPr>
            <p:cNvCxnSpPr/>
            <p:nvPr/>
          </p:nvCxnSpPr>
          <p:spPr>
            <a:xfrm flipH="1" flipV="1">
              <a:off x="9152019" y="551995"/>
              <a:ext cx="731166" cy="22823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8C5B4B0-2BCC-1BC3-7F53-544682A6F64F}"/>
                  </a:ext>
                </a:extLst>
              </p:cNvPr>
              <p:cNvSpPr txBox="1"/>
              <p:nvPr/>
            </p:nvSpPr>
            <p:spPr>
              <a:xfrm>
                <a:off x="8716906" y="349866"/>
                <a:ext cx="58575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𝒆𝒙</m:t>
                          </m:r>
                        </m:sub>
                      </m:sSub>
                    </m:oMath>
                  </m:oMathPara>
                </a14:m>
                <a:endParaRPr lang="en-US" sz="1400" b="1" dirty="0"/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8C5B4B0-2BCC-1BC3-7F53-544682A6F6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6906" y="349866"/>
                <a:ext cx="585751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3EE15CB-4B9A-33DD-1DF8-A4C897ED655B}"/>
              </a:ext>
            </a:extLst>
          </p:cNvPr>
          <p:cNvSpPr txBox="1"/>
          <p:nvPr/>
        </p:nvSpPr>
        <p:spPr>
          <a:xfrm>
            <a:off x="0" y="6623833"/>
            <a:ext cx="6129778" cy="2341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[1] Papini D, Cammi A, Colombo M, and Ricotti M E 2012 </a:t>
            </a:r>
            <a:r>
              <a:rPr lang="en-GB" sz="900" i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Chemical engineering science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</a:t>
            </a:r>
            <a:r>
              <a:rPr lang="en-GB" sz="900" b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81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118-39</a:t>
            </a: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7D77896-6932-2F5F-51F7-ED9FF580639D}"/>
                  </a:ext>
                </a:extLst>
              </p:cNvPr>
              <p:cNvSpPr txBox="1"/>
              <p:nvPr/>
            </p:nvSpPr>
            <p:spPr>
              <a:xfrm>
                <a:off x="276422" y="1043167"/>
                <a:ext cx="7889033" cy="23303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indent="0" algn="just">
                  <a:lnSpc>
                    <a:spcPct val="107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 smtClean="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𝑏𝑏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𝑏𝑏</m:t>
                                  </m:r>
                                </m:sub>
                              </m:sSub>
                            </m:num>
                            <m:den>
                              <m:d>
                                <m:d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𝑖𝑛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𝑐h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e>
                      </m:eqArr>
                    </m:oMath>
                  </m:oMathPara>
                </a14:m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  <a:buNone/>
                </a:pPr>
                <a:r>
                  <a:rPr lang="en-GB" sz="1600" kern="100" dirty="0">
                    <a:effectLst/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𝑒𝑥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𝑒𝑥</m:t>
                                  </m:r>
                                </m:sub>
                              </m:s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𝛺</m:t>
                              </m:r>
                              <m:d>
                                <m:d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𝐿</m:t>
                                  </m:r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𝑏𝑏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𝐿</m:t>
                                  </m:r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𝑏𝑏</m:t>
                                      </m:r>
                                    </m:sub>
                                  </m:sSub>
                                </m:e>
                              </m:d>
                              <m:d>
                                <m:d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𝑓𝑔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𝑒𝑥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5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𝛾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𝛾</m:t>
                                  </m:r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−1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𝐿</m:t>
                                  </m:r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𝑏𝑏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5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1600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600" i="1" kern="100">
                                              <a:effectLst/>
                                              <a:latin typeface="+mj-lt"/>
                                              <a:ea typeface="Aptos" panose="020B0004020202020204" pitchFamily="34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1600" i="1" kern="100">
                                              <a:effectLst/>
                                              <a:latin typeface="+mj-lt"/>
                                              <a:ea typeface="Aptos" panose="020B0004020202020204" pitchFamily="34" charset="0"/>
                                              <a:cs typeface="Arial" panose="020B0604020202020204" pitchFamily="34" charset="0"/>
                                            </a:rPr>
                                            <m:t>1+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1600" i="1" kern="100">
                                                  <a:effectLst/>
                                                  <a:latin typeface="+mj-lt"/>
                                                  <a:ea typeface="Aptos" panose="020B0004020202020204" pitchFamily="34" charset="0"/>
                                                  <a:cs typeface="Arial" panose="020B0604020202020204" pitchFamily="34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GB" sz="1600" i="1" kern="100">
                                                  <a:effectLst/>
                                                  <a:latin typeface="+mj-lt"/>
                                                  <a:ea typeface="Aptos" panose="020B0004020202020204" pitchFamily="34" charset="0"/>
                                                  <a:cs typeface="Arial" panose="020B0604020202020204" pitchFamily="34" charset="0"/>
                                                </a:rPr>
                                                <m:t>𝛾</m:t>
                                              </m:r>
                                              <m:r>
                                                <a:rPr lang="en-GB" sz="1600" i="1" kern="100">
                                                  <a:effectLst/>
                                                  <a:latin typeface="+mj-lt"/>
                                                  <a:ea typeface="Aptos" panose="020B0004020202020204" pitchFamily="34" charset="0"/>
                                                  <a:cs typeface="Arial" panose="020B0604020202020204" pitchFamily="34" charset="0"/>
                                                </a:rPr>
                                                <m:t>−1</m:t>
                                              </m:r>
                                            </m:e>
                                          </m:d>
                                          <m:sSub>
                                            <m:sSubPr>
                                              <m:ctrlPr>
                                                <a:rPr lang="en-US" sz="1600" i="1" kern="100">
                                                  <a:effectLst/>
                                                  <a:latin typeface="+mj-lt"/>
                                                  <a:ea typeface="Aptos" panose="020B0004020202020204" pitchFamily="34" charset="0"/>
                                                  <a:cs typeface="Arial" panose="020B0604020202020204" pitchFamily="34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600" i="1" kern="100">
                                                  <a:effectLst/>
                                                  <a:latin typeface="+mj-lt"/>
                                                  <a:ea typeface="Aptos" panose="020B0004020202020204" pitchFamily="34" charset="0"/>
                                                  <a:cs typeface="Arial" panose="020B0604020202020204" pitchFamily="34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600" i="1" kern="100">
                                                  <a:effectLst/>
                                                  <a:latin typeface="+mj-lt"/>
                                                  <a:ea typeface="Aptos" panose="020B0004020202020204" pitchFamily="34" charset="0"/>
                                                  <a:cs typeface="Arial" panose="020B0604020202020204" pitchFamily="34" charset="0"/>
                                                </a:rPr>
                                                <m:t>𝑒𝑥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d>
                                    <m:d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𝛾</m:t>
                                      </m:r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𝑒𝑥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𝑑𝑍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𝑏𝑏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𝑑𝑡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  <a:buNone/>
                </a:pPr>
                <a:r>
                  <a:rPr lang="en-GB" sz="1600" kern="100" dirty="0">
                    <a:effectLst/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d>
                            <m:d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𝑏𝑏</m:t>
                                  </m:r>
                                </m:sub>
                              </m:sSub>
                            </m:e>
                          </m:d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𝛥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𝑃</m:t>
                          </m:r>
                          <m:d>
                            <m:d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𝑎𝑐𝑐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𝛥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𝑔𝑟𝑎𝑣</m:t>
                              </m:r>
                            </m:sub>
                          </m:sSub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𝑓𝑟𝑖𝑐𝑡</m:t>
                              </m:r>
                            </m:sub>
                          </m:sSub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𝑑𝑍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𝑏𝑏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𝑒𝑥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𝑑𝑡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7D77896-6932-2F5F-51F7-ED9FF58063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22" y="1043167"/>
                <a:ext cx="7889033" cy="23303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5977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A21F0E-E5BD-3920-1528-35519E20BBC7}"/>
                  </a:ext>
                </a:extLst>
              </p:cNvPr>
              <p:cNvSpPr txBox="1"/>
              <p:nvPr/>
            </p:nvSpPr>
            <p:spPr>
              <a:xfrm>
                <a:off x="4444363" y="1980503"/>
                <a:ext cx="6666145" cy="6715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smtClean="0">
                          <a:latin typeface="+mj-lt"/>
                        </a:rPr>
                        <m:t>Δ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+mj-lt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+mj-lt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latin typeface="+mj-lt"/>
                            </a:rPr>
                            <m:t>𝑓𝑟𝑖𝑐𝑡</m:t>
                          </m:r>
                        </m:sub>
                      </m:sSub>
                      <m:r>
                        <a:rPr lang="en-US" sz="1600" i="0">
                          <a:latin typeface="+mj-lt"/>
                        </a:rPr>
                        <m:t>=</m:t>
                      </m:r>
                      <m:d>
                        <m:d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+mj-lt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+mj-lt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+mj-lt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600" i="1">
                                  <a:latin typeface="+mj-lt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sz="1600" i="0">
                              <a:latin typeface="+mj-lt"/>
                            </a:rPr>
                            <m:t>+</m:t>
                          </m:r>
                          <m:r>
                            <a:rPr lang="en-US" sz="1600" i="1">
                              <a:latin typeface="+mj-lt"/>
                            </a:rPr>
                            <m:t>𝑓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+mj-lt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+mj-lt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+mj-lt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+mj-lt"/>
                                    </a:rPr>
                                    <m:t>𝑏𝑏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i="1">
                                  <a:latin typeface="+mj-lt"/>
                                </a:rPr>
                                <m:t>𝑑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+mj-lt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+mj-lt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+mj-lt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 sz="1600" i="1">
                                  <a:latin typeface="+mj-lt"/>
                                </a:rPr>
                                <m:t>𝑖𝑛</m:t>
                              </m:r>
                            </m:sub>
                            <m:sup>
                              <m:r>
                                <a:rPr lang="en-US" sz="1600" i="0">
                                  <a:latin typeface="+mj-lt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i="0">
                              <a:latin typeface="+mj-lt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+mj-lt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+mj-lt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600" i="1">
                                  <a:latin typeface="+mj-lt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r>
                        <a:rPr lang="en-US" sz="1600" i="0">
                          <a:latin typeface="+mj-lt"/>
                        </a:rPr>
                        <m:t>+</m:t>
                      </m:r>
                      <m:r>
                        <a:rPr lang="en-US" sz="1600" i="1">
                          <a:latin typeface="+mj-lt"/>
                        </a:rPr>
                        <m:t>𝑓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+mj-lt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+mj-lt"/>
                            </a:rPr>
                            <m:t>𝐿</m:t>
                          </m:r>
                          <m:r>
                            <a:rPr lang="en-US" sz="1600" i="0">
                              <a:latin typeface="+mj-lt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+mj-lt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+mj-lt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sz="1600" i="1">
                                  <a:latin typeface="+mj-lt"/>
                                </a:rPr>
                                <m:t>𝑏𝑏</m:t>
                              </m:r>
                            </m:sub>
                          </m:sSub>
                        </m:num>
                        <m:den>
                          <m:r>
                            <a:rPr lang="en-US" sz="1600" i="1">
                              <a:latin typeface="+mj-lt"/>
                            </a:rPr>
                            <m:t>𝑑</m:t>
                          </m:r>
                        </m:den>
                      </m:f>
                      <m:d>
                        <m:dPr>
                          <m:begChr m:val="〈"/>
                          <m:endChr m:val="〉"/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+mj-lt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+mj-lt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600" i="0">
                                  <a:latin typeface="+mj-lt"/>
                                </a:rPr>
                                <m:t>Φ</m:t>
                              </m:r>
                            </m:e>
                            <m:sup>
                              <m:r>
                                <a:rPr lang="en-US" sz="1600" i="0">
                                  <a:latin typeface="+mj-lt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f>
                        <m:f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+mj-lt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+mj-lt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+mj-lt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836967"/>
                                          </a:solidFill>
                                          <a:latin typeface="+mj-lt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+mj-lt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1600" i="0">
                                          <a:latin typeface="+mj-lt"/>
                                        </a:rPr>
                                        <m:t>2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1600" i="0">
                                          <a:latin typeface="+mj-lt"/>
                                        </a:rPr>
                                        <m:t>Φ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1600" i="0">
                                  <a:latin typeface="+mj-lt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600" i="0">
                              <a:latin typeface="+mj-lt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+mj-lt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+mj-lt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600" i="1">
                                  <a:latin typeface="+mj-lt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r>
                        <a:rPr lang="en-US" sz="1600" i="0">
                          <a:latin typeface="+mj-lt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+mj-lt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+mj-lt"/>
                            </a:rPr>
                            <m:t>𝑘</m:t>
                          </m:r>
                        </m:e>
                        <m:sub>
                          <m:r>
                            <a:rPr lang="en-US" sz="1600" i="1">
                              <a:latin typeface="+mj-lt"/>
                            </a:rPr>
                            <m:t>𝑒𝑥</m:t>
                          </m:r>
                        </m:sub>
                      </m:sSub>
                      <m:sSubSup>
                        <m:sSub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+mj-lt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latin typeface="+mj-lt"/>
                            </a:rPr>
                            <m:t>Φ</m:t>
                          </m:r>
                        </m:e>
                        <m:sub>
                          <m:r>
                            <a:rPr lang="en-US" sz="1600" i="1">
                              <a:latin typeface="+mj-lt"/>
                            </a:rPr>
                            <m:t>𝑒𝑥</m:t>
                          </m:r>
                        </m:sub>
                        <m:sup>
                          <m:r>
                            <a:rPr lang="en-US" sz="1600" i="0">
                              <a:latin typeface="+mj-lt"/>
                            </a:rPr>
                            <m:t>2</m:t>
                          </m:r>
                        </m:sup>
                      </m:sSubSup>
                      <m:r>
                        <a:rPr lang="en-US" sz="1600" i="0">
                          <a:latin typeface="+mj-lt"/>
                        </a:rPr>
                        <m:t> </m:t>
                      </m:r>
                    </m:oMath>
                  </m:oMathPara>
                </a14:m>
                <a:endParaRPr lang="en-US" sz="1600" dirty="0">
                  <a:latin typeface="+mj-lt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4A21F0E-E5BD-3920-1528-35519E20B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363" y="1980503"/>
                <a:ext cx="6666145" cy="6715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9E1AD40-A410-BAF3-B312-D5845ED8BC2F}"/>
                  </a:ext>
                </a:extLst>
              </p:cNvPr>
              <p:cNvSpPr txBox="1"/>
              <p:nvPr/>
            </p:nvSpPr>
            <p:spPr>
              <a:xfrm>
                <a:off x="4412685" y="529592"/>
                <a:ext cx="6753337" cy="13154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indent="0" algn="just">
                  <a:lnSpc>
                    <a:spcPct val="107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 smtClean="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𝛥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𝑎𝑐𝑐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=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𝑒𝑥</m:t>
                              </m:r>
                            </m:sub>
                            <m:sup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𝑒𝑥</m:t>
                                      </m:r>
                                    </m:sub>
                                    <m:sup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𝑒𝑥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600" i="1" kern="100">
                                              <a:effectLst/>
                                              <a:latin typeface="+mj-lt"/>
                                              <a:ea typeface="Aptos" panose="020B0004020202020204" pitchFamily="34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1600" i="1" kern="100">
                                              <a:effectLst/>
                                              <a:latin typeface="+mj-lt"/>
                                              <a:ea typeface="Aptos" panose="020B0004020202020204" pitchFamily="34" charset="0"/>
                                              <a:cs typeface="Arial" panose="020B0604020202020204" pitchFamily="34" charset="0"/>
                                            </a:rPr>
                                            <m:t>1−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600" i="1" kern="100">
                                                  <a:effectLst/>
                                                  <a:latin typeface="+mj-lt"/>
                                                  <a:ea typeface="Aptos" panose="020B0004020202020204" pitchFamily="34" charset="0"/>
                                                  <a:cs typeface="Arial" panose="020B0604020202020204" pitchFamily="34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600" i="1" kern="100">
                                                  <a:effectLst/>
                                                  <a:latin typeface="+mj-lt"/>
                                                  <a:ea typeface="Aptos" panose="020B0004020202020204" pitchFamily="34" charset="0"/>
                                                  <a:cs typeface="Arial" panose="020B0604020202020204" pitchFamily="34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600" i="1" kern="100">
                                                  <a:effectLst/>
                                                  <a:latin typeface="+mj-lt"/>
                                                  <a:ea typeface="Aptos" panose="020B0004020202020204" pitchFamily="34" charset="0"/>
                                                  <a:cs typeface="Arial" panose="020B0604020202020204" pitchFamily="34" charset="0"/>
                                                </a:rPr>
                                                <m:t>𝑒𝑥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d>
                                    <m:d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 kern="100">
                                              <a:effectLst/>
                                              <a:latin typeface="+mj-lt"/>
                                              <a:ea typeface="Aptos" panose="020B0004020202020204" pitchFamily="34" charset="0"/>
                                              <a:cs typeface="Arial" panose="020B060402020202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600" i="1" kern="100">
                                              <a:effectLst/>
                                              <a:latin typeface="+mj-lt"/>
                                              <a:ea typeface="Aptos" panose="020B0004020202020204" pitchFamily="34" charset="0"/>
                                              <a:cs typeface="Arial" panose="020B0604020202020204" pitchFamily="34" charset="0"/>
                                            </a:rPr>
                                            <m:t>𝛼</m:t>
                                          </m:r>
                                        </m:e>
                                        <m:sub>
                                          <m:r>
                                            <a:rPr lang="en-GB" sz="1600" i="1" kern="100">
                                              <a:effectLst/>
                                              <a:latin typeface="+mj-lt"/>
                                              <a:ea typeface="Aptos" panose="020B0004020202020204" pitchFamily="34" charset="0"/>
                                              <a:cs typeface="Arial" panose="020B0604020202020204" pitchFamily="34" charset="0"/>
                                            </a:rPr>
                                            <m:t>𝑒𝑥</m:t>
                                          </m:r>
                                        </m:sub>
                                      </m:sSub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GB" sz="1600" i="1" kern="100">
                                          <a:effectLst/>
                                          <a:latin typeface="+mj-lt"/>
                                          <a:ea typeface="Aptos" panose="020B0004020202020204" pitchFamily="34" charset="0"/>
                                          <a:cs typeface="Arial" panose="020B0604020202020204" pitchFamily="34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r>
                            <a:rPr lang="en-GB" sz="1600" i="1" kern="100">
                              <a:effectLst/>
                              <a:latin typeface="+mj-lt"/>
                              <a:ea typeface="Aptos" panose="020B0004020202020204" pitchFamily="34" charset="0"/>
                              <a:cs typeface="Arial" panose="020B0604020202020204" pitchFamily="34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Aptos" panose="020B0004020202020204" pitchFamily="34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𝑖𝑛</m:t>
                                  </m:r>
                                </m:sub>
                                <m:sup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Aptos" panose="020B0004020202020204" pitchFamily="34" charset="0"/>
                                      <a:cs typeface="Arial" panose="020B0604020202020204" pitchFamily="34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</m:e>
                      </m:eqArr>
                    </m:oMath>
                  </m:oMathPara>
                </a14:m>
                <a:endParaRPr lang="en-US" sz="1600" i="1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  <a:buNone/>
                </a:pPr>
                <a:r>
                  <a:rPr lang="en-GB" sz="1600" i="1" kern="100" dirty="0">
                    <a:effectLst/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i="1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0" algn="just">
                  <a:lnSpc>
                    <a:spcPct val="10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𝛥</m:t>
                          </m:r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𝑔𝑟𝑎𝑣</m:t>
                              </m:r>
                            </m:sub>
                          </m:sSub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𝑔</m:t>
                          </m:r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𝑏𝑏</m:t>
                              </m:r>
                            </m:sub>
                          </m:sSub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1−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</m:d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𝑓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𝑏𝑏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𝑔</m:t>
                          </m:r>
                          <m:acc>
                            <m:accPr>
                              <m:chr m:val="̅"/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𝛼</m:t>
                              </m:r>
                            </m:e>
                          </m:acc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𝑔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𝐿</m:t>
                              </m:r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𝑏𝑏</m:t>
                                  </m:r>
                                </m:sub>
                              </m:sSub>
                            </m:e>
                          </m:d>
                        </m:e>
                      </m:eqArr>
                    </m:oMath>
                  </m:oMathPara>
                </a14:m>
                <a:endParaRPr lang="en-US" sz="1600" i="1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9E1AD40-A410-BAF3-B312-D5845ED8BC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685" y="529592"/>
                <a:ext cx="6753337" cy="13154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 48">
            <a:extLst>
              <a:ext uri="{FF2B5EF4-FFF2-40B4-BE49-F238E27FC236}">
                <a16:creationId xmlns:a16="http://schemas.microsoft.com/office/drawing/2014/main" id="{52E9ECF1-11CC-7184-E6EC-08AA782DE12C}"/>
              </a:ext>
            </a:extLst>
          </p:cNvPr>
          <p:cNvSpPr/>
          <p:nvPr/>
        </p:nvSpPr>
        <p:spPr>
          <a:xfrm>
            <a:off x="5936491" y="1982876"/>
            <a:ext cx="1560656" cy="64357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83EC74-273D-C5EE-1A50-EFE8C0C86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Pressure Drop Terms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2AF8B69-AC5F-B89E-9085-9246542A9ABA}"/>
                  </a:ext>
                </a:extLst>
              </p:cNvPr>
              <p:cNvSpPr txBox="1"/>
              <p:nvPr/>
            </p:nvSpPr>
            <p:spPr>
              <a:xfrm>
                <a:off x="3770839" y="2863687"/>
                <a:ext cx="6937909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Accelerative pressure drop: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Only considered in the two-phase region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Due to the pressure associated with the inertia of the multi-phase region</a:t>
                </a:r>
              </a:p>
              <a:p>
                <a:pPr lvl="1"/>
                <a:endParaRPr lang="en-US" sz="1600" dirty="0"/>
              </a:p>
              <a:p>
                <a:r>
                  <a:rPr lang="en-US" sz="1600" dirty="0"/>
                  <a:t>Gravitational pressure drop: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Considered in the single-phase and two-phase regions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Pressure drop caused by gravitational forces on the fluid</a:t>
                </a:r>
              </a:p>
              <a:p>
                <a:pPr lvl="1"/>
                <a:endParaRPr lang="en-US" sz="1600" dirty="0"/>
              </a:p>
              <a:p>
                <a:r>
                  <a:rPr lang="en-US" sz="1600" dirty="0"/>
                  <a:t>Frictional pressure drop: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Considered in the single-phase and two-phase regions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/>
                  <a:t>Pressure drop associated with the friction between the pipe and fluid as well as the friction between the vapor and liquid phases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 smtClean="0">
                            <a:latin typeface="+mj-lt"/>
                          </a:rPr>
                        </m:ctrlPr>
                      </m:sSupPr>
                      <m:e>
                        <m:r>
                          <a:rPr lang="el-GR" sz="1400" b="0" i="1" smtClean="0">
                            <a:latin typeface="+mj-lt"/>
                          </a:rPr>
                          <m:t>𝛷</m:t>
                        </m:r>
                      </m:e>
                      <m:sup>
                        <m:r>
                          <a:rPr lang="en-US" sz="1400" b="0" i="1" smtClean="0">
                            <a:latin typeface="+mj-lt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400" dirty="0">
                    <a:latin typeface="+mj-lt"/>
                  </a:rPr>
                  <a:t> </a:t>
                </a:r>
                <a:r>
                  <a:rPr lang="en-US" sz="1400" dirty="0"/>
                  <a:t>is the two-phase friction factor</a:t>
                </a:r>
              </a:p>
              <a:p>
                <a:pPr lvl="1"/>
                <a:endParaRPr lang="en-US" sz="16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2AF8B69-AC5F-B89E-9085-9246542A9A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0839" y="2863687"/>
                <a:ext cx="6937909" cy="3293209"/>
              </a:xfrm>
              <a:prstGeom prst="rect">
                <a:avLst/>
              </a:prstGeom>
              <a:blipFill>
                <a:blip r:embed="rId4"/>
                <a:stretch>
                  <a:fillRect l="-527" t="-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>
            <a:extLst>
              <a:ext uri="{FF2B5EF4-FFF2-40B4-BE49-F238E27FC236}">
                <a16:creationId xmlns:a16="http://schemas.microsoft.com/office/drawing/2014/main" id="{C70214B1-6FC1-0DBD-E132-1A06699755B2}"/>
              </a:ext>
            </a:extLst>
          </p:cNvPr>
          <p:cNvSpPr/>
          <p:nvPr/>
        </p:nvSpPr>
        <p:spPr>
          <a:xfrm>
            <a:off x="6726014" y="563075"/>
            <a:ext cx="2870521" cy="74574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4E48499-6E4A-28DA-17D9-750F11D2E2E5}"/>
              </a:ext>
            </a:extLst>
          </p:cNvPr>
          <p:cNvSpPr/>
          <p:nvPr/>
        </p:nvSpPr>
        <p:spPr>
          <a:xfrm>
            <a:off x="6096000" y="1458038"/>
            <a:ext cx="664029" cy="3693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BD855FD-5825-36B0-EDA4-25FD96F55A69}"/>
              </a:ext>
            </a:extLst>
          </p:cNvPr>
          <p:cNvGrpSpPr/>
          <p:nvPr/>
        </p:nvGrpSpPr>
        <p:grpSpPr>
          <a:xfrm>
            <a:off x="671261" y="1216729"/>
            <a:ext cx="3349488" cy="4197577"/>
            <a:chOff x="671261" y="1216729"/>
            <a:chExt cx="3349488" cy="4197577"/>
          </a:xfrm>
        </p:grpSpPr>
        <p:sp>
          <p:nvSpPr>
            <p:cNvPr id="9" name="Cylinder 8">
              <a:extLst>
                <a:ext uri="{FF2B5EF4-FFF2-40B4-BE49-F238E27FC236}">
                  <a16:creationId xmlns:a16="http://schemas.microsoft.com/office/drawing/2014/main" id="{7052790A-5625-1B4D-35F0-4F1F9DF5FC7A}"/>
                </a:ext>
              </a:extLst>
            </p:cNvPr>
            <p:cNvSpPr/>
            <p:nvPr/>
          </p:nvSpPr>
          <p:spPr>
            <a:xfrm>
              <a:off x="1606290" y="1639172"/>
              <a:ext cx="799885" cy="3161874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ylinder 9">
              <a:extLst>
                <a:ext uri="{FF2B5EF4-FFF2-40B4-BE49-F238E27FC236}">
                  <a16:creationId xmlns:a16="http://schemas.microsoft.com/office/drawing/2014/main" id="{0CD709DE-7E93-9D56-D24B-C654750B6C5C}"/>
                </a:ext>
              </a:extLst>
            </p:cNvPr>
            <p:cNvSpPr/>
            <p:nvPr/>
          </p:nvSpPr>
          <p:spPr>
            <a:xfrm>
              <a:off x="1606290" y="3611633"/>
              <a:ext cx="799885" cy="1189415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ABCF0839-6BE8-D93A-B690-DB965BEC8636}"/>
                </a:ext>
              </a:extLst>
            </p:cNvPr>
            <p:cNvSpPr/>
            <p:nvPr/>
          </p:nvSpPr>
          <p:spPr>
            <a:xfrm>
              <a:off x="1134523" y="2166153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065509DC-2F07-9453-B739-5AB41F5BFE0F}"/>
                </a:ext>
              </a:extLst>
            </p:cNvPr>
            <p:cNvSpPr/>
            <p:nvPr/>
          </p:nvSpPr>
          <p:spPr>
            <a:xfrm>
              <a:off x="1136073" y="3164442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0D3528E7-A94F-8215-DCEC-9803F21C6902}"/>
                </a:ext>
              </a:extLst>
            </p:cNvPr>
            <p:cNvSpPr/>
            <p:nvPr/>
          </p:nvSpPr>
          <p:spPr>
            <a:xfrm>
              <a:off x="1136073" y="4150673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row: Up 13">
              <a:extLst>
                <a:ext uri="{FF2B5EF4-FFF2-40B4-BE49-F238E27FC236}">
                  <a16:creationId xmlns:a16="http://schemas.microsoft.com/office/drawing/2014/main" id="{E81EA874-6A74-FFCA-AF85-02F2E8D226C4}"/>
                </a:ext>
              </a:extLst>
            </p:cNvPr>
            <p:cNvSpPr/>
            <p:nvPr/>
          </p:nvSpPr>
          <p:spPr>
            <a:xfrm>
              <a:off x="1959728" y="4840941"/>
              <a:ext cx="93009" cy="456468"/>
            </a:xfrm>
            <a:prstGeom prst="upArrow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28790960-519E-63BF-CE57-1998507A30C9}"/>
                </a:ext>
              </a:extLst>
            </p:cNvPr>
            <p:cNvSpPr/>
            <p:nvPr/>
          </p:nvSpPr>
          <p:spPr>
            <a:xfrm>
              <a:off x="1989955" y="2118834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EA15709A-B064-CB45-4C3C-09F3E7F571E0}"/>
                </a:ext>
              </a:extLst>
            </p:cNvPr>
            <p:cNvSpPr/>
            <p:nvPr/>
          </p:nvSpPr>
          <p:spPr>
            <a:xfrm>
              <a:off x="1653314" y="1890601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EC6F55EF-90E1-F7D7-C677-F4F1FD253558}"/>
                </a:ext>
              </a:extLst>
            </p:cNvPr>
            <p:cNvSpPr/>
            <p:nvPr/>
          </p:nvSpPr>
          <p:spPr>
            <a:xfrm>
              <a:off x="1940928" y="2797651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Flowchart: Connector 17">
              <a:extLst>
                <a:ext uri="{FF2B5EF4-FFF2-40B4-BE49-F238E27FC236}">
                  <a16:creationId xmlns:a16="http://schemas.microsoft.com/office/drawing/2014/main" id="{7EE66A30-7C24-9B00-D7C9-8ABB4C16AE8A}"/>
                </a:ext>
              </a:extLst>
            </p:cNvPr>
            <p:cNvSpPr/>
            <p:nvPr/>
          </p:nvSpPr>
          <p:spPr>
            <a:xfrm>
              <a:off x="2206462" y="1843285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Connector 18">
              <a:extLst>
                <a:ext uri="{FF2B5EF4-FFF2-40B4-BE49-F238E27FC236}">
                  <a16:creationId xmlns:a16="http://schemas.microsoft.com/office/drawing/2014/main" id="{53D58DB6-3EA0-4E35-A243-24D441517BED}"/>
                </a:ext>
              </a:extLst>
            </p:cNvPr>
            <p:cNvSpPr/>
            <p:nvPr/>
          </p:nvSpPr>
          <p:spPr>
            <a:xfrm>
              <a:off x="1657766" y="2530937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08E8FB08-5467-EB7A-6B8D-19134D7A1019}"/>
                </a:ext>
              </a:extLst>
            </p:cNvPr>
            <p:cNvSpPr/>
            <p:nvPr/>
          </p:nvSpPr>
          <p:spPr>
            <a:xfrm>
              <a:off x="2205556" y="2892603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lowchart: Connector 20">
              <a:extLst>
                <a:ext uri="{FF2B5EF4-FFF2-40B4-BE49-F238E27FC236}">
                  <a16:creationId xmlns:a16="http://schemas.microsoft.com/office/drawing/2014/main" id="{1AC35252-6FF5-F9F5-B4F9-7C0106411D60}"/>
                </a:ext>
              </a:extLst>
            </p:cNvPr>
            <p:cNvSpPr/>
            <p:nvPr/>
          </p:nvSpPr>
          <p:spPr>
            <a:xfrm>
              <a:off x="2189537" y="2600815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lowchart: Connector 21">
              <a:extLst>
                <a:ext uri="{FF2B5EF4-FFF2-40B4-BE49-F238E27FC236}">
                  <a16:creationId xmlns:a16="http://schemas.microsoft.com/office/drawing/2014/main" id="{43B1B6D1-D76E-028F-7E37-3A78EAEE9B5A}"/>
                </a:ext>
              </a:extLst>
            </p:cNvPr>
            <p:cNvSpPr/>
            <p:nvPr/>
          </p:nvSpPr>
          <p:spPr>
            <a:xfrm>
              <a:off x="1706921" y="3514677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lowchart: Connector 22">
              <a:extLst>
                <a:ext uri="{FF2B5EF4-FFF2-40B4-BE49-F238E27FC236}">
                  <a16:creationId xmlns:a16="http://schemas.microsoft.com/office/drawing/2014/main" id="{31072A31-82D6-F461-5B67-EE514CDE6AE2}"/>
                </a:ext>
              </a:extLst>
            </p:cNvPr>
            <p:cNvSpPr/>
            <p:nvPr/>
          </p:nvSpPr>
          <p:spPr>
            <a:xfrm>
              <a:off x="2085418" y="3157483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lowchart: Connector 23">
              <a:extLst>
                <a:ext uri="{FF2B5EF4-FFF2-40B4-BE49-F238E27FC236}">
                  <a16:creationId xmlns:a16="http://schemas.microsoft.com/office/drawing/2014/main" id="{E1F597FD-C7EF-BBBC-86FA-63C8AC6FC79A}"/>
                </a:ext>
              </a:extLst>
            </p:cNvPr>
            <p:cNvSpPr/>
            <p:nvPr/>
          </p:nvSpPr>
          <p:spPr>
            <a:xfrm>
              <a:off x="2274928" y="3352550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owchart: Connector 24">
              <a:extLst>
                <a:ext uri="{FF2B5EF4-FFF2-40B4-BE49-F238E27FC236}">
                  <a16:creationId xmlns:a16="http://schemas.microsoft.com/office/drawing/2014/main" id="{73FC25AB-0979-682F-C499-BEBCF7D47830}"/>
                </a:ext>
              </a:extLst>
            </p:cNvPr>
            <p:cNvSpPr/>
            <p:nvPr/>
          </p:nvSpPr>
          <p:spPr>
            <a:xfrm>
              <a:off x="2229329" y="3539729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owchart: Connector 25">
              <a:extLst>
                <a:ext uri="{FF2B5EF4-FFF2-40B4-BE49-F238E27FC236}">
                  <a16:creationId xmlns:a16="http://schemas.microsoft.com/office/drawing/2014/main" id="{7B49434A-8634-BFB0-E742-05ECFE56648E}"/>
                </a:ext>
              </a:extLst>
            </p:cNvPr>
            <p:cNvSpPr/>
            <p:nvPr/>
          </p:nvSpPr>
          <p:spPr>
            <a:xfrm>
              <a:off x="1726552" y="2249531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A3A60BB4-D4F7-5BBE-9BBD-6F1900E123CB}"/>
                </a:ext>
              </a:extLst>
            </p:cNvPr>
            <p:cNvSpPr/>
            <p:nvPr/>
          </p:nvSpPr>
          <p:spPr>
            <a:xfrm>
              <a:off x="1726552" y="3146810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0808B98C-B30C-ACB8-089F-86312A01F9D9}"/>
                </a:ext>
              </a:extLst>
            </p:cNvPr>
            <p:cNvSpPr/>
            <p:nvPr/>
          </p:nvSpPr>
          <p:spPr>
            <a:xfrm>
              <a:off x="1945971" y="2446689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C5CBFF97-B5E7-E114-3188-0F7FEC56DF35}"/>
                </a:ext>
              </a:extLst>
            </p:cNvPr>
            <p:cNvSpPr/>
            <p:nvPr/>
          </p:nvSpPr>
          <p:spPr>
            <a:xfrm>
              <a:off x="1959210" y="3348144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2D1F8012-1B1E-20E3-D9EB-DD8970E89201}"/>
                </a:ext>
              </a:extLst>
            </p:cNvPr>
            <p:cNvSpPr/>
            <p:nvPr/>
          </p:nvSpPr>
          <p:spPr>
            <a:xfrm>
              <a:off x="1693028" y="2879683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A35E3D2D-4563-BCA4-BB09-9B72E3EEAB3E}"/>
                </a:ext>
              </a:extLst>
            </p:cNvPr>
            <p:cNvSpPr/>
            <p:nvPr/>
          </p:nvSpPr>
          <p:spPr>
            <a:xfrm>
              <a:off x="2262852" y="2415491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305395D-33A5-FEB3-1E71-2111AA513911}"/>
                </a:ext>
              </a:extLst>
            </p:cNvPr>
            <p:cNvSpPr txBox="1"/>
            <p:nvPr/>
          </p:nvSpPr>
          <p:spPr>
            <a:xfrm>
              <a:off x="2406175" y="1639170"/>
              <a:ext cx="316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+mj-lt"/>
                  <a:cs typeface="Times New Roman" panose="02020603050405020304" pitchFamily="18" charset="0"/>
                </a:rPr>
                <a:t>Z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0D257AF-7140-EE8C-6B09-BED5969EF9E8}"/>
                </a:ext>
              </a:extLst>
            </p:cNvPr>
            <p:cNvSpPr txBox="1"/>
            <p:nvPr/>
          </p:nvSpPr>
          <p:spPr>
            <a:xfrm>
              <a:off x="2399533" y="4529061"/>
              <a:ext cx="316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+mj-lt"/>
                  <a:cs typeface="Times New Roman" panose="02020603050405020304" pitchFamily="18" charset="0"/>
                </a:rPr>
                <a:t>0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D549C31D-ED8B-C18C-4CF5-6F1574ED667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448936" y="1683706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FE50D32-ABC7-2737-8B35-F96BC5A45B59}"/>
                </a:ext>
              </a:extLst>
            </p:cNvPr>
            <p:cNvSpPr/>
            <p:nvPr/>
          </p:nvSpPr>
          <p:spPr>
            <a:xfrm>
              <a:off x="1606290" y="1639170"/>
              <a:ext cx="793243" cy="207175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87BA46F-26BE-EF06-11C9-FE7053041544}"/>
                </a:ext>
              </a:extLst>
            </p:cNvPr>
            <p:cNvSpPr/>
            <p:nvPr/>
          </p:nvSpPr>
          <p:spPr>
            <a:xfrm>
              <a:off x="1610315" y="4627685"/>
              <a:ext cx="786600" cy="172413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88464D3-6005-20E3-B63B-45E3E8CD4026}"/>
                </a:ext>
              </a:extLst>
            </p:cNvPr>
            <p:cNvSpPr/>
            <p:nvPr/>
          </p:nvSpPr>
          <p:spPr>
            <a:xfrm>
              <a:off x="1898606" y="1674652"/>
              <a:ext cx="210018" cy="9216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2D973C6-3FE8-0CE2-8B6C-B4828D7569E3}"/>
                </a:ext>
              </a:extLst>
            </p:cNvPr>
            <p:cNvSpPr/>
            <p:nvPr/>
          </p:nvSpPr>
          <p:spPr>
            <a:xfrm>
              <a:off x="1898606" y="4666073"/>
              <a:ext cx="210018" cy="92164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8ADD7BE-70F4-38AD-C048-B62093D6B9FD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983995" y="1683707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71BE428-184B-FB28-C826-EA678FFD44ED}"/>
                    </a:ext>
                  </a:extLst>
                </p:cNvPr>
                <p:cNvSpPr txBox="1"/>
                <p:nvPr/>
              </p:nvSpPr>
              <p:spPr>
                <a:xfrm>
                  <a:off x="2858892" y="2185079"/>
                  <a:ext cx="116185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b="1" i="1" smtClean="0">
                          <a:latin typeface="+mj-lt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b="1" i="1" smtClean="0">
                              <a:latin typeface="+mj-lt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+mj-lt"/>
                              <a:cs typeface="Times New Roman" panose="020206030504050203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400" b="1" i="1" smtClean="0">
                              <a:latin typeface="+mj-lt"/>
                              <a:cs typeface="Times New Roman" panose="02020603050405020304" pitchFamily="18" charset="0"/>
                            </a:rPr>
                            <m:t>𝒕𝒐𝒕</m:t>
                          </m:r>
                        </m:sub>
                      </m:sSub>
                    </m:oMath>
                  </a14:m>
                  <a:r>
                    <a:rPr lang="en-US" sz="1400" b="1" dirty="0">
                      <a:latin typeface="+mj-lt"/>
                      <a:cs typeface="Times New Roman" panose="02020603050405020304" pitchFamily="18" charset="0"/>
                    </a:rPr>
                    <a:t> = Constant</a:t>
                  </a:r>
                </a:p>
              </p:txBody>
            </p:sp>
          </mc:Choice>
          <mc:Fallback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C71BE428-184B-FB28-C826-EA678FFD44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58892" y="2185079"/>
                  <a:ext cx="1161857" cy="523220"/>
                </a:xfrm>
                <a:prstGeom prst="rect">
                  <a:avLst/>
                </a:prstGeom>
                <a:blipFill>
                  <a:blip r:embed="rId5"/>
                  <a:stretch>
                    <a:fillRect t="-1163" b="-1162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90CAAB1-14DB-18C3-0CA7-D19F4844A137}"/>
                </a:ext>
              </a:extLst>
            </p:cNvPr>
            <p:cNvSpPr txBox="1"/>
            <p:nvPr/>
          </p:nvSpPr>
          <p:spPr>
            <a:xfrm>
              <a:off x="1153430" y="2807911"/>
              <a:ext cx="543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Q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3D9C1B9F-E90D-FFF4-2620-FC8C82124966}"/>
                    </a:ext>
                  </a:extLst>
                </p:cNvPr>
                <p:cNvSpPr txBox="1"/>
                <p:nvPr/>
              </p:nvSpPr>
              <p:spPr>
                <a:xfrm>
                  <a:off x="1488182" y="4906029"/>
                  <a:ext cx="54345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3D9C1B9F-E90D-FFF4-2620-FC8C821249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8182" y="4906029"/>
                  <a:ext cx="543456" cy="307777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E45C451-3C56-ACA2-85AA-63B79A601CB5}"/>
                </a:ext>
              </a:extLst>
            </p:cNvPr>
            <p:cNvCxnSpPr/>
            <p:nvPr/>
          </p:nvCxnSpPr>
          <p:spPr>
            <a:xfrm>
              <a:off x="2406175" y="3718874"/>
              <a:ext cx="35136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62DC6531-6ECA-EAEA-8C8B-75B8DB3CD466}"/>
                    </a:ext>
                  </a:extLst>
                </p:cNvPr>
                <p:cNvSpPr txBox="1"/>
                <p:nvPr/>
              </p:nvSpPr>
              <p:spPr>
                <a:xfrm>
                  <a:off x="2373556" y="3443940"/>
                  <a:ext cx="41659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𝒃𝒃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62DC6531-6ECA-EAEA-8C8B-75B8DB3CD4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3556" y="3443940"/>
                  <a:ext cx="416597" cy="307777"/>
                </a:xfrm>
                <a:prstGeom prst="rect">
                  <a:avLst/>
                </a:prstGeom>
                <a:blipFill>
                  <a:blip r:embed="rId7"/>
                  <a:stretch>
                    <a:fillRect b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0D872D0-1DD8-BF5B-F51F-97FA8BA0C2A2}"/>
                </a:ext>
              </a:extLst>
            </p:cNvPr>
            <p:cNvCxnSpPr/>
            <p:nvPr/>
          </p:nvCxnSpPr>
          <p:spPr>
            <a:xfrm flipH="1" flipV="1">
              <a:off x="1134523" y="1890601"/>
              <a:ext cx="731166" cy="22823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5D963390-B437-58AF-1144-E1ED28132362}"/>
                    </a:ext>
                  </a:extLst>
                </p:cNvPr>
                <p:cNvSpPr txBox="1"/>
                <p:nvPr/>
              </p:nvSpPr>
              <p:spPr>
                <a:xfrm>
                  <a:off x="671261" y="1571551"/>
                  <a:ext cx="5857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𝒆𝒙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  <a:p>
                  <a:endParaRPr lang="en-US" sz="1400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5D963390-B437-58AF-1144-E1ED281323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261" y="1571551"/>
                  <a:ext cx="585751" cy="52322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0099A7B-370F-176F-410C-F838101394CB}"/>
                    </a:ext>
                  </a:extLst>
                </p:cNvPr>
                <p:cNvSpPr txBox="1"/>
                <p:nvPr/>
              </p:nvSpPr>
              <p:spPr>
                <a:xfrm>
                  <a:off x="2087930" y="4891086"/>
                  <a:ext cx="5857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  <a:p>
                  <a:endParaRPr lang="en-US" sz="1400" dirty="0"/>
                </a:p>
              </p:txBody>
            </p:sp>
          </mc:Choice>
          <mc:Fallback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0099A7B-370F-176F-410C-F838101394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7930" y="4891086"/>
                  <a:ext cx="585751" cy="523220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241413D-3F5A-976E-FD61-F3FA957D3096}"/>
                    </a:ext>
                  </a:extLst>
                </p:cNvPr>
                <p:cNvSpPr txBox="1"/>
                <p:nvPr/>
              </p:nvSpPr>
              <p:spPr>
                <a:xfrm>
                  <a:off x="1380545" y="1216729"/>
                  <a:ext cx="5857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𝒆𝒙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  <a:p>
                  <a:endParaRPr lang="en-US" sz="1400" dirty="0"/>
                </a:p>
              </p:txBody>
            </p:sp>
          </mc:Choice>
          <mc:Fallback xmlns=""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6241413D-3F5A-976E-FD61-F3FA957D30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545" y="1216729"/>
                  <a:ext cx="585751" cy="523220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86E5805-2471-8D0B-66DD-FA2E1F07D245}"/>
                </a:ext>
              </a:extLst>
            </p:cNvPr>
            <p:cNvCxnSpPr>
              <a:cxnSpLocks/>
              <a:endCxn id="37" idx="4"/>
            </p:cNvCxnSpPr>
            <p:nvPr/>
          </p:nvCxnSpPr>
          <p:spPr>
            <a:xfrm>
              <a:off x="1819727" y="1441949"/>
              <a:ext cx="183888" cy="32486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F6D0C47-C914-84F6-0DCF-6D1A6CF35B54}"/>
                </a:ext>
              </a:extLst>
            </p:cNvPr>
            <p:cNvCxnSpPr>
              <a:cxnSpLocks/>
            </p:cNvCxnSpPr>
            <p:nvPr/>
          </p:nvCxnSpPr>
          <p:spPr>
            <a:xfrm>
              <a:off x="2014437" y="4694530"/>
              <a:ext cx="242946" cy="24108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B01DE74D-A5C9-3497-BD72-A2490412EEB2}"/>
              </a:ext>
            </a:extLst>
          </p:cNvPr>
          <p:cNvSpPr/>
          <p:nvPr/>
        </p:nvSpPr>
        <p:spPr>
          <a:xfrm>
            <a:off x="6932645" y="1419062"/>
            <a:ext cx="3360750" cy="41943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4C50F83-6DD8-8ACF-72E7-507F3C1E2595}"/>
              </a:ext>
            </a:extLst>
          </p:cNvPr>
          <p:cNvSpPr/>
          <p:nvPr/>
        </p:nvSpPr>
        <p:spPr>
          <a:xfrm>
            <a:off x="7677009" y="1990229"/>
            <a:ext cx="2745285" cy="63622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1E04CC-EA18-04DE-19F5-922C66EC8BAD}"/>
              </a:ext>
            </a:extLst>
          </p:cNvPr>
          <p:cNvSpPr txBox="1"/>
          <p:nvPr/>
        </p:nvSpPr>
        <p:spPr>
          <a:xfrm>
            <a:off x="0" y="6623833"/>
            <a:ext cx="6129778" cy="2341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[1] Papini D, Cammi A, Colombo M, and Ricotti M E 2012 </a:t>
            </a:r>
            <a:r>
              <a:rPr lang="en-GB" sz="900" i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Chemical engineering science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</a:t>
            </a:r>
            <a:r>
              <a:rPr lang="en-GB" sz="900" b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81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118-39</a:t>
            </a: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33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47" grpId="0" animBg="1"/>
      <p:bldP spid="48" grpId="0" animBg="1"/>
      <p:bldP spid="48" grpId="1" animBg="1"/>
      <p:bldP spid="59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8ACD5-15AD-0745-58AC-11CA67DA9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Validation of Stability Boundary for Freon-113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6BB0BD-33E9-4B2B-E9EB-DE1BAF5E58C5}"/>
              </a:ext>
            </a:extLst>
          </p:cNvPr>
          <p:cNvSpPr txBox="1"/>
          <p:nvPr/>
        </p:nvSpPr>
        <p:spPr>
          <a:xfrm>
            <a:off x="1908559" y="5530782"/>
            <a:ext cx="8224887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Approximate agreement between experimental and modeling data.</a:t>
            </a:r>
          </a:p>
        </p:txBody>
      </p:sp>
      <p:pic>
        <p:nvPicPr>
          <p:cNvPr id="13" name="Content Placeholder 12" descr="A graph of a number of data&#10;&#10;AI-generated content may be incorrect.">
            <a:extLst>
              <a:ext uri="{FF2B5EF4-FFF2-40B4-BE49-F238E27FC236}">
                <a16:creationId xmlns:a16="http://schemas.microsoft.com/office/drawing/2014/main" id="{CE5B4724-EEB5-4D20-54F4-5531C56FA9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032" y="1531575"/>
            <a:ext cx="6215817" cy="372949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D83E9A-D2B4-C9C4-8115-16DF0A569C36}"/>
              </a:ext>
            </a:extLst>
          </p:cNvPr>
          <p:cNvSpPr txBox="1"/>
          <p:nvPr/>
        </p:nvSpPr>
        <p:spPr>
          <a:xfrm>
            <a:off x="162531" y="1257600"/>
            <a:ext cx="48595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Experimental and modeling data for Freon-113.</a:t>
            </a:r>
          </a:p>
          <a:p>
            <a:endParaRPr lang="en-US" sz="1600" dirty="0"/>
          </a:p>
          <a:p>
            <a:r>
              <a:rPr lang="en-US" sz="1600" dirty="0"/>
              <a:t>Investigates multiple two-phase friction factors.</a:t>
            </a:r>
          </a:p>
          <a:p>
            <a:endParaRPr lang="en-US" sz="1600" dirty="0"/>
          </a:p>
          <a:p>
            <a:r>
              <a:rPr lang="en-US" sz="1600" dirty="0"/>
              <a:t>Characteristic L shape is present.</a:t>
            </a:r>
          </a:p>
          <a:p>
            <a:endParaRPr lang="en-US" sz="1600" dirty="0"/>
          </a:p>
          <a:p>
            <a:r>
              <a:rPr lang="en-US" sz="1600" dirty="0"/>
              <a:t>Lockhart-Martinell friction factor was selected due to lowest margin of error (~25%)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B83486C-0935-CF2A-52AD-CC73C15C3937}"/>
              </a:ext>
            </a:extLst>
          </p:cNvPr>
          <p:cNvSpPr/>
          <p:nvPr/>
        </p:nvSpPr>
        <p:spPr>
          <a:xfrm>
            <a:off x="7197365" y="1291472"/>
            <a:ext cx="1725105" cy="5327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9C29AF3F-92C0-6E41-B549-92D5A8B9FB0C}"/>
                  </a:ext>
                </a:extLst>
              </p:cNvPr>
              <p:cNvSpPr txBox="1"/>
              <p:nvPr/>
            </p:nvSpPr>
            <p:spPr>
              <a:xfrm>
                <a:off x="2261350" y="3259091"/>
                <a:ext cx="2428197" cy="2542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𝑠𝑢𝑏</m:t>
                        </m:r>
                      </m:sub>
                    </m:sSub>
                  </m:oMath>
                </a14:m>
                <a:r>
                  <a:rPr lang="en-US" sz="1600" dirty="0"/>
                  <a:t> is influenced by inlet enthalpy which is dictated by inlet temperature.</a:t>
                </a:r>
              </a:p>
              <a:p>
                <a:endParaRPr lang="en-US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𝑝𝑐h</m:t>
                        </m:r>
                      </m:sub>
                    </m:sSub>
                  </m:oMath>
                </a14:m>
                <a:r>
                  <a:rPr lang="en-US" sz="1600" dirty="0"/>
                  <a:t> is influenced by the ratio between heat input and inlet mass flux.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/>
              </a:p>
            </p:txBody>
          </p:sp>
        </mc:Choice>
        <mc:Fallback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9C29AF3F-92C0-6E41-B549-92D5A8B9FB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1350" y="3259091"/>
                <a:ext cx="2428197" cy="2542747"/>
              </a:xfrm>
              <a:prstGeom prst="rect">
                <a:avLst/>
              </a:prstGeom>
              <a:blipFill>
                <a:blip r:embed="rId3"/>
                <a:stretch>
                  <a:fillRect l="-1508" t="-7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" name="TextBox 173">
            <a:extLst>
              <a:ext uri="{FF2B5EF4-FFF2-40B4-BE49-F238E27FC236}">
                <a16:creationId xmlns:a16="http://schemas.microsoft.com/office/drawing/2014/main" id="{DA975E05-158C-63D8-498C-A8D3491DC619}"/>
              </a:ext>
            </a:extLst>
          </p:cNvPr>
          <p:cNvSpPr txBox="1"/>
          <p:nvPr/>
        </p:nvSpPr>
        <p:spPr>
          <a:xfrm>
            <a:off x="0" y="5950897"/>
            <a:ext cx="9545336" cy="121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buNone/>
            </a:pP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[2]     Saha P 1974 Thermally induced two-phase flow instabilities, including the effect of thermal non-equilibrium</a:t>
            </a:r>
            <a:r>
              <a:rPr lang="en-US" sz="900" kern="100" dirty="0">
                <a:latin typeface="+mj-lt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between the phases </a:t>
            </a:r>
          </a:p>
          <a:p>
            <a:pPr marL="0" marR="0">
              <a:buNone/>
            </a:pPr>
            <a:r>
              <a:rPr lang="en-GB" sz="900" i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             PhD Thesis 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Georgia Institute of Technology</a:t>
            </a:r>
          </a:p>
          <a:p>
            <a:pPr marL="0" marR="0">
              <a:buNone/>
            </a:pP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[3]     Friedel L 1979</a:t>
            </a:r>
            <a:r>
              <a:rPr lang="en-GB" sz="900" i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European Two-Phase Flow Group Meeting</a:t>
            </a: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buNone/>
            </a:pP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[4]     Lockhart W R 1949 </a:t>
            </a:r>
            <a:r>
              <a:rPr lang="en-GB" sz="900" i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Chemical engineering progress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</a:t>
            </a:r>
            <a:r>
              <a:rPr lang="en-GB" sz="900" b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45(1)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39-48</a:t>
            </a: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buNone/>
            </a:pP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[5]     Martinelli R T and Nelson D B 1948 </a:t>
            </a:r>
            <a:r>
              <a:rPr lang="en-GB" sz="900" i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Transactions of the American Society of Mechanical Engineers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</a:t>
            </a:r>
            <a:r>
              <a:rPr lang="en-GB" sz="900" b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70(6)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695-702</a:t>
            </a: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buNone/>
            </a:pP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[6]     </a:t>
            </a:r>
            <a:r>
              <a:rPr lang="en-GB" sz="900" kern="100" dirty="0" err="1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Todreas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N E and Kazimi M S 2011 </a:t>
            </a:r>
            <a:r>
              <a:rPr lang="en-GB" sz="900" i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Nuclear Systems I: Thermal Hydraulic Fundamentals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(Boca Raton: Taylor &amp;</a:t>
            </a:r>
            <a:r>
              <a:rPr lang="en-US" sz="900" kern="100" dirty="0">
                <a:latin typeface="+mj-lt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Francis)</a:t>
            </a: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buNone/>
            </a:pP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en-US" sz="9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083C7BD5-C30B-A857-A105-2C7C2128C5AE}"/>
                  </a:ext>
                </a:extLst>
              </p:cNvPr>
              <p:cNvSpPr txBox="1"/>
              <p:nvPr/>
            </p:nvSpPr>
            <p:spPr>
              <a:xfrm>
                <a:off x="-1724974" y="3557718"/>
                <a:ext cx="6200190" cy="14700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indent="269875" algn="just">
                  <a:lnSpc>
                    <a:spcPct val="107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 kern="100" smtClean="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𝑠𝑢𝑏</m:t>
                              </m:r>
                            </m:sub>
                          </m:sSub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GB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𝑠𝑎𝑡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1600" i="1" kern="100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1600" i="1" kern="100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𝑔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i="1" kern="100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e>
                      </m:eqArr>
                    </m:oMath>
                  </m:oMathPara>
                </a14:m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 marL="0" marR="0" indent="269875" algn="just">
                  <a:lnSpc>
                    <a:spcPct val="107000"/>
                  </a:lnSpc>
                </a:pPr>
                <a:r>
                  <a:rPr lang="en-GB" sz="1600" kern="100" dirty="0">
                    <a:effectLst/>
                    <a:latin typeface="+mj-lt"/>
                    <a:ea typeface="Times New Roman" panose="02020603050405020304" pitchFamily="18" charset="0"/>
                    <a:cs typeface="Arial" panose="020B0604020202020204" pitchFamily="34" charset="0"/>
                  </a:rPr>
                  <a:t> </a:t>
                </a:r>
                <a:endParaRPr lang="en-US" sz="1600" kern="100" dirty="0">
                  <a:effectLst/>
                  <a:latin typeface="+mj-lt"/>
                  <a:ea typeface="Aptos" panose="020B0004020202020204" pitchFamily="34" charset="0"/>
                  <a:cs typeface="Arial" panose="020B0604020202020204" pitchFamily="34" charset="0"/>
                </a:endParaRP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600" i="1">
                              <a:effectLst/>
                              <a:latin typeface="+mj-lt"/>
                              <a:ea typeface="Times New Roman" panose="02020603050405020304" pitchFamily="18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𝑝𝑐h</m:t>
                              </m:r>
                            </m:sub>
                          </m:sSub>
                          <m:r>
                            <a:rPr lang="en-GB" sz="1600" i="1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𝑄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GB" sz="1600" i="1">
                                  <a:effectLst/>
                                  <a:latin typeface="+mj-lt"/>
                                  <a:ea typeface="Times New Roman" panose="02020603050405020304" pitchFamily="18" charset="0"/>
                                  <a:cs typeface="Arial" panose="020B0604020202020204" pitchFamily="34" charset="0"/>
                                </a:rPr>
                                <m:t>𝐴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𝑓𝑔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effectLst/>
                                      <a:latin typeface="+mj-lt"/>
                                      <a:ea typeface="Times New Roman" panose="02020603050405020304" pitchFamily="18" charset="0"/>
                                      <a:cs typeface="Arial" panose="020B0604020202020204" pitchFamily="34" charset="0"/>
                                    </a:rPr>
                                    <m:t>𝑓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600" i="1">
                              <a:effectLst/>
                              <a:latin typeface="+mj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 </m:t>
                          </m:r>
                        </m:e>
                      </m:eqArr>
                    </m:oMath>
                  </m:oMathPara>
                </a14:m>
                <a:endParaRPr lang="en-US" sz="1600" dirty="0">
                  <a:latin typeface="+mj-lt"/>
                </a:endParaRPr>
              </a:p>
            </p:txBody>
          </p:sp>
        </mc:Choice>
        <mc:Fallback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083C7BD5-C30B-A857-A105-2C7C2128C5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24974" y="3557718"/>
                <a:ext cx="6200190" cy="147001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7" name="TextBox 176">
            <a:extLst>
              <a:ext uri="{FF2B5EF4-FFF2-40B4-BE49-F238E27FC236}">
                <a16:creationId xmlns:a16="http://schemas.microsoft.com/office/drawing/2014/main" id="{3AB65D30-8E26-709B-DCD3-0791D115176D}"/>
              </a:ext>
            </a:extLst>
          </p:cNvPr>
          <p:cNvSpPr txBox="1"/>
          <p:nvPr/>
        </p:nvSpPr>
        <p:spPr>
          <a:xfrm>
            <a:off x="64559" y="5078519"/>
            <a:ext cx="1766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* sub = subcooling</a:t>
            </a:r>
          </a:p>
          <a:p>
            <a:r>
              <a:rPr lang="en-US" sz="800" i="1" dirty="0"/>
              <a:t>* </a:t>
            </a:r>
            <a:r>
              <a:rPr lang="en-US" sz="800" i="1" dirty="0" err="1"/>
              <a:t>pch</a:t>
            </a:r>
            <a:r>
              <a:rPr lang="en-US" sz="800" i="1" dirty="0"/>
              <a:t> = phase change</a:t>
            </a:r>
          </a:p>
        </p:txBody>
      </p:sp>
    </p:spTree>
    <p:extLst>
      <p:ext uri="{BB962C8B-B14F-4D97-AF65-F5344CB8AC3E}">
        <p14:creationId xmlns:p14="http://schemas.microsoft.com/office/powerpoint/2010/main" val="243046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8F322-9B23-0D7B-450A-A92654E09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CAA4A-2AF8-2A04-8F86-6F1187925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006" y="166979"/>
            <a:ext cx="10064315" cy="779227"/>
          </a:xfrm>
        </p:spPr>
        <p:txBody>
          <a:bodyPr>
            <a:normAutofit/>
          </a:bodyPr>
          <a:lstStyle/>
          <a:p>
            <a:r>
              <a:rPr lang="en-US" sz="3200" dirty="0"/>
              <a:t>Validation of Stability Boundary for Liquid Nitrogen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0298E79-29A0-3DC2-5F6C-137CB9EEAEC1}"/>
              </a:ext>
            </a:extLst>
          </p:cNvPr>
          <p:cNvSpPr/>
          <p:nvPr/>
        </p:nvSpPr>
        <p:spPr>
          <a:xfrm>
            <a:off x="1947994" y="3561212"/>
            <a:ext cx="937967" cy="2055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3A7286-5115-14D8-7DD8-F8874A3BF2FC}"/>
              </a:ext>
            </a:extLst>
          </p:cNvPr>
          <p:cNvGrpSpPr/>
          <p:nvPr/>
        </p:nvGrpSpPr>
        <p:grpSpPr>
          <a:xfrm>
            <a:off x="8211722" y="1182682"/>
            <a:ext cx="3559046" cy="4360460"/>
            <a:chOff x="671261" y="1216729"/>
            <a:chExt cx="3412077" cy="4197577"/>
          </a:xfrm>
        </p:grpSpPr>
        <p:sp>
          <p:nvSpPr>
            <p:cNvPr id="6" name="Cylinder 5">
              <a:extLst>
                <a:ext uri="{FF2B5EF4-FFF2-40B4-BE49-F238E27FC236}">
                  <a16:creationId xmlns:a16="http://schemas.microsoft.com/office/drawing/2014/main" id="{1D427D36-08E4-30BF-CB1D-4C362FDDBF6D}"/>
                </a:ext>
              </a:extLst>
            </p:cNvPr>
            <p:cNvSpPr/>
            <p:nvPr/>
          </p:nvSpPr>
          <p:spPr>
            <a:xfrm>
              <a:off x="1606290" y="1639172"/>
              <a:ext cx="799885" cy="3161874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ylinder 6">
              <a:extLst>
                <a:ext uri="{FF2B5EF4-FFF2-40B4-BE49-F238E27FC236}">
                  <a16:creationId xmlns:a16="http://schemas.microsoft.com/office/drawing/2014/main" id="{973862C4-EBB9-1B06-DFC3-6AC8E3265C0C}"/>
                </a:ext>
              </a:extLst>
            </p:cNvPr>
            <p:cNvSpPr/>
            <p:nvPr/>
          </p:nvSpPr>
          <p:spPr>
            <a:xfrm>
              <a:off x="1606290" y="3611633"/>
              <a:ext cx="799885" cy="1189415"/>
            </a:xfrm>
            <a:prstGeom prst="can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33D45A46-DA36-FCC8-30D3-4D8A8D7770A2}"/>
                </a:ext>
              </a:extLst>
            </p:cNvPr>
            <p:cNvSpPr/>
            <p:nvPr/>
          </p:nvSpPr>
          <p:spPr>
            <a:xfrm>
              <a:off x="1134523" y="2166153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3A462085-E89C-34A8-07CB-0BF992F81DF2}"/>
                </a:ext>
              </a:extLst>
            </p:cNvPr>
            <p:cNvSpPr/>
            <p:nvPr/>
          </p:nvSpPr>
          <p:spPr>
            <a:xfrm>
              <a:off x="1136073" y="3164442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EF3A1F13-24D3-5706-9864-72C03E71F51C}"/>
                </a:ext>
              </a:extLst>
            </p:cNvPr>
            <p:cNvSpPr/>
            <p:nvPr/>
          </p:nvSpPr>
          <p:spPr>
            <a:xfrm>
              <a:off x="1136073" y="4150673"/>
              <a:ext cx="415444" cy="111334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Up 12">
              <a:extLst>
                <a:ext uri="{FF2B5EF4-FFF2-40B4-BE49-F238E27FC236}">
                  <a16:creationId xmlns:a16="http://schemas.microsoft.com/office/drawing/2014/main" id="{BB7AD66A-1778-8C7F-E715-C0708C2B7C77}"/>
                </a:ext>
              </a:extLst>
            </p:cNvPr>
            <p:cNvSpPr/>
            <p:nvPr/>
          </p:nvSpPr>
          <p:spPr>
            <a:xfrm>
              <a:off x="1959728" y="4840941"/>
              <a:ext cx="93009" cy="456468"/>
            </a:xfrm>
            <a:prstGeom prst="upArrow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lowchart: Connector 14">
              <a:extLst>
                <a:ext uri="{FF2B5EF4-FFF2-40B4-BE49-F238E27FC236}">
                  <a16:creationId xmlns:a16="http://schemas.microsoft.com/office/drawing/2014/main" id="{7BAA26C3-1176-1F9F-D1C1-053732694A84}"/>
                </a:ext>
              </a:extLst>
            </p:cNvPr>
            <p:cNvSpPr/>
            <p:nvPr/>
          </p:nvSpPr>
          <p:spPr>
            <a:xfrm>
              <a:off x="1989955" y="2118834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048D3BB1-A1D3-EF49-B448-A0F82632F4F3}"/>
                </a:ext>
              </a:extLst>
            </p:cNvPr>
            <p:cNvSpPr/>
            <p:nvPr/>
          </p:nvSpPr>
          <p:spPr>
            <a:xfrm>
              <a:off x="1653314" y="1890601"/>
              <a:ext cx="212375" cy="183701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lowchart: Connector 18">
              <a:extLst>
                <a:ext uri="{FF2B5EF4-FFF2-40B4-BE49-F238E27FC236}">
                  <a16:creationId xmlns:a16="http://schemas.microsoft.com/office/drawing/2014/main" id="{C101254B-2CE2-6CB5-931D-40D28300CF00}"/>
                </a:ext>
              </a:extLst>
            </p:cNvPr>
            <p:cNvSpPr/>
            <p:nvPr/>
          </p:nvSpPr>
          <p:spPr>
            <a:xfrm>
              <a:off x="1940928" y="2797651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4F2BF26A-9505-18A3-BC5F-F563B6F5BCC1}"/>
                </a:ext>
              </a:extLst>
            </p:cNvPr>
            <p:cNvSpPr/>
            <p:nvPr/>
          </p:nvSpPr>
          <p:spPr>
            <a:xfrm>
              <a:off x="2206462" y="1843285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lowchart: Connector 20">
              <a:extLst>
                <a:ext uri="{FF2B5EF4-FFF2-40B4-BE49-F238E27FC236}">
                  <a16:creationId xmlns:a16="http://schemas.microsoft.com/office/drawing/2014/main" id="{23ACF7FA-765A-8D11-38F9-CA4309592ADB}"/>
                </a:ext>
              </a:extLst>
            </p:cNvPr>
            <p:cNvSpPr/>
            <p:nvPr/>
          </p:nvSpPr>
          <p:spPr>
            <a:xfrm>
              <a:off x="1657766" y="2530937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lowchart: Connector 21">
              <a:extLst>
                <a:ext uri="{FF2B5EF4-FFF2-40B4-BE49-F238E27FC236}">
                  <a16:creationId xmlns:a16="http://schemas.microsoft.com/office/drawing/2014/main" id="{8CDB6EAD-0AFD-B6B8-1E42-9478B12DFFFB}"/>
                </a:ext>
              </a:extLst>
            </p:cNvPr>
            <p:cNvSpPr/>
            <p:nvPr/>
          </p:nvSpPr>
          <p:spPr>
            <a:xfrm>
              <a:off x="2205556" y="2892603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lowchart: Connector 26">
              <a:extLst>
                <a:ext uri="{FF2B5EF4-FFF2-40B4-BE49-F238E27FC236}">
                  <a16:creationId xmlns:a16="http://schemas.microsoft.com/office/drawing/2014/main" id="{B15BFA78-4F1E-CA21-156D-B927496FE603}"/>
                </a:ext>
              </a:extLst>
            </p:cNvPr>
            <p:cNvSpPr/>
            <p:nvPr/>
          </p:nvSpPr>
          <p:spPr>
            <a:xfrm>
              <a:off x="2189537" y="2600815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lowchart: Connector 27">
              <a:extLst>
                <a:ext uri="{FF2B5EF4-FFF2-40B4-BE49-F238E27FC236}">
                  <a16:creationId xmlns:a16="http://schemas.microsoft.com/office/drawing/2014/main" id="{B252941D-E14F-2DCB-61D4-34817F3690F7}"/>
                </a:ext>
              </a:extLst>
            </p:cNvPr>
            <p:cNvSpPr/>
            <p:nvPr/>
          </p:nvSpPr>
          <p:spPr>
            <a:xfrm>
              <a:off x="1706921" y="3514677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F6245417-1FDD-FCD9-93D7-39C6876B1299}"/>
                </a:ext>
              </a:extLst>
            </p:cNvPr>
            <p:cNvSpPr/>
            <p:nvPr/>
          </p:nvSpPr>
          <p:spPr>
            <a:xfrm>
              <a:off x="2085418" y="3157483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lowchart: Connector 29">
              <a:extLst>
                <a:ext uri="{FF2B5EF4-FFF2-40B4-BE49-F238E27FC236}">
                  <a16:creationId xmlns:a16="http://schemas.microsoft.com/office/drawing/2014/main" id="{A2B14A64-FB7D-495B-665E-15DACE562040}"/>
                </a:ext>
              </a:extLst>
            </p:cNvPr>
            <p:cNvSpPr/>
            <p:nvPr/>
          </p:nvSpPr>
          <p:spPr>
            <a:xfrm>
              <a:off x="2274928" y="3352550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80078D10-23B6-E30B-822A-27CE5E84FDB9}"/>
                </a:ext>
              </a:extLst>
            </p:cNvPr>
            <p:cNvSpPr/>
            <p:nvPr/>
          </p:nvSpPr>
          <p:spPr>
            <a:xfrm>
              <a:off x="2229329" y="3539729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lowchart: Connector 31">
              <a:extLst>
                <a:ext uri="{FF2B5EF4-FFF2-40B4-BE49-F238E27FC236}">
                  <a16:creationId xmlns:a16="http://schemas.microsoft.com/office/drawing/2014/main" id="{46D5899D-C85D-BDF4-DE84-5EA1988FCBDD}"/>
                </a:ext>
              </a:extLst>
            </p:cNvPr>
            <p:cNvSpPr/>
            <p:nvPr/>
          </p:nvSpPr>
          <p:spPr>
            <a:xfrm>
              <a:off x="1726552" y="2249531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lowchart: Connector 32">
              <a:extLst>
                <a:ext uri="{FF2B5EF4-FFF2-40B4-BE49-F238E27FC236}">
                  <a16:creationId xmlns:a16="http://schemas.microsoft.com/office/drawing/2014/main" id="{B55B3961-260F-081C-AE35-A7FC1FD8A2F6}"/>
                </a:ext>
              </a:extLst>
            </p:cNvPr>
            <p:cNvSpPr/>
            <p:nvPr/>
          </p:nvSpPr>
          <p:spPr>
            <a:xfrm>
              <a:off x="1726552" y="3146810"/>
              <a:ext cx="105155" cy="102984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id="{29B76E40-F3B3-3AC5-7115-A5B8398A424E}"/>
                </a:ext>
              </a:extLst>
            </p:cNvPr>
            <p:cNvSpPr/>
            <p:nvPr/>
          </p:nvSpPr>
          <p:spPr>
            <a:xfrm>
              <a:off x="1945971" y="2446689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lowchart: Connector 34">
              <a:extLst>
                <a:ext uri="{FF2B5EF4-FFF2-40B4-BE49-F238E27FC236}">
                  <a16:creationId xmlns:a16="http://schemas.microsoft.com/office/drawing/2014/main" id="{E2AAFDDD-245A-9A60-BB0E-1C803D71E123}"/>
                </a:ext>
              </a:extLst>
            </p:cNvPr>
            <p:cNvSpPr/>
            <p:nvPr/>
          </p:nvSpPr>
          <p:spPr>
            <a:xfrm>
              <a:off x="1959210" y="3348144"/>
              <a:ext cx="136932" cy="139168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lowchart: Connector 35">
              <a:extLst>
                <a:ext uri="{FF2B5EF4-FFF2-40B4-BE49-F238E27FC236}">
                  <a16:creationId xmlns:a16="http://schemas.microsoft.com/office/drawing/2014/main" id="{FA81EB8A-0092-F19E-39A2-47F0E7A3EAA0}"/>
                </a:ext>
              </a:extLst>
            </p:cNvPr>
            <p:cNvSpPr/>
            <p:nvPr/>
          </p:nvSpPr>
          <p:spPr>
            <a:xfrm>
              <a:off x="1693028" y="2879683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lowchart: Connector 36">
              <a:extLst>
                <a:ext uri="{FF2B5EF4-FFF2-40B4-BE49-F238E27FC236}">
                  <a16:creationId xmlns:a16="http://schemas.microsoft.com/office/drawing/2014/main" id="{922248D9-B4BB-CAF6-A094-1EF0293B2D37}"/>
                </a:ext>
              </a:extLst>
            </p:cNvPr>
            <p:cNvSpPr/>
            <p:nvPr/>
          </p:nvSpPr>
          <p:spPr>
            <a:xfrm>
              <a:off x="2262852" y="2415491"/>
              <a:ext cx="67047" cy="64019"/>
            </a:xfrm>
            <a:prstGeom prst="flowChartConnector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CB4242F-57B3-3798-DCA0-765AF7752924}"/>
                </a:ext>
              </a:extLst>
            </p:cNvPr>
            <p:cNvSpPr txBox="1"/>
            <p:nvPr/>
          </p:nvSpPr>
          <p:spPr>
            <a:xfrm>
              <a:off x="2406175" y="1639170"/>
              <a:ext cx="316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+mj-lt"/>
                  <a:cs typeface="Times New Roman" panose="02020603050405020304" pitchFamily="18" charset="0"/>
                </a:rPr>
                <a:t>Z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22191AD-8D6D-A0AF-B08F-4451D240661B}"/>
                </a:ext>
              </a:extLst>
            </p:cNvPr>
            <p:cNvSpPr txBox="1"/>
            <p:nvPr/>
          </p:nvSpPr>
          <p:spPr>
            <a:xfrm>
              <a:off x="2399533" y="4529061"/>
              <a:ext cx="316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+mj-lt"/>
                  <a:cs typeface="Times New Roman" panose="02020603050405020304" pitchFamily="18" charset="0"/>
                </a:rPr>
                <a:t>0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E07ACD8-0958-F598-7061-A07D41E2DB54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448936" y="1683706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284A5D5-48E6-BD8E-6B23-CDAF71AFB084}"/>
                </a:ext>
              </a:extLst>
            </p:cNvPr>
            <p:cNvSpPr/>
            <p:nvPr/>
          </p:nvSpPr>
          <p:spPr>
            <a:xfrm>
              <a:off x="1606290" y="1639170"/>
              <a:ext cx="793243" cy="207175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FE47059-3147-2E8F-F239-12D027397457}"/>
                </a:ext>
              </a:extLst>
            </p:cNvPr>
            <p:cNvSpPr/>
            <p:nvPr/>
          </p:nvSpPr>
          <p:spPr>
            <a:xfrm>
              <a:off x="1610315" y="4627685"/>
              <a:ext cx="786600" cy="172413"/>
            </a:xfrm>
            <a:prstGeom prst="ellipse">
              <a:avLst/>
            </a:prstGeom>
            <a:solidFill>
              <a:srgbClr val="00B050">
                <a:alpha val="29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AED7574-00C7-AC09-7364-A085EABA780E}"/>
                </a:ext>
              </a:extLst>
            </p:cNvPr>
            <p:cNvSpPr/>
            <p:nvPr/>
          </p:nvSpPr>
          <p:spPr>
            <a:xfrm>
              <a:off x="1898606" y="1674652"/>
              <a:ext cx="210018" cy="92164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415568B-5B5B-A230-2EC3-5501A12F27E2}"/>
                </a:ext>
              </a:extLst>
            </p:cNvPr>
            <p:cNvSpPr/>
            <p:nvPr/>
          </p:nvSpPr>
          <p:spPr>
            <a:xfrm>
              <a:off x="1898606" y="4666073"/>
              <a:ext cx="210018" cy="92164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B839396-40E8-1E82-A78F-E53AC17C2DA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983995" y="1683707"/>
              <a:ext cx="0" cy="3072807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6DFEE796-C949-A058-D17E-EE688F9E7F57}"/>
                    </a:ext>
                  </a:extLst>
                </p:cNvPr>
                <p:cNvSpPr txBox="1"/>
                <p:nvPr/>
              </p:nvSpPr>
              <p:spPr>
                <a:xfrm>
                  <a:off x="2921481" y="2217900"/>
                  <a:ext cx="116185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b="1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400" b="1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𝒕𝒐𝒕</m:t>
                          </m:r>
                        </m:sub>
                      </m:sSub>
                    </m:oMath>
                  </a14:m>
                  <a:r>
                    <a:rPr lang="en-US" sz="1400" b="1" dirty="0">
                      <a:latin typeface="+mj-lt"/>
                      <a:cs typeface="Times New Roman" panose="02020603050405020304" pitchFamily="18" charset="0"/>
                    </a:rPr>
                    <a:t> = Constant</a:t>
                  </a:r>
                </a:p>
              </p:txBody>
            </p:sp>
          </mc:Choice>
          <mc:Fallback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6DFEE796-C949-A058-D17E-EE688F9E7F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1481" y="2217900"/>
                  <a:ext cx="1161857" cy="523220"/>
                </a:xfrm>
                <a:prstGeom prst="rect">
                  <a:avLst/>
                </a:prstGeom>
                <a:blipFill>
                  <a:blip r:embed="rId2"/>
                  <a:stretch>
                    <a:fillRect t="-2247" b="-674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CEC7CEF-A438-4294-A039-9FBBC490E57C}"/>
                </a:ext>
              </a:extLst>
            </p:cNvPr>
            <p:cNvSpPr txBox="1"/>
            <p:nvPr/>
          </p:nvSpPr>
          <p:spPr>
            <a:xfrm>
              <a:off x="1153430" y="2807911"/>
              <a:ext cx="5434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Q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5B7E07D-09B1-0052-10F8-A95124E43A6A}"/>
                    </a:ext>
                  </a:extLst>
                </p:cNvPr>
                <p:cNvSpPr txBox="1"/>
                <p:nvPr/>
              </p:nvSpPr>
              <p:spPr>
                <a:xfrm>
                  <a:off x="1488182" y="4906029"/>
                  <a:ext cx="54345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𝑮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42EEFDAA-E471-D598-55AE-B24D249195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8182" y="4906029"/>
                  <a:ext cx="543456" cy="30777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7C133A7-ED39-651C-7E54-75F9757C69D2}"/>
                </a:ext>
              </a:extLst>
            </p:cNvPr>
            <p:cNvCxnSpPr/>
            <p:nvPr/>
          </p:nvCxnSpPr>
          <p:spPr>
            <a:xfrm>
              <a:off x="2406175" y="3718874"/>
              <a:ext cx="35136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E9126D7-EBC3-78DA-95A4-E1E905729299}"/>
                    </a:ext>
                  </a:extLst>
                </p:cNvPr>
                <p:cNvSpPr txBox="1"/>
                <p:nvPr/>
              </p:nvSpPr>
              <p:spPr>
                <a:xfrm>
                  <a:off x="2373556" y="3443940"/>
                  <a:ext cx="41659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𝒃𝒃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A86A4AF0-6843-C13E-7F0F-2AC8870658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3556" y="3443940"/>
                  <a:ext cx="416597" cy="30777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A65D65C-3511-7342-785D-1411E66BF03A}"/>
                </a:ext>
              </a:extLst>
            </p:cNvPr>
            <p:cNvCxnSpPr/>
            <p:nvPr/>
          </p:nvCxnSpPr>
          <p:spPr>
            <a:xfrm flipH="1" flipV="1">
              <a:off x="1134523" y="1890601"/>
              <a:ext cx="731166" cy="228233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28C201AC-8464-6C58-EDD1-B362326DE53B}"/>
                    </a:ext>
                  </a:extLst>
                </p:cNvPr>
                <p:cNvSpPr txBox="1"/>
                <p:nvPr/>
              </p:nvSpPr>
              <p:spPr>
                <a:xfrm>
                  <a:off x="671261" y="1571551"/>
                  <a:ext cx="5857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𝒆𝒙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  <a:p>
                  <a:endParaRPr lang="en-US" sz="1400" dirty="0"/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8019D297-E654-76CE-6C41-B6B1A83658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261" y="1571551"/>
                  <a:ext cx="585751" cy="52322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3B43C6A-B45B-3F64-6653-D6C259BB9B90}"/>
                    </a:ext>
                  </a:extLst>
                </p:cNvPr>
                <p:cNvSpPr txBox="1"/>
                <p:nvPr/>
              </p:nvSpPr>
              <p:spPr>
                <a:xfrm>
                  <a:off x="2087930" y="4891086"/>
                  <a:ext cx="5857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  <a:p>
                  <a:endParaRPr lang="en-US" sz="1400" dirty="0"/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F83A4D85-BCAC-3D8D-DC11-52C7BF70FB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7930" y="4891086"/>
                  <a:ext cx="585751" cy="52322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27EBB8A6-5570-A7CB-CCC8-227B5312E928}"/>
                    </a:ext>
                  </a:extLst>
                </p:cNvPr>
                <p:cNvSpPr txBox="1"/>
                <p:nvPr/>
              </p:nvSpPr>
              <p:spPr>
                <a:xfrm>
                  <a:off x="1380545" y="1216729"/>
                  <a:ext cx="58575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1400" b="1" i="1" smtClean="0">
                                <a:latin typeface="Cambria Math" panose="02040503050406030204" pitchFamily="18" charset="0"/>
                              </a:rPr>
                              <m:t>𝒆𝒙</m:t>
                            </m:r>
                          </m:sub>
                        </m:sSub>
                      </m:oMath>
                    </m:oMathPara>
                  </a14:m>
                  <a:endParaRPr lang="en-US" sz="1400" b="1" dirty="0"/>
                </a:p>
                <a:p>
                  <a:endParaRPr lang="en-US" sz="1400" dirty="0"/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C3DF857B-B04D-34A4-1B94-8D1FA067ED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0545" y="1216729"/>
                  <a:ext cx="585751" cy="52322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17AE4C3-155B-4DF6-BD16-FC5C7262FB9D}"/>
                </a:ext>
              </a:extLst>
            </p:cNvPr>
            <p:cNvCxnSpPr>
              <a:cxnSpLocks/>
              <a:endCxn id="43" idx="4"/>
            </p:cNvCxnSpPr>
            <p:nvPr/>
          </p:nvCxnSpPr>
          <p:spPr>
            <a:xfrm>
              <a:off x="1819727" y="1441949"/>
              <a:ext cx="183888" cy="32486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182DDEB3-8173-E96D-6393-E816357DA876}"/>
                </a:ext>
              </a:extLst>
            </p:cNvPr>
            <p:cNvCxnSpPr>
              <a:cxnSpLocks/>
            </p:cNvCxnSpPr>
            <p:nvPr/>
          </p:nvCxnSpPr>
          <p:spPr>
            <a:xfrm>
              <a:off x="2014437" y="4694530"/>
              <a:ext cx="242946" cy="24108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Content Placeholder 11">
                <a:extLst>
                  <a:ext uri="{FF2B5EF4-FFF2-40B4-BE49-F238E27FC236}">
                    <a16:creationId xmlns:a16="http://schemas.microsoft.com/office/drawing/2014/main" id="{F293A526-A20B-AA0E-E732-9EB54676867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96517155"/>
                  </p:ext>
                </p:extLst>
              </p:nvPr>
            </p:nvGraphicFramePr>
            <p:xfrm>
              <a:off x="421232" y="1256307"/>
              <a:ext cx="7828714" cy="206465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65569">
                      <a:extLst>
                        <a:ext uri="{9D8B030D-6E8A-4147-A177-3AD203B41FA5}">
                          <a16:colId xmlns:a16="http://schemas.microsoft.com/office/drawing/2014/main" val="926669157"/>
                        </a:ext>
                      </a:extLst>
                    </a:gridCol>
                    <a:gridCol w="1565569">
                      <a:extLst>
                        <a:ext uri="{9D8B030D-6E8A-4147-A177-3AD203B41FA5}">
                          <a16:colId xmlns:a16="http://schemas.microsoft.com/office/drawing/2014/main" val="4292318142"/>
                        </a:ext>
                      </a:extLst>
                    </a:gridCol>
                    <a:gridCol w="1565569">
                      <a:extLst>
                        <a:ext uri="{9D8B030D-6E8A-4147-A177-3AD203B41FA5}">
                          <a16:colId xmlns:a16="http://schemas.microsoft.com/office/drawing/2014/main" val="2837957729"/>
                        </a:ext>
                      </a:extLst>
                    </a:gridCol>
                    <a:gridCol w="1565569">
                      <a:extLst>
                        <a:ext uri="{9D8B030D-6E8A-4147-A177-3AD203B41FA5}">
                          <a16:colId xmlns:a16="http://schemas.microsoft.com/office/drawing/2014/main" val="775238307"/>
                        </a:ext>
                      </a:extLst>
                    </a:gridCol>
                    <a:gridCol w="1566438">
                      <a:extLst>
                        <a:ext uri="{9D8B030D-6E8A-4147-A177-3AD203B41FA5}">
                          <a16:colId xmlns:a16="http://schemas.microsoft.com/office/drawing/2014/main" val="3346125306"/>
                        </a:ext>
                      </a:extLst>
                    </a:gridCol>
                  </a:tblGrid>
                  <a:tr h="853652"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Case 1:</a:t>
                          </a: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kern="1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𝑠𝑢𝑏</m:t>
                                  </m:r>
                                </m:sub>
                              </m:sSub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=7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𝐾</m:t>
                              </m:r>
                              <m:r>
                                <a:rPr lang="en-US" sz="1400" b="0" i="0" kern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oMath>
                          </a14:m>
                          <a:endParaRPr lang="en-GB" sz="1400" kern="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kern="1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=3 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𝑏𝑎𝑟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,</m:t>
                              </m:r>
                            </m:oMath>
                          </a14:m>
                          <a:endParaRPr lang="en-US" sz="1400" kern="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lvl="0" indent="0" algn="ctr" defTabSz="914473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400" b="0" i="1" kern="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  <m:r>
                                  <a:rPr lang="en-GB" sz="1400" b="0" kern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400" b="0" i="0" kern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330</m:t>
                                </m:r>
                              </m:oMath>
                            </m:oMathPara>
                          </a14:m>
                          <a:endParaRPr lang="en-US" sz="1400" b="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Case 2:</a:t>
                          </a: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kern="1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𝑠𝑢𝑏</m:t>
                                  </m:r>
                                </m:sub>
                              </m:sSub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=8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𝐾</m:t>
                              </m:r>
                              <m:r>
                                <a:rPr lang="en-US" sz="1400" b="1" i="0" kern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oMath>
                          </a14:m>
                          <a:endParaRPr lang="en-GB" sz="1400" kern="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kern="1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=3 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𝑏𝑎𝑟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,</m:t>
                              </m:r>
                            </m:oMath>
                          </a14:m>
                          <a:endParaRPr lang="en-US" sz="1400" kern="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lvl="0" indent="0" algn="ctr" defTabSz="914473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kern="1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kern="1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400" b="0" i="1" kern="100" smtClean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  <m:r>
                                <a:rPr lang="en-GB" sz="1400" b="0" kern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400" b="0" i="0" kern="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580</m:t>
                              </m:r>
                            </m:oMath>
                          </a14:m>
                          <a:endParaRPr lang="en-US" sz="1400" b="0" kern="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Case 3: </a:t>
                          </a: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𝑠𝑢𝑏</m:t>
                                    </m:r>
                                  </m:sub>
                                </m:sSub>
                                <m:r>
                                  <a:rPr lang="en-GB" sz="1400" ker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=11</m:t>
                                </m:r>
                                <m:r>
                                  <a:rPr lang="en-GB" sz="1400" ker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𝐾</m:t>
                                </m:r>
                                <m:r>
                                  <a:rPr lang="en-US" sz="1400" b="0" i="0" kern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en-US" sz="1400" b="0" kern="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kern="1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GB" sz="1400" kern="0" smtClea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=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4.2 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𝑏𝑎𝑟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,</m:t>
                              </m:r>
                            </m:oMath>
                          </a14:m>
                          <a:endParaRPr lang="en-US" sz="1400" kern="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400" b="0" i="1" kern="1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𝑖𝑛</m:t>
                                    </m:r>
                                  </m:sub>
                                </m:sSub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400" b="0" i="0" kern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330</m:t>
                                </m:r>
                                <m:r>
                                  <a:rPr lang="en-GB" sz="1400" b="0" ker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en-US" sz="1400" b="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Case 4: </a:t>
                          </a: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kern="10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GB" sz="1400" kern="0">
                                      <a:solidFill>
                                        <a:schemeClr val="tx1"/>
                                      </a:solidFill>
                                      <a:effectLst/>
                                    </a:rPr>
                                    <m:t>𝑠𝑢𝑏</m:t>
                                  </m:r>
                                </m:sub>
                              </m:sSub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=12</m:t>
                              </m:r>
                              <m:r>
                                <a:rPr lang="en-GB" sz="1400" kern="0">
                                  <a:solidFill>
                                    <a:schemeClr val="tx1"/>
                                  </a:solidFill>
                                  <a:effectLst/>
                                </a:rPr>
                                <m:t>𝐾</m:t>
                              </m:r>
                            </m:oMath>
                          </a14:m>
                          <a:r>
                            <a:rPr lang="en-GB" sz="1400" b="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, </a:t>
                          </a: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GB" sz="1400" ker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=4.2 </m:t>
                                </m:r>
                                <m:r>
                                  <a:rPr lang="en-GB" sz="1400" ker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𝑏𝑎𝑟</m:t>
                                </m:r>
                                <m:r>
                                  <a:rPr lang="en-GB" sz="1400" ker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, </m:t>
                                </m:r>
                              </m:oMath>
                            </m:oMathPara>
                          </a14:m>
                          <a:endParaRPr lang="en-US" sz="1400" kern="0" dirty="0">
                            <a:solidFill>
                              <a:schemeClr val="tx1"/>
                            </a:solidFill>
                            <a:effectLst/>
                          </a:endParaRPr>
                        </a:p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𝑖𝑛</m:t>
                                    </m:r>
                                  </m:sub>
                                </m:sSub>
                                <m:r>
                                  <a:rPr lang="en-GB" sz="1400" ker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=580</m:t>
                                </m:r>
                              </m:oMath>
                            </m:oMathPara>
                          </a14:m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9022449"/>
                      </a:ext>
                    </a:extLst>
                  </a:tr>
                  <a:tr h="561681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Experimental q</a:t>
                          </a:r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19.26 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𝑘𝑊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400" ker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23.89 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𝑘𝑊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24.28 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𝑘𝑊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kern="10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28.73 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𝑘𝑊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kern="10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2529066"/>
                      </a:ext>
                    </a:extLst>
                  </a:tr>
                  <a:tr h="29821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Model q</a:t>
                          </a:r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17.38 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𝑘𝑊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15.05 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𝑘𝑊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20.64 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𝑘𝑊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21.29 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𝑘𝑊</m:t>
                                </m:r>
                                <m:r>
                                  <a:rPr lang="en-GB" sz="1400" kern="0" smtClean="0">
                                    <a:solidFill>
                                      <a:schemeClr val="tx1"/>
                                    </a:solidFill>
                                    <a:effectLst/>
                                  </a:rPr>
                                  <m:t>/</m:t>
                                </m:r>
                                <m:sSup>
                                  <m:sSupPr>
                                    <m:ctrlPr>
                                      <a:rPr lang="en-US" sz="1400" kern="10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𝑚</m:t>
                                    </m:r>
                                  </m:e>
                                  <m:sup>
                                    <m:r>
                                      <a:rPr lang="en-GB" sz="1400" kern="0">
                                        <a:solidFill>
                                          <a:schemeClr val="tx1"/>
                                        </a:solidFill>
                                        <a:effectLst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278861"/>
                      </a:ext>
                    </a:extLst>
                  </a:tr>
                  <a:tr h="291629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% deviation</a:t>
                          </a:r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>
                                    <a:effectLst/>
                                  </a:rPr>
                                  <m:t>−9.7%</m:t>
                                </m:r>
                              </m:oMath>
                            </m:oMathPara>
                          </a14:m>
                          <a:endParaRPr lang="en-US" sz="1400" kern="100" dirty="0"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>
                                    <a:effectLst/>
                                  </a:rPr>
                                  <m:t>−37%</m:t>
                                </m:r>
                              </m:oMath>
                            </m:oMathPara>
                          </a14:m>
                          <a:endParaRPr lang="en-US" sz="1400" kern="100" dirty="0"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>
                                    <a:effectLst/>
                                  </a:rPr>
                                  <m:t>−15%</m:t>
                                </m:r>
                              </m:oMath>
                            </m:oMathPara>
                          </a14:m>
                          <a:endParaRPr lang="en-US" sz="1400" kern="100" dirty="0"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kern="0">
                                    <a:effectLst/>
                                  </a:rPr>
                                  <m:t>−26%</m:t>
                                </m:r>
                              </m:oMath>
                            </m:oMathPara>
                          </a14:m>
                          <a:endParaRPr lang="en-US" sz="1400" kern="100" dirty="0"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5046156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Content Placeholder 11">
                <a:extLst>
                  <a:ext uri="{FF2B5EF4-FFF2-40B4-BE49-F238E27FC236}">
                    <a16:creationId xmlns:a16="http://schemas.microsoft.com/office/drawing/2014/main" id="{F293A526-A20B-AA0E-E732-9EB54676867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96517155"/>
                  </p:ext>
                </p:extLst>
              </p:nvPr>
            </p:nvGraphicFramePr>
            <p:xfrm>
              <a:off x="421232" y="1256307"/>
              <a:ext cx="7828714" cy="206465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565569">
                      <a:extLst>
                        <a:ext uri="{9D8B030D-6E8A-4147-A177-3AD203B41FA5}">
                          <a16:colId xmlns:a16="http://schemas.microsoft.com/office/drawing/2014/main" val="926669157"/>
                        </a:ext>
                      </a:extLst>
                    </a:gridCol>
                    <a:gridCol w="1565569">
                      <a:extLst>
                        <a:ext uri="{9D8B030D-6E8A-4147-A177-3AD203B41FA5}">
                          <a16:colId xmlns:a16="http://schemas.microsoft.com/office/drawing/2014/main" val="4292318142"/>
                        </a:ext>
                      </a:extLst>
                    </a:gridCol>
                    <a:gridCol w="1565569">
                      <a:extLst>
                        <a:ext uri="{9D8B030D-6E8A-4147-A177-3AD203B41FA5}">
                          <a16:colId xmlns:a16="http://schemas.microsoft.com/office/drawing/2014/main" val="2837957729"/>
                        </a:ext>
                      </a:extLst>
                    </a:gridCol>
                    <a:gridCol w="1565569">
                      <a:extLst>
                        <a:ext uri="{9D8B030D-6E8A-4147-A177-3AD203B41FA5}">
                          <a16:colId xmlns:a16="http://schemas.microsoft.com/office/drawing/2014/main" val="775238307"/>
                        </a:ext>
                      </a:extLst>
                    </a:gridCol>
                    <a:gridCol w="1566438">
                      <a:extLst>
                        <a:ext uri="{9D8B030D-6E8A-4147-A177-3AD203B41FA5}">
                          <a16:colId xmlns:a16="http://schemas.microsoft.com/office/drawing/2014/main" val="3346125306"/>
                        </a:ext>
                      </a:extLst>
                    </a:gridCol>
                  </a:tblGrid>
                  <a:tr h="913130">
                    <a:tc>
                      <a:txBody>
                        <a:bodyPr/>
                        <a:lstStyle/>
                        <a:p>
                          <a:pPr marL="0" marR="0" indent="0" algn="just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 </a:t>
                          </a:r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389" t="-6667" r="-300778" b="-128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200389" t="-6667" r="-200778" b="-128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00389" t="-6667" r="-100778" b="-128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400389" t="-6667" r="-778" b="-128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9022449"/>
                      </a:ext>
                    </a:extLst>
                  </a:tr>
                  <a:tr h="561681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Experimental q</a:t>
                          </a:r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8"/>
                          <a:stretch>
                            <a:fillRect l="-100389" t="-173913" r="-300778" b="-109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8"/>
                          <a:stretch>
                            <a:fillRect l="-200389" t="-173913" r="-200778" b="-109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8"/>
                          <a:stretch>
                            <a:fillRect l="-300389" t="-173913" r="-100778" b="-1097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8"/>
                          <a:stretch>
                            <a:fillRect l="-400389" t="-173913" r="-778" b="-1097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2529066"/>
                      </a:ext>
                    </a:extLst>
                  </a:tr>
                  <a:tr h="298216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Model q</a:t>
                          </a:r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8"/>
                          <a:stretch>
                            <a:fillRect l="-100389" t="-514286" r="-300778" b="-106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8"/>
                          <a:stretch>
                            <a:fillRect l="-200389" t="-514286" r="-200778" b="-106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8"/>
                          <a:stretch>
                            <a:fillRect l="-300389" t="-514286" r="-100778" b="-106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8"/>
                          <a:stretch>
                            <a:fillRect l="-400389" t="-514286" r="-778" b="-1061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278861"/>
                      </a:ext>
                    </a:extLst>
                  </a:tr>
                  <a:tr h="291629">
                    <a:tc>
                      <a:txBody>
                        <a:bodyPr/>
                        <a:lstStyle/>
                        <a:p>
                          <a:pPr marL="0" marR="0" indent="0" algn="ctr">
                            <a:lnSpc>
                              <a:spcPct val="107000"/>
                            </a:lnSpc>
                            <a:buNone/>
                          </a:pPr>
                          <a:r>
                            <a:rPr lang="en-GB" sz="1400" kern="0" dirty="0">
                              <a:solidFill>
                                <a:schemeClr val="tx1"/>
                              </a:solidFill>
                              <a:effectLst/>
                            </a:rPr>
                            <a:t>% deviation</a:t>
                          </a:r>
                          <a:endParaRPr lang="en-US" sz="1400" kern="100" dirty="0">
                            <a:solidFill>
                              <a:schemeClr val="tx1"/>
                            </a:solidFill>
                            <a:effectLst/>
                            <a:latin typeface="Cambria" panose="02040503050406030204" pitchFamily="18" charset="0"/>
                            <a:ea typeface="Aptos" panose="020B00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100389" t="-627083" r="-300778" b="-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200389" t="-627083" r="-200778" b="-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00389" t="-627083" r="-100778" b="-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400389" t="-627083" r="-778" b="-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5046156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A97F45B-2AC1-D577-DF5D-788BDEBC8547}"/>
              </a:ext>
            </a:extLst>
          </p:cNvPr>
          <p:cNvSpPr txBox="1"/>
          <p:nvPr/>
        </p:nvSpPr>
        <p:spPr>
          <a:xfrm>
            <a:off x="421232" y="3636303"/>
            <a:ext cx="71972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Experimental and modeling data using the Lockhart-Martinelli friction factor for liquid nitrogen.</a:t>
            </a:r>
          </a:p>
          <a:p>
            <a:endParaRPr lang="en-US" sz="1600" dirty="0"/>
          </a:p>
          <a:p>
            <a:r>
              <a:rPr lang="en-US" sz="1600" dirty="0"/>
              <a:t>Model underpredicts experimental results by ~25%.</a:t>
            </a:r>
          </a:p>
          <a:p>
            <a:endParaRPr lang="en-US" sz="1600" dirty="0"/>
          </a:p>
          <a:p>
            <a:r>
              <a:rPr lang="en-US" sz="1600" dirty="0"/>
              <a:t>Cases with larger inlet resistance coefficient have a larger % deviation.</a:t>
            </a:r>
          </a:p>
          <a:p>
            <a:endParaRPr lang="en-US" sz="1600" dirty="0"/>
          </a:p>
          <a:p>
            <a:r>
              <a:rPr lang="en-US" sz="1600" dirty="0"/>
              <a:t>Approximate agreement between the experimental and modeling data. </a:t>
            </a:r>
          </a:p>
          <a:p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45A1C-A850-1842-CA42-09244ED3A412}"/>
              </a:ext>
            </a:extLst>
          </p:cNvPr>
          <p:cNvSpPr txBox="1"/>
          <p:nvPr/>
        </p:nvSpPr>
        <p:spPr>
          <a:xfrm>
            <a:off x="-53403" y="6593452"/>
            <a:ext cx="9545336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Aft>
                <a:spcPts val="800"/>
              </a:spcAft>
            </a:pP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[7]     Ozawa M, Asao Y, and Takenaka N 1993</a:t>
            </a:r>
            <a:r>
              <a:rPr lang="en-GB" sz="900" i="1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Instabilities in Multiphase Flows</a:t>
            </a:r>
            <a:r>
              <a:rPr lang="en-GB" sz="900" kern="100" dirty="0">
                <a:effectLst/>
                <a:latin typeface="+mj-lt"/>
                <a:ea typeface="Aptos" panose="020B0004020202020204" pitchFamily="34" charset="0"/>
                <a:cs typeface="Times" panose="02020603050405020304" pitchFamily="18" charset="0"/>
              </a:rPr>
              <a:t> (Boston: Springer)</a:t>
            </a: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07000"/>
              </a:lnSpc>
              <a:buNone/>
            </a:pPr>
            <a:endParaRPr lang="en-US" sz="900" kern="100" dirty="0">
              <a:effectLst/>
              <a:latin typeface="+mj-lt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601632112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d2e2ca4-08d1-4b35-8b09-b5a5c7a99e75" xsi:nil="true"/>
    <lcf76f155ced4ddcb4097134ff3c332f xmlns="07f6886e-3338-40ab-80c8-608af800c8af">
      <Terms xmlns="http://schemas.microsoft.com/office/infopath/2007/PartnerControls"/>
    </lcf76f155ced4ddcb4097134ff3c332f>
    <SharedWithUsers xmlns="fd2e2ca4-08d1-4b35-8b09-b5a5c7a99e75">
      <UserInfo>
        <DisplayName>VCEA HYPER Members</DisplayName>
        <AccountId>8</AccountId>
        <AccountType/>
      </UserInfo>
      <UserInfo>
        <DisplayName>Leachman, Jacob W</DisplayName>
        <AccountId>13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41073E675318488A0F9D8F6CFE19F4" ma:contentTypeVersion="18" ma:contentTypeDescription="Create a new document." ma:contentTypeScope="" ma:versionID="78c984ca5a6c71092924f552bd499748">
  <xsd:schema xmlns:xsd="http://www.w3.org/2001/XMLSchema" xmlns:xs="http://www.w3.org/2001/XMLSchema" xmlns:p="http://schemas.microsoft.com/office/2006/metadata/properties" xmlns:ns2="07f6886e-3338-40ab-80c8-608af800c8af" xmlns:ns3="fd2e2ca4-08d1-4b35-8b09-b5a5c7a99e75" targetNamespace="http://schemas.microsoft.com/office/2006/metadata/properties" ma:root="true" ma:fieldsID="8bedc7b119d03d2ba167bca8321be57e" ns2:_="" ns3:_="">
    <xsd:import namespace="07f6886e-3338-40ab-80c8-608af800c8af"/>
    <xsd:import namespace="fd2e2ca4-08d1-4b35-8b09-b5a5c7a99e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f6886e-3338-40ab-80c8-608af800c8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da502c-7e40-4002-9fa7-8e5645d13f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2e2ca4-08d1-4b35-8b09-b5a5c7a99e7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d21caf6-0401-4f0e-95c2-3fd287c7b30f}" ma:internalName="TaxCatchAll" ma:showField="CatchAllData" ma:web="fd2e2ca4-08d1-4b35-8b09-b5a5c7a99e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20FFC8-AA10-4A50-8A2F-879E66D2378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3138CE-A699-419F-B239-444E6F002D79}">
  <ds:schemaRefs>
    <ds:schemaRef ds:uri="07f6886e-3338-40ab-80c8-608af800c8af"/>
    <ds:schemaRef ds:uri="fd2e2ca4-08d1-4b35-8b09-b5a5c7a99e7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3364CF4-99F6-48B5-AED4-2A37694B5AF6}">
  <ds:schemaRefs>
    <ds:schemaRef ds:uri="07f6886e-3338-40ab-80c8-608af800c8af"/>
    <ds:schemaRef ds:uri="fd2e2ca4-08d1-4b35-8b09-b5a5c7a99e7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73170</TotalTime>
  <Words>1356</Words>
  <Application>Microsoft Office PowerPoint</Application>
  <PresentationFormat>Widescreen</PresentationFormat>
  <Paragraphs>311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Century Schoolbook</vt:lpstr>
      <vt:lpstr>Wingdings</vt:lpstr>
      <vt:lpstr>Arial</vt:lpstr>
      <vt:lpstr>Calibri</vt:lpstr>
      <vt:lpstr>Times New Roman</vt:lpstr>
      <vt:lpstr>Cambria</vt:lpstr>
      <vt:lpstr>Wingdings 2</vt:lpstr>
      <vt:lpstr>Cambria Math</vt:lpstr>
      <vt:lpstr>View</vt:lpstr>
      <vt:lpstr>Lumped-Element Modeling of Density Wave Oscillations in Two-Phase Hydrogen Flows</vt:lpstr>
      <vt:lpstr>Flow Boiling in Cryogenic Systems</vt:lpstr>
      <vt:lpstr>Two-Phase Flow Instabilities</vt:lpstr>
      <vt:lpstr>Density Wave Oscillation Mechanism</vt:lpstr>
      <vt:lpstr>Partial Differential Equations</vt:lpstr>
      <vt:lpstr>Reduced Order Model</vt:lpstr>
      <vt:lpstr>Pressure Drop Terms</vt:lpstr>
      <vt:lpstr>Validation of Stability Boundary for Freon-113</vt:lpstr>
      <vt:lpstr>Validation of Stability Boundary for Liquid Nitrogen</vt:lpstr>
      <vt:lpstr>Transient Response: Limit Cycle Oscillations</vt:lpstr>
      <vt:lpstr>Transient Response: Limit Cycle Oscillations</vt:lpstr>
      <vt:lpstr>Liquid Hydrogen Stability Boundary Study</vt:lpstr>
      <vt:lpstr>Liquid Hydrogen Stability Boundary Study</vt:lpstr>
      <vt:lpstr>Conclusions and Future Work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HYPER</dc:creator>
  <cp:lastModifiedBy>Trinity Templeton</cp:lastModifiedBy>
  <cp:revision>69</cp:revision>
  <dcterms:created xsi:type="dcterms:W3CDTF">2022-11-22T20:50:56Z</dcterms:created>
  <dcterms:modified xsi:type="dcterms:W3CDTF">2025-05-16T17:42:25Z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0x0101004441073E675318488A0F9D8F6CFE19F4</vt:lpwstr>
  </property>
  <property fmtid="{D5CDD505-2E9C-101B-9397-08002B2CF9AE}" pid="3" name="MediaServiceImageTags">
    <vt:lpwstr/>
  </property>
</Properties>
</file>