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modernComment_136_95807E27.xml" ContentType="application/vnd.ms-powerpoint.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24"/>
  </p:notesMasterIdLst>
  <p:handoutMasterIdLst>
    <p:handoutMasterId r:id="rId25"/>
  </p:handoutMasterIdLst>
  <p:sldIdLst>
    <p:sldId id="256" r:id="rId2"/>
    <p:sldId id="298" r:id="rId3"/>
    <p:sldId id="306" r:id="rId4"/>
    <p:sldId id="326" r:id="rId5"/>
    <p:sldId id="324" r:id="rId6"/>
    <p:sldId id="338" r:id="rId7"/>
    <p:sldId id="308" r:id="rId8"/>
    <p:sldId id="314" r:id="rId9"/>
    <p:sldId id="310" r:id="rId10"/>
    <p:sldId id="315" r:id="rId11"/>
    <p:sldId id="311" r:id="rId12"/>
    <p:sldId id="312" r:id="rId13"/>
    <p:sldId id="313" r:id="rId14"/>
    <p:sldId id="333" r:id="rId15"/>
    <p:sldId id="334" r:id="rId16"/>
    <p:sldId id="336" r:id="rId17"/>
    <p:sldId id="332" r:id="rId18"/>
    <p:sldId id="317" r:id="rId19"/>
    <p:sldId id="318" r:id="rId20"/>
    <p:sldId id="319" r:id="rId21"/>
    <p:sldId id="320" r:id="rId22"/>
    <p:sldId id="305"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81A018F-13C3-44FD-9FA4-FF52AA7B2B48}">
          <p14:sldIdLst>
            <p14:sldId id="256"/>
            <p14:sldId id="298"/>
            <p14:sldId id="306"/>
            <p14:sldId id="326"/>
            <p14:sldId id="324"/>
            <p14:sldId id="338"/>
            <p14:sldId id="308"/>
            <p14:sldId id="314"/>
            <p14:sldId id="310"/>
            <p14:sldId id="315"/>
            <p14:sldId id="311"/>
            <p14:sldId id="312"/>
            <p14:sldId id="313"/>
            <p14:sldId id="333"/>
            <p14:sldId id="334"/>
            <p14:sldId id="336"/>
            <p14:sldId id="332"/>
            <p14:sldId id="317"/>
            <p14:sldId id="318"/>
            <p14:sldId id="319"/>
            <p14:sldId id="320"/>
            <p14:sldId id="30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55C4713-35B1-D7A1-4289-9A3264ADCB6D}" name="Lucjan Pajdzik" initials="LP" userId="S::lucjan@oxcryo.com::73b8d375-b575-432a-bbf7-66b163a472b5" providerId="AD"/>
  <p188:author id="{5176BD3C-4097-2752-BB91-38FCCAEE12EB}" name="Adriana Klyszejko" initials="" userId="S::Adriana@oxcryo.com::054d86c3-84a0-43a0-b68a-7860f3bcdc0d" providerId="AD"/>
  <p188:author id="{C154A981-FB58-D80E-C3E8-9ACD8949DA43}" name="Maria Kokkinidou" initials="MK" userId="S::maria@oxcryo.com::7a5720ef-8d10-4bfa-9859-53452b5b2a63" providerId="AD"/>
  <p188:author id="{FE81BBFB-BDFC-6BF6-4FDF-DCB513DD8E2D}" name="Amy Kennedy" initials="AK" userId="S::amy@oxcryo.com::f48d0df8-95de-4007-a61b-7d200fabdea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91D"/>
    <a:srgbClr val="C10866"/>
    <a:srgbClr val="1D2953"/>
    <a:srgbClr val="303F66"/>
    <a:srgbClr val="FF0085"/>
    <a:srgbClr val="3DABE6"/>
    <a:srgbClr val="09192C"/>
    <a:srgbClr val="DEEDF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1"/>
    <p:restoredTop sz="56176" autoAdjust="0"/>
  </p:normalViewPr>
  <p:slideViewPr>
    <p:cSldViewPr snapToGrid="0">
      <p:cViewPr varScale="1">
        <p:scale>
          <a:sx n="41" d="100"/>
          <a:sy n="41" d="100"/>
        </p:scale>
        <p:origin x="1604" y="52"/>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8/10/relationships/authors" Target="authors.xml"/></Relationships>
</file>

<file path=ppt/comments/modernComment_136_95807E27.xml><?xml version="1.0" encoding="utf-8"?>
<p188:cmLst xmlns:a="http://schemas.openxmlformats.org/drawingml/2006/main" xmlns:r="http://schemas.openxmlformats.org/officeDocument/2006/relationships" xmlns:p188="http://schemas.microsoft.com/office/powerpoint/2018/8/main">
  <p188:cm id="{937AB5E6-10FA-4257-B2C2-45579CCC5962}" authorId="{C154A981-FB58-D80E-C3E8-9ACD8949DA43}" status="resolved" created="2025-03-31T16:49:54.250" complete="100000">
    <pc:sldMkLst xmlns:pc="http://schemas.microsoft.com/office/powerpoint/2013/main/command">
      <pc:docMk/>
      <pc:sldMk cId="2508226087" sldId="310"/>
    </pc:sldMkLst>
    <p188:txBody>
      <a:bodyPr/>
      <a:lstStyle/>
      <a:p>
        <a:r>
          <a:rPr lang="en-GB"/>
          <a:t>figure text?</a:t>
        </a:r>
      </a:p>
    </p188:txBody>
    <p188:extLst>
      <p:ext xmlns:p="http://schemas.openxmlformats.org/presentationml/2006/main" uri="{57CB4572-C831-44C2-8A1C-0ADB6CCDFE69}">
        <p223:reactions xmlns:p223="http://schemas.microsoft.com/office/powerpoint/2022/03/main">
          <p223:rxn type="👍">
            <p223:instance time="2025-04-01T09:46:13.132" authorId="{055C4713-35B1-D7A1-4289-9A3264ADCB6D}"/>
          </p223:rxn>
        </p223:reactions>
      </p:ext>
    </p188:extLst>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BD0C176-4399-0716-AB81-E8E96D5F748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5DF03D90-0F8D-A152-9BCB-0F97ABB9F23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E3FFFCF-0B83-4761-8C02-BED14AFE820C}" type="datetimeFigureOut">
              <a:rPr lang="en-GB" smtClean="0"/>
              <a:t>15/05/2025</a:t>
            </a:fld>
            <a:endParaRPr lang="en-GB"/>
          </a:p>
        </p:txBody>
      </p:sp>
      <p:sp>
        <p:nvSpPr>
          <p:cNvPr id="4" name="Footer Placeholder 3">
            <a:extLst>
              <a:ext uri="{FF2B5EF4-FFF2-40B4-BE49-F238E27FC236}">
                <a16:creationId xmlns:a16="http://schemas.microsoft.com/office/drawing/2014/main" id="{AA63307B-A34A-86BE-D801-4B712D6C65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F0D94D6B-F0D5-4C78-1837-AEB707D0DBD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D76716B-4083-45EF-A1CC-A8E01669821C}" type="slidenum">
              <a:rPr lang="en-GB" smtClean="0"/>
              <a:t>‹#›</a:t>
            </a:fld>
            <a:endParaRPr lang="en-GB"/>
          </a:p>
        </p:txBody>
      </p:sp>
    </p:spTree>
    <p:extLst>
      <p:ext uri="{BB962C8B-B14F-4D97-AF65-F5344CB8AC3E}">
        <p14:creationId xmlns:p14="http://schemas.microsoft.com/office/powerpoint/2010/main" val="33299713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80B6EE-5AD4-43A7-B659-F6D468632742}" type="datetimeFigureOut">
              <a:rPr lang="en-GB" smtClean="0"/>
              <a:t>15/05/2025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AE92DD-3A14-4CF6-A8A1-53CE79FE3ACA}" type="slidenum">
              <a:rPr lang="en-GB" smtClean="0"/>
              <a:t>‹#›</a:t>
            </a:fld>
            <a:endParaRPr lang="en-GB"/>
          </a:p>
        </p:txBody>
      </p:sp>
    </p:spTree>
    <p:extLst>
      <p:ext uri="{BB962C8B-B14F-4D97-AF65-F5344CB8AC3E}">
        <p14:creationId xmlns:p14="http://schemas.microsoft.com/office/powerpoint/2010/main" val="8526965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Good morning. My name is Amy Kennedy, and I am representing Oxford Cryosystems, and we specialize in designing and manufacturing cryogenic solutions for scientific and industrial applications.</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We use Gifford-McMahon cryocoolers in many of our products, and today, it is my pleasure to present the latest </a:t>
            </a:r>
            <a:r>
              <a:rPr lang="en-GB" sz="1800" kern="100" dirty="0" err="1">
                <a:effectLst/>
                <a:latin typeface="Aptos" panose="020B0004020202020204" pitchFamily="34" charset="0"/>
                <a:ea typeface="Aptos" panose="020B0004020202020204" pitchFamily="34" charset="0"/>
                <a:cs typeface="Arial" panose="020B0604020202020204" pitchFamily="34" charset="0"/>
              </a:rPr>
              <a:t>OxCryo</a:t>
            </a:r>
            <a:r>
              <a:rPr lang="en-GB" sz="1800" kern="100" dirty="0">
                <a:effectLst/>
                <a:latin typeface="Aptos" panose="020B0004020202020204" pitchFamily="34" charset="0"/>
                <a:ea typeface="Aptos" panose="020B0004020202020204" pitchFamily="34" charset="0"/>
                <a:cs typeface="Arial" panose="020B0604020202020204" pitchFamily="34" charset="0"/>
              </a:rPr>
              <a:t> solution to improve energy efficiency and flexible performance through independent speed adjustment of the cryocooler and the compressor.</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This innovative approach allows us to optimise the performance of our cryogenic systems while minimising energy consumption.</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In this presentation, I will discuss the technical aspects of our approach, the benefits it offers, and some real-world examples of its application.</a:t>
            </a:r>
          </a:p>
        </p:txBody>
      </p:sp>
      <p:sp>
        <p:nvSpPr>
          <p:cNvPr id="4" name="Slide Number Placeholder 3"/>
          <p:cNvSpPr>
            <a:spLocks noGrp="1"/>
          </p:cNvSpPr>
          <p:nvPr>
            <p:ph type="sldNum" sz="quarter" idx="5"/>
          </p:nvPr>
        </p:nvSpPr>
        <p:spPr/>
        <p:txBody>
          <a:bodyPr/>
          <a:lstStyle/>
          <a:p>
            <a:fld id="{9BAE92DD-3A14-4CF6-A8A1-53CE79FE3ACA}" type="slidenum">
              <a:rPr lang="en-GB" smtClean="0"/>
              <a:t>1</a:t>
            </a:fld>
            <a:endParaRPr lang="en-GB"/>
          </a:p>
        </p:txBody>
      </p:sp>
    </p:spTree>
    <p:extLst>
      <p:ext uri="{BB962C8B-B14F-4D97-AF65-F5344CB8AC3E}">
        <p14:creationId xmlns:p14="http://schemas.microsoft.com/office/powerpoint/2010/main" val="22959302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787964-9121-63BE-4BF7-3627CA3BAB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BB9678E-038B-4866-8069-8A0C1B3C7E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2034B53-BAE6-6733-37EC-6D0A28508DBE}"/>
              </a:ext>
            </a:extLst>
          </p:cNvPr>
          <p:cNvSpPr>
            <a:spLocks noGrp="1"/>
          </p:cNvSpPr>
          <p:nvPr>
            <p:ph type="body" idx="1"/>
          </p:nvPr>
        </p:nvSpPr>
        <p:spPr/>
        <p:txBody>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This graph compares compressor power consumption for our smaller two-stage 2/9 cryocooler, larger two-stage 6/30 cryocooler, and both in parallel operated at constant 13 bar differential pressure. </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The compressor varied its speed to match cooling needs, and the cryocoolers ran at fixed 60 rpm with set temperatures of 15 K on the 2nd stage and fixed heat loads of 20 W (in the case of the 6/30 cryocooler) or 6 W (in the case of the 2/9 cryocooler) on the 1st stage.</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As we can see from the graph, the implementation of the dynamic </a:t>
            </a:r>
            <a:r>
              <a:rPr lang="en-GB" sz="1800" kern="100" dirty="0" err="1">
                <a:effectLst/>
                <a:latin typeface="Aptos" panose="020B0004020202020204" pitchFamily="34" charset="0"/>
                <a:ea typeface="Aptos" panose="020B0004020202020204" pitchFamily="34" charset="0"/>
                <a:cs typeface="Arial" panose="020B0604020202020204" pitchFamily="34" charset="0"/>
              </a:rPr>
              <a:t>GMi</a:t>
            </a:r>
            <a:r>
              <a:rPr lang="en-GB" sz="1800" kern="100" dirty="0">
                <a:effectLst/>
                <a:latin typeface="Aptos" panose="020B0004020202020204" pitchFamily="34" charset="0"/>
                <a:ea typeface="Aptos" panose="020B0004020202020204" pitchFamily="34" charset="0"/>
                <a:cs typeface="Arial" panose="020B0604020202020204" pitchFamily="34" charset="0"/>
              </a:rPr>
              <a:t> system has the potential to lower the total power consumption by up to 1.7 kW compared to the conventional static solution represented by the light blue bars.</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70ABBD51-22F3-380C-CE2E-C49658E33133}"/>
              </a:ext>
            </a:extLst>
          </p:cNvPr>
          <p:cNvSpPr>
            <a:spLocks noGrp="1"/>
          </p:cNvSpPr>
          <p:nvPr>
            <p:ph type="sldNum" sz="quarter" idx="5"/>
          </p:nvPr>
        </p:nvSpPr>
        <p:spPr/>
        <p:txBody>
          <a:bodyPr/>
          <a:lstStyle/>
          <a:p>
            <a:fld id="{9BAE92DD-3A14-4CF6-A8A1-53CE79FE3ACA}" type="slidenum">
              <a:rPr lang="en-GB" smtClean="0"/>
              <a:t>10</a:t>
            </a:fld>
            <a:endParaRPr lang="en-GB"/>
          </a:p>
        </p:txBody>
      </p:sp>
    </p:spTree>
    <p:extLst>
      <p:ext uri="{BB962C8B-B14F-4D97-AF65-F5344CB8AC3E}">
        <p14:creationId xmlns:p14="http://schemas.microsoft.com/office/powerpoint/2010/main" val="7617593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4E944A-2617-4206-0B1A-CD219DB231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3E1869-EF8C-5223-D7F5-578A8FD5925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945A734-BDDD-19B4-EA23-0985BCAB6F11}"/>
              </a:ext>
            </a:extLst>
          </p:cNvPr>
          <p:cNvSpPr>
            <a:spLocks noGrp="1"/>
          </p:cNvSpPr>
          <p:nvPr>
            <p:ph type="body" idx="1"/>
          </p:nvPr>
        </p:nvSpPr>
        <p:spPr/>
        <p:txBody>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To summarize this section, our </a:t>
            </a:r>
            <a:r>
              <a:rPr lang="en-GB" sz="1800" kern="100" dirty="0" err="1">
                <a:effectLst/>
                <a:latin typeface="Aptos" panose="020B0004020202020204" pitchFamily="34" charset="0"/>
                <a:ea typeface="Aptos" panose="020B0004020202020204" pitchFamily="34" charset="0"/>
                <a:cs typeface="Arial" panose="020B0604020202020204" pitchFamily="34" charset="0"/>
              </a:rPr>
              <a:t>GMi</a:t>
            </a:r>
            <a:r>
              <a:rPr lang="en-GB" sz="1800" kern="100" dirty="0">
                <a:effectLst/>
                <a:latin typeface="Aptos" panose="020B0004020202020204" pitchFamily="34" charset="0"/>
                <a:ea typeface="Aptos" panose="020B0004020202020204" pitchFamily="34" charset="0"/>
                <a:cs typeface="Arial" panose="020B0604020202020204" pitchFamily="34" charset="0"/>
              </a:rPr>
              <a:t> controller adjusts cryocooler speed and compressor frequency in real-time based on the system load, aiming to improve efficiency and stability. </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This approach aims to minimise excess cooling, lessen environmental impact for long-term applications, and it significantly extends maintenance intervals.</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For instance, our PheniX Front Loader cryostat, shown in the picture, is equipped with a small single-stage 12 W GM cryocooler. This cryostat would greatly benefit from using the new </a:t>
            </a:r>
            <a:r>
              <a:rPr lang="en-GB" sz="1800" kern="100" dirty="0" err="1">
                <a:effectLst/>
                <a:latin typeface="Aptos" panose="020B0004020202020204" pitchFamily="34" charset="0"/>
                <a:ea typeface="Aptos" panose="020B0004020202020204" pitchFamily="34" charset="0"/>
                <a:cs typeface="Arial" panose="020B0604020202020204" pitchFamily="34" charset="0"/>
              </a:rPr>
              <a:t>GMi</a:t>
            </a:r>
            <a:r>
              <a:rPr lang="en-GB" sz="1800" kern="100" dirty="0">
                <a:effectLst/>
                <a:latin typeface="Aptos" panose="020B0004020202020204" pitchFamily="34" charset="0"/>
                <a:ea typeface="Aptos" panose="020B0004020202020204" pitchFamily="34" charset="0"/>
                <a:cs typeface="Arial" panose="020B0604020202020204" pitchFamily="34" charset="0"/>
              </a:rPr>
              <a:t> system by reducing both cryocooler and compressor speeds to decrease power consumption, extend maintenance intervals and improve overall efficiency.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a:extLst>
              <a:ext uri="{FF2B5EF4-FFF2-40B4-BE49-F238E27FC236}">
                <a16:creationId xmlns:a16="http://schemas.microsoft.com/office/drawing/2014/main" id="{A431708C-F633-C17A-12A9-792D5B5C11DA}"/>
              </a:ext>
            </a:extLst>
          </p:cNvPr>
          <p:cNvSpPr>
            <a:spLocks noGrp="1"/>
          </p:cNvSpPr>
          <p:nvPr>
            <p:ph type="sldNum" sz="quarter" idx="5"/>
          </p:nvPr>
        </p:nvSpPr>
        <p:spPr/>
        <p:txBody>
          <a:bodyPr/>
          <a:lstStyle/>
          <a:p>
            <a:fld id="{9BAE92DD-3A14-4CF6-A8A1-53CE79FE3ACA}" type="slidenum">
              <a:rPr lang="en-GB" smtClean="0"/>
              <a:t>11</a:t>
            </a:fld>
            <a:endParaRPr lang="en-GB"/>
          </a:p>
        </p:txBody>
      </p:sp>
    </p:spTree>
    <p:extLst>
      <p:ext uri="{BB962C8B-B14F-4D97-AF65-F5344CB8AC3E}">
        <p14:creationId xmlns:p14="http://schemas.microsoft.com/office/powerpoint/2010/main" val="25859652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1230EB-E356-B589-A36D-317F6F9CFF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18DE6C7-1D47-93A9-BEA6-42D905A42AE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6E859E-ED87-22BE-F505-5ABFB58C513C}"/>
              </a:ext>
            </a:extLst>
          </p:cNvPr>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kern="100" dirty="0">
                <a:effectLst/>
                <a:latin typeface="Aptos" panose="020B0004020202020204" pitchFamily="34" charset="0"/>
                <a:ea typeface="Aptos" panose="020B0004020202020204" pitchFamily="34" charset="0"/>
                <a:cs typeface="Arial" panose="020B0604020202020204" pitchFamily="34" charset="0"/>
              </a:rPr>
              <a:t>The </a:t>
            </a:r>
            <a:r>
              <a:rPr lang="en-GB" sz="1800" kern="100" dirty="0" err="1">
                <a:effectLst/>
                <a:latin typeface="Aptos" panose="020B0004020202020204" pitchFamily="34" charset="0"/>
                <a:ea typeface="Aptos" panose="020B0004020202020204" pitchFamily="34" charset="0"/>
                <a:cs typeface="Arial" panose="020B0604020202020204" pitchFamily="34" charset="0"/>
              </a:rPr>
              <a:t>GMi</a:t>
            </a:r>
            <a:r>
              <a:rPr lang="en-GB" sz="1800" kern="100" dirty="0">
                <a:effectLst/>
                <a:latin typeface="Aptos" panose="020B0004020202020204" pitchFamily="34" charset="0"/>
                <a:ea typeface="Aptos" panose="020B0004020202020204" pitchFamily="34" charset="0"/>
                <a:cs typeface="Arial" panose="020B0604020202020204" pitchFamily="34" charset="0"/>
              </a:rPr>
              <a:t> system has also been used in Fusion Research.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kern="100" dirty="0" err="1">
                <a:effectLst/>
                <a:latin typeface="Aptos" panose="020B0004020202020204" pitchFamily="34" charset="0"/>
                <a:ea typeface="Aptos" panose="020B0004020202020204" pitchFamily="34" charset="0"/>
                <a:cs typeface="Arial" panose="020B0604020202020204" pitchFamily="34" charset="0"/>
              </a:rPr>
              <a:t>OxCryo</a:t>
            </a:r>
            <a:r>
              <a:rPr lang="en-GB" sz="1800" kern="100" dirty="0">
                <a:effectLst/>
                <a:latin typeface="Aptos" panose="020B0004020202020204" pitchFamily="34" charset="0"/>
                <a:ea typeface="Aptos" panose="020B0004020202020204" pitchFamily="34" charset="0"/>
                <a:cs typeface="Arial" panose="020B0604020202020204" pitchFamily="34" charset="0"/>
              </a:rPr>
              <a:t> provided a custom cryogenic system for the UK Atomic Energy Authority equipped with a single-stage 12W cryocooler, which had the ability to adjust its performance for variable heat loads. Our cryostat supported tests on laser beam shape, beam stability, and long-duration operation, aiming to advance plasma diagnostics for future fusion reactors.</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A5E30D2B-448D-4AF5-3F3A-783DD88616AF}"/>
              </a:ext>
            </a:extLst>
          </p:cNvPr>
          <p:cNvSpPr>
            <a:spLocks noGrp="1"/>
          </p:cNvSpPr>
          <p:nvPr>
            <p:ph type="sldNum" sz="quarter" idx="5"/>
          </p:nvPr>
        </p:nvSpPr>
        <p:spPr/>
        <p:txBody>
          <a:bodyPr/>
          <a:lstStyle/>
          <a:p>
            <a:fld id="{9BAE92DD-3A14-4CF6-A8A1-53CE79FE3ACA}" type="slidenum">
              <a:rPr lang="en-GB" smtClean="0"/>
              <a:t>12</a:t>
            </a:fld>
            <a:endParaRPr lang="en-GB"/>
          </a:p>
        </p:txBody>
      </p:sp>
    </p:spTree>
    <p:extLst>
      <p:ext uri="{BB962C8B-B14F-4D97-AF65-F5344CB8AC3E}">
        <p14:creationId xmlns:p14="http://schemas.microsoft.com/office/powerpoint/2010/main" val="35069437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744CD9-1B65-D6AB-470C-0CF51221EC1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4D13C6A-1C49-9C30-312F-AE813F0B8E6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485373-5B68-6AA5-43EB-503F6DD0558E}"/>
              </a:ext>
            </a:extLst>
          </p:cNvPr>
          <p:cNvSpPr>
            <a:spLocks noGrp="1"/>
          </p:cNvSpPr>
          <p:nvPr>
            <p:ph type="body" idx="1"/>
          </p:nvPr>
        </p:nvSpPr>
        <p:spPr/>
        <p:txBody>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So, to summarize, dynamically adjusting performance enhances energy efficiency, prolongs the lifespan of cryocoolers, and allows for tailored cooling strategies. </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[CLICK]</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Now let me discuss some real-life scenarios from our customers.</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C1BB46C4-D885-A122-E625-7D5B7C935ED2}"/>
              </a:ext>
            </a:extLst>
          </p:cNvPr>
          <p:cNvSpPr>
            <a:spLocks noGrp="1"/>
          </p:cNvSpPr>
          <p:nvPr>
            <p:ph type="sldNum" sz="quarter" idx="5"/>
          </p:nvPr>
        </p:nvSpPr>
        <p:spPr/>
        <p:txBody>
          <a:bodyPr/>
          <a:lstStyle/>
          <a:p>
            <a:fld id="{9BAE92DD-3A14-4CF6-A8A1-53CE79FE3ACA}" type="slidenum">
              <a:rPr lang="en-GB" smtClean="0"/>
              <a:t>13</a:t>
            </a:fld>
            <a:endParaRPr lang="en-GB"/>
          </a:p>
        </p:txBody>
      </p:sp>
    </p:spTree>
    <p:extLst>
      <p:ext uri="{BB962C8B-B14F-4D97-AF65-F5344CB8AC3E}">
        <p14:creationId xmlns:p14="http://schemas.microsoft.com/office/powerpoint/2010/main" val="29408734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[CLICK]</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In this comparison, we use the conventional approach as a reference point, where the compressor speed is fixed at 50 Hz and the cryocooler speed is fixed at 60 rpm.</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[CLICK]</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At the 3 W/15 K heat load, lowering cryocooler speed to 40 rpm can extend its lifetime by 50%, </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[CLICK]</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while reducing compressor speed to 30.4 Hz and differential pressure to 11 bar cuts energy consumption by 46 %. This clearly outperforms conventional fixed speed cryocooler systems.</a:t>
            </a:r>
          </a:p>
          <a:p>
            <a:endParaRPr lang="en-GB" dirty="0"/>
          </a:p>
        </p:txBody>
      </p:sp>
      <p:sp>
        <p:nvSpPr>
          <p:cNvPr id="4" name="Slide Number Placeholder 3"/>
          <p:cNvSpPr>
            <a:spLocks noGrp="1"/>
          </p:cNvSpPr>
          <p:nvPr>
            <p:ph type="sldNum" sz="quarter" idx="5"/>
          </p:nvPr>
        </p:nvSpPr>
        <p:spPr/>
        <p:txBody>
          <a:bodyPr/>
          <a:lstStyle/>
          <a:p>
            <a:fld id="{9BAE92DD-3A14-4CF6-A8A1-53CE79FE3ACA}" type="slidenum">
              <a:rPr lang="en-GB" smtClean="0"/>
              <a:t>14</a:t>
            </a:fld>
            <a:endParaRPr lang="en-GB"/>
          </a:p>
        </p:txBody>
      </p:sp>
    </p:spTree>
    <p:extLst>
      <p:ext uri="{BB962C8B-B14F-4D97-AF65-F5344CB8AC3E}">
        <p14:creationId xmlns:p14="http://schemas.microsoft.com/office/powerpoint/2010/main" val="4937011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Arial" panose="020B0604020202020204" pitchFamily="34" charset="0"/>
              </a:rPr>
              <a:t>[CLICK]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Arial" panose="020B0604020202020204" pitchFamily="34" charset="0"/>
              </a:rPr>
              <a:t>The high heat load requirement of 7 W/15 K is </a:t>
            </a:r>
            <a:r>
              <a:rPr lang="en-US" sz="1800" kern="100" dirty="0">
                <a:effectLst/>
                <a:latin typeface="Aptos" panose="020B0004020202020204" pitchFamily="34" charset="0"/>
                <a:ea typeface="Aptos" panose="020B0004020202020204" pitchFamily="34" charset="0"/>
                <a:cs typeface="Arial" panose="020B0604020202020204" pitchFamily="34" charset="0"/>
              </a:rPr>
              <a:t>beyond the capability of the fixed speed cryocooler and compressor</a:t>
            </a:r>
            <a:r>
              <a:rPr lang="en-GB" sz="1800" kern="100" dirty="0">
                <a:effectLst/>
                <a:latin typeface="Aptos" panose="020B0004020202020204" pitchFamily="34" charset="0"/>
                <a:ea typeface="Aptos" panose="020B0004020202020204" pitchFamily="34" charset="0"/>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Arial" panose="020B0604020202020204" pitchFamily="34" charset="0"/>
              </a:rPr>
              <a:t>[CLICK]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Arial" panose="020B0604020202020204" pitchFamily="34" charset="0"/>
              </a:rPr>
              <a:t>Using dynamic speed adjustments, we can increase the compressor speed to meet the heat load requirement, however, from the energy savings point of view, it might not be an optimal solution. It might be more economical to increase the cryocooler speed to 70 rpm to provide required cooling with up to 20% energy savings and shorter cooldown times.</a:t>
            </a:r>
          </a:p>
          <a:p>
            <a:endParaRPr lang="en-GB" dirty="0"/>
          </a:p>
          <a:p>
            <a:r>
              <a:rPr lang="en-GB" dirty="0"/>
              <a:t>[CLICK]</a:t>
            </a:r>
          </a:p>
        </p:txBody>
      </p:sp>
      <p:sp>
        <p:nvSpPr>
          <p:cNvPr id="4" name="Slide Number Placeholder 3"/>
          <p:cNvSpPr>
            <a:spLocks noGrp="1"/>
          </p:cNvSpPr>
          <p:nvPr>
            <p:ph type="sldNum" sz="quarter" idx="5"/>
          </p:nvPr>
        </p:nvSpPr>
        <p:spPr/>
        <p:txBody>
          <a:bodyPr/>
          <a:lstStyle/>
          <a:p>
            <a:fld id="{9BAE92DD-3A14-4CF6-A8A1-53CE79FE3ACA}" type="slidenum">
              <a:rPr lang="en-GB" smtClean="0"/>
              <a:t>15</a:t>
            </a:fld>
            <a:endParaRPr lang="en-GB"/>
          </a:p>
        </p:txBody>
      </p:sp>
    </p:spTree>
    <p:extLst>
      <p:ext uri="{BB962C8B-B14F-4D97-AF65-F5344CB8AC3E}">
        <p14:creationId xmlns:p14="http://schemas.microsoft.com/office/powerpoint/2010/main" val="19647653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Arial" panose="020B0604020202020204" pitchFamily="34" charset="0"/>
              </a:rPr>
              <a:t>When the heat load demand changes during operation, which is usually the case, the helium compressor adjusts its operational frequency to match the gas demand, enhancing energy efficiency.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Arial" panose="020B0604020202020204" pitchFamily="34" charset="0"/>
              </a:rPr>
              <a:t>[CLICK]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Arial" panose="020B0604020202020204" pitchFamily="34" charset="0"/>
              </a:rPr>
              <a:t>The higher demand requires an increase in speed to maintain cooling performance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Arial" panose="020B0604020202020204" pitchFamily="34" charset="0"/>
              </a:rPr>
              <a:t>[CLICK]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Arial" panose="020B0604020202020204" pitchFamily="34" charset="0"/>
              </a:rPr>
              <a:t>while the low demand allows slowing down the compressor to reduce power consumption. Adjusting the cryocooler speed at the same time optimises thermal performance and extends maintenance intervals.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Arial" panose="020B0604020202020204" pitchFamily="34" charset="0"/>
              </a:rPr>
              <a:t>[CLICK]</a:t>
            </a:r>
          </a:p>
          <a:p>
            <a:endParaRPr lang="en-GB" dirty="0"/>
          </a:p>
        </p:txBody>
      </p:sp>
      <p:sp>
        <p:nvSpPr>
          <p:cNvPr id="4" name="Slide Number Placeholder 3"/>
          <p:cNvSpPr>
            <a:spLocks noGrp="1"/>
          </p:cNvSpPr>
          <p:nvPr>
            <p:ph type="sldNum" sz="quarter" idx="5"/>
          </p:nvPr>
        </p:nvSpPr>
        <p:spPr/>
        <p:txBody>
          <a:bodyPr/>
          <a:lstStyle/>
          <a:p>
            <a:fld id="{9BAE92DD-3A14-4CF6-A8A1-53CE79FE3ACA}" type="slidenum">
              <a:rPr lang="en-GB" smtClean="0"/>
              <a:t>16</a:t>
            </a:fld>
            <a:endParaRPr lang="en-GB"/>
          </a:p>
        </p:txBody>
      </p:sp>
    </p:spTree>
    <p:extLst>
      <p:ext uri="{BB962C8B-B14F-4D97-AF65-F5344CB8AC3E}">
        <p14:creationId xmlns:p14="http://schemas.microsoft.com/office/powerpoint/2010/main" val="5868731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These two figures illustrate the dynamics behind the performance adjustment for a 6/30 cryocooler with a preset temperature of 15 K on the 2nd stage and a 20 W load on the 1st stage. </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The left graph shows the 2nd stage heat lift and the 1st stage temperature as a function of the cryocooler speed at a fixed compressor frequency of 50 Hz. The right graph shows the 2nd stage heat lift and the 1st stage temperature as a function of the differential pressure with the coldhead speed set to 60 rpm.</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This provides various dynamic adjustments for a cryogenic system that can significantly improve its longevity, cost savings, stability, and performance.</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Reduced speeds are especially beneficial in radio astronomy, analytical instrumentation, and various laboratory settings, lowering maintenance needs and operational costs.</a:t>
            </a:r>
          </a:p>
          <a:p>
            <a:endParaRPr lang="en-GB" dirty="0"/>
          </a:p>
        </p:txBody>
      </p:sp>
      <p:sp>
        <p:nvSpPr>
          <p:cNvPr id="4" name="Slide Number Placeholder 3"/>
          <p:cNvSpPr>
            <a:spLocks noGrp="1"/>
          </p:cNvSpPr>
          <p:nvPr>
            <p:ph type="sldNum" sz="quarter" idx="5"/>
          </p:nvPr>
        </p:nvSpPr>
        <p:spPr/>
        <p:txBody>
          <a:bodyPr/>
          <a:lstStyle/>
          <a:p>
            <a:fld id="{9BAE92DD-3A14-4CF6-A8A1-53CE79FE3ACA}" type="slidenum">
              <a:rPr lang="en-GB" smtClean="0"/>
              <a:t>17</a:t>
            </a:fld>
            <a:endParaRPr lang="en-GB"/>
          </a:p>
        </p:txBody>
      </p:sp>
    </p:spTree>
    <p:extLst>
      <p:ext uri="{BB962C8B-B14F-4D97-AF65-F5344CB8AC3E}">
        <p14:creationId xmlns:p14="http://schemas.microsoft.com/office/powerpoint/2010/main" val="6965902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DC6CF8-510F-D98F-A94E-CFDA323512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B1A1961-6CAE-29B4-34B6-F25B5213102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8468A3-7380-6C6C-605F-BDFB32F1B511}"/>
              </a:ext>
            </a:extLst>
          </p:cNvPr>
          <p:cNvSpPr>
            <a:spLocks noGrp="1"/>
          </p:cNvSpPr>
          <p:nvPr>
            <p:ph type="body" idx="1"/>
          </p:nvPr>
        </p:nvSpPr>
        <p:spPr/>
        <p:txBody>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So, as we’ve seen so far, optimising cryocooler and compressor speeds boosts energy efficiency and allows flexible performance. </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For example, our n-HeliX cryostat, shown in the image, is equipped with a large two-stage 6/30 GM cryocooler. This cryostat can utilise the </a:t>
            </a:r>
            <a:r>
              <a:rPr lang="en-GB" sz="1800" kern="100" dirty="0" err="1">
                <a:effectLst/>
                <a:latin typeface="Aptos" panose="020B0004020202020204" pitchFamily="34" charset="0"/>
                <a:ea typeface="Aptos" panose="020B0004020202020204" pitchFamily="34" charset="0"/>
                <a:cs typeface="Arial" panose="020B0604020202020204" pitchFamily="34" charset="0"/>
              </a:rPr>
              <a:t>GMi</a:t>
            </a:r>
            <a:r>
              <a:rPr lang="en-GB" sz="1800" kern="100" dirty="0">
                <a:effectLst/>
                <a:latin typeface="Aptos" panose="020B0004020202020204" pitchFamily="34" charset="0"/>
                <a:ea typeface="Aptos" panose="020B0004020202020204" pitchFamily="34" charset="0"/>
                <a:cs typeface="Arial" panose="020B0604020202020204" pitchFamily="34" charset="0"/>
              </a:rPr>
              <a:t> system to adjust cryocooler and compressor speeds depending on the operating temperatures, reducing speeds at relatively high temperatures and increasing speeds at very low temperatures.</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922646B-50C0-FFAA-D9BD-293A82323892}"/>
              </a:ext>
            </a:extLst>
          </p:cNvPr>
          <p:cNvSpPr>
            <a:spLocks noGrp="1"/>
          </p:cNvSpPr>
          <p:nvPr>
            <p:ph type="sldNum" sz="quarter" idx="5"/>
          </p:nvPr>
        </p:nvSpPr>
        <p:spPr/>
        <p:txBody>
          <a:bodyPr/>
          <a:lstStyle/>
          <a:p>
            <a:fld id="{9BAE92DD-3A14-4CF6-A8A1-53CE79FE3ACA}" type="slidenum">
              <a:rPr lang="en-GB" smtClean="0"/>
              <a:t>18</a:t>
            </a:fld>
            <a:endParaRPr lang="en-GB"/>
          </a:p>
        </p:txBody>
      </p:sp>
    </p:spTree>
    <p:extLst>
      <p:ext uri="{BB962C8B-B14F-4D97-AF65-F5344CB8AC3E}">
        <p14:creationId xmlns:p14="http://schemas.microsoft.com/office/powerpoint/2010/main" val="29956410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B54242-62B1-BC60-EBAB-D7EEA92631E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04EECE-DB3F-E555-73D5-07852EBB5B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4250C44-39EA-DD24-BDE1-DBEA694C1DAA}"/>
              </a:ext>
            </a:extLst>
          </p:cNvPr>
          <p:cNvSpPr>
            <a:spLocks noGrp="1"/>
          </p:cNvSpPr>
          <p:nvPr>
            <p:ph type="body" idx="1"/>
          </p:nvPr>
        </p:nvSpPr>
        <p:spPr/>
        <p:txBody>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Optimising the system requires balancing its performance with cost savings while meeting application requirements.</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Cryocooler temperatures (the image on the left) and compressor power consumption (the image on the right) vary with cryocooler speed and differential pressure. For instance, a 6/30 GM cryocooler with 20 W on the 1st stage and 4 W on the 2nd stage uses 1.7 kW at 40 rpm and 12 bar differential pressure, and 4.8 kW at 80 rpm and 13.5 bar differential pressure. </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Possible scenarios show similar 2nd stage temperatures of 11.7 - 11.9 K at 70-80 rpm and 12.5 bar,</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[CLICK]</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 or 70 rpm and 13.0 bar, with energy consumption from 2.5 kW to 3.2 kW.</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[CLICK]</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 If our goal is to reduce power consumption and extend maintenance intervals, then the optimal parameters are 70 rpm and 12.5 bar. </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Light blue indicates low energy use; navy to black indicates high energy use.</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D5E5E0F9-2395-008A-45DA-ED8B6ACFBC6D}"/>
              </a:ext>
            </a:extLst>
          </p:cNvPr>
          <p:cNvSpPr>
            <a:spLocks noGrp="1"/>
          </p:cNvSpPr>
          <p:nvPr>
            <p:ph type="sldNum" sz="quarter" idx="5"/>
          </p:nvPr>
        </p:nvSpPr>
        <p:spPr/>
        <p:txBody>
          <a:bodyPr/>
          <a:lstStyle/>
          <a:p>
            <a:fld id="{9BAE92DD-3A14-4CF6-A8A1-53CE79FE3ACA}" type="slidenum">
              <a:rPr lang="en-GB" smtClean="0"/>
              <a:t>19</a:t>
            </a:fld>
            <a:endParaRPr lang="en-GB"/>
          </a:p>
        </p:txBody>
      </p:sp>
    </p:spTree>
    <p:extLst>
      <p:ext uri="{BB962C8B-B14F-4D97-AF65-F5344CB8AC3E}">
        <p14:creationId xmlns:p14="http://schemas.microsoft.com/office/powerpoint/2010/main" val="4085548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As we know, Gifford-McMahon cryocoolers offer a cost-effective, cryogen-free solution across a broad range of temperatures. </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Their simple design ensures long-term reliability with minimal maintenance and space requirements.</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_____________________</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This picture shows our two-stage 6/30 GM cryocooler, which provides a 6 W heat lift at 20 K on the second stage and a 30 W heat lift at 77 K on the first stage under nominal conditions.</a:t>
            </a:r>
          </a:p>
        </p:txBody>
      </p:sp>
      <p:sp>
        <p:nvSpPr>
          <p:cNvPr id="4" name="Slide Number Placeholder 3"/>
          <p:cNvSpPr>
            <a:spLocks noGrp="1"/>
          </p:cNvSpPr>
          <p:nvPr>
            <p:ph type="sldNum" sz="quarter" idx="5"/>
          </p:nvPr>
        </p:nvSpPr>
        <p:spPr/>
        <p:txBody>
          <a:bodyPr/>
          <a:lstStyle/>
          <a:p>
            <a:fld id="{9BAE92DD-3A14-4CF6-A8A1-53CE79FE3ACA}" type="slidenum">
              <a:rPr lang="en-GB" smtClean="0"/>
              <a:t>2</a:t>
            </a:fld>
            <a:endParaRPr lang="en-GB"/>
          </a:p>
        </p:txBody>
      </p:sp>
    </p:spTree>
    <p:extLst>
      <p:ext uri="{BB962C8B-B14F-4D97-AF65-F5344CB8AC3E}">
        <p14:creationId xmlns:p14="http://schemas.microsoft.com/office/powerpoint/2010/main" val="31101468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E0E6DF-1CDA-E5CE-F452-D466BC43A8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C127935-17A7-9C27-AFB7-5BEDCDB401F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8360C1-19E7-6F5D-C7B3-B91DDF11F49B}"/>
              </a:ext>
            </a:extLst>
          </p:cNvPr>
          <p:cNvSpPr>
            <a:spLocks noGrp="1"/>
          </p:cNvSpPr>
          <p:nvPr>
            <p:ph type="body" idx="1"/>
          </p:nvPr>
        </p:nvSpPr>
        <p:spPr/>
        <p:txBody>
          <a:bodyPr/>
          <a:lstStyle/>
          <a:p>
            <a:pPr>
              <a:lnSpc>
                <a:spcPct val="107000"/>
              </a:lnSpc>
              <a:spcAft>
                <a:spcPts val="800"/>
              </a:spcAft>
            </a:pPr>
            <a:r>
              <a:rPr lang="en-US" sz="1800" kern="100" dirty="0">
                <a:effectLst/>
                <a:latin typeface="Aptos" panose="020B0004020202020204" pitchFamily="34" charset="0"/>
                <a:ea typeface="Aptos" panose="020B0004020202020204" pitchFamily="34" charset="0"/>
                <a:cs typeface="Arial" panose="020B0604020202020204" pitchFamily="34" charset="0"/>
              </a:rPr>
              <a:t>In conclusion, I’ve shown that by dynamically adjusting the cryocooler and compressor speeds to changing cooling requirements, it is possible to significantly shorten cooldown times, reduce operational costs, and improve maintenance intervals, all without any compromise to performance.</a:t>
            </a: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endParaRPr lang="en-GB" dirty="0"/>
          </a:p>
        </p:txBody>
      </p:sp>
      <p:sp>
        <p:nvSpPr>
          <p:cNvPr id="4" name="Slide Number Placeholder 3">
            <a:extLst>
              <a:ext uri="{FF2B5EF4-FFF2-40B4-BE49-F238E27FC236}">
                <a16:creationId xmlns:a16="http://schemas.microsoft.com/office/drawing/2014/main" id="{EC4D88C7-C0D5-7A1B-EB56-06C0E713B124}"/>
              </a:ext>
            </a:extLst>
          </p:cNvPr>
          <p:cNvSpPr>
            <a:spLocks noGrp="1"/>
          </p:cNvSpPr>
          <p:nvPr>
            <p:ph type="sldNum" sz="quarter" idx="5"/>
          </p:nvPr>
        </p:nvSpPr>
        <p:spPr/>
        <p:txBody>
          <a:bodyPr/>
          <a:lstStyle/>
          <a:p>
            <a:fld id="{9BAE92DD-3A14-4CF6-A8A1-53CE79FE3ACA}" type="slidenum">
              <a:rPr lang="en-GB" smtClean="0"/>
              <a:t>20</a:t>
            </a:fld>
            <a:endParaRPr lang="en-GB"/>
          </a:p>
        </p:txBody>
      </p:sp>
    </p:spTree>
    <p:extLst>
      <p:ext uri="{BB962C8B-B14F-4D97-AF65-F5344CB8AC3E}">
        <p14:creationId xmlns:p14="http://schemas.microsoft.com/office/powerpoint/2010/main" val="32258728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D849D0-0D33-2A55-32B6-A84FE8328B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62A4BA0-FC3D-854D-45EA-3CCB1427037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E9DE809-299B-048B-42BC-D862158DF446}"/>
              </a:ext>
            </a:extLst>
          </p:cNvPr>
          <p:cNvSpPr>
            <a:spLocks noGrp="1"/>
          </p:cNvSpPr>
          <p:nvPr>
            <p:ph type="body" idx="1"/>
          </p:nvPr>
        </p:nvSpPr>
        <p:spPr/>
        <p:txBody>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I would like to thank Dr. Adriana L. </a:t>
            </a:r>
            <a:r>
              <a:rPr lang="en-GB" sz="1800" kern="100" dirty="0" err="1">
                <a:effectLst/>
                <a:latin typeface="Aptos" panose="020B0004020202020204" pitchFamily="34" charset="0"/>
                <a:ea typeface="Aptos" panose="020B0004020202020204" pitchFamily="34" charset="0"/>
                <a:cs typeface="Arial" panose="020B0604020202020204" pitchFamily="34" charset="0"/>
              </a:rPr>
              <a:t>Klyszejko</a:t>
            </a:r>
            <a:r>
              <a:rPr lang="en-GB" sz="1800" kern="100" dirty="0">
                <a:effectLst/>
                <a:latin typeface="Aptos" panose="020B0004020202020204" pitchFamily="34" charset="0"/>
                <a:ea typeface="Aptos" panose="020B0004020202020204" pitchFamily="34" charset="0"/>
                <a:cs typeface="Arial" panose="020B0604020202020204" pitchFamily="34" charset="0"/>
              </a:rPr>
              <a:t> and Dr. Alex Renshaw for their work on data collection, analysis, writing, and reviewing the scientific paper. Special thanks to Dr. Amy Kennedy, Dr. Maria C. </a:t>
            </a:r>
            <a:r>
              <a:rPr lang="en-GB" sz="1800" kern="100" dirty="0" err="1">
                <a:effectLst/>
                <a:latin typeface="Aptos" panose="020B0004020202020204" pitchFamily="34" charset="0"/>
                <a:ea typeface="Aptos" panose="020B0004020202020204" pitchFamily="34" charset="0"/>
                <a:cs typeface="Arial" panose="020B0604020202020204" pitchFamily="34" charset="0"/>
              </a:rPr>
              <a:t>Kokkinidou</a:t>
            </a:r>
            <a:r>
              <a:rPr lang="en-GB" sz="1800" kern="100" dirty="0">
                <a:effectLst/>
                <a:latin typeface="Aptos" panose="020B0004020202020204" pitchFamily="34" charset="0"/>
                <a:ea typeface="Aptos" panose="020B0004020202020204" pitchFamily="34" charset="0"/>
                <a:cs typeface="Arial" panose="020B0604020202020204" pitchFamily="34" charset="0"/>
              </a:rPr>
              <a:t>, and the Oxford </a:t>
            </a:r>
            <a:r>
              <a:rPr lang="en-GB" sz="1800" kern="100" dirty="0" err="1">
                <a:effectLst/>
                <a:latin typeface="Aptos" panose="020B0004020202020204" pitchFamily="34" charset="0"/>
                <a:ea typeface="Aptos" panose="020B0004020202020204" pitchFamily="34" charset="0"/>
                <a:cs typeface="Arial" panose="020B0604020202020204" pitchFamily="34" charset="0"/>
              </a:rPr>
              <a:t>Cryosystems</a:t>
            </a:r>
            <a:r>
              <a:rPr lang="en-GB" sz="1800" kern="100" dirty="0">
                <a:effectLst/>
                <a:latin typeface="Aptos" panose="020B0004020202020204" pitchFamily="34" charset="0"/>
                <a:ea typeface="Aptos" panose="020B0004020202020204" pitchFamily="34" charset="0"/>
                <a:cs typeface="Arial" panose="020B0604020202020204" pitchFamily="34" charset="0"/>
              </a:rPr>
              <a:t> Development Team for their technical support.</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Our collaborators include:</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GB" sz="1800" kern="100" dirty="0">
                <a:effectLst/>
                <a:latin typeface="Aptos" panose="020B0004020202020204" pitchFamily="34" charset="0"/>
                <a:ea typeface="Aptos" panose="020B0004020202020204" pitchFamily="34" charset="0"/>
                <a:cs typeface="Arial" panose="020B0604020202020204" pitchFamily="34" charset="0"/>
              </a:rPr>
              <a:t>Denis Urbain, National Radio Astronomy Observatory (New Generation Very Large Array project)</a:t>
            </a:r>
          </a:p>
          <a:p>
            <a:pPr marL="342900" lvl="0" indent="-342900">
              <a:lnSpc>
                <a:spcPct val="107000"/>
              </a:lnSpc>
              <a:buFont typeface="Symbol" panose="05050102010706020507" pitchFamily="18" charset="2"/>
              <a:buChar char=""/>
            </a:pPr>
            <a:r>
              <a:rPr lang="en-GB" sz="1800" kern="100" dirty="0">
                <a:effectLst/>
                <a:latin typeface="Aptos" panose="020B0004020202020204" pitchFamily="34" charset="0"/>
                <a:ea typeface="Aptos" panose="020B0004020202020204" pitchFamily="34" charset="0"/>
                <a:cs typeface="Arial" panose="020B0604020202020204" pitchFamily="34" charset="0"/>
              </a:rPr>
              <a:t>Johan van Staden, EMSS Antennas (Square Kilometre Array Observatory project)</a:t>
            </a:r>
          </a:p>
          <a:p>
            <a:pPr marL="342900" lvl="0" indent="-342900">
              <a:lnSpc>
                <a:spcPct val="107000"/>
              </a:lnSpc>
              <a:spcAft>
                <a:spcPts val="800"/>
              </a:spcAft>
              <a:buFont typeface="Symbol" panose="05050102010706020507" pitchFamily="18" charset="2"/>
              <a:buChar char=""/>
            </a:pPr>
            <a:r>
              <a:rPr lang="en-GB" sz="1800" kern="100" dirty="0">
                <a:effectLst/>
                <a:latin typeface="Aptos" panose="020B0004020202020204" pitchFamily="34" charset="0"/>
                <a:ea typeface="Aptos" panose="020B0004020202020204" pitchFamily="34" charset="0"/>
                <a:cs typeface="Arial" panose="020B0604020202020204" pitchFamily="34" charset="0"/>
              </a:rPr>
              <a:t>Dr. Alexandru Boboc, UK Atomic Energy Authority, and Dr. Joshua Freeman, University of Leeds (Reactor Grade Plasma Diagnostics project)</a:t>
            </a:r>
          </a:p>
          <a:p>
            <a:endParaRPr lang="en-GB" dirty="0"/>
          </a:p>
        </p:txBody>
      </p:sp>
      <p:sp>
        <p:nvSpPr>
          <p:cNvPr id="4" name="Slide Number Placeholder 3">
            <a:extLst>
              <a:ext uri="{FF2B5EF4-FFF2-40B4-BE49-F238E27FC236}">
                <a16:creationId xmlns:a16="http://schemas.microsoft.com/office/drawing/2014/main" id="{648884B8-336E-9BE8-F207-9BE64B4CBE2E}"/>
              </a:ext>
            </a:extLst>
          </p:cNvPr>
          <p:cNvSpPr>
            <a:spLocks noGrp="1"/>
          </p:cNvSpPr>
          <p:nvPr>
            <p:ph type="sldNum" sz="quarter" idx="5"/>
          </p:nvPr>
        </p:nvSpPr>
        <p:spPr/>
        <p:txBody>
          <a:bodyPr/>
          <a:lstStyle/>
          <a:p>
            <a:fld id="{9BAE92DD-3A14-4CF6-A8A1-53CE79FE3ACA}" type="slidenum">
              <a:rPr lang="en-GB" smtClean="0"/>
              <a:t>21</a:t>
            </a:fld>
            <a:endParaRPr lang="en-GB"/>
          </a:p>
        </p:txBody>
      </p:sp>
    </p:spTree>
    <p:extLst>
      <p:ext uri="{BB962C8B-B14F-4D97-AF65-F5344CB8AC3E}">
        <p14:creationId xmlns:p14="http://schemas.microsoft.com/office/powerpoint/2010/main" val="41667033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Thank you for listening.</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Any questions?</a:t>
            </a:r>
          </a:p>
          <a:p>
            <a:endParaRPr lang="en-GB" dirty="0"/>
          </a:p>
        </p:txBody>
      </p:sp>
      <p:sp>
        <p:nvSpPr>
          <p:cNvPr id="4" name="Slide Number Placeholder 3"/>
          <p:cNvSpPr>
            <a:spLocks noGrp="1"/>
          </p:cNvSpPr>
          <p:nvPr>
            <p:ph type="sldNum" sz="quarter" idx="5"/>
          </p:nvPr>
        </p:nvSpPr>
        <p:spPr/>
        <p:txBody>
          <a:bodyPr/>
          <a:lstStyle/>
          <a:p>
            <a:fld id="{9BAE92DD-3A14-4CF6-A8A1-53CE79FE3ACA}" type="slidenum">
              <a:rPr lang="en-GB" smtClean="0"/>
              <a:t>22</a:t>
            </a:fld>
            <a:endParaRPr lang="en-GB"/>
          </a:p>
        </p:txBody>
      </p:sp>
    </p:spTree>
    <p:extLst>
      <p:ext uri="{BB962C8B-B14F-4D97-AF65-F5344CB8AC3E}">
        <p14:creationId xmlns:p14="http://schemas.microsoft.com/office/powerpoint/2010/main" val="4050289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5EEA6E-49DD-B2BE-F6AF-C7400FBBBF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D2CDB9-795F-5D0F-36F5-04B5B1699A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03997D-4CEC-97B3-85D5-46171667659D}"/>
              </a:ext>
            </a:extLst>
          </p:cNvPr>
          <p:cNvSpPr>
            <a:spLocks noGrp="1"/>
          </p:cNvSpPr>
          <p:nvPr>
            <p:ph type="body" idx="1"/>
          </p:nvPr>
        </p:nvSpPr>
        <p:spPr/>
        <p:txBody>
          <a:bodyPr/>
          <a:lstStyle/>
          <a:p>
            <a:pPr>
              <a:lnSpc>
                <a:spcPct val="107000"/>
              </a:lnSpc>
              <a:spcAft>
                <a:spcPts val="800"/>
              </a:spcAft>
            </a:pPr>
            <a:r>
              <a:rPr lang="en-GB" sz="1800" kern="100" dirty="0" err="1">
                <a:effectLst/>
                <a:latin typeface="Aptos" panose="020B0004020202020204" pitchFamily="34" charset="0"/>
                <a:ea typeface="Aptos" panose="020B0004020202020204" pitchFamily="34" charset="0"/>
                <a:cs typeface="Arial" panose="020B0604020202020204" pitchFamily="34" charset="0"/>
              </a:rPr>
              <a:t>OxCryo</a:t>
            </a:r>
            <a:r>
              <a:rPr lang="en-GB" sz="1800" kern="100" dirty="0">
                <a:effectLst/>
                <a:latin typeface="Aptos" panose="020B0004020202020204" pitchFamily="34" charset="0"/>
                <a:ea typeface="Aptos" panose="020B0004020202020204" pitchFamily="34" charset="0"/>
                <a:cs typeface="Arial" panose="020B0604020202020204" pitchFamily="34" charset="0"/>
              </a:rPr>
              <a:t> GM cryocoolers offer adjustable speeds that cover a wide operational range.</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Operating a cryocooler at high speeds is beneficial for rapid cooldown and managing high thermal loads. For example, increasing cryocooler speed from 60 to 90 rpm can reduce cooldown time by up to 50%, which I’ll show in the next slide.</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When the cryocooler stabilises at its base temperature and manages relatively low thermal loads, its speed can be decreased, significantly extending maintenance intervals. </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Dynamic cryocooler speed adjustment can effectively optimise thermal performance. Our variable speed cryocoolers have been operating at the Square Kilometre Array Radio Astronomy project in South Africa. These cryocoolers utilise a speed control algorithm developed by Oxford Cryosystems, designed to optimise service intervals and prevent unexpected failures.</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_____________________________________</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This picture shows our single-stage 0/40 GM cryocooler, which provides a 57 W heat lift at 77 K under nominal conditions.</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ECB193F0-C76C-7E70-AAAB-CD3233D009C0}"/>
              </a:ext>
            </a:extLst>
          </p:cNvPr>
          <p:cNvSpPr>
            <a:spLocks noGrp="1"/>
          </p:cNvSpPr>
          <p:nvPr>
            <p:ph type="sldNum" sz="quarter" idx="5"/>
          </p:nvPr>
        </p:nvSpPr>
        <p:spPr/>
        <p:txBody>
          <a:bodyPr/>
          <a:lstStyle/>
          <a:p>
            <a:fld id="{9BAE92DD-3A14-4CF6-A8A1-53CE79FE3ACA}" type="slidenum">
              <a:rPr lang="en-GB" smtClean="0"/>
              <a:t>3</a:t>
            </a:fld>
            <a:endParaRPr lang="en-GB"/>
          </a:p>
        </p:txBody>
      </p:sp>
    </p:spTree>
    <p:extLst>
      <p:ext uri="{BB962C8B-B14F-4D97-AF65-F5344CB8AC3E}">
        <p14:creationId xmlns:p14="http://schemas.microsoft.com/office/powerpoint/2010/main" val="2961858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These two figures demonstrate that increasing the cryocooler speed from 60 to 90 rpm results in a reduction of cooldown time from 33.5 minutes to 21.25 minutes for our two-stage 6/30 GM cryocooler.</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Magenta dotted lines show when the 2nd stage reaches 20 K. The 1st stage temperature is indicated by a solid light blue line, and the 2nd stage by a dark blue line.</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9BAE92DD-3A14-4CF6-A8A1-53CE79FE3ACA}" type="slidenum">
              <a:rPr lang="en-GB" smtClean="0"/>
              <a:t>4</a:t>
            </a:fld>
            <a:endParaRPr lang="en-GB"/>
          </a:p>
        </p:txBody>
      </p:sp>
    </p:spTree>
    <p:extLst>
      <p:ext uri="{BB962C8B-B14F-4D97-AF65-F5344CB8AC3E}">
        <p14:creationId xmlns:p14="http://schemas.microsoft.com/office/powerpoint/2010/main" val="41154999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Increasing the cryocooler speed from 60 to 90 rpm </a:t>
            </a:r>
            <a:r>
              <a:rPr lang="en-US" sz="1800" kern="100" dirty="0">
                <a:effectLst/>
                <a:latin typeface="Aptos" panose="020B0004020202020204" pitchFamily="34" charset="0"/>
                <a:ea typeface="Aptos" panose="020B0004020202020204" pitchFamily="34" charset="0"/>
                <a:cs typeface="Arial" panose="020B0604020202020204" pitchFamily="34" charset="0"/>
              </a:rPr>
              <a:t>improves the cooldown rate from 8.15 K/min to 12.85 K/min. </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Since cooldown rates are non-linear and affected by cryogenic temperatures and heat loads, the dynamic speed adjustment improves efficiency and ensures stable and optimal system performance.</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Arial" panose="020B0604020202020204" pitchFamily="34" charset="0"/>
              </a:rPr>
              <a:t>The </a:t>
            </a:r>
            <a:r>
              <a:rPr lang="en-US" sz="1800" kern="100" dirty="0" err="1">
                <a:effectLst/>
                <a:latin typeface="Aptos" panose="020B0004020202020204" pitchFamily="34" charset="0"/>
                <a:ea typeface="Aptos" panose="020B0004020202020204" pitchFamily="34" charset="0"/>
                <a:cs typeface="Arial" panose="020B0604020202020204" pitchFamily="34" charset="0"/>
              </a:rPr>
              <a:t>OxCryo</a:t>
            </a:r>
            <a:r>
              <a:rPr lang="en-US" sz="1800" kern="100" dirty="0">
                <a:effectLst/>
                <a:latin typeface="Aptos" panose="020B0004020202020204" pitchFamily="34" charset="0"/>
                <a:ea typeface="Aptos" panose="020B0004020202020204" pitchFamily="34" charset="0"/>
                <a:cs typeface="Arial" panose="020B0604020202020204" pitchFamily="34" charset="0"/>
              </a:rPr>
              <a:t> </a:t>
            </a:r>
            <a:r>
              <a:rPr lang="en-US" sz="1800" kern="100" dirty="0" err="1">
                <a:effectLst/>
                <a:latin typeface="Aptos" panose="020B0004020202020204" pitchFamily="34" charset="0"/>
                <a:ea typeface="Aptos" panose="020B0004020202020204" pitchFamily="34" charset="0"/>
                <a:cs typeface="Arial" panose="020B0604020202020204" pitchFamily="34" charset="0"/>
              </a:rPr>
              <a:t>GMi</a:t>
            </a:r>
            <a:r>
              <a:rPr lang="en-US" sz="1800" kern="100" dirty="0">
                <a:effectLst/>
                <a:latin typeface="Aptos" panose="020B0004020202020204" pitchFamily="34" charset="0"/>
                <a:ea typeface="Aptos" panose="020B0004020202020204" pitchFamily="34" charset="0"/>
                <a:cs typeface="Arial" panose="020B0604020202020204" pitchFamily="34" charset="0"/>
              </a:rPr>
              <a:t> controller dynamically regulates cryocooler speed based on the real time system thermal load. </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_______________________________________________________________________</a:t>
            </a: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Arial" panose="020B0604020202020204" pitchFamily="34" charset="0"/>
              </a:rPr>
              <a:t>The same as previously</a:t>
            </a:r>
            <a:r>
              <a:rPr lang="en-GB" sz="1800" kern="100" dirty="0">
                <a:effectLst/>
                <a:latin typeface="Aptos" panose="020B0004020202020204" pitchFamily="34" charset="0"/>
                <a:ea typeface="Aptos" panose="020B0004020202020204" pitchFamily="34" charset="0"/>
                <a:cs typeface="Arial" panose="020B0604020202020204" pitchFamily="34" charset="0"/>
              </a:rPr>
              <a:t>, the magenta dotted lines indicate when the 2nd stage reaches 20 K. The 1st stage temperature is shown by a solid light blue line, and the 2nd stage by a dark blue line. Experimental data are represented by thicker solid lines, with running averages in thinner lines.</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9BAE92DD-3A14-4CF6-A8A1-53CE79FE3ACA}" type="slidenum">
              <a:rPr lang="en-GB" smtClean="0"/>
              <a:t>5</a:t>
            </a:fld>
            <a:endParaRPr lang="en-GB"/>
          </a:p>
        </p:txBody>
      </p:sp>
    </p:spTree>
    <p:extLst>
      <p:ext uri="{BB962C8B-B14F-4D97-AF65-F5344CB8AC3E}">
        <p14:creationId xmlns:p14="http://schemas.microsoft.com/office/powerpoint/2010/main" val="7582041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B591AB-BAAA-EEC8-6154-C786528D55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97F8F3-043E-A127-6E1D-18015933145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423071-9081-DC29-87DB-032BA0827D2F}"/>
              </a:ext>
            </a:extLst>
          </p:cNvPr>
          <p:cNvSpPr>
            <a:spLocks noGrp="1"/>
          </p:cNvSpPr>
          <p:nvPr>
            <p:ph type="body" idx="1"/>
          </p:nvPr>
        </p:nvSpPr>
        <p:spPr/>
        <p:txBody>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The conventional methods of matching cryocooler’s heat lift to application requirements often compromise efficiency. </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Our strategy to optimise GM cryocooler performance involves adjusting its variable speed and synchronising it with the helium compressor adjustable frequency.</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This approach aims to minimise excess cooling, ensuring efficient operation and reducing environmental impact, especially for long-term applications. </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The </a:t>
            </a:r>
            <a:r>
              <a:rPr lang="en-GB" sz="1800" kern="100" dirty="0" err="1">
                <a:effectLst/>
                <a:latin typeface="Aptos" panose="020B0004020202020204" pitchFamily="34" charset="0"/>
                <a:ea typeface="Aptos" panose="020B0004020202020204" pitchFamily="34" charset="0"/>
                <a:cs typeface="Arial" panose="020B0604020202020204" pitchFamily="34" charset="0"/>
              </a:rPr>
              <a:t>OxCryo</a:t>
            </a:r>
            <a:r>
              <a:rPr lang="en-GB" sz="1800" kern="100" dirty="0">
                <a:effectLst/>
                <a:latin typeface="Aptos" panose="020B0004020202020204" pitchFamily="34" charset="0"/>
                <a:ea typeface="Aptos" panose="020B0004020202020204" pitchFamily="34" charset="0"/>
                <a:cs typeface="Arial" panose="020B0604020202020204" pitchFamily="34" charset="0"/>
              </a:rPr>
              <a:t> </a:t>
            </a:r>
            <a:r>
              <a:rPr lang="en-GB" sz="1800" kern="100" dirty="0" err="1">
                <a:effectLst/>
                <a:latin typeface="Aptos" panose="020B0004020202020204" pitchFamily="34" charset="0"/>
                <a:ea typeface="Aptos" panose="020B0004020202020204" pitchFamily="34" charset="0"/>
                <a:cs typeface="Arial" panose="020B0604020202020204" pitchFamily="34" charset="0"/>
              </a:rPr>
              <a:t>GMi</a:t>
            </a:r>
            <a:r>
              <a:rPr lang="en-GB" sz="1800" kern="100" dirty="0">
                <a:effectLst/>
                <a:latin typeface="Aptos" panose="020B0004020202020204" pitchFamily="34" charset="0"/>
                <a:ea typeface="Aptos" panose="020B0004020202020204" pitchFamily="34" charset="0"/>
                <a:cs typeface="Arial" panose="020B0604020202020204" pitchFamily="34" charset="0"/>
              </a:rPr>
              <a:t> controller effectively regulates cryocooler speed and differential pressure in response to the real-time system load. </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77C7E03B-32E2-0F82-ABC4-E4342CDD73F1}"/>
              </a:ext>
            </a:extLst>
          </p:cNvPr>
          <p:cNvSpPr>
            <a:spLocks noGrp="1"/>
          </p:cNvSpPr>
          <p:nvPr>
            <p:ph type="sldNum" sz="quarter" idx="5"/>
          </p:nvPr>
        </p:nvSpPr>
        <p:spPr/>
        <p:txBody>
          <a:bodyPr/>
          <a:lstStyle/>
          <a:p>
            <a:fld id="{9BAE92DD-3A14-4CF6-A8A1-53CE79FE3ACA}" type="slidenum">
              <a:rPr lang="en-GB" smtClean="0"/>
              <a:t>6</a:t>
            </a:fld>
            <a:endParaRPr lang="en-GB"/>
          </a:p>
        </p:txBody>
      </p:sp>
    </p:spTree>
    <p:extLst>
      <p:ext uri="{BB962C8B-B14F-4D97-AF65-F5344CB8AC3E}">
        <p14:creationId xmlns:p14="http://schemas.microsoft.com/office/powerpoint/2010/main" val="34406679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55AE86-69D2-8750-87FC-6444846497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A8E4AC-933E-1743-BEC9-B15ABA8479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7A6015-7EB5-0900-0B9B-5C890274495D}"/>
              </a:ext>
            </a:extLst>
          </p:cNvPr>
          <p:cNvSpPr>
            <a:spLocks noGrp="1"/>
          </p:cNvSpPr>
          <p:nvPr>
            <p:ph type="body" idx="1"/>
          </p:nvPr>
        </p:nvSpPr>
        <p:spPr/>
        <p:txBody>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The new </a:t>
            </a:r>
            <a:r>
              <a:rPr lang="en-GB" sz="1800" kern="100" dirty="0" err="1">
                <a:effectLst/>
                <a:latin typeface="Aptos" panose="020B0004020202020204" pitchFamily="34" charset="0"/>
                <a:ea typeface="Aptos" panose="020B0004020202020204" pitchFamily="34" charset="0"/>
                <a:cs typeface="Arial" panose="020B0604020202020204" pitchFamily="34" charset="0"/>
              </a:rPr>
              <a:t>OxCryo</a:t>
            </a:r>
            <a:r>
              <a:rPr lang="en-GB" sz="1800" kern="100" dirty="0">
                <a:effectLst/>
                <a:latin typeface="Aptos" panose="020B0004020202020204" pitchFamily="34" charset="0"/>
                <a:ea typeface="Aptos" panose="020B0004020202020204" pitchFamily="34" charset="0"/>
                <a:cs typeface="Arial" panose="020B0604020202020204" pitchFamily="34" charset="0"/>
              </a:rPr>
              <a:t> helium compressor adjusts its operational frequency to align with gas demand, thereby enhancing energy efficiency.</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 </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When demand is low, the compressor speed is reduced, leading to lower power consumption. Conversely, higher demand requires an increase in speed to maintain cooling performance.</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The dynamic system is being tested to be implemented into the proposed new generation Very Large Array (</a:t>
            </a:r>
            <a:r>
              <a:rPr lang="en-GB" sz="1800" kern="100" dirty="0" err="1">
                <a:effectLst/>
                <a:latin typeface="Aptos" panose="020B0004020202020204" pitchFamily="34" charset="0"/>
                <a:ea typeface="Aptos" panose="020B0004020202020204" pitchFamily="34" charset="0"/>
                <a:cs typeface="Arial" panose="020B0604020202020204" pitchFamily="34" charset="0"/>
              </a:rPr>
              <a:t>ngVLA</a:t>
            </a:r>
            <a:r>
              <a:rPr lang="en-GB" sz="1800" kern="100" dirty="0">
                <a:effectLst/>
                <a:latin typeface="Aptos" panose="020B0004020202020204" pitchFamily="34" charset="0"/>
                <a:ea typeface="Aptos" panose="020B0004020202020204" pitchFamily="34" charset="0"/>
                <a:cs typeface="Arial" panose="020B0604020202020204" pitchFamily="34" charset="0"/>
              </a:rPr>
              <a:t>) project led by National Radio Astronomy Observatory (NRAO) in New Mexico, USA.</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770DD1B7-D3F1-AD44-FD10-DF1B9A9F7F88}"/>
              </a:ext>
            </a:extLst>
          </p:cNvPr>
          <p:cNvSpPr>
            <a:spLocks noGrp="1"/>
          </p:cNvSpPr>
          <p:nvPr>
            <p:ph type="sldNum" sz="quarter" idx="5"/>
          </p:nvPr>
        </p:nvSpPr>
        <p:spPr/>
        <p:txBody>
          <a:bodyPr/>
          <a:lstStyle/>
          <a:p>
            <a:fld id="{9BAE92DD-3A14-4CF6-A8A1-53CE79FE3ACA}" type="slidenum">
              <a:rPr lang="en-GB" smtClean="0"/>
              <a:t>7</a:t>
            </a:fld>
            <a:endParaRPr lang="en-GB"/>
          </a:p>
        </p:txBody>
      </p:sp>
    </p:spTree>
    <p:extLst>
      <p:ext uri="{BB962C8B-B14F-4D97-AF65-F5344CB8AC3E}">
        <p14:creationId xmlns:p14="http://schemas.microsoft.com/office/powerpoint/2010/main" val="30558091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686E97-0219-69DF-9F16-9506CADC48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6DE95C-ECE8-70FA-A14E-A77904F1B0A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F9937E9-6A63-D0DB-68DD-7AF8000EE5B0}"/>
              </a:ext>
            </a:extLst>
          </p:cNvPr>
          <p:cNvSpPr>
            <a:spLocks noGrp="1"/>
          </p:cNvSpPr>
          <p:nvPr>
            <p:ph type="body" idx="1"/>
          </p:nvPr>
        </p:nvSpPr>
        <p:spPr/>
        <p:txBody>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Our </a:t>
            </a:r>
            <a:r>
              <a:rPr lang="en-GB" sz="1800" kern="100" dirty="0" err="1">
                <a:effectLst/>
                <a:latin typeface="Aptos" panose="020B0004020202020204" pitchFamily="34" charset="0"/>
                <a:ea typeface="Aptos" panose="020B0004020202020204" pitchFamily="34" charset="0"/>
                <a:cs typeface="Arial" panose="020B0604020202020204" pitchFamily="34" charset="0"/>
              </a:rPr>
              <a:t>GMi</a:t>
            </a:r>
            <a:r>
              <a:rPr lang="en-GB" sz="1800" kern="100" dirty="0">
                <a:effectLst/>
                <a:latin typeface="Aptos" panose="020B0004020202020204" pitchFamily="34" charset="0"/>
                <a:ea typeface="Aptos" panose="020B0004020202020204" pitchFamily="34" charset="0"/>
                <a:cs typeface="Arial" panose="020B0604020202020204" pitchFamily="34" charset="0"/>
              </a:rPr>
              <a:t> system allows a single helium compressor to support multiple cryocoolers, each with independent performance control. </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This flexibility is ideal for applications that require custom levels of cooling capabilities. For example, in optical systems it is often beneficial when two different cryocoolers are used to cool different elements of the system.</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D6995647-5A3B-E1D9-528B-F3A7A72C2362}"/>
              </a:ext>
            </a:extLst>
          </p:cNvPr>
          <p:cNvSpPr>
            <a:spLocks noGrp="1"/>
          </p:cNvSpPr>
          <p:nvPr>
            <p:ph type="sldNum" sz="quarter" idx="5"/>
          </p:nvPr>
        </p:nvSpPr>
        <p:spPr/>
        <p:txBody>
          <a:bodyPr/>
          <a:lstStyle/>
          <a:p>
            <a:fld id="{9BAE92DD-3A14-4CF6-A8A1-53CE79FE3ACA}" type="slidenum">
              <a:rPr lang="en-GB" smtClean="0"/>
              <a:t>8</a:t>
            </a:fld>
            <a:endParaRPr lang="en-GB"/>
          </a:p>
        </p:txBody>
      </p:sp>
    </p:spTree>
    <p:extLst>
      <p:ext uri="{BB962C8B-B14F-4D97-AF65-F5344CB8AC3E}">
        <p14:creationId xmlns:p14="http://schemas.microsoft.com/office/powerpoint/2010/main" val="2978596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659E69-C8B6-D549-2928-5245B45A245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7148BB1-F171-D21D-002D-3E5296B383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0659DA8-A4E2-2C88-28A8-5E172F37871F}"/>
              </a:ext>
            </a:extLst>
          </p:cNvPr>
          <p:cNvSpPr>
            <a:spLocks noGrp="1"/>
          </p:cNvSpPr>
          <p:nvPr>
            <p:ph type="body" idx="1"/>
          </p:nvPr>
        </p:nvSpPr>
        <p:spPr/>
        <p:txBody>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The left figure illustrates compressor power consumption against differential pressure for </a:t>
            </a:r>
            <a:r>
              <a:rPr lang="en-GB" sz="1800" kern="100" dirty="0" err="1">
                <a:effectLst/>
                <a:latin typeface="Aptos" panose="020B0004020202020204" pitchFamily="34" charset="0"/>
                <a:ea typeface="Aptos" panose="020B0004020202020204" pitchFamily="34" charset="0"/>
                <a:cs typeface="Arial" panose="020B0604020202020204" pitchFamily="34" charset="0"/>
              </a:rPr>
              <a:t>OxCryo</a:t>
            </a:r>
            <a:r>
              <a:rPr lang="en-GB" sz="1800" kern="100" dirty="0">
                <a:effectLst/>
                <a:latin typeface="Aptos" panose="020B0004020202020204" pitchFamily="34" charset="0"/>
                <a:ea typeface="Aptos" panose="020B0004020202020204" pitchFamily="34" charset="0"/>
                <a:cs typeface="Arial" panose="020B0604020202020204" pitchFamily="34" charset="0"/>
              </a:rPr>
              <a:t> two-stage 6/30 cryocooler operated at 60 rpm. The preset temperature was 15 K on the 2nd stage with a 20 W load on the 1st stage.</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At 11 bar of differential pressure, the power consumption was reduced to as low as 1.5 kW while maintaining 15 K on the 2nd stage.</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Arial" panose="020B0604020202020204" pitchFamily="34" charset="0"/>
              </a:rPr>
              <a:t>Data was collected using our dynamic </a:t>
            </a:r>
            <a:r>
              <a:rPr lang="en-GB" sz="1800" kern="100" dirty="0" err="1">
                <a:effectLst/>
                <a:latin typeface="Aptos" panose="020B0004020202020204" pitchFamily="34" charset="0"/>
                <a:ea typeface="Aptos" panose="020B0004020202020204" pitchFamily="34" charset="0"/>
                <a:cs typeface="Arial" panose="020B0604020202020204" pitchFamily="34" charset="0"/>
              </a:rPr>
              <a:t>GMi</a:t>
            </a:r>
            <a:r>
              <a:rPr lang="en-GB" sz="1800" kern="100" dirty="0">
                <a:effectLst/>
                <a:latin typeface="Aptos" panose="020B0004020202020204" pitchFamily="34" charset="0"/>
                <a:ea typeface="Aptos" panose="020B0004020202020204" pitchFamily="34" charset="0"/>
                <a:cs typeface="Arial" panose="020B0604020202020204" pitchFamily="34" charset="0"/>
              </a:rPr>
              <a:t> system, shown on the right, which is similar to the system we proposed for the </a:t>
            </a:r>
            <a:r>
              <a:rPr lang="en-GB" sz="1800" kern="100" dirty="0" err="1">
                <a:effectLst/>
                <a:latin typeface="Aptos" panose="020B0004020202020204" pitchFamily="34" charset="0"/>
                <a:ea typeface="Aptos" panose="020B0004020202020204" pitchFamily="34" charset="0"/>
                <a:cs typeface="Arial" panose="020B0604020202020204" pitchFamily="34" charset="0"/>
              </a:rPr>
              <a:t>ngVLA</a:t>
            </a:r>
            <a:r>
              <a:rPr lang="en-GB" sz="1800" kern="100" dirty="0">
                <a:effectLst/>
                <a:latin typeface="Aptos" panose="020B0004020202020204" pitchFamily="34" charset="0"/>
                <a:ea typeface="Aptos" panose="020B0004020202020204" pitchFamily="34" charset="0"/>
                <a:cs typeface="Arial" panose="020B0604020202020204" pitchFamily="34" charset="0"/>
              </a:rPr>
              <a:t> radio astronomy project.</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9CB59381-BA77-B468-71A3-3FB3AB5F06A7}"/>
              </a:ext>
            </a:extLst>
          </p:cNvPr>
          <p:cNvSpPr>
            <a:spLocks noGrp="1"/>
          </p:cNvSpPr>
          <p:nvPr>
            <p:ph type="sldNum" sz="quarter" idx="5"/>
          </p:nvPr>
        </p:nvSpPr>
        <p:spPr/>
        <p:txBody>
          <a:bodyPr/>
          <a:lstStyle/>
          <a:p>
            <a:fld id="{9BAE92DD-3A14-4CF6-A8A1-53CE79FE3ACA}" type="slidenum">
              <a:rPr lang="en-GB" smtClean="0"/>
              <a:t>9</a:t>
            </a:fld>
            <a:endParaRPr lang="en-GB"/>
          </a:p>
        </p:txBody>
      </p:sp>
    </p:spTree>
    <p:extLst>
      <p:ext uri="{BB962C8B-B14F-4D97-AF65-F5344CB8AC3E}">
        <p14:creationId xmlns:p14="http://schemas.microsoft.com/office/powerpoint/2010/main" val="13743434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3" name="Picture 22" descr="Background pattern&#10;&#10;Description automatically generated">
            <a:extLst>
              <a:ext uri="{FF2B5EF4-FFF2-40B4-BE49-F238E27FC236}">
                <a16:creationId xmlns:a16="http://schemas.microsoft.com/office/drawing/2014/main" id="{54B373E6-448B-3EDB-D0B8-2BFACBDED74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627" y="0"/>
            <a:ext cx="12192000" cy="6859716"/>
          </a:xfrm>
          <a:prstGeom prst="rect">
            <a:avLst/>
          </a:prstGeom>
        </p:spPr>
      </p:pic>
      <p:sp>
        <p:nvSpPr>
          <p:cNvPr id="21" name="Title 1">
            <a:extLst>
              <a:ext uri="{FF2B5EF4-FFF2-40B4-BE49-F238E27FC236}">
                <a16:creationId xmlns:a16="http://schemas.microsoft.com/office/drawing/2014/main" id="{5171D30D-DB21-7D3B-0585-D665C642E5B9}"/>
              </a:ext>
            </a:extLst>
          </p:cNvPr>
          <p:cNvSpPr>
            <a:spLocks noGrp="1"/>
          </p:cNvSpPr>
          <p:nvPr>
            <p:ph type="title"/>
          </p:nvPr>
        </p:nvSpPr>
        <p:spPr>
          <a:xfrm>
            <a:off x="563131" y="3671728"/>
            <a:ext cx="11065738" cy="1325563"/>
          </a:xfrm>
        </p:spPr>
        <p:txBody>
          <a:bodyPr/>
          <a:lstStyle>
            <a:lvl1pPr>
              <a:defRPr b="1" baseline="0">
                <a:solidFill>
                  <a:srgbClr val="1D2953"/>
                </a:solidFill>
                <a:latin typeface="Poppins" panose="00000500000000000000" pitchFamily="2" charset="0"/>
              </a:defRPr>
            </a:lvl1pPr>
          </a:lstStyle>
          <a:p>
            <a:r>
              <a:rPr lang="en-US"/>
              <a:t>Click to edit Master title style</a:t>
            </a:r>
            <a:endParaRPr lang="en-GB"/>
          </a:p>
        </p:txBody>
      </p:sp>
      <p:pic>
        <p:nvPicPr>
          <p:cNvPr id="22" name="Picture 21" descr="A picture containing screenshot, blue, electric blue, rectangle&#10;&#10;Description automatically generated">
            <a:extLst>
              <a:ext uri="{FF2B5EF4-FFF2-40B4-BE49-F238E27FC236}">
                <a16:creationId xmlns:a16="http://schemas.microsoft.com/office/drawing/2014/main" id="{E02CCA44-CD3E-1D14-D005-1C69B11F6C6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1120" y="-841031"/>
            <a:ext cx="12364719" cy="4512759"/>
          </a:xfrm>
          <a:prstGeom prst="rect">
            <a:avLst/>
          </a:prstGeom>
        </p:spPr>
      </p:pic>
      <p:pic>
        <p:nvPicPr>
          <p:cNvPr id="8" name="Picture 7">
            <a:extLst>
              <a:ext uri="{FF2B5EF4-FFF2-40B4-BE49-F238E27FC236}">
                <a16:creationId xmlns:a16="http://schemas.microsoft.com/office/drawing/2014/main" id="{A834F1FB-3C24-58F4-D53D-2C3F3EBEC129}"/>
              </a:ext>
            </a:extLst>
          </p:cNvPr>
          <p:cNvPicPr>
            <a:picLocks noChangeAspect="1"/>
          </p:cNvPicPr>
          <p:nvPr userDrawn="1"/>
        </p:nvPicPr>
        <p:blipFill>
          <a:blip r:embed="rId4">
            <a:extLst>
              <a:ext uri="{28A0092B-C50C-407E-A947-70E740481C1C}">
                <a14:useLocalDpi xmlns:a14="http://schemas.microsoft.com/office/drawing/2010/main" val="0"/>
              </a:ext>
            </a:extLst>
          </a:blip>
          <a:srcRect b="57816"/>
          <a:stretch/>
        </p:blipFill>
        <p:spPr>
          <a:xfrm>
            <a:off x="-71119" y="6520396"/>
            <a:ext cx="13377026" cy="365125"/>
          </a:xfrm>
          <a:prstGeom prst="rect">
            <a:avLst/>
          </a:prstGeom>
        </p:spPr>
      </p:pic>
      <p:sp>
        <p:nvSpPr>
          <p:cNvPr id="9" name="TextBox 8">
            <a:extLst>
              <a:ext uri="{FF2B5EF4-FFF2-40B4-BE49-F238E27FC236}">
                <a16:creationId xmlns:a16="http://schemas.microsoft.com/office/drawing/2014/main" id="{F26D1C2C-3D21-402C-6EB3-C01087E56367}"/>
              </a:ext>
            </a:extLst>
          </p:cNvPr>
          <p:cNvSpPr txBox="1"/>
          <p:nvPr userDrawn="1"/>
        </p:nvSpPr>
        <p:spPr>
          <a:xfrm>
            <a:off x="563131" y="6602932"/>
            <a:ext cx="2743200" cy="200055"/>
          </a:xfrm>
          <a:prstGeom prst="rect">
            <a:avLst/>
          </a:prstGeom>
          <a:noFill/>
        </p:spPr>
        <p:txBody>
          <a:bodyPr wrap="square" rtlCol="0">
            <a:spAutoFit/>
          </a:bodyPr>
          <a:lstStyle/>
          <a:p>
            <a:pPr algn="l"/>
            <a:r>
              <a:rPr lang="en-GB" sz="700" b="1">
                <a:solidFill>
                  <a:schemeClr val="bg1"/>
                </a:solidFill>
                <a:latin typeface="Poppins" panose="00000500000000000000" pitchFamily="2" charset="0"/>
                <a:cs typeface="Poppins" panose="00000500000000000000" pitchFamily="2" charset="0"/>
              </a:rPr>
              <a:t>© 2025 OXFORD CRYOSYSTEMS</a:t>
            </a:r>
          </a:p>
        </p:txBody>
      </p:sp>
      <p:pic>
        <p:nvPicPr>
          <p:cNvPr id="20" name="Picture 19" descr="A picture containing text, clipart&#10;&#10;Description automatically generated">
            <a:extLst>
              <a:ext uri="{FF2B5EF4-FFF2-40B4-BE49-F238E27FC236}">
                <a16:creationId xmlns:a16="http://schemas.microsoft.com/office/drawing/2014/main" id="{3208F0F4-F573-EB3C-A6DE-F168A342EC3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932331" y="884830"/>
            <a:ext cx="4585804" cy="1696747"/>
          </a:xfrm>
          <a:prstGeom prst="rect">
            <a:avLst/>
          </a:prstGeom>
        </p:spPr>
      </p:pic>
      <p:sp>
        <p:nvSpPr>
          <p:cNvPr id="2" name="TextBox 1">
            <a:extLst>
              <a:ext uri="{FF2B5EF4-FFF2-40B4-BE49-F238E27FC236}">
                <a16:creationId xmlns:a16="http://schemas.microsoft.com/office/drawing/2014/main" id="{B1A0D843-82F1-2702-ACA9-069657861AEF}"/>
              </a:ext>
            </a:extLst>
          </p:cNvPr>
          <p:cNvSpPr txBox="1"/>
          <p:nvPr userDrawn="1"/>
        </p:nvSpPr>
        <p:spPr>
          <a:xfrm>
            <a:off x="10676364" y="6602932"/>
            <a:ext cx="952505" cy="200055"/>
          </a:xfrm>
          <a:prstGeom prst="rect">
            <a:avLst/>
          </a:prstGeom>
          <a:noFill/>
        </p:spPr>
        <p:txBody>
          <a:bodyPr wrap="square" rtlCol="0">
            <a:spAutoFit/>
          </a:bodyPr>
          <a:lstStyle/>
          <a:p>
            <a:pPr algn="l"/>
            <a:r>
              <a:rPr lang="en-US" sz="700" b="1">
                <a:solidFill>
                  <a:schemeClr val="bg1"/>
                </a:solidFill>
                <a:latin typeface="Poppins" panose="00000500000000000000" pitchFamily="2" charset="0"/>
                <a:cs typeface="Poppins" panose="00000500000000000000" pitchFamily="2" charset="0"/>
              </a:rPr>
              <a:t>OXCRYO.COM</a:t>
            </a:r>
            <a:endParaRPr lang="en-GB" sz="600" b="1">
              <a:solidFill>
                <a:schemeClr val="bg1"/>
              </a:solidFill>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110516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9" name="Picture 8" descr="Background pattern&#10;&#10;Description automatically generated">
            <a:extLst>
              <a:ext uri="{FF2B5EF4-FFF2-40B4-BE49-F238E27FC236}">
                <a16:creationId xmlns:a16="http://schemas.microsoft.com/office/drawing/2014/main" id="{AB2A4898-A177-DAD8-DCC3-B1C599F3A6F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2212350" cy="6871165"/>
          </a:xfrm>
          <a:prstGeom prst="rect">
            <a:avLst/>
          </a:prstGeom>
        </p:spPr>
      </p:pic>
      <p:sp>
        <p:nvSpPr>
          <p:cNvPr id="2" name="Title 1">
            <a:extLst>
              <a:ext uri="{FF2B5EF4-FFF2-40B4-BE49-F238E27FC236}">
                <a16:creationId xmlns:a16="http://schemas.microsoft.com/office/drawing/2014/main" id="{A19DA4B7-DA46-537E-5679-199DBAFC3BEB}"/>
              </a:ext>
            </a:extLst>
          </p:cNvPr>
          <p:cNvSpPr>
            <a:spLocks noGrp="1"/>
          </p:cNvSpPr>
          <p:nvPr>
            <p:ph type="title"/>
          </p:nvPr>
        </p:nvSpPr>
        <p:spPr>
          <a:xfrm>
            <a:off x="814647" y="357449"/>
            <a:ext cx="10539153" cy="1162830"/>
          </a:xfrm>
        </p:spPr>
        <p:txBody>
          <a:bodyPr/>
          <a:lstStyle>
            <a:lvl1pPr algn="ctr">
              <a:defRPr sz="4400" b="1" baseline="0">
                <a:solidFill>
                  <a:schemeClr val="tx1"/>
                </a:solidFill>
                <a:latin typeface="Poppins" panose="00000500000000000000" pitchFamily="2" charset="0"/>
              </a:defRPr>
            </a:lvl1pPr>
          </a:lstStyle>
          <a:p>
            <a:r>
              <a:rPr lang="en-US"/>
              <a:t>Click to edit Master title style</a:t>
            </a:r>
            <a:endParaRPr lang="en-GB"/>
          </a:p>
        </p:txBody>
      </p:sp>
      <p:sp>
        <p:nvSpPr>
          <p:cNvPr id="24" name="Content Placeholder 2">
            <a:extLst>
              <a:ext uri="{FF2B5EF4-FFF2-40B4-BE49-F238E27FC236}">
                <a16:creationId xmlns:a16="http://schemas.microsoft.com/office/drawing/2014/main" id="{B6DFA5E5-CECD-2B21-34FF-2A48418B4690}"/>
              </a:ext>
            </a:extLst>
          </p:cNvPr>
          <p:cNvSpPr>
            <a:spLocks noGrp="1"/>
          </p:cNvSpPr>
          <p:nvPr>
            <p:ph idx="1"/>
          </p:nvPr>
        </p:nvSpPr>
        <p:spPr>
          <a:xfrm>
            <a:off x="814647" y="1825625"/>
            <a:ext cx="10539153" cy="3768840"/>
          </a:xfrm>
        </p:spPr>
        <p:txBody>
          <a:bodyPr/>
          <a:lstStyle>
            <a:lvl1pPr>
              <a:defRPr>
                <a:solidFill>
                  <a:schemeClr val="tx1"/>
                </a:solidFill>
                <a:latin typeface="Source Sans Pro" panose="020B0503030403020204" pitchFamily="34" charset="0"/>
                <a:ea typeface="Source Sans Pro" panose="020B0503030403020204" pitchFamily="34" charset="0"/>
                <a:cs typeface="Poppins" panose="00000500000000000000" pitchFamily="2" charset="0"/>
              </a:defRPr>
            </a:lvl1pPr>
            <a:lvl2pPr>
              <a:defRPr>
                <a:solidFill>
                  <a:schemeClr val="tx1"/>
                </a:solidFill>
                <a:latin typeface="Source Sans Pro" panose="020B0503030403020204" pitchFamily="34" charset="0"/>
                <a:ea typeface="Source Sans Pro" panose="020B0503030403020204" pitchFamily="34" charset="0"/>
                <a:cs typeface="Poppins" panose="00000500000000000000" pitchFamily="2" charset="0"/>
              </a:defRPr>
            </a:lvl2pPr>
            <a:lvl3pPr>
              <a:defRPr>
                <a:solidFill>
                  <a:schemeClr val="tx1"/>
                </a:solidFill>
                <a:latin typeface="Source Sans Pro" panose="020B0503030403020204" pitchFamily="34" charset="0"/>
                <a:ea typeface="Source Sans Pro" panose="020B0503030403020204" pitchFamily="34" charset="0"/>
                <a:cs typeface="Poppins" panose="00000500000000000000" pitchFamily="2" charset="0"/>
              </a:defRPr>
            </a:lvl3pPr>
            <a:lvl4pPr>
              <a:defRPr>
                <a:solidFill>
                  <a:schemeClr val="tx1"/>
                </a:solidFill>
                <a:latin typeface="Source Sans Pro" panose="020B0503030403020204" pitchFamily="34" charset="0"/>
                <a:ea typeface="Source Sans Pro" panose="020B0503030403020204" pitchFamily="34" charset="0"/>
                <a:cs typeface="Poppins" panose="00000500000000000000" pitchFamily="2" charset="0"/>
              </a:defRPr>
            </a:lvl4pPr>
            <a:lvl5pPr>
              <a:defRPr>
                <a:solidFill>
                  <a:schemeClr val="tx1"/>
                </a:solidFill>
                <a:latin typeface="Source Sans Pro" panose="020B0503030403020204" pitchFamily="34" charset="0"/>
                <a:ea typeface="Source Sans Pro" panose="020B0503030403020204" pitchFamily="34" charset="0"/>
                <a:cs typeface="Poppins" panose="000005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a:extLst>
              <a:ext uri="{FF2B5EF4-FFF2-40B4-BE49-F238E27FC236}">
                <a16:creationId xmlns:a16="http://schemas.microsoft.com/office/drawing/2014/main" id="{515FF8DA-2C21-4336-4DED-7EE704340E76}"/>
              </a:ext>
            </a:extLst>
          </p:cNvPr>
          <p:cNvPicPr>
            <a:picLocks noChangeAspect="1"/>
          </p:cNvPicPr>
          <p:nvPr userDrawn="1"/>
        </p:nvPicPr>
        <p:blipFill>
          <a:blip r:embed="rId3">
            <a:extLst>
              <a:ext uri="{28A0092B-C50C-407E-A947-70E740481C1C}">
                <a14:useLocalDpi xmlns:a14="http://schemas.microsoft.com/office/drawing/2010/main" val="0"/>
              </a:ext>
            </a:extLst>
          </a:blip>
          <a:srcRect b="57816"/>
          <a:stretch/>
        </p:blipFill>
        <p:spPr>
          <a:xfrm>
            <a:off x="-71119" y="6520396"/>
            <a:ext cx="13377026" cy="365125"/>
          </a:xfrm>
          <a:prstGeom prst="rect">
            <a:avLst/>
          </a:prstGeom>
        </p:spPr>
      </p:pic>
      <p:sp>
        <p:nvSpPr>
          <p:cNvPr id="7" name="TextBox 6">
            <a:extLst>
              <a:ext uri="{FF2B5EF4-FFF2-40B4-BE49-F238E27FC236}">
                <a16:creationId xmlns:a16="http://schemas.microsoft.com/office/drawing/2014/main" id="{582E6CDB-7A6D-18A1-1568-6C15ECB7AC80}"/>
              </a:ext>
            </a:extLst>
          </p:cNvPr>
          <p:cNvSpPr txBox="1"/>
          <p:nvPr userDrawn="1"/>
        </p:nvSpPr>
        <p:spPr>
          <a:xfrm>
            <a:off x="563131" y="6602932"/>
            <a:ext cx="2743200" cy="200055"/>
          </a:xfrm>
          <a:prstGeom prst="rect">
            <a:avLst/>
          </a:prstGeom>
          <a:noFill/>
        </p:spPr>
        <p:txBody>
          <a:bodyPr wrap="square" rtlCol="0">
            <a:spAutoFit/>
          </a:bodyPr>
          <a:lstStyle/>
          <a:p>
            <a:pPr algn="l"/>
            <a:r>
              <a:rPr lang="en-GB" sz="700" b="1">
                <a:solidFill>
                  <a:schemeClr val="bg1"/>
                </a:solidFill>
                <a:latin typeface="Poppins" panose="00000500000000000000" pitchFamily="2" charset="0"/>
                <a:cs typeface="Poppins" panose="00000500000000000000" pitchFamily="2" charset="0"/>
              </a:rPr>
              <a:t>© 2025 OXFORD CRYOSYSTEMS</a:t>
            </a:r>
          </a:p>
        </p:txBody>
      </p:sp>
      <p:sp>
        <p:nvSpPr>
          <p:cNvPr id="8" name="TextBox 7">
            <a:extLst>
              <a:ext uri="{FF2B5EF4-FFF2-40B4-BE49-F238E27FC236}">
                <a16:creationId xmlns:a16="http://schemas.microsoft.com/office/drawing/2014/main" id="{536469C9-95EC-C0B4-9DA1-9192AACCE358}"/>
              </a:ext>
            </a:extLst>
          </p:cNvPr>
          <p:cNvSpPr txBox="1"/>
          <p:nvPr userDrawn="1"/>
        </p:nvSpPr>
        <p:spPr>
          <a:xfrm>
            <a:off x="10676364" y="6602932"/>
            <a:ext cx="952505" cy="200055"/>
          </a:xfrm>
          <a:prstGeom prst="rect">
            <a:avLst/>
          </a:prstGeom>
          <a:noFill/>
        </p:spPr>
        <p:txBody>
          <a:bodyPr wrap="square" rtlCol="0">
            <a:spAutoFit/>
          </a:bodyPr>
          <a:lstStyle/>
          <a:p>
            <a:pPr algn="l"/>
            <a:r>
              <a:rPr lang="en-US" sz="700" b="1">
                <a:solidFill>
                  <a:schemeClr val="bg1"/>
                </a:solidFill>
                <a:latin typeface="Poppins" panose="00000500000000000000" pitchFamily="2" charset="0"/>
                <a:cs typeface="Poppins" panose="00000500000000000000" pitchFamily="2" charset="0"/>
              </a:rPr>
              <a:t>OXCRYO.COM</a:t>
            </a:r>
            <a:endParaRPr lang="en-GB" sz="600" b="1">
              <a:solidFill>
                <a:schemeClr val="bg1"/>
              </a:solidFill>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1823552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DA4B7-DA46-537E-5679-199DBAFC3BEB}"/>
              </a:ext>
            </a:extLst>
          </p:cNvPr>
          <p:cNvSpPr>
            <a:spLocks noGrp="1"/>
          </p:cNvSpPr>
          <p:nvPr>
            <p:ph type="title"/>
          </p:nvPr>
        </p:nvSpPr>
        <p:spPr>
          <a:xfrm>
            <a:off x="814647" y="357449"/>
            <a:ext cx="10539153" cy="1162830"/>
          </a:xfrm>
        </p:spPr>
        <p:txBody>
          <a:bodyPr/>
          <a:lstStyle>
            <a:lvl1pPr algn="ctr">
              <a:defRPr sz="4400" b="1" baseline="0">
                <a:solidFill>
                  <a:schemeClr val="tx1"/>
                </a:solidFill>
                <a:latin typeface="Poppins" panose="00000500000000000000" pitchFamily="2" charset="0"/>
              </a:defRPr>
            </a:lvl1pPr>
          </a:lstStyle>
          <a:p>
            <a:r>
              <a:rPr lang="en-US"/>
              <a:t>Click to edit Master title style</a:t>
            </a:r>
            <a:endParaRPr lang="en-GB"/>
          </a:p>
        </p:txBody>
      </p:sp>
      <p:sp>
        <p:nvSpPr>
          <p:cNvPr id="24" name="Content Placeholder 2">
            <a:extLst>
              <a:ext uri="{FF2B5EF4-FFF2-40B4-BE49-F238E27FC236}">
                <a16:creationId xmlns:a16="http://schemas.microsoft.com/office/drawing/2014/main" id="{B6DFA5E5-CECD-2B21-34FF-2A48418B4690}"/>
              </a:ext>
            </a:extLst>
          </p:cNvPr>
          <p:cNvSpPr>
            <a:spLocks noGrp="1"/>
          </p:cNvSpPr>
          <p:nvPr>
            <p:ph idx="1"/>
          </p:nvPr>
        </p:nvSpPr>
        <p:spPr>
          <a:xfrm>
            <a:off x="814647" y="1825625"/>
            <a:ext cx="10539153" cy="3768840"/>
          </a:xfrm>
        </p:spPr>
        <p:txBody>
          <a:bodyPr/>
          <a:lstStyle>
            <a:lvl1pPr>
              <a:defRPr>
                <a:solidFill>
                  <a:schemeClr val="tx1"/>
                </a:solidFill>
                <a:latin typeface="Source Sans Pro" panose="020B0503030403020204" pitchFamily="34" charset="0"/>
                <a:ea typeface="Source Sans Pro" panose="020B0503030403020204" pitchFamily="34" charset="0"/>
                <a:cs typeface="Poppins" panose="00000500000000000000" pitchFamily="2" charset="0"/>
              </a:defRPr>
            </a:lvl1pPr>
            <a:lvl2pPr>
              <a:defRPr>
                <a:solidFill>
                  <a:schemeClr val="tx1"/>
                </a:solidFill>
                <a:latin typeface="Source Sans Pro" panose="020B0503030403020204" pitchFamily="34" charset="0"/>
                <a:ea typeface="Source Sans Pro" panose="020B0503030403020204" pitchFamily="34" charset="0"/>
                <a:cs typeface="Poppins" panose="00000500000000000000" pitchFamily="2" charset="0"/>
              </a:defRPr>
            </a:lvl2pPr>
            <a:lvl3pPr>
              <a:defRPr>
                <a:solidFill>
                  <a:schemeClr val="tx1"/>
                </a:solidFill>
                <a:latin typeface="Source Sans Pro" panose="020B0503030403020204" pitchFamily="34" charset="0"/>
                <a:ea typeface="Source Sans Pro" panose="020B0503030403020204" pitchFamily="34" charset="0"/>
                <a:cs typeface="Poppins" panose="00000500000000000000" pitchFamily="2" charset="0"/>
              </a:defRPr>
            </a:lvl3pPr>
            <a:lvl4pPr>
              <a:defRPr>
                <a:solidFill>
                  <a:schemeClr val="tx1"/>
                </a:solidFill>
                <a:latin typeface="Source Sans Pro" panose="020B0503030403020204" pitchFamily="34" charset="0"/>
                <a:ea typeface="Source Sans Pro" panose="020B0503030403020204" pitchFamily="34" charset="0"/>
                <a:cs typeface="Poppins" panose="00000500000000000000" pitchFamily="2" charset="0"/>
              </a:defRPr>
            </a:lvl4pPr>
            <a:lvl5pPr>
              <a:defRPr>
                <a:solidFill>
                  <a:schemeClr val="tx1"/>
                </a:solidFill>
                <a:latin typeface="Source Sans Pro" panose="020B0503030403020204" pitchFamily="34" charset="0"/>
                <a:ea typeface="Source Sans Pro" panose="020B0503030403020204" pitchFamily="34" charset="0"/>
                <a:cs typeface="Poppins" panose="000005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a:extLst>
              <a:ext uri="{FF2B5EF4-FFF2-40B4-BE49-F238E27FC236}">
                <a16:creationId xmlns:a16="http://schemas.microsoft.com/office/drawing/2014/main" id="{515FF8DA-2C21-4336-4DED-7EE704340E76}"/>
              </a:ext>
            </a:extLst>
          </p:cNvPr>
          <p:cNvPicPr>
            <a:picLocks noChangeAspect="1"/>
          </p:cNvPicPr>
          <p:nvPr userDrawn="1"/>
        </p:nvPicPr>
        <p:blipFill>
          <a:blip r:embed="rId2">
            <a:extLst>
              <a:ext uri="{28A0092B-C50C-407E-A947-70E740481C1C}">
                <a14:useLocalDpi xmlns:a14="http://schemas.microsoft.com/office/drawing/2010/main" val="0"/>
              </a:ext>
            </a:extLst>
          </a:blip>
          <a:srcRect b="57816"/>
          <a:stretch/>
        </p:blipFill>
        <p:spPr>
          <a:xfrm>
            <a:off x="-71119" y="6520396"/>
            <a:ext cx="13377026" cy="365125"/>
          </a:xfrm>
          <a:prstGeom prst="rect">
            <a:avLst/>
          </a:prstGeom>
        </p:spPr>
      </p:pic>
      <p:sp>
        <p:nvSpPr>
          <p:cNvPr id="7" name="TextBox 6">
            <a:extLst>
              <a:ext uri="{FF2B5EF4-FFF2-40B4-BE49-F238E27FC236}">
                <a16:creationId xmlns:a16="http://schemas.microsoft.com/office/drawing/2014/main" id="{582E6CDB-7A6D-18A1-1568-6C15ECB7AC80}"/>
              </a:ext>
            </a:extLst>
          </p:cNvPr>
          <p:cNvSpPr txBox="1"/>
          <p:nvPr userDrawn="1"/>
        </p:nvSpPr>
        <p:spPr>
          <a:xfrm>
            <a:off x="563131" y="6602932"/>
            <a:ext cx="2743200" cy="200055"/>
          </a:xfrm>
          <a:prstGeom prst="rect">
            <a:avLst/>
          </a:prstGeom>
          <a:noFill/>
        </p:spPr>
        <p:txBody>
          <a:bodyPr wrap="square" rtlCol="0">
            <a:spAutoFit/>
          </a:bodyPr>
          <a:lstStyle/>
          <a:p>
            <a:pPr algn="l"/>
            <a:r>
              <a:rPr lang="en-GB" sz="700" b="1">
                <a:solidFill>
                  <a:schemeClr val="bg1"/>
                </a:solidFill>
                <a:latin typeface="Poppins" panose="00000500000000000000" pitchFamily="2" charset="0"/>
                <a:cs typeface="Poppins" panose="00000500000000000000" pitchFamily="2" charset="0"/>
              </a:rPr>
              <a:t>© 2025 OXFORD CRYOSYSTEMS</a:t>
            </a:r>
          </a:p>
        </p:txBody>
      </p:sp>
      <p:sp>
        <p:nvSpPr>
          <p:cNvPr id="8" name="TextBox 7">
            <a:extLst>
              <a:ext uri="{FF2B5EF4-FFF2-40B4-BE49-F238E27FC236}">
                <a16:creationId xmlns:a16="http://schemas.microsoft.com/office/drawing/2014/main" id="{536469C9-95EC-C0B4-9DA1-9192AACCE358}"/>
              </a:ext>
            </a:extLst>
          </p:cNvPr>
          <p:cNvSpPr txBox="1"/>
          <p:nvPr userDrawn="1"/>
        </p:nvSpPr>
        <p:spPr>
          <a:xfrm>
            <a:off x="10676364" y="6602932"/>
            <a:ext cx="952505" cy="200055"/>
          </a:xfrm>
          <a:prstGeom prst="rect">
            <a:avLst/>
          </a:prstGeom>
          <a:noFill/>
        </p:spPr>
        <p:txBody>
          <a:bodyPr wrap="square" rtlCol="0">
            <a:spAutoFit/>
          </a:bodyPr>
          <a:lstStyle/>
          <a:p>
            <a:pPr algn="l"/>
            <a:r>
              <a:rPr lang="en-US" sz="700" b="1">
                <a:solidFill>
                  <a:schemeClr val="bg1"/>
                </a:solidFill>
                <a:latin typeface="Poppins" panose="00000500000000000000" pitchFamily="2" charset="0"/>
                <a:cs typeface="Poppins" panose="00000500000000000000" pitchFamily="2" charset="0"/>
              </a:rPr>
              <a:t>OXCRYO.COM</a:t>
            </a:r>
            <a:endParaRPr lang="en-GB" sz="600" b="1">
              <a:solidFill>
                <a:schemeClr val="bg1"/>
              </a:solidFill>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984850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clusion 2">
    <p:bg>
      <p:bgPr>
        <a:solidFill>
          <a:srgbClr val="1D2953"/>
        </a:soli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C49AC9A8-40E3-FFEA-3A6C-D302FAD1BDEE}"/>
              </a:ext>
            </a:extLst>
          </p:cNvPr>
          <p:cNvSpPr txBox="1"/>
          <p:nvPr userDrawn="1"/>
        </p:nvSpPr>
        <p:spPr>
          <a:xfrm>
            <a:off x="9835795" y="6319852"/>
            <a:ext cx="1364680" cy="261610"/>
          </a:xfrm>
          <a:prstGeom prst="rect">
            <a:avLst/>
          </a:prstGeom>
          <a:noFill/>
        </p:spPr>
        <p:txBody>
          <a:bodyPr wrap="square" rtlCol="0" anchor="ctr" anchorCtr="0">
            <a:spAutoFit/>
          </a:bodyPr>
          <a:lstStyle/>
          <a:p>
            <a:pPr algn="l"/>
            <a:r>
              <a:rPr lang="en-US" sz="1100" b="1">
                <a:solidFill>
                  <a:schemeClr val="bg1"/>
                </a:solidFill>
                <a:latin typeface="Poppins" panose="00000500000000000000" pitchFamily="2" charset="0"/>
                <a:cs typeface="Poppins" panose="00000500000000000000" pitchFamily="2" charset="0"/>
              </a:rPr>
              <a:t> </a:t>
            </a:r>
            <a:endParaRPr lang="en-GB" sz="1100" b="1">
              <a:solidFill>
                <a:schemeClr val="bg1"/>
              </a:solidFill>
              <a:latin typeface="Poppins" panose="00000500000000000000" pitchFamily="2" charset="0"/>
              <a:cs typeface="Poppins" panose="00000500000000000000" pitchFamily="2" charset="0"/>
            </a:endParaRPr>
          </a:p>
        </p:txBody>
      </p:sp>
      <p:sp>
        <p:nvSpPr>
          <p:cNvPr id="17" name="Content Placeholder 2">
            <a:extLst>
              <a:ext uri="{FF2B5EF4-FFF2-40B4-BE49-F238E27FC236}">
                <a16:creationId xmlns:a16="http://schemas.microsoft.com/office/drawing/2014/main" id="{602A1C25-B790-B253-43BD-1F2410465AA0}"/>
              </a:ext>
            </a:extLst>
          </p:cNvPr>
          <p:cNvSpPr>
            <a:spLocks noGrp="1"/>
          </p:cNvSpPr>
          <p:nvPr>
            <p:ph idx="1"/>
          </p:nvPr>
        </p:nvSpPr>
        <p:spPr>
          <a:xfrm>
            <a:off x="814647" y="1825625"/>
            <a:ext cx="10539153" cy="3768840"/>
          </a:xfrm>
        </p:spPr>
        <p:txBody>
          <a:bodyPr/>
          <a:lstStyle>
            <a:lvl1pPr>
              <a:defRPr>
                <a:solidFill>
                  <a:schemeClr val="bg1"/>
                </a:solidFill>
                <a:latin typeface="Source Sans Pro" panose="020B0503030403020204" pitchFamily="34" charset="0"/>
                <a:ea typeface="Source Sans Pro" panose="020B0503030403020204" pitchFamily="34" charset="0"/>
                <a:cs typeface="Poppins" panose="00000500000000000000" pitchFamily="2" charset="0"/>
              </a:defRPr>
            </a:lvl1pPr>
            <a:lvl2pPr>
              <a:defRPr>
                <a:solidFill>
                  <a:schemeClr val="bg1"/>
                </a:solidFill>
                <a:latin typeface="Source Sans Pro" panose="020B0503030403020204" pitchFamily="34" charset="0"/>
                <a:ea typeface="Source Sans Pro" panose="020B0503030403020204" pitchFamily="34" charset="0"/>
                <a:cs typeface="Poppins" panose="00000500000000000000" pitchFamily="2" charset="0"/>
              </a:defRPr>
            </a:lvl2pPr>
            <a:lvl3pPr>
              <a:defRPr>
                <a:solidFill>
                  <a:schemeClr val="bg1"/>
                </a:solidFill>
                <a:latin typeface="Source Sans Pro" panose="020B0503030403020204" pitchFamily="34" charset="0"/>
                <a:ea typeface="Source Sans Pro" panose="020B0503030403020204" pitchFamily="34" charset="0"/>
                <a:cs typeface="Poppins" panose="00000500000000000000" pitchFamily="2" charset="0"/>
              </a:defRPr>
            </a:lvl3pPr>
            <a:lvl4pPr>
              <a:defRPr>
                <a:solidFill>
                  <a:schemeClr val="bg1"/>
                </a:solidFill>
                <a:latin typeface="Source Sans Pro" panose="020B0503030403020204" pitchFamily="34" charset="0"/>
                <a:ea typeface="Source Sans Pro" panose="020B0503030403020204" pitchFamily="34" charset="0"/>
                <a:cs typeface="Poppins" panose="00000500000000000000" pitchFamily="2" charset="0"/>
              </a:defRPr>
            </a:lvl4pPr>
            <a:lvl5pPr>
              <a:defRPr>
                <a:solidFill>
                  <a:schemeClr val="bg1"/>
                </a:solidFill>
                <a:latin typeface="Source Sans Pro" panose="020B0503030403020204" pitchFamily="34" charset="0"/>
                <a:ea typeface="Source Sans Pro" panose="020B0503030403020204" pitchFamily="34" charset="0"/>
                <a:cs typeface="Poppins" panose="000005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itle 1">
            <a:extLst>
              <a:ext uri="{FF2B5EF4-FFF2-40B4-BE49-F238E27FC236}">
                <a16:creationId xmlns:a16="http://schemas.microsoft.com/office/drawing/2014/main" id="{A51BC68C-78B4-C55D-1090-B946C49C12F5}"/>
              </a:ext>
            </a:extLst>
          </p:cNvPr>
          <p:cNvSpPr>
            <a:spLocks noGrp="1"/>
          </p:cNvSpPr>
          <p:nvPr>
            <p:ph type="title"/>
          </p:nvPr>
        </p:nvSpPr>
        <p:spPr>
          <a:xfrm>
            <a:off x="814647" y="357449"/>
            <a:ext cx="10539153" cy="1162830"/>
          </a:xfrm>
        </p:spPr>
        <p:txBody>
          <a:bodyPr/>
          <a:lstStyle>
            <a:lvl1pPr algn="ctr">
              <a:defRPr sz="4400" b="1" baseline="0">
                <a:solidFill>
                  <a:schemeClr val="bg1"/>
                </a:solidFill>
                <a:latin typeface="Poppins" panose="00000500000000000000" pitchFamily="2" charset="0"/>
              </a:defRPr>
            </a:lvl1pPr>
          </a:lstStyle>
          <a:p>
            <a:r>
              <a:rPr lang="en-US"/>
              <a:t>Click to edit Master title style</a:t>
            </a:r>
            <a:endParaRPr lang="en-GB"/>
          </a:p>
        </p:txBody>
      </p:sp>
      <p:pic>
        <p:nvPicPr>
          <p:cNvPr id="2" name="Picture 1">
            <a:extLst>
              <a:ext uri="{FF2B5EF4-FFF2-40B4-BE49-F238E27FC236}">
                <a16:creationId xmlns:a16="http://schemas.microsoft.com/office/drawing/2014/main" id="{F917C40A-F784-EE5B-F1C3-95B4D6777BA3}"/>
              </a:ext>
            </a:extLst>
          </p:cNvPr>
          <p:cNvPicPr>
            <a:picLocks noChangeAspect="1"/>
          </p:cNvPicPr>
          <p:nvPr userDrawn="1"/>
        </p:nvPicPr>
        <p:blipFill>
          <a:blip r:embed="rId2">
            <a:extLst>
              <a:ext uri="{28A0092B-C50C-407E-A947-70E740481C1C}">
                <a14:useLocalDpi xmlns:a14="http://schemas.microsoft.com/office/drawing/2010/main" val="0"/>
              </a:ext>
            </a:extLst>
          </a:blip>
          <a:srcRect b="57816"/>
          <a:stretch/>
        </p:blipFill>
        <p:spPr>
          <a:xfrm>
            <a:off x="-71119" y="6520396"/>
            <a:ext cx="13377026" cy="365125"/>
          </a:xfrm>
          <a:prstGeom prst="rect">
            <a:avLst/>
          </a:prstGeom>
        </p:spPr>
      </p:pic>
      <p:sp>
        <p:nvSpPr>
          <p:cNvPr id="3" name="TextBox 2">
            <a:extLst>
              <a:ext uri="{FF2B5EF4-FFF2-40B4-BE49-F238E27FC236}">
                <a16:creationId xmlns:a16="http://schemas.microsoft.com/office/drawing/2014/main" id="{CC0E3C99-3258-9C5E-BE0D-DF18592D6D4D}"/>
              </a:ext>
            </a:extLst>
          </p:cNvPr>
          <p:cNvSpPr txBox="1"/>
          <p:nvPr userDrawn="1"/>
        </p:nvSpPr>
        <p:spPr>
          <a:xfrm>
            <a:off x="563131" y="6602932"/>
            <a:ext cx="2743200" cy="200055"/>
          </a:xfrm>
          <a:prstGeom prst="rect">
            <a:avLst/>
          </a:prstGeom>
          <a:noFill/>
        </p:spPr>
        <p:txBody>
          <a:bodyPr wrap="square" rtlCol="0">
            <a:spAutoFit/>
          </a:bodyPr>
          <a:lstStyle/>
          <a:p>
            <a:pPr algn="l"/>
            <a:r>
              <a:rPr lang="en-GB" sz="700" b="1">
                <a:solidFill>
                  <a:schemeClr val="bg1"/>
                </a:solidFill>
                <a:latin typeface="Poppins" panose="00000500000000000000" pitchFamily="2" charset="0"/>
                <a:cs typeface="Poppins" panose="00000500000000000000" pitchFamily="2" charset="0"/>
              </a:rPr>
              <a:t>© 2025 OXFORD CRYOSYSTEMS</a:t>
            </a:r>
          </a:p>
        </p:txBody>
      </p:sp>
      <p:sp>
        <p:nvSpPr>
          <p:cNvPr id="4" name="TextBox 3">
            <a:extLst>
              <a:ext uri="{FF2B5EF4-FFF2-40B4-BE49-F238E27FC236}">
                <a16:creationId xmlns:a16="http://schemas.microsoft.com/office/drawing/2014/main" id="{6AA94352-D34E-3577-E125-3D9E48D8A4D4}"/>
              </a:ext>
            </a:extLst>
          </p:cNvPr>
          <p:cNvSpPr txBox="1"/>
          <p:nvPr userDrawn="1"/>
        </p:nvSpPr>
        <p:spPr>
          <a:xfrm>
            <a:off x="10676364" y="6602932"/>
            <a:ext cx="952505" cy="200055"/>
          </a:xfrm>
          <a:prstGeom prst="rect">
            <a:avLst/>
          </a:prstGeom>
          <a:noFill/>
        </p:spPr>
        <p:txBody>
          <a:bodyPr wrap="square" rtlCol="0">
            <a:spAutoFit/>
          </a:bodyPr>
          <a:lstStyle/>
          <a:p>
            <a:pPr algn="l"/>
            <a:r>
              <a:rPr lang="en-US" sz="700" b="1">
                <a:solidFill>
                  <a:schemeClr val="bg1"/>
                </a:solidFill>
                <a:latin typeface="Poppins" panose="00000500000000000000" pitchFamily="2" charset="0"/>
                <a:cs typeface="Poppins" panose="00000500000000000000" pitchFamily="2" charset="0"/>
              </a:rPr>
              <a:t>OXCRYO.COM</a:t>
            </a:r>
            <a:endParaRPr lang="en-GB" sz="600" b="1">
              <a:solidFill>
                <a:schemeClr val="bg1"/>
              </a:solidFill>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165146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02D650-5C72-45AA-85D6-4C809853F9D7}" type="slidenum">
              <a:rPr lang="en-GB" smtClean="0"/>
              <a:t>‹#›</a:t>
            </a:fld>
            <a:endParaRPr lang="en-GB"/>
          </a:p>
        </p:txBody>
      </p:sp>
    </p:spTree>
    <p:extLst>
      <p:ext uri="{BB962C8B-B14F-4D97-AF65-F5344CB8AC3E}">
        <p14:creationId xmlns:p14="http://schemas.microsoft.com/office/powerpoint/2010/main" val="3220671758"/>
      </p:ext>
    </p:extLst>
  </p:cSld>
  <p:clrMap bg1="lt1" tx1="dk1" bg2="lt2" tx2="dk2" accent1="accent1" accent2="accent2" accent3="accent3" accent4="accent4" accent5="accent5" accent6="accent6" hlink="hlink" folHlink="folHlink"/>
  <p:sldLayoutIdLst>
    <p:sldLayoutId id="2147483673" r:id="rId1"/>
    <p:sldLayoutId id="2147483681" r:id="rId2"/>
    <p:sldLayoutId id="2147483682" r:id="rId3"/>
    <p:sldLayoutId id="2147483679" r:id="rId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microsoft.com/office/2018/10/relationships/comments" Target="../comments/modernComment_136_95807E27.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9FA54-2F93-67ED-7C94-717284EA7D8E}"/>
              </a:ext>
            </a:extLst>
          </p:cNvPr>
          <p:cNvSpPr>
            <a:spLocks noGrp="1"/>
          </p:cNvSpPr>
          <p:nvPr>
            <p:ph type="title"/>
          </p:nvPr>
        </p:nvSpPr>
        <p:spPr>
          <a:xfrm>
            <a:off x="563131" y="3204927"/>
            <a:ext cx="11065738" cy="2957334"/>
          </a:xfrm>
        </p:spPr>
        <p:txBody>
          <a:bodyPr>
            <a:noAutofit/>
          </a:bodyPr>
          <a:lstStyle/>
          <a:p>
            <a:pPr>
              <a:lnSpc>
                <a:spcPct val="150000"/>
              </a:lnSpc>
            </a:pPr>
            <a:r>
              <a:rPr lang="en-GB" sz="3000" b="1" cap="all" dirty="0">
                <a:effectLst/>
                <a:latin typeface="Poppins ExtraBold" pitchFamily="2" charset="77"/>
                <a:ea typeface="Source Sans Pro" panose="020B0503030403020204" pitchFamily="34" charset="0"/>
                <a:cs typeface="Poppins ExtraBold" pitchFamily="2" charset="77"/>
              </a:rPr>
              <a:t>Energy efficiency and flexible performance</a:t>
            </a:r>
            <a:br>
              <a:rPr lang="en-GB" sz="3000" b="1" cap="all" dirty="0">
                <a:effectLst/>
                <a:latin typeface="Poppins ExtraBold" pitchFamily="2" charset="77"/>
                <a:ea typeface="Source Sans Pro" panose="020B0503030403020204" pitchFamily="34" charset="0"/>
                <a:cs typeface="Poppins ExtraBold" pitchFamily="2" charset="77"/>
              </a:rPr>
            </a:br>
            <a:r>
              <a:rPr lang="en-GB" sz="3000" b="1" cap="all" dirty="0">
                <a:effectLst/>
                <a:latin typeface="Poppins ExtraBold" pitchFamily="2" charset="77"/>
                <a:ea typeface="Source Sans Pro" panose="020B0503030403020204" pitchFamily="34" charset="0"/>
                <a:cs typeface="Poppins ExtraBold" pitchFamily="2" charset="77"/>
              </a:rPr>
              <a:t>by independent speed adjustment of the cryocooler and the compressor</a:t>
            </a:r>
            <a:br>
              <a:rPr lang="en-GB" sz="3000" b="1" cap="all" dirty="0">
                <a:effectLst/>
                <a:latin typeface="Poppins ExtraBold" pitchFamily="2" charset="77"/>
                <a:ea typeface="Source Sans Pro" panose="020B0503030403020204" pitchFamily="34" charset="0"/>
                <a:cs typeface="Poppins ExtraBold" pitchFamily="2" charset="77"/>
              </a:rPr>
            </a:br>
            <a:br>
              <a:rPr lang="en-GB" sz="700" b="1" cap="all" dirty="0">
                <a:effectLst/>
                <a:latin typeface="Poppins ExtraBold" pitchFamily="2" charset="77"/>
                <a:ea typeface="Source Sans Pro" panose="020B0503030403020204" pitchFamily="34" charset="0"/>
                <a:cs typeface="Poppins ExtraBold" pitchFamily="2" charset="77"/>
              </a:rPr>
            </a:br>
            <a:r>
              <a:rPr lang="en-GB" sz="1900" b="0" dirty="0">
                <a:effectLst/>
                <a:latin typeface="Source Sans Pro" panose="020B0503030403020204" pitchFamily="34" charset="0"/>
                <a:ea typeface="Source Sans Pro" panose="020B0503030403020204" pitchFamily="34" charset="0"/>
                <a:cs typeface="Poppins ExtraBold" pitchFamily="2" charset="77"/>
              </a:rPr>
              <a:t>Lucjan Pajdzik, Thomas Rich, Ionela Bicean, Jonathan Shaxted,</a:t>
            </a:r>
            <a:br>
              <a:rPr lang="en-GB" sz="1900" b="0" dirty="0">
                <a:effectLst/>
                <a:latin typeface="Source Sans Pro" panose="020B0503030403020204" pitchFamily="34" charset="0"/>
                <a:ea typeface="Source Sans Pro" panose="020B0503030403020204" pitchFamily="34" charset="0"/>
                <a:cs typeface="Poppins ExtraBold" pitchFamily="2" charset="77"/>
              </a:rPr>
            </a:br>
            <a:r>
              <a:rPr lang="en-GB" sz="1900" b="0" dirty="0">
                <a:effectLst/>
                <a:latin typeface="Source Sans Pro" panose="020B0503030403020204" pitchFamily="34" charset="0"/>
                <a:ea typeface="Source Sans Pro" panose="020B0503030403020204" pitchFamily="34" charset="0"/>
                <a:cs typeface="Poppins ExtraBold" pitchFamily="2" charset="77"/>
              </a:rPr>
              <a:t>Adriana L. Klyszejko, Alex Renshaw</a:t>
            </a:r>
            <a:br>
              <a:rPr lang="en-GB" sz="1900" b="0" dirty="0">
                <a:effectLst/>
                <a:latin typeface="Source Sans Pro" panose="020B0503030403020204" pitchFamily="34" charset="0"/>
                <a:ea typeface="Source Sans Pro" panose="020B0503030403020204" pitchFamily="34" charset="0"/>
                <a:cs typeface="Poppins ExtraBold" pitchFamily="2" charset="77"/>
              </a:rPr>
            </a:br>
            <a:r>
              <a:rPr lang="en-GB" sz="1900" b="0" dirty="0">
                <a:effectLst/>
                <a:latin typeface="Source Sans Pro" panose="020B0503030403020204" pitchFamily="34" charset="0"/>
                <a:ea typeface="Source Sans Pro" panose="020B0503030403020204" pitchFamily="34" charset="0"/>
                <a:cs typeface="Poppins ExtraBold" pitchFamily="2" charset="77"/>
              </a:rPr>
              <a:t>Presented by Amy Kennedy</a:t>
            </a:r>
            <a:endParaRPr lang="en-US" sz="1900" b="0" dirty="0"/>
          </a:p>
        </p:txBody>
      </p:sp>
      <p:pic>
        <p:nvPicPr>
          <p:cNvPr id="8" name="Picture 7" descr="A blue and white background with a silhouette of a building&#10;&#10;AI-generated content may be incorrect.">
            <a:extLst>
              <a:ext uri="{FF2B5EF4-FFF2-40B4-BE49-F238E27FC236}">
                <a16:creationId xmlns:a16="http://schemas.microsoft.com/office/drawing/2014/main" id="{4173CEB7-C572-CF79-7F50-850F4F6D20A3}"/>
              </a:ext>
            </a:extLst>
          </p:cNvPr>
          <p:cNvPicPr>
            <a:picLocks noChangeAspect="1"/>
          </p:cNvPicPr>
          <p:nvPr/>
        </p:nvPicPr>
        <p:blipFill>
          <a:blip r:embed="rId3"/>
          <a:stretch>
            <a:fillRect/>
          </a:stretch>
        </p:blipFill>
        <p:spPr>
          <a:xfrm>
            <a:off x="9611850" y="5421562"/>
            <a:ext cx="2501900" cy="1016000"/>
          </a:xfrm>
          <a:prstGeom prst="rect">
            <a:avLst/>
          </a:prstGeom>
        </p:spPr>
      </p:pic>
    </p:spTree>
    <p:extLst>
      <p:ext uri="{BB962C8B-B14F-4D97-AF65-F5344CB8AC3E}">
        <p14:creationId xmlns:p14="http://schemas.microsoft.com/office/powerpoint/2010/main" val="12898982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E761EF-F845-4378-903B-606F495D2CF5}"/>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8481F41D-E26E-F95E-3BB2-B1C71697D1D8}"/>
              </a:ext>
            </a:extLst>
          </p:cNvPr>
          <p:cNvSpPr/>
          <p:nvPr/>
        </p:nvSpPr>
        <p:spPr>
          <a:xfrm>
            <a:off x="-147484" y="0"/>
            <a:ext cx="12368980" cy="6511962"/>
          </a:xfrm>
          <a:prstGeom prst="rect">
            <a:avLst/>
          </a:prstGeom>
          <a:gradFill flip="none" rotWithShape="1">
            <a:gsLst>
              <a:gs pos="0">
                <a:schemeClr val="bg1">
                  <a:alpha val="10000"/>
                </a:schemeClr>
              </a:gs>
              <a:gs pos="27000">
                <a:schemeClr val="bg1">
                  <a:alpha val="70029"/>
                </a:schemeClr>
              </a:gs>
              <a:gs pos="100000">
                <a:schemeClr val="bg1"/>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76FDC30-12A4-EAF7-4313-077E6515797C}"/>
              </a:ext>
            </a:extLst>
          </p:cNvPr>
          <p:cNvSpPr txBox="1"/>
          <p:nvPr/>
        </p:nvSpPr>
        <p:spPr>
          <a:xfrm>
            <a:off x="11742820" y="6577810"/>
            <a:ext cx="272832" cy="276999"/>
          </a:xfrm>
          <a:prstGeom prst="rect">
            <a:avLst/>
          </a:prstGeom>
          <a:noFill/>
        </p:spPr>
        <p:txBody>
          <a:bodyPr wrap="none" rtlCol="0">
            <a:spAutoFit/>
          </a:bodyPr>
          <a:lstStyle/>
          <a:p>
            <a:fld id="{6C5A19C2-4D91-094F-A124-F66B4395DF9F}" type="slidenum">
              <a:rPr lang="en-US" sz="1200" smtClean="0">
                <a:solidFill>
                  <a:schemeClr val="bg1"/>
                </a:solidFill>
                <a:latin typeface="Poppins ExtraBold" pitchFamily="2" charset="77"/>
                <a:cs typeface="Poppins ExtraBold" pitchFamily="2" charset="77"/>
              </a:rPr>
              <a:t>10</a:t>
            </a:fld>
            <a:endParaRPr lang="en-US" sz="1200">
              <a:solidFill>
                <a:schemeClr val="bg1"/>
              </a:solidFill>
              <a:latin typeface="Poppins ExtraBold" pitchFamily="2" charset="77"/>
              <a:cs typeface="Poppins ExtraBold" pitchFamily="2" charset="77"/>
            </a:endParaRPr>
          </a:p>
        </p:txBody>
      </p:sp>
      <p:pic>
        <p:nvPicPr>
          <p:cNvPr id="7" name="Picture 6" descr="A black background with white and blue text&#10;&#10;AI-generated content may be incorrect.">
            <a:extLst>
              <a:ext uri="{FF2B5EF4-FFF2-40B4-BE49-F238E27FC236}">
                <a16:creationId xmlns:a16="http://schemas.microsoft.com/office/drawing/2014/main" id="{520ACF8A-58F4-3886-9BBA-947BE60912B6}"/>
              </a:ext>
            </a:extLst>
          </p:cNvPr>
          <p:cNvPicPr>
            <a:picLocks noChangeAspect="1"/>
          </p:cNvPicPr>
          <p:nvPr/>
        </p:nvPicPr>
        <p:blipFill>
          <a:blip r:embed="rId3">
            <a:extLst>
              <a:ext uri="{28A0092B-C50C-407E-A947-70E740481C1C}">
                <a14:useLocalDpi xmlns:a14="http://schemas.microsoft.com/office/drawing/2010/main" val="0"/>
              </a:ext>
            </a:extLst>
          </a:blip>
          <a:srcRect r="64299"/>
          <a:stretch/>
        </p:blipFill>
        <p:spPr>
          <a:xfrm>
            <a:off x="178088" y="6581235"/>
            <a:ext cx="243153" cy="252000"/>
          </a:xfrm>
          <a:prstGeom prst="rect">
            <a:avLst/>
          </a:prstGeom>
        </p:spPr>
      </p:pic>
      <p:sp>
        <p:nvSpPr>
          <p:cNvPr id="13" name="Title 1">
            <a:extLst>
              <a:ext uri="{FF2B5EF4-FFF2-40B4-BE49-F238E27FC236}">
                <a16:creationId xmlns:a16="http://schemas.microsoft.com/office/drawing/2014/main" id="{7EE03E24-8341-1864-3161-F4138EE3ECC9}"/>
              </a:ext>
            </a:extLst>
          </p:cNvPr>
          <p:cNvSpPr txBox="1">
            <a:spLocks/>
          </p:cNvSpPr>
          <p:nvPr/>
        </p:nvSpPr>
        <p:spPr>
          <a:xfrm>
            <a:off x="5887722" y="4858670"/>
            <a:ext cx="6091431" cy="172837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b="1" kern="1200" baseline="0">
                <a:solidFill>
                  <a:schemeClr val="tx1"/>
                </a:solidFill>
                <a:latin typeface="Poppins" panose="00000500000000000000" pitchFamily="2" charset="0"/>
                <a:ea typeface="+mj-ea"/>
                <a:cs typeface="+mj-cs"/>
              </a:defRPr>
            </a:lvl1pPr>
          </a:lstStyle>
          <a:p>
            <a:r>
              <a:rPr lang="en-GB" sz="3000">
                <a:solidFill>
                  <a:srgbClr val="C10866"/>
                </a:solidFill>
                <a:latin typeface="Poppins ExtraBold" panose="00000900000000000000" pitchFamily="2" charset="0"/>
                <a:cs typeface="Poppins ExtraBold" panose="00000900000000000000" pitchFamily="2" charset="0"/>
              </a:rPr>
              <a:t>Up to 1.7 kW</a:t>
            </a:r>
          </a:p>
          <a:p>
            <a:r>
              <a:rPr lang="en-GB" sz="3000">
                <a:solidFill>
                  <a:srgbClr val="C10866"/>
                </a:solidFill>
                <a:latin typeface="Poppins ExtraBold" panose="00000900000000000000" pitchFamily="2" charset="0"/>
                <a:cs typeface="Poppins ExtraBold" panose="00000900000000000000" pitchFamily="2" charset="0"/>
              </a:rPr>
              <a:t>power consumption</a:t>
            </a:r>
          </a:p>
          <a:p>
            <a:r>
              <a:rPr lang="en-GB" sz="3000">
                <a:solidFill>
                  <a:srgbClr val="C10866"/>
                </a:solidFill>
                <a:latin typeface="Poppins ExtraBold" panose="00000900000000000000" pitchFamily="2" charset="0"/>
                <a:cs typeface="Poppins ExtraBold" panose="00000900000000000000" pitchFamily="2" charset="0"/>
              </a:rPr>
              <a:t>savings </a:t>
            </a:r>
          </a:p>
        </p:txBody>
      </p:sp>
      <p:sp>
        <p:nvSpPr>
          <p:cNvPr id="2" name="Title 1">
            <a:extLst>
              <a:ext uri="{FF2B5EF4-FFF2-40B4-BE49-F238E27FC236}">
                <a16:creationId xmlns:a16="http://schemas.microsoft.com/office/drawing/2014/main" id="{1661CBDF-D0F9-4541-ECA9-1F6F22C182B7}"/>
              </a:ext>
            </a:extLst>
          </p:cNvPr>
          <p:cNvSpPr>
            <a:spLocks noGrp="1"/>
          </p:cNvSpPr>
          <p:nvPr>
            <p:ph type="title"/>
          </p:nvPr>
        </p:nvSpPr>
        <p:spPr>
          <a:xfrm>
            <a:off x="0" y="245939"/>
            <a:ext cx="12192000" cy="1162830"/>
          </a:xfrm>
        </p:spPr>
        <p:txBody>
          <a:bodyPr>
            <a:normAutofit/>
          </a:bodyPr>
          <a:lstStyle/>
          <a:p>
            <a:r>
              <a:rPr lang="en-GB" sz="3600">
                <a:solidFill>
                  <a:srgbClr val="1D2953"/>
                </a:solidFill>
                <a:latin typeface="Poppins ExtraBold" panose="00000900000000000000" pitchFamily="2" charset="0"/>
                <a:cs typeface="Poppins ExtraBold" panose="00000900000000000000" pitchFamily="2" charset="0"/>
              </a:rPr>
              <a:t>ENERGY SAVINGS BY DYNAMIC SPEED COMPRESSOR</a:t>
            </a:r>
          </a:p>
        </p:txBody>
      </p:sp>
      <p:pic>
        <p:nvPicPr>
          <p:cNvPr id="27" name="Picture 26" descr="A graph of a graph&#10;&#10;AI-generated content may be incorrect.">
            <a:extLst>
              <a:ext uri="{FF2B5EF4-FFF2-40B4-BE49-F238E27FC236}">
                <a16:creationId xmlns:a16="http://schemas.microsoft.com/office/drawing/2014/main" id="{1B2D5E1F-7699-EDF4-7722-5648F961E4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8087" y="1107983"/>
            <a:ext cx="9693361" cy="5257740"/>
          </a:xfrm>
          <a:prstGeom prst="rect">
            <a:avLst/>
          </a:prstGeom>
        </p:spPr>
      </p:pic>
    </p:spTree>
    <p:extLst>
      <p:ext uri="{BB962C8B-B14F-4D97-AF65-F5344CB8AC3E}">
        <p14:creationId xmlns:p14="http://schemas.microsoft.com/office/powerpoint/2010/main" val="1186037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6E440F-E005-3510-82F9-0B0F6EF5B56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8CE501-0E67-9E34-2701-6E713EAB3740}"/>
              </a:ext>
            </a:extLst>
          </p:cNvPr>
          <p:cNvSpPr>
            <a:spLocks noGrp="1"/>
          </p:cNvSpPr>
          <p:nvPr>
            <p:ph type="title"/>
          </p:nvPr>
        </p:nvSpPr>
        <p:spPr>
          <a:xfrm>
            <a:off x="814648" y="132162"/>
            <a:ext cx="10928172" cy="1162830"/>
          </a:xfrm>
        </p:spPr>
        <p:txBody>
          <a:bodyPr>
            <a:normAutofit/>
          </a:bodyPr>
          <a:lstStyle/>
          <a:p>
            <a:r>
              <a:rPr lang="en-GB" sz="3600">
                <a:solidFill>
                  <a:srgbClr val="1D2953"/>
                </a:solidFill>
                <a:latin typeface="Poppins ExtraBold" panose="00000900000000000000" pitchFamily="2" charset="0"/>
                <a:cs typeface="Poppins ExtraBold" panose="00000900000000000000" pitchFamily="2" charset="0"/>
              </a:rPr>
              <a:t>DYNAMIC ADJUSTMENT OF PERFORMANCE</a:t>
            </a:r>
          </a:p>
        </p:txBody>
      </p:sp>
      <p:sp>
        <p:nvSpPr>
          <p:cNvPr id="3" name="Content Placeholder 2">
            <a:extLst>
              <a:ext uri="{FF2B5EF4-FFF2-40B4-BE49-F238E27FC236}">
                <a16:creationId xmlns:a16="http://schemas.microsoft.com/office/drawing/2014/main" id="{19A3C9C9-8E13-63E2-2472-B93B7AB3C09E}"/>
              </a:ext>
            </a:extLst>
          </p:cNvPr>
          <p:cNvSpPr>
            <a:spLocks noGrp="1"/>
          </p:cNvSpPr>
          <p:nvPr>
            <p:ph idx="1"/>
          </p:nvPr>
        </p:nvSpPr>
        <p:spPr>
          <a:xfrm>
            <a:off x="814647" y="1310141"/>
            <a:ext cx="6790839" cy="5184408"/>
          </a:xfrm>
        </p:spPr>
        <p:txBody>
          <a:bodyPr>
            <a:noAutofit/>
          </a:bodyPr>
          <a:lstStyle/>
          <a:p>
            <a:pPr>
              <a:lnSpc>
                <a:spcPct val="180000"/>
              </a:lnSpc>
            </a:pPr>
            <a:r>
              <a:rPr lang="en-US" sz="2000" err="1">
                <a:solidFill>
                  <a:srgbClr val="1D2953"/>
                </a:solidFill>
                <a:latin typeface="Poppins ExtraBold" panose="00000900000000000000" pitchFamily="2" charset="0"/>
                <a:cs typeface="Poppins ExtraBold" panose="00000900000000000000" pitchFamily="2" charset="0"/>
              </a:rPr>
              <a:t>OxCryo</a:t>
            </a:r>
            <a:r>
              <a:rPr lang="en-US" sz="2000">
                <a:solidFill>
                  <a:srgbClr val="1D2953"/>
                </a:solidFill>
                <a:latin typeface="Poppins ExtraBold" panose="00000900000000000000" pitchFamily="2" charset="0"/>
                <a:cs typeface="Poppins ExtraBold" panose="00000900000000000000" pitchFamily="2" charset="0"/>
              </a:rPr>
              <a:t> </a:t>
            </a:r>
            <a:r>
              <a:rPr lang="en-US" sz="2000" err="1">
                <a:solidFill>
                  <a:srgbClr val="1D2953"/>
                </a:solidFill>
                <a:latin typeface="Poppins ExtraBold" panose="00000900000000000000" pitchFamily="2" charset="0"/>
                <a:cs typeface="Poppins ExtraBold" panose="00000900000000000000" pitchFamily="2" charset="0"/>
              </a:rPr>
              <a:t>GMi</a:t>
            </a:r>
            <a:r>
              <a:rPr lang="en-US" sz="2000">
                <a:solidFill>
                  <a:srgbClr val="1D2953"/>
                </a:solidFill>
                <a:latin typeface="Poppins ExtraBold" panose="00000900000000000000" pitchFamily="2" charset="0"/>
                <a:cs typeface="Poppins ExtraBold" panose="00000900000000000000" pitchFamily="2" charset="0"/>
              </a:rPr>
              <a:t> controller </a:t>
            </a:r>
            <a:r>
              <a:rPr lang="en-US" sz="2000" err="1">
                <a:solidFill>
                  <a:srgbClr val="C10866"/>
                </a:solidFill>
                <a:latin typeface="Poppins ExtraBold" panose="00000900000000000000" pitchFamily="2" charset="0"/>
                <a:cs typeface="Poppins ExtraBold" panose="00000900000000000000" pitchFamily="2" charset="0"/>
              </a:rPr>
              <a:t>optimises</a:t>
            </a:r>
            <a:r>
              <a:rPr lang="en-US" sz="2000">
                <a:solidFill>
                  <a:srgbClr val="C10866"/>
                </a:solidFill>
                <a:latin typeface="Poppins ExtraBold" panose="00000900000000000000" pitchFamily="2" charset="0"/>
                <a:cs typeface="Poppins ExtraBold" panose="00000900000000000000" pitchFamily="2" charset="0"/>
              </a:rPr>
              <a:t> cryocooler speed and compressor frequency</a:t>
            </a:r>
            <a:r>
              <a:rPr lang="en-US" sz="2000">
                <a:solidFill>
                  <a:srgbClr val="3DABE6"/>
                </a:solidFill>
                <a:latin typeface="Poppins ExtraBold" panose="00000900000000000000" pitchFamily="2" charset="0"/>
                <a:cs typeface="Poppins ExtraBold" panose="00000900000000000000" pitchFamily="2" charset="0"/>
              </a:rPr>
              <a:t> </a:t>
            </a:r>
            <a:r>
              <a:rPr lang="en-US" sz="2000">
                <a:solidFill>
                  <a:srgbClr val="1D2953"/>
                </a:solidFill>
                <a:latin typeface="Poppins ExtraBold" panose="00000900000000000000" pitchFamily="2" charset="0"/>
                <a:cs typeface="Poppins ExtraBold" panose="00000900000000000000" pitchFamily="2" charset="0"/>
              </a:rPr>
              <a:t>in real time based on system load,</a:t>
            </a:r>
            <a:r>
              <a:rPr lang="en-US" sz="2000">
                <a:solidFill>
                  <a:srgbClr val="C10866"/>
                </a:solidFill>
                <a:latin typeface="Poppins ExtraBold" panose="00000900000000000000" pitchFamily="2" charset="0"/>
                <a:cs typeface="Poppins ExtraBold" panose="00000900000000000000" pitchFamily="2" charset="0"/>
              </a:rPr>
              <a:t> enhancing efficiency</a:t>
            </a:r>
            <a:br>
              <a:rPr lang="en-US" sz="2000">
                <a:solidFill>
                  <a:srgbClr val="1D2953"/>
                </a:solidFill>
                <a:latin typeface="Poppins ExtraBold" panose="00000900000000000000" pitchFamily="2" charset="0"/>
                <a:cs typeface="Poppins ExtraBold" panose="00000900000000000000" pitchFamily="2" charset="0"/>
              </a:rPr>
            </a:br>
            <a:r>
              <a:rPr lang="en-US" sz="2000">
                <a:solidFill>
                  <a:srgbClr val="1D2953"/>
                </a:solidFill>
                <a:latin typeface="Poppins ExtraBold" panose="00000900000000000000" pitchFamily="2" charset="0"/>
                <a:cs typeface="Poppins ExtraBold" panose="00000900000000000000" pitchFamily="2" charset="0"/>
              </a:rPr>
              <a:t>and </a:t>
            </a:r>
            <a:r>
              <a:rPr lang="en-US" sz="2000" err="1">
                <a:solidFill>
                  <a:srgbClr val="C10866"/>
                </a:solidFill>
                <a:latin typeface="Poppins ExtraBold" panose="00000900000000000000" pitchFamily="2" charset="0"/>
                <a:cs typeface="Poppins ExtraBold" panose="00000900000000000000" pitchFamily="2" charset="0"/>
              </a:rPr>
              <a:t>stabilising</a:t>
            </a:r>
            <a:r>
              <a:rPr lang="en-US" sz="2000">
                <a:solidFill>
                  <a:srgbClr val="C10866"/>
                </a:solidFill>
                <a:latin typeface="Poppins ExtraBold" panose="00000900000000000000" pitchFamily="2" charset="0"/>
                <a:cs typeface="Poppins ExtraBold" panose="00000900000000000000" pitchFamily="2" charset="0"/>
              </a:rPr>
              <a:t> performance</a:t>
            </a:r>
            <a:endParaRPr lang="en-US" sz="2000">
              <a:solidFill>
                <a:srgbClr val="1D2953"/>
              </a:solidFill>
              <a:latin typeface="Poppins ExtraBold" panose="00000900000000000000" pitchFamily="2" charset="0"/>
              <a:cs typeface="Poppins ExtraBold" panose="00000900000000000000" pitchFamily="2" charset="0"/>
            </a:endParaRPr>
          </a:p>
          <a:p>
            <a:pPr>
              <a:lnSpc>
                <a:spcPct val="180000"/>
              </a:lnSpc>
              <a:buClr>
                <a:srgbClr val="1D2953"/>
              </a:buClr>
            </a:pPr>
            <a:r>
              <a:rPr lang="en-US" sz="2000">
                <a:solidFill>
                  <a:srgbClr val="C10866"/>
                </a:solidFill>
                <a:latin typeface="Poppins ExtraBold" panose="00000900000000000000" pitchFamily="2" charset="0"/>
                <a:cs typeface="Poppins ExtraBold" panose="00000900000000000000" pitchFamily="2" charset="0"/>
              </a:rPr>
              <a:t>Energy-efficient</a:t>
            </a:r>
            <a:r>
              <a:rPr lang="en-US" sz="2000">
                <a:solidFill>
                  <a:srgbClr val="1D2953"/>
                </a:solidFill>
                <a:latin typeface="Poppins ExtraBold" panose="00000900000000000000" pitchFamily="2" charset="0"/>
                <a:cs typeface="Poppins ExtraBold" panose="00000900000000000000" pitchFamily="2" charset="0"/>
              </a:rPr>
              <a:t> approach </a:t>
            </a:r>
            <a:r>
              <a:rPr lang="en-US" sz="2000">
                <a:solidFill>
                  <a:srgbClr val="C10866"/>
                </a:solidFill>
                <a:latin typeface="Poppins ExtraBold" panose="00000900000000000000" pitchFamily="2" charset="0"/>
                <a:cs typeface="Poppins ExtraBold" panose="00000900000000000000" pitchFamily="2" charset="0"/>
              </a:rPr>
              <a:t>minimizes excess cooling </a:t>
            </a:r>
            <a:r>
              <a:rPr lang="en-US" sz="2000">
                <a:solidFill>
                  <a:srgbClr val="1D2953"/>
                </a:solidFill>
                <a:latin typeface="Poppins ExtraBold" panose="00000900000000000000" pitchFamily="2" charset="0"/>
                <a:cs typeface="Poppins ExtraBold" panose="00000900000000000000" pitchFamily="2" charset="0"/>
              </a:rPr>
              <a:t>and </a:t>
            </a:r>
            <a:r>
              <a:rPr lang="en-US" sz="2000">
                <a:solidFill>
                  <a:srgbClr val="C10866"/>
                </a:solidFill>
                <a:latin typeface="Poppins ExtraBold" panose="00000900000000000000" pitchFamily="2" charset="0"/>
                <a:cs typeface="Poppins ExtraBold" panose="00000900000000000000" pitchFamily="2" charset="0"/>
              </a:rPr>
              <a:t>reduces environmental impact</a:t>
            </a:r>
            <a:br>
              <a:rPr lang="en-US" sz="2000">
                <a:solidFill>
                  <a:srgbClr val="C10866"/>
                </a:solidFill>
                <a:latin typeface="Poppins ExtraBold" panose="00000900000000000000" pitchFamily="2" charset="0"/>
                <a:cs typeface="Poppins ExtraBold" panose="00000900000000000000" pitchFamily="2" charset="0"/>
              </a:rPr>
            </a:br>
            <a:r>
              <a:rPr lang="en-US" sz="2000">
                <a:solidFill>
                  <a:srgbClr val="1D2953"/>
                </a:solidFill>
                <a:latin typeface="Poppins ExtraBold" panose="00000900000000000000" pitchFamily="2" charset="0"/>
                <a:cs typeface="Poppins ExtraBold" panose="00000900000000000000" pitchFamily="2" charset="0"/>
              </a:rPr>
              <a:t>for long-term applications</a:t>
            </a:r>
          </a:p>
          <a:p>
            <a:pPr>
              <a:lnSpc>
                <a:spcPct val="180000"/>
              </a:lnSpc>
            </a:pPr>
            <a:r>
              <a:rPr lang="en-US" sz="2000">
                <a:solidFill>
                  <a:srgbClr val="1D2953"/>
                </a:solidFill>
                <a:latin typeface="Poppins ExtraBold" panose="00000900000000000000" pitchFamily="2" charset="0"/>
                <a:cs typeface="Poppins ExtraBold" panose="00000900000000000000" pitchFamily="2" charset="0"/>
              </a:rPr>
              <a:t>Significantly</a:t>
            </a:r>
            <a:r>
              <a:rPr lang="en-US" sz="2000">
                <a:latin typeface="Poppins ExtraBold" panose="00000900000000000000" pitchFamily="2" charset="0"/>
                <a:cs typeface="Poppins ExtraBold" panose="00000900000000000000" pitchFamily="2" charset="0"/>
              </a:rPr>
              <a:t> </a:t>
            </a:r>
            <a:r>
              <a:rPr lang="en-US" sz="2000">
                <a:solidFill>
                  <a:srgbClr val="C10866"/>
                </a:solidFill>
                <a:latin typeface="Poppins ExtraBold" panose="00000900000000000000" pitchFamily="2" charset="0"/>
                <a:cs typeface="Poppins ExtraBold" panose="00000900000000000000" pitchFamily="2" charset="0"/>
              </a:rPr>
              <a:t>lengthens maintenance intervals</a:t>
            </a:r>
          </a:p>
          <a:p>
            <a:pPr>
              <a:lnSpc>
                <a:spcPct val="180000"/>
              </a:lnSpc>
            </a:pPr>
            <a:endParaRPr lang="en-US" sz="2000">
              <a:solidFill>
                <a:srgbClr val="1D2953"/>
              </a:solidFill>
              <a:latin typeface="Poppins ExtraBold" panose="00000900000000000000" pitchFamily="2" charset="0"/>
              <a:cs typeface="Poppins ExtraBold" panose="00000900000000000000" pitchFamily="2" charset="0"/>
            </a:endParaRPr>
          </a:p>
        </p:txBody>
      </p:sp>
      <p:pic>
        <p:nvPicPr>
          <p:cNvPr id="5" name="Picture 4" descr="A close-up of a machine&#10;&#10;AI-generated content may be incorrect.">
            <a:extLst>
              <a:ext uri="{FF2B5EF4-FFF2-40B4-BE49-F238E27FC236}">
                <a16:creationId xmlns:a16="http://schemas.microsoft.com/office/drawing/2014/main" id="{93DDC8B3-98E7-63F1-48AD-6A93F4CEFB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2256" y="909884"/>
            <a:ext cx="7982857" cy="5987143"/>
          </a:xfrm>
          <a:prstGeom prst="rect">
            <a:avLst/>
          </a:prstGeom>
          <a:effectLst>
            <a:outerShdw blurRad="148651" dist="121929" dir="10800000" algn="r" rotWithShape="0">
              <a:prstClr val="black">
                <a:alpha val="7761"/>
              </a:prstClr>
            </a:outerShdw>
          </a:effectLst>
        </p:spPr>
      </p:pic>
      <p:pic>
        <p:nvPicPr>
          <p:cNvPr id="4" name="Picture 3" descr="A black background with white and blue text&#10;&#10;AI-generated content may be incorrect.">
            <a:extLst>
              <a:ext uri="{FF2B5EF4-FFF2-40B4-BE49-F238E27FC236}">
                <a16:creationId xmlns:a16="http://schemas.microsoft.com/office/drawing/2014/main" id="{7E327674-D1D6-B46C-9005-31A67ABE35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55460" y="6569788"/>
            <a:ext cx="681081" cy="252000"/>
          </a:xfrm>
          <a:prstGeom prst="rect">
            <a:avLst/>
          </a:prstGeom>
        </p:spPr>
      </p:pic>
      <p:sp>
        <p:nvSpPr>
          <p:cNvPr id="6" name="TextBox 5">
            <a:extLst>
              <a:ext uri="{FF2B5EF4-FFF2-40B4-BE49-F238E27FC236}">
                <a16:creationId xmlns:a16="http://schemas.microsoft.com/office/drawing/2014/main" id="{2AD87907-90F5-B28F-397B-ADFD3BFE9381}"/>
              </a:ext>
            </a:extLst>
          </p:cNvPr>
          <p:cNvSpPr txBox="1"/>
          <p:nvPr/>
        </p:nvSpPr>
        <p:spPr>
          <a:xfrm>
            <a:off x="11742820" y="6577810"/>
            <a:ext cx="272832" cy="276999"/>
          </a:xfrm>
          <a:prstGeom prst="rect">
            <a:avLst/>
          </a:prstGeom>
          <a:noFill/>
        </p:spPr>
        <p:txBody>
          <a:bodyPr wrap="none" rtlCol="0">
            <a:spAutoFit/>
          </a:bodyPr>
          <a:lstStyle/>
          <a:p>
            <a:fld id="{6C5A19C2-4D91-094F-A124-F66B4395DF9F}" type="slidenum">
              <a:rPr lang="en-US" sz="1200" smtClean="0">
                <a:solidFill>
                  <a:schemeClr val="bg1"/>
                </a:solidFill>
                <a:latin typeface="Poppins ExtraBold" pitchFamily="2" charset="77"/>
                <a:cs typeface="Poppins ExtraBold" pitchFamily="2" charset="77"/>
              </a:rPr>
              <a:t>11</a:t>
            </a:fld>
            <a:endParaRPr lang="en-US" sz="1200">
              <a:solidFill>
                <a:schemeClr val="bg1"/>
              </a:solidFill>
              <a:latin typeface="Poppins ExtraBold" pitchFamily="2" charset="77"/>
              <a:cs typeface="Poppins ExtraBold" pitchFamily="2" charset="77"/>
            </a:endParaRPr>
          </a:p>
        </p:txBody>
      </p:sp>
      <p:pic>
        <p:nvPicPr>
          <p:cNvPr id="7" name="Picture 6" descr="A black background with white and blue text&#10;&#10;AI-generated content may be incorrect.">
            <a:extLst>
              <a:ext uri="{FF2B5EF4-FFF2-40B4-BE49-F238E27FC236}">
                <a16:creationId xmlns:a16="http://schemas.microsoft.com/office/drawing/2014/main" id="{F9F7E98B-D241-A06E-CCA3-FD66331AAA97}"/>
              </a:ext>
            </a:extLst>
          </p:cNvPr>
          <p:cNvPicPr>
            <a:picLocks noChangeAspect="1"/>
          </p:cNvPicPr>
          <p:nvPr/>
        </p:nvPicPr>
        <p:blipFill>
          <a:blip r:embed="rId4">
            <a:extLst>
              <a:ext uri="{28A0092B-C50C-407E-A947-70E740481C1C}">
                <a14:useLocalDpi xmlns:a14="http://schemas.microsoft.com/office/drawing/2010/main" val="0"/>
              </a:ext>
            </a:extLst>
          </a:blip>
          <a:srcRect r="64299"/>
          <a:stretch/>
        </p:blipFill>
        <p:spPr>
          <a:xfrm>
            <a:off x="178088" y="6581235"/>
            <a:ext cx="243153" cy="252000"/>
          </a:xfrm>
          <a:prstGeom prst="rect">
            <a:avLst/>
          </a:prstGeom>
        </p:spPr>
      </p:pic>
      <p:sp>
        <p:nvSpPr>
          <p:cNvPr id="8" name="TextBox 7">
            <a:extLst>
              <a:ext uri="{FF2B5EF4-FFF2-40B4-BE49-F238E27FC236}">
                <a16:creationId xmlns:a16="http://schemas.microsoft.com/office/drawing/2014/main" id="{2C405284-8799-D0C3-C7FE-EF2E696F00C8}"/>
              </a:ext>
            </a:extLst>
          </p:cNvPr>
          <p:cNvSpPr txBox="1"/>
          <p:nvPr/>
        </p:nvSpPr>
        <p:spPr>
          <a:xfrm>
            <a:off x="6743701" y="5924229"/>
            <a:ext cx="5448300" cy="307777"/>
          </a:xfrm>
          <a:prstGeom prst="rect">
            <a:avLst/>
          </a:prstGeom>
          <a:noFill/>
        </p:spPr>
        <p:txBody>
          <a:bodyPr wrap="square">
            <a:spAutoFit/>
          </a:bodyPr>
          <a:lstStyle/>
          <a:p>
            <a:pPr algn="ctr"/>
            <a:r>
              <a:rPr lang="en-US" sz="1400" b="0" i="0" err="1">
                <a:solidFill>
                  <a:srgbClr val="1D2953"/>
                </a:solidFill>
                <a:effectLst/>
                <a:latin typeface="Poppins ExtraBold" panose="00000900000000000000" pitchFamily="2" charset="0"/>
                <a:cs typeface="Poppins ExtraBold" panose="00000900000000000000" pitchFamily="2" charset="0"/>
              </a:rPr>
              <a:t>OxCryo</a:t>
            </a:r>
            <a:r>
              <a:rPr lang="en-US" sz="1400">
                <a:solidFill>
                  <a:srgbClr val="1D2953"/>
                </a:solidFill>
                <a:latin typeface="Poppins ExtraBold" panose="00000900000000000000" pitchFamily="2" charset="0"/>
                <a:cs typeface="Poppins ExtraBold" panose="00000900000000000000" pitchFamily="2" charset="0"/>
              </a:rPr>
              <a:t> Phenix Front Loader with 2/9 GM Cryocooler</a:t>
            </a:r>
            <a:endParaRPr lang="en-US" sz="1400"/>
          </a:p>
        </p:txBody>
      </p:sp>
    </p:spTree>
    <p:extLst>
      <p:ext uri="{BB962C8B-B14F-4D97-AF65-F5344CB8AC3E}">
        <p14:creationId xmlns:p14="http://schemas.microsoft.com/office/powerpoint/2010/main" val="21500680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AEFEC5-CFF4-8205-1998-34E2F9FE87B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20E752-A1E3-393C-D6E1-8A4A94D94A46}"/>
              </a:ext>
            </a:extLst>
          </p:cNvPr>
          <p:cNvSpPr>
            <a:spLocks noGrp="1"/>
          </p:cNvSpPr>
          <p:nvPr>
            <p:ph type="title"/>
          </p:nvPr>
        </p:nvSpPr>
        <p:spPr>
          <a:xfrm>
            <a:off x="814648" y="132162"/>
            <a:ext cx="10928172" cy="1162830"/>
          </a:xfrm>
        </p:spPr>
        <p:txBody>
          <a:bodyPr>
            <a:normAutofit/>
          </a:bodyPr>
          <a:lstStyle/>
          <a:p>
            <a:r>
              <a:rPr lang="en-GB" sz="3600" dirty="0">
                <a:solidFill>
                  <a:srgbClr val="1D2953"/>
                </a:solidFill>
                <a:latin typeface="Poppins ExtraBold" panose="00000900000000000000" pitchFamily="2" charset="0"/>
                <a:cs typeface="Poppins ExtraBold" panose="00000900000000000000" pitchFamily="2" charset="0"/>
              </a:rPr>
              <a:t>DYNAMIC ADJUSTMENT FOR FUSION ENERGY RESEARCH</a:t>
            </a:r>
          </a:p>
        </p:txBody>
      </p:sp>
      <p:sp>
        <p:nvSpPr>
          <p:cNvPr id="3" name="Content Placeholder 2">
            <a:extLst>
              <a:ext uri="{FF2B5EF4-FFF2-40B4-BE49-F238E27FC236}">
                <a16:creationId xmlns:a16="http://schemas.microsoft.com/office/drawing/2014/main" id="{B050BDE7-D2E5-6D0B-6DB2-AFE084B7012F}"/>
              </a:ext>
            </a:extLst>
          </p:cNvPr>
          <p:cNvSpPr>
            <a:spLocks noGrp="1"/>
          </p:cNvSpPr>
          <p:nvPr>
            <p:ph idx="1"/>
          </p:nvPr>
        </p:nvSpPr>
        <p:spPr>
          <a:xfrm>
            <a:off x="814647" y="1310141"/>
            <a:ext cx="6569379" cy="4237718"/>
          </a:xfrm>
        </p:spPr>
        <p:txBody>
          <a:bodyPr>
            <a:noAutofit/>
          </a:bodyPr>
          <a:lstStyle/>
          <a:p>
            <a:pPr>
              <a:lnSpc>
                <a:spcPct val="180000"/>
              </a:lnSpc>
            </a:pPr>
            <a:endParaRPr lang="en-US" sz="2000">
              <a:solidFill>
                <a:srgbClr val="1D2953"/>
              </a:solidFill>
              <a:latin typeface="Poppins ExtraBold" panose="00000900000000000000" pitchFamily="2" charset="0"/>
              <a:cs typeface="Poppins ExtraBold" panose="00000900000000000000" pitchFamily="2" charset="0"/>
            </a:endParaRPr>
          </a:p>
          <a:p>
            <a:pPr>
              <a:lnSpc>
                <a:spcPct val="180000"/>
              </a:lnSpc>
            </a:pPr>
            <a:endParaRPr lang="en-US" sz="2000">
              <a:solidFill>
                <a:srgbClr val="1D2953"/>
              </a:solidFill>
              <a:latin typeface="Poppins ExtraBold" panose="00000900000000000000" pitchFamily="2" charset="0"/>
              <a:cs typeface="Poppins ExtraBold" panose="00000900000000000000" pitchFamily="2" charset="0"/>
            </a:endParaRPr>
          </a:p>
          <a:p>
            <a:pPr algn="l">
              <a:lnSpc>
                <a:spcPct val="180000"/>
              </a:lnSpc>
              <a:buFont typeface="Arial" panose="020B0604020202020204" pitchFamily="34" charset="0"/>
              <a:buChar char="•"/>
            </a:pPr>
            <a:endParaRPr lang="en-US" sz="2000">
              <a:solidFill>
                <a:srgbClr val="1D2953"/>
              </a:solidFill>
              <a:latin typeface="Poppins ExtraBold" panose="00000900000000000000" pitchFamily="2" charset="0"/>
              <a:cs typeface="Poppins ExtraBold" panose="00000900000000000000" pitchFamily="2" charset="0"/>
            </a:endParaRPr>
          </a:p>
        </p:txBody>
      </p:sp>
      <p:sp>
        <p:nvSpPr>
          <p:cNvPr id="6" name="TextBox 5">
            <a:extLst>
              <a:ext uri="{FF2B5EF4-FFF2-40B4-BE49-F238E27FC236}">
                <a16:creationId xmlns:a16="http://schemas.microsoft.com/office/drawing/2014/main" id="{7D7835ED-CD83-8F13-AFF6-92538DEC7FDE}"/>
              </a:ext>
            </a:extLst>
          </p:cNvPr>
          <p:cNvSpPr txBox="1"/>
          <p:nvPr/>
        </p:nvSpPr>
        <p:spPr>
          <a:xfrm>
            <a:off x="11742820" y="6577810"/>
            <a:ext cx="272832" cy="276999"/>
          </a:xfrm>
          <a:prstGeom prst="rect">
            <a:avLst/>
          </a:prstGeom>
          <a:noFill/>
        </p:spPr>
        <p:txBody>
          <a:bodyPr wrap="none" rtlCol="0">
            <a:spAutoFit/>
          </a:bodyPr>
          <a:lstStyle/>
          <a:p>
            <a:fld id="{6C5A19C2-4D91-094F-A124-F66B4395DF9F}" type="slidenum">
              <a:rPr lang="en-US" sz="1200" smtClean="0">
                <a:solidFill>
                  <a:schemeClr val="bg1"/>
                </a:solidFill>
                <a:latin typeface="Poppins ExtraBold" pitchFamily="2" charset="77"/>
                <a:cs typeface="Poppins ExtraBold" pitchFamily="2" charset="77"/>
              </a:rPr>
              <a:t>12</a:t>
            </a:fld>
            <a:endParaRPr lang="en-US" sz="1200">
              <a:solidFill>
                <a:schemeClr val="bg1"/>
              </a:solidFill>
              <a:latin typeface="Poppins ExtraBold" pitchFamily="2" charset="77"/>
              <a:cs typeface="Poppins ExtraBold" pitchFamily="2" charset="77"/>
            </a:endParaRPr>
          </a:p>
        </p:txBody>
      </p:sp>
      <p:pic>
        <p:nvPicPr>
          <p:cNvPr id="7" name="Picture 6" descr="A black background with white and blue text&#10;&#10;AI-generated content may be incorrect.">
            <a:extLst>
              <a:ext uri="{FF2B5EF4-FFF2-40B4-BE49-F238E27FC236}">
                <a16:creationId xmlns:a16="http://schemas.microsoft.com/office/drawing/2014/main" id="{42F86DC2-2CE6-BA22-0062-5DE0EF5D75A1}"/>
              </a:ext>
            </a:extLst>
          </p:cNvPr>
          <p:cNvPicPr>
            <a:picLocks noChangeAspect="1"/>
          </p:cNvPicPr>
          <p:nvPr/>
        </p:nvPicPr>
        <p:blipFill>
          <a:blip r:embed="rId3">
            <a:extLst>
              <a:ext uri="{28A0092B-C50C-407E-A947-70E740481C1C}">
                <a14:useLocalDpi xmlns:a14="http://schemas.microsoft.com/office/drawing/2010/main" val="0"/>
              </a:ext>
            </a:extLst>
          </a:blip>
          <a:srcRect r="64299"/>
          <a:stretch/>
        </p:blipFill>
        <p:spPr>
          <a:xfrm>
            <a:off x="178088" y="6581235"/>
            <a:ext cx="243153" cy="252000"/>
          </a:xfrm>
          <a:prstGeom prst="rect">
            <a:avLst/>
          </a:prstGeom>
        </p:spPr>
      </p:pic>
      <p:sp>
        <p:nvSpPr>
          <p:cNvPr id="8" name="TextBox 7">
            <a:extLst>
              <a:ext uri="{FF2B5EF4-FFF2-40B4-BE49-F238E27FC236}">
                <a16:creationId xmlns:a16="http://schemas.microsoft.com/office/drawing/2014/main" id="{8821D40C-3F53-37CF-7DC7-30DAB21DF884}"/>
              </a:ext>
            </a:extLst>
          </p:cNvPr>
          <p:cNvSpPr txBox="1"/>
          <p:nvPr/>
        </p:nvSpPr>
        <p:spPr>
          <a:xfrm>
            <a:off x="8489625" y="1441438"/>
            <a:ext cx="3526027" cy="4247317"/>
          </a:xfrm>
          <a:prstGeom prst="rect">
            <a:avLst/>
          </a:prstGeom>
          <a:noFill/>
        </p:spPr>
        <p:txBody>
          <a:bodyPr wrap="square">
            <a:spAutoFit/>
          </a:bodyPr>
          <a:lstStyle/>
          <a:p>
            <a:pPr algn="ctr">
              <a:lnSpc>
                <a:spcPct val="150000"/>
              </a:lnSpc>
            </a:pPr>
            <a:r>
              <a:rPr lang="en-US" b="0" i="0" dirty="0" err="1">
                <a:solidFill>
                  <a:srgbClr val="1D2953"/>
                </a:solidFill>
                <a:effectLst/>
                <a:latin typeface="Poppins ExtraBold" panose="00000900000000000000" pitchFamily="2" charset="0"/>
                <a:cs typeface="Poppins ExtraBold" panose="00000900000000000000" pitchFamily="2" charset="0"/>
              </a:rPr>
              <a:t>OxCryo</a:t>
            </a:r>
            <a:r>
              <a:rPr lang="en-US" dirty="0">
                <a:solidFill>
                  <a:srgbClr val="1D2953"/>
                </a:solidFill>
                <a:latin typeface="Poppins ExtraBold" panose="00000900000000000000" pitchFamily="2" charset="0"/>
                <a:cs typeface="Poppins ExtraBold" panose="00000900000000000000" pitchFamily="2" charset="0"/>
              </a:rPr>
              <a:t> Phenix with 2/9 GM</a:t>
            </a:r>
          </a:p>
          <a:p>
            <a:pPr algn="ctr">
              <a:lnSpc>
                <a:spcPct val="150000"/>
              </a:lnSpc>
            </a:pPr>
            <a:r>
              <a:rPr lang="en-US" dirty="0">
                <a:solidFill>
                  <a:srgbClr val="1D2953"/>
                </a:solidFill>
                <a:latin typeface="Poppins ExtraBold" panose="00000900000000000000" pitchFamily="2" charset="0"/>
                <a:cs typeface="Poppins ExtraBold" panose="00000900000000000000" pitchFamily="2" charset="0"/>
              </a:rPr>
              <a:t>Cryocooler adapted to monitor plasma for future fusion reactor design.</a:t>
            </a:r>
          </a:p>
          <a:p>
            <a:pPr algn="ctr"/>
            <a:endParaRPr lang="en-US" dirty="0">
              <a:solidFill>
                <a:srgbClr val="1D2953"/>
              </a:solidFill>
              <a:latin typeface="Poppins ExtraBold" panose="00000900000000000000" pitchFamily="2" charset="0"/>
              <a:cs typeface="Poppins ExtraBold" panose="00000900000000000000" pitchFamily="2" charset="0"/>
            </a:endParaRPr>
          </a:p>
          <a:p>
            <a:pPr algn="ctr"/>
            <a:endParaRPr lang="en-US" dirty="0">
              <a:solidFill>
                <a:srgbClr val="1D2953"/>
              </a:solidFill>
              <a:latin typeface="Poppins ExtraBold" panose="00000900000000000000" pitchFamily="2" charset="0"/>
              <a:cs typeface="Poppins ExtraBold" panose="00000900000000000000" pitchFamily="2" charset="0"/>
            </a:endParaRPr>
          </a:p>
          <a:p>
            <a:pPr algn="ctr"/>
            <a:r>
              <a:rPr lang="en-US" dirty="0">
                <a:solidFill>
                  <a:srgbClr val="1D2953"/>
                </a:solidFill>
                <a:latin typeface="Poppins ExtraBold" panose="00000900000000000000" pitchFamily="2" charset="0"/>
                <a:cs typeface="Poppins ExtraBold" panose="00000900000000000000" pitchFamily="2" charset="0"/>
              </a:rPr>
              <a:t>Collaboration with</a:t>
            </a:r>
          </a:p>
          <a:p>
            <a:pPr algn="ctr"/>
            <a:endParaRPr lang="en-US" dirty="0">
              <a:solidFill>
                <a:srgbClr val="1D2953"/>
              </a:solidFill>
              <a:latin typeface="Poppins ExtraBold" panose="00000900000000000000" pitchFamily="2" charset="0"/>
              <a:cs typeface="Poppins ExtraBold" panose="00000900000000000000" pitchFamily="2" charset="0"/>
            </a:endParaRPr>
          </a:p>
          <a:p>
            <a:pPr algn="ctr"/>
            <a:r>
              <a:rPr lang="en-US" sz="2000" dirty="0">
                <a:solidFill>
                  <a:srgbClr val="1D2953"/>
                </a:solidFill>
                <a:latin typeface="Poppins ExtraBold" panose="00000900000000000000" pitchFamily="2" charset="0"/>
                <a:cs typeface="Poppins ExtraBold" panose="00000900000000000000" pitchFamily="2" charset="0"/>
              </a:rPr>
              <a:t>Dr Joshua Freeman</a:t>
            </a:r>
          </a:p>
          <a:p>
            <a:pPr algn="ctr"/>
            <a:r>
              <a:rPr lang="en-US" sz="1600" dirty="0">
                <a:solidFill>
                  <a:srgbClr val="1D2953"/>
                </a:solidFill>
                <a:latin typeface="Poppins ExtraBold" panose="00000900000000000000" pitchFamily="2" charset="0"/>
                <a:cs typeface="Poppins ExtraBold" panose="00000900000000000000" pitchFamily="2" charset="0"/>
              </a:rPr>
              <a:t>University of Leeds</a:t>
            </a:r>
          </a:p>
          <a:p>
            <a:pPr algn="ctr"/>
            <a:endParaRPr lang="en-US" dirty="0">
              <a:solidFill>
                <a:srgbClr val="1D2953"/>
              </a:solidFill>
              <a:latin typeface="Poppins ExtraBold" panose="00000900000000000000" pitchFamily="2" charset="0"/>
              <a:cs typeface="Poppins ExtraBold" panose="00000900000000000000" pitchFamily="2" charset="0"/>
            </a:endParaRPr>
          </a:p>
          <a:p>
            <a:pPr algn="ctr"/>
            <a:r>
              <a:rPr lang="en-US" sz="2000" dirty="0">
                <a:solidFill>
                  <a:srgbClr val="1D2953"/>
                </a:solidFill>
                <a:latin typeface="Poppins ExtraBold" panose="00000900000000000000" pitchFamily="2" charset="0"/>
                <a:cs typeface="Poppins ExtraBold" panose="00000900000000000000" pitchFamily="2" charset="0"/>
              </a:rPr>
              <a:t>Dr Alexandru Boboc</a:t>
            </a:r>
          </a:p>
          <a:p>
            <a:pPr algn="ctr"/>
            <a:r>
              <a:rPr lang="en-US" sz="1600" dirty="0">
                <a:solidFill>
                  <a:srgbClr val="1D2953"/>
                </a:solidFill>
                <a:latin typeface="Poppins ExtraBold" panose="00000900000000000000" pitchFamily="2" charset="0"/>
                <a:cs typeface="Poppins ExtraBold" panose="00000900000000000000" pitchFamily="2" charset="0"/>
              </a:rPr>
              <a:t>UK Atomic Energy Authority</a:t>
            </a:r>
            <a:endParaRPr lang="en-US" sz="1600" dirty="0"/>
          </a:p>
        </p:txBody>
      </p:sp>
      <p:pic>
        <p:nvPicPr>
          <p:cNvPr id="9" name="Picture 8" descr="A close-up of a machine&#10;&#10;AI-generated content may be incorrect.">
            <a:extLst>
              <a:ext uri="{FF2B5EF4-FFF2-40B4-BE49-F238E27FC236}">
                <a16:creationId xmlns:a16="http://schemas.microsoft.com/office/drawing/2014/main" id="{B2E59CA9-E043-D068-229A-457037949E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180" y="1191784"/>
            <a:ext cx="8549854" cy="5769413"/>
          </a:xfrm>
          <a:prstGeom prst="rect">
            <a:avLst/>
          </a:prstGeom>
        </p:spPr>
      </p:pic>
    </p:spTree>
    <p:extLst>
      <p:ext uri="{BB962C8B-B14F-4D97-AF65-F5344CB8AC3E}">
        <p14:creationId xmlns:p14="http://schemas.microsoft.com/office/powerpoint/2010/main" val="40172701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CA3B4C-F794-2392-5C0B-A35AF5F56494}"/>
            </a:ext>
          </a:extLst>
        </p:cNvPr>
        <p:cNvGrpSpPr/>
        <p:nvPr/>
      </p:nvGrpSpPr>
      <p:grpSpPr>
        <a:xfrm>
          <a:off x="0" y="0"/>
          <a:ext cx="0" cy="0"/>
          <a:chOff x="0" y="0"/>
          <a:chExt cx="0" cy="0"/>
        </a:xfrm>
      </p:grpSpPr>
      <p:sp>
        <p:nvSpPr>
          <p:cNvPr id="12" name="Title 1">
            <a:extLst>
              <a:ext uri="{FF2B5EF4-FFF2-40B4-BE49-F238E27FC236}">
                <a16:creationId xmlns:a16="http://schemas.microsoft.com/office/drawing/2014/main" id="{B4B62C80-B229-362C-66D2-944A114D116A}"/>
              </a:ext>
            </a:extLst>
          </p:cNvPr>
          <p:cNvSpPr txBox="1">
            <a:spLocks/>
          </p:cNvSpPr>
          <p:nvPr/>
        </p:nvSpPr>
        <p:spPr>
          <a:xfrm>
            <a:off x="814648" y="132162"/>
            <a:ext cx="10928172" cy="116283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b="1" kern="1200" baseline="0">
                <a:solidFill>
                  <a:schemeClr val="tx1"/>
                </a:solidFill>
                <a:latin typeface="Poppins" panose="00000500000000000000" pitchFamily="2" charset="0"/>
                <a:ea typeface="+mj-ea"/>
                <a:cs typeface="+mj-cs"/>
              </a:defRPr>
            </a:lvl1pPr>
          </a:lstStyle>
          <a:p>
            <a:r>
              <a:rPr lang="en-GB" sz="3600">
                <a:solidFill>
                  <a:srgbClr val="1D2953"/>
                </a:solidFill>
                <a:latin typeface="Poppins ExtraBold" panose="00000900000000000000" pitchFamily="2" charset="0"/>
                <a:cs typeface="Poppins ExtraBold" panose="00000900000000000000" pitchFamily="2" charset="0"/>
              </a:rPr>
              <a:t>DYNAMIC ADJUSTMENT OF PERFORMANCE</a:t>
            </a:r>
          </a:p>
        </p:txBody>
      </p:sp>
      <p:sp>
        <p:nvSpPr>
          <p:cNvPr id="3" name="Content Placeholder 2">
            <a:extLst>
              <a:ext uri="{FF2B5EF4-FFF2-40B4-BE49-F238E27FC236}">
                <a16:creationId xmlns:a16="http://schemas.microsoft.com/office/drawing/2014/main" id="{1E9D727B-C7AC-363D-DC90-8029AF4C9FB3}"/>
              </a:ext>
            </a:extLst>
          </p:cNvPr>
          <p:cNvSpPr>
            <a:spLocks noGrp="1"/>
          </p:cNvSpPr>
          <p:nvPr>
            <p:ph idx="1"/>
          </p:nvPr>
        </p:nvSpPr>
        <p:spPr>
          <a:xfrm>
            <a:off x="814647" y="1825625"/>
            <a:ext cx="10537294" cy="2233419"/>
          </a:xfrm>
        </p:spPr>
        <p:txBody>
          <a:bodyPr>
            <a:noAutofit/>
          </a:bodyPr>
          <a:lstStyle/>
          <a:p>
            <a:pPr marL="0" indent="0">
              <a:lnSpc>
                <a:spcPct val="180000"/>
              </a:lnSpc>
              <a:buNone/>
            </a:pPr>
            <a:r>
              <a:rPr lang="en-US" sz="2200">
                <a:solidFill>
                  <a:srgbClr val="1D2953"/>
                </a:solidFill>
                <a:latin typeface="Poppins ExtraBold" panose="00000900000000000000" pitchFamily="2" charset="0"/>
                <a:cs typeface="Poppins ExtraBold" panose="00000900000000000000" pitchFamily="2" charset="0"/>
              </a:rPr>
              <a:t>Dynamic adjustment of performance balances</a:t>
            </a:r>
            <a:r>
              <a:rPr lang="en-US" sz="2200">
                <a:solidFill>
                  <a:srgbClr val="C10866"/>
                </a:solidFill>
                <a:latin typeface="Poppins ExtraBold" panose="00000900000000000000" pitchFamily="2" charset="0"/>
                <a:cs typeface="Poppins ExtraBold" panose="00000900000000000000" pitchFamily="2" charset="0"/>
              </a:rPr>
              <a:t> energy efficiency</a:t>
            </a:r>
            <a:r>
              <a:rPr lang="en-US" sz="2200">
                <a:solidFill>
                  <a:srgbClr val="1D2953"/>
                </a:solidFill>
                <a:latin typeface="Poppins ExtraBold" panose="00000900000000000000" pitchFamily="2" charset="0"/>
                <a:cs typeface="Poppins ExtraBold" panose="00000900000000000000" pitchFamily="2" charset="0"/>
              </a:rPr>
              <a:t>,</a:t>
            </a:r>
          </a:p>
          <a:p>
            <a:pPr marL="0" indent="0">
              <a:lnSpc>
                <a:spcPct val="180000"/>
              </a:lnSpc>
              <a:buNone/>
            </a:pPr>
            <a:r>
              <a:rPr lang="en-US" sz="2200">
                <a:solidFill>
                  <a:srgbClr val="1D2953"/>
                </a:solidFill>
                <a:latin typeface="Poppins ExtraBold" panose="00000900000000000000" pitchFamily="2" charset="0"/>
                <a:cs typeface="Poppins ExtraBold" panose="00000900000000000000" pitchFamily="2" charset="0"/>
              </a:rPr>
              <a:t>increases </a:t>
            </a:r>
            <a:r>
              <a:rPr lang="en-US" sz="2200">
                <a:solidFill>
                  <a:srgbClr val="C10866"/>
                </a:solidFill>
                <a:latin typeface="Poppins ExtraBold" panose="00000900000000000000" pitchFamily="2" charset="0"/>
                <a:cs typeface="Poppins ExtraBold" panose="00000900000000000000" pitchFamily="2" charset="0"/>
              </a:rPr>
              <a:t>cryocooler longevity </a:t>
            </a:r>
            <a:r>
              <a:rPr lang="en-US" sz="2200">
                <a:solidFill>
                  <a:srgbClr val="1D2953"/>
                </a:solidFill>
                <a:latin typeface="Poppins ExtraBold" panose="00000900000000000000" pitchFamily="2" charset="0"/>
                <a:cs typeface="Poppins ExtraBold" panose="00000900000000000000" pitchFamily="2" charset="0"/>
              </a:rPr>
              <a:t>and cooling capacity,</a:t>
            </a:r>
          </a:p>
          <a:p>
            <a:pPr marL="0" indent="0">
              <a:lnSpc>
                <a:spcPct val="180000"/>
              </a:lnSpc>
              <a:buNone/>
            </a:pPr>
            <a:r>
              <a:rPr lang="en-US" sz="2200">
                <a:solidFill>
                  <a:srgbClr val="1D2953"/>
                </a:solidFill>
                <a:latin typeface="Poppins ExtraBold" panose="00000900000000000000" pitchFamily="2" charset="0"/>
                <a:cs typeface="Poppins ExtraBold" panose="00000900000000000000" pitchFamily="2" charset="0"/>
              </a:rPr>
              <a:t>and allows for </a:t>
            </a:r>
            <a:r>
              <a:rPr lang="en-US" sz="2200">
                <a:solidFill>
                  <a:srgbClr val="C10866"/>
                </a:solidFill>
                <a:latin typeface="Poppins ExtraBold" panose="00000900000000000000" pitchFamily="2" charset="0"/>
                <a:cs typeface="Poppins ExtraBold" panose="00000900000000000000" pitchFamily="2" charset="0"/>
              </a:rPr>
              <a:t>customizable cooling strategies</a:t>
            </a:r>
          </a:p>
          <a:p>
            <a:pPr>
              <a:lnSpc>
                <a:spcPct val="180000"/>
              </a:lnSpc>
            </a:pPr>
            <a:endParaRPr lang="en-US" sz="2000">
              <a:solidFill>
                <a:srgbClr val="1D2953"/>
              </a:solidFill>
              <a:latin typeface="Poppins ExtraBold" panose="00000900000000000000" pitchFamily="2" charset="0"/>
              <a:cs typeface="Poppins ExtraBold" panose="00000900000000000000" pitchFamily="2" charset="0"/>
            </a:endParaRPr>
          </a:p>
          <a:p>
            <a:pPr algn="l">
              <a:lnSpc>
                <a:spcPct val="180000"/>
              </a:lnSpc>
              <a:buFont typeface="Arial" panose="020B0604020202020204" pitchFamily="34" charset="0"/>
              <a:buChar char="•"/>
            </a:pPr>
            <a:endParaRPr lang="en-US" sz="2000">
              <a:solidFill>
                <a:srgbClr val="1D2953"/>
              </a:solidFill>
              <a:latin typeface="Poppins ExtraBold" panose="00000900000000000000" pitchFamily="2" charset="0"/>
              <a:cs typeface="Poppins ExtraBold" panose="00000900000000000000" pitchFamily="2" charset="0"/>
            </a:endParaRPr>
          </a:p>
        </p:txBody>
      </p:sp>
      <p:sp>
        <p:nvSpPr>
          <p:cNvPr id="7" name="TextBox 6">
            <a:extLst>
              <a:ext uri="{FF2B5EF4-FFF2-40B4-BE49-F238E27FC236}">
                <a16:creationId xmlns:a16="http://schemas.microsoft.com/office/drawing/2014/main" id="{E9AF4671-F772-273B-9169-9E7AD37828BD}"/>
              </a:ext>
            </a:extLst>
          </p:cNvPr>
          <p:cNvSpPr txBox="1"/>
          <p:nvPr/>
        </p:nvSpPr>
        <p:spPr>
          <a:xfrm>
            <a:off x="11742820" y="6577810"/>
            <a:ext cx="272832" cy="276999"/>
          </a:xfrm>
          <a:prstGeom prst="rect">
            <a:avLst/>
          </a:prstGeom>
          <a:noFill/>
        </p:spPr>
        <p:txBody>
          <a:bodyPr wrap="none" rtlCol="0">
            <a:spAutoFit/>
          </a:bodyPr>
          <a:lstStyle/>
          <a:p>
            <a:fld id="{6C5A19C2-4D91-094F-A124-F66B4395DF9F}" type="slidenum">
              <a:rPr lang="en-US" sz="1200" smtClean="0">
                <a:solidFill>
                  <a:schemeClr val="bg1"/>
                </a:solidFill>
                <a:latin typeface="Poppins ExtraBold" pitchFamily="2" charset="77"/>
                <a:cs typeface="Poppins ExtraBold" pitchFamily="2" charset="77"/>
              </a:rPr>
              <a:t>13</a:t>
            </a:fld>
            <a:endParaRPr lang="en-US" sz="1200">
              <a:solidFill>
                <a:schemeClr val="bg1"/>
              </a:solidFill>
              <a:latin typeface="Poppins ExtraBold" pitchFamily="2" charset="77"/>
              <a:cs typeface="Poppins ExtraBold" pitchFamily="2" charset="77"/>
            </a:endParaRPr>
          </a:p>
        </p:txBody>
      </p:sp>
      <p:pic>
        <p:nvPicPr>
          <p:cNvPr id="8" name="Picture 7" descr="A black background with white and blue text&#10;&#10;AI-generated content may be incorrect.">
            <a:extLst>
              <a:ext uri="{FF2B5EF4-FFF2-40B4-BE49-F238E27FC236}">
                <a16:creationId xmlns:a16="http://schemas.microsoft.com/office/drawing/2014/main" id="{4BA706D3-4461-6D07-FBBF-11749CA62024}"/>
              </a:ext>
            </a:extLst>
          </p:cNvPr>
          <p:cNvPicPr>
            <a:picLocks noChangeAspect="1"/>
          </p:cNvPicPr>
          <p:nvPr/>
        </p:nvPicPr>
        <p:blipFill>
          <a:blip r:embed="rId3">
            <a:extLst>
              <a:ext uri="{28A0092B-C50C-407E-A947-70E740481C1C}">
                <a14:useLocalDpi xmlns:a14="http://schemas.microsoft.com/office/drawing/2010/main" val="0"/>
              </a:ext>
            </a:extLst>
          </a:blip>
          <a:srcRect r="64299"/>
          <a:stretch/>
        </p:blipFill>
        <p:spPr>
          <a:xfrm>
            <a:off x="178088" y="6581235"/>
            <a:ext cx="243153" cy="252000"/>
          </a:xfrm>
          <a:prstGeom prst="rect">
            <a:avLst/>
          </a:prstGeom>
        </p:spPr>
      </p:pic>
      <p:sp>
        <p:nvSpPr>
          <p:cNvPr id="15" name="Content Placeholder 2">
            <a:extLst>
              <a:ext uri="{FF2B5EF4-FFF2-40B4-BE49-F238E27FC236}">
                <a16:creationId xmlns:a16="http://schemas.microsoft.com/office/drawing/2014/main" id="{59ED894C-AA9E-5A96-6708-8C9454888E0F}"/>
              </a:ext>
            </a:extLst>
          </p:cNvPr>
          <p:cNvSpPr txBox="1">
            <a:spLocks/>
          </p:cNvSpPr>
          <p:nvPr/>
        </p:nvSpPr>
        <p:spPr>
          <a:xfrm>
            <a:off x="827353" y="4721300"/>
            <a:ext cx="10537294" cy="116283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ource Sans Pro" panose="020B0503030403020204" pitchFamily="34" charset="0"/>
                <a:ea typeface="Source Sans Pro" panose="020B0503030403020204" pitchFamily="34" charset="0"/>
                <a:cs typeface="Poppins" panose="000005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ource Sans Pro" panose="020B0503030403020204" pitchFamily="34" charset="0"/>
                <a:ea typeface="Source Sans Pro" panose="020B0503030403020204" pitchFamily="34" charset="0"/>
                <a:cs typeface="Poppins" panose="000005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ource Sans Pro" panose="020B0503030403020204" pitchFamily="34" charset="0"/>
                <a:ea typeface="Source Sans Pro" panose="020B0503030403020204" pitchFamily="34" charset="0"/>
                <a:cs typeface="Poppins" panose="000005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Poppins" panose="000005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Poppins" panose="000005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80000"/>
              </a:lnSpc>
              <a:buFont typeface="Arial" panose="020B0604020202020204" pitchFamily="34" charset="0"/>
              <a:buNone/>
            </a:pPr>
            <a:r>
              <a:rPr lang="en-US" sz="3600">
                <a:solidFill>
                  <a:srgbClr val="1D2953"/>
                </a:solidFill>
                <a:latin typeface="Poppins ExtraBold" panose="00000900000000000000" pitchFamily="2" charset="0"/>
                <a:cs typeface="Poppins ExtraBold" panose="00000900000000000000" pitchFamily="2" charset="0"/>
              </a:rPr>
              <a:t>REAL LIFE SCENARIOS FROM OUR CUSTOMERS</a:t>
            </a:r>
          </a:p>
          <a:p>
            <a:pPr algn="ctr">
              <a:lnSpc>
                <a:spcPct val="180000"/>
              </a:lnSpc>
            </a:pPr>
            <a:endParaRPr lang="en-US" sz="2000">
              <a:solidFill>
                <a:srgbClr val="1D2953"/>
              </a:solidFill>
              <a:latin typeface="Poppins ExtraBold" panose="00000900000000000000" pitchFamily="2" charset="0"/>
              <a:cs typeface="Poppins ExtraBold" panose="00000900000000000000" pitchFamily="2" charset="0"/>
            </a:endParaRPr>
          </a:p>
        </p:txBody>
      </p:sp>
    </p:spTree>
    <p:extLst>
      <p:ext uri="{BB962C8B-B14F-4D97-AF65-F5344CB8AC3E}">
        <p14:creationId xmlns:p14="http://schemas.microsoft.com/office/powerpoint/2010/main" val="1065160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1CD598-2CC5-6973-AC94-593A611E7F95}"/>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CBD73BD0-0410-1EFE-919D-76FFFEC7DD54}"/>
              </a:ext>
            </a:extLst>
          </p:cNvPr>
          <p:cNvSpPr/>
          <p:nvPr/>
        </p:nvSpPr>
        <p:spPr>
          <a:xfrm>
            <a:off x="-150922" y="0"/>
            <a:ext cx="12368980" cy="6511962"/>
          </a:xfrm>
          <a:prstGeom prst="rect">
            <a:avLst/>
          </a:prstGeom>
          <a:gradFill flip="none" rotWithShape="1">
            <a:gsLst>
              <a:gs pos="0">
                <a:schemeClr val="bg1">
                  <a:alpha val="10000"/>
                </a:schemeClr>
              </a:gs>
              <a:gs pos="27000">
                <a:schemeClr val="bg1">
                  <a:alpha val="70029"/>
                </a:schemeClr>
              </a:gs>
              <a:gs pos="100000">
                <a:schemeClr val="bg1"/>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Picture 30" descr="A screenshot of a diagram&#10;&#10;AI-generated content may be incorrect.">
            <a:extLst>
              <a:ext uri="{FF2B5EF4-FFF2-40B4-BE49-F238E27FC236}">
                <a16:creationId xmlns:a16="http://schemas.microsoft.com/office/drawing/2014/main" id="{F581F5DA-BBFE-87F8-389A-A87BF9CCAD05}"/>
              </a:ext>
            </a:extLst>
          </p:cNvPr>
          <p:cNvPicPr>
            <a:picLocks noChangeAspect="1"/>
          </p:cNvPicPr>
          <p:nvPr/>
        </p:nvPicPr>
        <p:blipFill>
          <a:blip r:embed="rId3">
            <a:extLst>
              <a:ext uri="{28A0092B-C50C-407E-A947-70E740481C1C}">
                <a14:useLocalDpi xmlns:a14="http://schemas.microsoft.com/office/drawing/2010/main" val="0"/>
              </a:ext>
            </a:extLst>
          </a:blip>
          <a:srcRect l="-171" t="-108" r="50318" b="76711"/>
          <a:stretch/>
        </p:blipFill>
        <p:spPr>
          <a:xfrm>
            <a:off x="4182655" y="349728"/>
            <a:ext cx="4800956" cy="2475572"/>
          </a:xfrm>
          <a:prstGeom prst="rect">
            <a:avLst/>
          </a:prstGeom>
        </p:spPr>
      </p:pic>
      <p:sp>
        <p:nvSpPr>
          <p:cNvPr id="16" name="Title 1">
            <a:extLst>
              <a:ext uri="{FF2B5EF4-FFF2-40B4-BE49-F238E27FC236}">
                <a16:creationId xmlns:a16="http://schemas.microsoft.com/office/drawing/2014/main" id="{7C8D673B-B310-4091-49B9-9676F1FAE352}"/>
              </a:ext>
            </a:extLst>
          </p:cNvPr>
          <p:cNvSpPr>
            <a:spLocks noGrp="1"/>
          </p:cNvSpPr>
          <p:nvPr>
            <p:ph type="title"/>
          </p:nvPr>
        </p:nvSpPr>
        <p:spPr>
          <a:xfrm>
            <a:off x="257090" y="357448"/>
            <a:ext cx="3846563" cy="6306913"/>
          </a:xfrm>
        </p:spPr>
        <p:txBody>
          <a:bodyPr>
            <a:normAutofit/>
          </a:bodyPr>
          <a:lstStyle/>
          <a:p>
            <a:pPr>
              <a:lnSpc>
                <a:spcPct val="150000"/>
              </a:lnSpc>
            </a:pPr>
            <a:r>
              <a:rPr lang="en-GB" sz="3000">
                <a:solidFill>
                  <a:srgbClr val="1D2953"/>
                </a:solidFill>
                <a:latin typeface="Poppins ExtraBold" panose="00000900000000000000" pitchFamily="2" charset="0"/>
                <a:cs typeface="Poppins ExtraBold" panose="00000900000000000000" pitchFamily="2" charset="0"/>
              </a:rPr>
              <a:t>SCENARIO #1:</a:t>
            </a:r>
            <a:br>
              <a:rPr lang="en-GB" sz="3000">
                <a:solidFill>
                  <a:srgbClr val="1D2953"/>
                </a:solidFill>
                <a:latin typeface="Poppins ExtraBold" panose="00000900000000000000" pitchFamily="2" charset="0"/>
                <a:cs typeface="Poppins ExtraBold" panose="00000900000000000000" pitchFamily="2" charset="0"/>
              </a:rPr>
            </a:br>
            <a:br>
              <a:rPr lang="en-GB" sz="3000">
                <a:solidFill>
                  <a:srgbClr val="1D2953"/>
                </a:solidFill>
                <a:latin typeface="Poppins ExtraBold" panose="00000900000000000000" pitchFamily="2" charset="0"/>
                <a:cs typeface="Poppins ExtraBold" panose="00000900000000000000" pitchFamily="2" charset="0"/>
              </a:rPr>
            </a:br>
            <a:br>
              <a:rPr lang="en-GB" sz="3000">
                <a:solidFill>
                  <a:srgbClr val="1D2953"/>
                </a:solidFill>
                <a:latin typeface="Poppins ExtraBold" panose="00000900000000000000" pitchFamily="2" charset="0"/>
                <a:cs typeface="Poppins ExtraBold" panose="00000900000000000000" pitchFamily="2" charset="0"/>
              </a:rPr>
            </a:br>
            <a:r>
              <a:rPr lang="en-GB" sz="3000">
                <a:solidFill>
                  <a:srgbClr val="1D2953"/>
                </a:solidFill>
                <a:latin typeface="Poppins ExtraBold" panose="00000900000000000000" pitchFamily="2" charset="0"/>
                <a:cs typeface="Poppins ExtraBold" panose="00000900000000000000" pitchFamily="2" charset="0"/>
              </a:rPr>
              <a:t>LOW HEAT</a:t>
            </a:r>
            <a:br>
              <a:rPr lang="en-GB" sz="3000">
                <a:solidFill>
                  <a:srgbClr val="1D2953"/>
                </a:solidFill>
                <a:latin typeface="Poppins ExtraBold" panose="00000900000000000000" pitchFamily="2" charset="0"/>
                <a:cs typeface="Poppins ExtraBold" panose="00000900000000000000" pitchFamily="2" charset="0"/>
              </a:rPr>
            </a:br>
            <a:r>
              <a:rPr lang="en-GB" sz="3000">
                <a:solidFill>
                  <a:srgbClr val="1D2953"/>
                </a:solidFill>
                <a:latin typeface="Poppins ExtraBold" panose="00000900000000000000" pitchFamily="2" charset="0"/>
                <a:cs typeface="Poppins ExtraBold" panose="00000900000000000000" pitchFamily="2" charset="0"/>
              </a:rPr>
              <a:t>LOAD DEMAND</a:t>
            </a:r>
            <a:br>
              <a:rPr lang="en-GB" sz="3000">
                <a:solidFill>
                  <a:srgbClr val="1D2953"/>
                </a:solidFill>
                <a:latin typeface="Poppins ExtraBold" panose="00000900000000000000" pitchFamily="2" charset="0"/>
                <a:cs typeface="Poppins ExtraBold" panose="00000900000000000000" pitchFamily="2" charset="0"/>
              </a:rPr>
            </a:br>
            <a:br>
              <a:rPr lang="en-GB" sz="3000">
                <a:solidFill>
                  <a:srgbClr val="1D2953"/>
                </a:solidFill>
                <a:latin typeface="Poppins ExtraBold" panose="00000900000000000000" pitchFamily="2" charset="0"/>
                <a:cs typeface="Poppins ExtraBold" panose="00000900000000000000" pitchFamily="2" charset="0"/>
              </a:rPr>
            </a:br>
            <a:endParaRPr lang="en-GB" sz="3000">
              <a:solidFill>
                <a:srgbClr val="1D2953"/>
              </a:solidFill>
              <a:latin typeface="Poppins ExtraBold" panose="00000900000000000000" pitchFamily="2" charset="0"/>
              <a:cs typeface="Poppins ExtraBold" panose="00000900000000000000" pitchFamily="2" charset="0"/>
            </a:endParaRPr>
          </a:p>
        </p:txBody>
      </p:sp>
      <p:sp>
        <p:nvSpPr>
          <p:cNvPr id="18" name="TextBox 17">
            <a:extLst>
              <a:ext uri="{FF2B5EF4-FFF2-40B4-BE49-F238E27FC236}">
                <a16:creationId xmlns:a16="http://schemas.microsoft.com/office/drawing/2014/main" id="{96FD0A85-70EE-8DE8-AED2-612976FE5711}"/>
              </a:ext>
            </a:extLst>
          </p:cNvPr>
          <p:cNvSpPr txBox="1"/>
          <p:nvPr/>
        </p:nvSpPr>
        <p:spPr>
          <a:xfrm>
            <a:off x="11742820" y="6577810"/>
            <a:ext cx="272832" cy="276999"/>
          </a:xfrm>
          <a:prstGeom prst="rect">
            <a:avLst/>
          </a:prstGeom>
          <a:noFill/>
        </p:spPr>
        <p:txBody>
          <a:bodyPr wrap="none" rtlCol="0">
            <a:spAutoFit/>
          </a:bodyPr>
          <a:lstStyle/>
          <a:p>
            <a:fld id="{6C5A19C2-4D91-094F-A124-F66B4395DF9F}" type="slidenum">
              <a:rPr lang="en-US" sz="1200" smtClean="0">
                <a:solidFill>
                  <a:schemeClr val="bg1"/>
                </a:solidFill>
                <a:latin typeface="Poppins ExtraBold" pitchFamily="2" charset="77"/>
                <a:cs typeface="Poppins ExtraBold" pitchFamily="2" charset="77"/>
              </a:rPr>
              <a:t>14</a:t>
            </a:fld>
            <a:endParaRPr lang="en-US" sz="1200">
              <a:solidFill>
                <a:schemeClr val="bg1"/>
              </a:solidFill>
              <a:latin typeface="Poppins ExtraBold" pitchFamily="2" charset="77"/>
              <a:cs typeface="Poppins ExtraBold" pitchFamily="2" charset="77"/>
            </a:endParaRPr>
          </a:p>
        </p:txBody>
      </p:sp>
      <p:pic>
        <p:nvPicPr>
          <p:cNvPr id="19" name="Picture 18" descr="A black background with white and blue text&#10;&#10;AI-generated content may be incorrect.">
            <a:extLst>
              <a:ext uri="{FF2B5EF4-FFF2-40B4-BE49-F238E27FC236}">
                <a16:creationId xmlns:a16="http://schemas.microsoft.com/office/drawing/2014/main" id="{BC5F99ED-870D-8317-90AF-3D23C7EE4A2C}"/>
              </a:ext>
            </a:extLst>
          </p:cNvPr>
          <p:cNvPicPr>
            <a:picLocks noChangeAspect="1"/>
          </p:cNvPicPr>
          <p:nvPr/>
        </p:nvPicPr>
        <p:blipFill>
          <a:blip r:embed="rId4">
            <a:extLst>
              <a:ext uri="{28A0092B-C50C-407E-A947-70E740481C1C}">
                <a14:useLocalDpi xmlns:a14="http://schemas.microsoft.com/office/drawing/2010/main" val="0"/>
              </a:ext>
            </a:extLst>
          </a:blip>
          <a:srcRect r="64299"/>
          <a:stretch/>
        </p:blipFill>
        <p:spPr>
          <a:xfrm>
            <a:off x="178088" y="6581235"/>
            <a:ext cx="243153" cy="252000"/>
          </a:xfrm>
          <a:prstGeom prst="rect">
            <a:avLst/>
          </a:prstGeom>
        </p:spPr>
      </p:pic>
      <p:sp>
        <p:nvSpPr>
          <p:cNvPr id="23" name="Title 1">
            <a:extLst>
              <a:ext uri="{FF2B5EF4-FFF2-40B4-BE49-F238E27FC236}">
                <a16:creationId xmlns:a16="http://schemas.microsoft.com/office/drawing/2014/main" id="{2F9EFD81-598C-8BF3-4B36-2BB34FF478C5}"/>
              </a:ext>
            </a:extLst>
          </p:cNvPr>
          <p:cNvSpPr txBox="1">
            <a:spLocks/>
          </p:cNvSpPr>
          <p:nvPr/>
        </p:nvSpPr>
        <p:spPr>
          <a:xfrm>
            <a:off x="8681409" y="1332877"/>
            <a:ext cx="3846563" cy="114269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b="1" kern="1200" baseline="0">
                <a:solidFill>
                  <a:schemeClr val="tx1"/>
                </a:solidFill>
                <a:latin typeface="Poppins" panose="00000500000000000000" pitchFamily="2" charset="0"/>
                <a:ea typeface="+mj-ea"/>
                <a:cs typeface="+mj-cs"/>
              </a:defRPr>
            </a:lvl1pPr>
          </a:lstStyle>
          <a:p>
            <a:r>
              <a:rPr lang="en-GB" sz="3000">
                <a:solidFill>
                  <a:srgbClr val="1D2953"/>
                </a:solidFill>
                <a:latin typeface="Poppins ExtraBold" panose="00000900000000000000" pitchFamily="2" charset="0"/>
                <a:cs typeface="Poppins ExtraBold" panose="00000900000000000000" pitchFamily="2" charset="0"/>
              </a:rPr>
              <a:t>current</a:t>
            </a:r>
          </a:p>
          <a:p>
            <a:r>
              <a:rPr lang="en-GB" sz="3000">
                <a:solidFill>
                  <a:srgbClr val="1D2953"/>
                </a:solidFill>
                <a:latin typeface="Poppins ExtraBold" panose="00000900000000000000" pitchFamily="2" charset="0"/>
                <a:cs typeface="Poppins ExtraBold" panose="00000900000000000000" pitchFamily="2" charset="0"/>
              </a:rPr>
              <a:t>approach</a:t>
            </a:r>
          </a:p>
        </p:txBody>
      </p:sp>
      <p:sp>
        <p:nvSpPr>
          <p:cNvPr id="24" name="Title 1">
            <a:extLst>
              <a:ext uri="{FF2B5EF4-FFF2-40B4-BE49-F238E27FC236}">
                <a16:creationId xmlns:a16="http://schemas.microsoft.com/office/drawing/2014/main" id="{AF6A40DB-6B6C-7BC5-193C-491A404AED41}"/>
              </a:ext>
            </a:extLst>
          </p:cNvPr>
          <p:cNvSpPr txBox="1">
            <a:spLocks/>
          </p:cNvSpPr>
          <p:nvPr/>
        </p:nvSpPr>
        <p:spPr>
          <a:xfrm>
            <a:off x="8681408" y="3002748"/>
            <a:ext cx="3846563" cy="1142695"/>
          </a:xfrm>
          <a:prstGeom prst="rect">
            <a:avLst/>
          </a:prstGeom>
        </p:spPr>
        <p:txBody>
          <a:bodyPr vert="horz" lIns="91440" tIns="45720" rIns="91440" bIns="45720" rtlCol="0" anchor="ctr">
            <a:normAutofit fontScale="92500" lnSpcReduction="10000"/>
          </a:bodyPr>
          <a:lstStyle>
            <a:lvl1pPr algn="ctr" defTabSz="914400" rtl="0" eaLnBrk="1" latinLnBrk="0" hangingPunct="1">
              <a:lnSpc>
                <a:spcPct val="90000"/>
              </a:lnSpc>
              <a:spcBef>
                <a:spcPct val="0"/>
              </a:spcBef>
              <a:buNone/>
              <a:defRPr sz="4400" b="1" kern="1200" baseline="0">
                <a:solidFill>
                  <a:schemeClr val="tx1"/>
                </a:solidFill>
                <a:latin typeface="Poppins" panose="00000500000000000000" pitchFamily="2" charset="0"/>
                <a:ea typeface="+mj-ea"/>
                <a:cs typeface="+mj-cs"/>
              </a:defRPr>
            </a:lvl1pPr>
          </a:lstStyle>
          <a:p>
            <a:r>
              <a:rPr lang="en-GB" sz="3000">
                <a:solidFill>
                  <a:srgbClr val="1D2953"/>
                </a:solidFill>
                <a:latin typeface="Poppins ExtraBold" panose="00000900000000000000" pitchFamily="2" charset="0"/>
                <a:cs typeface="Poppins ExtraBold" panose="00000900000000000000" pitchFamily="2" charset="0"/>
              </a:rPr>
              <a:t>lengthen maintenance intervals</a:t>
            </a:r>
          </a:p>
        </p:txBody>
      </p:sp>
      <p:sp>
        <p:nvSpPr>
          <p:cNvPr id="25" name="Title 1">
            <a:extLst>
              <a:ext uri="{FF2B5EF4-FFF2-40B4-BE49-F238E27FC236}">
                <a16:creationId xmlns:a16="http://schemas.microsoft.com/office/drawing/2014/main" id="{ACC660A4-75AF-9982-09B2-E2ABEC291003}"/>
              </a:ext>
            </a:extLst>
          </p:cNvPr>
          <p:cNvSpPr txBox="1">
            <a:spLocks/>
          </p:cNvSpPr>
          <p:nvPr/>
        </p:nvSpPr>
        <p:spPr>
          <a:xfrm>
            <a:off x="8681407" y="4909601"/>
            <a:ext cx="3846563" cy="1142695"/>
          </a:xfrm>
          <a:prstGeom prst="rect">
            <a:avLst/>
          </a:prstGeom>
        </p:spPr>
        <p:txBody>
          <a:bodyPr vert="horz" lIns="91440" tIns="45720" rIns="91440" bIns="45720" rtlCol="0" anchor="ctr">
            <a:normAutofit fontScale="92500" lnSpcReduction="10000"/>
          </a:bodyPr>
          <a:lstStyle>
            <a:lvl1pPr algn="ctr" defTabSz="914400" rtl="0" eaLnBrk="1" latinLnBrk="0" hangingPunct="1">
              <a:lnSpc>
                <a:spcPct val="90000"/>
              </a:lnSpc>
              <a:spcBef>
                <a:spcPct val="0"/>
              </a:spcBef>
              <a:buNone/>
              <a:defRPr sz="4400" b="1" kern="1200" baseline="0">
                <a:solidFill>
                  <a:schemeClr val="tx1"/>
                </a:solidFill>
                <a:latin typeface="Poppins" panose="00000500000000000000" pitchFamily="2" charset="0"/>
                <a:ea typeface="+mj-ea"/>
                <a:cs typeface="+mj-cs"/>
              </a:defRPr>
            </a:lvl1pPr>
          </a:lstStyle>
          <a:p>
            <a:r>
              <a:rPr lang="en-GB" sz="3000">
                <a:solidFill>
                  <a:srgbClr val="1D2953"/>
                </a:solidFill>
                <a:latin typeface="Poppins ExtraBold" panose="00000900000000000000" pitchFamily="2" charset="0"/>
                <a:cs typeface="Poppins ExtraBold" panose="00000900000000000000" pitchFamily="2" charset="0"/>
              </a:rPr>
              <a:t>reduce</a:t>
            </a:r>
          </a:p>
          <a:p>
            <a:r>
              <a:rPr lang="en-GB" sz="3000">
                <a:solidFill>
                  <a:srgbClr val="1D2953"/>
                </a:solidFill>
                <a:latin typeface="Poppins ExtraBold" panose="00000900000000000000" pitchFamily="2" charset="0"/>
                <a:cs typeface="Poppins ExtraBold" panose="00000900000000000000" pitchFamily="2" charset="0"/>
              </a:rPr>
              <a:t>power consumption</a:t>
            </a:r>
          </a:p>
        </p:txBody>
      </p:sp>
      <p:pic>
        <p:nvPicPr>
          <p:cNvPr id="33" name="Picture 32" descr="A screenshot of a diagram&#10;&#10;AI-generated content may be incorrect.">
            <a:extLst>
              <a:ext uri="{FF2B5EF4-FFF2-40B4-BE49-F238E27FC236}">
                <a16:creationId xmlns:a16="http://schemas.microsoft.com/office/drawing/2014/main" id="{3DC34C0A-49C1-CF65-C5EB-AF97358A0484}"/>
              </a:ext>
            </a:extLst>
          </p:cNvPr>
          <p:cNvPicPr>
            <a:picLocks noChangeAspect="1"/>
          </p:cNvPicPr>
          <p:nvPr/>
        </p:nvPicPr>
        <p:blipFill>
          <a:blip r:embed="rId3">
            <a:extLst>
              <a:ext uri="{28A0092B-C50C-407E-A947-70E740481C1C}">
                <a14:useLocalDpi xmlns:a14="http://schemas.microsoft.com/office/drawing/2010/main" val="0"/>
              </a:ext>
            </a:extLst>
          </a:blip>
          <a:srcRect l="-171" t="23289" r="50318" b="61356"/>
          <a:stretch/>
        </p:blipFill>
        <p:spPr>
          <a:xfrm>
            <a:off x="4182655" y="2825300"/>
            <a:ext cx="4800956" cy="1624635"/>
          </a:xfrm>
          <a:prstGeom prst="rect">
            <a:avLst/>
          </a:prstGeom>
        </p:spPr>
      </p:pic>
      <p:pic>
        <p:nvPicPr>
          <p:cNvPr id="34" name="Picture 33" descr="A screenshot of a diagram&#10;&#10;AI-generated content may be incorrect.">
            <a:extLst>
              <a:ext uri="{FF2B5EF4-FFF2-40B4-BE49-F238E27FC236}">
                <a16:creationId xmlns:a16="http://schemas.microsoft.com/office/drawing/2014/main" id="{81FD841F-1A92-6552-01F0-A901EC156D05}"/>
              </a:ext>
            </a:extLst>
          </p:cNvPr>
          <p:cNvPicPr>
            <a:picLocks noChangeAspect="1"/>
          </p:cNvPicPr>
          <p:nvPr/>
        </p:nvPicPr>
        <p:blipFill>
          <a:blip r:embed="rId3">
            <a:extLst>
              <a:ext uri="{28A0092B-C50C-407E-A947-70E740481C1C}">
                <a14:useLocalDpi xmlns:a14="http://schemas.microsoft.com/office/drawing/2010/main" val="0"/>
              </a:ext>
            </a:extLst>
          </a:blip>
          <a:srcRect l="-171" t="37443" r="50318" b="41868"/>
          <a:stretch/>
        </p:blipFill>
        <p:spPr>
          <a:xfrm>
            <a:off x="4182655" y="4322890"/>
            <a:ext cx="4800956" cy="2189071"/>
          </a:xfrm>
          <a:prstGeom prst="rect">
            <a:avLst/>
          </a:prstGeom>
        </p:spPr>
      </p:pic>
    </p:spTree>
    <p:extLst>
      <p:ext uri="{BB962C8B-B14F-4D97-AF65-F5344CB8AC3E}">
        <p14:creationId xmlns:p14="http://schemas.microsoft.com/office/powerpoint/2010/main" val="292275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EF29A4-FA93-A83A-7ED5-FA9B92EFEC1A}"/>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06350F18-BB95-D1C3-4A6A-09FC2B10FC58}"/>
              </a:ext>
            </a:extLst>
          </p:cNvPr>
          <p:cNvSpPr/>
          <p:nvPr/>
        </p:nvSpPr>
        <p:spPr>
          <a:xfrm>
            <a:off x="-147484" y="0"/>
            <a:ext cx="12368980" cy="6511962"/>
          </a:xfrm>
          <a:prstGeom prst="rect">
            <a:avLst/>
          </a:prstGeom>
          <a:gradFill flip="none" rotWithShape="1">
            <a:gsLst>
              <a:gs pos="0">
                <a:schemeClr val="bg1">
                  <a:alpha val="10000"/>
                </a:schemeClr>
              </a:gs>
              <a:gs pos="27000">
                <a:schemeClr val="bg1">
                  <a:alpha val="70029"/>
                </a:schemeClr>
              </a:gs>
              <a:gs pos="100000">
                <a:schemeClr val="bg1"/>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descr="A screenshot of a diagram&#10;&#10;AI-generated content may be incorrect.">
            <a:extLst>
              <a:ext uri="{FF2B5EF4-FFF2-40B4-BE49-F238E27FC236}">
                <a16:creationId xmlns:a16="http://schemas.microsoft.com/office/drawing/2014/main" id="{DC7994CF-4BCE-D4FF-FF23-5FCEE47CC777}"/>
              </a:ext>
            </a:extLst>
          </p:cNvPr>
          <p:cNvPicPr>
            <a:picLocks noChangeAspect="1"/>
          </p:cNvPicPr>
          <p:nvPr/>
        </p:nvPicPr>
        <p:blipFill>
          <a:blip r:embed="rId3">
            <a:extLst>
              <a:ext uri="{28A0092B-C50C-407E-A947-70E740481C1C}">
                <a14:useLocalDpi xmlns:a14="http://schemas.microsoft.com/office/drawing/2010/main" val="0"/>
              </a:ext>
            </a:extLst>
          </a:blip>
          <a:srcRect l="50551" r="-404" b="78508"/>
          <a:stretch/>
        </p:blipFill>
        <p:spPr>
          <a:xfrm>
            <a:off x="4186930" y="346037"/>
            <a:ext cx="4800956" cy="2274072"/>
          </a:xfrm>
          <a:prstGeom prst="rect">
            <a:avLst/>
          </a:prstGeom>
        </p:spPr>
      </p:pic>
      <p:pic>
        <p:nvPicPr>
          <p:cNvPr id="28" name="Picture 27" descr="A screenshot of a diagram&#10;&#10;AI-generated content may be incorrect.">
            <a:extLst>
              <a:ext uri="{FF2B5EF4-FFF2-40B4-BE49-F238E27FC236}">
                <a16:creationId xmlns:a16="http://schemas.microsoft.com/office/drawing/2014/main" id="{9561B8BD-5ACB-C276-858A-6686050C65DD}"/>
              </a:ext>
            </a:extLst>
          </p:cNvPr>
          <p:cNvPicPr>
            <a:picLocks noChangeAspect="1"/>
          </p:cNvPicPr>
          <p:nvPr/>
        </p:nvPicPr>
        <p:blipFill>
          <a:blip r:embed="rId3">
            <a:extLst>
              <a:ext uri="{28A0092B-C50C-407E-A947-70E740481C1C}">
                <a14:useLocalDpi xmlns:a14="http://schemas.microsoft.com/office/drawing/2010/main" val="0"/>
              </a:ext>
            </a:extLst>
          </a:blip>
          <a:srcRect l="50551" t="22437" r="-404" b="58695"/>
          <a:stretch/>
        </p:blipFill>
        <p:spPr>
          <a:xfrm>
            <a:off x="4186929" y="2620108"/>
            <a:ext cx="4800956" cy="1996509"/>
          </a:xfrm>
          <a:prstGeom prst="rect">
            <a:avLst/>
          </a:prstGeom>
        </p:spPr>
      </p:pic>
      <p:pic>
        <p:nvPicPr>
          <p:cNvPr id="29" name="Picture 28" descr="A screenshot of a diagram&#10;&#10;AI-generated content may be incorrect.">
            <a:extLst>
              <a:ext uri="{FF2B5EF4-FFF2-40B4-BE49-F238E27FC236}">
                <a16:creationId xmlns:a16="http://schemas.microsoft.com/office/drawing/2014/main" id="{2993E0F7-9F95-72BD-714B-DD7D7C18E285}"/>
              </a:ext>
            </a:extLst>
          </p:cNvPr>
          <p:cNvPicPr>
            <a:picLocks noChangeAspect="1"/>
          </p:cNvPicPr>
          <p:nvPr/>
        </p:nvPicPr>
        <p:blipFill>
          <a:blip r:embed="rId3">
            <a:extLst>
              <a:ext uri="{28A0092B-C50C-407E-A947-70E740481C1C}">
                <a14:useLocalDpi xmlns:a14="http://schemas.microsoft.com/office/drawing/2010/main" val="0"/>
              </a:ext>
            </a:extLst>
          </a:blip>
          <a:srcRect l="50551" t="40660" r="-404" b="42336"/>
          <a:stretch/>
        </p:blipFill>
        <p:spPr>
          <a:xfrm>
            <a:off x="4186929" y="4605106"/>
            <a:ext cx="4800956" cy="1799249"/>
          </a:xfrm>
          <a:prstGeom prst="rect">
            <a:avLst/>
          </a:prstGeom>
        </p:spPr>
      </p:pic>
      <p:sp>
        <p:nvSpPr>
          <p:cNvPr id="5" name="Title 1">
            <a:extLst>
              <a:ext uri="{FF2B5EF4-FFF2-40B4-BE49-F238E27FC236}">
                <a16:creationId xmlns:a16="http://schemas.microsoft.com/office/drawing/2014/main" id="{EEAADE1E-0EE8-2609-15C2-B251A83CFC21}"/>
              </a:ext>
            </a:extLst>
          </p:cNvPr>
          <p:cNvSpPr>
            <a:spLocks noGrp="1"/>
          </p:cNvSpPr>
          <p:nvPr>
            <p:ph type="title"/>
          </p:nvPr>
        </p:nvSpPr>
        <p:spPr>
          <a:xfrm>
            <a:off x="234230" y="256692"/>
            <a:ext cx="3846563" cy="5761391"/>
          </a:xfrm>
        </p:spPr>
        <p:txBody>
          <a:bodyPr anchor="ctr">
            <a:normAutofit/>
          </a:bodyPr>
          <a:lstStyle/>
          <a:p>
            <a:pPr>
              <a:lnSpc>
                <a:spcPct val="150000"/>
              </a:lnSpc>
            </a:pPr>
            <a:r>
              <a:rPr lang="en-GB" sz="3000">
                <a:solidFill>
                  <a:srgbClr val="1D2953"/>
                </a:solidFill>
                <a:latin typeface="Poppins ExtraBold" panose="00000900000000000000" pitchFamily="2" charset="0"/>
                <a:cs typeface="Poppins ExtraBold" panose="00000900000000000000" pitchFamily="2" charset="0"/>
              </a:rPr>
              <a:t>SCENARIO #2:</a:t>
            </a:r>
            <a:br>
              <a:rPr lang="en-GB" sz="3000">
                <a:solidFill>
                  <a:srgbClr val="1D2953"/>
                </a:solidFill>
                <a:latin typeface="Poppins ExtraBold" panose="00000900000000000000" pitchFamily="2" charset="0"/>
                <a:cs typeface="Poppins ExtraBold" panose="00000900000000000000" pitchFamily="2" charset="0"/>
              </a:rPr>
            </a:br>
            <a:br>
              <a:rPr lang="en-GB" sz="3000">
                <a:solidFill>
                  <a:srgbClr val="1D2953"/>
                </a:solidFill>
                <a:latin typeface="Poppins ExtraBold" panose="00000900000000000000" pitchFamily="2" charset="0"/>
                <a:cs typeface="Poppins ExtraBold" panose="00000900000000000000" pitchFamily="2" charset="0"/>
              </a:rPr>
            </a:br>
            <a:br>
              <a:rPr lang="en-GB" sz="3000">
                <a:solidFill>
                  <a:srgbClr val="1D2953"/>
                </a:solidFill>
                <a:latin typeface="Poppins ExtraBold" panose="00000900000000000000" pitchFamily="2" charset="0"/>
                <a:cs typeface="Poppins ExtraBold" panose="00000900000000000000" pitchFamily="2" charset="0"/>
              </a:rPr>
            </a:br>
            <a:r>
              <a:rPr lang="en-GB" sz="3000">
                <a:solidFill>
                  <a:srgbClr val="1D2953"/>
                </a:solidFill>
                <a:latin typeface="Poppins ExtraBold" panose="00000900000000000000" pitchFamily="2" charset="0"/>
                <a:cs typeface="Poppins ExtraBold" panose="00000900000000000000" pitchFamily="2" charset="0"/>
              </a:rPr>
              <a:t>HIGH HEAT</a:t>
            </a:r>
            <a:br>
              <a:rPr lang="en-GB" sz="3000">
                <a:solidFill>
                  <a:srgbClr val="1D2953"/>
                </a:solidFill>
                <a:latin typeface="Poppins ExtraBold" panose="00000900000000000000" pitchFamily="2" charset="0"/>
                <a:cs typeface="Poppins ExtraBold" panose="00000900000000000000" pitchFamily="2" charset="0"/>
              </a:rPr>
            </a:br>
            <a:r>
              <a:rPr lang="en-GB" sz="3000">
                <a:solidFill>
                  <a:srgbClr val="1D2953"/>
                </a:solidFill>
                <a:latin typeface="Poppins ExtraBold" panose="00000900000000000000" pitchFamily="2" charset="0"/>
                <a:cs typeface="Poppins ExtraBold" panose="00000900000000000000" pitchFamily="2" charset="0"/>
              </a:rPr>
              <a:t>LOAD DEMAND</a:t>
            </a:r>
            <a:br>
              <a:rPr lang="en-GB" sz="3000">
                <a:solidFill>
                  <a:srgbClr val="1D2953"/>
                </a:solidFill>
                <a:latin typeface="Poppins ExtraBold" panose="00000900000000000000" pitchFamily="2" charset="0"/>
                <a:cs typeface="Poppins ExtraBold" panose="00000900000000000000" pitchFamily="2" charset="0"/>
              </a:rPr>
            </a:br>
            <a:endParaRPr lang="en-GB" sz="3000">
              <a:solidFill>
                <a:srgbClr val="1D2953"/>
              </a:solidFill>
              <a:latin typeface="Poppins ExtraBold" panose="00000900000000000000" pitchFamily="2" charset="0"/>
              <a:cs typeface="Poppins ExtraBold" panose="00000900000000000000" pitchFamily="2" charset="0"/>
            </a:endParaRPr>
          </a:p>
        </p:txBody>
      </p:sp>
      <p:sp>
        <p:nvSpPr>
          <p:cNvPr id="7" name="TextBox 6">
            <a:extLst>
              <a:ext uri="{FF2B5EF4-FFF2-40B4-BE49-F238E27FC236}">
                <a16:creationId xmlns:a16="http://schemas.microsoft.com/office/drawing/2014/main" id="{F1AB3A27-98F4-66EA-9F0B-0263108891A8}"/>
              </a:ext>
            </a:extLst>
          </p:cNvPr>
          <p:cNvSpPr txBox="1"/>
          <p:nvPr/>
        </p:nvSpPr>
        <p:spPr>
          <a:xfrm>
            <a:off x="11742820" y="6577810"/>
            <a:ext cx="272832" cy="276999"/>
          </a:xfrm>
          <a:prstGeom prst="rect">
            <a:avLst/>
          </a:prstGeom>
          <a:noFill/>
        </p:spPr>
        <p:txBody>
          <a:bodyPr wrap="none" rtlCol="0">
            <a:spAutoFit/>
          </a:bodyPr>
          <a:lstStyle/>
          <a:p>
            <a:fld id="{6C5A19C2-4D91-094F-A124-F66B4395DF9F}" type="slidenum">
              <a:rPr lang="en-US" sz="1200" smtClean="0">
                <a:solidFill>
                  <a:schemeClr val="bg1"/>
                </a:solidFill>
                <a:latin typeface="Poppins ExtraBold" pitchFamily="2" charset="77"/>
                <a:cs typeface="Poppins ExtraBold" pitchFamily="2" charset="77"/>
              </a:rPr>
              <a:t>15</a:t>
            </a:fld>
            <a:endParaRPr lang="en-US" sz="1200">
              <a:solidFill>
                <a:schemeClr val="bg1"/>
              </a:solidFill>
              <a:latin typeface="Poppins ExtraBold" pitchFamily="2" charset="77"/>
              <a:cs typeface="Poppins ExtraBold" pitchFamily="2" charset="77"/>
            </a:endParaRPr>
          </a:p>
        </p:txBody>
      </p:sp>
      <p:pic>
        <p:nvPicPr>
          <p:cNvPr id="8" name="Picture 7" descr="A black background with white and blue text&#10;&#10;AI-generated content may be incorrect.">
            <a:extLst>
              <a:ext uri="{FF2B5EF4-FFF2-40B4-BE49-F238E27FC236}">
                <a16:creationId xmlns:a16="http://schemas.microsoft.com/office/drawing/2014/main" id="{FDEF72C4-4060-36DA-667D-8B37431AE1E5}"/>
              </a:ext>
            </a:extLst>
          </p:cNvPr>
          <p:cNvPicPr>
            <a:picLocks noChangeAspect="1"/>
          </p:cNvPicPr>
          <p:nvPr/>
        </p:nvPicPr>
        <p:blipFill>
          <a:blip r:embed="rId4">
            <a:extLst>
              <a:ext uri="{28A0092B-C50C-407E-A947-70E740481C1C}">
                <a14:useLocalDpi xmlns:a14="http://schemas.microsoft.com/office/drawing/2010/main" val="0"/>
              </a:ext>
            </a:extLst>
          </a:blip>
          <a:srcRect r="64299"/>
          <a:stretch/>
        </p:blipFill>
        <p:spPr>
          <a:xfrm>
            <a:off x="178088" y="6581235"/>
            <a:ext cx="243153" cy="252000"/>
          </a:xfrm>
          <a:prstGeom prst="rect">
            <a:avLst/>
          </a:prstGeom>
        </p:spPr>
      </p:pic>
      <p:sp>
        <p:nvSpPr>
          <p:cNvPr id="12" name="Title 1">
            <a:extLst>
              <a:ext uri="{FF2B5EF4-FFF2-40B4-BE49-F238E27FC236}">
                <a16:creationId xmlns:a16="http://schemas.microsoft.com/office/drawing/2014/main" id="{00F2C9A2-310D-273B-8F25-DD4B0D22E17D}"/>
              </a:ext>
            </a:extLst>
          </p:cNvPr>
          <p:cNvSpPr txBox="1">
            <a:spLocks/>
          </p:cNvSpPr>
          <p:nvPr/>
        </p:nvSpPr>
        <p:spPr>
          <a:xfrm>
            <a:off x="8681409" y="1332877"/>
            <a:ext cx="3846563" cy="114269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b="1" kern="1200" baseline="0">
                <a:solidFill>
                  <a:schemeClr val="tx1"/>
                </a:solidFill>
                <a:latin typeface="Poppins" panose="00000500000000000000" pitchFamily="2" charset="0"/>
                <a:ea typeface="+mj-ea"/>
                <a:cs typeface="+mj-cs"/>
              </a:defRPr>
            </a:lvl1pPr>
          </a:lstStyle>
          <a:p>
            <a:r>
              <a:rPr lang="en-GB" sz="3000">
                <a:solidFill>
                  <a:srgbClr val="1D2953"/>
                </a:solidFill>
                <a:latin typeface="Poppins ExtraBold" panose="00000900000000000000" pitchFamily="2" charset="0"/>
                <a:cs typeface="Poppins ExtraBold" panose="00000900000000000000" pitchFamily="2" charset="0"/>
              </a:rPr>
              <a:t>current</a:t>
            </a:r>
          </a:p>
          <a:p>
            <a:r>
              <a:rPr lang="en-GB" sz="3000">
                <a:solidFill>
                  <a:srgbClr val="1D2953"/>
                </a:solidFill>
                <a:latin typeface="Poppins ExtraBold" panose="00000900000000000000" pitchFamily="2" charset="0"/>
                <a:cs typeface="Poppins ExtraBold" panose="00000900000000000000" pitchFamily="2" charset="0"/>
              </a:rPr>
              <a:t>approach</a:t>
            </a:r>
          </a:p>
        </p:txBody>
      </p:sp>
      <p:sp>
        <p:nvSpPr>
          <p:cNvPr id="13" name="Title 1">
            <a:extLst>
              <a:ext uri="{FF2B5EF4-FFF2-40B4-BE49-F238E27FC236}">
                <a16:creationId xmlns:a16="http://schemas.microsoft.com/office/drawing/2014/main" id="{066A52C5-C18B-13A9-03AD-EA59E5580B96}"/>
              </a:ext>
            </a:extLst>
          </p:cNvPr>
          <p:cNvSpPr txBox="1">
            <a:spLocks/>
          </p:cNvSpPr>
          <p:nvPr/>
        </p:nvSpPr>
        <p:spPr>
          <a:xfrm>
            <a:off x="8681408" y="3080238"/>
            <a:ext cx="3846563" cy="1142695"/>
          </a:xfrm>
          <a:prstGeom prst="rect">
            <a:avLst/>
          </a:prstGeom>
        </p:spPr>
        <p:txBody>
          <a:bodyPr vert="horz" lIns="91440" tIns="45720" rIns="91440" bIns="45720" rtlCol="0" anchor="ctr">
            <a:normAutofit fontScale="92500" lnSpcReduction="10000"/>
          </a:bodyPr>
          <a:lstStyle>
            <a:lvl1pPr algn="ctr" defTabSz="914400" rtl="0" eaLnBrk="1" latinLnBrk="0" hangingPunct="1">
              <a:lnSpc>
                <a:spcPct val="90000"/>
              </a:lnSpc>
              <a:spcBef>
                <a:spcPct val="0"/>
              </a:spcBef>
              <a:buNone/>
              <a:defRPr sz="4400" b="1" kern="1200" baseline="0">
                <a:solidFill>
                  <a:schemeClr val="tx1"/>
                </a:solidFill>
                <a:latin typeface="Poppins" panose="00000500000000000000" pitchFamily="2" charset="0"/>
                <a:ea typeface="+mj-ea"/>
                <a:cs typeface="+mj-cs"/>
              </a:defRPr>
            </a:lvl1pPr>
          </a:lstStyle>
          <a:p>
            <a:r>
              <a:rPr lang="en-GB" sz="3000">
                <a:solidFill>
                  <a:srgbClr val="1D2953"/>
                </a:solidFill>
                <a:latin typeface="Poppins ExtraBold" panose="00000900000000000000" pitchFamily="2" charset="0"/>
                <a:cs typeface="Poppins ExtraBold" panose="00000900000000000000" pitchFamily="2" charset="0"/>
              </a:rPr>
              <a:t>fast</a:t>
            </a:r>
          </a:p>
          <a:p>
            <a:r>
              <a:rPr lang="en-GB" sz="3000">
                <a:solidFill>
                  <a:srgbClr val="1D2953"/>
                </a:solidFill>
                <a:latin typeface="Poppins ExtraBold" panose="00000900000000000000" pitchFamily="2" charset="0"/>
                <a:cs typeface="Poppins ExtraBold" panose="00000900000000000000" pitchFamily="2" charset="0"/>
              </a:rPr>
              <a:t>cool</a:t>
            </a:r>
          </a:p>
          <a:p>
            <a:r>
              <a:rPr lang="en-GB" sz="3000">
                <a:solidFill>
                  <a:srgbClr val="1D2953"/>
                </a:solidFill>
                <a:latin typeface="Poppins ExtraBold" panose="00000900000000000000" pitchFamily="2" charset="0"/>
                <a:cs typeface="Poppins ExtraBold" panose="00000900000000000000" pitchFamily="2" charset="0"/>
              </a:rPr>
              <a:t>down</a:t>
            </a:r>
          </a:p>
        </p:txBody>
      </p:sp>
      <p:sp>
        <p:nvSpPr>
          <p:cNvPr id="14" name="Title 1">
            <a:extLst>
              <a:ext uri="{FF2B5EF4-FFF2-40B4-BE49-F238E27FC236}">
                <a16:creationId xmlns:a16="http://schemas.microsoft.com/office/drawing/2014/main" id="{11C0AC9E-4A66-2007-3B80-5A347835DBDA}"/>
              </a:ext>
            </a:extLst>
          </p:cNvPr>
          <p:cNvSpPr txBox="1">
            <a:spLocks/>
          </p:cNvSpPr>
          <p:nvPr/>
        </p:nvSpPr>
        <p:spPr>
          <a:xfrm>
            <a:off x="8681407" y="4909601"/>
            <a:ext cx="3846563" cy="1491199"/>
          </a:xfrm>
          <a:prstGeom prst="rect">
            <a:avLst/>
          </a:prstGeom>
        </p:spPr>
        <p:txBody>
          <a:bodyPr vert="horz" lIns="91440" tIns="45720" rIns="91440" bIns="45720" rtlCol="0" anchor="ctr">
            <a:normAutofit fontScale="92500" lnSpcReduction="10000"/>
          </a:bodyPr>
          <a:lstStyle>
            <a:lvl1pPr algn="ctr" defTabSz="914400" rtl="0" eaLnBrk="1" latinLnBrk="0" hangingPunct="1">
              <a:lnSpc>
                <a:spcPct val="90000"/>
              </a:lnSpc>
              <a:spcBef>
                <a:spcPct val="0"/>
              </a:spcBef>
              <a:buNone/>
              <a:defRPr sz="4400" b="1" kern="1200" baseline="0">
                <a:solidFill>
                  <a:schemeClr val="tx1"/>
                </a:solidFill>
                <a:latin typeface="Poppins" panose="00000500000000000000" pitchFamily="2" charset="0"/>
                <a:ea typeface="+mj-ea"/>
                <a:cs typeface="+mj-cs"/>
              </a:defRPr>
            </a:lvl1pPr>
          </a:lstStyle>
          <a:p>
            <a:r>
              <a:rPr lang="en-GB" sz="3000">
                <a:solidFill>
                  <a:srgbClr val="1D2953"/>
                </a:solidFill>
                <a:latin typeface="Poppins ExtraBold" panose="00000900000000000000" pitchFamily="2" charset="0"/>
                <a:cs typeface="Poppins ExtraBold" panose="00000900000000000000" pitchFamily="2" charset="0"/>
              </a:rPr>
              <a:t>faster cooldown</a:t>
            </a:r>
            <a:br>
              <a:rPr lang="en-GB" sz="3000">
                <a:solidFill>
                  <a:srgbClr val="1D2953"/>
                </a:solidFill>
                <a:latin typeface="Poppins ExtraBold" panose="00000900000000000000" pitchFamily="2" charset="0"/>
                <a:cs typeface="Poppins ExtraBold" panose="00000900000000000000" pitchFamily="2" charset="0"/>
              </a:rPr>
            </a:br>
            <a:r>
              <a:rPr lang="en-GB" sz="3000">
                <a:solidFill>
                  <a:srgbClr val="1D2953"/>
                </a:solidFill>
                <a:latin typeface="Poppins ExtraBold" panose="00000900000000000000" pitchFamily="2" charset="0"/>
                <a:cs typeface="Poppins ExtraBold" panose="00000900000000000000" pitchFamily="2" charset="0"/>
              </a:rPr>
              <a:t>&amp; reduced</a:t>
            </a:r>
          </a:p>
          <a:p>
            <a:r>
              <a:rPr lang="en-GB" sz="3000">
                <a:solidFill>
                  <a:srgbClr val="1D2953"/>
                </a:solidFill>
                <a:latin typeface="Poppins ExtraBold" panose="00000900000000000000" pitchFamily="2" charset="0"/>
                <a:cs typeface="Poppins ExtraBold" panose="00000900000000000000" pitchFamily="2" charset="0"/>
              </a:rPr>
              <a:t>power</a:t>
            </a:r>
          </a:p>
          <a:p>
            <a:r>
              <a:rPr lang="en-GB" sz="3000">
                <a:solidFill>
                  <a:srgbClr val="1D2953"/>
                </a:solidFill>
                <a:latin typeface="Poppins ExtraBold" panose="00000900000000000000" pitchFamily="2" charset="0"/>
                <a:cs typeface="Poppins ExtraBold" panose="00000900000000000000" pitchFamily="2" charset="0"/>
              </a:rPr>
              <a:t>consumption</a:t>
            </a:r>
          </a:p>
        </p:txBody>
      </p:sp>
    </p:spTree>
    <p:extLst>
      <p:ext uri="{BB962C8B-B14F-4D97-AF65-F5344CB8AC3E}">
        <p14:creationId xmlns:p14="http://schemas.microsoft.com/office/powerpoint/2010/main" val="2596187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1DF34C-088A-AEB7-42C8-9AB1DD8F3DE0}"/>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05297723-4E35-7E2D-5451-CB7039F4D8F5}"/>
              </a:ext>
            </a:extLst>
          </p:cNvPr>
          <p:cNvSpPr txBox="1">
            <a:spLocks/>
          </p:cNvSpPr>
          <p:nvPr/>
        </p:nvSpPr>
        <p:spPr>
          <a:xfrm>
            <a:off x="257090" y="728504"/>
            <a:ext cx="3846563" cy="615451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b="1" kern="1200" baseline="0">
                <a:solidFill>
                  <a:schemeClr val="tx1"/>
                </a:solidFill>
                <a:latin typeface="Poppins" panose="00000500000000000000" pitchFamily="2" charset="0"/>
                <a:ea typeface="+mj-ea"/>
                <a:cs typeface="+mj-cs"/>
              </a:defRPr>
            </a:lvl1pPr>
          </a:lstStyle>
          <a:p>
            <a:pPr>
              <a:lnSpc>
                <a:spcPct val="150000"/>
              </a:lnSpc>
            </a:pPr>
            <a:r>
              <a:rPr lang="en-GB" sz="3000">
                <a:solidFill>
                  <a:srgbClr val="1D2953"/>
                </a:solidFill>
                <a:latin typeface="Poppins ExtraBold" panose="00000900000000000000" pitchFamily="2" charset="0"/>
                <a:cs typeface="Poppins ExtraBold" panose="00000900000000000000" pitchFamily="2" charset="0"/>
              </a:rPr>
              <a:t>SCENARIO #3:</a:t>
            </a:r>
            <a:br>
              <a:rPr lang="en-GB" sz="3000">
                <a:solidFill>
                  <a:srgbClr val="1D2953"/>
                </a:solidFill>
                <a:latin typeface="Poppins ExtraBold" panose="00000900000000000000" pitchFamily="2" charset="0"/>
                <a:cs typeface="Poppins ExtraBold" panose="00000900000000000000" pitchFamily="2" charset="0"/>
              </a:rPr>
            </a:br>
            <a:br>
              <a:rPr lang="en-GB" sz="3000">
                <a:solidFill>
                  <a:srgbClr val="1D2953"/>
                </a:solidFill>
                <a:latin typeface="Poppins ExtraBold" panose="00000900000000000000" pitchFamily="2" charset="0"/>
                <a:cs typeface="Poppins ExtraBold" panose="00000900000000000000" pitchFamily="2" charset="0"/>
              </a:rPr>
            </a:br>
            <a:r>
              <a:rPr lang="en-GB" sz="3000">
                <a:solidFill>
                  <a:srgbClr val="1D2953"/>
                </a:solidFill>
                <a:latin typeface="Poppins ExtraBold" panose="00000900000000000000" pitchFamily="2" charset="0"/>
                <a:cs typeface="Poppins ExtraBold" panose="00000900000000000000" pitchFamily="2" charset="0"/>
              </a:rPr>
              <a:t>HEAT LOAD</a:t>
            </a:r>
          </a:p>
          <a:p>
            <a:pPr>
              <a:lnSpc>
                <a:spcPct val="150000"/>
              </a:lnSpc>
            </a:pPr>
            <a:r>
              <a:rPr lang="en-GB" sz="3000">
                <a:solidFill>
                  <a:srgbClr val="1D2953"/>
                </a:solidFill>
                <a:latin typeface="Poppins ExtraBold" panose="00000900000000000000" pitchFamily="2" charset="0"/>
                <a:cs typeface="Poppins ExtraBold" panose="00000900000000000000" pitchFamily="2" charset="0"/>
              </a:rPr>
              <a:t>DEMAND </a:t>
            </a:r>
          </a:p>
          <a:p>
            <a:pPr>
              <a:lnSpc>
                <a:spcPct val="150000"/>
              </a:lnSpc>
            </a:pPr>
            <a:r>
              <a:rPr lang="en-GB" sz="3000">
                <a:solidFill>
                  <a:srgbClr val="1D2953"/>
                </a:solidFill>
                <a:latin typeface="Poppins ExtraBold" panose="00000900000000000000" pitchFamily="2" charset="0"/>
                <a:cs typeface="Poppins ExtraBold" panose="00000900000000000000" pitchFamily="2" charset="0"/>
              </a:rPr>
              <a:t>CHANGES</a:t>
            </a:r>
          </a:p>
          <a:p>
            <a:pPr>
              <a:lnSpc>
                <a:spcPct val="150000"/>
              </a:lnSpc>
            </a:pPr>
            <a:r>
              <a:rPr lang="en-GB" sz="3000">
                <a:solidFill>
                  <a:srgbClr val="1D2953"/>
                </a:solidFill>
                <a:latin typeface="Poppins ExtraBold" panose="00000900000000000000" pitchFamily="2" charset="0"/>
                <a:cs typeface="Poppins ExtraBold" panose="00000900000000000000" pitchFamily="2" charset="0"/>
              </a:rPr>
              <a:t>DURING</a:t>
            </a:r>
          </a:p>
          <a:p>
            <a:pPr>
              <a:lnSpc>
                <a:spcPct val="150000"/>
              </a:lnSpc>
            </a:pPr>
            <a:r>
              <a:rPr lang="en-GB" sz="3000">
                <a:solidFill>
                  <a:srgbClr val="1D2953"/>
                </a:solidFill>
                <a:latin typeface="Poppins ExtraBold" panose="00000900000000000000" pitchFamily="2" charset="0"/>
                <a:cs typeface="Poppins ExtraBold" panose="00000900000000000000" pitchFamily="2" charset="0"/>
              </a:rPr>
              <a:t>OPERATION</a:t>
            </a:r>
          </a:p>
          <a:p>
            <a:pPr>
              <a:lnSpc>
                <a:spcPct val="150000"/>
              </a:lnSpc>
            </a:pPr>
            <a:endParaRPr lang="en-GB" sz="3000">
              <a:solidFill>
                <a:srgbClr val="1D2953"/>
              </a:solidFill>
              <a:latin typeface="Poppins ExtraBold" panose="00000900000000000000" pitchFamily="2" charset="0"/>
              <a:cs typeface="Poppins ExtraBold" panose="00000900000000000000" pitchFamily="2" charset="0"/>
            </a:endParaRPr>
          </a:p>
        </p:txBody>
      </p:sp>
      <p:sp>
        <p:nvSpPr>
          <p:cNvPr id="16" name="TextBox 15">
            <a:extLst>
              <a:ext uri="{FF2B5EF4-FFF2-40B4-BE49-F238E27FC236}">
                <a16:creationId xmlns:a16="http://schemas.microsoft.com/office/drawing/2014/main" id="{D4FDFF96-A428-13EF-B781-EA87D6E04B52}"/>
              </a:ext>
            </a:extLst>
          </p:cNvPr>
          <p:cNvSpPr txBox="1"/>
          <p:nvPr/>
        </p:nvSpPr>
        <p:spPr>
          <a:xfrm>
            <a:off x="11742820" y="6577810"/>
            <a:ext cx="272832" cy="276999"/>
          </a:xfrm>
          <a:prstGeom prst="rect">
            <a:avLst/>
          </a:prstGeom>
          <a:noFill/>
        </p:spPr>
        <p:txBody>
          <a:bodyPr wrap="none" rtlCol="0">
            <a:spAutoFit/>
          </a:bodyPr>
          <a:lstStyle/>
          <a:p>
            <a:fld id="{6C5A19C2-4D91-094F-A124-F66B4395DF9F}" type="slidenum">
              <a:rPr lang="en-US" sz="1200" smtClean="0">
                <a:solidFill>
                  <a:schemeClr val="bg1"/>
                </a:solidFill>
                <a:latin typeface="Poppins ExtraBold" pitchFamily="2" charset="77"/>
                <a:cs typeface="Poppins ExtraBold" pitchFamily="2" charset="77"/>
              </a:rPr>
              <a:t>16</a:t>
            </a:fld>
            <a:endParaRPr lang="en-US" sz="1200">
              <a:solidFill>
                <a:schemeClr val="bg1"/>
              </a:solidFill>
              <a:latin typeface="Poppins ExtraBold" pitchFamily="2" charset="77"/>
              <a:cs typeface="Poppins ExtraBold" pitchFamily="2" charset="77"/>
            </a:endParaRPr>
          </a:p>
        </p:txBody>
      </p:sp>
      <p:pic>
        <p:nvPicPr>
          <p:cNvPr id="17" name="Picture 16" descr="A black background with white and blue text&#10;&#10;AI-generated content may be incorrect.">
            <a:extLst>
              <a:ext uri="{FF2B5EF4-FFF2-40B4-BE49-F238E27FC236}">
                <a16:creationId xmlns:a16="http://schemas.microsoft.com/office/drawing/2014/main" id="{0E21B35D-C1D2-B1D3-97A8-686D17BD98C6}"/>
              </a:ext>
            </a:extLst>
          </p:cNvPr>
          <p:cNvPicPr>
            <a:picLocks noChangeAspect="1"/>
          </p:cNvPicPr>
          <p:nvPr/>
        </p:nvPicPr>
        <p:blipFill>
          <a:blip r:embed="rId3">
            <a:extLst>
              <a:ext uri="{28A0092B-C50C-407E-A947-70E740481C1C}">
                <a14:useLocalDpi xmlns:a14="http://schemas.microsoft.com/office/drawing/2010/main" val="0"/>
              </a:ext>
            </a:extLst>
          </a:blip>
          <a:srcRect r="64299"/>
          <a:stretch/>
        </p:blipFill>
        <p:spPr>
          <a:xfrm>
            <a:off x="178088" y="6581235"/>
            <a:ext cx="243153" cy="252000"/>
          </a:xfrm>
          <a:prstGeom prst="rect">
            <a:avLst/>
          </a:prstGeom>
        </p:spPr>
      </p:pic>
      <p:pic>
        <p:nvPicPr>
          <p:cNvPr id="18" name="Picture 17" descr="A diagram of a heat load&#10;&#10;AI-generated content may be incorrect.">
            <a:extLst>
              <a:ext uri="{FF2B5EF4-FFF2-40B4-BE49-F238E27FC236}">
                <a16:creationId xmlns:a16="http://schemas.microsoft.com/office/drawing/2014/main" id="{33976FC9-9124-36A3-D4EE-6B9305702D55}"/>
              </a:ext>
            </a:extLst>
          </p:cNvPr>
          <p:cNvPicPr>
            <a:picLocks noChangeAspect="1"/>
          </p:cNvPicPr>
          <p:nvPr/>
        </p:nvPicPr>
        <p:blipFill>
          <a:blip r:embed="rId4">
            <a:extLst>
              <a:ext uri="{28A0092B-C50C-407E-A947-70E740481C1C}">
                <a14:useLocalDpi xmlns:a14="http://schemas.microsoft.com/office/drawing/2010/main" val="0"/>
              </a:ext>
            </a:extLst>
          </a:blip>
          <a:srcRect t="58660" r="50046" b="18428"/>
          <a:stretch/>
        </p:blipFill>
        <p:spPr>
          <a:xfrm>
            <a:off x="3713593" y="1088159"/>
            <a:ext cx="4800955" cy="2419465"/>
          </a:xfrm>
          <a:prstGeom prst="rect">
            <a:avLst/>
          </a:prstGeom>
        </p:spPr>
      </p:pic>
      <p:pic>
        <p:nvPicPr>
          <p:cNvPr id="19" name="Picture 18" descr="A diagram of a heat load&#10;&#10;AI-generated content may be incorrect.">
            <a:extLst>
              <a:ext uri="{FF2B5EF4-FFF2-40B4-BE49-F238E27FC236}">
                <a16:creationId xmlns:a16="http://schemas.microsoft.com/office/drawing/2014/main" id="{67450D61-9A01-ECDF-65D6-50FB932EF380}"/>
              </a:ext>
            </a:extLst>
          </p:cNvPr>
          <p:cNvPicPr>
            <a:picLocks noChangeAspect="1"/>
          </p:cNvPicPr>
          <p:nvPr/>
        </p:nvPicPr>
        <p:blipFill>
          <a:blip r:embed="rId4">
            <a:extLst>
              <a:ext uri="{28A0092B-C50C-407E-A947-70E740481C1C}">
                <a14:useLocalDpi xmlns:a14="http://schemas.microsoft.com/office/drawing/2010/main" val="0"/>
              </a:ext>
            </a:extLst>
          </a:blip>
          <a:srcRect t="81179" r="50046" b="-826"/>
          <a:stretch/>
        </p:blipFill>
        <p:spPr>
          <a:xfrm>
            <a:off x="3713593" y="3507624"/>
            <a:ext cx="4800955" cy="2074826"/>
          </a:xfrm>
          <a:prstGeom prst="rect">
            <a:avLst/>
          </a:prstGeom>
        </p:spPr>
      </p:pic>
      <p:pic>
        <p:nvPicPr>
          <p:cNvPr id="22" name="Picture 21" descr="A diagram of a heat load&#10;&#10;AI-generated content may be incorrect.">
            <a:extLst>
              <a:ext uri="{FF2B5EF4-FFF2-40B4-BE49-F238E27FC236}">
                <a16:creationId xmlns:a16="http://schemas.microsoft.com/office/drawing/2014/main" id="{4C03F53E-C656-C79F-B492-04E333C30F27}"/>
              </a:ext>
            </a:extLst>
          </p:cNvPr>
          <p:cNvPicPr>
            <a:picLocks noChangeAspect="1"/>
          </p:cNvPicPr>
          <p:nvPr/>
        </p:nvPicPr>
        <p:blipFill>
          <a:blip r:embed="rId4">
            <a:extLst>
              <a:ext uri="{28A0092B-C50C-407E-A947-70E740481C1C}">
                <a14:useLocalDpi xmlns:a14="http://schemas.microsoft.com/office/drawing/2010/main" val="0"/>
              </a:ext>
            </a:extLst>
          </a:blip>
          <a:srcRect l="53048" t="62554" r="1853" b="4192"/>
          <a:stretch/>
        </p:blipFill>
        <p:spPr>
          <a:xfrm>
            <a:off x="8623380" y="2074012"/>
            <a:ext cx="3344938" cy="2709976"/>
          </a:xfrm>
          <a:prstGeom prst="rect">
            <a:avLst/>
          </a:prstGeom>
          <a:solidFill>
            <a:schemeClr val="bg1"/>
          </a:solidFill>
          <a:ln w="66675">
            <a:solidFill>
              <a:srgbClr val="303F66"/>
            </a:solidFill>
          </a:ln>
        </p:spPr>
      </p:pic>
    </p:spTree>
    <p:extLst>
      <p:ext uri="{BB962C8B-B14F-4D97-AF65-F5344CB8AC3E}">
        <p14:creationId xmlns:p14="http://schemas.microsoft.com/office/powerpoint/2010/main" val="2319651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2304D0-9C24-E860-8451-76223198BCA4}"/>
            </a:ext>
          </a:extLst>
        </p:cNvPr>
        <p:cNvGrpSpPr/>
        <p:nvPr/>
      </p:nvGrpSpPr>
      <p:grpSpPr>
        <a:xfrm>
          <a:off x="0" y="0"/>
          <a:ext cx="0" cy="0"/>
          <a:chOff x="0" y="0"/>
          <a:chExt cx="0" cy="0"/>
        </a:xfrm>
      </p:grpSpPr>
      <p:pic>
        <p:nvPicPr>
          <p:cNvPr id="6" name="Picture 5" descr="A black background with white and blue text&#10;&#10;AI-generated content may be incorrect.">
            <a:extLst>
              <a:ext uri="{FF2B5EF4-FFF2-40B4-BE49-F238E27FC236}">
                <a16:creationId xmlns:a16="http://schemas.microsoft.com/office/drawing/2014/main" id="{DFEDB53D-482C-A4FD-37AE-B278969D79E0}"/>
              </a:ext>
            </a:extLst>
          </p:cNvPr>
          <p:cNvPicPr>
            <a:picLocks noChangeAspect="1"/>
          </p:cNvPicPr>
          <p:nvPr/>
        </p:nvPicPr>
        <p:blipFill>
          <a:blip r:embed="rId3">
            <a:extLst>
              <a:ext uri="{28A0092B-C50C-407E-A947-70E740481C1C}">
                <a14:useLocalDpi xmlns:a14="http://schemas.microsoft.com/office/drawing/2010/main" val="0"/>
              </a:ext>
            </a:extLst>
          </a:blip>
          <a:srcRect r="64299"/>
          <a:stretch/>
        </p:blipFill>
        <p:spPr>
          <a:xfrm>
            <a:off x="178088" y="6581235"/>
            <a:ext cx="243153" cy="252000"/>
          </a:xfrm>
          <a:prstGeom prst="rect">
            <a:avLst/>
          </a:prstGeom>
        </p:spPr>
      </p:pic>
      <p:sp>
        <p:nvSpPr>
          <p:cNvPr id="3" name="TextBox 2">
            <a:extLst>
              <a:ext uri="{FF2B5EF4-FFF2-40B4-BE49-F238E27FC236}">
                <a16:creationId xmlns:a16="http://schemas.microsoft.com/office/drawing/2014/main" id="{EE375AD5-4F52-8672-67A1-22D9735FE069}"/>
              </a:ext>
            </a:extLst>
          </p:cNvPr>
          <p:cNvSpPr txBox="1"/>
          <p:nvPr/>
        </p:nvSpPr>
        <p:spPr>
          <a:xfrm>
            <a:off x="11742820" y="6577810"/>
            <a:ext cx="272832" cy="276999"/>
          </a:xfrm>
          <a:prstGeom prst="rect">
            <a:avLst/>
          </a:prstGeom>
          <a:noFill/>
        </p:spPr>
        <p:txBody>
          <a:bodyPr wrap="none" rtlCol="0">
            <a:spAutoFit/>
          </a:bodyPr>
          <a:lstStyle/>
          <a:p>
            <a:fld id="{6C5A19C2-4D91-094F-A124-F66B4395DF9F}" type="slidenum">
              <a:rPr lang="en-US" sz="1200" smtClean="0">
                <a:solidFill>
                  <a:schemeClr val="bg1"/>
                </a:solidFill>
                <a:latin typeface="Poppins ExtraBold" pitchFamily="2" charset="77"/>
                <a:cs typeface="Poppins ExtraBold" pitchFamily="2" charset="77"/>
              </a:rPr>
              <a:t>17</a:t>
            </a:fld>
            <a:endParaRPr lang="en-US" sz="1200">
              <a:solidFill>
                <a:schemeClr val="bg1"/>
              </a:solidFill>
              <a:latin typeface="Poppins ExtraBold" pitchFamily="2" charset="77"/>
              <a:cs typeface="Poppins ExtraBold" pitchFamily="2" charset="77"/>
            </a:endParaRPr>
          </a:p>
        </p:txBody>
      </p:sp>
      <p:sp>
        <p:nvSpPr>
          <p:cNvPr id="7" name="Rectangle 6">
            <a:extLst>
              <a:ext uri="{FF2B5EF4-FFF2-40B4-BE49-F238E27FC236}">
                <a16:creationId xmlns:a16="http://schemas.microsoft.com/office/drawing/2014/main" id="{045445ED-E034-C551-4B47-28E8D9BB7BEE}"/>
              </a:ext>
            </a:extLst>
          </p:cNvPr>
          <p:cNvSpPr/>
          <p:nvPr/>
        </p:nvSpPr>
        <p:spPr>
          <a:xfrm>
            <a:off x="-147484" y="0"/>
            <a:ext cx="12368980" cy="6511962"/>
          </a:xfrm>
          <a:prstGeom prst="rect">
            <a:avLst/>
          </a:prstGeom>
          <a:gradFill flip="none" rotWithShape="1">
            <a:gsLst>
              <a:gs pos="0">
                <a:schemeClr val="bg1">
                  <a:alpha val="10000"/>
                </a:schemeClr>
              </a:gs>
              <a:gs pos="27000">
                <a:schemeClr val="bg1">
                  <a:alpha val="70029"/>
                </a:schemeClr>
              </a:gs>
              <a:gs pos="100000">
                <a:schemeClr val="bg1"/>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64EF601A-432C-9725-01BB-4FEBC87606BB}"/>
              </a:ext>
            </a:extLst>
          </p:cNvPr>
          <p:cNvSpPr>
            <a:spLocks noGrp="1"/>
          </p:cNvSpPr>
          <p:nvPr>
            <p:ph type="title"/>
          </p:nvPr>
        </p:nvSpPr>
        <p:spPr>
          <a:xfrm>
            <a:off x="814647" y="132162"/>
            <a:ext cx="10648009" cy="1162830"/>
          </a:xfrm>
        </p:spPr>
        <p:txBody>
          <a:bodyPr>
            <a:normAutofit/>
          </a:bodyPr>
          <a:lstStyle/>
          <a:p>
            <a:r>
              <a:rPr lang="en-GB" sz="3600">
                <a:solidFill>
                  <a:srgbClr val="1D2953"/>
                </a:solidFill>
                <a:latin typeface="Poppins ExtraBold" panose="00000900000000000000" pitchFamily="2" charset="0"/>
                <a:cs typeface="Poppins ExtraBold" panose="00000900000000000000" pitchFamily="2" charset="0"/>
              </a:rPr>
              <a:t>OPTIMISING SYSTEM PERFORMANCE </a:t>
            </a:r>
          </a:p>
        </p:txBody>
      </p:sp>
      <p:pic>
        <p:nvPicPr>
          <p:cNvPr id="9" name="Content Placeholder 5" descr="A graph of different stages of performance&#10;&#10;AI-generated content may be incorrect.">
            <a:extLst>
              <a:ext uri="{FF2B5EF4-FFF2-40B4-BE49-F238E27FC236}">
                <a16:creationId xmlns:a16="http://schemas.microsoft.com/office/drawing/2014/main" id="{9CEB8D65-D93D-8984-AE96-DE6D4FD5979B}"/>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510884" y="1592151"/>
            <a:ext cx="11170232" cy="4190806"/>
          </a:xfrm>
          <a:prstGeom prst="rect">
            <a:avLst/>
          </a:prstGeom>
        </p:spPr>
      </p:pic>
      <p:sp>
        <p:nvSpPr>
          <p:cNvPr id="10" name="TextBox 9">
            <a:extLst>
              <a:ext uri="{FF2B5EF4-FFF2-40B4-BE49-F238E27FC236}">
                <a16:creationId xmlns:a16="http://schemas.microsoft.com/office/drawing/2014/main" id="{115A4CC8-1860-1DA5-3A9F-1FAE0661BCBA}"/>
              </a:ext>
            </a:extLst>
          </p:cNvPr>
          <p:cNvSpPr txBox="1"/>
          <p:nvPr/>
        </p:nvSpPr>
        <p:spPr>
          <a:xfrm>
            <a:off x="11742820" y="6577810"/>
            <a:ext cx="272832" cy="276999"/>
          </a:xfrm>
          <a:prstGeom prst="rect">
            <a:avLst/>
          </a:prstGeom>
          <a:noFill/>
        </p:spPr>
        <p:txBody>
          <a:bodyPr wrap="none" rtlCol="0">
            <a:spAutoFit/>
          </a:bodyPr>
          <a:lstStyle/>
          <a:p>
            <a:fld id="{6C5A19C2-4D91-094F-A124-F66B4395DF9F}" type="slidenum">
              <a:rPr lang="en-US" sz="1200" smtClean="0">
                <a:solidFill>
                  <a:schemeClr val="bg1"/>
                </a:solidFill>
                <a:latin typeface="Poppins ExtraBold" pitchFamily="2" charset="77"/>
                <a:cs typeface="Poppins ExtraBold" pitchFamily="2" charset="77"/>
              </a:rPr>
              <a:t>17</a:t>
            </a:fld>
            <a:endParaRPr lang="en-US" sz="1200">
              <a:solidFill>
                <a:schemeClr val="bg1"/>
              </a:solidFill>
              <a:latin typeface="Poppins ExtraBold" pitchFamily="2" charset="77"/>
              <a:cs typeface="Poppins ExtraBold" pitchFamily="2" charset="77"/>
            </a:endParaRPr>
          </a:p>
        </p:txBody>
      </p:sp>
      <p:pic>
        <p:nvPicPr>
          <p:cNvPr id="11" name="Picture 10" descr="A black background with white and blue text&#10;&#10;AI-generated content may be incorrect.">
            <a:extLst>
              <a:ext uri="{FF2B5EF4-FFF2-40B4-BE49-F238E27FC236}">
                <a16:creationId xmlns:a16="http://schemas.microsoft.com/office/drawing/2014/main" id="{B8407A39-6C2F-8117-B277-B92198980C11}"/>
              </a:ext>
            </a:extLst>
          </p:cNvPr>
          <p:cNvPicPr>
            <a:picLocks noChangeAspect="1"/>
          </p:cNvPicPr>
          <p:nvPr/>
        </p:nvPicPr>
        <p:blipFill>
          <a:blip r:embed="rId3">
            <a:extLst>
              <a:ext uri="{28A0092B-C50C-407E-A947-70E740481C1C}">
                <a14:useLocalDpi xmlns:a14="http://schemas.microsoft.com/office/drawing/2010/main" val="0"/>
              </a:ext>
            </a:extLst>
          </a:blip>
          <a:srcRect r="64299"/>
          <a:stretch/>
        </p:blipFill>
        <p:spPr>
          <a:xfrm>
            <a:off x="178088" y="6581235"/>
            <a:ext cx="243153" cy="252000"/>
          </a:xfrm>
          <a:prstGeom prst="rect">
            <a:avLst/>
          </a:prstGeom>
        </p:spPr>
      </p:pic>
      <p:sp>
        <p:nvSpPr>
          <p:cNvPr id="12" name="TextBox 11">
            <a:extLst>
              <a:ext uri="{FF2B5EF4-FFF2-40B4-BE49-F238E27FC236}">
                <a16:creationId xmlns:a16="http://schemas.microsoft.com/office/drawing/2014/main" id="{6518FC6E-F877-C067-1F40-16B1A3AA76F1}"/>
              </a:ext>
            </a:extLst>
          </p:cNvPr>
          <p:cNvSpPr txBox="1"/>
          <p:nvPr/>
        </p:nvSpPr>
        <p:spPr>
          <a:xfrm>
            <a:off x="178088" y="5926000"/>
            <a:ext cx="11837564" cy="338554"/>
          </a:xfrm>
          <a:prstGeom prst="rect">
            <a:avLst/>
          </a:prstGeom>
          <a:noFill/>
        </p:spPr>
        <p:txBody>
          <a:bodyPr wrap="square">
            <a:spAutoFit/>
          </a:bodyPr>
          <a:lstStyle>
            <a:defPPr>
              <a:defRPr lang="en-US"/>
            </a:defPPr>
            <a:lvl1pPr algn="ctr">
              <a:defRPr sz="1400">
                <a:solidFill>
                  <a:srgbClr val="1D2953"/>
                </a:solidFill>
                <a:latin typeface="Poppins ExtraBold" panose="00000900000000000000" pitchFamily="2" charset="0"/>
                <a:cs typeface="Poppins ExtraBold" panose="00000900000000000000" pitchFamily="2" charset="0"/>
              </a:defRPr>
            </a:lvl1pPr>
          </a:lstStyle>
          <a:p>
            <a:r>
              <a:rPr lang="en-GB" sz="1600" dirty="0"/>
              <a:t>6/30 </a:t>
            </a:r>
            <a:r>
              <a:rPr lang="en-GB" sz="1600" dirty="0" err="1"/>
              <a:t>OxCryo</a:t>
            </a:r>
            <a:r>
              <a:rPr lang="en-GB" sz="1600" dirty="0"/>
              <a:t> Cryocooler with temperature of 15 K </a:t>
            </a:r>
            <a:r>
              <a:rPr lang="en-US" sz="1600" dirty="0"/>
              <a:t>at the 2</a:t>
            </a:r>
            <a:r>
              <a:rPr lang="en-US" sz="1600" baseline="30000" dirty="0"/>
              <a:t>nd</a:t>
            </a:r>
            <a:r>
              <a:rPr lang="en-US" sz="1600" dirty="0"/>
              <a:t> stage and 20 W load on the 1</a:t>
            </a:r>
            <a:r>
              <a:rPr lang="en-US" sz="1600" baseline="30000" dirty="0"/>
              <a:t>st</a:t>
            </a:r>
            <a:r>
              <a:rPr lang="en-US" sz="1600" dirty="0"/>
              <a:t> stage</a:t>
            </a:r>
            <a:endParaRPr lang="en-GB" sz="1600" dirty="0"/>
          </a:p>
        </p:txBody>
      </p:sp>
      <p:sp>
        <p:nvSpPr>
          <p:cNvPr id="13" name="TextBox 12">
            <a:extLst>
              <a:ext uri="{FF2B5EF4-FFF2-40B4-BE49-F238E27FC236}">
                <a16:creationId xmlns:a16="http://schemas.microsoft.com/office/drawing/2014/main" id="{9D80BDB7-ADCB-E4E2-0363-89BAA02829FC}"/>
              </a:ext>
            </a:extLst>
          </p:cNvPr>
          <p:cNvSpPr txBox="1"/>
          <p:nvPr/>
        </p:nvSpPr>
        <p:spPr>
          <a:xfrm>
            <a:off x="178088" y="1168410"/>
            <a:ext cx="11837564" cy="338554"/>
          </a:xfrm>
          <a:prstGeom prst="rect">
            <a:avLst/>
          </a:prstGeom>
          <a:noFill/>
        </p:spPr>
        <p:txBody>
          <a:bodyPr wrap="square">
            <a:spAutoFit/>
          </a:bodyPr>
          <a:lstStyle>
            <a:defPPr>
              <a:defRPr lang="en-US"/>
            </a:defPPr>
            <a:lvl1pPr algn="ctr">
              <a:defRPr sz="1400">
                <a:solidFill>
                  <a:srgbClr val="1D2953"/>
                </a:solidFill>
                <a:latin typeface="Poppins ExtraBold" panose="00000900000000000000" pitchFamily="2" charset="0"/>
                <a:cs typeface="Poppins ExtraBold" panose="00000900000000000000" pitchFamily="2" charset="0"/>
              </a:defRPr>
            </a:lvl1pPr>
          </a:lstStyle>
          <a:p>
            <a:r>
              <a:rPr lang="en-GB" sz="1600"/>
              <a:t>2</a:t>
            </a:r>
            <a:r>
              <a:rPr lang="en-GB" sz="1600" baseline="30000"/>
              <a:t>nd</a:t>
            </a:r>
            <a:r>
              <a:rPr lang="en-GB" sz="1600"/>
              <a:t> stage heat lift and 1</a:t>
            </a:r>
            <a:r>
              <a:rPr lang="en-GB" sz="1600" baseline="30000"/>
              <a:t>st</a:t>
            </a:r>
            <a:r>
              <a:rPr lang="en-GB" sz="1600"/>
              <a:t> stage temperature as a function of the cryocooler speed and differential pressure.</a:t>
            </a:r>
          </a:p>
        </p:txBody>
      </p:sp>
    </p:spTree>
    <p:extLst>
      <p:ext uri="{BB962C8B-B14F-4D97-AF65-F5344CB8AC3E}">
        <p14:creationId xmlns:p14="http://schemas.microsoft.com/office/powerpoint/2010/main" val="10713041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3E4471-AB16-E8AF-AC7F-3F3F02C2186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134825-E880-38BB-033F-39D7522CD38E}"/>
              </a:ext>
            </a:extLst>
          </p:cNvPr>
          <p:cNvSpPr>
            <a:spLocks noGrp="1"/>
          </p:cNvSpPr>
          <p:nvPr>
            <p:ph type="title"/>
          </p:nvPr>
        </p:nvSpPr>
        <p:spPr>
          <a:xfrm>
            <a:off x="814648" y="357449"/>
            <a:ext cx="6569378" cy="1162830"/>
          </a:xfrm>
        </p:spPr>
        <p:txBody>
          <a:bodyPr>
            <a:normAutofit/>
          </a:bodyPr>
          <a:lstStyle/>
          <a:p>
            <a:r>
              <a:rPr lang="en-US" sz="3600">
                <a:solidFill>
                  <a:srgbClr val="1D2953"/>
                </a:solidFill>
                <a:latin typeface="Poppins ExtraBold" panose="00000900000000000000" pitchFamily="2" charset="0"/>
                <a:cs typeface="Poppins ExtraBold" panose="00000900000000000000" pitchFamily="2" charset="0"/>
              </a:rPr>
              <a:t>ENERGY EFFICIENCY AND FLEXIBLE PERFORMANCE</a:t>
            </a:r>
            <a:endParaRPr lang="en-GB" sz="3600">
              <a:solidFill>
                <a:srgbClr val="1D2953"/>
              </a:solidFill>
              <a:latin typeface="Poppins ExtraBold" panose="00000900000000000000" pitchFamily="2" charset="0"/>
              <a:cs typeface="Poppins ExtraBold" panose="00000900000000000000" pitchFamily="2" charset="0"/>
            </a:endParaRPr>
          </a:p>
        </p:txBody>
      </p:sp>
      <p:sp>
        <p:nvSpPr>
          <p:cNvPr id="3" name="Content Placeholder 2">
            <a:extLst>
              <a:ext uri="{FF2B5EF4-FFF2-40B4-BE49-F238E27FC236}">
                <a16:creationId xmlns:a16="http://schemas.microsoft.com/office/drawing/2014/main" id="{BFB79EEF-75CC-BBB8-4DDA-FB6E4F142DEB}"/>
              </a:ext>
            </a:extLst>
          </p:cNvPr>
          <p:cNvSpPr>
            <a:spLocks noGrp="1"/>
          </p:cNvSpPr>
          <p:nvPr>
            <p:ph idx="1"/>
          </p:nvPr>
        </p:nvSpPr>
        <p:spPr>
          <a:xfrm>
            <a:off x="814647" y="1683385"/>
            <a:ext cx="6569379" cy="4237718"/>
          </a:xfrm>
        </p:spPr>
        <p:txBody>
          <a:bodyPr>
            <a:noAutofit/>
          </a:bodyPr>
          <a:lstStyle/>
          <a:p>
            <a:pPr>
              <a:lnSpc>
                <a:spcPct val="180000"/>
              </a:lnSpc>
            </a:pPr>
            <a:r>
              <a:rPr lang="en-US" sz="2000">
                <a:solidFill>
                  <a:srgbClr val="1D2953"/>
                </a:solidFill>
                <a:latin typeface="Poppins ExtraBold" panose="00000900000000000000" pitchFamily="2" charset="0"/>
                <a:cs typeface="Poppins ExtraBold" panose="00000900000000000000" pitchFamily="2" charset="0"/>
              </a:rPr>
              <a:t>Relationship between cryocooler speed, differential pressure, and compressor speed </a:t>
            </a:r>
            <a:r>
              <a:rPr lang="en-US" sz="2000">
                <a:solidFill>
                  <a:srgbClr val="C10866"/>
                </a:solidFill>
                <a:latin typeface="Poppins ExtraBold" panose="00000900000000000000" pitchFamily="2" charset="0"/>
                <a:cs typeface="Poppins ExtraBold" panose="00000900000000000000" pitchFamily="2" charset="0"/>
              </a:rPr>
              <a:t>improves system lifetime </a:t>
            </a:r>
            <a:r>
              <a:rPr lang="en-US" sz="2000">
                <a:solidFill>
                  <a:srgbClr val="1D2953"/>
                </a:solidFill>
                <a:latin typeface="Poppins ExtraBold" panose="00000900000000000000" pitchFamily="2" charset="0"/>
                <a:cs typeface="Poppins ExtraBold" panose="00000900000000000000" pitchFamily="2" charset="0"/>
              </a:rPr>
              <a:t>and </a:t>
            </a:r>
            <a:r>
              <a:rPr lang="en-US" sz="2000">
                <a:solidFill>
                  <a:srgbClr val="C10866"/>
                </a:solidFill>
                <a:latin typeface="Poppins ExtraBold" panose="00000900000000000000" pitchFamily="2" charset="0"/>
                <a:cs typeface="Poppins ExtraBold" panose="00000900000000000000" pitchFamily="2" charset="0"/>
              </a:rPr>
              <a:t>lengthens maintenance intervals </a:t>
            </a:r>
            <a:r>
              <a:rPr lang="en-US" sz="2000">
                <a:solidFill>
                  <a:srgbClr val="1D2953"/>
                </a:solidFill>
                <a:latin typeface="Poppins ExtraBold" panose="00000900000000000000" pitchFamily="2" charset="0"/>
                <a:cs typeface="Poppins ExtraBold" panose="00000900000000000000" pitchFamily="2" charset="0"/>
              </a:rPr>
              <a:t>and</a:t>
            </a:r>
            <a:r>
              <a:rPr lang="en-US" sz="2000">
                <a:solidFill>
                  <a:srgbClr val="3DABE6"/>
                </a:solidFill>
                <a:latin typeface="Poppins ExtraBold" panose="00000900000000000000" pitchFamily="2" charset="0"/>
                <a:cs typeface="Poppins ExtraBold" panose="00000900000000000000" pitchFamily="2" charset="0"/>
              </a:rPr>
              <a:t> </a:t>
            </a:r>
            <a:r>
              <a:rPr lang="en-US" sz="2000">
                <a:solidFill>
                  <a:srgbClr val="1D2953"/>
                </a:solidFill>
                <a:latin typeface="Poppins ExtraBold" panose="00000900000000000000" pitchFamily="2" charset="0"/>
                <a:cs typeface="Poppins ExtraBold" panose="00000900000000000000" pitchFamily="2" charset="0"/>
              </a:rPr>
              <a:t>ensures efficient operation and energy savings</a:t>
            </a:r>
          </a:p>
          <a:p>
            <a:pPr>
              <a:lnSpc>
                <a:spcPct val="180000"/>
              </a:lnSpc>
            </a:pPr>
            <a:r>
              <a:rPr lang="en-US" sz="2000" err="1">
                <a:solidFill>
                  <a:srgbClr val="1D2953"/>
                </a:solidFill>
                <a:latin typeface="Poppins ExtraBold" panose="00000900000000000000" pitchFamily="2" charset="0"/>
                <a:cs typeface="Poppins ExtraBold" panose="00000900000000000000" pitchFamily="2" charset="0"/>
              </a:rPr>
              <a:t>Prioritises</a:t>
            </a:r>
            <a:r>
              <a:rPr lang="en-US" sz="2000">
                <a:solidFill>
                  <a:srgbClr val="1D2953"/>
                </a:solidFill>
                <a:latin typeface="Poppins ExtraBold" panose="00000900000000000000" pitchFamily="2" charset="0"/>
                <a:cs typeface="Poppins ExtraBold" panose="00000900000000000000" pitchFamily="2" charset="0"/>
              </a:rPr>
              <a:t> </a:t>
            </a:r>
            <a:r>
              <a:rPr lang="en-US" sz="2000">
                <a:solidFill>
                  <a:srgbClr val="C10866"/>
                </a:solidFill>
                <a:latin typeface="Poppins ExtraBold" panose="00000900000000000000" pitchFamily="2" charset="0"/>
                <a:cs typeface="Poppins ExtraBold" panose="00000900000000000000" pitchFamily="2" charset="0"/>
              </a:rPr>
              <a:t>energy efficiency </a:t>
            </a:r>
            <a:r>
              <a:rPr lang="en-US" sz="2000">
                <a:solidFill>
                  <a:srgbClr val="1D2953"/>
                </a:solidFill>
                <a:latin typeface="Poppins ExtraBold" panose="00000900000000000000" pitchFamily="2" charset="0"/>
                <a:cs typeface="Poppins ExtraBold" panose="00000900000000000000" pitchFamily="2" charset="0"/>
              </a:rPr>
              <a:t> and  </a:t>
            </a:r>
            <a:r>
              <a:rPr lang="en-US" sz="2000">
                <a:solidFill>
                  <a:srgbClr val="C10866"/>
                </a:solidFill>
                <a:latin typeface="Poppins ExtraBold" panose="00000900000000000000" pitchFamily="2" charset="0"/>
                <a:cs typeface="Poppins ExtraBold" panose="00000900000000000000" pitchFamily="2" charset="0"/>
              </a:rPr>
              <a:t>minimizes environmental impact</a:t>
            </a:r>
            <a:endParaRPr lang="en-US" sz="2000">
              <a:solidFill>
                <a:srgbClr val="1D2953"/>
              </a:solidFill>
              <a:latin typeface="Poppins ExtraBold" panose="00000900000000000000" pitchFamily="2" charset="0"/>
              <a:cs typeface="Poppins ExtraBold" panose="00000900000000000000" pitchFamily="2" charset="0"/>
            </a:endParaRPr>
          </a:p>
          <a:p>
            <a:pPr>
              <a:lnSpc>
                <a:spcPct val="180000"/>
              </a:lnSpc>
            </a:pPr>
            <a:endParaRPr lang="en-US" sz="2000">
              <a:solidFill>
                <a:srgbClr val="1D2953"/>
              </a:solidFill>
              <a:latin typeface="Poppins ExtraBold" panose="00000900000000000000" pitchFamily="2" charset="0"/>
              <a:cs typeface="Poppins ExtraBold" panose="00000900000000000000" pitchFamily="2" charset="0"/>
            </a:endParaRPr>
          </a:p>
          <a:p>
            <a:pPr>
              <a:lnSpc>
                <a:spcPct val="180000"/>
              </a:lnSpc>
            </a:pPr>
            <a:endParaRPr lang="en-US" sz="2000">
              <a:solidFill>
                <a:srgbClr val="1D2953"/>
              </a:solidFill>
              <a:latin typeface="Poppins ExtraBold" panose="00000900000000000000" pitchFamily="2" charset="0"/>
              <a:cs typeface="Poppins ExtraBold" panose="00000900000000000000" pitchFamily="2" charset="0"/>
            </a:endParaRPr>
          </a:p>
          <a:p>
            <a:pPr>
              <a:lnSpc>
                <a:spcPct val="180000"/>
              </a:lnSpc>
            </a:pPr>
            <a:endParaRPr lang="en-US" sz="2000">
              <a:solidFill>
                <a:srgbClr val="1D2953"/>
              </a:solidFill>
              <a:latin typeface="Poppins ExtraBold" panose="00000900000000000000" pitchFamily="2" charset="0"/>
              <a:cs typeface="Poppins ExtraBold" panose="00000900000000000000" pitchFamily="2" charset="0"/>
            </a:endParaRPr>
          </a:p>
          <a:p>
            <a:pPr>
              <a:lnSpc>
                <a:spcPct val="180000"/>
              </a:lnSpc>
            </a:pPr>
            <a:endParaRPr lang="en-US" sz="2000">
              <a:solidFill>
                <a:srgbClr val="1D2953"/>
              </a:solidFill>
              <a:latin typeface="Poppins ExtraBold" panose="00000900000000000000" pitchFamily="2" charset="0"/>
              <a:cs typeface="Poppins ExtraBold" panose="00000900000000000000" pitchFamily="2" charset="0"/>
            </a:endParaRPr>
          </a:p>
          <a:p>
            <a:pPr algn="l">
              <a:lnSpc>
                <a:spcPct val="180000"/>
              </a:lnSpc>
              <a:buFont typeface="Arial" panose="020B0604020202020204" pitchFamily="34" charset="0"/>
              <a:buChar char="•"/>
            </a:pPr>
            <a:endParaRPr lang="en-US" sz="2000">
              <a:solidFill>
                <a:srgbClr val="1D2953"/>
              </a:solidFill>
              <a:latin typeface="Poppins ExtraBold" panose="00000900000000000000" pitchFamily="2" charset="0"/>
              <a:cs typeface="Poppins ExtraBold" panose="00000900000000000000" pitchFamily="2" charset="0"/>
            </a:endParaRPr>
          </a:p>
        </p:txBody>
      </p:sp>
      <p:pic>
        <p:nvPicPr>
          <p:cNvPr id="4" name="Picture 3" descr="A black background with white and blue text&#10;&#10;AI-generated content may be incorrect.">
            <a:extLst>
              <a:ext uri="{FF2B5EF4-FFF2-40B4-BE49-F238E27FC236}">
                <a16:creationId xmlns:a16="http://schemas.microsoft.com/office/drawing/2014/main" id="{2710860E-BB74-9781-711E-426409ADC2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55460" y="6569788"/>
            <a:ext cx="681081" cy="252000"/>
          </a:xfrm>
          <a:prstGeom prst="rect">
            <a:avLst/>
          </a:prstGeom>
        </p:spPr>
      </p:pic>
      <p:pic>
        <p:nvPicPr>
          <p:cNvPr id="6" name="Picture 5" descr="A black machine with many wires&#10;&#10;AI-generated content may be incorrect.">
            <a:extLst>
              <a:ext uri="{FF2B5EF4-FFF2-40B4-BE49-F238E27FC236}">
                <a16:creationId xmlns:a16="http://schemas.microsoft.com/office/drawing/2014/main" id="{C175946B-BFF6-CE29-2A51-DA4B6ECAB8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8061533">
            <a:off x="6215712" y="766533"/>
            <a:ext cx="5822291" cy="4366559"/>
          </a:xfrm>
          <a:prstGeom prst="rect">
            <a:avLst/>
          </a:prstGeom>
        </p:spPr>
      </p:pic>
      <p:sp>
        <p:nvSpPr>
          <p:cNvPr id="5" name="TextBox 4">
            <a:extLst>
              <a:ext uri="{FF2B5EF4-FFF2-40B4-BE49-F238E27FC236}">
                <a16:creationId xmlns:a16="http://schemas.microsoft.com/office/drawing/2014/main" id="{B78BD6E3-CDF8-B4FF-B738-44D4FA1791E9}"/>
              </a:ext>
            </a:extLst>
          </p:cNvPr>
          <p:cNvSpPr txBox="1"/>
          <p:nvPr/>
        </p:nvSpPr>
        <p:spPr>
          <a:xfrm>
            <a:off x="11742820" y="6577810"/>
            <a:ext cx="272832" cy="276999"/>
          </a:xfrm>
          <a:prstGeom prst="rect">
            <a:avLst/>
          </a:prstGeom>
          <a:noFill/>
        </p:spPr>
        <p:txBody>
          <a:bodyPr wrap="none" rtlCol="0">
            <a:spAutoFit/>
          </a:bodyPr>
          <a:lstStyle/>
          <a:p>
            <a:fld id="{6C5A19C2-4D91-094F-A124-F66B4395DF9F}" type="slidenum">
              <a:rPr lang="en-US" sz="1200" smtClean="0">
                <a:solidFill>
                  <a:schemeClr val="bg1"/>
                </a:solidFill>
                <a:latin typeface="Poppins ExtraBold" pitchFamily="2" charset="77"/>
                <a:cs typeface="Poppins ExtraBold" pitchFamily="2" charset="77"/>
              </a:rPr>
              <a:t>18</a:t>
            </a:fld>
            <a:endParaRPr lang="en-US" sz="1200">
              <a:solidFill>
                <a:schemeClr val="bg1"/>
              </a:solidFill>
              <a:latin typeface="Poppins ExtraBold" pitchFamily="2" charset="77"/>
              <a:cs typeface="Poppins ExtraBold" pitchFamily="2" charset="77"/>
            </a:endParaRPr>
          </a:p>
        </p:txBody>
      </p:sp>
      <p:pic>
        <p:nvPicPr>
          <p:cNvPr id="7" name="Picture 6" descr="A black background with white and blue text&#10;&#10;AI-generated content may be incorrect.">
            <a:extLst>
              <a:ext uri="{FF2B5EF4-FFF2-40B4-BE49-F238E27FC236}">
                <a16:creationId xmlns:a16="http://schemas.microsoft.com/office/drawing/2014/main" id="{A64A2D80-3DD9-EF71-CA2B-8AB2948DA8D7}"/>
              </a:ext>
            </a:extLst>
          </p:cNvPr>
          <p:cNvPicPr>
            <a:picLocks noChangeAspect="1"/>
          </p:cNvPicPr>
          <p:nvPr/>
        </p:nvPicPr>
        <p:blipFill>
          <a:blip r:embed="rId3">
            <a:extLst>
              <a:ext uri="{28A0092B-C50C-407E-A947-70E740481C1C}">
                <a14:useLocalDpi xmlns:a14="http://schemas.microsoft.com/office/drawing/2010/main" val="0"/>
              </a:ext>
            </a:extLst>
          </a:blip>
          <a:srcRect r="64299"/>
          <a:stretch/>
        </p:blipFill>
        <p:spPr>
          <a:xfrm>
            <a:off x="178088" y="6581235"/>
            <a:ext cx="243153" cy="252000"/>
          </a:xfrm>
          <a:prstGeom prst="rect">
            <a:avLst/>
          </a:prstGeom>
        </p:spPr>
      </p:pic>
      <p:sp>
        <p:nvSpPr>
          <p:cNvPr id="8" name="TextBox 7">
            <a:extLst>
              <a:ext uri="{FF2B5EF4-FFF2-40B4-BE49-F238E27FC236}">
                <a16:creationId xmlns:a16="http://schemas.microsoft.com/office/drawing/2014/main" id="{8F8B8B0A-F9FE-2DA0-390D-5EAC80AD9815}"/>
              </a:ext>
            </a:extLst>
          </p:cNvPr>
          <p:cNvSpPr txBox="1"/>
          <p:nvPr/>
        </p:nvSpPr>
        <p:spPr>
          <a:xfrm>
            <a:off x="7753644" y="5924229"/>
            <a:ext cx="4438356" cy="307777"/>
          </a:xfrm>
          <a:prstGeom prst="rect">
            <a:avLst/>
          </a:prstGeom>
          <a:noFill/>
        </p:spPr>
        <p:txBody>
          <a:bodyPr wrap="square">
            <a:spAutoFit/>
          </a:bodyPr>
          <a:lstStyle/>
          <a:p>
            <a:pPr algn="ctr"/>
            <a:r>
              <a:rPr lang="en-US" sz="1400" b="0" i="0" err="1">
                <a:solidFill>
                  <a:srgbClr val="1D2953"/>
                </a:solidFill>
                <a:effectLst/>
                <a:latin typeface="Poppins ExtraBold" panose="00000900000000000000" pitchFamily="2" charset="0"/>
                <a:cs typeface="Poppins ExtraBold" panose="00000900000000000000" pitchFamily="2" charset="0"/>
              </a:rPr>
              <a:t>OxCryo</a:t>
            </a:r>
            <a:r>
              <a:rPr lang="en-US" sz="1400">
                <a:solidFill>
                  <a:srgbClr val="1D2953"/>
                </a:solidFill>
                <a:latin typeface="Poppins ExtraBold" panose="00000900000000000000" pitchFamily="2" charset="0"/>
                <a:cs typeface="Poppins ExtraBold" panose="00000900000000000000" pitchFamily="2" charset="0"/>
              </a:rPr>
              <a:t> N-Helix with 6/30 GM Cryocooler</a:t>
            </a:r>
            <a:endParaRPr lang="en-US" sz="1400"/>
          </a:p>
        </p:txBody>
      </p:sp>
    </p:spTree>
    <p:extLst>
      <p:ext uri="{BB962C8B-B14F-4D97-AF65-F5344CB8AC3E}">
        <p14:creationId xmlns:p14="http://schemas.microsoft.com/office/powerpoint/2010/main" val="14647635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B5DE5C-11F9-0495-3B2D-3D201595D8E1}"/>
            </a:ext>
          </a:extLst>
        </p:cNvPr>
        <p:cNvGrpSpPr/>
        <p:nvPr/>
      </p:nvGrpSpPr>
      <p:grpSpPr>
        <a:xfrm>
          <a:off x="0" y="0"/>
          <a:ext cx="0" cy="0"/>
          <a:chOff x="0" y="0"/>
          <a:chExt cx="0" cy="0"/>
        </a:xfrm>
      </p:grpSpPr>
      <p:pic>
        <p:nvPicPr>
          <p:cNvPr id="17" name="Picture 16" descr="A chart of a graph&#10;&#10;AI-generated content may be incorrect.">
            <a:extLst>
              <a:ext uri="{FF2B5EF4-FFF2-40B4-BE49-F238E27FC236}">
                <a16:creationId xmlns:a16="http://schemas.microsoft.com/office/drawing/2014/main" id="{A3EB8190-A7A4-F636-31C1-6B7FBD4A21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5344" y="21267"/>
            <a:ext cx="8762470" cy="6484725"/>
          </a:xfrm>
          <a:prstGeom prst="rect">
            <a:avLst/>
          </a:prstGeom>
        </p:spPr>
      </p:pic>
      <p:sp>
        <p:nvSpPr>
          <p:cNvPr id="2" name="Title 1">
            <a:extLst>
              <a:ext uri="{FF2B5EF4-FFF2-40B4-BE49-F238E27FC236}">
                <a16:creationId xmlns:a16="http://schemas.microsoft.com/office/drawing/2014/main" id="{D93D59EE-D09A-1521-4BB0-652D3FA2243C}"/>
              </a:ext>
            </a:extLst>
          </p:cNvPr>
          <p:cNvSpPr>
            <a:spLocks noGrp="1"/>
          </p:cNvSpPr>
          <p:nvPr>
            <p:ph type="title"/>
          </p:nvPr>
        </p:nvSpPr>
        <p:spPr>
          <a:xfrm>
            <a:off x="-75475" y="12008"/>
            <a:ext cx="3413760" cy="2847305"/>
          </a:xfrm>
        </p:spPr>
        <p:txBody>
          <a:bodyPr>
            <a:normAutofit/>
          </a:bodyPr>
          <a:lstStyle/>
          <a:p>
            <a:r>
              <a:rPr lang="en-US" sz="3000">
                <a:solidFill>
                  <a:srgbClr val="1D2953"/>
                </a:solidFill>
                <a:latin typeface="Poppins ExtraBold" panose="00000900000000000000" pitchFamily="2" charset="0"/>
                <a:cs typeface="Poppins ExtraBold" panose="00000900000000000000" pitchFamily="2" charset="0"/>
              </a:rPr>
              <a:t>ENERGY</a:t>
            </a:r>
            <a:br>
              <a:rPr lang="en-US" sz="3000">
                <a:solidFill>
                  <a:srgbClr val="1D2953"/>
                </a:solidFill>
                <a:latin typeface="Poppins ExtraBold" panose="00000900000000000000" pitchFamily="2" charset="0"/>
                <a:cs typeface="Poppins ExtraBold" panose="00000900000000000000" pitchFamily="2" charset="0"/>
              </a:rPr>
            </a:br>
            <a:r>
              <a:rPr lang="en-US" sz="3000">
                <a:solidFill>
                  <a:srgbClr val="1D2953"/>
                </a:solidFill>
                <a:latin typeface="Poppins ExtraBold" panose="00000900000000000000" pitchFamily="2" charset="0"/>
                <a:cs typeface="Poppins ExtraBold" panose="00000900000000000000" pitchFamily="2" charset="0"/>
              </a:rPr>
              <a:t>EFFICIENCY</a:t>
            </a:r>
            <a:br>
              <a:rPr lang="en-US" sz="3000">
                <a:solidFill>
                  <a:srgbClr val="1D2953"/>
                </a:solidFill>
                <a:latin typeface="Poppins ExtraBold" panose="00000900000000000000" pitchFamily="2" charset="0"/>
                <a:cs typeface="Poppins ExtraBold" panose="00000900000000000000" pitchFamily="2" charset="0"/>
              </a:rPr>
            </a:br>
            <a:r>
              <a:rPr lang="en-US" sz="3000">
                <a:solidFill>
                  <a:srgbClr val="1D2953"/>
                </a:solidFill>
                <a:latin typeface="Poppins ExtraBold" panose="00000900000000000000" pitchFamily="2" charset="0"/>
                <a:cs typeface="Poppins ExtraBold" panose="00000900000000000000" pitchFamily="2" charset="0"/>
              </a:rPr>
              <a:t>&amp;</a:t>
            </a:r>
            <a:br>
              <a:rPr lang="en-US" sz="3000">
                <a:solidFill>
                  <a:srgbClr val="1D2953"/>
                </a:solidFill>
                <a:latin typeface="Poppins ExtraBold" panose="00000900000000000000" pitchFamily="2" charset="0"/>
                <a:cs typeface="Poppins ExtraBold" panose="00000900000000000000" pitchFamily="2" charset="0"/>
              </a:rPr>
            </a:br>
            <a:r>
              <a:rPr lang="en-US" sz="3000">
                <a:solidFill>
                  <a:srgbClr val="1D2953"/>
                </a:solidFill>
                <a:latin typeface="Poppins ExtraBold" panose="00000900000000000000" pitchFamily="2" charset="0"/>
                <a:cs typeface="Poppins ExtraBold" panose="00000900000000000000" pitchFamily="2" charset="0"/>
              </a:rPr>
              <a:t>DYNAMIC</a:t>
            </a:r>
            <a:br>
              <a:rPr lang="en-US" sz="3000">
                <a:solidFill>
                  <a:srgbClr val="1D2953"/>
                </a:solidFill>
                <a:latin typeface="Poppins ExtraBold" panose="00000900000000000000" pitchFamily="2" charset="0"/>
                <a:cs typeface="Poppins ExtraBold" panose="00000900000000000000" pitchFamily="2" charset="0"/>
              </a:rPr>
            </a:br>
            <a:r>
              <a:rPr lang="en-US" sz="3000">
                <a:solidFill>
                  <a:srgbClr val="1D2953"/>
                </a:solidFill>
                <a:latin typeface="Poppins ExtraBold" panose="00000900000000000000" pitchFamily="2" charset="0"/>
                <a:cs typeface="Poppins ExtraBold" panose="00000900000000000000" pitchFamily="2" charset="0"/>
              </a:rPr>
              <a:t>PERFORMANCE</a:t>
            </a:r>
            <a:endParaRPr lang="en-GB" sz="3000">
              <a:solidFill>
                <a:srgbClr val="1D2953"/>
              </a:solidFill>
              <a:latin typeface="Poppins ExtraBold" panose="00000900000000000000" pitchFamily="2" charset="0"/>
              <a:cs typeface="Poppins ExtraBold" panose="00000900000000000000" pitchFamily="2" charset="0"/>
            </a:endParaRPr>
          </a:p>
        </p:txBody>
      </p:sp>
      <p:sp>
        <p:nvSpPr>
          <p:cNvPr id="7" name="Oval 6">
            <a:extLst>
              <a:ext uri="{FF2B5EF4-FFF2-40B4-BE49-F238E27FC236}">
                <a16:creationId xmlns:a16="http://schemas.microsoft.com/office/drawing/2014/main" id="{82BB1932-F543-2D5F-7EB7-63DB3D7C8941}"/>
              </a:ext>
            </a:extLst>
          </p:cNvPr>
          <p:cNvSpPr/>
          <p:nvPr/>
        </p:nvSpPr>
        <p:spPr>
          <a:xfrm>
            <a:off x="10136644" y="1790053"/>
            <a:ext cx="731425" cy="731425"/>
          </a:xfrm>
          <a:prstGeom prst="ellipse">
            <a:avLst/>
          </a:prstGeom>
          <a:noFill/>
          <a:ln w="57150">
            <a:solidFill>
              <a:srgbClr val="C108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a:extLst>
              <a:ext uri="{FF2B5EF4-FFF2-40B4-BE49-F238E27FC236}">
                <a16:creationId xmlns:a16="http://schemas.microsoft.com/office/drawing/2014/main" id="{590809F8-48CB-3EC9-151F-5C34C5DBEAD7}"/>
              </a:ext>
            </a:extLst>
          </p:cNvPr>
          <p:cNvSpPr/>
          <p:nvPr/>
        </p:nvSpPr>
        <p:spPr>
          <a:xfrm>
            <a:off x="4319298" y="612648"/>
            <a:ext cx="807936" cy="949309"/>
          </a:xfrm>
          <a:prstGeom prst="roundRect">
            <a:avLst/>
          </a:prstGeom>
          <a:noFill/>
          <a:ln w="57150">
            <a:solidFill>
              <a:srgbClr val="C108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5D761C0D-4F74-0D12-2A02-362CF8D63B91}"/>
              </a:ext>
            </a:extLst>
          </p:cNvPr>
          <p:cNvSpPr txBox="1"/>
          <p:nvPr/>
        </p:nvSpPr>
        <p:spPr>
          <a:xfrm>
            <a:off x="11742820" y="6577810"/>
            <a:ext cx="272832" cy="276999"/>
          </a:xfrm>
          <a:prstGeom prst="rect">
            <a:avLst/>
          </a:prstGeom>
          <a:noFill/>
        </p:spPr>
        <p:txBody>
          <a:bodyPr wrap="none" rtlCol="0">
            <a:spAutoFit/>
          </a:bodyPr>
          <a:lstStyle/>
          <a:p>
            <a:fld id="{6C5A19C2-4D91-094F-A124-F66B4395DF9F}" type="slidenum">
              <a:rPr lang="en-US" sz="1200" smtClean="0">
                <a:solidFill>
                  <a:schemeClr val="bg1"/>
                </a:solidFill>
                <a:latin typeface="Poppins ExtraBold" pitchFamily="2" charset="77"/>
                <a:cs typeface="Poppins ExtraBold" pitchFamily="2" charset="77"/>
              </a:rPr>
              <a:t>19</a:t>
            </a:fld>
            <a:endParaRPr lang="en-US" sz="1200">
              <a:solidFill>
                <a:schemeClr val="bg1"/>
              </a:solidFill>
              <a:latin typeface="Poppins ExtraBold" pitchFamily="2" charset="77"/>
              <a:cs typeface="Poppins ExtraBold" pitchFamily="2" charset="77"/>
            </a:endParaRPr>
          </a:p>
        </p:txBody>
      </p:sp>
      <p:pic>
        <p:nvPicPr>
          <p:cNvPr id="13" name="Picture 12" descr="A black background with white and blue text&#10;&#10;AI-generated content may be incorrect.">
            <a:extLst>
              <a:ext uri="{FF2B5EF4-FFF2-40B4-BE49-F238E27FC236}">
                <a16:creationId xmlns:a16="http://schemas.microsoft.com/office/drawing/2014/main" id="{468EA6ED-0363-46DF-80F8-2173BF9003D1}"/>
              </a:ext>
            </a:extLst>
          </p:cNvPr>
          <p:cNvPicPr>
            <a:picLocks noChangeAspect="1"/>
          </p:cNvPicPr>
          <p:nvPr/>
        </p:nvPicPr>
        <p:blipFill>
          <a:blip r:embed="rId4">
            <a:extLst>
              <a:ext uri="{28A0092B-C50C-407E-A947-70E740481C1C}">
                <a14:useLocalDpi xmlns:a14="http://schemas.microsoft.com/office/drawing/2010/main" val="0"/>
              </a:ext>
            </a:extLst>
          </a:blip>
          <a:srcRect r="64299"/>
          <a:stretch/>
        </p:blipFill>
        <p:spPr>
          <a:xfrm>
            <a:off x="178088" y="6581235"/>
            <a:ext cx="243153" cy="252000"/>
          </a:xfrm>
          <a:prstGeom prst="rect">
            <a:avLst/>
          </a:prstGeom>
        </p:spPr>
      </p:pic>
      <p:sp>
        <p:nvSpPr>
          <p:cNvPr id="15" name="Title 1">
            <a:extLst>
              <a:ext uri="{FF2B5EF4-FFF2-40B4-BE49-F238E27FC236}">
                <a16:creationId xmlns:a16="http://schemas.microsoft.com/office/drawing/2014/main" id="{8E3A7214-C129-3965-434A-0D20DCB5FDC6}"/>
              </a:ext>
            </a:extLst>
          </p:cNvPr>
          <p:cNvSpPr txBox="1">
            <a:spLocks/>
          </p:cNvSpPr>
          <p:nvPr/>
        </p:nvSpPr>
        <p:spPr>
          <a:xfrm>
            <a:off x="-75475" y="3767779"/>
            <a:ext cx="3462479" cy="305832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b="1" kern="1200" baseline="0">
                <a:solidFill>
                  <a:schemeClr val="tx1"/>
                </a:solidFill>
                <a:latin typeface="Poppins" panose="00000500000000000000" pitchFamily="2" charset="0"/>
                <a:ea typeface="+mj-ea"/>
                <a:cs typeface="+mj-cs"/>
              </a:defRPr>
            </a:lvl1pPr>
          </a:lstStyle>
          <a:p>
            <a:pPr>
              <a:lnSpc>
                <a:spcPct val="100000"/>
              </a:lnSpc>
            </a:pPr>
            <a:r>
              <a:rPr lang="en-GB" sz="3000">
                <a:solidFill>
                  <a:srgbClr val="1D2953"/>
                </a:solidFill>
                <a:latin typeface="Poppins ExtraBold" panose="00000900000000000000" pitchFamily="2" charset="0"/>
                <a:cs typeface="Poppins ExtraBold" panose="00000900000000000000" pitchFamily="2" charset="0"/>
              </a:rPr>
              <a:t>Static System</a:t>
            </a:r>
          </a:p>
          <a:p>
            <a:pPr>
              <a:lnSpc>
                <a:spcPct val="160000"/>
              </a:lnSpc>
            </a:pPr>
            <a:r>
              <a:rPr lang="en-GB" sz="3600">
                <a:solidFill>
                  <a:srgbClr val="1D2953"/>
                </a:solidFill>
                <a:latin typeface="Poppins ExtraBold" panose="00000900000000000000" pitchFamily="2" charset="0"/>
                <a:cs typeface="Poppins ExtraBold" panose="00000900000000000000" pitchFamily="2" charset="0"/>
              </a:rPr>
              <a:t>3.4 kW</a:t>
            </a:r>
          </a:p>
          <a:p>
            <a:pPr>
              <a:lnSpc>
                <a:spcPct val="100000"/>
              </a:lnSpc>
            </a:pPr>
            <a:r>
              <a:rPr lang="en-GB" sz="2400">
                <a:solidFill>
                  <a:srgbClr val="1D2953"/>
                </a:solidFill>
                <a:latin typeface="Poppins ExtraBold" panose="00000900000000000000" pitchFamily="2" charset="0"/>
                <a:cs typeface="Poppins ExtraBold" panose="00000900000000000000" pitchFamily="2" charset="0"/>
              </a:rPr>
              <a:t>average power</a:t>
            </a:r>
          </a:p>
          <a:p>
            <a:pPr>
              <a:lnSpc>
                <a:spcPct val="100000"/>
              </a:lnSpc>
            </a:pPr>
            <a:r>
              <a:rPr lang="en-GB" sz="2400">
                <a:solidFill>
                  <a:srgbClr val="1D2953"/>
                </a:solidFill>
                <a:latin typeface="Poppins ExtraBold" panose="00000900000000000000" pitchFamily="2" charset="0"/>
                <a:cs typeface="Poppins ExtraBold" panose="00000900000000000000" pitchFamily="2" charset="0"/>
              </a:rPr>
              <a:t>consumption</a:t>
            </a:r>
          </a:p>
        </p:txBody>
      </p:sp>
      <p:sp>
        <p:nvSpPr>
          <p:cNvPr id="18" name="Oval 17">
            <a:extLst>
              <a:ext uri="{FF2B5EF4-FFF2-40B4-BE49-F238E27FC236}">
                <a16:creationId xmlns:a16="http://schemas.microsoft.com/office/drawing/2014/main" id="{843CB5F3-9306-0E0D-0DEC-9E86058A277D}"/>
              </a:ext>
            </a:extLst>
          </p:cNvPr>
          <p:cNvSpPr/>
          <p:nvPr/>
        </p:nvSpPr>
        <p:spPr>
          <a:xfrm>
            <a:off x="9155084" y="1790053"/>
            <a:ext cx="731425" cy="731425"/>
          </a:xfrm>
          <a:prstGeom prst="ellipse">
            <a:avLst/>
          </a:prstGeom>
          <a:noFill/>
          <a:ln w="57150">
            <a:solidFill>
              <a:srgbClr val="C108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9354EB18-7B4D-8152-0DD4-07618E5A2ACA}"/>
              </a:ext>
            </a:extLst>
          </p:cNvPr>
          <p:cNvSpPr/>
          <p:nvPr/>
        </p:nvSpPr>
        <p:spPr>
          <a:xfrm>
            <a:off x="9155084" y="730957"/>
            <a:ext cx="731425" cy="731425"/>
          </a:xfrm>
          <a:prstGeom prst="ellipse">
            <a:avLst/>
          </a:prstGeom>
          <a:noFill/>
          <a:ln w="57150">
            <a:solidFill>
              <a:srgbClr val="C108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a:extLst>
              <a:ext uri="{FF2B5EF4-FFF2-40B4-BE49-F238E27FC236}">
                <a16:creationId xmlns:a16="http://schemas.microsoft.com/office/drawing/2014/main" id="{20E6BB62-F5A1-AB36-0CFF-F531D9E59B74}"/>
              </a:ext>
            </a:extLst>
          </p:cNvPr>
          <p:cNvSpPr/>
          <p:nvPr/>
        </p:nvSpPr>
        <p:spPr>
          <a:xfrm>
            <a:off x="4319298" y="1678683"/>
            <a:ext cx="807936" cy="949309"/>
          </a:xfrm>
          <a:prstGeom prst="roundRect">
            <a:avLst/>
          </a:prstGeom>
          <a:noFill/>
          <a:ln w="57150">
            <a:solidFill>
              <a:srgbClr val="C108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a:extLst>
              <a:ext uri="{FF2B5EF4-FFF2-40B4-BE49-F238E27FC236}">
                <a16:creationId xmlns:a16="http://schemas.microsoft.com/office/drawing/2014/main" id="{0BA5A420-568B-5855-EEC2-B4A3F91E959E}"/>
              </a:ext>
            </a:extLst>
          </p:cNvPr>
          <p:cNvSpPr/>
          <p:nvPr/>
        </p:nvSpPr>
        <p:spPr>
          <a:xfrm>
            <a:off x="5281611" y="1678683"/>
            <a:ext cx="807936" cy="949309"/>
          </a:xfrm>
          <a:prstGeom prst="roundRect">
            <a:avLst/>
          </a:prstGeom>
          <a:noFill/>
          <a:ln w="57150">
            <a:solidFill>
              <a:srgbClr val="C108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52754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9" presetClass="exit" presetSubtype="0" fill="hold" grpId="1" nodeType="clickEffect">
                                  <p:stCondLst>
                                    <p:cond delay="0"/>
                                  </p:stCondLst>
                                  <p:childTnLst>
                                    <p:animEffect transition="out" filter="dissolve">
                                      <p:cBhvr>
                                        <p:cTn id="28" dur="500"/>
                                        <p:tgtEl>
                                          <p:spTgt spid="9"/>
                                        </p:tgtEl>
                                      </p:cBhvr>
                                    </p:animEffect>
                                    <p:set>
                                      <p:cBhvr>
                                        <p:cTn id="29" dur="1" fill="hold">
                                          <p:stCondLst>
                                            <p:cond delay="499"/>
                                          </p:stCondLst>
                                        </p:cTn>
                                        <p:tgtEl>
                                          <p:spTgt spid="9"/>
                                        </p:tgtEl>
                                        <p:attrNameLst>
                                          <p:attrName>style.visibility</p:attrName>
                                        </p:attrNameLst>
                                      </p:cBhvr>
                                      <p:to>
                                        <p:strVal val="hidden"/>
                                      </p:to>
                                    </p:set>
                                  </p:childTnLst>
                                </p:cTn>
                              </p:par>
                              <p:par>
                                <p:cTn id="30" presetID="9" presetClass="exit" presetSubtype="0" fill="hold" grpId="1" nodeType="withEffect">
                                  <p:stCondLst>
                                    <p:cond delay="0"/>
                                  </p:stCondLst>
                                  <p:childTnLst>
                                    <p:animEffect transition="out" filter="dissolve">
                                      <p:cBhvr>
                                        <p:cTn id="31" dur="500"/>
                                        <p:tgtEl>
                                          <p:spTgt spid="19"/>
                                        </p:tgtEl>
                                      </p:cBhvr>
                                    </p:animEffect>
                                    <p:set>
                                      <p:cBhvr>
                                        <p:cTn id="32" dur="1" fill="hold">
                                          <p:stCondLst>
                                            <p:cond delay="499"/>
                                          </p:stCondLst>
                                        </p:cTn>
                                        <p:tgtEl>
                                          <p:spTgt spid="19"/>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9" presetClass="exit" presetSubtype="0" fill="hold" grpId="1" nodeType="clickEffect">
                                  <p:stCondLst>
                                    <p:cond delay="0"/>
                                  </p:stCondLst>
                                  <p:childTnLst>
                                    <p:animEffect transition="out" filter="dissolve">
                                      <p:cBhvr>
                                        <p:cTn id="36" dur="500"/>
                                        <p:tgtEl>
                                          <p:spTgt spid="21"/>
                                        </p:tgtEl>
                                      </p:cBhvr>
                                    </p:animEffect>
                                    <p:set>
                                      <p:cBhvr>
                                        <p:cTn id="37" dur="1" fill="hold">
                                          <p:stCondLst>
                                            <p:cond delay="499"/>
                                          </p:stCondLst>
                                        </p:cTn>
                                        <p:tgtEl>
                                          <p:spTgt spid="21"/>
                                        </p:tgtEl>
                                        <p:attrNameLst>
                                          <p:attrName>style.visibility</p:attrName>
                                        </p:attrNameLst>
                                      </p:cBhvr>
                                      <p:to>
                                        <p:strVal val="hidden"/>
                                      </p:to>
                                    </p:set>
                                  </p:childTnLst>
                                </p:cTn>
                              </p:par>
                              <p:par>
                                <p:cTn id="38" presetID="9" presetClass="exit" presetSubtype="0" fill="hold" grpId="1" nodeType="withEffect">
                                  <p:stCondLst>
                                    <p:cond delay="0"/>
                                  </p:stCondLst>
                                  <p:childTnLst>
                                    <p:animEffect transition="out" filter="dissolve">
                                      <p:cBhvr>
                                        <p:cTn id="39" dur="500"/>
                                        <p:tgtEl>
                                          <p:spTgt spid="7"/>
                                        </p:tgtEl>
                                      </p:cBhvr>
                                    </p:animEffect>
                                    <p:set>
                                      <p:cBhvr>
                                        <p:cTn id="40"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9" grpId="0" animBg="1"/>
      <p:bldP spid="9" grpId="1" animBg="1"/>
      <p:bldP spid="15" grpId="0"/>
      <p:bldP spid="18" grpId="0" animBg="1"/>
      <p:bldP spid="19" grpId="0" animBg="1"/>
      <p:bldP spid="19" grpId="1" animBg="1"/>
      <p:bldP spid="20" grpId="0" animBg="1"/>
      <p:bldP spid="21" grpId="0" animBg="1"/>
      <p:bldP spid="21"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E006D-220B-2EC3-AA2B-C2DB24B416D2}"/>
              </a:ext>
            </a:extLst>
          </p:cNvPr>
          <p:cNvSpPr>
            <a:spLocks noGrp="1"/>
          </p:cNvSpPr>
          <p:nvPr>
            <p:ph type="title"/>
          </p:nvPr>
        </p:nvSpPr>
        <p:spPr>
          <a:xfrm>
            <a:off x="814648" y="357449"/>
            <a:ext cx="6569378" cy="1162830"/>
          </a:xfrm>
        </p:spPr>
        <p:txBody>
          <a:bodyPr>
            <a:normAutofit/>
          </a:bodyPr>
          <a:lstStyle/>
          <a:p>
            <a:r>
              <a:rPr lang="en-GB" sz="3600">
                <a:solidFill>
                  <a:srgbClr val="1D2953"/>
                </a:solidFill>
                <a:latin typeface="Poppins ExtraBold" panose="00000900000000000000" pitchFamily="2" charset="0"/>
                <a:cs typeface="Poppins ExtraBold" panose="00000900000000000000" pitchFamily="2" charset="0"/>
              </a:rPr>
              <a:t>GIFFORD-M</a:t>
            </a:r>
            <a:r>
              <a:rPr lang="en-GB" sz="3200">
                <a:solidFill>
                  <a:srgbClr val="1D2953"/>
                </a:solidFill>
                <a:latin typeface="Poppins ExtraBold" panose="00000900000000000000" pitchFamily="2" charset="0"/>
                <a:cs typeface="Poppins ExtraBold" panose="00000900000000000000" pitchFamily="2" charset="0"/>
              </a:rPr>
              <a:t>C</a:t>
            </a:r>
            <a:r>
              <a:rPr lang="en-GB" sz="3600">
                <a:solidFill>
                  <a:srgbClr val="1D2953"/>
                </a:solidFill>
                <a:latin typeface="Poppins ExtraBold" panose="00000900000000000000" pitchFamily="2" charset="0"/>
                <a:cs typeface="Poppins ExtraBold" panose="00000900000000000000" pitchFamily="2" charset="0"/>
              </a:rPr>
              <a:t>MAHON (GM) CRYOCOOLERS</a:t>
            </a:r>
          </a:p>
        </p:txBody>
      </p:sp>
      <p:sp>
        <p:nvSpPr>
          <p:cNvPr id="3" name="Content Placeholder 2">
            <a:extLst>
              <a:ext uri="{FF2B5EF4-FFF2-40B4-BE49-F238E27FC236}">
                <a16:creationId xmlns:a16="http://schemas.microsoft.com/office/drawing/2014/main" id="{DF4C69CD-FFEE-61D6-95E8-29BA0CDE655D}"/>
              </a:ext>
            </a:extLst>
          </p:cNvPr>
          <p:cNvSpPr>
            <a:spLocks noGrp="1"/>
          </p:cNvSpPr>
          <p:nvPr>
            <p:ph idx="1"/>
          </p:nvPr>
        </p:nvSpPr>
        <p:spPr>
          <a:xfrm>
            <a:off x="814647" y="1825625"/>
            <a:ext cx="6569379" cy="3768840"/>
          </a:xfrm>
        </p:spPr>
        <p:txBody>
          <a:bodyPr vert="horz" lIns="91440" tIns="45720" rIns="91440" bIns="45720" rtlCol="0" anchor="t">
            <a:noAutofit/>
          </a:bodyPr>
          <a:lstStyle/>
          <a:p>
            <a:pPr algn="l">
              <a:lnSpc>
                <a:spcPct val="180000"/>
              </a:lnSpc>
              <a:buFont typeface="Arial" panose="020B0604020202020204" pitchFamily="34" charset="0"/>
              <a:buChar char="•"/>
            </a:pPr>
            <a:r>
              <a:rPr lang="en-US" sz="2000">
                <a:solidFill>
                  <a:srgbClr val="1D2953"/>
                </a:solidFill>
                <a:latin typeface="Poppins ExtraBold"/>
                <a:ea typeface="Source Sans Pro"/>
                <a:cs typeface="Poppins ExtraBold"/>
              </a:rPr>
              <a:t>Cost-effective &amp; cryogen-free</a:t>
            </a:r>
          </a:p>
          <a:p>
            <a:pPr algn="l">
              <a:lnSpc>
                <a:spcPct val="180000"/>
              </a:lnSpc>
              <a:buFont typeface="Arial" panose="020B0604020202020204" pitchFamily="34" charset="0"/>
              <a:buChar char="•"/>
            </a:pPr>
            <a:r>
              <a:rPr lang="en-US" sz="2000">
                <a:solidFill>
                  <a:srgbClr val="1D2953"/>
                </a:solidFill>
                <a:latin typeface="Poppins ExtraBold"/>
                <a:ea typeface="Source Sans Pro"/>
                <a:cs typeface="Poppins ExtraBold"/>
              </a:rPr>
              <a:t>Operate across a broad temperature range</a:t>
            </a:r>
          </a:p>
          <a:p>
            <a:pPr algn="l">
              <a:lnSpc>
                <a:spcPct val="180000"/>
              </a:lnSpc>
              <a:buFont typeface="Arial" panose="020B0604020202020204" pitchFamily="34" charset="0"/>
              <a:buChar char="•"/>
            </a:pPr>
            <a:r>
              <a:rPr lang="en-US" sz="2000">
                <a:solidFill>
                  <a:srgbClr val="1D2953"/>
                </a:solidFill>
                <a:latin typeface="Poppins ExtraBold"/>
                <a:ea typeface="Source Sans Pro"/>
                <a:cs typeface="Poppins ExtraBold"/>
              </a:rPr>
              <a:t>Simple design ensures reliable,</a:t>
            </a:r>
            <a:br>
              <a:rPr lang="en-US" sz="2000">
                <a:latin typeface="Poppins ExtraBold" panose="00000900000000000000" pitchFamily="2" charset="0"/>
                <a:cs typeface="Poppins ExtraBold" panose="00000900000000000000" pitchFamily="2" charset="0"/>
              </a:rPr>
            </a:br>
            <a:r>
              <a:rPr lang="en-US" sz="2000">
                <a:solidFill>
                  <a:srgbClr val="1D2953"/>
                </a:solidFill>
                <a:latin typeface="Poppins ExtraBold"/>
                <a:ea typeface="Source Sans Pro"/>
                <a:cs typeface="Poppins ExtraBold"/>
              </a:rPr>
              <a:t>long-term performance</a:t>
            </a:r>
          </a:p>
          <a:p>
            <a:pPr algn="l">
              <a:lnSpc>
                <a:spcPct val="180000"/>
              </a:lnSpc>
              <a:buFont typeface="Arial" panose="020B0604020202020204" pitchFamily="34" charset="0"/>
              <a:buChar char="•"/>
            </a:pPr>
            <a:r>
              <a:rPr lang="en-US" sz="2000">
                <a:solidFill>
                  <a:srgbClr val="1D2953"/>
                </a:solidFill>
                <a:latin typeface="Poppins ExtraBold"/>
                <a:ea typeface="Source Sans Pro"/>
                <a:cs typeface="Poppins ExtraBold"/>
              </a:rPr>
              <a:t>Relatively efficient cooling performance while minimising space requirements</a:t>
            </a:r>
          </a:p>
        </p:txBody>
      </p:sp>
      <p:pic>
        <p:nvPicPr>
          <p:cNvPr id="5" name="Picture 4" descr="A close-up of a machine&#10;&#10;AI-generated content may be incorrect.">
            <a:extLst>
              <a:ext uri="{FF2B5EF4-FFF2-40B4-BE49-F238E27FC236}">
                <a16:creationId xmlns:a16="http://schemas.microsoft.com/office/drawing/2014/main" id="{808D44FF-94ED-BFDD-83DB-72D861FF79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4770" y="550594"/>
            <a:ext cx="2935230" cy="5190755"/>
          </a:xfrm>
          <a:prstGeom prst="rect">
            <a:avLst/>
          </a:prstGeom>
          <a:effectLst>
            <a:outerShdw blurRad="217396" dist="519817" dir="8100000" sx="96000" sy="96000" algn="tr" rotWithShape="0">
              <a:schemeClr val="bg1">
                <a:lumMod val="75000"/>
                <a:alpha val="27074"/>
              </a:schemeClr>
            </a:outerShdw>
          </a:effectLst>
        </p:spPr>
      </p:pic>
      <p:sp>
        <p:nvSpPr>
          <p:cNvPr id="6" name="TextBox 5">
            <a:extLst>
              <a:ext uri="{FF2B5EF4-FFF2-40B4-BE49-F238E27FC236}">
                <a16:creationId xmlns:a16="http://schemas.microsoft.com/office/drawing/2014/main" id="{7FFA6E53-D993-E8AF-2705-6A1F4947B753}"/>
              </a:ext>
            </a:extLst>
          </p:cNvPr>
          <p:cNvSpPr txBox="1"/>
          <p:nvPr/>
        </p:nvSpPr>
        <p:spPr>
          <a:xfrm>
            <a:off x="11742820" y="6577810"/>
            <a:ext cx="272832" cy="276999"/>
          </a:xfrm>
          <a:prstGeom prst="rect">
            <a:avLst/>
          </a:prstGeom>
          <a:noFill/>
        </p:spPr>
        <p:txBody>
          <a:bodyPr wrap="none" rtlCol="0">
            <a:spAutoFit/>
          </a:bodyPr>
          <a:lstStyle/>
          <a:p>
            <a:fld id="{6C5A19C2-4D91-094F-A124-F66B4395DF9F}" type="slidenum">
              <a:rPr lang="en-US" sz="1200" smtClean="0">
                <a:solidFill>
                  <a:schemeClr val="bg1"/>
                </a:solidFill>
                <a:latin typeface="Poppins ExtraBold" pitchFamily="2" charset="77"/>
                <a:cs typeface="Poppins ExtraBold" pitchFamily="2" charset="77"/>
              </a:rPr>
              <a:t>2</a:t>
            </a:fld>
            <a:endParaRPr lang="en-US" sz="1200">
              <a:solidFill>
                <a:schemeClr val="bg1"/>
              </a:solidFill>
              <a:latin typeface="Poppins ExtraBold" pitchFamily="2" charset="77"/>
              <a:cs typeface="Poppins ExtraBold" pitchFamily="2" charset="77"/>
            </a:endParaRPr>
          </a:p>
        </p:txBody>
      </p:sp>
      <p:sp>
        <p:nvSpPr>
          <p:cNvPr id="8" name="TextBox 7">
            <a:extLst>
              <a:ext uri="{FF2B5EF4-FFF2-40B4-BE49-F238E27FC236}">
                <a16:creationId xmlns:a16="http://schemas.microsoft.com/office/drawing/2014/main" id="{33450358-E3D3-66C8-5CF5-49F277D7700E}"/>
              </a:ext>
            </a:extLst>
          </p:cNvPr>
          <p:cNvSpPr txBox="1"/>
          <p:nvPr/>
        </p:nvSpPr>
        <p:spPr>
          <a:xfrm>
            <a:off x="7753644" y="5924229"/>
            <a:ext cx="4438356" cy="307777"/>
          </a:xfrm>
          <a:prstGeom prst="rect">
            <a:avLst/>
          </a:prstGeom>
          <a:noFill/>
        </p:spPr>
        <p:txBody>
          <a:bodyPr wrap="square">
            <a:spAutoFit/>
          </a:bodyPr>
          <a:lstStyle/>
          <a:p>
            <a:pPr algn="ctr"/>
            <a:r>
              <a:rPr lang="en-US" sz="1400">
                <a:solidFill>
                  <a:srgbClr val="1D2953"/>
                </a:solidFill>
                <a:latin typeface="Poppins ExtraBold" panose="00000900000000000000" pitchFamily="2" charset="0"/>
                <a:cs typeface="Poppins ExtraBold" panose="00000900000000000000" pitchFamily="2" charset="0"/>
              </a:rPr>
              <a:t>Two-S</a:t>
            </a:r>
            <a:r>
              <a:rPr lang="en-US" sz="1400" b="0" i="0">
                <a:solidFill>
                  <a:srgbClr val="1D2953"/>
                </a:solidFill>
                <a:effectLst/>
                <a:latin typeface="Poppins ExtraBold" panose="00000900000000000000" pitchFamily="2" charset="0"/>
                <a:cs typeface="Poppins ExtraBold" panose="00000900000000000000" pitchFamily="2" charset="0"/>
              </a:rPr>
              <a:t>tage 6/30 </a:t>
            </a:r>
            <a:r>
              <a:rPr lang="en-US" sz="1400" b="0" i="0" err="1">
                <a:solidFill>
                  <a:srgbClr val="1D2953"/>
                </a:solidFill>
                <a:effectLst/>
                <a:latin typeface="Poppins ExtraBold" panose="00000900000000000000" pitchFamily="2" charset="0"/>
                <a:cs typeface="Poppins ExtraBold" panose="00000900000000000000" pitchFamily="2" charset="0"/>
              </a:rPr>
              <a:t>OxCryo</a:t>
            </a:r>
            <a:r>
              <a:rPr lang="en-US" sz="1400" b="0" i="0">
                <a:solidFill>
                  <a:srgbClr val="1D2953"/>
                </a:solidFill>
                <a:effectLst/>
                <a:latin typeface="Poppins ExtraBold" panose="00000900000000000000" pitchFamily="2" charset="0"/>
                <a:cs typeface="Poppins ExtraBold" panose="00000900000000000000" pitchFamily="2" charset="0"/>
              </a:rPr>
              <a:t> GM Cryocooler</a:t>
            </a:r>
            <a:endParaRPr lang="en-US" sz="1400"/>
          </a:p>
        </p:txBody>
      </p:sp>
      <p:pic>
        <p:nvPicPr>
          <p:cNvPr id="11" name="Picture 10" descr="A black background with white and blue text&#10;&#10;AI-generated content may be incorrect.">
            <a:extLst>
              <a:ext uri="{FF2B5EF4-FFF2-40B4-BE49-F238E27FC236}">
                <a16:creationId xmlns:a16="http://schemas.microsoft.com/office/drawing/2014/main" id="{C3B69E85-CDD5-8373-1AA2-2107B64F1899}"/>
              </a:ext>
            </a:extLst>
          </p:cNvPr>
          <p:cNvPicPr>
            <a:picLocks noChangeAspect="1"/>
          </p:cNvPicPr>
          <p:nvPr/>
        </p:nvPicPr>
        <p:blipFill>
          <a:blip r:embed="rId4">
            <a:extLst>
              <a:ext uri="{28A0092B-C50C-407E-A947-70E740481C1C}">
                <a14:useLocalDpi xmlns:a14="http://schemas.microsoft.com/office/drawing/2010/main" val="0"/>
              </a:ext>
            </a:extLst>
          </a:blip>
          <a:srcRect r="64299"/>
          <a:stretch/>
        </p:blipFill>
        <p:spPr>
          <a:xfrm>
            <a:off x="178088" y="6581235"/>
            <a:ext cx="243153" cy="252000"/>
          </a:xfrm>
          <a:prstGeom prst="rect">
            <a:avLst/>
          </a:prstGeom>
        </p:spPr>
      </p:pic>
    </p:spTree>
    <p:extLst>
      <p:ext uri="{BB962C8B-B14F-4D97-AF65-F5344CB8AC3E}">
        <p14:creationId xmlns:p14="http://schemas.microsoft.com/office/powerpoint/2010/main" val="31875491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5DC611-D111-06EA-2240-41AA70B42F3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24EF404-3EE7-36F0-C9CA-F8484AFCA736}"/>
              </a:ext>
            </a:extLst>
          </p:cNvPr>
          <p:cNvSpPr>
            <a:spLocks noGrp="1"/>
          </p:cNvSpPr>
          <p:nvPr>
            <p:ph type="title"/>
          </p:nvPr>
        </p:nvSpPr>
        <p:spPr>
          <a:xfrm>
            <a:off x="814648" y="357449"/>
            <a:ext cx="10593581" cy="1162830"/>
          </a:xfrm>
        </p:spPr>
        <p:txBody>
          <a:bodyPr>
            <a:normAutofit/>
          </a:bodyPr>
          <a:lstStyle/>
          <a:p>
            <a:r>
              <a:rPr lang="en-GB" sz="3600">
                <a:solidFill>
                  <a:srgbClr val="1D2953"/>
                </a:solidFill>
                <a:latin typeface="Poppins ExtraBold" panose="00000900000000000000" pitchFamily="2" charset="0"/>
                <a:cs typeface="Poppins ExtraBold" panose="00000900000000000000" pitchFamily="2" charset="0"/>
              </a:rPr>
              <a:t>CONCLUSIONS</a:t>
            </a:r>
          </a:p>
        </p:txBody>
      </p:sp>
      <p:sp>
        <p:nvSpPr>
          <p:cNvPr id="3" name="Content Placeholder 2">
            <a:extLst>
              <a:ext uri="{FF2B5EF4-FFF2-40B4-BE49-F238E27FC236}">
                <a16:creationId xmlns:a16="http://schemas.microsoft.com/office/drawing/2014/main" id="{885BAB8E-0966-C350-D02B-2D8A3EB76D6B}"/>
              </a:ext>
            </a:extLst>
          </p:cNvPr>
          <p:cNvSpPr>
            <a:spLocks noGrp="1"/>
          </p:cNvSpPr>
          <p:nvPr>
            <p:ph idx="1"/>
          </p:nvPr>
        </p:nvSpPr>
        <p:spPr>
          <a:xfrm>
            <a:off x="814647" y="1511595"/>
            <a:ext cx="5361353" cy="4346575"/>
          </a:xfrm>
        </p:spPr>
        <p:txBody>
          <a:bodyPr>
            <a:noAutofit/>
          </a:bodyPr>
          <a:lstStyle/>
          <a:p>
            <a:pPr marL="0" indent="0">
              <a:lnSpc>
                <a:spcPct val="180000"/>
              </a:lnSpc>
              <a:buNone/>
            </a:pPr>
            <a:r>
              <a:rPr lang="en-US" sz="2000">
                <a:solidFill>
                  <a:srgbClr val="1D2953"/>
                </a:solidFill>
                <a:latin typeface="Poppins ExtraBold" panose="00000900000000000000" pitchFamily="2" charset="0"/>
                <a:cs typeface="Poppins ExtraBold" panose="00000900000000000000" pitchFamily="2" charset="0"/>
              </a:rPr>
              <a:t>By dynamically adjusting the cryocooler and compressor speeds to changing cooling requirements, it is possible to significantly</a:t>
            </a:r>
            <a:r>
              <a:rPr lang="en-US" sz="2000">
                <a:solidFill>
                  <a:srgbClr val="C10866"/>
                </a:solidFill>
                <a:latin typeface="Poppins ExtraBold" panose="00000900000000000000" pitchFamily="2" charset="0"/>
                <a:cs typeface="Poppins ExtraBold" panose="00000900000000000000" pitchFamily="2" charset="0"/>
              </a:rPr>
              <a:t> shorten cooldown times, reduce operational costs, </a:t>
            </a:r>
            <a:r>
              <a:rPr lang="en-US" sz="2000">
                <a:solidFill>
                  <a:srgbClr val="1D2953"/>
                </a:solidFill>
                <a:latin typeface="Poppins ExtraBold" panose="00000900000000000000" pitchFamily="2" charset="0"/>
                <a:cs typeface="Poppins ExtraBold" panose="00000900000000000000" pitchFamily="2" charset="0"/>
              </a:rPr>
              <a:t>and </a:t>
            </a:r>
            <a:r>
              <a:rPr lang="en-US" sz="2000">
                <a:solidFill>
                  <a:srgbClr val="C10866"/>
                </a:solidFill>
                <a:latin typeface="Poppins ExtraBold" panose="00000900000000000000" pitchFamily="2" charset="0"/>
                <a:cs typeface="Poppins ExtraBold" panose="00000900000000000000" pitchFamily="2" charset="0"/>
              </a:rPr>
              <a:t>improve maintenance intervals,</a:t>
            </a:r>
            <a:r>
              <a:rPr lang="en-US" sz="2000">
                <a:solidFill>
                  <a:srgbClr val="1D2953"/>
                </a:solidFill>
                <a:latin typeface="Poppins ExtraBold" panose="00000900000000000000" pitchFamily="2" charset="0"/>
                <a:cs typeface="Poppins ExtraBold" panose="00000900000000000000" pitchFamily="2" charset="0"/>
              </a:rPr>
              <a:t> all without any compromise to performance</a:t>
            </a:r>
          </a:p>
          <a:p>
            <a:pPr marL="0" indent="0">
              <a:lnSpc>
                <a:spcPct val="180000"/>
              </a:lnSpc>
              <a:buNone/>
            </a:pPr>
            <a:endParaRPr lang="en-US" sz="2000">
              <a:solidFill>
                <a:srgbClr val="1D2953"/>
              </a:solidFill>
              <a:latin typeface="Poppins ExtraBold" panose="00000900000000000000" pitchFamily="2" charset="0"/>
              <a:cs typeface="Poppins ExtraBold" panose="00000900000000000000" pitchFamily="2" charset="0"/>
            </a:endParaRPr>
          </a:p>
          <a:p>
            <a:pPr algn="l">
              <a:lnSpc>
                <a:spcPct val="180000"/>
              </a:lnSpc>
              <a:buFont typeface="Arial" panose="020B0604020202020204" pitchFamily="34" charset="0"/>
              <a:buChar char="•"/>
            </a:pPr>
            <a:endParaRPr lang="en-US" sz="2000">
              <a:solidFill>
                <a:srgbClr val="1D2953"/>
              </a:solidFill>
              <a:latin typeface="Poppins ExtraBold" panose="00000900000000000000" pitchFamily="2" charset="0"/>
              <a:cs typeface="Poppins ExtraBold" panose="00000900000000000000" pitchFamily="2" charset="0"/>
            </a:endParaRPr>
          </a:p>
        </p:txBody>
      </p:sp>
      <p:pic>
        <p:nvPicPr>
          <p:cNvPr id="4" name="Picture 3">
            <a:extLst>
              <a:ext uri="{FF2B5EF4-FFF2-40B4-BE49-F238E27FC236}">
                <a16:creationId xmlns:a16="http://schemas.microsoft.com/office/drawing/2014/main" id="{B8B92DF5-4D51-5747-7848-91D605C645EC}"/>
              </a:ext>
            </a:extLst>
          </p:cNvPr>
          <p:cNvPicPr>
            <a:picLocks noChangeAspect="1"/>
          </p:cNvPicPr>
          <p:nvPr/>
        </p:nvPicPr>
        <p:blipFill>
          <a:blip r:embed="rId3"/>
          <a:stretch>
            <a:fillRect/>
          </a:stretch>
        </p:blipFill>
        <p:spPr>
          <a:xfrm>
            <a:off x="6285609" y="1825624"/>
            <a:ext cx="5638939" cy="3759292"/>
          </a:xfrm>
          <a:prstGeom prst="rect">
            <a:avLst/>
          </a:prstGeom>
        </p:spPr>
      </p:pic>
      <p:pic>
        <p:nvPicPr>
          <p:cNvPr id="5" name="Picture 4" descr="A black background with white and blue text&#10;&#10;AI-generated content may be incorrect.">
            <a:extLst>
              <a:ext uri="{FF2B5EF4-FFF2-40B4-BE49-F238E27FC236}">
                <a16:creationId xmlns:a16="http://schemas.microsoft.com/office/drawing/2014/main" id="{E176FB21-01C6-368D-4E5A-AEDB5FDD65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55460" y="6569788"/>
            <a:ext cx="681081" cy="252000"/>
          </a:xfrm>
          <a:prstGeom prst="rect">
            <a:avLst/>
          </a:prstGeom>
        </p:spPr>
      </p:pic>
      <p:sp>
        <p:nvSpPr>
          <p:cNvPr id="6" name="TextBox 5">
            <a:extLst>
              <a:ext uri="{FF2B5EF4-FFF2-40B4-BE49-F238E27FC236}">
                <a16:creationId xmlns:a16="http://schemas.microsoft.com/office/drawing/2014/main" id="{DC6FE567-E4CB-E5A7-82DC-6EA5ED6131B3}"/>
              </a:ext>
            </a:extLst>
          </p:cNvPr>
          <p:cNvSpPr txBox="1"/>
          <p:nvPr/>
        </p:nvSpPr>
        <p:spPr>
          <a:xfrm>
            <a:off x="11742820" y="6577810"/>
            <a:ext cx="272832" cy="276999"/>
          </a:xfrm>
          <a:prstGeom prst="rect">
            <a:avLst/>
          </a:prstGeom>
          <a:noFill/>
        </p:spPr>
        <p:txBody>
          <a:bodyPr wrap="none" rtlCol="0">
            <a:spAutoFit/>
          </a:bodyPr>
          <a:lstStyle/>
          <a:p>
            <a:fld id="{6C5A19C2-4D91-094F-A124-F66B4395DF9F}" type="slidenum">
              <a:rPr lang="en-US" sz="1200" smtClean="0">
                <a:solidFill>
                  <a:schemeClr val="bg1"/>
                </a:solidFill>
                <a:latin typeface="Poppins ExtraBold" pitchFamily="2" charset="77"/>
                <a:cs typeface="Poppins ExtraBold" pitchFamily="2" charset="77"/>
              </a:rPr>
              <a:t>20</a:t>
            </a:fld>
            <a:endParaRPr lang="en-US" sz="1200">
              <a:solidFill>
                <a:schemeClr val="bg1"/>
              </a:solidFill>
              <a:latin typeface="Poppins ExtraBold" pitchFamily="2" charset="77"/>
              <a:cs typeface="Poppins ExtraBold" pitchFamily="2" charset="77"/>
            </a:endParaRPr>
          </a:p>
        </p:txBody>
      </p:sp>
      <p:pic>
        <p:nvPicPr>
          <p:cNvPr id="7" name="Picture 6" descr="A black background with white and blue text&#10;&#10;AI-generated content may be incorrect.">
            <a:extLst>
              <a:ext uri="{FF2B5EF4-FFF2-40B4-BE49-F238E27FC236}">
                <a16:creationId xmlns:a16="http://schemas.microsoft.com/office/drawing/2014/main" id="{448F33BB-EBA9-F839-312D-C89AE9FE0B0F}"/>
              </a:ext>
            </a:extLst>
          </p:cNvPr>
          <p:cNvPicPr>
            <a:picLocks noChangeAspect="1"/>
          </p:cNvPicPr>
          <p:nvPr/>
        </p:nvPicPr>
        <p:blipFill>
          <a:blip r:embed="rId4">
            <a:extLst>
              <a:ext uri="{28A0092B-C50C-407E-A947-70E740481C1C}">
                <a14:useLocalDpi xmlns:a14="http://schemas.microsoft.com/office/drawing/2010/main" val="0"/>
              </a:ext>
            </a:extLst>
          </a:blip>
          <a:srcRect r="64299"/>
          <a:stretch/>
        </p:blipFill>
        <p:spPr>
          <a:xfrm>
            <a:off x="178088" y="6581235"/>
            <a:ext cx="243153" cy="252000"/>
          </a:xfrm>
          <a:prstGeom prst="rect">
            <a:avLst/>
          </a:prstGeom>
        </p:spPr>
      </p:pic>
      <p:sp>
        <p:nvSpPr>
          <p:cNvPr id="9" name="TextBox 8">
            <a:extLst>
              <a:ext uri="{FF2B5EF4-FFF2-40B4-BE49-F238E27FC236}">
                <a16:creationId xmlns:a16="http://schemas.microsoft.com/office/drawing/2014/main" id="{D4ABC7EF-14DD-B083-08D2-10AB4FCC868A}"/>
              </a:ext>
            </a:extLst>
          </p:cNvPr>
          <p:cNvSpPr txBox="1"/>
          <p:nvPr/>
        </p:nvSpPr>
        <p:spPr>
          <a:xfrm>
            <a:off x="7753644" y="5924229"/>
            <a:ext cx="4438356" cy="307777"/>
          </a:xfrm>
          <a:prstGeom prst="rect">
            <a:avLst/>
          </a:prstGeom>
          <a:noFill/>
        </p:spPr>
        <p:txBody>
          <a:bodyPr wrap="square">
            <a:spAutoFit/>
          </a:bodyPr>
          <a:lstStyle/>
          <a:p>
            <a:pPr algn="ctr"/>
            <a:r>
              <a:rPr lang="en-US" sz="1400" b="0" i="0" err="1">
                <a:solidFill>
                  <a:srgbClr val="1D2953"/>
                </a:solidFill>
                <a:effectLst/>
                <a:latin typeface="Poppins ExtraBold" panose="00000900000000000000" pitchFamily="2" charset="0"/>
                <a:cs typeface="Poppins ExtraBold" panose="00000900000000000000" pitchFamily="2" charset="0"/>
              </a:rPr>
              <a:t>OxCryo</a:t>
            </a:r>
            <a:r>
              <a:rPr lang="en-US" sz="1400" b="0" i="0">
                <a:solidFill>
                  <a:srgbClr val="1D2953"/>
                </a:solidFill>
                <a:effectLst/>
                <a:latin typeface="Poppins ExtraBold" panose="00000900000000000000" pitchFamily="2" charset="0"/>
                <a:cs typeface="Poppins ExtraBold" panose="00000900000000000000" pitchFamily="2" charset="0"/>
              </a:rPr>
              <a:t> </a:t>
            </a:r>
            <a:r>
              <a:rPr lang="en-US" sz="1400" b="0" i="0" err="1">
                <a:solidFill>
                  <a:srgbClr val="1D2953"/>
                </a:solidFill>
                <a:effectLst/>
                <a:latin typeface="Poppins ExtraBold" panose="00000900000000000000" pitchFamily="2" charset="0"/>
                <a:cs typeface="Poppins ExtraBold" panose="00000900000000000000" pitchFamily="2" charset="0"/>
              </a:rPr>
              <a:t>Gmi</a:t>
            </a:r>
            <a:r>
              <a:rPr lang="en-US" sz="1400" b="0" i="0">
                <a:solidFill>
                  <a:srgbClr val="1D2953"/>
                </a:solidFill>
                <a:effectLst/>
                <a:latin typeface="Poppins ExtraBold" panose="00000900000000000000" pitchFamily="2" charset="0"/>
                <a:cs typeface="Poppins ExtraBold" panose="00000900000000000000" pitchFamily="2" charset="0"/>
              </a:rPr>
              <a:t> Test Bench</a:t>
            </a:r>
            <a:endParaRPr lang="en-US" sz="1400"/>
          </a:p>
        </p:txBody>
      </p:sp>
    </p:spTree>
    <p:extLst>
      <p:ext uri="{BB962C8B-B14F-4D97-AF65-F5344CB8AC3E}">
        <p14:creationId xmlns:p14="http://schemas.microsoft.com/office/powerpoint/2010/main" val="42083774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FB2E1A-86E5-6CF6-3C6D-D1CA3CFB7A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3F85E68-0476-000C-A0DC-E52B7B3F92F4}"/>
              </a:ext>
            </a:extLst>
          </p:cNvPr>
          <p:cNvSpPr>
            <a:spLocks noGrp="1"/>
          </p:cNvSpPr>
          <p:nvPr>
            <p:ph type="title"/>
          </p:nvPr>
        </p:nvSpPr>
        <p:spPr>
          <a:xfrm>
            <a:off x="814648" y="357449"/>
            <a:ext cx="10593581" cy="1162830"/>
          </a:xfrm>
        </p:spPr>
        <p:txBody>
          <a:bodyPr>
            <a:normAutofit/>
          </a:bodyPr>
          <a:lstStyle/>
          <a:p>
            <a:r>
              <a:rPr lang="en-GB" sz="3600">
                <a:solidFill>
                  <a:srgbClr val="1D2953"/>
                </a:solidFill>
                <a:latin typeface="Poppins ExtraBold" panose="00000900000000000000" pitchFamily="2" charset="0"/>
                <a:cs typeface="Poppins ExtraBold" panose="00000900000000000000" pitchFamily="2" charset="0"/>
              </a:rPr>
              <a:t>ACKNOWLEDGEMENTS</a:t>
            </a:r>
          </a:p>
        </p:txBody>
      </p:sp>
      <p:sp>
        <p:nvSpPr>
          <p:cNvPr id="3" name="Content Placeholder 2">
            <a:extLst>
              <a:ext uri="{FF2B5EF4-FFF2-40B4-BE49-F238E27FC236}">
                <a16:creationId xmlns:a16="http://schemas.microsoft.com/office/drawing/2014/main" id="{8A21D89C-0B98-5118-481D-FCC711D0DD28}"/>
              </a:ext>
            </a:extLst>
          </p:cNvPr>
          <p:cNvSpPr>
            <a:spLocks noGrp="1"/>
          </p:cNvSpPr>
          <p:nvPr>
            <p:ph idx="1"/>
          </p:nvPr>
        </p:nvSpPr>
        <p:spPr>
          <a:xfrm>
            <a:off x="814647" y="1353669"/>
            <a:ext cx="8401141" cy="5068627"/>
          </a:xfrm>
        </p:spPr>
        <p:txBody>
          <a:bodyPr>
            <a:noAutofit/>
          </a:bodyPr>
          <a:lstStyle/>
          <a:p>
            <a:pPr>
              <a:lnSpc>
                <a:spcPct val="180000"/>
              </a:lnSpc>
            </a:pPr>
            <a:r>
              <a:rPr lang="en-US" sz="1700" dirty="0">
                <a:solidFill>
                  <a:srgbClr val="1D2953"/>
                </a:solidFill>
                <a:latin typeface="Poppins ExtraBold" panose="00000900000000000000" pitchFamily="2" charset="0"/>
                <a:cs typeface="Poppins ExtraBold" panose="00000900000000000000" pitchFamily="2" charset="0"/>
              </a:rPr>
              <a:t>Dr. Adriana L. </a:t>
            </a:r>
            <a:r>
              <a:rPr lang="en-US" sz="1700" dirty="0" err="1">
                <a:solidFill>
                  <a:srgbClr val="1D2953"/>
                </a:solidFill>
                <a:latin typeface="Poppins ExtraBold" panose="00000900000000000000" pitchFamily="2" charset="0"/>
                <a:cs typeface="Poppins ExtraBold" panose="00000900000000000000" pitchFamily="2" charset="0"/>
              </a:rPr>
              <a:t>Klyszejko</a:t>
            </a:r>
            <a:r>
              <a:rPr lang="en-US" sz="1700" dirty="0">
                <a:solidFill>
                  <a:srgbClr val="1D2953"/>
                </a:solidFill>
                <a:latin typeface="Poppins ExtraBold" panose="00000900000000000000" pitchFamily="2" charset="0"/>
                <a:cs typeface="Poppins ExtraBold" panose="00000900000000000000" pitchFamily="2" charset="0"/>
              </a:rPr>
              <a:t> and Dr. Alex Renshaw for their contribution to data collection and analysis, writing and reviewing the scientific paper</a:t>
            </a:r>
          </a:p>
          <a:p>
            <a:pPr>
              <a:lnSpc>
                <a:spcPct val="180000"/>
              </a:lnSpc>
            </a:pPr>
            <a:r>
              <a:rPr lang="en-US" sz="1700" dirty="0">
                <a:solidFill>
                  <a:srgbClr val="1D2953"/>
                </a:solidFill>
                <a:latin typeface="Poppins ExtraBold" panose="00000900000000000000" pitchFamily="2" charset="0"/>
                <a:cs typeface="Poppins ExtraBold" panose="00000900000000000000" pitchFamily="2" charset="0"/>
              </a:rPr>
              <a:t>Dr. Lucjan Pajdzik and Dr. Maria C. </a:t>
            </a:r>
            <a:r>
              <a:rPr lang="en-US" sz="1700" dirty="0" err="1">
                <a:solidFill>
                  <a:srgbClr val="1D2953"/>
                </a:solidFill>
                <a:latin typeface="Poppins ExtraBold" panose="00000900000000000000" pitchFamily="2" charset="0"/>
                <a:cs typeface="Poppins ExtraBold" panose="00000900000000000000" pitchFamily="2" charset="0"/>
              </a:rPr>
              <a:t>Kokkinidou</a:t>
            </a:r>
            <a:r>
              <a:rPr lang="en-US" sz="1700" dirty="0">
                <a:solidFill>
                  <a:srgbClr val="1D2953"/>
                </a:solidFill>
                <a:latin typeface="Poppins ExtraBold" panose="00000900000000000000" pitchFamily="2" charset="0"/>
                <a:cs typeface="Poppins ExtraBold" panose="00000900000000000000" pitchFamily="2" charset="0"/>
              </a:rPr>
              <a:t> for  their valuable technical input</a:t>
            </a:r>
          </a:p>
          <a:p>
            <a:pPr>
              <a:lnSpc>
                <a:spcPct val="180000"/>
              </a:lnSpc>
            </a:pPr>
            <a:r>
              <a:rPr lang="en-US" sz="1700" dirty="0" err="1">
                <a:solidFill>
                  <a:srgbClr val="1D2953"/>
                </a:solidFill>
                <a:latin typeface="Poppins ExtraBold" panose="00000900000000000000" pitchFamily="2" charset="0"/>
                <a:cs typeface="Poppins ExtraBold" panose="00000900000000000000" pitchFamily="2" charset="0"/>
              </a:rPr>
              <a:t>OxCryo</a:t>
            </a:r>
            <a:r>
              <a:rPr lang="en-US" sz="1700" dirty="0">
                <a:solidFill>
                  <a:srgbClr val="1D2953"/>
                </a:solidFill>
                <a:latin typeface="Poppins ExtraBold" panose="00000900000000000000" pitchFamily="2" charset="0"/>
                <a:cs typeface="Poppins ExtraBold" panose="00000900000000000000" pitchFamily="2" charset="0"/>
              </a:rPr>
              <a:t> Development Team for support of the project</a:t>
            </a:r>
          </a:p>
          <a:p>
            <a:pPr>
              <a:lnSpc>
                <a:spcPct val="180000"/>
              </a:lnSpc>
            </a:pPr>
            <a:r>
              <a:rPr lang="en-US" sz="1700" dirty="0">
                <a:solidFill>
                  <a:srgbClr val="1D2953"/>
                </a:solidFill>
                <a:latin typeface="Poppins ExtraBold" panose="00000900000000000000" pitchFamily="2" charset="0"/>
                <a:cs typeface="Poppins ExtraBold" panose="00000900000000000000" pitchFamily="2" charset="0"/>
              </a:rPr>
              <a:t>Denis Urbain, National Radio Astronomy Observatory</a:t>
            </a:r>
          </a:p>
          <a:p>
            <a:pPr>
              <a:lnSpc>
                <a:spcPct val="180000"/>
              </a:lnSpc>
            </a:pPr>
            <a:r>
              <a:rPr lang="en-US" sz="1700" dirty="0">
                <a:solidFill>
                  <a:srgbClr val="1D2953"/>
                </a:solidFill>
                <a:latin typeface="Poppins ExtraBold" panose="00000900000000000000" pitchFamily="2" charset="0"/>
                <a:cs typeface="Poppins ExtraBold" panose="00000900000000000000" pitchFamily="2" charset="0"/>
              </a:rPr>
              <a:t>Johan van Staden, EMSS Antennas</a:t>
            </a:r>
          </a:p>
          <a:p>
            <a:pPr>
              <a:lnSpc>
                <a:spcPct val="180000"/>
              </a:lnSpc>
            </a:pPr>
            <a:r>
              <a:rPr lang="en-US" sz="1700" dirty="0">
                <a:solidFill>
                  <a:srgbClr val="1D2953"/>
                </a:solidFill>
                <a:latin typeface="Poppins ExtraBold" panose="00000900000000000000" pitchFamily="2" charset="0"/>
                <a:cs typeface="Poppins ExtraBold" panose="00000900000000000000" pitchFamily="2" charset="0"/>
              </a:rPr>
              <a:t>Dr. Alexandru Boboc, UK Atomic Energy Authority </a:t>
            </a:r>
          </a:p>
          <a:p>
            <a:pPr>
              <a:lnSpc>
                <a:spcPct val="180000"/>
              </a:lnSpc>
            </a:pPr>
            <a:r>
              <a:rPr lang="en-US" sz="1700" dirty="0">
                <a:solidFill>
                  <a:srgbClr val="1D2953"/>
                </a:solidFill>
                <a:latin typeface="Poppins ExtraBold" panose="00000900000000000000" pitchFamily="2" charset="0"/>
                <a:cs typeface="Poppins ExtraBold" panose="00000900000000000000" pitchFamily="2" charset="0"/>
              </a:rPr>
              <a:t>Dr. Joshua Freeman, University of Leeds</a:t>
            </a:r>
          </a:p>
        </p:txBody>
      </p:sp>
      <p:pic>
        <p:nvPicPr>
          <p:cNvPr id="5" name="Picture 4" descr="A black background with white and blue text&#10;&#10;AI-generated content may be incorrect.">
            <a:extLst>
              <a:ext uri="{FF2B5EF4-FFF2-40B4-BE49-F238E27FC236}">
                <a16:creationId xmlns:a16="http://schemas.microsoft.com/office/drawing/2014/main" id="{5D71A30F-693E-7DDB-762C-9281ECE149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55460" y="6569788"/>
            <a:ext cx="681081" cy="252000"/>
          </a:xfrm>
          <a:prstGeom prst="rect">
            <a:avLst/>
          </a:prstGeom>
        </p:spPr>
      </p:pic>
      <p:pic>
        <p:nvPicPr>
          <p:cNvPr id="3076" name="Picture 4" descr="undefined">
            <a:extLst>
              <a:ext uri="{FF2B5EF4-FFF2-40B4-BE49-F238E27FC236}">
                <a16:creationId xmlns:a16="http://schemas.microsoft.com/office/drawing/2014/main" id="{4B3FBE3E-A82A-A2EC-75E7-8925C16DB8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45947" y="357449"/>
            <a:ext cx="2192441" cy="2192441"/>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The original, adaptive and linear configurations of the University of Leeds logo: University of Leeds black text next to an icon of the Parkingson clock tower.">
            <a:extLst>
              <a:ext uri="{FF2B5EF4-FFF2-40B4-BE49-F238E27FC236}">
                <a16:creationId xmlns:a16="http://schemas.microsoft.com/office/drawing/2014/main" id="{E8B85062-4FE4-FC3D-FBE4-7A0B868AC0D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47438" r="34416" b="36050"/>
          <a:stretch/>
        </p:blipFill>
        <p:spPr bwMode="auto">
          <a:xfrm>
            <a:off x="8915986" y="2653145"/>
            <a:ext cx="3099666" cy="730996"/>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Cryogenically Cooled Receiver Systems | EMSS Antennas | South Africa">
            <a:extLst>
              <a:ext uri="{FF2B5EF4-FFF2-40B4-BE49-F238E27FC236}">
                <a16:creationId xmlns:a16="http://schemas.microsoft.com/office/drawing/2014/main" id="{1654E127-A76A-6C51-A3FA-E5D44100DBE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10946" y="4917265"/>
            <a:ext cx="2462442" cy="1326613"/>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3E3CFA5E-F8A5-546C-DD98-ABB518981507}"/>
              </a:ext>
            </a:extLst>
          </p:cNvPr>
          <p:cNvSpPr txBox="1"/>
          <p:nvPr/>
        </p:nvSpPr>
        <p:spPr>
          <a:xfrm>
            <a:off x="11742820" y="6577810"/>
            <a:ext cx="272832" cy="276999"/>
          </a:xfrm>
          <a:prstGeom prst="rect">
            <a:avLst/>
          </a:prstGeom>
          <a:noFill/>
        </p:spPr>
        <p:txBody>
          <a:bodyPr wrap="none" rtlCol="0">
            <a:spAutoFit/>
          </a:bodyPr>
          <a:lstStyle/>
          <a:p>
            <a:fld id="{6C5A19C2-4D91-094F-A124-F66B4395DF9F}" type="slidenum">
              <a:rPr lang="en-US" sz="1200" smtClean="0">
                <a:solidFill>
                  <a:schemeClr val="bg1"/>
                </a:solidFill>
                <a:latin typeface="Poppins ExtraBold" pitchFamily="2" charset="77"/>
                <a:cs typeface="Poppins ExtraBold" pitchFamily="2" charset="77"/>
              </a:rPr>
              <a:t>21</a:t>
            </a:fld>
            <a:endParaRPr lang="en-US" sz="1200">
              <a:solidFill>
                <a:schemeClr val="bg1"/>
              </a:solidFill>
              <a:latin typeface="Poppins ExtraBold" pitchFamily="2" charset="77"/>
              <a:cs typeface="Poppins ExtraBold" pitchFamily="2" charset="77"/>
            </a:endParaRPr>
          </a:p>
        </p:txBody>
      </p:sp>
      <p:pic>
        <p:nvPicPr>
          <p:cNvPr id="11" name="Picture 10" descr="A black background with white and blue text&#10;&#10;AI-generated content may be incorrect.">
            <a:extLst>
              <a:ext uri="{FF2B5EF4-FFF2-40B4-BE49-F238E27FC236}">
                <a16:creationId xmlns:a16="http://schemas.microsoft.com/office/drawing/2014/main" id="{2E3C2253-626B-ECAA-6D7C-798045ADE3A2}"/>
              </a:ext>
            </a:extLst>
          </p:cNvPr>
          <p:cNvPicPr>
            <a:picLocks noChangeAspect="1"/>
          </p:cNvPicPr>
          <p:nvPr/>
        </p:nvPicPr>
        <p:blipFill>
          <a:blip r:embed="rId3">
            <a:extLst>
              <a:ext uri="{28A0092B-C50C-407E-A947-70E740481C1C}">
                <a14:useLocalDpi xmlns:a14="http://schemas.microsoft.com/office/drawing/2010/main" val="0"/>
              </a:ext>
            </a:extLst>
          </a:blip>
          <a:srcRect r="64299"/>
          <a:stretch/>
        </p:blipFill>
        <p:spPr>
          <a:xfrm>
            <a:off x="178088" y="6581235"/>
            <a:ext cx="243153" cy="252000"/>
          </a:xfrm>
          <a:prstGeom prst="rect">
            <a:avLst/>
          </a:prstGeom>
        </p:spPr>
      </p:pic>
      <p:pic>
        <p:nvPicPr>
          <p:cNvPr id="8" name="Picture 7" descr="A black background with a black square&#10;&#10;AI-generated content may be incorrect.">
            <a:extLst>
              <a:ext uri="{FF2B5EF4-FFF2-40B4-BE49-F238E27FC236}">
                <a16:creationId xmlns:a16="http://schemas.microsoft.com/office/drawing/2014/main" id="{947EBA13-3277-6B41-7E7A-A64A5CE628D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24992" y="3487396"/>
            <a:ext cx="2434351" cy="1326614"/>
          </a:xfrm>
          <a:prstGeom prst="rect">
            <a:avLst/>
          </a:prstGeom>
        </p:spPr>
      </p:pic>
    </p:spTree>
    <p:extLst>
      <p:ext uri="{BB962C8B-B14F-4D97-AF65-F5344CB8AC3E}">
        <p14:creationId xmlns:p14="http://schemas.microsoft.com/office/powerpoint/2010/main" val="31369565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2FBFB4-A69B-F270-CED2-10B33EFE8A6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C4ABB8-CA2F-69BD-FA17-F31635C6283B}"/>
              </a:ext>
            </a:extLst>
          </p:cNvPr>
          <p:cNvSpPr>
            <a:spLocks noGrp="1"/>
          </p:cNvSpPr>
          <p:nvPr>
            <p:ph type="title"/>
          </p:nvPr>
        </p:nvSpPr>
        <p:spPr>
          <a:xfrm>
            <a:off x="563131" y="3204927"/>
            <a:ext cx="11065738" cy="2957334"/>
          </a:xfrm>
        </p:spPr>
        <p:txBody>
          <a:bodyPr>
            <a:noAutofit/>
          </a:bodyPr>
          <a:lstStyle/>
          <a:p>
            <a:pPr>
              <a:lnSpc>
                <a:spcPct val="150000"/>
              </a:lnSpc>
            </a:pPr>
            <a:r>
              <a:rPr lang="en-GB" sz="3000" b="1" cap="all">
                <a:effectLst/>
                <a:latin typeface="Poppins ExtraBold" pitchFamily="2" charset="77"/>
                <a:ea typeface="Source Sans Pro" panose="020B0503030403020204" pitchFamily="34" charset="0"/>
                <a:cs typeface="Poppins ExtraBold" pitchFamily="2" charset="77"/>
              </a:rPr>
              <a:t>THANK YOU FOR LISTENING</a:t>
            </a:r>
            <a:br>
              <a:rPr lang="en-GB" sz="3000" b="1" cap="all">
                <a:effectLst/>
                <a:latin typeface="Poppins ExtraBold" pitchFamily="2" charset="77"/>
                <a:ea typeface="Source Sans Pro" panose="020B0503030403020204" pitchFamily="34" charset="0"/>
                <a:cs typeface="Poppins ExtraBold" pitchFamily="2" charset="77"/>
              </a:rPr>
            </a:br>
            <a:r>
              <a:rPr lang="en-GB" sz="3000" b="1" cap="all">
                <a:effectLst/>
                <a:latin typeface="Poppins ExtraBold" pitchFamily="2" charset="77"/>
                <a:ea typeface="Source Sans Pro" panose="020B0503030403020204" pitchFamily="34" charset="0"/>
                <a:cs typeface="Poppins ExtraBold" pitchFamily="2" charset="77"/>
              </a:rPr>
              <a:t>Any Questions?</a:t>
            </a:r>
            <a:br>
              <a:rPr lang="en-GB" sz="3000" b="1" cap="all">
                <a:effectLst/>
                <a:latin typeface="Poppins ExtraBold" pitchFamily="2" charset="77"/>
                <a:ea typeface="Source Sans Pro" panose="020B0503030403020204" pitchFamily="34" charset="0"/>
                <a:cs typeface="Poppins ExtraBold" pitchFamily="2" charset="77"/>
              </a:rPr>
            </a:br>
            <a:endParaRPr lang="en-US" sz="3000" b="0"/>
          </a:p>
        </p:txBody>
      </p:sp>
      <p:pic>
        <p:nvPicPr>
          <p:cNvPr id="8" name="Picture 7" descr="A blue and white background with a silhouette of a building&#10;&#10;AI-generated content may be incorrect.">
            <a:extLst>
              <a:ext uri="{FF2B5EF4-FFF2-40B4-BE49-F238E27FC236}">
                <a16:creationId xmlns:a16="http://schemas.microsoft.com/office/drawing/2014/main" id="{EF734A46-D739-238D-1410-1E63FF31DCFB}"/>
              </a:ext>
            </a:extLst>
          </p:cNvPr>
          <p:cNvPicPr>
            <a:picLocks noChangeAspect="1"/>
          </p:cNvPicPr>
          <p:nvPr/>
        </p:nvPicPr>
        <p:blipFill>
          <a:blip r:embed="rId3"/>
          <a:stretch>
            <a:fillRect/>
          </a:stretch>
        </p:blipFill>
        <p:spPr>
          <a:xfrm>
            <a:off x="9611850" y="5421562"/>
            <a:ext cx="2501900" cy="1016000"/>
          </a:xfrm>
          <a:prstGeom prst="rect">
            <a:avLst/>
          </a:prstGeom>
        </p:spPr>
      </p:pic>
      <p:sp>
        <p:nvSpPr>
          <p:cNvPr id="3" name="TextBox 2">
            <a:extLst>
              <a:ext uri="{FF2B5EF4-FFF2-40B4-BE49-F238E27FC236}">
                <a16:creationId xmlns:a16="http://schemas.microsoft.com/office/drawing/2014/main" id="{4B0026B8-CC16-CBDA-8895-B35E859ECA26}"/>
              </a:ext>
            </a:extLst>
          </p:cNvPr>
          <p:cNvSpPr txBox="1"/>
          <p:nvPr/>
        </p:nvSpPr>
        <p:spPr>
          <a:xfrm>
            <a:off x="11742820" y="6577810"/>
            <a:ext cx="272832" cy="276999"/>
          </a:xfrm>
          <a:prstGeom prst="rect">
            <a:avLst/>
          </a:prstGeom>
          <a:noFill/>
        </p:spPr>
        <p:txBody>
          <a:bodyPr wrap="none" rtlCol="0">
            <a:spAutoFit/>
          </a:bodyPr>
          <a:lstStyle/>
          <a:p>
            <a:fld id="{6C5A19C2-4D91-094F-A124-F66B4395DF9F}" type="slidenum">
              <a:rPr lang="en-US" sz="1200" smtClean="0">
                <a:solidFill>
                  <a:schemeClr val="bg1"/>
                </a:solidFill>
                <a:latin typeface="Poppins ExtraBold" pitchFamily="2" charset="77"/>
                <a:cs typeface="Poppins ExtraBold" pitchFamily="2" charset="77"/>
              </a:rPr>
              <a:t>22</a:t>
            </a:fld>
            <a:endParaRPr lang="en-US" sz="1200">
              <a:solidFill>
                <a:schemeClr val="bg1"/>
              </a:solidFill>
              <a:latin typeface="Poppins ExtraBold" pitchFamily="2" charset="77"/>
              <a:cs typeface="Poppins ExtraBold" pitchFamily="2" charset="77"/>
            </a:endParaRPr>
          </a:p>
        </p:txBody>
      </p:sp>
    </p:spTree>
    <p:extLst>
      <p:ext uri="{BB962C8B-B14F-4D97-AF65-F5344CB8AC3E}">
        <p14:creationId xmlns:p14="http://schemas.microsoft.com/office/powerpoint/2010/main" val="11972546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22B3B6-9AAC-CF32-E83E-6FB9115819E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A6C9C1-D2D7-A9B5-9124-27F7668FA386}"/>
              </a:ext>
            </a:extLst>
          </p:cNvPr>
          <p:cNvSpPr>
            <a:spLocks noGrp="1"/>
          </p:cNvSpPr>
          <p:nvPr>
            <p:ph type="title"/>
          </p:nvPr>
        </p:nvSpPr>
        <p:spPr>
          <a:xfrm>
            <a:off x="327378" y="132365"/>
            <a:ext cx="11537244" cy="1162830"/>
          </a:xfrm>
        </p:spPr>
        <p:txBody>
          <a:bodyPr>
            <a:normAutofit/>
          </a:bodyPr>
          <a:lstStyle/>
          <a:p>
            <a:r>
              <a:rPr lang="en-GB" sz="3600" err="1">
                <a:solidFill>
                  <a:srgbClr val="1D2953"/>
                </a:solidFill>
                <a:latin typeface="Poppins ExtraBold" panose="00000900000000000000" pitchFamily="2" charset="0"/>
                <a:cs typeface="Poppins ExtraBold" panose="00000900000000000000" pitchFamily="2" charset="0"/>
              </a:rPr>
              <a:t>OxCryo</a:t>
            </a:r>
            <a:r>
              <a:rPr lang="en-GB" sz="3600">
                <a:solidFill>
                  <a:srgbClr val="1D2953"/>
                </a:solidFill>
                <a:latin typeface="Poppins ExtraBold" panose="00000900000000000000" pitchFamily="2" charset="0"/>
                <a:cs typeface="Poppins ExtraBold" panose="00000900000000000000" pitchFamily="2" charset="0"/>
              </a:rPr>
              <a:t> VARIABLE CRYOCOOLER SPEED SOLUTION</a:t>
            </a:r>
          </a:p>
        </p:txBody>
      </p:sp>
      <p:sp>
        <p:nvSpPr>
          <p:cNvPr id="3" name="Content Placeholder 2">
            <a:extLst>
              <a:ext uri="{FF2B5EF4-FFF2-40B4-BE49-F238E27FC236}">
                <a16:creationId xmlns:a16="http://schemas.microsoft.com/office/drawing/2014/main" id="{1B6FEAE7-2B86-5D7A-583D-2DA072019A7A}"/>
              </a:ext>
            </a:extLst>
          </p:cNvPr>
          <p:cNvSpPr>
            <a:spLocks noGrp="1"/>
          </p:cNvSpPr>
          <p:nvPr>
            <p:ph idx="1"/>
          </p:nvPr>
        </p:nvSpPr>
        <p:spPr>
          <a:xfrm>
            <a:off x="814647" y="1572401"/>
            <a:ext cx="6569379" cy="4361816"/>
          </a:xfrm>
        </p:spPr>
        <p:txBody>
          <a:bodyPr vert="horz" lIns="91440" tIns="45720" rIns="91440" bIns="45720" rtlCol="0" anchor="t">
            <a:noAutofit/>
          </a:bodyPr>
          <a:lstStyle/>
          <a:p>
            <a:pPr algn="l">
              <a:lnSpc>
                <a:spcPct val="180000"/>
              </a:lnSpc>
              <a:buFont typeface="Arial" panose="020B0604020202020204" pitchFamily="34" charset="0"/>
              <a:buChar char="•"/>
            </a:pPr>
            <a:r>
              <a:rPr lang="en-US" sz="2000">
                <a:solidFill>
                  <a:srgbClr val="1D2953"/>
                </a:solidFill>
                <a:latin typeface="Poppins ExtraBold"/>
                <a:ea typeface="Source Sans Pro"/>
                <a:cs typeface="Poppins ExtraBold"/>
              </a:rPr>
              <a:t>High-speed operation is beneficial for</a:t>
            </a:r>
            <a:br>
              <a:rPr lang="en-US" sz="2000">
                <a:latin typeface="Poppins ExtraBold" panose="00000900000000000000" pitchFamily="2" charset="0"/>
                <a:cs typeface="Poppins ExtraBold" panose="00000900000000000000" pitchFamily="2" charset="0"/>
              </a:rPr>
            </a:br>
            <a:r>
              <a:rPr lang="en-US" sz="2000">
                <a:solidFill>
                  <a:srgbClr val="C10866"/>
                </a:solidFill>
                <a:latin typeface="Poppins ExtraBold"/>
                <a:ea typeface="Source Sans Pro"/>
                <a:cs typeface="Poppins ExtraBold"/>
              </a:rPr>
              <a:t>rapid cooldown and high thermal loads</a:t>
            </a:r>
          </a:p>
          <a:p>
            <a:pPr algn="l">
              <a:lnSpc>
                <a:spcPct val="180000"/>
              </a:lnSpc>
              <a:buFont typeface="Arial" panose="020B0604020202020204" pitchFamily="34" charset="0"/>
              <a:buChar char="•"/>
            </a:pPr>
            <a:r>
              <a:rPr lang="en-US" sz="2000">
                <a:solidFill>
                  <a:srgbClr val="1D2953"/>
                </a:solidFill>
                <a:latin typeface="Poppins ExtraBold"/>
                <a:ea typeface="Source Sans Pro"/>
                <a:cs typeface="Poppins ExtraBold"/>
              </a:rPr>
              <a:t>Increasing speed from 60 to 90 rpm</a:t>
            </a:r>
            <a:br>
              <a:rPr lang="en-US" sz="2000">
                <a:latin typeface="Poppins ExtraBold" panose="00000900000000000000" pitchFamily="2" charset="0"/>
                <a:cs typeface="Poppins ExtraBold" panose="00000900000000000000" pitchFamily="2" charset="0"/>
              </a:rPr>
            </a:br>
            <a:r>
              <a:rPr lang="en-US" sz="2000">
                <a:solidFill>
                  <a:srgbClr val="C10866"/>
                </a:solidFill>
                <a:latin typeface="Poppins ExtraBold"/>
                <a:ea typeface="Source Sans Pro"/>
                <a:cs typeface="Poppins ExtraBold"/>
              </a:rPr>
              <a:t>reduces cooldown time by up to  50%</a:t>
            </a:r>
          </a:p>
          <a:p>
            <a:pPr algn="l">
              <a:lnSpc>
                <a:spcPct val="180000"/>
              </a:lnSpc>
              <a:buFont typeface="Arial" panose="020B0604020202020204" pitchFamily="34" charset="0"/>
              <a:buChar char="•"/>
            </a:pPr>
            <a:r>
              <a:rPr lang="en-US" sz="2000">
                <a:solidFill>
                  <a:srgbClr val="1D2953"/>
                </a:solidFill>
                <a:latin typeface="Poppins ExtraBold"/>
                <a:ea typeface="Source Sans Pro"/>
                <a:cs typeface="Poppins ExtraBold"/>
              </a:rPr>
              <a:t>Dynamic speed adjustment </a:t>
            </a:r>
            <a:r>
              <a:rPr lang="en-US" sz="2000" err="1">
                <a:solidFill>
                  <a:srgbClr val="C10866"/>
                </a:solidFill>
                <a:latin typeface="Poppins ExtraBold"/>
                <a:ea typeface="Source Sans Pro"/>
                <a:cs typeface="Poppins ExtraBold"/>
              </a:rPr>
              <a:t>optimises</a:t>
            </a:r>
            <a:r>
              <a:rPr lang="en-US" sz="2000">
                <a:solidFill>
                  <a:srgbClr val="C10866"/>
                </a:solidFill>
                <a:latin typeface="Poppins ExtraBold"/>
                <a:ea typeface="Source Sans Pro"/>
                <a:cs typeface="Poppins ExtraBold"/>
              </a:rPr>
              <a:t> thermal performance &amp; lengthens maintenance intervals</a:t>
            </a:r>
          </a:p>
        </p:txBody>
      </p:sp>
      <p:pic>
        <p:nvPicPr>
          <p:cNvPr id="5" name="Picture 4" descr="A close-up of a machine&#10;&#10;AI-generated content may be incorrect.">
            <a:extLst>
              <a:ext uri="{FF2B5EF4-FFF2-40B4-BE49-F238E27FC236}">
                <a16:creationId xmlns:a16="http://schemas.microsoft.com/office/drawing/2014/main" id="{A472AD21-E2E8-3FE9-EE06-A3400FEE7B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2821" y="900552"/>
            <a:ext cx="6858014" cy="5486411"/>
          </a:xfrm>
          <a:prstGeom prst="rect">
            <a:avLst/>
          </a:prstGeom>
        </p:spPr>
      </p:pic>
      <p:sp>
        <p:nvSpPr>
          <p:cNvPr id="6" name="TextBox 5">
            <a:extLst>
              <a:ext uri="{FF2B5EF4-FFF2-40B4-BE49-F238E27FC236}">
                <a16:creationId xmlns:a16="http://schemas.microsoft.com/office/drawing/2014/main" id="{663BD9D1-CA97-9C49-FF61-16E95984F461}"/>
              </a:ext>
            </a:extLst>
          </p:cNvPr>
          <p:cNvSpPr txBox="1"/>
          <p:nvPr/>
        </p:nvSpPr>
        <p:spPr>
          <a:xfrm>
            <a:off x="11742820" y="6577810"/>
            <a:ext cx="272832" cy="276999"/>
          </a:xfrm>
          <a:prstGeom prst="rect">
            <a:avLst/>
          </a:prstGeom>
          <a:noFill/>
        </p:spPr>
        <p:txBody>
          <a:bodyPr wrap="none" rtlCol="0">
            <a:spAutoFit/>
          </a:bodyPr>
          <a:lstStyle/>
          <a:p>
            <a:fld id="{6C5A19C2-4D91-094F-A124-F66B4395DF9F}" type="slidenum">
              <a:rPr lang="en-US" sz="1200" smtClean="0">
                <a:solidFill>
                  <a:schemeClr val="bg1"/>
                </a:solidFill>
                <a:latin typeface="Poppins ExtraBold" pitchFamily="2" charset="77"/>
                <a:cs typeface="Poppins ExtraBold" pitchFamily="2" charset="77"/>
              </a:rPr>
              <a:t>3</a:t>
            </a:fld>
            <a:endParaRPr lang="en-US" sz="1200">
              <a:solidFill>
                <a:schemeClr val="bg1"/>
              </a:solidFill>
              <a:latin typeface="Poppins ExtraBold" pitchFamily="2" charset="77"/>
              <a:cs typeface="Poppins ExtraBold" pitchFamily="2" charset="77"/>
            </a:endParaRPr>
          </a:p>
        </p:txBody>
      </p:sp>
      <p:sp>
        <p:nvSpPr>
          <p:cNvPr id="7" name="TextBox 6">
            <a:extLst>
              <a:ext uri="{FF2B5EF4-FFF2-40B4-BE49-F238E27FC236}">
                <a16:creationId xmlns:a16="http://schemas.microsoft.com/office/drawing/2014/main" id="{53F394A5-0A76-C137-807E-DB7940126223}"/>
              </a:ext>
            </a:extLst>
          </p:cNvPr>
          <p:cNvSpPr txBox="1"/>
          <p:nvPr/>
        </p:nvSpPr>
        <p:spPr>
          <a:xfrm>
            <a:off x="7753644" y="5924229"/>
            <a:ext cx="4438356" cy="307777"/>
          </a:xfrm>
          <a:prstGeom prst="rect">
            <a:avLst/>
          </a:prstGeom>
          <a:noFill/>
        </p:spPr>
        <p:txBody>
          <a:bodyPr wrap="square">
            <a:spAutoFit/>
          </a:bodyPr>
          <a:lstStyle/>
          <a:p>
            <a:pPr algn="ctr"/>
            <a:r>
              <a:rPr lang="en-US" sz="1400" b="0" i="0">
                <a:solidFill>
                  <a:srgbClr val="1D2953"/>
                </a:solidFill>
                <a:effectLst/>
                <a:latin typeface="Poppins ExtraBold" panose="00000900000000000000" pitchFamily="2" charset="0"/>
                <a:cs typeface="Poppins ExtraBold" panose="00000900000000000000" pitchFamily="2" charset="0"/>
              </a:rPr>
              <a:t>Single</a:t>
            </a:r>
            <a:r>
              <a:rPr lang="en-US" sz="1400">
                <a:solidFill>
                  <a:srgbClr val="1D2953"/>
                </a:solidFill>
                <a:latin typeface="Poppins ExtraBold" panose="00000900000000000000" pitchFamily="2" charset="0"/>
                <a:cs typeface="Poppins ExtraBold" panose="00000900000000000000" pitchFamily="2" charset="0"/>
              </a:rPr>
              <a:t>-S</a:t>
            </a:r>
            <a:r>
              <a:rPr lang="en-US" sz="1400" b="0" i="0">
                <a:solidFill>
                  <a:srgbClr val="1D2953"/>
                </a:solidFill>
                <a:effectLst/>
                <a:latin typeface="Poppins ExtraBold" panose="00000900000000000000" pitchFamily="2" charset="0"/>
                <a:cs typeface="Poppins ExtraBold" panose="00000900000000000000" pitchFamily="2" charset="0"/>
              </a:rPr>
              <a:t>tage </a:t>
            </a:r>
            <a:r>
              <a:rPr lang="en-US" sz="1400">
                <a:solidFill>
                  <a:srgbClr val="1D2953"/>
                </a:solidFill>
                <a:latin typeface="Poppins ExtraBold" panose="00000900000000000000" pitchFamily="2" charset="0"/>
                <a:cs typeface="Poppins ExtraBold" panose="00000900000000000000" pitchFamily="2" charset="0"/>
              </a:rPr>
              <a:t>0</a:t>
            </a:r>
            <a:r>
              <a:rPr lang="en-US" sz="1400" b="0" i="0">
                <a:solidFill>
                  <a:srgbClr val="1D2953"/>
                </a:solidFill>
                <a:effectLst/>
                <a:latin typeface="Poppins ExtraBold" panose="00000900000000000000" pitchFamily="2" charset="0"/>
                <a:cs typeface="Poppins ExtraBold" panose="00000900000000000000" pitchFamily="2" charset="0"/>
              </a:rPr>
              <a:t>/40 </a:t>
            </a:r>
            <a:r>
              <a:rPr lang="en-US" sz="1400" b="0" i="0" err="1">
                <a:solidFill>
                  <a:srgbClr val="1D2953"/>
                </a:solidFill>
                <a:effectLst/>
                <a:latin typeface="Poppins ExtraBold" panose="00000900000000000000" pitchFamily="2" charset="0"/>
                <a:cs typeface="Poppins ExtraBold" panose="00000900000000000000" pitchFamily="2" charset="0"/>
              </a:rPr>
              <a:t>OxCryo</a:t>
            </a:r>
            <a:r>
              <a:rPr lang="en-US" sz="1400" b="0" i="0">
                <a:solidFill>
                  <a:srgbClr val="1D2953"/>
                </a:solidFill>
                <a:effectLst/>
                <a:latin typeface="Poppins ExtraBold" panose="00000900000000000000" pitchFamily="2" charset="0"/>
                <a:cs typeface="Poppins ExtraBold" panose="00000900000000000000" pitchFamily="2" charset="0"/>
              </a:rPr>
              <a:t> GM Cryocooler</a:t>
            </a:r>
            <a:endParaRPr lang="en-US" sz="1400"/>
          </a:p>
        </p:txBody>
      </p:sp>
      <p:pic>
        <p:nvPicPr>
          <p:cNvPr id="13" name="Picture 12" descr="A black background with white and blue text&#10;&#10;AI-generated content may be incorrect.">
            <a:extLst>
              <a:ext uri="{FF2B5EF4-FFF2-40B4-BE49-F238E27FC236}">
                <a16:creationId xmlns:a16="http://schemas.microsoft.com/office/drawing/2014/main" id="{C364CF56-D46B-7AD1-B170-4215C57508ED}"/>
              </a:ext>
            </a:extLst>
          </p:cNvPr>
          <p:cNvPicPr>
            <a:picLocks noChangeAspect="1"/>
          </p:cNvPicPr>
          <p:nvPr/>
        </p:nvPicPr>
        <p:blipFill>
          <a:blip r:embed="rId4">
            <a:extLst>
              <a:ext uri="{28A0092B-C50C-407E-A947-70E740481C1C}">
                <a14:useLocalDpi xmlns:a14="http://schemas.microsoft.com/office/drawing/2010/main" val="0"/>
              </a:ext>
            </a:extLst>
          </a:blip>
          <a:srcRect r="64299"/>
          <a:stretch/>
        </p:blipFill>
        <p:spPr>
          <a:xfrm>
            <a:off x="178088" y="6581235"/>
            <a:ext cx="243153" cy="252000"/>
          </a:xfrm>
          <a:prstGeom prst="rect">
            <a:avLst/>
          </a:prstGeom>
        </p:spPr>
      </p:pic>
    </p:spTree>
    <p:extLst>
      <p:ext uri="{BB962C8B-B14F-4D97-AF65-F5344CB8AC3E}">
        <p14:creationId xmlns:p14="http://schemas.microsoft.com/office/powerpoint/2010/main" val="3960973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58C3E7-D059-4504-1041-D07F859F13DE}"/>
            </a:ext>
          </a:extLst>
        </p:cNvPr>
        <p:cNvGrpSpPr/>
        <p:nvPr/>
      </p:nvGrpSpPr>
      <p:grpSpPr>
        <a:xfrm>
          <a:off x="0" y="0"/>
          <a:ext cx="0" cy="0"/>
          <a:chOff x="0" y="0"/>
          <a:chExt cx="0" cy="0"/>
        </a:xfrm>
      </p:grpSpPr>
      <p:pic>
        <p:nvPicPr>
          <p:cNvPr id="7" name="Picture 6" descr="A collage of graphs&#10;&#10;AI-generated content may be incorrect.">
            <a:extLst>
              <a:ext uri="{FF2B5EF4-FFF2-40B4-BE49-F238E27FC236}">
                <a16:creationId xmlns:a16="http://schemas.microsoft.com/office/drawing/2014/main" id="{9C5BD077-116F-BA17-83DD-87D66D87A7E3}"/>
              </a:ext>
            </a:extLst>
          </p:cNvPr>
          <p:cNvPicPr>
            <a:picLocks noChangeAspect="1"/>
          </p:cNvPicPr>
          <p:nvPr/>
        </p:nvPicPr>
        <p:blipFill>
          <a:blip r:embed="rId3">
            <a:extLst>
              <a:ext uri="{28A0092B-C50C-407E-A947-70E740481C1C}">
                <a14:useLocalDpi xmlns:a14="http://schemas.microsoft.com/office/drawing/2010/main" val="0"/>
              </a:ext>
            </a:extLst>
          </a:blip>
          <a:srcRect b="53572"/>
          <a:stretch/>
        </p:blipFill>
        <p:spPr>
          <a:xfrm>
            <a:off x="99854" y="1391062"/>
            <a:ext cx="11992293" cy="4075876"/>
          </a:xfrm>
          <a:prstGeom prst="rect">
            <a:avLst/>
          </a:prstGeom>
        </p:spPr>
      </p:pic>
      <p:sp>
        <p:nvSpPr>
          <p:cNvPr id="4" name="Title 1">
            <a:extLst>
              <a:ext uri="{FF2B5EF4-FFF2-40B4-BE49-F238E27FC236}">
                <a16:creationId xmlns:a16="http://schemas.microsoft.com/office/drawing/2014/main" id="{9931AF08-1654-737E-9073-6431246A98F9}"/>
              </a:ext>
            </a:extLst>
          </p:cNvPr>
          <p:cNvSpPr txBox="1">
            <a:spLocks/>
          </p:cNvSpPr>
          <p:nvPr/>
        </p:nvSpPr>
        <p:spPr>
          <a:xfrm>
            <a:off x="814648" y="357449"/>
            <a:ext cx="10452066" cy="58960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4400" b="1" kern="1200" baseline="0">
                <a:solidFill>
                  <a:schemeClr val="tx1"/>
                </a:solidFill>
                <a:latin typeface="Poppins" panose="00000500000000000000" pitchFamily="2" charset="0"/>
                <a:ea typeface="+mj-ea"/>
                <a:cs typeface="+mj-cs"/>
              </a:defRPr>
            </a:lvl1pPr>
          </a:lstStyle>
          <a:p>
            <a:r>
              <a:rPr lang="en-GB" sz="3600">
                <a:solidFill>
                  <a:srgbClr val="1D2953"/>
                </a:solidFill>
                <a:latin typeface="Poppins ExtraBold" panose="00000900000000000000" pitchFamily="2" charset="0"/>
                <a:cs typeface="Poppins ExtraBold" panose="00000900000000000000" pitchFamily="2" charset="0"/>
              </a:rPr>
              <a:t>REDUCING COOLDOWN TIMES</a:t>
            </a:r>
          </a:p>
        </p:txBody>
      </p:sp>
      <p:pic>
        <p:nvPicPr>
          <p:cNvPr id="6" name="Picture 5" descr="A black background with white and blue text&#10;&#10;AI-generated content may be incorrect.">
            <a:extLst>
              <a:ext uri="{FF2B5EF4-FFF2-40B4-BE49-F238E27FC236}">
                <a16:creationId xmlns:a16="http://schemas.microsoft.com/office/drawing/2014/main" id="{66429D43-562F-E9B7-8063-50F7E762E317}"/>
              </a:ext>
            </a:extLst>
          </p:cNvPr>
          <p:cNvPicPr>
            <a:picLocks noChangeAspect="1"/>
          </p:cNvPicPr>
          <p:nvPr/>
        </p:nvPicPr>
        <p:blipFill>
          <a:blip r:embed="rId4">
            <a:extLst>
              <a:ext uri="{28A0092B-C50C-407E-A947-70E740481C1C}">
                <a14:useLocalDpi xmlns:a14="http://schemas.microsoft.com/office/drawing/2010/main" val="0"/>
              </a:ext>
            </a:extLst>
          </a:blip>
          <a:srcRect r="64299"/>
          <a:stretch/>
        </p:blipFill>
        <p:spPr>
          <a:xfrm>
            <a:off x="178088" y="6581235"/>
            <a:ext cx="243153" cy="252000"/>
          </a:xfrm>
          <a:prstGeom prst="rect">
            <a:avLst/>
          </a:prstGeom>
        </p:spPr>
      </p:pic>
      <p:sp>
        <p:nvSpPr>
          <p:cNvPr id="2" name="TextBox 1">
            <a:extLst>
              <a:ext uri="{FF2B5EF4-FFF2-40B4-BE49-F238E27FC236}">
                <a16:creationId xmlns:a16="http://schemas.microsoft.com/office/drawing/2014/main" id="{C86D2F7D-877B-CB75-57AC-F6DDC1E604C7}"/>
              </a:ext>
            </a:extLst>
          </p:cNvPr>
          <p:cNvSpPr txBox="1"/>
          <p:nvPr/>
        </p:nvSpPr>
        <p:spPr>
          <a:xfrm>
            <a:off x="11742820" y="6577810"/>
            <a:ext cx="272832" cy="276999"/>
          </a:xfrm>
          <a:prstGeom prst="rect">
            <a:avLst/>
          </a:prstGeom>
          <a:noFill/>
        </p:spPr>
        <p:txBody>
          <a:bodyPr wrap="none" rtlCol="0">
            <a:spAutoFit/>
          </a:bodyPr>
          <a:lstStyle/>
          <a:p>
            <a:fld id="{6C5A19C2-4D91-094F-A124-F66B4395DF9F}" type="slidenum">
              <a:rPr lang="en-US" sz="1200" smtClean="0">
                <a:solidFill>
                  <a:schemeClr val="bg1"/>
                </a:solidFill>
                <a:latin typeface="Poppins ExtraBold" pitchFamily="2" charset="77"/>
                <a:cs typeface="Poppins ExtraBold" pitchFamily="2" charset="77"/>
              </a:rPr>
              <a:t>4</a:t>
            </a:fld>
            <a:endParaRPr lang="en-US" sz="1200">
              <a:solidFill>
                <a:schemeClr val="bg1"/>
              </a:solidFill>
              <a:latin typeface="Poppins ExtraBold" pitchFamily="2" charset="77"/>
              <a:cs typeface="Poppins ExtraBold" pitchFamily="2" charset="77"/>
            </a:endParaRPr>
          </a:p>
        </p:txBody>
      </p:sp>
      <p:sp>
        <p:nvSpPr>
          <p:cNvPr id="3" name="TextBox 2">
            <a:extLst>
              <a:ext uri="{FF2B5EF4-FFF2-40B4-BE49-F238E27FC236}">
                <a16:creationId xmlns:a16="http://schemas.microsoft.com/office/drawing/2014/main" id="{61F71A20-899A-1D2A-0C17-BB07014C564C}"/>
              </a:ext>
            </a:extLst>
          </p:cNvPr>
          <p:cNvSpPr txBox="1"/>
          <p:nvPr/>
        </p:nvSpPr>
        <p:spPr>
          <a:xfrm>
            <a:off x="7753644" y="5924229"/>
            <a:ext cx="4438356" cy="307777"/>
          </a:xfrm>
          <a:prstGeom prst="rect">
            <a:avLst/>
          </a:prstGeom>
          <a:noFill/>
        </p:spPr>
        <p:txBody>
          <a:bodyPr wrap="square">
            <a:spAutoFit/>
          </a:bodyPr>
          <a:lstStyle/>
          <a:p>
            <a:pPr algn="ctr"/>
            <a:r>
              <a:rPr lang="en-US" sz="1400">
                <a:solidFill>
                  <a:srgbClr val="1D2953"/>
                </a:solidFill>
                <a:latin typeface="Poppins ExtraBold" panose="00000900000000000000" pitchFamily="2" charset="0"/>
                <a:cs typeface="Poppins ExtraBold" panose="00000900000000000000" pitchFamily="2" charset="0"/>
              </a:rPr>
              <a:t>Two-S</a:t>
            </a:r>
            <a:r>
              <a:rPr lang="en-US" sz="1400" b="0" i="0">
                <a:solidFill>
                  <a:srgbClr val="1D2953"/>
                </a:solidFill>
                <a:effectLst/>
                <a:latin typeface="Poppins ExtraBold" panose="00000900000000000000" pitchFamily="2" charset="0"/>
                <a:cs typeface="Poppins ExtraBold" panose="00000900000000000000" pitchFamily="2" charset="0"/>
              </a:rPr>
              <a:t>tage 6/30 </a:t>
            </a:r>
            <a:r>
              <a:rPr lang="en-US" sz="1400" b="0" i="0" err="1">
                <a:solidFill>
                  <a:srgbClr val="1D2953"/>
                </a:solidFill>
                <a:effectLst/>
                <a:latin typeface="Poppins ExtraBold" panose="00000900000000000000" pitchFamily="2" charset="0"/>
                <a:cs typeface="Poppins ExtraBold" panose="00000900000000000000" pitchFamily="2" charset="0"/>
              </a:rPr>
              <a:t>OxCryo</a:t>
            </a:r>
            <a:r>
              <a:rPr lang="en-US" sz="1400" b="0" i="0">
                <a:solidFill>
                  <a:srgbClr val="1D2953"/>
                </a:solidFill>
                <a:effectLst/>
                <a:latin typeface="Poppins ExtraBold" panose="00000900000000000000" pitchFamily="2" charset="0"/>
                <a:cs typeface="Poppins ExtraBold" panose="00000900000000000000" pitchFamily="2" charset="0"/>
              </a:rPr>
              <a:t> GM Cryocooler</a:t>
            </a:r>
            <a:endParaRPr lang="en-US" sz="1400"/>
          </a:p>
        </p:txBody>
      </p:sp>
    </p:spTree>
    <p:extLst>
      <p:ext uri="{BB962C8B-B14F-4D97-AF65-F5344CB8AC3E}">
        <p14:creationId xmlns:p14="http://schemas.microsoft.com/office/powerpoint/2010/main" val="4142976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D63C9E-30F1-C6EE-542C-2CADEE74ED7F}"/>
            </a:ext>
          </a:extLst>
        </p:cNvPr>
        <p:cNvGrpSpPr/>
        <p:nvPr/>
      </p:nvGrpSpPr>
      <p:grpSpPr>
        <a:xfrm>
          <a:off x="0" y="0"/>
          <a:ext cx="0" cy="0"/>
          <a:chOff x="0" y="0"/>
          <a:chExt cx="0" cy="0"/>
        </a:xfrm>
      </p:grpSpPr>
      <p:pic>
        <p:nvPicPr>
          <p:cNvPr id="2" name="Picture 1" descr="A collage of graphs&#10;&#10;AI-generated content may be incorrect.">
            <a:extLst>
              <a:ext uri="{FF2B5EF4-FFF2-40B4-BE49-F238E27FC236}">
                <a16:creationId xmlns:a16="http://schemas.microsoft.com/office/drawing/2014/main" id="{8C09C459-DBCE-F813-9ABF-46884ADFFEFD}"/>
              </a:ext>
            </a:extLst>
          </p:cNvPr>
          <p:cNvPicPr>
            <a:picLocks noChangeAspect="1"/>
          </p:cNvPicPr>
          <p:nvPr/>
        </p:nvPicPr>
        <p:blipFill>
          <a:blip r:embed="rId3">
            <a:extLst>
              <a:ext uri="{28A0092B-C50C-407E-A947-70E740481C1C}">
                <a14:useLocalDpi xmlns:a14="http://schemas.microsoft.com/office/drawing/2010/main" val="0"/>
              </a:ext>
            </a:extLst>
          </a:blip>
          <a:srcRect t="53090" b="-1620"/>
          <a:stretch/>
        </p:blipFill>
        <p:spPr>
          <a:xfrm>
            <a:off x="89715" y="1258542"/>
            <a:ext cx="12012570" cy="4267616"/>
          </a:xfrm>
          <a:prstGeom prst="rect">
            <a:avLst/>
          </a:prstGeom>
        </p:spPr>
      </p:pic>
      <p:sp>
        <p:nvSpPr>
          <p:cNvPr id="4" name="Title 1">
            <a:extLst>
              <a:ext uri="{FF2B5EF4-FFF2-40B4-BE49-F238E27FC236}">
                <a16:creationId xmlns:a16="http://schemas.microsoft.com/office/drawing/2014/main" id="{4FD5BD84-92E6-A937-A89C-DBE5597C1BEE}"/>
              </a:ext>
            </a:extLst>
          </p:cNvPr>
          <p:cNvSpPr txBox="1">
            <a:spLocks/>
          </p:cNvSpPr>
          <p:nvPr/>
        </p:nvSpPr>
        <p:spPr>
          <a:xfrm>
            <a:off x="814648" y="357449"/>
            <a:ext cx="10452066" cy="58960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4400" b="1" kern="1200" baseline="0">
                <a:solidFill>
                  <a:schemeClr val="tx1"/>
                </a:solidFill>
                <a:latin typeface="Poppins" panose="00000500000000000000" pitchFamily="2" charset="0"/>
                <a:ea typeface="+mj-ea"/>
                <a:cs typeface="+mj-cs"/>
              </a:defRPr>
            </a:lvl1pPr>
          </a:lstStyle>
          <a:p>
            <a:r>
              <a:rPr lang="en-GB" sz="3600">
                <a:solidFill>
                  <a:srgbClr val="1D2953"/>
                </a:solidFill>
                <a:latin typeface="Poppins ExtraBold" panose="00000900000000000000" pitchFamily="2" charset="0"/>
                <a:cs typeface="Poppins ExtraBold" panose="00000900000000000000" pitchFamily="2" charset="0"/>
              </a:rPr>
              <a:t>INCREASING COOLDOWN RATES</a:t>
            </a:r>
          </a:p>
        </p:txBody>
      </p:sp>
      <p:pic>
        <p:nvPicPr>
          <p:cNvPr id="6" name="Picture 5" descr="A black background with white and blue text&#10;&#10;AI-generated content may be incorrect.">
            <a:extLst>
              <a:ext uri="{FF2B5EF4-FFF2-40B4-BE49-F238E27FC236}">
                <a16:creationId xmlns:a16="http://schemas.microsoft.com/office/drawing/2014/main" id="{E39B2D95-7DFA-D8A0-66DC-F0AC40AA4977}"/>
              </a:ext>
            </a:extLst>
          </p:cNvPr>
          <p:cNvPicPr>
            <a:picLocks noChangeAspect="1"/>
          </p:cNvPicPr>
          <p:nvPr/>
        </p:nvPicPr>
        <p:blipFill>
          <a:blip r:embed="rId4">
            <a:extLst>
              <a:ext uri="{28A0092B-C50C-407E-A947-70E740481C1C}">
                <a14:useLocalDpi xmlns:a14="http://schemas.microsoft.com/office/drawing/2010/main" val="0"/>
              </a:ext>
            </a:extLst>
          </a:blip>
          <a:srcRect r="64299"/>
          <a:stretch/>
        </p:blipFill>
        <p:spPr>
          <a:xfrm>
            <a:off x="178088" y="6581235"/>
            <a:ext cx="243153" cy="252000"/>
          </a:xfrm>
          <a:prstGeom prst="rect">
            <a:avLst/>
          </a:prstGeom>
        </p:spPr>
      </p:pic>
      <p:sp>
        <p:nvSpPr>
          <p:cNvPr id="3" name="TextBox 2">
            <a:extLst>
              <a:ext uri="{FF2B5EF4-FFF2-40B4-BE49-F238E27FC236}">
                <a16:creationId xmlns:a16="http://schemas.microsoft.com/office/drawing/2014/main" id="{B8CCA2D1-58FD-FC83-DD0A-A642EC6788B4}"/>
              </a:ext>
            </a:extLst>
          </p:cNvPr>
          <p:cNvSpPr txBox="1"/>
          <p:nvPr/>
        </p:nvSpPr>
        <p:spPr>
          <a:xfrm>
            <a:off x="11742820" y="6577810"/>
            <a:ext cx="272832" cy="276999"/>
          </a:xfrm>
          <a:prstGeom prst="rect">
            <a:avLst/>
          </a:prstGeom>
          <a:noFill/>
        </p:spPr>
        <p:txBody>
          <a:bodyPr wrap="none" rtlCol="0">
            <a:spAutoFit/>
          </a:bodyPr>
          <a:lstStyle/>
          <a:p>
            <a:fld id="{6C5A19C2-4D91-094F-A124-F66B4395DF9F}" type="slidenum">
              <a:rPr lang="en-US" sz="1200" smtClean="0">
                <a:solidFill>
                  <a:schemeClr val="bg1"/>
                </a:solidFill>
                <a:latin typeface="Poppins ExtraBold" pitchFamily="2" charset="77"/>
                <a:cs typeface="Poppins ExtraBold" pitchFamily="2" charset="77"/>
              </a:rPr>
              <a:t>5</a:t>
            </a:fld>
            <a:endParaRPr lang="en-US" sz="1200">
              <a:solidFill>
                <a:schemeClr val="bg1"/>
              </a:solidFill>
              <a:latin typeface="Poppins ExtraBold" pitchFamily="2" charset="77"/>
              <a:cs typeface="Poppins ExtraBold" pitchFamily="2" charset="77"/>
            </a:endParaRPr>
          </a:p>
        </p:txBody>
      </p:sp>
      <p:sp>
        <p:nvSpPr>
          <p:cNvPr id="5" name="TextBox 4">
            <a:extLst>
              <a:ext uri="{FF2B5EF4-FFF2-40B4-BE49-F238E27FC236}">
                <a16:creationId xmlns:a16="http://schemas.microsoft.com/office/drawing/2014/main" id="{CAC0B3A2-98C2-7A70-CF02-E16D4296D33D}"/>
              </a:ext>
            </a:extLst>
          </p:cNvPr>
          <p:cNvSpPr txBox="1"/>
          <p:nvPr/>
        </p:nvSpPr>
        <p:spPr>
          <a:xfrm>
            <a:off x="7753644" y="5924229"/>
            <a:ext cx="4438356" cy="307777"/>
          </a:xfrm>
          <a:prstGeom prst="rect">
            <a:avLst/>
          </a:prstGeom>
          <a:noFill/>
        </p:spPr>
        <p:txBody>
          <a:bodyPr wrap="square">
            <a:spAutoFit/>
          </a:bodyPr>
          <a:lstStyle/>
          <a:p>
            <a:pPr algn="ctr"/>
            <a:r>
              <a:rPr lang="en-US" sz="1400">
                <a:solidFill>
                  <a:srgbClr val="1D2953"/>
                </a:solidFill>
                <a:latin typeface="Poppins ExtraBold" panose="00000900000000000000" pitchFamily="2" charset="0"/>
                <a:cs typeface="Poppins ExtraBold" panose="00000900000000000000" pitchFamily="2" charset="0"/>
              </a:rPr>
              <a:t>Two-S</a:t>
            </a:r>
            <a:r>
              <a:rPr lang="en-US" sz="1400" b="0" i="0">
                <a:solidFill>
                  <a:srgbClr val="1D2953"/>
                </a:solidFill>
                <a:effectLst/>
                <a:latin typeface="Poppins ExtraBold" panose="00000900000000000000" pitchFamily="2" charset="0"/>
                <a:cs typeface="Poppins ExtraBold" panose="00000900000000000000" pitchFamily="2" charset="0"/>
              </a:rPr>
              <a:t>tage 6/30 </a:t>
            </a:r>
            <a:r>
              <a:rPr lang="en-US" sz="1400" b="0" i="0" err="1">
                <a:solidFill>
                  <a:srgbClr val="1D2953"/>
                </a:solidFill>
                <a:effectLst/>
                <a:latin typeface="Poppins ExtraBold" panose="00000900000000000000" pitchFamily="2" charset="0"/>
                <a:cs typeface="Poppins ExtraBold" panose="00000900000000000000" pitchFamily="2" charset="0"/>
              </a:rPr>
              <a:t>OxCryo</a:t>
            </a:r>
            <a:r>
              <a:rPr lang="en-US" sz="1400" b="0" i="0">
                <a:solidFill>
                  <a:srgbClr val="1D2953"/>
                </a:solidFill>
                <a:effectLst/>
                <a:latin typeface="Poppins ExtraBold" panose="00000900000000000000" pitchFamily="2" charset="0"/>
                <a:cs typeface="Poppins ExtraBold" panose="00000900000000000000" pitchFamily="2" charset="0"/>
              </a:rPr>
              <a:t> GM Cryocooler</a:t>
            </a:r>
            <a:endParaRPr lang="en-US" sz="1400"/>
          </a:p>
        </p:txBody>
      </p:sp>
    </p:spTree>
    <p:extLst>
      <p:ext uri="{BB962C8B-B14F-4D97-AF65-F5344CB8AC3E}">
        <p14:creationId xmlns:p14="http://schemas.microsoft.com/office/powerpoint/2010/main" val="1706379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F863CE-8DFF-4406-FE9C-A44CEC4326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0DC6713-B3AE-989B-0B1E-1815492A38B2}"/>
              </a:ext>
            </a:extLst>
          </p:cNvPr>
          <p:cNvSpPr>
            <a:spLocks noGrp="1"/>
          </p:cNvSpPr>
          <p:nvPr>
            <p:ph type="title"/>
          </p:nvPr>
        </p:nvSpPr>
        <p:spPr>
          <a:xfrm>
            <a:off x="814648" y="357449"/>
            <a:ext cx="10928172" cy="1162830"/>
          </a:xfrm>
        </p:spPr>
        <p:txBody>
          <a:bodyPr>
            <a:normAutofit/>
          </a:bodyPr>
          <a:lstStyle/>
          <a:p>
            <a:r>
              <a:rPr lang="en-GB" sz="3600" dirty="0">
                <a:solidFill>
                  <a:srgbClr val="1D2953"/>
                </a:solidFill>
                <a:latin typeface="Poppins ExtraBold" panose="00000900000000000000" pitchFamily="2" charset="0"/>
                <a:cs typeface="Poppins ExtraBold" panose="00000900000000000000" pitchFamily="2" charset="0"/>
              </a:rPr>
              <a:t>DYNAMIC CONTROL SYSTEM TO FURTHER ENHANCE CRYOCOOLER PERFORMANCE</a:t>
            </a:r>
          </a:p>
        </p:txBody>
      </p:sp>
      <p:sp>
        <p:nvSpPr>
          <p:cNvPr id="3" name="Content Placeholder 2">
            <a:extLst>
              <a:ext uri="{FF2B5EF4-FFF2-40B4-BE49-F238E27FC236}">
                <a16:creationId xmlns:a16="http://schemas.microsoft.com/office/drawing/2014/main" id="{3EAD63D9-9940-D262-D694-85E31B28D5AD}"/>
              </a:ext>
            </a:extLst>
          </p:cNvPr>
          <p:cNvSpPr>
            <a:spLocks noGrp="1"/>
          </p:cNvSpPr>
          <p:nvPr>
            <p:ph idx="1"/>
          </p:nvPr>
        </p:nvSpPr>
        <p:spPr>
          <a:xfrm>
            <a:off x="814647" y="1656272"/>
            <a:ext cx="7846274" cy="4265997"/>
          </a:xfrm>
        </p:spPr>
        <p:txBody>
          <a:bodyPr>
            <a:noAutofit/>
          </a:bodyPr>
          <a:lstStyle/>
          <a:p>
            <a:pPr algn="l">
              <a:lnSpc>
                <a:spcPct val="180000"/>
              </a:lnSpc>
              <a:buFont typeface="Arial" panose="020B0604020202020204" pitchFamily="34" charset="0"/>
              <a:buChar char="•"/>
            </a:pPr>
            <a:r>
              <a:rPr lang="en-US" dirty="0">
                <a:solidFill>
                  <a:srgbClr val="1D2953"/>
                </a:solidFill>
                <a:latin typeface="Poppins ExtraBold" panose="00000900000000000000" pitchFamily="2" charset="0"/>
                <a:cs typeface="Poppins ExtraBold" panose="00000900000000000000" pitchFamily="2" charset="0"/>
              </a:rPr>
              <a:t>Variable speed GM</a:t>
            </a:r>
            <a:br>
              <a:rPr lang="en-US" dirty="0">
                <a:solidFill>
                  <a:srgbClr val="1D2953"/>
                </a:solidFill>
                <a:latin typeface="Poppins ExtraBold" panose="00000900000000000000" pitchFamily="2" charset="0"/>
                <a:cs typeface="Poppins ExtraBold" panose="00000900000000000000" pitchFamily="2" charset="0"/>
              </a:rPr>
            </a:br>
            <a:r>
              <a:rPr lang="en-US" dirty="0">
                <a:solidFill>
                  <a:srgbClr val="1D2953"/>
                </a:solidFill>
                <a:latin typeface="Poppins ExtraBold" panose="00000900000000000000" pitchFamily="2" charset="0"/>
                <a:cs typeface="Poppins ExtraBold" panose="00000900000000000000" pitchFamily="2" charset="0"/>
              </a:rPr>
              <a:t>cryocoolers </a:t>
            </a:r>
          </a:p>
          <a:p>
            <a:pPr algn="l">
              <a:lnSpc>
                <a:spcPct val="180000"/>
              </a:lnSpc>
              <a:buFont typeface="Arial" panose="020B0604020202020204" pitchFamily="34" charset="0"/>
              <a:buChar char="•"/>
            </a:pPr>
            <a:r>
              <a:rPr lang="en-US" dirty="0">
                <a:solidFill>
                  <a:srgbClr val="1D2953"/>
                </a:solidFill>
                <a:latin typeface="Poppins ExtraBold" panose="00000900000000000000" pitchFamily="2" charset="0"/>
                <a:cs typeface="Poppins ExtraBold" panose="00000900000000000000" pitchFamily="2" charset="0"/>
              </a:rPr>
              <a:t>Dynamic compressor</a:t>
            </a:r>
            <a:br>
              <a:rPr lang="en-US" dirty="0">
                <a:solidFill>
                  <a:srgbClr val="1D2953"/>
                </a:solidFill>
                <a:latin typeface="Poppins ExtraBold" panose="00000900000000000000" pitchFamily="2" charset="0"/>
                <a:cs typeface="Poppins ExtraBold" panose="00000900000000000000" pitchFamily="2" charset="0"/>
              </a:rPr>
            </a:br>
            <a:r>
              <a:rPr lang="en-US" dirty="0">
                <a:solidFill>
                  <a:srgbClr val="1D2953"/>
                </a:solidFill>
                <a:latin typeface="Poppins ExtraBold" panose="00000900000000000000" pitchFamily="2" charset="0"/>
                <a:cs typeface="Poppins ExtraBold" panose="00000900000000000000" pitchFamily="2" charset="0"/>
              </a:rPr>
              <a:t>adjustment</a:t>
            </a:r>
          </a:p>
          <a:p>
            <a:pPr algn="l">
              <a:lnSpc>
                <a:spcPct val="180000"/>
              </a:lnSpc>
              <a:buFont typeface="Arial" panose="020B0604020202020204" pitchFamily="34" charset="0"/>
              <a:buChar char="•"/>
            </a:pPr>
            <a:r>
              <a:rPr lang="en-US" dirty="0" err="1">
                <a:solidFill>
                  <a:srgbClr val="1D2953"/>
                </a:solidFill>
                <a:latin typeface="Poppins ExtraBold" panose="00000900000000000000" pitchFamily="2" charset="0"/>
                <a:cs typeface="Poppins ExtraBold" panose="00000900000000000000" pitchFamily="2" charset="0"/>
              </a:rPr>
              <a:t>OxCryo</a:t>
            </a:r>
            <a:r>
              <a:rPr lang="en-US" dirty="0">
                <a:solidFill>
                  <a:srgbClr val="1D2953"/>
                </a:solidFill>
                <a:latin typeface="Poppins ExtraBold" panose="00000900000000000000" pitchFamily="2" charset="0"/>
                <a:cs typeface="Poppins ExtraBold" panose="00000900000000000000" pitchFamily="2" charset="0"/>
              </a:rPr>
              <a:t> </a:t>
            </a:r>
            <a:r>
              <a:rPr lang="en-US" dirty="0" err="1">
                <a:solidFill>
                  <a:srgbClr val="1D2953"/>
                </a:solidFill>
                <a:latin typeface="Poppins ExtraBold" panose="00000900000000000000" pitchFamily="2" charset="0"/>
                <a:cs typeface="Poppins ExtraBold" panose="00000900000000000000" pitchFamily="2" charset="0"/>
              </a:rPr>
              <a:t>GMi</a:t>
            </a:r>
            <a:r>
              <a:rPr lang="en-US" dirty="0">
                <a:solidFill>
                  <a:srgbClr val="1D2953"/>
                </a:solidFill>
                <a:latin typeface="Poppins ExtraBold" panose="00000900000000000000" pitchFamily="2" charset="0"/>
                <a:cs typeface="Poppins ExtraBold" panose="00000900000000000000" pitchFamily="2" charset="0"/>
              </a:rPr>
              <a:t> controller</a:t>
            </a:r>
          </a:p>
        </p:txBody>
      </p:sp>
      <p:sp>
        <p:nvSpPr>
          <p:cNvPr id="6" name="TextBox 5">
            <a:extLst>
              <a:ext uri="{FF2B5EF4-FFF2-40B4-BE49-F238E27FC236}">
                <a16:creationId xmlns:a16="http://schemas.microsoft.com/office/drawing/2014/main" id="{F2ABD7FA-FB6B-1645-D43C-B3972AEE8344}"/>
              </a:ext>
            </a:extLst>
          </p:cNvPr>
          <p:cNvSpPr txBox="1"/>
          <p:nvPr/>
        </p:nvSpPr>
        <p:spPr>
          <a:xfrm>
            <a:off x="11742820" y="6577810"/>
            <a:ext cx="272832" cy="276999"/>
          </a:xfrm>
          <a:prstGeom prst="rect">
            <a:avLst/>
          </a:prstGeom>
          <a:noFill/>
        </p:spPr>
        <p:txBody>
          <a:bodyPr wrap="none" rtlCol="0">
            <a:spAutoFit/>
          </a:bodyPr>
          <a:lstStyle/>
          <a:p>
            <a:fld id="{6C5A19C2-4D91-094F-A124-F66B4395DF9F}" type="slidenum">
              <a:rPr lang="en-US" sz="1200" smtClean="0">
                <a:solidFill>
                  <a:schemeClr val="bg1"/>
                </a:solidFill>
                <a:latin typeface="Poppins ExtraBold" pitchFamily="2" charset="77"/>
                <a:cs typeface="Poppins ExtraBold" pitchFamily="2" charset="77"/>
              </a:rPr>
              <a:t>6</a:t>
            </a:fld>
            <a:endParaRPr lang="en-US" sz="1200">
              <a:solidFill>
                <a:schemeClr val="bg1"/>
              </a:solidFill>
              <a:latin typeface="Poppins ExtraBold" pitchFamily="2" charset="77"/>
              <a:cs typeface="Poppins ExtraBold" pitchFamily="2" charset="77"/>
            </a:endParaRPr>
          </a:p>
        </p:txBody>
      </p:sp>
      <p:sp>
        <p:nvSpPr>
          <p:cNvPr id="8" name="TextBox 7">
            <a:extLst>
              <a:ext uri="{FF2B5EF4-FFF2-40B4-BE49-F238E27FC236}">
                <a16:creationId xmlns:a16="http://schemas.microsoft.com/office/drawing/2014/main" id="{723C6386-F850-1912-A607-F96510BA3C01}"/>
              </a:ext>
            </a:extLst>
          </p:cNvPr>
          <p:cNvSpPr txBox="1"/>
          <p:nvPr/>
        </p:nvSpPr>
        <p:spPr>
          <a:xfrm>
            <a:off x="7753644" y="5924229"/>
            <a:ext cx="4438356" cy="307777"/>
          </a:xfrm>
          <a:prstGeom prst="rect">
            <a:avLst/>
          </a:prstGeom>
          <a:noFill/>
        </p:spPr>
        <p:txBody>
          <a:bodyPr wrap="square">
            <a:spAutoFit/>
          </a:bodyPr>
          <a:lstStyle/>
          <a:p>
            <a:pPr algn="ctr"/>
            <a:r>
              <a:rPr lang="en-US" sz="1400" b="0" i="0" err="1">
                <a:solidFill>
                  <a:srgbClr val="1D2953"/>
                </a:solidFill>
                <a:effectLst/>
                <a:latin typeface="Poppins ExtraBold" panose="00000900000000000000" pitchFamily="2" charset="0"/>
                <a:cs typeface="Poppins ExtraBold" panose="00000900000000000000" pitchFamily="2" charset="0"/>
              </a:rPr>
              <a:t>GMi</a:t>
            </a:r>
            <a:r>
              <a:rPr lang="en-US" sz="1400" b="0" i="0">
                <a:solidFill>
                  <a:srgbClr val="1D2953"/>
                </a:solidFill>
                <a:effectLst/>
                <a:latin typeface="Poppins ExtraBold" panose="00000900000000000000" pitchFamily="2" charset="0"/>
                <a:cs typeface="Poppins ExtraBold" panose="00000900000000000000" pitchFamily="2" charset="0"/>
              </a:rPr>
              <a:t> Test Bench</a:t>
            </a:r>
            <a:endParaRPr lang="en-US" sz="1400"/>
          </a:p>
        </p:txBody>
      </p:sp>
      <p:pic>
        <p:nvPicPr>
          <p:cNvPr id="11" name="Picture 10" descr="A black background with white and blue text&#10;&#10;AI-generated content may be incorrect.">
            <a:extLst>
              <a:ext uri="{FF2B5EF4-FFF2-40B4-BE49-F238E27FC236}">
                <a16:creationId xmlns:a16="http://schemas.microsoft.com/office/drawing/2014/main" id="{30ABC7D9-4193-ADC4-ED38-167A6B7431DC}"/>
              </a:ext>
            </a:extLst>
          </p:cNvPr>
          <p:cNvPicPr>
            <a:picLocks noChangeAspect="1"/>
          </p:cNvPicPr>
          <p:nvPr/>
        </p:nvPicPr>
        <p:blipFill>
          <a:blip r:embed="rId3">
            <a:extLst>
              <a:ext uri="{28A0092B-C50C-407E-A947-70E740481C1C}">
                <a14:useLocalDpi xmlns:a14="http://schemas.microsoft.com/office/drawing/2010/main" val="0"/>
              </a:ext>
            </a:extLst>
          </a:blip>
          <a:srcRect r="64299"/>
          <a:stretch/>
        </p:blipFill>
        <p:spPr>
          <a:xfrm>
            <a:off x="178088" y="6581235"/>
            <a:ext cx="243153" cy="252000"/>
          </a:xfrm>
          <a:prstGeom prst="rect">
            <a:avLst/>
          </a:prstGeom>
        </p:spPr>
      </p:pic>
      <p:pic>
        <p:nvPicPr>
          <p:cNvPr id="4" name="Picture 3" descr="A computer equipment on a table&#10;&#10;AI-generated content may be incorrect.">
            <a:extLst>
              <a:ext uri="{FF2B5EF4-FFF2-40B4-BE49-F238E27FC236}">
                <a16:creationId xmlns:a16="http://schemas.microsoft.com/office/drawing/2014/main" id="{7A3B52DA-3EF9-583E-6F4A-6665837680A7}"/>
              </a:ext>
            </a:extLst>
          </p:cNvPr>
          <p:cNvPicPr>
            <a:picLocks noChangeAspect="1"/>
          </p:cNvPicPr>
          <p:nvPr/>
        </p:nvPicPr>
        <p:blipFill>
          <a:blip r:embed="rId4">
            <a:extLst>
              <a:ext uri="{28A0092B-C50C-407E-A947-70E740481C1C}">
                <a14:useLocalDpi xmlns:a14="http://schemas.microsoft.com/office/drawing/2010/main" val="0"/>
              </a:ext>
            </a:extLst>
          </a:blip>
          <a:srcRect r="6025"/>
          <a:stretch/>
        </p:blipFill>
        <p:spPr>
          <a:xfrm>
            <a:off x="6363184" y="1457739"/>
            <a:ext cx="5599813" cy="4469086"/>
          </a:xfrm>
          <a:prstGeom prst="rect">
            <a:avLst/>
          </a:prstGeom>
          <a:effectLst>
            <a:softEdge rad="228600"/>
          </a:effectLst>
        </p:spPr>
      </p:pic>
    </p:spTree>
    <p:extLst>
      <p:ext uri="{BB962C8B-B14F-4D97-AF65-F5344CB8AC3E}">
        <p14:creationId xmlns:p14="http://schemas.microsoft.com/office/powerpoint/2010/main" val="1830483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58B5B0-D385-43E7-2202-7AFF775F57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F62971A-BC18-CDB9-AAEB-9DAA7FB72416}"/>
              </a:ext>
            </a:extLst>
          </p:cNvPr>
          <p:cNvSpPr>
            <a:spLocks noGrp="1"/>
          </p:cNvSpPr>
          <p:nvPr>
            <p:ph type="title"/>
          </p:nvPr>
        </p:nvSpPr>
        <p:spPr>
          <a:xfrm>
            <a:off x="464234" y="132365"/>
            <a:ext cx="11278586" cy="1162830"/>
          </a:xfrm>
        </p:spPr>
        <p:txBody>
          <a:bodyPr>
            <a:normAutofit/>
          </a:bodyPr>
          <a:lstStyle/>
          <a:p>
            <a:r>
              <a:rPr lang="en-GB" sz="3600">
                <a:solidFill>
                  <a:srgbClr val="1D2953"/>
                </a:solidFill>
                <a:latin typeface="Poppins ExtraBold" panose="00000900000000000000" pitchFamily="2" charset="0"/>
                <a:cs typeface="Poppins ExtraBold" panose="00000900000000000000" pitchFamily="2" charset="0"/>
              </a:rPr>
              <a:t>OPTIMISING COMPRESSOR PERFORMANCE </a:t>
            </a:r>
          </a:p>
        </p:txBody>
      </p:sp>
      <p:sp>
        <p:nvSpPr>
          <p:cNvPr id="3" name="Content Placeholder 2">
            <a:extLst>
              <a:ext uri="{FF2B5EF4-FFF2-40B4-BE49-F238E27FC236}">
                <a16:creationId xmlns:a16="http://schemas.microsoft.com/office/drawing/2014/main" id="{69EC9CF0-39C1-2A00-3B92-40F57928B0E3}"/>
              </a:ext>
            </a:extLst>
          </p:cNvPr>
          <p:cNvSpPr>
            <a:spLocks noGrp="1"/>
          </p:cNvSpPr>
          <p:nvPr>
            <p:ph idx="1"/>
          </p:nvPr>
        </p:nvSpPr>
        <p:spPr>
          <a:xfrm>
            <a:off x="814647" y="1825625"/>
            <a:ext cx="6569379" cy="3768840"/>
          </a:xfrm>
        </p:spPr>
        <p:txBody>
          <a:bodyPr>
            <a:noAutofit/>
          </a:bodyPr>
          <a:lstStyle/>
          <a:p>
            <a:pPr algn="l">
              <a:lnSpc>
                <a:spcPct val="180000"/>
              </a:lnSpc>
              <a:buFont typeface="Arial" panose="020B0604020202020204" pitchFamily="34" charset="0"/>
              <a:buChar char="•"/>
            </a:pPr>
            <a:r>
              <a:rPr lang="en-US" sz="2000" err="1">
                <a:solidFill>
                  <a:srgbClr val="1D2953"/>
                </a:solidFill>
                <a:latin typeface="Poppins ExtraBold" panose="00000900000000000000" pitchFamily="2" charset="0"/>
                <a:cs typeface="Poppins ExtraBold" panose="00000900000000000000" pitchFamily="2" charset="0"/>
              </a:rPr>
              <a:t>OxCryo</a:t>
            </a:r>
            <a:r>
              <a:rPr lang="en-US" sz="2000">
                <a:solidFill>
                  <a:srgbClr val="1D2953"/>
                </a:solidFill>
                <a:latin typeface="Poppins ExtraBold" panose="00000900000000000000" pitchFamily="2" charset="0"/>
                <a:cs typeface="Poppins ExtraBold" panose="00000900000000000000" pitchFamily="2" charset="0"/>
              </a:rPr>
              <a:t> helium compressor adapts its </a:t>
            </a:r>
            <a:r>
              <a:rPr lang="en-US" sz="2000">
                <a:solidFill>
                  <a:srgbClr val="C10866"/>
                </a:solidFill>
                <a:latin typeface="Poppins ExtraBold" panose="00000900000000000000" pitchFamily="2" charset="0"/>
                <a:cs typeface="Poppins ExtraBold" panose="00000900000000000000" pitchFamily="2" charset="0"/>
              </a:rPr>
              <a:t>operational frequency </a:t>
            </a:r>
            <a:r>
              <a:rPr lang="en-US" sz="2000">
                <a:solidFill>
                  <a:srgbClr val="1D2953"/>
                </a:solidFill>
                <a:latin typeface="Poppins ExtraBold" panose="00000900000000000000" pitchFamily="2" charset="0"/>
                <a:cs typeface="Poppins ExtraBold" panose="00000900000000000000" pitchFamily="2" charset="0"/>
              </a:rPr>
              <a:t>to match gas demand</a:t>
            </a:r>
          </a:p>
          <a:p>
            <a:pPr algn="l">
              <a:lnSpc>
                <a:spcPct val="180000"/>
              </a:lnSpc>
              <a:buFont typeface="Arial" panose="020B0604020202020204" pitchFamily="34" charset="0"/>
              <a:buChar char="•"/>
            </a:pPr>
            <a:r>
              <a:rPr lang="en-US" sz="2000">
                <a:solidFill>
                  <a:srgbClr val="1D2953"/>
                </a:solidFill>
                <a:latin typeface="Poppins ExtraBold" panose="00000900000000000000" pitchFamily="2" charset="0"/>
                <a:cs typeface="Poppins ExtraBold" panose="00000900000000000000" pitchFamily="2" charset="0"/>
              </a:rPr>
              <a:t>Reducing speed </a:t>
            </a:r>
            <a:r>
              <a:rPr lang="en-US" sz="2000">
                <a:solidFill>
                  <a:srgbClr val="C10866"/>
                </a:solidFill>
                <a:latin typeface="Poppins ExtraBold" panose="00000900000000000000" pitchFamily="2" charset="0"/>
                <a:cs typeface="Poppins ExtraBold" panose="00000900000000000000" pitchFamily="2" charset="0"/>
              </a:rPr>
              <a:t>decreases power consumption</a:t>
            </a:r>
            <a:r>
              <a:rPr lang="en-US" sz="2000">
                <a:solidFill>
                  <a:srgbClr val="1D2953"/>
                </a:solidFill>
                <a:latin typeface="Poppins ExtraBold" panose="00000900000000000000" pitchFamily="2" charset="0"/>
                <a:cs typeface="Poppins ExtraBold" panose="00000900000000000000" pitchFamily="2" charset="0"/>
              </a:rPr>
              <a:t> when demand is low</a:t>
            </a:r>
          </a:p>
          <a:p>
            <a:pPr algn="l">
              <a:lnSpc>
                <a:spcPct val="180000"/>
              </a:lnSpc>
              <a:buFont typeface="Arial" panose="020B0604020202020204" pitchFamily="34" charset="0"/>
              <a:buChar char="•"/>
            </a:pPr>
            <a:r>
              <a:rPr lang="en-US" sz="2000">
                <a:solidFill>
                  <a:srgbClr val="1D2953"/>
                </a:solidFill>
                <a:latin typeface="Poppins ExtraBold" panose="00000900000000000000" pitchFamily="2" charset="0"/>
                <a:cs typeface="Poppins ExtraBold" panose="00000900000000000000" pitchFamily="2" charset="0"/>
              </a:rPr>
              <a:t>Increased speed </a:t>
            </a:r>
            <a:r>
              <a:rPr lang="en-US" sz="2000">
                <a:solidFill>
                  <a:srgbClr val="C10866"/>
                </a:solidFill>
                <a:latin typeface="Poppins ExtraBold" panose="00000900000000000000" pitchFamily="2" charset="0"/>
                <a:cs typeface="Poppins ExtraBold" panose="00000900000000000000" pitchFamily="2" charset="0"/>
              </a:rPr>
              <a:t>maintains cooling performance</a:t>
            </a:r>
            <a:r>
              <a:rPr lang="en-US" sz="2000">
                <a:solidFill>
                  <a:srgbClr val="1D2953"/>
                </a:solidFill>
                <a:latin typeface="Poppins ExtraBold" panose="00000900000000000000" pitchFamily="2" charset="0"/>
                <a:cs typeface="Poppins ExtraBold" panose="00000900000000000000" pitchFamily="2" charset="0"/>
              </a:rPr>
              <a:t> when demand is high</a:t>
            </a:r>
          </a:p>
        </p:txBody>
      </p:sp>
      <p:pic>
        <p:nvPicPr>
          <p:cNvPr id="5" name="Picture 4" descr="A black and white box with blue wheels&#10;&#10;AI-generated content may be incorrect.">
            <a:extLst>
              <a:ext uri="{FF2B5EF4-FFF2-40B4-BE49-F238E27FC236}">
                <a16:creationId xmlns:a16="http://schemas.microsoft.com/office/drawing/2014/main" id="{8B805960-7763-873F-8E32-7000071B82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87143" y="938864"/>
            <a:ext cx="6981372" cy="5236029"/>
          </a:xfrm>
          <a:prstGeom prst="rect">
            <a:avLst/>
          </a:prstGeom>
          <a:effectLst>
            <a:outerShdw blurRad="106028" dist="87000" dir="10800000" sx="99945" sy="99945" algn="r" rotWithShape="0">
              <a:prstClr val="black">
                <a:alpha val="20000"/>
              </a:prstClr>
            </a:outerShdw>
          </a:effectLst>
        </p:spPr>
      </p:pic>
      <p:sp>
        <p:nvSpPr>
          <p:cNvPr id="6" name="TextBox 5">
            <a:extLst>
              <a:ext uri="{FF2B5EF4-FFF2-40B4-BE49-F238E27FC236}">
                <a16:creationId xmlns:a16="http://schemas.microsoft.com/office/drawing/2014/main" id="{906CA5F4-AEA1-5941-00B5-2248FC62497E}"/>
              </a:ext>
            </a:extLst>
          </p:cNvPr>
          <p:cNvSpPr txBox="1"/>
          <p:nvPr/>
        </p:nvSpPr>
        <p:spPr>
          <a:xfrm>
            <a:off x="11742820" y="6577810"/>
            <a:ext cx="272832" cy="276999"/>
          </a:xfrm>
          <a:prstGeom prst="rect">
            <a:avLst/>
          </a:prstGeom>
          <a:noFill/>
        </p:spPr>
        <p:txBody>
          <a:bodyPr wrap="none" rtlCol="0">
            <a:spAutoFit/>
          </a:bodyPr>
          <a:lstStyle/>
          <a:p>
            <a:fld id="{6C5A19C2-4D91-094F-A124-F66B4395DF9F}" type="slidenum">
              <a:rPr lang="en-US" sz="1200" smtClean="0">
                <a:solidFill>
                  <a:schemeClr val="bg1"/>
                </a:solidFill>
                <a:latin typeface="Poppins ExtraBold" pitchFamily="2" charset="77"/>
                <a:cs typeface="Poppins ExtraBold" pitchFamily="2" charset="77"/>
              </a:rPr>
              <a:t>7</a:t>
            </a:fld>
            <a:endParaRPr lang="en-US" sz="1200">
              <a:solidFill>
                <a:schemeClr val="bg1"/>
              </a:solidFill>
              <a:latin typeface="Poppins ExtraBold" pitchFamily="2" charset="77"/>
              <a:cs typeface="Poppins ExtraBold" pitchFamily="2" charset="77"/>
            </a:endParaRPr>
          </a:p>
        </p:txBody>
      </p:sp>
      <p:pic>
        <p:nvPicPr>
          <p:cNvPr id="10" name="Picture 9" descr="A black background with white and blue text&#10;&#10;AI-generated content may be incorrect.">
            <a:extLst>
              <a:ext uri="{FF2B5EF4-FFF2-40B4-BE49-F238E27FC236}">
                <a16:creationId xmlns:a16="http://schemas.microsoft.com/office/drawing/2014/main" id="{EB16E46F-224C-0963-45CD-E249DB49E220}"/>
              </a:ext>
            </a:extLst>
          </p:cNvPr>
          <p:cNvPicPr>
            <a:picLocks noChangeAspect="1"/>
          </p:cNvPicPr>
          <p:nvPr/>
        </p:nvPicPr>
        <p:blipFill>
          <a:blip r:embed="rId4">
            <a:extLst>
              <a:ext uri="{28A0092B-C50C-407E-A947-70E740481C1C}">
                <a14:useLocalDpi xmlns:a14="http://schemas.microsoft.com/office/drawing/2010/main" val="0"/>
              </a:ext>
            </a:extLst>
          </a:blip>
          <a:srcRect r="64299"/>
          <a:stretch/>
        </p:blipFill>
        <p:spPr>
          <a:xfrm>
            <a:off x="178088" y="6581235"/>
            <a:ext cx="243153" cy="252000"/>
          </a:xfrm>
          <a:prstGeom prst="rect">
            <a:avLst/>
          </a:prstGeom>
        </p:spPr>
      </p:pic>
      <p:sp>
        <p:nvSpPr>
          <p:cNvPr id="7" name="TextBox 6">
            <a:extLst>
              <a:ext uri="{FF2B5EF4-FFF2-40B4-BE49-F238E27FC236}">
                <a16:creationId xmlns:a16="http://schemas.microsoft.com/office/drawing/2014/main" id="{4BCA3377-39CA-5E4F-EB87-6E222FAC441E}"/>
              </a:ext>
            </a:extLst>
          </p:cNvPr>
          <p:cNvSpPr txBox="1"/>
          <p:nvPr/>
        </p:nvSpPr>
        <p:spPr>
          <a:xfrm>
            <a:off x="7384026" y="5924229"/>
            <a:ext cx="4807974" cy="307777"/>
          </a:xfrm>
          <a:prstGeom prst="rect">
            <a:avLst/>
          </a:prstGeom>
          <a:noFill/>
        </p:spPr>
        <p:txBody>
          <a:bodyPr wrap="square">
            <a:spAutoFit/>
          </a:bodyPr>
          <a:lstStyle/>
          <a:p>
            <a:pPr algn="ctr"/>
            <a:r>
              <a:rPr lang="en-US" sz="1400">
                <a:solidFill>
                  <a:srgbClr val="1D2953"/>
                </a:solidFill>
                <a:latin typeface="Poppins ExtraBold" panose="00000900000000000000" pitchFamily="2" charset="0"/>
                <a:cs typeface="Poppins ExtraBold" panose="00000900000000000000" pitchFamily="2" charset="0"/>
              </a:rPr>
              <a:t>New </a:t>
            </a:r>
            <a:r>
              <a:rPr lang="en-US" sz="1400" err="1">
                <a:solidFill>
                  <a:srgbClr val="1D2953"/>
                </a:solidFill>
                <a:latin typeface="Poppins ExtraBold" panose="00000900000000000000" pitchFamily="2" charset="0"/>
                <a:cs typeface="Poppins ExtraBold" panose="00000900000000000000" pitchFamily="2" charset="0"/>
              </a:rPr>
              <a:t>OxCryo</a:t>
            </a:r>
            <a:r>
              <a:rPr lang="en-US" sz="1400">
                <a:solidFill>
                  <a:srgbClr val="1D2953"/>
                </a:solidFill>
                <a:latin typeface="Poppins ExtraBold" panose="00000900000000000000" pitchFamily="2" charset="0"/>
                <a:cs typeface="Poppins ExtraBold" panose="00000900000000000000" pitchFamily="2" charset="0"/>
              </a:rPr>
              <a:t> Variable-Speed Helium Compressor</a:t>
            </a:r>
            <a:endParaRPr lang="en-US" sz="1400"/>
          </a:p>
        </p:txBody>
      </p:sp>
    </p:spTree>
    <p:extLst>
      <p:ext uri="{BB962C8B-B14F-4D97-AF65-F5344CB8AC3E}">
        <p14:creationId xmlns:p14="http://schemas.microsoft.com/office/powerpoint/2010/main" val="1320596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2F1279-9C82-742A-9CD7-B26CA2EE2FA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8EA3AA4-9FA4-07A4-54E9-EDC65804B07D}"/>
              </a:ext>
            </a:extLst>
          </p:cNvPr>
          <p:cNvSpPr>
            <a:spLocks noGrp="1"/>
          </p:cNvSpPr>
          <p:nvPr>
            <p:ph type="title"/>
          </p:nvPr>
        </p:nvSpPr>
        <p:spPr>
          <a:xfrm>
            <a:off x="814648" y="357449"/>
            <a:ext cx="10928172" cy="1162830"/>
          </a:xfrm>
        </p:spPr>
        <p:txBody>
          <a:bodyPr>
            <a:normAutofit/>
          </a:bodyPr>
          <a:lstStyle/>
          <a:p>
            <a:r>
              <a:rPr lang="en-GB" sz="3600">
                <a:solidFill>
                  <a:srgbClr val="1D2953"/>
                </a:solidFill>
                <a:latin typeface="Poppins ExtraBold" panose="00000900000000000000" pitchFamily="2" charset="0"/>
                <a:cs typeface="Poppins ExtraBold" panose="00000900000000000000" pitchFamily="2" charset="0"/>
              </a:rPr>
              <a:t>MULTIPLE CRYOCOOLER OPERATION</a:t>
            </a:r>
          </a:p>
        </p:txBody>
      </p:sp>
      <p:sp>
        <p:nvSpPr>
          <p:cNvPr id="3" name="Content Placeholder 2">
            <a:extLst>
              <a:ext uri="{FF2B5EF4-FFF2-40B4-BE49-F238E27FC236}">
                <a16:creationId xmlns:a16="http://schemas.microsoft.com/office/drawing/2014/main" id="{B1AFEC90-C90F-EEC0-ED3D-2F6D2D4CFA22}"/>
              </a:ext>
            </a:extLst>
          </p:cNvPr>
          <p:cNvSpPr>
            <a:spLocks noGrp="1"/>
          </p:cNvSpPr>
          <p:nvPr>
            <p:ph idx="1"/>
          </p:nvPr>
        </p:nvSpPr>
        <p:spPr>
          <a:xfrm>
            <a:off x="814647" y="1825625"/>
            <a:ext cx="6569379" cy="4237718"/>
          </a:xfrm>
        </p:spPr>
        <p:txBody>
          <a:bodyPr>
            <a:noAutofit/>
          </a:bodyPr>
          <a:lstStyle/>
          <a:p>
            <a:pPr>
              <a:lnSpc>
                <a:spcPct val="180000"/>
              </a:lnSpc>
              <a:buClr>
                <a:srgbClr val="1D2953"/>
              </a:buClr>
            </a:pPr>
            <a:r>
              <a:rPr lang="en-US" sz="2000" err="1">
                <a:solidFill>
                  <a:srgbClr val="C10866"/>
                </a:solidFill>
                <a:latin typeface="Poppins ExtraBold" panose="00000900000000000000" pitchFamily="2" charset="0"/>
                <a:cs typeface="Poppins ExtraBold" panose="00000900000000000000" pitchFamily="2" charset="0"/>
              </a:rPr>
              <a:t>GMi</a:t>
            </a:r>
            <a:r>
              <a:rPr lang="en-US" sz="2000">
                <a:solidFill>
                  <a:srgbClr val="C10866"/>
                </a:solidFill>
                <a:latin typeface="Poppins ExtraBold" panose="00000900000000000000" pitchFamily="2" charset="0"/>
                <a:cs typeface="Poppins ExtraBold" panose="00000900000000000000" pitchFamily="2" charset="0"/>
              </a:rPr>
              <a:t> system </a:t>
            </a:r>
            <a:r>
              <a:rPr lang="en-US" sz="2000">
                <a:solidFill>
                  <a:srgbClr val="1D2953"/>
                </a:solidFill>
                <a:latin typeface="Poppins ExtraBold" panose="00000900000000000000" pitchFamily="2" charset="0"/>
                <a:cs typeface="Poppins ExtraBold" panose="00000900000000000000" pitchFamily="2" charset="0"/>
              </a:rPr>
              <a:t>allows a single helium compressor to</a:t>
            </a:r>
            <a:r>
              <a:rPr lang="en-US" sz="2000">
                <a:solidFill>
                  <a:srgbClr val="C10866"/>
                </a:solidFill>
                <a:latin typeface="Poppins ExtraBold" panose="00000900000000000000" pitchFamily="2" charset="0"/>
                <a:cs typeface="Poppins ExtraBold" panose="00000900000000000000" pitchFamily="2" charset="0"/>
              </a:rPr>
              <a:t> support multiple cryocoolers</a:t>
            </a:r>
          </a:p>
          <a:p>
            <a:pPr>
              <a:lnSpc>
                <a:spcPct val="180000"/>
              </a:lnSpc>
              <a:buClr>
                <a:srgbClr val="1D2953"/>
              </a:buClr>
            </a:pPr>
            <a:r>
              <a:rPr lang="en-US" sz="2000">
                <a:solidFill>
                  <a:srgbClr val="C10866"/>
                </a:solidFill>
                <a:latin typeface="Poppins ExtraBold" panose="00000900000000000000" pitchFamily="2" charset="0"/>
                <a:cs typeface="Poppins ExtraBold" panose="00000900000000000000" pitchFamily="2" charset="0"/>
              </a:rPr>
              <a:t>Independent control </a:t>
            </a:r>
            <a:r>
              <a:rPr lang="en-US" sz="2000">
                <a:solidFill>
                  <a:srgbClr val="1D2953"/>
                </a:solidFill>
                <a:latin typeface="Poppins ExtraBold" panose="00000900000000000000" pitchFamily="2" charset="0"/>
                <a:cs typeface="Poppins ExtraBold" panose="00000900000000000000" pitchFamily="2" charset="0"/>
              </a:rPr>
              <a:t>over cryocooler performance</a:t>
            </a:r>
          </a:p>
          <a:p>
            <a:pPr>
              <a:lnSpc>
                <a:spcPct val="180000"/>
              </a:lnSpc>
            </a:pPr>
            <a:r>
              <a:rPr lang="en-US" sz="2000">
                <a:solidFill>
                  <a:srgbClr val="1D2953"/>
                </a:solidFill>
                <a:latin typeface="Poppins ExtraBold" panose="00000900000000000000" pitchFamily="2" charset="0"/>
                <a:cs typeface="Poppins ExtraBold" panose="00000900000000000000" pitchFamily="2" charset="0"/>
              </a:rPr>
              <a:t>Beneficial for applications requiring </a:t>
            </a:r>
            <a:r>
              <a:rPr lang="en-US" sz="2000">
                <a:solidFill>
                  <a:srgbClr val="C10866"/>
                </a:solidFill>
                <a:latin typeface="Poppins ExtraBold" panose="00000900000000000000" pitchFamily="2" charset="0"/>
                <a:cs typeface="Poppins ExtraBold" panose="00000900000000000000" pitchFamily="2" charset="0"/>
              </a:rPr>
              <a:t>variable cooling capacities </a:t>
            </a:r>
            <a:r>
              <a:rPr lang="en-US" sz="2000">
                <a:solidFill>
                  <a:srgbClr val="1D2953"/>
                </a:solidFill>
                <a:latin typeface="Poppins ExtraBold" panose="00000900000000000000" pitchFamily="2" charset="0"/>
                <a:cs typeface="Poppins ExtraBold" panose="00000900000000000000" pitchFamily="2" charset="0"/>
              </a:rPr>
              <a:t>for </a:t>
            </a:r>
            <a:r>
              <a:rPr lang="en-US" sz="2000">
                <a:solidFill>
                  <a:srgbClr val="C10866"/>
                </a:solidFill>
                <a:latin typeface="Poppins ExtraBold" panose="00000900000000000000" pitchFamily="2" charset="0"/>
                <a:cs typeface="Poppins ExtraBold" panose="00000900000000000000" pitchFamily="2" charset="0"/>
              </a:rPr>
              <a:t>multiple cryocoolers</a:t>
            </a:r>
          </a:p>
          <a:p>
            <a:pPr>
              <a:lnSpc>
                <a:spcPct val="180000"/>
              </a:lnSpc>
            </a:pPr>
            <a:endParaRPr lang="en-US" sz="2000">
              <a:solidFill>
                <a:srgbClr val="1D2953"/>
              </a:solidFill>
              <a:latin typeface="Poppins ExtraBold" panose="00000900000000000000" pitchFamily="2" charset="0"/>
              <a:cs typeface="Poppins ExtraBold" panose="00000900000000000000" pitchFamily="2" charset="0"/>
            </a:endParaRPr>
          </a:p>
          <a:p>
            <a:pPr>
              <a:lnSpc>
                <a:spcPct val="180000"/>
              </a:lnSpc>
            </a:pPr>
            <a:endParaRPr lang="en-US" sz="2000">
              <a:solidFill>
                <a:srgbClr val="1D2953"/>
              </a:solidFill>
              <a:latin typeface="Poppins ExtraBold" panose="00000900000000000000" pitchFamily="2" charset="0"/>
              <a:cs typeface="Poppins ExtraBold" panose="00000900000000000000" pitchFamily="2" charset="0"/>
            </a:endParaRPr>
          </a:p>
          <a:p>
            <a:pPr algn="l">
              <a:lnSpc>
                <a:spcPct val="180000"/>
              </a:lnSpc>
              <a:buFont typeface="Arial" panose="020B0604020202020204" pitchFamily="34" charset="0"/>
              <a:buChar char="•"/>
            </a:pPr>
            <a:endParaRPr lang="en-US" sz="2000">
              <a:solidFill>
                <a:srgbClr val="1D2953"/>
              </a:solidFill>
              <a:latin typeface="Poppins ExtraBold" panose="00000900000000000000" pitchFamily="2" charset="0"/>
              <a:cs typeface="Poppins ExtraBold" panose="00000900000000000000" pitchFamily="2" charset="0"/>
            </a:endParaRPr>
          </a:p>
        </p:txBody>
      </p:sp>
      <p:pic>
        <p:nvPicPr>
          <p:cNvPr id="12" name="Picture 11" descr="A black and white box with a screen&#10;&#10;AI-generated content may be incorrect.">
            <a:extLst>
              <a:ext uri="{FF2B5EF4-FFF2-40B4-BE49-F238E27FC236}">
                <a16:creationId xmlns:a16="http://schemas.microsoft.com/office/drawing/2014/main" id="{9EFCC9D6-77B9-6AF3-7798-971555BF18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5770" y="1458542"/>
            <a:ext cx="7243253" cy="4604801"/>
          </a:xfrm>
          <a:prstGeom prst="rect">
            <a:avLst/>
          </a:prstGeom>
          <a:effectLst>
            <a:outerShdw blurRad="292100" dist="38100" dir="10800000" sx="102000" sy="102000" algn="r" rotWithShape="0">
              <a:prstClr val="black">
                <a:alpha val="29078"/>
              </a:prstClr>
            </a:outerShdw>
          </a:effectLst>
        </p:spPr>
      </p:pic>
      <p:sp>
        <p:nvSpPr>
          <p:cNvPr id="5" name="TextBox 4">
            <a:extLst>
              <a:ext uri="{FF2B5EF4-FFF2-40B4-BE49-F238E27FC236}">
                <a16:creationId xmlns:a16="http://schemas.microsoft.com/office/drawing/2014/main" id="{6D48C372-9097-0C97-D85C-1382DA668B2A}"/>
              </a:ext>
            </a:extLst>
          </p:cNvPr>
          <p:cNvSpPr txBox="1"/>
          <p:nvPr/>
        </p:nvSpPr>
        <p:spPr>
          <a:xfrm>
            <a:off x="11742820" y="6577810"/>
            <a:ext cx="272832" cy="276999"/>
          </a:xfrm>
          <a:prstGeom prst="rect">
            <a:avLst/>
          </a:prstGeom>
          <a:noFill/>
        </p:spPr>
        <p:txBody>
          <a:bodyPr wrap="none" rtlCol="0">
            <a:spAutoFit/>
          </a:bodyPr>
          <a:lstStyle/>
          <a:p>
            <a:fld id="{6C5A19C2-4D91-094F-A124-F66B4395DF9F}" type="slidenum">
              <a:rPr lang="en-US" sz="1200" smtClean="0">
                <a:solidFill>
                  <a:schemeClr val="bg1"/>
                </a:solidFill>
                <a:latin typeface="Poppins ExtraBold" pitchFamily="2" charset="77"/>
                <a:cs typeface="Poppins ExtraBold" pitchFamily="2" charset="77"/>
              </a:rPr>
              <a:t>8</a:t>
            </a:fld>
            <a:endParaRPr lang="en-US" sz="1200">
              <a:solidFill>
                <a:schemeClr val="bg1"/>
              </a:solidFill>
              <a:latin typeface="Poppins ExtraBold" pitchFamily="2" charset="77"/>
              <a:cs typeface="Poppins ExtraBold" pitchFamily="2" charset="77"/>
            </a:endParaRPr>
          </a:p>
        </p:txBody>
      </p:sp>
      <p:pic>
        <p:nvPicPr>
          <p:cNvPr id="6" name="Picture 5" descr="A black background with white and blue text&#10;&#10;AI-generated content may be incorrect.">
            <a:extLst>
              <a:ext uri="{FF2B5EF4-FFF2-40B4-BE49-F238E27FC236}">
                <a16:creationId xmlns:a16="http://schemas.microsoft.com/office/drawing/2014/main" id="{C915BC86-DB6D-A86E-2AF4-D3E966DF88EC}"/>
              </a:ext>
            </a:extLst>
          </p:cNvPr>
          <p:cNvPicPr>
            <a:picLocks noChangeAspect="1"/>
          </p:cNvPicPr>
          <p:nvPr/>
        </p:nvPicPr>
        <p:blipFill>
          <a:blip r:embed="rId4">
            <a:extLst>
              <a:ext uri="{28A0092B-C50C-407E-A947-70E740481C1C}">
                <a14:useLocalDpi xmlns:a14="http://schemas.microsoft.com/office/drawing/2010/main" val="0"/>
              </a:ext>
            </a:extLst>
          </a:blip>
          <a:srcRect r="64299"/>
          <a:stretch/>
        </p:blipFill>
        <p:spPr>
          <a:xfrm>
            <a:off x="178088" y="6581235"/>
            <a:ext cx="243153" cy="252000"/>
          </a:xfrm>
          <a:prstGeom prst="rect">
            <a:avLst/>
          </a:prstGeom>
        </p:spPr>
      </p:pic>
      <p:sp>
        <p:nvSpPr>
          <p:cNvPr id="7" name="TextBox 6">
            <a:extLst>
              <a:ext uri="{FF2B5EF4-FFF2-40B4-BE49-F238E27FC236}">
                <a16:creationId xmlns:a16="http://schemas.microsoft.com/office/drawing/2014/main" id="{59EA8869-7B00-3F5E-370F-E3B69FD94513}"/>
              </a:ext>
            </a:extLst>
          </p:cNvPr>
          <p:cNvSpPr txBox="1"/>
          <p:nvPr/>
        </p:nvSpPr>
        <p:spPr>
          <a:xfrm>
            <a:off x="7753644" y="5924229"/>
            <a:ext cx="4438356" cy="307777"/>
          </a:xfrm>
          <a:prstGeom prst="rect">
            <a:avLst/>
          </a:prstGeom>
          <a:noFill/>
        </p:spPr>
        <p:txBody>
          <a:bodyPr wrap="square">
            <a:spAutoFit/>
          </a:bodyPr>
          <a:lstStyle/>
          <a:p>
            <a:pPr algn="ctr"/>
            <a:r>
              <a:rPr lang="en-US" sz="1400" b="0" i="0" err="1">
                <a:solidFill>
                  <a:srgbClr val="1D2953"/>
                </a:solidFill>
                <a:effectLst/>
                <a:latin typeface="Poppins ExtraBold" panose="00000900000000000000" pitchFamily="2" charset="0"/>
                <a:cs typeface="Poppins ExtraBold" panose="00000900000000000000" pitchFamily="2" charset="0"/>
              </a:rPr>
              <a:t>OxCryo</a:t>
            </a:r>
            <a:r>
              <a:rPr lang="en-US" sz="1400">
                <a:solidFill>
                  <a:srgbClr val="1D2953"/>
                </a:solidFill>
                <a:latin typeface="Poppins ExtraBold" panose="00000900000000000000" pitchFamily="2" charset="0"/>
                <a:cs typeface="Poppins ExtraBold" panose="00000900000000000000" pitchFamily="2" charset="0"/>
              </a:rPr>
              <a:t> </a:t>
            </a:r>
            <a:r>
              <a:rPr lang="en-US" sz="1400" err="1">
                <a:solidFill>
                  <a:srgbClr val="1D2953"/>
                </a:solidFill>
                <a:latin typeface="Poppins ExtraBold" panose="00000900000000000000" pitchFamily="2" charset="0"/>
                <a:cs typeface="Poppins ExtraBold" panose="00000900000000000000" pitchFamily="2" charset="0"/>
              </a:rPr>
              <a:t>GMi</a:t>
            </a:r>
            <a:r>
              <a:rPr lang="en-US" sz="1400">
                <a:solidFill>
                  <a:srgbClr val="1D2953"/>
                </a:solidFill>
                <a:latin typeface="Poppins ExtraBold" panose="00000900000000000000" pitchFamily="2" charset="0"/>
                <a:cs typeface="Poppins ExtraBold" panose="00000900000000000000" pitchFamily="2" charset="0"/>
              </a:rPr>
              <a:t> Controller</a:t>
            </a:r>
            <a:endParaRPr lang="en-US" sz="1400"/>
          </a:p>
        </p:txBody>
      </p:sp>
    </p:spTree>
    <p:extLst>
      <p:ext uri="{BB962C8B-B14F-4D97-AF65-F5344CB8AC3E}">
        <p14:creationId xmlns:p14="http://schemas.microsoft.com/office/powerpoint/2010/main" val="24178328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B89EAF-2A9A-2204-A67B-7CE3A2B499B1}"/>
            </a:ext>
          </a:extLst>
        </p:cNvPr>
        <p:cNvGrpSpPr/>
        <p:nvPr/>
      </p:nvGrpSpPr>
      <p:grpSpPr>
        <a:xfrm>
          <a:off x="0" y="0"/>
          <a:ext cx="0" cy="0"/>
          <a:chOff x="0" y="0"/>
          <a:chExt cx="0" cy="0"/>
        </a:xfrm>
      </p:grpSpPr>
      <p:pic>
        <p:nvPicPr>
          <p:cNvPr id="5" name="Content Placeholder 4" descr="A graph with a line drawn on it&#10;&#10;AI-generated content may be incorrect.">
            <a:extLst>
              <a:ext uri="{FF2B5EF4-FFF2-40B4-BE49-F238E27FC236}">
                <a16:creationId xmlns:a16="http://schemas.microsoft.com/office/drawing/2014/main" id="{85F66E13-B4A3-E0F7-457B-F2080EC1E1FB}"/>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496188" y="1742837"/>
            <a:ext cx="5599812" cy="4183988"/>
          </a:xfrm>
          <a:prstGeom prst="rect">
            <a:avLst/>
          </a:prstGeom>
        </p:spPr>
      </p:pic>
      <p:pic>
        <p:nvPicPr>
          <p:cNvPr id="3" name="Picture 2" descr="A black background with white and blue text&#10;&#10;AI-generated content may be incorrect.">
            <a:extLst>
              <a:ext uri="{FF2B5EF4-FFF2-40B4-BE49-F238E27FC236}">
                <a16:creationId xmlns:a16="http://schemas.microsoft.com/office/drawing/2014/main" id="{17CFDF7F-8950-BF62-8812-6A476E3789D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55460" y="6569788"/>
            <a:ext cx="681081" cy="252000"/>
          </a:xfrm>
          <a:prstGeom prst="rect">
            <a:avLst/>
          </a:prstGeom>
        </p:spPr>
      </p:pic>
      <p:sp>
        <p:nvSpPr>
          <p:cNvPr id="4" name="TextBox 3">
            <a:extLst>
              <a:ext uri="{FF2B5EF4-FFF2-40B4-BE49-F238E27FC236}">
                <a16:creationId xmlns:a16="http://schemas.microsoft.com/office/drawing/2014/main" id="{C4EDA90F-C696-D7B7-E3F0-06B0BC5E8EE2}"/>
              </a:ext>
            </a:extLst>
          </p:cNvPr>
          <p:cNvSpPr txBox="1"/>
          <p:nvPr/>
        </p:nvSpPr>
        <p:spPr>
          <a:xfrm>
            <a:off x="11742820" y="6577810"/>
            <a:ext cx="272832" cy="276999"/>
          </a:xfrm>
          <a:prstGeom prst="rect">
            <a:avLst/>
          </a:prstGeom>
          <a:noFill/>
        </p:spPr>
        <p:txBody>
          <a:bodyPr wrap="none" rtlCol="0">
            <a:spAutoFit/>
          </a:bodyPr>
          <a:lstStyle/>
          <a:p>
            <a:fld id="{6C5A19C2-4D91-094F-A124-F66B4395DF9F}" type="slidenum">
              <a:rPr lang="en-US" sz="1200" smtClean="0">
                <a:solidFill>
                  <a:schemeClr val="bg1"/>
                </a:solidFill>
                <a:latin typeface="Poppins ExtraBold" pitchFamily="2" charset="77"/>
                <a:cs typeface="Poppins ExtraBold" pitchFamily="2" charset="77"/>
              </a:rPr>
              <a:t>9</a:t>
            </a:fld>
            <a:endParaRPr lang="en-US" sz="1200">
              <a:solidFill>
                <a:schemeClr val="bg1"/>
              </a:solidFill>
              <a:latin typeface="Poppins ExtraBold" pitchFamily="2" charset="77"/>
              <a:cs typeface="Poppins ExtraBold" pitchFamily="2" charset="77"/>
            </a:endParaRPr>
          </a:p>
        </p:txBody>
      </p:sp>
      <p:pic>
        <p:nvPicPr>
          <p:cNvPr id="6" name="Picture 5" descr="A black background with white and blue text&#10;&#10;AI-generated content may be incorrect.">
            <a:extLst>
              <a:ext uri="{FF2B5EF4-FFF2-40B4-BE49-F238E27FC236}">
                <a16:creationId xmlns:a16="http://schemas.microsoft.com/office/drawing/2014/main" id="{47264D06-B099-4745-DD21-E12927FAE75B}"/>
              </a:ext>
            </a:extLst>
          </p:cNvPr>
          <p:cNvPicPr>
            <a:picLocks noChangeAspect="1"/>
          </p:cNvPicPr>
          <p:nvPr/>
        </p:nvPicPr>
        <p:blipFill>
          <a:blip r:embed="rId5">
            <a:extLst>
              <a:ext uri="{28A0092B-C50C-407E-A947-70E740481C1C}">
                <a14:useLocalDpi xmlns:a14="http://schemas.microsoft.com/office/drawing/2010/main" val="0"/>
              </a:ext>
            </a:extLst>
          </a:blip>
          <a:srcRect r="64299"/>
          <a:stretch/>
        </p:blipFill>
        <p:spPr>
          <a:xfrm>
            <a:off x="178088" y="6581235"/>
            <a:ext cx="243153" cy="252000"/>
          </a:xfrm>
          <a:prstGeom prst="rect">
            <a:avLst/>
          </a:prstGeom>
        </p:spPr>
      </p:pic>
      <p:sp>
        <p:nvSpPr>
          <p:cNvPr id="8" name="TextBox 7">
            <a:extLst>
              <a:ext uri="{FF2B5EF4-FFF2-40B4-BE49-F238E27FC236}">
                <a16:creationId xmlns:a16="http://schemas.microsoft.com/office/drawing/2014/main" id="{76305438-B2CF-1352-4427-9DC4B3EB925D}"/>
              </a:ext>
            </a:extLst>
          </p:cNvPr>
          <p:cNvSpPr txBox="1"/>
          <p:nvPr/>
        </p:nvSpPr>
        <p:spPr>
          <a:xfrm>
            <a:off x="7753644" y="5924229"/>
            <a:ext cx="4438356" cy="307777"/>
          </a:xfrm>
          <a:prstGeom prst="rect">
            <a:avLst/>
          </a:prstGeom>
          <a:noFill/>
        </p:spPr>
        <p:txBody>
          <a:bodyPr wrap="square">
            <a:spAutoFit/>
          </a:bodyPr>
          <a:lstStyle/>
          <a:p>
            <a:pPr algn="ctr"/>
            <a:r>
              <a:rPr lang="en-US" sz="1400" b="0" i="0" err="1">
                <a:solidFill>
                  <a:srgbClr val="1D2953"/>
                </a:solidFill>
                <a:effectLst/>
                <a:latin typeface="Poppins ExtraBold" panose="00000900000000000000" pitchFamily="2" charset="0"/>
                <a:cs typeface="Poppins ExtraBold" panose="00000900000000000000" pitchFamily="2" charset="0"/>
              </a:rPr>
              <a:t>OxCryo</a:t>
            </a:r>
            <a:r>
              <a:rPr lang="en-US" sz="1400" b="0" i="0">
                <a:solidFill>
                  <a:srgbClr val="1D2953"/>
                </a:solidFill>
                <a:effectLst/>
                <a:latin typeface="Poppins ExtraBold" panose="00000900000000000000" pitchFamily="2" charset="0"/>
                <a:cs typeface="Poppins ExtraBold" panose="00000900000000000000" pitchFamily="2" charset="0"/>
              </a:rPr>
              <a:t> </a:t>
            </a:r>
            <a:r>
              <a:rPr lang="en-US" sz="1400" b="0" i="0" err="1">
                <a:solidFill>
                  <a:srgbClr val="1D2953"/>
                </a:solidFill>
                <a:effectLst/>
                <a:latin typeface="Poppins ExtraBold" panose="00000900000000000000" pitchFamily="2" charset="0"/>
                <a:cs typeface="Poppins ExtraBold" panose="00000900000000000000" pitchFamily="2" charset="0"/>
              </a:rPr>
              <a:t>GMi</a:t>
            </a:r>
            <a:r>
              <a:rPr lang="en-US" sz="1400" b="0" i="0">
                <a:solidFill>
                  <a:srgbClr val="1D2953"/>
                </a:solidFill>
                <a:effectLst/>
                <a:latin typeface="Poppins ExtraBold" panose="00000900000000000000" pitchFamily="2" charset="0"/>
                <a:cs typeface="Poppins ExtraBold" panose="00000900000000000000" pitchFamily="2" charset="0"/>
              </a:rPr>
              <a:t> Test Bench</a:t>
            </a:r>
            <a:endParaRPr lang="en-US" sz="1400"/>
          </a:p>
        </p:txBody>
      </p:sp>
      <p:sp>
        <p:nvSpPr>
          <p:cNvPr id="9" name="Title 1">
            <a:extLst>
              <a:ext uri="{FF2B5EF4-FFF2-40B4-BE49-F238E27FC236}">
                <a16:creationId xmlns:a16="http://schemas.microsoft.com/office/drawing/2014/main" id="{E5634B03-8878-01C4-A3E7-0E75B4259194}"/>
              </a:ext>
            </a:extLst>
          </p:cNvPr>
          <p:cNvSpPr txBox="1">
            <a:spLocks/>
          </p:cNvSpPr>
          <p:nvPr/>
        </p:nvSpPr>
        <p:spPr>
          <a:xfrm>
            <a:off x="814647" y="132162"/>
            <a:ext cx="10648009" cy="116283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b="1" kern="1200" baseline="0">
                <a:solidFill>
                  <a:schemeClr val="tx1"/>
                </a:solidFill>
                <a:latin typeface="Poppins" panose="00000500000000000000" pitchFamily="2" charset="0"/>
                <a:ea typeface="+mj-ea"/>
                <a:cs typeface="+mj-cs"/>
              </a:defRPr>
            </a:lvl1pPr>
          </a:lstStyle>
          <a:p>
            <a:r>
              <a:rPr lang="en-GB" sz="3600">
                <a:solidFill>
                  <a:srgbClr val="1D2953"/>
                </a:solidFill>
                <a:latin typeface="Poppins ExtraBold" panose="00000900000000000000" pitchFamily="2" charset="0"/>
                <a:cs typeface="Poppins ExtraBold" panose="00000900000000000000" pitchFamily="2" charset="0"/>
              </a:rPr>
              <a:t>OPTIMISING COMPRESSOR PERFORMANCE </a:t>
            </a:r>
          </a:p>
        </p:txBody>
      </p:sp>
      <p:pic>
        <p:nvPicPr>
          <p:cNvPr id="14" name="Picture 13" descr="A computer equipment on a table&#10;&#10;AI-generated content may be incorrect.">
            <a:extLst>
              <a:ext uri="{FF2B5EF4-FFF2-40B4-BE49-F238E27FC236}">
                <a16:creationId xmlns:a16="http://schemas.microsoft.com/office/drawing/2014/main" id="{D0458067-A892-39E2-5693-A96B5758BDCF}"/>
              </a:ext>
            </a:extLst>
          </p:cNvPr>
          <p:cNvPicPr>
            <a:picLocks noChangeAspect="1"/>
          </p:cNvPicPr>
          <p:nvPr/>
        </p:nvPicPr>
        <p:blipFill>
          <a:blip r:embed="rId6">
            <a:extLst>
              <a:ext uri="{28A0092B-C50C-407E-A947-70E740481C1C}">
                <a14:useLocalDpi xmlns:a14="http://schemas.microsoft.com/office/drawing/2010/main" val="0"/>
              </a:ext>
            </a:extLst>
          </a:blip>
          <a:srcRect r="6025"/>
          <a:stretch/>
        </p:blipFill>
        <p:spPr>
          <a:xfrm>
            <a:off x="6052630" y="1457739"/>
            <a:ext cx="5599813" cy="4469086"/>
          </a:xfrm>
          <a:prstGeom prst="rect">
            <a:avLst/>
          </a:prstGeom>
          <a:effectLst>
            <a:softEdge rad="228600"/>
          </a:effectLst>
        </p:spPr>
      </p:pic>
    </p:spTree>
    <p:extLst>
      <p:ext uri="{BB962C8B-B14F-4D97-AF65-F5344CB8AC3E}">
        <p14:creationId xmlns:p14="http://schemas.microsoft.com/office/powerpoint/2010/main" val="2508226087"/>
      </p:ext>
    </p:extLst>
  </p:cSld>
  <p:clrMapOvr>
    <a:masterClrMapping/>
  </p:clrMapOvr>
  <p:extLst>
    <p:ext uri="{6950BFC3-D8DA-4A85-94F7-54DA5524770B}">
      <p188:commentRel xmlns:p188="http://schemas.microsoft.com/office/powerpoint/2018/8/main" r:id="rId3"/>
    </p:ext>
  </p:extLs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st powerpoint template 2" id="{57D682CA-93DA-4B6F-9921-E28D7A96F2A3}" vid="{A111D24B-000E-4597-9D57-DBB5328D25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9699</TotalTime>
  <Words>2753</Words>
  <Application>Microsoft Office PowerPoint</Application>
  <PresentationFormat>Widescreen</PresentationFormat>
  <Paragraphs>295</Paragraphs>
  <Slides>22</Slides>
  <Notes>22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Aptos</vt:lpstr>
      <vt:lpstr>Arial</vt:lpstr>
      <vt:lpstr>Calibri</vt:lpstr>
      <vt:lpstr>Calibri Light</vt:lpstr>
      <vt:lpstr>Poppins</vt:lpstr>
      <vt:lpstr>Poppins ExtraBold</vt:lpstr>
      <vt:lpstr>Source Sans Pro</vt:lpstr>
      <vt:lpstr>Symbol</vt:lpstr>
      <vt:lpstr>Office Theme</vt:lpstr>
      <vt:lpstr>Energy efficiency and flexible performance by independent speed adjustment of the cryocooler and the compressor  Lucjan Pajdzik, Thomas Rich, Ionela Bicean, Jonathan Shaxted, Adriana L. Klyszejko, Alex Renshaw Presented by Amy Kennedy</vt:lpstr>
      <vt:lpstr>GIFFORD-MCMAHON (GM) CRYOCOOLERS</vt:lpstr>
      <vt:lpstr>OxCryo VARIABLE CRYOCOOLER SPEED SOLUTION</vt:lpstr>
      <vt:lpstr>PowerPoint Presentation</vt:lpstr>
      <vt:lpstr>PowerPoint Presentation</vt:lpstr>
      <vt:lpstr>DYNAMIC CONTROL SYSTEM TO FURTHER ENHANCE CRYOCOOLER PERFORMANCE</vt:lpstr>
      <vt:lpstr>OPTIMISING COMPRESSOR PERFORMANCE </vt:lpstr>
      <vt:lpstr>MULTIPLE CRYOCOOLER OPERATION</vt:lpstr>
      <vt:lpstr>PowerPoint Presentation</vt:lpstr>
      <vt:lpstr>ENERGY SAVINGS BY DYNAMIC SPEED COMPRESSOR</vt:lpstr>
      <vt:lpstr>DYNAMIC ADJUSTMENT OF PERFORMANCE</vt:lpstr>
      <vt:lpstr>DYNAMIC ADJUSTMENT FOR FUSION ENERGY RESEARCH</vt:lpstr>
      <vt:lpstr>PowerPoint Presentation</vt:lpstr>
      <vt:lpstr>SCENARIO #1:   LOW HEAT LOAD DEMAND  </vt:lpstr>
      <vt:lpstr>SCENARIO #2:   HIGH HEAT LOAD DEMAND </vt:lpstr>
      <vt:lpstr>PowerPoint Presentation</vt:lpstr>
      <vt:lpstr>OPTIMISING SYSTEM PERFORMANCE </vt:lpstr>
      <vt:lpstr>ENERGY EFFICIENCY AND FLEXIBLE PERFORMANCE</vt:lpstr>
      <vt:lpstr>ENERGY EFFICIENCY &amp; DYNAMIC PERFORMANCE</vt:lpstr>
      <vt:lpstr>CONCLUSIONS</vt:lpstr>
      <vt:lpstr>ACKNOWLEDGEMENTS</vt:lpstr>
      <vt:lpstr>THANK YOU FOR LISTENING Any 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Nadia Boin</dc:creator>
  <cp:lastModifiedBy>Amy Kennedy</cp:lastModifiedBy>
  <cp:revision>8</cp:revision>
  <dcterms:created xsi:type="dcterms:W3CDTF">2022-09-22T10:05:15Z</dcterms:created>
  <dcterms:modified xsi:type="dcterms:W3CDTF">2025-05-18T21:30:13Z</dcterms:modified>
</cp:coreProperties>
</file>