
<file path=[Content_Types].xml><?xml version="1.0" encoding="utf-8"?>
<Types xmlns="http://schemas.openxmlformats.org/package/2006/content-types">
  <Default Extension="bin" ContentType="application/vnd.openxmlformats-officedocument.oleObject"/>
  <Default Extension="emf" ContentType="image/x-emf"/>
  <Default Extension="glb" ContentType="model/gltf.binary"/>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27"/>
  </p:notesMasterIdLst>
  <p:handoutMasterIdLst>
    <p:handoutMasterId r:id="rId28"/>
  </p:handoutMasterIdLst>
  <p:sldIdLst>
    <p:sldId id="256" r:id="rId2"/>
    <p:sldId id="713" r:id="rId3"/>
    <p:sldId id="689" r:id="rId4"/>
    <p:sldId id="690" r:id="rId5"/>
    <p:sldId id="1157" r:id="rId6"/>
    <p:sldId id="1158" r:id="rId7"/>
    <p:sldId id="698" r:id="rId8"/>
    <p:sldId id="1173" r:id="rId9"/>
    <p:sldId id="1175" r:id="rId10"/>
    <p:sldId id="1176" r:id="rId11"/>
    <p:sldId id="1177" r:id="rId12"/>
    <p:sldId id="1170" r:id="rId13"/>
    <p:sldId id="1171" r:id="rId14"/>
    <p:sldId id="702" r:id="rId15"/>
    <p:sldId id="1178" r:id="rId16"/>
    <p:sldId id="1180" r:id="rId17"/>
    <p:sldId id="1179" r:id="rId18"/>
    <p:sldId id="712" r:id="rId19"/>
    <p:sldId id="709" r:id="rId20"/>
    <p:sldId id="710" r:id="rId21"/>
    <p:sldId id="706" r:id="rId22"/>
    <p:sldId id="1148" r:id="rId23"/>
    <p:sldId id="1181" r:id="rId24"/>
    <p:sldId id="1182" r:id="rId25"/>
    <p:sldId id="695" r:id="rId26"/>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86F0F8"/>
    <a:srgbClr val="A828AB"/>
    <a:srgbClr val="669900"/>
    <a:srgbClr val="90F52B"/>
    <a:srgbClr val="FFCC00"/>
    <a:srgbClr val="CCCC00"/>
    <a:srgbClr val="FFFFFF"/>
    <a:srgbClr val="996633"/>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4" autoAdjust="0"/>
    <p:restoredTop sz="94671" autoAdjust="0"/>
  </p:normalViewPr>
  <p:slideViewPr>
    <p:cSldViewPr>
      <p:cViewPr>
        <p:scale>
          <a:sx n="64" d="100"/>
          <a:sy n="64" d="100"/>
        </p:scale>
        <p:origin x="578" y="24"/>
      </p:cViewPr>
      <p:guideLst>
        <p:guide orient="horz" pos="2160"/>
        <p:guide pos="2880"/>
      </p:guideLst>
    </p:cSldViewPr>
  </p:slideViewPr>
  <p:outlineViewPr>
    <p:cViewPr>
      <p:scale>
        <a:sx n="33" d="100"/>
        <a:sy n="33" d="100"/>
      </p:scale>
      <p:origin x="0" y="13746"/>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t" anchorCtr="0" compatLnSpc="1">
            <a:prstTxWarp prst="textNoShape">
              <a:avLst/>
            </a:prstTxWarp>
          </a:bodyPr>
          <a:lstStyle>
            <a:lvl1pPr defTabSz="963613" eaLnBrk="1" hangingPunct="1">
              <a:spcBef>
                <a:spcPct val="0"/>
              </a:spcBef>
              <a:defRPr sz="1300">
                <a:latin typeface="Arial" pitchFamily="34" charset="0"/>
              </a:defRPr>
            </a:lvl1pPr>
          </a:lstStyle>
          <a:p>
            <a:pPr>
              <a:defRPr/>
            </a:pPr>
            <a:endParaRPr lang="en-US"/>
          </a:p>
        </p:txBody>
      </p:sp>
      <p:sp>
        <p:nvSpPr>
          <p:cNvPr id="121859" name="Rectangle 3"/>
          <p:cNvSpPr>
            <a:spLocks noGrp="1" noChangeArrowheads="1"/>
          </p:cNvSpPr>
          <p:nvPr>
            <p:ph type="dt" sz="quarter" idx="1"/>
          </p:nvPr>
        </p:nvSpPr>
        <p:spPr bwMode="auto">
          <a:xfrm>
            <a:off x="4143375" y="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t" anchorCtr="0" compatLnSpc="1">
            <a:prstTxWarp prst="textNoShape">
              <a:avLst/>
            </a:prstTxWarp>
          </a:bodyPr>
          <a:lstStyle>
            <a:lvl1pPr algn="r" defTabSz="963613" eaLnBrk="1" hangingPunct="1">
              <a:spcBef>
                <a:spcPct val="0"/>
              </a:spcBef>
              <a:defRPr sz="1300">
                <a:latin typeface="Arial" pitchFamily="34" charset="0"/>
              </a:defRPr>
            </a:lvl1pPr>
          </a:lstStyle>
          <a:p>
            <a:pPr>
              <a:defRPr/>
            </a:pPr>
            <a:endParaRPr lang="en-US"/>
          </a:p>
        </p:txBody>
      </p:sp>
      <p:sp>
        <p:nvSpPr>
          <p:cNvPr id="121860" name="Rectangle 4"/>
          <p:cNvSpPr>
            <a:spLocks noGrp="1" noChangeArrowheads="1"/>
          </p:cNvSpPr>
          <p:nvPr>
            <p:ph type="ftr" sz="quarter" idx="2"/>
          </p:nvPr>
        </p:nvSpPr>
        <p:spPr bwMode="auto">
          <a:xfrm>
            <a:off x="0" y="911860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b" anchorCtr="0" compatLnSpc="1">
            <a:prstTxWarp prst="textNoShape">
              <a:avLst/>
            </a:prstTxWarp>
          </a:bodyPr>
          <a:lstStyle>
            <a:lvl1pPr defTabSz="963613" eaLnBrk="1" hangingPunct="1">
              <a:spcBef>
                <a:spcPct val="0"/>
              </a:spcBef>
              <a:defRPr sz="1300">
                <a:latin typeface="Arial" pitchFamily="34" charset="0"/>
              </a:defRPr>
            </a:lvl1pPr>
          </a:lstStyle>
          <a:p>
            <a:pPr>
              <a:defRPr/>
            </a:pPr>
            <a:endParaRPr lang="en-US"/>
          </a:p>
        </p:txBody>
      </p:sp>
      <p:sp>
        <p:nvSpPr>
          <p:cNvPr id="121861" name="Rectangle 5"/>
          <p:cNvSpPr>
            <a:spLocks noGrp="1" noChangeArrowheads="1"/>
          </p:cNvSpPr>
          <p:nvPr>
            <p:ph type="sldNum" sz="quarter" idx="3"/>
          </p:nvPr>
        </p:nvSpPr>
        <p:spPr bwMode="auto">
          <a:xfrm>
            <a:off x="4143375" y="911860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b" anchorCtr="0" compatLnSpc="1">
            <a:prstTxWarp prst="textNoShape">
              <a:avLst/>
            </a:prstTxWarp>
          </a:bodyPr>
          <a:lstStyle>
            <a:lvl1pPr algn="r" defTabSz="963613" eaLnBrk="1" hangingPunct="1">
              <a:defRPr sz="1300">
                <a:latin typeface="Arial" pitchFamily="34" charset="0"/>
              </a:defRPr>
            </a:lvl1pPr>
          </a:lstStyle>
          <a:p>
            <a:fld id="{C158627F-323F-4137-8496-733DF0EA876C}" type="slidenum">
              <a:rPr lang="en-US" altLang="en-US"/>
              <a:pPr/>
              <a:t>‹#›</a:t>
            </a:fld>
            <a:endParaRPr lang="en-US" altLang="en-US"/>
          </a:p>
        </p:txBody>
      </p:sp>
    </p:spTree>
    <p:extLst>
      <p:ext uri="{BB962C8B-B14F-4D97-AF65-F5344CB8AC3E}">
        <p14:creationId xmlns:p14="http://schemas.microsoft.com/office/powerpoint/2010/main" val="32185319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t" anchorCtr="0" compatLnSpc="1">
            <a:prstTxWarp prst="textNoShape">
              <a:avLst/>
            </a:prstTxWarp>
          </a:bodyPr>
          <a:lstStyle>
            <a:lvl1pPr defTabSz="963613" eaLnBrk="1" hangingPunct="1">
              <a:spcBef>
                <a:spcPct val="0"/>
              </a:spcBef>
              <a:defRPr sz="1300">
                <a:latin typeface="Arial" pitchFamily="34" charset="0"/>
              </a:defRPr>
            </a:lvl1pPr>
          </a:lstStyle>
          <a:p>
            <a:pPr>
              <a:defRPr/>
            </a:pPr>
            <a:endParaRPr lang="en-US"/>
          </a:p>
        </p:txBody>
      </p:sp>
      <p:sp>
        <p:nvSpPr>
          <p:cNvPr id="4099" name="Rectangle 3"/>
          <p:cNvSpPr>
            <a:spLocks noGrp="1" noChangeArrowheads="1"/>
          </p:cNvSpPr>
          <p:nvPr>
            <p:ph type="dt" idx="1"/>
          </p:nvPr>
        </p:nvSpPr>
        <p:spPr bwMode="auto">
          <a:xfrm>
            <a:off x="4143375" y="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t" anchorCtr="0" compatLnSpc="1">
            <a:prstTxWarp prst="textNoShape">
              <a:avLst/>
            </a:prstTxWarp>
          </a:bodyPr>
          <a:lstStyle>
            <a:lvl1pPr algn="r" defTabSz="963613" eaLnBrk="1" hangingPunct="1">
              <a:spcBef>
                <a:spcPct val="0"/>
              </a:spcBef>
              <a:defRPr sz="1300">
                <a:latin typeface="Arial" pitchFamily="34"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730250" y="4560888"/>
            <a:ext cx="5854700"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11860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b" anchorCtr="0" compatLnSpc="1">
            <a:prstTxWarp prst="textNoShape">
              <a:avLst/>
            </a:prstTxWarp>
          </a:bodyPr>
          <a:lstStyle>
            <a:lvl1pPr defTabSz="963613" eaLnBrk="1" hangingPunct="1">
              <a:spcBef>
                <a:spcPct val="0"/>
              </a:spcBef>
              <a:defRPr sz="1300">
                <a:latin typeface="Arial"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4143375" y="9118600"/>
            <a:ext cx="3170238"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9" tIns="48199" rIns="96399" bIns="48199" numCol="1" anchor="b" anchorCtr="0" compatLnSpc="1">
            <a:prstTxWarp prst="textNoShape">
              <a:avLst/>
            </a:prstTxWarp>
          </a:bodyPr>
          <a:lstStyle>
            <a:lvl1pPr algn="r" defTabSz="963613" eaLnBrk="1" hangingPunct="1">
              <a:defRPr sz="1300">
                <a:latin typeface="Arial" pitchFamily="34" charset="0"/>
              </a:defRPr>
            </a:lvl1pPr>
          </a:lstStyle>
          <a:p>
            <a:fld id="{E19335DD-FC0C-4608-9DE7-7A7D19985D12}" type="slidenum">
              <a:rPr lang="en-US" altLang="en-US"/>
              <a:pPr/>
              <a:t>‹#›</a:t>
            </a:fld>
            <a:endParaRPr lang="en-US" altLang="en-US"/>
          </a:p>
        </p:txBody>
      </p:sp>
    </p:spTree>
    <p:extLst>
      <p:ext uri="{BB962C8B-B14F-4D97-AF65-F5344CB8AC3E}">
        <p14:creationId xmlns:p14="http://schemas.microsoft.com/office/powerpoint/2010/main" val="10214531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Rectangle 1027"/>
          <p:cNvSpPr>
            <a:spLocks noGrp="1" noChangeArrowheads="1"/>
          </p:cNvSpPr>
          <p:nvPr>
            <p:ph type="dt" sz="half" idx="10"/>
          </p:nvPr>
        </p:nvSpPr>
        <p:spPr>
          <a:ln/>
        </p:spPr>
        <p:txBody>
          <a:bodyPr/>
          <a:lstStyle>
            <a:lvl1pPr>
              <a:defRPr/>
            </a:lvl1pPr>
          </a:lstStyle>
          <a:p>
            <a:pPr>
              <a:defRPr/>
            </a:pPr>
            <a:endParaRPr lang="en-US"/>
          </a:p>
        </p:txBody>
      </p:sp>
      <p:sp>
        <p:nvSpPr>
          <p:cNvPr id="5"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423508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7"/>
          <p:cNvSpPr>
            <a:spLocks noGrp="1" noChangeArrowheads="1"/>
          </p:cNvSpPr>
          <p:nvPr>
            <p:ph type="dt" sz="half" idx="10"/>
          </p:nvPr>
        </p:nvSpPr>
        <p:spPr>
          <a:ln/>
        </p:spPr>
        <p:txBody>
          <a:bodyPr/>
          <a:lstStyle>
            <a:lvl1pPr>
              <a:defRPr/>
            </a:lvl1pPr>
          </a:lstStyle>
          <a:p>
            <a:pPr>
              <a:defRPr/>
            </a:pPr>
            <a:endParaRPr lang="en-US"/>
          </a:p>
        </p:txBody>
      </p:sp>
      <p:sp>
        <p:nvSpPr>
          <p:cNvPr id="5"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53512373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1027"/>
          <p:cNvSpPr>
            <a:spLocks noGrp="1" noChangeArrowheads="1"/>
          </p:cNvSpPr>
          <p:nvPr>
            <p:ph type="dt" sz="half" idx="10"/>
          </p:nvPr>
        </p:nvSpPr>
        <p:spPr>
          <a:ln/>
        </p:spPr>
        <p:txBody>
          <a:bodyPr/>
          <a:lstStyle>
            <a:lvl1pPr>
              <a:defRPr/>
            </a:lvl1pPr>
          </a:lstStyle>
          <a:p>
            <a:pPr>
              <a:defRPr/>
            </a:pPr>
            <a:endParaRPr lang="en-US"/>
          </a:p>
        </p:txBody>
      </p:sp>
      <p:sp>
        <p:nvSpPr>
          <p:cNvPr id="7"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111972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quarter" idx="1"/>
          </p:nvPr>
        </p:nvSpPr>
        <p:spPr>
          <a:xfrm>
            <a:off x="6858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7"/>
          <p:cNvSpPr>
            <a:spLocks noGrp="1" noChangeArrowheads="1"/>
          </p:cNvSpPr>
          <p:nvPr>
            <p:ph type="dt" sz="half" idx="10"/>
          </p:nvPr>
        </p:nvSpPr>
        <p:spPr>
          <a:ln/>
        </p:spPr>
        <p:txBody>
          <a:bodyPr/>
          <a:lstStyle>
            <a:lvl1pPr>
              <a:defRPr/>
            </a:lvl1pPr>
          </a:lstStyle>
          <a:p>
            <a:pPr>
              <a:defRPr/>
            </a:pPr>
            <a:endParaRPr lang="en-US"/>
          </a:p>
        </p:txBody>
      </p:sp>
      <p:sp>
        <p:nvSpPr>
          <p:cNvPr id="8"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9697599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Content Placeholder 2"/>
          <p:cNvSpPr>
            <a:spLocks noGrp="1"/>
          </p:cNvSpPr>
          <p:nvPr>
            <p:ph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7"/>
          <p:cNvSpPr>
            <a:spLocks noGrp="1" noChangeArrowheads="1"/>
          </p:cNvSpPr>
          <p:nvPr>
            <p:ph type="dt" sz="half" idx="10"/>
          </p:nvPr>
        </p:nvSpPr>
        <p:spPr>
          <a:ln/>
        </p:spPr>
        <p:txBody>
          <a:bodyPr/>
          <a:lstStyle>
            <a:lvl1pPr>
              <a:defRPr/>
            </a:lvl1pPr>
          </a:lstStyle>
          <a:p>
            <a:pPr>
              <a:defRPr/>
            </a:pPr>
            <a:endParaRPr lang="en-US"/>
          </a:p>
        </p:txBody>
      </p:sp>
      <p:sp>
        <p:nvSpPr>
          <p:cNvPr id="5"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6496166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Rectangle 1027"/>
          <p:cNvSpPr>
            <a:spLocks noGrp="1" noChangeArrowheads="1"/>
          </p:cNvSpPr>
          <p:nvPr>
            <p:ph type="dt" sz="half" idx="10"/>
          </p:nvPr>
        </p:nvSpPr>
        <p:spPr>
          <a:ln/>
        </p:spPr>
        <p:txBody>
          <a:bodyPr/>
          <a:lstStyle>
            <a:lvl1pPr>
              <a:defRPr/>
            </a:lvl1pPr>
          </a:lstStyle>
          <a:p>
            <a:pPr>
              <a:defRPr/>
            </a:pPr>
            <a:endParaRPr lang="en-US"/>
          </a:p>
        </p:txBody>
      </p:sp>
      <p:sp>
        <p:nvSpPr>
          <p:cNvPr id="5"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5125240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7"/>
          <p:cNvSpPr>
            <a:spLocks noGrp="1" noChangeArrowheads="1"/>
          </p:cNvSpPr>
          <p:nvPr>
            <p:ph type="dt" sz="half" idx="10"/>
          </p:nvPr>
        </p:nvSpPr>
        <p:spPr>
          <a:ln/>
        </p:spPr>
        <p:txBody>
          <a:bodyPr/>
          <a:lstStyle>
            <a:lvl1pPr>
              <a:defRPr/>
            </a:lvl1pPr>
          </a:lstStyle>
          <a:p>
            <a:pPr>
              <a:defRPr/>
            </a:pPr>
            <a:endParaRPr lang="en-US"/>
          </a:p>
        </p:txBody>
      </p:sp>
      <p:sp>
        <p:nvSpPr>
          <p:cNvPr id="6"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680298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rtlCol="0"/>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7"/>
          <p:cNvSpPr>
            <a:spLocks noGrp="1" noChangeArrowheads="1"/>
          </p:cNvSpPr>
          <p:nvPr>
            <p:ph type="dt" sz="half" idx="10"/>
          </p:nvPr>
        </p:nvSpPr>
        <p:spPr>
          <a:ln/>
        </p:spPr>
        <p:txBody>
          <a:bodyPr/>
          <a:lstStyle>
            <a:lvl1pPr>
              <a:defRPr/>
            </a:lvl1pPr>
          </a:lstStyle>
          <a:p>
            <a:pPr>
              <a:defRPr/>
            </a:pPr>
            <a:endParaRPr lang="en-US"/>
          </a:p>
        </p:txBody>
      </p:sp>
      <p:sp>
        <p:nvSpPr>
          <p:cNvPr id="8"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774818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Rectangle 1027"/>
          <p:cNvSpPr>
            <a:spLocks noGrp="1" noChangeArrowheads="1"/>
          </p:cNvSpPr>
          <p:nvPr>
            <p:ph type="dt" sz="half" idx="10"/>
          </p:nvPr>
        </p:nvSpPr>
        <p:spPr>
          <a:ln/>
        </p:spPr>
        <p:txBody>
          <a:bodyPr/>
          <a:lstStyle>
            <a:lvl1pPr>
              <a:defRPr/>
            </a:lvl1pPr>
          </a:lstStyle>
          <a:p>
            <a:pPr>
              <a:defRPr/>
            </a:pPr>
            <a:endParaRPr lang="en-US"/>
          </a:p>
        </p:txBody>
      </p:sp>
      <p:sp>
        <p:nvSpPr>
          <p:cNvPr id="4"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920008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7"/>
          <p:cNvSpPr>
            <a:spLocks noGrp="1" noChangeArrowheads="1"/>
          </p:cNvSpPr>
          <p:nvPr>
            <p:ph type="dt" sz="half" idx="10"/>
          </p:nvPr>
        </p:nvSpPr>
        <p:spPr>
          <a:ln/>
        </p:spPr>
        <p:txBody>
          <a:bodyPr/>
          <a:lstStyle>
            <a:lvl1pPr>
              <a:defRPr/>
            </a:lvl1pPr>
          </a:lstStyle>
          <a:p>
            <a:pPr>
              <a:defRPr/>
            </a:pPr>
            <a:endParaRPr lang="en-US"/>
          </a:p>
        </p:txBody>
      </p:sp>
      <p:sp>
        <p:nvSpPr>
          <p:cNvPr id="3"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5152919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7"/>
          <p:cNvSpPr>
            <a:spLocks noGrp="1" noChangeArrowheads="1"/>
          </p:cNvSpPr>
          <p:nvPr>
            <p:ph type="dt" sz="half" idx="10"/>
          </p:nvPr>
        </p:nvSpPr>
        <p:spPr>
          <a:ln/>
        </p:spPr>
        <p:txBody>
          <a:bodyPr/>
          <a:lstStyle>
            <a:lvl1pPr>
              <a:defRPr/>
            </a:lvl1pPr>
          </a:lstStyle>
          <a:p>
            <a:pPr>
              <a:defRPr/>
            </a:pPr>
            <a:endParaRPr lang="en-US"/>
          </a:p>
        </p:txBody>
      </p:sp>
      <p:sp>
        <p:nvSpPr>
          <p:cNvPr id="6"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375016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7"/>
          <p:cNvSpPr>
            <a:spLocks noGrp="1" noChangeArrowheads="1"/>
          </p:cNvSpPr>
          <p:nvPr>
            <p:ph type="dt" sz="half" idx="10"/>
          </p:nvPr>
        </p:nvSpPr>
        <p:spPr>
          <a:ln/>
        </p:spPr>
        <p:txBody>
          <a:bodyPr/>
          <a:lstStyle>
            <a:lvl1pPr>
              <a:defRPr/>
            </a:lvl1pPr>
          </a:lstStyle>
          <a:p>
            <a:pPr>
              <a:defRPr/>
            </a:pPr>
            <a:endParaRPr lang="en-US"/>
          </a:p>
        </p:txBody>
      </p:sp>
      <p:sp>
        <p:nvSpPr>
          <p:cNvPr id="6" name="Rectangle 1028"/>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1049128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025"/>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1026"/>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6" name="Rectangle 1027"/>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1" hangingPunct="1">
              <a:spcBef>
                <a:spcPct val="0"/>
              </a:spcBef>
              <a:defRPr b="0">
                <a:latin typeface="Arial" pitchFamily="34" charset="0"/>
              </a:defRPr>
            </a:lvl1pPr>
          </a:lstStyle>
          <a:p>
            <a:pPr>
              <a:defRPr/>
            </a:pPr>
            <a:endParaRPr lang="en-US"/>
          </a:p>
        </p:txBody>
      </p:sp>
      <p:sp>
        <p:nvSpPr>
          <p:cNvPr id="3077" name="Rectangle 102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0"/>
              </a:spcBef>
              <a:defRPr b="0">
                <a:latin typeface="Arial" pitchFamily="34" charset="0"/>
              </a:defRPr>
            </a:lvl1pPr>
          </a:lstStyle>
          <a:p>
            <a:pPr>
              <a:defRPr/>
            </a:pPr>
            <a:endParaRPr lang="en-US"/>
          </a:p>
        </p:txBody>
      </p:sp>
      <p:sp>
        <p:nvSpPr>
          <p:cNvPr id="1030" name="Text Box 21"/>
          <p:cNvSpPr txBox="1">
            <a:spLocks noChangeArrowheads="1"/>
          </p:cNvSpPr>
          <p:nvPr userDrawn="1"/>
        </p:nvSpPr>
        <p:spPr bwMode="auto">
          <a:xfrm>
            <a:off x="4981575" y="6276975"/>
            <a:ext cx="27273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defRPr/>
            </a:pPr>
            <a:r>
              <a:rPr lang="en-US" sz="1600" b="1">
                <a:latin typeface="Trebuchet MS" pitchFamily="34" charset="0"/>
              </a:rPr>
              <a:t>Department of Materials Science and Engineering</a:t>
            </a:r>
          </a:p>
        </p:txBody>
      </p:sp>
      <p:sp>
        <p:nvSpPr>
          <p:cNvPr id="1031" name="Line 22"/>
          <p:cNvSpPr>
            <a:spLocks noChangeShapeType="1"/>
          </p:cNvSpPr>
          <p:nvPr userDrawn="1"/>
        </p:nvSpPr>
        <p:spPr bwMode="auto">
          <a:xfrm>
            <a:off x="7569200" y="6521450"/>
            <a:ext cx="315913" cy="1588"/>
          </a:xfrm>
          <a:prstGeom prst="line">
            <a:avLst/>
          </a:prstGeom>
          <a:noFill/>
          <a:ln w="2540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2" name="Line 23"/>
          <p:cNvSpPr>
            <a:spLocks noChangeShapeType="1"/>
          </p:cNvSpPr>
          <p:nvPr userDrawn="1"/>
        </p:nvSpPr>
        <p:spPr bwMode="auto">
          <a:xfrm flipV="1">
            <a:off x="4713288" y="6542088"/>
            <a:ext cx="365125" cy="1587"/>
          </a:xfrm>
          <a:prstGeom prst="line">
            <a:avLst/>
          </a:prstGeom>
          <a:noFill/>
          <a:ln w="2540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33" name="Picture 24"/>
          <p:cNvPicPr>
            <a:picLocks noChangeAspect="1" noChangeArrowheads="1"/>
          </p:cNvPicPr>
          <p:nvPr userDrawn="1"/>
        </p:nvPicPr>
        <p:blipFill>
          <a:blip r:embed="rId14" cstate="print">
            <a:lum bright="18000" contrast="12000"/>
            <a:extLst>
              <a:ext uri="{28A0092B-C50C-407E-A947-70E740481C1C}">
                <a14:useLocalDpi xmlns:a14="http://schemas.microsoft.com/office/drawing/2010/main" val="0"/>
              </a:ext>
            </a:extLst>
          </a:blip>
          <a:srcRect/>
          <a:stretch>
            <a:fillRect/>
          </a:stretch>
        </p:blipFill>
        <p:spPr bwMode="auto">
          <a:xfrm>
            <a:off x="8197850" y="6130925"/>
            <a:ext cx="715963"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9900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25"/>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238875"/>
            <a:ext cx="4640263"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9900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ransition/>
  <p:txStyles>
    <p:titleStyle>
      <a:lvl1pPr marL="342900" indent="-342900" algn="ctr" defTabSz="-13873163" rtl="0" eaLnBrk="0" fontAlgn="base" hangingPunct="0">
        <a:spcBef>
          <a:spcPct val="0"/>
        </a:spcBef>
        <a:spcAft>
          <a:spcPct val="0"/>
        </a:spcAft>
        <a:defRPr sz="4400">
          <a:solidFill>
            <a:schemeClr val="tx2"/>
          </a:solidFill>
          <a:latin typeface="Trebuchet MS" pitchFamily="34" charset="0"/>
          <a:ea typeface="+mj-ea"/>
          <a:cs typeface="+mj-cs"/>
        </a:defRPr>
      </a:lvl1pPr>
      <a:lvl2pPr marL="342900" indent="-342900" algn="ctr" defTabSz="-13873163" rtl="0" eaLnBrk="0" fontAlgn="base" hangingPunct="0">
        <a:spcBef>
          <a:spcPct val="0"/>
        </a:spcBef>
        <a:spcAft>
          <a:spcPct val="0"/>
        </a:spcAft>
        <a:defRPr sz="4400">
          <a:solidFill>
            <a:schemeClr val="tx2"/>
          </a:solidFill>
          <a:latin typeface="Trebuchet MS" pitchFamily="34" charset="0"/>
        </a:defRPr>
      </a:lvl2pPr>
      <a:lvl3pPr marL="342900" indent="-342900" algn="ctr" defTabSz="-13873163" rtl="0" eaLnBrk="0" fontAlgn="base" hangingPunct="0">
        <a:spcBef>
          <a:spcPct val="0"/>
        </a:spcBef>
        <a:spcAft>
          <a:spcPct val="0"/>
        </a:spcAft>
        <a:defRPr sz="4400">
          <a:solidFill>
            <a:schemeClr val="tx2"/>
          </a:solidFill>
          <a:latin typeface="Trebuchet MS" pitchFamily="34" charset="0"/>
        </a:defRPr>
      </a:lvl3pPr>
      <a:lvl4pPr marL="342900" indent="-342900" algn="ctr" defTabSz="-13873163" rtl="0" eaLnBrk="0" fontAlgn="base" hangingPunct="0">
        <a:spcBef>
          <a:spcPct val="0"/>
        </a:spcBef>
        <a:spcAft>
          <a:spcPct val="0"/>
        </a:spcAft>
        <a:defRPr sz="4400">
          <a:solidFill>
            <a:schemeClr val="tx2"/>
          </a:solidFill>
          <a:latin typeface="Trebuchet MS" pitchFamily="34" charset="0"/>
        </a:defRPr>
      </a:lvl4pPr>
      <a:lvl5pPr marL="342900" indent="-342900" algn="ctr" defTabSz="-13873163" rtl="0" eaLnBrk="0" fontAlgn="base" hangingPunct="0">
        <a:spcBef>
          <a:spcPct val="0"/>
        </a:spcBef>
        <a:spcAft>
          <a:spcPct val="0"/>
        </a:spcAft>
        <a:defRPr sz="4400">
          <a:solidFill>
            <a:schemeClr val="tx2"/>
          </a:solidFill>
          <a:latin typeface="Trebuchet MS" pitchFamily="34" charset="0"/>
        </a:defRPr>
      </a:lvl5pPr>
      <a:lvl6pPr marL="457200" algn="ctr" eaLnBrk="1" fontAlgn="base" hangingPunct="1">
        <a:spcBef>
          <a:spcPct val="0"/>
        </a:spcBef>
        <a:spcAft>
          <a:spcPct val="0"/>
        </a:spcAft>
        <a:defRPr sz="4400">
          <a:solidFill>
            <a:schemeClr val="tx2">
              <a:alpha val="100000"/>
            </a:schemeClr>
          </a:solidFill>
          <a:latin typeface="Times New Roman"/>
        </a:defRPr>
      </a:lvl6pPr>
      <a:lvl7pPr marL="914400" algn="ctr" eaLnBrk="1" fontAlgn="base" hangingPunct="1">
        <a:spcBef>
          <a:spcPct val="0"/>
        </a:spcBef>
        <a:spcAft>
          <a:spcPct val="0"/>
        </a:spcAft>
        <a:defRPr sz="4400">
          <a:solidFill>
            <a:schemeClr val="tx2">
              <a:alpha val="100000"/>
            </a:schemeClr>
          </a:solidFill>
          <a:latin typeface="Times New Roman"/>
        </a:defRPr>
      </a:lvl7pPr>
      <a:lvl8pPr marL="1371600" algn="ctr" eaLnBrk="1" fontAlgn="base" hangingPunct="1">
        <a:spcBef>
          <a:spcPct val="0"/>
        </a:spcBef>
        <a:spcAft>
          <a:spcPct val="0"/>
        </a:spcAft>
        <a:defRPr sz="4400">
          <a:solidFill>
            <a:schemeClr val="tx2">
              <a:alpha val="100000"/>
            </a:schemeClr>
          </a:solidFill>
          <a:latin typeface="Times New Roman"/>
        </a:defRPr>
      </a:lvl8pPr>
      <a:lvl9pPr marL="1828800" algn="ctr" eaLnBrk="1" fontAlgn="base" hangingPunct="1">
        <a:spcBef>
          <a:spcPct val="0"/>
        </a:spcBef>
        <a:spcAft>
          <a:spcPct val="0"/>
        </a:spcAft>
        <a:defRPr sz="4400">
          <a:solidFill>
            <a:schemeClr val="tx2">
              <a:alpha val="100000"/>
            </a:schemeClr>
          </a:solidFill>
          <a:latin typeface="Times New Roman"/>
        </a:defRPr>
      </a:lvl9pPr>
    </p:titleStyle>
    <p:bodyStyle>
      <a:lvl1pPr marL="342900" indent="-342900" algn="l" defTabSz="-13873163" rtl="0" eaLnBrk="0" fontAlgn="base" hangingPunct="0">
        <a:spcBef>
          <a:spcPct val="20000"/>
        </a:spcBef>
        <a:spcAft>
          <a:spcPct val="0"/>
        </a:spcAft>
        <a:buChar char="•"/>
        <a:defRPr sz="3200">
          <a:solidFill>
            <a:schemeClr val="tx1"/>
          </a:solidFill>
          <a:latin typeface="Trebuchet MS" pitchFamily="34" charset="0"/>
          <a:ea typeface="+mn-ea"/>
          <a:cs typeface="+mn-cs"/>
        </a:defRPr>
      </a:lvl1pPr>
      <a:lvl2pPr marL="742950" indent="-285750" algn="l" defTabSz="-13873163" rtl="0" eaLnBrk="0" fontAlgn="base" hangingPunct="0">
        <a:spcBef>
          <a:spcPct val="20000"/>
        </a:spcBef>
        <a:spcAft>
          <a:spcPct val="0"/>
        </a:spcAft>
        <a:buChar char="–"/>
        <a:defRPr sz="2800">
          <a:solidFill>
            <a:schemeClr val="tx1"/>
          </a:solidFill>
          <a:latin typeface="Trebuchet MS" pitchFamily="34" charset="0"/>
        </a:defRPr>
      </a:lvl2pPr>
      <a:lvl3pPr marL="1143000" indent="-228600" algn="l" defTabSz="-13873163" rtl="0" eaLnBrk="0" fontAlgn="base" hangingPunct="0">
        <a:spcBef>
          <a:spcPct val="20000"/>
        </a:spcBef>
        <a:spcAft>
          <a:spcPct val="0"/>
        </a:spcAft>
        <a:buChar char="•"/>
        <a:defRPr sz="2400">
          <a:solidFill>
            <a:schemeClr val="tx1"/>
          </a:solidFill>
          <a:latin typeface="Trebuchet MS" pitchFamily="34" charset="0"/>
        </a:defRPr>
      </a:lvl3pPr>
      <a:lvl4pPr marL="1600200" indent="-228600" algn="l" defTabSz="-13873163" rtl="0" eaLnBrk="0" fontAlgn="base" hangingPunct="0">
        <a:spcBef>
          <a:spcPct val="20000"/>
        </a:spcBef>
        <a:spcAft>
          <a:spcPct val="0"/>
        </a:spcAft>
        <a:buChar char="–"/>
        <a:defRPr sz="2000">
          <a:solidFill>
            <a:schemeClr val="tx1"/>
          </a:solidFill>
          <a:latin typeface="Trebuchet MS" pitchFamily="34" charset="0"/>
        </a:defRPr>
      </a:lvl4pPr>
      <a:lvl5pPr marL="2057400" indent="-228600" algn="l" defTabSz="-13873163" rtl="0" eaLnBrk="0" fontAlgn="base" hangingPunct="0">
        <a:spcBef>
          <a:spcPct val="20000"/>
        </a:spcBef>
        <a:spcAft>
          <a:spcPct val="0"/>
        </a:spcAft>
        <a:buChar char="»"/>
        <a:defRPr sz="2000">
          <a:solidFill>
            <a:schemeClr val="tx1"/>
          </a:solidFill>
          <a:latin typeface="Trebuchet MS" pitchFamily="34" charset="0"/>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0.png"/><Relationship Id="rId7" Type="http://schemas.openxmlformats.org/officeDocument/2006/relationships/image" Target="../media/image13.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21.png"/><Relationship Id="rId4" Type="http://schemas.openxmlformats.org/officeDocument/2006/relationships/image" Target="../media/image41.pn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emf"/><Relationship Id="rId7" Type="http://schemas.openxmlformats.org/officeDocument/2006/relationships/image" Target="../media/image49.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emf"/><Relationship Id="rId4" Type="http://schemas.openxmlformats.org/officeDocument/2006/relationships/image" Target="../media/image61.emf"/></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0.png"/><Relationship Id="rId7" Type="http://schemas.microsoft.com/office/2007/relationships/hdphoto" Target="../media/hdphoto1.wdp"/><Relationship Id="rId2" Type="http://schemas.openxmlformats.org/officeDocument/2006/relationships/image" Target="../media/image30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320.png"/><Relationship Id="rId4" Type="http://schemas.openxmlformats.org/officeDocument/2006/relationships/image" Target="../media/image311.png"/></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30.png"/><Relationship Id="rId1" Type="http://schemas.openxmlformats.org/officeDocument/2006/relationships/slideLayout" Target="../slideLayouts/slideLayout2.xml"/><Relationship Id="rId4" Type="http://schemas.openxmlformats.org/officeDocument/2006/relationships/image" Target="../media/image350.png"/></Relationships>
</file>

<file path=ppt/slides/_rels/slide21.xml.rels><?xml version="1.0" encoding="UTF-8" standalone="yes"?>
<Relationships xmlns="http://schemas.openxmlformats.org/package/2006/relationships"><Relationship Id="rId3" Type="http://schemas.openxmlformats.org/officeDocument/2006/relationships/image" Target="NULL"/><Relationship Id="rId7" Type="http://schemas.openxmlformats.org/officeDocument/2006/relationships/image" Target="../media/image66.emf"/><Relationship Id="rId2"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s/_rels/slide2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media/image69.emf"/><Relationship Id="rId5" Type="http://schemas.openxmlformats.org/officeDocument/2006/relationships/image" Target="../media/image68.png"/><Relationship Id="rId4"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emf"/><Relationship Id="rId7" Type="http://schemas.openxmlformats.org/officeDocument/2006/relationships/image" Target="../media/image14.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emf"/><Relationship Id="rId10" Type="http://schemas.openxmlformats.org/officeDocument/2006/relationships/image" Target="../media/image17.png"/><Relationship Id="rId4" Type="http://schemas.openxmlformats.org/officeDocument/2006/relationships/image" Target="../media/image11.emf"/><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microsoft.com/office/2017/06/relationships/model3d" Target="../media/model3d1.glb"/><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microsoft.com/office/2017/06/relationships/model3d" Target="../media/model3d1.glb"/><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9.emf"/><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DB0F1-EF8D-437D-A9C8-A504E22DD03C}"/>
              </a:ext>
            </a:extLst>
          </p:cNvPr>
          <p:cNvSpPr>
            <a:spLocks noGrp="1"/>
          </p:cNvSpPr>
          <p:nvPr>
            <p:ph type="ctrTitle"/>
          </p:nvPr>
        </p:nvSpPr>
        <p:spPr>
          <a:xfrm>
            <a:off x="-144524" y="-117335"/>
            <a:ext cx="9216515" cy="1790700"/>
          </a:xfrm>
        </p:spPr>
        <p:txBody>
          <a:bodyPr>
            <a:noAutofit/>
          </a:bodyPr>
          <a:lstStyle/>
          <a:p>
            <a:pPr algn="l"/>
            <a:br>
              <a:rPr lang="en-US" sz="3200" b="1" i="0" u="none" strike="noStrike" baseline="0" dirty="0">
                <a:solidFill>
                  <a:srgbClr val="000000"/>
                </a:solidFill>
              </a:rPr>
            </a:br>
            <a:r>
              <a:rPr lang="en-US" sz="3600" b="1" i="0" u="none" strike="noStrike" baseline="0" dirty="0">
                <a:solidFill>
                  <a:srgbClr val="000000"/>
                </a:solidFill>
              </a:rPr>
              <a:t>AC Loss in Round Superconductor wires and Flat Helical Wrap Conductors in a range of frequencies</a:t>
            </a:r>
          </a:p>
        </p:txBody>
      </p:sp>
      <p:sp>
        <p:nvSpPr>
          <p:cNvPr id="3" name="Subtitle 2">
            <a:extLst>
              <a:ext uri="{FF2B5EF4-FFF2-40B4-BE49-F238E27FC236}">
                <a16:creationId xmlns:a16="http://schemas.microsoft.com/office/drawing/2014/main" id="{4B932925-9EAE-49D9-8537-B8B264CAF999}"/>
              </a:ext>
            </a:extLst>
          </p:cNvPr>
          <p:cNvSpPr>
            <a:spLocks noGrp="1"/>
          </p:cNvSpPr>
          <p:nvPr>
            <p:ph type="subTitle" idx="1"/>
          </p:nvPr>
        </p:nvSpPr>
        <p:spPr>
          <a:xfrm>
            <a:off x="115481" y="2484053"/>
            <a:ext cx="5544108" cy="1241822"/>
          </a:xfrm>
        </p:spPr>
        <p:txBody>
          <a:bodyPr>
            <a:noAutofit/>
          </a:bodyPr>
          <a:lstStyle/>
          <a:p>
            <a:r>
              <a:rPr lang="en-US" sz="2000" b="1" dirty="0">
                <a:solidFill>
                  <a:schemeClr val="accent2"/>
                </a:solidFill>
                <a:latin typeface="Trebuchet MS" panose="020B0603020202020204" pitchFamily="34" charset="0"/>
                <a:cs typeface="Times New Roman" panose="02020603050405020304" pitchFamily="18" charset="0"/>
              </a:rPr>
              <a:t>Mike Sumption, M. </a:t>
            </a:r>
            <a:r>
              <a:rPr lang="en-US" sz="2000" b="1" dirty="0" err="1">
                <a:solidFill>
                  <a:schemeClr val="accent2"/>
                </a:solidFill>
                <a:latin typeface="Trebuchet MS" panose="020B0603020202020204" pitchFamily="34" charset="0"/>
                <a:cs typeface="Times New Roman" panose="02020603050405020304" pitchFamily="18" charset="0"/>
              </a:rPr>
              <a:t>Majoros</a:t>
            </a:r>
            <a:r>
              <a:rPr lang="en-US" sz="2000" b="1" dirty="0">
                <a:solidFill>
                  <a:schemeClr val="accent2"/>
                </a:solidFill>
                <a:latin typeface="Trebuchet MS" panose="020B0603020202020204" pitchFamily="34" charset="0"/>
                <a:cs typeface="Times New Roman" panose="02020603050405020304" pitchFamily="18" charset="0"/>
              </a:rPr>
              <a:t>, E.W. Collings</a:t>
            </a:r>
            <a:endParaRPr lang="en-US" sz="2000" b="1" dirty="0">
              <a:solidFill>
                <a:schemeClr val="accent2"/>
              </a:solidFill>
              <a:cs typeface="Times New Roman" panose="02020603050405020304" pitchFamily="18" charset="0"/>
            </a:endParaRPr>
          </a:p>
          <a:p>
            <a:r>
              <a:rPr lang="en-US" sz="2000" b="1" dirty="0">
                <a:solidFill>
                  <a:schemeClr val="accent2"/>
                </a:solidFill>
                <a:latin typeface="Trebuchet MS" panose="020B0603020202020204" pitchFamily="34" charset="0"/>
                <a:cs typeface="Times New Roman" panose="02020603050405020304" pitchFamily="18" charset="0"/>
              </a:rPr>
              <a:t>Center for Superconducting and Magnetic Materials, MSE, The Ohio State University</a:t>
            </a:r>
          </a:p>
        </p:txBody>
      </p:sp>
      <p:sp>
        <p:nvSpPr>
          <p:cNvPr id="15" name="TextBox 14">
            <a:extLst>
              <a:ext uri="{FF2B5EF4-FFF2-40B4-BE49-F238E27FC236}">
                <a16:creationId xmlns:a16="http://schemas.microsoft.com/office/drawing/2014/main" id="{185B4870-7B6B-4C6D-8A6B-C39A06C42698}"/>
              </a:ext>
            </a:extLst>
          </p:cNvPr>
          <p:cNvSpPr txBox="1"/>
          <p:nvPr/>
        </p:nvSpPr>
        <p:spPr>
          <a:xfrm>
            <a:off x="5868144" y="2276872"/>
            <a:ext cx="2738643" cy="461665"/>
          </a:xfrm>
          <a:prstGeom prst="rect">
            <a:avLst/>
          </a:prstGeom>
          <a:noFill/>
        </p:spPr>
        <p:txBody>
          <a:bodyPr wrap="square">
            <a:spAutoFit/>
          </a:bodyPr>
          <a:lstStyle/>
          <a:p>
            <a:r>
              <a:rPr lang="en-US" sz="2400" b="1" dirty="0">
                <a:solidFill>
                  <a:srgbClr val="FF0000"/>
                </a:solidFill>
                <a:latin typeface="Trebuchet MS" panose="020B0603020202020204" pitchFamily="34" charset="0"/>
              </a:rPr>
              <a:t>T. </a:t>
            </a:r>
            <a:r>
              <a:rPr lang="en-US" sz="2400" b="1" dirty="0" err="1">
                <a:solidFill>
                  <a:srgbClr val="FF0000"/>
                </a:solidFill>
                <a:latin typeface="Trebuchet MS" panose="020B0603020202020204" pitchFamily="34" charset="0"/>
              </a:rPr>
              <a:t>Haugan</a:t>
            </a:r>
            <a:r>
              <a:rPr lang="en-US" sz="2400" b="1" dirty="0">
                <a:solidFill>
                  <a:srgbClr val="FF0000"/>
                </a:solidFill>
                <a:latin typeface="Trebuchet MS" panose="020B0603020202020204" pitchFamily="34" charset="0"/>
              </a:rPr>
              <a:t>, AFRL</a:t>
            </a:r>
          </a:p>
        </p:txBody>
      </p:sp>
      <p:sp>
        <p:nvSpPr>
          <p:cNvPr id="5" name="TextBox 4">
            <a:extLst>
              <a:ext uri="{FF2B5EF4-FFF2-40B4-BE49-F238E27FC236}">
                <a16:creationId xmlns:a16="http://schemas.microsoft.com/office/drawing/2014/main" id="{BCF311B5-6F3E-AD1A-89E1-567E19D32F00}"/>
              </a:ext>
            </a:extLst>
          </p:cNvPr>
          <p:cNvSpPr txBox="1"/>
          <p:nvPr/>
        </p:nvSpPr>
        <p:spPr>
          <a:xfrm>
            <a:off x="7632340" y="5553236"/>
            <a:ext cx="1368152" cy="369332"/>
          </a:xfrm>
          <a:prstGeom prst="rect">
            <a:avLst/>
          </a:prstGeom>
          <a:noFill/>
        </p:spPr>
        <p:txBody>
          <a:bodyPr wrap="square">
            <a:spAutoFit/>
          </a:bodyPr>
          <a:lstStyle/>
          <a:p>
            <a:r>
              <a:rPr lang="en-US" sz="1800" b="1" i="0" u="none" strike="noStrike" baseline="0" dirty="0">
                <a:solidFill>
                  <a:srgbClr val="000000"/>
                </a:solidFill>
              </a:rPr>
              <a:t>3Or-3B02 </a:t>
            </a:r>
            <a:endParaRPr lang="en-US" dirty="0"/>
          </a:p>
        </p:txBody>
      </p:sp>
      <p:sp>
        <p:nvSpPr>
          <p:cNvPr id="7" name="Rectangle 6">
            <a:extLst>
              <a:ext uri="{FF2B5EF4-FFF2-40B4-BE49-F238E27FC236}">
                <a16:creationId xmlns:a16="http://schemas.microsoft.com/office/drawing/2014/main" id="{4A764E47-9C8D-23FC-807E-3BB73EDE216A}"/>
              </a:ext>
            </a:extLst>
          </p:cNvPr>
          <p:cNvSpPr/>
          <p:nvPr/>
        </p:nvSpPr>
        <p:spPr>
          <a:xfrm>
            <a:off x="431540" y="5337212"/>
            <a:ext cx="5364596" cy="646331"/>
          </a:xfrm>
          <a:prstGeom prst="rect">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en-US" altLang="en-US" b="1" dirty="0">
                <a:solidFill>
                  <a:srgbClr val="000000"/>
                </a:solidFill>
                <a:latin typeface="Calibri" panose="020F0502020204030204" pitchFamily="34" charset="0"/>
              </a:rPr>
              <a:t>This work was supported by NASA (</a:t>
            </a:r>
            <a:r>
              <a:rPr lang="en-US" altLang="en-US" b="1" dirty="0" err="1">
                <a:solidFill>
                  <a:srgbClr val="000000"/>
                </a:solidFill>
                <a:latin typeface="Calibri" panose="020F0502020204030204" pitchFamily="34" charset="0"/>
              </a:rPr>
              <a:t>Cheeta</a:t>
            </a:r>
            <a:r>
              <a:rPr lang="en-US" altLang="en-US" b="1" dirty="0">
                <a:solidFill>
                  <a:srgbClr val="000000"/>
                </a:solidFill>
                <a:latin typeface="Calibri" panose="020F0502020204030204" pitchFamily="34" charset="0"/>
              </a:rPr>
              <a:t>), Raytheon, and the Air Force Summer Faculty Program</a:t>
            </a:r>
          </a:p>
        </p:txBody>
      </p:sp>
      <p:pic>
        <p:nvPicPr>
          <p:cNvPr id="8" name="Picture 7">
            <a:extLst>
              <a:ext uri="{FF2B5EF4-FFF2-40B4-BE49-F238E27FC236}">
                <a16:creationId xmlns:a16="http://schemas.microsoft.com/office/drawing/2014/main" id="{9AB6B537-998D-9434-709A-8C47B622373D}"/>
              </a:ext>
            </a:extLst>
          </p:cNvPr>
          <p:cNvPicPr>
            <a:picLocks noChangeAspect="1"/>
          </p:cNvPicPr>
          <p:nvPr/>
        </p:nvPicPr>
        <p:blipFill>
          <a:blip r:embed="rId2"/>
          <a:stretch>
            <a:fillRect/>
          </a:stretch>
        </p:blipFill>
        <p:spPr>
          <a:xfrm>
            <a:off x="215516" y="3763559"/>
            <a:ext cx="6518585" cy="1224704"/>
          </a:xfrm>
          <a:prstGeom prst="rect">
            <a:avLst/>
          </a:prstGeom>
        </p:spPr>
      </p:pic>
    </p:spTree>
    <p:extLst>
      <p:ext uri="{BB962C8B-B14F-4D97-AF65-F5344CB8AC3E}">
        <p14:creationId xmlns:p14="http://schemas.microsoft.com/office/powerpoint/2010/main" val="1411007782"/>
      </p:ext>
    </p:extLst>
  </p:cSld>
  <p:clrMapOvr>
    <a:masterClrMapping/>
  </p:clrMapOvr>
  <p:transition advTm="37715"/>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9BCE9-4084-F8E2-0AF8-5D2F3528512A}"/>
              </a:ext>
            </a:extLst>
          </p:cNvPr>
          <p:cNvSpPr>
            <a:spLocks noGrp="1"/>
          </p:cNvSpPr>
          <p:nvPr>
            <p:ph type="title"/>
          </p:nvPr>
        </p:nvSpPr>
        <p:spPr>
          <a:xfrm>
            <a:off x="107504" y="-207404"/>
            <a:ext cx="8820980" cy="1143000"/>
          </a:xfrm>
        </p:spPr>
        <p:txBody>
          <a:bodyPr/>
          <a:lstStyle/>
          <a:p>
            <a:r>
              <a:rPr lang="en-US" sz="3200" dirty="0"/>
              <a:t>Coupling currents, and saturated regions III</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17BC72F-2C8C-139B-180E-A737A3136220}"/>
                  </a:ext>
                </a:extLst>
              </p:cNvPr>
              <p:cNvSpPr txBox="1"/>
              <p:nvPr/>
            </p:nvSpPr>
            <p:spPr>
              <a:xfrm>
                <a:off x="4355976" y="661850"/>
                <a:ext cx="4175956" cy="8430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1600" i="1" smtClean="0">
                              <a:solidFill>
                                <a:srgbClr val="836967"/>
                              </a:solidFill>
                              <a:latin typeface="Cambria Math" panose="02040503050406030204" pitchFamily="18" charset="0"/>
                            </a:rPr>
                          </m:ctrlPr>
                        </m:accPr>
                        <m:e>
                          <m:sSub>
                            <m:sSubPr>
                              <m:ctrlPr>
                                <a:rPr lang="en-US" sz="1600" i="1">
                                  <a:solidFill>
                                    <a:srgbClr val="836967"/>
                                  </a:solidFill>
                                  <a:latin typeface="Cambria Math" panose="02040503050406030204" pitchFamily="18" charset="0"/>
                                </a:rPr>
                              </m:ctrlPr>
                            </m:sSubPr>
                            <m:e>
                              <m:acc>
                                <m:accPr>
                                  <m:chr m:val="̇"/>
                                  <m:ctrlPr>
                                    <a:rPr lang="en-US" sz="1600" i="1">
                                      <a:solidFill>
                                        <a:srgbClr val="836967"/>
                                      </a:solidFill>
                                      <a:latin typeface="Cambria Math" panose="02040503050406030204" pitchFamily="18" charset="0"/>
                                    </a:rPr>
                                  </m:ctrlPr>
                                </m:accPr>
                                <m:e>
                                  <m:r>
                                    <a:rPr lang="en-US" sz="1600" i="1">
                                      <a:latin typeface="Cambria Math" panose="02040503050406030204" pitchFamily="18" charset="0"/>
                                    </a:rPr>
                                    <m:t>𝐵</m:t>
                                  </m:r>
                                </m:e>
                              </m:acc>
                            </m:e>
                            <m:sub>
                              <m:r>
                                <a:rPr lang="en-US" sz="1600" i="1">
                                  <a:latin typeface="Cambria Math" panose="02040503050406030204" pitchFamily="18" charset="0"/>
                                </a:rPr>
                                <m:t>𝑐</m:t>
                              </m:r>
                            </m:sub>
                          </m:sSub>
                          <m:r>
                            <a:rPr lang="en-US" sz="1600" i="0">
                              <a:latin typeface="Cambria Math" panose="02040503050406030204" pitchFamily="18" charset="0"/>
                            </a:rPr>
                            <m:t>= </m:t>
                          </m:r>
                          <m:sSup>
                            <m:sSupPr>
                              <m:ctrlPr>
                                <a:rPr lang="en-US" sz="1600" i="1">
                                  <a:solidFill>
                                    <a:srgbClr val="836967"/>
                                  </a:solidFill>
                                  <a:latin typeface="Cambria Math" panose="02040503050406030204" pitchFamily="18" charset="0"/>
                                </a:rPr>
                              </m:ctrlPr>
                            </m:sSupPr>
                            <m:e>
                              <m:d>
                                <m:dPr>
                                  <m:ctrlPr>
                                    <a:rPr lang="en-US" sz="1600" i="1">
                                      <a:solidFill>
                                        <a:srgbClr val="836967"/>
                                      </a:solidFill>
                                      <a:latin typeface="Cambria Math" panose="02040503050406030204" pitchFamily="18" charset="0"/>
                                    </a:rPr>
                                  </m:ctrlPr>
                                </m:dPr>
                                <m:e>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2</m:t>
                                      </m:r>
                                      <m:r>
                                        <a:rPr lang="en-US" sz="1600" i="1">
                                          <a:latin typeface="Cambria Math" panose="02040503050406030204" pitchFamily="18" charset="0"/>
                                        </a:rPr>
                                        <m:t>𝜋</m:t>
                                      </m:r>
                                    </m:num>
                                    <m:den>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𝐿</m:t>
                                          </m:r>
                                        </m:e>
                                        <m:sub>
                                          <m:r>
                                            <a:rPr lang="en-US" sz="1600" i="1">
                                              <a:latin typeface="Cambria Math" panose="02040503050406030204" pitchFamily="18" charset="0"/>
                                            </a:rPr>
                                            <m:t>𝑝</m:t>
                                          </m:r>
                                        </m:sub>
                                      </m:sSub>
                                    </m:den>
                                  </m:f>
                                </m:e>
                              </m:d>
                            </m:e>
                            <m:sup>
                              <m:r>
                                <a:rPr lang="en-US" sz="1600" i="0">
                                  <a:latin typeface="Cambria Math" panose="02040503050406030204" pitchFamily="18" charset="0"/>
                                </a:rPr>
                                <m:t>2</m:t>
                              </m:r>
                            </m:sup>
                          </m:sSup>
                          <m:sSup>
                            <m:sSupPr>
                              <m:ctrlPr>
                                <a:rPr lang="en-US" sz="1600" i="1">
                                  <a:solidFill>
                                    <a:srgbClr val="836967"/>
                                  </a:solidFill>
                                  <a:latin typeface="Cambria Math" panose="02040503050406030204" pitchFamily="18" charset="0"/>
                                </a:rPr>
                              </m:ctrlPr>
                            </m:sSupPr>
                            <m:e>
                              <m:d>
                                <m:dPr>
                                  <m:begChr m:val="["/>
                                  <m:endChr m:val="]"/>
                                  <m:ctrlPr>
                                    <a:rPr lang="en-US" sz="1600" i="1">
                                      <a:solidFill>
                                        <a:srgbClr val="836967"/>
                                      </a:solidFill>
                                      <a:latin typeface="Cambria Math" panose="02040503050406030204" pitchFamily="18" charset="0"/>
                                    </a:rPr>
                                  </m:ctrlPr>
                                </m:dPr>
                                <m:e>
                                  <m:r>
                                    <a:rPr lang="en-US" sz="1600" i="0">
                                      <a:latin typeface="Cambria Math" panose="02040503050406030204" pitchFamily="18" charset="0"/>
                                    </a:rPr>
                                    <m:t>1+</m:t>
                                  </m:r>
                                  <m:sSup>
                                    <m:sSupPr>
                                      <m:ctrlPr>
                                        <a:rPr lang="en-US" sz="1600" i="1">
                                          <a:solidFill>
                                            <a:srgbClr val="836967"/>
                                          </a:solidFill>
                                          <a:latin typeface="Cambria Math" panose="02040503050406030204" pitchFamily="18" charset="0"/>
                                        </a:rPr>
                                      </m:ctrlPr>
                                    </m:sSupPr>
                                    <m:e>
                                      <m:d>
                                        <m:dPr>
                                          <m:ctrlPr>
                                            <a:rPr lang="en-US" sz="1600" i="1">
                                              <a:solidFill>
                                                <a:srgbClr val="836967"/>
                                              </a:solidFill>
                                              <a:latin typeface="Cambria Math" panose="02040503050406030204" pitchFamily="18" charset="0"/>
                                            </a:rPr>
                                          </m:ctrlPr>
                                        </m:dPr>
                                        <m:e>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2</m:t>
                                              </m:r>
                                              <m:r>
                                                <a:rPr lang="en-US" sz="1600" i="1">
                                                  <a:latin typeface="Cambria Math" panose="02040503050406030204" pitchFamily="18" charset="0"/>
                                                </a:rPr>
                                                <m:t>𝜋</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𝑅</m:t>
                                                  </m:r>
                                                </m:e>
                                                <m:sub>
                                                  <m:r>
                                                    <a:rPr lang="en-US" sz="1600" i="0">
                                                      <a:latin typeface="Cambria Math" panose="02040503050406030204" pitchFamily="18" charset="0"/>
                                                    </a:rPr>
                                                    <m:t>0</m:t>
                                                  </m:r>
                                                </m:sub>
                                              </m:sSub>
                                            </m:num>
                                            <m:den>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𝐿</m:t>
                                                  </m:r>
                                                </m:e>
                                                <m:sub>
                                                  <m:r>
                                                    <a:rPr lang="en-US" sz="1600" i="1">
                                                      <a:latin typeface="Cambria Math" panose="02040503050406030204" pitchFamily="18" charset="0"/>
                                                    </a:rPr>
                                                    <m:t>𝑝</m:t>
                                                  </m:r>
                                                </m:sub>
                                              </m:sSub>
                                            </m:den>
                                          </m:f>
                                        </m:e>
                                      </m:d>
                                    </m:e>
                                    <m:sup>
                                      <m:r>
                                        <a:rPr lang="en-US" sz="1600" i="0">
                                          <a:latin typeface="Cambria Math" panose="02040503050406030204" pitchFamily="18" charset="0"/>
                                        </a:rPr>
                                        <m:t>2</m:t>
                                      </m:r>
                                    </m:sup>
                                  </m:sSup>
                                </m:e>
                              </m:d>
                            </m:e>
                            <m:sup>
                              <m:r>
                                <a:rPr lang="en-US" sz="1600" i="0">
                                  <a:latin typeface="Cambria Math" panose="02040503050406030204" pitchFamily="18" charset="0"/>
                                </a:rPr>
                                <m:t>−</m:t>
                              </m:r>
                              <m:f>
                                <m:fPr>
                                  <m:type m:val="lin"/>
                                  <m:ctrlPr>
                                    <a:rPr lang="en-US" sz="1600" i="1">
                                      <a:latin typeface="Cambria Math" panose="02040503050406030204" pitchFamily="18" charset="0"/>
                                    </a:rPr>
                                  </m:ctrlPr>
                                </m:fPr>
                                <m:num>
                                  <m:r>
                                    <a:rPr lang="en-US" sz="1600" i="0">
                                      <a:latin typeface="Cambria Math" panose="02040503050406030204" pitchFamily="18" charset="0"/>
                                    </a:rPr>
                                    <m:t>1</m:t>
                                  </m:r>
                                </m:num>
                                <m:den>
                                  <m:r>
                                    <a:rPr lang="en-US" sz="1600" i="0">
                                      <a:latin typeface="Cambria Math" panose="02040503050406030204" pitchFamily="18" charset="0"/>
                                    </a:rPr>
                                    <m:t>2</m:t>
                                  </m:r>
                                </m:den>
                              </m:f>
                            </m:sup>
                          </m:sSup>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𝜌</m:t>
                              </m:r>
                            </m:e>
                            <m:sub>
                              <m:r>
                                <a:rPr lang="en-US" sz="1600" i="1">
                                  <a:latin typeface="Cambria Math" panose="02040503050406030204" pitchFamily="18" charset="0"/>
                                </a:rPr>
                                <m:t>𝑚</m:t>
                              </m:r>
                              <m:r>
                                <a:rPr lang="en-US" sz="1600" i="0">
                                  <a:latin typeface="Cambria Math" panose="02040503050406030204" pitchFamily="18" charset="0"/>
                                </a:rPr>
                                <m:t>,</m:t>
                              </m:r>
                              <m:r>
                                <a:rPr lang="en-US" sz="1600" i="1">
                                  <a:latin typeface="Cambria Math" panose="02040503050406030204" pitchFamily="18" charset="0"/>
                                </a:rPr>
                                <m:t>𝑒𝑓𝑓</m:t>
                              </m:r>
                            </m:sub>
                          </m:sSub>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𝑑</m:t>
                              </m:r>
                            </m:e>
                            <m:sub>
                              <m:r>
                                <a:rPr lang="en-US" sz="1600" i="1">
                                  <a:latin typeface="Cambria Math" panose="02040503050406030204" pitchFamily="18" charset="0"/>
                                </a:rPr>
                                <m:t>𝑓</m:t>
                              </m:r>
                            </m:sub>
                          </m:sSub>
                          <m:r>
                            <a:rPr lang="en-US" sz="1600" i="1">
                              <a:latin typeface="Cambria Math" panose="02040503050406030204" pitchFamily="18" charset="0"/>
                            </a:rPr>
                            <m:t>𝜆</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𝐽</m:t>
                              </m:r>
                            </m:e>
                            <m:sub>
                              <m:r>
                                <a:rPr lang="en-US" sz="1600" i="1">
                                  <a:latin typeface="Cambria Math" panose="02040503050406030204" pitchFamily="18" charset="0"/>
                                </a:rPr>
                                <m:t>𝑐</m:t>
                              </m:r>
                            </m:sub>
                          </m:sSub>
                        </m:e>
                      </m:acc>
                    </m:oMath>
                  </m:oMathPara>
                </a14:m>
                <a:endParaRPr lang="en-US" sz="1600" dirty="0"/>
              </a:p>
            </p:txBody>
          </p:sp>
        </mc:Choice>
        <mc:Fallback xmlns="">
          <p:sp>
            <p:nvSpPr>
              <p:cNvPr id="11" name="TextBox 10">
                <a:extLst>
                  <a:ext uri="{FF2B5EF4-FFF2-40B4-BE49-F238E27FC236}">
                    <a16:creationId xmlns:a16="http://schemas.microsoft.com/office/drawing/2014/main" id="{B17BC72F-2C8C-139B-180E-A737A3136220}"/>
                  </a:ext>
                </a:extLst>
              </p:cNvPr>
              <p:cNvSpPr txBox="1">
                <a:spLocks noRot="1" noChangeAspect="1" noMove="1" noResize="1" noEditPoints="1" noAdjustHandles="1" noChangeArrowheads="1" noChangeShapeType="1" noTextEdit="1"/>
              </p:cNvSpPr>
              <p:nvPr/>
            </p:nvSpPr>
            <p:spPr>
              <a:xfrm>
                <a:off x="4355976" y="661850"/>
                <a:ext cx="4175956" cy="843051"/>
              </a:xfrm>
              <a:prstGeom prst="rect">
                <a:avLst/>
              </a:prstGeom>
              <a:blipFill>
                <a:blip r:embed="rId2"/>
                <a:stretch>
                  <a:fillRect/>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0A57853F-F95B-833D-9713-B70B0CFBA482}"/>
              </a:ext>
            </a:extLst>
          </p:cNvPr>
          <p:cNvSpPr txBox="1"/>
          <p:nvPr/>
        </p:nvSpPr>
        <p:spPr>
          <a:xfrm>
            <a:off x="287524" y="797015"/>
            <a:ext cx="3996444" cy="707886"/>
          </a:xfrm>
          <a:prstGeom prst="rect">
            <a:avLst/>
          </a:prstGeom>
          <a:noFill/>
        </p:spPr>
        <p:txBody>
          <a:bodyPr wrap="square" rtlCol="0">
            <a:spAutoFit/>
          </a:bodyPr>
          <a:lstStyle/>
          <a:p>
            <a:r>
              <a:rPr lang="en-US" sz="2000" dirty="0">
                <a:latin typeface="Trebuchet MS" panose="020B0603020202020204" pitchFamily="34" charset="0"/>
              </a:rPr>
              <a:t>If we take </a:t>
            </a:r>
            <a:r>
              <a:rPr lang="en-US" sz="2000" i="1" dirty="0">
                <a:latin typeface="Trebuchet MS" panose="020B0603020202020204" pitchFamily="34" charset="0"/>
              </a:rPr>
              <a:t>x </a:t>
            </a:r>
            <a:r>
              <a:rPr lang="en-US" sz="2000" dirty="0">
                <a:latin typeface="Trebuchet MS" panose="020B0603020202020204" pitchFamily="34" charset="0"/>
              </a:rPr>
              <a:t>to be</a:t>
            </a:r>
            <a:r>
              <a:rPr lang="en-US" sz="2000" i="1" dirty="0">
                <a:latin typeface="Trebuchet MS" panose="020B0603020202020204" pitchFamily="34" charset="0"/>
              </a:rPr>
              <a:t> </a:t>
            </a:r>
            <a:r>
              <a:rPr lang="en-US" sz="2000" i="1" dirty="0" err="1">
                <a:latin typeface="Trebuchet MS" panose="020B0603020202020204" pitchFamily="34" charset="0"/>
              </a:rPr>
              <a:t>d</a:t>
            </a:r>
            <a:r>
              <a:rPr lang="en-US" sz="2000" i="1" baseline="-25000" dirty="0" err="1">
                <a:latin typeface="Trebuchet MS" panose="020B0603020202020204" pitchFamily="34" charset="0"/>
              </a:rPr>
              <a:t>f</a:t>
            </a:r>
            <a:r>
              <a:rPr lang="en-US" sz="2000" dirty="0">
                <a:latin typeface="Trebuchet MS" panose="020B0603020202020204" pitchFamily="34" charset="0"/>
              </a:rPr>
              <a:t>, then we can define a critical ramp rate</a:t>
            </a:r>
          </a:p>
        </p:txBody>
      </p:sp>
      <p:sp>
        <p:nvSpPr>
          <p:cNvPr id="14" name="TextBox 13">
            <a:extLst>
              <a:ext uri="{FF2B5EF4-FFF2-40B4-BE49-F238E27FC236}">
                <a16:creationId xmlns:a16="http://schemas.microsoft.com/office/drawing/2014/main" id="{BB760A16-9604-684F-BAE4-255C2DCE4D3A}"/>
              </a:ext>
            </a:extLst>
          </p:cNvPr>
          <p:cNvSpPr txBox="1"/>
          <p:nvPr/>
        </p:nvSpPr>
        <p:spPr>
          <a:xfrm>
            <a:off x="299745" y="1664804"/>
            <a:ext cx="3996444" cy="1015663"/>
          </a:xfrm>
          <a:prstGeom prst="rect">
            <a:avLst/>
          </a:prstGeom>
          <a:noFill/>
        </p:spPr>
        <p:txBody>
          <a:bodyPr wrap="square" rtlCol="0">
            <a:spAutoFit/>
          </a:bodyPr>
          <a:lstStyle/>
          <a:p>
            <a:r>
              <a:rPr lang="en-US" sz="2000" dirty="0">
                <a:latin typeface="Trebuchet MS" panose="020B0603020202020204" pitchFamily="34" charset="0"/>
              </a:rPr>
              <a:t>If we take </a:t>
            </a:r>
            <a:r>
              <a:rPr lang="en-US" sz="2000" i="1" dirty="0">
                <a:latin typeface="Trebuchet MS" panose="020B0603020202020204" pitchFamily="34" charset="0"/>
              </a:rPr>
              <a:t>x </a:t>
            </a:r>
            <a:r>
              <a:rPr lang="en-US" sz="2000" dirty="0">
                <a:latin typeface="Trebuchet MS" panose="020B0603020202020204" pitchFamily="34" charset="0"/>
              </a:rPr>
              <a:t>to be</a:t>
            </a:r>
            <a:r>
              <a:rPr lang="en-US" sz="2000" i="1" dirty="0">
                <a:latin typeface="Trebuchet MS" panose="020B0603020202020204" pitchFamily="34" charset="0"/>
              </a:rPr>
              <a:t> d</a:t>
            </a:r>
            <a:r>
              <a:rPr lang="en-US" sz="2000" i="1" baseline="-25000" dirty="0">
                <a:latin typeface="Trebuchet MS" panose="020B0603020202020204" pitchFamily="34" charset="0"/>
              </a:rPr>
              <a:t>s</a:t>
            </a:r>
            <a:r>
              <a:rPr lang="en-US" sz="2000" dirty="0">
                <a:latin typeface="Trebuchet MS" panose="020B0603020202020204" pitchFamily="34" charset="0"/>
              </a:rPr>
              <a:t>, then we can define a saturation critical ramp rate</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0ACE8FA-E950-7B51-3494-C0FE1101BCC9}"/>
                  </a:ext>
                </a:extLst>
              </p:cNvPr>
              <p:cNvSpPr txBox="1"/>
              <p:nvPr/>
            </p:nvSpPr>
            <p:spPr>
              <a:xfrm>
                <a:off x="4296189" y="1563909"/>
                <a:ext cx="3870176" cy="8430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1600" i="1" smtClean="0">
                              <a:solidFill>
                                <a:srgbClr val="836967"/>
                              </a:solidFill>
                              <a:latin typeface="Cambria Math" panose="02040503050406030204" pitchFamily="18" charset="0"/>
                            </a:rPr>
                          </m:ctrlPr>
                        </m:accPr>
                        <m:e>
                          <m:sSub>
                            <m:sSubPr>
                              <m:ctrlPr>
                                <a:rPr lang="en-US" sz="1600" i="1">
                                  <a:solidFill>
                                    <a:srgbClr val="836967"/>
                                  </a:solidFill>
                                  <a:latin typeface="Cambria Math" panose="02040503050406030204" pitchFamily="18" charset="0"/>
                                </a:rPr>
                              </m:ctrlPr>
                            </m:sSubPr>
                            <m:e>
                              <m:acc>
                                <m:accPr>
                                  <m:chr m:val="̇"/>
                                  <m:ctrlPr>
                                    <a:rPr lang="en-US" sz="1600" i="1">
                                      <a:solidFill>
                                        <a:srgbClr val="836967"/>
                                      </a:solidFill>
                                      <a:latin typeface="Cambria Math" panose="02040503050406030204" pitchFamily="18" charset="0"/>
                                    </a:rPr>
                                  </m:ctrlPr>
                                </m:accPr>
                                <m:e>
                                  <m:r>
                                    <a:rPr lang="en-US" sz="1600" i="1">
                                      <a:latin typeface="Cambria Math" panose="02040503050406030204" pitchFamily="18" charset="0"/>
                                    </a:rPr>
                                    <m:t>𝐵</m:t>
                                  </m:r>
                                </m:e>
                              </m:acc>
                            </m:e>
                            <m:sub>
                              <m:r>
                                <a:rPr lang="en-US" sz="1600" i="1">
                                  <a:latin typeface="Cambria Math" panose="02040503050406030204" pitchFamily="18" charset="0"/>
                                </a:rPr>
                                <m:t>𝑐</m:t>
                              </m:r>
                              <m:r>
                                <a:rPr lang="en-US" sz="1600" i="0">
                                  <a:latin typeface="Cambria Math" panose="02040503050406030204" pitchFamily="18" charset="0"/>
                                </a:rPr>
                                <m:t>,</m:t>
                              </m:r>
                              <m:r>
                                <a:rPr lang="en-US" sz="1600" i="1">
                                  <a:latin typeface="Cambria Math" panose="02040503050406030204" pitchFamily="18" charset="0"/>
                                </a:rPr>
                                <m:t>𝑠</m:t>
                              </m:r>
                            </m:sub>
                          </m:sSub>
                          <m:r>
                            <a:rPr lang="en-US" sz="1600" i="0">
                              <a:latin typeface="Cambria Math" panose="02040503050406030204" pitchFamily="18" charset="0"/>
                            </a:rPr>
                            <m:t>= </m:t>
                          </m:r>
                          <m:sSup>
                            <m:sSupPr>
                              <m:ctrlPr>
                                <a:rPr lang="en-US" sz="1600" i="1">
                                  <a:solidFill>
                                    <a:srgbClr val="836967"/>
                                  </a:solidFill>
                                  <a:latin typeface="Cambria Math" panose="02040503050406030204" pitchFamily="18" charset="0"/>
                                </a:rPr>
                              </m:ctrlPr>
                            </m:sSupPr>
                            <m:e>
                              <m:d>
                                <m:dPr>
                                  <m:ctrlPr>
                                    <a:rPr lang="en-US" sz="1600" i="1">
                                      <a:solidFill>
                                        <a:srgbClr val="836967"/>
                                      </a:solidFill>
                                      <a:latin typeface="Cambria Math" panose="02040503050406030204" pitchFamily="18" charset="0"/>
                                    </a:rPr>
                                  </m:ctrlPr>
                                </m:dPr>
                                <m:e>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2</m:t>
                                      </m:r>
                                      <m:r>
                                        <a:rPr lang="en-US" sz="1600" i="1">
                                          <a:latin typeface="Cambria Math" panose="02040503050406030204" pitchFamily="18" charset="0"/>
                                        </a:rPr>
                                        <m:t>𝜋</m:t>
                                      </m:r>
                                    </m:num>
                                    <m:den>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𝐿</m:t>
                                          </m:r>
                                        </m:e>
                                        <m:sub>
                                          <m:r>
                                            <a:rPr lang="en-US" sz="1600" i="1">
                                              <a:latin typeface="Cambria Math" panose="02040503050406030204" pitchFamily="18" charset="0"/>
                                            </a:rPr>
                                            <m:t>𝑝</m:t>
                                          </m:r>
                                        </m:sub>
                                      </m:sSub>
                                    </m:den>
                                  </m:f>
                                </m:e>
                              </m:d>
                            </m:e>
                            <m:sup>
                              <m:r>
                                <a:rPr lang="en-US" sz="1600" i="0">
                                  <a:latin typeface="Cambria Math" panose="02040503050406030204" pitchFamily="18" charset="0"/>
                                </a:rPr>
                                <m:t>2</m:t>
                              </m:r>
                            </m:sup>
                          </m:sSup>
                          <m:sSup>
                            <m:sSupPr>
                              <m:ctrlPr>
                                <a:rPr lang="en-US" sz="1600" i="1">
                                  <a:solidFill>
                                    <a:srgbClr val="836967"/>
                                  </a:solidFill>
                                  <a:latin typeface="Cambria Math" panose="02040503050406030204" pitchFamily="18" charset="0"/>
                                </a:rPr>
                              </m:ctrlPr>
                            </m:sSupPr>
                            <m:e>
                              <m:d>
                                <m:dPr>
                                  <m:begChr m:val="["/>
                                  <m:endChr m:val="]"/>
                                  <m:ctrlPr>
                                    <a:rPr lang="en-US" sz="1600" i="1">
                                      <a:solidFill>
                                        <a:srgbClr val="836967"/>
                                      </a:solidFill>
                                      <a:latin typeface="Cambria Math" panose="02040503050406030204" pitchFamily="18" charset="0"/>
                                    </a:rPr>
                                  </m:ctrlPr>
                                </m:dPr>
                                <m:e>
                                  <m:r>
                                    <a:rPr lang="en-US" sz="1600" i="0">
                                      <a:latin typeface="Cambria Math" panose="02040503050406030204" pitchFamily="18" charset="0"/>
                                    </a:rPr>
                                    <m:t>1+</m:t>
                                  </m:r>
                                  <m:sSup>
                                    <m:sSupPr>
                                      <m:ctrlPr>
                                        <a:rPr lang="en-US" sz="1600" i="1">
                                          <a:solidFill>
                                            <a:srgbClr val="836967"/>
                                          </a:solidFill>
                                          <a:latin typeface="Cambria Math" panose="02040503050406030204" pitchFamily="18" charset="0"/>
                                        </a:rPr>
                                      </m:ctrlPr>
                                    </m:sSupPr>
                                    <m:e>
                                      <m:d>
                                        <m:dPr>
                                          <m:ctrlPr>
                                            <a:rPr lang="en-US" sz="1600" i="1">
                                              <a:solidFill>
                                                <a:srgbClr val="836967"/>
                                              </a:solidFill>
                                              <a:latin typeface="Cambria Math" panose="02040503050406030204" pitchFamily="18" charset="0"/>
                                            </a:rPr>
                                          </m:ctrlPr>
                                        </m:dPr>
                                        <m:e>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2</m:t>
                                              </m:r>
                                              <m:r>
                                                <a:rPr lang="en-US" sz="1600" i="1">
                                                  <a:latin typeface="Cambria Math" panose="02040503050406030204" pitchFamily="18" charset="0"/>
                                                </a:rPr>
                                                <m:t>𝜋</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𝑅</m:t>
                                                  </m:r>
                                                </m:e>
                                                <m:sub>
                                                  <m:r>
                                                    <a:rPr lang="en-US" sz="1600" i="0">
                                                      <a:latin typeface="Cambria Math" panose="02040503050406030204" pitchFamily="18" charset="0"/>
                                                    </a:rPr>
                                                    <m:t>0</m:t>
                                                  </m:r>
                                                </m:sub>
                                              </m:sSub>
                                            </m:num>
                                            <m:den>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𝐿</m:t>
                                                  </m:r>
                                                </m:e>
                                                <m:sub>
                                                  <m:r>
                                                    <a:rPr lang="en-US" sz="1600" i="1">
                                                      <a:latin typeface="Cambria Math" panose="02040503050406030204" pitchFamily="18" charset="0"/>
                                                    </a:rPr>
                                                    <m:t>𝑝</m:t>
                                                  </m:r>
                                                </m:sub>
                                              </m:sSub>
                                            </m:den>
                                          </m:f>
                                        </m:e>
                                      </m:d>
                                    </m:e>
                                    <m:sup>
                                      <m:r>
                                        <a:rPr lang="en-US" sz="1600" i="0">
                                          <a:latin typeface="Cambria Math" panose="02040503050406030204" pitchFamily="18" charset="0"/>
                                        </a:rPr>
                                        <m:t>2</m:t>
                                      </m:r>
                                    </m:sup>
                                  </m:sSup>
                                </m:e>
                              </m:d>
                            </m:e>
                            <m:sup>
                              <m:r>
                                <a:rPr lang="en-US" sz="1600" i="0">
                                  <a:latin typeface="Cambria Math" panose="02040503050406030204" pitchFamily="18" charset="0"/>
                                </a:rPr>
                                <m:t>−</m:t>
                              </m:r>
                              <m:f>
                                <m:fPr>
                                  <m:type m:val="lin"/>
                                  <m:ctrlPr>
                                    <a:rPr lang="en-US" sz="1600" i="1">
                                      <a:latin typeface="Cambria Math" panose="02040503050406030204" pitchFamily="18" charset="0"/>
                                    </a:rPr>
                                  </m:ctrlPr>
                                </m:fPr>
                                <m:num>
                                  <m:r>
                                    <a:rPr lang="en-US" sz="1600" i="0">
                                      <a:latin typeface="Cambria Math" panose="02040503050406030204" pitchFamily="18" charset="0"/>
                                    </a:rPr>
                                    <m:t>1</m:t>
                                  </m:r>
                                </m:num>
                                <m:den>
                                  <m:r>
                                    <a:rPr lang="en-US" sz="1600" i="0">
                                      <a:latin typeface="Cambria Math" panose="02040503050406030204" pitchFamily="18" charset="0"/>
                                    </a:rPr>
                                    <m:t>2</m:t>
                                  </m:r>
                                </m:den>
                              </m:f>
                            </m:sup>
                          </m:sSup>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𝜌</m:t>
                              </m:r>
                            </m:e>
                            <m:sub>
                              <m:r>
                                <a:rPr lang="en-US" sz="1600" i="1">
                                  <a:latin typeface="Cambria Math" panose="02040503050406030204" pitchFamily="18" charset="0"/>
                                </a:rPr>
                                <m:t>𝑚</m:t>
                              </m:r>
                              <m:r>
                                <a:rPr lang="en-US" sz="1600" i="0">
                                  <a:latin typeface="Cambria Math" panose="02040503050406030204" pitchFamily="18" charset="0"/>
                                </a:rPr>
                                <m:t>,</m:t>
                              </m:r>
                              <m:r>
                                <a:rPr lang="en-US" sz="1600" i="1">
                                  <a:latin typeface="Cambria Math" panose="02040503050406030204" pitchFamily="18" charset="0"/>
                                </a:rPr>
                                <m:t>𝑒𝑓𝑓</m:t>
                              </m:r>
                            </m:sub>
                          </m:sSub>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𝑑</m:t>
                              </m:r>
                            </m:e>
                            <m:sub>
                              <m:r>
                                <a:rPr lang="en-US" sz="1600" i="1">
                                  <a:latin typeface="Cambria Math" panose="02040503050406030204" pitchFamily="18" charset="0"/>
                                </a:rPr>
                                <m:t>𝑠</m:t>
                              </m:r>
                            </m:sub>
                          </m:sSub>
                          <m:r>
                            <a:rPr lang="en-US" sz="1600" i="1">
                              <a:latin typeface="Cambria Math" panose="02040503050406030204" pitchFamily="18" charset="0"/>
                            </a:rPr>
                            <m:t>𝜆</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𝐽</m:t>
                              </m:r>
                            </m:e>
                            <m:sub>
                              <m:r>
                                <a:rPr lang="en-US" sz="1600" i="1">
                                  <a:latin typeface="Cambria Math" panose="02040503050406030204" pitchFamily="18" charset="0"/>
                                </a:rPr>
                                <m:t>𝑐</m:t>
                              </m:r>
                            </m:sub>
                          </m:sSub>
                        </m:e>
                      </m:acc>
                    </m:oMath>
                  </m:oMathPara>
                </a14:m>
                <a:endParaRPr lang="en-US" sz="1600" dirty="0"/>
              </a:p>
            </p:txBody>
          </p:sp>
        </mc:Choice>
        <mc:Fallback xmlns="">
          <p:sp>
            <p:nvSpPr>
              <p:cNvPr id="16" name="TextBox 15">
                <a:extLst>
                  <a:ext uri="{FF2B5EF4-FFF2-40B4-BE49-F238E27FC236}">
                    <a16:creationId xmlns:a16="http://schemas.microsoft.com/office/drawing/2014/main" id="{10ACE8FA-E950-7B51-3494-C0FE1101BCC9}"/>
                  </a:ext>
                </a:extLst>
              </p:cNvPr>
              <p:cNvSpPr txBox="1">
                <a:spLocks noRot="1" noChangeAspect="1" noMove="1" noResize="1" noEditPoints="1" noAdjustHandles="1" noChangeArrowheads="1" noChangeShapeType="1" noTextEdit="1"/>
              </p:cNvSpPr>
              <p:nvPr/>
            </p:nvSpPr>
            <p:spPr>
              <a:xfrm>
                <a:off x="4296189" y="1563909"/>
                <a:ext cx="3870176" cy="843051"/>
              </a:xfrm>
              <a:prstGeom prst="rect">
                <a:avLst/>
              </a:prstGeom>
              <a:blipFill>
                <a:blip r:embed="rId3"/>
                <a:stretch>
                  <a:fillRect r="-36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E080EE3-1395-2103-77CF-1A5DA3E5EE47}"/>
                  </a:ext>
                </a:extLst>
              </p:cNvPr>
              <p:cNvSpPr txBox="1"/>
              <p:nvPr/>
            </p:nvSpPr>
            <p:spPr>
              <a:xfrm>
                <a:off x="935596" y="2786681"/>
                <a:ext cx="4572000" cy="6989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𝑐</m:t>
                          </m:r>
                          <m:r>
                            <a:rPr lang="en-US" i="0">
                              <a:latin typeface="Cambria Math" panose="02040503050406030204" pitchFamily="18" charset="0"/>
                            </a:rPr>
                            <m:t>1</m:t>
                          </m:r>
                        </m:sub>
                      </m:sSub>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4</m:t>
                          </m:r>
                          <m:r>
                            <a:rPr lang="en-US" i="1">
                              <a:latin typeface="Cambria Math" panose="02040503050406030204" pitchFamily="18" charset="0"/>
                            </a:rPr>
                            <m:t>𝜋𝜌</m:t>
                          </m:r>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𝜇</m:t>
                              </m:r>
                            </m:e>
                            <m:sub>
                              <m:r>
                                <a:rPr lang="en-US" i="0">
                                  <a:latin typeface="Cambria Math" panose="02040503050406030204" pitchFamily="18" charset="0"/>
                                </a:rPr>
                                <m:t>0</m:t>
                              </m:r>
                            </m:sub>
                          </m:sSub>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𝐿</m:t>
                              </m:r>
                            </m:e>
                            <m:sub>
                              <m:r>
                                <a:rPr lang="en-US" i="1">
                                  <a:latin typeface="Cambria Math" panose="02040503050406030204" pitchFamily="18" charset="0"/>
                                </a:rPr>
                                <m:t>𝑝</m:t>
                              </m:r>
                            </m:sub>
                            <m:sup>
                              <m:r>
                                <a:rPr lang="en-US" i="0">
                                  <a:latin typeface="Cambria Math" panose="02040503050406030204" pitchFamily="18" charset="0"/>
                                </a:rPr>
                                <m:t>2</m:t>
                              </m:r>
                            </m:sup>
                          </m:sSubSup>
                        </m:den>
                      </m:f>
                    </m:oMath>
                  </m:oMathPara>
                </a14:m>
                <a:endParaRPr lang="en-US" dirty="0"/>
              </a:p>
            </p:txBody>
          </p:sp>
        </mc:Choice>
        <mc:Fallback xmlns="">
          <p:sp>
            <p:nvSpPr>
              <p:cNvPr id="18" name="TextBox 17">
                <a:extLst>
                  <a:ext uri="{FF2B5EF4-FFF2-40B4-BE49-F238E27FC236}">
                    <a16:creationId xmlns:a16="http://schemas.microsoft.com/office/drawing/2014/main" id="{AE080EE3-1395-2103-77CF-1A5DA3E5EE47}"/>
                  </a:ext>
                </a:extLst>
              </p:cNvPr>
              <p:cNvSpPr txBox="1">
                <a:spLocks noRot="1" noChangeAspect="1" noMove="1" noResize="1" noEditPoints="1" noAdjustHandles="1" noChangeArrowheads="1" noChangeShapeType="1" noTextEdit="1"/>
              </p:cNvSpPr>
              <p:nvPr/>
            </p:nvSpPr>
            <p:spPr>
              <a:xfrm>
                <a:off x="935596" y="2786681"/>
                <a:ext cx="4572000" cy="698974"/>
              </a:xfrm>
              <a:prstGeom prst="rect">
                <a:avLst/>
              </a:prstGeom>
              <a:blipFill>
                <a:blip r:embed="rId4"/>
                <a:stretch>
                  <a:fillRect/>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EFB5C07B-4773-1FCC-509C-A14300726EF5}"/>
              </a:ext>
            </a:extLst>
          </p:cNvPr>
          <p:cNvSpPr txBox="1"/>
          <p:nvPr/>
        </p:nvSpPr>
        <p:spPr>
          <a:xfrm>
            <a:off x="215516" y="2799392"/>
            <a:ext cx="2880320" cy="707886"/>
          </a:xfrm>
          <a:prstGeom prst="rect">
            <a:avLst/>
          </a:prstGeom>
          <a:noFill/>
        </p:spPr>
        <p:txBody>
          <a:bodyPr wrap="square" rtlCol="0">
            <a:spAutoFit/>
          </a:bodyPr>
          <a:lstStyle/>
          <a:p>
            <a:r>
              <a:rPr lang="en-US" sz="2000" dirty="0">
                <a:latin typeface="Trebuchet MS" panose="020B0603020202020204" pitchFamily="34" charset="0"/>
              </a:rPr>
              <a:t>Remembering our definition of </a:t>
            </a:r>
            <a:r>
              <a:rPr lang="en-US" sz="2000" i="1" dirty="0">
                <a:latin typeface="Trebuchet MS" panose="020B0603020202020204" pitchFamily="34" charset="0"/>
              </a:rPr>
              <a:t>f</a:t>
            </a:r>
            <a:r>
              <a:rPr lang="en-US" sz="2000" i="1" baseline="-25000" dirty="0">
                <a:latin typeface="Trebuchet MS" panose="020B0603020202020204" pitchFamily="34" charset="0"/>
              </a:rPr>
              <a:t>c1</a:t>
            </a:r>
          </a:p>
        </p:txBody>
      </p:sp>
      <p:sp>
        <p:nvSpPr>
          <p:cNvPr id="20" name="TextBox 19">
            <a:extLst>
              <a:ext uri="{FF2B5EF4-FFF2-40B4-BE49-F238E27FC236}">
                <a16:creationId xmlns:a16="http://schemas.microsoft.com/office/drawing/2014/main" id="{07F149B2-09E4-580E-71A9-4EADB5DB796F}"/>
              </a:ext>
            </a:extLst>
          </p:cNvPr>
          <p:cNvSpPr txBox="1"/>
          <p:nvPr/>
        </p:nvSpPr>
        <p:spPr>
          <a:xfrm>
            <a:off x="296662" y="3589360"/>
            <a:ext cx="3792074" cy="307777"/>
          </a:xfrm>
          <a:prstGeom prst="rect">
            <a:avLst/>
          </a:prstGeom>
          <a:noFill/>
        </p:spPr>
        <p:txBody>
          <a:bodyPr wrap="square" rtlCol="0">
            <a:spAutoFit/>
          </a:bodyPr>
          <a:lstStyle/>
          <a:p>
            <a:pPr>
              <a:spcBef>
                <a:spcPts val="600"/>
              </a:spcBef>
              <a:spcAft>
                <a:spcPts val="600"/>
              </a:spcAft>
            </a:pPr>
            <a:r>
              <a:rPr lang="en-US" sz="1400" dirty="0">
                <a:latin typeface="Trebuchet MS" panose="020B0603020202020204" pitchFamily="34" charset="0"/>
              </a:rPr>
              <a:t>And since </a:t>
            </a:r>
            <a:r>
              <a:rPr lang="en-US" sz="1400" i="1" dirty="0">
                <a:latin typeface="Trebuchet MS" panose="020B0603020202020204" pitchFamily="34" charset="0"/>
              </a:rPr>
              <a:t>B(t)</a:t>
            </a:r>
            <a:r>
              <a:rPr lang="en-US" sz="1400" dirty="0">
                <a:latin typeface="Trebuchet MS" panose="020B0603020202020204" pitchFamily="34" charset="0"/>
              </a:rPr>
              <a:t> = </a:t>
            </a:r>
            <a:r>
              <a:rPr lang="en-US" sz="1400" i="1" dirty="0">
                <a:latin typeface="Trebuchet MS" panose="020B0603020202020204" pitchFamily="34" charset="0"/>
              </a:rPr>
              <a:t>B</a:t>
            </a:r>
            <a:r>
              <a:rPr lang="en-US" sz="1400" i="1" baseline="-25000" dirty="0">
                <a:latin typeface="Trebuchet MS" panose="020B0603020202020204" pitchFamily="34" charset="0"/>
              </a:rPr>
              <a:t>a</a:t>
            </a:r>
            <a:r>
              <a:rPr lang="en-US" sz="1400" dirty="0">
                <a:latin typeface="Trebuchet MS" panose="020B0603020202020204" pitchFamily="34" charset="0"/>
              </a:rPr>
              <a:t>sin(</a:t>
            </a:r>
            <a:r>
              <a:rPr lang="en-US" sz="1400" i="1" dirty="0">
                <a:latin typeface="Trebuchet MS" panose="020B0603020202020204" pitchFamily="34" charset="0"/>
                <a:sym typeface="Symbol" panose="05050102010706020507" pitchFamily="18" charset="2"/>
              </a:rPr>
              <a:t>t</a:t>
            </a:r>
            <a:r>
              <a:rPr lang="en-US" sz="1400" dirty="0">
                <a:latin typeface="Trebuchet MS" panose="020B0603020202020204" pitchFamily="34" charset="0"/>
                <a:sym typeface="Symbol" panose="05050102010706020507" pitchFamily="18" charset="2"/>
              </a:rPr>
              <a:t>), </a:t>
            </a:r>
            <a:r>
              <a:rPr lang="en-US" sz="1400" i="1" dirty="0">
                <a:latin typeface="Trebuchet MS" panose="020B0603020202020204" pitchFamily="34" charset="0"/>
                <a:sym typeface="Symbol" panose="05050102010706020507" pitchFamily="18" charset="2"/>
              </a:rPr>
              <a:t>dB/dt </a:t>
            </a:r>
            <a:r>
              <a:rPr lang="en-US" sz="1400" dirty="0">
                <a:latin typeface="Trebuchet MS" panose="020B0603020202020204" pitchFamily="34" charset="0"/>
                <a:sym typeface="Symbol" panose="05050102010706020507" pitchFamily="18" charset="2"/>
              </a:rPr>
              <a:t>= 2</a:t>
            </a:r>
            <a:r>
              <a:rPr lang="en-US" sz="1400" i="1" dirty="0">
                <a:latin typeface="Trebuchet MS" panose="020B0603020202020204" pitchFamily="34" charset="0"/>
                <a:sym typeface="Symbol" panose="05050102010706020507" pitchFamily="18" charset="2"/>
              </a:rPr>
              <a:t>fB</a:t>
            </a:r>
            <a:r>
              <a:rPr lang="en-US" sz="1400" i="1" baseline="-25000" dirty="0">
                <a:latin typeface="Trebuchet MS" panose="020B0603020202020204" pitchFamily="34" charset="0"/>
                <a:sym typeface="Symbol" panose="05050102010706020507" pitchFamily="18" charset="2"/>
              </a:rPr>
              <a:t>a</a:t>
            </a:r>
            <a:endParaRPr lang="en-US" sz="1400" i="1" baseline="-25000" dirty="0">
              <a:latin typeface="Trebuchet MS" panose="020B0603020202020204" pitchFamily="34" charset="0"/>
            </a:endParaRPr>
          </a:p>
        </p:txBody>
      </p:sp>
      <p:sp>
        <p:nvSpPr>
          <p:cNvPr id="21" name="TextBox 20">
            <a:extLst>
              <a:ext uri="{FF2B5EF4-FFF2-40B4-BE49-F238E27FC236}">
                <a16:creationId xmlns:a16="http://schemas.microsoft.com/office/drawing/2014/main" id="{46CE0F55-28C8-E2E5-9FCA-41B2B8C6CBD3}"/>
              </a:ext>
            </a:extLst>
          </p:cNvPr>
          <p:cNvSpPr txBox="1"/>
          <p:nvPr/>
        </p:nvSpPr>
        <p:spPr>
          <a:xfrm>
            <a:off x="302317" y="4023438"/>
            <a:ext cx="1584176" cy="369332"/>
          </a:xfrm>
          <a:prstGeom prst="rect">
            <a:avLst/>
          </a:prstGeom>
          <a:noFill/>
        </p:spPr>
        <p:txBody>
          <a:bodyPr wrap="square" rtlCol="0">
            <a:spAutoFit/>
          </a:bodyPr>
          <a:lstStyle/>
          <a:p>
            <a:r>
              <a:rPr lang="en-US" dirty="0">
                <a:latin typeface="Trebuchet MS" panose="020B0603020202020204" pitchFamily="34" charset="0"/>
              </a:rPr>
              <a:t>Then</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20CF9AB-483E-CD5F-7D01-B0D904D17574}"/>
                  </a:ext>
                </a:extLst>
              </p:cNvPr>
              <p:cNvSpPr txBox="1"/>
              <p:nvPr/>
            </p:nvSpPr>
            <p:spPr>
              <a:xfrm>
                <a:off x="1306745" y="4031172"/>
                <a:ext cx="1293238" cy="2856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𝐵</m:t>
                              </m:r>
                            </m:e>
                          </m:acc>
                        </m:e>
                        <m:sub>
                          <m:r>
                            <a:rPr lang="en-US" b="0" i="1" smtClean="0">
                              <a:latin typeface="Cambria Math" panose="02040503050406030204" pitchFamily="18" charset="0"/>
                            </a:rPr>
                            <m:t>𝑐</m:t>
                          </m:r>
                        </m:sub>
                      </m:sSub>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𝑐</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𝐵</m:t>
                          </m:r>
                        </m:e>
                        <m:sub>
                          <m:r>
                            <a:rPr lang="en-US" b="0" i="1" smtClean="0">
                              <a:latin typeface="Cambria Math" panose="02040503050406030204" pitchFamily="18" charset="0"/>
                              <a:ea typeface="Cambria Math" panose="02040503050406030204" pitchFamily="18" charset="0"/>
                            </a:rPr>
                            <m:t>𝑎</m:t>
                          </m:r>
                        </m:sub>
                      </m:sSub>
                    </m:oMath>
                  </m:oMathPara>
                </a14:m>
                <a:endParaRPr lang="en-US" dirty="0"/>
              </a:p>
            </p:txBody>
          </p:sp>
        </mc:Choice>
        <mc:Fallback xmlns="">
          <p:sp>
            <p:nvSpPr>
              <p:cNvPr id="22" name="TextBox 21">
                <a:extLst>
                  <a:ext uri="{FF2B5EF4-FFF2-40B4-BE49-F238E27FC236}">
                    <a16:creationId xmlns:a16="http://schemas.microsoft.com/office/drawing/2014/main" id="{820CF9AB-483E-CD5F-7D01-B0D904D17574}"/>
                  </a:ext>
                </a:extLst>
              </p:cNvPr>
              <p:cNvSpPr txBox="1">
                <a:spLocks noRot="1" noChangeAspect="1" noMove="1" noResize="1" noEditPoints="1" noAdjustHandles="1" noChangeArrowheads="1" noChangeShapeType="1" noTextEdit="1"/>
              </p:cNvSpPr>
              <p:nvPr/>
            </p:nvSpPr>
            <p:spPr>
              <a:xfrm>
                <a:off x="1306745" y="4031172"/>
                <a:ext cx="1293238" cy="285656"/>
              </a:xfrm>
              <a:prstGeom prst="rect">
                <a:avLst/>
              </a:prstGeom>
              <a:blipFill>
                <a:blip r:embed="rId5"/>
                <a:stretch>
                  <a:fillRect l="-3286" t="-10638" b="-361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4426D616-8B0F-7C4D-0BE5-CEC6940A94A4}"/>
                  </a:ext>
                </a:extLst>
              </p:cNvPr>
              <p:cNvSpPr txBox="1"/>
              <p:nvPr/>
            </p:nvSpPr>
            <p:spPr>
              <a:xfrm>
                <a:off x="949731" y="4421513"/>
                <a:ext cx="2485937" cy="6770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𝑐</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𝐵</m:t>
                          </m:r>
                        </m:e>
                        <m:sub>
                          <m:r>
                            <a:rPr lang="en-US" b="0" i="1" smtClean="0">
                              <a:latin typeface="Cambria Math" panose="02040503050406030204" pitchFamily="18" charset="0"/>
                              <a:ea typeface="Cambria Math" panose="02040503050406030204" pitchFamily="18" charset="0"/>
                            </a:rPr>
                            <m:t>𝑎</m:t>
                          </m:r>
                        </m:sub>
                      </m:sSub>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𝜋</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𝐿</m:t>
                                      </m:r>
                                    </m:e>
                                    <m:sub>
                                      <m:r>
                                        <a:rPr lang="en-US" i="1">
                                          <a:latin typeface="Cambria Math" panose="02040503050406030204" pitchFamily="18" charset="0"/>
                                          <a:ea typeface="Cambria Math" panose="02040503050406030204" pitchFamily="18" charset="0"/>
                                        </a:rPr>
                                        <m:t>𝑝</m:t>
                                      </m:r>
                                    </m:sub>
                                  </m:sSub>
                                </m:den>
                              </m:f>
                            </m:e>
                          </m:d>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𝜌</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𝑓</m:t>
                          </m:r>
                        </m:sub>
                      </m:sSub>
                      <m:r>
                        <a:rPr lang="en-US" b="0" i="1" smtClean="0">
                          <a:latin typeface="Cambria Math" panose="02040503050406030204" pitchFamily="18" charset="0"/>
                          <a:ea typeface="Cambria Math" panose="02040503050406030204" pitchFamily="18" charset="0"/>
                        </a:rPr>
                        <m:t>𝜆</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𝐽</m:t>
                          </m:r>
                        </m:e>
                        <m:sub>
                          <m:r>
                            <a:rPr lang="en-US" b="0" i="1" smtClean="0">
                              <a:latin typeface="Cambria Math" panose="02040503050406030204" pitchFamily="18" charset="0"/>
                              <a:ea typeface="Cambria Math" panose="02040503050406030204" pitchFamily="18" charset="0"/>
                            </a:rPr>
                            <m:t>𝑐</m:t>
                          </m:r>
                        </m:sub>
                      </m:sSub>
                    </m:oMath>
                  </m:oMathPara>
                </a14:m>
                <a:endParaRPr lang="en-US" dirty="0"/>
              </a:p>
            </p:txBody>
          </p:sp>
        </mc:Choice>
        <mc:Fallback xmlns="">
          <p:sp>
            <p:nvSpPr>
              <p:cNvPr id="23" name="TextBox 22">
                <a:extLst>
                  <a:ext uri="{FF2B5EF4-FFF2-40B4-BE49-F238E27FC236}">
                    <a16:creationId xmlns:a16="http://schemas.microsoft.com/office/drawing/2014/main" id="{4426D616-8B0F-7C4D-0BE5-CEC6940A94A4}"/>
                  </a:ext>
                </a:extLst>
              </p:cNvPr>
              <p:cNvSpPr txBox="1">
                <a:spLocks noRot="1" noChangeAspect="1" noMove="1" noResize="1" noEditPoints="1" noAdjustHandles="1" noChangeArrowheads="1" noChangeShapeType="1" noTextEdit="1"/>
              </p:cNvSpPr>
              <p:nvPr/>
            </p:nvSpPr>
            <p:spPr>
              <a:xfrm>
                <a:off x="949731" y="4421513"/>
                <a:ext cx="2485937" cy="677045"/>
              </a:xfrm>
              <a:prstGeom prst="rect">
                <a:avLst/>
              </a:prstGeom>
              <a:blipFill>
                <a:blip r:embed="rId6"/>
                <a:stretch>
                  <a:fillRect b="-901"/>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D788257A-2A70-1EF2-1618-13C31D080743}"/>
              </a:ext>
            </a:extLst>
          </p:cNvPr>
          <p:cNvSpPr txBox="1"/>
          <p:nvPr/>
        </p:nvSpPr>
        <p:spPr>
          <a:xfrm>
            <a:off x="359532" y="4617103"/>
            <a:ext cx="1584176" cy="369332"/>
          </a:xfrm>
          <a:prstGeom prst="rect">
            <a:avLst/>
          </a:prstGeom>
          <a:noFill/>
        </p:spPr>
        <p:txBody>
          <a:bodyPr wrap="square" rtlCol="0">
            <a:spAutoFit/>
          </a:bodyPr>
          <a:lstStyle/>
          <a:p>
            <a:r>
              <a:rPr lang="en-US" dirty="0">
                <a:latin typeface="Trebuchet MS" panose="020B0603020202020204" pitchFamily="34" charset="0"/>
              </a:rPr>
              <a:t>and</a:t>
            </a:r>
          </a:p>
        </p:txBody>
      </p:sp>
      <p:sp>
        <p:nvSpPr>
          <p:cNvPr id="25" name="TextBox 24">
            <a:extLst>
              <a:ext uri="{FF2B5EF4-FFF2-40B4-BE49-F238E27FC236}">
                <a16:creationId xmlns:a16="http://schemas.microsoft.com/office/drawing/2014/main" id="{C50833F1-8B27-5AEA-3528-3F758D51ADB2}"/>
              </a:ext>
            </a:extLst>
          </p:cNvPr>
          <p:cNvSpPr txBox="1"/>
          <p:nvPr/>
        </p:nvSpPr>
        <p:spPr>
          <a:xfrm>
            <a:off x="359532" y="5295425"/>
            <a:ext cx="3312369" cy="646331"/>
          </a:xfrm>
          <a:prstGeom prst="rect">
            <a:avLst/>
          </a:prstGeom>
          <a:noFill/>
        </p:spPr>
        <p:txBody>
          <a:bodyPr wrap="square" rtlCol="0">
            <a:spAutoFit/>
          </a:bodyPr>
          <a:lstStyle/>
          <a:p>
            <a:r>
              <a:rPr lang="en-US" dirty="0">
                <a:latin typeface="Trebuchet MS" panose="020B0603020202020204" pitchFamily="34" charset="0"/>
              </a:rPr>
              <a:t>But the </a:t>
            </a:r>
            <a:r>
              <a:rPr lang="en-US" i="1" dirty="0">
                <a:latin typeface="Trebuchet MS" panose="020B0603020202020204" pitchFamily="34" charset="0"/>
              </a:rPr>
              <a:t>B</a:t>
            </a:r>
            <a:r>
              <a:rPr lang="en-US" i="1" baseline="-25000" dirty="0">
                <a:latin typeface="Trebuchet MS" panose="020B0603020202020204" pitchFamily="34" charset="0"/>
              </a:rPr>
              <a:t>p</a:t>
            </a:r>
            <a:r>
              <a:rPr lang="en-US" dirty="0">
                <a:latin typeface="Trebuchet MS" panose="020B0603020202020204" pitchFamily="34" charset="0"/>
              </a:rPr>
              <a:t> of a layer of filaments </a:t>
            </a:r>
            <a:r>
              <a:rPr lang="en-US" i="1" dirty="0" err="1">
                <a:latin typeface="Trebuchet MS" panose="020B0603020202020204" pitchFamily="34" charset="0"/>
              </a:rPr>
              <a:t>d</a:t>
            </a:r>
            <a:r>
              <a:rPr lang="en-US" i="1" baseline="-25000" dirty="0" err="1">
                <a:latin typeface="Trebuchet MS" panose="020B0603020202020204" pitchFamily="34" charset="0"/>
              </a:rPr>
              <a:t>f</a:t>
            </a:r>
            <a:r>
              <a:rPr lang="en-US" dirty="0">
                <a:latin typeface="Trebuchet MS" panose="020B0603020202020204" pitchFamily="34" charset="0"/>
              </a:rPr>
              <a:t> thick is </a:t>
            </a:r>
            <a:r>
              <a:rPr lang="en-US" i="1" dirty="0" err="1">
                <a:latin typeface="Trebuchet MS" panose="020B0603020202020204" pitchFamily="34" charset="0"/>
              </a:rPr>
              <a:t>d</a:t>
            </a:r>
            <a:r>
              <a:rPr lang="en-US" i="1" baseline="-25000" dirty="0" err="1">
                <a:latin typeface="Trebuchet MS" panose="020B0603020202020204" pitchFamily="34" charset="0"/>
              </a:rPr>
              <a:t>f</a:t>
            </a:r>
            <a:r>
              <a:rPr lang="en-US" i="1" dirty="0" err="1">
                <a:latin typeface="Trebuchet MS" panose="020B0603020202020204" pitchFamily="34" charset="0"/>
                <a:sym typeface="Symbol" panose="05050102010706020507" pitchFamily="18" charset="2"/>
              </a:rPr>
              <a:t>J</a:t>
            </a:r>
            <a:r>
              <a:rPr lang="en-US" i="1" baseline="-25000" dirty="0" err="1">
                <a:latin typeface="Trebuchet MS" panose="020B0603020202020204" pitchFamily="34" charset="0"/>
                <a:sym typeface="Symbol" panose="05050102010706020507" pitchFamily="18" charset="2"/>
              </a:rPr>
              <a:t>c</a:t>
            </a:r>
            <a:r>
              <a:rPr lang="en-US" dirty="0">
                <a:latin typeface="Trebuchet MS" panose="020B0603020202020204" pitchFamily="34" charset="0"/>
                <a:sym typeface="Symbol" panose="05050102010706020507" pitchFamily="18" charset="2"/>
              </a:rPr>
              <a:t>/2</a:t>
            </a:r>
            <a:endParaRPr lang="en-US" dirty="0">
              <a:latin typeface="Trebuchet MS" panose="020B0603020202020204" pitchFamily="34" charset="0"/>
            </a:endParaRP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C9BE976-E0CF-11CD-AC50-03BEF8AF734C}"/>
                  </a:ext>
                </a:extLst>
              </p:cNvPr>
              <p:cNvSpPr txBox="1"/>
              <p:nvPr/>
            </p:nvSpPr>
            <p:spPr>
              <a:xfrm>
                <a:off x="6300192" y="2775241"/>
                <a:ext cx="1521891" cy="6066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𝜋𝜌</m:t>
                          </m:r>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𝑝</m:t>
                              </m:r>
                            </m:sub>
                            <m:sup>
                              <m:r>
                                <a:rPr lang="en-US" b="0" i="1" smtClean="0">
                                  <a:latin typeface="Cambria Math" panose="02040503050406030204" pitchFamily="18" charset="0"/>
                                </a:rPr>
                                <m:t>2</m:t>
                              </m:r>
                            </m:sup>
                          </m:sSubSup>
                        </m:den>
                      </m:f>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m:t>
                          </m:r>
                          <m:r>
                            <a:rPr lang="en-US" b="0" i="1" smtClean="0">
                              <a:latin typeface="Cambria Math" panose="02040503050406030204" pitchFamily="18" charset="0"/>
                            </a:rPr>
                            <m:t>1</m:t>
                          </m:r>
                        </m:sub>
                      </m:sSub>
                    </m:oMath>
                  </m:oMathPara>
                </a14:m>
                <a:endParaRPr lang="en-US" dirty="0"/>
              </a:p>
            </p:txBody>
          </p:sp>
        </mc:Choice>
        <mc:Fallback xmlns="">
          <p:sp>
            <p:nvSpPr>
              <p:cNvPr id="26" name="TextBox 25">
                <a:extLst>
                  <a:ext uri="{FF2B5EF4-FFF2-40B4-BE49-F238E27FC236}">
                    <a16:creationId xmlns:a16="http://schemas.microsoft.com/office/drawing/2014/main" id="{1C9BE976-E0CF-11CD-AC50-03BEF8AF734C}"/>
                  </a:ext>
                </a:extLst>
              </p:cNvPr>
              <p:cNvSpPr txBox="1">
                <a:spLocks noRot="1" noChangeAspect="1" noMove="1" noResize="1" noEditPoints="1" noAdjustHandles="1" noChangeArrowheads="1" noChangeShapeType="1" noTextEdit="1"/>
              </p:cNvSpPr>
              <p:nvPr/>
            </p:nvSpPr>
            <p:spPr>
              <a:xfrm>
                <a:off x="6300192" y="2775241"/>
                <a:ext cx="1521891" cy="606641"/>
              </a:xfrm>
              <a:prstGeom prst="rect">
                <a:avLst/>
              </a:prstGeom>
              <a:blipFill>
                <a:blip r:embed="rId7"/>
                <a:stretch>
                  <a:fillRect/>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C0875DC4-05CA-50FF-9DC2-64ECE8FEF60E}"/>
              </a:ext>
            </a:extLst>
          </p:cNvPr>
          <p:cNvSpPr txBox="1"/>
          <p:nvPr/>
        </p:nvSpPr>
        <p:spPr>
          <a:xfrm>
            <a:off x="4283968" y="2875522"/>
            <a:ext cx="2016224" cy="369332"/>
          </a:xfrm>
          <a:prstGeom prst="rect">
            <a:avLst/>
          </a:prstGeom>
          <a:noFill/>
        </p:spPr>
        <p:txBody>
          <a:bodyPr wrap="square" rtlCol="0">
            <a:spAutoFit/>
          </a:bodyPr>
          <a:lstStyle/>
          <a:p>
            <a:r>
              <a:rPr lang="en-US" dirty="0">
                <a:latin typeface="Trebuchet MS" panose="020B0603020202020204" pitchFamily="34" charset="0"/>
              </a:rPr>
              <a:t>Which leads to</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9CC6550-F2FD-C945-034F-752BA82DC4A3}"/>
                  </a:ext>
                </a:extLst>
              </p:cNvPr>
              <p:cNvSpPr txBox="1"/>
              <p:nvPr/>
            </p:nvSpPr>
            <p:spPr>
              <a:xfrm>
                <a:off x="6491031" y="3765584"/>
                <a:ext cx="1601785" cy="6066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𝑐𝑠</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𝜋𝜌</m:t>
                          </m:r>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𝑝</m:t>
                              </m:r>
                            </m:sub>
                            <m:sup>
                              <m:r>
                                <a:rPr lang="en-US" b="0" i="1" smtClean="0">
                                  <a:latin typeface="Cambria Math" panose="02040503050406030204" pitchFamily="18" charset="0"/>
                                </a:rPr>
                                <m:t>2</m:t>
                              </m:r>
                            </m:sup>
                          </m:sSubSup>
                        </m:den>
                      </m:f>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m:t>
                          </m:r>
                          <m:r>
                            <a:rPr lang="en-US" b="0" i="1" smtClean="0">
                              <a:latin typeface="Cambria Math" panose="02040503050406030204" pitchFamily="18" charset="0"/>
                            </a:rPr>
                            <m:t>1</m:t>
                          </m:r>
                        </m:sub>
                      </m:sSub>
                    </m:oMath>
                  </m:oMathPara>
                </a14:m>
                <a:endParaRPr lang="en-US" dirty="0"/>
              </a:p>
            </p:txBody>
          </p:sp>
        </mc:Choice>
        <mc:Fallback xmlns="">
          <p:sp>
            <p:nvSpPr>
              <p:cNvPr id="28" name="TextBox 27">
                <a:extLst>
                  <a:ext uri="{FF2B5EF4-FFF2-40B4-BE49-F238E27FC236}">
                    <a16:creationId xmlns:a16="http://schemas.microsoft.com/office/drawing/2014/main" id="{79CC6550-F2FD-C945-034F-752BA82DC4A3}"/>
                  </a:ext>
                </a:extLst>
              </p:cNvPr>
              <p:cNvSpPr txBox="1">
                <a:spLocks noRot="1" noChangeAspect="1" noMove="1" noResize="1" noEditPoints="1" noAdjustHandles="1" noChangeArrowheads="1" noChangeShapeType="1" noTextEdit="1"/>
              </p:cNvSpPr>
              <p:nvPr/>
            </p:nvSpPr>
            <p:spPr>
              <a:xfrm>
                <a:off x="6491031" y="3765584"/>
                <a:ext cx="1601785" cy="606641"/>
              </a:xfrm>
              <a:prstGeom prst="rect">
                <a:avLst/>
              </a:prstGeom>
              <a:blipFill>
                <a:blip r:embed="rId8"/>
                <a:stretch>
                  <a:fillRect b="-1010"/>
                </a:stretch>
              </a:blipFill>
            </p:spPr>
            <p:txBody>
              <a:bodyPr/>
              <a:lstStyle/>
              <a:p>
                <a:r>
                  <a:rPr lang="en-US">
                    <a:noFill/>
                  </a:rPr>
                  <a:t> </a:t>
                </a:r>
              </a:p>
            </p:txBody>
          </p:sp>
        </mc:Fallback>
      </mc:AlternateContent>
      <p:sp>
        <p:nvSpPr>
          <p:cNvPr id="29" name="Rectangle 28">
            <a:extLst>
              <a:ext uri="{FF2B5EF4-FFF2-40B4-BE49-F238E27FC236}">
                <a16:creationId xmlns:a16="http://schemas.microsoft.com/office/drawing/2014/main" id="{189FE957-036E-E8B4-B3AB-FBBBED17FBC5}"/>
              </a:ext>
            </a:extLst>
          </p:cNvPr>
          <p:cNvSpPr/>
          <p:nvPr/>
        </p:nvSpPr>
        <p:spPr bwMode="auto">
          <a:xfrm>
            <a:off x="4131751" y="2729325"/>
            <a:ext cx="4824536" cy="3384376"/>
          </a:xfrm>
          <a:prstGeom prst="rect">
            <a:avLst/>
          </a:prstGeom>
          <a:solidFill>
            <a:schemeClr val="accent1">
              <a:alpha val="1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578BB15-A616-B8A4-054C-F0F7A75CD5A6}"/>
                  </a:ext>
                </a:extLst>
              </p:cNvPr>
              <p:cNvSpPr txBox="1"/>
              <p:nvPr/>
            </p:nvSpPr>
            <p:spPr>
              <a:xfrm>
                <a:off x="4211131" y="3676162"/>
                <a:ext cx="2260051" cy="654988"/>
              </a:xfrm>
              <a:prstGeom prst="rect">
                <a:avLst/>
              </a:prstGeom>
              <a:noFill/>
            </p:spPr>
            <p:txBody>
              <a:bodyPr wrap="square" rtlCol="0">
                <a:spAutoFit/>
              </a:bodyPr>
              <a:lstStyle/>
              <a:p>
                <a:r>
                  <a:rPr lang="en-US" dirty="0">
                    <a:latin typeface="Trebuchet MS" panose="020B0603020202020204" pitchFamily="34" charset="0"/>
                  </a:rPr>
                  <a:t>A similar treatment of </a:t>
                </a:r>
                <a14:m>
                  <m:oMath xmlns:m="http://schemas.openxmlformats.org/officeDocument/2006/math">
                    <m:acc>
                      <m:accPr>
                        <m:chr m:val="̇"/>
                        <m:ctrlPr>
                          <a:rPr lang="en-US" i="1" smtClean="0">
                            <a:latin typeface="Cambria Math" panose="02040503050406030204" pitchFamily="18" charset="0"/>
                          </a:rPr>
                        </m:ctrlPr>
                      </m:accPr>
                      <m:e>
                        <m:sSub>
                          <m:sSubPr>
                            <m:ctrlPr>
                              <a:rPr lang="en-US"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𝑐𝑠</m:t>
                            </m:r>
                          </m:sub>
                        </m:sSub>
                      </m:e>
                    </m:acc>
                  </m:oMath>
                </a14:m>
                <a:r>
                  <a:rPr lang="en-US" dirty="0">
                    <a:latin typeface="Trebuchet MS" panose="020B0603020202020204" pitchFamily="34" charset="0"/>
                  </a:rPr>
                  <a:t> leads to</a:t>
                </a:r>
              </a:p>
            </p:txBody>
          </p:sp>
        </mc:Choice>
        <mc:Fallback xmlns="">
          <p:sp>
            <p:nvSpPr>
              <p:cNvPr id="31" name="TextBox 30">
                <a:extLst>
                  <a:ext uri="{FF2B5EF4-FFF2-40B4-BE49-F238E27FC236}">
                    <a16:creationId xmlns:a16="http://schemas.microsoft.com/office/drawing/2014/main" id="{A578BB15-A616-B8A4-054C-F0F7A75CD5A6}"/>
                  </a:ext>
                </a:extLst>
              </p:cNvPr>
              <p:cNvSpPr txBox="1">
                <a:spLocks noRot="1" noChangeAspect="1" noMove="1" noResize="1" noEditPoints="1" noAdjustHandles="1" noChangeArrowheads="1" noChangeShapeType="1" noTextEdit="1"/>
              </p:cNvSpPr>
              <p:nvPr/>
            </p:nvSpPr>
            <p:spPr>
              <a:xfrm>
                <a:off x="4211131" y="3676162"/>
                <a:ext cx="2260051" cy="654988"/>
              </a:xfrm>
              <a:prstGeom prst="rect">
                <a:avLst/>
              </a:prstGeom>
              <a:blipFill>
                <a:blip r:embed="rId9"/>
                <a:stretch>
                  <a:fillRect l="-2426" t="-5607" b="-14019"/>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B5E19D4A-9376-415E-A0F7-4E6F2D51F9D2}"/>
              </a:ext>
            </a:extLst>
          </p:cNvPr>
          <p:cNvSpPr txBox="1"/>
          <p:nvPr/>
        </p:nvSpPr>
        <p:spPr>
          <a:xfrm>
            <a:off x="4164778" y="4487826"/>
            <a:ext cx="4993556" cy="1569660"/>
          </a:xfrm>
          <a:prstGeom prst="rect">
            <a:avLst/>
          </a:prstGeom>
          <a:noFill/>
        </p:spPr>
        <p:txBody>
          <a:bodyPr wrap="square" rtlCol="0">
            <a:spAutoFit/>
          </a:bodyPr>
          <a:lstStyle/>
          <a:p>
            <a:r>
              <a:rPr lang="en-US" sz="1600" dirty="0">
                <a:latin typeface="Trebuchet MS" panose="020B0603020202020204" pitchFamily="34" charset="0"/>
              </a:rPr>
              <a:t>Thus, </a:t>
            </a:r>
            <a:r>
              <a:rPr lang="en-US" sz="1600" i="1" dirty="0">
                <a:latin typeface="Trebuchet MS" panose="020B0603020202020204" pitchFamily="34" charset="0"/>
              </a:rPr>
              <a:t>f</a:t>
            </a:r>
            <a:r>
              <a:rPr lang="en-US" sz="1600" i="1" baseline="-25000" dirty="0">
                <a:latin typeface="Trebuchet MS" panose="020B0603020202020204" pitchFamily="34" charset="0"/>
              </a:rPr>
              <a:t>c1</a:t>
            </a:r>
            <a:r>
              <a:rPr lang="en-US" sz="1600" i="1" dirty="0">
                <a:latin typeface="Trebuchet MS" panose="020B0603020202020204" pitchFamily="34" charset="0"/>
              </a:rPr>
              <a:t> </a:t>
            </a:r>
            <a:r>
              <a:rPr lang="en-US" sz="1600" dirty="0">
                <a:latin typeface="Trebuchet MS" panose="020B0603020202020204" pitchFamily="34" charset="0"/>
              </a:rPr>
              <a:t>is the frequency at which the maximum filamentary saturation happens for a given </a:t>
            </a:r>
            <a:r>
              <a:rPr lang="en-US" sz="1600" i="1" dirty="0">
                <a:latin typeface="Trebuchet MS" panose="020B0603020202020204" pitchFamily="34" charset="0"/>
              </a:rPr>
              <a:t>B</a:t>
            </a:r>
            <a:r>
              <a:rPr lang="en-US" sz="1600" i="1" baseline="-25000" dirty="0">
                <a:latin typeface="Trebuchet MS" panose="020B0603020202020204" pitchFamily="34" charset="0"/>
              </a:rPr>
              <a:t>a</a:t>
            </a:r>
          </a:p>
          <a:p>
            <a:pPr algn="ctr"/>
            <a:r>
              <a:rPr lang="en-US" sz="1600" dirty="0">
                <a:latin typeface="Trebuchet MS" panose="020B0603020202020204" pitchFamily="34" charset="0"/>
              </a:rPr>
              <a:t>(or)</a:t>
            </a:r>
          </a:p>
          <a:p>
            <a:r>
              <a:rPr lang="en-US" sz="1600" i="1" dirty="0">
                <a:latin typeface="Trebuchet MS" panose="020B0603020202020204" pitchFamily="34" charset="0"/>
              </a:rPr>
              <a:t>f</a:t>
            </a:r>
            <a:r>
              <a:rPr lang="en-US" sz="1600" i="1" baseline="-25000" dirty="0">
                <a:latin typeface="Trebuchet MS" panose="020B0603020202020204" pitchFamily="34" charset="0"/>
              </a:rPr>
              <a:t>c1</a:t>
            </a:r>
            <a:r>
              <a:rPr lang="en-US" sz="1600" dirty="0">
                <a:latin typeface="Trebuchet MS" panose="020B0603020202020204" pitchFamily="34" charset="0"/>
              </a:rPr>
              <a:t> is where all the filaments that can re-couple do so</a:t>
            </a:r>
          </a:p>
          <a:p>
            <a:r>
              <a:rPr lang="en-US" sz="1600" dirty="0">
                <a:latin typeface="Trebuchet MS" panose="020B0603020202020204" pitchFamily="34" charset="0"/>
              </a:rPr>
              <a:t>(although, for large </a:t>
            </a:r>
            <a:r>
              <a:rPr lang="en-US" sz="1600" i="1" dirty="0">
                <a:latin typeface="Trebuchet MS" panose="020B0603020202020204" pitchFamily="34" charset="0"/>
              </a:rPr>
              <a:t>B</a:t>
            </a:r>
            <a:r>
              <a:rPr lang="en-US" sz="1600" i="1" baseline="-25000" dirty="0">
                <a:latin typeface="Trebuchet MS" panose="020B0603020202020204" pitchFamily="34" charset="0"/>
              </a:rPr>
              <a:t>a</a:t>
            </a:r>
            <a:r>
              <a:rPr lang="en-US" sz="1600" dirty="0">
                <a:latin typeface="Trebuchet MS" panose="020B0603020202020204" pitchFamily="34" charset="0"/>
              </a:rPr>
              <a:t>, we can saturate before fc1)</a:t>
            </a:r>
          </a:p>
        </p:txBody>
      </p:sp>
    </p:spTree>
    <p:extLst>
      <p:ext uri="{BB962C8B-B14F-4D97-AF65-F5344CB8AC3E}">
        <p14:creationId xmlns:p14="http://schemas.microsoft.com/office/powerpoint/2010/main" val="333336552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Object 65">
            <a:extLst>
              <a:ext uri="{FF2B5EF4-FFF2-40B4-BE49-F238E27FC236}">
                <a16:creationId xmlns:a16="http://schemas.microsoft.com/office/drawing/2014/main" id="{B1DE0C9B-AC6B-ADC4-3B3E-9E4837D67CF9}"/>
              </a:ext>
            </a:extLst>
          </p:cNvPr>
          <p:cNvGraphicFramePr>
            <a:graphicFrameLocks noChangeAspect="1"/>
          </p:cNvGraphicFramePr>
          <p:nvPr>
            <p:extLst>
              <p:ext uri="{D42A27DB-BD31-4B8C-83A1-F6EECF244321}">
                <p14:modId xmlns:p14="http://schemas.microsoft.com/office/powerpoint/2010/main" val="844752264"/>
              </p:ext>
            </p:extLst>
          </p:nvPr>
        </p:nvGraphicFramePr>
        <p:xfrm>
          <a:off x="4275168" y="395454"/>
          <a:ext cx="4760362" cy="3720202"/>
        </p:xfrm>
        <a:graphic>
          <a:graphicData uri="http://schemas.openxmlformats.org/presentationml/2006/ole">
            <mc:AlternateContent xmlns:mc="http://schemas.openxmlformats.org/markup-compatibility/2006">
              <mc:Choice xmlns:v="urn:schemas-microsoft-com:vml" Requires="v">
                <p:oleObj name="SPW 14.0 Graph" r:id="rId2" imgW="5455827" imgH="4264020" progId="SigmaPlotGraphicObject.13">
                  <p:embed/>
                </p:oleObj>
              </mc:Choice>
              <mc:Fallback>
                <p:oleObj name="SPW 14.0 Graph" r:id="rId2" imgW="5455827" imgH="4264020" progId="SigmaPlotGraphicObject.13">
                  <p:embed/>
                  <p:pic>
                    <p:nvPicPr>
                      <p:cNvPr id="0" name=""/>
                      <p:cNvPicPr/>
                      <p:nvPr/>
                    </p:nvPicPr>
                    <p:blipFill>
                      <a:blip r:embed="rId3"/>
                      <a:stretch>
                        <a:fillRect/>
                      </a:stretch>
                    </p:blipFill>
                    <p:spPr>
                      <a:xfrm>
                        <a:off x="4275168" y="395454"/>
                        <a:ext cx="4760362" cy="3720202"/>
                      </a:xfrm>
                      <a:prstGeom prst="rect">
                        <a:avLst/>
                      </a:prstGeom>
                    </p:spPr>
                  </p:pic>
                </p:oleObj>
              </mc:Fallback>
            </mc:AlternateContent>
          </a:graphicData>
        </a:graphic>
      </p:graphicFrame>
      <p:grpSp>
        <p:nvGrpSpPr>
          <p:cNvPr id="59" name="Group 58">
            <a:extLst>
              <a:ext uri="{FF2B5EF4-FFF2-40B4-BE49-F238E27FC236}">
                <a16:creationId xmlns:a16="http://schemas.microsoft.com/office/drawing/2014/main" id="{EC198454-0732-DD7E-47E3-EC1191FB8AC6}"/>
              </a:ext>
            </a:extLst>
          </p:cNvPr>
          <p:cNvGrpSpPr/>
          <p:nvPr/>
        </p:nvGrpSpPr>
        <p:grpSpPr>
          <a:xfrm>
            <a:off x="2937250" y="3895615"/>
            <a:ext cx="2401597" cy="2982824"/>
            <a:chOff x="2855275" y="3864871"/>
            <a:chExt cx="2401597" cy="2982824"/>
          </a:xfrm>
        </p:grpSpPr>
        <p:pic>
          <p:nvPicPr>
            <p:cNvPr id="108" name="Picture 107">
              <a:extLst>
                <a:ext uri="{FF2B5EF4-FFF2-40B4-BE49-F238E27FC236}">
                  <a16:creationId xmlns:a16="http://schemas.microsoft.com/office/drawing/2014/main" id="{D295F073-6706-86BF-7242-C12AA5F9A7A6}"/>
                </a:ext>
              </a:extLst>
            </p:cNvPr>
            <p:cNvPicPr>
              <a:picLocks noChangeAspect="1"/>
            </p:cNvPicPr>
            <p:nvPr/>
          </p:nvPicPr>
          <p:blipFill>
            <a:blip r:embed="rId4"/>
            <a:stretch>
              <a:fillRect/>
            </a:stretch>
          </p:blipFill>
          <p:spPr>
            <a:xfrm>
              <a:off x="2967078" y="3864871"/>
              <a:ext cx="2289794" cy="2982824"/>
            </a:xfrm>
            <a:prstGeom prst="rect">
              <a:avLst/>
            </a:prstGeom>
          </p:spPr>
        </p:pic>
        <p:sp>
          <p:nvSpPr>
            <p:cNvPr id="44" name="TextBox 43">
              <a:extLst>
                <a:ext uri="{FF2B5EF4-FFF2-40B4-BE49-F238E27FC236}">
                  <a16:creationId xmlns:a16="http://schemas.microsoft.com/office/drawing/2014/main" id="{9D1FA104-8303-A2DB-E446-6846677277C4}"/>
                </a:ext>
              </a:extLst>
            </p:cNvPr>
            <p:cNvSpPr txBox="1"/>
            <p:nvPr/>
          </p:nvSpPr>
          <p:spPr>
            <a:xfrm rot="16200000">
              <a:off x="2344354" y="4709732"/>
              <a:ext cx="1391173" cy="369332"/>
            </a:xfrm>
            <a:prstGeom prst="rect">
              <a:avLst/>
            </a:prstGeom>
            <a:solidFill>
              <a:schemeClr val="bg1"/>
            </a:solidFill>
          </p:spPr>
          <p:txBody>
            <a:bodyPr wrap="square">
              <a:spAutoFit/>
            </a:bodyPr>
            <a:lstStyle/>
            <a:p>
              <a:r>
                <a:rPr lang="en-US" sz="1800" b="0" i="0" u="none" strike="noStrike" baseline="0" dirty="0">
                  <a:latin typeface="Times New Roman" panose="02020603050405020304" pitchFamily="18" charset="0"/>
                </a:rPr>
                <a:t>Q* = Q/</a:t>
              </a:r>
              <a:r>
                <a:rPr lang="en-US" dirty="0">
                  <a:sym typeface="Symbol" panose="05050102010706020507" pitchFamily="18" charset="2"/>
                </a:rPr>
                <a:t>B</a:t>
              </a:r>
              <a:r>
                <a:rPr lang="en-US" baseline="-25000" dirty="0">
                  <a:sym typeface="Symbol" panose="05050102010706020507" pitchFamily="18" charset="2"/>
                </a:rPr>
                <a:t>a</a:t>
              </a:r>
              <a:r>
                <a:rPr lang="en-US" baseline="30000" dirty="0">
                  <a:sym typeface="Symbol" panose="05050102010706020507" pitchFamily="18" charset="2"/>
                </a:rPr>
                <a:t>2</a:t>
              </a:r>
              <a:endParaRPr lang="en-US" baseline="30000" dirty="0"/>
            </a:p>
          </p:txBody>
        </p:sp>
        <p:sp>
          <p:nvSpPr>
            <p:cNvPr id="45" name="TextBox 44">
              <a:extLst>
                <a:ext uri="{FF2B5EF4-FFF2-40B4-BE49-F238E27FC236}">
                  <a16:creationId xmlns:a16="http://schemas.microsoft.com/office/drawing/2014/main" id="{D808403D-0A98-FDAF-BF16-E992AA1FD091}"/>
                </a:ext>
              </a:extLst>
            </p:cNvPr>
            <p:cNvSpPr txBox="1"/>
            <p:nvPr/>
          </p:nvSpPr>
          <p:spPr>
            <a:xfrm>
              <a:off x="3986871" y="6070243"/>
              <a:ext cx="504564" cy="369332"/>
            </a:xfrm>
            <a:prstGeom prst="rect">
              <a:avLst/>
            </a:prstGeom>
            <a:solidFill>
              <a:schemeClr val="bg1"/>
            </a:solidFill>
          </p:spPr>
          <p:txBody>
            <a:bodyPr wrap="square" rtlCol="0">
              <a:spAutoFit/>
            </a:bodyPr>
            <a:lstStyle/>
            <a:p>
              <a:r>
                <a:rPr lang="en-US" i="1" dirty="0"/>
                <a:t>f/f</a:t>
              </a:r>
              <a:r>
                <a:rPr lang="en-US" i="1" baseline="-25000" dirty="0"/>
                <a:t>c</a:t>
              </a:r>
            </a:p>
          </p:txBody>
        </p:sp>
      </p:grpSp>
      <p:sp>
        <p:nvSpPr>
          <p:cNvPr id="4" name="Title 1">
            <a:extLst>
              <a:ext uri="{FF2B5EF4-FFF2-40B4-BE49-F238E27FC236}">
                <a16:creationId xmlns:a16="http://schemas.microsoft.com/office/drawing/2014/main" id="{E110A10F-FAE7-446A-B15C-48365BE68751}"/>
              </a:ext>
            </a:extLst>
          </p:cNvPr>
          <p:cNvSpPr>
            <a:spLocks noGrp="1"/>
          </p:cNvSpPr>
          <p:nvPr>
            <p:ph type="title"/>
          </p:nvPr>
        </p:nvSpPr>
        <p:spPr>
          <a:xfrm>
            <a:off x="107504" y="-207404"/>
            <a:ext cx="8820980" cy="1143000"/>
          </a:xfrm>
        </p:spPr>
        <p:txBody>
          <a:bodyPr/>
          <a:lstStyle/>
          <a:p>
            <a:r>
              <a:rPr lang="en-US" sz="3200" dirty="0"/>
              <a:t>Coupling currents, and saturated regions IV</a:t>
            </a:r>
          </a:p>
        </p:txBody>
      </p:sp>
      <p:grpSp>
        <p:nvGrpSpPr>
          <p:cNvPr id="5" name="Group 4">
            <a:extLst>
              <a:ext uri="{FF2B5EF4-FFF2-40B4-BE49-F238E27FC236}">
                <a16:creationId xmlns:a16="http://schemas.microsoft.com/office/drawing/2014/main" id="{494FD571-2969-D512-4792-21B0EE293A10}"/>
              </a:ext>
            </a:extLst>
          </p:cNvPr>
          <p:cNvGrpSpPr/>
          <p:nvPr/>
        </p:nvGrpSpPr>
        <p:grpSpPr>
          <a:xfrm>
            <a:off x="323528" y="764704"/>
            <a:ext cx="3024336" cy="4248472"/>
            <a:chOff x="0" y="0"/>
            <a:chExt cx="2731770" cy="1771650"/>
          </a:xfrm>
        </p:grpSpPr>
        <p:grpSp>
          <p:nvGrpSpPr>
            <p:cNvPr id="6" name="Group 5">
              <a:extLst>
                <a:ext uri="{FF2B5EF4-FFF2-40B4-BE49-F238E27FC236}">
                  <a16:creationId xmlns:a16="http://schemas.microsoft.com/office/drawing/2014/main" id="{5A5B2089-E0B6-6B15-33E5-99C63903CC44}"/>
                </a:ext>
              </a:extLst>
            </p:cNvPr>
            <p:cNvGrpSpPr/>
            <p:nvPr/>
          </p:nvGrpSpPr>
          <p:grpSpPr>
            <a:xfrm>
              <a:off x="0" y="0"/>
              <a:ext cx="2731770" cy="1771650"/>
              <a:chOff x="0" y="0"/>
              <a:chExt cx="2731770" cy="1771650"/>
            </a:xfrm>
          </p:grpSpPr>
          <p:grpSp>
            <p:nvGrpSpPr>
              <p:cNvPr id="15" name="Group 14">
                <a:extLst>
                  <a:ext uri="{FF2B5EF4-FFF2-40B4-BE49-F238E27FC236}">
                    <a16:creationId xmlns:a16="http://schemas.microsoft.com/office/drawing/2014/main" id="{3E9A7A16-F18F-2D9E-CBE6-4F0F7106D079}"/>
                  </a:ext>
                </a:extLst>
              </p:cNvPr>
              <p:cNvGrpSpPr/>
              <p:nvPr/>
            </p:nvGrpSpPr>
            <p:grpSpPr>
              <a:xfrm>
                <a:off x="0" y="0"/>
                <a:ext cx="2731770" cy="1771650"/>
                <a:chOff x="0" y="0"/>
                <a:chExt cx="2731770" cy="1771650"/>
              </a:xfrm>
            </p:grpSpPr>
            <p:sp>
              <p:nvSpPr>
                <p:cNvPr id="17" name="Rectangle 16">
                  <a:extLst>
                    <a:ext uri="{FF2B5EF4-FFF2-40B4-BE49-F238E27FC236}">
                      <a16:creationId xmlns:a16="http://schemas.microsoft.com/office/drawing/2014/main" id="{C46D403D-E272-AC94-FB74-F6772415BFB4}"/>
                    </a:ext>
                  </a:extLst>
                </p:cNvPr>
                <p:cNvSpPr/>
                <p:nvPr/>
              </p:nvSpPr>
              <p:spPr>
                <a:xfrm>
                  <a:off x="381000" y="0"/>
                  <a:ext cx="1954530" cy="1771650"/>
                </a:xfrm>
                <a:prstGeom prst="rect">
                  <a:avLst/>
                </a:prstGeom>
                <a:solidFill>
                  <a:srgbClr val="FFC000">
                    <a:lumMod val="20000"/>
                    <a:lumOff val="80000"/>
                  </a:srgbClr>
                </a:solidFill>
                <a:ln w="12700" cap="flat" cmpd="sng" algn="ctr">
                  <a:solidFill>
                    <a:srgbClr val="FFC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8" name="Group 17">
                  <a:extLst>
                    <a:ext uri="{FF2B5EF4-FFF2-40B4-BE49-F238E27FC236}">
                      <a16:creationId xmlns:a16="http://schemas.microsoft.com/office/drawing/2014/main" id="{FAE405D8-B9A3-FF95-20D1-BBD1DC51994B}"/>
                    </a:ext>
                  </a:extLst>
                </p:cNvPr>
                <p:cNvGrpSpPr/>
                <p:nvPr/>
              </p:nvGrpSpPr>
              <p:grpSpPr>
                <a:xfrm>
                  <a:off x="502920" y="80010"/>
                  <a:ext cx="1733550" cy="1615440"/>
                  <a:chOff x="0" y="0"/>
                  <a:chExt cx="1733550" cy="1615440"/>
                </a:xfrm>
              </p:grpSpPr>
              <p:grpSp>
                <p:nvGrpSpPr>
                  <p:cNvPr id="30" name="Group 29">
                    <a:extLst>
                      <a:ext uri="{FF2B5EF4-FFF2-40B4-BE49-F238E27FC236}">
                        <a16:creationId xmlns:a16="http://schemas.microsoft.com/office/drawing/2014/main" id="{63136AD2-77C9-0950-1346-089605D49745}"/>
                      </a:ext>
                    </a:extLst>
                  </p:cNvPr>
                  <p:cNvGrpSpPr/>
                  <p:nvPr/>
                </p:nvGrpSpPr>
                <p:grpSpPr>
                  <a:xfrm>
                    <a:off x="0" y="3810"/>
                    <a:ext cx="499110" cy="1611630"/>
                    <a:chOff x="0" y="0"/>
                    <a:chExt cx="499110" cy="1611630"/>
                  </a:xfrm>
                </p:grpSpPr>
                <p:sp>
                  <p:nvSpPr>
                    <p:cNvPr id="39" name="Rectangle 38">
                      <a:extLst>
                        <a:ext uri="{FF2B5EF4-FFF2-40B4-BE49-F238E27FC236}">
                          <a16:creationId xmlns:a16="http://schemas.microsoft.com/office/drawing/2014/main" id="{DEB8DB55-5622-EC79-2C1C-2F490DA24531}"/>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a:extLst>
                        <a:ext uri="{FF2B5EF4-FFF2-40B4-BE49-F238E27FC236}">
                          <a16:creationId xmlns:a16="http://schemas.microsoft.com/office/drawing/2014/main" id="{67D2E802-D29C-B702-28F9-9717E7DC5290}"/>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a:extLst>
                        <a:ext uri="{FF2B5EF4-FFF2-40B4-BE49-F238E27FC236}">
                          <a16:creationId xmlns:a16="http://schemas.microsoft.com/office/drawing/2014/main" id="{BD66B48E-2260-A81D-4009-C931898040FB}"/>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31" name="Group 30">
                    <a:extLst>
                      <a:ext uri="{FF2B5EF4-FFF2-40B4-BE49-F238E27FC236}">
                        <a16:creationId xmlns:a16="http://schemas.microsoft.com/office/drawing/2014/main" id="{5E522F45-F512-DAF0-3D34-D733D211BBBC}"/>
                      </a:ext>
                    </a:extLst>
                  </p:cNvPr>
                  <p:cNvGrpSpPr/>
                  <p:nvPr/>
                </p:nvGrpSpPr>
                <p:grpSpPr>
                  <a:xfrm>
                    <a:off x="617220" y="0"/>
                    <a:ext cx="499110" cy="1611630"/>
                    <a:chOff x="0" y="0"/>
                    <a:chExt cx="499110" cy="1611630"/>
                  </a:xfrm>
                </p:grpSpPr>
                <p:sp>
                  <p:nvSpPr>
                    <p:cNvPr id="36" name="Rectangle 35">
                      <a:extLst>
                        <a:ext uri="{FF2B5EF4-FFF2-40B4-BE49-F238E27FC236}">
                          <a16:creationId xmlns:a16="http://schemas.microsoft.com/office/drawing/2014/main" id="{2B758354-6116-D691-1835-F0377901CE46}"/>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Rectangle 36">
                      <a:extLst>
                        <a:ext uri="{FF2B5EF4-FFF2-40B4-BE49-F238E27FC236}">
                          <a16:creationId xmlns:a16="http://schemas.microsoft.com/office/drawing/2014/main" id="{ED22626D-3804-9901-A0FA-FDB2036BAB6C}"/>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8" name="Rectangle 37">
                      <a:extLst>
                        <a:ext uri="{FF2B5EF4-FFF2-40B4-BE49-F238E27FC236}">
                          <a16:creationId xmlns:a16="http://schemas.microsoft.com/office/drawing/2014/main" id="{15266B1C-D28A-11E2-BCA5-B75D30AF6239}"/>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32" name="Group 31">
                    <a:extLst>
                      <a:ext uri="{FF2B5EF4-FFF2-40B4-BE49-F238E27FC236}">
                        <a16:creationId xmlns:a16="http://schemas.microsoft.com/office/drawing/2014/main" id="{0D649407-CEF8-5809-24B4-15E788428634}"/>
                      </a:ext>
                    </a:extLst>
                  </p:cNvPr>
                  <p:cNvGrpSpPr/>
                  <p:nvPr/>
                </p:nvGrpSpPr>
                <p:grpSpPr>
                  <a:xfrm>
                    <a:off x="1234440" y="3810"/>
                    <a:ext cx="499110" cy="1611630"/>
                    <a:chOff x="0" y="0"/>
                    <a:chExt cx="499110" cy="1611630"/>
                  </a:xfrm>
                </p:grpSpPr>
                <p:sp>
                  <p:nvSpPr>
                    <p:cNvPr id="33" name="Rectangle 32">
                      <a:extLst>
                        <a:ext uri="{FF2B5EF4-FFF2-40B4-BE49-F238E27FC236}">
                          <a16:creationId xmlns:a16="http://schemas.microsoft.com/office/drawing/2014/main" id="{7180E922-2F64-D4CA-D675-8CA2EDEF202F}"/>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a:extLst>
                        <a:ext uri="{FF2B5EF4-FFF2-40B4-BE49-F238E27FC236}">
                          <a16:creationId xmlns:a16="http://schemas.microsoft.com/office/drawing/2014/main" id="{428920A1-61DE-644C-5368-7D1AB023A6C2}"/>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Rectangle 34">
                      <a:extLst>
                        <a:ext uri="{FF2B5EF4-FFF2-40B4-BE49-F238E27FC236}">
                          <a16:creationId xmlns:a16="http://schemas.microsoft.com/office/drawing/2014/main" id="{129B79FF-C0CC-E94C-3DE4-FA8274A94DCF}"/>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cxnSp>
              <p:nvCxnSpPr>
                <p:cNvPr id="19" name="Straight Connector 18">
                  <a:extLst>
                    <a:ext uri="{FF2B5EF4-FFF2-40B4-BE49-F238E27FC236}">
                      <a16:creationId xmlns:a16="http://schemas.microsoft.com/office/drawing/2014/main" id="{21729DF9-0044-C0E8-F715-0EC8C8F7FFD9}"/>
                    </a:ext>
                  </a:extLst>
                </p:cNvPr>
                <p:cNvCxnSpPr/>
                <p:nvPr/>
              </p:nvCxnSpPr>
              <p:spPr>
                <a:xfrm flipV="1">
                  <a:off x="0" y="510540"/>
                  <a:ext cx="495300" cy="3810"/>
                </a:xfrm>
                <a:prstGeom prst="line">
                  <a:avLst/>
                </a:prstGeom>
                <a:noFill/>
                <a:ln w="25400" cap="flat" cmpd="sng" algn="ctr">
                  <a:solidFill>
                    <a:sysClr val="windowText" lastClr="000000"/>
                  </a:solidFill>
                  <a:prstDash val="solid"/>
                  <a:miter lim="800000"/>
                </a:ln>
                <a:effectLst/>
              </p:spPr>
            </p:cxnSp>
            <p:cxnSp>
              <p:nvCxnSpPr>
                <p:cNvPr id="20" name="Straight Connector 19">
                  <a:extLst>
                    <a:ext uri="{FF2B5EF4-FFF2-40B4-BE49-F238E27FC236}">
                      <a16:creationId xmlns:a16="http://schemas.microsoft.com/office/drawing/2014/main" id="{65BBE47D-77C2-9DEB-9944-7A674CD9897E}"/>
                    </a:ext>
                  </a:extLst>
                </p:cNvPr>
                <p:cNvCxnSpPr/>
                <p:nvPr/>
              </p:nvCxnSpPr>
              <p:spPr>
                <a:xfrm flipV="1">
                  <a:off x="2236470" y="510540"/>
                  <a:ext cx="495300" cy="3810"/>
                </a:xfrm>
                <a:prstGeom prst="line">
                  <a:avLst/>
                </a:prstGeom>
                <a:noFill/>
                <a:ln w="25400" cap="flat" cmpd="sng" algn="ctr">
                  <a:solidFill>
                    <a:sysClr val="windowText" lastClr="000000"/>
                  </a:solidFill>
                  <a:prstDash val="solid"/>
                  <a:miter lim="800000"/>
                </a:ln>
                <a:effectLst/>
              </p:spPr>
            </p:cxnSp>
            <p:cxnSp>
              <p:nvCxnSpPr>
                <p:cNvPr id="21" name="Straight Connector 20">
                  <a:extLst>
                    <a:ext uri="{FF2B5EF4-FFF2-40B4-BE49-F238E27FC236}">
                      <a16:creationId xmlns:a16="http://schemas.microsoft.com/office/drawing/2014/main" id="{241D10B5-00FF-3764-AA38-7753F0E7D9B2}"/>
                    </a:ext>
                  </a:extLst>
                </p:cNvPr>
                <p:cNvCxnSpPr/>
                <p:nvPr/>
              </p:nvCxnSpPr>
              <p:spPr>
                <a:xfrm>
                  <a:off x="492442" y="502920"/>
                  <a:ext cx="94298" cy="113348"/>
                </a:xfrm>
                <a:prstGeom prst="line">
                  <a:avLst/>
                </a:prstGeom>
                <a:noFill/>
                <a:ln w="25400" cap="flat" cmpd="sng" algn="ctr">
                  <a:solidFill>
                    <a:sysClr val="windowText" lastClr="000000"/>
                  </a:solidFill>
                  <a:prstDash val="solid"/>
                  <a:miter lim="800000"/>
                </a:ln>
                <a:effectLst/>
              </p:spPr>
            </p:cxnSp>
            <p:cxnSp>
              <p:nvCxnSpPr>
                <p:cNvPr id="22" name="Straight Connector 21">
                  <a:extLst>
                    <a:ext uri="{FF2B5EF4-FFF2-40B4-BE49-F238E27FC236}">
                      <a16:creationId xmlns:a16="http://schemas.microsoft.com/office/drawing/2014/main" id="{A274F92D-580C-8782-A47D-71DB29FBEE83}"/>
                    </a:ext>
                  </a:extLst>
                </p:cNvPr>
                <p:cNvCxnSpPr/>
                <p:nvPr/>
              </p:nvCxnSpPr>
              <p:spPr>
                <a:xfrm>
                  <a:off x="580072" y="614362"/>
                  <a:ext cx="137160" cy="952"/>
                </a:xfrm>
                <a:prstGeom prst="line">
                  <a:avLst/>
                </a:prstGeom>
                <a:noFill/>
                <a:ln w="25400" cap="flat" cmpd="sng" algn="ctr">
                  <a:solidFill>
                    <a:sysClr val="windowText" lastClr="000000"/>
                  </a:solidFill>
                  <a:prstDash val="solid"/>
                  <a:miter lim="800000"/>
                </a:ln>
                <a:effectLst/>
              </p:spPr>
            </p:cxnSp>
            <p:cxnSp>
              <p:nvCxnSpPr>
                <p:cNvPr id="23" name="Straight Connector 22">
                  <a:extLst>
                    <a:ext uri="{FF2B5EF4-FFF2-40B4-BE49-F238E27FC236}">
                      <a16:creationId xmlns:a16="http://schemas.microsoft.com/office/drawing/2014/main" id="{E577A4FD-E21F-9E34-5959-243D3420CD26}"/>
                    </a:ext>
                  </a:extLst>
                </p:cNvPr>
                <p:cNvCxnSpPr/>
                <p:nvPr/>
              </p:nvCxnSpPr>
              <p:spPr>
                <a:xfrm>
                  <a:off x="791527" y="715328"/>
                  <a:ext cx="127635" cy="0"/>
                </a:xfrm>
                <a:prstGeom prst="line">
                  <a:avLst/>
                </a:prstGeom>
                <a:noFill/>
                <a:ln w="25400" cap="flat" cmpd="sng" algn="ctr">
                  <a:solidFill>
                    <a:sysClr val="windowText" lastClr="000000"/>
                  </a:solidFill>
                  <a:prstDash val="solid"/>
                  <a:miter lim="800000"/>
                </a:ln>
                <a:effectLst/>
              </p:spPr>
            </p:cxnSp>
            <p:cxnSp>
              <p:nvCxnSpPr>
                <p:cNvPr id="24" name="Straight Connector 23">
                  <a:extLst>
                    <a:ext uri="{FF2B5EF4-FFF2-40B4-BE49-F238E27FC236}">
                      <a16:creationId xmlns:a16="http://schemas.microsoft.com/office/drawing/2014/main" id="{880AD3B0-F57B-414A-9F5A-A5F616219775}"/>
                    </a:ext>
                  </a:extLst>
                </p:cNvPr>
                <p:cNvCxnSpPr/>
                <p:nvPr/>
              </p:nvCxnSpPr>
              <p:spPr>
                <a:xfrm>
                  <a:off x="991552" y="818113"/>
                  <a:ext cx="125730" cy="0"/>
                </a:xfrm>
                <a:prstGeom prst="line">
                  <a:avLst/>
                </a:prstGeom>
                <a:noFill/>
                <a:ln w="25400" cap="flat" cmpd="sng" algn="ctr">
                  <a:solidFill>
                    <a:sysClr val="windowText" lastClr="000000"/>
                  </a:solidFill>
                  <a:prstDash val="solid"/>
                  <a:miter lim="800000"/>
                </a:ln>
                <a:effectLst/>
              </p:spPr>
            </p:cxnSp>
            <p:cxnSp>
              <p:nvCxnSpPr>
                <p:cNvPr id="25" name="Straight Connector 24">
                  <a:extLst>
                    <a:ext uri="{FF2B5EF4-FFF2-40B4-BE49-F238E27FC236}">
                      <a16:creationId xmlns:a16="http://schemas.microsoft.com/office/drawing/2014/main" id="{6143C206-7010-85DB-07EA-8DDBB2FEF603}"/>
                    </a:ext>
                  </a:extLst>
                </p:cNvPr>
                <p:cNvCxnSpPr/>
                <p:nvPr/>
              </p:nvCxnSpPr>
              <p:spPr>
                <a:xfrm flipV="1">
                  <a:off x="1403985" y="912822"/>
                  <a:ext cx="121920" cy="1904"/>
                </a:xfrm>
                <a:prstGeom prst="line">
                  <a:avLst/>
                </a:prstGeom>
                <a:noFill/>
                <a:ln w="25400" cap="flat" cmpd="sng" algn="ctr">
                  <a:solidFill>
                    <a:sysClr val="windowText" lastClr="000000"/>
                  </a:solidFill>
                  <a:prstDash val="solid"/>
                  <a:miter lim="800000"/>
                </a:ln>
                <a:effectLst/>
              </p:spPr>
            </p:cxnSp>
            <p:cxnSp>
              <p:nvCxnSpPr>
                <p:cNvPr id="26" name="Straight Connector 25">
                  <a:extLst>
                    <a:ext uri="{FF2B5EF4-FFF2-40B4-BE49-F238E27FC236}">
                      <a16:creationId xmlns:a16="http://schemas.microsoft.com/office/drawing/2014/main" id="{887C35E6-0F99-3BD7-1BB5-6D161D0AF5CC}"/>
                    </a:ext>
                  </a:extLst>
                </p:cNvPr>
                <p:cNvCxnSpPr/>
                <p:nvPr/>
              </p:nvCxnSpPr>
              <p:spPr>
                <a:xfrm flipV="1">
                  <a:off x="1817370" y="724535"/>
                  <a:ext cx="120015" cy="953"/>
                </a:xfrm>
                <a:prstGeom prst="line">
                  <a:avLst/>
                </a:prstGeom>
                <a:noFill/>
                <a:ln w="25400" cap="flat" cmpd="sng" algn="ctr">
                  <a:solidFill>
                    <a:sysClr val="windowText" lastClr="000000"/>
                  </a:solidFill>
                  <a:prstDash val="solid"/>
                  <a:miter lim="800000"/>
                </a:ln>
                <a:effectLst/>
              </p:spPr>
            </p:cxnSp>
            <p:cxnSp>
              <p:nvCxnSpPr>
                <p:cNvPr id="27" name="Straight Connector 26">
                  <a:extLst>
                    <a:ext uri="{FF2B5EF4-FFF2-40B4-BE49-F238E27FC236}">
                      <a16:creationId xmlns:a16="http://schemas.microsoft.com/office/drawing/2014/main" id="{6491E751-28D1-8A57-D84A-905C523639FA}"/>
                    </a:ext>
                  </a:extLst>
                </p:cNvPr>
                <p:cNvCxnSpPr/>
                <p:nvPr/>
              </p:nvCxnSpPr>
              <p:spPr>
                <a:xfrm>
                  <a:off x="1200150" y="913774"/>
                  <a:ext cx="137160" cy="952"/>
                </a:xfrm>
                <a:prstGeom prst="line">
                  <a:avLst/>
                </a:prstGeom>
                <a:noFill/>
                <a:ln w="25400" cap="flat" cmpd="sng" algn="ctr">
                  <a:solidFill>
                    <a:sysClr val="windowText" lastClr="000000"/>
                  </a:solidFill>
                  <a:prstDash val="solid"/>
                  <a:miter lim="800000"/>
                </a:ln>
                <a:effectLst/>
              </p:spPr>
            </p:cxnSp>
            <p:cxnSp>
              <p:nvCxnSpPr>
                <p:cNvPr id="28" name="Straight Connector 27">
                  <a:extLst>
                    <a:ext uri="{FF2B5EF4-FFF2-40B4-BE49-F238E27FC236}">
                      <a16:creationId xmlns:a16="http://schemas.microsoft.com/office/drawing/2014/main" id="{0BDFBAB4-5AB5-FA47-D3DB-F4BD85F2A803}"/>
                    </a:ext>
                  </a:extLst>
                </p:cNvPr>
                <p:cNvCxnSpPr/>
                <p:nvPr/>
              </p:nvCxnSpPr>
              <p:spPr>
                <a:xfrm>
                  <a:off x="1600200" y="820103"/>
                  <a:ext cx="137160" cy="952"/>
                </a:xfrm>
                <a:prstGeom prst="line">
                  <a:avLst/>
                </a:prstGeom>
                <a:noFill/>
                <a:ln w="25400" cap="flat" cmpd="sng" algn="ctr">
                  <a:solidFill>
                    <a:sysClr val="windowText" lastClr="000000"/>
                  </a:solidFill>
                  <a:prstDash val="solid"/>
                  <a:miter lim="800000"/>
                </a:ln>
                <a:effectLst/>
              </p:spPr>
            </p:cxnSp>
            <p:cxnSp>
              <p:nvCxnSpPr>
                <p:cNvPr id="29" name="Straight Connector 28">
                  <a:extLst>
                    <a:ext uri="{FF2B5EF4-FFF2-40B4-BE49-F238E27FC236}">
                      <a16:creationId xmlns:a16="http://schemas.microsoft.com/office/drawing/2014/main" id="{EF736E2C-5F48-B3BC-E5D2-4E0FBAA9BB5C}"/>
                    </a:ext>
                  </a:extLst>
                </p:cNvPr>
                <p:cNvCxnSpPr/>
                <p:nvPr/>
              </p:nvCxnSpPr>
              <p:spPr>
                <a:xfrm flipV="1">
                  <a:off x="2018347" y="632460"/>
                  <a:ext cx="132715" cy="1"/>
                </a:xfrm>
                <a:prstGeom prst="line">
                  <a:avLst/>
                </a:prstGeom>
                <a:noFill/>
                <a:ln w="25400" cap="flat" cmpd="sng" algn="ctr">
                  <a:solidFill>
                    <a:sysClr val="windowText" lastClr="000000"/>
                  </a:solidFill>
                  <a:prstDash val="solid"/>
                  <a:miter lim="800000"/>
                </a:ln>
                <a:effectLst/>
              </p:spPr>
            </p:cxnSp>
          </p:grpSp>
          <p:cxnSp>
            <p:nvCxnSpPr>
              <p:cNvPr id="16" name="Straight Connector 15">
                <a:extLst>
                  <a:ext uri="{FF2B5EF4-FFF2-40B4-BE49-F238E27FC236}">
                    <a16:creationId xmlns:a16="http://schemas.microsoft.com/office/drawing/2014/main" id="{4F905DD8-0DE5-AB30-7F2F-338F23DA04E9}"/>
                  </a:ext>
                </a:extLst>
              </p:cNvPr>
              <p:cNvCxnSpPr/>
              <p:nvPr/>
            </p:nvCxnSpPr>
            <p:spPr>
              <a:xfrm>
                <a:off x="1318263" y="906780"/>
                <a:ext cx="51620" cy="55245"/>
              </a:xfrm>
              <a:prstGeom prst="line">
                <a:avLst/>
              </a:prstGeom>
              <a:noFill/>
              <a:ln w="25400" cap="flat" cmpd="sng" algn="ctr">
                <a:solidFill>
                  <a:sysClr val="windowText" lastClr="000000"/>
                </a:solidFill>
                <a:prstDash val="solid"/>
                <a:miter lim="800000"/>
              </a:ln>
              <a:effectLst/>
            </p:spPr>
          </p:cxnSp>
        </p:grpSp>
        <p:cxnSp>
          <p:nvCxnSpPr>
            <p:cNvPr id="7" name="Straight Connector 6">
              <a:extLst>
                <a:ext uri="{FF2B5EF4-FFF2-40B4-BE49-F238E27FC236}">
                  <a16:creationId xmlns:a16="http://schemas.microsoft.com/office/drawing/2014/main" id="{F47842CB-CD6D-63C8-A0BA-B3AA8AF15953}"/>
                </a:ext>
              </a:extLst>
            </p:cNvPr>
            <p:cNvCxnSpPr/>
            <p:nvPr/>
          </p:nvCxnSpPr>
          <p:spPr>
            <a:xfrm>
              <a:off x="704850" y="613410"/>
              <a:ext cx="94298" cy="113348"/>
            </a:xfrm>
            <a:prstGeom prst="line">
              <a:avLst/>
            </a:prstGeom>
            <a:noFill/>
            <a:ln w="25400" cap="flat" cmpd="sng" algn="ctr">
              <a:solidFill>
                <a:sysClr val="windowText" lastClr="000000"/>
              </a:solidFill>
              <a:prstDash val="solid"/>
              <a:miter lim="800000"/>
            </a:ln>
            <a:effectLst/>
          </p:spPr>
        </p:cxnSp>
        <p:cxnSp>
          <p:nvCxnSpPr>
            <p:cNvPr id="8" name="Straight Connector 7">
              <a:extLst>
                <a:ext uri="{FF2B5EF4-FFF2-40B4-BE49-F238E27FC236}">
                  <a16:creationId xmlns:a16="http://schemas.microsoft.com/office/drawing/2014/main" id="{C569A158-7C06-B8A7-5DE7-D154B75C06FF}"/>
                </a:ext>
              </a:extLst>
            </p:cNvPr>
            <p:cNvCxnSpPr/>
            <p:nvPr/>
          </p:nvCxnSpPr>
          <p:spPr>
            <a:xfrm>
              <a:off x="910590" y="716280"/>
              <a:ext cx="94298" cy="113348"/>
            </a:xfrm>
            <a:prstGeom prst="line">
              <a:avLst/>
            </a:prstGeom>
            <a:noFill/>
            <a:ln w="25400" cap="flat" cmpd="sng" algn="ctr">
              <a:solidFill>
                <a:sysClr val="windowText" lastClr="000000"/>
              </a:solidFill>
              <a:prstDash val="solid"/>
              <a:miter lim="800000"/>
            </a:ln>
            <a:effectLst/>
          </p:spPr>
        </p:cxnSp>
        <p:cxnSp>
          <p:nvCxnSpPr>
            <p:cNvPr id="9" name="Straight Connector 8">
              <a:extLst>
                <a:ext uri="{FF2B5EF4-FFF2-40B4-BE49-F238E27FC236}">
                  <a16:creationId xmlns:a16="http://schemas.microsoft.com/office/drawing/2014/main" id="{B7738547-7F86-B01F-41F0-8058BC4BD7E6}"/>
                </a:ext>
              </a:extLst>
            </p:cNvPr>
            <p:cNvCxnSpPr/>
            <p:nvPr/>
          </p:nvCxnSpPr>
          <p:spPr>
            <a:xfrm>
              <a:off x="1116330" y="819150"/>
              <a:ext cx="94298" cy="113348"/>
            </a:xfrm>
            <a:prstGeom prst="line">
              <a:avLst/>
            </a:prstGeom>
            <a:noFill/>
            <a:ln w="25400" cap="flat" cmpd="sng" algn="ctr">
              <a:solidFill>
                <a:sysClr val="windowText" lastClr="000000"/>
              </a:solidFill>
              <a:prstDash val="solid"/>
              <a:miter lim="800000"/>
            </a:ln>
            <a:effectLst/>
          </p:spPr>
        </p:cxnSp>
        <p:cxnSp>
          <p:nvCxnSpPr>
            <p:cNvPr id="10" name="Straight Connector 9">
              <a:extLst>
                <a:ext uri="{FF2B5EF4-FFF2-40B4-BE49-F238E27FC236}">
                  <a16:creationId xmlns:a16="http://schemas.microsoft.com/office/drawing/2014/main" id="{88A2068E-91DA-B38F-9696-FFAB1CEB66EC}"/>
                </a:ext>
              </a:extLst>
            </p:cNvPr>
            <p:cNvCxnSpPr/>
            <p:nvPr/>
          </p:nvCxnSpPr>
          <p:spPr>
            <a:xfrm flipV="1">
              <a:off x="1367790" y="910590"/>
              <a:ext cx="45720" cy="43815"/>
            </a:xfrm>
            <a:prstGeom prst="line">
              <a:avLst/>
            </a:prstGeom>
            <a:noFill/>
            <a:ln w="25400" cap="flat" cmpd="sng" algn="ctr">
              <a:solidFill>
                <a:sysClr val="windowText" lastClr="000000"/>
              </a:solidFill>
              <a:prstDash val="solid"/>
              <a:miter lim="800000"/>
            </a:ln>
            <a:effectLst/>
          </p:spPr>
        </p:cxnSp>
        <p:cxnSp>
          <p:nvCxnSpPr>
            <p:cNvPr id="11" name="Straight Connector 10">
              <a:extLst>
                <a:ext uri="{FF2B5EF4-FFF2-40B4-BE49-F238E27FC236}">
                  <a16:creationId xmlns:a16="http://schemas.microsoft.com/office/drawing/2014/main" id="{355DDF99-7658-A5F9-8C8D-E495A3875580}"/>
                </a:ext>
              </a:extLst>
            </p:cNvPr>
            <p:cNvCxnSpPr/>
            <p:nvPr/>
          </p:nvCxnSpPr>
          <p:spPr>
            <a:xfrm flipH="1">
              <a:off x="1527810" y="819150"/>
              <a:ext cx="82550" cy="100012"/>
            </a:xfrm>
            <a:prstGeom prst="line">
              <a:avLst/>
            </a:prstGeom>
            <a:noFill/>
            <a:ln w="25400" cap="flat" cmpd="sng" algn="ctr">
              <a:solidFill>
                <a:sysClr val="windowText" lastClr="000000"/>
              </a:solidFill>
              <a:prstDash val="solid"/>
              <a:miter lim="800000"/>
            </a:ln>
            <a:effectLst/>
          </p:spPr>
        </p:cxnSp>
        <p:cxnSp>
          <p:nvCxnSpPr>
            <p:cNvPr id="12" name="Straight Connector 11">
              <a:extLst>
                <a:ext uri="{FF2B5EF4-FFF2-40B4-BE49-F238E27FC236}">
                  <a16:creationId xmlns:a16="http://schemas.microsoft.com/office/drawing/2014/main" id="{CCB7739C-83C9-0AAD-4368-34DBB2B86DC2}"/>
                </a:ext>
              </a:extLst>
            </p:cNvPr>
            <p:cNvCxnSpPr/>
            <p:nvPr/>
          </p:nvCxnSpPr>
          <p:spPr>
            <a:xfrm flipH="1">
              <a:off x="1737360" y="727710"/>
              <a:ext cx="82550" cy="100012"/>
            </a:xfrm>
            <a:prstGeom prst="line">
              <a:avLst/>
            </a:prstGeom>
            <a:noFill/>
            <a:ln w="25400" cap="flat" cmpd="sng" algn="ctr">
              <a:solidFill>
                <a:sysClr val="windowText" lastClr="000000"/>
              </a:solidFill>
              <a:prstDash val="solid"/>
              <a:miter lim="800000"/>
            </a:ln>
            <a:effectLst/>
          </p:spPr>
        </p:cxnSp>
        <p:cxnSp>
          <p:nvCxnSpPr>
            <p:cNvPr id="13" name="Straight Connector 12">
              <a:extLst>
                <a:ext uri="{FF2B5EF4-FFF2-40B4-BE49-F238E27FC236}">
                  <a16:creationId xmlns:a16="http://schemas.microsoft.com/office/drawing/2014/main" id="{E700A7B1-F52A-2AE6-C102-6CDE3A44E595}"/>
                </a:ext>
              </a:extLst>
            </p:cNvPr>
            <p:cNvCxnSpPr/>
            <p:nvPr/>
          </p:nvCxnSpPr>
          <p:spPr>
            <a:xfrm flipH="1">
              <a:off x="1939290" y="628650"/>
              <a:ext cx="87312" cy="98107"/>
            </a:xfrm>
            <a:prstGeom prst="line">
              <a:avLst/>
            </a:prstGeom>
            <a:noFill/>
            <a:ln w="25400" cap="flat" cmpd="sng" algn="ctr">
              <a:solidFill>
                <a:sysClr val="windowText" lastClr="000000"/>
              </a:solidFill>
              <a:prstDash val="solid"/>
              <a:miter lim="800000"/>
            </a:ln>
            <a:effectLst/>
          </p:spPr>
        </p:cxnSp>
        <p:cxnSp>
          <p:nvCxnSpPr>
            <p:cNvPr id="14" name="Straight Connector 13">
              <a:extLst>
                <a:ext uri="{FF2B5EF4-FFF2-40B4-BE49-F238E27FC236}">
                  <a16:creationId xmlns:a16="http://schemas.microsoft.com/office/drawing/2014/main" id="{F646FE03-8387-0060-EF91-B23E22AB5491}"/>
                </a:ext>
              </a:extLst>
            </p:cNvPr>
            <p:cNvCxnSpPr/>
            <p:nvPr/>
          </p:nvCxnSpPr>
          <p:spPr>
            <a:xfrm flipH="1">
              <a:off x="2148840" y="518160"/>
              <a:ext cx="94615" cy="113983"/>
            </a:xfrm>
            <a:prstGeom prst="line">
              <a:avLst/>
            </a:prstGeom>
            <a:noFill/>
            <a:ln w="25400" cap="flat" cmpd="sng" algn="ctr">
              <a:solidFill>
                <a:sysClr val="windowText" lastClr="000000"/>
              </a:solidFill>
              <a:prstDash val="solid"/>
              <a:miter lim="800000"/>
            </a:ln>
            <a:effectLst/>
          </p:spPr>
        </p:cxnSp>
      </p:grpSp>
      <p:cxnSp>
        <p:nvCxnSpPr>
          <p:cNvPr id="43" name="Straight Connector 42">
            <a:extLst>
              <a:ext uri="{FF2B5EF4-FFF2-40B4-BE49-F238E27FC236}">
                <a16:creationId xmlns:a16="http://schemas.microsoft.com/office/drawing/2014/main" id="{942CEA53-C33D-B92F-AE53-8F9AF2949E24}"/>
              </a:ext>
            </a:extLst>
          </p:cNvPr>
          <p:cNvCxnSpPr>
            <a:cxnSpLocks/>
          </p:cNvCxnSpPr>
          <p:nvPr/>
        </p:nvCxnSpPr>
        <p:spPr bwMode="auto">
          <a:xfrm>
            <a:off x="323528" y="3053397"/>
            <a:ext cx="3024336" cy="1017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466FFF13-28DB-2CBD-4029-7DA8B99F497F}"/>
              </a:ext>
            </a:extLst>
          </p:cNvPr>
          <p:cNvCxnSpPr/>
          <p:nvPr/>
        </p:nvCxnSpPr>
        <p:spPr>
          <a:xfrm flipV="1">
            <a:off x="2799518" y="2797573"/>
            <a:ext cx="548345" cy="9136"/>
          </a:xfrm>
          <a:prstGeom prst="line">
            <a:avLst/>
          </a:prstGeom>
          <a:noFill/>
          <a:ln w="25400" cap="flat" cmpd="sng" algn="ctr">
            <a:solidFill>
              <a:sysClr val="windowText" lastClr="000000"/>
            </a:solidFill>
            <a:prstDash val="solid"/>
            <a:miter lim="800000"/>
          </a:ln>
          <a:effectLst/>
        </p:spPr>
      </p:cxnSp>
      <p:cxnSp>
        <p:nvCxnSpPr>
          <p:cNvPr id="47" name="Straight Connector 46">
            <a:extLst>
              <a:ext uri="{FF2B5EF4-FFF2-40B4-BE49-F238E27FC236}">
                <a16:creationId xmlns:a16="http://schemas.microsoft.com/office/drawing/2014/main" id="{5EAB65EA-93D6-A39E-B220-69A8A2395571}"/>
              </a:ext>
            </a:extLst>
          </p:cNvPr>
          <p:cNvCxnSpPr/>
          <p:nvPr/>
        </p:nvCxnSpPr>
        <p:spPr>
          <a:xfrm flipH="1">
            <a:off x="2702504" y="2798335"/>
            <a:ext cx="104748" cy="273335"/>
          </a:xfrm>
          <a:prstGeom prst="line">
            <a:avLst/>
          </a:prstGeom>
          <a:noFill/>
          <a:ln w="25400" cap="flat" cmpd="sng" algn="ctr">
            <a:solidFill>
              <a:sysClr val="windowText" lastClr="000000"/>
            </a:solidFill>
            <a:prstDash val="solid"/>
            <a:miter lim="800000"/>
          </a:ln>
          <a:effectLst/>
        </p:spPr>
      </p:cxnSp>
      <p:cxnSp>
        <p:nvCxnSpPr>
          <p:cNvPr id="48" name="Straight Connector 47">
            <a:extLst>
              <a:ext uri="{FF2B5EF4-FFF2-40B4-BE49-F238E27FC236}">
                <a16:creationId xmlns:a16="http://schemas.microsoft.com/office/drawing/2014/main" id="{2108D493-BB5B-7D8B-7BA9-175FB5B7F49E}"/>
              </a:ext>
            </a:extLst>
          </p:cNvPr>
          <p:cNvCxnSpPr/>
          <p:nvPr/>
        </p:nvCxnSpPr>
        <p:spPr>
          <a:xfrm>
            <a:off x="872084" y="2773489"/>
            <a:ext cx="104397" cy="271812"/>
          </a:xfrm>
          <a:prstGeom prst="line">
            <a:avLst/>
          </a:prstGeom>
          <a:noFill/>
          <a:ln w="25400" cap="flat" cmpd="sng" algn="ctr">
            <a:solidFill>
              <a:sysClr val="windowText" lastClr="000000"/>
            </a:solidFill>
            <a:prstDash val="solid"/>
            <a:miter lim="800000"/>
          </a:ln>
          <a:effectLst/>
        </p:spPr>
      </p:cxnSp>
      <p:cxnSp>
        <p:nvCxnSpPr>
          <p:cNvPr id="49" name="Straight Connector 48">
            <a:extLst>
              <a:ext uri="{FF2B5EF4-FFF2-40B4-BE49-F238E27FC236}">
                <a16:creationId xmlns:a16="http://schemas.microsoft.com/office/drawing/2014/main" id="{154917CE-47EE-661B-18AC-D134792B4954}"/>
              </a:ext>
            </a:extLst>
          </p:cNvPr>
          <p:cNvCxnSpPr/>
          <p:nvPr/>
        </p:nvCxnSpPr>
        <p:spPr>
          <a:xfrm flipV="1">
            <a:off x="326164" y="2777323"/>
            <a:ext cx="548345" cy="9136"/>
          </a:xfrm>
          <a:prstGeom prst="line">
            <a:avLst/>
          </a:prstGeom>
          <a:noFill/>
          <a:ln w="25400" cap="flat" cmpd="sng" algn="ctr">
            <a:solidFill>
              <a:sysClr val="windowText" lastClr="000000"/>
            </a:solidFill>
            <a:prstDash val="solid"/>
            <a:miter lim="800000"/>
          </a:ln>
          <a:effectLst/>
        </p:spPr>
      </p:cxnSp>
      <p:cxnSp>
        <p:nvCxnSpPr>
          <p:cNvPr id="50" name="Straight Connector 49">
            <a:extLst>
              <a:ext uri="{FF2B5EF4-FFF2-40B4-BE49-F238E27FC236}">
                <a16:creationId xmlns:a16="http://schemas.microsoft.com/office/drawing/2014/main" id="{831DB2B2-7441-6E9E-C191-93F62DC12114}"/>
              </a:ext>
            </a:extLst>
          </p:cNvPr>
          <p:cNvCxnSpPr/>
          <p:nvPr/>
        </p:nvCxnSpPr>
        <p:spPr>
          <a:xfrm flipV="1">
            <a:off x="2799518" y="2529990"/>
            <a:ext cx="548345" cy="9136"/>
          </a:xfrm>
          <a:prstGeom prst="line">
            <a:avLst/>
          </a:prstGeom>
          <a:noFill/>
          <a:ln w="2540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ECBB1AC7-60A6-E9F6-02F7-9DB444F58C69}"/>
              </a:ext>
            </a:extLst>
          </p:cNvPr>
          <p:cNvCxnSpPr/>
          <p:nvPr/>
        </p:nvCxnSpPr>
        <p:spPr>
          <a:xfrm flipV="1">
            <a:off x="2558034" y="2822358"/>
            <a:ext cx="146928" cy="2"/>
          </a:xfrm>
          <a:prstGeom prst="line">
            <a:avLst/>
          </a:prstGeom>
          <a:noFill/>
          <a:ln w="25400" cap="flat" cmpd="sng" algn="ctr">
            <a:solidFill>
              <a:sysClr val="windowText" lastClr="000000"/>
            </a:solidFill>
            <a:prstDash val="solid"/>
            <a:miter lim="800000"/>
          </a:ln>
          <a:effectLst/>
        </p:spPr>
      </p:cxnSp>
      <p:cxnSp>
        <p:nvCxnSpPr>
          <p:cNvPr id="52" name="Straight Connector 51">
            <a:extLst>
              <a:ext uri="{FF2B5EF4-FFF2-40B4-BE49-F238E27FC236}">
                <a16:creationId xmlns:a16="http://schemas.microsoft.com/office/drawing/2014/main" id="{83ED8E88-91EE-526E-960C-8E6EA134DF52}"/>
              </a:ext>
            </a:extLst>
          </p:cNvPr>
          <p:cNvCxnSpPr/>
          <p:nvPr/>
        </p:nvCxnSpPr>
        <p:spPr>
          <a:xfrm flipH="1">
            <a:off x="2470510" y="2813221"/>
            <a:ext cx="96663" cy="235264"/>
          </a:xfrm>
          <a:prstGeom prst="line">
            <a:avLst/>
          </a:prstGeom>
          <a:noFill/>
          <a:ln w="25400" cap="flat" cmpd="sng" algn="ctr">
            <a:solidFill>
              <a:sysClr val="windowText" lastClr="000000"/>
            </a:solidFill>
            <a:prstDash val="solid"/>
            <a:miter lim="800000"/>
          </a:ln>
          <a:effectLst/>
        </p:spPr>
      </p:cxnSp>
      <p:cxnSp>
        <p:nvCxnSpPr>
          <p:cNvPr id="53" name="Straight Connector 52">
            <a:extLst>
              <a:ext uri="{FF2B5EF4-FFF2-40B4-BE49-F238E27FC236}">
                <a16:creationId xmlns:a16="http://schemas.microsoft.com/office/drawing/2014/main" id="{2A68C299-45D7-35DD-CD23-3F272922B201}"/>
              </a:ext>
            </a:extLst>
          </p:cNvPr>
          <p:cNvCxnSpPr/>
          <p:nvPr/>
        </p:nvCxnSpPr>
        <p:spPr>
          <a:xfrm flipH="1">
            <a:off x="2702503" y="2548263"/>
            <a:ext cx="104748" cy="273335"/>
          </a:xfrm>
          <a:prstGeom prst="line">
            <a:avLst/>
          </a:prstGeom>
          <a:noFill/>
          <a:ln w="25400" cap="flat" cmpd="sng" algn="ctr">
            <a:solidFill>
              <a:sysClr val="windowText" lastClr="000000"/>
            </a:solidFill>
            <a:prstDash val="solid"/>
            <a:miter lim="800000"/>
          </a:ln>
          <a:effectLst/>
        </p:spPr>
      </p:cxnSp>
      <p:cxnSp>
        <p:nvCxnSpPr>
          <p:cNvPr id="54" name="Straight Connector 53">
            <a:extLst>
              <a:ext uri="{FF2B5EF4-FFF2-40B4-BE49-F238E27FC236}">
                <a16:creationId xmlns:a16="http://schemas.microsoft.com/office/drawing/2014/main" id="{035A9691-6144-20D3-42B5-0AEAED544EC7}"/>
              </a:ext>
            </a:extLst>
          </p:cNvPr>
          <p:cNvCxnSpPr/>
          <p:nvPr/>
        </p:nvCxnSpPr>
        <p:spPr>
          <a:xfrm flipV="1">
            <a:off x="317729" y="2532618"/>
            <a:ext cx="548345" cy="9136"/>
          </a:xfrm>
          <a:prstGeom prst="line">
            <a:avLst/>
          </a:prstGeom>
          <a:noFill/>
          <a:ln w="25400" cap="flat" cmpd="sng" algn="ctr">
            <a:solidFill>
              <a:sysClr val="windowText" lastClr="000000"/>
            </a:solidFill>
            <a:prstDash val="solid"/>
            <a:miter lim="800000"/>
          </a:ln>
          <a:effectLst/>
        </p:spPr>
      </p:cxnSp>
      <p:cxnSp>
        <p:nvCxnSpPr>
          <p:cNvPr id="55" name="Straight Connector 54">
            <a:extLst>
              <a:ext uri="{FF2B5EF4-FFF2-40B4-BE49-F238E27FC236}">
                <a16:creationId xmlns:a16="http://schemas.microsoft.com/office/drawing/2014/main" id="{C13C0B6A-641F-10F4-57A1-3D8D9AFD73EF}"/>
              </a:ext>
            </a:extLst>
          </p:cNvPr>
          <p:cNvCxnSpPr/>
          <p:nvPr/>
        </p:nvCxnSpPr>
        <p:spPr>
          <a:xfrm>
            <a:off x="862910" y="2514345"/>
            <a:ext cx="104397" cy="271812"/>
          </a:xfrm>
          <a:prstGeom prst="line">
            <a:avLst/>
          </a:prstGeom>
          <a:noFill/>
          <a:ln w="25400" cap="flat" cmpd="sng" algn="ctr">
            <a:solidFill>
              <a:sysClr val="windowText" lastClr="000000"/>
            </a:solidFill>
            <a:prstDash val="solid"/>
            <a:miter lim="800000"/>
          </a:ln>
          <a:effectLst/>
        </p:spPr>
      </p:cxnSp>
      <p:cxnSp>
        <p:nvCxnSpPr>
          <p:cNvPr id="56" name="Straight Connector 55">
            <a:extLst>
              <a:ext uri="{FF2B5EF4-FFF2-40B4-BE49-F238E27FC236}">
                <a16:creationId xmlns:a16="http://schemas.microsoft.com/office/drawing/2014/main" id="{70700AD8-F9E4-7EDB-59D2-CF58B7B5F0B1}"/>
              </a:ext>
            </a:extLst>
          </p:cNvPr>
          <p:cNvCxnSpPr/>
          <p:nvPr/>
        </p:nvCxnSpPr>
        <p:spPr>
          <a:xfrm>
            <a:off x="959925" y="2781586"/>
            <a:ext cx="151850" cy="2283"/>
          </a:xfrm>
          <a:prstGeom prst="line">
            <a:avLst/>
          </a:prstGeom>
          <a:noFill/>
          <a:ln w="25400" cap="flat" cmpd="sng" algn="ctr">
            <a:solidFill>
              <a:sysClr val="windowText" lastClr="000000"/>
            </a:solidFill>
            <a:prstDash val="solid"/>
            <a:miter lim="800000"/>
          </a:ln>
          <a:effectLst/>
        </p:spPr>
      </p:cxnSp>
      <p:cxnSp>
        <p:nvCxnSpPr>
          <p:cNvPr id="57" name="Straight Connector 56">
            <a:extLst>
              <a:ext uri="{FF2B5EF4-FFF2-40B4-BE49-F238E27FC236}">
                <a16:creationId xmlns:a16="http://schemas.microsoft.com/office/drawing/2014/main" id="{2BE3156B-DDE0-F67C-1D60-C7CEE1AC76CC}"/>
              </a:ext>
            </a:extLst>
          </p:cNvPr>
          <p:cNvCxnSpPr/>
          <p:nvPr/>
        </p:nvCxnSpPr>
        <p:spPr>
          <a:xfrm>
            <a:off x="1098067" y="2779303"/>
            <a:ext cx="104397" cy="271812"/>
          </a:xfrm>
          <a:prstGeom prst="line">
            <a:avLst/>
          </a:prstGeom>
          <a:noFill/>
          <a:ln w="25400" cap="flat" cmpd="sng" algn="ctr">
            <a:solidFill>
              <a:sysClr val="windowText" lastClr="000000"/>
            </a:solidFill>
            <a:prstDash val="solid"/>
            <a:miter lim="800000"/>
          </a:ln>
          <a:effectLst/>
        </p:spPr>
      </p:cxnSp>
      <p:sp>
        <p:nvSpPr>
          <p:cNvPr id="58" name="TextBox 57">
            <a:extLst>
              <a:ext uri="{FF2B5EF4-FFF2-40B4-BE49-F238E27FC236}">
                <a16:creationId xmlns:a16="http://schemas.microsoft.com/office/drawing/2014/main" id="{77B2ECB2-FB54-1AFD-F819-8761B3EAFAFC}"/>
              </a:ext>
            </a:extLst>
          </p:cNvPr>
          <p:cNvSpPr txBox="1"/>
          <p:nvPr/>
        </p:nvSpPr>
        <p:spPr>
          <a:xfrm>
            <a:off x="3407036" y="2724729"/>
            <a:ext cx="664945" cy="369332"/>
          </a:xfrm>
          <a:prstGeom prst="rect">
            <a:avLst/>
          </a:prstGeom>
          <a:noFill/>
        </p:spPr>
        <p:txBody>
          <a:bodyPr wrap="square" rtlCol="0">
            <a:spAutoFit/>
          </a:bodyPr>
          <a:lstStyle/>
          <a:p>
            <a:r>
              <a:rPr lang="en-US" dirty="0"/>
              <a:t>2</a:t>
            </a:r>
            <a:r>
              <a:rPr lang="en-US" i="1" dirty="0"/>
              <a:t>B</a:t>
            </a:r>
            <a:r>
              <a:rPr lang="en-US" i="1" baseline="-25000" dirty="0"/>
              <a:t>pf</a:t>
            </a:r>
          </a:p>
        </p:txBody>
      </p:sp>
      <p:cxnSp>
        <p:nvCxnSpPr>
          <p:cNvPr id="60" name="Straight Arrow Connector 59">
            <a:extLst>
              <a:ext uri="{FF2B5EF4-FFF2-40B4-BE49-F238E27FC236}">
                <a16:creationId xmlns:a16="http://schemas.microsoft.com/office/drawing/2014/main" id="{78BF57BD-CAEB-DE1D-720A-7D8852D305B6}"/>
              </a:ext>
            </a:extLst>
          </p:cNvPr>
          <p:cNvCxnSpPr/>
          <p:nvPr/>
        </p:nvCxnSpPr>
        <p:spPr bwMode="auto">
          <a:xfrm flipV="1">
            <a:off x="3311860" y="2815439"/>
            <a:ext cx="0" cy="223703"/>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61" name="TextBox 60">
            <a:extLst>
              <a:ext uri="{FF2B5EF4-FFF2-40B4-BE49-F238E27FC236}">
                <a16:creationId xmlns:a16="http://schemas.microsoft.com/office/drawing/2014/main" id="{06C9BBFD-188D-B82F-40F5-3E7F3C973466}"/>
              </a:ext>
            </a:extLst>
          </p:cNvPr>
          <p:cNvSpPr txBox="1"/>
          <p:nvPr/>
        </p:nvSpPr>
        <p:spPr>
          <a:xfrm>
            <a:off x="3407035" y="1812024"/>
            <a:ext cx="840927" cy="369332"/>
          </a:xfrm>
          <a:prstGeom prst="rect">
            <a:avLst/>
          </a:prstGeom>
          <a:noFill/>
        </p:spPr>
        <p:txBody>
          <a:bodyPr wrap="square" rtlCol="0">
            <a:spAutoFit/>
          </a:bodyPr>
          <a:lstStyle/>
          <a:p>
            <a:r>
              <a:rPr lang="en-US" i="1" dirty="0"/>
              <a:t>B</a:t>
            </a:r>
            <a:r>
              <a:rPr lang="en-US" i="1" baseline="-25000" dirty="0"/>
              <a:t>ps</a:t>
            </a:r>
          </a:p>
        </p:txBody>
      </p:sp>
      <p:cxnSp>
        <p:nvCxnSpPr>
          <p:cNvPr id="62" name="Straight Arrow Connector 61">
            <a:extLst>
              <a:ext uri="{FF2B5EF4-FFF2-40B4-BE49-F238E27FC236}">
                <a16:creationId xmlns:a16="http://schemas.microsoft.com/office/drawing/2014/main" id="{86606E32-5D02-DC1C-8CE3-E14D16C21AB0}"/>
              </a:ext>
            </a:extLst>
          </p:cNvPr>
          <p:cNvCxnSpPr>
            <a:cxnSpLocks/>
          </p:cNvCxnSpPr>
          <p:nvPr/>
        </p:nvCxnSpPr>
        <p:spPr bwMode="auto">
          <a:xfrm flipV="1">
            <a:off x="3203848" y="2567122"/>
            <a:ext cx="0" cy="472019"/>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64" name="TextBox 63">
            <a:extLst>
              <a:ext uri="{FF2B5EF4-FFF2-40B4-BE49-F238E27FC236}">
                <a16:creationId xmlns:a16="http://schemas.microsoft.com/office/drawing/2014/main" id="{384D07ED-2887-965F-C93F-40554169F3B3}"/>
              </a:ext>
            </a:extLst>
          </p:cNvPr>
          <p:cNvSpPr txBox="1"/>
          <p:nvPr/>
        </p:nvSpPr>
        <p:spPr>
          <a:xfrm>
            <a:off x="3407035" y="2452247"/>
            <a:ext cx="840927" cy="369332"/>
          </a:xfrm>
          <a:prstGeom prst="rect">
            <a:avLst/>
          </a:prstGeom>
          <a:noFill/>
        </p:spPr>
        <p:txBody>
          <a:bodyPr wrap="square" rtlCol="0">
            <a:spAutoFit/>
          </a:bodyPr>
          <a:lstStyle/>
          <a:p>
            <a:r>
              <a:rPr lang="en-US" dirty="0"/>
              <a:t>2</a:t>
            </a:r>
            <a:r>
              <a:rPr lang="en-US" i="1" dirty="0"/>
              <a:t>nB</a:t>
            </a:r>
            <a:r>
              <a:rPr lang="en-US" i="1" baseline="-25000" dirty="0"/>
              <a:t>pf</a:t>
            </a:r>
          </a:p>
        </p:txBody>
      </p:sp>
      <p:cxnSp>
        <p:nvCxnSpPr>
          <p:cNvPr id="65" name="Straight Arrow Connector 64">
            <a:extLst>
              <a:ext uri="{FF2B5EF4-FFF2-40B4-BE49-F238E27FC236}">
                <a16:creationId xmlns:a16="http://schemas.microsoft.com/office/drawing/2014/main" id="{073FCADB-9FB7-17C0-ABFA-B82A66174EAF}"/>
              </a:ext>
            </a:extLst>
          </p:cNvPr>
          <p:cNvCxnSpPr>
            <a:cxnSpLocks/>
          </p:cNvCxnSpPr>
          <p:nvPr/>
        </p:nvCxnSpPr>
        <p:spPr bwMode="auto">
          <a:xfrm flipV="1">
            <a:off x="3095836" y="2027062"/>
            <a:ext cx="0" cy="1005855"/>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cxnSp>
        <p:nvCxnSpPr>
          <p:cNvPr id="67" name="Straight Connector 66">
            <a:extLst>
              <a:ext uri="{FF2B5EF4-FFF2-40B4-BE49-F238E27FC236}">
                <a16:creationId xmlns:a16="http://schemas.microsoft.com/office/drawing/2014/main" id="{01B8D4A1-8599-7E2A-C291-20908776FCD8}"/>
              </a:ext>
            </a:extLst>
          </p:cNvPr>
          <p:cNvCxnSpPr/>
          <p:nvPr/>
        </p:nvCxnSpPr>
        <p:spPr>
          <a:xfrm flipV="1">
            <a:off x="323335" y="1093607"/>
            <a:ext cx="548345" cy="9136"/>
          </a:xfrm>
          <a:prstGeom prst="line">
            <a:avLst/>
          </a:prstGeom>
          <a:noFill/>
          <a:ln w="25400" cap="flat" cmpd="sng" algn="ctr">
            <a:solidFill>
              <a:sysClr val="windowText" lastClr="000000"/>
            </a:solidFill>
            <a:prstDash val="solid"/>
            <a:miter lim="800000"/>
          </a:ln>
          <a:effectLst/>
        </p:spPr>
      </p:cxnSp>
      <p:cxnSp>
        <p:nvCxnSpPr>
          <p:cNvPr id="68" name="Straight Connector 67">
            <a:extLst>
              <a:ext uri="{FF2B5EF4-FFF2-40B4-BE49-F238E27FC236}">
                <a16:creationId xmlns:a16="http://schemas.microsoft.com/office/drawing/2014/main" id="{D48B351A-DE49-655C-4807-5677B07878D8}"/>
              </a:ext>
            </a:extLst>
          </p:cNvPr>
          <p:cNvCxnSpPr/>
          <p:nvPr/>
        </p:nvCxnSpPr>
        <p:spPr>
          <a:xfrm flipV="1">
            <a:off x="2799326" y="1093607"/>
            <a:ext cx="548345" cy="9136"/>
          </a:xfrm>
          <a:prstGeom prst="line">
            <a:avLst/>
          </a:prstGeom>
          <a:noFill/>
          <a:ln w="25400" cap="flat" cmpd="sng" algn="ctr">
            <a:solidFill>
              <a:sysClr val="windowText" lastClr="000000"/>
            </a:solidFill>
            <a:prstDash val="solid"/>
            <a:miter lim="800000"/>
          </a:ln>
          <a:effectLst/>
        </p:spPr>
      </p:cxnSp>
      <p:cxnSp>
        <p:nvCxnSpPr>
          <p:cNvPr id="69" name="Straight Connector 68">
            <a:extLst>
              <a:ext uri="{FF2B5EF4-FFF2-40B4-BE49-F238E27FC236}">
                <a16:creationId xmlns:a16="http://schemas.microsoft.com/office/drawing/2014/main" id="{481F8D94-F064-1AFD-3B82-46E4812FFB04}"/>
              </a:ext>
            </a:extLst>
          </p:cNvPr>
          <p:cNvCxnSpPr/>
          <p:nvPr/>
        </p:nvCxnSpPr>
        <p:spPr>
          <a:xfrm>
            <a:off x="868516" y="1075334"/>
            <a:ext cx="104397" cy="271812"/>
          </a:xfrm>
          <a:prstGeom prst="line">
            <a:avLst/>
          </a:prstGeom>
          <a:noFill/>
          <a:ln w="25400" cap="flat" cmpd="sng" algn="ctr">
            <a:solidFill>
              <a:sysClr val="windowText" lastClr="000000"/>
            </a:solidFill>
            <a:prstDash val="solid"/>
            <a:miter lim="800000"/>
          </a:ln>
          <a:effectLst/>
        </p:spPr>
      </p:cxnSp>
      <p:cxnSp>
        <p:nvCxnSpPr>
          <p:cNvPr id="70" name="Straight Connector 69">
            <a:extLst>
              <a:ext uri="{FF2B5EF4-FFF2-40B4-BE49-F238E27FC236}">
                <a16:creationId xmlns:a16="http://schemas.microsoft.com/office/drawing/2014/main" id="{C0458EEA-1DC0-16A1-AD11-E910AD51C7AF}"/>
              </a:ext>
            </a:extLst>
          </p:cNvPr>
          <p:cNvCxnSpPr/>
          <p:nvPr/>
        </p:nvCxnSpPr>
        <p:spPr>
          <a:xfrm>
            <a:off x="965531" y="1342575"/>
            <a:ext cx="151850" cy="2283"/>
          </a:xfrm>
          <a:prstGeom prst="line">
            <a:avLst/>
          </a:prstGeom>
          <a:noFill/>
          <a:ln w="25400" cap="flat" cmpd="sng" algn="ctr">
            <a:solidFill>
              <a:sysClr val="windowText" lastClr="000000"/>
            </a:solidFill>
            <a:prstDash val="solid"/>
            <a:miter lim="800000"/>
          </a:ln>
          <a:effectLst/>
        </p:spPr>
      </p:cxnSp>
      <p:cxnSp>
        <p:nvCxnSpPr>
          <p:cNvPr id="71" name="Straight Connector 70">
            <a:extLst>
              <a:ext uri="{FF2B5EF4-FFF2-40B4-BE49-F238E27FC236}">
                <a16:creationId xmlns:a16="http://schemas.microsoft.com/office/drawing/2014/main" id="{50F51B10-C01F-F13B-08F9-7F6640E04317}"/>
              </a:ext>
            </a:extLst>
          </p:cNvPr>
          <p:cNvCxnSpPr/>
          <p:nvPr/>
        </p:nvCxnSpPr>
        <p:spPr>
          <a:xfrm>
            <a:off x="1199633" y="1584695"/>
            <a:ext cx="141304" cy="0"/>
          </a:xfrm>
          <a:prstGeom prst="line">
            <a:avLst/>
          </a:prstGeom>
          <a:noFill/>
          <a:ln w="25400" cap="flat" cmpd="sng" algn="ctr">
            <a:solidFill>
              <a:sysClr val="windowText" lastClr="000000"/>
            </a:solidFill>
            <a:prstDash val="solid"/>
            <a:miter lim="800000"/>
          </a:ln>
          <a:effectLst/>
        </p:spPr>
      </p:cxnSp>
      <p:cxnSp>
        <p:nvCxnSpPr>
          <p:cNvPr id="72" name="Straight Connector 71">
            <a:extLst>
              <a:ext uri="{FF2B5EF4-FFF2-40B4-BE49-F238E27FC236}">
                <a16:creationId xmlns:a16="http://schemas.microsoft.com/office/drawing/2014/main" id="{CE3AB559-5704-2FD4-F8A2-7862E783465A}"/>
              </a:ext>
            </a:extLst>
          </p:cNvPr>
          <p:cNvCxnSpPr/>
          <p:nvPr/>
        </p:nvCxnSpPr>
        <p:spPr>
          <a:xfrm>
            <a:off x="1421080" y="1831177"/>
            <a:ext cx="139195" cy="0"/>
          </a:xfrm>
          <a:prstGeom prst="line">
            <a:avLst/>
          </a:prstGeom>
          <a:noFill/>
          <a:ln w="25400" cap="flat" cmpd="sng" algn="ctr">
            <a:solidFill>
              <a:sysClr val="windowText" lastClr="000000"/>
            </a:solidFill>
            <a:prstDash val="solid"/>
            <a:miter lim="800000"/>
          </a:ln>
          <a:effectLst/>
        </p:spPr>
      </p:cxnSp>
      <p:cxnSp>
        <p:nvCxnSpPr>
          <p:cNvPr id="73" name="Straight Connector 72">
            <a:extLst>
              <a:ext uri="{FF2B5EF4-FFF2-40B4-BE49-F238E27FC236}">
                <a16:creationId xmlns:a16="http://schemas.microsoft.com/office/drawing/2014/main" id="{3B46EB6A-475B-B4FB-F9E9-E2D1D39ECD2F}"/>
              </a:ext>
            </a:extLst>
          </p:cNvPr>
          <p:cNvCxnSpPr/>
          <p:nvPr/>
        </p:nvCxnSpPr>
        <p:spPr>
          <a:xfrm flipV="1">
            <a:off x="1877683" y="2058292"/>
            <a:ext cx="134977" cy="4566"/>
          </a:xfrm>
          <a:prstGeom prst="line">
            <a:avLst/>
          </a:prstGeom>
          <a:noFill/>
          <a:ln w="25400" cap="flat" cmpd="sng" algn="ctr">
            <a:solidFill>
              <a:sysClr val="windowText" lastClr="000000"/>
            </a:solidFill>
            <a:prstDash val="solid"/>
            <a:miter lim="800000"/>
          </a:ln>
          <a:effectLst/>
        </p:spPr>
      </p:cxnSp>
      <p:cxnSp>
        <p:nvCxnSpPr>
          <p:cNvPr id="74" name="Straight Connector 73">
            <a:extLst>
              <a:ext uri="{FF2B5EF4-FFF2-40B4-BE49-F238E27FC236}">
                <a16:creationId xmlns:a16="http://schemas.microsoft.com/office/drawing/2014/main" id="{329C8221-DA59-7AA0-C4FC-776F44969D05}"/>
              </a:ext>
            </a:extLst>
          </p:cNvPr>
          <p:cNvCxnSpPr/>
          <p:nvPr/>
        </p:nvCxnSpPr>
        <p:spPr>
          <a:xfrm flipV="1">
            <a:off x="2335341" y="1606774"/>
            <a:ext cx="132868" cy="2285"/>
          </a:xfrm>
          <a:prstGeom prst="line">
            <a:avLst/>
          </a:prstGeom>
          <a:noFill/>
          <a:ln w="25400" cap="flat" cmpd="sng" algn="ctr">
            <a:solidFill>
              <a:sysClr val="windowText" lastClr="000000"/>
            </a:solidFill>
            <a:prstDash val="solid"/>
            <a:miter lim="800000"/>
          </a:ln>
          <a:effectLst/>
        </p:spPr>
      </p:cxnSp>
      <p:cxnSp>
        <p:nvCxnSpPr>
          <p:cNvPr id="75" name="Straight Connector 74">
            <a:extLst>
              <a:ext uri="{FF2B5EF4-FFF2-40B4-BE49-F238E27FC236}">
                <a16:creationId xmlns:a16="http://schemas.microsoft.com/office/drawing/2014/main" id="{79FBE64E-C747-3F13-69CF-F094373CD22E}"/>
              </a:ext>
            </a:extLst>
          </p:cNvPr>
          <p:cNvCxnSpPr/>
          <p:nvPr/>
        </p:nvCxnSpPr>
        <p:spPr>
          <a:xfrm>
            <a:off x="1652018" y="2060575"/>
            <a:ext cx="151850" cy="2283"/>
          </a:xfrm>
          <a:prstGeom prst="line">
            <a:avLst/>
          </a:prstGeom>
          <a:noFill/>
          <a:ln w="25400" cap="flat" cmpd="sng" algn="ctr">
            <a:solidFill>
              <a:sysClr val="windowText" lastClr="000000"/>
            </a:solidFill>
            <a:prstDash val="solid"/>
            <a:miter lim="800000"/>
          </a:ln>
          <a:effectLst/>
        </p:spPr>
      </p:cxnSp>
      <p:cxnSp>
        <p:nvCxnSpPr>
          <p:cNvPr id="76" name="Straight Connector 75">
            <a:extLst>
              <a:ext uri="{FF2B5EF4-FFF2-40B4-BE49-F238E27FC236}">
                <a16:creationId xmlns:a16="http://schemas.microsoft.com/office/drawing/2014/main" id="{424800AD-A84B-ABC0-0225-9BAF094B9046}"/>
              </a:ext>
            </a:extLst>
          </p:cNvPr>
          <p:cNvCxnSpPr/>
          <p:nvPr/>
        </p:nvCxnSpPr>
        <p:spPr>
          <a:xfrm>
            <a:off x="2094913" y="1835949"/>
            <a:ext cx="151850" cy="2283"/>
          </a:xfrm>
          <a:prstGeom prst="line">
            <a:avLst/>
          </a:prstGeom>
          <a:noFill/>
          <a:ln w="25400" cap="flat" cmpd="sng" algn="ctr">
            <a:solidFill>
              <a:sysClr val="windowText" lastClr="000000"/>
            </a:solidFill>
            <a:prstDash val="solid"/>
            <a:miter lim="800000"/>
          </a:ln>
          <a:effectLst/>
        </p:spPr>
      </p:cxnSp>
      <p:cxnSp>
        <p:nvCxnSpPr>
          <p:cNvPr id="77" name="Straight Connector 76">
            <a:extLst>
              <a:ext uri="{FF2B5EF4-FFF2-40B4-BE49-F238E27FC236}">
                <a16:creationId xmlns:a16="http://schemas.microsoft.com/office/drawing/2014/main" id="{8D564691-C54C-EAD0-95D7-734928A1810A}"/>
              </a:ext>
            </a:extLst>
          </p:cNvPr>
          <p:cNvCxnSpPr/>
          <p:nvPr/>
        </p:nvCxnSpPr>
        <p:spPr>
          <a:xfrm flipV="1">
            <a:off x="2557842" y="1385975"/>
            <a:ext cx="146928" cy="2"/>
          </a:xfrm>
          <a:prstGeom prst="line">
            <a:avLst/>
          </a:prstGeom>
          <a:noFill/>
          <a:ln w="25400" cap="flat" cmpd="sng" algn="ctr">
            <a:solidFill>
              <a:sysClr val="windowText" lastClr="000000"/>
            </a:solidFill>
            <a:prstDash val="solid"/>
            <a:miter lim="800000"/>
          </a:ln>
          <a:effectLst/>
        </p:spPr>
      </p:cxnSp>
      <p:cxnSp>
        <p:nvCxnSpPr>
          <p:cNvPr id="78" name="Straight Connector 77">
            <a:extLst>
              <a:ext uri="{FF2B5EF4-FFF2-40B4-BE49-F238E27FC236}">
                <a16:creationId xmlns:a16="http://schemas.microsoft.com/office/drawing/2014/main" id="{65D74449-8A99-3853-8833-3B08BF04AFC9}"/>
              </a:ext>
            </a:extLst>
          </p:cNvPr>
          <p:cNvCxnSpPr/>
          <p:nvPr/>
        </p:nvCxnSpPr>
        <p:spPr>
          <a:xfrm>
            <a:off x="1782781" y="2043803"/>
            <a:ext cx="57148" cy="132479"/>
          </a:xfrm>
          <a:prstGeom prst="line">
            <a:avLst/>
          </a:prstGeom>
          <a:noFill/>
          <a:ln w="25400" cap="flat" cmpd="sng" algn="ctr">
            <a:solidFill>
              <a:sysClr val="windowText" lastClr="000000"/>
            </a:solidFill>
            <a:prstDash val="solid"/>
            <a:miter lim="800000"/>
          </a:ln>
          <a:effectLst/>
        </p:spPr>
      </p:cxnSp>
      <p:cxnSp>
        <p:nvCxnSpPr>
          <p:cNvPr id="79" name="Straight Connector 78">
            <a:extLst>
              <a:ext uri="{FF2B5EF4-FFF2-40B4-BE49-F238E27FC236}">
                <a16:creationId xmlns:a16="http://schemas.microsoft.com/office/drawing/2014/main" id="{6DD53BAC-77D3-CE22-1434-4AD5918C8081}"/>
              </a:ext>
            </a:extLst>
          </p:cNvPr>
          <p:cNvCxnSpPr/>
          <p:nvPr/>
        </p:nvCxnSpPr>
        <p:spPr>
          <a:xfrm>
            <a:off x="1103673" y="1340292"/>
            <a:ext cx="104397" cy="271812"/>
          </a:xfrm>
          <a:prstGeom prst="line">
            <a:avLst/>
          </a:prstGeom>
          <a:noFill/>
          <a:ln w="25400" cap="flat" cmpd="sng" algn="ctr">
            <a:solidFill>
              <a:sysClr val="windowText" lastClr="000000"/>
            </a:solidFill>
            <a:prstDash val="solid"/>
            <a:miter lim="800000"/>
          </a:ln>
          <a:effectLst/>
        </p:spPr>
      </p:cxnSp>
      <p:cxnSp>
        <p:nvCxnSpPr>
          <p:cNvPr id="80" name="Straight Connector 79">
            <a:extLst>
              <a:ext uri="{FF2B5EF4-FFF2-40B4-BE49-F238E27FC236}">
                <a16:creationId xmlns:a16="http://schemas.microsoft.com/office/drawing/2014/main" id="{91D6F276-2A29-9384-3BFB-99A723BE536E}"/>
              </a:ext>
            </a:extLst>
          </p:cNvPr>
          <p:cNvCxnSpPr/>
          <p:nvPr/>
        </p:nvCxnSpPr>
        <p:spPr>
          <a:xfrm>
            <a:off x="1331447" y="1586978"/>
            <a:ext cx="104397" cy="271812"/>
          </a:xfrm>
          <a:prstGeom prst="line">
            <a:avLst/>
          </a:prstGeom>
          <a:noFill/>
          <a:ln w="25400" cap="flat" cmpd="sng" algn="ctr">
            <a:solidFill>
              <a:sysClr val="windowText" lastClr="000000"/>
            </a:solidFill>
            <a:prstDash val="solid"/>
            <a:miter lim="800000"/>
          </a:ln>
          <a:effectLst/>
        </p:spPr>
      </p:cxnSp>
      <p:cxnSp>
        <p:nvCxnSpPr>
          <p:cNvPr id="81" name="Straight Connector 80">
            <a:extLst>
              <a:ext uri="{FF2B5EF4-FFF2-40B4-BE49-F238E27FC236}">
                <a16:creationId xmlns:a16="http://schemas.microsoft.com/office/drawing/2014/main" id="{D418D3A4-CD1D-6DA5-5144-E05C74456CB1}"/>
              </a:ext>
            </a:extLst>
          </p:cNvPr>
          <p:cNvCxnSpPr/>
          <p:nvPr/>
        </p:nvCxnSpPr>
        <p:spPr>
          <a:xfrm>
            <a:off x="1559221" y="1833663"/>
            <a:ext cx="104397" cy="271812"/>
          </a:xfrm>
          <a:prstGeom prst="line">
            <a:avLst/>
          </a:prstGeom>
          <a:noFill/>
          <a:ln w="25400" cap="flat" cmpd="sng" algn="ctr">
            <a:solidFill>
              <a:sysClr val="windowText" lastClr="000000"/>
            </a:solidFill>
            <a:prstDash val="solid"/>
            <a:miter lim="800000"/>
          </a:ln>
          <a:effectLst/>
        </p:spPr>
      </p:cxnSp>
      <p:cxnSp>
        <p:nvCxnSpPr>
          <p:cNvPr id="82" name="Straight Connector 81">
            <a:extLst>
              <a:ext uri="{FF2B5EF4-FFF2-40B4-BE49-F238E27FC236}">
                <a16:creationId xmlns:a16="http://schemas.microsoft.com/office/drawing/2014/main" id="{75608CAC-625A-828C-D793-E7113DCA2B7D}"/>
              </a:ext>
            </a:extLst>
          </p:cNvPr>
          <p:cNvCxnSpPr/>
          <p:nvPr/>
        </p:nvCxnSpPr>
        <p:spPr>
          <a:xfrm flipV="1">
            <a:off x="1837612" y="2052939"/>
            <a:ext cx="50617" cy="105070"/>
          </a:xfrm>
          <a:prstGeom prst="line">
            <a:avLst/>
          </a:prstGeom>
          <a:noFill/>
          <a:ln w="25400" cap="flat" cmpd="sng" algn="ctr">
            <a:solidFill>
              <a:sysClr val="windowText" lastClr="000000"/>
            </a:solidFill>
            <a:prstDash val="solid"/>
            <a:miter lim="800000"/>
          </a:ln>
          <a:effectLst/>
        </p:spPr>
      </p:cxnSp>
      <p:cxnSp>
        <p:nvCxnSpPr>
          <p:cNvPr id="83" name="Straight Connector 82">
            <a:extLst>
              <a:ext uri="{FF2B5EF4-FFF2-40B4-BE49-F238E27FC236}">
                <a16:creationId xmlns:a16="http://schemas.microsoft.com/office/drawing/2014/main" id="{8E4B532E-B557-05C8-C93C-4797846A9174}"/>
              </a:ext>
            </a:extLst>
          </p:cNvPr>
          <p:cNvCxnSpPr/>
          <p:nvPr/>
        </p:nvCxnSpPr>
        <p:spPr>
          <a:xfrm flipH="1">
            <a:off x="2014770" y="1833663"/>
            <a:ext cx="91391" cy="239832"/>
          </a:xfrm>
          <a:prstGeom prst="line">
            <a:avLst/>
          </a:prstGeom>
          <a:noFill/>
          <a:ln w="25400" cap="flat" cmpd="sng" algn="ctr">
            <a:solidFill>
              <a:sysClr val="windowText" lastClr="000000"/>
            </a:solidFill>
            <a:prstDash val="solid"/>
            <a:miter lim="800000"/>
          </a:ln>
          <a:effectLst/>
        </p:spPr>
      </p:cxnSp>
      <p:cxnSp>
        <p:nvCxnSpPr>
          <p:cNvPr id="84" name="Straight Connector 83">
            <a:extLst>
              <a:ext uri="{FF2B5EF4-FFF2-40B4-BE49-F238E27FC236}">
                <a16:creationId xmlns:a16="http://schemas.microsoft.com/office/drawing/2014/main" id="{4B86DA43-30EC-43DF-4DF9-E7174584CA2C}"/>
              </a:ext>
            </a:extLst>
          </p:cNvPr>
          <p:cNvCxnSpPr/>
          <p:nvPr/>
        </p:nvCxnSpPr>
        <p:spPr>
          <a:xfrm flipH="1">
            <a:off x="2246762" y="1614387"/>
            <a:ext cx="91391" cy="239832"/>
          </a:xfrm>
          <a:prstGeom prst="line">
            <a:avLst/>
          </a:prstGeom>
          <a:noFill/>
          <a:ln w="25400" cap="flat" cmpd="sng" algn="ctr">
            <a:solidFill>
              <a:sysClr val="windowText" lastClr="000000"/>
            </a:solidFill>
            <a:prstDash val="solid"/>
            <a:miter lim="800000"/>
          </a:ln>
          <a:effectLst/>
        </p:spPr>
      </p:cxnSp>
      <p:cxnSp>
        <p:nvCxnSpPr>
          <p:cNvPr id="85" name="Straight Connector 84">
            <a:extLst>
              <a:ext uri="{FF2B5EF4-FFF2-40B4-BE49-F238E27FC236}">
                <a16:creationId xmlns:a16="http://schemas.microsoft.com/office/drawing/2014/main" id="{0542315C-39CB-7333-303C-CDF21EDFD7AE}"/>
              </a:ext>
            </a:extLst>
          </p:cNvPr>
          <p:cNvCxnSpPr/>
          <p:nvPr/>
        </p:nvCxnSpPr>
        <p:spPr>
          <a:xfrm flipH="1">
            <a:off x="2470318" y="1376838"/>
            <a:ext cx="96663" cy="235264"/>
          </a:xfrm>
          <a:prstGeom prst="line">
            <a:avLst/>
          </a:prstGeom>
          <a:noFill/>
          <a:ln w="25400" cap="flat" cmpd="sng" algn="ctr">
            <a:solidFill>
              <a:sysClr val="windowText" lastClr="000000"/>
            </a:solidFill>
            <a:prstDash val="solid"/>
            <a:miter lim="800000"/>
          </a:ln>
          <a:effectLst/>
        </p:spPr>
      </p:cxnSp>
      <p:cxnSp>
        <p:nvCxnSpPr>
          <p:cNvPr id="86" name="Straight Connector 85">
            <a:extLst>
              <a:ext uri="{FF2B5EF4-FFF2-40B4-BE49-F238E27FC236}">
                <a16:creationId xmlns:a16="http://schemas.microsoft.com/office/drawing/2014/main" id="{FABE3D8E-1CED-5963-EF0D-DEC7D5583409}"/>
              </a:ext>
            </a:extLst>
          </p:cNvPr>
          <p:cNvCxnSpPr/>
          <p:nvPr/>
        </p:nvCxnSpPr>
        <p:spPr>
          <a:xfrm flipH="1">
            <a:off x="2702311" y="1111880"/>
            <a:ext cx="104748" cy="273335"/>
          </a:xfrm>
          <a:prstGeom prst="line">
            <a:avLst/>
          </a:prstGeom>
          <a:noFill/>
          <a:ln w="25400" cap="flat" cmpd="sng" algn="ctr">
            <a:solidFill>
              <a:sysClr val="windowText" lastClr="000000"/>
            </a:solidFill>
            <a:prstDash val="solid"/>
            <a:miter lim="800000"/>
          </a:ln>
          <a:effectLst/>
        </p:spPr>
      </p:cxnSp>
      <p:sp>
        <p:nvSpPr>
          <p:cNvPr id="87" name="TextBox 86">
            <a:extLst>
              <a:ext uri="{FF2B5EF4-FFF2-40B4-BE49-F238E27FC236}">
                <a16:creationId xmlns:a16="http://schemas.microsoft.com/office/drawing/2014/main" id="{F19CAE93-959A-F5B8-787F-60FFC33D6388}"/>
              </a:ext>
            </a:extLst>
          </p:cNvPr>
          <p:cNvSpPr txBox="1"/>
          <p:nvPr/>
        </p:nvSpPr>
        <p:spPr>
          <a:xfrm>
            <a:off x="3407034" y="901853"/>
            <a:ext cx="1092958" cy="369332"/>
          </a:xfrm>
          <a:prstGeom prst="rect">
            <a:avLst/>
          </a:prstGeom>
          <a:noFill/>
        </p:spPr>
        <p:txBody>
          <a:bodyPr wrap="square" rtlCol="0">
            <a:spAutoFit/>
          </a:bodyPr>
          <a:lstStyle/>
          <a:p>
            <a:r>
              <a:rPr lang="en-US" i="1" dirty="0"/>
              <a:t>B</a:t>
            </a:r>
            <a:r>
              <a:rPr lang="en-US" i="1" baseline="-25000" dirty="0"/>
              <a:t>a</a:t>
            </a:r>
            <a:r>
              <a:rPr lang="en-US" i="1" dirty="0"/>
              <a:t> = 2B</a:t>
            </a:r>
            <a:r>
              <a:rPr lang="en-US" i="1" baseline="-25000" dirty="0"/>
              <a:t>ps</a:t>
            </a:r>
          </a:p>
        </p:txBody>
      </p:sp>
      <p:cxnSp>
        <p:nvCxnSpPr>
          <p:cNvPr id="88" name="Straight Arrow Connector 87">
            <a:extLst>
              <a:ext uri="{FF2B5EF4-FFF2-40B4-BE49-F238E27FC236}">
                <a16:creationId xmlns:a16="http://schemas.microsoft.com/office/drawing/2014/main" id="{726E2C62-5BE1-1DEF-DAB4-94EF6DBFDE61}"/>
              </a:ext>
            </a:extLst>
          </p:cNvPr>
          <p:cNvCxnSpPr>
            <a:cxnSpLocks/>
          </p:cNvCxnSpPr>
          <p:nvPr/>
        </p:nvCxnSpPr>
        <p:spPr bwMode="auto">
          <a:xfrm flipV="1">
            <a:off x="2987824" y="1093607"/>
            <a:ext cx="0" cy="193931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cxnSp>
        <p:nvCxnSpPr>
          <p:cNvPr id="92" name="Straight Arrow Connector 91">
            <a:extLst>
              <a:ext uri="{FF2B5EF4-FFF2-40B4-BE49-F238E27FC236}">
                <a16:creationId xmlns:a16="http://schemas.microsoft.com/office/drawing/2014/main" id="{D3E7F61B-8BEF-54CF-8565-B5E9BE4CB998}"/>
              </a:ext>
            </a:extLst>
          </p:cNvPr>
          <p:cNvCxnSpPr>
            <a:cxnSpLocks/>
          </p:cNvCxnSpPr>
          <p:nvPr/>
        </p:nvCxnSpPr>
        <p:spPr bwMode="auto">
          <a:xfrm>
            <a:off x="4355976" y="1093607"/>
            <a:ext cx="1038607" cy="3483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93" name="Straight Arrow Connector 92">
            <a:extLst>
              <a:ext uri="{FF2B5EF4-FFF2-40B4-BE49-F238E27FC236}">
                <a16:creationId xmlns:a16="http://schemas.microsoft.com/office/drawing/2014/main" id="{FAB33150-E712-2DEB-DE32-9FA545374ED3}"/>
              </a:ext>
            </a:extLst>
          </p:cNvPr>
          <p:cNvCxnSpPr>
            <a:cxnSpLocks/>
          </p:cNvCxnSpPr>
          <p:nvPr/>
        </p:nvCxnSpPr>
        <p:spPr bwMode="auto">
          <a:xfrm>
            <a:off x="3878576" y="1967238"/>
            <a:ext cx="1444760" cy="32476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95" name="Straight Arrow Connector 94">
            <a:extLst>
              <a:ext uri="{FF2B5EF4-FFF2-40B4-BE49-F238E27FC236}">
                <a16:creationId xmlns:a16="http://schemas.microsoft.com/office/drawing/2014/main" id="{6861070C-E7CC-AD78-5967-3C3C80196161}"/>
              </a:ext>
            </a:extLst>
          </p:cNvPr>
          <p:cNvCxnSpPr>
            <a:cxnSpLocks/>
          </p:cNvCxnSpPr>
          <p:nvPr/>
        </p:nvCxnSpPr>
        <p:spPr bwMode="auto">
          <a:xfrm>
            <a:off x="4055023" y="2668941"/>
            <a:ext cx="1444760" cy="312885"/>
          </a:xfrm>
          <a:prstGeom prst="straightConnector1">
            <a:avLst/>
          </a:prstGeom>
          <a:solidFill>
            <a:schemeClr val="accent1"/>
          </a:solidFill>
          <a:ln w="25400" cap="flat" cmpd="sng" algn="ctr">
            <a:solidFill>
              <a:schemeClr val="accent1"/>
            </a:solidFill>
            <a:prstDash val="solid"/>
            <a:round/>
            <a:headEnd type="none" w="med" len="med"/>
            <a:tailEnd type="triangle"/>
          </a:ln>
          <a:effectLst/>
        </p:spPr>
      </p:cxnSp>
      <p:cxnSp>
        <p:nvCxnSpPr>
          <p:cNvPr id="97" name="Straight Arrow Connector 96">
            <a:extLst>
              <a:ext uri="{FF2B5EF4-FFF2-40B4-BE49-F238E27FC236}">
                <a16:creationId xmlns:a16="http://schemas.microsoft.com/office/drawing/2014/main" id="{8F611FD0-7638-6CA1-DAFC-B835B8809E29}"/>
              </a:ext>
            </a:extLst>
          </p:cNvPr>
          <p:cNvCxnSpPr>
            <a:cxnSpLocks/>
          </p:cNvCxnSpPr>
          <p:nvPr/>
        </p:nvCxnSpPr>
        <p:spPr bwMode="auto">
          <a:xfrm>
            <a:off x="3878576" y="2994206"/>
            <a:ext cx="1554428" cy="312885"/>
          </a:xfrm>
          <a:prstGeom prst="straightConnector1">
            <a:avLst/>
          </a:prstGeom>
          <a:solidFill>
            <a:schemeClr val="accent1"/>
          </a:solidFill>
          <a:ln w="25400" cap="flat" cmpd="sng" algn="ctr">
            <a:solidFill>
              <a:schemeClr val="accent6"/>
            </a:solidFill>
            <a:prstDash val="solid"/>
            <a:round/>
            <a:headEnd type="none" w="med" len="med"/>
            <a:tailEnd type="triangle"/>
          </a:ln>
          <a:effectLst/>
        </p:spPr>
      </p:cxnSp>
      <p:cxnSp>
        <p:nvCxnSpPr>
          <p:cNvPr id="102" name="Straight Arrow Connector 101">
            <a:extLst>
              <a:ext uri="{FF2B5EF4-FFF2-40B4-BE49-F238E27FC236}">
                <a16:creationId xmlns:a16="http://schemas.microsoft.com/office/drawing/2014/main" id="{B621522B-283F-FA8C-2972-DB136322504A}"/>
              </a:ext>
            </a:extLst>
          </p:cNvPr>
          <p:cNvCxnSpPr>
            <a:cxnSpLocks/>
          </p:cNvCxnSpPr>
          <p:nvPr/>
        </p:nvCxnSpPr>
        <p:spPr bwMode="auto">
          <a:xfrm>
            <a:off x="6798985" y="2452247"/>
            <a:ext cx="0" cy="1124461"/>
          </a:xfrm>
          <a:prstGeom prst="straightConnector1">
            <a:avLst/>
          </a:prstGeom>
          <a:solidFill>
            <a:schemeClr val="accent1"/>
          </a:solidFill>
          <a:ln w="38100" cap="flat" cmpd="sng" algn="ctr">
            <a:solidFill>
              <a:srgbClr val="FF0000"/>
            </a:solidFill>
            <a:prstDash val="dash"/>
            <a:round/>
            <a:headEnd type="none" w="med" len="med"/>
            <a:tailEnd type="triangle"/>
          </a:ln>
          <a:effectLst/>
        </p:spPr>
      </p:cxnSp>
      <p:sp>
        <p:nvSpPr>
          <p:cNvPr id="103" name="TextBox 102">
            <a:extLst>
              <a:ext uri="{FF2B5EF4-FFF2-40B4-BE49-F238E27FC236}">
                <a16:creationId xmlns:a16="http://schemas.microsoft.com/office/drawing/2014/main" id="{C24AC293-5C5B-7E74-A9CC-54597E74BE03}"/>
              </a:ext>
            </a:extLst>
          </p:cNvPr>
          <p:cNvSpPr txBox="1"/>
          <p:nvPr/>
        </p:nvSpPr>
        <p:spPr>
          <a:xfrm>
            <a:off x="6992296" y="869169"/>
            <a:ext cx="616263" cy="369332"/>
          </a:xfrm>
          <a:prstGeom prst="rect">
            <a:avLst/>
          </a:prstGeom>
          <a:solidFill>
            <a:srgbClr val="FF0000"/>
          </a:solidFill>
        </p:spPr>
        <p:txBody>
          <a:bodyPr wrap="square" rtlCol="0">
            <a:spAutoFit/>
          </a:bodyPr>
          <a:lstStyle/>
          <a:p>
            <a:r>
              <a:rPr lang="en-US" i="1" dirty="0"/>
              <a:t>f</a:t>
            </a:r>
            <a:r>
              <a:rPr lang="en-US" i="1" baseline="-25000" dirty="0"/>
              <a:t>c1</a:t>
            </a:r>
          </a:p>
        </p:txBody>
      </p:sp>
      <p:cxnSp>
        <p:nvCxnSpPr>
          <p:cNvPr id="105" name="Straight Arrow Connector 104">
            <a:extLst>
              <a:ext uri="{FF2B5EF4-FFF2-40B4-BE49-F238E27FC236}">
                <a16:creationId xmlns:a16="http://schemas.microsoft.com/office/drawing/2014/main" id="{6F27E677-F565-085F-8F25-E39D6E3C896C}"/>
              </a:ext>
            </a:extLst>
          </p:cNvPr>
          <p:cNvCxnSpPr>
            <a:cxnSpLocks/>
          </p:cNvCxnSpPr>
          <p:nvPr/>
        </p:nvCxnSpPr>
        <p:spPr bwMode="auto">
          <a:xfrm>
            <a:off x="6811570" y="764704"/>
            <a:ext cx="0" cy="853715"/>
          </a:xfrm>
          <a:prstGeom prst="straightConnector1">
            <a:avLst/>
          </a:prstGeom>
          <a:solidFill>
            <a:schemeClr val="accent1"/>
          </a:solidFill>
          <a:ln w="38100" cap="flat" cmpd="sng" algn="ctr">
            <a:solidFill>
              <a:srgbClr val="FF0000"/>
            </a:solidFill>
            <a:prstDash val="dash"/>
            <a:round/>
            <a:headEnd type="none" w="med" len="med"/>
            <a:tailEnd type="none"/>
          </a:ln>
          <a:effectLst/>
        </p:spPr>
      </p:cxnSp>
      <p:pic>
        <p:nvPicPr>
          <p:cNvPr id="110" name="Picture 109">
            <a:extLst>
              <a:ext uri="{FF2B5EF4-FFF2-40B4-BE49-F238E27FC236}">
                <a16:creationId xmlns:a16="http://schemas.microsoft.com/office/drawing/2014/main" id="{7219A906-9676-5217-748C-85689334EE48}"/>
              </a:ext>
            </a:extLst>
          </p:cNvPr>
          <p:cNvPicPr>
            <a:picLocks noChangeAspect="1"/>
          </p:cNvPicPr>
          <p:nvPr/>
        </p:nvPicPr>
        <p:blipFill>
          <a:blip r:embed="rId5"/>
          <a:stretch>
            <a:fillRect/>
          </a:stretch>
        </p:blipFill>
        <p:spPr>
          <a:xfrm>
            <a:off x="5215052" y="4262731"/>
            <a:ext cx="3819533" cy="714537"/>
          </a:xfrm>
          <a:prstGeom prst="rect">
            <a:avLst/>
          </a:prstGeom>
        </p:spPr>
      </p:pic>
      <p:pic>
        <p:nvPicPr>
          <p:cNvPr id="112" name="Picture 111">
            <a:extLst>
              <a:ext uri="{FF2B5EF4-FFF2-40B4-BE49-F238E27FC236}">
                <a16:creationId xmlns:a16="http://schemas.microsoft.com/office/drawing/2014/main" id="{7200E423-39C3-D978-BC8B-1AD989313AD5}"/>
              </a:ext>
            </a:extLst>
          </p:cNvPr>
          <p:cNvPicPr>
            <a:picLocks noChangeAspect="1"/>
          </p:cNvPicPr>
          <p:nvPr/>
        </p:nvPicPr>
        <p:blipFill>
          <a:blip r:embed="rId6"/>
          <a:stretch>
            <a:fillRect/>
          </a:stretch>
        </p:blipFill>
        <p:spPr>
          <a:xfrm>
            <a:off x="5724128" y="5265204"/>
            <a:ext cx="2766208" cy="357138"/>
          </a:xfrm>
          <a:prstGeom prst="rect">
            <a:avLst/>
          </a:prstGeom>
        </p:spPr>
      </p:pic>
      <p:cxnSp>
        <p:nvCxnSpPr>
          <p:cNvPr id="3" name="Straight Arrow Connector 2">
            <a:extLst>
              <a:ext uri="{FF2B5EF4-FFF2-40B4-BE49-F238E27FC236}">
                <a16:creationId xmlns:a16="http://schemas.microsoft.com/office/drawing/2014/main" id="{7A06722E-DE2F-9C61-8DCF-F8DBAC57E67C}"/>
              </a:ext>
            </a:extLst>
          </p:cNvPr>
          <p:cNvCxnSpPr/>
          <p:nvPr/>
        </p:nvCxnSpPr>
        <p:spPr bwMode="auto">
          <a:xfrm>
            <a:off x="3599892" y="3933056"/>
            <a:ext cx="0" cy="241226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63" name="Oval 62">
            <a:extLst>
              <a:ext uri="{FF2B5EF4-FFF2-40B4-BE49-F238E27FC236}">
                <a16:creationId xmlns:a16="http://schemas.microsoft.com/office/drawing/2014/main" id="{9335EB84-EAE6-03EE-746D-2626C384EE9D}"/>
              </a:ext>
            </a:extLst>
          </p:cNvPr>
          <p:cNvSpPr/>
          <p:nvPr/>
        </p:nvSpPr>
        <p:spPr bwMode="auto">
          <a:xfrm>
            <a:off x="3407034" y="5553236"/>
            <a:ext cx="192856" cy="432048"/>
          </a:xfrm>
          <a:prstGeom prst="ellipse">
            <a:avLst/>
          </a:prstGeom>
          <a:solidFill>
            <a:schemeClr val="accent1">
              <a:alpha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8" name="TextBox 97">
            <a:extLst>
              <a:ext uri="{FF2B5EF4-FFF2-40B4-BE49-F238E27FC236}">
                <a16:creationId xmlns:a16="http://schemas.microsoft.com/office/drawing/2014/main" id="{DB6D7EDB-8135-5533-B2AD-75D375A56934}"/>
              </a:ext>
            </a:extLst>
          </p:cNvPr>
          <p:cNvSpPr txBox="1"/>
          <p:nvPr/>
        </p:nvSpPr>
        <p:spPr>
          <a:xfrm>
            <a:off x="4751230" y="652012"/>
            <a:ext cx="2052228" cy="523220"/>
          </a:xfrm>
          <a:prstGeom prst="rect">
            <a:avLst/>
          </a:prstGeom>
          <a:solidFill>
            <a:schemeClr val="bg1"/>
          </a:solidFill>
        </p:spPr>
        <p:txBody>
          <a:bodyPr wrap="square" rtlCol="0">
            <a:spAutoFit/>
          </a:bodyPr>
          <a:lstStyle/>
          <a:p>
            <a:r>
              <a:rPr lang="en-US" sz="1400" dirty="0">
                <a:latin typeface="Trebuchet MS" panose="020B0603020202020204" pitchFamily="34" charset="0"/>
              </a:rPr>
              <a:t>Note filament recouple at </a:t>
            </a:r>
            <a:r>
              <a:rPr lang="en-US" sz="1400" i="1" dirty="0">
                <a:latin typeface="Trebuchet MS" panose="020B0603020202020204" pitchFamily="34" charset="0"/>
              </a:rPr>
              <a:t>f</a:t>
            </a:r>
            <a:r>
              <a:rPr lang="en-US" sz="1400" i="1" baseline="-25000" dirty="0">
                <a:latin typeface="Trebuchet MS" panose="020B0603020202020204" pitchFamily="34" charset="0"/>
              </a:rPr>
              <a:t>c1</a:t>
            </a:r>
            <a:r>
              <a:rPr lang="en-US" sz="1400" dirty="0">
                <a:latin typeface="Trebuchet MS" panose="020B0603020202020204" pitchFamily="34" charset="0"/>
              </a:rPr>
              <a:t>/2 for </a:t>
            </a:r>
            <a:r>
              <a:rPr lang="en-US" sz="1400" i="1" dirty="0">
                <a:latin typeface="Trebuchet MS" panose="020B0603020202020204" pitchFamily="34" charset="0"/>
              </a:rPr>
              <a:t>B</a:t>
            </a:r>
            <a:r>
              <a:rPr lang="en-US" sz="1400" i="1" baseline="-25000" dirty="0">
                <a:latin typeface="Trebuchet MS" panose="020B0603020202020204" pitchFamily="34" charset="0"/>
              </a:rPr>
              <a:t>a</a:t>
            </a:r>
            <a:r>
              <a:rPr lang="en-US" sz="1400" dirty="0">
                <a:latin typeface="Trebuchet MS" panose="020B0603020202020204" pitchFamily="34" charset="0"/>
              </a:rPr>
              <a:t>=2</a:t>
            </a:r>
            <a:r>
              <a:rPr lang="en-US" sz="1400" i="1" dirty="0">
                <a:latin typeface="Trebuchet MS" panose="020B0603020202020204" pitchFamily="34" charset="0"/>
              </a:rPr>
              <a:t>B</a:t>
            </a:r>
            <a:r>
              <a:rPr lang="en-US" sz="1400" i="1" baseline="-25000" dirty="0">
                <a:latin typeface="Trebuchet MS" panose="020B0603020202020204" pitchFamily="34" charset="0"/>
              </a:rPr>
              <a:t>ps</a:t>
            </a:r>
            <a:r>
              <a:rPr lang="en-US" sz="1400" i="1" dirty="0">
                <a:latin typeface="Trebuchet MS" panose="020B0603020202020204" pitchFamily="34" charset="0"/>
              </a:rPr>
              <a:t> </a:t>
            </a:r>
          </a:p>
        </p:txBody>
      </p:sp>
    </p:spTree>
    <p:extLst>
      <p:ext uri="{BB962C8B-B14F-4D97-AF65-F5344CB8AC3E}">
        <p14:creationId xmlns:p14="http://schemas.microsoft.com/office/powerpoint/2010/main" val="252776754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a:extLst>
              <a:ext uri="{FF2B5EF4-FFF2-40B4-BE49-F238E27FC236}">
                <a16:creationId xmlns:a16="http://schemas.microsoft.com/office/drawing/2014/main" id="{EFE24D7A-0140-2CD4-230C-E86A98AFFE3F}"/>
              </a:ext>
            </a:extLst>
          </p:cNvPr>
          <p:cNvGrpSpPr/>
          <p:nvPr/>
        </p:nvGrpSpPr>
        <p:grpSpPr>
          <a:xfrm>
            <a:off x="2684673" y="4236254"/>
            <a:ext cx="1023231" cy="1656183"/>
            <a:chOff x="2628667" y="4444510"/>
            <a:chExt cx="901697" cy="1656183"/>
          </a:xfrm>
        </p:grpSpPr>
        <p:sp>
          <p:nvSpPr>
            <p:cNvPr id="81" name="Rectangle 80">
              <a:extLst>
                <a:ext uri="{FF2B5EF4-FFF2-40B4-BE49-F238E27FC236}">
                  <a16:creationId xmlns:a16="http://schemas.microsoft.com/office/drawing/2014/main" id="{73C94025-1328-FC77-F793-60174C455A48}"/>
                </a:ext>
              </a:extLst>
            </p:cNvPr>
            <p:cNvSpPr/>
            <p:nvPr/>
          </p:nvSpPr>
          <p:spPr bwMode="auto">
            <a:xfrm>
              <a:off x="2628667" y="4444510"/>
              <a:ext cx="901697" cy="1656183"/>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nvGrpSpPr>
            <p:cNvPr id="85" name="Group 84">
              <a:extLst>
                <a:ext uri="{FF2B5EF4-FFF2-40B4-BE49-F238E27FC236}">
                  <a16:creationId xmlns:a16="http://schemas.microsoft.com/office/drawing/2014/main" id="{FE761956-42C2-D842-F3A6-46907833F4DD}"/>
                </a:ext>
              </a:extLst>
            </p:cNvPr>
            <p:cNvGrpSpPr/>
            <p:nvPr/>
          </p:nvGrpSpPr>
          <p:grpSpPr>
            <a:xfrm>
              <a:off x="2735796" y="5805264"/>
              <a:ext cx="743493" cy="180609"/>
              <a:chOff x="2735796" y="5805264"/>
              <a:chExt cx="743493" cy="180609"/>
            </a:xfrm>
          </p:grpSpPr>
          <p:sp>
            <p:nvSpPr>
              <p:cNvPr id="82" name="Oval 81">
                <a:extLst>
                  <a:ext uri="{FF2B5EF4-FFF2-40B4-BE49-F238E27FC236}">
                    <a16:creationId xmlns:a16="http://schemas.microsoft.com/office/drawing/2014/main" id="{59678C5A-BA8C-99B9-28D0-7F3F0F9B3E8E}"/>
                  </a:ext>
                </a:extLst>
              </p:cNvPr>
              <p:cNvSpPr/>
              <p:nvPr/>
            </p:nvSpPr>
            <p:spPr bwMode="auto">
              <a:xfrm>
                <a:off x="2735796" y="580585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3" name="Oval 82">
                <a:extLst>
                  <a:ext uri="{FF2B5EF4-FFF2-40B4-BE49-F238E27FC236}">
                    <a16:creationId xmlns:a16="http://schemas.microsoft.com/office/drawing/2014/main" id="{345A0EB2-8294-B956-AF45-0E208A409072}"/>
                  </a:ext>
                </a:extLst>
              </p:cNvPr>
              <p:cNvSpPr/>
              <p:nvPr/>
            </p:nvSpPr>
            <p:spPr bwMode="auto">
              <a:xfrm>
                <a:off x="3012122" y="580526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4" name="Oval 83">
                <a:extLst>
                  <a:ext uri="{FF2B5EF4-FFF2-40B4-BE49-F238E27FC236}">
                    <a16:creationId xmlns:a16="http://schemas.microsoft.com/office/drawing/2014/main" id="{C1C78ABD-C378-C59A-0937-AE1B495D01A7}"/>
                  </a:ext>
                </a:extLst>
              </p:cNvPr>
              <p:cNvSpPr/>
              <p:nvPr/>
            </p:nvSpPr>
            <p:spPr bwMode="auto">
              <a:xfrm>
                <a:off x="3299269" y="5805264"/>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86" name="Group 85">
              <a:extLst>
                <a:ext uri="{FF2B5EF4-FFF2-40B4-BE49-F238E27FC236}">
                  <a16:creationId xmlns:a16="http://schemas.microsoft.com/office/drawing/2014/main" id="{8036D62F-EC3D-A6FA-70C4-6595BA5619B7}"/>
                </a:ext>
              </a:extLst>
            </p:cNvPr>
            <p:cNvGrpSpPr/>
            <p:nvPr/>
          </p:nvGrpSpPr>
          <p:grpSpPr>
            <a:xfrm>
              <a:off x="2730385" y="5438476"/>
              <a:ext cx="743493" cy="180609"/>
              <a:chOff x="2735796" y="5805264"/>
              <a:chExt cx="743493" cy="180609"/>
            </a:xfrm>
          </p:grpSpPr>
          <p:sp>
            <p:nvSpPr>
              <p:cNvPr id="87" name="Oval 86">
                <a:extLst>
                  <a:ext uri="{FF2B5EF4-FFF2-40B4-BE49-F238E27FC236}">
                    <a16:creationId xmlns:a16="http://schemas.microsoft.com/office/drawing/2014/main" id="{124B8E7A-F594-2615-F6A9-3E187A8E7786}"/>
                  </a:ext>
                </a:extLst>
              </p:cNvPr>
              <p:cNvSpPr/>
              <p:nvPr/>
            </p:nvSpPr>
            <p:spPr bwMode="auto">
              <a:xfrm>
                <a:off x="2735796" y="580585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8" name="Oval 87">
                <a:extLst>
                  <a:ext uri="{FF2B5EF4-FFF2-40B4-BE49-F238E27FC236}">
                    <a16:creationId xmlns:a16="http://schemas.microsoft.com/office/drawing/2014/main" id="{E39703D5-5846-19C2-E7C8-CE87DF05F33F}"/>
                  </a:ext>
                </a:extLst>
              </p:cNvPr>
              <p:cNvSpPr/>
              <p:nvPr/>
            </p:nvSpPr>
            <p:spPr bwMode="auto">
              <a:xfrm>
                <a:off x="3012122" y="580526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9" name="Oval 88">
                <a:extLst>
                  <a:ext uri="{FF2B5EF4-FFF2-40B4-BE49-F238E27FC236}">
                    <a16:creationId xmlns:a16="http://schemas.microsoft.com/office/drawing/2014/main" id="{56B87099-E1FA-3EE4-FE9A-50F565A59680}"/>
                  </a:ext>
                </a:extLst>
              </p:cNvPr>
              <p:cNvSpPr/>
              <p:nvPr/>
            </p:nvSpPr>
            <p:spPr bwMode="auto">
              <a:xfrm>
                <a:off x="3299269" y="5805264"/>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90" name="Group 89">
              <a:extLst>
                <a:ext uri="{FF2B5EF4-FFF2-40B4-BE49-F238E27FC236}">
                  <a16:creationId xmlns:a16="http://schemas.microsoft.com/office/drawing/2014/main" id="{5AF3542E-ED59-5A20-90C6-735F569A6923}"/>
                </a:ext>
              </a:extLst>
            </p:cNvPr>
            <p:cNvGrpSpPr/>
            <p:nvPr/>
          </p:nvGrpSpPr>
          <p:grpSpPr>
            <a:xfrm>
              <a:off x="2718591" y="5032078"/>
              <a:ext cx="743493" cy="180609"/>
              <a:chOff x="2735796" y="5805264"/>
              <a:chExt cx="743493" cy="180609"/>
            </a:xfrm>
          </p:grpSpPr>
          <p:sp>
            <p:nvSpPr>
              <p:cNvPr id="91" name="Oval 90">
                <a:extLst>
                  <a:ext uri="{FF2B5EF4-FFF2-40B4-BE49-F238E27FC236}">
                    <a16:creationId xmlns:a16="http://schemas.microsoft.com/office/drawing/2014/main" id="{84F8C42B-9399-2E24-0FBE-43CDB4DDC9F4}"/>
                  </a:ext>
                </a:extLst>
              </p:cNvPr>
              <p:cNvSpPr/>
              <p:nvPr/>
            </p:nvSpPr>
            <p:spPr bwMode="auto">
              <a:xfrm>
                <a:off x="2735796" y="580585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2" name="Oval 91">
                <a:extLst>
                  <a:ext uri="{FF2B5EF4-FFF2-40B4-BE49-F238E27FC236}">
                    <a16:creationId xmlns:a16="http://schemas.microsoft.com/office/drawing/2014/main" id="{5EE5B33B-0F73-5CB0-3C57-0DE809F9B93F}"/>
                  </a:ext>
                </a:extLst>
              </p:cNvPr>
              <p:cNvSpPr/>
              <p:nvPr/>
            </p:nvSpPr>
            <p:spPr bwMode="auto">
              <a:xfrm>
                <a:off x="3012122" y="580526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3" name="Oval 92">
                <a:extLst>
                  <a:ext uri="{FF2B5EF4-FFF2-40B4-BE49-F238E27FC236}">
                    <a16:creationId xmlns:a16="http://schemas.microsoft.com/office/drawing/2014/main" id="{9E253684-87CC-354D-05EB-89372C31D6DA}"/>
                  </a:ext>
                </a:extLst>
              </p:cNvPr>
              <p:cNvSpPr/>
              <p:nvPr/>
            </p:nvSpPr>
            <p:spPr bwMode="auto">
              <a:xfrm>
                <a:off x="3299269" y="5805264"/>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94" name="Group 93">
              <a:extLst>
                <a:ext uri="{FF2B5EF4-FFF2-40B4-BE49-F238E27FC236}">
                  <a16:creationId xmlns:a16="http://schemas.microsoft.com/office/drawing/2014/main" id="{955AD146-F2E3-B086-F2C2-FE1724B269C8}"/>
                </a:ext>
              </a:extLst>
            </p:cNvPr>
            <p:cNvGrpSpPr/>
            <p:nvPr/>
          </p:nvGrpSpPr>
          <p:grpSpPr>
            <a:xfrm>
              <a:off x="2713180" y="4647975"/>
              <a:ext cx="743493" cy="180609"/>
              <a:chOff x="2735796" y="5805264"/>
              <a:chExt cx="743493" cy="180609"/>
            </a:xfrm>
          </p:grpSpPr>
          <p:sp>
            <p:nvSpPr>
              <p:cNvPr id="95" name="Oval 94">
                <a:extLst>
                  <a:ext uri="{FF2B5EF4-FFF2-40B4-BE49-F238E27FC236}">
                    <a16:creationId xmlns:a16="http://schemas.microsoft.com/office/drawing/2014/main" id="{1EC36384-9D00-C3A6-96D5-05787C225574}"/>
                  </a:ext>
                </a:extLst>
              </p:cNvPr>
              <p:cNvSpPr/>
              <p:nvPr/>
            </p:nvSpPr>
            <p:spPr bwMode="auto">
              <a:xfrm>
                <a:off x="2735796" y="580585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6" name="Oval 95">
                <a:extLst>
                  <a:ext uri="{FF2B5EF4-FFF2-40B4-BE49-F238E27FC236}">
                    <a16:creationId xmlns:a16="http://schemas.microsoft.com/office/drawing/2014/main" id="{C2BBDE3E-A992-1901-FBCD-D18A3F00B755}"/>
                  </a:ext>
                </a:extLst>
              </p:cNvPr>
              <p:cNvSpPr/>
              <p:nvPr/>
            </p:nvSpPr>
            <p:spPr bwMode="auto">
              <a:xfrm>
                <a:off x="3012122" y="5805265"/>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7" name="Oval 96">
                <a:extLst>
                  <a:ext uri="{FF2B5EF4-FFF2-40B4-BE49-F238E27FC236}">
                    <a16:creationId xmlns:a16="http://schemas.microsoft.com/office/drawing/2014/main" id="{95F9A617-328F-06B3-F151-BED38A4C0CD4}"/>
                  </a:ext>
                </a:extLst>
              </p:cNvPr>
              <p:cNvSpPr/>
              <p:nvPr/>
            </p:nvSpPr>
            <p:spPr bwMode="auto">
              <a:xfrm>
                <a:off x="3299269" y="5805264"/>
                <a:ext cx="180020" cy="18001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grpSp>
        <p:nvGrpSpPr>
          <p:cNvPr id="29" name="Group 28">
            <a:extLst>
              <a:ext uri="{FF2B5EF4-FFF2-40B4-BE49-F238E27FC236}">
                <a16:creationId xmlns:a16="http://schemas.microsoft.com/office/drawing/2014/main" id="{2064AA0D-C8F5-EF3E-4310-B12EBB3141A2}"/>
              </a:ext>
            </a:extLst>
          </p:cNvPr>
          <p:cNvGrpSpPr/>
          <p:nvPr/>
        </p:nvGrpSpPr>
        <p:grpSpPr>
          <a:xfrm>
            <a:off x="611560" y="4113076"/>
            <a:ext cx="1338757" cy="1980220"/>
            <a:chOff x="2679449" y="4177686"/>
            <a:chExt cx="1338757" cy="1980220"/>
          </a:xfrm>
        </p:grpSpPr>
        <p:grpSp>
          <p:nvGrpSpPr>
            <p:cNvPr id="25" name="Group 24">
              <a:extLst>
                <a:ext uri="{FF2B5EF4-FFF2-40B4-BE49-F238E27FC236}">
                  <a16:creationId xmlns:a16="http://schemas.microsoft.com/office/drawing/2014/main" id="{8F4ABE71-3053-0820-419B-6BC61C46BAAC}"/>
                </a:ext>
              </a:extLst>
            </p:cNvPr>
            <p:cNvGrpSpPr/>
            <p:nvPr/>
          </p:nvGrpSpPr>
          <p:grpSpPr>
            <a:xfrm>
              <a:off x="2888246" y="4239970"/>
              <a:ext cx="611104" cy="1584176"/>
              <a:chOff x="3204812" y="4545124"/>
              <a:chExt cx="611104" cy="1584176"/>
            </a:xfrm>
          </p:grpSpPr>
          <p:sp>
            <p:nvSpPr>
              <p:cNvPr id="26" name="Cylinder 25">
                <a:extLst>
                  <a:ext uri="{FF2B5EF4-FFF2-40B4-BE49-F238E27FC236}">
                    <a16:creationId xmlns:a16="http://schemas.microsoft.com/office/drawing/2014/main" id="{92F5C473-9534-93E3-6A71-70AED900F193}"/>
                  </a:ext>
                </a:extLst>
              </p:cNvPr>
              <p:cNvSpPr/>
              <p:nvPr/>
            </p:nvSpPr>
            <p:spPr bwMode="auto">
              <a:xfrm>
                <a:off x="3204812"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7" name="Cylinder 26">
                <a:extLst>
                  <a:ext uri="{FF2B5EF4-FFF2-40B4-BE49-F238E27FC236}">
                    <a16:creationId xmlns:a16="http://schemas.microsoft.com/office/drawing/2014/main" id="{BC3489A2-16B3-9F5C-9A13-EB04E558622E}"/>
                  </a:ext>
                </a:extLst>
              </p:cNvPr>
              <p:cNvSpPr/>
              <p:nvPr/>
            </p:nvSpPr>
            <p:spPr bwMode="auto">
              <a:xfrm>
                <a:off x="3449267"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8" name="Cylinder 27">
                <a:extLst>
                  <a:ext uri="{FF2B5EF4-FFF2-40B4-BE49-F238E27FC236}">
                    <a16:creationId xmlns:a16="http://schemas.microsoft.com/office/drawing/2014/main" id="{B0674884-1360-DC65-02F3-ACB7618ECEB9}"/>
                  </a:ext>
                </a:extLst>
              </p:cNvPr>
              <p:cNvSpPr/>
              <p:nvPr/>
            </p:nvSpPr>
            <p:spPr bwMode="auto">
              <a:xfrm>
                <a:off x="3671900"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21" name="Group 20">
              <a:extLst>
                <a:ext uri="{FF2B5EF4-FFF2-40B4-BE49-F238E27FC236}">
                  <a16:creationId xmlns:a16="http://schemas.microsoft.com/office/drawing/2014/main" id="{4301452C-F827-0ACD-5C53-DB46541D5E65}"/>
                </a:ext>
              </a:extLst>
            </p:cNvPr>
            <p:cNvGrpSpPr/>
            <p:nvPr/>
          </p:nvGrpSpPr>
          <p:grpSpPr>
            <a:xfrm>
              <a:off x="3060796" y="4375708"/>
              <a:ext cx="611104" cy="1584176"/>
              <a:chOff x="3204812" y="4545124"/>
              <a:chExt cx="611104" cy="1584176"/>
            </a:xfrm>
          </p:grpSpPr>
          <p:sp>
            <p:nvSpPr>
              <p:cNvPr id="22" name="Cylinder 21">
                <a:extLst>
                  <a:ext uri="{FF2B5EF4-FFF2-40B4-BE49-F238E27FC236}">
                    <a16:creationId xmlns:a16="http://schemas.microsoft.com/office/drawing/2014/main" id="{AB021F25-A57D-9C8B-B93C-0DCBF11E120D}"/>
                  </a:ext>
                </a:extLst>
              </p:cNvPr>
              <p:cNvSpPr/>
              <p:nvPr/>
            </p:nvSpPr>
            <p:spPr bwMode="auto">
              <a:xfrm>
                <a:off x="3204812"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3" name="Cylinder 22">
                <a:extLst>
                  <a:ext uri="{FF2B5EF4-FFF2-40B4-BE49-F238E27FC236}">
                    <a16:creationId xmlns:a16="http://schemas.microsoft.com/office/drawing/2014/main" id="{F6C6168D-2E6F-3F0D-83B6-1EF621DAC766}"/>
                  </a:ext>
                </a:extLst>
              </p:cNvPr>
              <p:cNvSpPr/>
              <p:nvPr/>
            </p:nvSpPr>
            <p:spPr bwMode="auto">
              <a:xfrm>
                <a:off x="3449267"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4" name="Cylinder 23">
                <a:extLst>
                  <a:ext uri="{FF2B5EF4-FFF2-40B4-BE49-F238E27FC236}">
                    <a16:creationId xmlns:a16="http://schemas.microsoft.com/office/drawing/2014/main" id="{A9860D05-16E6-6C79-2AA6-879AD05AFEDD}"/>
                  </a:ext>
                </a:extLst>
              </p:cNvPr>
              <p:cNvSpPr/>
              <p:nvPr/>
            </p:nvSpPr>
            <p:spPr bwMode="auto">
              <a:xfrm>
                <a:off x="3671900"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20" name="Group 19">
              <a:extLst>
                <a:ext uri="{FF2B5EF4-FFF2-40B4-BE49-F238E27FC236}">
                  <a16:creationId xmlns:a16="http://schemas.microsoft.com/office/drawing/2014/main" id="{2DD94CCB-793C-73EF-1B20-80461300C0AA}"/>
                </a:ext>
              </a:extLst>
            </p:cNvPr>
            <p:cNvGrpSpPr/>
            <p:nvPr/>
          </p:nvGrpSpPr>
          <p:grpSpPr>
            <a:xfrm>
              <a:off x="3204812" y="4545124"/>
              <a:ext cx="611104" cy="1584176"/>
              <a:chOff x="3204812" y="4545124"/>
              <a:chExt cx="611104" cy="1584176"/>
            </a:xfrm>
          </p:grpSpPr>
          <p:sp>
            <p:nvSpPr>
              <p:cNvPr id="17" name="Cylinder 16">
                <a:extLst>
                  <a:ext uri="{FF2B5EF4-FFF2-40B4-BE49-F238E27FC236}">
                    <a16:creationId xmlns:a16="http://schemas.microsoft.com/office/drawing/2014/main" id="{5F5CCADC-B4A6-4491-3FA6-E2CE8FA8BBFB}"/>
                  </a:ext>
                </a:extLst>
              </p:cNvPr>
              <p:cNvSpPr/>
              <p:nvPr/>
            </p:nvSpPr>
            <p:spPr bwMode="auto">
              <a:xfrm>
                <a:off x="3204812"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8" name="Cylinder 17">
                <a:extLst>
                  <a:ext uri="{FF2B5EF4-FFF2-40B4-BE49-F238E27FC236}">
                    <a16:creationId xmlns:a16="http://schemas.microsoft.com/office/drawing/2014/main" id="{990E1C5B-BB2B-62E3-F395-20B2ABF51D89}"/>
                  </a:ext>
                </a:extLst>
              </p:cNvPr>
              <p:cNvSpPr/>
              <p:nvPr/>
            </p:nvSpPr>
            <p:spPr bwMode="auto">
              <a:xfrm>
                <a:off x="3449267"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9" name="Cylinder 18">
                <a:extLst>
                  <a:ext uri="{FF2B5EF4-FFF2-40B4-BE49-F238E27FC236}">
                    <a16:creationId xmlns:a16="http://schemas.microsoft.com/office/drawing/2014/main" id="{05D028F4-8B12-EF93-297C-EEA54D58BDC6}"/>
                  </a:ext>
                </a:extLst>
              </p:cNvPr>
              <p:cNvSpPr/>
              <p:nvPr/>
            </p:nvSpPr>
            <p:spPr bwMode="auto">
              <a:xfrm>
                <a:off x="3671900" y="4545124"/>
                <a:ext cx="144016" cy="1584176"/>
              </a:xfrm>
              <a:prstGeom prst="ca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sp>
          <p:nvSpPr>
            <p:cNvPr id="16" name="Cube 15">
              <a:extLst>
                <a:ext uri="{FF2B5EF4-FFF2-40B4-BE49-F238E27FC236}">
                  <a16:creationId xmlns:a16="http://schemas.microsoft.com/office/drawing/2014/main" id="{980104B3-5F1D-09B9-965E-123008B883EC}"/>
                </a:ext>
              </a:extLst>
            </p:cNvPr>
            <p:cNvSpPr/>
            <p:nvPr/>
          </p:nvSpPr>
          <p:spPr bwMode="auto">
            <a:xfrm flipH="1">
              <a:off x="2679449" y="4177686"/>
              <a:ext cx="1338757" cy="1980220"/>
            </a:xfrm>
            <a:prstGeom prst="cube">
              <a:avLst>
                <a:gd name="adj" fmla="val 35088"/>
              </a:avLst>
            </a:prstGeom>
            <a:solidFill>
              <a:srgbClr val="FFC000">
                <a:alpha val="5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sp>
        <p:nvSpPr>
          <p:cNvPr id="2" name="Title 1">
            <a:extLst>
              <a:ext uri="{FF2B5EF4-FFF2-40B4-BE49-F238E27FC236}">
                <a16:creationId xmlns:a16="http://schemas.microsoft.com/office/drawing/2014/main" id="{CB571679-2702-20E6-2D59-4F3EC7272648}"/>
              </a:ext>
            </a:extLst>
          </p:cNvPr>
          <p:cNvSpPr>
            <a:spLocks noGrp="1"/>
          </p:cNvSpPr>
          <p:nvPr>
            <p:ph type="title"/>
          </p:nvPr>
        </p:nvSpPr>
        <p:spPr>
          <a:xfrm>
            <a:off x="415770" y="154073"/>
            <a:ext cx="8312460" cy="502619"/>
          </a:xfrm>
        </p:spPr>
        <p:txBody>
          <a:bodyPr/>
          <a:lstStyle/>
          <a:p>
            <a:r>
              <a:rPr lang="en-US" sz="3600" dirty="0"/>
              <a:t>Additional screening above </a:t>
            </a:r>
            <a:r>
              <a:rPr lang="en-US" sz="3600" i="1" dirty="0"/>
              <a:t>f</a:t>
            </a:r>
            <a:r>
              <a:rPr lang="en-US" sz="3600" i="1" baseline="-25000" dirty="0"/>
              <a:t>c1</a:t>
            </a:r>
          </a:p>
        </p:txBody>
      </p:sp>
      <p:grpSp>
        <p:nvGrpSpPr>
          <p:cNvPr id="5" name="Group 4">
            <a:extLst>
              <a:ext uri="{FF2B5EF4-FFF2-40B4-BE49-F238E27FC236}">
                <a16:creationId xmlns:a16="http://schemas.microsoft.com/office/drawing/2014/main" id="{369CE454-26DA-AD54-6441-BF800D7486E0}"/>
              </a:ext>
            </a:extLst>
          </p:cNvPr>
          <p:cNvGrpSpPr/>
          <p:nvPr/>
        </p:nvGrpSpPr>
        <p:grpSpPr>
          <a:xfrm>
            <a:off x="359532" y="872716"/>
            <a:ext cx="2401597" cy="2982824"/>
            <a:chOff x="2855275" y="3864871"/>
            <a:chExt cx="2401597" cy="2982824"/>
          </a:xfrm>
        </p:grpSpPr>
        <p:pic>
          <p:nvPicPr>
            <p:cNvPr id="6" name="Picture 5">
              <a:extLst>
                <a:ext uri="{FF2B5EF4-FFF2-40B4-BE49-F238E27FC236}">
                  <a16:creationId xmlns:a16="http://schemas.microsoft.com/office/drawing/2014/main" id="{D18F4D3D-173C-4753-7265-441B79B5319E}"/>
                </a:ext>
              </a:extLst>
            </p:cNvPr>
            <p:cNvPicPr>
              <a:picLocks noChangeAspect="1"/>
            </p:cNvPicPr>
            <p:nvPr/>
          </p:nvPicPr>
          <p:blipFill>
            <a:blip r:embed="rId2"/>
            <a:stretch>
              <a:fillRect/>
            </a:stretch>
          </p:blipFill>
          <p:spPr>
            <a:xfrm>
              <a:off x="2967078" y="3864871"/>
              <a:ext cx="2289794" cy="2982824"/>
            </a:xfrm>
            <a:prstGeom prst="rect">
              <a:avLst/>
            </a:prstGeom>
          </p:spPr>
        </p:pic>
        <p:sp>
          <p:nvSpPr>
            <p:cNvPr id="7" name="TextBox 6">
              <a:extLst>
                <a:ext uri="{FF2B5EF4-FFF2-40B4-BE49-F238E27FC236}">
                  <a16:creationId xmlns:a16="http://schemas.microsoft.com/office/drawing/2014/main" id="{3E5A99A8-63F3-1624-7A07-DBA6FDCF335C}"/>
                </a:ext>
              </a:extLst>
            </p:cNvPr>
            <p:cNvSpPr txBox="1"/>
            <p:nvPr/>
          </p:nvSpPr>
          <p:spPr>
            <a:xfrm rot="16200000">
              <a:off x="2344354" y="4709732"/>
              <a:ext cx="1391173" cy="369332"/>
            </a:xfrm>
            <a:prstGeom prst="rect">
              <a:avLst/>
            </a:prstGeom>
            <a:solidFill>
              <a:schemeClr val="bg1"/>
            </a:solidFill>
          </p:spPr>
          <p:txBody>
            <a:bodyPr wrap="square">
              <a:spAutoFit/>
            </a:bodyPr>
            <a:lstStyle/>
            <a:p>
              <a:r>
                <a:rPr lang="en-US" sz="1800" b="0" i="0" u="none" strike="noStrike" baseline="0" dirty="0">
                  <a:latin typeface="Times New Roman" panose="02020603050405020304" pitchFamily="18" charset="0"/>
                </a:rPr>
                <a:t>Q* = Q/</a:t>
              </a:r>
              <a:r>
                <a:rPr lang="en-US" dirty="0">
                  <a:sym typeface="Symbol" panose="05050102010706020507" pitchFamily="18" charset="2"/>
                </a:rPr>
                <a:t>B</a:t>
              </a:r>
              <a:r>
                <a:rPr lang="en-US" baseline="-25000" dirty="0">
                  <a:sym typeface="Symbol" panose="05050102010706020507" pitchFamily="18" charset="2"/>
                </a:rPr>
                <a:t>a</a:t>
              </a:r>
              <a:r>
                <a:rPr lang="en-US" baseline="30000" dirty="0">
                  <a:sym typeface="Symbol" panose="05050102010706020507" pitchFamily="18" charset="2"/>
                </a:rPr>
                <a:t>2</a:t>
              </a:r>
              <a:endParaRPr lang="en-US" baseline="30000" dirty="0"/>
            </a:p>
          </p:txBody>
        </p:sp>
        <p:sp>
          <p:nvSpPr>
            <p:cNvPr id="8" name="TextBox 7">
              <a:extLst>
                <a:ext uri="{FF2B5EF4-FFF2-40B4-BE49-F238E27FC236}">
                  <a16:creationId xmlns:a16="http://schemas.microsoft.com/office/drawing/2014/main" id="{1099465A-A003-56D1-589A-7715770F9D68}"/>
                </a:ext>
              </a:extLst>
            </p:cNvPr>
            <p:cNvSpPr txBox="1"/>
            <p:nvPr/>
          </p:nvSpPr>
          <p:spPr>
            <a:xfrm>
              <a:off x="3986871" y="6070243"/>
              <a:ext cx="504564" cy="369332"/>
            </a:xfrm>
            <a:prstGeom prst="rect">
              <a:avLst/>
            </a:prstGeom>
            <a:solidFill>
              <a:schemeClr val="bg1"/>
            </a:solidFill>
          </p:spPr>
          <p:txBody>
            <a:bodyPr wrap="square" rtlCol="0">
              <a:spAutoFit/>
            </a:bodyPr>
            <a:lstStyle/>
            <a:p>
              <a:r>
                <a:rPr lang="en-US" i="1" dirty="0"/>
                <a:t>f/f</a:t>
              </a:r>
              <a:r>
                <a:rPr lang="en-US" i="1" baseline="-25000" dirty="0"/>
                <a:t>c</a:t>
              </a:r>
            </a:p>
          </p:txBody>
        </p:sp>
      </p:grpSp>
      <p:cxnSp>
        <p:nvCxnSpPr>
          <p:cNvPr id="9" name="Straight Arrow Connector 8">
            <a:extLst>
              <a:ext uri="{FF2B5EF4-FFF2-40B4-BE49-F238E27FC236}">
                <a16:creationId xmlns:a16="http://schemas.microsoft.com/office/drawing/2014/main" id="{087EF378-E7F9-92E1-5CA3-FFA6BDE6C710}"/>
              </a:ext>
            </a:extLst>
          </p:cNvPr>
          <p:cNvCxnSpPr/>
          <p:nvPr/>
        </p:nvCxnSpPr>
        <p:spPr bwMode="auto">
          <a:xfrm>
            <a:off x="1022174" y="910157"/>
            <a:ext cx="0" cy="241226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10" name="Oval 9">
            <a:extLst>
              <a:ext uri="{FF2B5EF4-FFF2-40B4-BE49-F238E27FC236}">
                <a16:creationId xmlns:a16="http://schemas.microsoft.com/office/drawing/2014/main" id="{7BB0E44E-5452-C978-CF6B-3B5BBFCE476C}"/>
              </a:ext>
            </a:extLst>
          </p:cNvPr>
          <p:cNvSpPr/>
          <p:nvPr/>
        </p:nvSpPr>
        <p:spPr bwMode="auto">
          <a:xfrm>
            <a:off x="829316" y="2530337"/>
            <a:ext cx="192856" cy="432048"/>
          </a:xfrm>
          <a:prstGeom prst="ellipse">
            <a:avLst/>
          </a:prstGeom>
          <a:solidFill>
            <a:schemeClr val="accent1">
              <a:alpha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1" name="TextBox 10">
            <a:extLst>
              <a:ext uri="{FF2B5EF4-FFF2-40B4-BE49-F238E27FC236}">
                <a16:creationId xmlns:a16="http://schemas.microsoft.com/office/drawing/2014/main" id="{479273EF-AB7B-2679-CBF8-6308932E5E5B}"/>
              </a:ext>
            </a:extLst>
          </p:cNvPr>
          <p:cNvSpPr txBox="1"/>
          <p:nvPr/>
        </p:nvSpPr>
        <p:spPr>
          <a:xfrm>
            <a:off x="2916318" y="754887"/>
            <a:ext cx="5652628" cy="923330"/>
          </a:xfrm>
          <a:prstGeom prst="rect">
            <a:avLst/>
          </a:prstGeom>
          <a:noFill/>
        </p:spPr>
        <p:txBody>
          <a:bodyPr wrap="square" rtlCol="0">
            <a:spAutoFit/>
          </a:bodyPr>
          <a:lstStyle/>
          <a:p>
            <a:r>
              <a:rPr lang="en-US" dirty="0">
                <a:latin typeface="Trebuchet MS" panose="020B0603020202020204" pitchFamily="34" charset="0"/>
              </a:rPr>
              <a:t>We might ask, why can we have reduced loss at high frequency? Note that the equation below is coupling loss only</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F6890D2-CE53-263D-1546-955B8D6E1951}"/>
                  </a:ext>
                </a:extLst>
              </p:cNvPr>
              <p:cNvSpPr txBox="1"/>
              <p:nvPr/>
            </p:nvSpPr>
            <p:spPr>
              <a:xfrm>
                <a:off x="3016995" y="1581943"/>
                <a:ext cx="2952261" cy="6838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836967"/>
                              </a:solidFill>
                              <a:latin typeface="Cambria Math" panose="02040503050406030204" pitchFamily="18" charset="0"/>
                            </a:rPr>
                          </m:ctrlPr>
                        </m:sSubPr>
                        <m:e>
                          <m:r>
                            <a:rPr lang="en-US" sz="1600" b="0" i="1" smtClean="0">
                              <a:solidFill>
                                <a:srgbClr val="836967"/>
                              </a:solidFill>
                              <a:latin typeface="Cambria Math" panose="02040503050406030204" pitchFamily="18" charset="0"/>
                            </a:rPr>
                            <m:t>𝑄</m:t>
                          </m:r>
                        </m:e>
                        <m:sub>
                          <m:r>
                            <a:rPr lang="en-US" sz="1600" i="1">
                              <a:latin typeface="Cambria Math" panose="02040503050406030204" pitchFamily="18" charset="0"/>
                            </a:rPr>
                            <m:t>𝑐𝑜𝑢𝑝</m:t>
                          </m:r>
                        </m:sub>
                      </m:sSub>
                      <m:r>
                        <a:rPr lang="en-US" sz="1600" i="0">
                          <a:latin typeface="Cambria Math" panose="02040503050406030204" pitchFamily="18" charset="0"/>
                        </a:rPr>
                        <m:t>= </m:t>
                      </m:r>
                      <m:f>
                        <m:fPr>
                          <m:ctrlPr>
                            <a:rPr lang="en-US" sz="1600" i="1">
                              <a:solidFill>
                                <a:srgbClr val="836967"/>
                              </a:solidFill>
                              <a:latin typeface="Cambria Math" panose="02040503050406030204" pitchFamily="18" charset="0"/>
                            </a:rPr>
                          </m:ctrlPr>
                        </m:fPr>
                        <m:num>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𝐵</m:t>
                              </m:r>
                            </m:e>
                            <m:sub>
                              <m:r>
                                <a:rPr lang="en-US" sz="1600" i="0">
                                  <a:latin typeface="Cambria Math" panose="02040503050406030204" pitchFamily="18" charset="0"/>
                                </a:rPr>
                                <m:t>0</m:t>
                              </m:r>
                            </m:sub>
                            <m:sup>
                              <m:r>
                                <a:rPr lang="en-US" sz="1600" i="0">
                                  <a:latin typeface="Cambria Math" panose="02040503050406030204" pitchFamily="18" charset="0"/>
                                </a:rPr>
                                <m:t>2</m:t>
                              </m:r>
                            </m:sup>
                          </m:sSubSup>
                          <m:r>
                            <a:rPr lang="en-US" sz="1600" b="0" i="1" smtClean="0">
                              <a:solidFill>
                                <a:srgbClr val="836967"/>
                              </a:solidFill>
                              <a:latin typeface="Cambria Math" panose="02040503050406030204" pitchFamily="18" charset="0"/>
                            </a:rPr>
                            <m:t>𝑓</m:t>
                          </m:r>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𝐿</m:t>
                              </m:r>
                            </m:e>
                            <m:sub>
                              <m:r>
                                <a:rPr lang="en-US" sz="1600" i="1">
                                  <a:latin typeface="Cambria Math" panose="02040503050406030204" pitchFamily="18" charset="0"/>
                                </a:rPr>
                                <m:t>𝑝</m:t>
                              </m:r>
                            </m:sub>
                            <m:sup>
                              <m:r>
                                <a:rPr lang="en-US" sz="1600" i="0">
                                  <a:latin typeface="Cambria Math" panose="02040503050406030204" pitchFamily="18" charset="0"/>
                                </a:rPr>
                                <m:t>2</m:t>
                              </m:r>
                            </m:sup>
                          </m:sSubSup>
                        </m:num>
                        <m:den>
                          <m:r>
                            <a:rPr lang="en-US" sz="1600" i="0">
                              <a:latin typeface="Cambria Math" panose="02040503050406030204" pitchFamily="18" charset="0"/>
                            </a:rPr>
                            <m:t>2</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𝜌</m:t>
                              </m:r>
                            </m:e>
                            <m:sub>
                              <m:r>
                                <a:rPr lang="en-US" sz="1600" i="1">
                                  <a:latin typeface="Cambria Math" panose="02040503050406030204" pitchFamily="18" charset="0"/>
                                </a:rPr>
                                <m:t>𝑚</m:t>
                              </m:r>
                              <m:r>
                                <a:rPr lang="en-US" sz="1600" i="0">
                                  <a:latin typeface="Cambria Math" panose="02040503050406030204" pitchFamily="18" charset="0"/>
                                </a:rPr>
                                <m:t>,</m:t>
                              </m:r>
                              <m:r>
                                <a:rPr lang="en-US" sz="1600" i="1">
                                  <a:latin typeface="Cambria Math" panose="02040503050406030204" pitchFamily="18" charset="0"/>
                                </a:rPr>
                                <m:t>𝑒𝑓𝑓</m:t>
                              </m:r>
                            </m:sub>
                          </m:sSub>
                        </m:den>
                      </m:f>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1</m:t>
                          </m:r>
                        </m:num>
                        <m:den>
                          <m:d>
                            <m:dPr>
                              <m:ctrlPr>
                                <a:rPr lang="en-US" sz="1600" i="1">
                                  <a:solidFill>
                                    <a:srgbClr val="836967"/>
                                  </a:solidFill>
                                  <a:latin typeface="Cambria Math" panose="02040503050406030204" pitchFamily="18" charset="0"/>
                                </a:rPr>
                              </m:ctrlPr>
                            </m:dPr>
                            <m:e>
                              <m:r>
                                <a:rPr lang="en-US" sz="1600" i="0">
                                  <a:latin typeface="Cambria Math" panose="02040503050406030204" pitchFamily="18" charset="0"/>
                                </a:rPr>
                                <m:t>1+</m:t>
                              </m:r>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𝜔</m:t>
                                  </m:r>
                                </m:e>
                                <m:sup>
                                  <m:r>
                                    <a:rPr lang="en-US" sz="1600" i="0">
                                      <a:latin typeface="Cambria Math" panose="02040503050406030204" pitchFamily="18" charset="0"/>
                                    </a:rPr>
                                    <m:t>2</m:t>
                                  </m:r>
                                </m:sup>
                              </m:sSup>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𝜏</m:t>
                                  </m:r>
                                </m:e>
                                <m:sup>
                                  <m:r>
                                    <a:rPr lang="en-US" sz="1600" i="0">
                                      <a:latin typeface="Cambria Math" panose="02040503050406030204" pitchFamily="18" charset="0"/>
                                    </a:rPr>
                                    <m:t>2</m:t>
                                  </m:r>
                                </m:sup>
                              </m:sSup>
                            </m:e>
                          </m:d>
                        </m:den>
                      </m:f>
                      <m:r>
                        <a:rPr lang="en-US" sz="1600" i="0">
                          <a:latin typeface="Cambria Math" panose="02040503050406030204" pitchFamily="18" charset="0"/>
                        </a:rPr>
                        <m:t> </m:t>
                      </m:r>
                    </m:oMath>
                  </m:oMathPara>
                </a14:m>
                <a:endParaRPr lang="en-US" sz="1600" dirty="0"/>
              </a:p>
            </p:txBody>
          </p:sp>
        </mc:Choice>
        <mc:Fallback xmlns="">
          <p:sp>
            <p:nvSpPr>
              <p:cNvPr id="12" name="TextBox 11">
                <a:extLst>
                  <a:ext uri="{FF2B5EF4-FFF2-40B4-BE49-F238E27FC236}">
                    <a16:creationId xmlns:a16="http://schemas.microsoft.com/office/drawing/2014/main" id="{6F6890D2-CE53-263D-1546-955B8D6E1951}"/>
                  </a:ext>
                </a:extLst>
              </p:cNvPr>
              <p:cNvSpPr txBox="1">
                <a:spLocks noRot="1" noChangeAspect="1" noMove="1" noResize="1" noEditPoints="1" noAdjustHandles="1" noChangeArrowheads="1" noChangeShapeType="1" noTextEdit="1"/>
              </p:cNvSpPr>
              <p:nvPr/>
            </p:nvSpPr>
            <p:spPr>
              <a:xfrm>
                <a:off x="3016995" y="1581943"/>
                <a:ext cx="2952261" cy="683842"/>
              </a:xfrm>
              <a:prstGeom prst="rect">
                <a:avLst/>
              </a:prstGeom>
              <a:blipFill>
                <a:blip r:embed="rId3"/>
                <a:stretch>
                  <a:fillRect/>
                </a:stretch>
              </a:blipFill>
            </p:spPr>
            <p:txBody>
              <a:bodyPr/>
              <a:lstStyle/>
              <a:p>
                <a:r>
                  <a:rPr lang="en-US">
                    <a:noFill/>
                  </a:rPr>
                  <a:t> </a:t>
                </a:r>
              </a:p>
            </p:txBody>
          </p:sp>
        </mc:Fallback>
      </mc:AlternateContent>
      <p:grpSp>
        <p:nvGrpSpPr>
          <p:cNvPr id="77" name="Group 76">
            <a:extLst>
              <a:ext uri="{FF2B5EF4-FFF2-40B4-BE49-F238E27FC236}">
                <a16:creationId xmlns:a16="http://schemas.microsoft.com/office/drawing/2014/main" id="{66685F71-EC73-759A-B9C8-065CCEE8053D}"/>
              </a:ext>
            </a:extLst>
          </p:cNvPr>
          <p:cNvGrpSpPr/>
          <p:nvPr/>
        </p:nvGrpSpPr>
        <p:grpSpPr>
          <a:xfrm>
            <a:off x="144055" y="4668407"/>
            <a:ext cx="2122354" cy="106578"/>
            <a:chOff x="341136" y="4905164"/>
            <a:chExt cx="2122354" cy="106578"/>
          </a:xfrm>
        </p:grpSpPr>
        <p:cxnSp>
          <p:nvCxnSpPr>
            <p:cNvPr id="78" name="Straight Connector 77">
              <a:extLst>
                <a:ext uri="{FF2B5EF4-FFF2-40B4-BE49-F238E27FC236}">
                  <a16:creationId xmlns:a16="http://schemas.microsoft.com/office/drawing/2014/main" id="{59739273-A103-D344-9887-3DB156EA3A90}"/>
                </a:ext>
              </a:extLst>
            </p:cNvPr>
            <p:cNvCxnSpPr>
              <a:cxnSpLocks/>
            </p:cNvCxnSpPr>
            <p:nvPr/>
          </p:nvCxnSpPr>
          <p:spPr bwMode="auto">
            <a:xfrm>
              <a:off x="341136" y="4905164"/>
              <a:ext cx="792088" cy="0"/>
            </a:xfrm>
            <a:prstGeom prst="line">
              <a:avLst/>
            </a:prstGeom>
            <a:solidFill>
              <a:schemeClr val="accent1"/>
            </a:solidFill>
            <a:ln w="25400" cap="flat" cmpd="sng" algn="ctr">
              <a:solidFill>
                <a:schemeClr val="accent6">
                  <a:lumMod val="40000"/>
                  <a:lumOff val="60000"/>
                  <a:alpha val="93000"/>
                </a:schemeClr>
              </a:solidFill>
              <a:prstDash val="solid"/>
              <a:round/>
              <a:headEnd type="none" w="med" len="med"/>
              <a:tailEnd type="none" w="med" len="med"/>
            </a:ln>
            <a:effectLst/>
          </p:spPr>
        </p:cxnSp>
        <p:cxnSp>
          <p:nvCxnSpPr>
            <p:cNvPr id="79" name="Straight Connector 78">
              <a:extLst>
                <a:ext uri="{FF2B5EF4-FFF2-40B4-BE49-F238E27FC236}">
                  <a16:creationId xmlns:a16="http://schemas.microsoft.com/office/drawing/2014/main" id="{8A615556-1944-2795-362A-2E2DB45A84D4}"/>
                </a:ext>
              </a:extLst>
            </p:cNvPr>
            <p:cNvCxnSpPr/>
            <p:nvPr/>
          </p:nvCxnSpPr>
          <p:spPr bwMode="auto">
            <a:xfrm>
              <a:off x="1743410" y="4906204"/>
              <a:ext cx="720080" cy="0"/>
            </a:xfrm>
            <a:prstGeom prst="line">
              <a:avLst/>
            </a:prstGeom>
            <a:solidFill>
              <a:schemeClr val="accent1"/>
            </a:solidFill>
            <a:ln w="25400" cap="flat" cmpd="sng" algn="ctr">
              <a:solidFill>
                <a:schemeClr val="accent6">
                  <a:lumMod val="40000"/>
                  <a:lumOff val="60000"/>
                  <a:alpha val="93000"/>
                </a:schemeClr>
              </a:solidFill>
              <a:prstDash val="solid"/>
              <a:round/>
              <a:headEnd type="none" w="med" len="med"/>
              <a:tailEnd type="none" w="med" len="med"/>
            </a:ln>
            <a:effectLst/>
          </p:spPr>
        </p:cxnSp>
        <p:sp>
          <p:nvSpPr>
            <p:cNvPr id="80" name="Freeform: Shape 79">
              <a:extLst>
                <a:ext uri="{FF2B5EF4-FFF2-40B4-BE49-F238E27FC236}">
                  <a16:creationId xmlns:a16="http://schemas.microsoft.com/office/drawing/2014/main" id="{FBDEF8A4-220B-DA40-1EA9-38C3E0F031AF}"/>
                </a:ext>
              </a:extLst>
            </p:cNvPr>
            <p:cNvSpPr/>
            <p:nvPr/>
          </p:nvSpPr>
          <p:spPr bwMode="auto">
            <a:xfrm>
              <a:off x="1135063" y="4905375"/>
              <a:ext cx="615950" cy="106367"/>
            </a:xfrm>
            <a:custGeom>
              <a:avLst/>
              <a:gdLst>
                <a:gd name="connsiteX0" fmla="*/ 0 w 615950"/>
                <a:gd name="connsiteY0" fmla="*/ 0 h 106367"/>
                <a:gd name="connsiteX1" fmla="*/ 312737 w 615950"/>
                <a:gd name="connsiteY1" fmla="*/ 106363 h 106367"/>
                <a:gd name="connsiteX2" fmla="*/ 615950 w 615950"/>
                <a:gd name="connsiteY2" fmla="*/ 3175 h 106367"/>
              </a:gdLst>
              <a:ahLst/>
              <a:cxnLst>
                <a:cxn ang="0">
                  <a:pos x="connsiteX0" y="connsiteY0"/>
                </a:cxn>
                <a:cxn ang="0">
                  <a:pos x="connsiteX1" y="connsiteY1"/>
                </a:cxn>
                <a:cxn ang="0">
                  <a:pos x="connsiteX2" y="connsiteY2"/>
                </a:cxn>
              </a:cxnLst>
              <a:rect l="l" t="t" r="r" b="b"/>
              <a:pathLst>
                <a:path w="615950" h="106367">
                  <a:moveTo>
                    <a:pt x="0" y="0"/>
                  </a:moveTo>
                  <a:cubicBezTo>
                    <a:pt x="105039" y="52917"/>
                    <a:pt x="210079" y="105834"/>
                    <a:pt x="312737" y="106363"/>
                  </a:cubicBezTo>
                  <a:cubicBezTo>
                    <a:pt x="415395" y="106892"/>
                    <a:pt x="515672" y="55033"/>
                    <a:pt x="615950" y="3175"/>
                  </a:cubicBezTo>
                </a:path>
              </a:pathLst>
            </a:custGeom>
            <a:noFill/>
            <a:ln w="25400" cap="flat" cmpd="sng" algn="ctr">
              <a:solidFill>
                <a:schemeClr val="accent6">
                  <a:lumMod val="40000"/>
                  <a:lumOff val="60000"/>
                  <a:alpha val="93000"/>
                </a:schemeClr>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60" name="Group 59">
            <a:extLst>
              <a:ext uri="{FF2B5EF4-FFF2-40B4-BE49-F238E27FC236}">
                <a16:creationId xmlns:a16="http://schemas.microsoft.com/office/drawing/2014/main" id="{E7A63E21-77D1-2C0F-42C5-338B68CC3016}"/>
              </a:ext>
            </a:extLst>
          </p:cNvPr>
          <p:cNvGrpSpPr/>
          <p:nvPr/>
        </p:nvGrpSpPr>
        <p:grpSpPr>
          <a:xfrm>
            <a:off x="95608" y="4558688"/>
            <a:ext cx="2052337" cy="288032"/>
            <a:chOff x="415770" y="5013176"/>
            <a:chExt cx="2052337" cy="288032"/>
          </a:xfrm>
        </p:grpSpPr>
        <p:cxnSp>
          <p:nvCxnSpPr>
            <p:cNvPr id="62" name="Straight Connector 61">
              <a:extLst>
                <a:ext uri="{FF2B5EF4-FFF2-40B4-BE49-F238E27FC236}">
                  <a16:creationId xmlns:a16="http://schemas.microsoft.com/office/drawing/2014/main" id="{DF896DAB-C062-76C9-F8DE-CECFD4085970}"/>
                </a:ext>
              </a:extLst>
            </p:cNvPr>
            <p:cNvCxnSpPr/>
            <p:nvPr/>
          </p:nvCxnSpPr>
          <p:spPr bwMode="auto">
            <a:xfrm>
              <a:off x="1748027" y="5013176"/>
              <a:ext cx="720080" cy="0"/>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0FB9DE4A-F9EF-6BA3-2429-5A6817C1133E}"/>
                </a:ext>
              </a:extLst>
            </p:cNvPr>
            <p:cNvCxnSpPr>
              <a:cxnSpLocks/>
            </p:cNvCxnSpPr>
            <p:nvPr/>
          </p:nvCxnSpPr>
          <p:spPr bwMode="auto">
            <a:xfrm>
              <a:off x="1121777" y="5018782"/>
              <a:ext cx="158089" cy="166837"/>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99523E25-DFD7-F384-22AB-04A22DED2159}"/>
                </a:ext>
              </a:extLst>
            </p:cNvPr>
            <p:cNvCxnSpPr/>
            <p:nvPr/>
          </p:nvCxnSpPr>
          <p:spPr bwMode="auto">
            <a:xfrm>
              <a:off x="415770" y="5016202"/>
              <a:ext cx="720080" cy="0"/>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402DFD41-4A7E-4677-7C66-E5B927D935DA}"/>
                </a:ext>
              </a:extLst>
            </p:cNvPr>
            <p:cNvCxnSpPr>
              <a:cxnSpLocks/>
            </p:cNvCxnSpPr>
            <p:nvPr/>
          </p:nvCxnSpPr>
          <p:spPr bwMode="auto">
            <a:xfrm flipH="1">
              <a:off x="1596975" y="5013176"/>
              <a:ext cx="146435" cy="169417"/>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BED7D6FE-3808-58F2-7FDC-B24C533E5CA3}"/>
                </a:ext>
              </a:extLst>
            </p:cNvPr>
            <p:cNvCxnSpPr>
              <a:cxnSpLocks/>
            </p:cNvCxnSpPr>
            <p:nvPr/>
          </p:nvCxnSpPr>
          <p:spPr bwMode="auto">
            <a:xfrm flipH="1">
              <a:off x="1279866" y="5176094"/>
              <a:ext cx="101512" cy="0"/>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F0EF8C15-2198-C7AA-9424-E700A29063EF}"/>
                </a:ext>
              </a:extLst>
            </p:cNvPr>
            <p:cNvCxnSpPr>
              <a:cxnSpLocks/>
            </p:cNvCxnSpPr>
            <p:nvPr/>
          </p:nvCxnSpPr>
          <p:spPr bwMode="auto">
            <a:xfrm flipH="1">
              <a:off x="1525394" y="5182593"/>
              <a:ext cx="78617" cy="0"/>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B7624DBF-B172-E0CD-58C7-2CA7BBBB96C0}"/>
                </a:ext>
              </a:extLst>
            </p:cNvPr>
            <p:cNvCxnSpPr>
              <a:cxnSpLocks/>
            </p:cNvCxnSpPr>
            <p:nvPr/>
          </p:nvCxnSpPr>
          <p:spPr bwMode="auto">
            <a:xfrm>
              <a:off x="1357443" y="5166570"/>
              <a:ext cx="95943" cy="134638"/>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692A1D7F-B7D9-9544-A551-595CCA04CF04}"/>
                </a:ext>
              </a:extLst>
            </p:cNvPr>
            <p:cNvCxnSpPr>
              <a:cxnSpLocks/>
            </p:cNvCxnSpPr>
            <p:nvPr/>
          </p:nvCxnSpPr>
          <p:spPr bwMode="auto">
            <a:xfrm flipH="1">
              <a:off x="1446777" y="5182593"/>
              <a:ext cx="84619" cy="118615"/>
            </a:xfrm>
            <a:prstGeom prst="line">
              <a:avLst/>
            </a:prstGeom>
            <a:solidFill>
              <a:schemeClr val="accent1"/>
            </a:solidFill>
            <a:ln w="25400" cap="flat" cmpd="sng" algn="ctr">
              <a:solidFill>
                <a:schemeClr val="tx1">
                  <a:alpha val="26000"/>
                </a:schemeClr>
              </a:solidFill>
              <a:prstDash val="solid"/>
              <a:round/>
              <a:headEnd type="none" w="med" len="med"/>
              <a:tailEnd type="none" w="med" len="med"/>
            </a:ln>
            <a:effectLst/>
          </p:spPr>
        </p:cxnSp>
      </p:grpSp>
      <p:sp>
        <p:nvSpPr>
          <p:cNvPr id="13" name="Arrow: Bent 12">
            <a:extLst>
              <a:ext uri="{FF2B5EF4-FFF2-40B4-BE49-F238E27FC236}">
                <a16:creationId xmlns:a16="http://schemas.microsoft.com/office/drawing/2014/main" id="{8C3AB59E-52E1-5172-0A92-516ECF6E39F3}"/>
              </a:ext>
            </a:extLst>
          </p:cNvPr>
          <p:cNvSpPr/>
          <p:nvPr/>
        </p:nvSpPr>
        <p:spPr bwMode="auto">
          <a:xfrm rot="5400000">
            <a:off x="4201070" y="1318543"/>
            <a:ext cx="196526" cy="383270"/>
          </a:xfrm>
          <a:prstGeom prst="ben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4" name="TextBox 13">
            <a:extLst>
              <a:ext uri="{FF2B5EF4-FFF2-40B4-BE49-F238E27FC236}">
                <a16:creationId xmlns:a16="http://schemas.microsoft.com/office/drawing/2014/main" id="{436F9621-09E0-8351-10E8-CE72F2896431}"/>
              </a:ext>
            </a:extLst>
          </p:cNvPr>
          <p:cNvSpPr txBox="1"/>
          <p:nvPr/>
        </p:nvSpPr>
        <p:spPr>
          <a:xfrm>
            <a:off x="3135522" y="2284696"/>
            <a:ext cx="2336578" cy="1200329"/>
          </a:xfrm>
          <a:prstGeom prst="rect">
            <a:avLst/>
          </a:prstGeom>
          <a:noFill/>
        </p:spPr>
        <p:txBody>
          <a:bodyPr wrap="square" rtlCol="0">
            <a:spAutoFit/>
          </a:bodyPr>
          <a:lstStyle/>
          <a:p>
            <a:r>
              <a:rPr lang="en-US" dirty="0">
                <a:latin typeface="Trebuchet MS" panose="020B0603020202020204" pitchFamily="34" charset="0"/>
              </a:rPr>
              <a:t>However, the graph at right includes both coupling and Saturated region loss</a:t>
            </a:r>
          </a:p>
        </p:txBody>
      </p:sp>
      <p:sp>
        <p:nvSpPr>
          <p:cNvPr id="15" name="Arrow: Left 14">
            <a:extLst>
              <a:ext uri="{FF2B5EF4-FFF2-40B4-BE49-F238E27FC236}">
                <a16:creationId xmlns:a16="http://schemas.microsoft.com/office/drawing/2014/main" id="{BD34EAFF-BAF5-1174-C7B4-C9817B7B61DC}"/>
              </a:ext>
            </a:extLst>
          </p:cNvPr>
          <p:cNvSpPr/>
          <p:nvPr/>
        </p:nvSpPr>
        <p:spPr bwMode="auto">
          <a:xfrm rot="1526289">
            <a:off x="2290498" y="1928837"/>
            <a:ext cx="792154" cy="214587"/>
          </a:xfrm>
          <a:prstGeom prst="lef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nvGrpSpPr>
          <p:cNvPr id="76" name="Group 75">
            <a:extLst>
              <a:ext uri="{FF2B5EF4-FFF2-40B4-BE49-F238E27FC236}">
                <a16:creationId xmlns:a16="http://schemas.microsoft.com/office/drawing/2014/main" id="{AB4C582D-2E6E-50CD-218B-9C864804D134}"/>
              </a:ext>
            </a:extLst>
          </p:cNvPr>
          <p:cNvGrpSpPr/>
          <p:nvPr/>
        </p:nvGrpSpPr>
        <p:grpSpPr>
          <a:xfrm>
            <a:off x="295340" y="4893560"/>
            <a:ext cx="2122354" cy="106578"/>
            <a:chOff x="341136" y="4905164"/>
            <a:chExt cx="2122354" cy="106578"/>
          </a:xfrm>
        </p:grpSpPr>
        <p:cxnSp>
          <p:nvCxnSpPr>
            <p:cNvPr id="69" name="Straight Connector 68">
              <a:extLst>
                <a:ext uri="{FF2B5EF4-FFF2-40B4-BE49-F238E27FC236}">
                  <a16:creationId xmlns:a16="http://schemas.microsoft.com/office/drawing/2014/main" id="{53AE37D7-DA8F-D6BA-9D34-AEA37DB9F27D}"/>
                </a:ext>
              </a:extLst>
            </p:cNvPr>
            <p:cNvCxnSpPr>
              <a:cxnSpLocks/>
            </p:cNvCxnSpPr>
            <p:nvPr/>
          </p:nvCxnSpPr>
          <p:spPr bwMode="auto">
            <a:xfrm>
              <a:off x="341136" y="4905164"/>
              <a:ext cx="792088" cy="0"/>
            </a:xfrm>
            <a:prstGeom prst="line">
              <a:avLst/>
            </a:prstGeom>
            <a:solidFill>
              <a:schemeClr val="accent1"/>
            </a:solidFill>
            <a:ln w="25400" cap="flat" cmpd="sng" algn="ctr">
              <a:solidFill>
                <a:schemeClr val="accent6">
                  <a:lumMod val="40000"/>
                  <a:lumOff val="60000"/>
                  <a:alpha val="92000"/>
                </a:schemeClr>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DD2BC04B-7D12-6494-E299-1DEA215D0FA9}"/>
                </a:ext>
              </a:extLst>
            </p:cNvPr>
            <p:cNvCxnSpPr/>
            <p:nvPr/>
          </p:nvCxnSpPr>
          <p:spPr bwMode="auto">
            <a:xfrm>
              <a:off x="1743410" y="4906204"/>
              <a:ext cx="720080" cy="0"/>
            </a:xfrm>
            <a:prstGeom prst="line">
              <a:avLst/>
            </a:prstGeom>
            <a:solidFill>
              <a:schemeClr val="accent1"/>
            </a:solidFill>
            <a:ln w="25400" cap="flat" cmpd="sng" algn="ctr">
              <a:solidFill>
                <a:schemeClr val="accent6">
                  <a:lumMod val="40000"/>
                  <a:lumOff val="60000"/>
                  <a:alpha val="92000"/>
                </a:schemeClr>
              </a:solidFill>
              <a:prstDash val="solid"/>
              <a:round/>
              <a:headEnd type="none" w="med" len="med"/>
              <a:tailEnd type="none" w="med" len="med"/>
            </a:ln>
            <a:effectLst/>
          </p:spPr>
        </p:cxnSp>
        <p:sp>
          <p:nvSpPr>
            <p:cNvPr id="75" name="Freeform: Shape 74">
              <a:extLst>
                <a:ext uri="{FF2B5EF4-FFF2-40B4-BE49-F238E27FC236}">
                  <a16:creationId xmlns:a16="http://schemas.microsoft.com/office/drawing/2014/main" id="{FFEA2D4F-F5FD-2F68-CACD-5601D58FB0E5}"/>
                </a:ext>
              </a:extLst>
            </p:cNvPr>
            <p:cNvSpPr/>
            <p:nvPr/>
          </p:nvSpPr>
          <p:spPr bwMode="auto">
            <a:xfrm>
              <a:off x="1135063" y="4905375"/>
              <a:ext cx="615950" cy="106367"/>
            </a:xfrm>
            <a:custGeom>
              <a:avLst/>
              <a:gdLst>
                <a:gd name="connsiteX0" fmla="*/ 0 w 615950"/>
                <a:gd name="connsiteY0" fmla="*/ 0 h 106367"/>
                <a:gd name="connsiteX1" fmla="*/ 312737 w 615950"/>
                <a:gd name="connsiteY1" fmla="*/ 106363 h 106367"/>
                <a:gd name="connsiteX2" fmla="*/ 615950 w 615950"/>
                <a:gd name="connsiteY2" fmla="*/ 3175 h 106367"/>
              </a:gdLst>
              <a:ahLst/>
              <a:cxnLst>
                <a:cxn ang="0">
                  <a:pos x="connsiteX0" y="connsiteY0"/>
                </a:cxn>
                <a:cxn ang="0">
                  <a:pos x="connsiteX1" y="connsiteY1"/>
                </a:cxn>
                <a:cxn ang="0">
                  <a:pos x="connsiteX2" y="connsiteY2"/>
                </a:cxn>
              </a:cxnLst>
              <a:rect l="l" t="t" r="r" b="b"/>
              <a:pathLst>
                <a:path w="615950" h="106367">
                  <a:moveTo>
                    <a:pt x="0" y="0"/>
                  </a:moveTo>
                  <a:cubicBezTo>
                    <a:pt x="105039" y="52917"/>
                    <a:pt x="210079" y="105834"/>
                    <a:pt x="312737" y="106363"/>
                  </a:cubicBezTo>
                  <a:cubicBezTo>
                    <a:pt x="415395" y="106892"/>
                    <a:pt x="515672" y="55033"/>
                    <a:pt x="615950" y="3175"/>
                  </a:cubicBezTo>
                </a:path>
              </a:pathLst>
            </a:custGeom>
            <a:noFill/>
            <a:ln w="25400" cap="flat" cmpd="sng" algn="ctr">
              <a:solidFill>
                <a:schemeClr val="accent6">
                  <a:lumMod val="40000"/>
                  <a:lumOff val="60000"/>
                  <a:alpha val="92000"/>
                </a:schemeClr>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51" name="Group 50">
            <a:extLst>
              <a:ext uri="{FF2B5EF4-FFF2-40B4-BE49-F238E27FC236}">
                <a16:creationId xmlns:a16="http://schemas.microsoft.com/office/drawing/2014/main" id="{ABDE430F-AD82-890A-DAC4-A510E5C2A508}"/>
              </a:ext>
            </a:extLst>
          </p:cNvPr>
          <p:cNvGrpSpPr/>
          <p:nvPr/>
        </p:nvGrpSpPr>
        <p:grpSpPr>
          <a:xfrm>
            <a:off x="283201" y="4776314"/>
            <a:ext cx="2052337" cy="288032"/>
            <a:chOff x="415770" y="5013176"/>
            <a:chExt cx="2052337" cy="288032"/>
          </a:xfrm>
        </p:grpSpPr>
        <p:cxnSp>
          <p:nvCxnSpPr>
            <p:cNvPr id="52" name="Straight Connector 51">
              <a:extLst>
                <a:ext uri="{FF2B5EF4-FFF2-40B4-BE49-F238E27FC236}">
                  <a16:creationId xmlns:a16="http://schemas.microsoft.com/office/drawing/2014/main" id="{DA9919B9-72C8-F6AC-E498-45E7307BDC3B}"/>
                </a:ext>
              </a:extLst>
            </p:cNvPr>
            <p:cNvCxnSpPr/>
            <p:nvPr/>
          </p:nvCxnSpPr>
          <p:spPr bwMode="auto">
            <a:xfrm>
              <a:off x="415770" y="5016202"/>
              <a:ext cx="720080" cy="0"/>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40FD9CCA-98C1-0BFC-03A2-C7A35D1CE1DC}"/>
                </a:ext>
              </a:extLst>
            </p:cNvPr>
            <p:cNvCxnSpPr/>
            <p:nvPr/>
          </p:nvCxnSpPr>
          <p:spPr bwMode="auto">
            <a:xfrm>
              <a:off x="1748027" y="5013176"/>
              <a:ext cx="720080" cy="0"/>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4" name="Straight Connector 53">
              <a:extLst>
                <a:ext uri="{FF2B5EF4-FFF2-40B4-BE49-F238E27FC236}">
                  <a16:creationId xmlns:a16="http://schemas.microsoft.com/office/drawing/2014/main" id="{FD42C449-92D6-C191-69FF-0DC01089CBAE}"/>
                </a:ext>
              </a:extLst>
            </p:cNvPr>
            <p:cNvCxnSpPr>
              <a:cxnSpLocks/>
            </p:cNvCxnSpPr>
            <p:nvPr/>
          </p:nvCxnSpPr>
          <p:spPr bwMode="auto">
            <a:xfrm>
              <a:off x="1121777" y="5018782"/>
              <a:ext cx="158089" cy="166837"/>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5" name="Straight Connector 54">
              <a:extLst>
                <a:ext uri="{FF2B5EF4-FFF2-40B4-BE49-F238E27FC236}">
                  <a16:creationId xmlns:a16="http://schemas.microsoft.com/office/drawing/2014/main" id="{CD8F6DD0-66BF-5F46-B9BF-C13FE3EB930E}"/>
                </a:ext>
              </a:extLst>
            </p:cNvPr>
            <p:cNvCxnSpPr>
              <a:cxnSpLocks/>
            </p:cNvCxnSpPr>
            <p:nvPr/>
          </p:nvCxnSpPr>
          <p:spPr bwMode="auto">
            <a:xfrm flipH="1">
              <a:off x="1596975" y="5013176"/>
              <a:ext cx="146435" cy="169417"/>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6" name="Straight Connector 55">
              <a:extLst>
                <a:ext uri="{FF2B5EF4-FFF2-40B4-BE49-F238E27FC236}">
                  <a16:creationId xmlns:a16="http://schemas.microsoft.com/office/drawing/2014/main" id="{00C48637-4884-43B5-36C6-8D7CDD56BFAD}"/>
                </a:ext>
              </a:extLst>
            </p:cNvPr>
            <p:cNvCxnSpPr>
              <a:cxnSpLocks/>
            </p:cNvCxnSpPr>
            <p:nvPr/>
          </p:nvCxnSpPr>
          <p:spPr bwMode="auto">
            <a:xfrm flipH="1">
              <a:off x="1279866" y="5176094"/>
              <a:ext cx="101512" cy="0"/>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02931D59-9BB6-4F61-17F2-D956A36C62C4}"/>
                </a:ext>
              </a:extLst>
            </p:cNvPr>
            <p:cNvCxnSpPr>
              <a:cxnSpLocks/>
            </p:cNvCxnSpPr>
            <p:nvPr/>
          </p:nvCxnSpPr>
          <p:spPr bwMode="auto">
            <a:xfrm flipH="1">
              <a:off x="1525394" y="5182593"/>
              <a:ext cx="78617" cy="0"/>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5F01C3FB-BB15-52B9-55B3-2B10A1F649DC}"/>
                </a:ext>
              </a:extLst>
            </p:cNvPr>
            <p:cNvCxnSpPr>
              <a:cxnSpLocks/>
            </p:cNvCxnSpPr>
            <p:nvPr/>
          </p:nvCxnSpPr>
          <p:spPr bwMode="auto">
            <a:xfrm>
              <a:off x="1357443" y="5166570"/>
              <a:ext cx="95943" cy="134638"/>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AB8F8B17-6C01-C9F7-44AD-963ED0DD1DBA}"/>
                </a:ext>
              </a:extLst>
            </p:cNvPr>
            <p:cNvCxnSpPr>
              <a:cxnSpLocks/>
            </p:cNvCxnSpPr>
            <p:nvPr/>
          </p:nvCxnSpPr>
          <p:spPr bwMode="auto">
            <a:xfrm flipH="1">
              <a:off x="1446777" y="5182593"/>
              <a:ext cx="84619" cy="118615"/>
            </a:xfrm>
            <a:prstGeom prst="line">
              <a:avLst/>
            </a:prstGeom>
            <a:solidFill>
              <a:schemeClr val="accent1"/>
            </a:solidFill>
            <a:ln w="25400" cap="flat" cmpd="sng" algn="ctr">
              <a:solidFill>
                <a:schemeClr val="tx1">
                  <a:alpha val="37000"/>
                </a:schemeClr>
              </a:solidFill>
              <a:prstDash val="solid"/>
              <a:round/>
              <a:headEnd type="none" w="med" len="med"/>
              <a:tailEnd type="none" w="med" len="med"/>
            </a:ln>
            <a:effectLst/>
          </p:spPr>
        </p:cxnSp>
      </p:grpSp>
      <p:grpSp>
        <p:nvGrpSpPr>
          <p:cNvPr id="50" name="Group 49">
            <a:extLst>
              <a:ext uri="{FF2B5EF4-FFF2-40B4-BE49-F238E27FC236}">
                <a16:creationId xmlns:a16="http://schemas.microsoft.com/office/drawing/2014/main" id="{41EB005D-780D-4169-593B-0C7F4437C068}"/>
              </a:ext>
            </a:extLst>
          </p:cNvPr>
          <p:cNvGrpSpPr/>
          <p:nvPr/>
        </p:nvGrpSpPr>
        <p:grpSpPr>
          <a:xfrm>
            <a:off x="415770" y="5013176"/>
            <a:ext cx="2052337" cy="288032"/>
            <a:chOff x="415770" y="5013176"/>
            <a:chExt cx="2052337" cy="288032"/>
          </a:xfrm>
        </p:grpSpPr>
        <p:cxnSp>
          <p:nvCxnSpPr>
            <p:cNvPr id="4" name="Straight Connector 3">
              <a:extLst>
                <a:ext uri="{FF2B5EF4-FFF2-40B4-BE49-F238E27FC236}">
                  <a16:creationId xmlns:a16="http://schemas.microsoft.com/office/drawing/2014/main" id="{CC20A979-E2E2-7138-729D-84590B338743}"/>
                </a:ext>
              </a:extLst>
            </p:cNvPr>
            <p:cNvCxnSpPr/>
            <p:nvPr/>
          </p:nvCxnSpPr>
          <p:spPr bwMode="auto">
            <a:xfrm>
              <a:off x="415770" y="5016202"/>
              <a:ext cx="72008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F03DA35A-66B5-C26E-FE7C-6020A57274EE}"/>
                </a:ext>
              </a:extLst>
            </p:cNvPr>
            <p:cNvCxnSpPr/>
            <p:nvPr/>
          </p:nvCxnSpPr>
          <p:spPr bwMode="auto">
            <a:xfrm>
              <a:off x="1748027" y="5013176"/>
              <a:ext cx="72008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917E9CD6-52C8-7950-76D1-019A7878BB82}"/>
                </a:ext>
              </a:extLst>
            </p:cNvPr>
            <p:cNvCxnSpPr>
              <a:cxnSpLocks/>
            </p:cNvCxnSpPr>
            <p:nvPr/>
          </p:nvCxnSpPr>
          <p:spPr bwMode="auto">
            <a:xfrm>
              <a:off x="1121777" y="5018782"/>
              <a:ext cx="158089" cy="166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0FF71FF8-C349-41E0-6D85-B59E704D7965}"/>
                </a:ext>
              </a:extLst>
            </p:cNvPr>
            <p:cNvCxnSpPr>
              <a:cxnSpLocks/>
            </p:cNvCxnSpPr>
            <p:nvPr/>
          </p:nvCxnSpPr>
          <p:spPr bwMode="auto">
            <a:xfrm flipH="1">
              <a:off x="1596975" y="5013176"/>
              <a:ext cx="146435" cy="16941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584AD1C3-8D04-D009-C4D8-C592FCE3E0B2}"/>
                </a:ext>
              </a:extLst>
            </p:cNvPr>
            <p:cNvCxnSpPr>
              <a:cxnSpLocks/>
            </p:cNvCxnSpPr>
            <p:nvPr/>
          </p:nvCxnSpPr>
          <p:spPr bwMode="auto">
            <a:xfrm flipH="1">
              <a:off x="1279866" y="5176094"/>
              <a:ext cx="10151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2" name="Straight Connector 41">
              <a:extLst>
                <a:ext uri="{FF2B5EF4-FFF2-40B4-BE49-F238E27FC236}">
                  <a16:creationId xmlns:a16="http://schemas.microsoft.com/office/drawing/2014/main" id="{8704B64E-B456-2C77-7F21-6A7D99711AAE}"/>
                </a:ext>
              </a:extLst>
            </p:cNvPr>
            <p:cNvCxnSpPr>
              <a:cxnSpLocks/>
            </p:cNvCxnSpPr>
            <p:nvPr/>
          </p:nvCxnSpPr>
          <p:spPr bwMode="auto">
            <a:xfrm flipH="1">
              <a:off x="1525394" y="5182593"/>
              <a:ext cx="78617"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1F2DC04E-E434-E002-5A0B-39655C8BD676}"/>
                </a:ext>
              </a:extLst>
            </p:cNvPr>
            <p:cNvCxnSpPr>
              <a:cxnSpLocks/>
            </p:cNvCxnSpPr>
            <p:nvPr/>
          </p:nvCxnSpPr>
          <p:spPr bwMode="auto">
            <a:xfrm>
              <a:off x="1357443" y="5166570"/>
              <a:ext cx="95943" cy="13463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FE6D2144-ACCF-5D5E-78F2-8F785E076AA3}"/>
                </a:ext>
              </a:extLst>
            </p:cNvPr>
            <p:cNvCxnSpPr>
              <a:cxnSpLocks/>
            </p:cNvCxnSpPr>
            <p:nvPr/>
          </p:nvCxnSpPr>
          <p:spPr bwMode="auto">
            <a:xfrm flipH="1">
              <a:off x="1446777" y="5182593"/>
              <a:ext cx="84619" cy="118615"/>
            </a:xfrm>
            <a:prstGeom prst="line">
              <a:avLst/>
            </a:prstGeom>
            <a:solidFill>
              <a:schemeClr val="accent1"/>
            </a:solidFill>
            <a:ln w="25400" cap="flat" cmpd="sng" algn="ctr">
              <a:solidFill>
                <a:schemeClr val="tx1"/>
              </a:solidFill>
              <a:prstDash val="solid"/>
              <a:round/>
              <a:headEnd type="none" w="med" len="med"/>
              <a:tailEnd type="none" w="med" len="med"/>
            </a:ln>
            <a:effectLst/>
          </p:spPr>
        </p:cxnSp>
      </p:grpSp>
      <p:sp>
        <p:nvSpPr>
          <p:cNvPr id="99" name="Freeform: Shape 98">
            <a:extLst>
              <a:ext uri="{FF2B5EF4-FFF2-40B4-BE49-F238E27FC236}">
                <a16:creationId xmlns:a16="http://schemas.microsoft.com/office/drawing/2014/main" id="{2A101978-98A0-FFF4-6A83-070CFE9E5099}"/>
              </a:ext>
            </a:extLst>
          </p:cNvPr>
          <p:cNvSpPr/>
          <p:nvPr/>
        </p:nvSpPr>
        <p:spPr bwMode="auto">
          <a:xfrm>
            <a:off x="2710621" y="4030883"/>
            <a:ext cx="12855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0" name="Freeform: Shape 99">
            <a:extLst>
              <a:ext uri="{FF2B5EF4-FFF2-40B4-BE49-F238E27FC236}">
                <a16:creationId xmlns:a16="http://schemas.microsoft.com/office/drawing/2014/main" id="{7B9D984F-06AF-A7B4-1E37-BC8A5BD9A55D}"/>
              </a:ext>
            </a:extLst>
          </p:cNvPr>
          <p:cNvSpPr/>
          <p:nvPr/>
        </p:nvSpPr>
        <p:spPr bwMode="auto">
          <a:xfrm flipH="1">
            <a:off x="2985431" y="4062643"/>
            <a:ext cx="6938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2" name="Freeform: Shape 101">
            <a:extLst>
              <a:ext uri="{FF2B5EF4-FFF2-40B4-BE49-F238E27FC236}">
                <a16:creationId xmlns:a16="http://schemas.microsoft.com/office/drawing/2014/main" id="{7B202D99-9211-62E8-A621-E00D08567D53}"/>
              </a:ext>
            </a:extLst>
          </p:cNvPr>
          <p:cNvSpPr/>
          <p:nvPr/>
        </p:nvSpPr>
        <p:spPr bwMode="auto">
          <a:xfrm flipH="1">
            <a:off x="3598479" y="4062643"/>
            <a:ext cx="12988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3" name="Freeform: Shape 102">
            <a:extLst>
              <a:ext uri="{FF2B5EF4-FFF2-40B4-BE49-F238E27FC236}">
                <a16:creationId xmlns:a16="http://schemas.microsoft.com/office/drawing/2014/main" id="{6256DA26-D756-138A-3FB1-EF0B697E009E}"/>
              </a:ext>
            </a:extLst>
          </p:cNvPr>
          <p:cNvSpPr/>
          <p:nvPr/>
        </p:nvSpPr>
        <p:spPr bwMode="auto">
          <a:xfrm flipH="1">
            <a:off x="3327628" y="4030883"/>
            <a:ext cx="6938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4" name="Freeform: Shape 103">
            <a:extLst>
              <a:ext uri="{FF2B5EF4-FFF2-40B4-BE49-F238E27FC236}">
                <a16:creationId xmlns:a16="http://schemas.microsoft.com/office/drawing/2014/main" id="{9A5EAAC5-9C00-492B-215E-45A2A89F2CFC}"/>
              </a:ext>
            </a:extLst>
          </p:cNvPr>
          <p:cNvSpPr/>
          <p:nvPr/>
        </p:nvSpPr>
        <p:spPr bwMode="auto">
          <a:xfrm>
            <a:off x="3041867" y="4055772"/>
            <a:ext cx="12855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5" name="Freeform: Shape 104">
            <a:extLst>
              <a:ext uri="{FF2B5EF4-FFF2-40B4-BE49-F238E27FC236}">
                <a16:creationId xmlns:a16="http://schemas.microsoft.com/office/drawing/2014/main" id="{95604EF0-16B0-48BF-B40E-C6696EC5BE19}"/>
              </a:ext>
            </a:extLst>
          </p:cNvPr>
          <p:cNvSpPr/>
          <p:nvPr/>
        </p:nvSpPr>
        <p:spPr bwMode="auto">
          <a:xfrm>
            <a:off x="3357060" y="4079566"/>
            <a:ext cx="128556" cy="2066925"/>
          </a:xfrm>
          <a:custGeom>
            <a:avLst/>
            <a:gdLst>
              <a:gd name="connsiteX0" fmla="*/ 73178 w 128556"/>
              <a:gd name="connsiteY0" fmla="*/ 0 h 2066925"/>
              <a:gd name="connsiteX1" fmla="*/ 73178 w 128556"/>
              <a:gd name="connsiteY1" fmla="*/ 285750 h 2066925"/>
              <a:gd name="connsiteX2" fmla="*/ 153 w 128556"/>
              <a:gd name="connsiteY2" fmla="*/ 479425 h 2066925"/>
              <a:gd name="connsiteX3" fmla="*/ 95403 w 128556"/>
              <a:gd name="connsiteY3" fmla="*/ 679450 h 2066925"/>
              <a:gd name="connsiteX4" fmla="*/ 3328 w 128556"/>
              <a:gd name="connsiteY4" fmla="*/ 850900 h 2066925"/>
              <a:gd name="connsiteX5" fmla="*/ 111278 w 128556"/>
              <a:gd name="connsiteY5" fmla="*/ 1063625 h 2066925"/>
              <a:gd name="connsiteX6" fmla="*/ 12853 w 128556"/>
              <a:gd name="connsiteY6" fmla="*/ 1247775 h 2066925"/>
              <a:gd name="connsiteX7" fmla="*/ 114453 w 128556"/>
              <a:gd name="connsiteY7" fmla="*/ 1441450 h 2066925"/>
              <a:gd name="connsiteX8" fmla="*/ 31903 w 128556"/>
              <a:gd name="connsiteY8" fmla="*/ 1628775 h 2066925"/>
              <a:gd name="connsiteX9" fmla="*/ 120803 w 128556"/>
              <a:gd name="connsiteY9" fmla="*/ 1822450 h 2066925"/>
              <a:gd name="connsiteX10" fmla="*/ 123978 w 128556"/>
              <a:gd name="connsiteY10" fmla="*/ 2066925 h 2066925"/>
              <a:gd name="connsiteX11" fmla="*/ 123978 w 128556"/>
              <a:gd name="connsiteY11" fmla="*/ 2066925 h 2066925"/>
              <a:gd name="connsiteX12" fmla="*/ 123978 w 128556"/>
              <a:gd name="connsiteY12" fmla="*/ 2066925 h 2066925"/>
              <a:gd name="connsiteX13" fmla="*/ 123978 w 128556"/>
              <a:gd name="connsiteY13" fmla="*/ 206692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556" h="2066925">
                <a:moveTo>
                  <a:pt x="73178" y="0"/>
                </a:moveTo>
                <a:cubicBezTo>
                  <a:pt x="79263" y="102923"/>
                  <a:pt x="85349" y="205846"/>
                  <a:pt x="73178" y="285750"/>
                </a:cubicBezTo>
                <a:cubicBezTo>
                  <a:pt x="61007" y="365654"/>
                  <a:pt x="-3551" y="413808"/>
                  <a:pt x="153" y="479425"/>
                </a:cubicBezTo>
                <a:cubicBezTo>
                  <a:pt x="3857" y="545042"/>
                  <a:pt x="94874" y="617538"/>
                  <a:pt x="95403" y="679450"/>
                </a:cubicBezTo>
                <a:cubicBezTo>
                  <a:pt x="95932" y="741362"/>
                  <a:pt x="682" y="786871"/>
                  <a:pt x="3328" y="850900"/>
                </a:cubicBezTo>
                <a:cubicBezTo>
                  <a:pt x="5974" y="914929"/>
                  <a:pt x="109691" y="997479"/>
                  <a:pt x="111278" y="1063625"/>
                </a:cubicBezTo>
                <a:cubicBezTo>
                  <a:pt x="112865" y="1129771"/>
                  <a:pt x="12324" y="1184804"/>
                  <a:pt x="12853" y="1247775"/>
                </a:cubicBezTo>
                <a:cubicBezTo>
                  <a:pt x="13382" y="1310746"/>
                  <a:pt x="111278" y="1377950"/>
                  <a:pt x="114453" y="1441450"/>
                </a:cubicBezTo>
                <a:cubicBezTo>
                  <a:pt x="117628" y="1504950"/>
                  <a:pt x="30845" y="1565275"/>
                  <a:pt x="31903" y="1628775"/>
                </a:cubicBezTo>
                <a:cubicBezTo>
                  <a:pt x="32961" y="1692275"/>
                  <a:pt x="105457" y="1749425"/>
                  <a:pt x="120803" y="1822450"/>
                </a:cubicBezTo>
                <a:cubicBezTo>
                  <a:pt x="136149" y="1895475"/>
                  <a:pt x="123978" y="2066925"/>
                  <a:pt x="123978" y="2066925"/>
                </a:cubicBezTo>
                <a:lnTo>
                  <a:pt x="123978" y="2066925"/>
                </a:lnTo>
                <a:lnTo>
                  <a:pt x="123978" y="2066925"/>
                </a:lnTo>
                <a:lnTo>
                  <a:pt x="123978" y="2066925"/>
                </a:lnTo>
              </a:path>
            </a:pathLst>
          </a:custGeom>
          <a:noFill/>
          <a:ln w="1905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8" name="TextBox 107">
            <a:extLst>
              <a:ext uri="{FF2B5EF4-FFF2-40B4-BE49-F238E27FC236}">
                <a16:creationId xmlns:a16="http://schemas.microsoft.com/office/drawing/2014/main" id="{4F1BA93F-96FC-5306-1A7F-00E78AE3641E}"/>
              </a:ext>
            </a:extLst>
          </p:cNvPr>
          <p:cNvSpPr txBox="1"/>
          <p:nvPr/>
        </p:nvSpPr>
        <p:spPr>
          <a:xfrm>
            <a:off x="4471219" y="4536919"/>
            <a:ext cx="4672781" cy="2308324"/>
          </a:xfrm>
          <a:prstGeom prst="rect">
            <a:avLst/>
          </a:prstGeom>
          <a:solidFill>
            <a:srgbClr val="FFC000"/>
          </a:solidFill>
        </p:spPr>
        <p:txBody>
          <a:bodyPr wrap="square" rtlCol="0">
            <a:spAutoFit/>
          </a:bodyPr>
          <a:lstStyle/>
          <a:p>
            <a:r>
              <a:rPr lang="en-US" dirty="0">
                <a:latin typeface="Trebuchet MS" panose="020B0603020202020204" pitchFamily="34" charset="0"/>
              </a:rPr>
              <a:t>Our Bean-like profiles are 2-D, and our filament layers are porous to flux</a:t>
            </a:r>
          </a:p>
          <a:p>
            <a:endParaRPr lang="en-US" dirty="0">
              <a:latin typeface="Trebuchet MS" panose="020B0603020202020204" pitchFamily="34" charset="0"/>
            </a:endParaRPr>
          </a:p>
          <a:p>
            <a:r>
              <a:rPr lang="en-US" dirty="0">
                <a:latin typeface="Trebuchet MS" panose="020B0603020202020204" pitchFamily="34" charset="0"/>
              </a:rPr>
              <a:t>This flux is further shielded as we increase </a:t>
            </a:r>
            <a:r>
              <a:rPr lang="en-US" i="1" dirty="0">
                <a:latin typeface="Trebuchet MS" panose="020B0603020202020204" pitchFamily="34" charset="0"/>
              </a:rPr>
              <a:t>f</a:t>
            </a:r>
            <a:r>
              <a:rPr lang="en-US" dirty="0">
                <a:latin typeface="Trebuchet MS" panose="020B0603020202020204" pitchFamily="34" charset="0"/>
              </a:rPr>
              <a:t> above </a:t>
            </a:r>
            <a:r>
              <a:rPr lang="en-US" i="1" dirty="0">
                <a:latin typeface="Trebuchet MS" panose="020B0603020202020204" pitchFamily="34" charset="0"/>
              </a:rPr>
              <a:t>f</a:t>
            </a:r>
            <a:r>
              <a:rPr lang="en-US" i="1" baseline="-25000" dirty="0">
                <a:latin typeface="Trebuchet MS" panose="020B0603020202020204" pitchFamily="34" charset="0"/>
              </a:rPr>
              <a:t>c1</a:t>
            </a:r>
          </a:p>
          <a:p>
            <a:endParaRPr lang="en-US" i="1" dirty="0">
              <a:latin typeface="Trebuchet MS" panose="020B0603020202020204" pitchFamily="34" charset="0"/>
            </a:endParaRPr>
          </a:p>
          <a:p>
            <a:r>
              <a:rPr lang="en-US" i="1" dirty="0">
                <a:latin typeface="Trebuchet MS" panose="020B0603020202020204" pitchFamily="34" charset="0"/>
              </a:rPr>
              <a:t>Since coupling currents are driven by dB/dt, this shielding reduces loss</a:t>
            </a:r>
          </a:p>
        </p:txBody>
      </p:sp>
      <p:grpSp>
        <p:nvGrpSpPr>
          <p:cNvPr id="153" name="Group 152">
            <a:extLst>
              <a:ext uri="{FF2B5EF4-FFF2-40B4-BE49-F238E27FC236}">
                <a16:creationId xmlns:a16="http://schemas.microsoft.com/office/drawing/2014/main" id="{BAE47077-8D72-7535-F52C-A828A80B0EA4}"/>
              </a:ext>
            </a:extLst>
          </p:cNvPr>
          <p:cNvGrpSpPr/>
          <p:nvPr/>
        </p:nvGrpSpPr>
        <p:grpSpPr>
          <a:xfrm>
            <a:off x="5688124" y="1816414"/>
            <a:ext cx="3588127" cy="1411182"/>
            <a:chOff x="6128556" y="1486036"/>
            <a:chExt cx="3588127" cy="1411182"/>
          </a:xfrm>
        </p:grpSpPr>
        <p:cxnSp>
          <p:nvCxnSpPr>
            <p:cNvPr id="110" name="Straight Connector 109">
              <a:extLst>
                <a:ext uri="{FF2B5EF4-FFF2-40B4-BE49-F238E27FC236}">
                  <a16:creationId xmlns:a16="http://schemas.microsoft.com/office/drawing/2014/main" id="{B0BADFFD-67B8-55B1-EB05-F2F6DBA589B9}"/>
                </a:ext>
              </a:extLst>
            </p:cNvPr>
            <p:cNvCxnSpPr/>
            <p:nvPr/>
          </p:nvCxnSpPr>
          <p:spPr bwMode="auto">
            <a:xfrm>
              <a:off x="6480212" y="1736812"/>
              <a:ext cx="0" cy="9001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1" name="Straight Connector 110">
              <a:extLst>
                <a:ext uri="{FF2B5EF4-FFF2-40B4-BE49-F238E27FC236}">
                  <a16:creationId xmlns:a16="http://schemas.microsoft.com/office/drawing/2014/main" id="{55F6A14D-0D3B-0315-8216-75A58B1B804F}"/>
                </a:ext>
              </a:extLst>
            </p:cNvPr>
            <p:cNvCxnSpPr/>
            <p:nvPr/>
          </p:nvCxnSpPr>
          <p:spPr bwMode="auto">
            <a:xfrm>
              <a:off x="7280683" y="1736812"/>
              <a:ext cx="0" cy="9001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2" name="Straight Connector 111">
              <a:extLst>
                <a:ext uri="{FF2B5EF4-FFF2-40B4-BE49-F238E27FC236}">
                  <a16:creationId xmlns:a16="http://schemas.microsoft.com/office/drawing/2014/main" id="{278936B2-9222-DD14-49D0-418408D7ABCC}"/>
                </a:ext>
              </a:extLst>
            </p:cNvPr>
            <p:cNvCxnSpPr>
              <a:cxnSpLocks/>
            </p:cNvCxnSpPr>
            <p:nvPr/>
          </p:nvCxnSpPr>
          <p:spPr bwMode="auto">
            <a:xfrm>
              <a:off x="6480212" y="2635608"/>
              <a:ext cx="800471"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5" name="Straight Connector 114">
              <a:extLst>
                <a:ext uri="{FF2B5EF4-FFF2-40B4-BE49-F238E27FC236}">
                  <a16:creationId xmlns:a16="http://schemas.microsoft.com/office/drawing/2014/main" id="{642745FB-1206-05F0-6475-A3E30CC0EDBD}"/>
                </a:ext>
              </a:extLst>
            </p:cNvPr>
            <p:cNvCxnSpPr>
              <a:cxnSpLocks/>
            </p:cNvCxnSpPr>
            <p:nvPr/>
          </p:nvCxnSpPr>
          <p:spPr bwMode="auto">
            <a:xfrm>
              <a:off x="6128556" y="2096852"/>
              <a:ext cx="35165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7" name="Straight Connector 116">
              <a:extLst>
                <a:ext uri="{FF2B5EF4-FFF2-40B4-BE49-F238E27FC236}">
                  <a16:creationId xmlns:a16="http://schemas.microsoft.com/office/drawing/2014/main" id="{93131A25-9288-5D5F-322E-61E92629BACA}"/>
                </a:ext>
              </a:extLst>
            </p:cNvPr>
            <p:cNvCxnSpPr>
              <a:cxnSpLocks/>
            </p:cNvCxnSpPr>
            <p:nvPr/>
          </p:nvCxnSpPr>
          <p:spPr bwMode="auto">
            <a:xfrm>
              <a:off x="7280683" y="2096852"/>
              <a:ext cx="35165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8" name="Straight Connector 117">
              <a:extLst>
                <a:ext uri="{FF2B5EF4-FFF2-40B4-BE49-F238E27FC236}">
                  <a16:creationId xmlns:a16="http://schemas.microsoft.com/office/drawing/2014/main" id="{2FFCD99E-DA00-DBDB-CCAB-9E0DE57F057A}"/>
                </a:ext>
              </a:extLst>
            </p:cNvPr>
            <p:cNvCxnSpPr>
              <a:cxnSpLocks/>
            </p:cNvCxnSpPr>
            <p:nvPr/>
          </p:nvCxnSpPr>
          <p:spPr bwMode="auto">
            <a:xfrm>
              <a:off x="6480212" y="2096852"/>
              <a:ext cx="419493" cy="15239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2CB8F4F7-184E-2D89-F6CF-11FACB0E3E18}"/>
                </a:ext>
              </a:extLst>
            </p:cNvPr>
            <p:cNvCxnSpPr>
              <a:cxnSpLocks/>
            </p:cNvCxnSpPr>
            <p:nvPr/>
          </p:nvCxnSpPr>
          <p:spPr bwMode="auto">
            <a:xfrm flipV="1">
              <a:off x="6875166" y="2096852"/>
              <a:ext cx="405517" cy="15239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8" name="Straight Connector 127">
              <a:extLst>
                <a:ext uri="{FF2B5EF4-FFF2-40B4-BE49-F238E27FC236}">
                  <a16:creationId xmlns:a16="http://schemas.microsoft.com/office/drawing/2014/main" id="{1231ED1B-9266-FEE9-7B3E-20427E5E3533}"/>
                </a:ext>
              </a:extLst>
            </p:cNvPr>
            <p:cNvCxnSpPr/>
            <p:nvPr/>
          </p:nvCxnSpPr>
          <p:spPr bwMode="auto">
            <a:xfrm>
              <a:off x="6887435" y="1709086"/>
              <a:ext cx="0" cy="11881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a:extLst>
                <a:ext uri="{FF2B5EF4-FFF2-40B4-BE49-F238E27FC236}">
                  <a16:creationId xmlns:a16="http://schemas.microsoft.com/office/drawing/2014/main" id="{35E6A7AA-7F6D-B13A-5855-76BCBBE4C782}"/>
                </a:ext>
              </a:extLst>
            </p:cNvPr>
            <p:cNvCxnSpPr>
              <a:cxnSpLocks/>
            </p:cNvCxnSpPr>
            <p:nvPr/>
          </p:nvCxnSpPr>
          <p:spPr bwMode="auto">
            <a:xfrm flipV="1">
              <a:off x="6887434" y="2096852"/>
              <a:ext cx="405518" cy="538756"/>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34" name="Straight Connector 133">
              <a:extLst>
                <a:ext uri="{FF2B5EF4-FFF2-40B4-BE49-F238E27FC236}">
                  <a16:creationId xmlns:a16="http://schemas.microsoft.com/office/drawing/2014/main" id="{85DD2E6E-5B9C-E792-8077-C567B73996D1}"/>
                </a:ext>
              </a:extLst>
            </p:cNvPr>
            <p:cNvCxnSpPr>
              <a:cxnSpLocks/>
            </p:cNvCxnSpPr>
            <p:nvPr/>
          </p:nvCxnSpPr>
          <p:spPr bwMode="auto">
            <a:xfrm flipH="1" flipV="1">
              <a:off x="6494289" y="2110235"/>
              <a:ext cx="393144" cy="5186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36" name="Straight Connector 135">
              <a:extLst>
                <a:ext uri="{FF2B5EF4-FFF2-40B4-BE49-F238E27FC236}">
                  <a16:creationId xmlns:a16="http://schemas.microsoft.com/office/drawing/2014/main" id="{7B2A9A3E-3819-83DC-E9A6-67B98C9744FD}"/>
                </a:ext>
              </a:extLst>
            </p:cNvPr>
            <p:cNvCxnSpPr>
              <a:cxnSpLocks/>
            </p:cNvCxnSpPr>
            <p:nvPr/>
          </p:nvCxnSpPr>
          <p:spPr bwMode="auto">
            <a:xfrm>
              <a:off x="6480212" y="2095029"/>
              <a:ext cx="800471" cy="0"/>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138" name="Straight Connector 137">
              <a:extLst>
                <a:ext uri="{FF2B5EF4-FFF2-40B4-BE49-F238E27FC236}">
                  <a16:creationId xmlns:a16="http://schemas.microsoft.com/office/drawing/2014/main" id="{64DFCEE4-A2EC-E72F-EC74-36274EC4BBA1}"/>
                </a:ext>
              </a:extLst>
            </p:cNvPr>
            <p:cNvCxnSpPr>
              <a:cxnSpLocks/>
            </p:cNvCxnSpPr>
            <p:nvPr/>
          </p:nvCxnSpPr>
          <p:spPr bwMode="auto">
            <a:xfrm flipV="1">
              <a:off x="7164288" y="2093207"/>
              <a:ext cx="116294" cy="535665"/>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41" name="Straight Connector 140">
              <a:extLst>
                <a:ext uri="{FF2B5EF4-FFF2-40B4-BE49-F238E27FC236}">
                  <a16:creationId xmlns:a16="http://schemas.microsoft.com/office/drawing/2014/main" id="{B2E5B4CF-FC47-EEB8-DEA3-1EA1B96D07F5}"/>
                </a:ext>
              </a:extLst>
            </p:cNvPr>
            <p:cNvCxnSpPr>
              <a:cxnSpLocks/>
            </p:cNvCxnSpPr>
            <p:nvPr/>
          </p:nvCxnSpPr>
          <p:spPr bwMode="auto">
            <a:xfrm flipH="1" flipV="1">
              <a:off x="6480162" y="2096903"/>
              <a:ext cx="130420" cy="531969"/>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3" name="TextBox 142">
              <a:extLst>
                <a:ext uri="{FF2B5EF4-FFF2-40B4-BE49-F238E27FC236}">
                  <a16:creationId xmlns:a16="http://schemas.microsoft.com/office/drawing/2014/main" id="{4BC06E86-D672-0823-4910-C1F162D672B1}"/>
                </a:ext>
              </a:extLst>
            </p:cNvPr>
            <p:cNvSpPr txBox="1"/>
            <p:nvPr/>
          </p:nvSpPr>
          <p:spPr>
            <a:xfrm>
              <a:off x="7821140" y="1486036"/>
              <a:ext cx="1895543" cy="1200329"/>
            </a:xfrm>
            <a:prstGeom prst="rect">
              <a:avLst/>
            </a:prstGeom>
            <a:noFill/>
          </p:spPr>
          <p:txBody>
            <a:bodyPr wrap="square" rtlCol="0">
              <a:spAutoFit/>
            </a:bodyPr>
            <a:lstStyle/>
            <a:p>
              <a:r>
                <a:rPr lang="en-US" dirty="0"/>
                <a:t>Low loss, low M</a:t>
              </a:r>
            </a:p>
            <a:p>
              <a:r>
                <a:rPr lang="en-US" dirty="0"/>
                <a:t>High loss, high M</a:t>
              </a:r>
            </a:p>
            <a:p>
              <a:r>
                <a:rPr lang="en-US" dirty="0"/>
                <a:t>Low loss, high M</a:t>
              </a:r>
            </a:p>
            <a:p>
              <a:r>
                <a:rPr lang="en-US" dirty="0"/>
                <a:t>Zero loss, max M</a:t>
              </a:r>
            </a:p>
          </p:txBody>
        </p:sp>
        <p:cxnSp>
          <p:nvCxnSpPr>
            <p:cNvPr id="145" name="Straight Arrow Connector 144">
              <a:extLst>
                <a:ext uri="{FF2B5EF4-FFF2-40B4-BE49-F238E27FC236}">
                  <a16:creationId xmlns:a16="http://schemas.microsoft.com/office/drawing/2014/main" id="{3ED46C7D-7B3A-D3EF-EE8F-0DC8C13EA942}"/>
                </a:ext>
              </a:extLst>
            </p:cNvPr>
            <p:cNvCxnSpPr>
              <a:cxnSpLocks/>
            </p:cNvCxnSpPr>
            <p:nvPr/>
          </p:nvCxnSpPr>
          <p:spPr bwMode="auto">
            <a:xfrm flipH="1">
              <a:off x="7031450" y="1678217"/>
              <a:ext cx="816914" cy="490643"/>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147" name="Straight Arrow Connector 146">
              <a:extLst>
                <a:ext uri="{FF2B5EF4-FFF2-40B4-BE49-F238E27FC236}">
                  <a16:creationId xmlns:a16="http://schemas.microsoft.com/office/drawing/2014/main" id="{6ACD2B4D-A5BB-EEE1-D300-78A11F3BB4ED}"/>
                </a:ext>
              </a:extLst>
            </p:cNvPr>
            <p:cNvCxnSpPr>
              <a:cxnSpLocks/>
            </p:cNvCxnSpPr>
            <p:nvPr/>
          </p:nvCxnSpPr>
          <p:spPr bwMode="auto">
            <a:xfrm flipH="1">
              <a:off x="7035659" y="1939835"/>
              <a:ext cx="816914" cy="490643"/>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148" name="Straight Arrow Connector 147">
              <a:extLst>
                <a:ext uri="{FF2B5EF4-FFF2-40B4-BE49-F238E27FC236}">
                  <a16:creationId xmlns:a16="http://schemas.microsoft.com/office/drawing/2014/main" id="{7A38BCAB-8AF2-3DB4-2EFC-8D02CC145E30}"/>
                </a:ext>
              </a:extLst>
            </p:cNvPr>
            <p:cNvCxnSpPr>
              <a:cxnSpLocks/>
            </p:cNvCxnSpPr>
            <p:nvPr/>
          </p:nvCxnSpPr>
          <p:spPr bwMode="auto">
            <a:xfrm flipH="1">
              <a:off x="7176558" y="2221160"/>
              <a:ext cx="676015" cy="232087"/>
            </a:xfrm>
            <a:prstGeom prst="straightConnector1">
              <a:avLst/>
            </a:prstGeom>
            <a:solidFill>
              <a:schemeClr val="accent1"/>
            </a:solidFill>
            <a:ln w="19050" cap="flat" cmpd="sng" algn="ctr">
              <a:solidFill>
                <a:srgbClr val="FFC000"/>
              </a:solidFill>
              <a:prstDash val="solid"/>
              <a:round/>
              <a:headEnd type="none" w="med" len="med"/>
              <a:tailEnd type="triangle"/>
            </a:ln>
            <a:effectLst/>
          </p:spPr>
        </p:cxnSp>
        <p:cxnSp>
          <p:nvCxnSpPr>
            <p:cNvPr id="150" name="Straight Arrow Connector 149">
              <a:extLst>
                <a:ext uri="{FF2B5EF4-FFF2-40B4-BE49-F238E27FC236}">
                  <a16:creationId xmlns:a16="http://schemas.microsoft.com/office/drawing/2014/main" id="{3DCA320D-F324-8D41-0413-EAC1A7E2BAF2}"/>
                </a:ext>
              </a:extLst>
            </p:cNvPr>
            <p:cNvCxnSpPr>
              <a:cxnSpLocks/>
            </p:cNvCxnSpPr>
            <p:nvPr/>
          </p:nvCxnSpPr>
          <p:spPr bwMode="auto">
            <a:xfrm flipH="1">
              <a:off x="7305221" y="2505547"/>
              <a:ext cx="543143" cy="24790"/>
            </a:xfrm>
            <a:prstGeom prst="straightConnector1">
              <a:avLst/>
            </a:prstGeom>
            <a:solidFill>
              <a:schemeClr val="accent1"/>
            </a:solidFill>
            <a:ln w="19050" cap="flat" cmpd="sng" algn="ctr">
              <a:solidFill>
                <a:schemeClr val="accent6">
                  <a:lumMod val="40000"/>
                  <a:lumOff val="60000"/>
                </a:schemeClr>
              </a:solidFill>
              <a:prstDash val="solid"/>
              <a:round/>
              <a:headEnd type="none" w="med" len="med"/>
              <a:tailEnd type="triangle"/>
            </a:ln>
            <a:effectLst/>
          </p:spPr>
        </p:cxnSp>
      </p:grpSp>
      <p:sp>
        <p:nvSpPr>
          <p:cNvPr id="154" name="TextBox 153">
            <a:extLst>
              <a:ext uri="{FF2B5EF4-FFF2-40B4-BE49-F238E27FC236}">
                <a16:creationId xmlns:a16="http://schemas.microsoft.com/office/drawing/2014/main" id="{2B4AA3FE-4383-FBE0-FDEC-70E3509C9F41}"/>
              </a:ext>
            </a:extLst>
          </p:cNvPr>
          <p:cNvSpPr txBox="1"/>
          <p:nvPr/>
        </p:nvSpPr>
        <p:spPr>
          <a:xfrm>
            <a:off x="6113273" y="1395054"/>
            <a:ext cx="2491175" cy="523220"/>
          </a:xfrm>
          <a:prstGeom prst="rect">
            <a:avLst/>
          </a:prstGeom>
          <a:noFill/>
        </p:spPr>
        <p:txBody>
          <a:bodyPr wrap="square" rtlCol="0">
            <a:spAutoFit/>
          </a:bodyPr>
          <a:lstStyle/>
          <a:p>
            <a:r>
              <a:rPr lang="en-US" sz="1400" dirty="0"/>
              <a:t>How can increased M lead to lower loss?</a:t>
            </a:r>
          </a:p>
        </p:txBody>
      </p:sp>
      <p:grpSp>
        <p:nvGrpSpPr>
          <p:cNvPr id="198" name="Group 197">
            <a:extLst>
              <a:ext uri="{FF2B5EF4-FFF2-40B4-BE49-F238E27FC236}">
                <a16:creationId xmlns:a16="http://schemas.microsoft.com/office/drawing/2014/main" id="{2A5C179B-3CBE-2376-7AF9-19F8E8DBEF9D}"/>
              </a:ext>
            </a:extLst>
          </p:cNvPr>
          <p:cNvGrpSpPr/>
          <p:nvPr/>
        </p:nvGrpSpPr>
        <p:grpSpPr>
          <a:xfrm>
            <a:off x="5415637" y="3321645"/>
            <a:ext cx="2569514" cy="1168699"/>
            <a:chOff x="5631323" y="3156104"/>
            <a:chExt cx="2736304" cy="1275633"/>
          </a:xfrm>
        </p:grpSpPr>
        <p:cxnSp>
          <p:nvCxnSpPr>
            <p:cNvPr id="180" name="Straight Connector 179">
              <a:extLst>
                <a:ext uri="{FF2B5EF4-FFF2-40B4-BE49-F238E27FC236}">
                  <a16:creationId xmlns:a16="http://schemas.microsoft.com/office/drawing/2014/main" id="{354129D7-9447-1CA7-EAF5-759599885C6E}"/>
                </a:ext>
              </a:extLst>
            </p:cNvPr>
            <p:cNvCxnSpPr>
              <a:cxnSpLocks/>
            </p:cNvCxnSpPr>
            <p:nvPr/>
          </p:nvCxnSpPr>
          <p:spPr bwMode="auto">
            <a:xfrm>
              <a:off x="6999474" y="3785961"/>
              <a:ext cx="344834" cy="579143"/>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186" name="Freeform: Shape 185">
              <a:extLst>
                <a:ext uri="{FF2B5EF4-FFF2-40B4-BE49-F238E27FC236}">
                  <a16:creationId xmlns:a16="http://schemas.microsoft.com/office/drawing/2014/main" id="{A928528C-2E2B-8C22-C252-A06A2D6DE94E}"/>
                </a:ext>
              </a:extLst>
            </p:cNvPr>
            <p:cNvSpPr/>
            <p:nvPr/>
          </p:nvSpPr>
          <p:spPr bwMode="auto">
            <a:xfrm>
              <a:off x="6651625" y="3255963"/>
              <a:ext cx="700088" cy="1093787"/>
            </a:xfrm>
            <a:custGeom>
              <a:avLst/>
              <a:gdLst>
                <a:gd name="connsiteX0" fmla="*/ 700088 w 700088"/>
                <a:gd name="connsiteY0" fmla="*/ 1093787 h 1093787"/>
                <a:gd name="connsiteX1" fmla="*/ 449263 w 700088"/>
                <a:gd name="connsiteY1" fmla="*/ 533400 h 1093787"/>
                <a:gd name="connsiteX2" fmla="*/ 0 w 700088"/>
                <a:gd name="connsiteY2" fmla="*/ 0 h 1093787"/>
              </a:gdLst>
              <a:ahLst/>
              <a:cxnLst>
                <a:cxn ang="0">
                  <a:pos x="connsiteX0" y="connsiteY0"/>
                </a:cxn>
                <a:cxn ang="0">
                  <a:pos x="connsiteX1" y="connsiteY1"/>
                </a:cxn>
                <a:cxn ang="0">
                  <a:pos x="connsiteX2" y="connsiteY2"/>
                </a:cxn>
              </a:cxnLst>
              <a:rect l="l" t="t" r="r" b="b"/>
              <a:pathLst>
                <a:path w="700088" h="1093787">
                  <a:moveTo>
                    <a:pt x="700088" y="1093787"/>
                  </a:moveTo>
                  <a:cubicBezTo>
                    <a:pt x="633016" y="904742"/>
                    <a:pt x="565944" y="715698"/>
                    <a:pt x="449263" y="533400"/>
                  </a:cubicBezTo>
                  <a:cubicBezTo>
                    <a:pt x="332582" y="351102"/>
                    <a:pt x="166291" y="175551"/>
                    <a:pt x="0" y="0"/>
                  </a:cubicBezTo>
                </a:path>
              </a:pathLst>
            </a:custGeom>
            <a:noFill/>
            <a:ln w="25400" cap="flat" cmpd="sng" algn="ctr">
              <a:solidFill>
                <a:srgbClr val="FFC000"/>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nvGrpSpPr>
            <p:cNvPr id="197" name="Group 196">
              <a:extLst>
                <a:ext uri="{FF2B5EF4-FFF2-40B4-BE49-F238E27FC236}">
                  <a16:creationId xmlns:a16="http://schemas.microsoft.com/office/drawing/2014/main" id="{7DF117E7-2C26-6975-0E2C-F740A4D92CD8}"/>
                </a:ext>
              </a:extLst>
            </p:cNvPr>
            <p:cNvGrpSpPr/>
            <p:nvPr/>
          </p:nvGrpSpPr>
          <p:grpSpPr>
            <a:xfrm>
              <a:off x="5631323" y="3156104"/>
              <a:ext cx="2736304" cy="1275633"/>
              <a:chOff x="5631323" y="3156104"/>
              <a:chExt cx="2736304" cy="1275633"/>
            </a:xfrm>
          </p:grpSpPr>
          <p:sp>
            <p:nvSpPr>
              <p:cNvPr id="187" name="Freeform: Shape 186">
                <a:extLst>
                  <a:ext uri="{FF2B5EF4-FFF2-40B4-BE49-F238E27FC236}">
                    <a16:creationId xmlns:a16="http://schemas.microsoft.com/office/drawing/2014/main" id="{95FC7538-6C9A-9C98-1BB2-266D6B997907}"/>
                  </a:ext>
                </a:extLst>
              </p:cNvPr>
              <p:cNvSpPr/>
              <p:nvPr/>
            </p:nvSpPr>
            <p:spPr bwMode="auto">
              <a:xfrm>
                <a:off x="6653213" y="3246438"/>
                <a:ext cx="685800" cy="1108075"/>
              </a:xfrm>
              <a:custGeom>
                <a:avLst/>
                <a:gdLst>
                  <a:gd name="connsiteX0" fmla="*/ 0 w 685800"/>
                  <a:gd name="connsiteY0" fmla="*/ 0 h 1108075"/>
                  <a:gd name="connsiteX1" fmla="*/ 212725 w 685800"/>
                  <a:gd name="connsiteY1" fmla="*/ 546100 h 1108075"/>
                  <a:gd name="connsiteX2" fmla="*/ 685800 w 685800"/>
                  <a:gd name="connsiteY2" fmla="*/ 1108075 h 1108075"/>
                </a:gdLst>
                <a:ahLst/>
                <a:cxnLst>
                  <a:cxn ang="0">
                    <a:pos x="connsiteX0" y="connsiteY0"/>
                  </a:cxn>
                  <a:cxn ang="0">
                    <a:pos x="connsiteX1" y="connsiteY1"/>
                  </a:cxn>
                  <a:cxn ang="0">
                    <a:pos x="connsiteX2" y="connsiteY2"/>
                  </a:cxn>
                </a:cxnLst>
                <a:rect l="l" t="t" r="r" b="b"/>
                <a:pathLst>
                  <a:path w="685800" h="1108075">
                    <a:moveTo>
                      <a:pt x="0" y="0"/>
                    </a:moveTo>
                    <a:cubicBezTo>
                      <a:pt x="49212" y="180710"/>
                      <a:pt x="98425" y="361421"/>
                      <a:pt x="212725" y="546100"/>
                    </a:cubicBezTo>
                    <a:cubicBezTo>
                      <a:pt x="327025" y="730779"/>
                      <a:pt x="506412" y="919427"/>
                      <a:pt x="685800" y="1108075"/>
                    </a:cubicBezTo>
                  </a:path>
                </a:pathLst>
              </a:custGeom>
              <a:noFill/>
              <a:ln w="25400" cap="flat" cmpd="sng" algn="ctr">
                <a:solidFill>
                  <a:srgbClr val="FFC000"/>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nvGrpSpPr>
              <p:cNvPr id="196" name="Group 195">
                <a:extLst>
                  <a:ext uri="{FF2B5EF4-FFF2-40B4-BE49-F238E27FC236}">
                    <a16:creationId xmlns:a16="http://schemas.microsoft.com/office/drawing/2014/main" id="{EEA28AD7-38D1-0583-B404-1E26E0771483}"/>
                  </a:ext>
                </a:extLst>
              </p:cNvPr>
              <p:cNvGrpSpPr/>
              <p:nvPr/>
            </p:nvGrpSpPr>
            <p:grpSpPr>
              <a:xfrm>
                <a:off x="5631323" y="3156104"/>
                <a:ext cx="2736304" cy="1275633"/>
                <a:chOff x="5631323" y="3156104"/>
                <a:chExt cx="2736304" cy="1275633"/>
              </a:xfrm>
            </p:grpSpPr>
            <p:cxnSp>
              <p:nvCxnSpPr>
                <p:cNvPr id="156" name="Straight Connector 155">
                  <a:extLst>
                    <a:ext uri="{FF2B5EF4-FFF2-40B4-BE49-F238E27FC236}">
                      <a16:creationId xmlns:a16="http://schemas.microsoft.com/office/drawing/2014/main" id="{10775628-935D-E284-05CA-AB31585B83B1}"/>
                    </a:ext>
                  </a:extLst>
                </p:cNvPr>
                <p:cNvCxnSpPr>
                  <a:cxnSpLocks/>
                </p:cNvCxnSpPr>
                <p:nvPr/>
              </p:nvCxnSpPr>
              <p:spPr bwMode="auto">
                <a:xfrm>
                  <a:off x="5631323" y="3789040"/>
                  <a:ext cx="273630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86D3B119-74FC-F5D3-E1E8-21B4C2FD56D5}"/>
                    </a:ext>
                  </a:extLst>
                </p:cNvPr>
                <p:cNvCxnSpPr>
                  <a:cxnSpLocks/>
                </p:cNvCxnSpPr>
                <p:nvPr/>
              </p:nvCxnSpPr>
              <p:spPr bwMode="auto">
                <a:xfrm>
                  <a:off x="5763493" y="3651760"/>
                  <a:ext cx="2088232"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161" name="Straight Connector 160">
                  <a:extLst>
                    <a:ext uri="{FF2B5EF4-FFF2-40B4-BE49-F238E27FC236}">
                      <a16:creationId xmlns:a16="http://schemas.microsoft.com/office/drawing/2014/main" id="{5A79FAD8-32F1-C712-2AAB-0550D192EED5}"/>
                    </a:ext>
                  </a:extLst>
                </p:cNvPr>
                <p:cNvCxnSpPr>
                  <a:cxnSpLocks/>
                </p:cNvCxnSpPr>
                <p:nvPr/>
              </p:nvCxnSpPr>
              <p:spPr bwMode="auto">
                <a:xfrm>
                  <a:off x="6147791" y="3927524"/>
                  <a:ext cx="2088232"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162" name="Straight Connector 161">
                  <a:extLst>
                    <a:ext uri="{FF2B5EF4-FFF2-40B4-BE49-F238E27FC236}">
                      <a16:creationId xmlns:a16="http://schemas.microsoft.com/office/drawing/2014/main" id="{14B85356-8B5D-B319-7682-D612915992E0}"/>
                    </a:ext>
                  </a:extLst>
                </p:cNvPr>
                <p:cNvCxnSpPr>
                  <a:cxnSpLocks/>
                </p:cNvCxnSpPr>
                <p:nvPr/>
              </p:nvCxnSpPr>
              <p:spPr bwMode="auto">
                <a:xfrm>
                  <a:off x="6992550" y="3429000"/>
                  <a:ext cx="13849" cy="72656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6" name="Straight Connector 165">
                  <a:extLst>
                    <a:ext uri="{FF2B5EF4-FFF2-40B4-BE49-F238E27FC236}">
                      <a16:creationId xmlns:a16="http://schemas.microsoft.com/office/drawing/2014/main" id="{5684C6E6-84A0-AE76-3169-0BEB196FBB5A}"/>
                    </a:ext>
                  </a:extLst>
                </p:cNvPr>
                <p:cNvCxnSpPr>
                  <a:cxnSpLocks/>
                </p:cNvCxnSpPr>
                <p:nvPr/>
              </p:nvCxnSpPr>
              <p:spPr bwMode="auto">
                <a:xfrm>
                  <a:off x="7847533" y="3651760"/>
                  <a:ext cx="387923" cy="275764"/>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170" name="Straight Connector 169">
                  <a:extLst>
                    <a:ext uri="{FF2B5EF4-FFF2-40B4-BE49-F238E27FC236}">
                      <a16:creationId xmlns:a16="http://schemas.microsoft.com/office/drawing/2014/main" id="{2C14A66E-994C-5E92-FC96-C60669C44300}"/>
                    </a:ext>
                  </a:extLst>
                </p:cNvPr>
                <p:cNvCxnSpPr>
                  <a:cxnSpLocks/>
                </p:cNvCxnSpPr>
                <p:nvPr/>
              </p:nvCxnSpPr>
              <p:spPr bwMode="auto">
                <a:xfrm>
                  <a:off x="5759301" y="3510987"/>
                  <a:ext cx="2088232"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74" name="Straight Connector 173">
                  <a:extLst>
                    <a:ext uri="{FF2B5EF4-FFF2-40B4-BE49-F238E27FC236}">
                      <a16:creationId xmlns:a16="http://schemas.microsoft.com/office/drawing/2014/main" id="{1AF306CC-FCB0-BB5E-0715-817396438594}"/>
                    </a:ext>
                  </a:extLst>
                </p:cNvPr>
                <p:cNvCxnSpPr>
                  <a:cxnSpLocks/>
                </p:cNvCxnSpPr>
                <p:nvPr/>
              </p:nvCxnSpPr>
              <p:spPr bwMode="auto">
                <a:xfrm>
                  <a:off x="5759301" y="3648079"/>
                  <a:ext cx="387923" cy="275764"/>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175" name="Straight Connector 174">
                  <a:extLst>
                    <a:ext uri="{FF2B5EF4-FFF2-40B4-BE49-F238E27FC236}">
                      <a16:creationId xmlns:a16="http://schemas.microsoft.com/office/drawing/2014/main" id="{FDAC4E51-2C14-D940-9EA1-8A0DCDA54738}"/>
                    </a:ext>
                  </a:extLst>
                </p:cNvPr>
                <p:cNvCxnSpPr>
                  <a:cxnSpLocks/>
                </p:cNvCxnSpPr>
                <p:nvPr/>
              </p:nvCxnSpPr>
              <p:spPr bwMode="auto">
                <a:xfrm>
                  <a:off x="6162389" y="4083231"/>
                  <a:ext cx="2088232"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76" name="Straight Connector 175">
                  <a:extLst>
                    <a:ext uri="{FF2B5EF4-FFF2-40B4-BE49-F238E27FC236}">
                      <a16:creationId xmlns:a16="http://schemas.microsoft.com/office/drawing/2014/main" id="{CB5F2F2D-E9A0-2E6A-177A-5861D4756C3D}"/>
                    </a:ext>
                  </a:extLst>
                </p:cNvPr>
                <p:cNvCxnSpPr>
                  <a:cxnSpLocks/>
                </p:cNvCxnSpPr>
                <p:nvPr/>
              </p:nvCxnSpPr>
              <p:spPr bwMode="auto">
                <a:xfrm>
                  <a:off x="7841989" y="3510987"/>
                  <a:ext cx="408632" cy="572244"/>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79" name="Straight Connector 178">
                  <a:extLst>
                    <a:ext uri="{FF2B5EF4-FFF2-40B4-BE49-F238E27FC236}">
                      <a16:creationId xmlns:a16="http://schemas.microsoft.com/office/drawing/2014/main" id="{0F0A1022-5CD7-9EC5-AEBD-9296E216A7FF}"/>
                    </a:ext>
                  </a:extLst>
                </p:cNvPr>
                <p:cNvCxnSpPr>
                  <a:cxnSpLocks/>
                </p:cNvCxnSpPr>
                <p:nvPr/>
              </p:nvCxnSpPr>
              <p:spPr bwMode="auto">
                <a:xfrm>
                  <a:off x="5764940" y="3517505"/>
                  <a:ext cx="408632" cy="572244"/>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88" name="Straight Connector 187">
                  <a:extLst>
                    <a:ext uri="{FF2B5EF4-FFF2-40B4-BE49-F238E27FC236}">
                      <a16:creationId xmlns:a16="http://schemas.microsoft.com/office/drawing/2014/main" id="{1CD8BE62-FB1D-7856-BDAD-806511BF34BC}"/>
                    </a:ext>
                  </a:extLst>
                </p:cNvPr>
                <p:cNvCxnSpPr>
                  <a:cxnSpLocks/>
                </p:cNvCxnSpPr>
                <p:nvPr/>
              </p:nvCxnSpPr>
              <p:spPr bwMode="auto">
                <a:xfrm>
                  <a:off x="6803417" y="3156104"/>
                  <a:ext cx="403088" cy="1275633"/>
                </a:xfrm>
                <a:prstGeom prst="line">
                  <a:avLst/>
                </a:prstGeom>
                <a:solidFill>
                  <a:schemeClr val="accent1"/>
                </a:solidFill>
                <a:ln w="19050" cap="flat" cmpd="sng" algn="ctr">
                  <a:solidFill>
                    <a:schemeClr val="accent6">
                      <a:lumMod val="40000"/>
                      <a:lumOff val="60000"/>
                    </a:schemeClr>
                  </a:solidFill>
                  <a:prstDash val="solid"/>
                  <a:round/>
                  <a:headEnd type="none" w="med" len="med"/>
                  <a:tailEnd type="none" w="med" len="med"/>
                </a:ln>
                <a:effectLst/>
              </p:spPr>
            </p:cxnSp>
            <p:cxnSp>
              <p:nvCxnSpPr>
                <p:cNvPr id="191" name="Straight Connector 190">
                  <a:extLst>
                    <a:ext uri="{FF2B5EF4-FFF2-40B4-BE49-F238E27FC236}">
                      <a16:creationId xmlns:a16="http://schemas.microsoft.com/office/drawing/2014/main" id="{30A28CC3-8064-F2AD-52F8-A7D362B1B151}"/>
                    </a:ext>
                  </a:extLst>
                </p:cNvPr>
                <p:cNvCxnSpPr>
                  <a:cxnSpLocks/>
                </p:cNvCxnSpPr>
                <p:nvPr/>
              </p:nvCxnSpPr>
              <p:spPr bwMode="auto">
                <a:xfrm flipV="1">
                  <a:off x="7206505" y="4419343"/>
                  <a:ext cx="1021238" cy="7679"/>
                </a:xfrm>
                <a:prstGeom prst="line">
                  <a:avLst/>
                </a:prstGeom>
                <a:solidFill>
                  <a:schemeClr val="accent1"/>
                </a:solidFill>
                <a:ln w="19050" cap="flat" cmpd="sng" algn="ctr">
                  <a:solidFill>
                    <a:schemeClr val="accent6">
                      <a:lumMod val="40000"/>
                      <a:lumOff val="60000"/>
                    </a:schemeClr>
                  </a:solidFill>
                  <a:prstDash val="solid"/>
                  <a:round/>
                  <a:headEnd type="none" w="med" len="med"/>
                  <a:tailEnd type="none" w="med" len="med"/>
                </a:ln>
                <a:effectLst/>
              </p:spPr>
            </p:cxnSp>
            <p:cxnSp>
              <p:nvCxnSpPr>
                <p:cNvPr id="195" name="Straight Connector 194">
                  <a:extLst>
                    <a:ext uri="{FF2B5EF4-FFF2-40B4-BE49-F238E27FC236}">
                      <a16:creationId xmlns:a16="http://schemas.microsoft.com/office/drawing/2014/main" id="{3E292EB4-1091-A70A-11FC-C8596169C497}"/>
                    </a:ext>
                  </a:extLst>
                </p:cNvPr>
                <p:cNvCxnSpPr>
                  <a:cxnSpLocks/>
                </p:cNvCxnSpPr>
                <p:nvPr/>
              </p:nvCxnSpPr>
              <p:spPr bwMode="auto">
                <a:xfrm flipV="1">
                  <a:off x="5797371" y="3161535"/>
                  <a:ext cx="1021238" cy="7679"/>
                </a:xfrm>
                <a:prstGeom prst="line">
                  <a:avLst/>
                </a:prstGeom>
                <a:solidFill>
                  <a:schemeClr val="accent1"/>
                </a:solidFill>
                <a:ln w="19050" cap="flat" cmpd="sng" algn="ctr">
                  <a:solidFill>
                    <a:schemeClr val="accent6">
                      <a:lumMod val="40000"/>
                      <a:lumOff val="60000"/>
                    </a:schemeClr>
                  </a:solidFill>
                  <a:prstDash val="solid"/>
                  <a:round/>
                  <a:headEnd type="none" w="med" len="med"/>
                  <a:tailEnd type="none" w="med" len="med"/>
                </a:ln>
                <a:effectLst/>
              </p:spPr>
            </p:cxnSp>
          </p:grpSp>
        </p:grpSp>
      </p:grpSp>
    </p:spTree>
    <p:extLst>
      <p:ext uri="{BB962C8B-B14F-4D97-AF65-F5344CB8AC3E}">
        <p14:creationId xmlns:p14="http://schemas.microsoft.com/office/powerpoint/2010/main" val="221751490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CCD2C-2FF5-D91D-94BE-A9E0848A20CC}"/>
              </a:ext>
            </a:extLst>
          </p:cNvPr>
          <p:cNvSpPr>
            <a:spLocks noGrp="1"/>
          </p:cNvSpPr>
          <p:nvPr>
            <p:ph type="title"/>
          </p:nvPr>
        </p:nvSpPr>
        <p:spPr>
          <a:xfrm>
            <a:off x="1176" y="-71246"/>
            <a:ext cx="9071324" cy="1143000"/>
          </a:xfrm>
        </p:spPr>
        <p:txBody>
          <a:bodyPr/>
          <a:lstStyle/>
          <a:p>
            <a:pPr algn="l"/>
            <a:r>
              <a:rPr lang="en-US" sz="3200" b="1" dirty="0"/>
              <a:t>Coupling &amp; Eddy loss ignoring saturated filament regions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E44B81E-A699-CD87-5E47-A69D1730A40A}"/>
                  </a:ext>
                </a:extLst>
              </p:cNvPr>
              <p:cNvSpPr txBox="1"/>
              <p:nvPr/>
            </p:nvSpPr>
            <p:spPr>
              <a:xfrm>
                <a:off x="279596" y="2722768"/>
                <a:ext cx="4572000" cy="580415"/>
              </a:xfrm>
              <a:prstGeom prst="rect">
                <a:avLst/>
              </a:prstGeom>
              <a:noFill/>
            </p:spPr>
            <p:txBody>
              <a:bodyPr wrap="square">
                <a:spAutoFit/>
              </a:bodyPr>
              <a:lstStyle/>
              <a:p>
                <a14:m>
                  <m:oMath xmlns:m="http://schemas.openxmlformats.org/officeDocument/2006/math">
                    <m:sSub>
                      <m:sSubPr>
                        <m:ctrlPr>
                          <a:rPr lang="en-US" i="1" smtClean="0">
                            <a:effectLst/>
                            <a:latin typeface="Cambria Math" panose="02040503050406030204" pitchFamily="18" charset="0"/>
                            <a:cs typeface="Times-Roman"/>
                          </a:rPr>
                        </m:ctrlPr>
                      </m:sSubPr>
                      <m:e>
                        <m:r>
                          <a:rPr lang="en-US" b="0" i="1" smtClean="0">
                            <a:effectLst/>
                            <a:latin typeface="Cambria Math" panose="02040503050406030204" pitchFamily="18" charset="0"/>
                            <a:cs typeface="Times-Roman"/>
                          </a:rPr>
                          <m:t>𝑃</m:t>
                        </m:r>
                      </m:e>
                      <m:sub>
                        <m:r>
                          <a:rPr lang="en-US" sz="1800" i="1">
                            <a:effectLst/>
                            <a:latin typeface="Cambria Math" panose="02040503050406030204" pitchFamily="18" charset="0"/>
                            <a:ea typeface="Times New Roman" panose="02020603050405020304" pitchFamily="18" charset="0"/>
                            <a:cs typeface="Times-Roman"/>
                          </a:rPr>
                          <m:t>𝑐𝑜𝑢𝑝</m:t>
                        </m:r>
                      </m:sub>
                    </m:sSub>
                    <m:r>
                      <a:rPr lang="en-US" sz="1800" i="1">
                        <a:effectLst/>
                        <a:latin typeface="Cambria Math" panose="02040503050406030204" pitchFamily="18" charset="0"/>
                        <a:ea typeface="Times New Roman" panose="02020603050405020304" pitchFamily="18" charset="0"/>
                        <a:cs typeface="Times-Roman"/>
                      </a:rPr>
                      <m:t>= </m:t>
                    </m:r>
                    <m:f>
                      <m:fPr>
                        <m:ctrlPr>
                          <a:rPr lang="en-US" i="1">
                            <a:effectLst/>
                            <a:latin typeface="Cambria Math" panose="02040503050406030204" pitchFamily="18" charset="0"/>
                            <a:cs typeface="Times-Roman"/>
                          </a:rPr>
                        </m:ctrlPr>
                      </m:fPr>
                      <m:num>
                        <m:sSubSup>
                          <m:sSubSupPr>
                            <m:ctrlPr>
                              <a:rPr lang="en-US" i="1">
                                <a:effectLst/>
                                <a:latin typeface="Cambria Math" panose="02040503050406030204" pitchFamily="18" charset="0"/>
                                <a:cs typeface="Times-Roman"/>
                              </a:rPr>
                            </m:ctrlPr>
                          </m:sSubSupPr>
                          <m:e>
                            <m:r>
                              <a:rPr lang="en-US" sz="1800" i="1">
                                <a:effectLst/>
                                <a:latin typeface="Cambria Math" panose="02040503050406030204" pitchFamily="18" charset="0"/>
                                <a:ea typeface="Times New Roman" panose="02020603050405020304" pitchFamily="18" charset="0"/>
                                <a:cs typeface="Times-Roman"/>
                              </a:rPr>
                              <m:t>𝐵</m:t>
                            </m:r>
                          </m:e>
                          <m:sub>
                            <m:r>
                              <a:rPr lang="en-US" sz="1800" i="1">
                                <a:effectLst/>
                                <a:latin typeface="Cambria Math" panose="02040503050406030204" pitchFamily="18" charset="0"/>
                                <a:ea typeface="Times New Roman" panose="02020603050405020304" pitchFamily="18" charset="0"/>
                                <a:cs typeface="Times-Roman"/>
                              </a:rPr>
                              <m:t>0</m:t>
                            </m:r>
                          </m:sub>
                          <m:sup>
                            <m:r>
                              <a:rPr lang="en-US" sz="1800" i="1">
                                <a:effectLst/>
                                <a:latin typeface="Cambria Math" panose="02040503050406030204" pitchFamily="18" charset="0"/>
                                <a:ea typeface="Times New Roman" panose="02020603050405020304" pitchFamily="18" charset="0"/>
                                <a:cs typeface="Times-Roman"/>
                              </a:rPr>
                              <m:t>2</m:t>
                            </m:r>
                          </m:sup>
                        </m:sSubSup>
                        <m:r>
                          <a:rPr lang="en-US" sz="1800" i="1">
                            <a:effectLst/>
                            <a:latin typeface="Cambria Math" panose="02040503050406030204" pitchFamily="18" charset="0"/>
                            <a:ea typeface="Times New Roman" panose="02020603050405020304" pitchFamily="18" charset="0"/>
                            <a:cs typeface="Times-Roman"/>
                          </a:rPr>
                          <m:t>𝑓</m:t>
                        </m:r>
                        <m:sSubSup>
                          <m:sSubSupPr>
                            <m:ctrlPr>
                              <a:rPr lang="en-US" i="1">
                                <a:effectLst/>
                                <a:latin typeface="Cambria Math" panose="02040503050406030204" pitchFamily="18" charset="0"/>
                                <a:cs typeface="Times-Roman"/>
                              </a:rPr>
                            </m:ctrlPr>
                          </m:sSubSupPr>
                          <m:e>
                            <m:r>
                              <a:rPr lang="en-US" sz="1800" i="1">
                                <a:effectLst/>
                                <a:latin typeface="Cambria Math" panose="02040503050406030204" pitchFamily="18" charset="0"/>
                                <a:ea typeface="Times New Roman" panose="02020603050405020304" pitchFamily="18" charset="0"/>
                                <a:cs typeface="Times-Roman"/>
                              </a:rPr>
                              <m:t>𝐿</m:t>
                            </m:r>
                          </m:e>
                          <m:sub>
                            <m:r>
                              <a:rPr lang="en-US" sz="1800" i="1">
                                <a:effectLst/>
                                <a:latin typeface="Cambria Math" panose="02040503050406030204" pitchFamily="18" charset="0"/>
                                <a:ea typeface="Times New Roman" panose="02020603050405020304" pitchFamily="18" charset="0"/>
                                <a:cs typeface="Times-Roman"/>
                              </a:rPr>
                              <m:t>𝑝</m:t>
                            </m:r>
                          </m:sub>
                          <m:sup>
                            <m:r>
                              <a:rPr lang="en-US" sz="1800" i="1">
                                <a:effectLst/>
                                <a:latin typeface="Cambria Math" panose="02040503050406030204" pitchFamily="18" charset="0"/>
                                <a:ea typeface="Times New Roman" panose="02020603050405020304" pitchFamily="18" charset="0"/>
                                <a:cs typeface="Times-Roman"/>
                              </a:rPr>
                              <m:t>2</m:t>
                            </m:r>
                          </m:sup>
                        </m:sSubSup>
                      </m:num>
                      <m:den>
                        <m:r>
                          <a:rPr lang="en-US" sz="1800" i="1">
                            <a:effectLst/>
                            <a:latin typeface="Cambria Math" panose="02040503050406030204" pitchFamily="18" charset="0"/>
                            <a:ea typeface="Times New Roman" panose="02020603050405020304" pitchFamily="18" charset="0"/>
                            <a:cs typeface="Times-Roman"/>
                          </a:rPr>
                          <m:t>2</m:t>
                        </m:r>
                        <m:r>
                          <a:rPr lang="en-US" sz="1800" i="1">
                            <a:effectLst/>
                            <a:latin typeface="Cambria Math" panose="02040503050406030204" pitchFamily="18" charset="0"/>
                            <a:ea typeface="Times New Roman" panose="02020603050405020304" pitchFamily="18" charset="0"/>
                            <a:cs typeface="Times-Roman"/>
                          </a:rPr>
                          <m:t>𝜌</m:t>
                        </m:r>
                      </m:den>
                    </m:f>
                    <m:f>
                      <m:fPr>
                        <m:ctrlPr>
                          <a:rPr lang="en-US" i="1">
                            <a:effectLst/>
                            <a:latin typeface="Cambria Math" panose="02040503050406030204" pitchFamily="18" charset="0"/>
                            <a:cs typeface="Times-Roman"/>
                          </a:rPr>
                        </m:ctrlPr>
                      </m:fPr>
                      <m:num>
                        <m:r>
                          <a:rPr lang="en-US" b="0" i="1" smtClean="0">
                            <a:effectLst/>
                            <a:latin typeface="Cambria Math" panose="02040503050406030204" pitchFamily="18" charset="0"/>
                            <a:cs typeface="Times-Roman"/>
                          </a:rPr>
                          <m:t>𝑓</m:t>
                        </m:r>
                      </m:num>
                      <m:den>
                        <m:d>
                          <m:dPr>
                            <m:ctrlPr>
                              <a:rPr lang="en-US" i="1">
                                <a:effectLst/>
                                <a:latin typeface="Cambria Math" panose="02040503050406030204" pitchFamily="18" charset="0"/>
                                <a:cs typeface="Times-Roman"/>
                              </a:rPr>
                            </m:ctrlPr>
                          </m:dPr>
                          <m:e>
                            <m:r>
                              <a:rPr lang="en-US" sz="1800" i="1">
                                <a:effectLst/>
                                <a:latin typeface="Cambria Math" panose="02040503050406030204" pitchFamily="18" charset="0"/>
                                <a:ea typeface="Times New Roman" panose="02020603050405020304" pitchFamily="18" charset="0"/>
                                <a:cs typeface="Times-Roman"/>
                              </a:rPr>
                              <m:t>1+</m:t>
                            </m:r>
                            <m:sSup>
                              <m:sSupPr>
                                <m:ctrlPr>
                                  <a:rPr lang="en-US" i="1">
                                    <a:effectLst/>
                                    <a:latin typeface="Cambria Math" panose="02040503050406030204" pitchFamily="18" charset="0"/>
                                    <a:cs typeface="Times-Roman"/>
                                  </a:rPr>
                                </m:ctrlPr>
                              </m:sSupPr>
                              <m:e>
                                <m:r>
                                  <a:rPr lang="en-US" sz="1800" i="1">
                                    <a:effectLst/>
                                    <a:latin typeface="Cambria Math" panose="02040503050406030204" pitchFamily="18" charset="0"/>
                                    <a:ea typeface="Times New Roman" panose="02020603050405020304" pitchFamily="18" charset="0"/>
                                    <a:cs typeface="Times-Roman"/>
                                  </a:rPr>
                                  <m:t>𝜔</m:t>
                                </m:r>
                              </m:e>
                              <m:sup>
                                <m:r>
                                  <a:rPr lang="en-US" sz="1800" i="1">
                                    <a:effectLst/>
                                    <a:latin typeface="Cambria Math" panose="02040503050406030204" pitchFamily="18" charset="0"/>
                                    <a:ea typeface="Times New Roman" panose="02020603050405020304" pitchFamily="18" charset="0"/>
                                    <a:cs typeface="Times-Roman"/>
                                  </a:rPr>
                                  <m:t>2</m:t>
                                </m:r>
                              </m:sup>
                            </m:sSup>
                            <m:sSup>
                              <m:sSupPr>
                                <m:ctrlPr>
                                  <a:rPr lang="en-US" i="1">
                                    <a:effectLst/>
                                    <a:latin typeface="Cambria Math" panose="02040503050406030204" pitchFamily="18" charset="0"/>
                                    <a:cs typeface="Times-Roman"/>
                                  </a:rPr>
                                </m:ctrlPr>
                              </m:sSupPr>
                              <m:e>
                                <m:r>
                                  <a:rPr lang="en-US" sz="1800" i="1">
                                    <a:effectLst/>
                                    <a:latin typeface="Cambria Math" panose="02040503050406030204" pitchFamily="18" charset="0"/>
                                    <a:ea typeface="Times New Roman" panose="02020603050405020304" pitchFamily="18" charset="0"/>
                                    <a:cs typeface="Times-Roman"/>
                                  </a:rPr>
                                  <m:t>𝜏</m:t>
                                </m:r>
                              </m:e>
                              <m:sup>
                                <m:r>
                                  <a:rPr lang="en-US" sz="1800" i="1">
                                    <a:effectLst/>
                                    <a:latin typeface="Cambria Math" panose="02040503050406030204" pitchFamily="18" charset="0"/>
                                    <a:ea typeface="Times New Roman" panose="02020603050405020304" pitchFamily="18" charset="0"/>
                                    <a:cs typeface="Times-Roman"/>
                                  </a:rPr>
                                  <m:t>2</m:t>
                                </m:r>
                              </m:sup>
                            </m:sSup>
                          </m:e>
                        </m:d>
                      </m:den>
                    </m:f>
                  </m:oMath>
                </a14:m>
                <a:r>
                  <a:rPr lang="en-US" sz="1800" dirty="0">
                    <a:effectLst/>
                    <a:latin typeface="Times-Roman"/>
                    <a:ea typeface="Times New Roman" panose="02020603050405020304" pitchFamily="18" charset="0"/>
                    <a:cs typeface="Times-Roman"/>
                  </a:rPr>
                  <a:t>	</a:t>
                </a:r>
                <a:endParaRPr lang="en-US" dirty="0"/>
              </a:p>
            </p:txBody>
          </p:sp>
        </mc:Choice>
        <mc:Fallback xmlns="">
          <p:sp>
            <p:nvSpPr>
              <p:cNvPr id="5" name="TextBox 4">
                <a:extLst>
                  <a:ext uri="{FF2B5EF4-FFF2-40B4-BE49-F238E27FC236}">
                    <a16:creationId xmlns:a16="http://schemas.microsoft.com/office/drawing/2014/main" id="{AE44B81E-A699-CD87-5E47-A69D1730A40A}"/>
                  </a:ext>
                </a:extLst>
              </p:cNvPr>
              <p:cNvSpPr txBox="1">
                <a:spLocks noRot="1" noChangeAspect="1" noMove="1" noResize="1" noEditPoints="1" noAdjustHandles="1" noChangeArrowheads="1" noChangeShapeType="1" noTextEdit="1"/>
              </p:cNvSpPr>
              <p:nvPr/>
            </p:nvSpPr>
            <p:spPr>
              <a:xfrm>
                <a:off x="279596" y="2722768"/>
                <a:ext cx="4572000" cy="580415"/>
              </a:xfrm>
              <a:prstGeom prst="rect">
                <a:avLst/>
              </a:prstGeom>
              <a:blipFill>
                <a:blip r:embed="rId2"/>
                <a:stretch>
                  <a:fillRect/>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9DE4AAB0-16CF-107C-85D4-E6C4A1BB906A}"/>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80225" y="2788867"/>
            <a:ext cx="1177650" cy="4966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572FCF7-C2D4-6E6B-3635-EA6C7809586B}"/>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9828" y="2796195"/>
            <a:ext cx="1836204" cy="5023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07FF1C2-412A-5C00-7522-9E2F07066E30}"/>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72084" y="3698233"/>
            <a:ext cx="4433091" cy="5804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E617763-EE30-56A1-9D9E-A7F51E3091BA}"/>
              </a:ext>
            </a:extLst>
          </p:cNvPr>
          <p:cNvSpPr txBox="1"/>
          <p:nvPr/>
        </p:nvSpPr>
        <p:spPr>
          <a:xfrm>
            <a:off x="423612" y="2263202"/>
            <a:ext cx="1888562" cy="369332"/>
          </a:xfrm>
          <a:prstGeom prst="rect">
            <a:avLst/>
          </a:prstGeom>
          <a:solidFill>
            <a:srgbClr val="FFC000"/>
          </a:solidFill>
        </p:spPr>
        <p:txBody>
          <a:bodyPr wrap="square">
            <a:spAutoFit/>
          </a:bodyPr>
          <a:lstStyle/>
          <a:p>
            <a:r>
              <a:rPr lang="en-US" dirty="0">
                <a:latin typeface="Trebuchet MS" panose="020B0603020202020204" pitchFamily="34" charset="0"/>
              </a:rPr>
              <a:t>From </a:t>
            </a:r>
            <a:r>
              <a:rPr lang="en-US" i="1" dirty="0">
                <a:latin typeface="Trebuchet MS" panose="020B0603020202020204" pitchFamily="34" charset="0"/>
              </a:rPr>
              <a:t>f</a:t>
            </a:r>
            <a:r>
              <a:rPr lang="en-US" sz="1800" b="0" i="0" u="none" strike="noStrike" dirty="0">
                <a:effectLst/>
                <a:latin typeface="Trebuchet MS" panose="020B0603020202020204" pitchFamily="34" charset="0"/>
              </a:rPr>
              <a:t> = 0 to </a:t>
            </a:r>
            <a:r>
              <a:rPr lang="en-US" sz="1800" b="0" i="1" u="none" strike="noStrike" dirty="0">
                <a:effectLst/>
                <a:latin typeface="Trebuchet MS" panose="020B0603020202020204" pitchFamily="34" charset="0"/>
              </a:rPr>
              <a:t>f</a:t>
            </a:r>
            <a:r>
              <a:rPr lang="en-US" sz="1800" b="0" i="1" u="none" strike="noStrike" baseline="-25000" dirty="0">
                <a:effectLst/>
                <a:latin typeface="Trebuchet MS" panose="020B0603020202020204" pitchFamily="34" charset="0"/>
              </a:rPr>
              <a:t>c2</a:t>
            </a:r>
            <a:endParaRPr lang="en-US" i="1" baseline="-25000" dirty="0">
              <a:latin typeface="Trebuchet MS" panose="020B0603020202020204" pitchFamily="34" charset="0"/>
            </a:endParaRPr>
          </a:p>
        </p:txBody>
      </p:sp>
      <p:sp>
        <p:nvSpPr>
          <p:cNvPr id="11" name="TextBox 10">
            <a:extLst>
              <a:ext uri="{FF2B5EF4-FFF2-40B4-BE49-F238E27FC236}">
                <a16:creationId xmlns:a16="http://schemas.microsoft.com/office/drawing/2014/main" id="{1F7C90EB-CCBE-09C8-D6E8-A8A03AFCEBD8}"/>
              </a:ext>
            </a:extLst>
          </p:cNvPr>
          <p:cNvSpPr txBox="1"/>
          <p:nvPr/>
        </p:nvSpPr>
        <p:spPr>
          <a:xfrm>
            <a:off x="4503542" y="2296966"/>
            <a:ext cx="1234400" cy="369332"/>
          </a:xfrm>
          <a:prstGeom prst="rect">
            <a:avLst/>
          </a:prstGeom>
          <a:solidFill>
            <a:schemeClr val="accent5">
              <a:lumMod val="75000"/>
            </a:schemeClr>
          </a:solidFill>
        </p:spPr>
        <p:txBody>
          <a:bodyPr wrap="square">
            <a:spAutoFit/>
          </a:bodyPr>
          <a:lstStyle/>
          <a:p>
            <a:r>
              <a:rPr lang="en-US" sz="1800" b="0" i="0" u="none" strike="noStrike" dirty="0">
                <a:effectLst/>
                <a:latin typeface="Trebuchet MS" panose="020B0603020202020204" pitchFamily="34" charset="0"/>
              </a:rPr>
              <a:t>For </a:t>
            </a:r>
            <a:r>
              <a:rPr lang="en-US" sz="1800" b="0" i="1" u="none" strike="noStrike" dirty="0">
                <a:effectLst/>
                <a:latin typeface="Trebuchet MS" panose="020B0603020202020204" pitchFamily="34" charset="0"/>
              </a:rPr>
              <a:t>f </a:t>
            </a:r>
            <a:r>
              <a:rPr lang="en-US" sz="1800" b="0" i="0" u="none" strike="noStrike" dirty="0">
                <a:effectLst/>
                <a:latin typeface="Trebuchet MS" panose="020B0603020202020204" pitchFamily="34" charset="0"/>
              </a:rPr>
              <a:t>&lt; </a:t>
            </a:r>
            <a:r>
              <a:rPr lang="en-US" i="1" dirty="0">
                <a:latin typeface="Trebuchet MS" panose="020B0603020202020204" pitchFamily="34" charset="0"/>
              </a:rPr>
              <a:t>f</a:t>
            </a:r>
            <a:r>
              <a:rPr lang="en-US" sz="1800" b="0" i="1" u="none" strike="noStrike" baseline="-25000" dirty="0">
                <a:effectLst/>
                <a:latin typeface="Trebuchet MS" panose="020B0603020202020204" pitchFamily="34" charset="0"/>
              </a:rPr>
              <a:t>c3</a:t>
            </a:r>
            <a:r>
              <a:rPr lang="en-US" dirty="0">
                <a:effectLst/>
                <a:latin typeface="Trebuchet MS" panose="020B0603020202020204" pitchFamily="34" charset="0"/>
              </a:rPr>
              <a:t> </a:t>
            </a:r>
            <a:endParaRPr lang="en-US" dirty="0">
              <a:latin typeface="Trebuchet MS" panose="020B0603020202020204" pitchFamily="34" charset="0"/>
            </a:endParaRPr>
          </a:p>
        </p:txBody>
      </p:sp>
      <p:pic>
        <p:nvPicPr>
          <p:cNvPr id="12" name="Picture 11">
            <a:extLst>
              <a:ext uri="{FF2B5EF4-FFF2-40B4-BE49-F238E27FC236}">
                <a16:creationId xmlns:a16="http://schemas.microsoft.com/office/drawing/2014/main" id="{EFEB318A-1855-4A91-A8D6-6712769B67FC}"/>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5295" y="3858144"/>
            <a:ext cx="2904030" cy="54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223C38E2-B547-774B-A8CA-2A102636C0F6}"/>
              </a:ext>
            </a:extLst>
          </p:cNvPr>
          <p:cNvSpPr txBox="1"/>
          <p:nvPr/>
        </p:nvSpPr>
        <p:spPr>
          <a:xfrm>
            <a:off x="423612" y="3399169"/>
            <a:ext cx="1943708" cy="369332"/>
          </a:xfrm>
          <a:prstGeom prst="rect">
            <a:avLst/>
          </a:prstGeom>
          <a:solidFill>
            <a:schemeClr val="accent1"/>
          </a:solidFill>
        </p:spPr>
        <p:txBody>
          <a:bodyPr wrap="square">
            <a:spAutoFit/>
          </a:bodyPr>
          <a:lstStyle/>
          <a:p>
            <a:r>
              <a:rPr lang="en-US" dirty="0">
                <a:latin typeface="Trebuchet MS" panose="020B0603020202020204" pitchFamily="34" charset="0"/>
              </a:rPr>
              <a:t>For</a:t>
            </a:r>
            <a:r>
              <a:rPr lang="en-US" sz="1800" b="0" i="0" u="none" strike="noStrike" dirty="0">
                <a:effectLst/>
                <a:latin typeface="Trebuchet MS" panose="020B0603020202020204" pitchFamily="34" charset="0"/>
              </a:rPr>
              <a:t> </a:t>
            </a:r>
            <a:r>
              <a:rPr lang="en-US" sz="1800" b="0" i="1" u="none" strike="noStrike" dirty="0">
                <a:effectLst/>
                <a:latin typeface="Trebuchet MS" panose="020B0603020202020204" pitchFamily="34" charset="0"/>
              </a:rPr>
              <a:t>f</a:t>
            </a:r>
            <a:r>
              <a:rPr lang="en-US" sz="1800" b="0" i="1" u="none" strike="noStrike" baseline="-25000" dirty="0">
                <a:effectLst/>
                <a:latin typeface="Trebuchet MS" panose="020B0603020202020204" pitchFamily="34" charset="0"/>
              </a:rPr>
              <a:t>c2</a:t>
            </a:r>
            <a:r>
              <a:rPr lang="en-US" sz="1800" b="0" i="0" u="none" strike="noStrike" dirty="0">
                <a:effectLst/>
                <a:latin typeface="Trebuchet MS" panose="020B0603020202020204" pitchFamily="34" charset="0"/>
              </a:rPr>
              <a:t>  &lt; f  &lt; </a:t>
            </a:r>
            <a:r>
              <a:rPr lang="en-US" sz="1800" b="0" i="1" u="none" strike="noStrike" dirty="0">
                <a:effectLst/>
                <a:latin typeface="Trebuchet MS" panose="020B0603020202020204" pitchFamily="34" charset="0"/>
              </a:rPr>
              <a:t>f</a:t>
            </a:r>
            <a:r>
              <a:rPr lang="en-US" sz="1800" b="0" i="1" u="none" strike="noStrike" baseline="-25000" dirty="0">
                <a:effectLst/>
                <a:latin typeface="Trebuchet MS" panose="020B0603020202020204" pitchFamily="34" charset="0"/>
              </a:rPr>
              <a:t>c3</a:t>
            </a:r>
            <a:r>
              <a:rPr lang="en-US" i="1" dirty="0">
                <a:effectLst/>
                <a:latin typeface="Trebuchet MS" panose="020B0603020202020204" pitchFamily="34" charset="0"/>
              </a:rPr>
              <a:t> </a:t>
            </a:r>
            <a:endParaRPr lang="en-US" i="1" dirty="0">
              <a:latin typeface="Trebuchet MS" panose="020B0603020202020204" pitchFamily="34" charset="0"/>
            </a:endParaRPr>
          </a:p>
        </p:txBody>
      </p:sp>
      <p:pic>
        <p:nvPicPr>
          <p:cNvPr id="15" name="Picture 14">
            <a:extLst>
              <a:ext uri="{FF2B5EF4-FFF2-40B4-BE49-F238E27FC236}">
                <a16:creationId xmlns:a16="http://schemas.microsoft.com/office/drawing/2014/main" id="{1CD0DD88-EC98-970D-9FAA-5D77D4050442}"/>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57820" y="4796060"/>
            <a:ext cx="3253485" cy="597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377D8A85-8CDA-A74D-BC26-8EFC9E06C132}"/>
              </a:ext>
            </a:extLst>
          </p:cNvPr>
          <p:cNvSpPr txBox="1"/>
          <p:nvPr/>
        </p:nvSpPr>
        <p:spPr>
          <a:xfrm>
            <a:off x="4547576" y="4328008"/>
            <a:ext cx="1344993" cy="369332"/>
          </a:xfrm>
          <a:prstGeom prst="rect">
            <a:avLst/>
          </a:prstGeom>
          <a:solidFill>
            <a:schemeClr val="accent6">
              <a:lumMod val="40000"/>
              <a:lumOff val="60000"/>
            </a:schemeClr>
          </a:solidFill>
        </p:spPr>
        <p:txBody>
          <a:bodyPr wrap="square">
            <a:spAutoFit/>
          </a:bodyPr>
          <a:lstStyle/>
          <a:p>
            <a:r>
              <a:rPr lang="en-US" dirty="0">
                <a:latin typeface="Trebuchet MS" panose="020B0603020202020204" pitchFamily="34" charset="0"/>
              </a:rPr>
              <a:t>For </a:t>
            </a:r>
            <a:r>
              <a:rPr lang="en-US" i="1" dirty="0">
                <a:latin typeface="Trebuchet MS" panose="020B0603020202020204" pitchFamily="34" charset="0"/>
              </a:rPr>
              <a:t>f</a:t>
            </a:r>
            <a:r>
              <a:rPr lang="en-US" dirty="0">
                <a:latin typeface="Trebuchet MS" panose="020B0603020202020204" pitchFamily="34" charset="0"/>
              </a:rPr>
              <a:t> &gt;</a:t>
            </a:r>
            <a:r>
              <a:rPr lang="en-US" sz="1800" b="0" i="0" u="none" strike="noStrike" dirty="0">
                <a:effectLst/>
                <a:latin typeface="Trebuchet MS" panose="020B0603020202020204" pitchFamily="34" charset="0"/>
              </a:rPr>
              <a:t> </a:t>
            </a:r>
            <a:r>
              <a:rPr lang="en-US" i="1" dirty="0">
                <a:latin typeface="Trebuchet MS" panose="020B0603020202020204" pitchFamily="34" charset="0"/>
              </a:rPr>
              <a:t>f</a:t>
            </a:r>
            <a:r>
              <a:rPr lang="en-US" sz="1800" b="0" i="1" u="none" strike="noStrike" baseline="-25000" dirty="0">
                <a:effectLst/>
                <a:latin typeface="Trebuchet MS" panose="020B0603020202020204" pitchFamily="34" charset="0"/>
              </a:rPr>
              <a:t>c3</a:t>
            </a:r>
            <a:r>
              <a:rPr lang="en-US" dirty="0">
                <a:effectLst/>
                <a:latin typeface="Trebuchet MS" panose="020B0603020202020204" pitchFamily="34" charset="0"/>
              </a:rPr>
              <a:t> </a:t>
            </a:r>
            <a:endParaRPr lang="en-US" dirty="0">
              <a:latin typeface="Trebuchet MS" panose="020B0603020202020204" pitchFamily="34" charset="0"/>
            </a:endParaRPr>
          </a:p>
        </p:txBody>
      </p:sp>
      <p:pic>
        <p:nvPicPr>
          <p:cNvPr id="17" name="Picture 16">
            <a:extLst>
              <a:ext uri="{FF2B5EF4-FFF2-40B4-BE49-F238E27FC236}">
                <a16:creationId xmlns:a16="http://schemas.microsoft.com/office/drawing/2014/main" id="{FDD697F5-C24D-D2CF-E6FF-9C270AF63D5C}"/>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3668" y="1084643"/>
            <a:ext cx="1088950" cy="58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842DB6AD-72F6-1068-A5FC-BEE6F1B0F07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3500" y="1045442"/>
            <a:ext cx="1368152" cy="65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278FB100-EE7E-14A1-39C8-26B9083CBB33}"/>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31291" y="1084643"/>
            <a:ext cx="1324557" cy="51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70433250-6083-5898-6FF7-61C81F397C9F}"/>
              </a:ext>
            </a:extLst>
          </p:cNvPr>
          <p:cNvSpPr txBox="1"/>
          <p:nvPr/>
        </p:nvSpPr>
        <p:spPr>
          <a:xfrm>
            <a:off x="315600" y="1701027"/>
            <a:ext cx="3168352" cy="400110"/>
          </a:xfrm>
          <a:prstGeom prst="rect">
            <a:avLst/>
          </a:prstGeom>
          <a:noFill/>
        </p:spPr>
        <p:txBody>
          <a:bodyPr wrap="square" rtlCol="0">
            <a:spAutoFit/>
          </a:bodyPr>
          <a:lstStyle/>
          <a:p>
            <a:pPr algn="ctr"/>
            <a:r>
              <a:rPr lang="en-US" sz="2000" b="1" dirty="0">
                <a:latin typeface="Trebuchet MS" panose="020B0603020202020204" pitchFamily="34" charset="0"/>
              </a:rPr>
              <a:t>Coupling Currents</a:t>
            </a:r>
          </a:p>
        </p:txBody>
      </p:sp>
      <p:sp>
        <p:nvSpPr>
          <p:cNvPr id="4" name="TextBox 3">
            <a:extLst>
              <a:ext uri="{FF2B5EF4-FFF2-40B4-BE49-F238E27FC236}">
                <a16:creationId xmlns:a16="http://schemas.microsoft.com/office/drawing/2014/main" id="{85698377-5AC6-4A94-0866-1F11C9A8C5A7}"/>
              </a:ext>
            </a:extLst>
          </p:cNvPr>
          <p:cNvSpPr txBox="1"/>
          <p:nvPr/>
        </p:nvSpPr>
        <p:spPr>
          <a:xfrm>
            <a:off x="4484678" y="3347873"/>
            <a:ext cx="3132348" cy="369332"/>
          </a:xfrm>
          <a:prstGeom prst="rect">
            <a:avLst/>
          </a:prstGeom>
          <a:noFill/>
        </p:spPr>
        <p:txBody>
          <a:bodyPr wrap="square" rtlCol="0">
            <a:spAutoFit/>
          </a:bodyPr>
          <a:lstStyle/>
          <a:p>
            <a:r>
              <a:rPr lang="en-US" dirty="0"/>
              <a:t>Normalized to strand volume…</a:t>
            </a:r>
          </a:p>
        </p:txBody>
      </p:sp>
      <p:sp>
        <p:nvSpPr>
          <p:cNvPr id="9" name="TextBox 8">
            <a:extLst>
              <a:ext uri="{FF2B5EF4-FFF2-40B4-BE49-F238E27FC236}">
                <a16:creationId xmlns:a16="http://schemas.microsoft.com/office/drawing/2014/main" id="{3EF62031-8292-A4EE-BA04-85DF5223A282}"/>
              </a:ext>
            </a:extLst>
          </p:cNvPr>
          <p:cNvSpPr txBox="1"/>
          <p:nvPr/>
        </p:nvSpPr>
        <p:spPr>
          <a:xfrm>
            <a:off x="3635896" y="1736812"/>
            <a:ext cx="5176648" cy="400110"/>
          </a:xfrm>
          <a:prstGeom prst="rect">
            <a:avLst/>
          </a:prstGeom>
          <a:noFill/>
        </p:spPr>
        <p:txBody>
          <a:bodyPr wrap="square" rtlCol="0">
            <a:spAutoFit/>
          </a:bodyPr>
          <a:lstStyle/>
          <a:p>
            <a:pPr algn="ctr"/>
            <a:r>
              <a:rPr lang="en-US" sz="2000" b="1" dirty="0">
                <a:latin typeface="Trebuchet MS" panose="020B0603020202020204" pitchFamily="34" charset="0"/>
              </a:rPr>
              <a:t>Shell eddy currents*</a:t>
            </a:r>
          </a:p>
        </p:txBody>
      </p:sp>
      <p:sp>
        <p:nvSpPr>
          <p:cNvPr id="20" name="TextBox 19">
            <a:extLst>
              <a:ext uri="{FF2B5EF4-FFF2-40B4-BE49-F238E27FC236}">
                <a16:creationId xmlns:a16="http://schemas.microsoft.com/office/drawing/2014/main" id="{ABE71991-679C-C8F4-0A71-71790CD6C19C}"/>
              </a:ext>
            </a:extLst>
          </p:cNvPr>
          <p:cNvSpPr txBox="1"/>
          <p:nvPr/>
        </p:nvSpPr>
        <p:spPr>
          <a:xfrm>
            <a:off x="179512" y="5503636"/>
            <a:ext cx="8430656" cy="646331"/>
          </a:xfrm>
          <a:prstGeom prst="rect">
            <a:avLst/>
          </a:prstGeom>
          <a:noFill/>
        </p:spPr>
        <p:txBody>
          <a:bodyPr wrap="square">
            <a:spAutoFit/>
          </a:bodyPr>
          <a:lstStyle/>
          <a:p>
            <a:r>
              <a:rPr lang="en-US" sz="1800" dirty="0">
                <a:latin typeface="Trebuchet MS" panose="020B0603020202020204" pitchFamily="34" charset="0"/>
              </a:rPr>
              <a:t>* The shell also contributes to coupling, accounte</a:t>
            </a:r>
            <a:r>
              <a:rPr lang="en-US" dirty="0">
                <a:latin typeface="Trebuchet MS" panose="020B0603020202020204" pitchFamily="34" charset="0"/>
              </a:rPr>
              <a:t>d for by an effective matrix </a:t>
            </a:r>
            <a:r>
              <a:rPr lang="en-US" dirty="0">
                <a:latin typeface="Trebuchet MS" panose="020B0603020202020204" pitchFamily="34" charset="0"/>
                <a:sym typeface="Symbol" panose="05050102010706020507" pitchFamily="18" charset="2"/>
              </a:rPr>
              <a:t> (conductance contribution)</a:t>
            </a:r>
            <a:endParaRPr lang="en-US" dirty="0"/>
          </a:p>
        </p:txBody>
      </p:sp>
    </p:spTree>
    <p:extLst>
      <p:ext uri="{BB962C8B-B14F-4D97-AF65-F5344CB8AC3E}">
        <p14:creationId xmlns:p14="http://schemas.microsoft.com/office/powerpoint/2010/main" val="137259833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7D1F-2541-4095-9527-9FAD534C285F}"/>
              </a:ext>
            </a:extLst>
          </p:cNvPr>
          <p:cNvSpPr>
            <a:spLocks noGrp="1"/>
          </p:cNvSpPr>
          <p:nvPr>
            <p:ph type="title"/>
          </p:nvPr>
        </p:nvSpPr>
        <p:spPr>
          <a:xfrm>
            <a:off x="685800" y="152636"/>
            <a:ext cx="7772400" cy="936186"/>
          </a:xfrm>
        </p:spPr>
        <p:txBody>
          <a:bodyPr/>
          <a:lstStyle/>
          <a:p>
            <a:r>
              <a:rPr lang="en-US" sz="2800" b="1" dirty="0"/>
              <a:t>AC loss calculations at high frequency including filamentary saturation effects</a:t>
            </a:r>
          </a:p>
        </p:txBody>
      </p:sp>
      <p:pic>
        <p:nvPicPr>
          <p:cNvPr id="4" name="Picture 3">
            <a:extLst>
              <a:ext uri="{FF2B5EF4-FFF2-40B4-BE49-F238E27FC236}">
                <a16:creationId xmlns:a16="http://schemas.microsoft.com/office/drawing/2014/main" id="{61F28DD8-437E-4339-93A3-DABFAD2A3EFC}"/>
              </a:ext>
            </a:extLst>
          </p:cNvPr>
          <p:cNvPicPr>
            <a:picLocks noChangeAspect="1"/>
          </p:cNvPicPr>
          <p:nvPr/>
        </p:nvPicPr>
        <p:blipFill>
          <a:blip r:embed="rId2"/>
          <a:stretch>
            <a:fillRect/>
          </a:stretch>
        </p:blipFill>
        <p:spPr>
          <a:xfrm>
            <a:off x="5227547" y="1135651"/>
            <a:ext cx="3332836" cy="1803652"/>
          </a:xfrm>
          <a:prstGeom prst="rect">
            <a:avLst/>
          </a:prstGeom>
        </p:spPr>
      </p:pic>
      <p:pic>
        <p:nvPicPr>
          <p:cNvPr id="6" name="Picture 5">
            <a:extLst>
              <a:ext uri="{FF2B5EF4-FFF2-40B4-BE49-F238E27FC236}">
                <a16:creationId xmlns:a16="http://schemas.microsoft.com/office/drawing/2014/main" id="{F08DF891-CD7E-4AF4-B4E6-523A2EA733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2794" y="3062685"/>
            <a:ext cx="2282341" cy="972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20">
            <a:extLst>
              <a:ext uri="{FF2B5EF4-FFF2-40B4-BE49-F238E27FC236}">
                <a16:creationId xmlns:a16="http://schemas.microsoft.com/office/drawing/2014/main" id="{CB68B83D-507D-45AB-B2CF-143EDCC4D418}"/>
              </a:ext>
            </a:extLst>
          </p:cNvPr>
          <p:cNvGrpSpPr/>
          <p:nvPr/>
        </p:nvGrpSpPr>
        <p:grpSpPr>
          <a:xfrm>
            <a:off x="467544" y="2312876"/>
            <a:ext cx="4658870" cy="2054133"/>
            <a:chOff x="561202" y="2013577"/>
            <a:chExt cx="4658870" cy="2054133"/>
          </a:xfrm>
        </p:grpSpPr>
        <p:pic>
          <p:nvPicPr>
            <p:cNvPr id="5" name="Picture 4">
              <a:extLst>
                <a:ext uri="{FF2B5EF4-FFF2-40B4-BE49-F238E27FC236}">
                  <a16:creationId xmlns:a16="http://schemas.microsoft.com/office/drawing/2014/main" id="{6A287C01-EBEF-4B91-876B-CEB9D834710E}"/>
                </a:ext>
              </a:extLst>
            </p:cNvPr>
            <p:cNvPicPr>
              <a:picLocks noChangeAspect="1"/>
            </p:cNvPicPr>
            <p:nvPr/>
          </p:nvPicPr>
          <p:blipFill>
            <a:blip r:embed="rId4"/>
            <a:stretch>
              <a:fillRect/>
            </a:stretch>
          </p:blipFill>
          <p:spPr>
            <a:xfrm>
              <a:off x="561202" y="2013577"/>
              <a:ext cx="3950550" cy="682811"/>
            </a:xfrm>
            <a:prstGeom prst="rect">
              <a:avLst/>
            </a:prstGeom>
          </p:spPr>
        </p:pic>
        <p:sp>
          <p:nvSpPr>
            <p:cNvPr id="7" name="TextBox 6">
              <a:extLst>
                <a:ext uri="{FF2B5EF4-FFF2-40B4-BE49-F238E27FC236}">
                  <a16:creationId xmlns:a16="http://schemas.microsoft.com/office/drawing/2014/main" id="{43816D89-889B-44FD-81E8-177F8571B6BA}"/>
                </a:ext>
              </a:extLst>
            </p:cNvPr>
            <p:cNvSpPr txBox="1"/>
            <p:nvPr/>
          </p:nvSpPr>
          <p:spPr>
            <a:xfrm>
              <a:off x="575556" y="2867381"/>
              <a:ext cx="4644516" cy="1200329"/>
            </a:xfrm>
            <a:prstGeom prst="rect">
              <a:avLst/>
            </a:prstGeom>
            <a:noFill/>
          </p:spPr>
          <p:txBody>
            <a:bodyPr wrap="square" rtlCol="0">
              <a:spAutoFit/>
            </a:bodyPr>
            <a:lstStyle/>
            <a:p>
              <a:r>
                <a:rPr lang="en-US" b="1" dirty="0">
                  <a:solidFill>
                    <a:srgbClr val="FF0000"/>
                  </a:solidFill>
                </a:rPr>
                <a:t>Loss in Saturation layer</a:t>
              </a:r>
            </a:p>
            <a:p>
              <a:r>
                <a:rPr lang="en-US" b="1" dirty="0">
                  <a:solidFill>
                    <a:schemeClr val="accent1"/>
                  </a:solidFill>
                </a:rPr>
                <a:t>The Eddy or coupling loss</a:t>
              </a:r>
            </a:p>
            <a:p>
              <a:r>
                <a:rPr lang="en-US" b="1" dirty="0">
                  <a:solidFill>
                    <a:schemeClr val="accent2"/>
                  </a:solidFill>
                </a:rPr>
                <a:t>Filament hysteretic loss, here set to zero</a:t>
              </a:r>
            </a:p>
            <a:p>
              <a:endParaRPr lang="en-US" dirty="0"/>
            </a:p>
          </p:txBody>
        </p:sp>
        <p:cxnSp>
          <p:nvCxnSpPr>
            <p:cNvPr id="9" name="Straight Arrow Connector 8">
              <a:extLst>
                <a:ext uri="{FF2B5EF4-FFF2-40B4-BE49-F238E27FC236}">
                  <a16:creationId xmlns:a16="http://schemas.microsoft.com/office/drawing/2014/main" id="{6ADE14F2-F4C1-4AFF-A0BE-CE20839BD37D}"/>
                </a:ext>
              </a:extLst>
            </p:cNvPr>
            <p:cNvCxnSpPr>
              <a:cxnSpLocks/>
            </p:cNvCxnSpPr>
            <p:nvPr/>
          </p:nvCxnSpPr>
          <p:spPr bwMode="auto">
            <a:xfrm flipV="1">
              <a:off x="1883278" y="2603093"/>
              <a:ext cx="86130" cy="344883"/>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8DD15EBF-BA79-485C-93E1-E4BE5A056F16}"/>
                </a:ext>
              </a:extLst>
            </p:cNvPr>
            <p:cNvCxnSpPr>
              <a:cxnSpLocks/>
            </p:cNvCxnSpPr>
            <p:nvPr/>
          </p:nvCxnSpPr>
          <p:spPr bwMode="auto">
            <a:xfrm flipH="1" flipV="1">
              <a:off x="3779912" y="2603094"/>
              <a:ext cx="468052" cy="933918"/>
            </a:xfrm>
            <a:prstGeom prst="straightConnector1">
              <a:avLst/>
            </a:prstGeom>
            <a:solidFill>
              <a:schemeClr val="accent1"/>
            </a:solidFill>
            <a:ln w="25400" cap="flat" cmpd="sng" algn="ctr">
              <a:solidFill>
                <a:schemeClr val="accent2"/>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046F01CE-C6DC-435E-9EEA-95808F0CB712}"/>
                </a:ext>
              </a:extLst>
            </p:cNvPr>
            <p:cNvCxnSpPr>
              <a:cxnSpLocks/>
            </p:cNvCxnSpPr>
            <p:nvPr/>
          </p:nvCxnSpPr>
          <p:spPr bwMode="auto">
            <a:xfrm flipV="1">
              <a:off x="3086926" y="2602498"/>
              <a:ext cx="190204" cy="646942"/>
            </a:xfrm>
            <a:prstGeom prst="straightConnector1">
              <a:avLst/>
            </a:prstGeom>
            <a:solidFill>
              <a:schemeClr val="accent1"/>
            </a:solidFill>
            <a:ln w="25400" cap="flat" cmpd="sng" algn="ctr">
              <a:solidFill>
                <a:schemeClr val="accent1"/>
              </a:solidFill>
              <a:prstDash val="solid"/>
              <a:round/>
              <a:headEnd type="none" w="med" len="med"/>
              <a:tailEnd type="triangle"/>
            </a:ln>
            <a:effectLst/>
          </p:spPr>
        </p:cxnSp>
      </p:grpSp>
      <p:sp>
        <p:nvSpPr>
          <p:cNvPr id="20" name="TextBox 19">
            <a:extLst>
              <a:ext uri="{FF2B5EF4-FFF2-40B4-BE49-F238E27FC236}">
                <a16:creationId xmlns:a16="http://schemas.microsoft.com/office/drawing/2014/main" id="{0575BAB8-8AAC-403F-B646-15E00BB96276}"/>
              </a:ext>
            </a:extLst>
          </p:cNvPr>
          <p:cNvSpPr txBox="1"/>
          <p:nvPr/>
        </p:nvSpPr>
        <p:spPr>
          <a:xfrm>
            <a:off x="716561" y="1435093"/>
            <a:ext cx="2232248" cy="646331"/>
          </a:xfrm>
          <a:prstGeom prst="rect">
            <a:avLst/>
          </a:prstGeom>
          <a:noFill/>
        </p:spPr>
        <p:txBody>
          <a:bodyPr wrap="square" rtlCol="0">
            <a:spAutoFit/>
          </a:bodyPr>
          <a:lstStyle/>
          <a:p>
            <a:r>
              <a:rPr lang="en-US" b="1" dirty="0">
                <a:solidFill>
                  <a:srgbClr val="7030A0"/>
                </a:solidFill>
              </a:rPr>
              <a:t>Fraction of strand saturated</a:t>
            </a:r>
          </a:p>
        </p:txBody>
      </p:sp>
      <p:sp>
        <p:nvSpPr>
          <p:cNvPr id="22" name="TextBox 21">
            <a:extLst>
              <a:ext uri="{FF2B5EF4-FFF2-40B4-BE49-F238E27FC236}">
                <a16:creationId xmlns:a16="http://schemas.microsoft.com/office/drawing/2014/main" id="{63A617B9-729C-495C-A367-71451070201F}"/>
              </a:ext>
            </a:extLst>
          </p:cNvPr>
          <p:cNvSpPr txBox="1"/>
          <p:nvPr/>
        </p:nvSpPr>
        <p:spPr>
          <a:xfrm>
            <a:off x="2959067" y="1435093"/>
            <a:ext cx="2232248" cy="646331"/>
          </a:xfrm>
          <a:prstGeom prst="rect">
            <a:avLst/>
          </a:prstGeom>
          <a:noFill/>
        </p:spPr>
        <p:txBody>
          <a:bodyPr wrap="square" rtlCol="0">
            <a:spAutoFit/>
          </a:bodyPr>
          <a:lstStyle/>
          <a:p>
            <a:r>
              <a:rPr lang="en-US" b="1" dirty="0"/>
              <a:t>Fraction of strand unsaturated</a:t>
            </a:r>
          </a:p>
        </p:txBody>
      </p:sp>
      <p:cxnSp>
        <p:nvCxnSpPr>
          <p:cNvPr id="24" name="Straight Arrow Connector 23">
            <a:extLst>
              <a:ext uri="{FF2B5EF4-FFF2-40B4-BE49-F238E27FC236}">
                <a16:creationId xmlns:a16="http://schemas.microsoft.com/office/drawing/2014/main" id="{8E3A3055-3634-4045-8DF7-9B7F6DAF7190}"/>
              </a:ext>
            </a:extLst>
          </p:cNvPr>
          <p:cNvCxnSpPr>
            <a:cxnSpLocks/>
          </p:cNvCxnSpPr>
          <p:nvPr/>
        </p:nvCxnSpPr>
        <p:spPr bwMode="auto">
          <a:xfrm>
            <a:off x="3758262" y="2037477"/>
            <a:ext cx="316929" cy="421186"/>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7F0BF272-2A82-4620-B973-51CFC87D62F3}"/>
              </a:ext>
            </a:extLst>
          </p:cNvPr>
          <p:cNvCxnSpPr/>
          <p:nvPr/>
        </p:nvCxnSpPr>
        <p:spPr bwMode="auto">
          <a:xfrm flipH="1">
            <a:off x="1309990" y="1990611"/>
            <a:ext cx="72008" cy="432048"/>
          </a:xfrm>
          <a:prstGeom prst="straightConnector1">
            <a:avLst/>
          </a:prstGeom>
          <a:solidFill>
            <a:schemeClr val="accent1"/>
          </a:solidFill>
          <a:ln w="25400" cap="flat" cmpd="sng" algn="ctr">
            <a:solidFill>
              <a:srgbClr val="7030A0"/>
            </a:solidFill>
            <a:prstDash val="solid"/>
            <a:round/>
            <a:headEnd type="none" w="med" len="med"/>
            <a:tailEnd type="triangle"/>
          </a:ln>
          <a:effectLst/>
        </p:spPr>
      </p:cxnSp>
      <p:sp>
        <p:nvSpPr>
          <p:cNvPr id="8" name="TextBox 7">
            <a:extLst>
              <a:ext uri="{FF2B5EF4-FFF2-40B4-BE49-F238E27FC236}">
                <a16:creationId xmlns:a16="http://schemas.microsoft.com/office/drawing/2014/main" id="{7CF55C03-9340-849D-A84F-60F4573FFD47}"/>
              </a:ext>
            </a:extLst>
          </p:cNvPr>
          <p:cNvSpPr txBox="1"/>
          <p:nvPr/>
        </p:nvSpPr>
        <p:spPr>
          <a:xfrm>
            <a:off x="611560" y="4293096"/>
            <a:ext cx="4248472" cy="646331"/>
          </a:xfrm>
          <a:prstGeom prst="rect">
            <a:avLst/>
          </a:prstGeom>
          <a:noFill/>
        </p:spPr>
        <p:txBody>
          <a:bodyPr wrap="square" rtlCol="0">
            <a:spAutoFit/>
          </a:bodyPr>
          <a:lstStyle/>
          <a:p>
            <a:r>
              <a:rPr lang="en-US" dirty="0">
                <a:latin typeface="Trebuchet MS" panose="020B0603020202020204" pitchFamily="34" charset="0"/>
              </a:rPr>
              <a:t>Using the appropriate expression for Coupling loss (Here </a:t>
            </a:r>
            <a:r>
              <a:rPr lang="en-US" i="1" dirty="0">
                <a:latin typeface="Trebuchet MS" panose="020B0603020202020204" pitchFamily="34" charset="0"/>
              </a:rPr>
              <a:t>P</a:t>
            </a:r>
            <a:r>
              <a:rPr lang="en-US" i="1" baseline="-25000" dirty="0">
                <a:latin typeface="Trebuchet MS" panose="020B0603020202020204" pitchFamily="34" charset="0"/>
              </a:rPr>
              <a:t>e</a:t>
            </a:r>
            <a:r>
              <a:rPr lang="en-US" dirty="0">
                <a:latin typeface="Trebuchet MS" panose="020B0603020202020204" pitchFamily="34" charset="0"/>
              </a:rPr>
              <a:t>)</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020DEFE-83E1-A991-D361-CBAF71FE28DF}"/>
                  </a:ext>
                </a:extLst>
              </p:cNvPr>
              <p:cNvSpPr txBox="1"/>
              <p:nvPr/>
            </p:nvSpPr>
            <p:spPr>
              <a:xfrm>
                <a:off x="32169" y="5088400"/>
                <a:ext cx="2398957" cy="857414"/>
              </a:xfrm>
              <a:prstGeom prst="rect">
                <a:avLst/>
              </a:prstGeom>
              <a:noFill/>
            </p:spPr>
            <p:txBody>
              <a:bodyPr wrap="square">
                <a:spAutoFit/>
              </a:bodyPr>
              <a:lstStyle/>
              <a:p>
                <a14:m>
                  <m:oMath xmlns:m="http://schemas.openxmlformats.org/officeDocument/2006/math">
                    <m:sSub>
                      <m:sSubPr>
                        <m:ctrlPr>
                          <a:rPr lang="en-US" i="1" smtClean="0">
                            <a:effectLst/>
                            <a:latin typeface="Cambria Math" panose="02040503050406030204" pitchFamily="18" charset="0"/>
                            <a:cs typeface="Times-Roman"/>
                          </a:rPr>
                        </m:ctrlPr>
                      </m:sSubPr>
                      <m:e>
                        <m:r>
                          <a:rPr lang="en-US" b="0" i="1" smtClean="0">
                            <a:effectLst/>
                            <a:latin typeface="Cambria Math" panose="02040503050406030204" pitchFamily="18" charset="0"/>
                            <a:cs typeface="Times-Roman"/>
                          </a:rPr>
                          <m:t>𝑃</m:t>
                        </m:r>
                      </m:e>
                      <m:sub>
                        <m:r>
                          <a:rPr lang="en-US" sz="1800" i="1">
                            <a:effectLst/>
                            <a:latin typeface="Cambria Math" panose="02040503050406030204" pitchFamily="18" charset="0"/>
                            <a:ea typeface="Times New Roman" panose="02020603050405020304" pitchFamily="18" charset="0"/>
                            <a:cs typeface="Times-Roman"/>
                          </a:rPr>
                          <m:t>𝑐𝑜𝑢𝑝</m:t>
                        </m:r>
                      </m:sub>
                    </m:sSub>
                    <m:r>
                      <a:rPr lang="en-US" sz="1800" i="1">
                        <a:effectLst/>
                        <a:latin typeface="Cambria Math" panose="02040503050406030204" pitchFamily="18" charset="0"/>
                        <a:ea typeface="Times New Roman" panose="02020603050405020304" pitchFamily="18" charset="0"/>
                        <a:cs typeface="Times-Roman"/>
                      </a:rPr>
                      <m:t>= </m:t>
                    </m:r>
                    <m:f>
                      <m:fPr>
                        <m:ctrlPr>
                          <a:rPr lang="en-US" i="1">
                            <a:effectLst/>
                            <a:latin typeface="Cambria Math" panose="02040503050406030204" pitchFamily="18" charset="0"/>
                            <a:cs typeface="Times-Roman"/>
                          </a:rPr>
                        </m:ctrlPr>
                      </m:fPr>
                      <m:num>
                        <m:sSubSup>
                          <m:sSubSupPr>
                            <m:ctrlPr>
                              <a:rPr lang="en-US" i="1">
                                <a:effectLst/>
                                <a:latin typeface="Cambria Math" panose="02040503050406030204" pitchFamily="18" charset="0"/>
                                <a:cs typeface="Times-Roman"/>
                              </a:rPr>
                            </m:ctrlPr>
                          </m:sSubSupPr>
                          <m:e>
                            <m:r>
                              <a:rPr lang="en-US" sz="1800" i="1">
                                <a:effectLst/>
                                <a:latin typeface="Cambria Math" panose="02040503050406030204" pitchFamily="18" charset="0"/>
                                <a:ea typeface="Times New Roman" panose="02020603050405020304" pitchFamily="18" charset="0"/>
                                <a:cs typeface="Times-Roman"/>
                              </a:rPr>
                              <m:t>𝐵</m:t>
                            </m:r>
                          </m:e>
                          <m:sub>
                            <m:r>
                              <a:rPr lang="en-US" sz="1800" i="1">
                                <a:effectLst/>
                                <a:latin typeface="Cambria Math" panose="02040503050406030204" pitchFamily="18" charset="0"/>
                                <a:ea typeface="Times New Roman" panose="02020603050405020304" pitchFamily="18" charset="0"/>
                                <a:cs typeface="Times-Roman"/>
                              </a:rPr>
                              <m:t>0</m:t>
                            </m:r>
                          </m:sub>
                          <m:sup>
                            <m:r>
                              <a:rPr lang="en-US" sz="1800" i="1">
                                <a:effectLst/>
                                <a:latin typeface="Cambria Math" panose="02040503050406030204" pitchFamily="18" charset="0"/>
                                <a:ea typeface="Times New Roman" panose="02020603050405020304" pitchFamily="18" charset="0"/>
                                <a:cs typeface="Times-Roman"/>
                              </a:rPr>
                              <m:t>2</m:t>
                            </m:r>
                          </m:sup>
                        </m:sSubSup>
                        <m:r>
                          <a:rPr lang="en-US" sz="1800" i="1">
                            <a:effectLst/>
                            <a:latin typeface="Cambria Math" panose="02040503050406030204" pitchFamily="18" charset="0"/>
                            <a:ea typeface="Times New Roman" panose="02020603050405020304" pitchFamily="18" charset="0"/>
                            <a:cs typeface="Times-Roman"/>
                          </a:rPr>
                          <m:t>𝑓</m:t>
                        </m:r>
                        <m:sSubSup>
                          <m:sSubSupPr>
                            <m:ctrlPr>
                              <a:rPr lang="en-US" i="1">
                                <a:effectLst/>
                                <a:latin typeface="Cambria Math" panose="02040503050406030204" pitchFamily="18" charset="0"/>
                                <a:cs typeface="Times-Roman"/>
                              </a:rPr>
                            </m:ctrlPr>
                          </m:sSubSupPr>
                          <m:e>
                            <m:r>
                              <a:rPr lang="en-US" sz="1800" i="1">
                                <a:effectLst/>
                                <a:latin typeface="Cambria Math" panose="02040503050406030204" pitchFamily="18" charset="0"/>
                                <a:ea typeface="Times New Roman" panose="02020603050405020304" pitchFamily="18" charset="0"/>
                                <a:cs typeface="Times-Roman"/>
                              </a:rPr>
                              <m:t>𝐿</m:t>
                            </m:r>
                          </m:e>
                          <m:sub>
                            <m:r>
                              <a:rPr lang="en-US" sz="1800" i="1">
                                <a:effectLst/>
                                <a:latin typeface="Cambria Math" panose="02040503050406030204" pitchFamily="18" charset="0"/>
                                <a:ea typeface="Times New Roman" panose="02020603050405020304" pitchFamily="18" charset="0"/>
                                <a:cs typeface="Times-Roman"/>
                              </a:rPr>
                              <m:t>𝑝</m:t>
                            </m:r>
                          </m:sub>
                          <m:sup>
                            <m:r>
                              <a:rPr lang="en-US" sz="1800" i="1">
                                <a:effectLst/>
                                <a:latin typeface="Cambria Math" panose="02040503050406030204" pitchFamily="18" charset="0"/>
                                <a:ea typeface="Times New Roman" panose="02020603050405020304" pitchFamily="18" charset="0"/>
                                <a:cs typeface="Times-Roman"/>
                              </a:rPr>
                              <m:t>2</m:t>
                            </m:r>
                          </m:sup>
                        </m:sSubSup>
                      </m:num>
                      <m:den>
                        <m:r>
                          <a:rPr lang="en-US" sz="1800" i="1">
                            <a:effectLst/>
                            <a:latin typeface="Cambria Math" panose="02040503050406030204" pitchFamily="18" charset="0"/>
                            <a:ea typeface="Times New Roman" panose="02020603050405020304" pitchFamily="18" charset="0"/>
                            <a:cs typeface="Times-Roman"/>
                          </a:rPr>
                          <m:t>2</m:t>
                        </m:r>
                        <m:r>
                          <a:rPr lang="en-US" sz="1800" i="1">
                            <a:effectLst/>
                            <a:latin typeface="Cambria Math" panose="02040503050406030204" pitchFamily="18" charset="0"/>
                            <a:ea typeface="Times New Roman" panose="02020603050405020304" pitchFamily="18" charset="0"/>
                            <a:cs typeface="Times-Roman"/>
                          </a:rPr>
                          <m:t>𝜌</m:t>
                        </m:r>
                      </m:den>
                    </m:f>
                    <m:f>
                      <m:fPr>
                        <m:ctrlPr>
                          <a:rPr lang="en-US" i="1">
                            <a:effectLst/>
                            <a:latin typeface="Cambria Math" panose="02040503050406030204" pitchFamily="18" charset="0"/>
                            <a:cs typeface="Times-Roman"/>
                          </a:rPr>
                        </m:ctrlPr>
                      </m:fPr>
                      <m:num>
                        <m:r>
                          <a:rPr lang="en-US" b="0" i="1" smtClean="0">
                            <a:effectLst/>
                            <a:latin typeface="Cambria Math" panose="02040503050406030204" pitchFamily="18" charset="0"/>
                            <a:cs typeface="Times-Roman"/>
                          </a:rPr>
                          <m:t>𝑓</m:t>
                        </m:r>
                      </m:num>
                      <m:den>
                        <m:d>
                          <m:dPr>
                            <m:ctrlPr>
                              <a:rPr lang="en-US" i="1">
                                <a:effectLst/>
                                <a:latin typeface="Cambria Math" panose="02040503050406030204" pitchFamily="18" charset="0"/>
                                <a:cs typeface="Times-Roman"/>
                              </a:rPr>
                            </m:ctrlPr>
                          </m:dPr>
                          <m:e>
                            <m:r>
                              <a:rPr lang="en-US" sz="1800" i="1">
                                <a:effectLst/>
                                <a:latin typeface="Cambria Math" panose="02040503050406030204" pitchFamily="18" charset="0"/>
                                <a:ea typeface="Times New Roman" panose="02020603050405020304" pitchFamily="18" charset="0"/>
                                <a:cs typeface="Times-Roman"/>
                              </a:rPr>
                              <m:t>1+</m:t>
                            </m:r>
                            <m:sSup>
                              <m:sSupPr>
                                <m:ctrlPr>
                                  <a:rPr lang="en-US" i="1">
                                    <a:effectLst/>
                                    <a:latin typeface="Cambria Math" panose="02040503050406030204" pitchFamily="18" charset="0"/>
                                    <a:cs typeface="Times-Roman"/>
                                  </a:rPr>
                                </m:ctrlPr>
                              </m:sSupPr>
                              <m:e>
                                <m:r>
                                  <a:rPr lang="en-US" sz="1800" i="1">
                                    <a:effectLst/>
                                    <a:latin typeface="Cambria Math" panose="02040503050406030204" pitchFamily="18" charset="0"/>
                                    <a:ea typeface="Times New Roman" panose="02020603050405020304" pitchFamily="18" charset="0"/>
                                    <a:cs typeface="Times-Roman"/>
                                  </a:rPr>
                                  <m:t>𝜔</m:t>
                                </m:r>
                              </m:e>
                              <m:sup>
                                <m:r>
                                  <a:rPr lang="en-US" sz="1800" i="1">
                                    <a:effectLst/>
                                    <a:latin typeface="Cambria Math" panose="02040503050406030204" pitchFamily="18" charset="0"/>
                                    <a:ea typeface="Times New Roman" panose="02020603050405020304" pitchFamily="18" charset="0"/>
                                    <a:cs typeface="Times-Roman"/>
                                  </a:rPr>
                                  <m:t>2</m:t>
                                </m:r>
                              </m:sup>
                            </m:sSup>
                            <m:sSup>
                              <m:sSupPr>
                                <m:ctrlPr>
                                  <a:rPr lang="en-US" i="1">
                                    <a:effectLst/>
                                    <a:latin typeface="Cambria Math" panose="02040503050406030204" pitchFamily="18" charset="0"/>
                                    <a:cs typeface="Times-Roman"/>
                                  </a:rPr>
                                </m:ctrlPr>
                              </m:sSupPr>
                              <m:e>
                                <m:r>
                                  <a:rPr lang="en-US" sz="1800" i="1">
                                    <a:effectLst/>
                                    <a:latin typeface="Cambria Math" panose="02040503050406030204" pitchFamily="18" charset="0"/>
                                    <a:ea typeface="Times New Roman" panose="02020603050405020304" pitchFamily="18" charset="0"/>
                                    <a:cs typeface="Times-Roman"/>
                                  </a:rPr>
                                  <m:t>𝜏</m:t>
                                </m:r>
                              </m:e>
                              <m:sup>
                                <m:r>
                                  <a:rPr lang="en-US" sz="1800" i="1">
                                    <a:effectLst/>
                                    <a:latin typeface="Cambria Math" panose="02040503050406030204" pitchFamily="18" charset="0"/>
                                    <a:ea typeface="Times New Roman" panose="02020603050405020304" pitchFamily="18" charset="0"/>
                                    <a:cs typeface="Times-Roman"/>
                                  </a:rPr>
                                  <m:t>2</m:t>
                                </m:r>
                              </m:sup>
                            </m:sSup>
                          </m:e>
                        </m:d>
                      </m:den>
                    </m:f>
                  </m:oMath>
                </a14:m>
                <a:r>
                  <a:rPr lang="en-US" sz="1800" dirty="0">
                    <a:effectLst/>
                    <a:latin typeface="Times-Roman"/>
                    <a:ea typeface="Times New Roman" panose="02020603050405020304" pitchFamily="18" charset="0"/>
                    <a:cs typeface="Times-Roman"/>
                  </a:rPr>
                  <a:t>	</a:t>
                </a:r>
                <a:endParaRPr lang="en-US" dirty="0"/>
              </a:p>
            </p:txBody>
          </p:sp>
        </mc:Choice>
        <mc:Fallback xmlns="">
          <p:sp>
            <p:nvSpPr>
              <p:cNvPr id="10" name="TextBox 9">
                <a:extLst>
                  <a:ext uri="{FF2B5EF4-FFF2-40B4-BE49-F238E27FC236}">
                    <a16:creationId xmlns:a16="http://schemas.microsoft.com/office/drawing/2014/main" id="{1020DEFE-83E1-A991-D361-CBAF71FE28DF}"/>
                  </a:ext>
                </a:extLst>
              </p:cNvPr>
              <p:cNvSpPr txBox="1">
                <a:spLocks noRot="1" noChangeAspect="1" noMove="1" noResize="1" noEditPoints="1" noAdjustHandles="1" noChangeArrowheads="1" noChangeShapeType="1" noTextEdit="1"/>
              </p:cNvSpPr>
              <p:nvPr/>
            </p:nvSpPr>
            <p:spPr>
              <a:xfrm>
                <a:off x="32169" y="5088400"/>
                <a:ext cx="2398957" cy="857414"/>
              </a:xfrm>
              <a:prstGeom prst="rect">
                <a:avLst/>
              </a:prstGeom>
              <a:blipFill>
                <a:blip r:embed="rId5"/>
                <a:stretch>
                  <a:fillRect/>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AECAF6C-EA53-9FC3-6F65-99FFE9B1282C}"/>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04156" y="5131654"/>
            <a:ext cx="2890897" cy="5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63FD51A6-AC99-ABC2-681F-8D780D63D0C7}"/>
              </a:ext>
            </a:extLst>
          </p:cNvPr>
          <p:cNvSpPr txBox="1"/>
          <p:nvPr/>
        </p:nvSpPr>
        <p:spPr>
          <a:xfrm>
            <a:off x="2303748" y="5228164"/>
            <a:ext cx="612068" cy="369332"/>
          </a:xfrm>
          <a:prstGeom prst="rect">
            <a:avLst/>
          </a:prstGeom>
          <a:noFill/>
        </p:spPr>
        <p:txBody>
          <a:bodyPr wrap="square" rtlCol="0">
            <a:spAutoFit/>
          </a:bodyPr>
          <a:lstStyle/>
          <a:p>
            <a:r>
              <a:rPr lang="en-US" dirty="0"/>
              <a:t>(or)</a:t>
            </a:r>
          </a:p>
        </p:txBody>
      </p:sp>
      <p:sp>
        <p:nvSpPr>
          <p:cNvPr id="19" name="TextBox 18">
            <a:extLst>
              <a:ext uri="{FF2B5EF4-FFF2-40B4-BE49-F238E27FC236}">
                <a16:creationId xmlns:a16="http://schemas.microsoft.com/office/drawing/2014/main" id="{5C71366D-2B7D-B814-FD32-A03CD9F698E9}"/>
              </a:ext>
            </a:extLst>
          </p:cNvPr>
          <p:cNvSpPr txBox="1"/>
          <p:nvPr/>
        </p:nvSpPr>
        <p:spPr>
          <a:xfrm>
            <a:off x="782487" y="5761148"/>
            <a:ext cx="1223436" cy="369332"/>
          </a:xfrm>
          <a:prstGeom prst="rect">
            <a:avLst/>
          </a:prstGeom>
          <a:noFill/>
        </p:spPr>
        <p:txBody>
          <a:bodyPr wrap="square" rtlCol="0">
            <a:spAutoFit/>
          </a:bodyPr>
          <a:lstStyle/>
          <a:p>
            <a:r>
              <a:rPr lang="en-US" dirty="0">
                <a:latin typeface="Trebuchet MS" panose="020B0603020202020204" pitchFamily="34" charset="0"/>
              </a:rPr>
              <a:t>Below </a:t>
            </a:r>
            <a:r>
              <a:rPr lang="en-US" i="1" dirty="0">
                <a:latin typeface="Trebuchet MS" panose="020B0603020202020204" pitchFamily="34" charset="0"/>
              </a:rPr>
              <a:t>f</a:t>
            </a:r>
            <a:r>
              <a:rPr lang="en-US" i="1" baseline="-25000" dirty="0">
                <a:latin typeface="Trebuchet MS" panose="020B0603020202020204" pitchFamily="34" charset="0"/>
              </a:rPr>
              <a:t>c2</a:t>
            </a:r>
          </a:p>
        </p:txBody>
      </p:sp>
      <p:sp>
        <p:nvSpPr>
          <p:cNvPr id="23" name="TextBox 22">
            <a:extLst>
              <a:ext uri="{FF2B5EF4-FFF2-40B4-BE49-F238E27FC236}">
                <a16:creationId xmlns:a16="http://schemas.microsoft.com/office/drawing/2014/main" id="{026D241C-BF3A-0827-10FE-E750AF8D07D7}"/>
              </a:ext>
            </a:extLst>
          </p:cNvPr>
          <p:cNvSpPr txBox="1"/>
          <p:nvPr/>
        </p:nvSpPr>
        <p:spPr>
          <a:xfrm>
            <a:off x="3194658" y="5776735"/>
            <a:ext cx="1223436" cy="369332"/>
          </a:xfrm>
          <a:prstGeom prst="rect">
            <a:avLst/>
          </a:prstGeom>
          <a:noFill/>
        </p:spPr>
        <p:txBody>
          <a:bodyPr wrap="square" rtlCol="0">
            <a:spAutoFit/>
          </a:bodyPr>
          <a:lstStyle/>
          <a:p>
            <a:r>
              <a:rPr lang="en-US" dirty="0">
                <a:latin typeface="Trebuchet MS" panose="020B0603020202020204" pitchFamily="34" charset="0"/>
              </a:rPr>
              <a:t>Above </a:t>
            </a:r>
            <a:r>
              <a:rPr lang="en-US" i="1" dirty="0">
                <a:latin typeface="Trebuchet MS" panose="020B0603020202020204" pitchFamily="34" charset="0"/>
              </a:rPr>
              <a:t>f</a:t>
            </a:r>
            <a:r>
              <a:rPr lang="en-US" i="1" baseline="-25000" dirty="0">
                <a:latin typeface="Trebuchet MS" panose="020B0603020202020204" pitchFamily="34" charset="0"/>
              </a:rPr>
              <a:t>c2</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86E7CC6-BE0E-3B4E-B8A5-FDD0147DBF53}"/>
                  </a:ext>
                </a:extLst>
              </p:cNvPr>
              <p:cNvSpPr txBox="1"/>
              <p:nvPr/>
            </p:nvSpPr>
            <p:spPr>
              <a:xfrm>
                <a:off x="5706040" y="4273405"/>
                <a:ext cx="2329095" cy="7146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h</m:t>
                          </m:r>
                        </m:sub>
                      </m:sSub>
                      <m:r>
                        <a:rPr lang="en-US" i="0">
                          <a:latin typeface="Cambria Math" panose="02040503050406030204" pitchFamily="18" charset="0"/>
                        </a:rPr>
                        <m:t>=</m:t>
                      </m:r>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8</m:t>
                              </m:r>
                            </m:num>
                            <m:den>
                              <m:r>
                                <a:rPr lang="en-US" i="0">
                                  <a:latin typeface="Cambria Math" panose="02040503050406030204" pitchFamily="18" charset="0"/>
                                </a:rPr>
                                <m:t>3</m:t>
                              </m:r>
                              <m:r>
                                <a:rPr lang="en-US" i="1">
                                  <a:latin typeface="Cambria Math" panose="02040503050406030204" pitchFamily="18" charset="0"/>
                                </a:rPr>
                                <m:t>𝜋</m:t>
                              </m:r>
                            </m:den>
                          </m:f>
                        </m:e>
                      </m:d>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0">
                              <a:latin typeface="Cambria Math" panose="02040503050406030204" pitchFamily="18" charset="0"/>
                            </a:rPr>
                            <m:t>0</m:t>
                          </m:r>
                        </m:sub>
                      </m:sSub>
                      <m:r>
                        <a:rPr lang="en-US" i="1">
                          <a:latin typeface="Cambria Math" panose="02040503050406030204" pitchFamily="18" charset="0"/>
                        </a:rPr>
                        <m:t>𝑓</m:t>
                      </m:r>
                      <m:r>
                        <a:rPr lang="en-US" i="1">
                          <a:latin typeface="Cambria Math" panose="02040503050406030204" pitchFamily="18" charset="0"/>
                        </a:rPr>
                        <m:t>𝜆</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𝑐</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𝑓</m:t>
                          </m:r>
                        </m:sub>
                      </m:sSub>
                    </m:oMath>
                  </m:oMathPara>
                </a14:m>
                <a:endParaRPr lang="en-US" dirty="0"/>
              </a:p>
            </p:txBody>
          </p:sp>
        </mc:Choice>
        <mc:Fallback xmlns="">
          <p:sp>
            <p:nvSpPr>
              <p:cNvPr id="26" name="TextBox 25">
                <a:extLst>
                  <a:ext uri="{FF2B5EF4-FFF2-40B4-BE49-F238E27FC236}">
                    <a16:creationId xmlns:a16="http://schemas.microsoft.com/office/drawing/2014/main" id="{086E7CC6-BE0E-3B4E-B8A5-FDD0147DBF53}"/>
                  </a:ext>
                </a:extLst>
              </p:cNvPr>
              <p:cNvSpPr txBox="1">
                <a:spLocks noRot="1" noChangeAspect="1" noMove="1" noResize="1" noEditPoints="1" noAdjustHandles="1" noChangeArrowheads="1" noChangeShapeType="1" noTextEdit="1"/>
              </p:cNvSpPr>
              <p:nvPr/>
            </p:nvSpPr>
            <p:spPr>
              <a:xfrm>
                <a:off x="5706040" y="4273405"/>
                <a:ext cx="2329095" cy="71468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34EBDB1-ECE5-9B6B-A117-642EE671C829}"/>
                  </a:ext>
                </a:extLst>
              </p:cNvPr>
              <p:cNvSpPr txBox="1"/>
              <p:nvPr/>
            </p:nvSpPr>
            <p:spPr>
              <a:xfrm>
                <a:off x="5898356" y="5131654"/>
                <a:ext cx="2132094" cy="594971"/>
              </a:xfrm>
              <a:prstGeom prst="rect">
                <a:avLst/>
              </a:prstGeom>
              <a:noFill/>
            </p:spPr>
            <p:txBody>
              <a:bodyPr wrap="square">
                <a:spAutoFit/>
              </a:bodyPr>
              <a:lstStyle/>
              <a:p>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n-US" i="1">
                            <a:solidFill>
                              <a:srgbClr val="000000"/>
                            </a:solidFill>
                            <a:effectLst/>
                            <a:latin typeface="Cambria Math" panose="02040503050406030204" pitchFamily="18" charset="0"/>
                            <a:ea typeface="SimSun" panose="02010600030101010101" pitchFamily="2" charset="-122"/>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solidFill>
                              <a:srgbClr val="000000"/>
                            </a:solidFill>
                            <a:effectLst/>
                            <a:latin typeface="Cambria Math" panose="02040503050406030204" pitchFamily="18" charset="0"/>
                            <a:ea typeface="SimSun" panose="02010600030101010101" pitchFamily="2" charset="-122"/>
                          </a:rPr>
                        </m:ctrlPr>
                      </m:dPr>
                      <m:e>
                        <m:f>
                          <m:fPr>
                            <m:ctrlPr>
                              <a:rPr lang="en-US" i="1">
                                <a:solidFill>
                                  <a:srgbClr val="000000"/>
                                </a:solidFill>
                                <a:effectLst/>
                                <a:latin typeface="Cambria Math" panose="02040503050406030204" pitchFamily="18" charset="0"/>
                                <a:ea typeface="SimSun" panose="02010600030101010101" pitchFamily="2" charset="-122"/>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128</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9</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den>
                        </m:f>
                      </m:e>
                    </m:d>
                    <m:f>
                      <m:fPr>
                        <m:ctrlPr>
                          <a:rPr lang="en-US" i="1">
                            <a:solidFill>
                              <a:srgbClr val="000000"/>
                            </a:solidFill>
                            <a:effectLst/>
                            <a:latin typeface="Cambria Math" panose="02040503050406030204" pitchFamily="18" charset="0"/>
                            <a:ea typeface="SimSun" panose="02010600030101010101" pitchFamily="2" charset="-122"/>
                          </a:rPr>
                        </m:ctrlPr>
                      </m:fPr>
                      <m:num>
                        <m:sSub>
                          <m:sSubPr>
                            <m:ctrlPr>
                              <a:rPr lang="en-US" i="1">
                                <a:effectLst/>
                                <a:latin typeface="Cambria Math" panose="02040503050406030204" pitchFamily="18" charset="0"/>
                                <a:ea typeface="Calibri" panose="020F0502020204030204" pitchFamily="34"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sSubSup>
                          <m:sSubSupPr>
                            <m:ctrlPr>
                              <a:rPr lang="en-US" i="1">
                                <a:effectLst/>
                                <a:latin typeface="Cambria Math" panose="02040503050406030204" pitchFamily="18" charset="0"/>
                                <a:ea typeface="Calibri" panose="020F0502020204030204" pitchFamily="34" charset="0"/>
                              </a:rPr>
                            </m:ctrlPr>
                          </m:sSub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3</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𝜆</m:t>
                        </m:r>
                      </m:num>
                      <m:den>
                        <m:sSub>
                          <m:sSubPr>
                            <m:ctrlPr>
                              <a:rPr lang="en-US" i="1">
                                <a:solidFill>
                                  <a:srgbClr val="000000"/>
                                </a:solidFill>
                                <a:effectLst/>
                                <a:latin typeface="Cambria Math" panose="02040503050406030204" pitchFamily="18" charset="0"/>
                                <a:ea typeface="SimSun" panose="02010600030101010101" pitchFamily="2" charset="-122"/>
                              </a:rPr>
                            </m:ctrlPr>
                          </m:sSubPr>
                          <m:e>
                            <m:r>
                              <a:rPr lang="en-GB" sz="1800" i="1">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𝑑</m:t>
                            </m:r>
                          </m:e>
                          <m:sub>
                            <m:r>
                              <a:rPr lang="en-GB" sz="1800" i="1">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𝑓</m:t>
                            </m:r>
                          </m:sub>
                        </m:sSub>
                        <m:sSub>
                          <m:sSubPr>
                            <m:ctrlPr>
                              <a:rPr lang="en-US" i="1">
                                <a:solidFill>
                                  <a:srgbClr val="000000"/>
                                </a:solidFill>
                                <a:effectLst/>
                                <a:latin typeface="Cambria Math" panose="02040503050406030204" pitchFamily="18" charset="0"/>
                                <a:ea typeface="SimSun" panose="02010600030101010101" pitchFamily="2" charset="-122"/>
                              </a:rPr>
                            </m:ctrlPr>
                          </m:sSubPr>
                          <m:e>
                            <m:r>
                              <a:rPr lang="en-GB" sz="1800" i="1">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𝐽</m:t>
                            </m:r>
                          </m:e>
                          <m:sub>
                            <m:r>
                              <a:rPr lang="en-GB" sz="1800" i="1">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𝑐</m:t>
                            </m:r>
                          </m:sub>
                        </m:sSub>
                      </m:den>
                    </m:f>
                  </m:oMath>
                </a14:m>
                <a:endParaRPr lang="en-US" dirty="0"/>
              </a:p>
            </p:txBody>
          </p:sp>
        </mc:Choice>
        <mc:Fallback xmlns="">
          <p:sp>
            <p:nvSpPr>
              <p:cNvPr id="29" name="TextBox 28">
                <a:extLst>
                  <a:ext uri="{FF2B5EF4-FFF2-40B4-BE49-F238E27FC236}">
                    <a16:creationId xmlns:a16="http://schemas.microsoft.com/office/drawing/2014/main" id="{D34EBDB1-ECE5-9B6B-A117-642EE671C829}"/>
                  </a:ext>
                </a:extLst>
              </p:cNvPr>
              <p:cNvSpPr txBox="1">
                <a:spLocks noRot="1" noChangeAspect="1" noMove="1" noResize="1" noEditPoints="1" noAdjustHandles="1" noChangeArrowheads="1" noChangeShapeType="1" noTextEdit="1"/>
              </p:cNvSpPr>
              <p:nvPr/>
            </p:nvSpPr>
            <p:spPr>
              <a:xfrm>
                <a:off x="5898356" y="5131654"/>
                <a:ext cx="2132094" cy="594971"/>
              </a:xfrm>
              <a:prstGeom prst="rect">
                <a:avLst/>
              </a:prstGeom>
              <a:blipFill>
                <a:blip r:embed="rId8"/>
                <a:stretch>
                  <a:fillRect/>
                </a:stretch>
              </a:blipFill>
            </p:spPr>
            <p:txBody>
              <a:bodyPr/>
              <a:lstStyle/>
              <a:p>
                <a:r>
                  <a:rPr lang="en-US">
                    <a:noFill/>
                  </a:rPr>
                  <a:t> </a:t>
                </a:r>
              </a:p>
            </p:txBody>
          </p:sp>
        </mc:Fallback>
      </mc:AlternateContent>
      <p:sp>
        <p:nvSpPr>
          <p:cNvPr id="30" name="TextBox 29">
            <a:extLst>
              <a:ext uri="{FF2B5EF4-FFF2-40B4-BE49-F238E27FC236}">
                <a16:creationId xmlns:a16="http://schemas.microsoft.com/office/drawing/2014/main" id="{0B4573E9-868E-8A91-2D2D-23D85E00ACE4}"/>
              </a:ext>
            </a:extLst>
          </p:cNvPr>
          <p:cNvSpPr txBox="1"/>
          <p:nvPr/>
        </p:nvSpPr>
        <p:spPr>
          <a:xfrm>
            <a:off x="8110705" y="4446080"/>
            <a:ext cx="1008112" cy="369332"/>
          </a:xfrm>
          <a:prstGeom prst="rect">
            <a:avLst/>
          </a:prstGeom>
          <a:noFill/>
        </p:spPr>
        <p:txBody>
          <a:bodyPr wrap="square" rtlCol="0">
            <a:spAutoFit/>
          </a:bodyPr>
          <a:lstStyle/>
          <a:p>
            <a:r>
              <a:rPr lang="en-US" i="1" dirty="0"/>
              <a:t>B</a:t>
            </a:r>
            <a:r>
              <a:rPr lang="en-US" i="1" baseline="-25000" dirty="0"/>
              <a:t>a</a:t>
            </a:r>
            <a:r>
              <a:rPr lang="en-US" dirty="0"/>
              <a:t> &gt; </a:t>
            </a:r>
            <a:r>
              <a:rPr lang="en-US" i="1" dirty="0" err="1"/>
              <a:t>B</a:t>
            </a:r>
            <a:r>
              <a:rPr lang="en-US" i="1" baseline="-25000" dirty="0" err="1"/>
              <a:t>pf</a:t>
            </a:r>
            <a:endParaRPr lang="en-US" i="1" baseline="-25000" dirty="0"/>
          </a:p>
        </p:txBody>
      </p:sp>
      <p:sp>
        <p:nvSpPr>
          <p:cNvPr id="31" name="TextBox 30">
            <a:extLst>
              <a:ext uri="{FF2B5EF4-FFF2-40B4-BE49-F238E27FC236}">
                <a16:creationId xmlns:a16="http://schemas.microsoft.com/office/drawing/2014/main" id="{A5A8B26A-BE6C-A20A-113E-390DAA06C48D}"/>
              </a:ext>
            </a:extLst>
          </p:cNvPr>
          <p:cNvSpPr txBox="1"/>
          <p:nvPr/>
        </p:nvSpPr>
        <p:spPr>
          <a:xfrm>
            <a:off x="8103719" y="5136796"/>
            <a:ext cx="1008112" cy="369332"/>
          </a:xfrm>
          <a:prstGeom prst="rect">
            <a:avLst/>
          </a:prstGeom>
          <a:noFill/>
        </p:spPr>
        <p:txBody>
          <a:bodyPr wrap="square" rtlCol="0">
            <a:spAutoFit/>
          </a:bodyPr>
          <a:lstStyle/>
          <a:p>
            <a:r>
              <a:rPr lang="en-US" i="1" dirty="0"/>
              <a:t>B</a:t>
            </a:r>
            <a:r>
              <a:rPr lang="en-US" i="1" baseline="-25000" dirty="0"/>
              <a:t>a</a:t>
            </a:r>
            <a:r>
              <a:rPr lang="en-US" dirty="0"/>
              <a:t> &lt; </a:t>
            </a:r>
            <a:r>
              <a:rPr lang="en-US" i="1" dirty="0" err="1"/>
              <a:t>B</a:t>
            </a:r>
            <a:r>
              <a:rPr lang="en-US" i="1" baseline="-25000" dirty="0" err="1"/>
              <a:t>pf</a:t>
            </a:r>
            <a:endParaRPr lang="en-US" i="1" baseline="-25000" dirty="0"/>
          </a:p>
        </p:txBody>
      </p:sp>
    </p:spTree>
    <p:extLst>
      <p:ext uri="{BB962C8B-B14F-4D97-AF65-F5344CB8AC3E}">
        <p14:creationId xmlns:p14="http://schemas.microsoft.com/office/powerpoint/2010/main" val="401520500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78DFF-83CD-6312-8B76-D315D7682553}"/>
              </a:ext>
            </a:extLst>
          </p:cNvPr>
          <p:cNvSpPr>
            <a:spLocks noGrp="1"/>
          </p:cNvSpPr>
          <p:nvPr>
            <p:ph type="title"/>
          </p:nvPr>
        </p:nvSpPr>
        <p:spPr>
          <a:xfrm>
            <a:off x="611560" y="152636"/>
            <a:ext cx="7772400" cy="828092"/>
          </a:xfrm>
        </p:spPr>
        <p:txBody>
          <a:bodyPr/>
          <a:lstStyle/>
          <a:p>
            <a:r>
              <a:rPr lang="en-US" sz="3200" dirty="0"/>
              <a:t>Loss of Selected MgB</a:t>
            </a:r>
            <a:r>
              <a:rPr lang="en-US" sz="3200" baseline="-25000" dirty="0"/>
              <a:t>2</a:t>
            </a:r>
            <a:r>
              <a:rPr lang="en-US" sz="3200" dirty="0"/>
              <a:t> strand over wide frequency range with various </a:t>
            </a:r>
            <a:r>
              <a:rPr lang="en-US" sz="3200" i="1" dirty="0"/>
              <a:t>B</a:t>
            </a:r>
            <a:r>
              <a:rPr lang="en-US" sz="3200" i="1" baseline="-25000" dirty="0"/>
              <a:t>a</a:t>
            </a:r>
            <a:r>
              <a:rPr lang="en-US" sz="3200" dirty="0"/>
              <a:t> (I)</a:t>
            </a:r>
            <a:endParaRPr lang="en-US" sz="3200" i="1" baseline="-25000"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A4C3A16-EDC5-994C-BAE1-14420AE5141A}"/>
                  </a:ext>
                </a:extLst>
              </p:cNvPr>
              <p:cNvGraphicFramePr>
                <a:graphicFrameLocks noGrp="1"/>
              </p:cNvGraphicFramePr>
              <p:nvPr>
                <p:extLst>
                  <p:ext uri="{D42A27DB-BD31-4B8C-83A1-F6EECF244321}">
                    <p14:modId xmlns:p14="http://schemas.microsoft.com/office/powerpoint/2010/main" val="1288031825"/>
                  </p:ext>
                </p:extLst>
              </p:nvPr>
            </p:nvGraphicFramePr>
            <p:xfrm>
              <a:off x="107504" y="1121147"/>
              <a:ext cx="2081976" cy="4172903"/>
            </p:xfrm>
            <a:graphic>
              <a:graphicData uri="http://schemas.openxmlformats.org/drawingml/2006/table">
                <a:tbl>
                  <a:tblPr firstRow="1" firstCol="1" bandRow="1">
                    <a:tableStyleId>{5C22544A-7EE6-4342-B048-85BDC9FD1C3A}</a:tableStyleId>
                  </a:tblPr>
                  <a:tblGrid>
                    <a:gridCol w="898537">
                      <a:extLst>
                        <a:ext uri="{9D8B030D-6E8A-4147-A177-3AD203B41FA5}">
                          <a16:colId xmlns:a16="http://schemas.microsoft.com/office/drawing/2014/main" val="4075746135"/>
                        </a:ext>
                      </a:extLst>
                    </a:gridCol>
                    <a:gridCol w="1183439">
                      <a:extLst>
                        <a:ext uri="{9D8B030D-6E8A-4147-A177-3AD203B41FA5}">
                          <a16:colId xmlns:a16="http://schemas.microsoft.com/office/drawing/2014/main" val="3994412283"/>
                        </a:ext>
                      </a:extLst>
                    </a:gridCol>
                  </a:tblGrid>
                  <a:tr h="179958">
                    <a:tc>
                      <a:txBody>
                        <a:bodyPr/>
                        <a:lstStyle/>
                        <a:p>
                          <a:pPr marL="0" marR="0" algn="l">
                            <a:lnSpc>
                              <a:spcPct val="107000"/>
                            </a:lnSpc>
                            <a:spcBef>
                              <a:spcPts val="0"/>
                            </a:spcBef>
                            <a:spcAft>
                              <a:spcPts val="0"/>
                            </a:spcAft>
                          </a:pPr>
                          <a:r>
                            <a:rPr lang="en-US" sz="1200">
                              <a:effectLst/>
                            </a:rPr>
                            <a:t>Property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Conductor 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303123099"/>
                      </a:ext>
                    </a:extLst>
                  </a:tr>
                  <a:tr h="372940">
                    <a:tc>
                      <a:txBody>
                        <a:bodyPr/>
                        <a:lstStyle/>
                        <a:p>
                          <a:pPr marL="0" marR="0" algn="l">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MgB</a:t>
                          </a:r>
                          <a:r>
                            <a:rPr lang="en-US" sz="1200" baseline="-25000">
                              <a:effectLst/>
                            </a:rPr>
                            <a:t>2</a:t>
                          </a:r>
                          <a:r>
                            <a:rPr lang="en-US" sz="1200">
                              <a:effectLst/>
                            </a:rPr>
                            <a:t>, Cu matrix, Cu shell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631757121"/>
                      </a:ext>
                    </a:extLst>
                  </a:tr>
                  <a:tr h="179958">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m,eff,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25664287"/>
                      </a:ext>
                    </a:extLst>
                  </a:tr>
                  <a:tr h="179958">
                    <a:tc>
                      <a:txBody>
                        <a:bodyPr/>
                        <a:lstStyle/>
                        <a:p>
                          <a:pPr marL="0" marR="0" algn="l">
                            <a:lnSpc>
                              <a:spcPct val="107000"/>
                            </a:lnSpc>
                            <a:spcBef>
                              <a:spcPts val="0"/>
                            </a:spcBef>
                            <a:spcAft>
                              <a:spcPts val="0"/>
                            </a:spcAft>
                          </a:pPr>
                          <a:r>
                            <a:rPr lang="en-US" sz="1200">
                              <a:effectLst/>
                            </a:rPr>
                            <a:t>L</a:t>
                          </a:r>
                          <a:r>
                            <a:rPr lang="en-US" sz="1200" baseline="-25000">
                              <a:effectLst/>
                            </a:rPr>
                            <a:t>p</a:t>
                          </a:r>
                          <a:r>
                            <a:rPr lang="en-US" sz="1200">
                              <a:effectLst/>
                            </a:rPr>
                            <a:t>, cm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810449327"/>
                      </a:ext>
                    </a:extLst>
                  </a:tr>
                  <a:tr h="179958">
                    <a:tc>
                      <a:txBody>
                        <a:bodyPr/>
                        <a:lstStyle/>
                        <a:p>
                          <a:pPr marL="0" marR="0" algn="l">
                            <a:lnSpc>
                              <a:spcPct val="107000"/>
                            </a:lnSpc>
                            <a:spcBef>
                              <a:spcPts val="0"/>
                            </a:spcBef>
                            <a:spcAft>
                              <a:spcPts val="0"/>
                            </a:spcAft>
                          </a:pPr>
                          <a:r>
                            <a:rPr lang="en-US" sz="1200">
                              <a:effectLst/>
                            </a:rPr>
                            <a:t>X,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9613028"/>
                      </a:ext>
                    </a:extLst>
                  </a:tr>
                  <a:tr h="179958">
                    <a:tc>
                      <a:txBody>
                        <a:bodyPr/>
                        <a:lstStyle/>
                        <a:p>
                          <a:pPr marL="0" marR="0" algn="l">
                            <a:lnSpc>
                              <a:spcPct val="107000"/>
                            </a:lnSpc>
                            <a:spcBef>
                              <a:spcPts val="0"/>
                            </a:spcBef>
                            <a:spcAft>
                              <a:spcPts val="0"/>
                            </a:spcAft>
                          </a:pPr>
                          <a:r>
                            <a:rPr lang="en-US" sz="1200" dirty="0">
                              <a:effectLst/>
                              <a:sym typeface="Symbol" panose="05050102010706020507" pitchFamily="18" charset="2"/>
                            </a:rPr>
                            <a: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8699983"/>
                      </a:ext>
                    </a:extLst>
                  </a:tr>
                  <a:tr h="179958">
                    <a:tc>
                      <a:txBody>
                        <a:bodyPr/>
                        <a:lstStyle/>
                        <a:p>
                          <a:pPr marL="0" marR="0" algn="l">
                            <a:lnSpc>
                              <a:spcPct val="107000"/>
                            </a:lnSpc>
                            <a:spcBef>
                              <a:spcPts val="0"/>
                            </a:spcBef>
                            <a:spcAft>
                              <a:spcPts val="0"/>
                            </a:spcAft>
                          </a:pPr>
                          <a:r>
                            <a:rPr lang="en-US" sz="1200">
                              <a:effectLst/>
                            </a:rPr>
                            <a:t>R</a:t>
                          </a:r>
                          <a:r>
                            <a:rPr lang="en-US" sz="1200" baseline="-25000">
                              <a:effectLst/>
                            </a:rPr>
                            <a:t>0</a:t>
                          </a:r>
                          <a:r>
                            <a:rPr lang="en-US" sz="1200">
                              <a:effectLst/>
                            </a:rPr>
                            <a:t>,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28952065"/>
                      </a:ext>
                    </a:extLst>
                  </a:tr>
                  <a:tr h="179958">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s</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1389377"/>
                      </a:ext>
                    </a:extLst>
                  </a:tr>
                  <a:tr h="179958">
                    <a:tc>
                      <a:txBody>
                        <a:bodyPr/>
                        <a:lstStyle/>
                        <a:p>
                          <a:pPr marL="0" marR="0" algn="l">
                            <a:lnSpc>
                              <a:spcPct val="107000"/>
                            </a:lnSpc>
                            <a:spcBef>
                              <a:spcPts val="0"/>
                            </a:spcBef>
                            <a:spcAft>
                              <a:spcPts val="0"/>
                            </a:spcAft>
                          </a:pPr>
                          <a:r>
                            <a:rPr lang="en-US" sz="1200">
                              <a:effectLst/>
                            </a:rPr>
                            <a:t>d</a:t>
                          </a:r>
                          <a:r>
                            <a:rPr lang="en-US" sz="1200" baseline="-25000">
                              <a:effectLst/>
                            </a:rPr>
                            <a:t>f</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566260"/>
                      </a:ext>
                    </a:extLst>
                  </a:tr>
                  <a:tr h="179958">
                    <a:tc>
                      <a:txBody>
                        <a:bodyPr/>
                        <a:lstStyle/>
                        <a:p>
                          <a:pPr marL="0" marR="0" algn="l">
                            <a:lnSpc>
                              <a:spcPct val="107000"/>
                            </a:lnSpc>
                            <a:spcBef>
                              <a:spcPts val="0"/>
                            </a:spcBef>
                            <a:spcAft>
                              <a:spcPts val="0"/>
                            </a:spcAft>
                          </a:pPr>
                          <a:r>
                            <a:rPr lang="en-US" sz="1200">
                              <a:effectLst/>
                            </a:rPr>
                            <a:t>J</a:t>
                          </a:r>
                          <a:r>
                            <a:rPr lang="en-US" sz="1200" baseline="-25000">
                              <a:effectLst/>
                            </a:rPr>
                            <a:t>c</a:t>
                          </a:r>
                          <a:r>
                            <a:rPr lang="en-US" sz="1200">
                              <a:effectLst/>
                            </a:rPr>
                            <a:t>, A/m</a:t>
                          </a:r>
                          <a:r>
                            <a:rPr lang="en-US" sz="1200" baseline="300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4.6E+9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387915288"/>
                      </a:ext>
                    </a:extLst>
                  </a:tr>
                  <a:tr h="179958">
                    <a:tc>
                      <a:txBody>
                        <a:bodyPr/>
                        <a:lstStyle/>
                        <a:p>
                          <a:pPr marL="0" marR="0" algn="l">
                            <a:lnSpc>
                              <a:spcPct val="107000"/>
                            </a:lnSpc>
                            <a:spcBef>
                              <a:spcPts val="0"/>
                            </a:spcBef>
                            <a:spcAft>
                              <a:spcPts val="0"/>
                            </a:spcAft>
                          </a:pPr>
                          <a:r>
                            <a:rPr lang="en-US" sz="1200">
                              <a:effectLst/>
                            </a:rPr>
                            <a:t>B</a:t>
                          </a:r>
                          <a:r>
                            <a:rPr lang="en-US" sz="1200" baseline="-25000">
                              <a:effectLst/>
                            </a:rPr>
                            <a:t>0</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024167070"/>
                      </a:ext>
                    </a:extLst>
                  </a:tr>
                  <a:tr h="179958">
                    <a:tc>
                      <a:txBody>
                        <a:bodyPr/>
                        <a:lstStyle/>
                        <a:p>
                          <a:pPr marL="0" marR="0" algn="l">
                            <a:lnSpc>
                              <a:spcPct val="107000"/>
                            </a:lnSpc>
                            <a:spcBef>
                              <a:spcPts val="0"/>
                            </a:spcBef>
                            <a:spcAft>
                              <a:spcPts val="0"/>
                            </a:spcAft>
                          </a:pPr>
                          <a:r>
                            <a:rPr lang="en-US" sz="1200">
                              <a:effectLst/>
                            </a:rPr>
                            <a:t>B</a:t>
                          </a:r>
                          <a:r>
                            <a:rPr lang="en-US" sz="1200" baseline="-25000">
                              <a:effectLst/>
                            </a:rPr>
                            <a:t>p</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0.092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5220757"/>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c1</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667830581"/>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c2</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78.1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50890863"/>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cs</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1,952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861835250"/>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m:t>
                                      </m:r>
                                      <m:r>
                                        <a:rPr lang="en-US" sz="1200">
                                          <a:effectLst/>
                                          <a:latin typeface="Cambria Math" panose="02040503050406030204" pitchFamily="18" charset="0"/>
                                        </a:rPr>
                                        <m:t>1</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34.2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078776039"/>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m:t>
                                      </m:r>
                                      <m:r>
                                        <a:rPr lang="en-US" sz="1200">
                                          <a:effectLst/>
                                          <a:latin typeface="Cambria Math" panose="02040503050406030204" pitchFamily="18" charset="0"/>
                                        </a:rPr>
                                        <m:t>2</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173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727025322"/>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𝑓𝑐𝑠</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4,335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55500898"/>
                      </a:ext>
                    </a:extLst>
                  </a:tr>
                  <a:tr h="184216">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𝑐</m:t>
                                      </m:r>
                                    </m:sub>
                                  </m:sSub>
                                </m:e>
                              </m:acc>
                            </m:oMath>
                          </a14:m>
                          <a:r>
                            <a:rPr lang="en-US" sz="1200">
                              <a:effectLst/>
                            </a:rPr>
                            <a:t>, T/s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2.0 (0.9)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424730051"/>
                      </a:ext>
                    </a:extLst>
                  </a:tr>
                  <a:tr h="39203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𝑐</m:t>
                                      </m:r>
                                      <m:r>
                                        <a:rPr lang="en-US" sz="1200">
                                          <a:effectLst/>
                                          <a:latin typeface="Cambria Math" panose="02040503050406030204" pitchFamily="18" charset="0"/>
                                        </a:rPr>
                                        <m:t>,</m:t>
                                      </m:r>
                                      <m:r>
                                        <a:rPr lang="en-US" sz="1200">
                                          <a:effectLst/>
                                          <a:latin typeface="Cambria Math" panose="02040503050406030204" pitchFamily="18" charset="0"/>
                                        </a:rPr>
                                        <m:t>𝑠</m:t>
                                      </m:r>
                                    </m:sub>
                                  </m:sSub>
                                </m:e>
                              </m:acc>
                            </m:oMath>
                          </a14:m>
                          <a:r>
                            <a:rPr lang="en-US" sz="1200">
                              <a:effectLst/>
                            </a:rPr>
                            <a:t>, T/s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dirty="0">
                              <a:effectLst/>
                            </a:rPr>
                            <a:t>20.0 (9.0)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99413011"/>
                      </a:ext>
                    </a:extLst>
                  </a:tr>
                </a:tbl>
              </a:graphicData>
            </a:graphic>
          </p:graphicFrame>
        </mc:Choice>
        <mc:Fallback xmlns="">
          <p:graphicFrame>
            <p:nvGraphicFramePr>
              <p:cNvPr id="5" name="Table 4">
                <a:extLst>
                  <a:ext uri="{FF2B5EF4-FFF2-40B4-BE49-F238E27FC236}">
                    <a16:creationId xmlns:a16="http://schemas.microsoft.com/office/drawing/2014/main" id="{8A4C3A16-EDC5-994C-BAE1-14420AE5141A}"/>
                  </a:ext>
                </a:extLst>
              </p:cNvPr>
              <p:cNvGraphicFramePr>
                <a:graphicFrameLocks noGrp="1"/>
              </p:cNvGraphicFramePr>
              <p:nvPr>
                <p:extLst>
                  <p:ext uri="{D42A27DB-BD31-4B8C-83A1-F6EECF244321}">
                    <p14:modId xmlns:p14="http://schemas.microsoft.com/office/powerpoint/2010/main" val="1288031825"/>
                  </p:ext>
                </p:extLst>
              </p:nvPr>
            </p:nvGraphicFramePr>
            <p:xfrm>
              <a:off x="107504" y="1121147"/>
              <a:ext cx="2081976" cy="4181477"/>
            </p:xfrm>
            <a:graphic>
              <a:graphicData uri="http://schemas.openxmlformats.org/drawingml/2006/table">
                <a:tbl>
                  <a:tblPr firstRow="1" firstCol="1" bandRow="1">
                    <a:tableStyleId>{5C22544A-7EE6-4342-B048-85BDC9FD1C3A}</a:tableStyleId>
                  </a:tblPr>
                  <a:tblGrid>
                    <a:gridCol w="898537">
                      <a:extLst>
                        <a:ext uri="{9D8B030D-6E8A-4147-A177-3AD203B41FA5}">
                          <a16:colId xmlns:a16="http://schemas.microsoft.com/office/drawing/2014/main" val="4075746135"/>
                        </a:ext>
                      </a:extLst>
                    </a:gridCol>
                    <a:gridCol w="1183439">
                      <a:extLst>
                        <a:ext uri="{9D8B030D-6E8A-4147-A177-3AD203B41FA5}">
                          <a16:colId xmlns:a16="http://schemas.microsoft.com/office/drawing/2014/main" val="3994412283"/>
                        </a:ext>
                      </a:extLst>
                    </a:gridCol>
                  </a:tblGrid>
                  <a:tr h="182499">
                    <a:tc>
                      <a:txBody>
                        <a:bodyPr/>
                        <a:lstStyle/>
                        <a:p>
                          <a:pPr marL="0" marR="0" algn="l">
                            <a:lnSpc>
                              <a:spcPct val="107000"/>
                            </a:lnSpc>
                            <a:spcBef>
                              <a:spcPts val="0"/>
                            </a:spcBef>
                            <a:spcAft>
                              <a:spcPts val="0"/>
                            </a:spcAft>
                          </a:pPr>
                          <a:r>
                            <a:rPr lang="en-US" sz="1200">
                              <a:effectLst/>
                            </a:rPr>
                            <a:t>Property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Conductor 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303123099"/>
                      </a:ext>
                    </a:extLst>
                  </a:tr>
                  <a:tr h="378206">
                    <a:tc>
                      <a:txBody>
                        <a:bodyPr/>
                        <a:lstStyle/>
                        <a:p>
                          <a:pPr marL="0" marR="0" algn="l">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MgB</a:t>
                          </a:r>
                          <a:r>
                            <a:rPr lang="en-US" sz="1200" baseline="-25000">
                              <a:effectLst/>
                            </a:rPr>
                            <a:t>2</a:t>
                          </a:r>
                          <a:r>
                            <a:rPr lang="en-US" sz="1200">
                              <a:effectLst/>
                            </a:rPr>
                            <a:t>, Cu matrix, Cu shell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631757121"/>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m,eff,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25664287"/>
                      </a:ext>
                    </a:extLst>
                  </a:tr>
                  <a:tr h="182499">
                    <a:tc>
                      <a:txBody>
                        <a:bodyPr/>
                        <a:lstStyle/>
                        <a:p>
                          <a:pPr marL="0" marR="0" algn="l">
                            <a:lnSpc>
                              <a:spcPct val="107000"/>
                            </a:lnSpc>
                            <a:spcBef>
                              <a:spcPts val="0"/>
                            </a:spcBef>
                            <a:spcAft>
                              <a:spcPts val="0"/>
                            </a:spcAft>
                          </a:pPr>
                          <a:r>
                            <a:rPr lang="en-US" sz="1200">
                              <a:effectLst/>
                            </a:rPr>
                            <a:t>L</a:t>
                          </a:r>
                          <a:r>
                            <a:rPr lang="en-US" sz="1200" baseline="-25000">
                              <a:effectLst/>
                            </a:rPr>
                            <a:t>p</a:t>
                          </a:r>
                          <a:r>
                            <a:rPr lang="en-US" sz="1200">
                              <a:effectLst/>
                            </a:rPr>
                            <a:t>, cm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810449327"/>
                      </a:ext>
                    </a:extLst>
                  </a:tr>
                  <a:tr h="182499">
                    <a:tc>
                      <a:txBody>
                        <a:bodyPr/>
                        <a:lstStyle/>
                        <a:p>
                          <a:pPr marL="0" marR="0" algn="l">
                            <a:lnSpc>
                              <a:spcPct val="107000"/>
                            </a:lnSpc>
                            <a:spcBef>
                              <a:spcPts val="0"/>
                            </a:spcBef>
                            <a:spcAft>
                              <a:spcPts val="0"/>
                            </a:spcAft>
                          </a:pPr>
                          <a:r>
                            <a:rPr lang="en-US" sz="1200">
                              <a:effectLst/>
                            </a:rPr>
                            <a:t>X,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9613028"/>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8699983"/>
                      </a:ext>
                    </a:extLst>
                  </a:tr>
                  <a:tr h="182499">
                    <a:tc>
                      <a:txBody>
                        <a:bodyPr/>
                        <a:lstStyle/>
                        <a:p>
                          <a:pPr marL="0" marR="0" algn="l">
                            <a:lnSpc>
                              <a:spcPct val="107000"/>
                            </a:lnSpc>
                            <a:spcBef>
                              <a:spcPts val="0"/>
                            </a:spcBef>
                            <a:spcAft>
                              <a:spcPts val="0"/>
                            </a:spcAft>
                          </a:pPr>
                          <a:r>
                            <a:rPr lang="en-US" sz="1200">
                              <a:effectLst/>
                            </a:rPr>
                            <a:t>R</a:t>
                          </a:r>
                          <a:r>
                            <a:rPr lang="en-US" sz="1200" baseline="-25000">
                              <a:effectLst/>
                            </a:rPr>
                            <a:t>0</a:t>
                          </a:r>
                          <a:r>
                            <a:rPr lang="en-US" sz="1200">
                              <a:effectLst/>
                            </a:rPr>
                            <a:t>,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28952065"/>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s</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1389377"/>
                      </a:ext>
                    </a:extLst>
                  </a:tr>
                  <a:tr h="182499">
                    <a:tc>
                      <a:txBody>
                        <a:bodyPr/>
                        <a:lstStyle/>
                        <a:p>
                          <a:pPr marL="0" marR="0" algn="l">
                            <a:lnSpc>
                              <a:spcPct val="107000"/>
                            </a:lnSpc>
                            <a:spcBef>
                              <a:spcPts val="0"/>
                            </a:spcBef>
                            <a:spcAft>
                              <a:spcPts val="0"/>
                            </a:spcAft>
                          </a:pPr>
                          <a:r>
                            <a:rPr lang="en-US" sz="1200">
                              <a:effectLst/>
                            </a:rPr>
                            <a:t>d</a:t>
                          </a:r>
                          <a:r>
                            <a:rPr lang="en-US" sz="1200" baseline="-25000">
                              <a:effectLst/>
                            </a:rPr>
                            <a:t>f</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566260"/>
                      </a:ext>
                    </a:extLst>
                  </a:tr>
                  <a:tr h="182499">
                    <a:tc>
                      <a:txBody>
                        <a:bodyPr/>
                        <a:lstStyle/>
                        <a:p>
                          <a:pPr marL="0" marR="0" algn="l">
                            <a:lnSpc>
                              <a:spcPct val="107000"/>
                            </a:lnSpc>
                            <a:spcBef>
                              <a:spcPts val="0"/>
                            </a:spcBef>
                            <a:spcAft>
                              <a:spcPts val="0"/>
                            </a:spcAft>
                          </a:pPr>
                          <a:r>
                            <a:rPr lang="en-US" sz="1200">
                              <a:effectLst/>
                            </a:rPr>
                            <a:t>J</a:t>
                          </a:r>
                          <a:r>
                            <a:rPr lang="en-US" sz="1200" baseline="-25000">
                              <a:effectLst/>
                            </a:rPr>
                            <a:t>c</a:t>
                          </a:r>
                          <a:r>
                            <a:rPr lang="en-US" sz="1200">
                              <a:effectLst/>
                            </a:rPr>
                            <a:t>, A/m</a:t>
                          </a:r>
                          <a:r>
                            <a:rPr lang="en-US" sz="1200" baseline="300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4.6E+9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387915288"/>
                      </a:ext>
                    </a:extLst>
                  </a:tr>
                  <a:tr h="182499">
                    <a:tc>
                      <a:txBody>
                        <a:bodyPr/>
                        <a:lstStyle/>
                        <a:p>
                          <a:pPr marL="0" marR="0" algn="l">
                            <a:lnSpc>
                              <a:spcPct val="107000"/>
                            </a:lnSpc>
                            <a:spcBef>
                              <a:spcPts val="0"/>
                            </a:spcBef>
                            <a:spcAft>
                              <a:spcPts val="0"/>
                            </a:spcAft>
                          </a:pPr>
                          <a:r>
                            <a:rPr lang="en-US" sz="1200">
                              <a:effectLst/>
                            </a:rPr>
                            <a:t>B</a:t>
                          </a:r>
                          <a:r>
                            <a:rPr lang="en-US" sz="1200" baseline="-25000">
                              <a:effectLst/>
                            </a:rPr>
                            <a:t>0</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024167070"/>
                      </a:ext>
                    </a:extLst>
                  </a:tr>
                  <a:tr h="182499">
                    <a:tc>
                      <a:txBody>
                        <a:bodyPr/>
                        <a:lstStyle/>
                        <a:p>
                          <a:pPr marL="0" marR="0" algn="l">
                            <a:lnSpc>
                              <a:spcPct val="107000"/>
                            </a:lnSpc>
                            <a:spcBef>
                              <a:spcPts val="0"/>
                            </a:spcBef>
                            <a:spcAft>
                              <a:spcPts val="0"/>
                            </a:spcAft>
                          </a:pPr>
                          <a:r>
                            <a:rPr lang="en-US" sz="1200">
                              <a:effectLst/>
                            </a:rPr>
                            <a:t>B</a:t>
                          </a:r>
                          <a:r>
                            <a:rPr lang="en-US" sz="1200" baseline="-25000">
                              <a:effectLst/>
                            </a:rPr>
                            <a:t>p</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0.092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5220757"/>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c1</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667830581"/>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c2</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78.1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50890863"/>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cs</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1,952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861835250"/>
                      </a:ext>
                    </a:extLst>
                  </a:tr>
                  <a:tr h="221298">
                    <a:tc>
                      <a:txBody>
                        <a:bodyPr/>
                        <a:lstStyle/>
                        <a:p>
                          <a:endParaRPr lang="en-US"/>
                        </a:p>
                      </a:txBody>
                      <a:tcPr marL="67625" marR="67625" marT="0" marB="0" anchor="b">
                        <a:blipFill>
                          <a:blip r:embed="rId2"/>
                          <a:stretch>
                            <a:fillRect l="-676" t="-1358333" r="-134459" b="-511111"/>
                          </a:stretch>
                        </a:blipFill>
                      </a:tcPr>
                    </a:tc>
                    <a:tc>
                      <a:txBody>
                        <a:bodyPr/>
                        <a:lstStyle/>
                        <a:p>
                          <a:pPr marL="0" marR="0" algn="ctr">
                            <a:lnSpc>
                              <a:spcPct val="107000"/>
                            </a:lnSpc>
                            <a:spcBef>
                              <a:spcPts val="0"/>
                            </a:spcBef>
                            <a:spcAft>
                              <a:spcPts val="0"/>
                            </a:spcAft>
                          </a:pPr>
                          <a:r>
                            <a:rPr lang="en-US" sz="1200">
                              <a:effectLst/>
                            </a:rPr>
                            <a:t>34.2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078776039"/>
                      </a:ext>
                    </a:extLst>
                  </a:tr>
                  <a:tr h="221298">
                    <a:tc>
                      <a:txBody>
                        <a:bodyPr/>
                        <a:lstStyle/>
                        <a:p>
                          <a:endParaRPr lang="en-US"/>
                        </a:p>
                      </a:txBody>
                      <a:tcPr marL="67625" marR="67625" marT="0" marB="0" anchor="b">
                        <a:blipFill>
                          <a:blip r:embed="rId2"/>
                          <a:stretch>
                            <a:fillRect l="-676" t="-1418919" r="-134459" b="-397297"/>
                          </a:stretch>
                        </a:blipFill>
                      </a:tcPr>
                    </a:tc>
                    <a:tc>
                      <a:txBody>
                        <a:bodyPr/>
                        <a:lstStyle/>
                        <a:p>
                          <a:pPr marL="0" marR="0" algn="ctr">
                            <a:lnSpc>
                              <a:spcPct val="107000"/>
                            </a:lnSpc>
                            <a:spcBef>
                              <a:spcPts val="0"/>
                            </a:spcBef>
                            <a:spcAft>
                              <a:spcPts val="0"/>
                            </a:spcAft>
                          </a:pPr>
                          <a:r>
                            <a:rPr lang="en-US" sz="1200">
                              <a:effectLst/>
                            </a:rPr>
                            <a:t>173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727025322"/>
                      </a:ext>
                    </a:extLst>
                  </a:tr>
                  <a:tr h="221298">
                    <a:tc>
                      <a:txBody>
                        <a:bodyPr/>
                        <a:lstStyle/>
                        <a:p>
                          <a:endParaRPr lang="en-US"/>
                        </a:p>
                      </a:txBody>
                      <a:tcPr marL="67625" marR="67625" marT="0" marB="0" anchor="b">
                        <a:blipFill>
                          <a:blip r:embed="rId2"/>
                          <a:stretch>
                            <a:fillRect l="-676" t="-1561111" r="-134459" b="-308333"/>
                          </a:stretch>
                        </a:blipFill>
                      </a:tcPr>
                    </a:tc>
                    <a:tc>
                      <a:txBody>
                        <a:bodyPr/>
                        <a:lstStyle/>
                        <a:p>
                          <a:pPr marL="0" marR="0" algn="ctr">
                            <a:lnSpc>
                              <a:spcPct val="107000"/>
                            </a:lnSpc>
                            <a:spcBef>
                              <a:spcPts val="0"/>
                            </a:spcBef>
                            <a:spcAft>
                              <a:spcPts val="0"/>
                            </a:spcAft>
                          </a:pPr>
                          <a:r>
                            <a:rPr lang="en-US" sz="1200">
                              <a:effectLst/>
                            </a:rPr>
                            <a:t>4,335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55500898"/>
                      </a:ext>
                    </a:extLst>
                  </a:tr>
                  <a:tr h="186817">
                    <a:tc>
                      <a:txBody>
                        <a:bodyPr/>
                        <a:lstStyle/>
                        <a:p>
                          <a:endParaRPr lang="en-US"/>
                        </a:p>
                      </a:txBody>
                      <a:tcPr marL="67625" marR="67625" marT="0" marB="0" anchor="b">
                        <a:blipFill>
                          <a:blip r:embed="rId2"/>
                          <a:stretch>
                            <a:fillRect l="-676" t="-1929032" r="-134459" b="-258065"/>
                          </a:stretch>
                        </a:blipFill>
                      </a:tcPr>
                    </a:tc>
                    <a:tc>
                      <a:txBody>
                        <a:bodyPr/>
                        <a:lstStyle/>
                        <a:p>
                          <a:pPr marL="0" marR="0" algn="ctr">
                            <a:lnSpc>
                              <a:spcPct val="107000"/>
                            </a:lnSpc>
                            <a:spcBef>
                              <a:spcPts val="0"/>
                            </a:spcBef>
                            <a:spcAft>
                              <a:spcPts val="0"/>
                            </a:spcAft>
                          </a:pPr>
                          <a:r>
                            <a:rPr lang="en-US" sz="1200">
                              <a:effectLst/>
                            </a:rPr>
                            <a:t>2.0 (0.9)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424730051"/>
                      </a:ext>
                    </a:extLst>
                  </a:tr>
                  <a:tr h="397574">
                    <a:tc>
                      <a:txBody>
                        <a:bodyPr/>
                        <a:lstStyle/>
                        <a:p>
                          <a:endParaRPr lang="en-US"/>
                        </a:p>
                      </a:txBody>
                      <a:tcPr marL="67625" marR="67625" marT="0" marB="0" anchor="b">
                        <a:blipFill>
                          <a:blip r:embed="rId2"/>
                          <a:stretch>
                            <a:fillRect l="-676" t="-967692" r="-134459" b="-23077"/>
                          </a:stretch>
                        </a:blipFill>
                      </a:tcPr>
                    </a:tc>
                    <a:tc>
                      <a:txBody>
                        <a:bodyPr/>
                        <a:lstStyle/>
                        <a:p>
                          <a:pPr marL="0" marR="0" algn="ctr">
                            <a:lnSpc>
                              <a:spcPct val="107000"/>
                            </a:lnSpc>
                            <a:spcBef>
                              <a:spcPts val="0"/>
                            </a:spcBef>
                            <a:spcAft>
                              <a:spcPts val="0"/>
                            </a:spcAft>
                          </a:pPr>
                          <a:r>
                            <a:rPr lang="en-US" sz="1200" dirty="0">
                              <a:effectLst/>
                            </a:rPr>
                            <a:t>20.0 (9.0)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99413011"/>
                      </a:ext>
                    </a:extLst>
                  </a:tr>
                </a:tbl>
              </a:graphicData>
            </a:graphic>
          </p:graphicFrame>
        </mc:Fallback>
      </mc:AlternateContent>
      <p:pic>
        <p:nvPicPr>
          <p:cNvPr id="7" name="Picture 6">
            <a:extLst>
              <a:ext uri="{FF2B5EF4-FFF2-40B4-BE49-F238E27FC236}">
                <a16:creationId xmlns:a16="http://schemas.microsoft.com/office/drawing/2014/main" id="{E562D27C-7D77-AE76-0FEC-3F350EABAADD}"/>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79812" y="1585831"/>
            <a:ext cx="31051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8C725AAD-74F8-8407-866F-52C2155AB3DD}"/>
              </a:ext>
            </a:extLst>
          </p:cNvPr>
          <p:cNvSpPr txBox="1"/>
          <p:nvPr/>
        </p:nvSpPr>
        <p:spPr>
          <a:xfrm>
            <a:off x="2694432" y="1196752"/>
            <a:ext cx="2592288" cy="338554"/>
          </a:xfrm>
          <a:prstGeom prst="rect">
            <a:avLst/>
          </a:prstGeom>
          <a:solidFill>
            <a:schemeClr val="bg1">
              <a:lumMod val="75000"/>
            </a:schemeClr>
          </a:solidFill>
        </p:spPr>
        <p:txBody>
          <a:bodyPr wrap="square" rtlCol="0">
            <a:spAutoFit/>
          </a:bodyPr>
          <a:lstStyle/>
          <a:p>
            <a:r>
              <a:rPr lang="en-US" sz="1600" dirty="0"/>
              <a:t>(1 – Below </a:t>
            </a:r>
            <a:r>
              <a:rPr lang="en-US" sz="1600" i="1" dirty="0"/>
              <a:t>f</a:t>
            </a:r>
            <a:r>
              <a:rPr lang="en-US" sz="1600" i="1" baseline="-25000" dirty="0"/>
              <a:t>c1</a:t>
            </a:r>
            <a:r>
              <a:rPr lang="en-US" sz="1600" dirty="0"/>
              <a:t>, below </a:t>
            </a:r>
            <a:r>
              <a:rPr lang="en-US" sz="1600" i="1" dirty="0"/>
              <a:t>dB/</a:t>
            </a:r>
            <a:r>
              <a:rPr lang="en-US" sz="1600" i="1" dirty="0" err="1"/>
              <a:t>dt</a:t>
            </a:r>
            <a:r>
              <a:rPr lang="en-US" sz="1600" i="1" baseline="-25000" dirty="0" err="1"/>
              <a:t>c</a:t>
            </a:r>
            <a:r>
              <a:rPr lang="en-US" sz="1600" dirty="0"/>
              <a:t>)</a:t>
            </a:r>
          </a:p>
        </p:txBody>
      </p:sp>
      <p:pic>
        <p:nvPicPr>
          <p:cNvPr id="9" name="Picture 8">
            <a:extLst>
              <a:ext uri="{FF2B5EF4-FFF2-40B4-BE49-F238E27FC236}">
                <a16:creationId xmlns:a16="http://schemas.microsoft.com/office/drawing/2014/main" id="{BA73DA22-D002-40D5-C2F6-DA47C33814EB}"/>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4497" y="2484586"/>
            <a:ext cx="6636878"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C6DD8A81-A14E-0C5A-6BF4-27466B7E9B34}"/>
              </a:ext>
            </a:extLst>
          </p:cNvPr>
          <p:cNvSpPr txBox="1"/>
          <p:nvPr/>
        </p:nvSpPr>
        <p:spPr>
          <a:xfrm>
            <a:off x="2694432" y="2026464"/>
            <a:ext cx="2232248" cy="369332"/>
          </a:xfrm>
          <a:prstGeom prst="rect">
            <a:avLst/>
          </a:prstGeom>
          <a:solidFill>
            <a:srgbClr val="FF0000"/>
          </a:solidFill>
        </p:spPr>
        <p:txBody>
          <a:bodyPr wrap="square" rtlCol="0">
            <a:spAutoFit/>
          </a:bodyPr>
          <a:lstStyle/>
          <a:p>
            <a:r>
              <a:rPr lang="en-US" dirty="0"/>
              <a:t>(2 - Below </a:t>
            </a:r>
            <a:r>
              <a:rPr lang="en-US" i="1" dirty="0"/>
              <a:t>dB/</a:t>
            </a:r>
            <a:r>
              <a:rPr lang="en-US" i="1" dirty="0" err="1"/>
              <a:t>dt</a:t>
            </a:r>
            <a:r>
              <a:rPr lang="en-US" i="1" baseline="-25000" dirty="0" err="1"/>
              <a:t>cs</a:t>
            </a:r>
            <a:r>
              <a:rPr lang="en-US" dirty="0"/>
              <a:t>)</a:t>
            </a:r>
          </a:p>
        </p:txBody>
      </p:sp>
      <p:pic>
        <p:nvPicPr>
          <p:cNvPr id="11" name="Picture 10">
            <a:extLst>
              <a:ext uri="{FF2B5EF4-FFF2-40B4-BE49-F238E27FC236}">
                <a16:creationId xmlns:a16="http://schemas.microsoft.com/office/drawing/2014/main" id="{5C629751-20F9-726C-7B97-96F881693A5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4432" y="3493862"/>
            <a:ext cx="1978271" cy="322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F18B4B36-6628-34A3-915A-03DC7C6082AA}"/>
              </a:ext>
            </a:extLst>
          </p:cNvPr>
          <p:cNvSpPr txBox="1"/>
          <p:nvPr/>
        </p:nvSpPr>
        <p:spPr>
          <a:xfrm>
            <a:off x="2694432" y="2975744"/>
            <a:ext cx="2021584" cy="369332"/>
          </a:xfrm>
          <a:prstGeom prst="rect">
            <a:avLst/>
          </a:prstGeom>
          <a:solidFill>
            <a:schemeClr val="accent1">
              <a:lumMod val="60000"/>
              <a:lumOff val="40000"/>
            </a:schemeClr>
          </a:solidFill>
        </p:spPr>
        <p:txBody>
          <a:bodyPr wrap="square" rtlCol="0">
            <a:spAutoFit/>
          </a:bodyPr>
          <a:lstStyle/>
          <a:p>
            <a:r>
              <a:rPr lang="en-US" dirty="0"/>
              <a:t>(3 - Above </a:t>
            </a:r>
            <a:r>
              <a:rPr lang="en-US" i="1" dirty="0"/>
              <a:t>dB/</a:t>
            </a:r>
            <a:r>
              <a:rPr lang="en-US" i="1" dirty="0" err="1"/>
              <a:t>dt</a:t>
            </a:r>
            <a:r>
              <a:rPr lang="en-US" i="1" baseline="-25000" dirty="0" err="1"/>
              <a:t>cs</a:t>
            </a:r>
            <a:r>
              <a:rPr lang="en-US" dirty="0"/>
              <a:t>)</a:t>
            </a:r>
          </a:p>
        </p:txBody>
      </p:sp>
      <p:sp>
        <p:nvSpPr>
          <p:cNvPr id="13" name="TextBox 12">
            <a:extLst>
              <a:ext uri="{FF2B5EF4-FFF2-40B4-BE49-F238E27FC236}">
                <a16:creationId xmlns:a16="http://schemas.microsoft.com/office/drawing/2014/main" id="{660A7A08-D82F-3626-A6C2-2CFE5A515F2C}"/>
              </a:ext>
            </a:extLst>
          </p:cNvPr>
          <p:cNvSpPr txBox="1"/>
          <p:nvPr/>
        </p:nvSpPr>
        <p:spPr>
          <a:xfrm>
            <a:off x="2704212" y="3987090"/>
            <a:ext cx="2021584" cy="369332"/>
          </a:xfrm>
          <a:prstGeom prst="rect">
            <a:avLst/>
          </a:prstGeom>
          <a:solidFill>
            <a:schemeClr val="accent6">
              <a:lumMod val="40000"/>
              <a:lumOff val="60000"/>
            </a:schemeClr>
          </a:solidFill>
        </p:spPr>
        <p:txBody>
          <a:bodyPr wrap="square" rtlCol="0">
            <a:spAutoFit/>
          </a:bodyPr>
          <a:lstStyle/>
          <a:p>
            <a:r>
              <a:rPr lang="en-US" dirty="0"/>
              <a:t>(4 - Above </a:t>
            </a:r>
            <a:r>
              <a:rPr lang="en-US" i="1" dirty="0"/>
              <a:t>dB/</a:t>
            </a:r>
            <a:r>
              <a:rPr lang="en-US" i="1" dirty="0" err="1"/>
              <a:t>dt</a:t>
            </a:r>
            <a:r>
              <a:rPr lang="en-US" i="1" baseline="-25000" dirty="0" err="1"/>
              <a:t>cs</a:t>
            </a:r>
            <a:r>
              <a:rPr lang="en-US" dirty="0"/>
              <a:t>)</a:t>
            </a:r>
          </a:p>
        </p:txBody>
      </p:sp>
      <p:pic>
        <p:nvPicPr>
          <p:cNvPr id="14" name="Picture 13">
            <a:extLst>
              <a:ext uri="{FF2B5EF4-FFF2-40B4-BE49-F238E27FC236}">
                <a16:creationId xmlns:a16="http://schemas.microsoft.com/office/drawing/2014/main" id="{BEF74D44-1FC0-A2C4-FFA1-0BEDC596F857}"/>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17944" y="4547321"/>
            <a:ext cx="2098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43246074-2794-5DF2-1B34-B0873550F10B}"/>
              </a:ext>
            </a:extLst>
          </p:cNvPr>
          <p:cNvSpPr txBox="1"/>
          <p:nvPr/>
        </p:nvSpPr>
        <p:spPr>
          <a:xfrm>
            <a:off x="2677065" y="5156309"/>
            <a:ext cx="2021584" cy="369332"/>
          </a:xfrm>
          <a:prstGeom prst="rect">
            <a:avLst/>
          </a:prstGeom>
          <a:solidFill>
            <a:srgbClr val="86F0F8"/>
          </a:solidFill>
        </p:spPr>
        <p:txBody>
          <a:bodyPr wrap="square" rtlCol="0">
            <a:spAutoFit/>
          </a:bodyPr>
          <a:lstStyle/>
          <a:p>
            <a:r>
              <a:rPr lang="en-US" dirty="0"/>
              <a:t>(5 - Above </a:t>
            </a:r>
            <a:r>
              <a:rPr lang="en-US" i="1" dirty="0"/>
              <a:t>f</a:t>
            </a:r>
            <a:r>
              <a:rPr lang="en-US" i="1" baseline="-25000" dirty="0"/>
              <a:t>c3</a:t>
            </a:r>
            <a:r>
              <a:rPr lang="en-US" dirty="0"/>
              <a:t>)</a:t>
            </a:r>
          </a:p>
        </p:txBody>
      </p:sp>
      <p:pic>
        <p:nvPicPr>
          <p:cNvPr id="16" name="Picture 15">
            <a:extLst>
              <a:ext uri="{FF2B5EF4-FFF2-40B4-BE49-F238E27FC236}">
                <a16:creationId xmlns:a16="http://schemas.microsoft.com/office/drawing/2014/main" id="{54236E87-900B-D760-46B8-94F7B7081EAE}"/>
              </a:ext>
            </a:extLst>
          </p:cNvPr>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54121" y="5640516"/>
            <a:ext cx="19716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a:extLst>
              <a:ext uri="{FF2B5EF4-FFF2-40B4-BE49-F238E27FC236}">
                <a16:creationId xmlns:a16="http://schemas.microsoft.com/office/drawing/2014/main" id="{60034738-A5B1-D32A-A617-0DFEA99C4F55}"/>
              </a:ext>
            </a:extLst>
          </p:cNvPr>
          <p:cNvPicPr>
            <a:picLocks noChangeAspect="1"/>
          </p:cNvPicPr>
          <p:nvPr/>
        </p:nvPicPr>
        <p:blipFill>
          <a:blip r:embed="rId8"/>
          <a:stretch>
            <a:fillRect/>
          </a:stretch>
        </p:blipFill>
        <p:spPr>
          <a:xfrm>
            <a:off x="5006645" y="3104964"/>
            <a:ext cx="4024730" cy="3121443"/>
          </a:xfrm>
          <a:prstGeom prst="rect">
            <a:avLst/>
          </a:prstGeom>
        </p:spPr>
      </p:pic>
      <p:cxnSp>
        <p:nvCxnSpPr>
          <p:cNvPr id="4" name="Straight Arrow Connector 3">
            <a:extLst>
              <a:ext uri="{FF2B5EF4-FFF2-40B4-BE49-F238E27FC236}">
                <a16:creationId xmlns:a16="http://schemas.microsoft.com/office/drawing/2014/main" id="{C7A21073-5DD7-0B73-A1AA-8C0D501648F6}"/>
              </a:ext>
            </a:extLst>
          </p:cNvPr>
          <p:cNvCxnSpPr/>
          <p:nvPr/>
        </p:nvCxnSpPr>
        <p:spPr bwMode="auto">
          <a:xfrm flipV="1">
            <a:off x="6444208" y="4641710"/>
            <a:ext cx="0" cy="1116124"/>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6" name="Straight Arrow Connector 5">
            <a:extLst>
              <a:ext uri="{FF2B5EF4-FFF2-40B4-BE49-F238E27FC236}">
                <a16:creationId xmlns:a16="http://schemas.microsoft.com/office/drawing/2014/main" id="{3108EA95-552A-F2AF-0619-EB4C387549FB}"/>
              </a:ext>
            </a:extLst>
          </p:cNvPr>
          <p:cNvCxnSpPr>
            <a:cxnSpLocks/>
          </p:cNvCxnSpPr>
          <p:nvPr/>
        </p:nvCxnSpPr>
        <p:spPr bwMode="auto">
          <a:xfrm flipH="1">
            <a:off x="5510912" y="4641710"/>
            <a:ext cx="933296"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20" name="TextBox 19">
            <a:extLst>
              <a:ext uri="{FF2B5EF4-FFF2-40B4-BE49-F238E27FC236}">
                <a16:creationId xmlns:a16="http://schemas.microsoft.com/office/drawing/2014/main" id="{108F30E3-E2C9-47B2-141F-B9A89565A96F}"/>
              </a:ext>
            </a:extLst>
          </p:cNvPr>
          <p:cNvSpPr txBox="1"/>
          <p:nvPr/>
        </p:nvSpPr>
        <p:spPr>
          <a:xfrm>
            <a:off x="6912259" y="1304764"/>
            <a:ext cx="2119115" cy="923330"/>
          </a:xfrm>
          <a:prstGeom prst="rect">
            <a:avLst/>
          </a:prstGeom>
          <a:noFill/>
        </p:spPr>
        <p:txBody>
          <a:bodyPr wrap="square" rtlCol="0">
            <a:spAutoFit/>
          </a:bodyPr>
          <a:lstStyle/>
          <a:p>
            <a:r>
              <a:rPr lang="en-US" dirty="0">
                <a:latin typeface="Trebuchet MS" panose="020B0603020202020204" pitchFamily="34" charset="0"/>
              </a:rPr>
              <a:t>Here individual filament hysteresis = 0</a:t>
            </a:r>
          </a:p>
        </p:txBody>
      </p:sp>
    </p:spTree>
    <p:extLst>
      <p:ext uri="{BB962C8B-B14F-4D97-AF65-F5344CB8AC3E}">
        <p14:creationId xmlns:p14="http://schemas.microsoft.com/office/powerpoint/2010/main" val="133474647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EA49D-2660-41D3-F33D-88D70670CB51}"/>
              </a:ext>
            </a:extLst>
          </p:cNvPr>
          <p:cNvSpPr>
            <a:spLocks noGrp="1"/>
          </p:cNvSpPr>
          <p:nvPr>
            <p:ph type="title"/>
          </p:nvPr>
        </p:nvSpPr>
        <p:spPr>
          <a:xfrm>
            <a:off x="107504" y="116632"/>
            <a:ext cx="9072500" cy="756084"/>
          </a:xfrm>
        </p:spPr>
        <p:txBody>
          <a:bodyPr/>
          <a:lstStyle/>
          <a:p>
            <a:r>
              <a:rPr lang="en-US" sz="3600" dirty="0"/>
              <a:t>Loss of Selected MgB</a:t>
            </a:r>
            <a:r>
              <a:rPr lang="en-US" sz="3600" baseline="-25000" dirty="0"/>
              <a:t>2</a:t>
            </a:r>
            <a:r>
              <a:rPr lang="en-US" sz="3600" dirty="0"/>
              <a:t> strand over wide frequency range with various </a:t>
            </a:r>
            <a:r>
              <a:rPr lang="en-US" sz="3600" i="1" dirty="0"/>
              <a:t>B</a:t>
            </a:r>
            <a:r>
              <a:rPr lang="en-US" sz="3600" i="1" baseline="-25000" dirty="0"/>
              <a:t>a</a:t>
            </a:r>
            <a:r>
              <a:rPr lang="en-US" sz="3600" dirty="0"/>
              <a:t> (II)</a:t>
            </a:r>
          </a:p>
        </p:txBody>
      </p:sp>
      <p:pic>
        <p:nvPicPr>
          <p:cNvPr id="8" name="Picture 7">
            <a:extLst>
              <a:ext uri="{FF2B5EF4-FFF2-40B4-BE49-F238E27FC236}">
                <a16:creationId xmlns:a16="http://schemas.microsoft.com/office/drawing/2014/main" id="{6F36FD12-39CE-806C-4B22-418A0E1B25E6}"/>
              </a:ext>
            </a:extLst>
          </p:cNvPr>
          <p:cNvPicPr>
            <a:picLocks noChangeAspect="1"/>
          </p:cNvPicPr>
          <p:nvPr/>
        </p:nvPicPr>
        <p:blipFill>
          <a:blip r:embed="rId2"/>
          <a:stretch>
            <a:fillRect/>
          </a:stretch>
        </p:blipFill>
        <p:spPr>
          <a:xfrm>
            <a:off x="4926346" y="1052736"/>
            <a:ext cx="3960440" cy="2887059"/>
          </a:xfrm>
          <a:prstGeom prst="rect">
            <a:avLst/>
          </a:prstGeom>
        </p:spPr>
      </p:pic>
      <p:pic>
        <p:nvPicPr>
          <p:cNvPr id="10" name="Picture 9">
            <a:extLst>
              <a:ext uri="{FF2B5EF4-FFF2-40B4-BE49-F238E27FC236}">
                <a16:creationId xmlns:a16="http://schemas.microsoft.com/office/drawing/2014/main" id="{A9BC3DAE-2ED4-8967-4FCF-AC89F1BE88A4}"/>
              </a:ext>
            </a:extLst>
          </p:cNvPr>
          <p:cNvPicPr>
            <a:picLocks noChangeAspect="1"/>
          </p:cNvPicPr>
          <p:nvPr/>
        </p:nvPicPr>
        <p:blipFill>
          <a:blip r:embed="rId3"/>
          <a:stretch>
            <a:fillRect/>
          </a:stretch>
        </p:blipFill>
        <p:spPr>
          <a:xfrm>
            <a:off x="4752020" y="3758592"/>
            <a:ext cx="4309092" cy="3099408"/>
          </a:xfrm>
          <a:prstGeom prst="rect">
            <a:avLst/>
          </a:prstGeom>
        </p:spPr>
      </p:pic>
      <p:pic>
        <p:nvPicPr>
          <p:cNvPr id="11" name="Picture 10">
            <a:extLst>
              <a:ext uri="{FF2B5EF4-FFF2-40B4-BE49-F238E27FC236}">
                <a16:creationId xmlns:a16="http://schemas.microsoft.com/office/drawing/2014/main" id="{4A409714-0F03-E832-F8CD-399CEA018346}"/>
              </a:ext>
            </a:extLst>
          </p:cNvPr>
          <p:cNvPicPr>
            <a:picLocks noChangeAspect="1"/>
          </p:cNvPicPr>
          <p:nvPr/>
        </p:nvPicPr>
        <p:blipFill>
          <a:blip r:embed="rId4"/>
          <a:stretch>
            <a:fillRect/>
          </a:stretch>
        </p:blipFill>
        <p:spPr>
          <a:xfrm>
            <a:off x="575556" y="1304764"/>
            <a:ext cx="2121592" cy="4316342"/>
          </a:xfrm>
          <a:prstGeom prst="rect">
            <a:avLst/>
          </a:prstGeom>
        </p:spPr>
      </p:pic>
      <p:cxnSp>
        <p:nvCxnSpPr>
          <p:cNvPr id="13" name="Straight Arrow Connector 12">
            <a:extLst>
              <a:ext uri="{FF2B5EF4-FFF2-40B4-BE49-F238E27FC236}">
                <a16:creationId xmlns:a16="http://schemas.microsoft.com/office/drawing/2014/main" id="{F79BC45D-9D97-4066-75EE-6A4D5147D1D6}"/>
              </a:ext>
            </a:extLst>
          </p:cNvPr>
          <p:cNvCxnSpPr/>
          <p:nvPr/>
        </p:nvCxnSpPr>
        <p:spPr bwMode="auto">
          <a:xfrm flipV="1">
            <a:off x="5616116" y="4149080"/>
            <a:ext cx="180020" cy="1944216"/>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7C4E8276-97D6-FDAA-B2FC-0F99BBC16E1E}"/>
              </a:ext>
            </a:extLst>
          </p:cNvPr>
          <p:cNvCxnSpPr>
            <a:cxnSpLocks/>
          </p:cNvCxnSpPr>
          <p:nvPr/>
        </p:nvCxnSpPr>
        <p:spPr bwMode="auto">
          <a:xfrm>
            <a:off x="5868144" y="4473116"/>
            <a:ext cx="540060" cy="64807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8" name="TextBox 17">
            <a:extLst>
              <a:ext uri="{FF2B5EF4-FFF2-40B4-BE49-F238E27FC236}">
                <a16:creationId xmlns:a16="http://schemas.microsoft.com/office/drawing/2014/main" id="{5BB26CFC-E729-C15F-021E-723DF2D678D7}"/>
              </a:ext>
            </a:extLst>
          </p:cNvPr>
          <p:cNvSpPr txBox="1"/>
          <p:nvPr/>
        </p:nvSpPr>
        <p:spPr>
          <a:xfrm>
            <a:off x="3167844" y="3435426"/>
            <a:ext cx="1728192" cy="646331"/>
          </a:xfrm>
          <a:prstGeom prst="rect">
            <a:avLst/>
          </a:prstGeom>
          <a:solidFill>
            <a:srgbClr val="FFC000"/>
          </a:solidFill>
        </p:spPr>
        <p:txBody>
          <a:bodyPr wrap="square" rtlCol="0">
            <a:spAutoFit/>
          </a:bodyPr>
          <a:lstStyle/>
          <a:p>
            <a:r>
              <a:rPr lang="en-US" dirty="0">
                <a:latin typeface="Trebuchet MS" panose="020B0603020202020204" pitchFamily="34" charset="0"/>
              </a:rPr>
              <a:t>Possible errors in loss</a:t>
            </a:r>
          </a:p>
        </p:txBody>
      </p:sp>
      <p:sp>
        <p:nvSpPr>
          <p:cNvPr id="19" name="Arrow: Down 18">
            <a:extLst>
              <a:ext uri="{FF2B5EF4-FFF2-40B4-BE49-F238E27FC236}">
                <a16:creationId xmlns:a16="http://schemas.microsoft.com/office/drawing/2014/main" id="{909E5F5B-9D63-640E-ECF5-2FCDCB6B0F4E}"/>
              </a:ext>
            </a:extLst>
          </p:cNvPr>
          <p:cNvSpPr/>
          <p:nvPr/>
        </p:nvSpPr>
        <p:spPr bwMode="auto">
          <a:xfrm rot="18174640">
            <a:off x="5113238" y="3894329"/>
            <a:ext cx="174326" cy="54006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0" name="TextBox 19">
            <a:extLst>
              <a:ext uri="{FF2B5EF4-FFF2-40B4-BE49-F238E27FC236}">
                <a16:creationId xmlns:a16="http://schemas.microsoft.com/office/drawing/2014/main" id="{EF1B8BC9-4AE8-04D8-8F15-4B31A2B9C843}"/>
              </a:ext>
            </a:extLst>
          </p:cNvPr>
          <p:cNvSpPr txBox="1"/>
          <p:nvPr/>
        </p:nvSpPr>
        <p:spPr>
          <a:xfrm>
            <a:off x="3023828" y="1069158"/>
            <a:ext cx="2119115" cy="923330"/>
          </a:xfrm>
          <a:prstGeom prst="rect">
            <a:avLst/>
          </a:prstGeom>
          <a:noFill/>
        </p:spPr>
        <p:txBody>
          <a:bodyPr wrap="square" rtlCol="0">
            <a:spAutoFit/>
          </a:bodyPr>
          <a:lstStyle/>
          <a:p>
            <a:r>
              <a:rPr lang="en-US" dirty="0">
                <a:latin typeface="Trebuchet MS" panose="020B0603020202020204" pitchFamily="34" charset="0"/>
              </a:rPr>
              <a:t>Here individual filament hysteresis = 0</a:t>
            </a:r>
          </a:p>
        </p:txBody>
      </p:sp>
    </p:spTree>
    <p:extLst>
      <p:ext uri="{BB962C8B-B14F-4D97-AF65-F5344CB8AC3E}">
        <p14:creationId xmlns:p14="http://schemas.microsoft.com/office/powerpoint/2010/main" val="414408792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78DFF-83CD-6312-8B76-D315D7682553}"/>
              </a:ext>
            </a:extLst>
          </p:cNvPr>
          <p:cNvSpPr>
            <a:spLocks noGrp="1"/>
          </p:cNvSpPr>
          <p:nvPr>
            <p:ph type="title"/>
          </p:nvPr>
        </p:nvSpPr>
        <p:spPr>
          <a:xfrm>
            <a:off x="611560" y="152636"/>
            <a:ext cx="7772400" cy="1143000"/>
          </a:xfrm>
        </p:spPr>
        <p:txBody>
          <a:bodyPr/>
          <a:lstStyle/>
          <a:p>
            <a:r>
              <a:rPr lang="en-US" sz="3200" dirty="0"/>
              <a:t>Loss of Selected MgB</a:t>
            </a:r>
            <a:r>
              <a:rPr lang="en-US" sz="3200" baseline="-25000" dirty="0"/>
              <a:t>2</a:t>
            </a:r>
            <a:r>
              <a:rPr lang="en-US" sz="3200" dirty="0"/>
              <a:t> strand over wide frequency range with various </a:t>
            </a:r>
            <a:r>
              <a:rPr lang="en-US" sz="3200" i="1" dirty="0"/>
              <a:t>B</a:t>
            </a:r>
            <a:r>
              <a:rPr lang="en-US" sz="3200" i="1" baseline="-25000" dirty="0"/>
              <a:t>a</a:t>
            </a:r>
            <a:r>
              <a:rPr lang="en-US" sz="3200" dirty="0"/>
              <a:t> (II)</a:t>
            </a:r>
            <a:endParaRPr lang="en-US" sz="3200" i="1" baseline="-25000"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A4C3A16-EDC5-994C-BAE1-14420AE5141A}"/>
                  </a:ext>
                </a:extLst>
              </p:cNvPr>
              <p:cNvGraphicFramePr>
                <a:graphicFrameLocks noGrp="1"/>
              </p:cNvGraphicFramePr>
              <p:nvPr/>
            </p:nvGraphicFramePr>
            <p:xfrm>
              <a:off x="143508" y="1412776"/>
              <a:ext cx="2081976" cy="4172903"/>
            </p:xfrm>
            <a:graphic>
              <a:graphicData uri="http://schemas.openxmlformats.org/drawingml/2006/table">
                <a:tbl>
                  <a:tblPr firstRow="1" firstCol="1" bandRow="1">
                    <a:tableStyleId>{5C22544A-7EE6-4342-B048-85BDC9FD1C3A}</a:tableStyleId>
                  </a:tblPr>
                  <a:tblGrid>
                    <a:gridCol w="898537">
                      <a:extLst>
                        <a:ext uri="{9D8B030D-6E8A-4147-A177-3AD203B41FA5}">
                          <a16:colId xmlns:a16="http://schemas.microsoft.com/office/drawing/2014/main" val="4075746135"/>
                        </a:ext>
                      </a:extLst>
                    </a:gridCol>
                    <a:gridCol w="1183439">
                      <a:extLst>
                        <a:ext uri="{9D8B030D-6E8A-4147-A177-3AD203B41FA5}">
                          <a16:colId xmlns:a16="http://schemas.microsoft.com/office/drawing/2014/main" val="3994412283"/>
                        </a:ext>
                      </a:extLst>
                    </a:gridCol>
                  </a:tblGrid>
                  <a:tr h="179958">
                    <a:tc>
                      <a:txBody>
                        <a:bodyPr/>
                        <a:lstStyle/>
                        <a:p>
                          <a:pPr marL="0" marR="0" algn="l">
                            <a:lnSpc>
                              <a:spcPct val="107000"/>
                            </a:lnSpc>
                            <a:spcBef>
                              <a:spcPts val="0"/>
                            </a:spcBef>
                            <a:spcAft>
                              <a:spcPts val="0"/>
                            </a:spcAft>
                          </a:pPr>
                          <a:r>
                            <a:rPr lang="en-US" sz="1200">
                              <a:effectLst/>
                            </a:rPr>
                            <a:t>Property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Conductor 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303123099"/>
                      </a:ext>
                    </a:extLst>
                  </a:tr>
                  <a:tr h="372940">
                    <a:tc>
                      <a:txBody>
                        <a:bodyPr/>
                        <a:lstStyle/>
                        <a:p>
                          <a:pPr marL="0" marR="0" algn="l">
                            <a:lnSpc>
                              <a:spcPct val="107000"/>
                            </a:lnSpc>
                            <a:spcBef>
                              <a:spcPts val="0"/>
                            </a:spcBef>
                            <a:spcAft>
                              <a:spcPts val="0"/>
                            </a:spcAft>
                          </a:pPr>
                          <a:r>
                            <a:rPr lang="en-US" sz="1200" dirty="0">
                              <a:effectLst/>
                            </a:rPr>
                            <a:t>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MgB</a:t>
                          </a:r>
                          <a:r>
                            <a:rPr lang="en-US" sz="1200" baseline="-25000">
                              <a:effectLst/>
                            </a:rPr>
                            <a:t>2</a:t>
                          </a:r>
                          <a:r>
                            <a:rPr lang="en-US" sz="1200">
                              <a:effectLst/>
                            </a:rPr>
                            <a:t>, Cu matrix, Cu shell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631757121"/>
                      </a:ext>
                    </a:extLst>
                  </a:tr>
                  <a:tr h="179958">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m,eff,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25664287"/>
                      </a:ext>
                    </a:extLst>
                  </a:tr>
                  <a:tr h="179958">
                    <a:tc>
                      <a:txBody>
                        <a:bodyPr/>
                        <a:lstStyle/>
                        <a:p>
                          <a:pPr marL="0" marR="0" algn="l">
                            <a:lnSpc>
                              <a:spcPct val="107000"/>
                            </a:lnSpc>
                            <a:spcBef>
                              <a:spcPts val="0"/>
                            </a:spcBef>
                            <a:spcAft>
                              <a:spcPts val="0"/>
                            </a:spcAft>
                          </a:pPr>
                          <a:r>
                            <a:rPr lang="en-US" sz="1200">
                              <a:effectLst/>
                            </a:rPr>
                            <a:t>L</a:t>
                          </a:r>
                          <a:r>
                            <a:rPr lang="en-US" sz="1200" baseline="-25000">
                              <a:effectLst/>
                            </a:rPr>
                            <a:t>p</a:t>
                          </a:r>
                          <a:r>
                            <a:rPr lang="en-US" sz="1200">
                              <a:effectLst/>
                            </a:rPr>
                            <a:t>, cm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810449327"/>
                      </a:ext>
                    </a:extLst>
                  </a:tr>
                  <a:tr h="179958">
                    <a:tc>
                      <a:txBody>
                        <a:bodyPr/>
                        <a:lstStyle/>
                        <a:p>
                          <a:pPr marL="0" marR="0" algn="l">
                            <a:lnSpc>
                              <a:spcPct val="107000"/>
                            </a:lnSpc>
                            <a:spcBef>
                              <a:spcPts val="0"/>
                            </a:spcBef>
                            <a:spcAft>
                              <a:spcPts val="0"/>
                            </a:spcAft>
                          </a:pPr>
                          <a:r>
                            <a:rPr lang="en-US" sz="1200">
                              <a:effectLst/>
                            </a:rPr>
                            <a:t>X,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9613028"/>
                      </a:ext>
                    </a:extLst>
                  </a:tr>
                  <a:tr h="179958">
                    <a:tc>
                      <a:txBody>
                        <a:bodyPr/>
                        <a:lstStyle/>
                        <a:p>
                          <a:pPr marL="0" marR="0" algn="l">
                            <a:lnSpc>
                              <a:spcPct val="107000"/>
                            </a:lnSpc>
                            <a:spcBef>
                              <a:spcPts val="0"/>
                            </a:spcBef>
                            <a:spcAft>
                              <a:spcPts val="0"/>
                            </a:spcAft>
                          </a:pPr>
                          <a:r>
                            <a:rPr lang="en-US" sz="1200">
                              <a:effectLst/>
                              <a:sym typeface="Symbol" panose="05050102010706020507" pitchFamily="18" charset="2"/>
                            </a:rPr>
                            <a: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8699983"/>
                      </a:ext>
                    </a:extLst>
                  </a:tr>
                  <a:tr h="179958">
                    <a:tc>
                      <a:txBody>
                        <a:bodyPr/>
                        <a:lstStyle/>
                        <a:p>
                          <a:pPr marL="0" marR="0" algn="l">
                            <a:lnSpc>
                              <a:spcPct val="107000"/>
                            </a:lnSpc>
                            <a:spcBef>
                              <a:spcPts val="0"/>
                            </a:spcBef>
                            <a:spcAft>
                              <a:spcPts val="0"/>
                            </a:spcAft>
                          </a:pPr>
                          <a:r>
                            <a:rPr lang="en-US" sz="1200">
                              <a:effectLst/>
                            </a:rPr>
                            <a:t>R</a:t>
                          </a:r>
                          <a:r>
                            <a:rPr lang="en-US" sz="1200" baseline="-25000">
                              <a:effectLst/>
                            </a:rPr>
                            <a:t>0</a:t>
                          </a:r>
                          <a:r>
                            <a:rPr lang="en-US" sz="1200">
                              <a:effectLst/>
                            </a:rPr>
                            <a:t>,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28952065"/>
                      </a:ext>
                    </a:extLst>
                  </a:tr>
                  <a:tr h="179958">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s</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1389377"/>
                      </a:ext>
                    </a:extLst>
                  </a:tr>
                  <a:tr h="179958">
                    <a:tc>
                      <a:txBody>
                        <a:bodyPr/>
                        <a:lstStyle/>
                        <a:p>
                          <a:pPr marL="0" marR="0" algn="l">
                            <a:lnSpc>
                              <a:spcPct val="107000"/>
                            </a:lnSpc>
                            <a:spcBef>
                              <a:spcPts val="0"/>
                            </a:spcBef>
                            <a:spcAft>
                              <a:spcPts val="0"/>
                            </a:spcAft>
                          </a:pPr>
                          <a:r>
                            <a:rPr lang="en-US" sz="1200">
                              <a:effectLst/>
                            </a:rPr>
                            <a:t>d</a:t>
                          </a:r>
                          <a:r>
                            <a:rPr lang="en-US" sz="1200" baseline="-25000">
                              <a:effectLst/>
                            </a:rPr>
                            <a:t>f</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566260"/>
                      </a:ext>
                    </a:extLst>
                  </a:tr>
                  <a:tr h="179958">
                    <a:tc>
                      <a:txBody>
                        <a:bodyPr/>
                        <a:lstStyle/>
                        <a:p>
                          <a:pPr marL="0" marR="0" algn="l">
                            <a:lnSpc>
                              <a:spcPct val="107000"/>
                            </a:lnSpc>
                            <a:spcBef>
                              <a:spcPts val="0"/>
                            </a:spcBef>
                            <a:spcAft>
                              <a:spcPts val="0"/>
                            </a:spcAft>
                          </a:pPr>
                          <a:r>
                            <a:rPr lang="en-US" sz="1200">
                              <a:effectLst/>
                            </a:rPr>
                            <a:t>J</a:t>
                          </a:r>
                          <a:r>
                            <a:rPr lang="en-US" sz="1200" baseline="-25000">
                              <a:effectLst/>
                            </a:rPr>
                            <a:t>c</a:t>
                          </a:r>
                          <a:r>
                            <a:rPr lang="en-US" sz="1200">
                              <a:effectLst/>
                            </a:rPr>
                            <a:t>, A/m</a:t>
                          </a:r>
                          <a:r>
                            <a:rPr lang="en-US" sz="1200" baseline="300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4.6E+9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387915288"/>
                      </a:ext>
                    </a:extLst>
                  </a:tr>
                  <a:tr h="179958">
                    <a:tc>
                      <a:txBody>
                        <a:bodyPr/>
                        <a:lstStyle/>
                        <a:p>
                          <a:pPr marL="0" marR="0" algn="l">
                            <a:lnSpc>
                              <a:spcPct val="107000"/>
                            </a:lnSpc>
                            <a:spcBef>
                              <a:spcPts val="0"/>
                            </a:spcBef>
                            <a:spcAft>
                              <a:spcPts val="0"/>
                            </a:spcAft>
                          </a:pPr>
                          <a:r>
                            <a:rPr lang="en-US" sz="1200">
                              <a:effectLst/>
                            </a:rPr>
                            <a:t>B</a:t>
                          </a:r>
                          <a:r>
                            <a:rPr lang="en-US" sz="1200" baseline="-25000">
                              <a:effectLst/>
                            </a:rPr>
                            <a:t>0</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024167070"/>
                      </a:ext>
                    </a:extLst>
                  </a:tr>
                  <a:tr h="179958">
                    <a:tc>
                      <a:txBody>
                        <a:bodyPr/>
                        <a:lstStyle/>
                        <a:p>
                          <a:pPr marL="0" marR="0" algn="l">
                            <a:lnSpc>
                              <a:spcPct val="107000"/>
                            </a:lnSpc>
                            <a:spcBef>
                              <a:spcPts val="0"/>
                            </a:spcBef>
                            <a:spcAft>
                              <a:spcPts val="0"/>
                            </a:spcAft>
                          </a:pPr>
                          <a:r>
                            <a:rPr lang="en-US" sz="1200">
                              <a:effectLst/>
                            </a:rPr>
                            <a:t>B</a:t>
                          </a:r>
                          <a:r>
                            <a:rPr lang="en-US" sz="1200" baseline="-25000">
                              <a:effectLst/>
                            </a:rPr>
                            <a:t>p</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0.092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5220757"/>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c1</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667830581"/>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c2</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78.1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50890863"/>
                      </a:ext>
                    </a:extLst>
                  </a:tr>
                  <a:tr h="179958">
                    <a:tc>
                      <a:txBody>
                        <a:bodyPr/>
                        <a:lstStyle/>
                        <a:p>
                          <a:pPr marL="0" marR="0" algn="l">
                            <a:lnSpc>
                              <a:spcPct val="107000"/>
                            </a:lnSpc>
                            <a:spcBef>
                              <a:spcPts val="0"/>
                            </a:spcBef>
                            <a:spcAft>
                              <a:spcPts val="0"/>
                            </a:spcAft>
                          </a:pPr>
                          <a:r>
                            <a:rPr lang="en-US" sz="1200">
                              <a:effectLst/>
                            </a:rPr>
                            <a:t>f</a:t>
                          </a:r>
                          <a:r>
                            <a:rPr lang="en-US" sz="1200" baseline="-25000">
                              <a:effectLst/>
                            </a:rPr>
                            <a:t>cs</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1,952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861835250"/>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m:t>
                                      </m:r>
                                      <m:r>
                                        <a:rPr lang="en-US" sz="1200">
                                          <a:effectLst/>
                                          <a:latin typeface="Cambria Math" panose="02040503050406030204" pitchFamily="18" charset="0"/>
                                        </a:rPr>
                                        <m:t>1</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34.2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078776039"/>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m:t>
                                      </m:r>
                                      <m:r>
                                        <a:rPr lang="en-US" sz="1200">
                                          <a:effectLst/>
                                          <a:latin typeface="Cambria Math" panose="02040503050406030204" pitchFamily="18" charset="0"/>
                                        </a:rPr>
                                        <m:t>2</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173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727025322"/>
                      </a:ext>
                    </a:extLst>
                  </a:tr>
                  <a:tr h="21539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𝑓𝑐𝑠</m:t>
                                      </m:r>
                                    </m:sub>
                                  </m:sSub>
                                </m:e>
                              </m:acc>
                            </m:oMath>
                          </a14:m>
                          <a:r>
                            <a:rPr lang="en-US" sz="1200">
                              <a:effectLst/>
                            </a:rPr>
                            <a:t>, 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4,335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55500898"/>
                      </a:ext>
                    </a:extLst>
                  </a:tr>
                  <a:tr h="184216">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𝑐</m:t>
                                      </m:r>
                                    </m:sub>
                                  </m:sSub>
                                </m:e>
                              </m:acc>
                            </m:oMath>
                          </a14:m>
                          <a:r>
                            <a:rPr lang="en-US" sz="1200">
                              <a:effectLst/>
                            </a:rPr>
                            <a:t>, T/s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2.0 (0.9)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424730051"/>
                      </a:ext>
                    </a:extLst>
                  </a:tr>
                  <a:tr h="392038">
                    <a:tc>
                      <a:txBody>
                        <a:bodyPr/>
                        <a:lstStyle/>
                        <a:p>
                          <a:pPr marL="0" marR="0" algn="l">
                            <a:lnSpc>
                              <a:spcPct val="107000"/>
                            </a:lnSpc>
                            <a:spcBef>
                              <a:spcPts val="0"/>
                            </a:spcBef>
                            <a:spcAft>
                              <a:spcPts val="0"/>
                            </a:spcAft>
                          </a:pPr>
                          <a14:m>
                            <m:oMath xmlns:m="http://schemas.openxmlformats.org/officeDocument/2006/math">
                              <m:acc>
                                <m:accPr>
                                  <m:chr m:val="̇"/>
                                  <m:ctrlPr>
                                    <a:rPr lang="en-US" sz="1200" i="1">
                                      <a:effectLst/>
                                      <a:latin typeface="Cambria Math" panose="02040503050406030204" pitchFamily="18" charset="0"/>
                                    </a:rPr>
                                  </m:ctrlPr>
                                </m:accPr>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𝐵</m:t>
                                      </m:r>
                                    </m:e>
                                    <m:sub>
                                      <m:r>
                                        <a:rPr lang="en-US" sz="1200">
                                          <a:effectLst/>
                                          <a:latin typeface="Cambria Math" panose="02040503050406030204" pitchFamily="18" charset="0"/>
                                        </a:rPr>
                                        <m:t>𝑐</m:t>
                                      </m:r>
                                      <m:r>
                                        <a:rPr lang="en-US" sz="1200">
                                          <a:effectLst/>
                                          <a:latin typeface="Cambria Math" panose="02040503050406030204" pitchFamily="18" charset="0"/>
                                        </a:rPr>
                                        <m:t>,</m:t>
                                      </m:r>
                                      <m:r>
                                        <a:rPr lang="en-US" sz="1200">
                                          <a:effectLst/>
                                          <a:latin typeface="Cambria Math" panose="02040503050406030204" pitchFamily="18" charset="0"/>
                                        </a:rPr>
                                        <m:t>𝑠</m:t>
                                      </m:r>
                                    </m:sub>
                                  </m:sSub>
                                </m:e>
                              </m:acc>
                            </m:oMath>
                          </a14:m>
                          <a:r>
                            <a:rPr lang="en-US" sz="1200">
                              <a:effectLst/>
                            </a:rPr>
                            <a:t>, T/s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dirty="0">
                              <a:effectLst/>
                            </a:rPr>
                            <a:t>20.0 (9.0)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99413011"/>
                      </a:ext>
                    </a:extLst>
                  </a:tr>
                </a:tbl>
              </a:graphicData>
            </a:graphic>
          </p:graphicFrame>
        </mc:Choice>
        <mc:Fallback xmlns="">
          <p:graphicFrame>
            <p:nvGraphicFramePr>
              <p:cNvPr id="5" name="Table 4">
                <a:extLst>
                  <a:ext uri="{FF2B5EF4-FFF2-40B4-BE49-F238E27FC236}">
                    <a16:creationId xmlns:a16="http://schemas.microsoft.com/office/drawing/2014/main" id="{8A4C3A16-EDC5-994C-BAE1-14420AE5141A}"/>
                  </a:ext>
                </a:extLst>
              </p:cNvPr>
              <p:cNvGraphicFramePr>
                <a:graphicFrameLocks noGrp="1"/>
              </p:cNvGraphicFramePr>
              <p:nvPr/>
            </p:nvGraphicFramePr>
            <p:xfrm>
              <a:off x="143508" y="1412776"/>
              <a:ext cx="2081976" cy="4181477"/>
            </p:xfrm>
            <a:graphic>
              <a:graphicData uri="http://schemas.openxmlformats.org/drawingml/2006/table">
                <a:tbl>
                  <a:tblPr firstRow="1" firstCol="1" bandRow="1">
                    <a:tableStyleId>{5C22544A-7EE6-4342-B048-85BDC9FD1C3A}</a:tableStyleId>
                  </a:tblPr>
                  <a:tblGrid>
                    <a:gridCol w="898537">
                      <a:extLst>
                        <a:ext uri="{9D8B030D-6E8A-4147-A177-3AD203B41FA5}">
                          <a16:colId xmlns:a16="http://schemas.microsoft.com/office/drawing/2014/main" val="4075746135"/>
                        </a:ext>
                      </a:extLst>
                    </a:gridCol>
                    <a:gridCol w="1183439">
                      <a:extLst>
                        <a:ext uri="{9D8B030D-6E8A-4147-A177-3AD203B41FA5}">
                          <a16:colId xmlns:a16="http://schemas.microsoft.com/office/drawing/2014/main" val="3994412283"/>
                        </a:ext>
                      </a:extLst>
                    </a:gridCol>
                  </a:tblGrid>
                  <a:tr h="182499">
                    <a:tc>
                      <a:txBody>
                        <a:bodyPr/>
                        <a:lstStyle/>
                        <a:p>
                          <a:pPr marL="0" marR="0" algn="l">
                            <a:lnSpc>
                              <a:spcPct val="107000"/>
                            </a:lnSpc>
                            <a:spcBef>
                              <a:spcPts val="0"/>
                            </a:spcBef>
                            <a:spcAft>
                              <a:spcPts val="0"/>
                            </a:spcAft>
                          </a:pPr>
                          <a:r>
                            <a:rPr lang="en-US" sz="1200">
                              <a:effectLst/>
                            </a:rPr>
                            <a:t>Property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Conductor 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303123099"/>
                      </a:ext>
                    </a:extLst>
                  </a:tr>
                  <a:tr h="378206">
                    <a:tc>
                      <a:txBody>
                        <a:bodyPr/>
                        <a:lstStyle/>
                        <a:p>
                          <a:pPr marL="0" marR="0" algn="l">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l">
                            <a:lnSpc>
                              <a:spcPct val="107000"/>
                            </a:lnSpc>
                            <a:spcBef>
                              <a:spcPts val="0"/>
                            </a:spcBef>
                            <a:spcAft>
                              <a:spcPts val="0"/>
                            </a:spcAft>
                          </a:pPr>
                          <a:r>
                            <a:rPr lang="en-US" sz="1200">
                              <a:effectLst/>
                            </a:rPr>
                            <a:t>MgB</a:t>
                          </a:r>
                          <a:r>
                            <a:rPr lang="en-US" sz="1200" baseline="-25000">
                              <a:effectLst/>
                            </a:rPr>
                            <a:t>2</a:t>
                          </a:r>
                          <a:r>
                            <a:rPr lang="en-US" sz="1200">
                              <a:effectLst/>
                            </a:rPr>
                            <a:t>, Cu matrix, Cu shell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631757121"/>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m,eff,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25664287"/>
                      </a:ext>
                    </a:extLst>
                  </a:tr>
                  <a:tr h="182499">
                    <a:tc>
                      <a:txBody>
                        <a:bodyPr/>
                        <a:lstStyle/>
                        <a:p>
                          <a:pPr marL="0" marR="0" algn="l">
                            <a:lnSpc>
                              <a:spcPct val="107000"/>
                            </a:lnSpc>
                            <a:spcBef>
                              <a:spcPts val="0"/>
                            </a:spcBef>
                            <a:spcAft>
                              <a:spcPts val="0"/>
                            </a:spcAft>
                          </a:pPr>
                          <a:r>
                            <a:rPr lang="en-US" sz="1200">
                              <a:effectLst/>
                            </a:rPr>
                            <a:t>L</a:t>
                          </a:r>
                          <a:r>
                            <a:rPr lang="en-US" sz="1200" baseline="-25000">
                              <a:effectLst/>
                            </a:rPr>
                            <a:t>p</a:t>
                          </a:r>
                          <a:r>
                            <a:rPr lang="en-US" sz="1200">
                              <a:effectLst/>
                            </a:rPr>
                            <a:t>, cm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810449327"/>
                      </a:ext>
                    </a:extLst>
                  </a:tr>
                  <a:tr h="182499">
                    <a:tc>
                      <a:txBody>
                        <a:bodyPr/>
                        <a:lstStyle/>
                        <a:p>
                          <a:pPr marL="0" marR="0" algn="l">
                            <a:lnSpc>
                              <a:spcPct val="107000"/>
                            </a:lnSpc>
                            <a:spcBef>
                              <a:spcPts val="0"/>
                            </a:spcBef>
                            <a:spcAft>
                              <a:spcPts val="0"/>
                            </a:spcAft>
                          </a:pPr>
                          <a:r>
                            <a:rPr lang="en-US" sz="1200">
                              <a:effectLst/>
                            </a:rPr>
                            <a:t>X,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9613028"/>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68699983"/>
                      </a:ext>
                    </a:extLst>
                  </a:tr>
                  <a:tr h="182499">
                    <a:tc>
                      <a:txBody>
                        <a:bodyPr/>
                        <a:lstStyle/>
                        <a:p>
                          <a:pPr marL="0" marR="0" algn="l">
                            <a:lnSpc>
                              <a:spcPct val="107000"/>
                            </a:lnSpc>
                            <a:spcBef>
                              <a:spcPts val="0"/>
                            </a:spcBef>
                            <a:spcAft>
                              <a:spcPts val="0"/>
                            </a:spcAft>
                          </a:pPr>
                          <a:r>
                            <a:rPr lang="en-US" sz="1200">
                              <a:effectLst/>
                            </a:rPr>
                            <a:t>R</a:t>
                          </a:r>
                          <a:r>
                            <a:rPr lang="en-US" sz="1200" baseline="-25000">
                              <a:effectLst/>
                            </a:rPr>
                            <a:t>0</a:t>
                          </a:r>
                          <a:r>
                            <a:rPr lang="en-US" sz="1200">
                              <a:effectLst/>
                            </a:rPr>
                            <a:t>, mm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28952065"/>
                      </a:ext>
                    </a:extLst>
                  </a:tr>
                  <a:tr h="182499">
                    <a:tc>
                      <a:txBody>
                        <a:bodyPr/>
                        <a:lstStyle/>
                        <a:p>
                          <a:pPr marL="0" marR="0" algn="l">
                            <a:lnSpc>
                              <a:spcPct val="107000"/>
                            </a:lnSpc>
                            <a:spcBef>
                              <a:spcPts val="0"/>
                            </a:spcBef>
                            <a:spcAft>
                              <a:spcPts val="0"/>
                            </a:spcAft>
                          </a:pPr>
                          <a:r>
                            <a:rPr lang="en-US" sz="1200">
                              <a:effectLst/>
                              <a:sym typeface="Symbol" panose="05050102010706020507" pitchFamily="18" charset="2"/>
                            </a:rPr>
                            <a:t></a:t>
                          </a:r>
                          <a:r>
                            <a:rPr lang="en-US" sz="1200" baseline="-25000">
                              <a:effectLst/>
                            </a:rPr>
                            <a:t>s</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1.54E-10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1389377"/>
                      </a:ext>
                    </a:extLst>
                  </a:tr>
                  <a:tr h="182499">
                    <a:tc>
                      <a:txBody>
                        <a:bodyPr/>
                        <a:lstStyle/>
                        <a:p>
                          <a:pPr marL="0" marR="0" algn="l">
                            <a:lnSpc>
                              <a:spcPct val="107000"/>
                            </a:lnSpc>
                            <a:spcBef>
                              <a:spcPts val="0"/>
                            </a:spcBef>
                            <a:spcAft>
                              <a:spcPts val="0"/>
                            </a:spcAft>
                          </a:pPr>
                          <a:r>
                            <a:rPr lang="en-US" sz="1200">
                              <a:effectLst/>
                            </a:rPr>
                            <a:t>d</a:t>
                          </a:r>
                          <a:r>
                            <a:rPr lang="en-US" sz="1200" baseline="-25000">
                              <a:effectLst/>
                            </a:rPr>
                            <a:t>f</a:t>
                          </a:r>
                          <a:r>
                            <a:rPr lang="en-US" sz="1200">
                              <a:effectLst/>
                            </a:rPr>
                            <a:t>, </a:t>
                          </a:r>
                          <a:r>
                            <a:rPr lang="en-US" sz="1200">
                              <a:effectLst/>
                              <a:sym typeface="Symbol" panose="05050102010706020507" pitchFamily="18" charset="2"/>
                            </a:rPr>
                            <a:t></a:t>
                          </a:r>
                          <a:r>
                            <a:rPr lang="en-US" sz="1200">
                              <a:effectLst/>
                            </a:rPr>
                            <a:t>m</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11566260"/>
                      </a:ext>
                    </a:extLst>
                  </a:tr>
                  <a:tr h="182499">
                    <a:tc>
                      <a:txBody>
                        <a:bodyPr/>
                        <a:lstStyle/>
                        <a:p>
                          <a:pPr marL="0" marR="0" algn="l">
                            <a:lnSpc>
                              <a:spcPct val="107000"/>
                            </a:lnSpc>
                            <a:spcBef>
                              <a:spcPts val="0"/>
                            </a:spcBef>
                            <a:spcAft>
                              <a:spcPts val="0"/>
                            </a:spcAft>
                          </a:pPr>
                          <a:r>
                            <a:rPr lang="en-US" sz="1200">
                              <a:effectLst/>
                            </a:rPr>
                            <a:t>J</a:t>
                          </a:r>
                          <a:r>
                            <a:rPr lang="en-US" sz="1200" baseline="-25000">
                              <a:effectLst/>
                            </a:rPr>
                            <a:t>c</a:t>
                          </a:r>
                          <a:r>
                            <a:rPr lang="en-US" sz="1200">
                              <a:effectLst/>
                            </a:rPr>
                            <a:t>, A/m</a:t>
                          </a:r>
                          <a:r>
                            <a:rPr lang="en-US" sz="1200" baseline="300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4.6E+9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387915288"/>
                      </a:ext>
                    </a:extLst>
                  </a:tr>
                  <a:tr h="182499">
                    <a:tc>
                      <a:txBody>
                        <a:bodyPr/>
                        <a:lstStyle/>
                        <a:p>
                          <a:pPr marL="0" marR="0" algn="l">
                            <a:lnSpc>
                              <a:spcPct val="107000"/>
                            </a:lnSpc>
                            <a:spcBef>
                              <a:spcPts val="0"/>
                            </a:spcBef>
                            <a:spcAft>
                              <a:spcPts val="0"/>
                            </a:spcAft>
                          </a:pPr>
                          <a:r>
                            <a:rPr lang="en-US" sz="1200">
                              <a:effectLst/>
                            </a:rPr>
                            <a:t>B</a:t>
                          </a:r>
                          <a:r>
                            <a:rPr lang="en-US" sz="1200" baseline="-25000">
                              <a:effectLst/>
                            </a:rPr>
                            <a:t>0</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3024167070"/>
                      </a:ext>
                    </a:extLst>
                  </a:tr>
                  <a:tr h="182499">
                    <a:tc>
                      <a:txBody>
                        <a:bodyPr/>
                        <a:lstStyle/>
                        <a:p>
                          <a:pPr marL="0" marR="0" algn="l">
                            <a:lnSpc>
                              <a:spcPct val="107000"/>
                            </a:lnSpc>
                            <a:spcBef>
                              <a:spcPts val="0"/>
                            </a:spcBef>
                            <a:spcAft>
                              <a:spcPts val="0"/>
                            </a:spcAft>
                          </a:pPr>
                          <a:r>
                            <a:rPr lang="en-US" sz="1200">
                              <a:effectLst/>
                            </a:rPr>
                            <a:t>B</a:t>
                          </a:r>
                          <a:r>
                            <a:rPr lang="en-US" sz="1200" baseline="-25000">
                              <a:effectLst/>
                            </a:rPr>
                            <a:t>p</a:t>
                          </a:r>
                          <a:r>
                            <a:rPr lang="en-US" sz="1200">
                              <a:effectLst/>
                            </a:rPr>
                            <a:t>, 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0.092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5220757"/>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c1</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15.4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667830581"/>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c2</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78.1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50890863"/>
                      </a:ext>
                    </a:extLst>
                  </a:tr>
                  <a:tr h="182499">
                    <a:tc>
                      <a:txBody>
                        <a:bodyPr/>
                        <a:lstStyle/>
                        <a:p>
                          <a:pPr marL="0" marR="0" algn="l">
                            <a:lnSpc>
                              <a:spcPct val="107000"/>
                            </a:lnSpc>
                            <a:spcBef>
                              <a:spcPts val="0"/>
                            </a:spcBef>
                            <a:spcAft>
                              <a:spcPts val="0"/>
                            </a:spcAft>
                          </a:pPr>
                          <a:r>
                            <a:rPr lang="en-US" sz="1200">
                              <a:effectLst/>
                            </a:rPr>
                            <a:t>f</a:t>
                          </a:r>
                          <a:r>
                            <a:rPr lang="en-US" sz="1200" baseline="-25000">
                              <a:effectLst/>
                            </a:rPr>
                            <a:t>cs</a:t>
                          </a:r>
                          <a:r>
                            <a:rPr lang="en-US" sz="1200">
                              <a:effectLst/>
                            </a:rPr>
                            <a:t>, Hz</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tc>
                      <a:txBody>
                        <a:bodyPr/>
                        <a:lstStyle/>
                        <a:p>
                          <a:pPr marL="0" marR="0" algn="ctr">
                            <a:lnSpc>
                              <a:spcPct val="107000"/>
                            </a:lnSpc>
                            <a:spcBef>
                              <a:spcPts val="0"/>
                            </a:spcBef>
                            <a:spcAft>
                              <a:spcPts val="0"/>
                            </a:spcAft>
                          </a:pPr>
                          <a:r>
                            <a:rPr lang="en-US" sz="1200">
                              <a:effectLst/>
                            </a:rPr>
                            <a:t>1,952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861835250"/>
                      </a:ext>
                    </a:extLst>
                  </a:tr>
                  <a:tr h="221298">
                    <a:tc>
                      <a:txBody>
                        <a:bodyPr/>
                        <a:lstStyle/>
                        <a:p>
                          <a:endParaRPr lang="en-US"/>
                        </a:p>
                      </a:txBody>
                      <a:tcPr marL="67625" marR="67625" marT="0" marB="0" anchor="b">
                        <a:blipFill>
                          <a:blip r:embed="rId3"/>
                          <a:stretch>
                            <a:fillRect l="-676" t="-1358333" r="-134459" b="-511111"/>
                          </a:stretch>
                        </a:blipFill>
                      </a:tcPr>
                    </a:tc>
                    <a:tc>
                      <a:txBody>
                        <a:bodyPr/>
                        <a:lstStyle/>
                        <a:p>
                          <a:pPr marL="0" marR="0" algn="ctr">
                            <a:lnSpc>
                              <a:spcPct val="107000"/>
                            </a:lnSpc>
                            <a:spcBef>
                              <a:spcPts val="0"/>
                            </a:spcBef>
                            <a:spcAft>
                              <a:spcPts val="0"/>
                            </a:spcAft>
                          </a:pPr>
                          <a:r>
                            <a:rPr lang="en-US" sz="1200">
                              <a:effectLst/>
                            </a:rPr>
                            <a:t>34.2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078776039"/>
                      </a:ext>
                    </a:extLst>
                  </a:tr>
                  <a:tr h="221298">
                    <a:tc>
                      <a:txBody>
                        <a:bodyPr/>
                        <a:lstStyle/>
                        <a:p>
                          <a:endParaRPr lang="en-US"/>
                        </a:p>
                      </a:txBody>
                      <a:tcPr marL="67625" marR="67625" marT="0" marB="0" anchor="b">
                        <a:blipFill>
                          <a:blip r:embed="rId3"/>
                          <a:stretch>
                            <a:fillRect l="-676" t="-1418919" r="-134459" b="-397297"/>
                          </a:stretch>
                        </a:blipFill>
                      </a:tcPr>
                    </a:tc>
                    <a:tc>
                      <a:txBody>
                        <a:bodyPr/>
                        <a:lstStyle/>
                        <a:p>
                          <a:pPr marL="0" marR="0" algn="ctr">
                            <a:lnSpc>
                              <a:spcPct val="107000"/>
                            </a:lnSpc>
                            <a:spcBef>
                              <a:spcPts val="0"/>
                            </a:spcBef>
                            <a:spcAft>
                              <a:spcPts val="0"/>
                            </a:spcAft>
                          </a:pPr>
                          <a:r>
                            <a:rPr lang="en-US" sz="1200">
                              <a:effectLst/>
                            </a:rPr>
                            <a:t>173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1727025322"/>
                      </a:ext>
                    </a:extLst>
                  </a:tr>
                  <a:tr h="221298">
                    <a:tc>
                      <a:txBody>
                        <a:bodyPr/>
                        <a:lstStyle/>
                        <a:p>
                          <a:endParaRPr lang="en-US"/>
                        </a:p>
                      </a:txBody>
                      <a:tcPr marL="67625" marR="67625" marT="0" marB="0" anchor="b">
                        <a:blipFill>
                          <a:blip r:embed="rId3"/>
                          <a:stretch>
                            <a:fillRect l="-676" t="-1561111" r="-134459" b="-308333"/>
                          </a:stretch>
                        </a:blipFill>
                      </a:tcPr>
                    </a:tc>
                    <a:tc>
                      <a:txBody>
                        <a:bodyPr/>
                        <a:lstStyle/>
                        <a:p>
                          <a:pPr marL="0" marR="0" algn="ctr">
                            <a:lnSpc>
                              <a:spcPct val="107000"/>
                            </a:lnSpc>
                            <a:spcBef>
                              <a:spcPts val="0"/>
                            </a:spcBef>
                            <a:spcAft>
                              <a:spcPts val="0"/>
                            </a:spcAft>
                          </a:pPr>
                          <a:r>
                            <a:rPr lang="en-US" sz="1200">
                              <a:effectLst/>
                            </a:rPr>
                            <a:t>4,335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855500898"/>
                      </a:ext>
                    </a:extLst>
                  </a:tr>
                  <a:tr h="186817">
                    <a:tc>
                      <a:txBody>
                        <a:bodyPr/>
                        <a:lstStyle/>
                        <a:p>
                          <a:endParaRPr lang="en-US"/>
                        </a:p>
                      </a:txBody>
                      <a:tcPr marL="67625" marR="67625" marT="0" marB="0" anchor="b">
                        <a:blipFill>
                          <a:blip r:embed="rId3"/>
                          <a:stretch>
                            <a:fillRect l="-676" t="-1929032" r="-134459" b="-258065"/>
                          </a:stretch>
                        </a:blipFill>
                      </a:tcPr>
                    </a:tc>
                    <a:tc>
                      <a:txBody>
                        <a:bodyPr/>
                        <a:lstStyle/>
                        <a:p>
                          <a:pPr marL="0" marR="0" algn="ctr">
                            <a:lnSpc>
                              <a:spcPct val="107000"/>
                            </a:lnSpc>
                            <a:spcBef>
                              <a:spcPts val="0"/>
                            </a:spcBef>
                            <a:spcAft>
                              <a:spcPts val="0"/>
                            </a:spcAft>
                          </a:pPr>
                          <a:r>
                            <a:rPr lang="en-US" sz="1200">
                              <a:effectLst/>
                            </a:rPr>
                            <a:t>2.0 (0.9)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424730051"/>
                      </a:ext>
                    </a:extLst>
                  </a:tr>
                  <a:tr h="397574">
                    <a:tc>
                      <a:txBody>
                        <a:bodyPr/>
                        <a:lstStyle/>
                        <a:p>
                          <a:endParaRPr lang="en-US"/>
                        </a:p>
                      </a:txBody>
                      <a:tcPr marL="67625" marR="67625" marT="0" marB="0" anchor="b">
                        <a:blipFill>
                          <a:blip r:embed="rId3"/>
                          <a:stretch>
                            <a:fillRect l="-676" t="-967692" r="-134459" b="-23077"/>
                          </a:stretch>
                        </a:blipFill>
                      </a:tcPr>
                    </a:tc>
                    <a:tc>
                      <a:txBody>
                        <a:bodyPr/>
                        <a:lstStyle/>
                        <a:p>
                          <a:pPr marL="0" marR="0" algn="ctr">
                            <a:lnSpc>
                              <a:spcPct val="107000"/>
                            </a:lnSpc>
                            <a:spcBef>
                              <a:spcPts val="0"/>
                            </a:spcBef>
                            <a:spcAft>
                              <a:spcPts val="0"/>
                            </a:spcAft>
                          </a:pPr>
                          <a:r>
                            <a:rPr lang="en-US" sz="1200" dirty="0">
                              <a:effectLst/>
                            </a:rPr>
                            <a:t>20.0 (9.0)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625" marR="67625" marT="0" marB="0" anchor="b"/>
                    </a:tc>
                    <a:extLst>
                      <a:ext uri="{0D108BD9-81ED-4DB2-BD59-A6C34878D82A}">
                        <a16:rowId xmlns:a16="http://schemas.microsoft.com/office/drawing/2014/main" val="2299413011"/>
                      </a:ext>
                    </a:extLst>
                  </a:tr>
                </a:tbl>
              </a:graphicData>
            </a:graphic>
          </p:graphicFrame>
        </mc:Fallback>
      </mc:AlternateContent>
      <p:pic>
        <p:nvPicPr>
          <p:cNvPr id="3" name="Picture 2">
            <a:extLst>
              <a:ext uri="{FF2B5EF4-FFF2-40B4-BE49-F238E27FC236}">
                <a16:creationId xmlns:a16="http://schemas.microsoft.com/office/drawing/2014/main" id="{12D47A75-4B61-D418-83F8-CF3E8831CE85}"/>
              </a:ext>
            </a:extLst>
          </p:cNvPr>
          <p:cNvPicPr>
            <a:picLocks noChangeAspect="1"/>
          </p:cNvPicPr>
          <p:nvPr/>
        </p:nvPicPr>
        <p:blipFill>
          <a:blip r:embed="rId4"/>
          <a:stretch>
            <a:fillRect/>
          </a:stretch>
        </p:blipFill>
        <p:spPr>
          <a:xfrm>
            <a:off x="5048126" y="1295636"/>
            <a:ext cx="3852428" cy="2987812"/>
          </a:xfrm>
          <a:prstGeom prst="rect">
            <a:avLst/>
          </a:prstGeom>
        </p:spPr>
      </p:pic>
      <p:pic>
        <p:nvPicPr>
          <p:cNvPr id="6" name="Picture 5">
            <a:extLst>
              <a:ext uri="{FF2B5EF4-FFF2-40B4-BE49-F238E27FC236}">
                <a16:creationId xmlns:a16="http://schemas.microsoft.com/office/drawing/2014/main" id="{E85A32DF-0FF2-5B3F-40DA-1BA334D7AB99}"/>
              </a:ext>
            </a:extLst>
          </p:cNvPr>
          <p:cNvPicPr>
            <a:picLocks noChangeAspect="1"/>
          </p:cNvPicPr>
          <p:nvPr/>
        </p:nvPicPr>
        <p:blipFill>
          <a:blip r:embed="rId5"/>
          <a:stretch>
            <a:fillRect/>
          </a:stretch>
        </p:blipFill>
        <p:spPr>
          <a:xfrm>
            <a:off x="4948188" y="3891190"/>
            <a:ext cx="4052304" cy="2974130"/>
          </a:xfrm>
          <a:prstGeom prst="rect">
            <a:avLst/>
          </a:prstGeom>
        </p:spPr>
      </p:pic>
      <p:sp>
        <p:nvSpPr>
          <p:cNvPr id="7" name="TextBox 6">
            <a:extLst>
              <a:ext uri="{FF2B5EF4-FFF2-40B4-BE49-F238E27FC236}">
                <a16:creationId xmlns:a16="http://schemas.microsoft.com/office/drawing/2014/main" id="{B9FA1B5E-E811-CE1B-E856-471B32FF6ABF}"/>
              </a:ext>
            </a:extLst>
          </p:cNvPr>
          <p:cNvSpPr txBox="1"/>
          <p:nvPr/>
        </p:nvSpPr>
        <p:spPr>
          <a:xfrm>
            <a:off x="2699792" y="1592796"/>
            <a:ext cx="2119115" cy="923330"/>
          </a:xfrm>
          <a:prstGeom prst="rect">
            <a:avLst/>
          </a:prstGeom>
          <a:noFill/>
        </p:spPr>
        <p:txBody>
          <a:bodyPr wrap="square" rtlCol="0">
            <a:spAutoFit/>
          </a:bodyPr>
          <a:lstStyle/>
          <a:p>
            <a:r>
              <a:rPr lang="en-US" dirty="0">
                <a:latin typeface="Trebuchet MS" panose="020B0603020202020204" pitchFamily="34" charset="0"/>
              </a:rPr>
              <a:t>Here individual filament hysteresis = 0</a:t>
            </a:r>
          </a:p>
        </p:txBody>
      </p:sp>
    </p:spTree>
    <p:extLst>
      <p:ext uri="{BB962C8B-B14F-4D97-AF65-F5344CB8AC3E}">
        <p14:creationId xmlns:p14="http://schemas.microsoft.com/office/powerpoint/2010/main" val="128071592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055A-99BB-454F-8E43-A4D98CA6B44A}"/>
              </a:ext>
            </a:extLst>
          </p:cNvPr>
          <p:cNvSpPr>
            <a:spLocks noGrp="1"/>
          </p:cNvSpPr>
          <p:nvPr>
            <p:ph type="title"/>
          </p:nvPr>
        </p:nvSpPr>
        <p:spPr>
          <a:xfrm>
            <a:off x="1259632" y="86445"/>
            <a:ext cx="5256582" cy="1143000"/>
          </a:xfrm>
        </p:spPr>
        <p:txBody>
          <a:bodyPr/>
          <a:lstStyle/>
          <a:p>
            <a:r>
              <a:rPr lang="en-US" sz="3200" dirty="0"/>
              <a:t>Including the effects of Flux Creep </a:t>
            </a:r>
            <a:br>
              <a:rPr lang="en-US" sz="3200" dirty="0"/>
            </a:br>
            <a:r>
              <a:rPr lang="en-US" sz="3200" dirty="0"/>
              <a:t>(or Power Law)</a:t>
            </a:r>
          </a:p>
        </p:txBody>
      </p:sp>
      <p:pic>
        <p:nvPicPr>
          <p:cNvPr id="5" name="Picture 4">
            <a:extLst>
              <a:ext uri="{FF2B5EF4-FFF2-40B4-BE49-F238E27FC236}">
                <a16:creationId xmlns:a16="http://schemas.microsoft.com/office/drawing/2014/main" id="{2F986087-358A-4A4D-A5E9-33F4163A75A4}"/>
              </a:ext>
            </a:extLst>
          </p:cNvPr>
          <p:cNvPicPr>
            <a:picLocks noChangeAspect="1"/>
          </p:cNvPicPr>
          <p:nvPr/>
        </p:nvPicPr>
        <p:blipFill>
          <a:blip r:embed="rId2"/>
          <a:stretch>
            <a:fillRect/>
          </a:stretch>
        </p:blipFill>
        <p:spPr>
          <a:xfrm>
            <a:off x="271582" y="2997301"/>
            <a:ext cx="3128227" cy="2999361"/>
          </a:xfrm>
          <a:prstGeom prst="rect">
            <a:avLst/>
          </a:prstGeom>
        </p:spPr>
      </p:pic>
      <p:sp>
        <p:nvSpPr>
          <p:cNvPr id="6" name="TextBox 5">
            <a:extLst>
              <a:ext uri="{FF2B5EF4-FFF2-40B4-BE49-F238E27FC236}">
                <a16:creationId xmlns:a16="http://schemas.microsoft.com/office/drawing/2014/main" id="{F0B93519-087D-4B78-A9BA-10057A0CB705}"/>
              </a:ext>
            </a:extLst>
          </p:cNvPr>
          <p:cNvSpPr txBox="1"/>
          <p:nvPr/>
        </p:nvSpPr>
        <p:spPr>
          <a:xfrm>
            <a:off x="35496" y="1449070"/>
            <a:ext cx="4572508" cy="1200329"/>
          </a:xfrm>
          <a:prstGeom prst="rect">
            <a:avLst/>
          </a:prstGeom>
          <a:noFill/>
        </p:spPr>
        <p:txBody>
          <a:bodyPr wrap="square" rtlCol="0">
            <a:spAutoFit/>
          </a:bodyPr>
          <a:lstStyle/>
          <a:p>
            <a:r>
              <a:rPr lang="en-US" dirty="0">
                <a:latin typeface="Trebuchet MS" panose="020B0603020202020204" pitchFamily="34" charset="0"/>
              </a:rPr>
              <a:t>But, in using this formulation, we have merely applied the LTSC formulation to HTS without thinking about thermal activation – </a:t>
            </a:r>
            <a:r>
              <a:rPr lang="en-US" b="1" u="sng" dirty="0">
                <a:solidFill>
                  <a:srgbClr val="FF0000"/>
                </a:solidFill>
                <a:latin typeface="Trebuchet MS" panose="020B0603020202020204" pitchFamily="34" charset="0"/>
              </a:rPr>
              <a:t>but we should!</a:t>
            </a:r>
          </a:p>
        </p:txBody>
      </p:sp>
      <p:sp>
        <p:nvSpPr>
          <p:cNvPr id="7" name="TextBox 6">
            <a:extLst>
              <a:ext uri="{FF2B5EF4-FFF2-40B4-BE49-F238E27FC236}">
                <a16:creationId xmlns:a16="http://schemas.microsoft.com/office/drawing/2014/main" id="{D355EBC2-416D-4341-853F-25FFB18771F9}"/>
              </a:ext>
            </a:extLst>
          </p:cNvPr>
          <p:cNvSpPr txBox="1"/>
          <p:nvPr/>
        </p:nvSpPr>
        <p:spPr>
          <a:xfrm>
            <a:off x="-68867" y="2780928"/>
            <a:ext cx="1152128" cy="369332"/>
          </a:xfrm>
          <a:prstGeom prst="rect">
            <a:avLst/>
          </a:prstGeom>
          <a:noFill/>
        </p:spPr>
        <p:txBody>
          <a:bodyPr wrap="square" rtlCol="0">
            <a:spAutoFit/>
          </a:bodyPr>
          <a:lstStyle/>
          <a:p>
            <a:r>
              <a:rPr lang="en-US" dirty="0"/>
              <a:t>Hysteretic</a:t>
            </a:r>
          </a:p>
        </p:txBody>
      </p:sp>
      <p:cxnSp>
        <p:nvCxnSpPr>
          <p:cNvPr id="9" name="Straight Arrow Connector 8">
            <a:extLst>
              <a:ext uri="{FF2B5EF4-FFF2-40B4-BE49-F238E27FC236}">
                <a16:creationId xmlns:a16="http://schemas.microsoft.com/office/drawing/2014/main" id="{995B18FC-FC30-4A4F-84A3-06FCA12D3B2A}"/>
              </a:ext>
            </a:extLst>
          </p:cNvPr>
          <p:cNvCxnSpPr>
            <a:cxnSpLocks/>
          </p:cNvCxnSpPr>
          <p:nvPr/>
        </p:nvCxnSpPr>
        <p:spPr bwMode="auto">
          <a:xfrm>
            <a:off x="395536" y="3219458"/>
            <a:ext cx="360040" cy="1992829"/>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10" name="Right Brace 9">
            <a:extLst>
              <a:ext uri="{FF2B5EF4-FFF2-40B4-BE49-F238E27FC236}">
                <a16:creationId xmlns:a16="http://schemas.microsoft.com/office/drawing/2014/main" id="{4355F556-E693-4D06-B8B6-890CC4BFB4A7}"/>
              </a:ext>
            </a:extLst>
          </p:cNvPr>
          <p:cNvSpPr/>
          <p:nvPr/>
        </p:nvSpPr>
        <p:spPr bwMode="auto">
          <a:xfrm>
            <a:off x="3228458" y="3525271"/>
            <a:ext cx="360040" cy="1872208"/>
          </a:xfrm>
          <a:prstGeom prst="rightBrace">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1" name="TextBox 10">
            <a:extLst>
              <a:ext uri="{FF2B5EF4-FFF2-40B4-BE49-F238E27FC236}">
                <a16:creationId xmlns:a16="http://schemas.microsoft.com/office/drawing/2014/main" id="{6A24D6F1-A85A-4213-B00E-567FE1490687}"/>
              </a:ext>
            </a:extLst>
          </p:cNvPr>
          <p:cNvSpPr txBox="1"/>
          <p:nvPr/>
        </p:nvSpPr>
        <p:spPr>
          <a:xfrm>
            <a:off x="3491880" y="3850650"/>
            <a:ext cx="1116124" cy="646331"/>
          </a:xfrm>
          <a:prstGeom prst="rect">
            <a:avLst/>
          </a:prstGeom>
          <a:noFill/>
        </p:spPr>
        <p:txBody>
          <a:bodyPr wrap="square" rtlCol="0">
            <a:spAutoFit/>
          </a:bodyPr>
          <a:lstStyle/>
          <a:p>
            <a:r>
              <a:rPr lang="en-US" dirty="0"/>
              <a:t>Eddy and coupling</a:t>
            </a:r>
          </a:p>
        </p:txBody>
      </p:sp>
      <p:sp>
        <p:nvSpPr>
          <p:cNvPr id="12" name="TextBox 11">
            <a:extLst>
              <a:ext uri="{FF2B5EF4-FFF2-40B4-BE49-F238E27FC236}">
                <a16:creationId xmlns:a16="http://schemas.microsoft.com/office/drawing/2014/main" id="{5AB10728-9D08-4CAE-9567-7F78A2F47BBF}"/>
              </a:ext>
            </a:extLst>
          </p:cNvPr>
          <p:cNvSpPr txBox="1"/>
          <p:nvPr/>
        </p:nvSpPr>
        <p:spPr>
          <a:xfrm>
            <a:off x="287524" y="5780289"/>
            <a:ext cx="1944216" cy="369332"/>
          </a:xfrm>
          <a:prstGeom prst="rect">
            <a:avLst/>
          </a:prstGeom>
          <a:noFill/>
        </p:spPr>
        <p:txBody>
          <a:bodyPr wrap="square" rtlCol="0">
            <a:spAutoFit/>
          </a:bodyPr>
          <a:lstStyle/>
          <a:p>
            <a:r>
              <a:rPr lang="en-US" dirty="0"/>
              <a:t>LTSC Cables</a:t>
            </a:r>
          </a:p>
        </p:txBody>
      </p:sp>
      <p:sp>
        <p:nvSpPr>
          <p:cNvPr id="3" name="TextBox 2">
            <a:extLst>
              <a:ext uri="{FF2B5EF4-FFF2-40B4-BE49-F238E27FC236}">
                <a16:creationId xmlns:a16="http://schemas.microsoft.com/office/drawing/2014/main" id="{3B02BF5C-39DE-E1E7-042A-9DAD1038DB72}"/>
              </a:ext>
            </a:extLst>
          </p:cNvPr>
          <p:cNvSpPr txBox="1"/>
          <p:nvPr/>
        </p:nvSpPr>
        <p:spPr>
          <a:xfrm>
            <a:off x="285980" y="996760"/>
            <a:ext cx="1332148" cy="369332"/>
          </a:xfrm>
          <a:prstGeom prst="rect">
            <a:avLst/>
          </a:prstGeom>
          <a:solidFill>
            <a:srgbClr val="FF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i="1" dirty="0"/>
              <a:t>P</a:t>
            </a:r>
            <a:r>
              <a:rPr lang="en-US" i="1" baseline="-25000" dirty="0"/>
              <a:t>t</a:t>
            </a:r>
            <a:r>
              <a:rPr lang="en-US" dirty="0"/>
              <a:t> </a:t>
            </a:r>
            <a:r>
              <a:rPr lang="en-US" dirty="0">
                <a:sym typeface="Symbol" panose="05050102010706020507" pitchFamily="18" charset="2"/>
              </a:rPr>
              <a:t> </a:t>
            </a:r>
            <a:r>
              <a:rPr lang="en-US" i="1" dirty="0" err="1">
                <a:sym typeface="Symbol" panose="05050102010706020507" pitchFamily="18" charset="2"/>
              </a:rPr>
              <a:t>P</a:t>
            </a:r>
            <a:r>
              <a:rPr lang="en-US" i="1" baseline="-25000" dirty="0" err="1">
                <a:sym typeface="Symbol" panose="05050102010706020507" pitchFamily="18" charset="2"/>
              </a:rPr>
              <a:t>h</a:t>
            </a:r>
            <a:r>
              <a:rPr lang="en-US" i="1" dirty="0" err="1">
                <a:sym typeface="Symbol" panose="05050102010706020507" pitchFamily="18" charset="2"/>
              </a:rPr>
              <a:t>+P</a:t>
            </a:r>
            <a:r>
              <a:rPr lang="en-US" i="1" baseline="-25000" dirty="0" err="1">
                <a:sym typeface="Symbol" panose="05050102010706020507" pitchFamily="18" charset="2"/>
              </a:rPr>
              <a:t>c</a:t>
            </a:r>
            <a:endParaRPr lang="en-US" i="1" baseline="-25000" dirty="0"/>
          </a:p>
        </p:txBody>
      </p:sp>
      <p:sp>
        <p:nvSpPr>
          <p:cNvPr id="4" name="TextBox 3">
            <a:extLst>
              <a:ext uri="{FF2B5EF4-FFF2-40B4-BE49-F238E27FC236}">
                <a16:creationId xmlns:a16="http://schemas.microsoft.com/office/drawing/2014/main" id="{AD231F08-2FFD-6F05-19F8-40DB61F6BBDB}"/>
              </a:ext>
            </a:extLst>
          </p:cNvPr>
          <p:cNvSpPr txBox="1"/>
          <p:nvPr/>
        </p:nvSpPr>
        <p:spPr>
          <a:xfrm>
            <a:off x="191527" y="332445"/>
            <a:ext cx="1368152" cy="646331"/>
          </a:xfrm>
          <a:prstGeom prst="rect">
            <a:avLst/>
          </a:prstGeom>
          <a:noFill/>
        </p:spPr>
        <p:txBody>
          <a:bodyPr wrap="square" rtlCol="0">
            <a:spAutoFit/>
          </a:bodyPr>
          <a:lstStyle/>
          <a:p>
            <a:r>
              <a:rPr lang="en-US" dirty="0"/>
              <a:t>To a first </a:t>
            </a:r>
            <a:r>
              <a:rPr lang="en-US" dirty="0" err="1"/>
              <a:t>approx</a:t>
            </a:r>
            <a:endParaRPr lang="en-US" dirty="0"/>
          </a:p>
        </p:txBody>
      </p:sp>
      <p:sp>
        <p:nvSpPr>
          <p:cNvPr id="22" name="TextBox 21">
            <a:extLst>
              <a:ext uri="{FF2B5EF4-FFF2-40B4-BE49-F238E27FC236}">
                <a16:creationId xmlns:a16="http://schemas.microsoft.com/office/drawing/2014/main" id="{A13728CB-65FF-A345-E572-6B7315349567}"/>
              </a:ext>
            </a:extLst>
          </p:cNvPr>
          <p:cNvSpPr txBox="1"/>
          <p:nvPr/>
        </p:nvSpPr>
        <p:spPr>
          <a:xfrm>
            <a:off x="1727684" y="4847351"/>
            <a:ext cx="413209" cy="369332"/>
          </a:xfrm>
          <a:prstGeom prst="rect">
            <a:avLst/>
          </a:prstGeom>
          <a:solidFill>
            <a:srgbClr val="FF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i="1" dirty="0">
                <a:sym typeface="Symbol" panose="05050102010706020507" pitchFamily="18" charset="2"/>
              </a:rPr>
              <a:t>P</a:t>
            </a:r>
            <a:r>
              <a:rPr lang="en-US" i="1" baseline="-25000" dirty="0">
                <a:sym typeface="Symbol" panose="05050102010706020507" pitchFamily="18" charset="2"/>
              </a:rPr>
              <a:t>h</a:t>
            </a:r>
            <a:endParaRPr lang="en-US" i="1" baseline="-25000" dirty="0"/>
          </a:p>
        </p:txBody>
      </p:sp>
      <p:cxnSp>
        <p:nvCxnSpPr>
          <p:cNvPr id="13" name="Straight Arrow Connector 12">
            <a:extLst>
              <a:ext uri="{FF2B5EF4-FFF2-40B4-BE49-F238E27FC236}">
                <a16:creationId xmlns:a16="http://schemas.microsoft.com/office/drawing/2014/main" id="{113BA773-42B5-6376-2745-D0C78A35C581}"/>
              </a:ext>
            </a:extLst>
          </p:cNvPr>
          <p:cNvCxnSpPr>
            <a:cxnSpLocks/>
          </p:cNvCxnSpPr>
          <p:nvPr/>
        </p:nvCxnSpPr>
        <p:spPr bwMode="auto">
          <a:xfrm flipH="1">
            <a:off x="875603" y="5065167"/>
            <a:ext cx="780073" cy="214261"/>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4" name="TextBox 23">
            <a:extLst>
              <a:ext uri="{FF2B5EF4-FFF2-40B4-BE49-F238E27FC236}">
                <a16:creationId xmlns:a16="http://schemas.microsoft.com/office/drawing/2014/main" id="{A642A91E-90F9-A3F6-4E43-108D11EA47B9}"/>
              </a:ext>
            </a:extLst>
          </p:cNvPr>
          <p:cNvSpPr txBox="1"/>
          <p:nvPr/>
        </p:nvSpPr>
        <p:spPr>
          <a:xfrm>
            <a:off x="3635896" y="3340605"/>
            <a:ext cx="629602" cy="369332"/>
          </a:xfrm>
          <a:prstGeom prst="rect">
            <a:avLst/>
          </a:prstGeom>
          <a:solidFill>
            <a:srgbClr val="FF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i="1" dirty="0">
                <a:sym typeface="Symbol" panose="05050102010706020507" pitchFamily="18" charset="2"/>
              </a:rPr>
              <a:t>P</a:t>
            </a:r>
            <a:r>
              <a:rPr lang="en-US" i="1" baseline="-25000" dirty="0">
                <a:sym typeface="Symbol" panose="05050102010706020507" pitchFamily="18" charset="2"/>
              </a:rPr>
              <a:t>c</a:t>
            </a:r>
            <a:endParaRPr lang="en-US" i="1" baseline="-25000" dirty="0"/>
          </a:p>
        </p:txBody>
      </p:sp>
      <p:grpSp>
        <p:nvGrpSpPr>
          <p:cNvPr id="25" name="Group 24">
            <a:extLst>
              <a:ext uri="{FF2B5EF4-FFF2-40B4-BE49-F238E27FC236}">
                <a16:creationId xmlns:a16="http://schemas.microsoft.com/office/drawing/2014/main" id="{985C8084-3C12-B48D-BAE8-279463A3E568}"/>
              </a:ext>
            </a:extLst>
          </p:cNvPr>
          <p:cNvGrpSpPr/>
          <p:nvPr/>
        </p:nvGrpSpPr>
        <p:grpSpPr>
          <a:xfrm>
            <a:off x="6612213" y="331675"/>
            <a:ext cx="2340260" cy="1728192"/>
            <a:chOff x="6660232" y="1700808"/>
            <a:chExt cx="2340260" cy="1728192"/>
          </a:xfrm>
        </p:grpSpPr>
        <p:cxnSp>
          <p:nvCxnSpPr>
            <p:cNvPr id="26" name="Straight Connector 25">
              <a:extLst>
                <a:ext uri="{FF2B5EF4-FFF2-40B4-BE49-F238E27FC236}">
                  <a16:creationId xmlns:a16="http://schemas.microsoft.com/office/drawing/2014/main" id="{50F37617-5A26-3676-BBCE-A0A1C0736E65}"/>
                </a:ext>
              </a:extLst>
            </p:cNvPr>
            <p:cNvCxnSpPr/>
            <p:nvPr/>
          </p:nvCxnSpPr>
          <p:spPr bwMode="auto">
            <a:xfrm>
              <a:off x="6912260" y="1700808"/>
              <a:ext cx="0" cy="1728192"/>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3F39B67B-0799-AFDA-10E9-EA96D45AB92D}"/>
                </a:ext>
              </a:extLst>
            </p:cNvPr>
            <p:cNvCxnSpPr/>
            <p:nvPr/>
          </p:nvCxnSpPr>
          <p:spPr bwMode="auto">
            <a:xfrm>
              <a:off x="8064388" y="1700808"/>
              <a:ext cx="0" cy="1728192"/>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A2F3AF42-16DD-B454-904F-7C1783A8BAD5}"/>
                </a:ext>
              </a:extLst>
            </p:cNvPr>
            <p:cNvCxnSpPr/>
            <p:nvPr/>
          </p:nvCxnSpPr>
          <p:spPr bwMode="auto">
            <a:xfrm>
              <a:off x="6660232" y="3104964"/>
              <a:ext cx="162018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C84B9D1C-165D-C5DB-3656-94F113A6FC98}"/>
                </a:ext>
              </a:extLst>
            </p:cNvPr>
            <p:cNvCxnSpPr>
              <a:cxnSpLocks/>
            </p:cNvCxnSpPr>
            <p:nvPr/>
          </p:nvCxnSpPr>
          <p:spPr bwMode="auto">
            <a:xfrm>
              <a:off x="6912260" y="2348880"/>
              <a:ext cx="576064" cy="756084"/>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493DB03F-4A9A-7C16-A438-7897934A1367}"/>
                </a:ext>
              </a:extLst>
            </p:cNvPr>
            <p:cNvCxnSpPr>
              <a:cxnSpLocks/>
            </p:cNvCxnSpPr>
            <p:nvPr/>
          </p:nvCxnSpPr>
          <p:spPr bwMode="auto">
            <a:xfrm flipH="1">
              <a:off x="7479323" y="2348880"/>
              <a:ext cx="585067" cy="756083"/>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47244BC8-A6C7-F555-A605-2E9AAB24F7D6}"/>
                </a:ext>
              </a:extLst>
            </p:cNvPr>
            <p:cNvCxnSpPr/>
            <p:nvPr/>
          </p:nvCxnSpPr>
          <p:spPr bwMode="auto">
            <a:xfrm>
              <a:off x="6912260" y="2348880"/>
              <a:ext cx="576064" cy="576064"/>
            </a:xfrm>
            <a:prstGeom prst="line">
              <a:avLst/>
            </a:prstGeom>
            <a:solidFill>
              <a:schemeClr val="accent1"/>
            </a:solidFill>
            <a:ln w="25400" cap="flat" cmpd="sng" algn="ctr">
              <a:solidFill>
                <a:schemeClr val="accent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DB07EC61-376C-A5E8-E945-6F492100A6B7}"/>
                </a:ext>
              </a:extLst>
            </p:cNvPr>
            <p:cNvCxnSpPr>
              <a:cxnSpLocks/>
            </p:cNvCxnSpPr>
            <p:nvPr/>
          </p:nvCxnSpPr>
          <p:spPr bwMode="auto">
            <a:xfrm flipH="1">
              <a:off x="7488324" y="2348879"/>
              <a:ext cx="585066" cy="553869"/>
            </a:xfrm>
            <a:prstGeom prst="line">
              <a:avLst/>
            </a:prstGeom>
            <a:solidFill>
              <a:schemeClr val="accent1"/>
            </a:solidFill>
            <a:ln w="25400" cap="flat" cmpd="sng" algn="ctr">
              <a:solidFill>
                <a:schemeClr val="accent1"/>
              </a:solidFill>
              <a:prstDash val="solid"/>
              <a:round/>
              <a:headEnd type="none" w="med" len="med"/>
              <a:tailEnd type="none" w="med" len="med"/>
            </a:ln>
            <a:effectLst/>
          </p:spPr>
        </p:cxnSp>
        <p:cxnSp>
          <p:nvCxnSpPr>
            <p:cNvPr id="33" name="Straight Connector 32">
              <a:extLst>
                <a:ext uri="{FF2B5EF4-FFF2-40B4-BE49-F238E27FC236}">
                  <a16:creationId xmlns:a16="http://schemas.microsoft.com/office/drawing/2014/main" id="{704E9D9B-5E12-94A2-4A59-83170D494875}"/>
                </a:ext>
              </a:extLst>
            </p:cNvPr>
            <p:cNvCxnSpPr>
              <a:cxnSpLocks/>
            </p:cNvCxnSpPr>
            <p:nvPr/>
          </p:nvCxnSpPr>
          <p:spPr bwMode="auto">
            <a:xfrm>
              <a:off x="6921262" y="2348878"/>
              <a:ext cx="576064" cy="427856"/>
            </a:xfrm>
            <a:prstGeom prst="line">
              <a:avLst/>
            </a:prstGeom>
            <a:solidFill>
              <a:schemeClr val="accent1"/>
            </a:solidFill>
            <a:ln w="25400" cap="flat" cmpd="sng" algn="ctr">
              <a:solidFill>
                <a:srgbClr val="FFC000"/>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8A0D97D6-9236-2150-6F44-386C5BB2AD6B}"/>
                </a:ext>
              </a:extLst>
            </p:cNvPr>
            <p:cNvCxnSpPr>
              <a:cxnSpLocks/>
            </p:cNvCxnSpPr>
            <p:nvPr/>
          </p:nvCxnSpPr>
          <p:spPr bwMode="auto">
            <a:xfrm flipV="1">
              <a:off x="7497325" y="2346412"/>
              <a:ext cx="567062" cy="415896"/>
            </a:xfrm>
            <a:prstGeom prst="line">
              <a:avLst/>
            </a:prstGeom>
            <a:solidFill>
              <a:schemeClr val="accent1"/>
            </a:solidFill>
            <a:ln w="25400" cap="flat" cmpd="sng" algn="ctr">
              <a:solidFill>
                <a:srgbClr val="FFC000"/>
              </a:solidFill>
              <a:prstDash val="solid"/>
              <a:round/>
              <a:headEnd type="none" w="med" len="med"/>
              <a:tailEnd type="none" w="med" len="med"/>
            </a:ln>
            <a:effectLst/>
          </p:spPr>
        </p:cxnSp>
        <p:sp>
          <p:nvSpPr>
            <p:cNvPr id="35" name="TextBox 34">
              <a:extLst>
                <a:ext uri="{FF2B5EF4-FFF2-40B4-BE49-F238E27FC236}">
                  <a16:creationId xmlns:a16="http://schemas.microsoft.com/office/drawing/2014/main" id="{399C8A17-80B2-BB7E-261C-C5AEA5D7E85F}"/>
                </a:ext>
              </a:extLst>
            </p:cNvPr>
            <p:cNvSpPr txBox="1"/>
            <p:nvPr/>
          </p:nvSpPr>
          <p:spPr>
            <a:xfrm>
              <a:off x="8244408" y="2164148"/>
              <a:ext cx="756084" cy="923330"/>
            </a:xfrm>
            <a:prstGeom prst="rect">
              <a:avLst/>
            </a:prstGeom>
            <a:noFill/>
          </p:spPr>
          <p:txBody>
            <a:bodyPr wrap="square" rtlCol="0">
              <a:spAutoFit/>
            </a:bodyPr>
            <a:lstStyle/>
            <a:p>
              <a:r>
                <a:rPr lang="en-US" i="1" dirty="0"/>
                <a:t>t = t</a:t>
              </a:r>
              <a:r>
                <a:rPr lang="en-US" i="1" baseline="-25000" dirty="0"/>
                <a:t>2</a:t>
              </a:r>
            </a:p>
            <a:p>
              <a:r>
                <a:rPr lang="en-US" i="1" dirty="0"/>
                <a:t>t = t</a:t>
              </a:r>
              <a:r>
                <a:rPr lang="en-US" i="1" baseline="-25000" dirty="0"/>
                <a:t>1</a:t>
              </a:r>
            </a:p>
            <a:p>
              <a:r>
                <a:rPr lang="en-US" i="1" dirty="0"/>
                <a:t>t = t</a:t>
              </a:r>
              <a:r>
                <a:rPr lang="en-US" i="1" baseline="-25000" dirty="0"/>
                <a:t>0</a:t>
              </a:r>
            </a:p>
          </p:txBody>
        </p:sp>
      </p:grpSp>
      <p:pic>
        <p:nvPicPr>
          <p:cNvPr id="36" name="Picture 35">
            <a:extLst>
              <a:ext uri="{FF2B5EF4-FFF2-40B4-BE49-F238E27FC236}">
                <a16:creationId xmlns:a16="http://schemas.microsoft.com/office/drawing/2014/main" id="{E18E4265-FC36-4592-CCB7-B66628EDC52B}"/>
              </a:ext>
            </a:extLst>
          </p:cNvPr>
          <p:cNvPicPr>
            <a:picLocks noChangeAspect="1"/>
          </p:cNvPicPr>
          <p:nvPr/>
        </p:nvPicPr>
        <p:blipFill>
          <a:blip r:embed="rId3"/>
          <a:stretch>
            <a:fillRect/>
          </a:stretch>
        </p:blipFill>
        <p:spPr>
          <a:xfrm>
            <a:off x="6208402" y="2301160"/>
            <a:ext cx="2712955" cy="1633870"/>
          </a:xfrm>
          <a:prstGeom prst="rect">
            <a:avLst/>
          </a:prstGeom>
        </p:spPr>
      </p:pic>
      <p:sp>
        <p:nvSpPr>
          <p:cNvPr id="37" name="Content Placeholder 2">
            <a:extLst>
              <a:ext uri="{FF2B5EF4-FFF2-40B4-BE49-F238E27FC236}">
                <a16:creationId xmlns:a16="http://schemas.microsoft.com/office/drawing/2014/main" id="{1E049D83-FD22-AB22-8C44-B81D90E1DC6B}"/>
              </a:ext>
            </a:extLst>
          </p:cNvPr>
          <p:cNvSpPr>
            <a:spLocks noGrp="1"/>
          </p:cNvSpPr>
          <p:nvPr>
            <p:ph idx="1"/>
          </p:nvPr>
        </p:nvSpPr>
        <p:spPr>
          <a:xfrm>
            <a:off x="4303051" y="1617037"/>
            <a:ext cx="2033146" cy="1246275"/>
          </a:xfrm>
          <a:solidFill>
            <a:srgbClr val="FFC000"/>
          </a:solidFill>
        </p:spPr>
        <p:txBody>
          <a:bodyPr/>
          <a:lstStyle/>
          <a:p>
            <a:pPr marL="0" indent="0">
              <a:buNone/>
            </a:pPr>
            <a:r>
              <a:rPr lang="en-US" sz="1600" dirty="0"/>
              <a:t>In reality, with time, flux creep drives us away from the critical state, if f &lt; fc</a:t>
            </a:r>
          </a:p>
        </p:txBody>
      </p:sp>
      <p:sp>
        <p:nvSpPr>
          <p:cNvPr id="39" name="TextBox 38">
            <a:extLst>
              <a:ext uri="{FF2B5EF4-FFF2-40B4-BE49-F238E27FC236}">
                <a16:creationId xmlns:a16="http://schemas.microsoft.com/office/drawing/2014/main" id="{946BCA9D-C86E-F3C8-0F47-06B1B62ED6F2}"/>
              </a:ext>
            </a:extLst>
          </p:cNvPr>
          <p:cNvSpPr txBox="1"/>
          <p:nvPr/>
        </p:nvSpPr>
        <p:spPr>
          <a:xfrm>
            <a:off x="4851644" y="3935030"/>
            <a:ext cx="3716800" cy="2031325"/>
          </a:xfrm>
          <a:prstGeom prst="rect">
            <a:avLst/>
          </a:prstGeom>
          <a:solidFill>
            <a:srgbClr val="92D050"/>
          </a:solidFill>
        </p:spPr>
        <p:txBody>
          <a:bodyPr wrap="square">
            <a:spAutoFit/>
          </a:bodyPr>
          <a:lstStyle/>
          <a:p>
            <a:pPr marL="0" indent="0">
              <a:buNone/>
            </a:pPr>
            <a:r>
              <a:rPr lang="en-US" sz="1800" dirty="0">
                <a:latin typeface="Trebuchet MS" panose="020B0603020202020204" pitchFamily="34" charset="0"/>
              </a:rPr>
              <a:t>However, at high frequencies (above fc) creep effects can be seen as adding to loss. Essentially we are probing losses for Jc values higher than those we “measured” at some fixed electric field criterion</a:t>
            </a:r>
          </a:p>
        </p:txBody>
      </p:sp>
      <p:sp>
        <p:nvSpPr>
          <p:cNvPr id="40" name="Arrow: Up 39">
            <a:extLst>
              <a:ext uri="{FF2B5EF4-FFF2-40B4-BE49-F238E27FC236}">
                <a16:creationId xmlns:a16="http://schemas.microsoft.com/office/drawing/2014/main" id="{01D2DD8B-86DB-17E0-CC09-E5FF28100AE2}"/>
              </a:ext>
            </a:extLst>
          </p:cNvPr>
          <p:cNvSpPr/>
          <p:nvPr/>
        </p:nvSpPr>
        <p:spPr bwMode="auto">
          <a:xfrm rot="3150717">
            <a:off x="6163160" y="539212"/>
            <a:ext cx="251523" cy="1234510"/>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Tree>
    <p:extLst>
      <p:ext uri="{BB962C8B-B14F-4D97-AF65-F5344CB8AC3E}">
        <p14:creationId xmlns:p14="http://schemas.microsoft.com/office/powerpoint/2010/main" val="1721204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7BDE6-1051-4E11-8C51-9DA356654518}"/>
              </a:ext>
            </a:extLst>
          </p:cNvPr>
          <p:cNvSpPr>
            <a:spLocks noGrp="1"/>
          </p:cNvSpPr>
          <p:nvPr>
            <p:ph type="title"/>
          </p:nvPr>
        </p:nvSpPr>
        <p:spPr>
          <a:xfrm>
            <a:off x="3419872" y="332656"/>
            <a:ext cx="5400600" cy="587152"/>
          </a:xfrm>
        </p:spPr>
        <p:txBody>
          <a:bodyPr/>
          <a:lstStyle/>
          <a:p>
            <a:pPr algn="l"/>
            <a:r>
              <a:rPr lang="en-US" sz="3200" dirty="0"/>
              <a:t>Including the effects of Flux Creep (or Power Law)</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0DC348B-73E2-4696-AC01-92AA83433BC0}"/>
                  </a:ext>
                </a:extLst>
              </p:cNvPr>
              <p:cNvSpPr txBox="1"/>
              <p:nvPr/>
            </p:nvSpPr>
            <p:spPr>
              <a:xfrm>
                <a:off x="495600" y="2188346"/>
                <a:ext cx="8640960" cy="647998"/>
              </a:xfrm>
              <a:prstGeom prst="rect">
                <a:avLst/>
              </a:prstGeom>
              <a:noFill/>
            </p:spPr>
            <p:txBody>
              <a:bodyPr wrap="square">
                <a:spAutoFit/>
              </a:bodyPr>
              <a:lstStyle/>
              <a:p>
                <a14:m>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𝐸</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p>
                      <m:sSupPr>
                        <m:ctrlPr>
                          <a:rPr lang="en-US" i="1">
                            <a:effectLst/>
                            <a:latin typeface="Cambria Math" panose="02040503050406030204" pitchFamily="18" charset="0"/>
                          </a:rPr>
                        </m:ctrlPr>
                      </m:sSupPr>
                      <m:e>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𝐼</m:t>
                                </m:r>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𝑛</m:t>
                        </m:r>
                      </m:sup>
                    </m:sSup>
                  </m:oMath>
                </a14:m>
                <a:r>
                  <a:rPr lang="en-US" sz="1800" dirty="0">
                    <a:effectLst/>
                    <a:latin typeface="Times New Roman" panose="02020603050405020304" pitchFamily="18" charset="0"/>
                    <a:ea typeface="Times New Roman" panose="02020603050405020304" pitchFamily="18" charset="0"/>
                  </a:rPr>
                  <a:t>	thus 	</a:t>
                </a:r>
                <a14:m>
                  <m:oMath xmlns:m="http://schemas.openxmlformats.org/officeDocument/2006/math">
                    <m:sSup>
                      <m:sSupPr>
                        <m:ctrlPr>
                          <a:rPr lang="en-US" i="1">
                            <a:effectLst/>
                            <a:latin typeface="Cambria Math" panose="02040503050406030204" pitchFamily="18" charset="0"/>
                          </a:rPr>
                        </m:ctrlPr>
                      </m:sSupPr>
                      <m:e>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𝐸</m:t>
                                </m:r>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𝑛</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𝐽</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rPr>
                  <a:t>	and then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𝐽</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p>
                      <m:sSupPr>
                        <m:ctrlPr>
                          <a:rPr lang="en-US" i="1">
                            <a:effectLst/>
                            <a:latin typeface="Cambria Math" panose="02040503050406030204" pitchFamily="18" charset="0"/>
                          </a:rPr>
                        </m:ctrlPr>
                      </m:sSupPr>
                      <m:e>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𝐸</m:t>
                                </m:r>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𝑛</m:t>
                        </m:r>
                      </m:sup>
                    </m:sSup>
                  </m:oMath>
                </a14:m>
                <a:endParaRPr lang="en-US" dirty="0"/>
              </a:p>
            </p:txBody>
          </p:sp>
        </mc:Choice>
        <mc:Fallback xmlns="">
          <p:sp>
            <p:nvSpPr>
              <p:cNvPr id="5" name="TextBox 4">
                <a:extLst>
                  <a:ext uri="{FF2B5EF4-FFF2-40B4-BE49-F238E27FC236}">
                    <a16:creationId xmlns:a16="http://schemas.microsoft.com/office/drawing/2014/main" id="{A0DC348B-73E2-4696-AC01-92AA83433BC0}"/>
                  </a:ext>
                </a:extLst>
              </p:cNvPr>
              <p:cNvSpPr txBox="1">
                <a:spLocks noRot="1" noChangeAspect="1" noMove="1" noResize="1" noEditPoints="1" noAdjustHandles="1" noChangeArrowheads="1" noChangeShapeType="1" noTextEdit="1"/>
              </p:cNvSpPr>
              <p:nvPr/>
            </p:nvSpPr>
            <p:spPr>
              <a:xfrm>
                <a:off x="495600" y="2188346"/>
                <a:ext cx="8640960" cy="647998"/>
              </a:xfrm>
              <a:prstGeom prst="rect">
                <a:avLst/>
              </a:prstGeom>
              <a:blipFill>
                <a:blip r:embed="rId2"/>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FAB3AE9C-10E6-4F45-AAF8-CA9356FEF785}"/>
              </a:ext>
            </a:extLst>
          </p:cNvPr>
          <p:cNvSpPr txBox="1"/>
          <p:nvPr/>
        </p:nvSpPr>
        <p:spPr>
          <a:xfrm>
            <a:off x="2825806" y="1685818"/>
            <a:ext cx="6588732" cy="369332"/>
          </a:xfrm>
          <a:prstGeom prst="rect">
            <a:avLst/>
          </a:prstGeom>
          <a:noFill/>
        </p:spPr>
        <p:txBody>
          <a:bodyPr wrap="square" rtlCol="0">
            <a:spAutoFit/>
          </a:bodyPr>
          <a:lstStyle/>
          <a:p>
            <a:r>
              <a:rPr lang="en-US" dirty="0"/>
              <a:t>If we account for the fact that the SC transition has an n-value</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DC7D536-FC31-493D-B857-24E009F6F429}"/>
                  </a:ext>
                </a:extLst>
              </p:cNvPr>
              <p:cNvSpPr txBox="1"/>
              <p:nvPr/>
            </p:nvSpPr>
            <p:spPr>
              <a:xfrm>
                <a:off x="296489" y="2497075"/>
                <a:ext cx="7956884" cy="1064779"/>
              </a:xfrm>
              <a:prstGeom prst="rect">
                <a:avLst/>
              </a:prstGeom>
              <a:noFill/>
            </p:spPr>
            <p:txBody>
              <a:bodyPr wrap="square">
                <a:spAutoFit/>
              </a:bodyPr>
              <a:lstStyle/>
              <a:p>
                <a:pPr marL="0" marR="0" algn="r">
                  <a:lnSpc>
                    <a:spcPct val="200000"/>
                  </a:lnSpc>
                  <a:spcBef>
                    <a:spcPts val="0"/>
                  </a:spcBef>
                  <a:spcAft>
                    <a:spcPts val="0"/>
                  </a:spcAft>
                  <a:tabLst>
                    <a:tab pos="457200" algn="l"/>
                  </a:tabLst>
                </a:pPr>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rPr>
                          <m:t>𝑃𝐿</m:t>
                        </m:r>
                      </m:sub>
                    </m:sSub>
                    <m:r>
                      <a:rPr lang="en-US" sz="1800" i="1">
                        <a:effectLst/>
                        <a:latin typeface="Cambria Math" panose="02040503050406030204" pitchFamily="18" charset="0"/>
                        <a:ea typeface="Times New Roman" panose="02020603050405020304" pitchFamily="18" charset="0"/>
                      </a:rPr>
                      <m:t>= </m:t>
                    </m:r>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𝐽</m:t>
                        </m:r>
                      </m:e>
                      <m:sub>
                        <m:r>
                          <a:rPr lang="en-US" sz="1800" b="0" i="1" smtClean="0">
                            <a:effectLst/>
                            <a:latin typeface="Cambria Math" panose="02040503050406030204" pitchFamily="18" charset="0"/>
                            <a:ea typeface="Times New Roman" panose="02020603050405020304" pitchFamily="18" charset="0"/>
                          </a:rPr>
                          <m:t>𝑐</m:t>
                        </m:r>
                      </m:sub>
                    </m:sSub>
                    <m:sSup>
                      <m:sSupPr>
                        <m:ctrlPr>
                          <a:rPr lang="en-US" sz="1800" i="1">
                            <a:effectLst/>
                            <a:latin typeface="Cambria Math" panose="02040503050406030204" pitchFamily="18" charset="0"/>
                            <a:ea typeface="Times New Roman" panose="02020603050405020304" pitchFamily="18" charset="0"/>
                          </a:rPr>
                        </m:ctrlPr>
                      </m:sSupPr>
                      <m:e>
                        <m:d>
                          <m:dPr>
                            <m:ctrlPr>
                              <a:rPr lang="en-US" sz="1800" i="1">
                                <a:effectLst/>
                                <a:latin typeface="Cambria Math" panose="02040503050406030204" pitchFamily="18" charset="0"/>
                                <a:ea typeface="Times New Roman" panose="02020603050405020304" pitchFamily="18" charset="0"/>
                              </a:rPr>
                            </m:ctrlPr>
                          </m:dPr>
                          <m:e>
                            <m:f>
                              <m:fPr>
                                <m:ctrlPr>
                                  <a:rPr lang="en-US" sz="1800" i="1">
                                    <a:effectLst/>
                                    <a:latin typeface="Cambria Math" panose="02040503050406030204" pitchFamily="18" charset="0"/>
                                    <a:ea typeface="Times New Roman" panose="02020603050405020304" pitchFamily="18" charset="0"/>
                                  </a:rPr>
                                </m:ctrlPr>
                              </m:fPr>
                              <m:num>
                                <m:r>
                                  <a:rPr lang="en-US" sz="1800" i="1">
                                    <a:effectLst/>
                                    <a:latin typeface="Cambria Math" panose="02040503050406030204" pitchFamily="18" charset="0"/>
                                    <a:ea typeface="Times New Roman" panose="02020603050405020304" pitchFamily="18" charset="0"/>
                                  </a:rPr>
                                  <m:t>𝐸</m:t>
                                </m:r>
                              </m:num>
                              <m:den>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𝐸</m:t>
                                    </m:r>
                                  </m:e>
                                  <m:sub>
                                    <m:r>
                                      <a:rPr lang="en-US" sz="1800" b="0" i="1" smtClean="0">
                                        <a:effectLst/>
                                        <a:latin typeface="Cambria Math" panose="02040503050406030204" pitchFamily="18" charset="0"/>
                                        <a:ea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rPr>
                          <m:t>𝑛</m:t>
                        </m:r>
                      </m:sup>
                    </m:sSup>
                    <m:r>
                      <a:rPr lang="en-US" sz="1800" b="0" i="1" smtClean="0">
                        <a:effectLst/>
                        <a:latin typeface="Cambria Math" panose="02040503050406030204" pitchFamily="18" charset="0"/>
                        <a:ea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rPr>
                  <a:t>here </a:t>
                </a:r>
                <a:r>
                  <a:rPr lang="en-US" sz="1800" i="1" dirty="0">
                    <a:effectLst/>
                    <a:latin typeface="Times New Roman" panose="02020603050405020304" pitchFamily="18" charset="0"/>
                    <a:ea typeface="Times New Roman" panose="02020603050405020304" pitchFamily="18" charset="0"/>
                  </a:rPr>
                  <a:t>J</a:t>
                </a:r>
                <a:r>
                  <a:rPr lang="en-US" sz="1800" i="1" baseline="-25000" dirty="0">
                    <a:effectLst/>
                    <a:latin typeface="Times New Roman" panose="02020603050405020304" pitchFamily="18" charset="0"/>
                    <a:ea typeface="Times New Roman" panose="02020603050405020304" pitchFamily="18" charset="0"/>
                  </a:rPr>
                  <a:t>PL</a:t>
                </a:r>
                <a:r>
                  <a:rPr lang="en-US" sz="1800" dirty="0">
                    <a:effectLst/>
                    <a:latin typeface="Times New Roman" panose="02020603050405020304" pitchFamily="18" charset="0"/>
                    <a:ea typeface="Times New Roman" panose="02020603050405020304" pitchFamily="18" charset="0"/>
                  </a:rPr>
                  <a:t> is the current density that flows under an electric field </a:t>
                </a:r>
                <a:r>
                  <a:rPr lang="en-US" sz="1800" i="1" dirty="0">
                    <a:effectLst/>
                    <a:latin typeface="Times New Roman" panose="02020603050405020304" pitchFamily="18" charset="0"/>
                    <a:ea typeface="Times New Roman" panose="02020603050405020304" pitchFamily="18" charset="0"/>
                  </a:rPr>
                  <a:t>E</a:t>
                </a:r>
                <a:endParaRPr lang="en-US" dirty="0"/>
              </a:p>
            </p:txBody>
          </p:sp>
        </mc:Choice>
        <mc:Fallback xmlns="">
          <p:sp>
            <p:nvSpPr>
              <p:cNvPr id="8" name="TextBox 7">
                <a:extLst>
                  <a:ext uri="{FF2B5EF4-FFF2-40B4-BE49-F238E27FC236}">
                    <a16:creationId xmlns:a16="http://schemas.microsoft.com/office/drawing/2014/main" id="{EDC7D536-FC31-493D-B857-24E009F6F429}"/>
                  </a:ext>
                </a:extLst>
              </p:cNvPr>
              <p:cNvSpPr txBox="1">
                <a:spLocks noRot="1" noChangeAspect="1" noMove="1" noResize="1" noEditPoints="1" noAdjustHandles="1" noChangeArrowheads="1" noChangeShapeType="1" noTextEdit="1"/>
              </p:cNvSpPr>
              <p:nvPr/>
            </p:nvSpPr>
            <p:spPr>
              <a:xfrm>
                <a:off x="296489" y="2497075"/>
                <a:ext cx="7956884" cy="1064779"/>
              </a:xfrm>
              <a:prstGeom prst="rect">
                <a:avLst/>
              </a:prstGeom>
              <a:blipFill>
                <a:blip r:embed="rId3"/>
                <a:stretch>
                  <a:fillRect r="-613"/>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8C6B5D6E-74E3-41FF-88E2-E5C84FF23030}"/>
              </a:ext>
            </a:extLst>
          </p:cNvPr>
          <p:cNvSpPr txBox="1"/>
          <p:nvPr/>
        </p:nvSpPr>
        <p:spPr>
          <a:xfrm>
            <a:off x="6300192" y="1154443"/>
            <a:ext cx="2358008" cy="369332"/>
          </a:xfrm>
          <a:prstGeom prst="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en-US" sz="1800" dirty="0">
                <a:effectLst/>
                <a:latin typeface="Times New Roman" panose="02020603050405020304" pitchFamily="18" charset="0"/>
                <a:ea typeface="Times New Roman" panose="02020603050405020304" pitchFamily="18" charset="0"/>
              </a:rPr>
              <a:t>We note that </a:t>
            </a:r>
            <a:r>
              <a:rPr lang="en-US" sz="1800" i="1" dirty="0">
                <a:effectLst/>
                <a:latin typeface="Times New Roman" panose="02020603050405020304" pitchFamily="18" charset="0"/>
                <a:ea typeface="Times New Roman" panose="02020603050405020304" pitchFamily="18" charset="0"/>
              </a:rPr>
              <a:t>n</a:t>
            </a:r>
            <a:r>
              <a:rPr lang="en-US"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U</a:t>
            </a:r>
            <a:r>
              <a:rPr lang="en-US" sz="1800" i="1" baseline="-25000" dirty="0">
                <a:effectLst/>
                <a:latin typeface="Times New Roman" panose="02020603050405020304" pitchFamily="18" charset="0"/>
                <a:ea typeface="Times New Roman" panose="02020603050405020304" pitchFamily="18" charset="0"/>
              </a:rPr>
              <a:t>0</a:t>
            </a:r>
            <a:r>
              <a:rPr lang="en-US" sz="1800" dirty="0">
                <a:effectLst/>
                <a:latin typeface="Times New Roman" panose="02020603050405020304" pitchFamily="18" charset="0"/>
                <a:ea typeface="Times New Roman" panose="02020603050405020304" pitchFamily="18" charset="0"/>
              </a:rPr>
              <a:t>/</a:t>
            </a:r>
            <a:r>
              <a:rPr lang="en-US" sz="1800" i="1" dirty="0" err="1">
                <a:effectLst/>
                <a:latin typeface="Times New Roman" panose="02020603050405020304" pitchFamily="18" charset="0"/>
                <a:ea typeface="Times New Roman" panose="02020603050405020304" pitchFamily="18" charset="0"/>
              </a:rPr>
              <a:t>k</a:t>
            </a:r>
            <a:r>
              <a:rPr lang="en-US" sz="1800" i="1" baseline="-25000" dirty="0" err="1">
                <a:effectLst/>
                <a:latin typeface="Times New Roman" panose="02020603050405020304" pitchFamily="18" charset="0"/>
                <a:ea typeface="Times New Roman" panose="02020603050405020304" pitchFamily="18" charset="0"/>
              </a:rPr>
              <a:t>b</a:t>
            </a:r>
            <a:r>
              <a:rPr lang="en-US" sz="1800" i="1" dirty="0" err="1">
                <a:effectLst/>
                <a:latin typeface="Times New Roman" panose="02020603050405020304" pitchFamily="18" charset="0"/>
                <a:ea typeface="Times New Roman" panose="02020603050405020304" pitchFamily="18" charset="0"/>
              </a:rPr>
              <a:t>T</a:t>
            </a:r>
            <a:r>
              <a:rPr lang="en-US" sz="1800" i="1" dirty="0">
                <a:effectLst/>
                <a:latin typeface="Times New Roman" panose="02020603050405020304" pitchFamily="18" charset="0"/>
                <a:ea typeface="Times New Roman" panose="02020603050405020304" pitchFamily="18" charset="0"/>
              </a:rPr>
              <a:t> </a:t>
            </a:r>
            <a:endParaRPr lang="en-US" dirty="0"/>
          </a:p>
        </p:txBody>
      </p:sp>
      <p:sp>
        <p:nvSpPr>
          <p:cNvPr id="14" name="TextBox 13">
            <a:extLst>
              <a:ext uri="{FF2B5EF4-FFF2-40B4-BE49-F238E27FC236}">
                <a16:creationId xmlns:a16="http://schemas.microsoft.com/office/drawing/2014/main" id="{35CF76C7-59BE-4E30-9CFC-760C4B833063}"/>
              </a:ext>
            </a:extLst>
          </p:cNvPr>
          <p:cNvSpPr txBox="1"/>
          <p:nvPr/>
        </p:nvSpPr>
        <p:spPr>
          <a:xfrm>
            <a:off x="6948264" y="4664341"/>
            <a:ext cx="1997623" cy="369332"/>
          </a:xfrm>
          <a:prstGeom prst="rect">
            <a:avLst/>
          </a:prstGeom>
          <a:noFill/>
        </p:spPr>
        <p:txBody>
          <a:bodyPr wrap="square">
            <a:spAutoFit/>
          </a:bodyPr>
          <a:lstStyle/>
          <a:p>
            <a:r>
              <a:rPr lang="en-US" sz="1800" dirty="0">
                <a:effectLst/>
                <a:latin typeface="Times New Roman" panose="02020603050405020304" pitchFamily="18" charset="0"/>
                <a:ea typeface="Times New Roman" panose="02020603050405020304" pitchFamily="18" charset="0"/>
              </a:rPr>
              <a:t>(Since </a:t>
            </a:r>
            <a:r>
              <a:rPr lang="en-US" sz="1800" i="1" dirty="0">
                <a:effectLst/>
                <a:latin typeface="Times New Roman" panose="02020603050405020304" pitchFamily="18" charset="0"/>
                <a:ea typeface="Times New Roman" panose="02020603050405020304" pitchFamily="18" charset="0"/>
              </a:rPr>
              <a:t>E = </a:t>
            </a:r>
            <a:r>
              <a:rPr lang="en-US" sz="1800" i="1" dirty="0" err="1">
                <a:effectLst/>
                <a:latin typeface="Times New Roman" panose="02020603050405020304" pitchFamily="18" charset="0"/>
                <a:ea typeface="Times New Roman" panose="02020603050405020304" pitchFamily="18" charset="0"/>
              </a:rPr>
              <a:t>xdB</a:t>
            </a:r>
            <a:r>
              <a:rPr lang="en-US" sz="1800" i="1" dirty="0">
                <a:effectLst/>
                <a:latin typeface="Times New Roman" panose="02020603050405020304" pitchFamily="18" charset="0"/>
                <a:ea typeface="Times New Roman" panose="02020603050405020304" pitchFamily="18" charset="0"/>
              </a:rPr>
              <a:t>/dt)</a:t>
            </a:r>
            <a:endParaRPr lang="en-US" dirty="0"/>
          </a:p>
        </p:txBody>
      </p:sp>
      <p:sp>
        <p:nvSpPr>
          <p:cNvPr id="16" name="TextBox 15">
            <a:extLst>
              <a:ext uri="{FF2B5EF4-FFF2-40B4-BE49-F238E27FC236}">
                <a16:creationId xmlns:a16="http://schemas.microsoft.com/office/drawing/2014/main" id="{25AEF3E2-A829-4901-8A06-7BA67875A76B}"/>
              </a:ext>
            </a:extLst>
          </p:cNvPr>
          <p:cNvSpPr txBox="1"/>
          <p:nvPr/>
        </p:nvSpPr>
        <p:spPr>
          <a:xfrm>
            <a:off x="296489" y="4538123"/>
            <a:ext cx="8362891" cy="923330"/>
          </a:xfrm>
          <a:prstGeom prst="rect">
            <a:avLst/>
          </a:prstGeom>
          <a:noFill/>
        </p:spPr>
        <p:txBody>
          <a:bodyPr wrap="square">
            <a:spAutoFit/>
          </a:bodyPr>
          <a:lstStyle/>
          <a:p>
            <a:pPr marL="0" marR="0">
              <a:lnSpc>
                <a:spcPct val="200000"/>
              </a:lnSpc>
              <a:spcBef>
                <a:spcPts val="0"/>
              </a:spcBef>
              <a:spcAft>
                <a:spcPts val="0"/>
              </a:spcAft>
              <a:tabLst>
                <a:tab pos="457200" algn="l"/>
              </a:tabLst>
            </a:pPr>
            <a:r>
              <a:rPr lang="en-US" sz="1800" dirty="0">
                <a:effectLst/>
                <a:latin typeface="Times New Roman" panose="02020603050405020304" pitchFamily="18" charset="0"/>
                <a:ea typeface="Times New Roman" panose="02020603050405020304" pitchFamily="18" charset="0"/>
              </a:rPr>
              <a:t>If we use an average </a:t>
            </a:r>
            <a:r>
              <a:rPr lang="en-US" sz="1800" i="1" dirty="0">
                <a:effectLst/>
                <a:latin typeface="Times New Roman" panose="02020603050405020304" pitchFamily="18" charset="0"/>
                <a:ea typeface="Times New Roman" panose="02020603050405020304" pitchFamily="18" charset="0"/>
              </a:rPr>
              <a:t>dB/dt</a:t>
            </a:r>
            <a:r>
              <a:rPr lang="en-US" sz="1800" dirty="0">
                <a:effectLst/>
                <a:latin typeface="Times New Roman" panose="02020603050405020304" pitchFamily="18" charset="0"/>
                <a:ea typeface="Times New Roman" panose="02020603050405020304" pitchFamily="18" charset="0"/>
              </a:rPr>
              <a:t> defined as </a:t>
            </a:r>
            <a:r>
              <a:rPr lang="en-US" sz="1800" i="1" dirty="0">
                <a:effectLst/>
                <a:latin typeface="Times New Roman" panose="02020603050405020304" pitchFamily="18" charset="0"/>
                <a:ea typeface="Times New Roman" panose="02020603050405020304" pitchFamily="18" charset="0"/>
              </a:rPr>
              <a:t>dB/dt</a:t>
            </a:r>
            <a:r>
              <a:rPr lang="en-US" sz="1800" dirty="0">
                <a:effectLst/>
                <a:latin typeface="Times New Roman" panose="02020603050405020304" pitchFamily="18" charset="0"/>
                <a:ea typeface="Times New Roman" panose="02020603050405020304" pitchFamily="18" charset="0"/>
              </a:rPr>
              <a:t> = 2</a:t>
            </a:r>
            <a:r>
              <a:rPr lang="en-US" sz="1800" dirty="0">
                <a:effectLst/>
                <a:latin typeface="Times New Roman" panose="02020603050405020304" pitchFamily="18" charset="0"/>
                <a:ea typeface="Times New Roman" panose="02020603050405020304" pitchFamily="18" charset="0"/>
                <a:sym typeface="Symbol" panose="05050102010706020507" pitchFamily="18" charset="2"/>
              </a:rPr>
              <a:t></a:t>
            </a:r>
            <a:r>
              <a:rPr lang="en-US" sz="1800" i="1" dirty="0">
                <a:effectLst/>
                <a:latin typeface="Times New Roman" panose="02020603050405020304" pitchFamily="18" charset="0"/>
                <a:ea typeface="Times New Roman" panose="02020603050405020304" pitchFamily="18" charset="0"/>
              </a:rPr>
              <a:t>B</a:t>
            </a:r>
            <a:r>
              <a:rPr lang="en-US" sz="1800" i="1" baseline="-25000" dirty="0">
                <a:effectLst/>
                <a:latin typeface="Times New Roman" panose="02020603050405020304" pitchFamily="18" charset="0"/>
                <a:ea typeface="Times New Roman" panose="02020603050405020304" pitchFamily="18" charset="0"/>
              </a:rPr>
              <a:t>m</a:t>
            </a:r>
            <a:r>
              <a:rPr lang="en-US" sz="1800" i="1" dirty="0">
                <a:effectLst/>
                <a:latin typeface="Times New Roman" panose="02020603050405020304" pitchFamily="18" charset="0"/>
                <a:ea typeface="Times New Roman" panose="02020603050405020304" pitchFamily="18" charset="0"/>
              </a:rPr>
              <a:t>f</a:t>
            </a:r>
            <a:r>
              <a:rPr lang="en-US" sz="1800" dirty="0">
                <a:effectLst/>
                <a:latin typeface="Times New Roman" panose="02020603050405020304" pitchFamily="18" charset="0"/>
                <a:ea typeface="Times New Roman" panose="02020603050405020304" pitchFamily="18" charset="0"/>
              </a:rPr>
              <a:t>, then </a:t>
            </a:r>
          </a:p>
          <a:p>
            <a:endParaRPr lang="en-US" dirty="0"/>
          </a:p>
        </p:txBody>
      </p:sp>
      <p:sp>
        <p:nvSpPr>
          <p:cNvPr id="18" name="TextBox 17">
            <a:extLst>
              <a:ext uri="{FF2B5EF4-FFF2-40B4-BE49-F238E27FC236}">
                <a16:creationId xmlns:a16="http://schemas.microsoft.com/office/drawing/2014/main" id="{27DB7DF5-A628-449E-A8D0-B9CE236CE9FA}"/>
              </a:ext>
            </a:extLst>
          </p:cNvPr>
          <p:cNvSpPr txBox="1"/>
          <p:nvPr/>
        </p:nvSpPr>
        <p:spPr>
          <a:xfrm>
            <a:off x="4477934" y="5174066"/>
            <a:ext cx="4572000" cy="923330"/>
          </a:xfrm>
          <a:prstGeom prst="rect">
            <a:avLst/>
          </a:prstGeom>
          <a:noFill/>
        </p:spPr>
        <p:txBody>
          <a:bodyPr wrap="square">
            <a:spAutoFit/>
          </a:bodyPr>
          <a:lstStyle/>
          <a:p>
            <a:r>
              <a:rPr lang="en-US" sz="1800" dirty="0">
                <a:effectLst/>
                <a:latin typeface="Times New Roman" panose="02020603050405020304" pitchFamily="18" charset="0"/>
                <a:ea typeface="Times New Roman" panose="02020603050405020304" pitchFamily="18" charset="0"/>
              </a:rPr>
              <a:t>This is a simple and approximate approach, but agrees with the result from Thakur in the limit of </a:t>
            </a:r>
            <a:r>
              <a:rPr lang="en-US" sz="1800" i="1" dirty="0">
                <a:effectLst/>
                <a:latin typeface="Times New Roman" panose="02020603050405020304" pitchFamily="18" charset="0"/>
                <a:ea typeface="Times New Roman" panose="02020603050405020304" pitchFamily="18" charset="0"/>
              </a:rPr>
              <a:t>B</a:t>
            </a:r>
            <a:r>
              <a:rPr lang="en-US" sz="1800" i="1" baseline="-25000" dirty="0">
                <a:effectLst/>
                <a:latin typeface="Times New Roman" panose="02020603050405020304" pitchFamily="18" charset="0"/>
                <a:ea typeface="Times New Roman" panose="02020603050405020304" pitchFamily="18" charset="0"/>
              </a:rPr>
              <a:t>m</a:t>
            </a:r>
            <a:r>
              <a:rPr lang="en-US" sz="1800" i="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&gt;&gt; </a:t>
            </a:r>
            <a:r>
              <a:rPr lang="en-US" sz="1800" i="1" dirty="0">
                <a:effectLst/>
                <a:latin typeface="Times New Roman" panose="02020603050405020304" pitchFamily="18" charset="0"/>
                <a:ea typeface="Times New Roman" panose="02020603050405020304" pitchFamily="18" charset="0"/>
              </a:rPr>
              <a:t>B</a:t>
            </a:r>
            <a:r>
              <a:rPr lang="en-US" sz="1800" i="1" baseline="-25000" dirty="0">
                <a:effectLst/>
                <a:latin typeface="Times New Roman" panose="02020603050405020304" pitchFamily="18" charset="0"/>
                <a:ea typeface="Times New Roman" panose="02020603050405020304" pitchFamily="18" charset="0"/>
              </a:rPr>
              <a:t>p</a:t>
            </a:r>
            <a:endParaRPr lang="en-US"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7DF6AA2-46E5-43FF-B151-2E5B79AD1344}"/>
                  </a:ext>
                </a:extLst>
              </p:cNvPr>
              <p:cNvSpPr txBox="1"/>
              <p:nvPr/>
            </p:nvSpPr>
            <p:spPr>
              <a:xfrm>
                <a:off x="-18002" y="5067787"/>
                <a:ext cx="4572000" cy="787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h𝑦𝑠</m:t>
                          </m:r>
                          <m:r>
                            <a:rPr lang="en-US" i="0">
                              <a:latin typeface="Cambria Math" panose="02040503050406030204" pitchFamily="18" charset="0"/>
                            </a:rPr>
                            <m:t>,</m:t>
                          </m:r>
                          <m:r>
                            <a:rPr lang="en-US" i="1">
                              <a:latin typeface="Cambria Math" panose="02040503050406030204" pitchFamily="18" charset="0"/>
                            </a:rPr>
                            <m:t>𝑣</m:t>
                          </m:r>
                          <m:r>
                            <a:rPr lang="en-US" i="0">
                              <a:latin typeface="Cambria Math" panose="02040503050406030204" pitchFamily="18" charset="0"/>
                            </a:rPr>
                            <m:t>,</m:t>
                          </m:r>
                          <m:r>
                            <a:rPr lang="en-US" i="1">
                              <a:latin typeface="Cambria Math" panose="02040503050406030204" pitchFamily="18" charset="0"/>
                            </a:rPr>
                            <m:t>𝑝𝑙</m:t>
                          </m:r>
                        </m:sub>
                      </m:sSub>
                      <m:r>
                        <a:rPr lang="en-US" i="0">
                          <a:latin typeface="Cambria Math" panose="02040503050406030204" pitchFamily="18" charset="0"/>
                        </a:rPr>
                        <m:t> </m:t>
                      </m:r>
                      <m:r>
                        <a:rPr lang="en-US" b="0" i="1" smtClean="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i="1">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𝑐</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𝑓</m:t>
                                  </m:r>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𝑐</m:t>
                                      </m:r>
                                    </m:sub>
                                  </m:sSub>
                                </m:den>
                              </m:f>
                            </m:e>
                          </m:d>
                        </m:e>
                        <m:sup>
                          <m:f>
                            <m:fPr>
                              <m:type m:val="lin"/>
                              <m:ctrlPr>
                                <a:rPr lang="en-US" i="1">
                                  <a:latin typeface="Cambria Math" panose="02040503050406030204" pitchFamily="18" charset="0"/>
                                </a:rPr>
                              </m:ctrlPr>
                            </m:fPr>
                            <m:num>
                              <m:r>
                                <a:rPr lang="en-US" i="0">
                                  <a:latin typeface="Cambria Math" panose="02040503050406030204" pitchFamily="18" charset="0"/>
                                </a:rPr>
                                <m:t>1</m:t>
                              </m:r>
                            </m:num>
                            <m:den>
                              <m:r>
                                <a:rPr lang="en-US" i="1">
                                  <a:latin typeface="Cambria Math" panose="02040503050406030204" pitchFamily="18" charset="0"/>
                                </a:rPr>
                                <m:t>𝑛</m:t>
                              </m:r>
                            </m:den>
                          </m:f>
                        </m:sup>
                      </m:sSup>
                    </m:oMath>
                  </m:oMathPara>
                </a14:m>
                <a:endParaRPr lang="en-US" dirty="0"/>
              </a:p>
            </p:txBody>
          </p:sp>
        </mc:Choice>
        <mc:Fallback xmlns="">
          <p:sp>
            <p:nvSpPr>
              <p:cNvPr id="13" name="TextBox 12">
                <a:extLst>
                  <a:ext uri="{FF2B5EF4-FFF2-40B4-BE49-F238E27FC236}">
                    <a16:creationId xmlns:a16="http://schemas.microsoft.com/office/drawing/2014/main" id="{07DF6AA2-46E5-43FF-B151-2E5B79AD1344}"/>
                  </a:ext>
                </a:extLst>
              </p:cNvPr>
              <p:cNvSpPr txBox="1">
                <a:spLocks noRot="1" noChangeAspect="1" noMove="1" noResize="1" noEditPoints="1" noAdjustHandles="1" noChangeArrowheads="1" noChangeShapeType="1" noTextEdit="1"/>
              </p:cNvSpPr>
              <p:nvPr/>
            </p:nvSpPr>
            <p:spPr>
              <a:xfrm>
                <a:off x="-18002" y="5067787"/>
                <a:ext cx="4572000" cy="78733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35F8B1C-84A9-4042-A768-7AB872D6B948}"/>
                  </a:ext>
                </a:extLst>
              </p:cNvPr>
              <p:cNvSpPr txBox="1"/>
              <p:nvPr/>
            </p:nvSpPr>
            <p:spPr>
              <a:xfrm>
                <a:off x="-720588" y="3634732"/>
                <a:ext cx="10225136" cy="787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h𝑦𝑠</m:t>
                          </m:r>
                          <m:r>
                            <a:rPr lang="en-US" i="0">
                              <a:latin typeface="Cambria Math" panose="02040503050406030204" pitchFamily="18" charset="0"/>
                            </a:rPr>
                            <m:t>,</m:t>
                          </m:r>
                          <m:r>
                            <a:rPr lang="en-US" i="1">
                              <a:latin typeface="Cambria Math" panose="02040503050406030204" pitchFamily="18" charset="0"/>
                            </a:rPr>
                            <m:t>𝑣</m:t>
                          </m:r>
                          <m:r>
                            <a:rPr lang="en-US" i="0">
                              <a:latin typeface="Cambria Math" panose="02040503050406030204" pitchFamily="18" charset="0"/>
                            </a:rPr>
                            <m:t>,</m:t>
                          </m:r>
                          <m:r>
                            <a:rPr lang="en-US" i="1">
                              <a:latin typeface="Cambria Math" panose="02040503050406030204" pitchFamily="18" charset="0"/>
                            </a:rPr>
                            <m:t>𝑝𝑙</m:t>
                          </m:r>
                        </m:sub>
                      </m:sSub>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b="0" i="1" smtClean="0">
                          <a:latin typeface="Cambria Math" panose="02040503050406030204" pitchFamily="18" charset="0"/>
                        </a:rPr>
                        <m:t>𝑑</m:t>
                      </m:r>
                      <m:r>
                        <a:rPr lang="en-US" i="1">
                          <a:latin typeface="Cambria Math" panose="02040503050406030204" pitchFamily="18" charset="0"/>
                        </a:rPr>
                        <m:t>𝐽</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i="1">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𝑐</m:t>
                          </m:r>
                        </m:sub>
                      </m:sSub>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𝐸</m:t>
                                  </m:r>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𝑐</m:t>
                                      </m:r>
                                    </m:sub>
                                  </m:sSub>
                                </m:den>
                              </m:f>
                            </m:e>
                          </m:d>
                        </m:e>
                        <m:sup>
                          <m:f>
                            <m:fPr>
                              <m:type m:val="lin"/>
                              <m:ctrlPr>
                                <a:rPr lang="en-US" i="1">
                                  <a:latin typeface="Cambria Math" panose="02040503050406030204" pitchFamily="18" charset="0"/>
                                </a:rPr>
                              </m:ctrlPr>
                            </m:fPr>
                            <m:num>
                              <m:r>
                                <a:rPr lang="en-US" i="0">
                                  <a:latin typeface="Cambria Math" panose="02040503050406030204" pitchFamily="18" charset="0"/>
                                </a:rPr>
                                <m:t>1</m:t>
                              </m:r>
                            </m:num>
                            <m:den>
                              <m:r>
                                <a:rPr lang="en-US" i="1">
                                  <a:latin typeface="Cambria Math" panose="02040503050406030204" pitchFamily="18" charset="0"/>
                                </a:rPr>
                                <m:t>𝑛</m:t>
                              </m:r>
                            </m:den>
                          </m:f>
                        </m:sup>
                      </m:s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i="1">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𝑐</m:t>
                          </m:r>
                        </m:sub>
                      </m:sSub>
                      <m:sSup>
                        <m:sSupPr>
                          <m:ctrlPr>
                            <a:rPr lang="en-US" i="1">
                              <a:solidFill>
                                <a:srgbClr val="836967"/>
                              </a:solidFill>
                              <a:latin typeface="Cambria Math" panose="02040503050406030204" pitchFamily="18" charset="0"/>
                            </a:rPr>
                          </m:ctrlPr>
                        </m:sSupPr>
                        <m:e>
                          <m:d>
                            <m:dPr>
                              <m:begChr m:val="["/>
                              <m:endChr m:val="]"/>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d>
                                    <m:dPr>
                                      <m:ctrlPr>
                                        <a:rPr lang="en-US" i="1">
                                          <a:solidFill>
                                            <a:srgbClr val="836967"/>
                                          </a:solidFill>
                                          <a:latin typeface="Cambria Math" panose="02040503050406030204" pitchFamily="18" charset="0"/>
                                        </a:rPr>
                                      </m:ctrlPr>
                                    </m:dPr>
                                    <m:e>
                                      <m:r>
                                        <a:rPr lang="en-US" i="1">
                                          <a:latin typeface="Cambria Math" panose="02040503050406030204" pitchFamily="18" charset="0"/>
                                        </a:rPr>
                                        <m:t>𝑑</m:t>
                                      </m:r>
                                      <m:f>
                                        <m:fPr>
                                          <m:type m:val="lin"/>
                                          <m:ctrlPr>
                                            <a:rPr lang="en-US" i="1">
                                              <a:latin typeface="Cambria Math" panose="02040503050406030204" pitchFamily="18" charset="0"/>
                                            </a:rPr>
                                          </m:ctrlPr>
                                        </m:fPr>
                                        <m:num>
                                          <m:r>
                                            <a:rPr lang="en-US" i="1">
                                              <a:latin typeface="Cambria Math" panose="02040503050406030204" pitchFamily="18" charset="0"/>
                                            </a:rPr>
                                            <m:t>𝐵</m:t>
                                          </m:r>
                                        </m:num>
                                        <m:den>
                                          <m:r>
                                            <a:rPr lang="en-US" i="1">
                                              <a:latin typeface="Cambria Math" panose="02040503050406030204" pitchFamily="18" charset="0"/>
                                            </a:rPr>
                                            <m:t>𝑑</m:t>
                                          </m:r>
                                        </m:den>
                                      </m:f>
                                      <m:r>
                                        <a:rPr lang="en-US" i="1">
                                          <a:latin typeface="Cambria Math" panose="02040503050406030204" pitchFamily="18" charset="0"/>
                                        </a:rPr>
                                        <m:t>𝑡</m:t>
                                      </m:r>
                                    </m:e>
                                  </m:d>
                                </m:num>
                                <m:den>
                                  <m:sSub>
                                    <m:sSubPr>
                                      <m:ctrlPr>
                                        <a:rPr lang="en-US" i="1">
                                          <a:solidFill>
                                            <a:srgbClr val="836967"/>
                                          </a:solidFill>
                                          <a:latin typeface="Cambria Math" panose="02040503050406030204" pitchFamily="18" charset="0"/>
                                        </a:rPr>
                                      </m:ctrlPr>
                                    </m:sSubPr>
                                    <m:e>
                                      <m:d>
                                        <m:dPr>
                                          <m:ctrlPr>
                                            <a:rPr lang="en-US" i="1">
                                              <a:solidFill>
                                                <a:srgbClr val="836967"/>
                                              </a:solidFill>
                                              <a:latin typeface="Cambria Math" panose="02040503050406030204" pitchFamily="18" charset="0"/>
                                            </a:rPr>
                                          </m:ctrlPr>
                                        </m:dPr>
                                        <m:e>
                                          <m:r>
                                            <a:rPr lang="en-US" i="1">
                                              <a:latin typeface="Cambria Math" panose="02040503050406030204" pitchFamily="18" charset="0"/>
                                            </a:rPr>
                                            <m:t>𝑑</m:t>
                                          </m:r>
                                          <m:f>
                                            <m:fPr>
                                              <m:type m:val="lin"/>
                                              <m:ctrlPr>
                                                <a:rPr lang="en-US" i="1">
                                                  <a:latin typeface="Cambria Math" panose="02040503050406030204" pitchFamily="18" charset="0"/>
                                                </a:rPr>
                                              </m:ctrlPr>
                                            </m:fPr>
                                            <m:num>
                                              <m:r>
                                                <a:rPr lang="en-US" i="1">
                                                  <a:latin typeface="Cambria Math" panose="02040503050406030204" pitchFamily="18" charset="0"/>
                                                </a:rPr>
                                                <m:t>𝐵</m:t>
                                              </m:r>
                                            </m:num>
                                            <m:den>
                                              <m:r>
                                                <a:rPr lang="en-US" i="1">
                                                  <a:latin typeface="Cambria Math" panose="02040503050406030204" pitchFamily="18" charset="0"/>
                                                </a:rPr>
                                                <m:t>𝑑</m:t>
                                              </m:r>
                                            </m:den>
                                          </m:f>
                                          <m:r>
                                            <a:rPr lang="en-US" i="1">
                                              <a:latin typeface="Cambria Math" panose="02040503050406030204" pitchFamily="18" charset="0"/>
                                            </a:rPr>
                                            <m:t>𝑡</m:t>
                                          </m:r>
                                        </m:e>
                                      </m:d>
                                    </m:e>
                                    <m:sub>
                                      <m:r>
                                        <a:rPr lang="en-US" i="1">
                                          <a:latin typeface="Cambria Math" panose="02040503050406030204" pitchFamily="18" charset="0"/>
                                        </a:rPr>
                                        <m:t>𝑐</m:t>
                                      </m:r>
                                    </m:sub>
                                  </m:sSub>
                                </m:den>
                              </m:f>
                            </m:e>
                          </m:d>
                        </m:e>
                        <m:sup>
                          <m:f>
                            <m:fPr>
                              <m:type m:val="lin"/>
                              <m:ctrlPr>
                                <a:rPr lang="en-US" i="1">
                                  <a:latin typeface="Cambria Math" panose="02040503050406030204" pitchFamily="18" charset="0"/>
                                </a:rPr>
                              </m:ctrlPr>
                            </m:fPr>
                            <m:num>
                              <m:r>
                                <a:rPr lang="en-US" i="0">
                                  <a:latin typeface="Cambria Math" panose="02040503050406030204" pitchFamily="18" charset="0"/>
                                </a:rPr>
                                <m:t>1</m:t>
                              </m:r>
                            </m:num>
                            <m:den>
                              <m:r>
                                <a:rPr lang="en-US" i="1">
                                  <a:latin typeface="Cambria Math" panose="02040503050406030204" pitchFamily="18" charset="0"/>
                                </a:rPr>
                                <m:t>𝑛</m:t>
                              </m:r>
                            </m:den>
                          </m:f>
                        </m:sup>
                      </m:sSup>
                    </m:oMath>
                  </m:oMathPara>
                </a14:m>
                <a:endParaRPr lang="en-US" dirty="0"/>
              </a:p>
            </p:txBody>
          </p:sp>
        </mc:Choice>
        <mc:Fallback xmlns="">
          <p:sp>
            <p:nvSpPr>
              <p:cNvPr id="15" name="TextBox 14">
                <a:extLst>
                  <a:ext uri="{FF2B5EF4-FFF2-40B4-BE49-F238E27FC236}">
                    <a16:creationId xmlns:a16="http://schemas.microsoft.com/office/drawing/2014/main" id="{A35F8B1C-84A9-4042-A768-7AB872D6B948}"/>
                  </a:ext>
                </a:extLst>
              </p:cNvPr>
              <p:cNvSpPr txBox="1">
                <a:spLocks noRot="1" noChangeAspect="1" noMove="1" noResize="1" noEditPoints="1" noAdjustHandles="1" noChangeArrowheads="1" noChangeShapeType="1" noTextEdit="1"/>
              </p:cNvSpPr>
              <p:nvPr/>
            </p:nvSpPr>
            <p:spPr>
              <a:xfrm>
                <a:off x="-720588" y="3634732"/>
                <a:ext cx="10225136" cy="787331"/>
              </a:xfrm>
              <a:prstGeom prst="rect">
                <a:avLst/>
              </a:prstGeom>
              <a:blipFill>
                <a:blip r:embed="rId5"/>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6E09B850-FA78-36F3-3593-42F5D56A241F}"/>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539552" y="163757"/>
            <a:ext cx="2194750" cy="1981372"/>
          </a:xfrm>
          <a:prstGeom prst="rect">
            <a:avLst/>
          </a:prstGeom>
        </p:spPr>
      </p:pic>
    </p:spTree>
    <p:extLst>
      <p:ext uri="{BB962C8B-B14F-4D97-AF65-F5344CB8AC3E}">
        <p14:creationId xmlns:p14="http://schemas.microsoft.com/office/powerpoint/2010/main" val="295772960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FDD6A-1E8E-4602-BEAD-F388F0812855}"/>
              </a:ext>
            </a:extLst>
          </p:cNvPr>
          <p:cNvSpPr>
            <a:spLocks noGrp="1"/>
          </p:cNvSpPr>
          <p:nvPr>
            <p:ph type="title"/>
          </p:nvPr>
        </p:nvSpPr>
        <p:spPr>
          <a:xfrm>
            <a:off x="143508" y="177283"/>
            <a:ext cx="9145016" cy="645891"/>
          </a:xfrm>
        </p:spPr>
        <p:txBody>
          <a:bodyPr/>
          <a:lstStyle/>
          <a:p>
            <a:r>
              <a:rPr lang="en-US" sz="3000" dirty="0"/>
              <a:t>What are the components of loss of a </a:t>
            </a:r>
            <a:r>
              <a:rPr lang="en-US" sz="3000" b="1" u="sng" dirty="0">
                <a:solidFill>
                  <a:srgbClr val="FF0000"/>
                </a:solidFill>
              </a:rPr>
              <a:t>ROUND</a:t>
            </a:r>
            <a:r>
              <a:rPr lang="en-US" sz="3000" dirty="0"/>
              <a:t> SC</a:t>
            </a:r>
          </a:p>
        </p:txBody>
      </p:sp>
      <p:pic>
        <p:nvPicPr>
          <p:cNvPr id="4" name="Picture 3">
            <a:extLst>
              <a:ext uri="{FF2B5EF4-FFF2-40B4-BE49-F238E27FC236}">
                <a16:creationId xmlns:a16="http://schemas.microsoft.com/office/drawing/2014/main" id="{90489E08-49D7-4E66-861C-B39865257EA9}"/>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1377" y="3631996"/>
            <a:ext cx="1224136" cy="4526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76A19B02-4250-49FF-89B5-819C21A53964}"/>
              </a:ext>
            </a:extLst>
          </p:cNvPr>
          <p:cNvPicPr>
            <a:picLocks noChangeAspect="1"/>
          </p:cNvPicPr>
          <p:nvPr/>
        </p:nvPicPr>
        <p:blipFill>
          <a:blip r:embed="rId3"/>
          <a:stretch>
            <a:fillRect/>
          </a:stretch>
        </p:blipFill>
        <p:spPr>
          <a:xfrm>
            <a:off x="31170" y="1447575"/>
            <a:ext cx="3951797" cy="645891"/>
          </a:xfrm>
          <a:prstGeom prst="rect">
            <a:avLst/>
          </a:prstGeom>
        </p:spPr>
      </p:pic>
      <p:pic>
        <p:nvPicPr>
          <p:cNvPr id="15" name="Picture 14">
            <a:extLst>
              <a:ext uri="{FF2B5EF4-FFF2-40B4-BE49-F238E27FC236}">
                <a16:creationId xmlns:a16="http://schemas.microsoft.com/office/drawing/2014/main" id="{3B7461C7-5CF3-43F7-AE9C-9C96FC07276A}"/>
              </a:ext>
            </a:extLst>
          </p:cNvPr>
          <p:cNvPicPr>
            <a:picLocks noChangeAspect="1"/>
          </p:cNvPicPr>
          <p:nvPr/>
        </p:nvPicPr>
        <p:blipFill>
          <a:blip r:embed="rId4"/>
          <a:stretch>
            <a:fillRect/>
          </a:stretch>
        </p:blipFill>
        <p:spPr>
          <a:xfrm>
            <a:off x="240277" y="4524916"/>
            <a:ext cx="2054027" cy="686782"/>
          </a:xfrm>
          <a:prstGeom prst="rect">
            <a:avLst/>
          </a:prstGeom>
        </p:spPr>
      </p:pic>
      <p:pic>
        <p:nvPicPr>
          <p:cNvPr id="18" name="Picture 17">
            <a:extLst>
              <a:ext uri="{FF2B5EF4-FFF2-40B4-BE49-F238E27FC236}">
                <a16:creationId xmlns:a16="http://schemas.microsoft.com/office/drawing/2014/main" id="{F578040C-A92D-4F65-AABB-1D8340028B58}"/>
              </a:ext>
            </a:extLst>
          </p:cNvPr>
          <p:cNvPicPr>
            <a:picLocks noChangeAspect="1"/>
          </p:cNvPicPr>
          <p:nvPr/>
        </p:nvPicPr>
        <p:blipFill>
          <a:blip r:embed="rId5"/>
          <a:stretch>
            <a:fillRect/>
          </a:stretch>
        </p:blipFill>
        <p:spPr>
          <a:xfrm>
            <a:off x="2411760" y="2547109"/>
            <a:ext cx="963251" cy="499915"/>
          </a:xfrm>
          <a:prstGeom prst="rect">
            <a:avLst/>
          </a:prstGeom>
        </p:spPr>
      </p:pic>
      <p:sp>
        <p:nvSpPr>
          <p:cNvPr id="19" name="TextBox 18">
            <a:extLst>
              <a:ext uri="{FF2B5EF4-FFF2-40B4-BE49-F238E27FC236}">
                <a16:creationId xmlns:a16="http://schemas.microsoft.com/office/drawing/2014/main" id="{CE97D60C-C3F7-4FA5-BD7C-D7F57807B9BA}"/>
              </a:ext>
            </a:extLst>
          </p:cNvPr>
          <p:cNvSpPr txBox="1"/>
          <p:nvPr/>
        </p:nvSpPr>
        <p:spPr>
          <a:xfrm>
            <a:off x="364638" y="3051086"/>
            <a:ext cx="1805306"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Coupling loss</a:t>
            </a:r>
          </a:p>
        </p:txBody>
      </p:sp>
      <p:sp>
        <p:nvSpPr>
          <p:cNvPr id="20" name="TextBox 19">
            <a:extLst>
              <a:ext uri="{FF2B5EF4-FFF2-40B4-BE49-F238E27FC236}">
                <a16:creationId xmlns:a16="http://schemas.microsoft.com/office/drawing/2014/main" id="{E0259FEF-D0CC-4845-90E4-BD3A913B15B3}"/>
              </a:ext>
            </a:extLst>
          </p:cNvPr>
          <p:cNvSpPr txBox="1"/>
          <p:nvPr/>
        </p:nvSpPr>
        <p:spPr>
          <a:xfrm>
            <a:off x="325797" y="2159767"/>
            <a:ext cx="2605580"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Hysteretic Loss</a:t>
            </a:r>
          </a:p>
        </p:txBody>
      </p:sp>
      <p:sp>
        <p:nvSpPr>
          <p:cNvPr id="21" name="TextBox 20">
            <a:extLst>
              <a:ext uri="{FF2B5EF4-FFF2-40B4-BE49-F238E27FC236}">
                <a16:creationId xmlns:a16="http://schemas.microsoft.com/office/drawing/2014/main" id="{58FBEEBA-F3FC-4BBA-8D2F-9E3BDA246962}"/>
              </a:ext>
            </a:extLst>
          </p:cNvPr>
          <p:cNvSpPr txBox="1"/>
          <p:nvPr/>
        </p:nvSpPr>
        <p:spPr>
          <a:xfrm>
            <a:off x="351402" y="1196608"/>
            <a:ext cx="1476164"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Total loss</a:t>
            </a:r>
          </a:p>
        </p:txBody>
      </p:sp>
      <p:sp>
        <p:nvSpPr>
          <p:cNvPr id="23" name="TextBox 22">
            <a:extLst>
              <a:ext uri="{FF2B5EF4-FFF2-40B4-BE49-F238E27FC236}">
                <a16:creationId xmlns:a16="http://schemas.microsoft.com/office/drawing/2014/main" id="{37599F81-A619-44D1-B66D-D68A3E35031E}"/>
              </a:ext>
            </a:extLst>
          </p:cNvPr>
          <p:cNvSpPr txBox="1"/>
          <p:nvPr/>
        </p:nvSpPr>
        <p:spPr>
          <a:xfrm>
            <a:off x="355058" y="4111584"/>
            <a:ext cx="2308730"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Eddy Current loss</a:t>
            </a:r>
          </a:p>
        </p:txBody>
      </p:sp>
      <p:sp>
        <p:nvSpPr>
          <p:cNvPr id="26" name="TextBox 25">
            <a:extLst>
              <a:ext uri="{FF2B5EF4-FFF2-40B4-BE49-F238E27FC236}">
                <a16:creationId xmlns:a16="http://schemas.microsoft.com/office/drawing/2014/main" id="{7A7E1B0D-AF44-4F3C-B0A5-541C26EFF810}"/>
              </a:ext>
            </a:extLst>
          </p:cNvPr>
          <p:cNvSpPr txBox="1"/>
          <p:nvPr/>
        </p:nvSpPr>
        <p:spPr>
          <a:xfrm>
            <a:off x="355058" y="5158134"/>
            <a:ext cx="2884794"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Transport Current loss</a:t>
            </a:r>
          </a:p>
        </p:txBody>
      </p:sp>
      <p:sp>
        <p:nvSpPr>
          <p:cNvPr id="27" name="TextBox 26">
            <a:extLst>
              <a:ext uri="{FF2B5EF4-FFF2-40B4-BE49-F238E27FC236}">
                <a16:creationId xmlns:a16="http://schemas.microsoft.com/office/drawing/2014/main" id="{FA9CB1E7-D36C-4E2A-8CBE-19CA9F4F517B}"/>
              </a:ext>
            </a:extLst>
          </p:cNvPr>
          <p:cNvSpPr txBox="1"/>
          <p:nvPr/>
        </p:nvSpPr>
        <p:spPr>
          <a:xfrm>
            <a:off x="5130062" y="818408"/>
            <a:ext cx="3708412" cy="923330"/>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dirty="0">
                <a:latin typeface="Trebuchet MS" panose="020B0603020202020204" pitchFamily="34" charset="0"/>
              </a:rPr>
              <a:t>Because of large </a:t>
            </a:r>
            <a:r>
              <a:rPr lang="en-US" i="1" dirty="0" err="1">
                <a:latin typeface="Trebuchet MS" panose="020B0603020202020204" pitchFamily="34" charset="0"/>
              </a:rPr>
              <a:t>L</a:t>
            </a:r>
            <a:r>
              <a:rPr lang="en-US" i="1" baseline="-25000" dirty="0" err="1">
                <a:latin typeface="Trebuchet MS" panose="020B0603020202020204" pitchFamily="34" charset="0"/>
              </a:rPr>
              <a:t>p</a:t>
            </a:r>
            <a:r>
              <a:rPr lang="en-US" i="1" dirty="0">
                <a:latin typeface="Trebuchet MS" panose="020B0603020202020204" pitchFamily="34" charset="0"/>
              </a:rPr>
              <a:t>/d </a:t>
            </a:r>
            <a:r>
              <a:rPr lang="en-US" dirty="0">
                <a:latin typeface="Trebuchet MS" panose="020B0603020202020204" pitchFamily="34" charset="0"/>
              </a:rPr>
              <a:t>ratio, and also f</a:t>
            </a:r>
            <a:r>
              <a:rPr lang="en-US" baseline="30000" dirty="0">
                <a:latin typeface="Trebuchet MS" panose="020B0603020202020204" pitchFamily="34" charset="0"/>
              </a:rPr>
              <a:t>2</a:t>
            </a:r>
            <a:r>
              <a:rPr lang="en-US" dirty="0">
                <a:latin typeface="Trebuchet MS" panose="020B0603020202020204" pitchFamily="34" charset="0"/>
              </a:rPr>
              <a:t> like dependence, coupling loss dominates at high frequency</a:t>
            </a:r>
          </a:p>
        </p:txBody>
      </p:sp>
      <p:sp>
        <p:nvSpPr>
          <p:cNvPr id="28" name="TextBox 27">
            <a:extLst>
              <a:ext uri="{FF2B5EF4-FFF2-40B4-BE49-F238E27FC236}">
                <a16:creationId xmlns:a16="http://schemas.microsoft.com/office/drawing/2014/main" id="{0FEEC118-80D4-47DE-AB93-2FA4103377B1}"/>
              </a:ext>
            </a:extLst>
          </p:cNvPr>
          <p:cNvSpPr txBox="1"/>
          <p:nvPr/>
        </p:nvSpPr>
        <p:spPr>
          <a:xfrm>
            <a:off x="4889812" y="2044233"/>
            <a:ext cx="4046699" cy="3139321"/>
          </a:xfrm>
          <a:prstGeom prst="rect">
            <a:avLst/>
          </a:prstGeom>
          <a:solidFill>
            <a:srgbClr val="FF0000"/>
          </a:solidFill>
        </p:spPr>
        <p:txBody>
          <a:bodyPr wrap="square" rtlCol="0">
            <a:spAutoFit/>
          </a:bodyPr>
          <a:lstStyle/>
          <a:p>
            <a:r>
              <a:rPr lang="en-US" sz="2400" b="1" dirty="0">
                <a:latin typeface="Trebuchet MS" panose="020B0603020202020204" pitchFamily="34" charset="0"/>
              </a:rPr>
              <a:t>But this is just at LOW FREQUENCIES</a:t>
            </a:r>
          </a:p>
          <a:p>
            <a:endParaRPr lang="en-US" sz="2400" b="1" dirty="0">
              <a:latin typeface="Trebuchet MS" panose="020B0603020202020204" pitchFamily="34" charset="0"/>
            </a:endParaRPr>
          </a:p>
          <a:p>
            <a:r>
              <a:rPr lang="en-US" sz="2000" b="1" i="1" dirty="0">
                <a:latin typeface="Trebuchet MS" panose="020B0603020202020204" pitchFamily="34" charset="0"/>
              </a:rPr>
              <a:t>What if we wanted to know loss at high f, for example for harmonics analysis?</a:t>
            </a:r>
          </a:p>
          <a:p>
            <a:endParaRPr lang="en-US" dirty="0">
              <a:latin typeface="Trebuchet MS" panose="020B0603020202020204" pitchFamily="34" charset="0"/>
            </a:endParaRPr>
          </a:p>
          <a:p>
            <a:r>
              <a:rPr lang="en-US" sz="2400" u="sng" dirty="0">
                <a:latin typeface="Trebuchet MS" panose="020B0603020202020204" pitchFamily="34" charset="0"/>
              </a:rPr>
              <a:t>What is the effect of skin depth?</a:t>
            </a:r>
          </a:p>
        </p:txBody>
      </p:sp>
      <p:sp>
        <p:nvSpPr>
          <p:cNvPr id="3" name="TextBox 2">
            <a:extLst>
              <a:ext uri="{FF2B5EF4-FFF2-40B4-BE49-F238E27FC236}">
                <a16:creationId xmlns:a16="http://schemas.microsoft.com/office/drawing/2014/main" id="{5E137019-D24D-44E5-A29F-AD86C2735869}"/>
              </a:ext>
            </a:extLst>
          </p:cNvPr>
          <p:cNvSpPr txBox="1"/>
          <p:nvPr/>
        </p:nvSpPr>
        <p:spPr>
          <a:xfrm>
            <a:off x="1907704" y="785801"/>
            <a:ext cx="3312368" cy="646331"/>
          </a:xfrm>
          <a:prstGeom prst="rect">
            <a:avLst/>
          </a:prstGeom>
          <a:noFill/>
        </p:spPr>
        <p:txBody>
          <a:bodyPr wrap="square" rtlCol="0">
            <a:spAutoFit/>
          </a:bodyPr>
          <a:lstStyle/>
          <a:p>
            <a:r>
              <a:rPr lang="en-US" dirty="0">
                <a:latin typeface="Trebuchet MS" panose="020B0603020202020204" pitchFamily="34" charset="0"/>
              </a:rPr>
              <a:t>Let’s keep to round ones for now (YBCO later!)</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F309342-CBBC-795A-BA1F-15098BD0A5BD}"/>
                  </a:ext>
                </a:extLst>
              </p:cNvPr>
              <p:cNvSpPr txBox="1"/>
              <p:nvPr/>
            </p:nvSpPr>
            <p:spPr>
              <a:xfrm>
                <a:off x="-950338" y="2491299"/>
                <a:ext cx="4645346" cy="6455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836967"/>
                              </a:solidFill>
                              <a:latin typeface="Cambria Math" panose="02040503050406030204" pitchFamily="18" charset="0"/>
                            </a:rPr>
                          </m:ctrlPr>
                        </m:sSubPr>
                        <m:e>
                          <m:r>
                            <a:rPr lang="en-US" sz="1600" i="1">
                              <a:latin typeface="Cambria Math" panose="02040503050406030204" pitchFamily="18" charset="0"/>
                            </a:rPr>
                            <m:t>𝑃</m:t>
                          </m:r>
                        </m:e>
                        <m:sub>
                          <m:r>
                            <a:rPr lang="en-US" sz="1600" i="1">
                              <a:latin typeface="Cambria Math" panose="02040503050406030204" pitchFamily="18" charset="0"/>
                            </a:rPr>
                            <m:t>h</m:t>
                          </m:r>
                        </m:sub>
                      </m:sSub>
                      <m:r>
                        <a:rPr lang="en-US" sz="1600" i="0">
                          <a:latin typeface="Cambria Math" panose="02040503050406030204" pitchFamily="18" charset="0"/>
                        </a:rPr>
                        <m:t>=</m:t>
                      </m:r>
                      <m:d>
                        <m:dPr>
                          <m:ctrlPr>
                            <a:rPr lang="en-US" sz="1600" i="1">
                              <a:solidFill>
                                <a:srgbClr val="836967"/>
                              </a:solidFill>
                              <a:latin typeface="Cambria Math" panose="02040503050406030204" pitchFamily="18" charset="0"/>
                            </a:rPr>
                          </m:ctrlPr>
                        </m:dPr>
                        <m:e>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8</m:t>
                              </m:r>
                            </m:num>
                            <m:den>
                              <m:r>
                                <a:rPr lang="en-US" sz="1600" i="0">
                                  <a:latin typeface="Cambria Math" panose="02040503050406030204" pitchFamily="18" charset="0"/>
                                </a:rPr>
                                <m:t>3</m:t>
                              </m:r>
                              <m:r>
                                <a:rPr lang="en-US" sz="1600" i="1">
                                  <a:latin typeface="Cambria Math" panose="02040503050406030204" pitchFamily="18" charset="0"/>
                                </a:rPr>
                                <m:t>𝜋</m:t>
                              </m:r>
                            </m:den>
                          </m:f>
                        </m:e>
                      </m:d>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𝐵</m:t>
                          </m:r>
                        </m:e>
                        <m:sub>
                          <m:r>
                            <a:rPr lang="en-US" sz="1600" i="0">
                              <a:latin typeface="Cambria Math" panose="02040503050406030204" pitchFamily="18" charset="0"/>
                            </a:rPr>
                            <m:t>0</m:t>
                          </m:r>
                        </m:sub>
                      </m:sSub>
                      <m:r>
                        <a:rPr lang="en-US" sz="1600" i="1">
                          <a:latin typeface="Cambria Math" panose="02040503050406030204" pitchFamily="18" charset="0"/>
                        </a:rPr>
                        <m:t>𝑓</m:t>
                      </m:r>
                      <m:r>
                        <a:rPr lang="en-US" sz="1600" i="1">
                          <a:latin typeface="Cambria Math" panose="02040503050406030204" pitchFamily="18" charset="0"/>
                        </a:rPr>
                        <m:t>𝜆</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𝐽</m:t>
                          </m:r>
                        </m:e>
                        <m:sub>
                          <m:r>
                            <a:rPr lang="en-US" sz="1600" i="1">
                              <a:latin typeface="Cambria Math" panose="02040503050406030204" pitchFamily="18" charset="0"/>
                            </a:rPr>
                            <m:t>𝑐</m:t>
                          </m:r>
                        </m:sub>
                      </m:sSub>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𝑑</m:t>
                          </m:r>
                        </m:e>
                        <m:sub>
                          <m:r>
                            <a:rPr lang="en-US" sz="1600" i="1">
                              <a:latin typeface="Cambria Math" panose="02040503050406030204" pitchFamily="18" charset="0"/>
                            </a:rPr>
                            <m:t>𝑓</m:t>
                          </m:r>
                        </m:sub>
                      </m:sSub>
                    </m:oMath>
                  </m:oMathPara>
                </a14:m>
                <a:endParaRPr lang="en-US" sz="1600" dirty="0"/>
              </a:p>
            </p:txBody>
          </p:sp>
        </mc:Choice>
        <mc:Fallback xmlns="">
          <p:sp>
            <p:nvSpPr>
              <p:cNvPr id="6" name="TextBox 5">
                <a:extLst>
                  <a:ext uri="{FF2B5EF4-FFF2-40B4-BE49-F238E27FC236}">
                    <a16:creationId xmlns:a16="http://schemas.microsoft.com/office/drawing/2014/main" id="{CF309342-CBBC-795A-BA1F-15098BD0A5BD}"/>
                  </a:ext>
                </a:extLst>
              </p:cNvPr>
              <p:cNvSpPr txBox="1">
                <a:spLocks noRot="1" noChangeAspect="1" noMove="1" noResize="1" noEditPoints="1" noAdjustHandles="1" noChangeArrowheads="1" noChangeShapeType="1" noTextEdit="1"/>
              </p:cNvSpPr>
              <p:nvPr/>
            </p:nvSpPr>
            <p:spPr>
              <a:xfrm>
                <a:off x="-950338" y="2491299"/>
                <a:ext cx="4645346" cy="64556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D49F2FC-5718-FF6A-DA78-DBCA518BBF99}"/>
                  </a:ext>
                </a:extLst>
              </p:cNvPr>
              <p:cNvSpPr txBox="1"/>
              <p:nvPr/>
            </p:nvSpPr>
            <p:spPr>
              <a:xfrm>
                <a:off x="-1054830" y="3407429"/>
                <a:ext cx="5119662" cy="6658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836967"/>
                              </a:solidFill>
                              <a:latin typeface="Cambria Math" panose="02040503050406030204" pitchFamily="18" charset="0"/>
                            </a:rPr>
                          </m:ctrlPr>
                        </m:sSubPr>
                        <m:e>
                          <m:r>
                            <a:rPr lang="en-US" sz="1600" i="1">
                              <a:latin typeface="Cambria Math" panose="02040503050406030204" pitchFamily="18" charset="0"/>
                            </a:rPr>
                            <m:t>𝑃</m:t>
                          </m:r>
                        </m:e>
                        <m:sub>
                          <m:r>
                            <a:rPr lang="en-US" sz="1600" i="1">
                              <a:latin typeface="Cambria Math" panose="02040503050406030204" pitchFamily="18" charset="0"/>
                            </a:rPr>
                            <m:t>𝑐𝑜𝑢𝑝</m:t>
                          </m:r>
                        </m:sub>
                      </m:sSub>
                      <m:r>
                        <a:rPr lang="en-US" sz="1600" i="0">
                          <a:latin typeface="Cambria Math" panose="02040503050406030204" pitchFamily="18" charset="0"/>
                        </a:rPr>
                        <m:t>= </m:t>
                      </m:r>
                      <m:f>
                        <m:fPr>
                          <m:ctrlPr>
                            <a:rPr lang="en-US" sz="1600" i="1">
                              <a:solidFill>
                                <a:srgbClr val="836967"/>
                              </a:solidFill>
                              <a:latin typeface="Cambria Math" panose="02040503050406030204" pitchFamily="18" charset="0"/>
                            </a:rPr>
                          </m:ctrlPr>
                        </m:fPr>
                        <m:num>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𝐵</m:t>
                              </m:r>
                            </m:e>
                            <m:sub>
                              <m:r>
                                <a:rPr lang="en-US" sz="1600" i="0">
                                  <a:latin typeface="Cambria Math" panose="02040503050406030204" pitchFamily="18" charset="0"/>
                                </a:rPr>
                                <m:t>0</m:t>
                              </m:r>
                            </m:sub>
                            <m:sup>
                              <m:r>
                                <a:rPr lang="en-US" sz="1600" i="0">
                                  <a:latin typeface="Cambria Math" panose="02040503050406030204" pitchFamily="18" charset="0"/>
                                </a:rPr>
                                <m:t>2</m:t>
                              </m:r>
                            </m:sup>
                          </m:sSubSup>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𝑓</m:t>
                              </m:r>
                            </m:e>
                            <m:sup>
                              <m:r>
                                <a:rPr lang="en-US" sz="1600" i="0">
                                  <a:latin typeface="Cambria Math" panose="02040503050406030204" pitchFamily="18" charset="0"/>
                                </a:rPr>
                                <m:t>2</m:t>
                              </m:r>
                            </m:sup>
                          </m:sSup>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𝐿</m:t>
                              </m:r>
                            </m:e>
                            <m:sub>
                              <m:r>
                                <a:rPr lang="en-US" sz="1600" i="1">
                                  <a:latin typeface="Cambria Math" panose="02040503050406030204" pitchFamily="18" charset="0"/>
                                </a:rPr>
                                <m:t>𝑝</m:t>
                              </m:r>
                            </m:sub>
                            <m:sup>
                              <m:r>
                                <a:rPr lang="en-US" sz="1600" i="0">
                                  <a:latin typeface="Cambria Math" panose="02040503050406030204" pitchFamily="18" charset="0"/>
                                </a:rPr>
                                <m:t>2</m:t>
                              </m:r>
                            </m:sup>
                          </m:sSubSup>
                        </m:num>
                        <m:den>
                          <m:r>
                            <a:rPr lang="en-US" sz="1600" i="0">
                              <a:latin typeface="Cambria Math" panose="02040503050406030204" pitchFamily="18" charset="0"/>
                            </a:rPr>
                            <m:t>2</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𝜌</m:t>
                              </m:r>
                            </m:e>
                            <m:sub>
                              <m:r>
                                <a:rPr lang="en-US" sz="1600" i="1">
                                  <a:latin typeface="Cambria Math" panose="02040503050406030204" pitchFamily="18" charset="0"/>
                                </a:rPr>
                                <m:t>𝑚</m:t>
                              </m:r>
                              <m:r>
                                <a:rPr lang="en-US" sz="1600" i="0">
                                  <a:latin typeface="Cambria Math" panose="02040503050406030204" pitchFamily="18" charset="0"/>
                                </a:rPr>
                                <m:t>,</m:t>
                              </m:r>
                              <m:r>
                                <a:rPr lang="en-US" sz="1600" i="1">
                                  <a:latin typeface="Cambria Math" panose="02040503050406030204" pitchFamily="18" charset="0"/>
                                </a:rPr>
                                <m:t>𝑒𝑓𝑓</m:t>
                              </m:r>
                            </m:sub>
                          </m:sSub>
                        </m:den>
                      </m:f>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1</m:t>
                          </m:r>
                        </m:num>
                        <m:den>
                          <m:d>
                            <m:dPr>
                              <m:ctrlPr>
                                <a:rPr lang="en-US" sz="1600" i="1">
                                  <a:solidFill>
                                    <a:srgbClr val="836967"/>
                                  </a:solidFill>
                                  <a:latin typeface="Cambria Math" panose="02040503050406030204" pitchFamily="18" charset="0"/>
                                </a:rPr>
                              </m:ctrlPr>
                            </m:dPr>
                            <m:e>
                              <m:r>
                                <a:rPr lang="en-US" sz="1600" i="0">
                                  <a:latin typeface="Cambria Math" panose="02040503050406030204" pitchFamily="18" charset="0"/>
                                </a:rPr>
                                <m:t>1+</m:t>
                              </m:r>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𝜔</m:t>
                                  </m:r>
                                </m:e>
                                <m:sup>
                                  <m:r>
                                    <a:rPr lang="en-US" sz="1600" i="0">
                                      <a:latin typeface="Cambria Math" panose="02040503050406030204" pitchFamily="18" charset="0"/>
                                    </a:rPr>
                                    <m:t>2</m:t>
                                  </m:r>
                                </m:sup>
                              </m:sSup>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𝜏</m:t>
                                  </m:r>
                                </m:e>
                                <m:sup>
                                  <m:r>
                                    <a:rPr lang="en-US" sz="1600" i="0">
                                      <a:latin typeface="Cambria Math" panose="02040503050406030204" pitchFamily="18" charset="0"/>
                                    </a:rPr>
                                    <m:t>2</m:t>
                                  </m:r>
                                </m:sup>
                              </m:sSup>
                            </m:e>
                          </m:d>
                        </m:den>
                      </m:f>
                      <m:r>
                        <a:rPr lang="en-US" sz="1600" i="0">
                          <a:latin typeface="Cambria Math" panose="02040503050406030204" pitchFamily="18" charset="0"/>
                        </a:rPr>
                        <m:t> </m:t>
                      </m:r>
                    </m:oMath>
                  </m:oMathPara>
                </a14:m>
                <a:endParaRPr lang="en-US" sz="1600" dirty="0"/>
              </a:p>
            </p:txBody>
          </p:sp>
        </mc:Choice>
        <mc:Fallback xmlns="">
          <p:sp>
            <p:nvSpPr>
              <p:cNvPr id="12" name="TextBox 11">
                <a:extLst>
                  <a:ext uri="{FF2B5EF4-FFF2-40B4-BE49-F238E27FC236}">
                    <a16:creationId xmlns:a16="http://schemas.microsoft.com/office/drawing/2014/main" id="{ED49F2FC-5718-FF6A-DA78-DBCA518BBF99}"/>
                  </a:ext>
                </a:extLst>
              </p:cNvPr>
              <p:cNvSpPr txBox="1">
                <a:spLocks noRot="1" noChangeAspect="1" noMove="1" noResize="1" noEditPoints="1" noAdjustHandles="1" noChangeArrowheads="1" noChangeShapeType="1" noTextEdit="1"/>
              </p:cNvSpPr>
              <p:nvPr/>
            </p:nvSpPr>
            <p:spPr>
              <a:xfrm>
                <a:off x="-1054830" y="3407429"/>
                <a:ext cx="5119662" cy="665888"/>
              </a:xfrm>
              <a:prstGeom prst="rect">
                <a:avLst/>
              </a:prstGeom>
              <a:blipFill>
                <a:blip r:embed="rId7"/>
                <a:stretch>
                  <a:fillRect/>
                </a:stretch>
              </a:blipFill>
            </p:spPr>
            <p:txBody>
              <a:bodyPr/>
              <a:lstStyle/>
              <a:p>
                <a:r>
                  <a:rPr lang="en-US">
                    <a:noFill/>
                  </a:rPr>
                  <a:t> </a:t>
                </a:r>
              </a:p>
            </p:txBody>
          </p:sp>
        </mc:Fallback>
      </mc:AlternateContent>
      <p:pic>
        <p:nvPicPr>
          <p:cNvPr id="29" name="Picture 28">
            <a:extLst>
              <a:ext uri="{FF2B5EF4-FFF2-40B4-BE49-F238E27FC236}">
                <a16:creationId xmlns:a16="http://schemas.microsoft.com/office/drawing/2014/main" id="{35D201CA-ED2C-AAA3-320E-73476485754C}"/>
              </a:ext>
            </a:extLst>
          </p:cNvPr>
          <p:cNvPicPr>
            <a:picLocks noChangeAspect="1"/>
          </p:cNvPicPr>
          <p:nvPr/>
        </p:nvPicPr>
        <p:blipFill rotWithShape="1">
          <a:blip r:embed="rId8"/>
          <a:srcRect r="46653" b="-802"/>
          <a:stretch/>
        </p:blipFill>
        <p:spPr>
          <a:xfrm>
            <a:off x="267289" y="5572103"/>
            <a:ext cx="5240815" cy="500095"/>
          </a:xfrm>
          <a:prstGeom prst="rect">
            <a:avLst/>
          </a:prstGeom>
        </p:spPr>
      </p:pic>
    </p:spTree>
    <p:extLst>
      <p:ext uri="{BB962C8B-B14F-4D97-AF65-F5344CB8AC3E}">
        <p14:creationId xmlns:p14="http://schemas.microsoft.com/office/powerpoint/2010/main" val="96058955"/>
      </p:ext>
    </p:extLst>
  </p:cSld>
  <p:clrMapOvr>
    <a:masterClrMapping/>
  </p:clrMapOvr>
  <p:transition advTm="87525"/>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4A47E-1749-4C06-83DD-C219283191F7}"/>
              </a:ext>
            </a:extLst>
          </p:cNvPr>
          <p:cNvSpPr>
            <a:spLocks noGrp="1"/>
          </p:cNvSpPr>
          <p:nvPr>
            <p:ph type="title"/>
          </p:nvPr>
        </p:nvSpPr>
        <p:spPr>
          <a:xfrm>
            <a:off x="0" y="80628"/>
            <a:ext cx="9000492" cy="1143000"/>
          </a:xfrm>
        </p:spPr>
        <p:txBody>
          <a:bodyPr/>
          <a:lstStyle/>
          <a:p>
            <a:r>
              <a:rPr lang="en-US" sz="3200" dirty="0"/>
              <a:t>Including the effects of Flux Creep </a:t>
            </a:r>
            <a:br>
              <a:rPr lang="en-US" sz="3200" dirty="0"/>
            </a:br>
            <a:r>
              <a:rPr lang="en-US" sz="3200" dirty="0"/>
              <a:t>(or Power Law) II</a:t>
            </a:r>
          </a:p>
        </p:txBody>
      </p:sp>
      <p:sp>
        <p:nvSpPr>
          <p:cNvPr id="4" name="TextBox 3">
            <a:extLst>
              <a:ext uri="{FF2B5EF4-FFF2-40B4-BE49-F238E27FC236}">
                <a16:creationId xmlns:a16="http://schemas.microsoft.com/office/drawing/2014/main" id="{2C055292-CE74-4859-83F8-7FE2899F873F}"/>
              </a:ext>
            </a:extLst>
          </p:cNvPr>
          <p:cNvSpPr txBox="1"/>
          <p:nvPr/>
        </p:nvSpPr>
        <p:spPr>
          <a:xfrm>
            <a:off x="395536" y="3969030"/>
            <a:ext cx="4788532" cy="369332"/>
          </a:xfrm>
          <a:prstGeom prst="rect">
            <a:avLst/>
          </a:prstGeom>
          <a:noFill/>
        </p:spPr>
        <p:txBody>
          <a:bodyPr wrap="square" rtlCol="0">
            <a:spAutoFit/>
          </a:bodyPr>
          <a:lstStyle/>
          <a:p>
            <a:r>
              <a:rPr lang="en-US" dirty="0"/>
              <a:t>At </a:t>
            </a:r>
            <a:r>
              <a:rPr lang="en-US" i="1" dirty="0"/>
              <a:t>f</a:t>
            </a:r>
            <a:r>
              <a:rPr lang="en-US" dirty="0"/>
              <a:t> = </a:t>
            </a:r>
            <a:r>
              <a:rPr lang="en-US" i="1" dirty="0"/>
              <a:t>f</a:t>
            </a:r>
            <a:r>
              <a:rPr lang="en-US" i="1" baseline="-25000" dirty="0"/>
              <a:t>c</a:t>
            </a:r>
            <a:r>
              <a:rPr lang="en-US" dirty="0"/>
              <a:t>      JPL (PLM)</a:t>
            </a:r>
            <a:r>
              <a:rPr lang="en-US" dirty="0">
                <a:sym typeface="Symbol" panose="05050102010706020507" pitchFamily="18" charset="2"/>
              </a:rPr>
              <a:t></a:t>
            </a:r>
            <a:r>
              <a:rPr lang="en-US" i="1" dirty="0" err="1">
                <a:sym typeface="Symbol" panose="05050102010706020507" pitchFamily="18" charset="2"/>
              </a:rPr>
              <a:t>J</a:t>
            </a:r>
            <a:r>
              <a:rPr lang="en-US" i="1" baseline="-25000" dirty="0" err="1">
                <a:sym typeface="Symbol" panose="05050102010706020507" pitchFamily="18" charset="2"/>
              </a:rPr>
              <a:t>c</a:t>
            </a:r>
            <a:r>
              <a:rPr lang="en-US" dirty="0">
                <a:sym typeface="Symbol" panose="05050102010706020507" pitchFamily="18" charset="2"/>
              </a:rPr>
              <a:t> (CSM)</a:t>
            </a:r>
          </a:p>
        </p:txBody>
      </p:sp>
      <p:sp>
        <p:nvSpPr>
          <p:cNvPr id="5" name="TextBox 4">
            <a:extLst>
              <a:ext uri="{FF2B5EF4-FFF2-40B4-BE49-F238E27FC236}">
                <a16:creationId xmlns:a16="http://schemas.microsoft.com/office/drawing/2014/main" id="{28B8F77E-B563-40C9-B68C-12E1C00C7585}"/>
              </a:ext>
            </a:extLst>
          </p:cNvPr>
          <p:cNvSpPr txBox="1"/>
          <p:nvPr/>
        </p:nvSpPr>
        <p:spPr>
          <a:xfrm>
            <a:off x="5256076" y="3861048"/>
            <a:ext cx="2844316" cy="1200329"/>
          </a:xfrm>
          <a:prstGeom prst="rect">
            <a:avLst/>
          </a:prstGeom>
          <a:noFill/>
        </p:spPr>
        <p:txBody>
          <a:bodyPr wrap="square" rtlCol="0">
            <a:spAutoFit/>
          </a:bodyPr>
          <a:lstStyle/>
          <a:p>
            <a:r>
              <a:rPr lang="en-US" i="1" dirty="0"/>
              <a:t>f/f</a:t>
            </a:r>
            <a:r>
              <a:rPr lang="en-US" i="1" baseline="-25000" dirty="0"/>
              <a:t>c</a:t>
            </a:r>
            <a:r>
              <a:rPr lang="en-US" i="1" dirty="0"/>
              <a:t> </a:t>
            </a:r>
            <a:r>
              <a:rPr lang="en-US" dirty="0"/>
              <a:t>&lt; 1	(</a:t>
            </a:r>
            <a:r>
              <a:rPr lang="en-US" i="1" dirty="0"/>
              <a:t>f/f</a:t>
            </a:r>
            <a:r>
              <a:rPr lang="en-US" i="1" baseline="-25000" dirty="0"/>
              <a:t>0</a:t>
            </a:r>
            <a:r>
              <a:rPr lang="en-US" dirty="0"/>
              <a:t>)</a:t>
            </a:r>
            <a:r>
              <a:rPr lang="en-US" baseline="30000" dirty="0"/>
              <a:t>1/2</a:t>
            </a:r>
            <a:r>
              <a:rPr lang="en-US" dirty="0"/>
              <a:t>-1 &lt; 1</a:t>
            </a:r>
          </a:p>
          <a:p>
            <a:endParaRPr lang="en-US" dirty="0"/>
          </a:p>
          <a:p>
            <a:endParaRPr lang="en-US" dirty="0"/>
          </a:p>
          <a:p>
            <a:r>
              <a:rPr lang="en-US" i="1" dirty="0"/>
              <a:t>f/f</a:t>
            </a:r>
            <a:r>
              <a:rPr lang="en-US" i="1" baseline="-25000" dirty="0"/>
              <a:t>c</a:t>
            </a:r>
            <a:r>
              <a:rPr lang="en-US" i="1" dirty="0"/>
              <a:t> </a:t>
            </a:r>
            <a:r>
              <a:rPr lang="en-US" dirty="0"/>
              <a:t>&gt; 1	(</a:t>
            </a:r>
            <a:r>
              <a:rPr lang="en-US" i="1" dirty="0"/>
              <a:t>f/f</a:t>
            </a:r>
            <a:r>
              <a:rPr lang="en-US" i="1" baseline="-25000" dirty="0"/>
              <a:t>0</a:t>
            </a:r>
            <a:r>
              <a:rPr lang="en-US" dirty="0"/>
              <a:t>)</a:t>
            </a:r>
            <a:r>
              <a:rPr lang="en-US" baseline="30000" dirty="0"/>
              <a:t>1/2</a:t>
            </a:r>
            <a:r>
              <a:rPr lang="en-US" dirty="0"/>
              <a:t>-1 &gt; 1</a:t>
            </a:r>
          </a:p>
        </p:txBody>
      </p:sp>
      <p:sp>
        <p:nvSpPr>
          <p:cNvPr id="7" name="Rectangle: Rounded Corners 6">
            <a:extLst>
              <a:ext uri="{FF2B5EF4-FFF2-40B4-BE49-F238E27FC236}">
                <a16:creationId xmlns:a16="http://schemas.microsoft.com/office/drawing/2014/main" id="{79592A20-3A8B-4368-AFAF-BC27D525105D}"/>
              </a:ext>
            </a:extLst>
          </p:cNvPr>
          <p:cNvSpPr/>
          <p:nvPr/>
        </p:nvSpPr>
        <p:spPr bwMode="auto">
          <a:xfrm>
            <a:off x="3527883" y="2708920"/>
            <a:ext cx="2808313" cy="914400"/>
          </a:xfrm>
          <a:prstGeom prst="roundRect">
            <a:avLst/>
          </a:prstGeom>
          <a:solidFill>
            <a:schemeClr val="accent1">
              <a:alpha val="41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 name="TextBox 7">
            <a:extLst>
              <a:ext uri="{FF2B5EF4-FFF2-40B4-BE49-F238E27FC236}">
                <a16:creationId xmlns:a16="http://schemas.microsoft.com/office/drawing/2014/main" id="{85C952C5-7938-4310-A991-F6B630DD2AE7}"/>
              </a:ext>
            </a:extLst>
          </p:cNvPr>
          <p:cNvSpPr txBox="1"/>
          <p:nvPr/>
        </p:nvSpPr>
        <p:spPr>
          <a:xfrm>
            <a:off x="7648890" y="3812141"/>
            <a:ext cx="1475656" cy="1477328"/>
          </a:xfrm>
          <a:prstGeom prst="rect">
            <a:avLst/>
          </a:prstGeom>
          <a:noFill/>
        </p:spPr>
        <p:txBody>
          <a:bodyPr wrap="square" rtlCol="0">
            <a:spAutoFit/>
          </a:bodyPr>
          <a:lstStyle/>
          <a:p>
            <a:r>
              <a:rPr lang="en-US" b="1" dirty="0">
                <a:solidFill>
                  <a:srgbClr val="FF0000"/>
                </a:solidFill>
              </a:rPr>
              <a:t>Middle term negative</a:t>
            </a:r>
          </a:p>
          <a:p>
            <a:endParaRPr lang="en-US" dirty="0"/>
          </a:p>
          <a:p>
            <a:r>
              <a:rPr lang="en-US" b="1" dirty="0">
                <a:solidFill>
                  <a:schemeClr val="accent2"/>
                </a:solidFill>
              </a:rPr>
              <a:t>Middle term positive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A7A1545-2EAB-4930-8E55-69C33E2DBC9A}"/>
                  </a:ext>
                </a:extLst>
              </p:cNvPr>
              <p:cNvSpPr txBox="1"/>
              <p:nvPr/>
            </p:nvSpPr>
            <p:spPr>
              <a:xfrm>
                <a:off x="4297778" y="1193648"/>
                <a:ext cx="4580964" cy="834909"/>
              </a:xfrm>
              <a:prstGeom prst="rect">
                <a:avLst/>
              </a:prstGeom>
              <a:noFill/>
            </p:spPr>
            <p:txBody>
              <a:bodyPr wrap="square">
                <a:spAutoFit/>
              </a:bodyPr>
              <a:lstStyle/>
              <a:p>
                <a14:m>
                  <m:oMath xmlns:m="http://schemas.openxmlformats.org/officeDocument/2006/math">
                    <m:sSub>
                      <m:sSubPr>
                        <m:ctrlPr>
                          <a:rPr lang="en-US" sz="1800"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𝑡𝑜𝑡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𝑣</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𝑐𝑠</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sz="1800" i="1">
                            <a:effectLst/>
                            <a:latin typeface="Cambria Math" panose="02040503050406030204" pitchFamily="18" charset="0"/>
                          </a:rPr>
                        </m:ctrlPr>
                      </m:sSubPr>
                      <m:e>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b>
                      <m:sSubPr>
                        <m:ctrlPr>
                          <a:rPr lang="en-US" sz="1800"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rPr>
                        </m:ctrlPr>
                      </m:fPr>
                      <m:num>
                        <m:sSup>
                          <m:sSupPr>
                            <m:ctrlPr>
                              <a:rPr lang="en-US" sz="1800"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den>
                    </m:f>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sSub>
                              <m:sSubPr>
                                <m:ctrlPr>
                                  <a:rPr lang="en-US" sz="1800"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𝑤𝑓</m:t>
                            </m:r>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1" name="TextBox 10">
                <a:extLst>
                  <a:ext uri="{FF2B5EF4-FFF2-40B4-BE49-F238E27FC236}">
                    <a16:creationId xmlns:a16="http://schemas.microsoft.com/office/drawing/2014/main" id="{3A7A1545-2EAB-4930-8E55-69C33E2DBC9A}"/>
                  </a:ext>
                </a:extLst>
              </p:cNvPr>
              <p:cNvSpPr txBox="1">
                <a:spLocks noRot="1" noChangeAspect="1" noMove="1" noResize="1" noEditPoints="1" noAdjustHandles="1" noChangeArrowheads="1" noChangeShapeType="1" noTextEdit="1"/>
              </p:cNvSpPr>
              <p:nvPr/>
            </p:nvSpPr>
            <p:spPr>
              <a:xfrm>
                <a:off x="4297778" y="1193648"/>
                <a:ext cx="4580964" cy="83490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0538A0E-FA13-4105-B08E-9ADC2578E6AB}"/>
                  </a:ext>
                </a:extLst>
              </p:cNvPr>
              <p:cNvSpPr txBox="1"/>
              <p:nvPr/>
            </p:nvSpPr>
            <p:spPr>
              <a:xfrm>
                <a:off x="4175956" y="1848143"/>
                <a:ext cx="5222576" cy="924997"/>
              </a:xfrm>
              <a:prstGeom prst="rect">
                <a:avLst/>
              </a:prstGeom>
              <a:noFill/>
            </p:spPr>
            <p:txBody>
              <a:bodyPr wrap="square">
                <a:spAutoFit/>
              </a:bodyPr>
              <a:lstStyle/>
              <a:p>
                <a14:m>
                  <m:oMath xmlns:m="http://schemas.openxmlformats.org/officeDocument/2006/math">
                    <m:sSub>
                      <m:sSubPr>
                        <m:ctrlPr>
                          <a:rPr lang="en-US"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𝑡𝑜𝑡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𝑣</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𝑝𝑙</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sSub>
                      <m:sSubPr>
                        <m:ctrlPr>
                          <a:rPr lang="en-US" i="1">
                            <a:effectLst/>
                            <a:latin typeface="Cambria Math" panose="02040503050406030204" pitchFamily="18" charset="0"/>
                          </a:rPr>
                        </m:ctrlPr>
                      </m:sSubPr>
                      <m:e>
                        <m:r>
                          <a:rPr lang="en-US" b="0" i="1" smtClean="0">
                            <a:effectLst/>
                            <a:latin typeface="Cambria Math" panose="02040503050406030204" pitchFamily="18" charset="0"/>
                          </a:rPr>
                          <m:t>𝑑</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sSup>
                      <m:sSupPr>
                        <m:ctrlPr>
                          <a:rPr lang="en-US" i="1">
                            <a:effectLst/>
                            <a:latin typeface="Cambria Math" panose="02040503050406030204" pitchFamily="18" charset="0"/>
                          </a:rPr>
                        </m:ctrlPr>
                      </m:sSupPr>
                      <m:e>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𝑛</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sSup>
                          <m:sSupPr>
                            <m:ctrlPr>
                              <a:rPr lang="en-US"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den>
                    </m:f>
                    <m:sSup>
                      <m:sSupPr>
                        <m:ctrlPr>
                          <a:rPr lang="en-US" i="1">
                            <a:effectLst/>
                            <a:latin typeface="Cambria Math" panose="02040503050406030204" pitchFamily="18" charset="0"/>
                          </a:rPr>
                        </m:ctrlPr>
                      </m:sSupPr>
                      <m:e>
                        <m:d>
                          <m:dPr>
                            <m:begChr m:val="["/>
                            <m:endChr m:val="]"/>
                            <m:ctrlPr>
                              <a:rPr lang="en-US" i="1">
                                <a:effectLst/>
                                <a:latin typeface="Cambria Math" panose="02040503050406030204" pitchFamily="18" charset="0"/>
                              </a:rPr>
                            </m:ctrlPr>
                          </m:dPr>
                          <m:e>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𝑤𝑓</m:t>
                            </m:r>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3" name="TextBox 12">
                <a:extLst>
                  <a:ext uri="{FF2B5EF4-FFF2-40B4-BE49-F238E27FC236}">
                    <a16:creationId xmlns:a16="http://schemas.microsoft.com/office/drawing/2014/main" id="{10538A0E-FA13-4105-B08E-9ADC2578E6AB}"/>
                  </a:ext>
                </a:extLst>
              </p:cNvPr>
              <p:cNvSpPr txBox="1">
                <a:spLocks noRot="1" noChangeAspect="1" noMove="1" noResize="1" noEditPoints="1" noAdjustHandles="1" noChangeArrowheads="1" noChangeShapeType="1" noTextEdit="1"/>
              </p:cNvSpPr>
              <p:nvPr/>
            </p:nvSpPr>
            <p:spPr>
              <a:xfrm>
                <a:off x="4175956" y="1848143"/>
                <a:ext cx="5222576" cy="92499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4FE11AB-5FCE-4C1A-AC66-E3ECC8E37ABE}"/>
                  </a:ext>
                </a:extLst>
              </p:cNvPr>
              <p:cNvSpPr txBox="1"/>
              <p:nvPr/>
            </p:nvSpPr>
            <p:spPr>
              <a:xfrm>
                <a:off x="1321078" y="2769667"/>
                <a:ext cx="7560840" cy="711285"/>
              </a:xfrm>
              <a:prstGeom prst="rect">
                <a:avLst/>
              </a:prstGeom>
              <a:noFill/>
            </p:spPr>
            <p:txBody>
              <a:bodyPr wrap="square">
                <a:spAutoFit/>
              </a:bodyPr>
              <a:lstStyle/>
              <a:p>
                <a14:m>
                  <m:oMath xmlns:m="http://schemas.openxmlformats.org/officeDocument/2006/math">
                    <m:sSub>
                      <m:sSubPr>
                        <m:ctrlPr>
                          <a:rPr lang="en-US"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𝑡𝑜𝑡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𝑣</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𝑝𝑙</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i="1">
                            <a:effectLst/>
                            <a:latin typeface="Cambria Math" panose="02040503050406030204" pitchFamily="18" charset="0"/>
                          </a:rPr>
                        </m:ctrlPr>
                      </m:sSubPr>
                      <m:e>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836967"/>
                            </a:solidFill>
                            <a:latin typeface="Cambria Math" panose="02040503050406030204" pitchFamily="18" charset="0"/>
                          </a:rPr>
                        </m:ctrlPr>
                      </m:fPr>
                      <m:num>
                        <m:r>
                          <a:rPr lang="en-US">
                            <a:latin typeface="Cambria Math" panose="02040503050406030204" pitchFamily="18" charset="0"/>
                          </a:rPr>
                          <m:t>8</m:t>
                        </m:r>
                      </m:num>
                      <m:den>
                        <m:r>
                          <a:rPr lang="en-US">
                            <a:latin typeface="Cambria Math" panose="02040503050406030204" pitchFamily="18" charset="0"/>
                          </a:rPr>
                          <m:t>3</m:t>
                        </m:r>
                        <m:r>
                          <a:rPr lang="en-US" i="1">
                            <a:latin typeface="Cambria Math" panose="02040503050406030204" pitchFamily="18" charset="0"/>
                          </a:rPr>
                          <m:t>𝜋</m:t>
                        </m:r>
                      </m:den>
                    </m:f>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𝑑</m:t>
                    </m:r>
                    <m:sSub>
                      <m:sSubPr>
                        <m:ctrlPr>
                          <a:rPr lang="en-US" i="1">
                            <a:effectLst/>
                            <a:latin typeface="Cambria Math" panose="02040503050406030204" pitchFamily="18" charset="0"/>
                          </a:rPr>
                        </m:ctrlPr>
                      </m:sSubPr>
                      <m:e>
                        <m:r>
                          <a:rPr lang="en-US" b="0" i="1" smtClean="0">
                            <a:effectLst/>
                            <a:latin typeface="Cambria Math" panose="02040503050406030204" pitchFamily="18" charset="0"/>
                          </a:rPr>
                          <m:t>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d>
                      <m:dPr>
                        <m:begChr m:val="["/>
                        <m:endChr m:val="]"/>
                        <m:ctrlPr>
                          <a:rPr lang="en-US" i="1">
                            <a:effectLst/>
                            <a:latin typeface="Cambria Math" panose="02040503050406030204" pitchFamily="18" charset="0"/>
                          </a:rPr>
                        </m:ctrlPr>
                      </m:dPr>
                      <m:e>
                        <m:sSup>
                          <m:sSupPr>
                            <m:ctrlPr>
                              <a:rPr lang="en-US" i="1">
                                <a:effectLst/>
                                <a:latin typeface="Cambria Math" panose="02040503050406030204" pitchFamily="18" charset="0"/>
                              </a:rPr>
                            </m:ctrlPr>
                          </m:sSupPr>
                          <m:e>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𝑛</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sSup>
                          <m:sSupPr>
                            <m:ctrlPr>
                              <a:rPr lang="en-US"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den>
                    </m:f>
                    <m:sSup>
                      <m:sSupPr>
                        <m:ctrlPr>
                          <a:rPr lang="en-US" i="1">
                            <a:effectLst/>
                            <a:latin typeface="Cambria Math" panose="02040503050406030204" pitchFamily="18" charset="0"/>
                          </a:rPr>
                        </m:ctrlPr>
                      </m:sSupPr>
                      <m:e>
                        <m:d>
                          <m:dPr>
                            <m:begChr m:val="["/>
                            <m:endChr m:val="]"/>
                            <m:ctrlPr>
                              <a:rPr lang="en-US" i="1">
                                <a:effectLst/>
                                <a:latin typeface="Cambria Math" panose="02040503050406030204" pitchFamily="18" charset="0"/>
                              </a:rPr>
                            </m:ctrlPr>
                          </m:dPr>
                          <m:e>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𝑤𝑓</m:t>
                            </m:r>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6" name="TextBox 15">
                <a:extLst>
                  <a:ext uri="{FF2B5EF4-FFF2-40B4-BE49-F238E27FC236}">
                    <a16:creationId xmlns:a16="http://schemas.microsoft.com/office/drawing/2014/main" id="{F4FE11AB-5FCE-4C1A-AC66-E3ECC8E37ABE}"/>
                  </a:ext>
                </a:extLst>
              </p:cNvPr>
              <p:cNvSpPr txBox="1">
                <a:spLocks noRot="1" noChangeAspect="1" noMove="1" noResize="1" noEditPoints="1" noAdjustHandles="1" noChangeArrowheads="1" noChangeShapeType="1" noTextEdit="1"/>
              </p:cNvSpPr>
              <p:nvPr/>
            </p:nvSpPr>
            <p:spPr>
              <a:xfrm>
                <a:off x="1321078" y="2769667"/>
                <a:ext cx="7560840" cy="711285"/>
              </a:xfrm>
              <a:prstGeom prst="rect">
                <a:avLst/>
              </a:prstGeom>
              <a:blipFill>
                <a:blip r:embed="rId4"/>
                <a:stretch>
                  <a:fillRect/>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3B542FE7-5870-42D9-9F66-65B5982213F9}"/>
              </a:ext>
            </a:extLst>
          </p:cNvPr>
          <p:cNvSpPr txBox="1"/>
          <p:nvPr/>
        </p:nvSpPr>
        <p:spPr>
          <a:xfrm>
            <a:off x="467544" y="1331588"/>
            <a:ext cx="3271190" cy="369332"/>
          </a:xfrm>
          <a:prstGeom prst="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dirty="0"/>
              <a:t>CSM, hysteretic + eddy current</a:t>
            </a:r>
          </a:p>
        </p:txBody>
      </p:sp>
      <p:sp>
        <p:nvSpPr>
          <p:cNvPr id="18" name="TextBox 17">
            <a:extLst>
              <a:ext uri="{FF2B5EF4-FFF2-40B4-BE49-F238E27FC236}">
                <a16:creationId xmlns:a16="http://schemas.microsoft.com/office/drawing/2014/main" id="{1E013646-83FD-465A-8F0C-911F4ABE07CF}"/>
              </a:ext>
            </a:extLst>
          </p:cNvPr>
          <p:cNvSpPr txBox="1"/>
          <p:nvPr/>
        </p:nvSpPr>
        <p:spPr>
          <a:xfrm>
            <a:off x="127067" y="2029780"/>
            <a:ext cx="4032520" cy="369332"/>
          </a:xfrm>
          <a:prstGeom prst="rect">
            <a:avLst/>
          </a:prstGeom>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dirty="0"/>
              <a:t>PLM, hysteretic-creep + eddy current</a:t>
            </a:r>
          </a:p>
        </p:txBody>
      </p:sp>
      <p:sp>
        <p:nvSpPr>
          <p:cNvPr id="14" name="TextBox 13">
            <a:extLst>
              <a:ext uri="{FF2B5EF4-FFF2-40B4-BE49-F238E27FC236}">
                <a16:creationId xmlns:a16="http://schemas.microsoft.com/office/drawing/2014/main" id="{D88F0DB6-B278-4F6A-B285-7299951E0011}"/>
              </a:ext>
            </a:extLst>
          </p:cNvPr>
          <p:cNvSpPr txBox="1"/>
          <p:nvPr/>
        </p:nvSpPr>
        <p:spPr>
          <a:xfrm>
            <a:off x="251520" y="4926247"/>
            <a:ext cx="4717676" cy="1200329"/>
          </a:xfrm>
          <a:prstGeom prst="rect">
            <a:avLst/>
          </a:prstGeom>
          <a:noFill/>
        </p:spPr>
        <p:txBody>
          <a:bodyPr wrap="square">
            <a:spAutoFit/>
          </a:bodyPr>
          <a:lstStyle/>
          <a:p>
            <a:r>
              <a:rPr lang="en-US" sz="1800" dirty="0">
                <a:effectLst/>
                <a:latin typeface="Times New Roman" panose="02020603050405020304" pitchFamily="18" charset="0"/>
                <a:ea typeface="Times New Roman" panose="02020603050405020304" pitchFamily="18" charset="0"/>
              </a:rPr>
              <a:t>If we take a </a:t>
            </a:r>
            <a:r>
              <a:rPr lang="en-US" sz="1800" i="1" dirty="0" err="1">
                <a:effectLst/>
                <a:latin typeface="Times New Roman" panose="02020603050405020304" pitchFamily="18" charset="0"/>
                <a:ea typeface="Times New Roman" panose="02020603050405020304" pitchFamily="18" charset="0"/>
              </a:rPr>
              <a:t>B</a:t>
            </a:r>
            <a:r>
              <a:rPr lang="en-US" sz="1800" i="1" baseline="-25000" dirty="0" err="1">
                <a:effectLst/>
                <a:latin typeface="Times New Roman" panose="02020603050405020304" pitchFamily="18" charset="0"/>
                <a:ea typeface="Times New Roman" panose="02020603050405020304" pitchFamily="18" charset="0"/>
              </a:rPr>
              <a:t>max</a:t>
            </a:r>
            <a:r>
              <a:rPr lang="en-US" sz="1800" dirty="0">
                <a:effectLst/>
                <a:latin typeface="Times New Roman" panose="02020603050405020304" pitchFamily="18" charset="0"/>
                <a:ea typeface="Times New Roman" panose="02020603050405020304" pitchFamily="18" charset="0"/>
              </a:rPr>
              <a:t> field of, say 0.5 T, assuming we use an </a:t>
            </a:r>
            <a:r>
              <a:rPr lang="en-US" sz="1800" i="1" dirty="0" err="1">
                <a:effectLst/>
                <a:latin typeface="Times New Roman" panose="02020603050405020304" pitchFamily="18" charset="0"/>
                <a:ea typeface="Times New Roman" panose="02020603050405020304" pitchFamily="18" charset="0"/>
              </a:rPr>
              <a:t>I</a:t>
            </a:r>
            <a:r>
              <a:rPr lang="en-US" sz="1800" i="1" baseline="-25000" dirty="0" err="1">
                <a:effectLst/>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 defined by </a:t>
            </a:r>
            <a:r>
              <a:rPr lang="en-US" sz="1800" i="1" dirty="0" err="1">
                <a:effectLst/>
                <a:latin typeface="Times New Roman" panose="02020603050405020304" pitchFamily="18" charset="0"/>
                <a:ea typeface="Times New Roman" panose="02020603050405020304" pitchFamily="18" charset="0"/>
              </a:rPr>
              <a:t>E</a:t>
            </a:r>
            <a:r>
              <a:rPr lang="en-US" sz="1800" i="1" baseline="-25000" dirty="0" err="1">
                <a:effectLst/>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 = 1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800" dirty="0">
                <a:effectLst/>
                <a:latin typeface="Times New Roman" panose="02020603050405020304" pitchFamily="18" charset="0"/>
                <a:ea typeface="Times New Roman" panose="02020603050405020304" pitchFamily="18" charset="0"/>
              </a:rPr>
              <a:t>V/cm,  and for a 0.1 mm wide filament, </a:t>
            </a:r>
            <a:r>
              <a:rPr lang="en-US" sz="1800" i="1" dirty="0">
                <a:effectLst/>
                <a:latin typeface="Times New Roman" panose="02020603050405020304" pitchFamily="18" charset="0"/>
                <a:ea typeface="Times New Roman" panose="02020603050405020304" pitchFamily="18" charset="0"/>
              </a:rPr>
              <a:t>f</a:t>
            </a:r>
            <a:r>
              <a:rPr lang="en-US" sz="1800" i="1" baseline="-25000" dirty="0">
                <a:effectLst/>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 = (</a:t>
            </a:r>
            <a:r>
              <a:rPr lang="en-US" sz="1800" i="1" dirty="0" err="1">
                <a:effectLst/>
                <a:latin typeface="Times New Roman" panose="02020603050405020304" pitchFamily="18" charset="0"/>
                <a:ea typeface="Times New Roman" panose="02020603050405020304" pitchFamily="18" charset="0"/>
              </a:rPr>
              <a:t>E</a:t>
            </a:r>
            <a:r>
              <a:rPr lang="en-US" sz="1800" i="1" baseline="-25000" dirty="0" err="1">
                <a:effectLst/>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800" i="1" dirty="0" err="1">
                <a:effectLst/>
                <a:latin typeface="Times New Roman" panose="02020603050405020304" pitchFamily="18" charset="0"/>
                <a:ea typeface="Times New Roman" panose="02020603050405020304" pitchFamily="18" charset="0"/>
              </a:rPr>
              <a:t>wB</a:t>
            </a:r>
            <a:r>
              <a:rPr lang="en-US" sz="1800" i="1" baseline="-25000" dirty="0" err="1">
                <a:effectLst/>
                <a:latin typeface="Times New Roman" panose="02020603050405020304" pitchFamily="18" charset="0"/>
                <a:ea typeface="Times New Roman" panose="02020603050405020304" pitchFamily="18" charset="0"/>
              </a:rPr>
              <a:t>max</a:t>
            </a:r>
            <a:r>
              <a:rPr lang="en-US" sz="1800" dirty="0">
                <a:effectLst/>
                <a:latin typeface="Times New Roman" panose="02020603050405020304" pitchFamily="18" charset="0"/>
                <a:ea typeface="Times New Roman" panose="02020603050405020304" pitchFamily="18" charset="0"/>
              </a:rPr>
              <a:t> = 10</a:t>
            </a:r>
            <a:r>
              <a:rPr lang="en-US" sz="1800" baseline="30000" dirty="0">
                <a:effectLst/>
                <a:latin typeface="Times New Roman" panose="02020603050405020304" pitchFamily="18" charset="0"/>
                <a:ea typeface="Times New Roman" panose="02020603050405020304" pitchFamily="18" charset="0"/>
              </a:rPr>
              <a:t>-4</a:t>
            </a:r>
            <a:r>
              <a:rPr lang="en-US" sz="1800" dirty="0">
                <a:effectLst/>
                <a:latin typeface="Times New Roman" panose="02020603050405020304" pitchFamily="18" charset="0"/>
                <a:ea typeface="Times New Roman" panose="02020603050405020304" pitchFamily="18" charset="0"/>
              </a:rPr>
              <a:t> V/m/(</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800" dirty="0">
                <a:effectLst/>
                <a:latin typeface="Times New Roman" panose="02020603050405020304" pitchFamily="18" charset="0"/>
                <a:ea typeface="Times New Roman" panose="02020603050405020304" pitchFamily="18" charset="0"/>
              </a:rPr>
              <a:t>*0.0001 m*0.5 T) </a:t>
            </a:r>
            <a:r>
              <a:rPr lang="en-US" sz="1800" dirty="0">
                <a:effectLst/>
                <a:latin typeface="Times New Roman" panose="02020603050405020304" pitchFamily="18" charset="0"/>
                <a:ea typeface="Times New Roman" panose="02020603050405020304" pitchFamily="18" charset="0"/>
                <a:sym typeface="Symbol" panose="05050102010706020507" pitchFamily="18" charset="2"/>
              </a:rPr>
              <a:t></a:t>
            </a:r>
            <a:r>
              <a:rPr lang="en-US" sz="1800" dirty="0">
                <a:effectLst/>
                <a:latin typeface="Times New Roman" panose="02020603050405020304" pitchFamily="18" charset="0"/>
                <a:ea typeface="Times New Roman" panose="02020603050405020304" pitchFamily="18" charset="0"/>
              </a:rPr>
              <a:t> </a:t>
            </a:r>
            <a:r>
              <a:rPr lang="en-US" dirty="0">
                <a:ea typeface="Times New Roman" panose="02020603050405020304" pitchFamily="18" charset="0"/>
              </a:rPr>
              <a:t>0.6</a:t>
            </a:r>
            <a:r>
              <a:rPr lang="en-US" sz="1800" dirty="0">
                <a:effectLst/>
                <a:latin typeface="Times New Roman" panose="02020603050405020304" pitchFamily="18" charset="0"/>
                <a:ea typeface="Times New Roman" panose="02020603050405020304" pitchFamily="18" charset="0"/>
              </a:rPr>
              <a:t> Hz</a:t>
            </a:r>
            <a:endParaRPr lang="en-US" dirty="0"/>
          </a:p>
        </p:txBody>
      </p:sp>
    </p:spTree>
    <p:extLst>
      <p:ext uri="{BB962C8B-B14F-4D97-AF65-F5344CB8AC3E}">
        <p14:creationId xmlns:p14="http://schemas.microsoft.com/office/powerpoint/2010/main" val="28962715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4BEA-EDA9-4695-ADA4-55BF79EFAF7D}"/>
              </a:ext>
            </a:extLst>
          </p:cNvPr>
          <p:cNvSpPr>
            <a:spLocks noGrp="1"/>
          </p:cNvSpPr>
          <p:nvPr>
            <p:ph type="title"/>
          </p:nvPr>
        </p:nvSpPr>
        <p:spPr>
          <a:xfrm>
            <a:off x="71500" y="-54717"/>
            <a:ext cx="8856984" cy="1143000"/>
          </a:xfrm>
        </p:spPr>
        <p:txBody>
          <a:bodyPr/>
          <a:lstStyle/>
          <a:p>
            <a:r>
              <a:rPr lang="en-US" sz="2800" b="1" dirty="0"/>
              <a:t>Alternatively, Losses in coated conductor </a:t>
            </a:r>
            <a:r>
              <a:rPr lang="en-US" sz="2800" b="1" u="sng" dirty="0">
                <a:solidFill>
                  <a:srgbClr val="FF0000"/>
                </a:solidFill>
              </a:rPr>
              <a:t>TAPES</a:t>
            </a:r>
            <a:r>
              <a:rPr lang="en-US" sz="2800" b="1" dirty="0"/>
              <a:t> below the skin depth, ignoring flux creep</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08F08D1-81C3-4299-8A98-A9A7BDC86402}"/>
                  </a:ext>
                </a:extLst>
              </p:cNvPr>
              <p:cNvSpPr txBox="1"/>
              <p:nvPr/>
            </p:nvSpPr>
            <p:spPr>
              <a:xfrm>
                <a:off x="-252536" y="1442465"/>
                <a:ext cx="4572000"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h𝑦𝑠</m:t>
                          </m:r>
                          <m:r>
                            <a:rPr lang="en-US" i="0">
                              <a:latin typeface="Cambria Math" panose="02040503050406030204" pitchFamily="18" charset="0"/>
                            </a:rPr>
                            <m:t>,</m:t>
                          </m:r>
                          <m:r>
                            <a:rPr lang="en-US" i="1">
                              <a:latin typeface="Cambria Math" panose="02040503050406030204" pitchFamily="18" charset="0"/>
                            </a:rPr>
                            <m:t>𝑣</m:t>
                          </m:r>
                        </m:sub>
                      </m:sSub>
                      <m:r>
                        <a:rPr lang="en-US" i="0">
                          <a:latin typeface="Cambria Math" panose="02040503050406030204" pitchFamily="18" charset="0"/>
                        </a:rPr>
                        <m:t>=</m:t>
                      </m:r>
                      <m:r>
                        <a:rPr lang="en-US" i="1">
                          <a:latin typeface="Cambria Math" panose="02040503050406030204" pitchFamily="18" charset="0"/>
                        </a:rPr>
                        <m:t>𝑁</m:t>
                      </m:r>
                      <m:d>
                        <m:dPr>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e>
                      </m:d>
                      <m:r>
                        <a:rPr lang="en-US" i="1">
                          <a:latin typeface="Cambria Math" panose="02040503050406030204" pitchFamily="18" charset="0"/>
                        </a:rPr>
                        <m:t>𝑤</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𝑐</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oMath>
                  </m:oMathPara>
                </a14:m>
                <a:endParaRPr lang="en-US" dirty="0"/>
              </a:p>
            </p:txBody>
          </p:sp>
        </mc:Choice>
        <mc:Fallback xmlns="">
          <p:sp>
            <p:nvSpPr>
              <p:cNvPr id="5" name="TextBox 4">
                <a:extLst>
                  <a:ext uri="{FF2B5EF4-FFF2-40B4-BE49-F238E27FC236}">
                    <a16:creationId xmlns:a16="http://schemas.microsoft.com/office/drawing/2014/main" id="{D08F08D1-81C3-4299-8A98-A9A7BDC86402}"/>
                  </a:ext>
                </a:extLst>
              </p:cNvPr>
              <p:cNvSpPr txBox="1">
                <a:spLocks noRot="1" noChangeAspect="1" noMove="1" noResize="1" noEditPoints="1" noAdjustHandles="1" noChangeArrowheads="1" noChangeShapeType="1" noTextEdit="1"/>
              </p:cNvSpPr>
              <p:nvPr/>
            </p:nvSpPr>
            <p:spPr>
              <a:xfrm>
                <a:off x="-252536" y="1442465"/>
                <a:ext cx="4572000" cy="391261"/>
              </a:xfrm>
              <a:prstGeom prst="rect">
                <a:avLst/>
              </a:prstGeom>
              <a:blipFill>
                <a:blip r:embed="rId2"/>
                <a:stretch>
                  <a:fillRect b="-78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9B71BB8-B6B6-44AE-BC2A-15F41DF8750F}"/>
                  </a:ext>
                </a:extLst>
              </p:cNvPr>
              <p:cNvSpPr txBox="1"/>
              <p:nvPr/>
            </p:nvSpPr>
            <p:spPr>
              <a:xfrm>
                <a:off x="530752" y="2408697"/>
                <a:ext cx="4572000" cy="557910"/>
              </a:xfrm>
              <a:prstGeom prst="rect">
                <a:avLst/>
              </a:prstGeom>
              <a:noFill/>
            </p:spPr>
            <p:txBody>
              <a:bodyPr wrap="square">
                <a:spAutoFit/>
              </a:bodyPr>
              <a:lstStyle/>
              <a:p>
                <a14:m>
                  <m:oMath xmlns:m="http://schemas.openxmlformats.org/officeDocument/2006/math">
                    <m:sSub>
                      <m:sSubPr>
                        <m:ctrlPr>
                          <a:rPr lang="en-US" sz="1800"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𝑒𝑑</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𝑣</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rPr>
                        </m:ctrlPr>
                      </m:fPr>
                      <m:num>
                        <m:sSup>
                          <m:sSupPr>
                            <m:ctrlPr>
                              <a:rPr lang="en-US" sz="1800"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6</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den>
                    </m:f>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sSub>
                              <m:sSubPr>
                                <m:ctrlPr>
                                  <a:rPr lang="en-US" sz="1800"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𝑤𝑓</m:t>
                            </m:r>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7" name="TextBox 6">
                <a:extLst>
                  <a:ext uri="{FF2B5EF4-FFF2-40B4-BE49-F238E27FC236}">
                    <a16:creationId xmlns:a16="http://schemas.microsoft.com/office/drawing/2014/main" id="{39B71BB8-B6B6-44AE-BC2A-15F41DF8750F}"/>
                  </a:ext>
                </a:extLst>
              </p:cNvPr>
              <p:cNvSpPr txBox="1">
                <a:spLocks noRot="1" noChangeAspect="1" noMove="1" noResize="1" noEditPoints="1" noAdjustHandles="1" noChangeArrowheads="1" noChangeShapeType="1" noTextEdit="1"/>
              </p:cNvSpPr>
              <p:nvPr/>
            </p:nvSpPr>
            <p:spPr>
              <a:xfrm>
                <a:off x="530752" y="2408697"/>
                <a:ext cx="4572000" cy="55791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F310B8C-FDF7-49DD-8746-F84385856282}"/>
                  </a:ext>
                </a:extLst>
              </p:cNvPr>
              <p:cNvSpPr txBox="1"/>
              <p:nvPr/>
            </p:nvSpPr>
            <p:spPr>
              <a:xfrm>
                <a:off x="-72516" y="5121188"/>
                <a:ext cx="4572000" cy="6949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𝑡𝑜𝑡</m:t>
                          </m:r>
                          <m:r>
                            <a:rPr lang="en-US" i="0">
                              <a:latin typeface="Cambria Math" panose="02040503050406030204" pitchFamily="18" charset="0"/>
                            </a:rPr>
                            <m:t>,</m:t>
                          </m:r>
                          <m:r>
                            <a:rPr lang="en-US" i="1">
                              <a:latin typeface="Cambria Math" panose="02040503050406030204" pitchFamily="18" charset="0"/>
                            </a:rPr>
                            <m:t>𝐿</m:t>
                          </m:r>
                        </m:sub>
                      </m:sSub>
                      <m:r>
                        <a:rPr lang="en-US" i="0">
                          <a:latin typeface="Cambria Math" panose="02040503050406030204" pitchFamily="18" charset="0"/>
                        </a:rPr>
                        <m:t>=</m:t>
                      </m:r>
                      <m:r>
                        <a:rPr lang="en-US" i="1">
                          <a:latin typeface="Cambria Math" panose="02040503050406030204" pitchFamily="18" charset="0"/>
                        </a:rPr>
                        <m:t>𝑤</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𝑐</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𝜋</m:t>
                              </m:r>
                            </m:e>
                            <m:sup>
                              <m:r>
                                <a:rPr lang="en-US" i="0">
                                  <a:latin typeface="Cambria Math" panose="02040503050406030204" pitchFamily="18" charset="0"/>
                                </a:rPr>
                                <m:t>2</m:t>
                              </m:r>
                            </m:sup>
                          </m:sSup>
                        </m:num>
                        <m:den>
                          <m:r>
                            <a:rPr lang="en-US" i="0">
                              <a:latin typeface="Cambria Math" panose="02040503050406030204" pitchFamily="18" charset="0"/>
                            </a:rPr>
                            <m:t>6</m:t>
                          </m:r>
                          <m:r>
                            <a:rPr lang="en-US" i="1">
                              <a:latin typeface="Cambria Math" panose="02040503050406030204" pitchFamily="18" charset="0"/>
                            </a:rPr>
                            <m:t>𝜌</m:t>
                          </m:r>
                        </m:den>
                      </m:f>
                      <m:sSup>
                        <m:sSupPr>
                          <m:ctrlPr>
                            <a:rPr lang="en-US" i="1">
                              <a:solidFill>
                                <a:srgbClr val="836967"/>
                              </a:solidFill>
                              <a:latin typeface="Cambria Math" panose="02040503050406030204" pitchFamily="18" charset="0"/>
                            </a:rPr>
                          </m:ctrlPr>
                        </m:sSupPr>
                        <m:e>
                          <m:d>
                            <m:dPr>
                              <m:begChr m:val="["/>
                              <m:endChr m:val="]"/>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𝑤𝑓</m:t>
                              </m:r>
                            </m:e>
                          </m:d>
                        </m:e>
                        <m:sup>
                          <m:r>
                            <a:rPr lang="en-US" i="0">
                              <a:latin typeface="Cambria Math" panose="02040503050406030204" pitchFamily="18" charset="0"/>
                            </a:rPr>
                            <m:t>2</m:t>
                          </m:r>
                        </m:sup>
                      </m:sSup>
                      <m:r>
                        <a:rPr lang="en-US" i="1">
                          <a:latin typeface="Cambria Math" panose="02040503050406030204" pitchFamily="18" charset="0"/>
                        </a:rPr>
                        <m:t>𝑤𝑡</m:t>
                      </m:r>
                    </m:oMath>
                  </m:oMathPara>
                </a14:m>
                <a:endParaRPr lang="en-US" dirty="0"/>
              </a:p>
            </p:txBody>
          </p:sp>
        </mc:Choice>
        <mc:Fallback xmlns="">
          <p:sp>
            <p:nvSpPr>
              <p:cNvPr id="9" name="TextBox 8">
                <a:extLst>
                  <a:ext uri="{FF2B5EF4-FFF2-40B4-BE49-F238E27FC236}">
                    <a16:creationId xmlns:a16="http://schemas.microsoft.com/office/drawing/2014/main" id="{0F310B8C-FDF7-49DD-8746-F84385856282}"/>
                  </a:ext>
                </a:extLst>
              </p:cNvPr>
              <p:cNvSpPr txBox="1">
                <a:spLocks noRot="1" noChangeAspect="1" noMove="1" noResize="1" noEditPoints="1" noAdjustHandles="1" noChangeArrowheads="1" noChangeShapeType="1" noTextEdit="1"/>
              </p:cNvSpPr>
              <p:nvPr/>
            </p:nvSpPr>
            <p:spPr>
              <a:xfrm>
                <a:off x="-72516" y="5121188"/>
                <a:ext cx="4572000" cy="694998"/>
              </a:xfrm>
              <a:prstGeom prst="rect">
                <a:avLst/>
              </a:prstGeom>
              <a:blipFill>
                <a:blip r:embed="rId4"/>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39DF86C9-7B77-463A-82FD-68CCAF699B14}"/>
              </a:ext>
            </a:extLst>
          </p:cNvPr>
          <p:cNvSpPr txBox="1"/>
          <p:nvPr/>
        </p:nvSpPr>
        <p:spPr>
          <a:xfrm>
            <a:off x="256208" y="1020428"/>
            <a:ext cx="2605580"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Hysteretic Loss</a:t>
            </a:r>
          </a:p>
        </p:txBody>
      </p:sp>
      <p:sp>
        <p:nvSpPr>
          <p:cNvPr id="11" name="TextBox 10">
            <a:extLst>
              <a:ext uri="{FF2B5EF4-FFF2-40B4-BE49-F238E27FC236}">
                <a16:creationId xmlns:a16="http://schemas.microsoft.com/office/drawing/2014/main" id="{EBBF0131-E38C-418E-B15A-E9793FFD18E7}"/>
              </a:ext>
            </a:extLst>
          </p:cNvPr>
          <p:cNvSpPr txBox="1"/>
          <p:nvPr/>
        </p:nvSpPr>
        <p:spPr>
          <a:xfrm>
            <a:off x="242211" y="1903901"/>
            <a:ext cx="2308730"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Eddy Current loss</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1D9B348-C78E-42E4-872C-5D05B968A9FB}"/>
                  </a:ext>
                </a:extLst>
              </p:cNvPr>
              <p:cNvSpPr txBox="1"/>
              <p:nvPr/>
            </p:nvSpPr>
            <p:spPr>
              <a:xfrm>
                <a:off x="6488973" y="1178301"/>
                <a:ext cx="1969227" cy="586186"/>
              </a:xfrm>
              <a:prstGeom prst="rect">
                <a:avLst/>
              </a:prstGeom>
              <a:noFill/>
            </p:spPr>
            <p:txBody>
              <a:bodyPr wrap="square">
                <a:spAutoFit/>
              </a:bodyPr>
              <a:lstStyle/>
              <a:p>
                <a14:m>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𝑁</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den>
                        </m:f>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𝑔</m:t>
                    </m:r>
                    <m:d>
                      <m:dPr>
                        <m:begChr m:val="{"/>
                        <m:endChr m:val="}"/>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den>
                        </m:f>
                      </m:e>
                    </m:d>
                  </m:oMath>
                </a14:m>
                <a:r>
                  <a:rPr lang="en-US"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3" name="TextBox 12">
                <a:extLst>
                  <a:ext uri="{FF2B5EF4-FFF2-40B4-BE49-F238E27FC236}">
                    <a16:creationId xmlns:a16="http://schemas.microsoft.com/office/drawing/2014/main" id="{E1D9B348-C78E-42E4-872C-5D05B968A9FB}"/>
                  </a:ext>
                </a:extLst>
              </p:cNvPr>
              <p:cNvSpPr txBox="1">
                <a:spLocks noRot="1" noChangeAspect="1" noMove="1" noResize="1" noEditPoints="1" noAdjustHandles="1" noChangeArrowheads="1" noChangeShapeType="1" noTextEdit="1"/>
              </p:cNvSpPr>
              <p:nvPr/>
            </p:nvSpPr>
            <p:spPr>
              <a:xfrm>
                <a:off x="6488973" y="1178301"/>
                <a:ext cx="1969227" cy="58618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8913D63-57BF-498F-A27B-1D08D8E2C4A8}"/>
                  </a:ext>
                </a:extLst>
              </p:cNvPr>
              <p:cNvSpPr txBox="1"/>
              <p:nvPr/>
            </p:nvSpPr>
            <p:spPr>
              <a:xfrm>
                <a:off x="4860032" y="1865599"/>
                <a:ext cx="4672852" cy="863185"/>
              </a:xfrm>
              <a:prstGeom prst="rect">
                <a:avLst/>
              </a:prstGeom>
              <a:noFill/>
            </p:spPr>
            <p:txBody>
              <a:bodyPr wrap="square">
                <a:spAutoFit/>
              </a:bodyPr>
              <a:lstStyle/>
              <a:p>
                <a14:m>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𝑔</m:t>
                    </m:r>
                    <m:d>
                      <m:dPr>
                        <m:begChr m:val="{"/>
                        <m:endChr m:val="}"/>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den>
                        </m:f>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den>
                    </m:f>
                    <m:d>
                      <m:dPr>
                        <m:begChr m:val="["/>
                        <m:endChr m:val="]"/>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den>
                        </m:f>
                        <m:func>
                          <m:funcPr>
                            <m:ctrlPr>
                              <a:rPr lang="en-US" i="1">
                                <a:effectLst/>
                                <a:latin typeface="Cambria Math" panose="020405030504060302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ln</m:t>
                            </m:r>
                          </m:fName>
                          <m:e>
                            <m:d>
                              <m:dPr>
                                <m:ctrlPr>
                                  <a:rPr lang="en-US" i="1">
                                    <a:effectLst/>
                                    <a:latin typeface="Cambria Math" panose="02040503050406030204" pitchFamily="18" charset="0"/>
                                  </a:rPr>
                                </m:ctrlPr>
                              </m:d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cosh</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e>
                            </m:d>
                          </m:e>
                        </m:func>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tanh</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e>
                    </m:d>
                  </m:oMath>
                </a14:m>
                <a:r>
                  <a:rPr lang="en-US"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7" name="TextBox 16">
                <a:extLst>
                  <a:ext uri="{FF2B5EF4-FFF2-40B4-BE49-F238E27FC236}">
                    <a16:creationId xmlns:a16="http://schemas.microsoft.com/office/drawing/2014/main" id="{C8913D63-57BF-498F-A27B-1D08D8E2C4A8}"/>
                  </a:ext>
                </a:extLst>
              </p:cNvPr>
              <p:cNvSpPr txBox="1">
                <a:spLocks noRot="1" noChangeAspect="1" noMove="1" noResize="1" noEditPoints="1" noAdjustHandles="1" noChangeArrowheads="1" noChangeShapeType="1" noTextEdit="1"/>
              </p:cNvSpPr>
              <p:nvPr/>
            </p:nvSpPr>
            <p:spPr>
              <a:xfrm>
                <a:off x="4860032" y="1865599"/>
                <a:ext cx="4672852" cy="863185"/>
              </a:xfrm>
              <a:prstGeom prst="rect">
                <a:avLst/>
              </a:prstGeom>
              <a:blipFill>
                <a:blip r:embed="rId6"/>
                <a:stretch>
                  <a:fillRect/>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0D841704-75AA-4999-A7F2-C0C19D741546}"/>
              </a:ext>
            </a:extLst>
          </p:cNvPr>
          <p:cNvSpPr txBox="1"/>
          <p:nvPr/>
        </p:nvSpPr>
        <p:spPr>
          <a:xfrm>
            <a:off x="6284049" y="2614173"/>
            <a:ext cx="2484276" cy="369332"/>
          </a:xfrm>
          <a:prstGeom prst="rect">
            <a:avLst/>
          </a:prstGeom>
          <a:noFill/>
        </p:spPr>
        <p:txBody>
          <a:bodyPr wrap="square" rtlCol="0">
            <a:spAutoFit/>
          </a:bodyPr>
          <a:lstStyle/>
          <a:p>
            <a:r>
              <a:rPr lang="en-US" dirty="0"/>
              <a:t>But for </a:t>
            </a:r>
            <a:r>
              <a:rPr lang="en-US" i="1" dirty="0" err="1"/>
              <a:t>B</a:t>
            </a:r>
            <a:r>
              <a:rPr lang="en-US" i="1" baseline="-25000" dirty="0" err="1"/>
              <a:t>max</a:t>
            </a:r>
            <a:r>
              <a:rPr lang="en-US" dirty="0"/>
              <a:t> &gt; </a:t>
            </a:r>
            <a:r>
              <a:rPr lang="en-US" i="1" dirty="0"/>
              <a:t>B</a:t>
            </a:r>
            <a:r>
              <a:rPr lang="en-US" i="1" baseline="-25000" dirty="0"/>
              <a:t>p</a:t>
            </a:r>
            <a:r>
              <a:rPr lang="en-US" dirty="0"/>
              <a:t>, </a:t>
            </a:r>
            <a:r>
              <a:rPr lang="en-US" i="1" dirty="0"/>
              <a:t>N</a:t>
            </a:r>
            <a:r>
              <a:rPr lang="en-US" dirty="0"/>
              <a:t> </a:t>
            </a:r>
            <a:r>
              <a:rPr lang="en-US" dirty="0">
                <a:sym typeface="Symbol" panose="05050102010706020507" pitchFamily="18" charset="2"/>
              </a:rPr>
              <a:t>1</a:t>
            </a:r>
            <a:endParaRPr lang="en-US" dirty="0"/>
          </a:p>
        </p:txBody>
      </p:sp>
      <p:pic>
        <p:nvPicPr>
          <p:cNvPr id="22" name="Picture 21">
            <a:extLst>
              <a:ext uri="{FF2B5EF4-FFF2-40B4-BE49-F238E27FC236}">
                <a16:creationId xmlns:a16="http://schemas.microsoft.com/office/drawing/2014/main" id="{B0C3F119-6AEF-4127-A65A-5AF821E2AAF1}"/>
              </a:ext>
            </a:extLst>
          </p:cNvPr>
          <p:cNvPicPr>
            <a:picLocks noChangeAspect="1"/>
          </p:cNvPicPr>
          <p:nvPr/>
        </p:nvPicPr>
        <p:blipFill rotWithShape="1">
          <a:blip r:embed="rId7"/>
          <a:srcRect t="1" r="33049" b="335"/>
          <a:stretch/>
        </p:blipFill>
        <p:spPr>
          <a:xfrm>
            <a:off x="362901" y="3738599"/>
            <a:ext cx="4907702" cy="427120"/>
          </a:xfrm>
          <a:prstGeom prst="rect">
            <a:avLst/>
          </a:prstGeom>
        </p:spPr>
      </p:pic>
      <p:sp>
        <p:nvSpPr>
          <p:cNvPr id="23" name="TextBox 22">
            <a:extLst>
              <a:ext uri="{FF2B5EF4-FFF2-40B4-BE49-F238E27FC236}">
                <a16:creationId xmlns:a16="http://schemas.microsoft.com/office/drawing/2014/main" id="{816716CD-3AA9-49BE-9786-BD77FA7CB024}"/>
              </a:ext>
            </a:extLst>
          </p:cNvPr>
          <p:cNvSpPr txBox="1"/>
          <p:nvPr/>
        </p:nvSpPr>
        <p:spPr>
          <a:xfrm>
            <a:off x="215516" y="3081190"/>
            <a:ext cx="3024336" cy="369332"/>
          </a:xfrm>
          <a:prstGeom prst="rect">
            <a:avLst/>
          </a:prstGeom>
          <a:noFill/>
        </p:spPr>
        <p:txBody>
          <a:bodyPr wrap="square" rtlCol="0">
            <a:spAutoFit/>
          </a:bodyPr>
          <a:lstStyle/>
          <a:p>
            <a:r>
              <a:rPr lang="en-US" b="1" u="sng" dirty="0">
                <a:solidFill>
                  <a:srgbClr val="FF0000"/>
                </a:solidFill>
                <a:latin typeface="Trebuchet MS" panose="020B0603020202020204" pitchFamily="34" charset="0"/>
              </a:rPr>
              <a:t>Transport Current Loss</a:t>
            </a:r>
          </a:p>
        </p:txBody>
      </p:sp>
      <p:sp>
        <p:nvSpPr>
          <p:cNvPr id="25" name="TextBox 24">
            <a:extLst>
              <a:ext uri="{FF2B5EF4-FFF2-40B4-BE49-F238E27FC236}">
                <a16:creationId xmlns:a16="http://schemas.microsoft.com/office/drawing/2014/main" id="{A7C9132F-23CF-435C-A54A-AAF2C4A2C66B}"/>
              </a:ext>
            </a:extLst>
          </p:cNvPr>
          <p:cNvSpPr txBox="1"/>
          <p:nvPr/>
        </p:nvSpPr>
        <p:spPr>
          <a:xfrm>
            <a:off x="256208" y="4544985"/>
            <a:ext cx="4413965" cy="369332"/>
          </a:xfrm>
          <a:prstGeom prst="rect">
            <a:avLst/>
          </a:prstGeom>
          <a:solidFill>
            <a:srgbClr val="92D050"/>
          </a:solidFill>
        </p:spPr>
        <p:txBody>
          <a:bodyPr wrap="square" rtlCol="0">
            <a:spAutoFit/>
          </a:bodyPr>
          <a:lstStyle/>
          <a:p>
            <a:r>
              <a:rPr lang="en-US" dirty="0"/>
              <a:t>Ignoring transport current and for </a:t>
            </a:r>
            <a:r>
              <a:rPr lang="en-US" i="1" dirty="0"/>
              <a:t>B</a:t>
            </a:r>
            <a:r>
              <a:rPr lang="en-US" i="1" baseline="-25000" dirty="0"/>
              <a:t>m</a:t>
            </a:r>
            <a:r>
              <a:rPr lang="en-US" dirty="0"/>
              <a:t> &gt; </a:t>
            </a:r>
            <a:r>
              <a:rPr lang="en-US" i="1" dirty="0"/>
              <a:t>B</a:t>
            </a:r>
            <a:r>
              <a:rPr lang="en-US" i="1" baseline="-25000" dirty="0"/>
              <a:t>p</a:t>
            </a:r>
          </a:p>
        </p:txBody>
      </p:sp>
      <p:sp>
        <p:nvSpPr>
          <p:cNvPr id="26" name="TextBox 25">
            <a:extLst>
              <a:ext uri="{FF2B5EF4-FFF2-40B4-BE49-F238E27FC236}">
                <a16:creationId xmlns:a16="http://schemas.microsoft.com/office/drawing/2014/main" id="{B70261ED-004A-422E-9FB7-2360E16A8937}"/>
              </a:ext>
            </a:extLst>
          </p:cNvPr>
          <p:cNvSpPr txBox="1"/>
          <p:nvPr/>
        </p:nvSpPr>
        <p:spPr>
          <a:xfrm>
            <a:off x="5688124" y="3429000"/>
            <a:ext cx="3152209" cy="646331"/>
          </a:xfrm>
          <a:prstGeom prst="rect">
            <a:avLst/>
          </a:prstGeom>
          <a:solidFill>
            <a:srgbClr val="FF0000"/>
          </a:solidFill>
        </p:spPr>
        <p:txBody>
          <a:bodyPr wrap="square" rtlCol="0">
            <a:spAutoFit/>
          </a:bodyPr>
          <a:lstStyle/>
          <a:p>
            <a:r>
              <a:rPr lang="en-US" dirty="0"/>
              <a:t>But, flux creep influences on loss can be important</a:t>
            </a:r>
          </a:p>
        </p:txBody>
      </p:sp>
      <p:sp>
        <p:nvSpPr>
          <p:cNvPr id="30" name="TextBox 29">
            <a:extLst>
              <a:ext uri="{FF2B5EF4-FFF2-40B4-BE49-F238E27FC236}">
                <a16:creationId xmlns:a16="http://schemas.microsoft.com/office/drawing/2014/main" id="{2203C593-9226-4880-8F1C-362E99CDC79A}"/>
              </a:ext>
            </a:extLst>
          </p:cNvPr>
          <p:cNvSpPr txBox="1"/>
          <p:nvPr/>
        </p:nvSpPr>
        <p:spPr>
          <a:xfrm>
            <a:off x="5148064" y="4173925"/>
            <a:ext cx="3995936" cy="2677656"/>
          </a:xfrm>
          <a:prstGeom prst="rect">
            <a:avLst/>
          </a:prstGeom>
          <a:solidFill>
            <a:schemeClr val="bg1"/>
          </a:solidFill>
        </p:spPr>
        <p:txBody>
          <a:bodyPr wrap="square">
            <a:spAutoFit/>
          </a:bodyPr>
          <a:lstStyle/>
          <a:p>
            <a:pPr marL="342900" marR="0" indent="-342900">
              <a:spcBef>
                <a:spcPts val="0"/>
              </a:spcBef>
              <a:spcAft>
                <a:spcPts val="0"/>
              </a:spcAft>
              <a:tabLst>
                <a:tab pos="457200" algn="l"/>
              </a:tabLst>
            </a:pPr>
            <a:r>
              <a:rPr lang="en-US" sz="1400" dirty="0">
                <a:effectLst/>
                <a:latin typeface="Times New Roman" panose="02020603050405020304" pitchFamily="18" charset="0"/>
                <a:ea typeface="Times New Roman" panose="02020603050405020304" pitchFamily="18" charset="0"/>
              </a:rPr>
              <a:t>F. </a:t>
            </a:r>
            <a:r>
              <a:rPr lang="en-US" sz="1400" dirty="0" err="1">
                <a:effectLst/>
                <a:latin typeface="Times New Roman" panose="02020603050405020304" pitchFamily="18" charset="0"/>
                <a:ea typeface="Times New Roman" panose="02020603050405020304" pitchFamily="18" charset="0"/>
              </a:rPr>
              <a:t>Grilli</a:t>
            </a:r>
            <a:r>
              <a:rPr lang="en-US" sz="1400" dirty="0">
                <a:effectLst/>
                <a:latin typeface="Times New Roman" panose="02020603050405020304" pitchFamily="18" charset="0"/>
                <a:ea typeface="Times New Roman" panose="02020603050405020304" pitchFamily="18" charset="0"/>
              </a:rPr>
              <a:t>, E. Pardo, A. </a:t>
            </a:r>
            <a:r>
              <a:rPr lang="en-US" sz="1400" dirty="0" err="1">
                <a:effectLst/>
                <a:latin typeface="Times New Roman" panose="02020603050405020304" pitchFamily="18" charset="0"/>
                <a:ea typeface="Times New Roman" panose="02020603050405020304" pitchFamily="18" charset="0"/>
              </a:rPr>
              <a:t>Stenvall</a:t>
            </a:r>
            <a:r>
              <a:rPr lang="en-US" sz="1400" dirty="0">
                <a:effectLst/>
                <a:latin typeface="Times New Roman" panose="02020603050405020304" pitchFamily="18" charset="0"/>
                <a:ea typeface="Times New Roman" panose="02020603050405020304" pitchFamily="18" charset="0"/>
              </a:rPr>
              <a:t>, D. N. Nguyen, W. Yuan, and F. </a:t>
            </a:r>
            <a:r>
              <a:rPr lang="en-US" sz="1400" dirty="0" err="1">
                <a:effectLst/>
                <a:latin typeface="Times New Roman" panose="02020603050405020304" pitchFamily="18" charset="0"/>
                <a:ea typeface="Times New Roman" panose="02020603050405020304" pitchFamily="18" charset="0"/>
              </a:rPr>
              <a:t>Gömöry</a:t>
            </a:r>
            <a:r>
              <a:rPr lang="en-US" sz="1400" dirty="0">
                <a:effectLst/>
                <a:latin typeface="Times New Roman" panose="02020603050405020304" pitchFamily="18" charset="0"/>
                <a:ea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rPr>
              <a:t>IEEE Trans. Appl. </a:t>
            </a:r>
            <a:r>
              <a:rPr lang="en-US" sz="1400" i="1" dirty="0" err="1">
                <a:effectLst/>
                <a:latin typeface="Times New Roman" panose="02020603050405020304" pitchFamily="18" charset="0"/>
                <a:ea typeface="Times New Roman" panose="02020603050405020304" pitchFamily="18" charset="0"/>
              </a:rPr>
              <a:t>Supercond</a:t>
            </a:r>
            <a:r>
              <a:rPr lang="en-US" sz="1400" i="1" dirty="0">
                <a:effectLst/>
                <a:latin typeface="Times New Roman" panose="02020603050405020304" pitchFamily="18" charset="0"/>
                <a:ea typeface="Times New Roman" panose="02020603050405020304" pitchFamily="18" charset="0"/>
              </a:rPr>
              <a:t>.</a:t>
            </a:r>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24</a:t>
            </a:r>
            <a:r>
              <a:rPr lang="en-US" sz="1400" dirty="0">
                <a:effectLst/>
                <a:latin typeface="Times New Roman" panose="02020603050405020304" pitchFamily="18" charset="0"/>
                <a:ea typeface="Times New Roman" panose="02020603050405020304" pitchFamily="18" charset="0"/>
              </a:rPr>
              <a:t> (2014) 8200433.</a:t>
            </a:r>
          </a:p>
          <a:p>
            <a:pPr marL="342900" marR="0" indent="-342900">
              <a:spcBef>
                <a:spcPts val="0"/>
              </a:spcBef>
              <a:spcAft>
                <a:spcPts val="0"/>
              </a:spcAft>
              <a:tabLst>
                <a:tab pos="457200" algn="l"/>
              </a:tabLst>
            </a:pPr>
            <a:r>
              <a:rPr lang="en-US" sz="1400" dirty="0">
                <a:effectLst/>
                <a:latin typeface="Times New Roman" panose="02020603050405020304" pitchFamily="18" charset="0"/>
                <a:ea typeface="Times New Roman" panose="02020603050405020304" pitchFamily="18" charset="0"/>
              </a:rPr>
              <a:t>M. </a:t>
            </a:r>
            <a:r>
              <a:rPr lang="en-US" sz="1400" dirty="0" err="1">
                <a:effectLst/>
                <a:latin typeface="Times New Roman" panose="02020603050405020304" pitchFamily="18" charset="0"/>
                <a:ea typeface="Times New Roman" panose="02020603050405020304" pitchFamily="18" charset="0"/>
              </a:rPr>
              <a:t>Kapolka</a:t>
            </a:r>
            <a:r>
              <a:rPr lang="en-US" sz="1400" dirty="0">
                <a:effectLst/>
                <a:latin typeface="Times New Roman" panose="02020603050405020304" pitchFamily="18" charset="0"/>
                <a:ea typeface="Times New Roman" panose="02020603050405020304" pitchFamily="18" charset="0"/>
              </a:rPr>
              <a:t>, V. M. R. </a:t>
            </a:r>
            <a:r>
              <a:rPr lang="en-US" sz="1400" dirty="0" err="1">
                <a:effectLst/>
                <a:latin typeface="Times New Roman" panose="02020603050405020304" pitchFamily="18" charset="0"/>
                <a:ea typeface="Times New Roman" panose="02020603050405020304" pitchFamily="18" charset="0"/>
              </a:rPr>
              <a:t>Zermeno</a:t>
            </a:r>
            <a:r>
              <a:rPr lang="en-US" sz="1400" dirty="0">
                <a:effectLst/>
                <a:latin typeface="Times New Roman" panose="02020603050405020304" pitchFamily="18" charset="0"/>
                <a:ea typeface="Times New Roman" panose="02020603050405020304" pitchFamily="18" charset="0"/>
              </a:rPr>
              <a:t>, S. Zou, A. </a:t>
            </a:r>
            <a:r>
              <a:rPr lang="en-US" sz="1400" dirty="0" err="1">
                <a:effectLst/>
                <a:latin typeface="Times New Roman" panose="02020603050405020304" pitchFamily="18" charset="0"/>
                <a:ea typeface="Times New Roman" panose="02020603050405020304" pitchFamily="18" charset="0"/>
              </a:rPr>
              <a:t>Morandi</a:t>
            </a:r>
            <a:r>
              <a:rPr lang="en-US" sz="1400" dirty="0">
                <a:effectLst/>
                <a:latin typeface="Times New Roman" panose="02020603050405020304" pitchFamily="18" charset="0"/>
                <a:ea typeface="Times New Roman" panose="02020603050405020304" pitchFamily="18" charset="0"/>
              </a:rPr>
              <a:t>, P. L. </a:t>
            </a:r>
            <a:r>
              <a:rPr lang="en-US" sz="1400" dirty="0" err="1">
                <a:effectLst/>
                <a:latin typeface="Times New Roman" panose="02020603050405020304" pitchFamily="18" charset="0"/>
                <a:ea typeface="Times New Roman" panose="02020603050405020304" pitchFamily="18" charset="0"/>
              </a:rPr>
              <a:t>Ribani</a:t>
            </a:r>
            <a:r>
              <a:rPr lang="en-US" sz="1400" dirty="0">
                <a:effectLst/>
                <a:latin typeface="Times New Roman" panose="02020603050405020304" pitchFamily="18" charset="0"/>
                <a:ea typeface="Times New Roman" panose="02020603050405020304" pitchFamily="18" charset="0"/>
              </a:rPr>
              <a:t>, Member, E. Pardo, and F. </a:t>
            </a:r>
            <a:r>
              <a:rPr lang="en-US" sz="1400" dirty="0" err="1">
                <a:effectLst/>
                <a:latin typeface="Times New Roman" panose="02020603050405020304" pitchFamily="18" charset="0"/>
                <a:ea typeface="Times New Roman" panose="02020603050405020304" pitchFamily="18" charset="0"/>
              </a:rPr>
              <a:t>Grilli</a:t>
            </a:r>
            <a:r>
              <a:rPr lang="en-US" sz="1400" dirty="0">
                <a:effectLst/>
                <a:latin typeface="Times New Roman" panose="02020603050405020304" pitchFamily="18" charset="0"/>
                <a:ea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rPr>
              <a:t>IEEE Trans. Appl. </a:t>
            </a:r>
            <a:r>
              <a:rPr lang="en-US" sz="1400" i="1" dirty="0" err="1">
                <a:effectLst/>
                <a:latin typeface="Times New Roman" panose="02020603050405020304" pitchFamily="18" charset="0"/>
                <a:ea typeface="Times New Roman" panose="02020603050405020304" pitchFamily="18" charset="0"/>
              </a:rPr>
              <a:t>Supercond</a:t>
            </a:r>
            <a:r>
              <a:rPr lang="en-US" sz="1400" i="1" dirty="0">
                <a:effectLst/>
                <a:latin typeface="Times New Roman" panose="02020603050405020304" pitchFamily="18" charset="0"/>
                <a:ea typeface="Times New Roman" panose="02020603050405020304" pitchFamily="18" charset="0"/>
              </a:rPr>
              <a:t>.</a:t>
            </a:r>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28</a:t>
            </a:r>
            <a:r>
              <a:rPr lang="en-US" sz="1400" dirty="0">
                <a:effectLst/>
                <a:latin typeface="Times New Roman" panose="02020603050405020304" pitchFamily="18" charset="0"/>
                <a:ea typeface="Times New Roman" panose="02020603050405020304" pitchFamily="18" charset="0"/>
              </a:rPr>
              <a:t> (2018) 8201206</a:t>
            </a:r>
          </a:p>
          <a:p>
            <a:pPr marL="342900" marR="0" indent="-342900">
              <a:spcBef>
                <a:spcPts val="0"/>
              </a:spcBef>
              <a:spcAft>
                <a:spcPts val="0"/>
              </a:spcAft>
              <a:tabLst>
                <a:tab pos="457200" algn="l"/>
              </a:tabLst>
            </a:pPr>
            <a:r>
              <a:rPr lang="en-US" sz="1400" dirty="0">
                <a:effectLst/>
                <a:latin typeface="Times New Roman" panose="02020603050405020304" pitchFamily="18" charset="0"/>
                <a:ea typeface="Times New Roman" panose="02020603050405020304" pitchFamily="18" charset="0"/>
              </a:rPr>
              <a:t>L. </a:t>
            </a:r>
            <a:r>
              <a:rPr lang="en-US" sz="1400" dirty="0" err="1">
                <a:effectLst/>
                <a:latin typeface="Times New Roman" panose="02020603050405020304" pitchFamily="18" charset="0"/>
                <a:ea typeface="Times New Roman" panose="02020603050405020304" pitchFamily="18" charset="0"/>
              </a:rPr>
              <a:t>Pust</a:t>
            </a:r>
            <a:r>
              <a:rPr lang="en-US" sz="1400" dirty="0">
                <a:effectLst/>
                <a:latin typeface="Times New Roman" panose="02020603050405020304" pitchFamily="18" charset="0"/>
                <a:ea typeface="Times New Roman" panose="02020603050405020304" pitchFamily="18" charset="0"/>
              </a:rPr>
              <a:t>, </a:t>
            </a:r>
            <a:r>
              <a:rPr lang="en-US" sz="1400" i="1" dirty="0" err="1">
                <a:effectLst/>
                <a:latin typeface="Times New Roman" panose="02020603050405020304" pitchFamily="18" charset="0"/>
                <a:ea typeface="Times New Roman" panose="02020603050405020304" pitchFamily="18" charset="0"/>
              </a:rPr>
              <a:t>Supercond</a:t>
            </a:r>
            <a:r>
              <a:rPr lang="en-US" sz="1400" i="1" dirty="0">
                <a:effectLst/>
                <a:latin typeface="Times New Roman" panose="02020603050405020304" pitchFamily="18" charset="0"/>
                <a:ea typeface="Times New Roman" panose="02020603050405020304" pitchFamily="18" charset="0"/>
              </a:rPr>
              <a:t>. Sci. Technol</a:t>
            </a:r>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3</a:t>
            </a:r>
            <a:r>
              <a:rPr lang="en-US" sz="1400" dirty="0">
                <a:effectLst/>
                <a:latin typeface="Times New Roman" panose="02020603050405020304" pitchFamily="18" charset="0"/>
                <a:ea typeface="Times New Roman" panose="02020603050405020304" pitchFamily="18" charset="0"/>
              </a:rPr>
              <a:t> (1990) 598-601.</a:t>
            </a:r>
          </a:p>
          <a:p>
            <a:pPr marL="342900" marR="0" indent="-342900">
              <a:spcBef>
                <a:spcPts val="0"/>
              </a:spcBef>
              <a:spcAft>
                <a:spcPts val="0"/>
              </a:spcAft>
              <a:tabLst>
                <a:tab pos="457200" algn="l"/>
              </a:tabLst>
            </a:pPr>
            <a:r>
              <a:rPr lang="en-US" sz="1400" dirty="0">
                <a:effectLst/>
                <a:latin typeface="Times New Roman" panose="02020603050405020304" pitchFamily="18" charset="0"/>
                <a:ea typeface="Times New Roman" panose="02020603050405020304" pitchFamily="18" charset="0"/>
              </a:rPr>
              <a:t>K. P. Thakur, A. Raj, E. H. Brandt, and P. Sastry, </a:t>
            </a:r>
            <a:r>
              <a:rPr lang="en-US" sz="1400" i="1" dirty="0" err="1">
                <a:effectLst/>
                <a:latin typeface="Times New Roman" panose="02020603050405020304" pitchFamily="18" charset="0"/>
                <a:ea typeface="Times New Roman" panose="02020603050405020304" pitchFamily="18" charset="0"/>
              </a:rPr>
              <a:t>Supercond</a:t>
            </a:r>
            <a:r>
              <a:rPr lang="en-US" sz="1400" i="1" dirty="0">
                <a:effectLst/>
                <a:latin typeface="Times New Roman" panose="02020603050405020304" pitchFamily="18" charset="0"/>
                <a:ea typeface="Times New Roman" panose="02020603050405020304" pitchFamily="18" charset="0"/>
              </a:rPr>
              <a:t>. Sci. Technol</a:t>
            </a:r>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24 </a:t>
            </a:r>
            <a:r>
              <a:rPr lang="en-US" sz="1400" dirty="0">
                <a:effectLst/>
                <a:latin typeface="Times New Roman" panose="02020603050405020304" pitchFamily="18" charset="0"/>
                <a:ea typeface="Times New Roman" panose="02020603050405020304" pitchFamily="18" charset="0"/>
              </a:rPr>
              <a:t>(2011) 045006, doi:10.1088/0953-2048/24/4/045006.</a:t>
            </a:r>
          </a:p>
          <a:p>
            <a:pPr marL="342900" marR="0" indent="-342900">
              <a:spcBef>
                <a:spcPts val="0"/>
              </a:spcBef>
              <a:spcAft>
                <a:spcPts val="0"/>
              </a:spcAft>
              <a:tabLst>
                <a:tab pos="457200" algn="l"/>
              </a:tabLst>
            </a:pPr>
            <a:r>
              <a:rPr lang="en-US" sz="1400" dirty="0">
                <a:effectLst/>
                <a:latin typeface="Times New Roman" panose="02020603050405020304" pitchFamily="18" charset="0"/>
                <a:ea typeface="Times New Roman" panose="02020603050405020304" pitchFamily="18" charset="0"/>
              </a:rPr>
              <a:t>E.H. Brandt, </a:t>
            </a:r>
            <a:r>
              <a:rPr lang="en-US" sz="1400" i="1" dirty="0">
                <a:effectLst/>
                <a:latin typeface="Times New Roman" panose="02020603050405020304" pitchFamily="18" charset="0"/>
                <a:ea typeface="Times New Roman" panose="02020603050405020304" pitchFamily="18" charset="0"/>
              </a:rPr>
              <a:t>Phys. Rev B</a:t>
            </a:r>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55</a:t>
            </a:r>
            <a:r>
              <a:rPr lang="en-US" sz="1400" dirty="0">
                <a:effectLst/>
                <a:latin typeface="Times New Roman" panose="02020603050405020304" pitchFamily="18" charset="0"/>
                <a:ea typeface="Times New Roman" panose="02020603050405020304" pitchFamily="18" charset="0"/>
              </a:rPr>
              <a:t> (1997) 14514.</a:t>
            </a:r>
          </a:p>
        </p:txBody>
      </p:sp>
    </p:spTree>
    <p:extLst>
      <p:ext uri="{BB962C8B-B14F-4D97-AF65-F5344CB8AC3E}">
        <p14:creationId xmlns:p14="http://schemas.microsoft.com/office/powerpoint/2010/main" val="269820243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D284E-71DA-4CFA-BF1D-DA42C22A006A}"/>
              </a:ext>
            </a:extLst>
          </p:cNvPr>
          <p:cNvSpPr>
            <a:spLocks noGrp="1"/>
          </p:cNvSpPr>
          <p:nvPr>
            <p:ph type="title"/>
          </p:nvPr>
        </p:nvSpPr>
        <p:spPr>
          <a:xfrm>
            <a:off x="122097" y="110421"/>
            <a:ext cx="6083686" cy="1143000"/>
          </a:xfrm>
        </p:spPr>
        <p:txBody>
          <a:bodyPr/>
          <a:lstStyle/>
          <a:p>
            <a:r>
              <a:rPr lang="en-US" sz="2800" b="1" dirty="0"/>
              <a:t>Losses for coated conductor </a:t>
            </a:r>
            <a:r>
              <a:rPr lang="en-US" sz="2800" b="1" u="sng" dirty="0">
                <a:solidFill>
                  <a:srgbClr val="FF0000"/>
                </a:solidFill>
              </a:rPr>
              <a:t>TAPES </a:t>
            </a:r>
            <a:r>
              <a:rPr lang="en-US" sz="2800" b="1" dirty="0"/>
              <a:t>with helical wrap (e.g. CORC) </a:t>
            </a:r>
            <a:r>
              <a:rPr lang="en-US" sz="2800" b="1" u="sng" dirty="0">
                <a:solidFill>
                  <a:srgbClr val="FF0000"/>
                </a:solidFill>
              </a:rPr>
              <a:t>WITH flux creep</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199BC25-27E9-44C6-BB23-0D5377784353}"/>
                  </a:ext>
                </a:extLst>
              </p:cNvPr>
              <p:cNvSpPr txBox="1"/>
              <p:nvPr/>
            </p:nvSpPr>
            <p:spPr>
              <a:xfrm>
                <a:off x="179512" y="4941168"/>
                <a:ext cx="8604956" cy="9727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𝑡𝑜𝑡</m:t>
                          </m:r>
                          <m:r>
                            <a:rPr lang="en-US" i="0">
                              <a:latin typeface="Cambria Math" panose="02040503050406030204" pitchFamily="18" charset="0"/>
                            </a:rPr>
                            <m:t>,</m:t>
                          </m:r>
                          <m:r>
                            <a:rPr lang="en-US" i="1">
                              <a:latin typeface="Cambria Math" panose="02040503050406030204" pitchFamily="18" charset="0"/>
                            </a:rPr>
                            <m:t>𝐿</m:t>
                          </m:r>
                        </m:sub>
                      </m:sSub>
                      <m:r>
                        <a:rPr lang="en-US" i="0">
                          <a:latin typeface="Cambria Math" panose="02040503050406030204" pitchFamily="18" charset="0"/>
                        </a:rPr>
                        <m:t>=</m:t>
                      </m:r>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2</m:t>
                              </m:r>
                            </m:num>
                            <m:den>
                              <m:r>
                                <a:rPr lang="en-US" i="1">
                                  <a:latin typeface="Cambria Math" panose="02040503050406030204" pitchFamily="18" charset="0"/>
                                </a:rPr>
                                <m:t>𝜋</m:t>
                              </m:r>
                            </m:den>
                          </m:f>
                        </m:e>
                      </m:d>
                      <m:r>
                        <a:rPr lang="en-US" i="1">
                          <a:latin typeface="Cambria Math" panose="02040503050406030204" pitchFamily="18" charset="0"/>
                        </a:rPr>
                        <m:t>𝑤</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𝑐</m:t>
                          </m:r>
                          <m:r>
                            <a:rPr lang="en-US" i="0">
                              <a:latin typeface="Cambria Math" panose="02040503050406030204" pitchFamily="18" charset="0"/>
                            </a:rPr>
                            <m:t>0</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r>
                        <a:rPr lang="en-US" i="0">
                          <a:latin typeface="Cambria Math" panose="02040503050406030204" pitchFamily="18" charset="0"/>
                        </a:rPr>
                        <m:t>+</m:t>
                      </m:r>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a:latin typeface="Cambria Math" panose="02040503050406030204" pitchFamily="18" charset="0"/>
                                </a:rPr>
                                <m:t>2</m:t>
                              </m:r>
                            </m:num>
                            <m:den>
                              <m:r>
                                <a:rPr lang="en-US" i="1">
                                  <a:latin typeface="Cambria Math" panose="02040503050406030204" pitchFamily="18" charset="0"/>
                                </a:rPr>
                                <m:t>𝜋</m:t>
                              </m:r>
                            </m:den>
                          </m:f>
                        </m:e>
                      </m:d>
                      <m:r>
                        <a:rPr lang="en-US" i="1">
                          <a:latin typeface="Cambria Math" panose="02040503050406030204" pitchFamily="18" charset="0"/>
                        </a:rPr>
                        <m:t>𝑤</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𝑐</m:t>
                          </m:r>
                          <m:r>
                            <a:rPr lang="en-US" i="0">
                              <a:latin typeface="Cambria Math" panose="02040503050406030204" pitchFamily="18" charset="0"/>
                            </a:rPr>
                            <m:t>0</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𝑓</m:t>
                      </m:r>
                      <m:d>
                        <m:dPr>
                          <m:begChr m:val="["/>
                          <m:endChr m:val="]"/>
                          <m:ctrlPr>
                            <a:rPr lang="en-US" i="1">
                              <a:solidFill>
                                <a:srgbClr val="836967"/>
                              </a:solidFill>
                              <a:latin typeface="Cambria Math" panose="02040503050406030204" pitchFamily="18" charset="0"/>
                            </a:rPr>
                          </m:ctrlPr>
                        </m:dPr>
                        <m:e>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𝑓</m:t>
                                      </m:r>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𝑓</m:t>
                                          </m:r>
                                        </m:e>
                                        <m:sub>
                                          <m:r>
                                            <a:rPr lang="en-US" i="0">
                                              <a:latin typeface="Cambria Math" panose="02040503050406030204" pitchFamily="18" charset="0"/>
                                            </a:rPr>
                                            <m:t>0</m:t>
                                          </m:r>
                                        </m:sub>
                                      </m:sSub>
                                    </m:den>
                                  </m:f>
                                </m:e>
                              </m:d>
                            </m:e>
                            <m:sup>
                              <m:f>
                                <m:fPr>
                                  <m:type m:val="lin"/>
                                  <m:ctrlPr>
                                    <a:rPr lang="en-US" i="1">
                                      <a:latin typeface="Cambria Math" panose="02040503050406030204" pitchFamily="18" charset="0"/>
                                    </a:rPr>
                                  </m:ctrlPr>
                                </m:fPr>
                                <m:num>
                                  <m:r>
                                    <a:rPr lang="en-US" i="0">
                                      <a:latin typeface="Cambria Math" panose="02040503050406030204" pitchFamily="18" charset="0"/>
                                    </a:rPr>
                                    <m:t>1</m:t>
                                  </m:r>
                                </m:num>
                                <m:den>
                                  <m:r>
                                    <a:rPr lang="en-US" i="1">
                                      <a:latin typeface="Cambria Math" panose="02040503050406030204" pitchFamily="18" charset="0"/>
                                    </a:rPr>
                                    <m:t>𝑛</m:t>
                                  </m:r>
                                </m:den>
                              </m:f>
                            </m:sup>
                          </m:sSup>
                          <m:r>
                            <a:rPr lang="en-US" i="0">
                              <a:latin typeface="Cambria Math" panose="02040503050406030204" pitchFamily="18" charset="0"/>
                            </a:rPr>
                            <m:t>−1</m:t>
                          </m:r>
                        </m:e>
                      </m:d>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4</m:t>
                          </m:r>
                        </m:num>
                        <m:den>
                          <m:r>
                            <a:rPr lang="en-US" i="0">
                              <a:latin typeface="Cambria Math" panose="02040503050406030204" pitchFamily="18" charset="0"/>
                            </a:rPr>
                            <m:t>6</m:t>
                          </m:r>
                          <m:r>
                            <a:rPr lang="en-US" i="1">
                              <a:latin typeface="Cambria Math" panose="02040503050406030204" pitchFamily="18" charset="0"/>
                            </a:rPr>
                            <m:t>𝜌</m:t>
                          </m:r>
                        </m:den>
                      </m:f>
                      <m:sSup>
                        <m:sSupPr>
                          <m:ctrlPr>
                            <a:rPr lang="en-US" i="1">
                              <a:solidFill>
                                <a:srgbClr val="836967"/>
                              </a:solidFill>
                              <a:latin typeface="Cambria Math" panose="02040503050406030204" pitchFamily="18" charset="0"/>
                            </a:rPr>
                          </m:ctrlPr>
                        </m:sSupPr>
                        <m:e>
                          <m:d>
                            <m:dPr>
                              <m:begChr m:val="["/>
                              <m:endChr m:val="]"/>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𝑚𝑎𝑥</m:t>
                                  </m:r>
                                </m:sub>
                              </m:sSub>
                              <m:r>
                                <a:rPr lang="en-US" i="1">
                                  <a:latin typeface="Cambria Math" panose="02040503050406030204" pitchFamily="18" charset="0"/>
                                </a:rPr>
                                <m:t>𝑤𝑓</m:t>
                              </m:r>
                            </m:e>
                          </m:d>
                        </m:e>
                        <m:sup>
                          <m:r>
                            <a:rPr lang="en-US" i="0">
                              <a:latin typeface="Cambria Math" panose="02040503050406030204" pitchFamily="18" charset="0"/>
                            </a:rPr>
                            <m:t>2</m:t>
                          </m:r>
                        </m:sup>
                      </m:sSup>
                      <m:r>
                        <a:rPr lang="en-US" i="1">
                          <a:latin typeface="Cambria Math" panose="02040503050406030204" pitchFamily="18" charset="0"/>
                        </a:rPr>
                        <m:t>𝑤𝑡</m:t>
                      </m:r>
                    </m:oMath>
                  </m:oMathPara>
                </a14:m>
                <a:endParaRPr lang="en-US" dirty="0"/>
              </a:p>
            </p:txBody>
          </p:sp>
        </mc:Choice>
        <mc:Fallback xmlns="">
          <p:sp>
            <p:nvSpPr>
              <p:cNvPr id="5" name="TextBox 4">
                <a:extLst>
                  <a:ext uri="{FF2B5EF4-FFF2-40B4-BE49-F238E27FC236}">
                    <a16:creationId xmlns:a16="http://schemas.microsoft.com/office/drawing/2014/main" id="{F199BC25-27E9-44C6-BB23-0D5377784353}"/>
                  </a:ext>
                </a:extLst>
              </p:cNvPr>
              <p:cNvSpPr txBox="1">
                <a:spLocks noRot="1" noChangeAspect="1" noMove="1" noResize="1" noEditPoints="1" noAdjustHandles="1" noChangeArrowheads="1" noChangeShapeType="1" noTextEdit="1"/>
              </p:cNvSpPr>
              <p:nvPr/>
            </p:nvSpPr>
            <p:spPr>
              <a:xfrm>
                <a:off x="179512" y="4941168"/>
                <a:ext cx="8604956" cy="97270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2A39E02-4D74-46C4-8CBD-9689441EB36B}"/>
                  </a:ext>
                </a:extLst>
              </p:cNvPr>
              <p:cNvSpPr txBox="1"/>
              <p:nvPr/>
            </p:nvSpPr>
            <p:spPr>
              <a:xfrm>
                <a:off x="685800" y="3236621"/>
                <a:ext cx="8388932" cy="1799852"/>
              </a:xfrm>
              <a:prstGeom prst="rect">
                <a:avLst/>
              </a:prstGeom>
              <a:noFill/>
            </p:spPr>
            <p:txBody>
              <a:bodyPr wrap="square">
                <a:spAutoFit/>
              </a:bodyPr>
              <a:lstStyle/>
              <a:p>
                <a:pPr marL="0" marR="0" indent="0" algn="ctr">
                  <a:lnSpc>
                    <a:spcPct val="200000"/>
                  </a:lnSpc>
                  <a:spcBef>
                    <a:spcPts val="0"/>
                  </a:spcBef>
                  <a:spcAft>
                    <a:spcPts val="0"/>
                  </a:spcAft>
                  <a:buNone/>
                  <a:tabLst>
                    <a:tab pos="457200" algn="l"/>
                  </a:tabLst>
                </a:pPr>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𝑃</m:t>
                        </m:r>
                      </m:e>
                      <m:sub>
                        <m:r>
                          <a:rPr lang="en-US" sz="1800" i="1">
                            <a:effectLst/>
                            <a:latin typeface="Cambria Math" panose="02040503050406030204" pitchFamily="18" charset="0"/>
                            <a:ea typeface="Times New Roman" panose="02020603050405020304" pitchFamily="18" charset="0"/>
                          </a:rPr>
                          <m:t>𝑡𝑜𝑡</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𝐿</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𝑤</m:t>
                    </m:r>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𝐼</m:t>
                        </m:r>
                      </m:e>
                      <m:sub>
                        <m:r>
                          <a:rPr lang="en-US" sz="1800" i="1">
                            <a:effectLst/>
                            <a:latin typeface="Cambria Math" panose="02040503050406030204" pitchFamily="18" charset="0"/>
                            <a:ea typeface="Times New Roman" panose="02020603050405020304" pitchFamily="18" charset="0"/>
                          </a:rPr>
                          <m:t>𝑐</m:t>
                        </m:r>
                        <m:r>
                          <a:rPr lang="en-US" sz="1800" i="1">
                            <a:effectLst/>
                            <a:latin typeface="Cambria Math" panose="02040503050406030204" pitchFamily="18" charset="0"/>
                            <a:ea typeface="Times New Roman" panose="02020603050405020304" pitchFamily="18" charset="0"/>
                          </a:rPr>
                          <m:t>0</m:t>
                        </m:r>
                      </m:sub>
                    </m:sSub>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rPr>
                      <m:t>𝑓</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𝑤</m:t>
                    </m:r>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𝐼</m:t>
                        </m:r>
                      </m:e>
                      <m:sub>
                        <m:r>
                          <a:rPr lang="en-US" sz="1800" i="1">
                            <a:effectLst/>
                            <a:latin typeface="Cambria Math" panose="02040503050406030204" pitchFamily="18" charset="0"/>
                            <a:ea typeface="Times New Roman" panose="02020603050405020304" pitchFamily="18" charset="0"/>
                          </a:rPr>
                          <m:t>𝑐</m:t>
                        </m:r>
                        <m:r>
                          <a:rPr lang="en-US" sz="1800" i="1">
                            <a:effectLst/>
                            <a:latin typeface="Cambria Math" panose="02040503050406030204" pitchFamily="18" charset="0"/>
                            <a:ea typeface="Times New Roman" panose="02020603050405020304" pitchFamily="18" charset="0"/>
                          </a:rPr>
                          <m:t>0</m:t>
                        </m:r>
                      </m:sub>
                    </m:sSub>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rPr>
                      <m:t>𝑓</m:t>
                    </m:r>
                    <m:d>
                      <m:dPr>
                        <m:begChr m:val="["/>
                        <m:endChr m:val="]"/>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d>
                              <m:dPr>
                                <m:ctrlPr>
                                  <a:rPr lang="en-US" sz="1800" i="1">
                                    <a:effectLst/>
                                    <a:latin typeface="Cambria Math" panose="02040503050406030204" pitchFamily="18" charset="0"/>
                                    <a:ea typeface="Times New Roman" panose="02020603050405020304" pitchFamily="18" charset="0"/>
                                  </a:rPr>
                                </m:ctrlPr>
                              </m:dPr>
                              <m:e>
                                <m:f>
                                  <m:fPr>
                                    <m:ctrlPr>
                                      <a:rPr lang="en-US" sz="1800" i="1">
                                        <a:effectLst/>
                                        <a:latin typeface="Cambria Math" panose="02040503050406030204" pitchFamily="18" charset="0"/>
                                        <a:ea typeface="Times New Roman" panose="02020603050405020304" pitchFamily="18" charset="0"/>
                                      </a:rPr>
                                    </m:ctrlPr>
                                  </m:fPr>
                                  <m:num>
                                    <m:r>
                                      <a:rPr lang="en-US" sz="1800" i="1">
                                        <a:effectLst/>
                                        <a:latin typeface="Cambria Math" panose="02040503050406030204" pitchFamily="18" charset="0"/>
                                        <a:ea typeface="Times New Roman" panose="02020603050405020304" pitchFamily="18" charset="0"/>
                                      </a:rPr>
                                      <m:t>𝑓</m:t>
                                    </m:r>
                                  </m:num>
                                  <m:den>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𝑓</m:t>
                                        </m:r>
                                      </m:e>
                                      <m:sub>
                                        <m:r>
                                          <a:rPr lang="en-US" sz="1800" i="1">
                                            <a:effectLst/>
                                            <a:latin typeface="Cambria Math" panose="02040503050406030204" pitchFamily="18" charset="0"/>
                                            <a:ea typeface="Times New Roman" panose="02020603050405020304" pitchFamily="18" charset="0"/>
                                          </a:rPr>
                                          <m:t>0</m:t>
                                        </m:r>
                                      </m:sub>
                                    </m:sSub>
                                  </m:den>
                                </m:f>
                              </m:e>
                            </m:d>
                          </m:e>
                          <m:sup>
                            <m:r>
                              <a:rPr lang="en-US" sz="1800" i="1">
                                <a:effectLst/>
                                <a:latin typeface="Cambria Math" panose="02040503050406030204" pitchFamily="18" charset="0"/>
                                <a:ea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rPr>
                              <m:t>𝑛</m:t>
                            </m:r>
                          </m:sup>
                        </m:sSup>
                        <m:r>
                          <a:rPr lang="en-US" sz="1800" i="1">
                            <a:effectLst/>
                            <a:latin typeface="Cambria Math" panose="02040503050406030204" pitchFamily="18" charset="0"/>
                            <a:ea typeface="Times New Roman" panose="02020603050405020304" pitchFamily="18" charset="0"/>
                          </a:rPr>
                          <m:t>−1</m:t>
                        </m:r>
                      </m:e>
                    </m:d>
                    <m:r>
                      <a:rPr lang="en-US"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𝜋</m:t>
                            </m:r>
                          </m:e>
                          <m:sup>
                            <m:r>
                              <a:rPr lang="en-US" sz="1800" i="1">
                                <a:effectLst/>
                                <a:latin typeface="Cambria Math" panose="02040503050406030204" pitchFamily="18" charset="0"/>
                                <a:ea typeface="Times New Roman" panose="02020603050405020304" pitchFamily="18" charset="0"/>
                              </a:rPr>
                              <m:t>2</m:t>
                            </m:r>
                          </m:sup>
                        </m:sSup>
                      </m:num>
                      <m:den>
                        <m:r>
                          <a:rPr lang="en-US" sz="1800" i="1">
                            <a:effectLst/>
                            <a:latin typeface="Cambria Math" panose="02040503050406030204" pitchFamily="18" charset="0"/>
                            <a:ea typeface="Times New Roman" panose="02020603050405020304" pitchFamily="18" charset="0"/>
                          </a:rPr>
                          <m:t>6</m:t>
                        </m:r>
                        <m:r>
                          <a:rPr lang="en-US" sz="1800" i="1">
                            <a:effectLst/>
                            <a:latin typeface="Cambria Math" panose="02040503050406030204" pitchFamily="18" charset="0"/>
                            <a:ea typeface="Times New Roman" panose="02020603050405020304" pitchFamily="18" charset="0"/>
                          </a:rPr>
                          <m:t>𝜌</m:t>
                        </m:r>
                      </m:den>
                    </m:f>
                    <m:sSup>
                      <m:sSupPr>
                        <m:ctrlPr>
                          <a:rPr lang="en-US" sz="1800" i="1">
                            <a:effectLst/>
                            <a:latin typeface="Cambria Math" panose="02040503050406030204" pitchFamily="18" charset="0"/>
                            <a:ea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𝐵</m:t>
                                </m:r>
                              </m:e>
                              <m:sub>
                                <m:r>
                                  <a:rPr lang="en-US" sz="1800" i="1">
                                    <a:effectLst/>
                                    <a:latin typeface="Cambria Math" panose="02040503050406030204" pitchFamily="18" charset="0"/>
                                    <a:ea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rPr>
                              <m:t>𝑤𝑓</m:t>
                            </m:r>
                          </m:e>
                        </m:d>
                      </m:e>
                      <m:sup>
                        <m:r>
                          <a:rPr lang="en-US" sz="1800" i="1">
                            <a:effectLst/>
                            <a:latin typeface="Cambria Math" panose="02040503050406030204" pitchFamily="18" charset="0"/>
                            <a:ea typeface="Times New Roman" panose="02020603050405020304" pitchFamily="18" charset="0"/>
                          </a:rPr>
                          <m:t>2</m:t>
                        </m:r>
                      </m:sup>
                    </m:sSup>
                    <m:r>
                      <a:rPr lang="en-US" sz="1800" i="1">
                        <a:effectLst/>
                        <a:latin typeface="Cambria Math" panose="02040503050406030204" pitchFamily="18" charset="0"/>
                        <a:ea typeface="Times New Roman" panose="02020603050405020304" pitchFamily="18" charset="0"/>
                      </a:rPr>
                      <m:t>𝑤𝑡</m:t>
                    </m:r>
                  </m:oMath>
                </a14:m>
                <a:r>
                  <a:rPr lang="en-US" sz="1800" dirty="0">
                    <a:effectLst/>
                    <a:latin typeface="Times New Roman" panose="02020603050405020304" pitchFamily="18" charset="0"/>
                    <a:ea typeface="Times New Roman" panose="02020603050405020304" pitchFamily="18" charset="0"/>
                  </a:rPr>
                  <a:t>				</a:t>
                </a:r>
              </a:p>
            </p:txBody>
          </p:sp>
        </mc:Choice>
        <mc:Fallback xmlns="">
          <p:sp>
            <p:nvSpPr>
              <p:cNvPr id="7" name="TextBox 6">
                <a:extLst>
                  <a:ext uri="{FF2B5EF4-FFF2-40B4-BE49-F238E27FC236}">
                    <a16:creationId xmlns:a16="http://schemas.microsoft.com/office/drawing/2014/main" id="{62A39E02-4D74-46C4-8CBD-9689441EB36B}"/>
                  </a:ext>
                </a:extLst>
              </p:cNvPr>
              <p:cNvSpPr txBox="1">
                <a:spLocks noRot="1" noChangeAspect="1" noMove="1" noResize="1" noEditPoints="1" noAdjustHandles="1" noChangeArrowheads="1" noChangeShapeType="1" noTextEdit="1"/>
              </p:cNvSpPr>
              <p:nvPr/>
            </p:nvSpPr>
            <p:spPr>
              <a:xfrm>
                <a:off x="685800" y="3236621"/>
                <a:ext cx="8388932" cy="1799852"/>
              </a:xfrm>
              <a:prstGeom prst="rect">
                <a:avLst/>
              </a:prstGeom>
              <a:blipFill>
                <a:blip r:embed="rId3"/>
                <a:stretch>
                  <a:fillRect/>
                </a:stretch>
              </a:blipFill>
            </p:spPr>
            <p:txBody>
              <a:bodyPr/>
              <a:lstStyle/>
              <a:p>
                <a:r>
                  <a:rPr lang="en-US">
                    <a:noFill/>
                  </a:rPr>
                  <a:t> </a:t>
                </a:r>
              </a:p>
            </p:txBody>
          </p:sp>
        </mc:Fallback>
      </mc:AlternateContent>
      <p:sp>
        <p:nvSpPr>
          <p:cNvPr id="8" name="Arrow: Down 7">
            <a:extLst>
              <a:ext uri="{FF2B5EF4-FFF2-40B4-BE49-F238E27FC236}">
                <a16:creationId xmlns:a16="http://schemas.microsoft.com/office/drawing/2014/main" id="{FF21709C-FC71-4B7A-8556-759B75168A7A}"/>
              </a:ext>
            </a:extLst>
          </p:cNvPr>
          <p:cNvSpPr/>
          <p:nvPr/>
        </p:nvSpPr>
        <p:spPr bwMode="auto">
          <a:xfrm>
            <a:off x="2191001" y="4364930"/>
            <a:ext cx="252028" cy="64807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 name="Arrow: Down 8">
            <a:extLst>
              <a:ext uri="{FF2B5EF4-FFF2-40B4-BE49-F238E27FC236}">
                <a16:creationId xmlns:a16="http://schemas.microsoft.com/office/drawing/2014/main" id="{7C2967B1-3244-4488-A9FC-887543DC2BFA}"/>
              </a:ext>
            </a:extLst>
          </p:cNvPr>
          <p:cNvSpPr/>
          <p:nvPr/>
        </p:nvSpPr>
        <p:spPr bwMode="auto">
          <a:xfrm>
            <a:off x="6696236" y="4329100"/>
            <a:ext cx="180020" cy="71973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0" name="TextBox 9">
            <a:extLst>
              <a:ext uri="{FF2B5EF4-FFF2-40B4-BE49-F238E27FC236}">
                <a16:creationId xmlns:a16="http://schemas.microsoft.com/office/drawing/2014/main" id="{93AFD49C-74D3-45EC-B7E5-4E93A360D81B}"/>
              </a:ext>
            </a:extLst>
          </p:cNvPr>
          <p:cNvSpPr txBox="1"/>
          <p:nvPr/>
        </p:nvSpPr>
        <p:spPr>
          <a:xfrm>
            <a:off x="1403648" y="4442792"/>
            <a:ext cx="576064" cy="369332"/>
          </a:xfrm>
          <a:prstGeom prst="rect">
            <a:avLst/>
          </a:prstGeom>
          <a:noFill/>
        </p:spPr>
        <p:txBody>
          <a:bodyPr wrap="square" rtlCol="0">
            <a:spAutoFit/>
          </a:bodyPr>
          <a:lstStyle/>
          <a:p>
            <a:r>
              <a:rPr lang="en-US" dirty="0">
                <a:sym typeface="Symbol" panose="05050102010706020507" pitchFamily="18" charset="2"/>
              </a:rPr>
              <a:t>/2</a:t>
            </a:r>
            <a:endParaRPr lang="en-US" dirty="0"/>
          </a:p>
        </p:txBody>
      </p:sp>
      <p:sp>
        <p:nvSpPr>
          <p:cNvPr id="11" name="TextBox 10">
            <a:extLst>
              <a:ext uri="{FF2B5EF4-FFF2-40B4-BE49-F238E27FC236}">
                <a16:creationId xmlns:a16="http://schemas.microsoft.com/office/drawing/2014/main" id="{562BF7BC-D6F3-4A7C-9EEA-947B146099CC}"/>
              </a:ext>
            </a:extLst>
          </p:cNvPr>
          <p:cNvSpPr txBox="1"/>
          <p:nvPr/>
        </p:nvSpPr>
        <p:spPr>
          <a:xfrm>
            <a:off x="7219410" y="4442792"/>
            <a:ext cx="756084" cy="369332"/>
          </a:xfrm>
          <a:prstGeom prst="rect">
            <a:avLst/>
          </a:prstGeom>
          <a:noFill/>
        </p:spPr>
        <p:txBody>
          <a:bodyPr wrap="square" rtlCol="0">
            <a:spAutoFit/>
          </a:bodyPr>
          <a:lstStyle/>
          <a:p>
            <a:r>
              <a:rPr lang="en-US" dirty="0">
                <a:sym typeface="Symbol" panose="05050102010706020507" pitchFamily="18" charset="2"/>
              </a:rPr>
              <a:t>(/2)</a:t>
            </a:r>
            <a:r>
              <a:rPr lang="en-US" baseline="30000" dirty="0">
                <a:sym typeface="Symbol" panose="05050102010706020507" pitchFamily="18" charset="2"/>
              </a:rPr>
              <a:t>2</a:t>
            </a:r>
            <a:endParaRPr lang="en-US" baseline="30000" dirty="0"/>
          </a:p>
        </p:txBody>
      </p:sp>
      <p:grpSp>
        <p:nvGrpSpPr>
          <p:cNvPr id="12" name="Group 11">
            <a:extLst>
              <a:ext uri="{FF2B5EF4-FFF2-40B4-BE49-F238E27FC236}">
                <a16:creationId xmlns:a16="http://schemas.microsoft.com/office/drawing/2014/main" id="{7AB8A289-A8A0-4D85-8D68-183FF75CB8EC}"/>
              </a:ext>
            </a:extLst>
          </p:cNvPr>
          <p:cNvGrpSpPr/>
          <p:nvPr/>
        </p:nvGrpSpPr>
        <p:grpSpPr>
          <a:xfrm>
            <a:off x="161041" y="1684853"/>
            <a:ext cx="4059919" cy="1616434"/>
            <a:chOff x="1619672" y="1268760"/>
            <a:chExt cx="6084676" cy="2773506"/>
          </a:xfrm>
        </p:grpSpPr>
        <p:pic>
          <p:nvPicPr>
            <p:cNvPr id="13" name="图片 13">
              <a:extLst>
                <a:ext uri="{FF2B5EF4-FFF2-40B4-BE49-F238E27FC236}">
                  <a16:creationId xmlns:a16="http://schemas.microsoft.com/office/drawing/2014/main" id="{EC3A95B9-E6EA-49FA-94D4-2C547A3A30D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268760"/>
              <a:ext cx="6084676" cy="2448272"/>
            </a:xfrm>
            <a:prstGeom prst="rect">
              <a:avLst/>
            </a:prstGeom>
            <a:noFill/>
          </p:spPr>
        </p:pic>
        <p:grpSp>
          <p:nvGrpSpPr>
            <p:cNvPr id="14" name="Group 13">
              <a:extLst>
                <a:ext uri="{FF2B5EF4-FFF2-40B4-BE49-F238E27FC236}">
                  <a16:creationId xmlns:a16="http://schemas.microsoft.com/office/drawing/2014/main" id="{2AAC05FD-589A-436C-8A44-5DD6C755A22D}"/>
                </a:ext>
              </a:extLst>
            </p:cNvPr>
            <p:cNvGrpSpPr/>
            <p:nvPr/>
          </p:nvGrpSpPr>
          <p:grpSpPr>
            <a:xfrm>
              <a:off x="5760132" y="3392996"/>
              <a:ext cx="684076" cy="648072"/>
              <a:chOff x="5760132" y="4033994"/>
              <a:chExt cx="684076" cy="648072"/>
            </a:xfrm>
          </p:grpSpPr>
          <p:sp>
            <p:nvSpPr>
              <p:cNvPr id="18" name="TextBox 17">
                <a:extLst>
                  <a:ext uri="{FF2B5EF4-FFF2-40B4-BE49-F238E27FC236}">
                    <a16:creationId xmlns:a16="http://schemas.microsoft.com/office/drawing/2014/main" id="{02D39B96-80A5-4247-8762-68B7833CD9B7}"/>
                  </a:ext>
                </a:extLst>
              </p:cNvPr>
              <p:cNvSpPr txBox="1"/>
              <p:nvPr/>
            </p:nvSpPr>
            <p:spPr>
              <a:xfrm>
                <a:off x="5760132" y="4185084"/>
                <a:ext cx="360040" cy="369332"/>
              </a:xfrm>
              <a:prstGeom prst="rect">
                <a:avLst/>
              </a:prstGeom>
              <a:noFill/>
            </p:spPr>
            <p:txBody>
              <a:bodyPr wrap="square" rtlCol="0">
                <a:spAutoFit/>
              </a:bodyPr>
              <a:lstStyle/>
              <a:p>
                <a:r>
                  <a:rPr lang="en-US" dirty="0"/>
                  <a:t>B</a:t>
                </a:r>
              </a:p>
            </p:txBody>
          </p:sp>
          <p:sp>
            <p:nvSpPr>
              <p:cNvPr id="19" name="Down Arrow 5">
                <a:extLst>
                  <a:ext uri="{FF2B5EF4-FFF2-40B4-BE49-F238E27FC236}">
                    <a16:creationId xmlns:a16="http://schemas.microsoft.com/office/drawing/2014/main" id="{90D6C6AB-0B4E-4721-9836-83FD8CD8BB0F}"/>
                  </a:ext>
                </a:extLst>
              </p:cNvPr>
              <p:cNvSpPr/>
              <p:nvPr/>
            </p:nvSpPr>
            <p:spPr bwMode="auto">
              <a:xfrm flipV="1">
                <a:off x="6228184" y="4033994"/>
                <a:ext cx="216024" cy="64807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15" name="Group 14">
              <a:extLst>
                <a:ext uri="{FF2B5EF4-FFF2-40B4-BE49-F238E27FC236}">
                  <a16:creationId xmlns:a16="http://schemas.microsoft.com/office/drawing/2014/main" id="{2B8A98DD-C404-446F-A010-104A33C2EAE5}"/>
                </a:ext>
              </a:extLst>
            </p:cNvPr>
            <p:cNvGrpSpPr/>
            <p:nvPr/>
          </p:nvGrpSpPr>
          <p:grpSpPr>
            <a:xfrm>
              <a:off x="2123728" y="3394194"/>
              <a:ext cx="684076" cy="648072"/>
              <a:chOff x="5760132" y="4033994"/>
              <a:chExt cx="684076" cy="648072"/>
            </a:xfrm>
          </p:grpSpPr>
          <p:sp>
            <p:nvSpPr>
              <p:cNvPr id="16" name="TextBox 15">
                <a:extLst>
                  <a:ext uri="{FF2B5EF4-FFF2-40B4-BE49-F238E27FC236}">
                    <a16:creationId xmlns:a16="http://schemas.microsoft.com/office/drawing/2014/main" id="{C2FE0B8D-7CB9-470D-8209-18CC16E31B8F}"/>
                  </a:ext>
                </a:extLst>
              </p:cNvPr>
              <p:cNvSpPr txBox="1"/>
              <p:nvPr/>
            </p:nvSpPr>
            <p:spPr>
              <a:xfrm>
                <a:off x="5760132" y="4185084"/>
                <a:ext cx="360040" cy="369332"/>
              </a:xfrm>
              <a:prstGeom prst="rect">
                <a:avLst/>
              </a:prstGeom>
              <a:noFill/>
            </p:spPr>
            <p:txBody>
              <a:bodyPr wrap="square" rtlCol="0">
                <a:spAutoFit/>
              </a:bodyPr>
              <a:lstStyle/>
              <a:p>
                <a:r>
                  <a:rPr lang="en-US" dirty="0"/>
                  <a:t>B</a:t>
                </a:r>
              </a:p>
            </p:txBody>
          </p:sp>
          <p:sp>
            <p:nvSpPr>
              <p:cNvPr id="17" name="Down Arrow 9">
                <a:extLst>
                  <a:ext uri="{FF2B5EF4-FFF2-40B4-BE49-F238E27FC236}">
                    <a16:creationId xmlns:a16="http://schemas.microsoft.com/office/drawing/2014/main" id="{84EC7EE4-C156-47B2-8304-B01E703956AA}"/>
                  </a:ext>
                </a:extLst>
              </p:cNvPr>
              <p:cNvSpPr/>
              <p:nvPr/>
            </p:nvSpPr>
            <p:spPr bwMode="auto">
              <a:xfrm flipV="1">
                <a:off x="6228184" y="4033994"/>
                <a:ext cx="216024" cy="64807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pic>
        <p:nvPicPr>
          <p:cNvPr id="21" name="Picture 20">
            <a:extLst>
              <a:ext uri="{FF2B5EF4-FFF2-40B4-BE49-F238E27FC236}">
                <a16:creationId xmlns:a16="http://schemas.microsoft.com/office/drawing/2014/main" id="{A2975CFD-8FEE-4456-A5BD-12EBECCD470E}"/>
              </a:ext>
            </a:extLst>
          </p:cNvPr>
          <p:cNvPicPr>
            <a:picLocks noChangeAspect="1"/>
          </p:cNvPicPr>
          <p:nvPr/>
        </p:nvPicPr>
        <p:blipFill rotWithShape="1">
          <a:blip r:embed="rId5"/>
          <a:srcRect t="48913"/>
          <a:stretch/>
        </p:blipFill>
        <p:spPr>
          <a:xfrm>
            <a:off x="4139952" y="2079551"/>
            <a:ext cx="4716017" cy="477624"/>
          </a:xfrm>
          <a:prstGeom prst="rect">
            <a:avLst/>
          </a:prstGeom>
        </p:spPr>
      </p:pic>
      <p:sp>
        <p:nvSpPr>
          <p:cNvPr id="22" name="TextBox 21">
            <a:extLst>
              <a:ext uri="{FF2B5EF4-FFF2-40B4-BE49-F238E27FC236}">
                <a16:creationId xmlns:a16="http://schemas.microsoft.com/office/drawing/2014/main" id="{091A1BB7-CB69-40DF-B463-46448EC056A7}"/>
              </a:ext>
            </a:extLst>
          </p:cNvPr>
          <p:cNvSpPr txBox="1"/>
          <p:nvPr/>
        </p:nvSpPr>
        <p:spPr>
          <a:xfrm>
            <a:off x="5508104" y="1628800"/>
            <a:ext cx="2916324" cy="369332"/>
          </a:xfrm>
          <a:prstGeom prst="rect">
            <a:avLst/>
          </a:prstGeom>
          <a:noFill/>
        </p:spPr>
        <p:txBody>
          <a:bodyPr wrap="square" rtlCol="0">
            <a:spAutoFit/>
          </a:bodyPr>
          <a:lstStyle/>
          <a:p>
            <a:r>
              <a:rPr lang="en-US" dirty="0"/>
              <a:t>Hysteretic loss correction</a:t>
            </a:r>
          </a:p>
        </p:txBody>
      </p:sp>
      <p:sp>
        <p:nvSpPr>
          <p:cNvPr id="23" name="TextBox 22">
            <a:extLst>
              <a:ext uri="{FF2B5EF4-FFF2-40B4-BE49-F238E27FC236}">
                <a16:creationId xmlns:a16="http://schemas.microsoft.com/office/drawing/2014/main" id="{094D02F6-DA45-4E6F-8E85-8FEC85CDFE8A}"/>
              </a:ext>
            </a:extLst>
          </p:cNvPr>
          <p:cNvSpPr txBox="1"/>
          <p:nvPr/>
        </p:nvSpPr>
        <p:spPr>
          <a:xfrm>
            <a:off x="5404162" y="2682059"/>
            <a:ext cx="2916324" cy="646331"/>
          </a:xfrm>
          <a:prstGeom prst="rect">
            <a:avLst/>
          </a:prstGeom>
          <a:noFill/>
        </p:spPr>
        <p:txBody>
          <a:bodyPr wrap="square" rtlCol="0">
            <a:spAutoFit/>
          </a:bodyPr>
          <a:lstStyle/>
          <a:p>
            <a:r>
              <a:rPr lang="en-US" dirty="0"/>
              <a:t>Eddy loss correction goes as square, since </a:t>
            </a:r>
            <a:r>
              <a:rPr lang="en-US" dirty="0" err="1"/>
              <a:t>Q</a:t>
            </a:r>
            <a:r>
              <a:rPr lang="en-US" baseline="-25000" dirty="0" err="1"/>
              <a:t>e</a:t>
            </a:r>
            <a:r>
              <a:rPr lang="en-US" dirty="0"/>
              <a:t> </a:t>
            </a:r>
            <a:r>
              <a:rPr lang="en-US" dirty="0">
                <a:sym typeface="Symbol" panose="05050102010706020507" pitchFamily="18" charset="2"/>
              </a:rPr>
              <a:t> (dB/dt)</a:t>
            </a:r>
            <a:r>
              <a:rPr lang="en-US" baseline="30000" dirty="0">
                <a:sym typeface="Symbol" panose="05050102010706020507" pitchFamily="18" charset="2"/>
              </a:rPr>
              <a:t>2</a:t>
            </a:r>
            <a:endParaRPr lang="en-US" baseline="30000" dirty="0"/>
          </a:p>
        </p:txBody>
      </p:sp>
      <p:pic>
        <p:nvPicPr>
          <p:cNvPr id="4" name="Picture 3">
            <a:extLst>
              <a:ext uri="{FF2B5EF4-FFF2-40B4-BE49-F238E27FC236}">
                <a16:creationId xmlns:a16="http://schemas.microsoft.com/office/drawing/2014/main" id="{A0114361-754B-4D61-94D8-6769158FA74F}"/>
              </a:ext>
            </a:extLst>
          </p:cNvPr>
          <p:cNvPicPr>
            <a:picLocks noChangeAspect="1"/>
          </p:cNvPicPr>
          <p:nvPr/>
        </p:nvPicPr>
        <p:blipFill>
          <a:blip r:embed="rId6"/>
          <a:stretch>
            <a:fillRect/>
          </a:stretch>
        </p:blipFill>
        <p:spPr>
          <a:xfrm>
            <a:off x="6144245" y="142219"/>
            <a:ext cx="2930487" cy="1059935"/>
          </a:xfrm>
          <a:prstGeom prst="rect">
            <a:avLst/>
          </a:prstGeom>
        </p:spPr>
      </p:pic>
    </p:spTree>
    <p:extLst>
      <p:ext uri="{BB962C8B-B14F-4D97-AF65-F5344CB8AC3E}">
        <p14:creationId xmlns:p14="http://schemas.microsoft.com/office/powerpoint/2010/main" val="199635163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19B8-02B6-469B-6E57-74CD8400EB4E}"/>
              </a:ext>
            </a:extLst>
          </p:cNvPr>
          <p:cNvSpPr>
            <a:spLocks noGrp="1"/>
          </p:cNvSpPr>
          <p:nvPr>
            <p:ph type="title"/>
          </p:nvPr>
        </p:nvSpPr>
        <p:spPr>
          <a:xfrm>
            <a:off x="-85339" y="128692"/>
            <a:ext cx="7391885" cy="1143000"/>
          </a:xfrm>
        </p:spPr>
        <p:txBody>
          <a:bodyPr/>
          <a:lstStyle/>
          <a:p>
            <a:r>
              <a:rPr lang="en-US" dirty="0"/>
              <a:t>Coupling currents in typical multifilamentary strands</a:t>
            </a:r>
          </a:p>
        </p:txBody>
      </p:sp>
      <p:grpSp>
        <p:nvGrpSpPr>
          <p:cNvPr id="26" name="Group 25">
            <a:extLst>
              <a:ext uri="{FF2B5EF4-FFF2-40B4-BE49-F238E27FC236}">
                <a16:creationId xmlns:a16="http://schemas.microsoft.com/office/drawing/2014/main" id="{1C405C1F-2DB3-821D-EACA-7C0B8E7A1DF5}"/>
              </a:ext>
            </a:extLst>
          </p:cNvPr>
          <p:cNvGrpSpPr/>
          <p:nvPr/>
        </p:nvGrpSpPr>
        <p:grpSpPr>
          <a:xfrm>
            <a:off x="863588" y="2276872"/>
            <a:ext cx="396044" cy="3204356"/>
            <a:chOff x="863588" y="2276872"/>
            <a:chExt cx="396044" cy="3204356"/>
          </a:xfrm>
        </p:grpSpPr>
        <p:sp>
          <p:nvSpPr>
            <p:cNvPr id="4" name="Rectangle 3">
              <a:extLst>
                <a:ext uri="{FF2B5EF4-FFF2-40B4-BE49-F238E27FC236}">
                  <a16:creationId xmlns:a16="http://schemas.microsoft.com/office/drawing/2014/main" id="{4C92665A-B28C-5433-7EF3-B95ED9AF0D60}"/>
                </a:ext>
              </a:extLst>
            </p:cNvPr>
            <p:cNvSpPr/>
            <p:nvPr/>
          </p:nvSpPr>
          <p:spPr bwMode="auto">
            <a:xfrm>
              <a:off x="863588" y="2276872"/>
              <a:ext cx="396044"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 name="Isosceles Triangle 4">
              <a:extLst>
                <a:ext uri="{FF2B5EF4-FFF2-40B4-BE49-F238E27FC236}">
                  <a16:creationId xmlns:a16="http://schemas.microsoft.com/office/drawing/2014/main" id="{5F64D367-AC2F-D54A-7390-F8F6EE81D5EA}"/>
                </a:ext>
              </a:extLst>
            </p:cNvPr>
            <p:cNvSpPr/>
            <p:nvPr/>
          </p:nvSpPr>
          <p:spPr bwMode="auto">
            <a:xfrm>
              <a:off x="868050" y="5193196"/>
              <a:ext cx="391582"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 name="Isosceles Triangle 5">
              <a:extLst>
                <a:ext uri="{FF2B5EF4-FFF2-40B4-BE49-F238E27FC236}">
                  <a16:creationId xmlns:a16="http://schemas.microsoft.com/office/drawing/2014/main" id="{8669555D-2082-DD9F-D6A4-A25FFD1ABA4E}"/>
                </a:ext>
              </a:extLst>
            </p:cNvPr>
            <p:cNvSpPr/>
            <p:nvPr/>
          </p:nvSpPr>
          <p:spPr bwMode="auto">
            <a:xfrm rot="10800000">
              <a:off x="863588" y="2276872"/>
              <a:ext cx="391582"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8" name="Straight Connector 7">
              <a:extLst>
                <a:ext uri="{FF2B5EF4-FFF2-40B4-BE49-F238E27FC236}">
                  <a16:creationId xmlns:a16="http://schemas.microsoft.com/office/drawing/2014/main" id="{5FA7A684-413C-E26E-1F2C-545958AAB93D}"/>
                </a:ext>
              </a:extLst>
            </p:cNvPr>
            <p:cNvCxnSpPr>
              <a:endCxn id="5" idx="0"/>
            </p:cNvCxnSpPr>
            <p:nvPr/>
          </p:nvCxnSpPr>
          <p:spPr bwMode="auto">
            <a:xfrm>
              <a:off x="1059378" y="2564904"/>
              <a:ext cx="4463" cy="2628292"/>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10" name="Straight Arrow Connector 9">
              <a:extLst>
                <a:ext uri="{FF2B5EF4-FFF2-40B4-BE49-F238E27FC236}">
                  <a16:creationId xmlns:a16="http://schemas.microsoft.com/office/drawing/2014/main" id="{DA5BFE39-0E23-2188-69D2-8DB0513AD09B}"/>
                </a:ext>
              </a:extLst>
            </p:cNvPr>
            <p:cNvCxnSpPr>
              <a:cxnSpLocks/>
            </p:cNvCxnSpPr>
            <p:nvPr/>
          </p:nvCxnSpPr>
          <p:spPr bwMode="auto">
            <a:xfrm flipV="1">
              <a:off x="971600"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41CCB3AE-8159-8806-673B-4A5A34387133}"/>
                </a:ext>
              </a:extLst>
            </p:cNvPr>
            <p:cNvCxnSpPr>
              <a:cxnSpLocks/>
            </p:cNvCxnSpPr>
            <p:nvPr/>
          </p:nvCxnSpPr>
          <p:spPr bwMode="auto">
            <a:xfrm>
              <a:off x="1151620" y="350100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0674B929-F25D-66F5-2CBE-1B8F11B98F72}"/>
                </a:ext>
              </a:extLst>
            </p:cNvPr>
            <p:cNvCxnSpPr/>
            <p:nvPr/>
          </p:nvCxnSpPr>
          <p:spPr bwMode="auto">
            <a:xfrm flipV="1">
              <a:off x="971600"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41E36D40-7C23-473C-8B53-C434BCFB8999}"/>
                </a:ext>
              </a:extLst>
            </p:cNvPr>
            <p:cNvCxnSpPr/>
            <p:nvPr/>
          </p:nvCxnSpPr>
          <p:spPr bwMode="auto">
            <a:xfrm flipV="1">
              <a:off x="971600"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2A86855A-3F50-785F-83C0-9F96622B40CC}"/>
                </a:ext>
              </a:extLst>
            </p:cNvPr>
            <p:cNvCxnSpPr/>
            <p:nvPr/>
          </p:nvCxnSpPr>
          <p:spPr bwMode="auto">
            <a:xfrm flipV="1">
              <a:off x="967509"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0" name="Straight Arrow Connector 19">
              <a:extLst>
                <a:ext uri="{FF2B5EF4-FFF2-40B4-BE49-F238E27FC236}">
                  <a16:creationId xmlns:a16="http://schemas.microsoft.com/office/drawing/2014/main" id="{A4C5EBF6-EBE4-61FE-0089-460A96E59BCB}"/>
                </a:ext>
              </a:extLst>
            </p:cNvPr>
            <p:cNvCxnSpPr>
              <a:cxnSpLocks/>
            </p:cNvCxnSpPr>
            <p:nvPr/>
          </p:nvCxnSpPr>
          <p:spPr bwMode="auto">
            <a:xfrm>
              <a:off x="1151620" y="253999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D8FAD2C4-8C8B-0F64-61A5-DC918E22F128}"/>
                </a:ext>
              </a:extLst>
            </p:cNvPr>
            <p:cNvCxnSpPr>
              <a:cxnSpLocks/>
            </p:cNvCxnSpPr>
            <p:nvPr/>
          </p:nvCxnSpPr>
          <p:spPr bwMode="auto">
            <a:xfrm>
              <a:off x="1151620" y="4437112"/>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94D19515-4B46-5CFC-6303-CE7C9D61ABE1}"/>
                </a:ext>
              </a:extLst>
            </p:cNvPr>
            <p:cNvCxnSpPr>
              <a:cxnSpLocks/>
            </p:cNvCxnSpPr>
            <p:nvPr/>
          </p:nvCxnSpPr>
          <p:spPr bwMode="auto">
            <a:xfrm>
              <a:off x="937556" y="2348880"/>
              <a:ext cx="243644"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9C88A578-6C4F-039E-0486-F12591B377D7}"/>
                </a:ext>
              </a:extLst>
            </p:cNvPr>
            <p:cNvCxnSpPr>
              <a:cxnSpLocks/>
            </p:cNvCxnSpPr>
            <p:nvPr/>
          </p:nvCxnSpPr>
          <p:spPr bwMode="auto">
            <a:xfrm flipH="1">
              <a:off x="937556" y="5409220"/>
              <a:ext cx="243644"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grpSp>
        <p:nvGrpSpPr>
          <p:cNvPr id="27" name="Group 26">
            <a:extLst>
              <a:ext uri="{FF2B5EF4-FFF2-40B4-BE49-F238E27FC236}">
                <a16:creationId xmlns:a16="http://schemas.microsoft.com/office/drawing/2014/main" id="{3FF243BF-0F46-76F7-DECF-422AF1BE4EF5}"/>
              </a:ext>
            </a:extLst>
          </p:cNvPr>
          <p:cNvGrpSpPr/>
          <p:nvPr/>
        </p:nvGrpSpPr>
        <p:grpSpPr>
          <a:xfrm>
            <a:off x="2267744" y="2276872"/>
            <a:ext cx="396044" cy="3204356"/>
            <a:chOff x="863588" y="2276872"/>
            <a:chExt cx="396044" cy="3204356"/>
          </a:xfrm>
        </p:grpSpPr>
        <p:sp>
          <p:nvSpPr>
            <p:cNvPr id="28" name="Rectangle 27">
              <a:extLst>
                <a:ext uri="{FF2B5EF4-FFF2-40B4-BE49-F238E27FC236}">
                  <a16:creationId xmlns:a16="http://schemas.microsoft.com/office/drawing/2014/main" id="{8A2EA7CC-072C-7172-39BA-A45918B4824F}"/>
                </a:ext>
              </a:extLst>
            </p:cNvPr>
            <p:cNvSpPr/>
            <p:nvPr/>
          </p:nvSpPr>
          <p:spPr bwMode="auto">
            <a:xfrm>
              <a:off x="863588" y="2276872"/>
              <a:ext cx="396044"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9" name="Isosceles Triangle 28">
              <a:extLst>
                <a:ext uri="{FF2B5EF4-FFF2-40B4-BE49-F238E27FC236}">
                  <a16:creationId xmlns:a16="http://schemas.microsoft.com/office/drawing/2014/main" id="{8D2709D9-5572-265D-A640-435ED8D7AE97}"/>
                </a:ext>
              </a:extLst>
            </p:cNvPr>
            <p:cNvSpPr/>
            <p:nvPr/>
          </p:nvSpPr>
          <p:spPr bwMode="auto">
            <a:xfrm>
              <a:off x="868050" y="5193196"/>
              <a:ext cx="391582"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30" name="Isosceles Triangle 29">
              <a:extLst>
                <a:ext uri="{FF2B5EF4-FFF2-40B4-BE49-F238E27FC236}">
                  <a16:creationId xmlns:a16="http://schemas.microsoft.com/office/drawing/2014/main" id="{34F6E3A6-2CDF-72F0-B118-CA5C80A5D159}"/>
                </a:ext>
              </a:extLst>
            </p:cNvPr>
            <p:cNvSpPr/>
            <p:nvPr/>
          </p:nvSpPr>
          <p:spPr bwMode="auto">
            <a:xfrm rot="10800000">
              <a:off x="863588" y="2276872"/>
              <a:ext cx="391582"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31" name="Straight Connector 30">
              <a:extLst>
                <a:ext uri="{FF2B5EF4-FFF2-40B4-BE49-F238E27FC236}">
                  <a16:creationId xmlns:a16="http://schemas.microsoft.com/office/drawing/2014/main" id="{0D149291-E7B9-70D4-DEA2-06D105FE90C0}"/>
                </a:ext>
              </a:extLst>
            </p:cNvPr>
            <p:cNvCxnSpPr>
              <a:endCxn id="29" idx="0"/>
            </p:cNvCxnSpPr>
            <p:nvPr/>
          </p:nvCxnSpPr>
          <p:spPr bwMode="auto">
            <a:xfrm>
              <a:off x="1059378" y="2564904"/>
              <a:ext cx="4463" cy="2628292"/>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32" name="Straight Arrow Connector 31">
              <a:extLst>
                <a:ext uri="{FF2B5EF4-FFF2-40B4-BE49-F238E27FC236}">
                  <a16:creationId xmlns:a16="http://schemas.microsoft.com/office/drawing/2014/main" id="{FB758DB2-0C1D-49F3-821D-3929CFF7A5AC}"/>
                </a:ext>
              </a:extLst>
            </p:cNvPr>
            <p:cNvCxnSpPr>
              <a:cxnSpLocks/>
            </p:cNvCxnSpPr>
            <p:nvPr/>
          </p:nvCxnSpPr>
          <p:spPr bwMode="auto">
            <a:xfrm flipV="1">
              <a:off x="971600"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43B3655B-D2A8-A532-EFA8-6484D673D319}"/>
                </a:ext>
              </a:extLst>
            </p:cNvPr>
            <p:cNvCxnSpPr>
              <a:cxnSpLocks/>
            </p:cNvCxnSpPr>
            <p:nvPr/>
          </p:nvCxnSpPr>
          <p:spPr bwMode="auto">
            <a:xfrm>
              <a:off x="1151620" y="350100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A908E3F0-FC84-7B36-217D-991575C3C2C3}"/>
                </a:ext>
              </a:extLst>
            </p:cNvPr>
            <p:cNvCxnSpPr/>
            <p:nvPr/>
          </p:nvCxnSpPr>
          <p:spPr bwMode="auto">
            <a:xfrm flipV="1">
              <a:off x="971600"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5" name="Straight Arrow Connector 34">
              <a:extLst>
                <a:ext uri="{FF2B5EF4-FFF2-40B4-BE49-F238E27FC236}">
                  <a16:creationId xmlns:a16="http://schemas.microsoft.com/office/drawing/2014/main" id="{440C24CA-C0DA-EDEE-59B8-9CE3FD8B1713}"/>
                </a:ext>
              </a:extLst>
            </p:cNvPr>
            <p:cNvCxnSpPr/>
            <p:nvPr/>
          </p:nvCxnSpPr>
          <p:spPr bwMode="auto">
            <a:xfrm flipV="1">
              <a:off x="971600"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6" name="Straight Arrow Connector 35">
              <a:extLst>
                <a:ext uri="{FF2B5EF4-FFF2-40B4-BE49-F238E27FC236}">
                  <a16:creationId xmlns:a16="http://schemas.microsoft.com/office/drawing/2014/main" id="{CD422567-E3EF-78CF-2CB2-1C6C42D50EE4}"/>
                </a:ext>
              </a:extLst>
            </p:cNvPr>
            <p:cNvCxnSpPr/>
            <p:nvPr/>
          </p:nvCxnSpPr>
          <p:spPr bwMode="auto">
            <a:xfrm flipV="1">
              <a:off x="967509"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9668529A-DF59-8F0F-11F7-A3E772975D64}"/>
                </a:ext>
              </a:extLst>
            </p:cNvPr>
            <p:cNvCxnSpPr>
              <a:cxnSpLocks/>
            </p:cNvCxnSpPr>
            <p:nvPr/>
          </p:nvCxnSpPr>
          <p:spPr bwMode="auto">
            <a:xfrm>
              <a:off x="1151620" y="253999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8" name="Straight Arrow Connector 37">
              <a:extLst>
                <a:ext uri="{FF2B5EF4-FFF2-40B4-BE49-F238E27FC236}">
                  <a16:creationId xmlns:a16="http://schemas.microsoft.com/office/drawing/2014/main" id="{CF4F99DD-30A9-59B9-9C61-7D2926084427}"/>
                </a:ext>
              </a:extLst>
            </p:cNvPr>
            <p:cNvCxnSpPr>
              <a:cxnSpLocks/>
            </p:cNvCxnSpPr>
            <p:nvPr/>
          </p:nvCxnSpPr>
          <p:spPr bwMode="auto">
            <a:xfrm>
              <a:off x="1151620" y="4437112"/>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C23B221E-DEB6-3B20-EA69-51BCFE412433}"/>
                </a:ext>
              </a:extLst>
            </p:cNvPr>
            <p:cNvCxnSpPr>
              <a:cxnSpLocks/>
            </p:cNvCxnSpPr>
            <p:nvPr/>
          </p:nvCxnSpPr>
          <p:spPr bwMode="auto">
            <a:xfrm>
              <a:off x="937556" y="2348880"/>
              <a:ext cx="243644"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40" name="Straight Arrow Connector 39">
              <a:extLst>
                <a:ext uri="{FF2B5EF4-FFF2-40B4-BE49-F238E27FC236}">
                  <a16:creationId xmlns:a16="http://schemas.microsoft.com/office/drawing/2014/main" id="{CDB84FF0-3BB8-6029-5B37-3DC17FDB2649}"/>
                </a:ext>
              </a:extLst>
            </p:cNvPr>
            <p:cNvCxnSpPr>
              <a:cxnSpLocks/>
            </p:cNvCxnSpPr>
            <p:nvPr/>
          </p:nvCxnSpPr>
          <p:spPr bwMode="auto">
            <a:xfrm flipH="1">
              <a:off x="937556" y="5409220"/>
              <a:ext cx="243644"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cxnSp>
        <p:nvCxnSpPr>
          <p:cNvPr id="42" name="Straight Connector 41">
            <a:extLst>
              <a:ext uri="{FF2B5EF4-FFF2-40B4-BE49-F238E27FC236}">
                <a16:creationId xmlns:a16="http://schemas.microsoft.com/office/drawing/2014/main" id="{CEFAC3C9-99A3-2706-3808-D2F9046C2F3C}"/>
              </a:ext>
            </a:extLst>
          </p:cNvPr>
          <p:cNvCxnSpPr>
            <a:cxnSpLocks/>
            <a:stCxn id="6" idx="2"/>
            <a:endCxn id="30" idx="4"/>
          </p:cNvCxnSpPr>
          <p:nvPr/>
        </p:nvCxnSpPr>
        <p:spPr bwMode="auto">
          <a:xfrm>
            <a:off x="1255170" y="2276872"/>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8C0CB89D-2319-019F-CC6E-4DE82ECF858C}"/>
              </a:ext>
            </a:extLst>
          </p:cNvPr>
          <p:cNvCxnSpPr>
            <a:cxnSpLocks/>
          </p:cNvCxnSpPr>
          <p:nvPr/>
        </p:nvCxnSpPr>
        <p:spPr bwMode="auto">
          <a:xfrm>
            <a:off x="1255170" y="5481228"/>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A619C257-69B8-ECC0-DAB1-9DA2998F5188}"/>
              </a:ext>
            </a:extLst>
          </p:cNvPr>
          <p:cNvSpPr txBox="1"/>
          <p:nvPr/>
        </p:nvSpPr>
        <p:spPr>
          <a:xfrm>
            <a:off x="1367643" y="1763524"/>
            <a:ext cx="900100" cy="369332"/>
          </a:xfrm>
          <a:prstGeom prst="rect">
            <a:avLst/>
          </a:prstGeom>
          <a:noFill/>
        </p:spPr>
        <p:txBody>
          <a:bodyPr wrap="square" rtlCol="0">
            <a:spAutoFit/>
          </a:bodyPr>
          <a:lstStyle/>
          <a:p>
            <a:r>
              <a:rPr lang="en-US" dirty="0">
                <a:latin typeface="Trebuchet MS" panose="020B0603020202020204" pitchFamily="34" charset="0"/>
              </a:rPr>
              <a:t>matrix</a:t>
            </a:r>
          </a:p>
        </p:txBody>
      </p:sp>
      <p:sp>
        <p:nvSpPr>
          <p:cNvPr id="47" name="TextBox 46">
            <a:extLst>
              <a:ext uri="{FF2B5EF4-FFF2-40B4-BE49-F238E27FC236}">
                <a16:creationId xmlns:a16="http://schemas.microsoft.com/office/drawing/2014/main" id="{5E371914-2D7C-2AEE-27B4-F0C48A697DF3}"/>
              </a:ext>
            </a:extLst>
          </p:cNvPr>
          <p:cNvSpPr txBox="1"/>
          <p:nvPr/>
        </p:nvSpPr>
        <p:spPr>
          <a:xfrm>
            <a:off x="2105726" y="1488848"/>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48" name="Arrow: Down 47">
            <a:extLst>
              <a:ext uri="{FF2B5EF4-FFF2-40B4-BE49-F238E27FC236}">
                <a16:creationId xmlns:a16="http://schemas.microsoft.com/office/drawing/2014/main" id="{944E6816-727F-A168-2C9A-04806C8C8E0A}"/>
              </a:ext>
            </a:extLst>
          </p:cNvPr>
          <p:cNvSpPr/>
          <p:nvPr/>
        </p:nvSpPr>
        <p:spPr bwMode="auto">
          <a:xfrm>
            <a:off x="2371665" y="1858180"/>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9" name="TextBox 48">
            <a:extLst>
              <a:ext uri="{FF2B5EF4-FFF2-40B4-BE49-F238E27FC236}">
                <a16:creationId xmlns:a16="http://schemas.microsoft.com/office/drawing/2014/main" id="{94116B84-6D2F-907A-70EA-3139FBF3F711}"/>
              </a:ext>
            </a:extLst>
          </p:cNvPr>
          <p:cNvSpPr txBox="1"/>
          <p:nvPr/>
        </p:nvSpPr>
        <p:spPr>
          <a:xfrm>
            <a:off x="528319" y="1470846"/>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50" name="Arrow: Down 49">
            <a:extLst>
              <a:ext uri="{FF2B5EF4-FFF2-40B4-BE49-F238E27FC236}">
                <a16:creationId xmlns:a16="http://schemas.microsoft.com/office/drawing/2014/main" id="{56038AAA-0ED7-4B22-A9C4-CAFA17E3C608}"/>
              </a:ext>
            </a:extLst>
          </p:cNvPr>
          <p:cNvSpPr/>
          <p:nvPr/>
        </p:nvSpPr>
        <p:spPr bwMode="auto">
          <a:xfrm>
            <a:off x="967509" y="1867206"/>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1" name="Oval 50">
            <a:extLst>
              <a:ext uri="{FF2B5EF4-FFF2-40B4-BE49-F238E27FC236}">
                <a16:creationId xmlns:a16="http://schemas.microsoft.com/office/drawing/2014/main" id="{900804E2-4438-4AE2-27DF-0479C179B6B5}"/>
              </a:ext>
            </a:extLst>
          </p:cNvPr>
          <p:cNvSpPr/>
          <p:nvPr/>
        </p:nvSpPr>
        <p:spPr bwMode="auto">
          <a:xfrm>
            <a:off x="2915816" y="3429000"/>
            <a:ext cx="396044" cy="369332"/>
          </a:xfrm>
          <a:prstGeom prst="ellips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53" name="Straight Connector 52">
            <a:extLst>
              <a:ext uri="{FF2B5EF4-FFF2-40B4-BE49-F238E27FC236}">
                <a16:creationId xmlns:a16="http://schemas.microsoft.com/office/drawing/2014/main" id="{044B578F-089C-93CD-60AF-DFEA5FCEA84D}"/>
              </a:ext>
            </a:extLst>
          </p:cNvPr>
          <p:cNvCxnSpPr>
            <a:stCxn id="51" idx="1"/>
            <a:endCxn id="51" idx="5"/>
          </p:cNvCxnSpPr>
          <p:nvPr/>
        </p:nvCxnSpPr>
        <p:spPr bwMode="auto">
          <a:xfrm>
            <a:off x="2973815" y="348308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55" name="Straight Connector 54">
            <a:extLst>
              <a:ext uri="{FF2B5EF4-FFF2-40B4-BE49-F238E27FC236}">
                <a16:creationId xmlns:a16="http://schemas.microsoft.com/office/drawing/2014/main" id="{832F589B-13DA-8AE5-37C0-C7A0760C27EA}"/>
              </a:ext>
            </a:extLst>
          </p:cNvPr>
          <p:cNvCxnSpPr>
            <a:stCxn id="51" idx="7"/>
            <a:endCxn id="51" idx="3"/>
          </p:cNvCxnSpPr>
          <p:nvPr/>
        </p:nvCxnSpPr>
        <p:spPr bwMode="auto">
          <a:xfrm flipH="1">
            <a:off x="2973815" y="348308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56" name="TextBox 55">
            <a:extLst>
              <a:ext uri="{FF2B5EF4-FFF2-40B4-BE49-F238E27FC236}">
                <a16:creationId xmlns:a16="http://schemas.microsoft.com/office/drawing/2014/main" id="{97D5C40C-8C0C-D2DE-7AC5-A1755D4FBB9D}"/>
              </a:ext>
            </a:extLst>
          </p:cNvPr>
          <p:cNvSpPr txBox="1"/>
          <p:nvPr/>
        </p:nvSpPr>
        <p:spPr>
          <a:xfrm>
            <a:off x="2915816" y="4005064"/>
            <a:ext cx="1152128" cy="369332"/>
          </a:xfrm>
          <a:prstGeom prst="rect">
            <a:avLst/>
          </a:prstGeom>
          <a:noFill/>
        </p:spPr>
        <p:txBody>
          <a:bodyPr wrap="square" rtlCol="0">
            <a:spAutoFit/>
          </a:bodyPr>
          <a:lstStyle/>
          <a:p>
            <a:r>
              <a:rPr lang="en-US" dirty="0">
                <a:latin typeface="Trebuchet MS" panose="020B0603020202020204" pitchFamily="34" charset="0"/>
              </a:rPr>
              <a:t>B, dB/dt</a:t>
            </a:r>
          </a:p>
        </p:txBody>
      </p:sp>
      <p:sp>
        <p:nvSpPr>
          <p:cNvPr id="57" name="TextBox 56">
            <a:extLst>
              <a:ext uri="{FF2B5EF4-FFF2-40B4-BE49-F238E27FC236}">
                <a16:creationId xmlns:a16="http://schemas.microsoft.com/office/drawing/2014/main" id="{9D561E8B-0E87-212D-7B8B-9877EA70F805}"/>
              </a:ext>
            </a:extLst>
          </p:cNvPr>
          <p:cNvSpPr txBox="1"/>
          <p:nvPr/>
        </p:nvSpPr>
        <p:spPr>
          <a:xfrm>
            <a:off x="967509" y="5553236"/>
            <a:ext cx="1878632" cy="646331"/>
          </a:xfrm>
          <a:prstGeom prst="rect">
            <a:avLst/>
          </a:prstGeom>
          <a:noFill/>
        </p:spPr>
        <p:txBody>
          <a:bodyPr wrap="square" rtlCol="0">
            <a:spAutoFit/>
          </a:bodyPr>
          <a:lstStyle/>
          <a:p>
            <a:r>
              <a:rPr lang="en-US" dirty="0">
                <a:latin typeface="Trebuchet MS" panose="020B0603020202020204" pitchFamily="34" charset="0"/>
              </a:rPr>
              <a:t>Slow ramping, hysteresis only</a:t>
            </a:r>
          </a:p>
        </p:txBody>
      </p:sp>
      <p:sp>
        <p:nvSpPr>
          <p:cNvPr id="59" name="Rectangle 58">
            <a:extLst>
              <a:ext uri="{FF2B5EF4-FFF2-40B4-BE49-F238E27FC236}">
                <a16:creationId xmlns:a16="http://schemas.microsoft.com/office/drawing/2014/main" id="{A9279AF6-5C4B-4A24-1111-B0E57471515F}"/>
              </a:ext>
            </a:extLst>
          </p:cNvPr>
          <p:cNvSpPr/>
          <p:nvPr/>
        </p:nvSpPr>
        <p:spPr bwMode="auto">
          <a:xfrm>
            <a:off x="4102190" y="2276872"/>
            <a:ext cx="396044"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63" name="Straight Arrow Connector 62">
            <a:extLst>
              <a:ext uri="{FF2B5EF4-FFF2-40B4-BE49-F238E27FC236}">
                <a16:creationId xmlns:a16="http://schemas.microsoft.com/office/drawing/2014/main" id="{B68C17F0-24EA-5DE1-7A97-56EB3BC236C1}"/>
              </a:ext>
            </a:extLst>
          </p:cNvPr>
          <p:cNvCxnSpPr>
            <a:cxnSpLocks/>
          </p:cNvCxnSpPr>
          <p:nvPr/>
        </p:nvCxnSpPr>
        <p:spPr bwMode="auto">
          <a:xfrm flipV="1">
            <a:off x="4210202"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65" name="Straight Arrow Connector 64">
            <a:extLst>
              <a:ext uri="{FF2B5EF4-FFF2-40B4-BE49-F238E27FC236}">
                <a16:creationId xmlns:a16="http://schemas.microsoft.com/office/drawing/2014/main" id="{D8A16D91-61DA-5C4D-E2E4-4556708C0569}"/>
              </a:ext>
            </a:extLst>
          </p:cNvPr>
          <p:cNvCxnSpPr/>
          <p:nvPr/>
        </p:nvCxnSpPr>
        <p:spPr bwMode="auto">
          <a:xfrm flipV="1">
            <a:off x="4210202"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66" name="Straight Arrow Connector 65">
            <a:extLst>
              <a:ext uri="{FF2B5EF4-FFF2-40B4-BE49-F238E27FC236}">
                <a16:creationId xmlns:a16="http://schemas.microsoft.com/office/drawing/2014/main" id="{DCD9D966-A351-B809-E73D-CD3C8C99AF3C}"/>
              </a:ext>
            </a:extLst>
          </p:cNvPr>
          <p:cNvCxnSpPr/>
          <p:nvPr/>
        </p:nvCxnSpPr>
        <p:spPr bwMode="auto">
          <a:xfrm flipV="1">
            <a:off x="4210202"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73" name="Rectangle 72">
            <a:extLst>
              <a:ext uri="{FF2B5EF4-FFF2-40B4-BE49-F238E27FC236}">
                <a16:creationId xmlns:a16="http://schemas.microsoft.com/office/drawing/2014/main" id="{A4F64D14-4560-68BC-C14E-165B08BC1995}"/>
              </a:ext>
            </a:extLst>
          </p:cNvPr>
          <p:cNvSpPr/>
          <p:nvPr/>
        </p:nvSpPr>
        <p:spPr bwMode="auto">
          <a:xfrm>
            <a:off x="5506346" y="2276872"/>
            <a:ext cx="396044"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78" name="Straight Arrow Connector 77">
            <a:extLst>
              <a:ext uri="{FF2B5EF4-FFF2-40B4-BE49-F238E27FC236}">
                <a16:creationId xmlns:a16="http://schemas.microsoft.com/office/drawing/2014/main" id="{CE9ABD94-ED94-BFC5-D5F1-3FCFF8A19134}"/>
              </a:ext>
            </a:extLst>
          </p:cNvPr>
          <p:cNvCxnSpPr>
            <a:cxnSpLocks/>
          </p:cNvCxnSpPr>
          <p:nvPr/>
        </p:nvCxnSpPr>
        <p:spPr bwMode="auto">
          <a:xfrm>
            <a:off x="5794378" y="350100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2" name="Straight Arrow Connector 81">
            <a:extLst>
              <a:ext uri="{FF2B5EF4-FFF2-40B4-BE49-F238E27FC236}">
                <a16:creationId xmlns:a16="http://schemas.microsoft.com/office/drawing/2014/main" id="{BB9B08C8-FDE0-A0CF-CE8A-990A1CABC2FB}"/>
              </a:ext>
            </a:extLst>
          </p:cNvPr>
          <p:cNvCxnSpPr>
            <a:cxnSpLocks/>
          </p:cNvCxnSpPr>
          <p:nvPr/>
        </p:nvCxnSpPr>
        <p:spPr bwMode="auto">
          <a:xfrm>
            <a:off x="5794378" y="253999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3" name="Straight Arrow Connector 82">
            <a:extLst>
              <a:ext uri="{FF2B5EF4-FFF2-40B4-BE49-F238E27FC236}">
                <a16:creationId xmlns:a16="http://schemas.microsoft.com/office/drawing/2014/main" id="{1BA8BB20-0340-C63D-531E-F44BE7550CD0}"/>
              </a:ext>
            </a:extLst>
          </p:cNvPr>
          <p:cNvCxnSpPr>
            <a:cxnSpLocks/>
          </p:cNvCxnSpPr>
          <p:nvPr/>
        </p:nvCxnSpPr>
        <p:spPr bwMode="auto">
          <a:xfrm>
            <a:off x="5794378" y="4437112"/>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6" name="Straight Connector 85">
            <a:extLst>
              <a:ext uri="{FF2B5EF4-FFF2-40B4-BE49-F238E27FC236}">
                <a16:creationId xmlns:a16="http://schemas.microsoft.com/office/drawing/2014/main" id="{A00439E6-2B13-58EB-3E85-6E9E808715DD}"/>
              </a:ext>
            </a:extLst>
          </p:cNvPr>
          <p:cNvCxnSpPr>
            <a:cxnSpLocks/>
          </p:cNvCxnSpPr>
          <p:nvPr/>
        </p:nvCxnSpPr>
        <p:spPr bwMode="auto">
          <a:xfrm>
            <a:off x="4493772" y="2276872"/>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87" name="Straight Connector 86">
            <a:extLst>
              <a:ext uri="{FF2B5EF4-FFF2-40B4-BE49-F238E27FC236}">
                <a16:creationId xmlns:a16="http://schemas.microsoft.com/office/drawing/2014/main" id="{0183C184-C077-89DA-358C-FD133FA50736}"/>
              </a:ext>
            </a:extLst>
          </p:cNvPr>
          <p:cNvCxnSpPr>
            <a:cxnSpLocks/>
          </p:cNvCxnSpPr>
          <p:nvPr/>
        </p:nvCxnSpPr>
        <p:spPr bwMode="auto">
          <a:xfrm>
            <a:off x="4493772" y="5481228"/>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88" name="TextBox 87">
            <a:extLst>
              <a:ext uri="{FF2B5EF4-FFF2-40B4-BE49-F238E27FC236}">
                <a16:creationId xmlns:a16="http://schemas.microsoft.com/office/drawing/2014/main" id="{37DAEA52-4C84-8904-94EA-438805864CE3}"/>
              </a:ext>
            </a:extLst>
          </p:cNvPr>
          <p:cNvSpPr txBox="1"/>
          <p:nvPr/>
        </p:nvSpPr>
        <p:spPr>
          <a:xfrm>
            <a:off x="4606245" y="1763524"/>
            <a:ext cx="900100" cy="369332"/>
          </a:xfrm>
          <a:prstGeom prst="rect">
            <a:avLst/>
          </a:prstGeom>
          <a:noFill/>
        </p:spPr>
        <p:txBody>
          <a:bodyPr wrap="square" rtlCol="0">
            <a:spAutoFit/>
          </a:bodyPr>
          <a:lstStyle/>
          <a:p>
            <a:r>
              <a:rPr lang="en-US" dirty="0">
                <a:latin typeface="Trebuchet MS" panose="020B0603020202020204" pitchFamily="34" charset="0"/>
              </a:rPr>
              <a:t>matrix</a:t>
            </a:r>
          </a:p>
        </p:txBody>
      </p:sp>
      <p:sp>
        <p:nvSpPr>
          <p:cNvPr id="89" name="TextBox 88">
            <a:extLst>
              <a:ext uri="{FF2B5EF4-FFF2-40B4-BE49-F238E27FC236}">
                <a16:creationId xmlns:a16="http://schemas.microsoft.com/office/drawing/2014/main" id="{48B82C76-0B04-04EE-2346-7266C2F522DE}"/>
              </a:ext>
            </a:extLst>
          </p:cNvPr>
          <p:cNvSpPr txBox="1"/>
          <p:nvPr/>
        </p:nvSpPr>
        <p:spPr>
          <a:xfrm>
            <a:off x="5344328" y="1488848"/>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90" name="Arrow: Down 89">
            <a:extLst>
              <a:ext uri="{FF2B5EF4-FFF2-40B4-BE49-F238E27FC236}">
                <a16:creationId xmlns:a16="http://schemas.microsoft.com/office/drawing/2014/main" id="{4B1BB0E8-7224-1FF6-E222-3985AE4E8794}"/>
              </a:ext>
            </a:extLst>
          </p:cNvPr>
          <p:cNvSpPr/>
          <p:nvPr/>
        </p:nvSpPr>
        <p:spPr bwMode="auto">
          <a:xfrm>
            <a:off x="5610267" y="1858180"/>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1" name="TextBox 90">
            <a:extLst>
              <a:ext uri="{FF2B5EF4-FFF2-40B4-BE49-F238E27FC236}">
                <a16:creationId xmlns:a16="http://schemas.microsoft.com/office/drawing/2014/main" id="{DC3B92AD-D1FD-46EE-25E1-94E1788B4640}"/>
              </a:ext>
            </a:extLst>
          </p:cNvPr>
          <p:cNvSpPr txBox="1"/>
          <p:nvPr/>
        </p:nvSpPr>
        <p:spPr>
          <a:xfrm>
            <a:off x="3766921" y="1470846"/>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92" name="Arrow: Down 91">
            <a:extLst>
              <a:ext uri="{FF2B5EF4-FFF2-40B4-BE49-F238E27FC236}">
                <a16:creationId xmlns:a16="http://schemas.microsoft.com/office/drawing/2014/main" id="{2B0B952B-B8EA-8BA1-BC0C-82C3A93A1C42}"/>
              </a:ext>
            </a:extLst>
          </p:cNvPr>
          <p:cNvSpPr/>
          <p:nvPr/>
        </p:nvSpPr>
        <p:spPr bwMode="auto">
          <a:xfrm>
            <a:off x="4206111" y="1867206"/>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93" name="Oval 92">
            <a:extLst>
              <a:ext uri="{FF2B5EF4-FFF2-40B4-BE49-F238E27FC236}">
                <a16:creationId xmlns:a16="http://schemas.microsoft.com/office/drawing/2014/main" id="{80CEB7D9-88EC-71C5-3422-9BBC42638FC7}"/>
              </a:ext>
            </a:extLst>
          </p:cNvPr>
          <p:cNvSpPr/>
          <p:nvPr/>
        </p:nvSpPr>
        <p:spPr bwMode="auto">
          <a:xfrm>
            <a:off x="6154418" y="3429000"/>
            <a:ext cx="396044" cy="369332"/>
          </a:xfrm>
          <a:prstGeom prst="ellips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94" name="Straight Connector 93">
            <a:extLst>
              <a:ext uri="{FF2B5EF4-FFF2-40B4-BE49-F238E27FC236}">
                <a16:creationId xmlns:a16="http://schemas.microsoft.com/office/drawing/2014/main" id="{0DCD6CB1-75DC-B153-2A05-AA4FE58BE892}"/>
              </a:ext>
            </a:extLst>
          </p:cNvPr>
          <p:cNvCxnSpPr>
            <a:stCxn id="93" idx="1"/>
            <a:endCxn id="93" idx="5"/>
          </p:cNvCxnSpPr>
          <p:nvPr/>
        </p:nvCxnSpPr>
        <p:spPr bwMode="auto">
          <a:xfrm>
            <a:off x="6212417" y="348308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95" name="Straight Connector 94">
            <a:extLst>
              <a:ext uri="{FF2B5EF4-FFF2-40B4-BE49-F238E27FC236}">
                <a16:creationId xmlns:a16="http://schemas.microsoft.com/office/drawing/2014/main" id="{C845B74F-2EA4-EBBE-0480-C9ED544717F0}"/>
              </a:ext>
            </a:extLst>
          </p:cNvPr>
          <p:cNvCxnSpPr>
            <a:stCxn id="93" idx="7"/>
            <a:endCxn id="93" idx="3"/>
          </p:cNvCxnSpPr>
          <p:nvPr/>
        </p:nvCxnSpPr>
        <p:spPr bwMode="auto">
          <a:xfrm flipH="1">
            <a:off x="6212417" y="348308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96" name="TextBox 95">
            <a:extLst>
              <a:ext uri="{FF2B5EF4-FFF2-40B4-BE49-F238E27FC236}">
                <a16:creationId xmlns:a16="http://schemas.microsoft.com/office/drawing/2014/main" id="{821DA473-F1A8-C5E2-ADB9-0CD857B2EF60}"/>
              </a:ext>
            </a:extLst>
          </p:cNvPr>
          <p:cNvSpPr txBox="1"/>
          <p:nvPr/>
        </p:nvSpPr>
        <p:spPr>
          <a:xfrm>
            <a:off x="6154418" y="4005064"/>
            <a:ext cx="1152128" cy="369332"/>
          </a:xfrm>
          <a:prstGeom prst="rect">
            <a:avLst/>
          </a:prstGeom>
          <a:noFill/>
        </p:spPr>
        <p:txBody>
          <a:bodyPr wrap="square" rtlCol="0">
            <a:spAutoFit/>
          </a:bodyPr>
          <a:lstStyle/>
          <a:p>
            <a:r>
              <a:rPr lang="en-US" dirty="0">
                <a:latin typeface="Trebuchet MS" panose="020B0603020202020204" pitchFamily="34" charset="0"/>
              </a:rPr>
              <a:t>B, dB/dt</a:t>
            </a:r>
          </a:p>
        </p:txBody>
      </p:sp>
      <p:sp>
        <p:nvSpPr>
          <p:cNvPr id="97" name="TextBox 96">
            <a:extLst>
              <a:ext uri="{FF2B5EF4-FFF2-40B4-BE49-F238E27FC236}">
                <a16:creationId xmlns:a16="http://schemas.microsoft.com/office/drawing/2014/main" id="{23EFC48E-24E4-35CF-40E6-17EBDDA4C5B6}"/>
              </a:ext>
            </a:extLst>
          </p:cNvPr>
          <p:cNvSpPr txBox="1"/>
          <p:nvPr/>
        </p:nvSpPr>
        <p:spPr>
          <a:xfrm>
            <a:off x="4206111" y="5553236"/>
            <a:ext cx="1878632" cy="646331"/>
          </a:xfrm>
          <a:prstGeom prst="rect">
            <a:avLst/>
          </a:prstGeom>
          <a:noFill/>
        </p:spPr>
        <p:txBody>
          <a:bodyPr wrap="square" rtlCol="0">
            <a:spAutoFit/>
          </a:bodyPr>
          <a:lstStyle/>
          <a:p>
            <a:r>
              <a:rPr lang="en-US" dirty="0">
                <a:latin typeface="Trebuchet MS" panose="020B0603020202020204" pitchFamily="34" charset="0"/>
              </a:rPr>
              <a:t>fast ramping, </a:t>
            </a:r>
            <a:r>
              <a:rPr lang="en-US" dirty="0" err="1">
                <a:latin typeface="Trebuchet MS" panose="020B0603020202020204" pitchFamily="34" charset="0"/>
              </a:rPr>
              <a:t>Hyst+coupling</a:t>
            </a:r>
            <a:endParaRPr lang="en-US" dirty="0">
              <a:latin typeface="Trebuchet MS" panose="020B0603020202020204" pitchFamily="34" charset="0"/>
            </a:endParaRPr>
          </a:p>
        </p:txBody>
      </p:sp>
      <p:sp>
        <p:nvSpPr>
          <p:cNvPr id="98" name="Right Triangle 97">
            <a:extLst>
              <a:ext uri="{FF2B5EF4-FFF2-40B4-BE49-F238E27FC236}">
                <a16:creationId xmlns:a16="http://schemas.microsoft.com/office/drawing/2014/main" id="{819C2DE6-1D3A-07E1-1FD9-75647D6FB2D2}"/>
              </a:ext>
            </a:extLst>
          </p:cNvPr>
          <p:cNvSpPr/>
          <p:nvPr/>
        </p:nvSpPr>
        <p:spPr bwMode="auto">
          <a:xfrm rot="10800000">
            <a:off x="4097728" y="2292686"/>
            <a:ext cx="389250" cy="402444"/>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67" name="Straight Arrow Connector 66">
            <a:extLst>
              <a:ext uri="{FF2B5EF4-FFF2-40B4-BE49-F238E27FC236}">
                <a16:creationId xmlns:a16="http://schemas.microsoft.com/office/drawing/2014/main" id="{739A8F38-8B08-E874-C792-E75CCBDD7E66}"/>
              </a:ext>
            </a:extLst>
          </p:cNvPr>
          <p:cNvCxnSpPr/>
          <p:nvPr/>
        </p:nvCxnSpPr>
        <p:spPr bwMode="auto">
          <a:xfrm flipV="1">
            <a:off x="4206111"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0" name="Straight Arrow Connector 99">
            <a:extLst>
              <a:ext uri="{FF2B5EF4-FFF2-40B4-BE49-F238E27FC236}">
                <a16:creationId xmlns:a16="http://schemas.microsoft.com/office/drawing/2014/main" id="{26DEB956-11B6-E93B-6463-6EB5A44D122C}"/>
              </a:ext>
            </a:extLst>
          </p:cNvPr>
          <p:cNvCxnSpPr/>
          <p:nvPr/>
        </p:nvCxnSpPr>
        <p:spPr bwMode="auto">
          <a:xfrm flipV="1">
            <a:off x="4358511" y="27173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1" name="Straight Arrow Connector 100">
            <a:extLst>
              <a:ext uri="{FF2B5EF4-FFF2-40B4-BE49-F238E27FC236}">
                <a16:creationId xmlns:a16="http://schemas.microsoft.com/office/drawing/2014/main" id="{BDC1E6DF-3904-816D-F4B3-04814E47DD08}"/>
              </a:ext>
            </a:extLst>
          </p:cNvPr>
          <p:cNvCxnSpPr/>
          <p:nvPr/>
        </p:nvCxnSpPr>
        <p:spPr bwMode="auto">
          <a:xfrm flipV="1">
            <a:off x="4365526" y="355082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2" name="Straight Arrow Connector 101">
            <a:extLst>
              <a:ext uri="{FF2B5EF4-FFF2-40B4-BE49-F238E27FC236}">
                <a16:creationId xmlns:a16="http://schemas.microsoft.com/office/drawing/2014/main" id="{A34E55CB-2257-1F7C-BA87-78773C2D8580}"/>
              </a:ext>
            </a:extLst>
          </p:cNvPr>
          <p:cNvCxnSpPr/>
          <p:nvPr/>
        </p:nvCxnSpPr>
        <p:spPr bwMode="auto">
          <a:xfrm flipV="1">
            <a:off x="4365526" y="4462019"/>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107" name="Right Triangle 106">
            <a:extLst>
              <a:ext uri="{FF2B5EF4-FFF2-40B4-BE49-F238E27FC236}">
                <a16:creationId xmlns:a16="http://schemas.microsoft.com/office/drawing/2014/main" id="{F981C848-AA8C-2C70-5CF3-4539122B5073}"/>
              </a:ext>
            </a:extLst>
          </p:cNvPr>
          <p:cNvSpPr/>
          <p:nvPr/>
        </p:nvSpPr>
        <p:spPr bwMode="auto">
          <a:xfrm rot="10800000" flipH="1">
            <a:off x="5513546" y="2273672"/>
            <a:ext cx="377180" cy="402444"/>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dirty="0">
              <a:solidFill>
                <a:schemeClr val="tx1">
                  <a:alpha val="100000"/>
                </a:schemeClr>
              </a:solidFill>
              <a:effectLst/>
              <a:latin typeface="Times New Roman"/>
            </a:endParaRPr>
          </a:p>
        </p:txBody>
      </p:sp>
      <p:cxnSp>
        <p:nvCxnSpPr>
          <p:cNvPr id="99" name="Straight Arrow Connector 98">
            <a:extLst>
              <a:ext uri="{FF2B5EF4-FFF2-40B4-BE49-F238E27FC236}">
                <a16:creationId xmlns:a16="http://schemas.microsoft.com/office/drawing/2014/main" id="{500C4249-71F1-0B99-6C09-434A87B83D8D}"/>
              </a:ext>
            </a:extLst>
          </p:cNvPr>
          <p:cNvCxnSpPr>
            <a:cxnSpLocks/>
          </p:cNvCxnSpPr>
          <p:nvPr/>
        </p:nvCxnSpPr>
        <p:spPr bwMode="auto">
          <a:xfrm>
            <a:off x="4412145" y="2507125"/>
            <a:ext cx="123997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0" name="Straight Arrow Connector 69">
            <a:extLst>
              <a:ext uri="{FF2B5EF4-FFF2-40B4-BE49-F238E27FC236}">
                <a16:creationId xmlns:a16="http://schemas.microsoft.com/office/drawing/2014/main" id="{CA12B579-D58F-F1E5-35F2-16D33EE0414E}"/>
              </a:ext>
            </a:extLst>
          </p:cNvPr>
          <p:cNvCxnSpPr>
            <a:cxnSpLocks/>
          </p:cNvCxnSpPr>
          <p:nvPr/>
        </p:nvCxnSpPr>
        <p:spPr bwMode="auto">
          <a:xfrm>
            <a:off x="4176158" y="2348880"/>
            <a:ext cx="1618220"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8" name="Straight Arrow Connector 107">
            <a:extLst>
              <a:ext uri="{FF2B5EF4-FFF2-40B4-BE49-F238E27FC236}">
                <a16:creationId xmlns:a16="http://schemas.microsoft.com/office/drawing/2014/main" id="{8C827724-760F-6677-12FD-3C227A82F01F}"/>
              </a:ext>
            </a:extLst>
          </p:cNvPr>
          <p:cNvCxnSpPr>
            <a:cxnSpLocks/>
          </p:cNvCxnSpPr>
          <p:nvPr/>
        </p:nvCxnSpPr>
        <p:spPr bwMode="auto">
          <a:xfrm>
            <a:off x="5652120" y="258709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9" name="Straight Arrow Connector 108">
            <a:extLst>
              <a:ext uri="{FF2B5EF4-FFF2-40B4-BE49-F238E27FC236}">
                <a16:creationId xmlns:a16="http://schemas.microsoft.com/office/drawing/2014/main" id="{01341D67-C491-B82B-CC53-CE087B1F8527}"/>
              </a:ext>
            </a:extLst>
          </p:cNvPr>
          <p:cNvCxnSpPr>
            <a:cxnSpLocks/>
          </p:cNvCxnSpPr>
          <p:nvPr/>
        </p:nvCxnSpPr>
        <p:spPr bwMode="auto">
          <a:xfrm>
            <a:off x="5657681" y="3525915"/>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0" name="Straight Arrow Connector 109">
            <a:extLst>
              <a:ext uri="{FF2B5EF4-FFF2-40B4-BE49-F238E27FC236}">
                <a16:creationId xmlns:a16="http://schemas.microsoft.com/office/drawing/2014/main" id="{8E8ED77B-A3E5-02AB-43C2-658DF00F9B7A}"/>
              </a:ext>
            </a:extLst>
          </p:cNvPr>
          <p:cNvCxnSpPr>
            <a:cxnSpLocks/>
          </p:cNvCxnSpPr>
          <p:nvPr/>
        </p:nvCxnSpPr>
        <p:spPr bwMode="auto">
          <a:xfrm>
            <a:off x="5652120" y="4462019"/>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111" name="Right Triangle 110">
            <a:extLst>
              <a:ext uri="{FF2B5EF4-FFF2-40B4-BE49-F238E27FC236}">
                <a16:creationId xmlns:a16="http://schemas.microsoft.com/office/drawing/2014/main" id="{0E9E6BE1-DAE1-7935-D936-CA8801B1CA78}"/>
              </a:ext>
            </a:extLst>
          </p:cNvPr>
          <p:cNvSpPr/>
          <p:nvPr/>
        </p:nvSpPr>
        <p:spPr bwMode="auto">
          <a:xfrm flipH="1">
            <a:off x="4111622" y="5089527"/>
            <a:ext cx="377180" cy="402444"/>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dirty="0">
              <a:solidFill>
                <a:schemeClr val="tx1">
                  <a:alpha val="100000"/>
                </a:schemeClr>
              </a:solidFill>
              <a:effectLst/>
              <a:latin typeface="Times New Roman"/>
            </a:endParaRPr>
          </a:p>
        </p:txBody>
      </p:sp>
      <p:sp>
        <p:nvSpPr>
          <p:cNvPr id="112" name="Right Triangle 111">
            <a:extLst>
              <a:ext uri="{FF2B5EF4-FFF2-40B4-BE49-F238E27FC236}">
                <a16:creationId xmlns:a16="http://schemas.microsoft.com/office/drawing/2014/main" id="{9FB05424-F933-9B25-643E-E579E5FEC40C}"/>
              </a:ext>
            </a:extLst>
          </p:cNvPr>
          <p:cNvSpPr/>
          <p:nvPr/>
        </p:nvSpPr>
        <p:spPr bwMode="auto">
          <a:xfrm>
            <a:off x="5508061" y="5078784"/>
            <a:ext cx="389250" cy="402444"/>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13" name="Straight Arrow Connector 112">
            <a:extLst>
              <a:ext uri="{FF2B5EF4-FFF2-40B4-BE49-F238E27FC236}">
                <a16:creationId xmlns:a16="http://schemas.microsoft.com/office/drawing/2014/main" id="{E82BDB9A-E52D-92EF-E532-4DDD4BBE6FCA}"/>
              </a:ext>
            </a:extLst>
          </p:cNvPr>
          <p:cNvCxnSpPr>
            <a:cxnSpLocks/>
          </p:cNvCxnSpPr>
          <p:nvPr/>
        </p:nvCxnSpPr>
        <p:spPr bwMode="auto">
          <a:xfrm flipH="1">
            <a:off x="4388922" y="5271974"/>
            <a:ext cx="121005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5" name="Straight Arrow Connector 114">
            <a:extLst>
              <a:ext uri="{FF2B5EF4-FFF2-40B4-BE49-F238E27FC236}">
                <a16:creationId xmlns:a16="http://schemas.microsoft.com/office/drawing/2014/main" id="{18E05005-189D-E4E9-04AA-7AB8E088704F}"/>
              </a:ext>
            </a:extLst>
          </p:cNvPr>
          <p:cNvCxnSpPr>
            <a:cxnSpLocks/>
          </p:cNvCxnSpPr>
          <p:nvPr/>
        </p:nvCxnSpPr>
        <p:spPr bwMode="auto">
          <a:xfrm flipH="1">
            <a:off x="4354218" y="5409220"/>
            <a:ext cx="1244759"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7" name="Straight Arrow Connector 116">
            <a:extLst>
              <a:ext uri="{FF2B5EF4-FFF2-40B4-BE49-F238E27FC236}">
                <a16:creationId xmlns:a16="http://schemas.microsoft.com/office/drawing/2014/main" id="{1FF5E4FD-C49C-4F12-FF8B-8D85C5141473}"/>
              </a:ext>
            </a:extLst>
          </p:cNvPr>
          <p:cNvCxnSpPr>
            <a:cxnSpLocks/>
          </p:cNvCxnSpPr>
          <p:nvPr/>
        </p:nvCxnSpPr>
        <p:spPr bwMode="auto">
          <a:xfrm>
            <a:off x="4576175" y="2852936"/>
            <a:ext cx="83554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0" name="Straight Arrow Connector 119">
            <a:extLst>
              <a:ext uri="{FF2B5EF4-FFF2-40B4-BE49-F238E27FC236}">
                <a16:creationId xmlns:a16="http://schemas.microsoft.com/office/drawing/2014/main" id="{CC19244D-620B-3F26-79D7-07BDF26B1DF0}"/>
              </a:ext>
            </a:extLst>
          </p:cNvPr>
          <p:cNvCxnSpPr>
            <a:cxnSpLocks/>
          </p:cNvCxnSpPr>
          <p:nvPr/>
        </p:nvCxnSpPr>
        <p:spPr bwMode="auto">
          <a:xfrm>
            <a:off x="4567494" y="3176972"/>
            <a:ext cx="83554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1" name="Straight Arrow Connector 120">
            <a:extLst>
              <a:ext uri="{FF2B5EF4-FFF2-40B4-BE49-F238E27FC236}">
                <a16:creationId xmlns:a16="http://schemas.microsoft.com/office/drawing/2014/main" id="{84E2717A-D0C7-F9E5-1F22-784B65C0C5D5}"/>
              </a:ext>
            </a:extLst>
          </p:cNvPr>
          <p:cNvCxnSpPr>
            <a:cxnSpLocks/>
          </p:cNvCxnSpPr>
          <p:nvPr/>
        </p:nvCxnSpPr>
        <p:spPr bwMode="auto">
          <a:xfrm>
            <a:off x="4576175" y="3501008"/>
            <a:ext cx="83554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2" name="Straight Arrow Connector 121">
            <a:extLst>
              <a:ext uri="{FF2B5EF4-FFF2-40B4-BE49-F238E27FC236}">
                <a16:creationId xmlns:a16="http://schemas.microsoft.com/office/drawing/2014/main" id="{61C365D4-7EFD-D905-26AB-4B823EDAAF7C}"/>
              </a:ext>
            </a:extLst>
          </p:cNvPr>
          <p:cNvCxnSpPr>
            <a:cxnSpLocks/>
          </p:cNvCxnSpPr>
          <p:nvPr/>
        </p:nvCxnSpPr>
        <p:spPr bwMode="auto">
          <a:xfrm>
            <a:off x="4592359" y="3798332"/>
            <a:ext cx="83554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3" name="Straight Arrow Connector 122">
            <a:extLst>
              <a:ext uri="{FF2B5EF4-FFF2-40B4-BE49-F238E27FC236}">
                <a16:creationId xmlns:a16="http://schemas.microsoft.com/office/drawing/2014/main" id="{B343549F-0335-1D70-F44E-68EA50ACDF67}"/>
              </a:ext>
            </a:extLst>
          </p:cNvPr>
          <p:cNvCxnSpPr>
            <a:cxnSpLocks/>
          </p:cNvCxnSpPr>
          <p:nvPr/>
        </p:nvCxnSpPr>
        <p:spPr bwMode="auto">
          <a:xfrm flipH="1">
            <a:off x="4576173" y="4047737"/>
            <a:ext cx="798724"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7" name="Straight Arrow Connector 126">
            <a:extLst>
              <a:ext uri="{FF2B5EF4-FFF2-40B4-BE49-F238E27FC236}">
                <a16:creationId xmlns:a16="http://schemas.microsoft.com/office/drawing/2014/main" id="{1334CE1F-9BA2-883C-5422-302A69AD4CF9}"/>
              </a:ext>
            </a:extLst>
          </p:cNvPr>
          <p:cNvCxnSpPr>
            <a:cxnSpLocks/>
          </p:cNvCxnSpPr>
          <p:nvPr/>
        </p:nvCxnSpPr>
        <p:spPr bwMode="auto">
          <a:xfrm flipH="1" flipV="1">
            <a:off x="4592359" y="4358463"/>
            <a:ext cx="791219" cy="366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8" name="Straight Arrow Connector 127">
            <a:extLst>
              <a:ext uri="{FF2B5EF4-FFF2-40B4-BE49-F238E27FC236}">
                <a16:creationId xmlns:a16="http://schemas.microsoft.com/office/drawing/2014/main" id="{68AD7866-3A04-89BD-7F06-821274C4B9AE}"/>
              </a:ext>
            </a:extLst>
          </p:cNvPr>
          <p:cNvCxnSpPr>
            <a:cxnSpLocks/>
          </p:cNvCxnSpPr>
          <p:nvPr/>
        </p:nvCxnSpPr>
        <p:spPr bwMode="auto">
          <a:xfrm flipH="1">
            <a:off x="4592359" y="4684537"/>
            <a:ext cx="791218"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9" name="Straight Arrow Connector 128">
            <a:extLst>
              <a:ext uri="{FF2B5EF4-FFF2-40B4-BE49-F238E27FC236}">
                <a16:creationId xmlns:a16="http://schemas.microsoft.com/office/drawing/2014/main" id="{39F49A65-2A98-2F66-C28B-D4D0D53B883F}"/>
              </a:ext>
            </a:extLst>
          </p:cNvPr>
          <p:cNvCxnSpPr>
            <a:cxnSpLocks/>
          </p:cNvCxnSpPr>
          <p:nvPr/>
        </p:nvCxnSpPr>
        <p:spPr bwMode="auto">
          <a:xfrm flipH="1">
            <a:off x="4592359" y="4974650"/>
            <a:ext cx="79121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mc:AlternateContent xmlns:mc="http://schemas.openxmlformats.org/markup-compatibility/2006">
        <mc:Choice xmlns:a14="http://schemas.microsoft.com/office/drawing/2010/main" Requires="a14">
          <p:sp>
            <p:nvSpPr>
              <p:cNvPr id="136" name="TextBox 135">
                <a:extLst>
                  <a:ext uri="{FF2B5EF4-FFF2-40B4-BE49-F238E27FC236}">
                    <a16:creationId xmlns:a16="http://schemas.microsoft.com/office/drawing/2014/main" id="{EA19AEBC-F5D7-6E20-C618-59510FB09A0F}"/>
                  </a:ext>
                </a:extLst>
              </p:cNvPr>
              <p:cNvSpPr txBox="1"/>
              <p:nvPr/>
            </p:nvSpPr>
            <p:spPr>
              <a:xfrm>
                <a:off x="7560332" y="332656"/>
                <a:ext cx="978858" cy="52411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𝜑</m:t>
                          </m:r>
                        </m:num>
                        <m:den>
                          <m:r>
                            <a:rPr lang="en-US" b="0" i="1" smtClean="0">
                              <a:latin typeface="Cambria Math" panose="02040503050406030204" pitchFamily="18" charset="0"/>
                              <a:ea typeface="Cambria Math" panose="02040503050406030204" pitchFamily="18" charset="0"/>
                            </a:rPr>
                            <m:t>𝑑𝑡</m:t>
                          </m:r>
                        </m:den>
                      </m:f>
                    </m:oMath>
                  </m:oMathPara>
                </a14:m>
                <a:endParaRPr lang="en-US" dirty="0"/>
              </a:p>
            </p:txBody>
          </p:sp>
        </mc:Choice>
        <mc:Fallback>
          <p:sp>
            <p:nvSpPr>
              <p:cNvPr id="136" name="TextBox 135">
                <a:extLst>
                  <a:ext uri="{FF2B5EF4-FFF2-40B4-BE49-F238E27FC236}">
                    <a16:creationId xmlns:a16="http://schemas.microsoft.com/office/drawing/2014/main" id="{EA19AEBC-F5D7-6E20-C618-59510FB09A0F}"/>
                  </a:ext>
                </a:extLst>
              </p:cNvPr>
              <p:cNvSpPr txBox="1">
                <a:spLocks noRot="1" noChangeAspect="1" noMove="1" noResize="1" noEditPoints="1" noAdjustHandles="1" noChangeArrowheads="1" noChangeShapeType="1" noTextEdit="1"/>
              </p:cNvSpPr>
              <p:nvPr/>
            </p:nvSpPr>
            <p:spPr>
              <a:xfrm>
                <a:off x="7560332" y="332656"/>
                <a:ext cx="978858" cy="524118"/>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7" name="TextBox 136">
                <a:extLst>
                  <a:ext uri="{FF2B5EF4-FFF2-40B4-BE49-F238E27FC236}">
                    <a16:creationId xmlns:a16="http://schemas.microsoft.com/office/drawing/2014/main" id="{A28A0606-746D-014E-8F68-AED8675A081C}"/>
                  </a:ext>
                </a:extLst>
              </p:cNvPr>
              <p:cNvSpPr txBox="1"/>
              <p:nvPr/>
            </p:nvSpPr>
            <p:spPr>
              <a:xfrm>
                <a:off x="6492463" y="1273757"/>
                <a:ext cx="2635465" cy="79951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𝜋</m:t>
                      </m:r>
                      <m:sSup>
                        <m:sSupPr>
                          <m:ctrlPr>
                            <a:rPr lang="en-US" i="1" smtClean="0">
                              <a:latin typeface="Cambria Math" panose="02040503050406030204" pitchFamily="18" charset="0"/>
                              <a:ea typeface="Cambria Math" panose="02040503050406030204" pitchFamily="18" charset="0"/>
                            </a:rPr>
                          </m:ctrlPr>
                        </m:sSupPr>
                        <m:e>
                          <m:d>
                            <m:dPr>
                              <m:ctrlPr>
                                <a:rPr lang="en-US" i="1" smtClean="0">
                                  <a:latin typeface="Cambria Math" panose="02040503050406030204" pitchFamily="18" charset="0"/>
                                  <a:ea typeface="Cambria Math" panose="02040503050406030204" pitchFamily="18" charset="0"/>
                                </a:rPr>
                              </m:ctrlPr>
                            </m:dPr>
                            <m:e>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2</m:t>
                                  </m:r>
                                </m:den>
                              </m:f>
                            </m:e>
                          </m:d>
                        </m:e>
                        <m:sup>
                          <m:r>
                            <a:rPr lang="en-US" b="0" i="1" smtClean="0">
                              <a:latin typeface="Cambria Math" panose="02040503050406030204" pitchFamily="18" charset="0"/>
                              <a:ea typeface="Cambria Math" panose="02040503050406030204" pitchFamily="18" charset="0"/>
                            </a:rPr>
                            <m:t>2</m:t>
                          </m:r>
                        </m:sup>
                      </m:sSup>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𝐽</m:t>
                          </m:r>
                        </m:e>
                        <m:sub>
                          <m:r>
                            <a:rPr lang="en-US" b="0" i="1" smtClean="0">
                              <a:latin typeface="Cambria Math" panose="02040503050406030204" pitchFamily="18" charset="0"/>
                              <a:ea typeface="Cambria Math" panose="02040503050406030204" pitchFamily="18" charset="0"/>
                            </a:rPr>
                            <m:t>𝑐</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𝐼</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𝑐</m:t>
                              </m:r>
                            </m:sub>
                          </m:sSub>
                        </m:num>
                        <m:den>
                          <m:r>
                            <a:rPr lang="en-US" b="0" i="1" smtClean="0">
                              <a:latin typeface="Cambria Math" panose="02040503050406030204" pitchFamily="18" charset="0"/>
                              <a:ea typeface="Cambria Math" panose="02040503050406030204" pitchFamily="18" charset="0"/>
                            </a:rPr>
                            <m:t>𝑅</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𝐴</m:t>
                          </m:r>
                          <m:acc>
                            <m:accPr>
                              <m:chr m:val="̇"/>
                              <m:ctrlPr>
                                <a:rPr lang="en-US" b="0" i="1" smtClean="0">
                                  <a:latin typeface="Cambria Math" panose="02040503050406030204" pitchFamily="18" charset="0"/>
                                  <a:ea typeface="Cambria Math" panose="02040503050406030204" pitchFamily="18" charset="0"/>
                                </a:rPr>
                              </m:ctrlPr>
                            </m:acc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𝐵</m:t>
                                  </m:r>
                                </m:e>
                                <m:sub>
                                  <m:r>
                                    <a:rPr lang="en-US" b="0" i="1" smtClean="0">
                                      <a:latin typeface="Cambria Math" panose="02040503050406030204" pitchFamily="18" charset="0"/>
                                      <a:ea typeface="Cambria Math" panose="02040503050406030204" pitchFamily="18" charset="0"/>
                                    </a:rPr>
                                    <m:t>𝑐</m:t>
                                  </m:r>
                                </m:sub>
                              </m:sSub>
                            </m:e>
                          </m:acc>
                        </m:num>
                        <m:den>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den>
                          </m:f>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𝑠</m:t>
                              </m:r>
                            </m:sub>
                          </m:sSub>
                        </m:den>
                      </m:f>
                    </m:oMath>
                  </m:oMathPara>
                </a14:m>
                <a:endParaRPr lang="en-US" dirty="0"/>
              </a:p>
            </p:txBody>
          </p:sp>
        </mc:Choice>
        <mc:Fallback>
          <p:sp>
            <p:nvSpPr>
              <p:cNvPr id="137" name="TextBox 136">
                <a:extLst>
                  <a:ext uri="{FF2B5EF4-FFF2-40B4-BE49-F238E27FC236}">
                    <a16:creationId xmlns:a16="http://schemas.microsoft.com/office/drawing/2014/main" id="{A28A0606-746D-014E-8F68-AED8675A081C}"/>
                  </a:ext>
                </a:extLst>
              </p:cNvPr>
              <p:cNvSpPr txBox="1">
                <a:spLocks noRot="1" noChangeAspect="1" noMove="1" noResize="1" noEditPoints="1" noAdjustHandles="1" noChangeArrowheads="1" noChangeShapeType="1" noTextEdit="1"/>
              </p:cNvSpPr>
              <p:nvPr/>
            </p:nvSpPr>
            <p:spPr>
              <a:xfrm>
                <a:off x="6492463" y="1273757"/>
                <a:ext cx="2635465" cy="79951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8" name="TextBox 137">
                <a:extLst>
                  <a:ext uri="{FF2B5EF4-FFF2-40B4-BE49-F238E27FC236}">
                    <a16:creationId xmlns:a16="http://schemas.microsoft.com/office/drawing/2014/main" id="{5939DA36-E896-1579-1121-B94D8A2AE44B}"/>
                  </a:ext>
                </a:extLst>
              </p:cNvPr>
              <p:cNvSpPr txBox="1"/>
              <p:nvPr/>
            </p:nvSpPr>
            <p:spPr>
              <a:xfrm>
                <a:off x="6058814" y="2273672"/>
                <a:ext cx="3132909" cy="677045"/>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𝐴</m:t>
                              </m:r>
                            </m:e>
                            <m:sup>
                              <m:r>
                                <a:rPr lang="en-US" b="0" i="1" smtClean="0">
                                  <a:latin typeface="Cambria Math" panose="02040503050406030204" pitchFamily="18" charset="0"/>
                                </a:rPr>
                                <m:t>′</m:t>
                              </m:r>
                            </m:sup>
                          </m:sSup>
                          <m:r>
                            <a:rPr lang="en-US" b="0" i="1" smtClean="0">
                              <a:latin typeface="Cambria Math" panose="02040503050406030204" pitchFamily="18" charset="0"/>
                            </a:rPr>
                            <m:t>𝐴</m:t>
                          </m:r>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𝑐</m:t>
                                  </m:r>
                                </m:sub>
                              </m:sSub>
                            </m:e>
                          </m:acc>
                        </m:num>
                        <m:den>
                          <m:r>
                            <a:rPr lang="en-US" i="1" smtClean="0">
                              <a:latin typeface="Cambria Math" panose="02040503050406030204" pitchFamily="18" charset="0"/>
                              <a:ea typeface="Cambria Math" panose="02040503050406030204" pitchFamily="18" charset="0"/>
                            </a:rPr>
                            <m:t>𝜌</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𝑠</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𝑓</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𝑠</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𝑐</m:t>
                              </m:r>
                            </m:sub>
                          </m:sSub>
                        </m:num>
                        <m:den>
                          <m:r>
                            <a:rPr lang="en-US" b="0" i="1" smtClean="0">
                              <a:latin typeface="Cambria Math" panose="02040503050406030204" pitchFamily="18" charset="0"/>
                              <a:ea typeface="Cambria Math" panose="02040503050406030204" pitchFamily="18" charset="0"/>
                            </a:rPr>
                            <m:t>𝜌</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𝑠</m:t>
                              </m:r>
                            </m:sub>
                          </m:sSub>
                        </m:den>
                      </m:f>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𝑓</m:t>
                                      </m:r>
                                    </m:sub>
                                  </m:sSub>
                                </m:num>
                                <m:den>
                                  <m:r>
                                    <a:rPr lang="en-US" b="0" i="1" smtClean="0">
                                      <a:latin typeface="Cambria Math" panose="02040503050406030204" pitchFamily="18" charset="0"/>
                                      <a:ea typeface="Cambria Math" panose="02040503050406030204" pitchFamily="18" charset="0"/>
                                    </a:rPr>
                                    <m:t>2</m:t>
                                  </m:r>
                                </m:den>
                              </m:f>
                            </m:e>
                          </m:d>
                        </m:e>
                        <m:sup>
                          <m:r>
                            <a:rPr lang="en-US" b="0" i="1" smtClean="0">
                              <a:latin typeface="Cambria Math" panose="02040503050406030204" pitchFamily="18" charset="0"/>
                              <a:ea typeface="Cambria Math" panose="02040503050406030204" pitchFamily="18" charset="0"/>
                            </a:rPr>
                            <m:t>2</m:t>
                          </m:r>
                        </m:sup>
                      </m:sSup>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𝐽</m:t>
                          </m:r>
                        </m:e>
                        <m:sub>
                          <m:r>
                            <a:rPr lang="en-US" b="0" i="1" smtClean="0">
                              <a:latin typeface="Cambria Math" panose="02040503050406030204" pitchFamily="18" charset="0"/>
                              <a:ea typeface="Cambria Math" panose="02040503050406030204" pitchFamily="18" charset="0"/>
                            </a:rPr>
                            <m:t>𝑐</m:t>
                          </m:r>
                        </m:sub>
                      </m:sSub>
                    </m:oMath>
                  </m:oMathPara>
                </a14:m>
                <a:endParaRPr lang="en-US" dirty="0"/>
              </a:p>
            </p:txBody>
          </p:sp>
        </mc:Choice>
        <mc:Fallback>
          <p:sp>
            <p:nvSpPr>
              <p:cNvPr id="138" name="TextBox 137">
                <a:extLst>
                  <a:ext uri="{FF2B5EF4-FFF2-40B4-BE49-F238E27FC236}">
                    <a16:creationId xmlns:a16="http://schemas.microsoft.com/office/drawing/2014/main" id="{5939DA36-E896-1579-1121-B94D8A2AE44B}"/>
                  </a:ext>
                </a:extLst>
              </p:cNvPr>
              <p:cNvSpPr txBox="1">
                <a:spLocks noRot="1" noChangeAspect="1" noMove="1" noResize="1" noEditPoints="1" noAdjustHandles="1" noChangeArrowheads="1" noChangeShapeType="1" noTextEdit="1"/>
              </p:cNvSpPr>
              <p:nvPr/>
            </p:nvSpPr>
            <p:spPr>
              <a:xfrm>
                <a:off x="6058814" y="2273672"/>
                <a:ext cx="3132909" cy="67704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9" name="TextBox 138">
                <a:extLst>
                  <a:ext uri="{FF2B5EF4-FFF2-40B4-BE49-F238E27FC236}">
                    <a16:creationId xmlns:a16="http://schemas.microsoft.com/office/drawing/2014/main" id="{65C2BF13-5E10-5760-7552-4BFCA7122B84}"/>
                  </a:ext>
                </a:extLst>
              </p:cNvPr>
              <p:cNvSpPr txBox="1"/>
              <p:nvPr/>
            </p:nvSpPr>
            <p:spPr>
              <a:xfrm>
                <a:off x="7142270" y="3290500"/>
                <a:ext cx="1357936" cy="47064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𝜋</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2</m:t>
                              </m:r>
                            </m:sup>
                          </m:sSup>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𝑓</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𝑐</m:t>
                          </m:r>
                        </m:sub>
                      </m:sSub>
                      <m:r>
                        <a:rPr lang="en-US" b="0" i="1" smtClean="0">
                          <a:latin typeface="Cambria Math" panose="02040503050406030204" pitchFamily="18" charset="0"/>
                          <a:ea typeface="Cambria Math" panose="02040503050406030204" pitchFamily="18" charset="0"/>
                        </a:rPr>
                        <m:t>𝜌</m:t>
                      </m:r>
                    </m:oMath>
                  </m:oMathPara>
                </a14:m>
                <a:endParaRPr lang="en-US" dirty="0"/>
              </a:p>
            </p:txBody>
          </p:sp>
        </mc:Choice>
        <mc:Fallback>
          <p:sp>
            <p:nvSpPr>
              <p:cNvPr id="139" name="TextBox 138">
                <a:extLst>
                  <a:ext uri="{FF2B5EF4-FFF2-40B4-BE49-F238E27FC236}">
                    <a16:creationId xmlns:a16="http://schemas.microsoft.com/office/drawing/2014/main" id="{65C2BF13-5E10-5760-7552-4BFCA7122B84}"/>
                  </a:ext>
                </a:extLst>
              </p:cNvPr>
              <p:cNvSpPr txBox="1">
                <a:spLocks noRot="1" noChangeAspect="1" noMove="1" noResize="1" noEditPoints="1" noAdjustHandles="1" noChangeArrowheads="1" noChangeShapeType="1" noTextEdit="1"/>
              </p:cNvSpPr>
              <p:nvPr/>
            </p:nvSpPr>
            <p:spPr>
              <a:xfrm>
                <a:off x="7142270" y="3290500"/>
                <a:ext cx="1357936" cy="47064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0" name="TextBox 139">
                <a:extLst>
                  <a:ext uri="{FF2B5EF4-FFF2-40B4-BE49-F238E27FC236}">
                    <a16:creationId xmlns:a16="http://schemas.microsoft.com/office/drawing/2014/main" id="{52C64C2D-7DE4-293E-D292-EFBC7EAA770A}"/>
                  </a:ext>
                </a:extLst>
              </p:cNvPr>
              <p:cNvSpPr txBox="1"/>
              <p:nvPr/>
            </p:nvSpPr>
            <p:spPr>
              <a:xfrm>
                <a:off x="6550462" y="4521076"/>
                <a:ext cx="1936492" cy="72378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acc>
                            <m:accPr>
                              <m:chr m:val="̇"/>
                              <m:ctrlPr>
                                <a:rPr lang="en-US" i="1" smtClean="0">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𝑐</m:t>
                                  </m:r>
                                </m:sub>
                              </m:sSub>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rPr>
                                        <m:t>𝐿</m:t>
                                      </m:r>
                                    </m:den>
                                  </m:f>
                                </m:e>
                              </m:d>
                            </m:e>
                            <m:sup>
                              <m:r>
                                <a:rPr lang="en-US" b="0" i="1" smtClean="0">
                                  <a:latin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𝜌</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𝑓</m:t>
                              </m:r>
                            </m:sub>
                          </m:sSub>
                          <m:r>
                            <a:rPr lang="en-US" b="0" i="1" smtClean="0">
                              <a:latin typeface="Cambria Math" panose="02040503050406030204" pitchFamily="18" charset="0"/>
                              <a:ea typeface="Cambria Math" panose="02040503050406030204" pitchFamily="18" charset="0"/>
                            </a:rPr>
                            <m:t>𝜆</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𝐽</m:t>
                              </m:r>
                            </m:e>
                            <m:sub>
                              <m:r>
                                <a:rPr lang="en-US" b="0" i="1" smtClean="0">
                                  <a:latin typeface="Cambria Math" panose="02040503050406030204" pitchFamily="18" charset="0"/>
                                  <a:ea typeface="Cambria Math" panose="02040503050406030204" pitchFamily="18" charset="0"/>
                                </a:rPr>
                                <m:t>𝑐</m:t>
                              </m:r>
                            </m:sub>
                          </m:sSub>
                        </m:e>
                      </m:acc>
                    </m:oMath>
                  </m:oMathPara>
                </a14:m>
                <a:endParaRPr lang="en-US" dirty="0"/>
              </a:p>
            </p:txBody>
          </p:sp>
        </mc:Choice>
        <mc:Fallback>
          <p:sp>
            <p:nvSpPr>
              <p:cNvPr id="140" name="TextBox 139">
                <a:extLst>
                  <a:ext uri="{FF2B5EF4-FFF2-40B4-BE49-F238E27FC236}">
                    <a16:creationId xmlns:a16="http://schemas.microsoft.com/office/drawing/2014/main" id="{52C64C2D-7DE4-293E-D292-EFBC7EAA770A}"/>
                  </a:ext>
                </a:extLst>
              </p:cNvPr>
              <p:cNvSpPr txBox="1">
                <a:spLocks noRot="1" noChangeAspect="1" noMove="1" noResize="1" noEditPoints="1" noAdjustHandles="1" noChangeArrowheads="1" noChangeShapeType="1" noTextEdit="1"/>
              </p:cNvSpPr>
              <p:nvPr/>
            </p:nvSpPr>
            <p:spPr>
              <a:xfrm>
                <a:off x="6550462" y="4521076"/>
                <a:ext cx="1936492" cy="723788"/>
              </a:xfrm>
              <a:prstGeom prst="rect">
                <a:avLst/>
              </a:prstGeom>
              <a:blipFill>
                <a:blip r:embed="rId6"/>
                <a:stretch>
                  <a:fillRect/>
                </a:stretch>
              </a:blipFill>
            </p:spPr>
            <p:txBody>
              <a:bodyPr/>
              <a:lstStyle/>
              <a:p>
                <a:r>
                  <a:rPr lang="en-US">
                    <a:noFill/>
                  </a:rPr>
                  <a:t> </a:t>
                </a:r>
              </a:p>
            </p:txBody>
          </p:sp>
        </mc:Fallback>
      </mc:AlternateContent>
      <p:sp>
        <p:nvSpPr>
          <p:cNvPr id="141" name="TextBox 140">
            <a:extLst>
              <a:ext uri="{FF2B5EF4-FFF2-40B4-BE49-F238E27FC236}">
                <a16:creationId xmlns:a16="http://schemas.microsoft.com/office/drawing/2014/main" id="{90AEEA50-D6E6-C032-6D62-1A52FBD9E5E0}"/>
              </a:ext>
            </a:extLst>
          </p:cNvPr>
          <p:cNvSpPr txBox="1"/>
          <p:nvPr/>
        </p:nvSpPr>
        <p:spPr>
          <a:xfrm>
            <a:off x="6216192" y="5433510"/>
            <a:ext cx="2699260" cy="646331"/>
          </a:xfrm>
          <a:prstGeom prst="rect">
            <a:avLst/>
          </a:prstGeom>
          <a:noFill/>
        </p:spPr>
        <p:txBody>
          <a:bodyPr wrap="square" rtlCol="0">
            <a:spAutoFit/>
          </a:bodyPr>
          <a:lstStyle/>
          <a:p>
            <a:r>
              <a:rPr lang="en-US" dirty="0"/>
              <a:t>The critical  ramp rate needed to fully re-couple</a:t>
            </a:r>
          </a:p>
        </p:txBody>
      </p:sp>
    </p:spTree>
    <p:extLst>
      <p:ext uri="{BB962C8B-B14F-4D97-AF65-F5344CB8AC3E}">
        <p14:creationId xmlns:p14="http://schemas.microsoft.com/office/powerpoint/2010/main" val="375627120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110D8-BF69-FB53-0B33-2A97C5371C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EAACDC-1DEF-9724-5C8E-D555D26566C0}"/>
              </a:ext>
            </a:extLst>
          </p:cNvPr>
          <p:cNvSpPr>
            <a:spLocks noGrp="1"/>
          </p:cNvSpPr>
          <p:nvPr>
            <p:ph type="title"/>
          </p:nvPr>
        </p:nvSpPr>
        <p:spPr>
          <a:xfrm>
            <a:off x="-85339" y="128692"/>
            <a:ext cx="7391885" cy="1143000"/>
          </a:xfrm>
        </p:spPr>
        <p:txBody>
          <a:bodyPr/>
          <a:lstStyle/>
          <a:p>
            <a:r>
              <a:rPr lang="en-US" dirty="0"/>
              <a:t>Coupling currents in conductors with tapes</a:t>
            </a:r>
          </a:p>
        </p:txBody>
      </p:sp>
      <p:cxnSp>
        <p:nvCxnSpPr>
          <p:cNvPr id="42" name="Straight Connector 41">
            <a:extLst>
              <a:ext uri="{FF2B5EF4-FFF2-40B4-BE49-F238E27FC236}">
                <a16:creationId xmlns:a16="http://schemas.microsoft.com/office/drawing/2014/main" id="{44ADF165-9519-9B24-1F53-12BB07818FD1}"/>
              </a:ext>
            </a:extLst>
          </p:cNvPr>
          <p:cNvCxnSpPr>
            <a:cxnSpLocks/>
            <a:stCxn id="6" idx="2"/>
          </p:cNvCxnSpPr>
          <p:nvPr/>
        </p:nvCxnSpPr>
        <p:spPr bwMode="auto">
          <a:xfrm>
            <a:off x="1590434" y="2276872"/>
            <a:ext cx="67731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8E248948-BD0E-5C99-2475-EF60EB8C7E63}"/>
              </a:ext>
            </a:extLst>
          </p:cNvPr>
          <p:cNvCxnSpPr>
            <a:cxnSpLocks/>
          </p:cNvCxnSpPr>
          <p:nvPr/>
        </p:nvCxnSpPr>
        <p:spPr bwMode="auto">
          <a:xfrm>
            <a:off x="1255170" y="5481228"/>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C7AC948A-3684-80A8-3025-DE82B1BA6235}"/>
              </a:ext>
            </a:extLst>
          </p:cNvPr>
          <p:cNvSpPr txBox="1"/>
          <p:nvPr/>
        </p:nvSpPr>
        <p:spPr>
          <a:xfrm>
            <a:off x="1367643" y="1763524"/>
            <a:ext cx="900100" cy="369332"/>
          </a:xfrm>
          <a:prstGeom prst="rect">
            <a:avLst/>
          </a:prstGeom>
          <a:noFill/>
        </p:spPr>
        <p:txBody>
          <a:bodyPr wrap="square" rtlCol="0">
            <a:spAutoFit/>
          </a:bodyPr>
          <a:lstStyle/>
          <a:p>
            <a:r>
              <a:rPr lang="en-US" dirty="0">
                <a:latin typeface="Trebuchet MS" panose="020B0603020202020204" pitchFamily="34" charset="0"/>
              </a:rPr>
              <a:t>matrix</a:t>
            </a:r>
          </a:p>
        </p:txBody>
      </p:sp>
      <p:sp>
        <p:nvSpPr>
          <p:cNvPr id="47" name="TextBox 46">
            <a:extLst>
              <a:ext uri="{FF2B5EF4-FFF2-40B4-BE49-F238E27FC236}">
                <a16:creationId xmlns:a16="http://schemas.microsoft.com/office/drawing/2014/main" id="{BF68C6B2-3910-4B59-9EB3-4725573F9C7E}"/>
              </a:ext>
            </a:extLst>
          </p:cNvPr>
          <p:cNvSpPr txBox="1"/>
          <p:nvPr/>
        </p:nvSpPr>
        <p:spPr>
          <a:xfrm>
            <a:off x="1862698" y="1488848"/>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48" name="Arrow: Down 47">
            <a:extLst>
              <a:ext uri="{FF2B5EF4-FFF2-40B4-BE49-F238E27FC236}">
                <a16:creationId xmlns:a16="http://schemas.microsoft.com/office/drawing/2014/main" id="{B02F4B31-B2F1-60B0-FE3F-92963B8E72C5}"/>
              </a:ext>
            </a:extLst>
          </p:cNvPr>
          <p:cNvSpPr/>
          <p:nvPr/>
        </p:nvSpPr>
        <p:spPr bwMode="auto">
          <a:xfrm>
            <a:off x="2267743" y="1867206"/>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9" name="TextBox 48">
            <a:extLst>
              <a:ext uri="{FF2B5EF4-FFF2-40B4-BE49-F238E27FC236}">
                <a16:creationId xmlns:a16="http://schemas.microsoft.com/office/drawing/2014/main" id="{1E8A5FD9-499D-794B-FD50-D652E2B9EA65}"/>
              </a:ext>
            </a:extLst>
          </p:cNvPr>
          <p:cNvSpPr txBox="1"/>
          <p:nvPr/>
        </p:nvSpPr>
        <p:spPr>
          <a:xfrm>
            <a:off x="528319" y="1470846"/>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50" name="Arrow: Down 49">
            <a:extLst>
              <a:ext uri="{FF2B5EF4-FFF2-40B4-BE49-F238E27FC236}">
                <a16:creationId xmlns:a16="http://schemas.microsoft.com/office/drawing/2014/main" id="{F83093A9-A791-20DA-C457-0101B15B9631}"/>
              </a:ext>
            </a:extLst>
          </p:cNvPr>
          <p:cNvSpPr/>
          <p:nvPr/>
        </p:nvSpPr>
        <p:spPr bwMode="auto">
          <a:xfrm>
            <a:off x="1102086" y="1862147"/>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1" name="Oval 50">
            <a:extLst>
              <a:ext uri="{FF2B5EF4-FFF2-40B4-BE49-F238E27FC236}">
                <a16:creationId xmlns:a16="http://schemas.microsoft.com/office/drawing/2014/main" id="{D7A6B3D3-CF71-257A-A5B9-CAFD700E608A}"/>
              </a:ext>
            </a:extLst>
          </p:cNvPr>
          <p:cNvSpPr/>
          <p:nvPr/>
        </p:nvSpPr>
        <p:spPr bwMode="auto">
          <a:xfrm>
            <a:off x="2729602" y="3453270"/>
            <a:ext cx="396044" cy="369332"/>
          </a:xfrm>
          <a:prstGeom prst="ellips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53" name="Straight Connector 52">
            <a:extLst>
              <a:ext uri="{FF2B5EF4-FFF2-40B4-BE49-F238E27FC236}">
                <a16:creationId xmlns:a16="http://schemas.microsoft.com/office/drawing/2014/main" id="{214CB143-345B-52C6-6B8A-5390FEEAD6A0}"/>
              </a:ext>
            </a:extLst>
          </p:cNvPr>
          <p:cNvCxnSpPr>
            <a:stCxn id="51" idx="1"/>
            <a:endCxn id="51" idx="5"/>
          </p:cNvCxnSpPr>
          <p:nvPr/>
        </p:nvCxnSpPr>
        <p:spPr bwMode="auto">
          <a:xfrm>
            <a:off x="2787601" y="350735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55" name="Straight Connector 54">
            <a:extLst>
              <a:ext uri="{FF2B5EF4-FFF2-40B4-BE49-F238E27FC236}">
                <a16:creationId xmlns:a16="http://schemas.microsoft.com/office/drawing/2014/main" id="{E99B7944-1C4A-0A99-981E-67AA83D951CA}"/>
              </a:ext>
            </a:extLst>
          </p:cNvPr>
          <p:cNvCxnSpPr>
            <a:stCxn id="51" idx="7"/>
            <a:endCxn id="51" idx="3"/>
          </p:cNvCxnSpPr>
          <p:nvPr/>
        </p:nvCxnSpPr>
        <p:spPr bwMode="auto">
          <a:xfrm flipH="1">
            <a:off x="2787601" y="3507357"/>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56" name="TextBox 55">
            <a:extLst>
              <a:ext uri="{FF2B5EF4-FFF2-40B4-BE49-F238E27FC236}">
                <a16:creationId xmlns:a16="http://schemas.microsoft.com/office/drawing/2014/main" id="{B5D59B45-5AEA-8A6F-575C-2FC6159A8758}"/>
              </a:ext>
            </a:extLst>
          </p:cNvPr>
          <p:cNvSpPr txBox="1"/>
          <p:nvPr/>
        </p:nvSpPr>
        <p:spPr>
          <a:xfrm>
            <a:off x="2625875" y="3894609"/>
            <a:ext cx="1152128" cy="369332"/>
          </a:xfrm>
          <a:prstGeom prst="rect">
            <a:avLst/>
          </a:prstGeom>
          <a:noFill/>
        </p:spPr>
        <p:txBody>
          <a:bodyPr wrap="square" rtlCol="0">
            <a:spAutoFit/>
          </a:bodyPr>
          <a:lstStyle/>
          <a:p>
            <a:r>
              <a:rPr lang="en-US" dirty="0">
                <a:latin typeface="Trebuchet MS" panose="020B0603020202020204" pitchFamily="34" charset="0"/>
              </a:rPr>
              <a:t>B, dB/dt</a:t>
            </a:r>
          </a:p>
        </p:txBody>
      </p:sp>
      <p:sp>
        <p:nvSpPr>
          <p:cNvPr id="57" name="TextBox 56">
            <a:extLst>
              <a:ext uri="{FF2B5EF4-FFF2-40B4-BE49-F238E27FC236}">
                <a16:creationId xmlns:a16="http://schemas.microsoft.com/office/drawing/2014/main" id="{DADE926D-FC11-A485-CCBD-68A9138EF2B3}"/>
              </a:ext>
            </a:extLst>
          </p:cNvPr>
          <p:cNvSpPr txBox="1"/>
          <p:nvPr/>
        </p:nvSpPr>
        <p:spPr>
          <a:xfrm>
            <a:off x="967509" y="5553236"/>
            <a:ext cx="1878632" cy="646331"/>
          </a:xfrm>
          <a:prstGeom prst="rect">
            <a:avLst/>
          </a:prstGeom>
          <a:noFill/>
        </p:spPr>
        <p:txBody>
          <a:bodyPr wrap="square" rtlCol="0">
            <a:spAutoFit/>
          </a:bodyPr>
          <a:lstStyle/>
          <a:p>
            <a:r>
              <a:rPr lang="en-US" dirty="0">
                <a:latin typeface="Trebuchet MS" panose="020B0603020202020204" pitchFamily="34" charset="0"/>
              </a:rPr>
              <a:t>Slow ramping, hysteresis only</a:t>
            </a:r>
          </a:p>
        </p:txBody>
      </p:sp>
      <mc:AlternateContent xmlns:mc="http://schemas.openxmlformats.org/markup-compatibility/2006">
        <mc:Choice xmlns:a14="http://schemas.microsoft.com/office/drawing/2010/main" Requires="a14">
          <p:sp>
            <p:nvSpPr>
              <p:cNvPr id="136" name="TextBox 135">
                <a:extLst>
                  <a:ext uri="{FF2B5EF4-FFF2-40B4-BE49-F238E27FC236}">
                    <a16:creationId xmlns:a16="http://schemas.microsoft.com/office/drawing/2014/main" id="{723EEADD-BC46-6FC4-4353-E4AC0C679C0B}"/>
                  </a:ext>
                </a:extLst>
              </p:cNvPr>
              <p:cNvSpPr txBox="1"/>
              <p:nvPr/>
            </p:nvSpPr>
            <p:spPr>
              <a:xfrm>
                <a:off x="7510479" y="109694"/>
                <a:ext cx="978858" cy="52411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𝜑</m:t>
                          </m:r>
                        </m:num>
                        <m:den>
                          <m:r>
                            <a:rPr lang="en-US" b="0" i="1" smtClean="0">
                              <a:latin typeface="Cambria Math" panose="02040503050406030204" pitchFamily="18" charset="0"/>
                              <a:ea typeface="Cambria Math" panose="02040503050406030204" pitchFamily="18" charset="0"/>
                            </a:rPr>
                            <m:t>𝑑𝑡</m:t>
                          </m:r>
                        </m:den>
                      </m:f>
                    </m:oMath>
                  </m:oMathPara>
                </a14:m>
                <a:endParaRPr lang="en-US" dirty="0"/>
              </a:p>
            </p:txBody>
          </p:sp>
        </mc:Choice>
        <mc:Fallback>
          <p:sp>
            <p:nvSpPr>
              <p:cNvPr id="136" name="TextBox 135">
                <a:extLst>
                  <a:ext uri="{FF2B5EF4-FFF2-40B4-BE49-F238E27FC236}">
                    <a16:creationId xmlns:a16="http://schemas.microsoft.com/office/drawing/2014/main" id="{723EEADD-BC46-6FC4-4353-E4AC0C679C0B}"/>
                  </a:ext>
                </a:extLst>
              </p:cNvPr>
              <p:cNvSpPr txBox="1">
                <a:spLocks noRot="1" noChangeAspect="1" noMove="1" noResize="1" noEditPoints="1" noAdjustHandles="1" noChangeArrowheads="1" noChangeShapeType="1" noTextEdit="1"/>
              </p:cNvSpPr>
              <p:nvPr/>
            </p:nvSpPr>
            <p:spPr>
              <a:xfrm>
                <a:off x="7510479" y="109694"/>
                <a:ext cx="978858" cy="524118"/>
              </a:xfrm>
              <a:prstGeom prst="rect">
                <a:avLst/>
              </a:prstGeom>
              <a:blipFill>
                <a:blip r:embed="rId2"/>
                <a:stretch>
                  <a:fillRect/>
                </a:stretch>
              </a:blipFill>
            </p:spPr>
            <p:txBody>
              <a:bodyPr/>
              <a:lstStyle/>
              <a:p>
                <a:r>
                  <a:rPr lang="en-US">
                    <a:noFill/>
                  </a:rPr>
                  <a:t> </a:t>
                </a:r>
              </a:p>
            </p:txBody>
          </p:sp>
        </mc:Fallback>
      </mc:AlternateContent>
      <p:sp>
        <p:nvSpPr>
          <p:cNvPr id="141" name="TextBox 140">
            <a:extLst>
              <a:ext uri="{FF2B5EF4-FFF2-40B4-BE49-F238E27FC236}">
                <a16:creationId xmlns:a16="http://schemas.microsoft.com/office/drawing/2014/main" id="{306A70E0-56B7-C773-81C3-C6FC69A6FEA0}"/>
              </a:ext>
            </a:extLst>
          </p:cNvPr>
          <p:cNvSpPr txBox="1"/>
          <p:nvPr/>
        </p:nvSpPr>
        <p:spPr>
          <a:xfrm>
            <a:off x="6669307" y="2926569"/>
            <a:ext cx="2415634" cy="923330"/>
          </a:xfrm>
          <a:prstGeom prst="rect">
            <a:avLst/>
          </a:prstGeom>
          <a:noFill/>
        </p:spPr>
        <p:txBody>
          <a:bodyPr wrap="square" rtlCol="0">
            <a:spAutoFit/>
          </a:bodyPr>
          <a:lstStyle/>
          <a:p>
            <a:r>
              <a:rPr lang="en-US" dirty="0">
                <a:latin typeface="Trebuchet MS" panose="020B0603020202020204" pitchFamily="34" charset="0"/>
              </a:rPr>
              <a:t>The critical  ramp rate needed to fully re-couple</a:t>
            </a:r>
          </a:p>
        </p:txBody>
      </p:sp>
      <p:grpSp>
        <p:nvGrpSpPr>
          <p:cNvPr id="62" name="Group 61">
            <a:extLst>
              <a:ext uri="{FF2B5EF4-FFF2-40B4-BE49-F238E27FC236}">
                <a16:creationId xmlns:a16="http://schemas.microsoft.com/office/drawing/2014/main" id="{BFB39A0F-9C37-C22D-0C6F-01C861E9556E}"/>
              </a:ext>
            </a:extLst>
          </p:cNvPr>
          <p:cNvGrpSpPr/>
          <p:nvPr/>
        </p:nvGrpSpPr>
        <p:grpSpPr>
          <a:xfrm>
            <a:off x="863587" y="2276872"/>
            <a:ext cx="736281" cy="3204356"/>
            <a:chOff x="863587" y="2276872"/>
            <a:chExt cx="736281" cy="3204356"/>
          </a:xfrm>
        </p:grpSpPr>
        <p:sp>
          <p:nvSpPr>
            <p:cNvPr id="4" name="Rectangle 3">
              <a:extLst>
                <a:ext uri="{FF2B5EF4-FFF2-40B4-BE49-F238E27FC236}">
                  <a16:creationId xmlns:a16="http://schemas.microsoft.com/office/drawing/2014/main" id="{13CC90EA-91A6-0E69-8FAE-87F78E3E2EDE}"/>
                </a:ext>
              </a:extLst>
            </p:cNvPr>
            <p:cNvSpPr/>
            <p:nvPr/>
          </p:nvSpPr>
          <p:spPr bwMode="auto">
            <a:xfrm>
              <a:off x="863587" y="2276872"/>
              <a:ext cx="726849"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 name="Isosceles Triangle 4">
              <a:extLst>
                <a:ext uri="{FF2B5EF4-FFF2-40B4-BE49-F238E27FC236}">
                  <a16:creationId xmlns:a16="http://schemas.microsoft.com/office/drawing/2014/main" id="{72CE5159-26EA-5ADC-BC42-23E4481C2A4F}"/>
                </a:ext>
              </a:extLst>
            </p:cNvPr>
            <p:cNvSpPr/>
            <p:nvPr/>
          </p:nvSpPr>
          <p:spPr bwMode="auto">
            <a:xfrm>
              <a:off x="868050" y="4966748"/>
              <a:ext cx="731818" cy="514480"/>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 name="Isosceles Triangle 5">
              <a:extLst>
                <a:ext uri="{FF2B5EF4-FFF2-40B4-BE49-F238E27FC236}">
                  <a16:creationId xmlns:a16="http://schemas.microsoft.com/office/drawing/2014/main" id="{201E0545-DDEC-2EA7-D8D2-253F650494A6}"/>
                </a:ext>
              </a:extLst>
            </p:cNvPr>
            <p:cNvSpPr/>
            <p:nvPr/>
          </p:nvSpPr>
          <p:spPr bwMode="auto">
            <a:xfrm rot="10800000">
              <a:off x="863588" y="2276872"/>
              <a:ext cx="726846" cy="576064"/>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8" name="Straight Connector 7">
              <a:extLst>
                <a:ext uri="{FF2B5EF4-FFF2-40B4-BE49-F238E27FC236}">
                  <a16:creationId xmlns:a16="http://schemas.microsoft.com/office/drawing/2014/main" id="{920CDFDA-287C-9194-3428-2B563678B9E2}"/>
                </a:ext>
              </a:extLst>
            </p:cNvPr>
            <p:cNvCxnSpPr>
              <a:cxnSpLocks/>
              <a:endCxn id="5" idx="0"/>
            </p:cNvCxnSpPr>
            <p:nvPr/>
          </p:nvCxnSpPr>
          <p:spPr bwMode="auto">
            <a:xfrm>
              <a:off x="1227922" y="2852936"/>
              <a:ext cx="6037" cy="2113812"/>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10" name="Straight Arrow Connector 9">
              <a:extLst>
                <a:ext uri="{FF2B5EF4-FFF2-40B4-BE49-F238E27FC236}">
                  <a16:creationId xmlns:a16="http://schemas.microsoft.com/office/drawing/2014/main" id="{3ACAEC67-C145-EAB5-0F77-A9FA4A298C78}"/>
                </a:ext>
              </a:extLst>
            </p:cNvPr>
            <p:cNvCxnSpPr>
              <a:cxnSpLocks/>
            </p:cNvCxnSpPr>
            <p:nvPr/>
          </p:nvCxnSpPr>
          <p:spPr bwMode="auto">
            <a:xfrm flipV="1">
              <a:off x="971600"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B9E49455-49A7-1B3F-EA3D-29B271CD5750}"/>
                </a:ext>
              </a:extLst>
            </p:cNvPr>
            <p:cNvCxnSpPr>
              <a:cxnSpLocks/>
            </p:cNvCxnSpPr>
            <p:nvPr/>
          </p:nvCxnSpPr>
          <p:spPr bwMode="auto">
            <a:xfrm>
              <a:off x="1511660" y="3532494"/>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FF97D790-C18D-D207-B434-E4A502999529}"/>
                </a:ext>
              </a:extLst>
            </p:cNvPr>
            <p:cNvCxnSpPr/>
            <p:nvPr/>
          </p:nvCxnSpPr>
          <p:spPr bwMode="auto">
            <a:xfrm flipV="1">
              <a:off x="971600"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64E06C20-47B4-1949-0895-BF6B2F573558}"/>
                </a:ext>
              </a:extLst>
            </p:cNvPr>
            <p:cNvCxnSpPr/>
            <p:nvPr/>
          </p:nvCxnSpPr>
          <p:spPr bwMode="auto">
            <a:xfrm flipV="1">
              <a:off x="971600"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07584706-E0DB-D61B-EE5A-3F1910BFCBDA}"/>
                </a:ext>
              </a:extLst>
            </p:cNvPr>
            <p:cNvCxnSpPr/>
            <p:nvPr/>
          </p:nvCxnSpPr>
          <p:spPr bwMode="auto">
            <a:xfrm flipV="1">
              <a:off x="967509"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0" name="Straight Arrow Connector 19">
              <a:extLst>
                <a:ext uri="{FF2B5EF4-FFF2-40B4-BE49-F238E27FC236}">
                  <a16:creationId xmlns:a16="http://schemas.microsoft.com/office/drawing/2014/main" id="{4E1327A0-4FDA-819B-DC04-BEC0E4BDA114}"/>
                </a:ext>
              </a:extLst>
            </p:cNvPr>
            <p:cNvCxnSpPr>
              <a:cxnSpLocks/>
            </p:cNvCxnSpPr>
            <p:nvPr/>
          </p:nvCxnSpPr>
          <p:spPr bwMode="auto">
            <a:xfrm>
              <a:off x="1511660" y="258709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E38F789C-A519-A1C3-3ABF-48972F05B3E4}"/>
                </a:ext>
              </a:extLst>
            </p:cNvPr>
            <p:cNvCxnSpPr>
              <a:cxnSpLocks/>
            </p:cNvCxnSpPr>
            <p:nvPr/>
          </p:nvCxnSpPr>
          <p:spPr bwMode="auto">
            <a:xfrm>
              <a:off x="1475656" y="4462019"/>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4CFC0B37-371D-BF5C-A5F4-AF5A99577587}"/>
                </a:ext>
              </a:extLst>
            </p:cNvPr>
            <p:cNvCxnSpPr>
              <a:cxnSpLocks/>
            </p:cNvCxnSpPr>
            <p:nvPr/>
          </p:nvCxnSpPr>
          <p:spPr bwMode="auto">
            <a:xfrm>
              <a:off x="1013403" y="2348880"/>
              <a:ext cx="42903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10EB8427-37A3-DD00-32A2-2D092E8F4DEE}"/>
                </a:ext>
              </a:extLst>
            </p:cNvPr>
            <p:cNvCxnSpPr>
              <a:cxnSpLocks/>
            </p:cNvCxnSpPr>
            <p:nvPr/>
          </p:nvCxnSpPr>
          <p:spPr bwMode="auto">
            <a:xfrm flipH="1">
              <a:off x="937556" y="5409220"/>
              <a:ext cx="466092"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D139EC66-A486-1014-ECC8-9544AEFE7C16}"/>
                </a:ext>
              </a:extLst>
            </p:cNvPr>
            <p:cNvCxnSpPr/>
            <p:nvPr/>
          </p:nvCxnSpPr>
          <p:spPr bwMode="auto">
            <a:xfrm flipV="1">
              <a:off x="1115616" y="2950717"/>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F25B06FA-9F60-F466-156B-9AABE8272B7F}"/>
                </a:ext>
              </a:extLst>
            </p:cNvPr>
            <p:cNvCxnSpPr/>
            <p:nvPr/>
          </p:nvCxnSpPr>
          <p:spPr bwMode="auto">
            <a:xfrm flipV="1">
              <a:off x="1115616" y="4041068"/>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EBECE591-86CD-7FC4-867C-221A531F63E7}"/>
                </a:ext>
              </a:extLst>
            </p:cNvPr>
            <p:cNvCxnSpPr>
              <a:cxnSpLocks/>
            </p:cNvCxnSpPr>
            <p:nvPr/>
          </p:nvCxnSpPr>
          <p:spPr bwMode="auto">
            <a:xfrm>
              <a:off x="1366593" y="2900903"/>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0571412B-1306-74D6-49F3-8CD8891357EE}"/>
                </a:ext>
              </a:extLst>
            </p:cNvPr>
            <p:cNvCxnSpPr>
              <a:cxnSpLocks/>
            </p:cNvCxnSpPr>
            <p:nvPr/>
          </p:nvCxnSpPr>
          <p:spPr bwMode="auto">
            <a:xfrm>
              <a:off x="1367643" y="404773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D73D48FF-57D4-DAB0-07A7-A19C1754B64E}"/>
                </a:ext>
              </a:extLst>
            </p:cNvPr>
            <p:cNvCxnSpPr>
              <a:cxnSpLocks/>
            </p:cNvCxnSpPr>
            <p:nvPr/>
          </p:nvCxnSpPr>
          <p:spPr bwMode="auto">
            <a:xfrm flipH="1">
              <a:off x="1125520" y="5229200"/>
              <a:ext cx="21406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60" name="Straight Arrow Connector 59">
              <a:extLst>
                <a:ext uri="{FF2B5EF4-FFF2-40B4-BE49-F238E27FC236}">
                  <a16:creationId xmlns:a16="http://schemas.microsoft.com/office/drawing/2014/main" id="{279C51A8-29D7-8D06-AFCA-21879BD784C9}"/>
                </a:ext>
              </a:extLst>
            </p:cNvPr>
            <p:cNvCxnSpPr>
              <a:cxnSpLocks/>
            </p:cNvCxnSpPr>
            <p:nvPr/>
          </p:nvCxnSpPr>
          <p:spPr bwMode="auto">
            <a:xfrm>
              <a:off x="1086805" y="2509589"/>
              <a:ext cx="282233"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grpSp>
        <p:nvGrpSpPr>
          <p:cNvPr id="64" name="Group 63">
            <a:extLst>
              <a:ext uri="{FF2B5EF4-FFF2-40B4-BE49-F238E27FC236}">
                <a16:creationId xmlns:a16="http://schemas.microsoft.com/office/drawing/2014/main" id="{E4EBDD8F-33A0-0B48-03C0-F04F7A79A601}"/>
              </a:ext>
            </a:extLst>
          </p:cNvPr>
          <p:cNvGrpSpPr/>
          <p:nvPr/>
        </p:nvGrpSpPr>
        <p:grpSpPr>
          <a:xfrm>
            <a:off x="1895393" y="2280481"/>
            <a:ext cx="736281" cy="3204356"/>
            <a:chOff x="863587" y="2276872"/>
            <a:chExt cx="736281" cy="3204356"/>
          </a:xfrm>
        </p:grpSpPr>
        <p:sp>
          <p:nvSpPr>
            <p:cNvPr id="68" name="Rectangle 67">
              <a:extLst>
                <a:ext uri="{FF2B5EF4-FFF2-40B4-BE49-F238E27FC236}">
                  <a16:creationId xmlns:a16="http://schemas.microsoft.com/office/drawing/2014/main" id="{7C352548-560D-0729-2EF1-1E15314579CB}"/>
                </a:ext>
              </a:extLst>
            </p:cNvPr>
            <p:cNvSpPr/>
            <p:nvPr/>
          </p:nvSpPr>
          <p:spPr bwMode="auto">
            <a:xfrm>
              <a:off x="863587" y="2276872"/>
              <a:ext cx="726849"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9" name="Isosceles Triangle 68">
              <a:extLst>
                <a:ext uri="{FF2B5EF4-FFF2-40B4-BE49-F238E27FC236}">
                  <a16:creationId xmlns:a16="http://schemas.microsoft.com/office/drawing/2014/main" id="{7C2D1E8E-84E8-8500-8120-8976B35CD183}"/>
                </a:ext>
              </a:extLst>
            </p:cNvPr>
            <p:cNvSpPr/>
            <p:nvPr/>
          </p:nvSpPr>
          <p:spPr bwMode="auto">
            <a:xfrm>
              <a:off x="868050" y="4966748"/>
              <a:ext cx="731818" cy="514480"/>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71" name="Isosceles Triangle 70">
              <a:extLst>
                <a:ext uri="{FF2B5EF4-FFF2-40B4-BE49-F238E27FC236}">
                  <a16:creationId xmlns:a16="http://schemas.microsoft.com/office/drawing/2014/main" id="{4A6068A8-6235-6680-CB6B-5908C78BE7C0}"/>
                </a:ext>
              </a:extLst>
            </p:cNvPr>
            <p:cNvSpPr/>
            <p:nvPr/>
          </p:nvSpPr>
          <p:spPr bwMode="auto">
            <a:xfrm rot="10800000">
              <a:off x="863588" y="2276872"/>
              <a:ext cx="726846" cy="576064"/>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72" name="Straight Connector 71">
              <a:extLst>
                <a:ext uri="{FF2B5EF4-FFF2-40B4-BE49-F238E27FC236}">
                  <a16:creationId xmlns:a16="http://schemas.microsoft.com/office/drawing/2014/main" id="{8C178D92-7EA8-E343-6A11-DACDA5B856C2}"/>
                </a:ext>
              </a:extLst>
            </p:cNvPr>
            <p:cNvCxnSpPr>
              <a:cxnSpLocks/>
              <a:endCxn id="69" idx="0"/>
            </p:cNvCxnSpPr>
            <p:nvPr/>
          </p:nvCxnSpPr>
          <p:spPr bwMode="auto">
            <a:xfrm>
              <a:off x="1227922" y="2852936"/>
              <a:ext cx="6037" cy="2113812"/>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74" name="Straight Arrow Connector 73">
              <a:extLst>
                <a:ext uri="{FF2B5EF4-FFF2-40B4-BE49-F238E27FC236}">
                  <a16:creationId xmlns:a16="http://schemas.microsoft.com/office/drawing/2014/main" id="{3AB7AC27-75E3-A2F6-8632-C99990A45205}"/>
                </a:ext>
              </a:extLst>
            </p:cNvPr>
            <p:cNvCxnSpPr>
              <a:cxnSpLocks/>
            </p:cNvCxnSpPr>
            <p:nvPr/>
          </p:nvCxnSpPr>
          <p:spPr bwMode="auto">
            <a:xfrm flipV="1">
              <a:off x="971600"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5" name="Straight Arrow Connector 74">
              <a:extLst>
                <a:ext uri="{FF2B5EF4-FFF2-40B4-BE49-F238E27FC236}">
                  <a16:creationId xmlns:a16="http://schemas.microsoft.com/office/drawing/2014/main" id="{9BDF8A2D-8C5B-7C54-50E8-212C172F6251}"/>
                </a:ext>
              </a:extLst>
            </p:cNvPr>
            <p:cNvCxnSpPr>
              <a:cxnSpLocks/>
            </p:cNvCxnSpPr>
            <p:nvPr/>
          </p:nvCxnSpPr>
          <p:spPr bwMode="auto">
            <a:xfrm>
              <a:off x="1511660" y="3532494"/>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37324258-D7D6-B4D4-EECA-03C77A76FC4E}"/>
                </a:ext>
              </a:extLst>
            </p:cNvPr>
            <p:cNvCxnSpPr/>
            <p:nvPr/>
          </p:nvCxnSpPr>
          <p:spPr bwMode="auto">
            <a:xfrm flipV="1">
              <a:off x="971600"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7" name="Straight Arrow Connector 76">
              <a:extLst>
                <a:ext uri="{FF2B5EF4-FFF2-40B4-BE49-F238E27FC236}">
                  <a16:creationId xmlns:a16="http://schemas.microsoft.com/office/drawing/2014/main" id="{49C2EBA1-B436-D889-5564-DA125E3D89D5}"/>
                </a:ext>
              </a:extLst>
            </p:cNvPr>
            <p:cNvCxnSpPr/>
            <p:nvPr/>
          </p:nvCxnSpPr>
          <p:spPr bwMode="auto">
            <a:xfrm flipV="1">
              <a:off x="971600"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9" name="Straight Arrow Connector 78">
              <a:extLst>
                <a:ext uri="{FF2B5EF4-FFF2-40B4-BE49-F238E27FC236}">
                  <a16:creationId xmlns:a16="http://schemas.microsoft.com/office/drawing/2014/main" id="{6587E45A-5C19-EB17-2403-A638968BA41E}"/>
                </a:ext>
              </a:extLst>
            </p:cNvPr>
            <p:cNvCxnSpPr/>
            <p:nvPr/>
          </p:nvCxnSpPr>
          <p:spPr bwMode="auto">
            <a:xfrm flipV="1">
              <a:off x="967509"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0" name="Straight Arrow Connector 79">
              <a:extLst>
                <a:ext uri="{FF2B5EF4-FFF2-40B4-BE49-F238E27FC236}">
                  <a16:creationId xmlns:a16="http://schemas.microsoft.com/office/drawing/2014/main" id="{27B3FEB4-100D-89CB-E341-85E9412388B2}"/>
                </a:ext>
              </a:extLst>
            </p:cNvPr>
            <p:cNvCxnSpPr>
              <a:cxnSpLocks/>
            </p:cNvCxnSpPr>
            <p:nvPr/>
          </p:nvCxnSpPr>
          <p:spPr bwMode="auto">
            <a:xfrm>
              <a:off x="1511660" y="258709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1" name="Straight Arrow Connector 80">
              <a:extLst>
                <a:ext uri="{FF2B5EF4-FFF2-40B4-BE49-F238E27FC236}">
                  <a16:creationId xmlns:a16="http://schemas.microsoft.com/office/drawing/2014/main" id="{23C350C6-04C4-1EE2-C18C-A7BCA44826CE}"/>
                </a:ext>
              </a:extLst>
            </p:cNvPr>
            <p:cNvCxnSpPr>
              <a:cxnSpLocks/>
            </p:cNvCxnSpPr>
            <p:nvPr/>
          </p:nvCxnSpPr>
          <p:spPr bwMode="auto">
            <a:xfrm>
              <a:off x="1475656" y="4462019"/>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4" name="Straight Arrow Connector 83">
              <a:extLst>
                <a:ext uri="{FF2B5EF4-FFF2-40B4-BE49-F238E27FC236}">
                  <a16:creationId xmlns:a16="http://schemas.microsoft.com/office/drawing/2014/main" id="{771C4E9C-55DD-AB6F-DDB5-A149EE80207C}"/>
                </a:ext>
              </a:extLst>
            </p:cNvPr>
            <p:cNvCxnSpPr>
              <a:cxnSpLocks/>
            </p:cNvCxnSpPr>
            <p:nvPr/>
          </p:nvCxnSpPr>
          <p:spPr bwMode="auto">
            <a:xfrm>
              <a:off x="1013403" y="2348880"/>
              <a:ext cx="42903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5" name="Straight Arrow Connector 84">
              <a:extLst>
                <a:ext uri="{FF2B5EF4-FFF2-40B4-BE49-F238E27FC236}">
                  <a16:creationId xmlns:a16="http://schemas.microsoft.com/office/drawing/2014/main" id="{E1E2FFCC-FAEA-9EAD-271B-15C6D85CCF82}"/>
                </a:ext>
              </a:extLst>
            </p:cNvPr>
            <p:cNvCxnSpPr>
              <a:cxnSpLocks/>
            </p:cNvCxnSpPr>
            <p:nvPr/>
          </p:nvCxnSpPr>
          <p:spPr bwMode="auto">
            <a:xfrm flipH="1">
              <a:off x="937556" y="5409220"/>
              <a:ext cx="466092"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3" name="Straight Arrow Connector 102">
              <a:extLst>
                <a:ext uri="{FF2B5EF4-FFF2-40B4-BE49-F238E27FC236}">
                  <a16:creationId xmlns:a16="http://schemas.microsoft.com/office/drawing/2014/main" id="{9B0808EC-61E7-4A40-AEF5-79EE597AB927}"/>
                </a:ext>
              </a:extLst>
            </p:cNvPr>
            <p:cNvCxnSpPr/>
            <p:nvPr/>
          </p:nvCxnSpPr>
          <p:spPr bwMode="auto">
            <a:xfrm flipV="1">
              <a:off x="1115616" y="2950717"/>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4" name="Straight Arrow Connector 103">
              <a:extLst>
                <a:ext uri="{FF2B5EF4-FFF2-40B4-BE49-F238E27FC236}">
                  <a16:creationId xmlns:a16="http://schemas.microsoft.com/office/drawing/2014/main" id="{AC7FCB9C-41E5-55FF-4A2F-902EE30A0DC4}"/>
                </a:ext>
              </a:extLst>
            </p:cNvPr>
            <p:cNvCxnSpPr/>
            <p:nvPr/>
          </p:nvCxnSpPr>
          <p:spPr bwMode="auto">
            <a:xfrm flipV="1">
              <a:off x="1115616" y="4041068"/>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5" name="Straight Arrow Connector 104">
              <a:extLst>
                <a:ext uri="{FF2B5EF4-FFF2-40B4-BE49-F238E27FC236}">
                  <a16:creationId xmlns:a16="http://schemas.microsoft.com/office/drawing/2014/main" id="{4F9D4784-EE48-B70A-335F-785F59B5211A}"/>
                </a:ext>
              </a:extLst>
            </p:cNvPr>
            <p:cNvCxnSpPr>
              <a:cxnSpLocks/>
            </p:cNvCxnSpPr>
            <p:nvPr/>
          </p:nvCxnSpPr>
          <p:spPr bwMode="auto">
            <a:xfrm>
              <a:off x="1366593" y="2900903"/>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6" name="Straight Arrow Connector 105">
              <a:extLst>
                <a:ext uri="{FF2B5EF4-FFF2-40B4-BE49-F238E27FC236}">
                  <a16:creationId xmlns:a16="http://schemas.microsoft.com/office/drawing/2014/main" id="{0F3DE913-CAB9-BCA3-CD0D-D3F7F6702B04}"/>
                </a:ext>
              </a:extLst>
            </p:cNvPr>
            <p:cNvCxnSpPr>
              <a:cxnSpLocks/>
            </p:cNvCxnSpPr>
            <p:nvPr/>
          </p:nvCxnSpPr>
          <p:spPr bwMode="auto">
            <a:xfrm>
              <a:off x="1367643" y="404773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4" name="Straight Arrow Connector 113">
              <a:extLst>
                <a:ext uri="{FF2B5EF4-FFF2-40B4-BE49-F238E27FC236}">
                  <a16:creationId xmlns:a16="http://schemas.microsoft.com/office/drawing/2014/main" id="{DCFA9617-02CE-B608-81A7-70D3B5470558}"/>
                </a:ext>
              </a:extLst>
            </p:cNvPr>
            <p:cNvCxnSpPr>
              <a:cxnSpLocks/>
            </p:cNvCxnSpPr>
            <p:nvPr/>
          </p:nvCxnSpPr>
          <p:spPr bwMode="auto">
            <a:xfrm flipH="1">
              <a:off x="1125520" y="5229200"/>
              <a:ext cx="21406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6" name="Straight Arrow Connector 115">
              <a:extLst>
                <a:ext uri="{FF2B5EF4-FFF2-40B4-BE49-F238E27FC236}">
                  <a16:creationId xmlns:a16="http://schemas.microsoft.com/office/drawing/2014/main" id="{6341B2ED-0DD1-9973-70E5-E6810E28D091}"/>
                </a:ext>
              </a:extLst>
            </p:cNvPr>
            <p:cNvCxnSpPr>
              <a:cxnSpLocks/>
            </p:cNvCxnSpPr>
            <p:nvPr/>
          </p:nvCxnSpPr>
          <p:spPr bwMode="auto">
            <a:xfrm>
              <a:off x="1086805" y="2509589"/>
              <a:ext cx="282233"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cxnSp>
        <p:nvCxnSpPr>
          <p:cNvPr id="124" name="Straight Connector 123">
            <a:extLst>
              <a:ext uri="{FF2B5EF4-FFF2-40B4-BE49-F238E27FC236}">
                <a16:creationId xmlns:a16="http://schemas.microsoft.com/office/drawing/2014/main" id="{C9372065-DA1F-1FA3-7391-52FF542FD728}"/>
              </a:ext>
            </a:extLst>
          </p:cNvPr>
          <p:cNvCxnSpPr>
            <a:cxnSpLocks/>
          </p:cNvCxnSpPr>
          <p:nvPr/>
        </p:nvCxnSpPr>
        <p:spPr bwMode="auto">
          <a:xfrm>
            <a:off x="4481072" y="2244903"/>
            <a:ext cx="67731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5" name="Straight Connector 124">
            <a:extLst>
              <a:ext uri="{FF2B5EF4-FFF2-40B4-BE49-F238E27FC236}">
                <a16:creationId xmlns:a16="http://schemas.microsoft.com/office/drawing/2014/main" id="{14D030FD-DD6F-ECFE-C4B7-9ACD89A04D07}"/>
              </a:ext>
            </a:extLst>
          </p:cNvPr>
          <p:cNvCxnSpPr>
            <a:cxnSpLocks/>
          </p:cNvCxnSpPr>
          <p:nvPr/>
        </p:nvCxnSpPr>
        <p:spPr bwMode="auto">
          <a:xfrm>
            <a:off x="4145808" y="5449259"/>
            <a:ext cx="1012574"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26" name="TextBox 125">
            <a:extLst>
              <a:ext uri="{FF2B5EF4-FFF2-40B4-BE49-F238E27FC236}">
                <a16:creationId xmlns:a16="http://schemas.microsoft.com/office/drawing/2014/main" id="{97C9388E-AC0C-21D8-6385-BEE839E44A6E}"/>
              </a:ext>
            </a:extLst>
          </p:cNvPr>
          <p:cNvSpPr txBox="1"/>
          <p:nvPr/>
        </p:nvSpPr>
        <p:spPr>
          <a:xfrm>
            <a:off x="4258281" y="1731555"/>
            <a:ext cx="900100" cy="369332"/>
          </a:xfrm>
          <a:prstGeom prst="rect">
            <a:avLst/>
          </a:prstGeom>
          <a:noFill/>
        </p:spPr>
        <p:txBody>
          <a:bodyPr wrap="square" rtlCol="0">
            <a:spAutoFit/>
          </a:bodyPr>
          <a:lstStyle/>
          <a:p>
            <a:r>
              <a:rPr lang="en-US" dirty="0">
                <a:latin typeface="Trebuchet MS" panose="020B0603020202020204" pitchFamily="34" charset="0"/>
              </a:rPr>
              <a:t>matrix</a:t>
            </a:r>
          </a:p>
        </p:txBody>
      </p:sp>
      <p:sp>
        <p:nvSpPr>
          <p:cNvPr id="130" name="TextBox 129">
            <a:extLst>
              <a:ext uri="{FF2B5EF4-FFF2-40B4-BE49-F238E27FC236}">
                <a16:creationId xmlns:a16="http://schemas.microsoft.com/office/drawing/2014/main" id="{CFBDE35F-FC7D-6A9E-1243-3D06BD10390C}"/>
              </a:ext>
            </a:extLst>
          </p:cNvPr>
          <p:cNvSpPr txBox="1"/>
          <p:nvPr/>
        </p:nvSpPr>
        <p:spPr>
          <a:xfrm>
            <a:off x="4757870" y="1475083"/>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131" name="Arrow: Down 130">
            <a:extLst>
              <a:ext uri="{FF2B5EF4-FFF2-40B4-BE49-F238E27FC236}">
                <a16:creationId xmlns:a16="http://schemas.microsoft.com/office/drawing/2014/main" id="{23C76E12-2F3A-C979-ECF2-A7A85D8AF8FD}"/>
              </a:ext>
            </a:extLst>
          </p:cNvPr>
          <p:cNvSpPr/>
          <p:nvPr/>
        </p:nvSpPr>
        <p:spPr bwMode="auto">
          <a:xfrm>
            <a:off x="5158381" y="1835237"/>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32" name="Arrow: Down 131">
            <a:extLst>
              <a:ext uri="{FF2B5EF4-FFF2-40B4-BE49-F238E27FC236}">
                <a16:creationId xmlns:a16="http://schemas.microsoft.com/office/drawing/2014/main" id="{CB6852F3-06CE-979F-2461-483588963FAC}"/>
              </a:ext>
            </a:extLst>
          </p:cNvPr>
          <p:cNvSpPr/>
          <p:nvPr/>
        </p:nvSpPr>
        <p:spPr bwMode="auto">
          <a:xfrm>
            <a:off x="3992724" y="1830178"/>
            <a:ext cx="148107" cy="324490"/>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33" name="Oval 132">
            <a:extLst>
              <a:ext uri="{FF2B5EF4-FFF2-40B4-BE49-F238E27FC236}">
                <a16:creationId xmlns:a16="http://schemas.microsoft.com/office/drawing/2014/main" id="{B5ABFE3E-3F12-9EE8-13F6-4F579821270F}"/>
              </a:ext>
            </a:extLst>
          </p:cNvPr>
          <p:cNvSpPr/>
          <p:nvPr/>
        </p:nvSpPr>
        <p:spPr bwMode="auto">
          <a:xfrm>
            <a:off x="5621966" y="3309254"/>
            <a:ext cx="396044" cy="369332"/>
          </a:xfrm>
          <a:prstGeom prst="ellips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34" name="Straight Connector 133">
            <a:extLst>
              <a:ext uri="{FF2B5EF4-FFF2-40B4-BE49-F238E27FC236}">
                <a16:creationId xmlns:a16="http://schemas.microsoft.com/office/drawing/2014/main" id="{8DCF5B5E-F716-E069-2D6A-3710E769C462}"/>
              </a:ext>
            </a:extLst>
          </p:cNvPr>
          <p:cNvCxnSpPr>
            <a:stCxn id="133" idx="1"/>
            <a:endCxn id="133" idx="5"/>
          </p:cNvCxnSpPr>
          <p:nvPr/>
        </p:nvCxnSpPr>
        <p:spPr bwMode="auto">
          <a:xfrm>
            <a:off x="5679965" y="3363341"/>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35" name="Straight Connector 134">
            <a:extLst>
              <a:ext uri="{FF2B5EF4-FFF2-40B4-BE49-F238E27FC236}">
                <a16:creationId xmlns:a16="http://schemas.microsoft.com/office/drawing/2014/main" id="{C1D5B69F-D3B1-1DA4-409F-E9800D503905}"/>
              </a:ext>
            </a:extLst>
          </p:cNvPr>
          <p:cNvCxnSpPr>
            <a:stCxn id="133" idx="7"/>
            <a:endCxn id="133" idx="3"/>
          </p:cNvCxnSpPr>
          <p:nvPr/>
        </p:nvCxnSpPr>
        <p:spPr bwMode="auto">
          <a:xfrm flipH="1">
            <a:off x="5679965" y="3363341"/>
            <a:ext cx="280046" cy="261158"/>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2" name="TextBox 141">
            <a:extLst>
              <a:ext uri="{FF2B5EF4-FFF2-40B4-BE49-F238E27FC236}">
                <a16:creationId xmlns:a16="http://schemas.microsoft.com/office/drawing/2014/main" id="{699DAD6F-CAEE-7C3E-E972-56BB69EC5F7E}"/>
              </a:ext>
            </a:extLst>
          </p:cNvPr>
          <p:cNvSpPr txBox="1"/>
          <p:nvPr/>
        </p:nvSpPr>
        <p:spPr>
          <a:xfrm>
            <a:off x="5518239" y="3750593"/>
            <a:ext cx="1152128" cy="369332"/>
          </a:xfrm>
          <a:prstGeom prst="rect">
            <a:avLst/>
          </a:prstGeom>
          <a:noFill/>
        </p:spPr>
        <p:txBody>
          <a:bodyPr wrap="square" rtlCol="0">
            <a:spAutoFit/>
          </a:bodyPr>
          <a:lstStyle/>
          <a:p>
            <a:r>
              <a:rPr lang="en-US" dirty="0">
                <a:latin typeface="Trebuchet MS" panose="020B0603020202020204" pitchFamily="34" charset="0"/>
              </a:rPr>
              <a:t>B, dB/dt</a:t>
            </a:r>
          </a:p>
        </p:txBody>
      </p:sp>
      <p:sp>
        <p:nvSpPr>
          <p:cNvPr id="143" name="TextBox 142">
            <a:extLst>
              <a:ext uri="{FF2B5EF4-FFF2-40B4-BE49-F238E27FC236}">
                <a16:creationId xmlns:a16="http://schemas.microsoft.com/office/drawing/2014/main" id="{6EF2F5FC-F309-98FD-E42C-1646F3874FBA}"/>
              </a:ext>
            </a:extLst>
          </p:cNvPr>
          <p:cNvSpPr txBox="1"/>
          <p:nvPr/>
        </p:nvSpPr>
        <p:spPr>
          <a:xfrm>
            <a:off x="3858147" y="5521267"/>
            <a:ext cx="1878632" cy="646331"/>
          </a:xfrm>
          <a:prstGeom prst="rect">
            <a:avLst/>
          </a:prstGeom>
          <a:noFill/>
        </p:spPr>
        <p:txBody>
          <a:bodyPr wrap="square" rtlCol="0">
            <a:spAutoFit/>
          </a:bodyPr>
          <a:lstStyle/>
          <a:p>
            <a:r>
              <a:rPr lang="en-US" dirty="0">
                <a:latin typeface="Trebuchet MS" panose="020B0603020202020204" pitchFamily="34" charset="0"/>
              </a:rPr>
              <a:t>Slow ramping, hysteresis only</a:t>
            </a:r>
          </a:p>
        </p:txBody>
      </p:sp>
      <p:grpSp>
        <p:nvGrpSpPr>
          <p:cNvPr id="144" name="Group 143">
            <a:extLst>
              <a:ext uri="{FF2B5EF4-FFF2-40B4-BE49-F238E27FC236}">
                <a16:creationId xmlns:a16="http://schemas.microsoft.com/office/drawing/2014/main" id="{D2765316-9DB8-7202-2EF1-D5C2AFEF9765}"/>
              </a:ext>
            </a:extLst>
          </p:cNvPr>
          <p:cNvGrpSpPr/>
          <p:nvPr/>
        </p:nvGrpSpPr>
        <p:grpSpPr>
          <a:xfrm>
            <a:off x="3754225" y="2244903"/>
            <a:ext cx="726849" cy="3204356"/>
            <a:chOff x="863587" y="2276872"/>
            <a:chExt cx="726849" cy="3204356"/>
          </a:xfrm>
        </p:grpSpPr>
        <p:sp>
          <p:nvSpPr>
            <p:cNvPr id="145" name="Rectangle 144">
              <a:extLst>
                <a:ext uri="{FF2B5EF4-FFF2-40B4-BE49-F238E27FC236}">
                  <a16:creationId xmlns:a16="http://schemas.microsoft.com/office/drawing/2014/main" id="{D269976B-39B0-CD31-61E1-36A2733D3E02}"/>
                </a:ext>
              </a:extLst>
            </p:cNvPr>
            <p:cNvSpPr/>
            <p:nvPr/>
          </p:nvSpPr>
          <p:spPr bwMode="auto">
            <a:xfrm>
              <a:off x="863587" y="2276872"/>
              <a:ext cx="726849"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49" name="Straight Arrow Connector 148">
              <a:extLst>
                <a:ext uri="{FF2B5EF4-FFF2-40B4-BE49-F238E27FC236}">
                  <a16:creationId xmlns:a16="http://schemas.microsoft.com/office/drawing/2014/main" id="{CF190AC8-775D-8B14-CA9A-8F169E1FA903}"/>
                </a:ext>
              </a:extLst>
            </p:cNvPr>
            <p:cNvCxnSpPr>
              <a:cxnSpLocks/>
            </p:cNvCxnSpPr>
            <p:nvPr/>
          </p:nvCxnSpPr>
          <p:spPr bwMode="auto">
            <a:xfrm flipV="1">
              <a:off x="971600" y="3429000"/>
              <a:ext cx="0" cy="91391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1" name="Straight Arrow Connector 150">
              <a:extLst>
                <a:ext uri="{FF2B5EF4-FFF2-40B4-BE49-F238E27FC236}">
                  <a16:creationId xmlns:a16="http://schemas.microsoft.com/office/drawing/2014/main" id="{5BCCB9A7-C690-B03E-1164-878CBC49A177}"/>
                </a:ext>
              </a:extLst>
            </p:cNvPr>
            <p:cNvCxnSpPr/>
            <p:nvPr/>
          </p:nvCxnSpPr>
          <p:spPr bwMode="auto">
            <a:xfrm flipV="1">
              <a:off x="971600" y="3429000"/>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2" name="Straight Arrow Connector 151">
              <a:extLst>
                <a:ext uri="{FF2B5EF4-FFF2-40B4-BE49-F238E27FC236}">
                  <a16:creationId xmlns:a16="http://schemas.microsoft.com/office/drawing/2014/main" id="{43125EF5-B9A2-B0A7-EBD0-014C8BD9B0DE}"/>
                </a:ext>
              </a:extLst>
            </p:cNvPr>
            <p:cNvCxnSpPr/>
            <p:nvPr/>
          </p:nvCxnSpPr>
          <p:spPr bwMode="auto">
            <a:xfrm flipV="1">
              <a:off x="971600" y="4437112"/>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3" name="Straight Arrow Connector 152">
              <a:extLst>
                <a:ext uri="{FF2B5EF4-FFF2-40B4-BE49-F238E27FC236}">
                  <a16:creationId xmlns:a16="http://schemas.microsoft.com/office/drawing/2014/main" id="{18978893-5848-64A2-3935-965C16832F44}"/>
                </a:ext>
              </a:extLst>
            </p:cNvPr>
            <p:cNvCxnSpPr/>
            <p:nvPr/>
          </p:nvCxnSpPr>
          <p:spPr bwMode="auto">
            <a:xfrm flipV="1">
              <a:off x="967509" y="2564904"/>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6" name="Straight Arrow Connector 155">
              <a:extLst>
                <a:ext uri="{FF2B5EF4-FFF2-40B4-BE49-F238E27FC236}">
                  <a16:creationId xmlns:a16="http://schemas.microsoft.com/office/drawing/2014/main" id="{39C900FD-C6AC-AEED-41B8-562F8206F15C}"/>
                </a:ext>
              </a:extLst>
            </p:cNvPr>
            <p:cNvCxnSpPr>
              <a:cxnSpLocks/>
            </p:cNvCxnSpPr>
            <p:nvPr/>
          </p:nvCxnSpPr>
          <p:spPr bwMode="auto">
            <a:xfrm>
              <a:off x="1013403" y="2348880"/>
              <a:ext cx="42903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7" name="Straight Arrow Connector 156">
              <a:extLst>
                <a:ext uri="{FF2B5EF4-FFF2-40B4-BE49-F238E27FC236}">
                  <a16:creationId xmlns:a16="http://schemas.microsoft.com/office/drawing/2014/main" id="{F482059B-445C-D1B1-D323-417BAFCED3AF}"/>
                </a:ext>
              </a:extLst>
            </p:cNvPr>
            <p:cNvCxnSpPr>
              <a:cxnSpLocks/>
            </p:cNvCxnSpPr>
            <p:nvPr/>
          </p:nvCxnSpPr>
          <p:spPr bwMode="auto">
            <a:xfrm flipH="1">
              <a:off x="937556" y="5409220"/>
              <a:ext cx="466092"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8" name="Straight Arrow Connector 157">
              <a:extLst>
                <a:ext uri="{FF2B5EF4-FFF2-40B4-BE49-F238E27FC236}">
                  <a16:creationId xmlns:a16="http://schemas.microsoft.com/office/drawing/2014/main" id="{BC879DB3-2C94-F18A-2FC0-CB1BDE152095}"/>
                </a:ext>
              </a:extLst>
            </p:cNvPr>
            <p:cNvCxnSpPr/>
            <p:nvPr/>
          </p:nvCxnSpPr>
          <p:spPr bwMode="auto">
            <a:xfrm flipV="1">
              <a:off x="1115616" y="2950717"/>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9" name="Straight Arrow Connector 158">
              <a:extLst>
                <a:ext uri="{FF2B5EF4-FFF2-40B4-BE49-F238E27FC236}">
                  <a16:creationId xmlns:a16="http://schemas.microsoft.com/office/drawing/2014/main" id="{91DDA5BA-3633-0546-79AE-A5DCCE6CEC09}"/>
                </a:ext>
              </a:extLst>
            </p:cNvPr>
            <p:cNvCxnSpPr/>
            <p:nvPr/>
          </p:nvCxnSpPr>
          <p:spPr bwMode="auto">
            <a:xfrm flipV="1">
              <a:off x="1115616" y="4041068"/>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2" name="Straight Arrow Connector 161">
              <a:extLst>
                <a:ext uri="{FF2B5EF4-FFF2-40B4-BE49-F238E27FC236}">
                  <a16:creationId xmlns:a16="http://schemas.microsoft.com/office/drawing/2014/main" id="{9F86C1A0-26BC-59CF-7108-BA7BB69BF061}"/>
                </a:ext>
              </a:extLst>
            </p:cNvPr>
            <p:cNvCxnSpPr>
              <a:cxnSpLocks/>
            </p:cNvCxnSpPr>
            <p:nvPr/>
          </p:nvCxnSpPr>
          <p:spPr bwMode="auto">
            <a:xfrm flipH="1">
              <a:off x="1125520" y="5229200"/>
              <a:ext cx="21406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3" name="Straight Arrow Connector 162">
              <a:extLst>
                <a:ext uri="{FF2B5EF4-FFF2-40B4-BE49-F238E27FC236}">
                  <a16:creationId xmlns:a16="http://schemas.microsoft.com/office/drawing/2014/main" id="{92F48E49-134C-6114-219E-B17AD838C474}"/>
                </a:ext>
              </a:extLst>
            </p:cNvPr>
            <p:cNvCxnSpPr>
              <a:cxnSpLocks/>
            </p:cNvCxnSpPr>
            <p:nvPr/>
          </p:nvCxnSpPr>
          <p:spPr bwMode="auto">
            <a:xfrm>
              <a:off x="1086805" y="2509589"/>
              <a:ext cx="282233"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grpSp>
        <p:nvGrpSpPr>
          <p:cNvPr id="164" name="Group 163">
            <a:extLst>
              <a:ext uri="{FF2B5EF4-FFF2-40B4-BE49-F238E27FC236}">
                <a16:creationId xmlns:a16="http://schemas.microsoft.com/office/drawing/2014/main" id="{9B74FD7F-9E64-ABA4-D062-73C0AC9B434B}"/>
              </a:ext>
            </a:extLst>
          </p:cNvPr>
          <p:cNvGrpSpPr/>
          <p:nvPr/>
        </p:nvGrpSpPr>
        <p:grpSpPr>
          <a:xfrm>
            <a:off x="4786031" y="2248512"/>
            <a:ext cx="726849" cy="3204356"/>
            <a:chOff x="863587" y="2276872"/>
            <a:chExt cx="726849" cy="3204356"/>
          </a:xfrm>
        </p:grpSpPr>
        <p:sp>
          <p:nvSpPr>
            <p:cNvPr id="165" name="Rectangle 164">
              <a:extLst>
                <a:ext uri="{FF2B5EF4-FFF2-40B4-BE49-F238E27FC236}">
                  <a16:creationId xmlns:a16="http://schemas.microsoft.com/office/drawing/2014/main" id="{5500A001-D72F-3935-F2A1-8EF766F20B8C}"/>
                </a:ext>
              </a:extLst>
            </p:cNvPr>
            <p:cNvSpPr/>
            <p:nvPr/>
          </p:nvSpPr>
          <p:spPr bwMode="auto">
            <a:xfrm>
              <a:off x="863587" y="2276872"/>
              <a:ext cx="726849" cy="3204356"/>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70" name="Straight Arrow Connector 169">
              <a:extLst>
                <a:ext uri="{FF2B5EF4-FFF2-40B4-BE49-F238E27FC236}">
                  <a16:creationId xmlns:a16="http://schemas.microsoft.com/office/drawing/2014/main" id="{0375EB7D-4E4F-6E9D-A72E-02AF4400169A}"/>
                </a:ext>
              </a:extLst>
            </p:cNvPr>
            <p:cNvCxnSpPr>
              <a:cxnSpLocks/>
            </p:cNvCxnSpPr>
            <p:nvPr/>
          </p:nvCxnSpPr>
          <p:spPr bwMode="auto">
            <a:xfrm>
              <a:off x="1511660" y="3532494"/>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4" name="Straight Arrow Connector 173">
              <a:extLst>
                <a:ext uri="{FF2B5EF4-FFF2-40B4-BE49-F238E27FC236}">
                  <a16:creationId xmlns:a16="http://schemas.microsoft.com/office/drawing/2014/main" id="{9ACCEB70-5EBD-8718-4A7D-30A8A3E03B3E}"/>
                </a:ext>
              </a:extLst>
            </p:cNvPr>
            <p:cNvCxnSpPr>
              <a:cxnSpLocks/>
            </p:cNvCxnSpPr>
            <p:nvPr/>
          </p:nvCxnSpPr>
          <p:spPr bwMode="auto">
            <a:xfrm>
              <a:off x="1511660" y="2587098"/>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5" name="Straight Arrow Connector 174">
              <a:extLst>
                <a:ext uri="{FF2B5EF4-FFF2-40B4-BE49-F238E27FC236}">
                  <a16:creationId xmlns:a16="http://schemas.microsoft.com/office/drawing/2014/main" id="{CD98046D-4105-4CB0-76CE-8015485D1B6B}"/>
                </a:ext>
              </a:extLst>
            </p:cNvPr>
            <p:cNvCxnSpPr>
              <a:cxnSpLocks/>
            </p:cNvCxnSpPr>
            <p:nvPr/>
          </p:nvCxnSpPr>
          <p:spPr bwMode="auto">
            <a:xfrm>
              <a:off x="1475656" y="4462019"/>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6" name="Straight Arrow Connector 175">
              <a:extLst>
                <a:ext uri="{FF2B5EF4-FFF2-40B4-BE49-F238E27FC236}">
                  <a16:creationId xmlns:a16="http://schemas.microsoft.com/office/drawing/2014/main" id="{62F0FD37-0BF3-1BE5-8A07-E253DFA6BFA7}"/>
                </a:ext>
              </a:extLst>
            </p:cNvPr>
            <p:cNvCxnSpPr>
              <a:cxnSpLocks/>
            </p:cNvCxnSpPr>
            <p:nvPr/>
          </p:nvCxnSpPr>
          <p:spPr bwMode="auto">
            <a:xfrm>
              <a:off x="1013403" y="2348880"/>
              <a:ext cx="42903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7" name="Straight Arrow Connector 176">
              <a:extLst>
                <a:ext uri="{FF2B5EF4-FFF2-40B4-BE49-F238E27FC236}">
                  <a16:creationId xmlns:a16="http://schemas.microsoft.com/office/drawing/2014/main" id="{5744977E-DC30-2DDE-38C1-EAD38CC7C86C}"/>
                </a:ext>
              </a:extLst>
            </p:cNvPr>
            <p:cNvCxnSpPr>
              <a:cxnSpLocks/>
            </p:cNvCxnSpPr>
            <p:nvPr/>
          </p:nvCxnSpPr>
          <p:spPr bwMode="auto">
            <a:xfrm flipH="1">
              <a:off x="937556" y="5409220"/>
              <a:ext cx="466092"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80" name="Straight Arrow Connector 179">
              <a:extLst>
                <a:ext uri="{FF2B5EF4-FFF2-40B4-BE49-F238E27FC236}">
                  <a16:creationId xmlns:a16="http://schemas.microsoft.com/office/drawing/2014/main" id="{4847A3A4-F97C-5F11-CFB1-8AE5A3F65790}"/>
                </a:ext>
              </a:extLst>
            </p:cNvPr>
            <p:cNvCxnSpPr>
              <a:cxnSpLocks/>
            </p:cNvCxnSpPr>
            <p:nvPr/>
          </p:nvCxnSpPr>
          <p:spPr bwMode="auto">
            <a:xfrm>
              <a:off x="1366593" y="2900903"/>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81" name="Straight Arrow Connector 180">
              <a:extLst>
                <a:ext uri="{FF2B5EF4-FFF2-40B4-BE49-F238E27FC236}">
                  <a16:creationId xmlns:a16="http://schemas.microsoft.com/office/drawing/2014/main" id="{75B5A2C6-9373-75B9-C520-354EFD7A4F06}"/>
                </a:ext>
              </a:extLst>
            </p:cNvPr>
            <p:cNvCxnSpPr>
              <a:cxnSpLocks/>
            </p:cNvCxnSpPr>
            <p:nvPr/>
          </p:nvCxnSpPr>
          <p:spPr bwMode="auto">
            <a:xfrm>
              <a:off x="1367643" y="4047737"/>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83" name="Straight Arrow Connector 182">
              <a:extLst>
                <a:ext uri="{FF2B5EF4-FFF2-40B4-BE49-F238E27FC236}">
                  <a16:creationId xmlns:a16="http://schemas.microsoft.com/office/drawing/2014/main" id="{9B50B18E-A9BA-6E9D-F275-626118DFF7F0}"/>
                </a:ext>
              </a:extLst>
            </p:cNvPr>
            <p:cNvCxnSpPr>
              <a:cxnSpLocks/>
            </p:cNvCxnSpPr>
            <p:nvPr/>
          </p:nvCxnSpPr>
          <p:spPr bwMode="auto">
            <a:xfrm>
              <a:off x="1086805" y="2509589"/>
              <a:ext cx="282233"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grpSp>
      <p:sp>
        <p:nvSpPr>
          <p:cNvPr id="184" name="TextBox 183">
            <a:extLst>
              <a:ext uri="{FF2B5EF4-FFF2-40B4-BE49-F238E27FC236}">
                <a16:creationId xmlns:a16="http://schemas.microsoft.com/office/drawing/2014/main" id="{8DDC5515-A9FC-F10F-8F26-C7067FFA344E}"/>
              </a:ext>
            </a:extLst>
          </p:cNvPr>
          <p:cNvSpPr txBox="1"/>
          <p:nvPr/>
        </p:nvSpPr>
        <p:spPr>
          <a:xfrm>
            <a:off x="3443691" y="1465905"/>
            <a:ext cx="1062118" cy="369332"/>
          </a:xfrm>
          <a:prstGeom prst="rect">
            <a:avLst/>
          </a:prstGeom>
          <a:noFill/>
        </p:spPr>
        <p:txBody>
          <a:bodyPr wrap="square" rtlCol="0">
            <a:spAutoFit/>
          </a:bodyPr>
          <a:lstStyle/>
          <a:p>
            <a:r>
              <a:rPr lang="en-US" dirty="0">
                <a:latin typeface="Trebuchet MS" panose="020B0603020202020204" pitchFamily="34" charset="0"/>
              </a:rPr>
              <a:t>filament</a:t>
            </a:r>
          </a:p>
        </p:txBody>
      </p:sp>
      <p:sp>
        <p:nvSpPr>
          <p:cNvPr id="185" name="Right Triangle 184">
            <a:extLst>
              <a:ext uri="{FF2B5EF4-FFF2-40B4-BE49-F238E27FC236}">
                <a16:creationId xmlns:a16="http://schemas.microsoft.com/office/drawing/2014/main" id="{863A868B-09D8-CCBC-CE2B-58CE70A11710}"/>
              </a:ext>
            </a:extLst>
          </p:cNvPr>
          <p:cNvSpPr/>
          <p:nvPr/>
        </p:nvSpPr>
        <p:spPr bwMode="auto">
          <a:xfrm rot="10800000">
            <a:off x="3742182" y="2256957"/>
            <a:ext cx="738890" cy="818480"/>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86" name="Right Triangle 185">
            <a:extLst>
              <a:ext uri="{FF2B5EF4-FFF2-40B4-BE49-F238E27FC236}">
                <a16:creationId xmlns:a16="http://schemas.microsoft.com/office/drawing/2014/main" id="{094B3447-E58B-CAF9-6C24-04B2E45C6B66}"/>
              </a:ext>
            </a:extLst>
          </p:cNvPr>
          <p:cNvSpPr/>
          <p:nvPr/>
        </p:nvSpPr>
        <p:spPr bwMode="auto">
          <a:xfrm>
            <a:off x="4785463" y="4633123"/>
            <a:ext cx="738890" cy="818480"/>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87" name="Right Triangle 186">
            <a:extLst>
              <a:ext uri="{FF2B5EF4-FFF2-40B4-BE49-F238E27FC236}">
                <a16:creationId xmlns:a16="http://schemas.microsoft.com/office/drawing/2014/main" id="{8B461A11-1984-9F0E-0F46-D466A952CF64}"/>
              </a:ext>
            </a:extLst>
          </p:cNvPr>
          <p:cNvSpPr/>
          <p:nvPr/>
        </p:nvSpPr>
        <p:spPr bwMode="auto">
          <a:xfrm flipH="1">
            <a:off x="3742181" y="4615249"/>
            <a:ext cx="738889" cy="818480"/>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88" name="Right Triangle 187">
            <a:extLst>
              <a:ext uri="{FF2B5EF4-FFF2-40B4-BE49-F238E27FC236}">
                <a16:creationId xmlns:a16="http://schemas.microsoft.com/office/drawing/2014/main" id="{73ECB1D7-A39F-0609-B06F-672CC7B34AF8}"/>
              </a:ext>
            </a:extLst>
          </p:cNvPr>
          <p:cNvSpPr/>
          <p:nvPr/>
        </p:nvSpPr>
        <p:spPr bwMode="auto">
          <a:xfrm rot="10800000" flipH="1">
            <a:off x="4797463" y="2257672"/>
            <a:ext cx="738889" cy="818480"/>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89" name="Straight Arrow Connector 188">
            <a:extLst>
              <a:ext uri="{FF2B5EF4-FFF2-40B4-BE49-F238E27FC236}">
                <a16:creationId xmlns:a16="http://schemas.microsoft.com/office/drawing/2014/main" id="{5A32D53F-B4F7-0348-0EEA-DEB520CC6CF5}"/>
              </a:ext>
            </a:extLst>
          </p:cNvPr>
          <p:cNvCxnSpPr/>
          <p:nvPr/>
        </p:nvCxnSpPr>
        <p:spPr bwMode="auto">
          <a:xfrm flipV="1">
            <a:off x="4258281" y="2944458"/>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0" name="Straight Arrow Connector 189">
            <a:extLst>
              <a:ext uri="{FF2B5EF4-FFF2-40B4-BE49-F238E27FC236}">
                <a16:creationId xmlns:a16="http://schemas.microsoft.com/office/drawing/2014/main" id="{4A3459B7-F23A-A83B-2C3A-F3584B46F40B}"/>
              </a:ext>
            </a:extLst>
          </p:cNvPr>
          <p:cNvCxnSpPr/>
          <p:nvPr/>
        </p:nvCxnSpPr>
        <p:spPr bwMode="auto">
          <a:xfrm flipV="1">
            <a:off x="4264104" y="4006656"/>
            <a:ext cx="0" cy="792088"/>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1" name="Straight Arrow Connector 190">
            <a:extLst>
              <a:ext uri="{FF2B5EF4-FFF2-40B4-BE49-F238E27FC236}">
                <a16:creationId xmlns:a16="http://schemas.microsoft.com/office/drawing/2014/main" id="{239E782F-89D1-8B2A-BB25-5C9A27D94607}"/>
              </a:ext>
            </a:extLst>
          </p:cNvPr>
          <p:cNvCxnSpPr>
            <a:cxnSpLocks/>
          </p:cNvCxnSpPr>
          <p:nvPr/>
        </p:nvCxnSpPr>
        <p:spPr bwMode="auto">
          <a:xfrm>
            <a:off x="5038326" y="2948731"/>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2" name="Straight Arrow Connector 191">
            <a:extLst>
              <a:ext uri="{FF2B5EF4-FFF2-40B4-BE49-F238E27FC236}">
                <a16:creationId xmlns:a16="http://schemas.microsoft.com/office/drawing/2014/main" id="{5912EC8F-4E2B-A98E-2F36-522B91B4B6AB}"/>
              </a:ext>
            </a:extLst>
          </p:cNvPr>
          <p:cNvCxnSpPr>
            <a:cxnSpLocks/>
          </p:cNvCxnSpPr>
          <p:nvPr/>
        </p:nvCxnSpPr>
        <p:spPr bwMode="auto">
          <a:xfrm>
            <a:off x="5029876" y="3912965"/>
            <a:ext cx="0" cy="841902"/>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3" name="Straight Arrow Connector 192">
            <a:extLst>
              <a:ext uri="{FF2B5EF4-FFF2-40B4-BE49-F238E27FC236}">
                <a16:creationId xmlns:a16="http://schemas.microsoft.com/office/drawing/2014/main" id="{0826A9C2-9E0E-A250-62DC-B78B6F77C293}"/>
              </a:ext>
            </a:extLst>
          </p:cNvPr>
          <p:cNvCxnSpPr>
            <a:cxnSpLocks/>
          </p:cNvCxnSpPr>
          <p:nvPr/>
        </p:nvCxnSpPr>
        <p:spPr bwMode="auto">
          <a:xfrm>
            <a:off x="4063501" y="2414187"/>
            <a:ext cx="1091407"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6" name="Straight Arrow Connector 195">
            <a:extLst>
              <a:ext uri="{FF2B5EF4-FFF2-40B4-BE49-F238E27FC236}">
                <a16:creationId xmlns:a16="http://schemas.microsoft.com/office/drawing/2014/main" id="{C14A7F77-4B11-4EEA-913A-3697A1720023}"/>
              </a:ext>
            </a:extLst>
          </p:cNvPr>
          <p:cNvCxnSpPr>
            <a:cxnSpLocks/>
          </p:cNvCxnSpPr>
          <p:nvPr/>
        </p:nvCxnSpPr>
        <p:spPr bwMode="auto">
          <a:xfrm>
            <a:off x="4215901" y="2604943"/>
            <a:ext cx="822425"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8" name="Straight Arrow Connector 197">
            <a:extLst>
              <a:ext uri="{FF2B5EF4-FFF2-40B4-BE49-F238E27FC236}">
                <a16:creationId xmlns:a16="http://schemas.microsoft.com/office/drawing/2014/main" id="{901436C3-9798-69C7-7910-E796C453FA41}"/>
              </a:ext>
            </a:extLst>
          </p:cNvPr>
          <p:cNvCxnSpPr>
            <a:cxnSpLocks/>
          </p:cNvCxnSpPr>
          <p:nvPr/>
        </p:nvCxnSpPr>
        <p:spPr bwMode="auto">
          <a:xfrm flipH="1">
            <a:off x="4246182" y="4995017"/>
            <a:ext cx="684132" cy="593"/>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02" name="Straight Arrow Connector 201">
            <a:extLst>
              <a:ext uri="{FF2B5EF4-FFF2-40B4-BE49-F238E27FC236}">
                <a16:creationId xmlns:a16="http://schemas.microsoft.com/office/drawing/2014/main" id="{A179A8A0-26A7-A9FA-C52D-845A818B43CC}"/>
              </a:ext>
            </a:extLst>
          </p:cNvPr>
          <p:cNvCxnSpPr>
            <a:cxnSpLocks/>
          </p:cNvCxnSpPr>
          <p:nvPr/>
        </p:nvCxnSpPr>
        <p:spPr bwMode="auto">
          <a:xfrm flipH="1">
            <a:off x="4175797" y="5269239"/>
            <a:ext cx="866813"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mc:AlternateContent xmlns:mc="http://schemas.openxmlformats.org/markup-compatibility/2006">
        <mc:Choice xmlns:a14="http://schemas.microsoft.com/office/drawing/2010/main" Requires="a14">
          <p:sp>
            <p:nvSpPr>
              <p:cNvPr id="204" name="TextBox 203">
                <a:extLst>
                  <a:ext uri="{FF2B5EF4-FFF2-40B4-BE49-F238E27FC236}">
                    <a16:creationId xmlns:a16="http://schemas.microsoft.com/office/drawing/2014/main" id="{04CB90CB-3B82-FA65-B656-5DB6E0EE8C99}"/>
                  </a:ext>
                </a:extLst>
              </p:cNvPr>
              <p:cNvSpPr txBox="1"/>
              <p:nvPr/>
            </p:nvSpPr>
            <p:spPr>
              <a:xfrm>
                <a:off x="7063166" y="811995"/>
                <a:ext cx="735137" cy="472565"/>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rPr>
                                <m:t>𝑐</m:t>
                              </m:r>
                            </m:sub>
                          </m:sSub>
                        </m:num>
                        <m:den>
                          <m:r>
                            <a:rPr lang="en-US" b="0" i="1" smtClean="0">
                              <a:latin typeface="Cambria Math" panose="02040503050406030204" pitchFamily="18" charset="0"/>
                            </a:rPr>
                            <m:t>𝑅</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𝑐</m:t>
                          </m:r>
                        </m:sub>
                      </m:sSub>
                    </m:oMath>
                  </m:oMathPara>
                </a14:m>
                <a:endParaRPr lang="en-US" dirty="0"/>
              </a:p>
            </p:txBody>
          </p:sp>
        </mc:Choice>
        <mc:Fallback>
          <p:sp>
            <p:nvSpPr>
              <p:cNvPr id="204" name="TextBox 203">
                <a:extLst>
                  <a:ext uri="{FF2B5EF4-FFF2-40B4-BE49-F238E27FC236}">
                    <a16:creationId xmlns:a16="http://schemas.microsoft.com/office/drawing/2014/main" id="{04CB90CB-3B82-FA65-B656-5DB6E0EE8C99}"/>
                  </a:ext>
                </a:extLst>
              </p:cNvPr>
              <p:cNvSpPr txBox="1">
                <a:spLocks noRot="1" noChangeAspect="1" noMove="1" noResize="1" noEditPoints="1" noAdjustHandles="1" noChangeArrowheads="1" noChangeShapeType="1" noTextEdit="1"/>
              </p:cNvSpPr>
              <p:nvPr/>
            </p:nvSpPr>
            <p:spPr>
              <a:xfrm>
                <a:off x="7063166" y="811995"/>
                <a:ext cx="735137" cy="47256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5" name="TextBox 204">
                <a:extLst>
                  <a:ext uri="{FF2B5EF4-FFF2-40B4-BE49-F238E27FC236}">
                    <a16:creationId xmlns:a16="http://schemas.microsoft.com/office/drawing/2014/main" id="{933DE6AA-458C-0776-985F-4E518B9A3E8F}"/>
                  </a:ext>
                </a:extLst>
              </p:cNvPr>
              <p:cNvSpPr txBox="1"/>
              <p:nvPr/>
            </p:nvSpPr>
            <p:spPr>
              <a:xfrm>
                <a:off x="7537346" y="1391770"/>
                <a:ext cx="951991" cy="56348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f>
                        <m:fPr>
                          <m:ctrlPr>
                            <a:rPr lang="en-US" i="1" smtClean="0">
                              <a:latin typeface="Cambria Math" panose="02040503050406030204" pitchFamily="18" charset="0"/>
                            </a:rPr>
                          </m:ctrlPr>
                        </m:fPr>
                        <m:num>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𝑐</m:t>
                                  </m:r>
                                </m:sub>
                              </m:sSub>
                            </m:e>
                          </m:acc>
                        </m:num>
                        <m:den>
                          <m:r>
                            <a:rPr lang="en-US" b="0" i="1" smtClean="0">
                              <a:latin typeface="Cambria Math" panose="02040503050406030204" pitchFamily="18" charset="0"/>
                            </a:rPr>
                            <m:t>𝑅</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𝑐</m:t>
                          </m:r>
                        </m:sub>
                      </m:sSub>
                    </m:oMath>
                  </m:oMathPara>
                </a14:m>
                <a:endParaRPr lang="en-US" dirty="0"/>
              </a:p>
            </p:txBody>
          </p:sp>
        </mc:Choice>
        <mc:Fallback>
          <p:sp>
            <p:nvSpPr>
              <p:cNvPr id="205" name="TextBox 204">
                <a:extLst>
                  <a:ext uri="{FF2B5EF4-FFF2-40B4-BE49-F238E27FC236}">
                    <a16:creationId xmlns:a16="http://schemas.microsoft.com/office/drawing/2014/main" id="{933DE6AA-458C-0776-985F-4E518B9A3E8F}"/>
                  </a:ext>
                </a:extLst>
              </p:cNvPr>
              <p:cNvSpPr txBox="1">
                <a:spLocks noRot="1" noChangeAspect="1" noMove="1" noResize="1" noEditPoints="1" noAdjustHandles="1" noChangeArrowheads="1" noChangeShapeType="1" noTextEdit="1"/>
              </p:cNvSpPr>
              <p:nvPr/>
            </p:nvSpPr>
            <p:spPr>
              <a:xfrm>
                <a:off x="7537346" y="1391770"/>
                <a:ext cx="951991" cy="56348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6" name="TextBox 205">
                <a:extLst>
                  <a:ext uri="{FF2B5EF4-FFF2-40B4-BE49-F238E27FC236}">
                    <a16:creationId xmlns:a16="http://schemas.microsoft.com/office/drawing/2014/main" id="{55437468-FDF0-B619-EBFF-BDE873D04CA1}"/>
                  </a:ext>
                </a:extLst>
              </p:cNvPr>
              <p:cNvSpPr txBox="1"/>
              <p:nvPr/>
            </p:nvSpPr>
            <p:spPr>
              <a:xfrm>
                <a:off x="7200292" y="2162869"/>
                <a:ext cx="1019253" cy="56534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acc>
                            <m:accPr>
                              <m:chr m:val="̇"/>
                              <m:ctrlPr>
                                <a:rPr lang="en-US" i="1" smtClean="0">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𝑐</m:t>
                                  </m:r>
                                </m:sub>
                              </m:sSub>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𝑐</m:t>
                                  </m:r>
                                </m:sub>
                              </m:sSub>
                              <m:r>
                                <a:rPr lang="en-US" b="0" i="1" smtClean="0">
                                  <a:latin typeface="Cambria Math" panose="02040503050406030204" pitchFamily="18" charset="0"/>
                                </a:rPr>
                                <m:t>𝑅</m:t>
                              </m:r>
                            </m:num>
                            <m:den>
                              <m:r>
                                <a:rPr lang="en-US" b="0" i="1" smtClean="0">
                                  <a:latin typeface="Cambria Math" panose="02040503050406030204" pitchFamily="18" charset="0"/>
                                </a:rPr>
                                <m:t>2</m:t>
                              </m:r>
                              <m:r>
                                <a:rPr lang="en-US" b="0" i="1" smtClean="0">
                                  <a:latin typeface="Cambria Math" panose="02040503050406030204" pitchFamily="18" charset="0"/>
                                </a:rPr>
                                <m:t>𝐿𝑤</m:t>
                              </m:r>
                            </m:den>
                          </m:f>
                        </m:e>
                      </m:acc>
                    </m:oMath>
                  </m:oMathPara>
                </a14:m>
                <a:endParaRPr lang="en-US" dirty="0"/>
              </a:p>
            </p:txBody>
          </p:sp>
        </mc:Choice>
        <mc:Fallback>
          <p:sp>
            <p:nvSpPr>
              <p:cNvPr id="206" name="TextBox 205">
                <a:extLst>
                  <a:ext uri="{FF2B5EF4-FFF2-40B4-BE49-F238E27FC236}">
                    <a16:creationId xmlns:a16="http://schemas.microsoft.com/office/drawing/2014/main" id="{55437468-FDF0-B619-EBFF-BDE873D04CA1}"/>
                  </a:ext>
                </a:extLst>
              </p:cNvPr>
              <p:cNvSpPr txBox="1">
                <a:spLocks noRot="1" noChangeAspect="1" noMove="1" noResize="1" noEditPoints="1" noAdjustHandles="1" noChangeArrowheads="1" noChangeShapeType="1" noTextEdit="1"/>
              </p:cNvSpPr>
              <p:nvPr/>
            </p:nvSpPr>
            <p:spPr>
              <a:xfrm>
                <a:off x="7200292" y="2162869"/>
                <a:ext cx="1019253" cy="565348"/>
              </a:xfrm>
              <a:prstGeom prst="rect">
                <a:avLst/>
              </a:prstGeom>
              <a:blipFill>
                <a:blip r:embed="rId5"/>
                <a:stretch>
                  <a:fillRect/>
                </a:stretch>
              </a:blipFill>
            </p:spPr>
            <p:txBody>
              <a:bodyPr/>
              <a:lstStyle/>
              <a:p>
                <a:r>
                  <a:rPr lang="en-US">
                    <a:noFill/>
                  </a:rPr>
                  <a:t> </a:t>
                </a:r>
              </a:p>
            </p:txBody>
          </p:sp>
        </mc:Fallback>
      </mc:AlternateContent>
      <p:sp>
        <p:nvSpPr>
          <p:cNvPr id="207" name="TextBox 206">
            <a:extLst>
              <a:ext uri="{FF2B5EF4-FFF2-40B4-BE49-F238E27FC236}">
                <a16:creationId xmlns:a16="http://schemas.microsoft.com/office/drawing/2014/main" id="{CE627DA1-3E41-2B3C-0A5C-29BBE8BA87B4}"/>
              </a:ext>
            </a:extLst>
          </p:cNvPr>
          <p:cNvSpPr txBox="1"/>
          <p:nvPr/>
        </p:nvSpPr>
        <p:spPr>
          <a:xfrm>
            <a:off x="5924153" y="4177531"/>
            <a:ext cx="3112340" cy="2031325"/>
          </a:xfrm>
          <a:prstGeom prst="rect">
            <a:avLst/>
          </a:prstGeom>
          <a:solidFill>
            <a:srgbClr val="FF0000"/>
          </a:solidFill>
        </p:spPr>
        <p:txBody>
          <a:bodyPr wrap="square" rtlCol="0">
            <a:spAutoFit/>
          </a:bodyPr>
          <a:lstStyle/>
          <a:p>
            <a:r>
              <a:rPr lang="en-US" dirty="0">
                <a:latin typeface="Trebuchet MS" panose="020B0603020202020204" pitchFamily="34" charset="0"/>
              </a:rPr>
              <a:t>This is a very fast ramp!</a:t>
            </a:r>
          </a:p>
          <a:p>
            <a:endParaRPr lang="en-US" dirty="0">
              <a:latin typeface="Trebuchet MS" panose="020B0603020202020204" pitchFamily="34" charset="0"/>
            </a:endParaRPr>
          </a:p>
          <a:p>
            <a:r>
              <a:rPr lang="en-US" dirty="0">
                <a:latin typeface="Trebuchet MS" panose="020B0603020202020204" pitchFamily="34" charset="0"/>
              </a:rPr>
              <a:t>i.e., coupling of coated conductor structures requires a very fast ramp, because the currents to be coupled are large!!</a:t>
            </a:r>
          </a:p>
        </p:txBody>
      </p:sp>
      <p:cxnSp>
        <p:nvCxnSpPr>
          <p:cNvPr id="208" name="Straight Arrow Connector 207">
            <a:extLst>
              <a:ext uri="{FF2B5EF4-FFF2-40B4-BE49-F238E27FC236}">
                <a16:creationId xmlns:a16="http://schemas.microsoft.com/office/drawing/2014/main" id="{7F93AF66-088F-C283-6122-17EEC52C4405}"/>
              </a:ext>
            </a:extLst>
          </p:cNvPr>
          <p:cNvCxnSpPr>
            <a:cxnSpLocks/>
          </p:cNvCxnSpPr>
          <p:nvPr/>
        </p:nvCxnSpPr>
        <p:spPr bwMode="auto">
          <a:xfrm>
            <a:off x="4540301" y="3191271"/>
            <a:ext cx="217569"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2" name="Straight Arrow Connector 211">
            <a:extLst>
              <a:ext uri="{FF2B5EF4-FFF2-40B4-BE49-F238E27FC236}">
                <a16:creationId xmlns:a16="http://schemas.microsoft.com/office/drawing/2014/main" id="{F4D7F2EB-8CFE-3131-B725-2CC4C3EE9F9B}"/>
              </a:ext>
            </a:extLst>
          </p:cNvPr>
          <p:cNvCxnSpPr>
            <a:cxnSpLocks/>
          </p:cNvCxnSpPr>
          <p:nvPr/>
        </p:nvCxnSpPr>
        <p:spPr bwMode="auto">
          <a:xfrm>
            <a:off x="4518328" y="3580536"/>
            <a:ext cx="217569"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3" name="Straight Arrow Connector 212">
            <a:extLst>
              <a:ext uri="{FF2B5EF4-FFF2-40B4-BE49-F238E27FC236}">
                <a16:creationId xmlns:a16="http://schemas.microsoft.com/office/drawing/2014/main" id="{37645906-5493-0C48-9D70-BA9AD36DBB07}"/>
              </a:ext>
            </a:extLst>
          </p:cNvPr>
          <p:cNvCxnSpPr>
            <a:cxnSpLocks/>
          </p:cNvCxnSpPr>
          <p:nvPr/>
        </p:nvCxnSpPr>
        <p:spPr bwMode="auto">
          <a:xfrm flipH="1">
            <a:off x="4513475" y="4006286"/>
            <a:ext cx="194856"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7" name="Straight Arrow Connector 216">
            <a:extLst>
              <a:ext uri="{FF2B5EF4-FFF2-40B4-BE49-F238E27FC236}">
                <a16:creationId xmlns:a16="http://schemas.microsoft.com/office/drawing/2014/main" id="{6CAE8A4D-1046-957B-32EB-65C610B6F202}"/>
              </a:ext>
            </a:extLst>
          </p:cNvPr>
          <p:cNvCxnSpPr>
            <a:cxnSpLocks/>
          </p:cNvCxnSpPr>
          <p:nvPr/>
        </p:nvCxnSpPr>
        <p:spPr bwMode="auto">
          <a:xfrm flipH="1">
            <a:off x="4549147" y="4473116"/>
            <a:ext cx="194856" cy="0"/>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50742138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15344-3B01-4F95-BE5F-E5CFC2609EA2}"/>
              </a:ext>
            </a:extLst>
          </p:cNvPr>
          <p:cNvSpPr>
            <a:spLocks noGrp="1"/>
          </p:cNvSpPr>
          <p:nvPr>
            <p:ph type="title"/>
          </p:nvPr>
        </p:nvSpPr>
        <p:spPr>
          <a:xfrm>
            <a:off x="685800" y="152636"/>
            <a:ext cx="7772400" cy="623156"/>
          </a:xfrm>
        </p:spPr>
        <p:txBody>
          <a:bodyPr/>
          <a:lstStyle/>
          <a:p>
            <a:r>
              <a:rPr lang="en-US" dirty="0"/>
              <a:t>Summary</a:t>
            </a:r>
          </a:p>
        </p:txBody>
      </p:sp>
      <p:sp>
        <p:nvSpPr>
          <p:cNvPr id="4" name="Content Placeholder 2">
            <a:extLst>
              <a:ext uri="{FF2B5EF4-FFF2-40B4-BE49-F238E27FC236}">
                <a16:creationId xmlns:a16="http://schemas.microsoft.com/office/drawing/2014/main" id="{636E3DFF-E77C-47D3-9BB4-B4E59FD5F27A}"/>
              </a:ext>
            </a:extLst>
          </p:cNvPr>
          <p:cNvSpPr>
            <a:spLocks noGrp="1"/>
          </p:cNvSpPr>
          <p:nvPr>
            <p:ph idx="1"/>
          </p:nvPr>
        </p:nvSpPr>
        <p:spPr>
          <a:xfrm>
            <a:off x="71500" y="836712"/>
            <a:ext cx="8856984" cy="4114800"/>
          </a:xfrm>
        </p:spPr>
        <p:txBody>
          <a:bodyPr/>
          <a:lstStyle/>
          <a:p>
            <a:pPr>
              <a:spcAft>
                <a:spcPts val="600"/>
              </a:spcAft>
            </a:pPr>
            <a:r>
              <a:rPr lang="en-US" sz="2400" dirty="0"/>
              <a:t>We showed loss expressions for superconductors </a:t>
            </a:r>
            <a:r>
              <a:rPr lang="en-US" sz="2400" u="sng" dirty="0">
                <a:solidFill>
                  <a:srgbClr val="FF0000"/>
                </a:solidFill>
              </a:rPr>
              <a:t>below the skin depth regimes</a:t>
            </a:r>
          </a:p>
          <a:p>
            <a:pPr>
              <a:spcAft>
                <a:spcPts val="600"/>
              </a:spcAft>
            </a:pPr>
            <a:r>
              <a:rPr lang="en-US" sz="2400" dirty="0"/>
              <a:t>We then showed the loss expressions for superconductor </a:t>
            </a:r>
            <a:r>
              <a:rPr lang="en-US" sz="2400" u="sng" dirty="0">
                <a:solidFill>
                  <a:srgbClr val="FF0000"/>
                </a:solidFill>
              </a:rPr>
              <a:t>in high frequencies in various skin depth regimes</a:t>
            </a:r>
          </a:p>
          <a:p>
            <a:pPr>
              <a:spcAft>
                <a:spcPts val="600"/>
              </a:spcAft>
            </a:pPr>
            <a:r>
              <a:rPr lang="en-US" sz="2400" dirty="0"/>
              <a:t>Some particular cases were explored, over a wide range of </a:t>
            </a:r>
            <a:r>
              <a:rPr lang="en-US" sz="2400" i="1" dirty="0"/>
              <a:t>f</a:t>
            </a:r>
          </a:p>
          <a:p>
            <a:pPr>
              <a:spcAft>
                <a:spcPts val="600"/>
              </a:spcAft>
            </a:pPr>
            <a:r>
              <a:rPr lang="en-US" sz="2400" dirty="0"/>
              <a:t>We gave the corrections due to power law (flux creep) effects</a:t>
            </a:r>
          </a:p>
          <a:p>
            <a:pPr>
              <a:spcAft>
                <a:spcPts val="600"/>
              </a:spcAft>
            </a:pPr>
            <a:r>
              <a:rPr lang="en-US" sz="2400" dirty="0"/>
              <a:t>We discussed (shortly) coated conductor loss and creep modifications</a:t>
            </a:r>
          </a:p>
          <a:p>
            <a:pPr>
              <a:spcAft>
                <a:spcPts val="600"/>
              </a:spcAft>
            </a:pPr>
            <a:r>
              <a:rPr lang="en-US" sz="2400" dirty="0"/>
              <a:t>Ramp rates needed to fully couple coated conductor tapes in cable configurations quite large, because currents to be coupled large</a:t>
            </a:r>
          </a:p>
        </p:txBody>
      </p:sp>
    </p:spTree>
    <p:extLst>
      <p:ext uri="{BB962C8B-B14F-4D97-AF65-F5344CB8AC3E}">
        <p14:creationId xmlns:p14="http://schemas.microsoft.com/office/powerpoint/2010/main" val="1174738923"/>
      </p:ext>
    </p:extLst>
  </p:cSld>
  <p:clrMapOvr>
    <a:masterClrMapping/>
  </p:clrMapOvr>
  <p:transition advTm="65049"/>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C75FB52-8130-42FC-1AD1-80D435812722}"/>
              </a:ext>
            </a:extLst>
          </p:cNvPr>
          <p:cNvPicPr>
            <a:picLocks noChangeAspect="1"/>
          </p:cNvPicPr>
          <p:nvPr/>
        </p:nvPicPr>
        <p:blipFill>
          <a:blip r:embed="rId2"/>
          <a:stretch>
            <a:fillRect/>
          </a:stretch>
        </p:blipFill>
        <p:spPr>
          <a:xfrm>
            <a:off x="431540" y="3920824"/>
            <a:ext cx="2954547" cy="2134727"/>
          </a:xfrm>
          <a:prstGeom prst="rect">
            <a:avLst/>
          </a:prstGeom>
        </p:spPr>
      </p:pic>
      <p:sp>
        <p:nvSpPr>
          <p:cNvPr id="2" name="Title 1">
            <a:extLst>
              <a:ext uri="{FF2B5EF4-FFF2-40B4-BE49-F238E27FC236}">
                <a16:creationId xmlns:a16="http://schemas.microsoft.com/office/drawing/2014/main" id="{ED5C36DD-A3BB-4111-B225-8036712831A3}"/>
              </a:ext>
            </a:extLst>
          </p:cNvPr>
          <p:cNvSpPr>
            <a:spLocks noGrp="1"/>
          </p:cNvSpPr>
          <p:nvPr>
            <p:ph type="title"/>
          </p:nvPr>
        </p:nvSpPr>
        <p:spPr>
          <a:xfrm>
            <a:off x="251520" y="28506"/>
            <a:ext cx="8640960" cy="488206"/>
          </a:xfrm>
        </p:spPr>
        <p:txBody>
          <a:bodyPr/>
          <a:lstStyle/>
          <a:p>
            <a:r>
              <a:rPr lang="en-US" sz="2800" b="1" dirty="0"/>
              <a:t>Skin Depth Effect in Ordinary Conductors</a:t>
            </a:r>
          </a:p>
        </p:txBody>
      </p:sp>
      <p:pic>
        <p:nvPicPr>
          <p:cNvPr id="4" name="Picture 3">
            <a:extLst>
              <a:ext uri="{FF2B5EF4-FFF2-40B4-BE49-F238E27FC236}">
                <a16:creationId xmlns:a16="http://schemas.microsoft.com/office/drawing/2014/main" id="{38759EA9-C414-4D5D-8E96-440DBF983737}"/>
              </a:ext>
            </a:extLst>
          </p:cNvPr>
          <p:cNvPicPr>
            <a:picLocks noChangeAspect="1"/>
          </p:cNvPicPr>
          <p:nvPr/>
        </p:nvPicPr>
        <p:blipFill>
          <a:blip r:embed="rId3"/>
          <a:stretch>
            <a:fillRect/>
          </a:stretch>
        </p:blipFill>
        <p:spPr>
          <a:xfrm>
            <a:off x="1310948" y="1672157"/>
            <a:ext cx="2373504" cy="793602"/>
          </a:xfrm>
          <a:prstGeom prst="rect">
            <a:avLst/>
          </a:prstGeom>
        </p:spPr>
      </p:pic>
      <p:sp>
        <p:nvSpPr>
          <p:cNvPr id="14" name="TextBox 13">
            <a:extLst>
              <a:ext uri="{FF2B5EF4-FFF2-40B4-BE49-F238E27FC236}">
                <a16:creationId xmlns:a16="http://schemas.microsoft.com/office/drawing/2014/main" id="{B7C22E7A-1737-4517-B851-C18999ADB58A}"/>
              </a:ext>
            </a:extLst>
          </p:cNvPr>
          <p:cNvSpPr txBox="1"/>
          <p:nvPr/>
        </p:nvSpPr>
        <p:spPr>
          <a:xfrm>
            <a:off x="3181847" y="2618587"/>
            <a:ext cx="2384029" cy="1754326"/>
          </a:xfrm>
          <a:prstGeom prst="rect">
            <a:avLst/>
          </a:prstGeom>
          <a:noFill/>
        </p:spPr>
        <p:txBody>
          <a:bodyPr wrap="square" rtlCol="0">
            <a:spAutoFit/>
          </a:bodyPr>
          <a:lstStyle/>
          <a:p>
            <a:r>
              <a:rPr lang="en-US" dirty="0">
                <a:latin typeface="Trebuchet MS" panose="020B0603020202020204" pitchFamily="34" charset="0"/>
              </a:rPr>
              <a:t>T</a:t>
            </a:r>
            <a:r>
              <a:rPr lang="en-US" dirty="0">
                <a:latin typeface="Trebuchet MS" panose="020B0603020202020204" pitchFamily="34" charset="0"/>
                <a:sym typeface="Symbol" panose="05050102010706020507" pitchFamily="18" charset="2"/>
              </a:rPr>
              <a:t>he skin depth begins to appear when </a:t>
            </a:r>
            <a:r>
              <a:rPr lang="en-US" i="1" dirty="0">
                <a:latin typeface="Trebuchet MS" panose="020B0603020202020204" pitchFamily="34" charset="0"/>
                <a:sym typeface="Symbol" panose="05050102010706020507" pitchFamily="18" charset="2"/>
              </a:rPr>
              <a:t></a:t>
            </a:r>
            <a:r>
              <a:rPr lang="en-US" dirty="0">
                <a:latin typeface="Trebuchet MS" panose="020B0603020202020204" pitchFamily="34" charset="0"/>
                <a:sym typeface="Symbol" panose="05050102010706020507" pitchFamily="18" charset="2"/>
              </a:rPr>
              <a:t> = 2X, where </a:t>
            </a:r>
            <a:r>
              <a:rPr lang="en-US" i="1" dirty="0">
                <a:latin typeface="Trebuchet MS" panose="020B0603020202020204" pitchFamily="34" charset="0"/>
                <a:sym typeface="Symbol" panose="05050102010706020507" pitchFamily="18" charset="2"/>
              </a:rPr>
              <a:t>X</a:t>
            </a:r>
            <a:r>
              <a:rPr lang="en-US" dirty="0">
                <a:latin typeface="Trebuchet MS" panose="020B0603020202020204" pitchFamily="34" charset="0"/>
                <a:sym typeface="Symbol" panose="05050102010706020507" pitchFamily="18" charset="2"/>
              </a:rPr>
              <a:t> is the wire depth. The critical frequency is </a:t>
            </a:r>
            <a:endParaRPr lang="en-US" dirty="0">
              <a:latin typeface="Trebuchet MS" panose="020B0603020202020204" pitchFamily="34" charset="0"/>
            </a:endParaRPr>
          </a:p>
        </p:txBody>
      </p:sp>
      <p:sp>
        <p:nvSpPr>
          <p:cNvPr id="15" name="TextBox 14">
            <a:extLst>
              <a:ext uri="{FF2B5EF4-FFF2-40B4-BE49-F238E27FC236}">
                <a16:creationId xmlns:a16="http://schemas.microsoft.com/office/drawing/2014/main" id="{D1C4E502-2DFB-4077-AE3C-3F22771041F9}"/>
              </a:ext>
            </a:extLst>
          </p:cNvPr>
          <p:cNvSpPr txBox="1"/>
          <p:nvPr/>
        </p:nvSpPr>
        <p:spPr>
          <a:xfrm>
            <a:off x="3743908" y="591262"/>
            <a:ext cx="5148572" cy="923330"/>
          </a:xfrm>
          <a:prstGeom prst="rect">
            <a:avLst/>
          </a:prstGeom>
          <a:noFill/>
        </p:spPr>
        <p:txBody>
          <a:bodyPr wrap="square" rtlCol="0">
            <a:spAutoFit/>
          </a:bodyPr>
          <a:lstStyle/>
          <a:p>
            <a:r>
              <a:rPr lang="en-US" dirty="0">
                <a:latin typeface="Trebuchet MS" panose="020B0603020202020204" pitchFamily="34" charset="0"/>
              </a:rPr>
              <a:t>But, at high frequency, the currents are constrained to a surface region, depth (smaller area, higher </a:t>
            </a:r>
            <a:r>
              <a:rPr lang="en-US" i="1" dirty="0">
                <a:latin typeface="Trebuchet MS" panose="020B0603020202020204" pitchFamily="34" charset="0"/>
              </a:rPr>
              <a:t>R</a:t>
            </a:r>
            <a:r>
              <a:rPr lang="en-US" dirty="0">
                <a:latin typeface="Trebuchet MS" panose="020B0603020202020204" pitchFamily="34" charset="0"/>
              </a:rPr>
              <a:t>)</a:t>
            </a:r>
          </a:p>
        </p:txBody>
      </p:sp>
      <p:sp>
        <p:nvSpPr>
          <p:cNvPr id="18" name="TextBox 17">
            <a:extLst>
              <a:ext uri="{FF2B5EF4-FFF2-40B4-BE49-F238E27FC236}">
                <a16:creationId xmlns:a16="http://schemas.microsoft.com/office/drawing/2014/main" id="{2F8CD167-5C98-4599-8D61-06D13F5633E8}"/>
              </a:ext>
            </a:extLst>
          </p:cNvPr>
          <p:cNvSpPr txBox="1"/>
          <p:nvPr/>
        </p:nvSpPr>
        <p:spPr>
          <a:xfrm>
            <a:off x="4644008" y="5081624"/>
            <a:ext cx="3924436" cy="369332"/>
          </a:xfrm>
          <a:prstGeom prst="rect">
            <a:avLst/>
          </a:prstGeom>
          <a:noFill/>
        </p:spPr>
        <p:txBody>
          <a:bodyPr wrap="square" rtlCol="0">
            <a:spAutoFit/>
          </a:bodyPr>
          <a:lstStyle/>
          <a:p>
            <a:r>
              <a:rPr lang="en-US" dirty="0"/>
              <a:t>Here </a:t>
            </a:r>
            <a:r>
              <a:rPr lang="en-US" i="1" dirty="0"/>
              <a:t>d</a:t>
            </a:r>
            <a:r>
              <a:rPr lang="en-US" dirty="0"/>
              <a:t> is the wire diameter</a:t>
            </a:r>
          </a:p>
        </p:txBody>
      </p:sp>
      <p:pic>
        <p:nvPicPr>
          <p:cNvPr id="20" name="Picture 19">
            <a:extLst>
              <a:ext uri="{FF2B5EF4-FFF2-40B4-BE49-F238E27FC236}">
                <a16:creationId xmlns:a16="http://schemas.microsoft.com/office/drawing/2014/main" id="{AEEC2C14-09E0-4165-AC4B-21ADC65E6A1E}"/>
              </a:ext>
            </a:extLst>
          </p:cNvPr>
          <p:cNvPicPr>
            <a:picLocks noChangeAspect="1"/>
          </p:cNvPicPr>
          <p:nvPr/>
        </p:nvPicPr>
        <p:blipFill>
          <a:blip r:embed="rId4"/>
          <a:stretch>
            <a:fillRect/>
          </a:stretch>
        </p:blipFill>
        <p:spPr>
          <a:xfrm>
            <a:off x="4572000" y="4446603"/>
            <a:ext cx="1447716" cy="750784"/>
          </a:xfrm>
          <a:prstGeom prst="rect">
            <a:avLst/>
          </a:prstGeom>
        </p:spPr>
      </p:pic>
      <p:pic>
        <p:nvPicPr>
          <p:cNvPr id="22" name="Picture 21">
            <a:extLst>
              <a:ext uri="{FF2B5EF4-FFF2-40B4-BE49-F238E27FC236}">
                <a16:creationId xmlns:a16="http://schemas.microsoft.com/office/drawing/2014/main" id="{83752452-5331-48C1-A6BF-318985C63B6B}"/>
              </a:ext>
            </a:extLst>
          </p:cNvPr>
          <p:cNvPicPr>
            <a:picLocks noChangeAspect="1"/>
          </p:cNvPicPr>
          <p:nvPr/>
        </p:nvPicPr>
        <p:blipFill>
          <a:blip r:embed="rId5"/>
          <a:stretch>
            <a:fillRect/>
          </a:stretch>
        </p:blipFill>
        <p:spPr>
          <a:xfrm>
            <a:off x="6917617" y="1208424"/>
            <a:ext cx="2136009" cy="612336"/>
          </a:xfrm>
          <a:prstGeom prst="rect">
            <a:avLst/>
          </a:prstGeom>
        </p:spPr>
      </p:pic>
      <p:pic>
        <p:nvPicPr>
          <p:cNvPr id="23" name="Picture 22">
            <a:extLst>
              <a:ext uri="{FF2B5EF4-FFF2-40B4-BE49-F238E27FC236}">
                <a16:creationId xmlns:a16="http://schemas.microsoft.com/office/drawing/2014/main" id="{2895F52C-2900-4E75-A1AF-F8C809749775}"/>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55976" y="5474950"/>
            <a:ext cx="37433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11895B4D-D046-4B24-849B-855011305CE2}"/>
              </a:ext>
            </a:extLst>
          </p:cNvPr>
          <p:cNvSpPr txBox="1"/>
          <p:nvPr/>
        </p:nvSpPr>
        <p:spPr>
          <a:xfrm>
            <a:off x="3865509" y="6211669"/>
            <a:ext cx="5238770" cy="646331"/>
          </a:xfrm>
          <a:prstGeom prst="rect">
            <a:avLst/>
          </a:prstGeom>
          <a:solidFill>
            <a:schemeClr val="bg1"/>
          </a:solidFill>
        </p:spPr>
        <p:txBody>
          <a:bodyPr wrap="square" rtlCol="0">
            <a:spAutoFit/>
          </a:bodyPr>
          <a:lstStyle/>
          <a:p>
            <a:r>
              <a:rPr lang="en-US" dirty="0">
                <a:latin typeface="Trebuchet MS" panose="020B0603020202020204" pitchFamily="34" charset="0"/>
              </a:rPr>
              <a:t>Here losses are normalized to total conductor, </a:t>
            </a:r>
          </a:p>
          <a:p>
            <a:r>
              <a:rPr lang="en-US" i="1" dirty="0">
                <a:latin typeface="Trebuchet MS" panose="020B0603020202020204" pitchFamily="34" charset="0"/>
              </a:rPr>
              <a:t>w</a:t>
            </a:r>
            <a:r>
              <a:rPr lang="en-US" dirty="0">
                <a:latin typeface="Trebuchet MS" panose="020B0603020202020204" pitchFamily="34" charset="0"/>
              </a:rPr>
              <a:t> = </a:t>
            </a:r>
            <a:r>
              <a:rPr lang="en-US" i="1" dirty="0">
                <a:latin typeface="Trebuchet MS" panose="020B0603020202020204" pitchFamily="34" charset="0"/>
              </a:rPr>
              <a:t>d</a:t>
            </a:r>
            <a:r>
              <a:rPr lang="en-US" dirty="0">
                <a:latin typeface="Trebuchet MS" panose="020B0603020202020204" pitchFamily="34" charset="0"/>
              </a:rPr>
              <a:t>, and the losses go as </a:t>
            </a:r>
            <a:r>
              <a:rPr lang="en-US" i="1" dirty="0">
                <a:latin typeface="Trebuchet MS" panose="020B0603020202020204" pitchFamily="34" charset="0"/>
              </a:rPr>
              <a:t>f</a:t>
            </a:r>
            <a:r>
              <a:rPr lang="en-US" i="1" baseline="30000" dirty="0">
                <a:latin typeface="Trebuchet MS" panose="020B0603020202020204" pitchFamily="34" charset="0"/>
              </a:rPr>
              <a:t>1/2</a:t>
            </a:r>
          </a:p>
        </p:txBody>
      </p:sp>
      <p:pic>
        <p:nvPicPr>
          <p:cNvPr id="17" name="Picture 16">
            <a:extLst>
              <a:ext uri="{FF2B5EF4-FFF2-40B4-BE49-F238E27FC236}">
                <a16:creationId xmlns:a16="http://schemas.microsoft.com/office/drawing/2014/main" id="{82AC98EE-7DD1-24F2-4D90-3AC110427F88}"/>
              </a:ext>
            </a:extLst>
          </p:cNvPr>
          <p:cNvPicPr>
            <a:picLocks noChangeAspect="1"/>
          </p:cNvPicPr>
          <p:nvPr/>
        </p:nvPicPr>
        <p:blipFill>
          <a:blip r:embed="rId7"/>
          <a:stretch>
            <a:fillRect/>
          </a:stretch>
        </p:blipFill>
        <p:spPr>
          <a:xfrm>
            <a:off x="2064519" y="5011676"/>
            <a:ext cx="2042713" cy="685575"/>
          </a:xfrm>
          <a:prstGeom prst="rect">
            <a:avLst/>
          </a:prstGeom>
          <a:solidFill>
            <a:schemeClr val="accent1"/>
          </a:solidFill>
        </p:spPr>
      </p:pic>
      <p:pic>
        <p:nvPicPr>
          <p:cNvPr id="3" name="Picture 2">
            <a:extLst>
              <a:ext uri="{FF2B5EF4-FFF2-40B4-BE49-F238E27FC236}">
                <a16:creationId xmlns:a16="http://schemas.microsoft.com/office/drawing/2014/main" id="{6BF20B9F-F487-E362-9347-E7E45305C072}"/>
              </a:ext>
            </a:extLst>
          </p:cNvPr>
          <p:cNvPicPr>
            <a:picLocks noChangeAspect="1"/>
          </p:cNvPicPr>
          <p:nvPr/>
        </p:nvPicPr>
        <p:blipFill rotWithShape="1">
          <a:blip r:embed="rId8"/>
          <a:srcRect r="23960" b="13771"/>
          <a:stretch/>
        </p:blipFill>
        <p:spPr>
          <a:xfrm>
            <a:off x="2718926" y="4485640"/>
            <a:ext cx="1388306" cy="491002"/>
          </a:xfrm>
          <a:prstGeom prst="rect">
            <a:avLst/>
          </a:prstGeom>
        </p:spPr>
      </p:pic>
      <p:sp>
        <p:nvSpPr>
          <p:cNvPr id="9" name="TextBox 8">
            <a:extLst>
              <a:ext uri="{FF2B5EF4-FFF2-40B4-BE49-F238E27FC236}">
                <a16:creationId xmlns:a16="http://schemas.microsoft.com/office/drawing/2014/main" id="{F8A48A07-54A2-46D6-47AA-6E31DA63D95F}"/>
              </a:ext>
            </a:extLst>
          </p:cNvPr>
          <p:cNvSpPr txBox="1"/>
          <p:nvPr/>
        </p:nvSpPr>
        <p:spPr>
          <a:xfrm>
            <a:off x="1583668" y="4002670"/>
            <a:ext cx="1135258" cy="369332"/>
          </a:xfrm>
          <a:prstGeom prst="rect">
            <a:avLst/>
          </a:prstGeom>
          <a:solidFill>
            <a:srgbClr val="92D050"/>
          </a:solidFill>
        </p:spPr>
        <p:txBody>
          <a:bodyPr wrap="square" rtlCol="0">
            <a:spAutoFit/>
          </a:bodyPr>
          <a:lstStyle/>
          <a:p>
            <a:r>
              <a:rPr lang="en-US" dirty="0"/>
              <a:t>Room T</a:t>
            </a:r>
          </a:p>
        </p:txBody>
      </p:sp>
      <p:sp>
        <p:nvSpPr>
          <p:cNvPr id="6" name="TextBox 5">
            <a:extLst>
              <a:ext uri="{FF2B5EF4-FFF2-40B4-BE49-F238E27FC236}">
                <a16:creationId xmlns:a16="http://schemas.microsoft.com/office/drawing/2014/main" id="{8DBB4333-5B42-2565-B14A-3836D468A128}"/>
              </a:ext>
            </a:extLst>
          </p:cNvPr>
          <p:cNvSpPr txBox="1"/>
          <p:nvPr/>
        </p:nvSpPr>
        <p:spPr>
          <a:xfrm>
            <a:off x="251520" y="516712"/>
            <a:ext cx="2734882" cy="923330"/>
          </a:xfrm>
          <a:prstGeom prst="rect">
            <a:avLst/>
          </a:prstGeom>
          <a:noFill/>
        </p:spPr>
        <p:txBody>
          <a:bodyPr wrap="square" rtlCol="0">
            <a:spAutoFit/>
          </a:bodyPr>
          <a:lstStyle/>
          <a:p>
            <a:r>
              <a:rPr lang="en-US" dirty="0">
                <a:latin typeface="Trebuchet MS" panose="020B0603020202020204" pitchFamily="34" charset="0"/>
              </a:rPr>
              <a:t>At low frequencies we have the standard eddy current expression</a:t>
            </a:r>
          </a:p>
        </p:txBody>
      </p:sp>
      <p:pic>
        <p:nvPicPr>
          <p:cNvPr id="32" name="Picture 31">
            <a:extLst>
              <a:ext uri="{FF2B5EF4-FFF2-40B4-BE49-F238E27FC236}">
                <a16:creationId xmlns:a16="http://schemas.microsoft.com/office/drawing/2014/main" id="{1267DF27-E905-D974-D691-9D7506195047}"/>
              </a:ext>
            </a:extLst>
          </p:cNvPr>
          <p:cNvPicPr>
            <a:picLocks noChangeAspect="1"/>
          </p:cNvPicPr>
          <p:nvPr/>
        </p:nvPicPr>
        <p:blipFill>
          <a:blip r:embed="rId9"/>
          <a:stretch>
            <a:fillRect/>
          </a:stretch>
        </p:blipFill>
        <p:spPr>
          <a:xfrm>
            <a:off x="340656" y="1785795"/>
            <a:ext cx="1277698" cy="1958172"/>
          </a:xfrm>
          <a:prstGeom prst="rect">
            <a:avLst/>
          </a:prstGeom>
        </p:spPr>
      </p:pic>
      <p:pic>
        <p:nvPicPr>
          <p:cNvPr id="33" name="Picture 32">
            <a:extLst>
              <a:ext uri="{FF2B5EF4-FFF2-40B4-BE49-F238E27FC236}">
                <a16:creationId xmlns:a16="http://schemas.microsoft.com/office/drawing/2014/main" id="{DD5339F6-4F88-4AD6-7C4E-1597AF794C1D}"/>
              </a:ext>
            </a:extLst>
          </p:cNvPr>
          <p:cNvPicPr>
            <a:picLocks noChangeAspect="1"/>
          </p:cNvPicPr>
          <p:nvPr/>
        </p:nvPicPr>
        <p:blipFill>
          <a:blip r:embed="rId10"/>
          <a:stretch>
            <a:fillRect/>
          </a:stretch>
        </p:blipFill>
        <p:spPr>
          <a:xfrm>
            <a:off x="5550335" y="1220513"/>
            <a:ext cx="1869119" cy="2892792"/>
          </a:xfrm>
          <a:prstGeom prst="rect">
            <a:avLst/>
          </a:prstGeom>
        </p:spPr>
      </p:pic>
      <p:cxnSp>
        <p:nvCxnSpPr>
          <p:cNvPr id="35" name="Straight Arrow Connector 34">
            <a:extLst>
              <a:ext uri="{FF2B5EF4-FFF2-40B4-BE49-F238E27FC236}">
                <a16:creationId xmlns:a16="http://schemas.microsoft.com/office/drawing/2014/main" id="{C80EBB99-C684-F069-41BA-058A6796BE88}"/>
              </a:ext>
            </a:extLst>
          </p:cNvPr>
          <p:cNvCxnSpPr>
            <a:cxnSpLocks/>
          </p:cNvCxnSpPr>
          <p:nvPr/>
        </p:nvCxnSpPr>
        <p:spPr bwMode="auto">
          <a:xfrm flipH="1">
            <a:off x="7164288" y="1672157"/>
            <a:ext cx="504056" cy="356853"/>
          </a:xfrm>
          <a:prstGeom prst="straightConnector1">
            <a:avLst/>
          </a:prstGeom>
          <a:solidFill>
            <a:schemeClr val="accent1"/>
          </a:solidFill>
          <a:ln w="38100" cap="flat" cmpd="sng" algn="ctr">
            <a:solidFill>
              <a:srgbClr val="A828AB"/>
            </a:solidFill>
            <a:prstDash val="solid"/>
            <a:round/>
            <a:headEnd type="none" w="med" len="med"/>
            <a:tailEnd type="triangle"/>
          </a:ln>
          <a:effectLst/>
        </p:spPr>
      </p:cxnSp>
    </p:spTree>
    <p:extLst>
      <p:ext uri="{BB962C8B-B14F-4D97-AF65-F5344CB8AC3E}">
        <p14:creationId xmlns:p14="http://schemas.microsoft.com/office/powerpoint/2010/main" val="4014587869"/>
      </p:ext>
    </p:extLst>
  </p:cSld>
  <p:clrMapOvr>
    <a:masterClrMapping/>
  </p:clrMapOvr>
  <p:transition advTm="135916"/>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3D1F83-33EB-4118-5359-1D16F3E3C28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9355" y="2642443"/>
            <a:ext cx="3209734" cy="3326370"/>
          </a:xfrm>
          <a:prstGeom prst="rect">
            <a:avLst/>
          </a:prstGeom>
          <a:noFill/>
          <a:ln>
            <a:noFill/>
          </a:ln>
        </p:spPr>
      </p:pic>
      <p:sp>
        <p:nvSpPr>
          <p:cNvPr id="2" name="Title 1">
            <a:extLst>
              <a:ext uri="{FF2B5EF4-FFF2-40B4-BE49-F238E27FC236}">
                <a16:creationId xmlns:a16="http://schemas.microsoft.com/office/drawing/2014/main" id="{B627C471-6360-4170-9B3F-E6646F6FBF67}"/>
              </a:ext>
            </a:extLst>
          </p:cNvPr>
          <p:cNvSpPr>
            <a:spLocks noGrp="1"/>
          </p:cNvSpPr>
          <p:nvPr>
            <p:ph type="title"/>
          </p:nvPr>
        </p:nvSpPr>
        <p:spPr>
          <a:xfrm>
            <a:off x="611560" y="80628"/>
            <a:ext cx="7772400" cy="1143000"/>
          </a:xfrm>
        </p:spPr>
        <p:txBody>
          <a:bodyPr/>
          <a:lstStyle/>
          <a:p>
            <a:r>
              <a:rPr lang="en-US" sz="3200" b="1" dirty="0"/>
              <a:t>Superconducting Composites have several critical frequencies</a:t>
            </a:r>
          </a:p>
        </p:txBody>
      </p:sp>
      <p:pic>
        <p:nvPicPr>
          <p:cNvPr id="5" name="Picture 4">
            <a:extLst>
              <a:ext uri="{FF2B5EF4-FFF2-40B4-BE49-F238E27FC236}">
                <a16:creationId xmlns:a16="http://schemas.microsoft.com/office/drawing/2014/main" id="{CEFB185B-7663-4229-BAB5-31C63309CF32}"/>
              </a:ext>
            </a:extLst>
          </p:cNvPr>
          <p:cNvPicPr>
            <a:picLocks noChangeAspect="1"/>
          </p:cNvPicPr>
          <p:nvPr/>
        </p:nvPicPr>
        <p:blipFill>
          <a:blip r:embed="rId3"/>
          <a:stretch>
            <a:fillRect/>
          </a:stretch>
        </p:blipFill>
        <p:spPr>
          <a:xfrm>
            <a:off x="1727684" y="4311028"/>
            <a:ext cx="2115393" cy="765227"/>
          </a:xfrm>
          <a:prstGeom prst="rect">
            <a:avLst/>
          </a:prstGeom>
        </p:spPr>
      </p:pic>
      <p:pic>
        <p:nvPicPr>
          <p:cNvPr id="8" name="Picture 7">
            <a:extLst>
              <a:ext uri="{FF2B5EF4-FFF2-40B4-BE49-F238E27FC236}">
                <a16:creationId xmlns:a16="http://schemas.microsoft.com/office/drawing/2014/main" id="{D7F12F5A-E2FE-403C-AD32-5C4BACDB8DE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92180" y="2035380"/>
            <a:ext cx="2484276" cy="585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1FD282F7-87CA-4F5F-8E16-2190D4C93682}"/>
              </a:ext>
            </a:extLst>
          </p:cNvPr>
          <p:cNvSpPr txBox="1"/>
          <p:nvPr/>
        </p:nvSpPr>
        <p:spPr>
          <a:xfrm>
            <a:off x="204911" y="1376772"/>
            <a:ext cx="5591225" cy="1754326"/>
          </a:xfrm>
          <a:prstGeom prst="rect">
            <a:avLst/>
          </a:prstGeom>
          <a:noFill/>
        </p:spPr>
        <p:txBody>
          <a:bodyPr wrap="square" rtlCol="0">
            <a:spAutoFit/>
          </a:bodyPr>
          <a:lstStyle/>
          <a:p>
            <a:r>
              <a:rPr lang="en-US" dirty="0">
                <a:latin typeface="Trebuchet MS" panose="020B0603020202020204" pitchFamily="34" charset="0"/>
              </a:rPr>
              <a:t>There are three critical frequencies, </a:t>
            </a:r>
            <a:r>
              <a:rPr lang="en-US" i="1" dirty="0">
                <a:latin typeface="Trebuchet MS" panose="020B0603020202020204" pitchFamily="34" charset="0"/>
              </a:rPr>
              <a:t>f</a:t>
            </a:r>
            <a:r>
              <a:rPr lang="en-US" i="1" baseline="-25000" dirty="0">
                <a:latin typeface="Trebuchet MS" panose="020B0603020202020204" pitchFamily="34" charset="0"/>
              </a:rPr>
              <a:t>c1</a:t>
            </a:r>
            <a:r>
              <a:rPr lang="en-US" dirty="0">
                <a:latin typeface="Trebuchet MS" panose="020B0603020202020204" pitchFamily="34" charset="0"/>
              </a:rPr>
              <a:t>, </a:t>
            </a:r>
            <a:r>
              <a:rPr lang="en-US" i="1" dirty="0">
                <a:latin typeface="Trebuchet MS" panose="020B0603020202020204" pitchFamily="34" charset="0"/>
              </a:rPr>
              <a:t>f</a:t>
            </a:r>
            <a:r>
              <a:rPr lang="en-US" i="1" baseline="-25000" dirty="0">
                <a:latin typeface="Trebuchet MS" panose="020B0603020202020204" pitchFamily="34" charset="0"/>
              </a:rPr>
              <a:t>c2</a:t>
            </a:r>
            <a:r>
              <a:rPr lang="en-US" dirty="0">
                <a:latin typeface="Trebuchet MS" panose="020B0603020202020204" pitchFamily="34" charset="0"/>
              </a:rPr>
              <a:t>, and </a:t>
            </a:r>
            <a:r>
              <a:rPr lang="en-US" i="1" dirty="0">
                <a:latin typeface="Trebuchet MS" panose="020B0603020202020204" pitchFamily="34" charset="0"/>
              </a:rPr>
              <a:t>f</a:t>
            </a:r>
            <a:r>
              <a:rPr lang="en-US" i="1" baseline="-25000" dirty="0">
                <a:latin typeface="Trebuchet MS" panose="020B0603020202020204" pitchFamily="34" charset="0"/>
              </a:rPr>
              <a:t>c3</a:t>
            </a:r>
          </a:p>
          <a:p>
            <a:endParaRPr lang="en-US" dirty="0"/>
          </a:p>
          <a:p>
            <a:r>
              <a:rPr lang="en-US" i="1" dirty="0">
                <a:latin typeface="Trebuchet MS" panose="020B0603020202020204" pitchFamily="34" charset="0"/>
              </a:rPr>
              <a:t>f</a:t>
            </a:r>
            <a:r>
              <a:rPr lang="en-US" i="1" baseline="-25000" dirty="0">
                <a:latin typeface="Trebuchet MS" panose="020B0603020202020204" pitchFamily="34" charset="0"/>
              </a:rPr>
              <a:t>c3</a:t>
            </a:r>
            <a:r>
              <a:rPr lang="en-US" dirty="0">
                <a:latin typeface="Trebuchet MS" panose="020B0603020202020204" pitchFamily="34" charset="0"/>
              </a:rPr>
              <a:t> corresponds to the </a:t>
            </a:r>
            <a:r>
              <a:rPr lang="en-US" i="1" dirty="0">
                <a:latin typeface="Trebuchet MS" panose="020B0603020202020204" pitchFamily="34" charset="0"/>
              </a:rPr>
              <a:t>f</a:t>
            </a:r>
            <a:r>
              <a:rPr lang="en-US" i="1" baseline="-25000" dirty="0">
                <a:latin typeface="Trebuchet MS" panose="020B0603020202020204" pitchFamily="34" charset="0"/>
              </a:rPr>
              <a:t>c</a:t>
            </a:r>
            <a:r>
              <a:rPr lang="en-US" dirty="0">
                <a:latin typeface="Trebuchet MS" panose="020B0603020202020204" pitchFamily="34" charset="0"/>
              </a:rPr>
              <a:t> of metal wires, when the skin depth is less that the thickness of the outer sheath, here X. Here the loss is the same as that of a metal wire</a:t>
            </a:r>
          </a:p>
        </p:txBody>
      </p:sp>
      <p:cxnSp>
        <p:nvCxnSpPr>
          <p:cNvPr id="14" name="Straight Arrow Connector 13">
            <a:extLst>
              <a:ext uri="{FF2B5EF4-FFF2-40B4-BE49-F238E27FC236}">
                <a16:creationId xmlns:a16="http://schemas.microsoft.com/office/drawing/2014/main" id="{C6EDBBD2-A524-4229-9F95-34BC5C1A2378}"/>
              </a:ext>
            </a:extLst>
          </p:cNvPr>
          <p:cNvCxnSpPr/>
          <p:nvPr/>
        </p:nvCxnSpPr>
        <p:spPr bwMode="auto">
          <a:xfrm>
            <a:off x="6372200" y="3645024"/>
            <a:ext cx="288032" cy="180020"/>
          </a:xfrm>
          <a:prstGeom prst="straightConnector1">
            <a:avLst/>
          </a:prstGeom>
          <a:solidFill>
            <a:schemeClr val="accent1"/>
          </a:solidFill>
          <a:ln w="38100" cap="flat" cmpd="sng" algn="ctr">
            <a:solidFill>
              <a:srgbClr val="FF0000"/>
            </a:solidFill>
            <a:prstDash val="solid"/>
            <a:round/>
            <a:headEnd type="triangle" w="med" len="med"/>
            <a:tailEnd type="triangle"/>
          </a:ln>
          <a:effectLst/>
        </p:spPr>
      </p:cxnSp>
      <p:cxnSp>
        <p:nvCxnSpPr>
          <p:cNvPr id="16" name="Straight Arrow Connector 15">
            <a:extLst>
              <a:ext uri="{FF2B5EF4-FFF2-40B4-BE49-F238E27FC236}">
                <a16:creationId xmlns:a16="http://schemas.microsoft.com/office/drawing/2014/main" id="{3ED0E54B-8D7B-4430-942E-326123871A37}"/>
              </a:ext>
            </a:extLst>
          </p:cNvPr>
          <p:cNvCxnSpPr>
            <a:cxnSpLocks/>
          </p:cNvCxnSpPr>
          <p:nvPr/>
        </p:nvCxnSpPr>
        <p:spPr bwMode="auto">
          <a:xfrm>
            <a:off x="5220072" y="2852936"/>
            <a:ext cx="1152128" cy="774086"/>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pic>
        <p:nvPicPr>
          <p:cNvPr id="17" name="Picture 16">
            <a:extLst>
              <a:ext uri="{FF2B5EF4-FFF2-40B4-BE49-F238E27FC236}">
                <a16:creationId xmlns:a16="http://schemas.microsoft.com/office/drawing/2014/main" id="{06F15E6A-815C-47E4-91E7-28F9F5047F85}"/>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7171" y="3172079"/>
            <a:ext cx="1200759" cy="44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F10898D4-6784-4FFB-A182-EDDD15419D11}"/>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60729" y="5691335"/>
            <a:ext cx="1131197" cy="55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B54AC7A0-9234-472F-90D2-34E119387A42}"/>
              </a:ext>
            </a:extLst>
          </p:cNvPr>
          <p:cNvSpPr txBox="1"/>
          <p:nvPr/>
        </p:nvSpPr>
        <p:spPr>
          <a:xfrm>
            <a:off x="204911" y="3647446"/>
            <a:ext cx="4724070" cy="923330"/>
          </a:xfrm>
          <a:prstGeom prst="rect">
            <a:avLst/>
          </a:prstGeom>
          <a:noFill/>
        </p:spPr>
        <p:txBody>
          <a:bodyPr wrap="square" rtlCol="0">
            <a:spAutoFit/>
          </a:bodyPr>
          <a:lstStyle/>
          <a:p>
            <a:r>
              <a:rPr lang="en-US" dirty="0">
                <a:latin typeface="Trebuchet MS" panose="020B0603020202020204" pitchFamily="34" charset="0"/>
              </a:rPr>
              <a:t>At frequencies below </a:t>
            </a:r>
            <a:r>
              <a:rPr lang="en-US" i="1" dirty="0">
                <a:latin typeface="Trebuchet MS" panose="020B0603020202020204" pitchFamily="34" charset="0"/>
              </a:rPr>
              <a:t>f</a:t>
            </a:r>
            <a:r>
              <a:rPr lang="en-US" i="1" baseline="-25000" dirty="0">
                <a:latin typeface="Trebuchet MS" panose="020B0603020202020204" pitchFamily="34" charset="0"/>
              </a:rPr>
              <a:t>c3</a:t>
            </a:r>
            <a:r>
              <a:rPr lang="en-US" dirty="0">
                <a:latin typeface="Trebuchet MS" panose="020B0603020202020204" pitchFamily="34" charset="0"/>
              </a:rPr>
              <a:t>, but above an </a:t>
            </a:r>
            <a:r>
              <a:rPr lang="en-US" i="1" dirty="0">
                <a:latin typeface="Trebuchet MS" panose="020B0603020202020204" pitchFamily="34" charset="0"/>
              </a:rPr>
              <a:t>f</a:t>
            </a:r>
            <a:r>
              <a:rPr lang="en-US" i="1" baseline="-25000" dirty="0">
                <a:latin typeface="Trebuchet MS" panose="020B0603020202020204" pitchFamily="34" charset="0"/>
              </a:rPr>
              <a:t>c2</a:t>
            </a:r>
            <a:r>
              <a:rPr lang="en-US" dirty="0">
                <a:latin typeface="Trebuchet MS" panose="020B0603020202020204" pitchFamily="34" charset="0"/>
              </a:rPr>
              <a:t>, the skin depth is greater than X, but less than the wire radius</a:t>
            </a:r>
          </a:p>
        </p:txBody>
      </p:sp>
      <p:sp>
        <p:nvSpPr>
          <p:cNvPr id="21" name="TextBox 20">
            <a:extLst>
              <a:ext uri="{FF2B5EF4-FFF2-40B4-BE49-F238E27FC236}">
                <a16:creationId xmlns:a16="http://schemas.microsoft.com/office/drawing/2014/main" id="{7407D87A-38B9-4BF8-B758-A55F1E2D107C}"/>
              </a:ext>
            </a:extLst>
          </p:cNvPr>
          <p:cNvSpPr txBox="1"/>
          <p:nvPr/>
        </p:nvSpPr>
        <p:spPr>
          <a:xfrm>
            <a:off x="122446" y="5031432"/>
            <a:ext cx="5780107" cy="923330"/>
          </a:xfrm>
          <a:prstGeom prst="rect">
            <a:avLst/>
          </a:prstGeom>
          <a:noFill/>
        </p:spPr>
        <p:txBody>
          <a:bodyPr wrap="square" rtlCol="0">
            <a:spAutoFit/>
          </a:bodyPr>
          <a:lstStyle/>
          <a:p>
            <a:r>
              <a:rPr lang="en-US" dirty="0">
                <a:latin typeface="Trebuchet MS" panose="020B0603020202020204" pitchFamily="34" charset="0"/>
              </a:rPr>
              <a:t>Between </a:t>
            </a:r>
            <a:r>
              <a:rPr lang="en-US" i="1" dirty="0">
                <a:latin typeface="Trebuchet MS" panose="020B0603020202020204" pitchFamily="34" charset="0"/>
              </a:rPr>
              <a:t>f</a:t>
            </a:r>
            <a:r>
              <a:rPr lang="en-US" i="1" baseline="-25000" dirty="0">
                <a:latin typeface="Trebuchet MS" panose="020B0603020202020204" pitchFamily="34" charset="0"/>
              </a:rPr>
              <a:t>c2</a:t>
            </a:r>
            <a:r>
              <a:rPr lang="en-US" dirty="0">
                <a:latin typeface="Trebuchet MS" panose="020B0603020202020204" pitchFamily="34" charset="0"/>
              </a:rPr>
              <a:t> and </a:t>
            </a:r>
            <a:r>
              <a:rPr lang="en-US" i="1" dirty="0">
                <a:latin typeface="Trebuchet MS" panose="020B0603020202020204" pitchFamily="34" charset="0"/>
              </a:rPr>
              <a:t>f</a:t>
            </a:r>
            <a:r>
              <a:rPr lang="en-US" i="1" baseline="-25000" dirty="0">
                <a:latin typeface="Trebuchet MS" panose="020B0603020202020204" pitchFamily="34" charset="0"/>
              </a:rPr>
              <a:t>c1</a:t>
            </a:r>
            <a:r>
              <a:rPr lang="en-US" dirty="0">
                <a:latin typeface="Trebuchet MS" panose="020B0603020202020204" pitchFamily="34" charset="0"/>
              </a:rPr>
              <a:t>, some screening still modifies the loss, until below </a:t>
            </a:r>
            <a:r>
              <a:rPr lang="en-US" i="1" dirty="0">
                <a:latin typeface="Trebuchet MS" panose="020B0603020202020204" pitchFamily="34" charset="0"/>
              </a:rPr>
              <a:t>f</a:t>
            </a:r>
            <a:r>
              <a:rPr lang="en-US" i="1" baseline="-25000" dirty="0">
                <a:latin typeface="Trebuchet MS" panose="020B0603020202020204" pitchFamily="34" charset="0"/>
              </a:rPr>
              <a:t>c1</a:t>
            </a:r>
            <a:r>
              <a:rPr lang="en-US" dirty="0">
                <a:latin typeface="Trebuchet MS" panose="020B0603020202020204" pitchFamily="34" charset="0"/>
              </a:rPr>
              <a:t>, the “low </a:t>
            </a:r>
            <a:r>
              <a:rPr lang="en-US" dirty="0" err="1">
                <a:latin typeface="Trebuchet MS" panose="020B0603020202020204" pitchFamily="34" charset="0"/>
              </a:rPr>
              <a:t>freq</a:t>
            </a:r>
            <a:r>
              <a:rPr lang="en-US" dirty="0">
                <a:latin typeface="Trebuchet MS" panose="020B0603020202020204" pitchFamily="34" charset="0"/>
              </a:rPr>
              <a:t> loss expressions” apply</a:t>
            </a:r>
          </a:p>
        </p:txBody>
      </p:sp>
      <p:cxnSp>
        <p:nvCxnSpPr>
          <p:cNvPr id="24" name="Straight Arrow Connector 23">
            <a:extLst>
              <a:ext uri="{FF2B5EF4-FFF2-40B4-BE49-F238E27FC236}">
                <a16:creationId xmlns:a16="http://schemas.microsoft.com/office/drawing/2014/main" id="{6938875E-CB3B-4B20-8343-26B3382E72F4}"/>
              </a:ext>
            </a:extLst>
          </p:cNvPr>
          <p:cNvCxnSpPr>
            <a:cxnSpLocks/>
          </p:cNvCxnSpPr>
          <p:nvPr/>
        </p:nvCxnSpPr>
        <p:spPr bwMode="auto">
          <a:xfrm flipV="1">
            <a:off x="6156176" y="4305628"/>
            <a:ext cx="1237083" cy="147286"/>
          </a:xfrm>
          <a:prstGeom prst="straightConnector1">
            <a:avLst/>
          </a:prstGeom>
          <a:solidFill>
            <a:schemeClr val="accent1"/>
          </a:solidFill>
          <a:ln w="38100" cap="flat" cmpd="sng" algn="ctr">
            <a:solidFill>
              <a:schemeClr val="accent2"/>
            </a:solidFill>
            <a:prstDash val="solid"/>
            <a:round/>
            <a:headEnd type="triangle" w="med" len="med"/>
            <a:tailEnd type="triangle"/>
          </a:ln>
          <a:effectLst/>
        </p:spPr>
      </p:cxnSp>
      <p:cxnSp>
        <p:nvCxnSpPr>
          <p:cNvPr id="28" name="Straight Arrow Connector 27">
            <a:extLst>
              <a:ext uri="{FF2B5EF4-FFF2-40B4-BE49-F238E27FC236}">
                <a16:creationId xmlns:a16="http://schemas.microsoft.com/office/drawing/2014/main" id="{BAD49AD0-B68D-4DE3-A6F2-96D699D1FD22}"/>
              </a:ext>
            </a:extLst>
          </p:cNvPr>
          <p:cNvCxnSpPr>
            <a:cxnSpLocks/>
          </p:cNvCxnSpPr>
          <p:nvPr/>
        </p:nvCxnSpPr>
        <p:spPr bwMode="auto">
          <a:xfrm flipV="1">
            <a:off x="3609978" y="4452914"/>
            <a:ext cx="2474190" cy="240728"/>
          </a:xfrm>
          <a:prstGeom prst="straightConnector1">
            <a:avLst/>
          </a:prstGeom>
          <a:solidFill>
            <a:schemeClr val="accent1"/>
          </a:solidFill>
          <a:ln w="9525" cap="flat" cmpd="sng" algn="ctr">
            <a:solidFill>
              <a:schemeClr val="accent2"/>
            </a:solidFill>
            <a:prstDash val="solid"/>
            <a:round/>
            <a:headEnd type="none" w="med" len="med"/>
            <a:tailEnd type="triangle"/>
          </a:ln>
          <a:effectLst/>
        </p:spPr>
      </p:cxnSp>
      <p:sp>
        <p:nvSpPr>
          <p:cNvPr id="32" name="TextBox 31">
            <a:extLst>
              <a:ext uri="{FF2B5EF4-FFF2-40B4-BE49-F238E27FC236}">
                <a16:creationId xmlns:a16="http://schemas.microsoft.com/office/drawing/2014/main" id="{1B86A121-A46C-40BA-9C99-8EAD7023AF89}"/>
              </a:ext>
            </a:extLst>
          </p:cNvPr>
          <p:cNvSpPr txBox="1"/>
          <p:nvPr/>
        </p:nvSpPr>
        <p:spPr>
          <a:xfrm>
            <a:off x="4174362" y="5785842"/>
            <a:ext cx="1728192" cy="646331"/>
          </a:xfrm>
          <a:prstGeom prst="rect">
            <a:avLst/>
          </a:prstGeom>
          <a:solidFill>
            <a:schemeClr val="accent1">
              <a:lumMod val="40000"/>
              <a:lumOff val="60000"/>
            </a:schemeClr>
          </a:solidFill>
        </p:spPr>
        <p:txBody>
          <a:bodyPr wrap="square" rtlCol="0">
            <a:spAutoFit/>
          </a:bodyPr>
          <a:lstStyle/>
          <a:p>
            <a:r>
              <a:rPr lang="en-US" dirty="0">
                <a:latin typeface="Trebuchet MS" panose="020B0603020202020204" pitchFamily="34" charset="0"/>
              </a:rPr>
              <a:t>Partial screening</a:t>
            </a:r>
          </a:p>
        </p:txBody>
      </p:sp>
    </p:spTree>
    <p:extLst>
      <p:ext uri="{BB962C8B-B14F-4D97-AF65-F5344CB8AC3E}">
        <p14:creationId xmlns:p14="http://schemas.microsoft.com/office/powerpoint/2010/main" val="2446308673"/>
      </p:ext>
    </p:extLst>
  </p:cSld>
  <p:clrMapOvr>
    <a:masterClrMapping/>
  </p:clrMapOvr>
  <p:transition advTm="101086"/>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25E4204A-C8EB-0F1F-6468-A6754288DC54}"/>
              </a:ext>
            </a:extLst>
          </p:cNvPr>
          <p:cNvGrpSpPr/>
          <p:nvPr/>
        </p:nvGrpSpPr>
        <p:grpSpPr>
          <a:xfrm>
            <a:off x="3454100" y="2400053"/>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25" name="3D Model 24" descr="Red Torus">
                  <a:extLst>
                    <a:ext uri="{FF2B5EF4-FFF2-40B4-BE49-F238E27FC236}">
                      <a16:creationId xmlns:a16="http://schemas.microsoft.com/office/drawing/2014/main" id="{CF9E8271-E7BB-7CAD-EE2F-28E66E1D24BC}"/>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5" name="3D Model 24" descr="Red Torus">
                  <a:extLst>
                    <a:ext uri="{FF2B5EF4-FFF2-40B4-BE49-F238E27FC236}">
                      <a16:creationId xmlns:a16="http://schemas.microsoft.com/office/drawing/2014/main" id="{CF9E8271-E7BB-7CAD-EE2F-28E66E1D24BC}"/>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26910" y="2427243"/>
                  <a:ext cx="475829" cy="421449"/>
                </a:xfrm>
                <a:prstGeom prst="rect">
                  <a:avLst/>
                </a:prstGeom>
              </p:spPr>
            </p:pic>
          </mc:Fallback>
        </mc:AlternateContent>
        <p:sp>
          <p:nvSpPr>
            <p:cNvPr id="26" name="Arrow: Down 25">
              <a:extLst>
                <a:ext uri="{FF2B5EF4-FFF2-40B4-BE49-F238E27FC236}">
                  <a16:creationId xmlns:a16="http://schemas.microsoft.com/office/drawing/2014/main" id="{D9143E92-BB56-0543-2FA7-16440A8518D2}"/>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7" name="Arrow: Down 26">
              <a:extLst>
                <a:ext uri="{FF2B5EF4-FFF2-40B4-BE49-F238E27FC236}">
                  <a16:creationId xmlns:a16="http://schemas.microsoft.com/office/drawing/2014/main" id="{71DBACBE-6766-BA80-0F49-FB4899C33494}"/>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29" name="Group 28">
            <a:extLst>
              <a:ext uri="{FF2B5EF4-FFF2-40B4-BE49-F238E27FC236}">
                <a16:creationId xmlns:a16="http://schemas.microsoft.com/office/drawing/2014/main" id="{C4A97545-5053-6C61-E979-A817DDF22C29}"/>
              </a:ext>
            </a:extLst>
          </p:cNvPr>
          <p:cNvGrpSpPr/>
          <p:nvPr/>
        </p:nvGrpSpPr>
        <p:grpSpPr>
          <a:xfrm>
            <a:off x="3451096" y="2923849"/>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30" name="3D Model 29" descr="Red Torus">
                  <a:extLst>
                    <a:ext uri="{FF2B5EF4-FFF2-40B4-BE49-F238E27FC236}">
                      <a16:creationId xmlns:a16="http://schemas.microsoft.com/office/drawing/2014/main" id="{866057A6-0160-C9F9-AC00-F816B9BB54B7}"/>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0" name="3D Model 29" descr="Red Torus">
                  <a:extLst>
                    <a:ext uri="{FF2B5EF4-FFF2-40B4-BE49-F238E27FC236}">
                      <a16:creationId xmlns:a16="http://schemas.microsoft.com/office/drawing/2014/main" id="{866057A6-0160-C9F9-AC00-F816B9BB54B7}"/>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23906" y="2951039"/>
                  <a:ext cx="475829" cy="421449"/>
                </a:xfrm>
                <a:prstGeom prst="rect">
                  <a:avLst/>
                </a:prstGeom>
              </p:spPr>
            </p:pic>
          </mc:Fallback>
        </mc:AlternateContent>
        <p:sp>
          <p:nvSpPr>
            <p:cNvPr id="31" name="Arrow: Down 30">
              <a:extLst>
                <a:ext uri="{FF2B5EF4-FFF2-40B4-BE49-F238E27FC236}">
                  <a16:creationId xmlns:a16="http://schemas.microsoft.com/office/drawing/2014/main" id="{F1E92D12-02D2-EB59-ABCF-5572EB75E2CC}"/>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32" name="Arrow: Down 31">
              <a:extLst>
                <a:ext uri="{FF2B5EF4-FFF2-40B4-BE49-F238E27FC236}">
                  <a16:creationId xmlns:a16="http://schemas.microsoft.com/office/drawing/2014/main" id="{68D3C9D5-F158-0123-D9A4-CA7B74E0C785}"/>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33" name="Group 32">
            <a:extLst>
              <a:ext uri="{FF2B5EF4-FFF2-40B4-BE49-F238E27FC236}">
                <a16:creationId xmlns:a16="http://schemas.microsoft.com/office/drawing/2014/main" id="{EC362877-1114-DD4F-F9AC-6FA8EC0B5B6D}"/>
              </a:ext>
            </a:extLst>
          </p:cNvPr>
          <p:cNvGrpSpPr/>
          <p:nvPr/>
        </p:nvGrpSpPr>
        <p:grpSpPr>
          <a:xfrm>
            <a:off x="3442077" y="3435682"/>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34" name="3D Model 33" descr="Red Torus">
                  <a:extLst>
                    <a:ext uri="{FF2B5EF4-FFF2-40B4-BE49-F238E27FC236}">
                      <a16:creationId xmlns:a16="http://schemas.microsoft.com/office/drawing/2014/main" id="{CD5C4086-49D8-3F95-80DE-7F92C1A9D30D}"/>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4" name="3D Model 33" descr="Red Torus">
                  <a:extLst>
                    <a:ext uri="{FF2B5EF4-FFF2-40B4-BE49-F238E27FC236}">
                      <a16:creationId xmlns:a16="http://schemas.microsoft.com/office/drawing/2014/main" id="{CD5C4086-49D8-3F95-80DE-7F92C1A9D30D}"/>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14887" y="3462872"/>
                  <a:ext cx="475829" cy="421449"/>
                </a:xfrm>
                <a:prstGeom prst="rect">
                  <a:avLst/>
                </a:prstGeom>
              </p:spPr>
            </p:pic>
          </mc:Fallback>
        </mc:AlternateContent>
        <p:sp>
          <p:nvSpPr>
            <p:cNvPr id="35" name="Arrow: Down 34">
              <a:extLst>
                <a:ext uri="{FF2B5EF4-FFF2-40B4-BE49-F238E27FC236}">
                  <a16:creationId xmlns:a16="http://schemas.microsoft.com/office/drawing/2014/main" id="{1987BB91-3C46-0030-EDB1-6178626A8BAB}"/>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36" name="Arrow: Down 35">
              <a:extLst>
                <a:ext uri="{FF2B5EF4-FFF2-40B4-BE49-F238E27FC236}">
                  <a16:creationId xmlns:a16="http://schemas.microsoft.com/office/drawing/2014/main" id="{8CFA4820-90C9-FE8D-63C7-59FB0E38DD1A}"/>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37" name="Group 36">
            <a:extLst>
              <a:ext uri="{FF2B5EF4-FFF2-40B4-BE49-F238E27FC236}">
                <a16:creationId xmlns:a16="http://schemas.microsoft.com/office/drawing/2014/main" id="{624EE6DD-87F3-5A08-107E-5F760A506287}"/>
              </a:ext>
            </a:extLst>
          </p:cNvPr>
          <p:cNvGrpSpPr/>
          <p:nvPr/>
        </p:nvGrpSpPr>
        <p:grpSpPr>
          <a:xfrm>
            <a:off x="3436985" y="3910842"/>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38" name="3D Model 37" descr="Red Torus">
                  <a:extLst>
                    <a:ext uri="{FF2B5EF4-FFF2-40B4-BE49-F238E27FC236}">
                      <a16:creationId xmlns:a16="http://schemas.microsoft.com/office/drawing/2014/main" id="{6E7A03A6-7DDB-84B7-6F7C-AA24F4A1338D}"/>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8" name="3D Model 37" descr="Red Torus">
                  <a:extLst>
                    <a:ext uri="{FF2B5EF4-FFF2-40B4-BE49-F238E27FC236}">
                      <a16:creationId xmlns:a16="http://schemas.microsoft.com/office/drawing/2014/main" id="{6E7A03A6-7DDB-84B7-6F7C-AA24F4A1338D}"/>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09795" y="3938032"/>
                  <a:ext cx="475829" cy="421449"/>
                </a:xfrm>
                <a:prstGeom prst="rect">
                  <a:avLst/>
                </a:prstGeom>
              </p:spPr>
            </p:pic>
          </mc:Fallback>
        </mc:AlternateContent>
        <p:sp>
          <p:nvSpPr>
            <p:cNvPr id="39" name="Arrow: Down 38">
              <a:extLst>
                <a:ext uri="{FF2B5EF4-FFF2-40B4-BE49-F238E27FC236}">
                  <a16:creationId xmlns:a16="http://schemas.microsoft.com/office/drawing/2014/main" id="{F59AF4F2-313A-BFEA-70F8-39C001BB2B65}"/>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0" name="Arrow: Down 39">
              <a:extLst>
                <a:ext uri="{FF2B5EF4-FFF2-40B4-BE49-F238E27FC236}">
                  <a16:creationId xmlns:a16="http://schemas.microsoft.com/office/drawing/2014/main" id="{D2413692-11E9-D84E-1AB6-0191E27BF965}"/>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41" name="Group 40">
            <a:extLst>
              <a:ext uri="{FF2B5EF4-FFF2-40B4-BE49-F238E27FC236}">
                <a16:creationId xmlns:a16="http://schemas.microsoft.com/office/drawing/2014/main" id="{0FA30308-BEBB-820E-995C-B3E23E05C101}"/>
              </a:ext>
            </a:extLst>
          </p:cNvPr>
          <p:cNvGrpSpPr/>
          <p:nvPr/>
        </p:nvGrpSpPr>
        <p:grpSpPr>
          <a:xfrm>
            <a:off x="3452912" y="4378117"/>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42" name="3D Model 41" descr="Red Torus">
                  <a:extLst>
                    <a:ext uri="{FF2B5EF4-FFF2-40B4-BE49-F238E27FC236}">
                      <a16:creationId xmlns:a16="http://schemas.microsoft.com/office/drawing/2014/main" id="{CBAF050A-69D6-3677-5BEE-1567D2A52FDE}"/>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2" name="3D Model 41" descr="Red Torus">
                  <a:extLst>
                    <a:ext uri="{FF2B5EF4-FFF2-40B4-BE49-F238E27FC236}">
                      <a16:creationId xmlns:a16="http://schemas.microsoft.com/office/drawing/2014/main" id="{CBAF050A-69D6-3677-5BEE-1567D2A52FDE}"/>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25722" y="4405307"/>
                  <a:ext cx="475829" cy="421449"/>
                </a:xfrm>
                <a:prstGeom prst="rect">
                  <a:avLst/>
                </a:prstGeom>
              </p:spPr>
            </p:pic>
          </mc:Fallback>
        </mc:AlternateContent>
        <p:sp>
          <p:nvSpPr>
            <p:cNvPr id="43" name="Arrow: Down 42">
              <a:extLst>
                <a:ext uri="{FF2B5EF4-FFF2-40B4-BE49-F238E27FC236}">
                  <a16:creationId xmlns:a16="http://schemas.microsoft.com/office/drawing/2014/main" id="{B51C611B-4B4C-F9F6-87B6-E0AB88578870}"/>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4" name="Arrow: Down 43">
              <a:extLst>
                <a:ext uri="{FF2B5EF4-FFF2-40B4-BE49-F238E27FC236}">
                  <a16:creationId xmlns:a16="http://schemas.microsoft.com/office/drawing/2014/main" id="{EC1447ED-129B-0F99-1585-DE7F94C2C98F}"/>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45" name="Group 44">
            <a:extLst>
              <a:ext uri="{FF2B5EF4-FFF2-40B4-BE49-F238E27FC236}">
                <a16:creationId xmlns:a16="http://schemas.microsoft.com/office/drawing/2014/main" id="{0EBFCABE-AB39-36DB-0697-97D82A9CCD8B}"/>
              </a:ext>
            </a:extLst>
          </p:cNvPr>
          <p:cNvGrpSpPr/>
          <p:nvPr/>
        </p:nvGrpSpPr>
        <p:grpSpPr>
          <a:xfrm>
            <a:off x="3439989" y="4871234"/>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46" name="3D Model 45" descr="Red Torus">
                  <a:extLst>
                    <a:ext uri="{FF2B5EF4-FFF2-40B4-BE49-F238E27FC236}">
                      <a16:creationId xmlns:a16="http://schemas.microsoft.com/office/drawing/2014/main" id="{69FCF84A-D9CB-1E65-8D68-5895C8AE166C}"/>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6" name="3D Model 45" descr="Red Torus">
                  <a:extLst>
                    <a:ext uri="{FF2B5EF4-FFF2-40B4-BE49-F238E27FC236}">
                      <a16:creationId xmlns:a16="http://schemas.microsoft.com/office/drawing/2014/main" id="{69FCF84A-D9CB-1E65-8D68-5895C8AE166C}"/>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412799" y="4898424"/>
                  <a:ext cx="475829" cy="421449"/>
                </a:xfrm>
                <a:prstGeom prst="rect">
                  <a:avLst/>
                </a:prstGeom>
              </p:spPr>
            </p:pic>
          </mc:Fallback>
        </mc:AlternateContent>
        <p:sp>
          <p:nvSpPr>
            <p:cNvPr id="47" name="Arrow: Down 46">
              <a:extLst>
                <a:ext uri="{FF2B5EF4-FFF2-40B4-BE49-F238E27FC236}">
                  <a16:creationId xmlns:a16="http://schemas.microsoft.com/office/drawing/2014/main" id="{6B1A95C2-6E76-5A5D-27C6-9D84A2266211}"/>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8" name="Arrow: Down 47">
              <a:extLst>
                <a:ext uri="{FF2B5EF4-FFF2-40B4-BE49-F238E27FC236}">
                  <a16:creationId xmlns:a16="http://schemas.microsoft.com/office/drawing/2014/main" id="{9B891D4C-871A-E228-8314-6F80B98C1CAF}"/>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49" name="Group 48">
            <a:extLst>
              <a:ext uri="{FF2B5EF4-FFF2-40B4-BE49-F238E27FC236}">
                <a16:creationId xmlns:a16="http://schemas.microsoft.com/office/drawing/2014/main" id="{0136D950-88C4-B5B2-DB3C-8EF6F6563B47}"/>
              </a:ext>
            </a:extLst>
          </p:cNvPr>
          <p:cNvGrpSpPr/>
          <p:nvPr/>
        </p:nvGrpSpPr>
        <p:grpSpPr>
          <a:xfrm>
            <a:off x="4980423" y="2096852"/>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50" name="3D Model 49" descr="Red Torus">
                  <a:extLst>
                    <a:ext uri="{FF2B5EF4-FFF2-40B4-BE49-F238E27FC236}">
                      <a16:creationId xmlns:a16="http://schemas.microsoft.com/office/drawing/2014/main" id="{79F3EE81-7D56-AD04-B4DB-2097C532D93D}"/>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0" name="3D Model 49" descr="Red Torus">
                  <a:extLst>
                    <a:ext uri="{FF2B5EF4-FFF2-40B4-BE49-F238E27FC236}">
                      <a16:creationId xmlns:a16="http://schemas.microsoft.com/office/drawing/2014/main" id="{79F3EE81-7D56-AD04-B4DB-2097C532D93D}"/>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53233" y="2124042"/>
                  <a:ext cx="475829" cy="421449"/>
                </a:xfrm>
                <a:prstGeom prst="rect">
                  <a:avLst/>
                </a:prstGeom>
              </p:spPr>
            </p:pic>
          </mc:Fallback>
        </mc:AlternateContent>
        <p:sp>
          <p:nvSpPr>
            <p:cNvPr id="51" name="Arrow: Down 50">
              <a:extLst>
                <a:ext uri="{FF2B5EF4-FFF2-40B4-BE49-F238E27FC236}">
                  <a16:creationId xmlns:a16="http://schemas.microsoft.com/office/drawing/2014/main" id="{FB34EF4A-428C-6A97-7FF2-5F83CA0CF6EF}"/>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2" name="Arrow: Down 51">
              <a:extLst>
                <a:ext uri="{FF2B5EF4-FFF2-40B4-BE49-F238E27FC236}">
                  <a16:creationId xmlns:a16="http://schemas.microsoft.com/office/drawing/2014/main" id="{097BF967-10B5-3E82-F16F-7882F0F6BD71}"/>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53" name="Group 52">
            <a:extLst>
              <a:ext uri="{FF2B5EF4-FFF2-40B4-BE49-F238E27FC236}">
                <a16:creationId xmlns:a16="http://schemas.microsoft.com/office/drawing/2014/main" id="{6E31F5DB-5AE2-2301-BF02-5D588881F7C7}"/>
              </a:ext>
            </a:extLst>
          </p:cNvPr>
          <p:cNvGrpSpPr/>
          <p:nvPr/>
        </p:nvGrpSpPr>
        <p:grpSpPr>
          <a:xfrm>
            <a:off x="4978645" y="2586911"/>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54" name="3D Model 53" descr="Red Torus">
                  <a:extLst>
                    <a:ext uri="{FF2B5EF4-FFF2-40B4-BE49-F238E27FC236}">
                      <a16:creationId xmlns:a16="http://schemas.microsoft.com/office/drawing/2014/main" id="{03680979-39D4-0CE0-2747-C71CF77CD394}"/>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4" name="3D Model 53" descr="Red Torus">
                  <a:extLst>
                    <a:ext uri="{FF2B5EF4-FFF2-40B4-BE49-F238E27FC236}">
                      <a16:creationId xmlns:a16="http://schemas.microsoft.com/office/drawing/2014/main" id="{03680979-39D4-0CE0-2747-C71CF77CD394}"/>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51455" y="2614101"/>
                  <a:ext cx="475829" cy="421449"/>
                </a:xfrm>
                <a:prstGeom prst="rect">
                  <a:avLst/>
                </a:prstGeom>
              </p:spPr>
            </p:pic>
          </mc:Fallback>
        </mc:AlternateContent>
        <p:sp>
          <p:nvSpPr>
            <p:cNvPr id="55" name="Arrow: Down 54">
              <a:extLst>
                <a:ext uri="{FF2B5EF4-FFF2-40B4-BE49-F238E27FC236}">
                  <a16:creationId xmlns:a16="http://schemas.microsoft.com/office/drawing/2014/main" id="{5CFA9D57-2A06-667F-65DC-FEC73BFA02E4}"/>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56" name="Arrow: Down 55">
              <a:extLst>
                <a:ext uri="{FF2B5EF4-FFF2-40B4-BE49-F238E27FC236}">
                  <a16:creationId xmlns:a16="http://schemas.microsoft.com/office/drawing/2014/main" id="{1CC98242-E7EF-BC8B-548B-5DB98AED5CB4}"/>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57" name="Group 56">
            <a:extLst>
              <a:ext uri="{FF2B5EF4-FFF2-40B4-BE49-F238E27FC236}">
                <a16:creationId xmlns:a16="http://schemas.microsoft.com/office/drawing/2014/main" id="{161B3C0F-7793-C0B7-EC43-116EBE36F8C1}"/>
              </a:ext>
            </a:extLst>
          </p:cNvPr>
          <p:cNvGrpSpPr/>
          <p:nvPr/>
        </p:nvGrpSpPr>
        <p:grpSpPr>
          <a:xfrm>
            <a:off x="4976931" y="3115755"/>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58" name="3D Model 57" descr="Red Torus">
                  <a:extLst>
                    <a:ext uri="{FF2B5EF4-FFF2-40B4-BE49-F238E27FC236}">
                      <a16:creationId xmlns:a16="http://schemas.microsoft.com/office/drawing/2014/main" id="{E7A86A7B-E0A0-57AD-9E9C-E262374D4354}"/>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8" name="3D Model 57" descr="Red Torus">
                  <a:extLst>
                    <a:ext uri="{FF2B5EF4-FFF2-40B4-BE49-F238E27FC236}">
                      <a16:creationId xmlns:a16="http://schemas.microsoft.com/office/drawing/2014/main" id="{E7A86A7B-E0A0-57AD-9E9C-E262374D4354}"/>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49741" y="3142945"/>
                  <a:ext cx="475829" cy="421449"/>
                </a:xfrm>
                <a:prstGeom prst="rect">
                  <a:avLst/>
                </a:prstGeom>
              </p:spPr>
            </p:pic>
          </mc:Fallback>
        </mc:AlternateContent>
        <p:sp>
          <p:nvSpPr>
            <p:cNvPr id="59" name="Arrow: Down 58">
              <a:extLst>
                <a:ext uri="{FF2B5EF4-FFF2-40B4-BE49-F238E27FC236}">
                  <a16:creationId xmlns:a16="http://schemas.microsoft.com/office/drawing/2014/main" id="{134A7274-72B1-561B-1C58-E537DDE7A4AC}"/>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0" name="Arrow: Down 59">
              <a:extLst>
                <a:ext uri="{FF2B5EF4-FFF2-40B4-BE49-F238E27FC236}">
                  <a16:creationId xmlns:a16="http://schemas.microsoft.com/office/drawing/2014/main" id="{A71EBEE4-0C50-2812-10A8-C69A2E37B875}"/>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61" name="Group 60">
            <a:extLst>
              <a:ext uri="{FF2B5EF4-FFF2-40B4-BE49-F238E27FC236}">
                <a16:creationId xmlns:a16="http://schemas.microsoft.com/office/drawing/2014/main" id="{CFB59CA4-9E82-BC49-763C-17D8F15B77AC}"/>
              </a:ext>
            </a:extLst>
          </p:cNvPr>
          <p:cNvGrpSpPr/>
          <p:nvPr/>
        </p:nvGrpSpPr>
        <p:grpSpPr>
          <a:xfrm>
            <a:off x="4967912" y="3593759"/>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62" name="3D Model 61" descr="Red Torus">
                  <a:extLst>
                    <a:ext uri="{FF2B5EF4-FFF2-40B4-BE49-F238E27FC236}">
                      <a16:creationId xmlns:a16="http://schemas.microsoft.com/office/drawing/2014/main" id="{083727DA-2C15-A677-8591-21EF7F78DF65}"/>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62" name="3D Model 61" descr="Red Torus">
                  <a:extLst>
                    <a:ext uri="{FF2B5EF4-FFF2-40B4-BE49-F238E27FC236}">
                      <a16:creationId xmlns:a16="http://schemas.microsoft.com/office/drawing/2014/main" id="{083727DA-2C15-A677-8591-21EF7F78DF65}"/>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40722" y="3620949"/>
                  <a:ext cx="475829" cy="421449"/>
                </a:xfrm>
                <a:prstGeom prst="rect">
                  <a:avLst/>
                </a:prstGeom>
              </p:spPr>
            </p:pic>
          </mc:Fallback>
        </mc:AlternateContent>
        <p:sp>
          <p:nvSpPr>
            <p:cNvPr id="63" name="Arrow: Down 62">
              <a:extLst>
                <a:ext uri="{FF2B5EF4-FFF2-40B4-BE49-F238E27FC236}">
                  <a16:creationId xmlns:a16="http://schemas.microsoft.com/office/drawing/2014/main" id="{7A935B33-687E-43EB-01CF-EE91E68BA3F2}"/>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4" name="Arrow: Down 63">
              <a:extLst>
                <a:ext uri="{FF2B5EF4-FFF2-40B4-BE49-F238E27FC236}">
                  <a16:creationId xmlns:a16="http://schemas.microsoft.com/office/drawing/2014/main" id="{56123299-4AB3-BCB3-9563-653EE174B0DF}"/>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65" name="Group 64">
            <a:extLst>
              <a:ext uri="{FF2B5EF4-FFF2-40B4-BE49-F238E27FC236}">
                <a16:creationId xmlns:a16="http://schemas.microsoft.com/office/drawing/2014/main" id="{3BD87B29-5246-2379-6765-A62241834B14}"/>
              </a:ext>
            </a:extLst>
          </p:cNvPr>
          <p:cNvGrpSpPr/>
          <p:nvPr/>
        </p:nvGrpSpPr>
        <p:grpSpPr>
          <a:xfrm>
            <a:off x="4976930" y="4148755"/>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66" name="3D Model 65" descr="Red Torus">
                  <a:extLst>
                    <a:ext uri="{FF2B5EF4-FFF2-40B4-BE49-F238E27FC236}">
                      <a16:creationId xmlns:a16="http://schemas.microsoft.com/office/drawing/2014/main" id="{0E6875D9-65F9-D47A-BE1D-18627D13BA8C}"/>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66" name="3D Model 65" descr="Red Torus">
                  <a:extLst>
                    <a:ext uri="{FF2B5EF4-FFF2-40B4-BE49-F238E27FC236}">
                      <a16:creationId xmlns:a16="http://schemas.microsoft.com/office/drawing/2014/main" id="{0E6875D9-65F9-D47A-BE1D-18627D13BA8C}"/>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49740" y="4175945"/>
                  <a:ext cx="475829" cy="421449"/>
                </a:xfrm>
                <a:prstGeom prst="rect">
                  <a:avLst/>
                </a:prstGeom>
              </p:spPr>
            </p:pic>
          </mc:Fallback>
        </mc:AlternateContent>
        <p:sp>
          <p:nvSpPr>
            <p:cNvPr id="67" name="Arrow: Down 66">
              <a:extLst>
                <a:ext uri="{FF2B5EF4-FFF2-40B4-BE49-F238E27FC236}">
                  <a16:creationId xmlns:a16="http://schemas.microsoft.com/office/drawing/2014/main" id="{BE5A8E26-D6AA-A7E2-EB85-D91D2018BBB8}"/>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68" name="Arrow: Down 67">
              <a:extLst>
                <a:ext uri="{FF2B5EF4-FFF2-40B4-BE49-F238E27FC236}">
                  <a16:creationId xmlns:a16="http://schemas.microsoft.com/office/drawing/2014/main" id="{EC3C817D-1047-537F-9B90-D3AC57B792FD}"/>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69" name="Group 68">
            <a:extLst>
              <a:ext uri="{FF2B5EF4-FFF2-40B4-BE49-F238E27FC236}">
                <a16:creationId xmlns:a16="http://schemas.microsoft.com/office/drawing/2014/main" id="{5235F5A4-F7F9-44C3-79CD-657FAE3C3F90}"/>
              </a:ext>
            </a:extLst>
          </p:cNvPr>
          <p:cNvGrpSpPr/>
          <p:nvPr/>
        </p:nvGrpSpPr>
        <p:grpSpPr>
          <a:xfrm>
            <a:off x="4976195" y="4677680"/>
            <a:ext cx="421449" cy="475829"/>
            <a:chOff x="3469439" y="2413111"/>
            <a:chExt cx="421449" cy="475829"/>
          </a:xfrm>
        </p:grpSpPr>
        <mc:AlternateContent xmlns:mc="http://schemas.openxmlformats.org/markup-compatibility/2006">
          <mc:Choice xmlns:am3d="http://schemas.microsoft.com/office/drawing/2017/model3d" Requires="am3d">
            <p:graphicFrame>
              <p:nvGraphicFramePr>
                <p:cNvPr id="70" name="3D Model 69" descr="Red Torus">
                  <a:extLst>
                    <a:ext uri="{FF2B5EF4-FFF2-40B4-BE49-F238E27FC236}">
                      <a16:creationId xmlns:a16="http://schemas.microsoft.com/office/drawing/2014/main" id="{9EBBD4E0-A201-8A87-38B3-630EE123A4BA}"/>
                    </a:ext>
                  </a:extLst>
                </p:cNvPr>
                <p:cNvGraphicFramePr>
                  <a:graphicFrameLocks noChangeAspect="1"/>
                </p:cNvGraphicFramePr>
                <p:nvPr/>
              </p:nvGraphicFramePr>
              <p:xfrm rot="5400000" flipV="1">
                <a:off x="3442249" y="2440301"/>
                <a:ext cx="475829" cy="421449"/>
              </p:xfrm>
              <a:graphic>
                <a:graphicData uri="http://schemas.microsoft.com/office/drawing/2017/model3d">
                  <am3d:model3d r:embed="rId2">
                    <am3d:spPr>
                      <a:xfrm rot="5400000" flipV="1">
                        <a:off x="0" y="0"/>
                        <a:ext cx="475829" cy="42144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49072" ay="-542626" az="437578"/>
                      <am3d:postTrans dx="0" dy="0" dz="0"/>
                    </am3d:trans>
                    <am3d:raster rName="Office3DRenderer" rVer="16.0.8326">
                      <am3d:blip r:embed="rId3"/>
                    </am3d:raster>
                    <am3d:objViewport viewportSz="6525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0" name="3D Model 69" descr="Red Torus">
                  <a:extLst>
                    <a:ext uri="{FF2B5EF4-FFF2-40B4-BE49-F238E27FC236}">
                      <a16:creationId xmlns:a16="http://schemas.microsoft.com/office/drawing/2014/main" id="{9EBBD4E0-A201-8A87-38B3-630EE123A4BA}"/>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949005" y="4704870"/>
                  <a:ext cx="475829" cy="421449"/>
                </a:xfrm>
                <a:prstGeom prst="rect">
                  <a:avLst/>
                </a:prstGeom>
              </p:spPr>
            </p:pic>
          </mc:Fallback>
        </mc:AlternateContent>
        <p:sp>
          <p:nvSpPr>
            <p:cNvPr id="71" name="Arrow: Down 70">
              <a:extLst>
                <a:ext uri="{FF2B5EF4-FFF2-40B4-BE49-F238E27FC236}">
                  <a16:creationId xmlns:a16="http://schemas.microsoft.com/office/drawing/2014/main" id="{A16834CC-2028-DF40-0AE7-75B28BF58C3C}"/>
                </a:ext>
              </a:extLst>
            </p:cNvPr>
            <p:cNvSpPr/>
            <p:nvPr/>
          </p:nvSpPr>
          <p:spPr bwMode="auto">
            <a:xfrm>
              <a:off x="3680164" y="2572427"/>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72" name="Arrow: Down 71">
              <a:extLst>
                <a:ext uri="{FF2B5EF4-FFF2-40B4-BE49-F238E27FC236}">
                  <a16:creationId xmlns:a16="http://schemas.microsoft.com/office/drawing/2014/main" id="{4DA71433-1D8A-A3EC-3E14-C8314DCF019B}"/>
                </a:ext>
              </a:extLst>
            </p:cNvPr>
            <p:cNvSpPr/>
            <p:nvPr/>
          </p:nvSpPr>
          <p:spPr bwMode="auto">
            <a:xfrm rot="10800000">
              <a:off x="3500144" y="2635142"/>
              <a:ext cx="144015" cy="15719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sp>
        <p:nvSpPr>
          <p:cNvPr id="5" name="Cylinder 4">
            <a:extLst>
              <a:ext uri="{FF2B5EF4-FFF2-40B4-BE49-F238E27FC236}">
                <a16:creationId xmlns:a16="http://schemas.microsoft.com/office/drawing/2014/main" id="{AA01CEEA-2FFA-313E-4B3E-0D8F95B1FE79}"/>
              </a:ext>
            </a:extLst>
          </p:cNvPr>
          <p:cNvSpPr/>
          <p:nvPr/>
        </p:nvSpPr>
        <p:spPr bwMode="auto">
          <a:xfrm>
            <a:off x="3797916" y="2096852"/>
            <a:ext cx="1260140" cy="3348372"/>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 name="Cylinder 3">
            <a:extLst>
              <a:ext uri="{FF2B5EF4-FFF2-40B4-BE49-F238E27FC236}">
                <a16:creationId xmlns:a16="http://schemas.microsoft.com/office/drawing/2014/main" id="{9DA94AB0-6807-72FE-D79E-97051037D054}"/>
              </a:ext>
            </a:extLst>
          </p:cNvPr>
          <p:cNvSpPr/>
          <p:nvPr/>
        </p:nvSpPr>
        <p:spPr bwMode="auto">
          <a:xfrm>
            <a:off x="3474760" y="2015458"/>
            <a:ext cx="1944216" cy="3528392"/>
          </a:xfrm>
          <a:prstGeom prst="can">
            <a:avLst/>
          </a:prstGeom>
          <a:solidFill>
            <a:srgbClr val="FFC00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dirty="0">
              <a:solidFill>
                <a:schemeClr val="tx1">
                  <a:alpha val="100000"/>
                </a:schemeClr>
              </a:solidFill>
              <a:effectLst/>
              <a:latin typeface="Times New Roman"/>
            </a:endParaRPr>
          </a:p>
        </p:txBody>
      </p:sp>
      <p:grpSp>
        <p:nvGrpSpPr>
          <p:cNvPr id="75" name="Group 74">
            <a:extLst>
              <a:ext uri="{FF2B5EF4-FFF2-40B4-BE49-F238E27FC236}">
                <a16:creationId xmlns:a16="http://schemas.microsoft.com/office/drawing/2014/main" id="{AAC040FF-7B8F-38B3-72DE-8AAD35945521}"/>
              </a:ext>
            </a:extLst>
          </p:cNvPr>
          <p:cNvGrpSpPr/>
          <p:nvPr/>
        </p:nvGrpSpPr>
        <p:grpSpPr>
          <a:xfrm>
            <a:off x="4293271" y="1268556"/>
            <a:ext cx="2700300" cy="2592288"/>
            <a:chOff x="4391980" y="1196752"/>
            <a:chExt cx="2700300" cy="2592288"/>
          </a:xfrm>
        </p:grpSpPr>
        <p:cxnSp>
          <p:nvCxnSpPr>
            <p:cNvPr id="9" name="Straight Arrow Connector 8">
              <a:extLst>
                <a:ext uri="{FF2B5EF4-FFF2-40B4-BE49-F238E27FC236}">
                  <a16:creationId xmlns:a16="http://schemas.microsoft.com/office/drawing/2014/main" id="{0BF232BE-EE4A-C83F-E18C-FB8C335E12E9}"/>
                </a:ext>
              </a:extLst>
            </p:cNvPr>
            <p:cNvCxnSpPr/>
            <p:nvPr/>
          </p:nvCxnSpPr>
          <p:spPr bwMode="auto">
            <a:xfrm>
              <a:off x="4391980" y="3789040"/>
              <a:ext cx="2700300"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3C5116E4-F99C-B328-9276-47E52A3807CC}"/>
                </a:ext>
              </a:extLst>
            </p:cNvPr>
            <p:cNvCxnSpPr/>
            <p:nvPr/>
          </p:nvCxnSpPr>
          <p:spPr bwMode="auto">
            <a:xfrm flipV="1">
              <a:off x="4391980" y="1988840"/>
              <a:ext cx="2124236" cy="180020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0D5C242B-1050-C2B2-E7CE-D7A66F7D6101}"/>
                </a:ext>
              </a:extLst>
            </p:cNvPr>
            <p:cNvCxnSpPr>
              <a:cxnSpLocks/>
            </p:cNvCxnSpPr>
            <p:nvPr/>
          </p:nvCxnSpPr>
          <p:spPr bwMode="auto">
            <a:xfrm flipV="1">
              <a:off x="4391980" y="1196752"/>
              <a:ext cx="0" cy="25922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grpSp>
      <p:grpSp>
        <p:nvGrpSpPr>
          <p:cNvPr id="74" name="Group 73">
            <a:extLst>
              <a:ext uri="{FF2B5EF4-FFF2-40B4-BE49-F238E27FC236}">
                <a16:creationId xmlns:a16="http://schemas.microsoft.com/office/drawing/2014/main" id="{9D04F3B4-3E3D-42AA-414A-53191841B61C}"/>
              </a:ext>
            </a:extLst>
          </p:cNvPr>
          <p:cNvGrpSpPr/>
          <p:nvPr/>
        </p:nvGrpSpPr>
        <p:grpSpPr>
          <a:xfrm>
            <a:off x="539552" y="182933"/>
            <a:ext cx="7884876" cy="4274453"/>
            <a:chOff x="539552" y="182933"/>
            <a:chExt cx="7884876" cy="4274453"/>
          </a:xfrm>
        </p:grpSpPr>
        <p:sp>
          <p:nvSpPr>
            <p:cNvPr id="19" name="Freeform: Shape 18">
              <a:extLst>
                <a:ext uri="{FF2B5EF4-FFF2-40B4-BE49-F238E27FC236}">
                  <a16:creationId xmlns:a16="http://schemas.microsoft.com/office/drawing/2014/main" id="{A4FC4EDA-A1DC-2417-A3E9-F04CAFFEC1F3}"/>
                </a:ext>
              </a:extLst>
            </p:cNvPr>
            <p:cNvSpPr/>
            <p:nvPr/>
          </p:nvSpPr>
          <p:spPr bwMode="auto">
            <a:xfrm rot="10800000">
              <a:off x="1086942" y="250052"/>
              <a:ext cx="6782207" cy="3232184"/>
            </a:xfrm>
            <a:custGeom>
              <a:avLst/>
              <a:gdLst>
                <a:gd name="connsiteX0" fmla="*/ 0 w 6782207"/>
                <a:gd name="connsiteY0" fmla="*/ 0 h 3232184"/>
                <a:gd name="connsiteX1" fmla="*/ 1466952 w 6782207"/>
                <a:gd name="connsiteY1" fmla="*/ 728586 h 3232184"/>
                <a:gd name="connsiteX2" fmla="*/ 2498708 w 6782207"/>
                <a:gd name="connsiteY2" fmla="*/ 1418053 h 3232184"/>
                <a:gd name="connsiteX3" fmla="*/ 3828744 w 6782207"/>
                <a:gd name="connsiteY3" fmla="*/ 1858139 h 3232184"/>
                <a:gd name="connsiteX4" fmla="*/ 6782207 w 6782207"/>
                <a:gd name="connsiteY4" fmla="*/ 3232184 h 32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2207" h="3232184">
                  <a:moveTo>
                    <a:pt x="0" y="0"/>
                  </a:moveTo>
                  <a:cubicBezTo>
                    <a:pt x="525250" y="246122"/>
                    <a:pt x="1050501" y="492244"/>
                    <a:pt x="1466952" y="728586"/>
                  </a:cubicBezTo>
                  <a:cubicBezTo>
                    <a:pt x="1883403" y="964928"/>
                    <a:pt x="2105076" y="1229794"/>
                    <a:pt x="2498708" y="1418053"/>
                  </a:cubicBezTo>
                  <a:cubicBezTo>
                    <a:pt x="2892340" y="1606312"/>
                    <a:pt x="3114828" y="1555784"/>
                    <a:pt x="3828744" y="1858139"/>
                  </a:cubicBezTo>
                  <a:cubicBezTo>
                    <a:pt x="4542660" y="2160494"/>
                    <a:pt x="5662433" y="2696339"/>
                    <a:pt x="6782207" y="323218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0" name="Freeform: Shape 19">
              <a:extLst>
                <a:ext uri="{FF2B5EF4-FFF2-40B4-BE49-F238E27FC236}">
                  <a16:creationId xmlns:a16="http://schemas.microsoft.com/office/drawing/2014/main" id="{86C9E92C-4D67-A39C-61D0-DBBC321D86AD}"/>
                </a:ext>
              </a:extLst>
            </p:cNvPr>
            <p:cNvSpPr/>
            <p:nvPr/>
          </p:nvSpPr>
          <p:spPr bwMode="auto">
            <a:xfrm>
              <a:off x="1094831" y="1078615"/>
              <a:ext cx="6954338" cy="3378771"/>
            </a:xfrm>
            <a:custGeom>
              <a:avLst/>
              <a:gdLst>
                <a:gd name="connsiteX0" fmla="*/ 0 w 6782207"/>
                <a:gd name="connsiteY0" fmla="*/ 0 h 3232184"/>
                <a:gd name="connsiteX1" fmla="*/ 1466952 w 6782207"/>
                <a:gd name="connsiteY1" fmla="*/ 728586 h 3232184"/>
                <a:gd name="connsiteX2" fmla="*/ 2498708 w 6782207"/>
                <a:gd name="connsiteY2" fmla="*/ 1418053 h 3232184"/>
                <a:gd name="connsiteX3" fmla="*/ 3828744 w 6782207"/>
                <a:gd name="connsiteY3" fmla="*/ 1858139 h 3232184"/>
                <a:gd name="connsiteX4" fmla="*/ 6782207 w 6782207"/>
                <a:gd name="connsiteY4" fmla="*/ 3232184 h 32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2207" h="3232184">
                  <a:moveTo>
                    <a:pt x="0" y="0"/>
                  </a:moveTo>
                  <a:cubicBezTo>
                    <a:pt x="525250" y="246122"/>
                    <a:pt x="1050501" y="492244"/>
                    <a:pt x="1466952" y="728586"/>
                  </a:cubicBezTo>
                  <a:cubicBezTo>
                    <a:pt x="1883403" y="964928"/>
                    <a:pt x="2105076" y="1229794"/>
                    <a:pt x="2498708" y="1418053"/>
                  </a:cubicBezTo>
                  <a:cubicBezTo>
                    <a:pt x="2892340" y="1606312"/>
                    <a:pt x="3114828" y="1555784"/>
                    <a:pt x="3828744" y="1858139"/>
                  </a:cubicBezTo>
                  <a:cubicBezTo>
                    <a:pt x="4542660" y="2160494"/>
                    <a:pt x="5662433" y="2696339"/>
                    <a:pt x="6782207" y="323218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1" name="Freeform: Shape 20">
              <a:extLst>
                <a:ext uri="{FF2B5EF4-FFF2-40B4-BE49-F238E27FC236}">
                  <a16:creationId xmlns:a16="http://schemas.microsoft.com/office/drawing/2014/main" id="{200D1838-12B8-C4DB-4947-E3883508F80C}"/>
                </a:ext>
              </a:extLst>
            </p:cNvPr>
            <p:cNvSpPr/>
            <p:nvPr/>
          </p:nvSpPr>
          <p:spPr bwMode="auto">
            <a:xfrm>
              <a:off x="1686229" y="1154102"/>
              <a:ext cx="6738199" cy="3227294"/>
            </a:xfrm>
            <a:custGeom>
              <a:avLst/>
              <a:gdLst>
                <a:gd name="connsiteX0" fmla="*/ 0 w 6738199"/>
                <a:gd name="connsiteY0" fmla="*/ 0 h 3227294"/>
                <a:gd name="connsiteX1" fmla="*/ 1564748 w 6738199"/>
                <a:gd name="connsiteY1" fmla="*/ 762815 h 3227294"/>
                <a:gd name="connsiteX2" fmla="*/ 2161309 w 6738199"/>
                <a:gd name="connsiteY2" fmla="*/ 1286028 h 3227294"/>
                <a:gd name="connsiteX3" fmla="*/ 3217514 w 6738199"/>
                <a:gd name="connsiteY3" fmla="*/ 1584308 h 3227294"/>
                <a:gd name="connsiteX4" fmla="*/ 6738199 w 6738199"/>
                <a:gd name="connsiteY4" fmla="*/ 3227294 h 322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8199" h="3227294">
                  <a:moveTo>
                    <a:pt x="0" y="0"/>
                  </a:moveTo>
                  <a:cubicBezTo>
                    <a:pt x="602265" y="274238"/>
                    <a:pt x="1204530" y="548477"/>
                    <a:pt x="1564748" y="762815"/>
                  </a:cubicBezTo>
                  <a:cubicBezTo>
                    <a:pt x="1924966" y="977153"/>
                    <a:pt x="1885848" y="1149113"/>
                    <a:pt x="2161309" y="1286028"/>
                  </a:cubicBezTo>
                  <a:cubicBezTo>
                    <a:pt x="2436770" y="1422944"/>
                    <a:pt x="2454699" y="1260764"/>
                    <a:pt x="3217514" y="1584308"/>
                  </a:cubicBezTo>
                  <a:cubicBezTo>
                    <a:pt x="3980329" y="1907852"/>
                    <a:pt x="5359264" y="2567573"/>
                    <a:pt x="6738199" y="322729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2" name="Freeform: Shape 21">
              <a:extLst>
                <a:ext uri="{FF2B5EF4-FFF2-40B4-BE49-F238E27FC236}">
                  <a16:creationId xmlns:a16="http://schemas.microsoft.com/office/drawing/2014/main" id="{969B1EC8-7553-F482-AAB4-FFB9D2548AB3}"/>
                </a:ext>
              </a:extLst>
            </p:cNvPr>
            <p:cNvSpPr/>
            <p:nvPr/>
          </p:nvSpPr>
          <p:spPr bwMode="auto">
            <a:xfrm rot="10800000">
              <a:off x="539552" y="182933"/>
              <a:ext cx="6738199" cy="3227294"/>
            </a:xfrm>
            <a:custGeom>
              <a:avLst/>
              <a:gdLst>
                <a:gd name="connsiteX0" fmla="*/ 0 w 6738199"/>
                <a:gd name="connsiteY0" fmla="*/ 0 h 3227294"/>
                <a:gd name="connsiteX1" fmla="*/ 1564748 w 6738199"/>
                <a:gd name="connsiteY1" fmla="*/ 762815 h 3227294"/>
                <a:gd name="connsiteX2" fmla="*/ 2161309 w 6738199"/>
                <a:gd name="connsiteY2" fmla="*/ 1286028 h 3227294"/>
                <a:gd name="connsiteX3" fmla="*/ 3217514 w 6738199"/>
                <a:gd name="connsiteY3" fmla="*/ 1584308 h 3227294"/>
                <a:gd name="connsiteX4" fmla="*/ 6738199 w 6738199"/>
                <a:gd name="connsiteY4" fmla="*/ 3227294 h 322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8199" h="3227294">
                  <a:moveTo>
                    <a:pt x="0" y="0"/>
                  </a:moveTo>
                  <a:cubicBezTo>
                    <a:pt x="602265" y="274238"/>
                    <a:pt x="1204530" y="548477"/>
                    <a:pt x="1564748" y="762815"/>
                  </a:cubicBezTo>
                  <a:cubicBezTo>
                    <a:pt x="1924966" y="977153"/>
                    <a:pt x="1885848" y="1149113"/>
                    <a:pt x="2161309" y="1286028"/>
                  </a:cubicBezTo>
                  <a:cubicBezTo>
                    <a:pt x="2436770" y="1422944"/>
                    <a:pt x="2454699" y="1260764"/>
                    <a:pt x="3217514" y="1584308"/>
                  </a:cubicBezTo>
                  <a:cubicBezTo>
                    <a:pt x="3980329" y="1907852"/>
                    <a:pt x="5359264" y="2567573"/>
                    <a:pt x="6738199" y="322729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cxnSp>
        <p:nvCxnSpPr>
          <p:cNvPr id="17" name="Straight Connector 16">
            <a:extLst>
              <a:ext uri="{FF2B5EF4-FFF2-40B4-BE49-F238E27FC236}">
                <a16:creationId xmlns:a16="http://schemas.microsoft.com/office/drawing/2014/main" id="{25009085-A141-02D0-17C2-DB607082F48B}"/>
              </a:ext>
            </a:extLst>
          </p:cNvPr>
          <p:cNvCxnSpPr/>
          <p:nvPr/>
        </p:nvCxnSpPr>
        <p:spPr bwMode="auto">
          <a:xfrm>
            <a:off x="1367644" y="836712"/>
            <a:ext cx="7092788" cy="3384376"/>
          </a:xfrm>
          <a:prstGeom prst="line">
            <a:avLst/>
          </a:prstGeom>
          <a:solidFill>
            <a:schemeClr val="accent1"/>
          </a:solidFill>
          <a:ln w="25400" cap="flat" cmpd="sng" algn="ctr">
            <a:solidFill>
              <a:schemeClr val="tx1"/>
            </a:solidFill>
            <a:prstDash val="dash"/>
            <a:round/>
            <a:headEnd type="none" w="med" len="med"/>
            <a:tailEnd type="none" w="med" len="med"/>
          </a:ln>
          <a:effectLst/>
        </p:spPr>
      </p:cxnSp>
      <p:sp>
        <p:nvSpPr>
          <p:cNvPr id="76" name="Title 1">
            <a:extLst>
              <a:ext uri="{FF2B5EF4-FFF2-40B4-BE49-F238E27FC236}">
                <a16:creationId xmlns:a16="http://schemas.microsoft.com/office/drawing/2014/main" id="{D7E59BA5-642B-5FA3-C20A-6F5CD9E98AE0}"/>
              </a:ext>
            </a:extLst>
          </p:cNvPr>
          <p:cNvSpPr txBox="1">
            <a:spLocks/>
          </p:cNvSpPr>
          <p:nvPr/>
        </p:nvSpPr>
        <p:spPr bwMode="auto">
          <a:xfrm>
            <a:off x="2120917" y="84560"/>
            <a:ext cx="4441530" cy="58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marL="342900" indent="-342900" algn="ctr" defTabSz="-13873163" rtl="0" eaLnBrk="0" fontAlgn="base" hangingPunct="0">
              <a:spcBef>
                <a:spcPct val="0"/>
              </a:spcBef>
              <a:spcAft>
                <a:spcPct val="0"/>
              </a:spcAft>
              <a:defRPr sz="4400">
                <a:solidFill>
                  <a:schemeClr val="tx2"/>
                </a:solidFill>
                <a:latin typeface="Trebuchet MS" pitchFamily="34" charset="0"/>
                <a:ea typeface="+mj-ea"/>
                <a:cs typeface="+mj-cs"/>
              </a:defRPr>
            </a:lvl1pPr>
            <a:lvl2pPr marL="342900" indent="-342900" algn="ctr" defTabSz="-13873163" rtl="0" eaLnBrk="0" fontAlgn="base" hangingPunct="0">
              <a:spcBef>
                <a:spcPct val="0"/>
              </a:spcBef>
              <a:spcAft>
                <a:spcPct val="0"/>
              </a:spcAft>
              <a:defRPr sz="4400">
                <a:solidFill>
                  <a:schemeClr val="tx2"/>
                </a:solidFill>
                <a:latin typeface="Trebuchet MS" pitchFamily="34" charset="0"/>
              </a:defRPr>
            </a:lvl2pPr>
            <a:lvl3pPr marL="342900" indent="-342900" algn="ctr" defTabSz="-13873163" rtl="0" eaLnBrk="0" fontAlgn="base" hangingPunct="0">
              <a:spcBef>
                <a:spcPct val="0"/>
              </a:spcBef>
              <a:spcAft>
                <a:spcPct val="0"/>
              </a:spcAft>
              <a:defRPr sz="4400">
                <a:solidFill>
                  <a:schemeClr val="tx2"/>
                </a:solidFill>
                <a:latin typeface="Trebuchet MS" pitchFamily="34" charset="0"/>
              </a:defRPr>
            </a:lvl3pPr>
            <a:lvl4pPr marL="342900" indent="-342900" algn="ctr" defTabSz="-13873163" rtl="0" eaLnBrk="0" fontAlgn="base" hangingPunct="0">
              <a:spcBef>
                <a:spcPct val="0"/>
              </a:spcBef>
              <a:spcAft>
                <a:spcPct val="0"/>
              </a:spcAft>
              <a:defRPr sz="4400">
                <a:solidFill>
                  <a:schemeClr val="tx2"/>
                </a:solidFill>
                <a:latin typeface="Trebuchet MS" pitchFamily="34" charset="0"/>
              </a:defRPr>
            </a:lvl4pPr>
            <a:lvl5pPr marL="342900" indent="-342900" algn="ctr" defTabSz="-13873163" rtl="0" eaLnBrk="0" fontAlgn="base" hangingPunct="0">
              <a:spcBef>
                <a:spcPct val="0"/>
              </a:spcBef>
              <a:spcAft>
                <a:spcPct val="0"/>
              </a:spcAft>
              <a:defRPr sz="4400">
                <a:solidFill>
                  <a:schemeClr val="tx2"/>
                </a:solidFill>
                <a:latin typeface="Trebuchet MS" pitchFamily="34" charset="0"/>
              </a:defRPr>
            </a:lvl5pPr>
            <a:lvl6pPr marL="457200" algn="ctr" eaLnBrk="1" fontAlgn="base" hangingPunct="1">
              <a:spcBef>
                <a:spcPct val="0"/>
              </a:spcBef>
              <a:spcAft>
                <a:spcPct val="0"/>
              </a:spcAft>
              <a:defRPr sz="4400">
                <a:solidFill>
                  <a:schemeClr val="tx2">
                    <a:alpha val="100000"/>
                  </a:schemeClr>
                </a:solidFill>
                <a:latin typeface="Times New Roman"/>
              </a:defRPr>
            </a:lvl6pPr>
            <a:lvl7pPr marL="914400" algn="ctr" eaLnBrk="1" fontAlgn="base" hangingPunct="1">
              <a:spcBef>
                <a:spcPct val="0"/>
              </a:spcBef>
              <a:spcAft>
                <a:spcPct val="0"/>
              </a:spcAft>
              <a:defRPr sz="4400">
                <a:solidFill>
                  <a:schemeClr val="tx2">
                    <a:alpha val="100000"/>
                  </a:schemeClr>
                </a:solidFill>
                <a:latin typeface="Times New Roman"/>
              </a:defRPr>
            </a:lvl7pPr>
            <a:lvl8pPr marL="1371600" algn="ctr" eaLnBrk="1" fontAlgn="base" hangingPunct="1">
              <a:spcBef>
                <a:spcPct val="0"/>
              </a:spcBef>
              <a:spcAft>
                <a:spcPct val="0"/>
              </a:spcAft>
              <a:defRPr sz="4400">
                <a:solidFill>
                  <a:schemeClr val="tx2">
                    <a:alpha val="100000"/>
                  </a:schemeClr>
                </a:solidFill>
                <a:latin typeface="Times New Roman"/>
              </a:defRPr>
            </a:lvl8pPr>
            <a:lvl9pPr marL="1828800" algn="ctr" eaLnBrk="1" fontAlgn="base" hangingPunct="1">
              <a:spcBef>
                <a:spcPct val="0"/>
              </a:spcBef>
              <a:spcAft>
                <a:spcPct val="0"/>
              </a:spcAft>
              <a:defRPr sz="4400">
                <a:solidFill>
                  <a:schemeClr val="tx2">
                    <a:alpha val="100000"/>
                  </a:schemeClr>
                </a:solidFill>
                <a:latin typeface="Times New Roman"/>
              </a:defRPr>
            </a:lvl9pPr>
          </a:lstStyle>
          <a:p>
            <a:r>
              <a:rPr lang="en-US" sz="2400" b="1" kern="0" dirty="0"/>
              <a:t>If </a:t>
            </a:r>
            <a:r>
              <a:rPr lang="en-US" sz="2400" b="1" i="1" kern="0" dirty="0"/>
              <a:t>f &gt; f</a:t>
            </a:r>
            <a:r>
              <a:rPr lang="en-US" sz="2400" b="1" i="1" kern="0" baseline="-25000" dirty="0"/>
              <a:t>c3</a:t>
            </a:r>
            <a:r>
              <a:rPr lang="en-US" sz="2400" b="1" kern="0" baseline="-25000" dirty="0"/>
              <a:t>, </a:t>
            </a:r>
            <a:r>
              <a:rPr lang="en-US" sz="2400" b="1" kern="0" dirty="0"/>
              <a:t>we have results same as metallic conductor</a:t>
            </a:r>
            <a:endParaRPr lang="en-US" sz="2400" b="1" kern="0" baseline="-25000" dirty="0"/>
          </a:p>
        </p:txBody>
      </p:sp>
      <p:sp>
        <p:nvSpPr>
          <p:cNvPr id="77" name="TextBox 76">
            <a:extLst>
              <a:ext uri="{FF2B5EF4-FFF2-40B4-BE49-F238E27FC236}">
                <a16:creationId xmlns:a16="http://schemas.microsoft.com/office/drawing/2014/main" id="{11F7141C-E434-F08D-A522-37F07D739008}"/>
              </a:ext>
            </a:extLst>
          </p:cNvPr>
          <p:cNvSpPr txBox="1"/>
          <p:nvPr/>
        </p:nvSpPr>
        <p:spPr>
          <a:xfrm>
            <a:off x="4248032" y="728939"/>
            <a:ext cx="359908" cy="400110"/>
          </a:xfrm>
          <a:prstGeom prst="rect">
            <a:avLst/>
          </a:prstGeom>
          <a:noFill/>
        </p:spPr>
        <p:txBody>
          <a:bodyPr wrap="square" rtlCol="0">
            <a:spAutoFit/>
          </a:bodyPr>
          <a:lstStyle/>
          <a:p>
            <a:r>
              <a:rPr lang="en-US" sz="2000" dirty="0">
                <a:latin typeface="Trebuchet MS" panose="020B0603020202020204" pitchFamily="34" charset="0"/>
              </a:rPr>
              <a:t>z</a:t>
            </a:r>
          </a:p>
        </p:txBody>
      </p:sp>
      <p:sp>
        <p:nvSpPr>
          <p:cNvPr id="78" name="TextBox 77">
            <a:extLst>
              <a:ext uri="{FF2B5EF4-FFF2-40B4-BE49-F238E27FC236}">
                <a16:creationId xmlns:a16="http://schemas.microsoft.com/office/drawing/2014/main" id="{5689A0BD-DA37-8802-B551-14C011A92545}"/>
              </a:ext>
            </a:extLst>
          </p:cNvPr>
          <p:cNvSpPr txBox="1"/>
          <p:nvPr/>
        </p:nvSpPr>
        <p:spPr>
          <a:xfrm>
            <a:off x="6222849" y="3720693"/>
            <a:ext cx="359908" cy="400110"/>
          </a:xfrm>
          <a:prstGeom prst="rect">
            <a:avLst/>
          </a:prstGeom>
          <a:noFill/>
        </p:spPr>
        <p:txBody>
          <a:bodyPr wrap="square" rtlCol="0">
            <a:spAutoFit/>
          </a:bodyPr>
          <a:lstStyle/>
          <a:p>
            <a:r>
              <a:rPr lang="en-US" sz="2000" dirty="0">
                <a:latin typeface="Trebuchet MS" panose="020B0603020202020204" pitchFamily="34" charset="0"/>
              </a:rPr>
              <a:t>x</a:t>
            </a:r>
          </a:p>
        </p:txBody>
      </p:sp>
      <p:sp>
        <p:nvSpPr>
          <p:cNvPr id="79" name="TextBox 78">
            <a:extLst>
              <a:ext uri="{FF2B5EF4-FFF2-40B4-BE49-F238E27FC236}">
                <a16:creationId xmlns:a16="http://schemas.microsoft.com/office/drawing/2014/main" id="{38BA6587-475B-F2FA-2F86-1141109CBEED}"/>
              </a:ext>
            </a:extLst>
          </p:cNvPr>
          <p:cNvSpPr txBox="1"/>
          <p:nvPr/>
        </p:nvSpPr>
        <p:spPr>
          <a:xfrm>
            <a:off x="6609075" y="1655041"/>
            <a:ext cx="359908" cy="400110"/>
          </a:xfrm>
          <a:prstGeom prst="rect">
            <a:avLst/>
          </a:prstGeom>
          <a:noFill/>
        </p:spPr>
        <p:txBody>
          <a:bodyPr wrap="square" rtlCol="0">
            <a:spAutoFit/>
          </a:bodyPr>
          <a:lstStyle/>
          <a:p>
            <a:r>
              <a:rPr lang="en-US" sz="2000" dirty="0">
                <a:latin typeface="Trebuchet MS" panose="020B0603020202020204" pitchFamily="34" charset="0"/>
              </a:rPr>
              <a:t>y</a:t>
            </a:r>
          </a:p>
        </p:txBody>
      </p:sp>
      <p:sp>
        <p:nvSpPr>
          <p:cNvPr id="80" name="Oval 79">
            <a:extLst>
              <a:ext uri="{FF2B5EF4-FFF2-40B4-BE49-F238E27FC236}">
                <a16:creationId xmlns:a16="http://schemas.microsoft.com/office/drawing/2014/main" id="{8993AB12-FAE7-CF68-69FE-69A3608D9A0E}"/>
              </a:ext>
            </a:extLst>
          </p:cNvPr>
          <p:cNvSpPr/>
          <p:nvPr/>
        </p:nvSpPr>
        <p:spPr bwMode="auto">
          <a:xfrm>
            <a:off x="3703455" y="2040339"/>
            <a:ext cx="1394860" cy="452224"/>
          </a:xfrm>
          <a:prstGeom prst="ellipse">
            <a:avLst/>
          </a:prstGeom>
          <a:noFill/>
          <a:ln w="25400" cap="flat" cmpd="sng" algn="ctr">
            <a:solidFill>
              <a:schemeClr val="tx1"/>
            </a:solidFill>
            <a:prstDash val="sysDash"/>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82" name="Straight Arrow Connector 81">
            <a:extLst>
              <a:ext uri="{FF2B5EF4-FFF2-40B4-BE49-F238E27FC236}">
                <a16:creationId xmlns:a16="http://schemas.microsoft.com/office/drawing/2014/main" id="{D00950C6-983C-D109-AC43-421E8ED920D7}"/>
              </a:ext>
            </a:extLst>
          </p:cNvPr>
          <p:cNvCxnSpPr/>
          <p:nvPr/>
        </p:nvCxnSpPr>
        <p:spPr bwMode="auto">
          <a:xfrm>
            <a:off x="3425308" y="2213879"/>
            <a:ext cx="288032" cy="42289"/>
          </a:xfrm>
          <a:prstGeom prst="straightConnector1">
            <a:avLst/>
          </a:prstGeom>
          <a:solidFill>
            <a:schemeClr val="accent1"/>
          </a:solidFill>
          <a:ln w="9525" cap="flat" cmpd="sng" algn="ctr">
            <a:solidFill>
              <a:srgbClr val="7030A0"/>
            </a:solidFill>
            <a:prstDash val="solid"/>
            <a:round/>
            <a:headEnd type="triangle" w="lg" len="med"/>
            <a:tailEnd type="triangle" w="lg" len="med"/>
          </a:ln>
          <a:effectLst/>
        </p:spPr>
      </p:cxnSp>
      <p:cxnSp>
        <p:nvCxnSpPr>
          <p:cNvPr id="84" name="Straight Arrow Connector 83">
            <a:extLst>
              <a:ext uri="{FF2B5EF4-FFF2-40B4-BE49-F238E27FC236}">
                <a16:creationId xmlns:a16="http://schemas.microsoft.com/office/drawing/2014/main" id="{C0C4E47D-8130-6A23-EF29-D5E0BC9D0C42}"/>
              </a:ext>
            </a:extLst>
          </p:cNvPr>
          <p:cNvCxnSpPr>
            <a:cxnSpLocks/>
            <a:stCxn id="85" idx="3"/>
          </p:cNvCxnSpPr>
          <p:nvPr/>
        </p:nvCxnSpPr>
        <p:spPr bwMode="auto">
          <a:xfrm>
            <a:off x="2170502" y="2147665"/>
            <a:ext cx="1213365" cy="60571"/>
          </a:xfrm>
          <a:prstGeom prst="straightConnector1">
            <a:avLst/>
          </a:prstGeom>
          <a:solidFill>
            <a:schemeClr val="accent1"/>
          </a:solidFill>
          <a:ln w="9525" cap="flat" cmpd="sng" algn="ctr">
            <a:solidFill>
              <a:srgbClr val="7030A0"/>
            </a:solidFill>
            <a:prstDash val="solid"/>
            <a:round/>
            <a:headEnd type="none" w="med" len="med"/>
            <a:tailEnd type="triangle"/>
          </a:ln>
          <a:effectLst/>
        </p:spPr>
      </p:cxnSp>
      <p:sp>
        <p:nvSpPr>
          <p:cNvPr id="85" name="TextBox 84">
            <a:extLst>
              <a:ext uri="{FF2B5EF4-FFF2-40B4-BE49-F238E27FC236}">
                <a16:creationId xmlns:a16="http://schemas.microsoft.com/office/drawing/2014/main" id="{D8FAD529-9310-43A3-ADA7-828EBA4B4F16}"/>
              </a:ext>
            </a:extLst>
          </p:cNvPr>
          <p:cNvSpPr txBox="1"/>
          <p:nvPr/>
        </p:nvSpPr>
        <p:spPr>
          <a:xfrm>
            <a:off x="1835696" y="1916832"/>
            <a:ext cx="334806" cy="461665"/>
          </a:xfrm>
          <a:prstGeom prst="rect">
            <a:avLst/>
          </a:prstGeom>
          <a:noFill/>
        </p:spPr>
        <p:txBody>
          <a:bodyPr wrap="square" rtlCol="0">
            <a:spAutoFit/>
          </a:bodyPr>
          <a:lstStyle/>
          <a:p>
            <a:r>
              <a:rPr lang="en-US" sz="2400" dirty="0">
                <a:sym typeface="Symbol" panose="05050102010706020507" pitchFamily="18" charset="2"/>
              </a:rPr>
              <a:t></a:t>
            </a:r>
            <a:endParaRPr lang="en-US" sz="2400" dirty="0"/>
          </a:p>
        </p:txBody>
      </p:sp>
      <p:sp>
        <p:nvSpPr>
          <p:cNvPr id="88" name="TextBox 87">
            <a:extLst>
              <a:ext uri="{FF2B5EF4-FFF2-40B4-BE49-F238E27FC236}">
                <a16:creationId xmlns:a16="http://schemas.microsoft.com/office/drawing/2014/main" id="{E52A6226-63D3-BB57-8209-227BE13D8484}"/>
              </a:ext>
            </a:extLst>
          </p:cNvPr>
          <p:cNvSpPr txBox="1"/>
          <p:nvPr/>
        </p:nvSpPr>
        <p:spPr>
          <a:xfrm>
            <a:off x="164293" y="2400053"/>
            <a:ext cx="2942247" cy="1785104"/>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i="1" dirty="0">
                <a:latin typeface="Trebuchet MS" panose="020B0603020202020204" pitchFamily="34" charset="0"/>
              </a:rPr>
              <a:t>B</a:t>
            </a:r>
            <a:r>
              <a:rPr lang="en-US" dirty="0">
                <a:latin typeface="Trebuchet MS" panose="020B0603020202020204" pitchFamily="34" charset="0"/>
              </a:rPr>
              <a:t> only penetrates into outer Stabilizer shell</a:t>
            </a:r>
          </a:p>
          <a:p>
            <a:pPr marL="285750" indent="-285750">
              <a:spcBef>
                <a:spcPts val="600"/>
              </a:spcBef>
              <a:spcAft>
                <a:spcPts val="600"/>
              </a:spcAft>
              <a:buFont typeface="Arial" panose="020B0604020202020204" pitchFamily="34" charset="0"/>
              <a:buChar char="•"/>
            </a:pPr>
            <a:r>
              <a:rPr lang="en-US" i="1" dirty="0">
                <a:latin typeface="Trebuchet MS" panose="020B0603020202020204" pitchFamily="34" charset="0"/>
              </a:rPr>
              <a:t>B</a:t>
            </a:r>
            <a:r>
              <a:rPr lang="en-US" dirty="0">
                <a:latin typeface="Trebuchet MS" panose="020B0603020202020204" pitchFamily="34" charset="0"/>
              </a:rPr>
              <a:t> does not penetrate into filamentary array</a:t>
            </a:r>
          </a:p>
          <a:p>
            <a:pPr marL="285750" indent="-285750">
              <a:spcBef>
                <a:spcPts val="600"/>
              </a:spcBef>
              <a:spcAft>
                <a:spcPts val="600"/>
              </a:spcAft>
              <a:buFont typeface="Arial" panose="020B0604020202020204" pitchFamily="34" charset="0"/>
              <a:buChar char="•"/>
            </a:pPr>
            <a:r>
              <a:rPr lang="en-US" i="1" dirty="0">
                <a:latin typeface="Trebuchet MS" panose="020B0603020202020204" pitchFamily="34" charset="0"/>
                <a:sym typeface="Symbol" panose="05050102010706020507" pitchFamily="18" charset="2"/>
              </a:rPr>
              <a:t></a:t>
            </a:r>
            <a:r>
              <a:rPr lang="en-US" dirty="0">
                <a:latin typeface="Trebuchet MS" panose="020B0603020202020204" pitchFamily="34" charset="0"/>
                <a:sym typeface="Symbol" panose="05050102010706020507" pitchFamily="18" charset="2"/>
              </a:rPr>
              <a:t> &lt; </a:t>
            </a:r>
            <a:r>
              <a:rPr lang="en-US" i="1" dirty="0" err="1">
                <a:latin typeface="Trebuchet MS" panose="020B0603020202020204" pitchFamily="34" charset="0"/>
                <a:sym typeface="Symbol" panose="05050102010706020507" pitchFamily="18" charset="2"/>
              </a:rPr>
              <a:t>t</a:t>
            </a:r>
            <a:r>
              <a:rPr lang="en-US" i="1" baseline="-25000" dirty="0" err="1">
                <a:latin typeface="Trebuchet MS" panose="020B0603020202020204" pitchFamily="34" charset="0"/>
                <a:sym typeface="Symbol" panose="05050102010706020507" pitchFamily="18" charset="2"/>
              </a:rPr>
              <a:t>os</a:t>
            </a:r>
            <a:endParaRPr lang="en-US" i="1" baseline="-25000" dirty="0">
              <a:latin typeface="Trebuchet MS" panose="020B0603020202020204" pitchFamily="34" charset="0"/>
            </a:endParaRPr>
          </a:p>
        </p:txBody>
      </p:sp>
      <p:cxnSp>
        <p:nvCxnSpPr>
          <p:cNvPr id="90" name="Straight Arrow Connector 89">
            <a:extLst>
              <a:ext uri="{FF2B5EF4-FFF2-40B4-BE49-F238E27FC236}">
                <a16:creationId xmlns:a16="http://schemas.microsoft.com/office/drawing/2014/main" id="{06629456-79F7-196D-75F4-16AB830220AF}"/>
              </a:ext>
            </a:extLst>
          </p:cNvPr>
          <p:cNvCxnSpPr>
            <a:cxnSpLocks/>
          </p:cNvCxnSpPr>
          <p:nvPr/>
        </p:nvCxnSpPr>
        <p:spPr bwMode="auto">
          <a:xfrm flipH="1">
            <a:off x="5455902" y="5373981"/>
            <a:ext cx="1126855" cy="0"/>
          </a:xfrm>
          <a:prstGeom prst="straightConnector1">
            <a:avLst/>
          </a:prstGeom>
          <a:solidFill>
            <a:schemeClr val="accent1"/>
          </a:solidFill>
          <a:ln w="25400" cap="flat" cmpd="sng" algn="ctr">
            <a:solidFill>
              <a:srgbClr val="FFC000"/>
            </a:solidFill>
            <a:prstDash val="solid"/>
            <a:round/>
            <a:headEnd type="none" w="med" len="med"/>
            <a:tailEnd type="triangle"/>
          </a:ln>
          <a:effectLst/>
        </p:spPr>
      </p:cxnSp>
      <p:sp>
        <p:nvSpPr>
          <p:cNvPr id="93" name="TextBox 92">
            <a:extLst>
              <a:ext uri="{FF2B5EF4-FFF2-40B4-BE49-F238E27FC236}">
                <a16:creationId xmlns:a16="http://schemas.microsoft.com/office/drawing/2014/main" id="{B908E77E-A2CD-2EB4-CF5E-3151EFFBD460}"/>
              </a:ext>
            </a:extLst>
          </p:cNvPr>
          <p:cNvSpPr txBox="1"/>
          <p:nvPr/>
        </p:nvSpPr>
        <p:spPr>
          <a:xfrm>
            <a:off x="6609075" y="5153509"/>
            <a:ext cx="1383305" cy="646331"/>
          </a:xfrm>
          <a:prstGeom prst="rect">
            <a:avLst/>
          </a:prstGeom>
          <a:solidFill>
            <a:srgbClr val="FFC000"/>
          </a:solidFill>
        </p:spPr>
        <p:txBody>
          <a:bodyPr wrap="square" rtlCol="0">
            <a:spAutoFit/>
          </a:bodyPr>
          <a:lstStyle/>
          <a:p>
            <a:r>
              <a:rPr lang="en-US" dirty="0">
                <a:latin typeface="Trebuchet MS" panose="020B0603020202020204" pitchFamily="34" charset="0"/>
              </a:rPr>
              <a:t>Outer Stabilizer</a:t>
            </a:r>
          </a:p>
        </p:txBody>
      </p:sp>
      <p:sp>
        <p:nvSpPr>
          <p:cNvPr id="94" name="TextBox 93">
            <a:extLst>
              <a:ext uri="{FF2B5EF4-FFF2-40B4-BE49-F238E27FC236}">
                <a16:creationId xmlns:a16="http://schemas.microsoft.com/office/drawing/2014/main" id="{289634A6-3283-9097-8FB9-B040064B6334}"/>
              </a:ext>
            </a:extLst>
          </p:cNvPr>
          <p:cNvSpPr txBox="1"/>
          <p:nvPr/>
        </p:nvSpPr>
        <p:spPr>
          <a:xfrm>
            <a:off x="6616164" y="4484583"/>
            <a:ext cx="1520231" cy="646331"/>
          </a:xfrm>
          <a:prstGeom prst="rect">
            <a:avLst/>
          </a:prstGeom>
          <a:solidFill>
            <a:srgbClr val="92D050"/>
          </a:solidFill>
        </p:spPr>
        <p:txBody>
          <a:bodyPr wrap="square" rtlCol="0">
            <a:spAutoFit/>
          </a:bodyPr>
          <a:lstStyle/>
          <a:p>
            <a:r>
              <a:rPr lang="en-US" dirty="0">
                <a:latin typeface="Trebuchet MS" panose="020B0603020202020204" pitchFamily="34" charset="0"/>
              </a:rPr>
              <a:t>Filamentary array</a:t>
            </a:r>
          </a:p>
        </p:txBody>
      </p:sp>
      <p:cxnSp>
        <p:nvCxnSpPr>
          <p:cNvPr id="95" name="Straight Arrow Connector 94">
            <a:extLst>
              <a:ext uri="{FF2B5EF4-FFF2-40B4-BE49-F238E27FC236}">
                <a16:creationId xmlns:a16="http://schemas.microsoft.com/office/drawing/2014/main" id="{B2DBAD55-77BA-13EA-D7DB-CE358326FE89}"/>
              </a:ext>
            </a:extLst>
          </p:cNvPr>
          <p:cNvCxnSpPr>
            <a:cxnSpLocks/>
          </p:cNvCxnSpPr>
          <p:nvPr/>
        </p:nvCxnSpPr>
        <p:spPr bwMode="auto">
          <a:xfrm flipH="1">
            <a:off x="4716016" y="4753315"/>
            <a:ext cx="1900149" cy="4028"/>
          </a:xfrm>
          <a:prstGeom prst="straightConnector1">
            <a:avLst/>
          </a:prstGeom>
          <a:solidFill>
            <a:schemeClr val="accent1"/>
          </a:solidFill>
          <a:ln w="25400" cap="flat" cmpd="sng" algn="ctr">
            <a:solidFill>
              <a:schemeClr val="accent5">
                <a:lumMod val="75000"/>
              </a:schemeClr>
            </a:solidFill>
            <a:prstDash val="solid"/>
            <a:round/>
            <a:headEnd type="none" w="med" len="med"/>
            <a:tailEnd type="triangle"/>
          </a:ln>
          <a:effectLst/>
        </p:spPr>
      </p:cxnSp>
      <p:cxnSp>
        <p:nvCxnSpPr>
          <p:cNvPr id="98" name="Straight Arrow Connector 97">
            <a:extLst>
              <a:ext uri="{FF2B5EF4-FFF2-40B4-BE49-F238E27FC236}">
                <a16:creationId xmlns:a16="http://schemas.microsoft.com/office/drawing/2014/main" id="{E039D6E1-A352-C2A6-7703-7F741F0BF9E2}"/>
              </a:ext>
            </a:extLst>
          </p:cNvPr>
          <p:cNvCxnSpPr>
            <a:cxnSpLocks/>
          </p:cNvCxnSpPr>
          <p:nvPr/>
        </p:nvCxnSpPr>
        <p:spPr bwMode="auto">
          <a:xfrm>
            <a:off x="7246198" y="3195064"/>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0" name="Straight Arrow Connector 99">
            <a:extLst>
              <a:ext uri="{FF2B5EF4-FFF2-40B4-BE49-F238E27FC236}">
                <a16:creationId xmlns:a16="http://schemas.microsoft.com/office/drawing/2014/main" id="{F084AA91-AAD1-CBC5-4FA7-AE5B700705C6}"/>
              </a:ext>
            </a:extLst>
          </p:cNvPr>
          <p:cNvCxnSpPr>
            <a:cxnSpLocks/>
          </p:cNvCxnSpPr>
          <p:nvPr/>
        </p:nvCxnSpPr>
        <p:spPr bwMode="auto">
          <a:xfrm>
            <a:off x="1751071" y="570005"/>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1" name="Straight Arrow Connector 100">
            <a:extLst>
              <a:ext uri="{FF2B5EF4-FFF2-40B4-BE49-F238E27FC236}">
                <a16:creationId xmlns:a16="http://schemas.microsoft.com/office/drawing/2014/main" id="{8459F6C4-2C11-05E1-A7F7-345906B63460}"/>
              </a:ext>
            </a:extLst>
          </p:cNvPr>
          <p:cNvCxnSpPr>
            <a:cxnSpLocks/>
          </p:cNvCxnSpPr>
          <p:nvPr/>
        </p:nvCxnSpPr>
        <p:spPr bwMode="auto">
          <a:xfrm>
            <a:off x="3909047" y="1569496"/>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2" name="Straight Arrow Connector 101">
            <a:extLst>
              <a:ext uri="{FF2B5EF4-FFF2-40B4-BE49-F238E27FC236}">
                <a16:creationId xmlns:a16="http://schemas.microsoft.com/office/drawing/2014/main" id="{A43B7C99-A83E-0834-B2FC-8D8FE069F2DB}"/>
              </a:ext>
            </a:extLst>
          </p:cNvPr>
          <p:cNvCxnSpPr>
            <a:cxnSpLocks/>
            <a:endCxn id="19" idx="1"/>
          </p:cNvCxnSpPr>
          <p:nvPr/>
        </p:nvCxnSpPr>
        <p:spPr bwMode="auto">
          <a:xfrm>
            <a:off x="6228184" y="2646676"/>
            <a:ext cx="174013" cy="106974"/>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3" name="Straight Arrow Connector 102">
            <a:extLst>
              <a:ext uri="{FF2B5EF4-FFF2-40B4-BE49-F238E27FC236}">
                <a16:creationId xmlns:a16="http://schemas.microsoft.com/office/drawing/2014/main" id="{D1112C59-3DD9-DCD2-68C5-20447EEB2EA1}"/>
              </a:ext>
            </a:extLst>
          </p:cNvPr>
          <p:cNvCxnSpPr>
            <a:cxnSpLocks/>
          </p:cNvCxnSpPr>
          <p:nvPr/>
        </p:nvCxnSpPr>
        <p:spPr bwMode="auto">
          <a:xfrm>
            <a:off x="3316063" y="1488668"/>
            <a:ext cx="193275" cy="92297"/>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4" name="Straight Arrow Connector 103">
            <a:extLst>
              <a:ext uri="{FF2B5EF4-FFF2-40B4-BE49-F238E27FC236}">
                <a16:creationId xmlns:a16="http://schemas.microsoft.com/office/drawing/2014/main" id="{F7F94EDF-3F3B-D0EC-DEE3-502E7A8B0502}"/>
              </a:ext>
            </a:extLst>
          </p:cNvPr>
          <p:cNvCxnSpPr>
            <a:cxnSpLocks/>
          </p:cNvCxnSpPr>
          <p:nvPr/>
        </p:nvCxnSpPr>
        <p:spPr bwMode="auto">
          <a:xfrm>
            <a:off x="2357701" y="1472953"/>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5" name="Straight Arrow Connector 104">
            <a:extLst>
              <a:ext uri="{FF2B5EF4-FFF2-40B4-BE49-F238E27FC236}">
                <a16:creationId xmlns:a16="http://schemas.microsoft.com/office/drawing/2014/main" id="{633CEE53-8298-2AA3-0EC0-F29FC10C707E}"/>
              </a:ext>
            </a:extLst>
          </p:cNvPr>
          <p:cNvCxnSpPr>
            <a:cxnSpLocks/>
          </p:cNvCxnSpPr>
          <p:nvPr/>
        </p:nvCxnSpPr>
        <p:spPr bwMode="auto">
          <a:xfrm>
            <a:off x="6128362" y="3293116"/>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6" name="Straight Arrow Connector 105">
            <a:extLst>
              <a:ext uri="{FF2B5EF4-FFF2-40B4-BE49-F238E27FC236}">
                <a16:creationId xmlns:a16="http://schemas.microsoft.com/office/drawing/2014/main" id="{2258D139-1D73-9809-06C6-F904663415F5}"/>
              </a:ext>
            </a:extLst>
          </p:cNvPr>
          <p:cNvCxnSpPr>
            <a:cxnSpLocks/>
          </p:cNvCxnSpPr>
          <p:nvPr/>
        </p:nvCxnSpPr>
        <p:spPr bwMode="auto">
          <a:xfrm>
            <a:off x="3205564" y="2267037"/>
            <a:ext cx="173789" cy="130444"/>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7" name="Straight Arrow Connector 106">
            <a:extLst>
              <a:ext uri="{FF2B5EF4-FFF2-40B4-BE49-F238E27FC236}">
                <a16:creationId xmlns:a16="http://schemas.microsoft.com/office/drawing/2014/main" id="{30183326-C864-C77F-027A-D09507CDA8C7}"/>
              </a:ext>
            </a:extLst>
          </p:cNvPr>
          <p:cNvCxnSpPr>
            <a:cxnSpLocks/>
            <a:endCxn id="21" idx="3"/>
          </p:cNvCxnSpPr>
          <p:nvPr/>
        </p:nvCxnSpPr>
        <p:spPr bwMode="auto">
          <a:xfrm>
            <a:off x="4516332" y="2598055"/>
            <a:ext cx="387411" cy="140355"/>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9" name="Straight Arrow Connector 108">
            <a:extLst>
              <a:ext uri="{FF2B5EF4-FFF2-40B4-BE49-F238E27FC236}">
                <a16:creationId xmlns:a16="http://schemas.microsoft.com/office/drawing/2014/main" id="{0B122617-854B-B4EC-B1E6-63385F8D2C91}"/>
              </a:ext>
            </a:extLst>
          </p:cNvPr>
          <p:cNvCxnSpPr>
            <a:cxnSpLocks/>
          </p:cNvCxnSpPr>
          <p:nvPr/>
        </p:nvCxnSpPr>
        <p:spPr bwMode="auto">
          <a:xfrm>
            <a:off x="6708787" y="3145880"/>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0" name="Straight Arrow Connector 109">
            <a:extLst>
              <a:ext uri="{FF2B5EF4-FFF2-40B4-BE49-F238E27FC236}">
                <a16:creationId xmlns:a16="http://schemas.microsoft.com/office/drawing/2014/main" id="{8A07B039-65EF-239D-413A-3D5EC27BE81E}"/>
              </a:ext>
            </a:extLst>
          </p:cNvPr>
          <p:cNvCxnSpPr>
            <a:cxnSpLocks/>
          </p:cNvCxnSpPr>
          <p:nvPr/>
        </p:nvCxnSpPr>
        <p:spPr bwMode="auto">
          <a:xfrm>
            <a:off x="2672172" y="1025116"/>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1" name="Straight Arrow Connector 110">
            <a:extLst>
              <a:ext uri="{FF2B5EF4-FFF2-40B4-BE49-F238E27FC236}">
                <a16:creationId xmlns:a16="http://schemas.microsoft.com/office/drawing/2014/main" id="{76DAA4AC-5029-C33F-CFAF-E60E1EC4994C}"/>
              </a:ext>
            </a:extLst>
          </p:cNvPr>
          <p:cNvCxnSpPr>
            <a:cxnSpLocks/>
          </p:cNvCxnSpPr>
          <p:nvPr/>
        </p:nvCxnSpPr>
        <p:spPr bwMode="auto">
          <a:xfrm>
            <a:off x="5416861" y="2390495"/>
            <a:ext cx="106601" cy="133316"/>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2" name="Straight Arrow Connector 111">
            <a:extLst>
              <a:ext uri="{FF2B5EF4-FFF2-40B4-BE49-F238E27FC236}">
                <a16:creationId xmlns:a16="http://schemas.microsoft.com/office/drawing/2014/main" id="{5D79E111-D645-47B1-BE97-922F9B030BAC}"/>
              </a:ext>
            </a:extLst>
          </p:cNvPr>
          <p:cNvCxnSpPr>
            <a:cxnSpLocks/>
          </p:cNvCxnSpPr>
          <p:nvPr/>
        </p:nvCxnSpPr>
        <p:spPr bwMode="auto">
          <a:xfrm>
            <a:off x="5391477" y="3191651"/>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3" name="Straight Arrow Connector 112">
            <a:extLst>
              <a:ext uri="{FF2B5EF4-FFF2-40B4-BE49-F238E27FC236}">
                <a16:creationId xmlns:a16="http://schemas.microsoft.com/office/drawing/2014/main" id="{D4922979-6D53-D8DF-63D8-021031535D35}"/>
              </a:ext>
            </a:extLst>
          </p:cNvPr>
          <p:cNvCxnSpPr>
            <a:cxnSpLocks/>
          </p:cNvCxnSpPr>
          <p:nvPr/>
        </p:nvCxnSpPr>
        <p:spPr bwMode="auto">
          <a:xfrm>
            <a:off x="1562861" y="1304203"/>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4" name="Straight Arrow Connector 113">
            <a:extLst>
              <a:ext uri="{FF2B5EF4-FFF2-40B4-BE49-F238E27FC236}">
                <a16:creationId xmlns:a16="http://schemas.microsoft.com/office/drawing/2014/main" id="{32DEA7B3-C62E-265C-E130-2B583E4C7B8B}"/>
              </a:ext>
            </a:extLst>
          </p:cNvPr>
          <p:cNvCxnSpPr>
            <a:cxnSpLocks/>
          </p:cNvCxnSpPr>
          <p:nvPr/>
        </p:nvCxnSpPr>
        <p:spPr bwMode="auto">
          <a:xfrm>
            <a:off x="7331757" y="4112646"/>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sp>
        <p:nvSpPr>
          <p:cNvPr id="122" name="TextBox 121">
            <a:extLst>
              <a:ext uri="{FF2B5EF4-FFF2-40B4-BE49-F238E27FC236}">
                <a16:creationId xmlns:a16="http://schemas.microsoft.com/office/drawing/2014/main" id="{CF28DAAE-975E-C3BA-316B-A209E0B90705}"/>
              </a:ext>
            </a:extLst>
          </p:cNvPr>
          <p:cNvSpPr txBox="1"/>
          <p:nvPr/>
        </p:nvSpPr>
        <p:spPr>
          <a:xfrm>
            <a:off x="7498226" y="2824824"/>
            <a:ext cx="1355945" cy="369332"/>
          </a:xfrm>
          <a:prstGeom prst="rect">
            <a:avLst/>
          </a:prstGeom>
          <a:solidFill>
            <a:schemeClr val="accent2">
              <a:lumMod val="60000"/>
              <a:lumOff val="40000"/>
            </a:schemeClr>
          </a:solidFill>
        </p:spPr>
        <p:txBody>
          <a:bodyPr wrap="square" rtlCol="0">
            <a:spAutoFit/>
          </a:bodyPr>
          <a:lstStyle/>
          <a:p>
            <a:r>
              <a:rPr lang="en-US" i="1" dirty="0">
                <a:latin typeface="Trebuchet MS" panose="020B0603020202020204" pitchFamily="34" charset="0"/>
              </a:rPr>
              <a:t>B, dB/dt</a:t>
            </a:r>
          </a:p>
        </p:txBody>
      </p:sp>
      <p:sp>
        <p:nvSpPr>
          <p:cNvPr id="123" name="TextBox 122">
            <a:extLst>
              <a:ext uri="{FF2B5EF4-FFF2-40B4-BE49-F238E27FC236}">
                <a16:creationId xmlns:a16="http://schemas.microsoft.com/office/drawing/2014/main" id="{D670A32C-3A9F-7330-505B-F93D7CC8775F}"/>
              </a:ext>
            </a:extLst>
          </p:cNvPr>
          <p:cNvSpPr txBox="1"/>
          <p:nvPr/>
        </p:nvSpPr>
        <p:spPr>
          <a:xfrm>
            <a:off x="5397645" y="976219"/>
            <a:ext cx="3587626" cy="646331"/>
          </a:xfrm>
          <a:prstGeom prst="rect">
            <a:avLst/>
          </a:prstGeom>
          <a:solidFill>
            <a:srgbClr val="FF0000"/>
          </a:solidFill>
        </p:spPr>
        <p:txBody>
          <a:bodyPr wrap="square" rtlCol="0">
            <a:spAutoFit/>
          </a:bodyPr>
          <a:lstStyle/>
          <a:p>
            <a:r>
              <a:rPr lang="en-US" dirty="0">
                <a:latin typeface="Trebuchet MS" panose="020B0603020202020204" pitchFamily="34" charset="0"/>
              </a:rPr>
              <a:t>Eddy current flowing within skin depth of outer stabilizer only </a:t>
            </a:r>
          </a:p>
        </p:txBody>
      </p:sp>
      <p:cxnSp>
        <p:nvCxnSpPr>
          <p:cNvPr id="125" name="Straight Arrow Connector 124">
            <a:extLst>
              <a:ext uri="{FF2B5EF4-FFF2-40B4-BE49-F238E27FC236}">
                <a16:creationId xmlns:a16="http://schemas.microsoft.com/office/drawing/2014/main" id="{27DBB379-C254-EBD3-FC91-9E4D5525904D}"/>
              </a:ext>
            </a:extLst>
          </p:cNvPr>
          <p:cNvCxnSpPr/>
          <p:nvPr/>
        </p:nvCxnSpPr>
        <p:spPr bwMode="auto">
          <a:xfrm flipH="1">
            <a:off x="5258927" y="1655041"/>
            <a:ext cx="681225" cy="522909"/>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pic>
        <p:nvPicPr>
          <p:cNvPr id="96" name="Picture 95">
            <a:extLst>
              <a:ext uri="{FF2B5EF4-FFF2-40B4-BE49-F238E27FC236}">
                <a16:creationId xmlns:a16="http://schemas.microsoft.com/office/drawing/2014/main" id="{6BE54D4D-25B2-B017-0A19-D73553D6ABC8}"/>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7422" y="4316705"/>
            <a:ext cx="1200759" cy="44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7C9DC1FC-8117-39BE-64D0-C1AF3EA85E53}"/>
              </a:ext>
            </a:extLst>
          </p:cNvPr>
          <p:cNvSpPr txBox="1"/>
          <p:nvPr/>
        </p:nvSpPr>
        <p:spPr>
          <a:xfrm>
            <a:off x="1751071" y="4370786"/>
            <a:ext cx="1272757" cy="369332"/>
          </a:xfrm>
          <a:prstGeom prst="rect">
            <a:avLst/>
          </a:prstGeom>
          <a:noFill/>
        </p:spPr>
        <p:txBody>
          <a:bodyPr wrap="square" rtlCol="0">
            <a:spAutoFit/>
          </a:bodyPr>
          <a:lstStyle/>
          <a:p>
            <a:r>
              <a:rPr lang="en-US" dirty="0"/>
              <a:t>X = </a:t>
            </a:r>
            <a:r>
              <a:rPr lang="en-US" dirty="0" err="1"/>
              <a:t>t</a:t>
            </a:r>
            <a:r>
              <a:rPr lang="en-US" baseline="-25000" dirty="0" err="1"/>
              <a:t>os</a:t>
            </a:r>
            <a:endParaRPr lang="en-US" baseline="-25000" dirty="0"/>
          </a:p>
        </p:txBody>
      </p:sp>
      <p:pic>
        <p:nvPicPr>
          <p:cNvPr id="97" name="Picture 96">
            <a:extLst>
              <a:ext uri="{FF2B5EF4-FFF2-40B4-BE49-F238E27FC236}">
                <a16:creationId xmlns:a16="http://schemas.microsoft.com/office/drawing/2014/main" id="{5830AC4E-FF69-873B-AD32-08212AA72347}"/>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3178" y="5029754"/>
            <a:ext cx="3065184" cy="52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B7DB7E72-EF48-2589-5BF1-44572B5630A9}"/>
              </a:ext>
            </a:extLst>
          </p:cNvPr>
          <p:cNvSpPr txBox="1"/>
          <p:nvPr/>
        </p:nvSpPr>
        <p:spPr>
          <a:xfrm>
            <a:off x="6516216" y="35724"/>
            <a:ext cx="2627784" cy="646331"/>
          </a:xfrm>
          <a:prstGeom prst="rect">
            <a:avLst/>
          </a:prstGeom>
          <a:noFill/>
        </p:spPr>
        <p:txBody>
          <a:bodyPr wrap="square" rtlCol="0">
            <a:spAutoFit/>
          </a:bodyPr>
          <a:lstStyle/>
          <a:p>
            <a:r>
              <a:rPr lang="en-US" dirty="0">
                <a:latin typeface="Trebuchet MS" panose="020B0603020202020204" pitchFamily="34" charset="0"/>
              </a:rPr>
              <a:t>Self-field </a:t>
            </a:r>
            <a:r>
              <a:rPr lang="en-US" i="1" dirty="0">
                <a:latin typeface="Trebuchet MS" panose="020B0603020202020204" pitchFamily="34" charset="0"/>
              </a:rPr>
              <a:t>B</a:t>
            </a:r>
            <a:r>
              <a:rPr lang="en-US" dirty="0">
                <a:latin typeface="Trebuchet MS" panose="020B0603020202020204" pitchFamily="34" charset="0"/>
              </a:rPr>
              <a:t> sizeable compared to external </a:t>
            </a:r>
            <a:r>
              <a:rPr lang="en-US" i="1" dirty="0">
                <a:latin typeface="Trebuchet MS" panose="020B0603020202020204" pitchFamily="34" charset="0"/>
              </a:rPr>
              <a:t>B</a:t>
            </a:r>
          </a:p>
        </p:txBody>
      </p:sp>
    </p:spTree>
    <p:extLst>
      <p:ext uri="{BB962C8B-B14F-4D97-AF65-F5344CB8AC3E}">
        <p14:creationId xmlns:p14="http://schemas.microsoft.com/office/powerpoint/2010/main" val="43178857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Group 138">
            <a:extLst>
              <a:ext uri="{FF2B5EF4-FFF2-40B4-BE49-F238E27FC236}">
                <a16:creationId xmlns:a16="http://schemas.microsoft.com/office/drawing/2014/main" id="{8EECC769-9550-65F0-ED2E-946E05599FD9}"/>
              </a:ext>
            </a:extLst>
          </p:cNvPr>
          <p:cNvGrpSpPr/>
          <p:nvPr/>
        </p:nvGrpSpPr>
        <p:grpSpPr>
          <a:xfrm>
            <a:off x="4709894" y="3392926"/>
            <a:ext cx="826910" cy="959976"/>
            <a:chOff x="3378246" y="3251016"/>
            <a:chExt cx="826910" cy="959976"/>
          </a:xfrm>
        </p:grpSpPr>
        <mc:AlternateContent xmlns:mc="http://schemas.openxmlformats.org/markup-compatibility/2006">
          <mc:Choice xmlns:am3d="http://schemas.microsoft.com/office/drawing/2017/model3d" Requires="am3d">
            <p:graphicFrame>
              <p:nvGraphicFramePr>
                <p:cNvPr id="140" name="3D Model 139" descr="Red Torus">
                  <a:extLst>
                    <a:ext uri="{FF2B5EF4-FFF2-40B4-BE49-F238E27FC236}">
                      <a16:creationId xmlns:a16="http://schemas.microsoft.com/office/drawing/2014/main" id="{531AE7A6-AD37-1697-597E-90A59E7293FC}"/>
                    </a:ext>
                  </a:extLst>
                </p:cNvPr>
                <p:cNvGraphicFramePr>
                  <a:graphicFrameLocks noChangeAspect="1"/>
                </p:cNvGraphicFramePr>
                <p:nvPr/>
              </p:nvGraphicFramePr>
              <p:xfrm rot="5400000" flipV="1">
                <a:off x="3311713" y="3317549"/>
                <a:ext cx="959976" cy="826910"/>
              </p:xfrm>
              <a:graphic>
                <a:graphicData uri="http://schemas.microsoft.com/office/drawing/2017/model3d">
                  <am3d:model3d r:embed="rId2">
                    <am3d:spPr>
                      <a:xfrm rot="5400000" flipV="1">
                        <a:off x="0" y="0"/>
                        <a:ext cx="959976" cy="826910"/>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5" az="133004"/>
                      <am3d:postTrans dx="0" dy="0" dz="0"/>
                    </am3d:trans>
                    <am3d:raster rName="Office3DRenderer" rVer="16.0.8326">
                      <am3d:blip r:embed="rId3"/>
                    </am3d:raster>
                    <am3d:objViewport viewportSz="132115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40" name="3D Model 139" descr="Red Torus">
                  <a:extLst>
                    <a:ext uri="{FF2B5EF4-FFF2-40B4-BE49-F238E27FC236}">
                      <a16:creationId xmlns:a16="http://schemas.microsoft.com/office/drawing/2014/main" id="{531AE7A6-AD37-1697-597E-90A59E7293FC}"/>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643361" y="3459459"/>
                  <a:ext cx="959976" cy="826910"/>
                </a:xfrm>
                <a:prstGeom prst="rect">
                  <a:avLst/>
                </a:prstGeom>
              </p:spPr>
            </p:pic>
          </mc:Fallback>
        </mc:AlternateContent>
        <p:sp>
          <p:nvSpPr>
            <p:cNvPr id="141" name="Arrow: Down 140">
              <a:extLst>
                <a:ext uri="{FF2B5EF4-FFF2-40B4-BE49-F238E27FC236}">
                  <a16:creationId xmlns:a16="http://schemas.microsoft.com/office/drawing/2014/main" id="{B3DDA70D-ECB4-37D3-791F-C559EB9DC4B0}"/>
                </a:ext>
              </a:extLst>
            </p:cNvPr>
            <p:cNvSpPr/>
            <p:nvPr/>
          </p:nvSpPr>
          <p:spPr bwMode="auto">
            <a:xfrm rot="10800000">
              <a:off x="3424822" y="3554035"/>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42" name="Arrow: Down 141">
              <a:extLst>
                <a:ext uri="{FF2B5EF4-FFF2-40B4-BE49-F238E27FC236}">
                  <a16:creationId xmlns:a16="http://schemas.microsoft.com/office/drawing/2014/main" id="{DBA8BCB2-5501-20B5-4E02-113CD09CAFF2}"/>
                </a:ext>
              </a:extLst>
            </p:cNvPr>
            <p:cNvSpPr/>
            <p:nvPr/>
          </p:nvSpPr>
          <p:spPr bwMode="auto">
            <a:xfrm>
              <a:off x="3861701" y="3528007"/>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130" name="Group 129">
            <a:extLst>
              <a:ext uri="{FF2B5EF4-FFF2-40B4-BE49-F238E27FC236}">
                <a16:creationId xmlns:a16="http://schemas.microsoft.com/office/drawing/2014/main" id="{58C5028B-58E9-0A35-FE9C-F2410008D41E}"/>
              </a:ext>
            </a:extLst>
          </p:cNvPr>
          <p:cNvGrpSpPr/>
          <p:nvPr/>
        </p:nvGrpSpPr>
        <p:grpSpPr>
          <a:xfrm>
            <a:off x="4710541" y="4381258"/>
            <a:ext cx="826910" cy="959976"/>
            <a:chOff x="3378246" y="3251016"/>
            <a:chExt cx="826910" cy="959976"/>
          </a:xfrm>
        </p:grpSpPr>
        <mc:AlternateContent xmlns:mc="http://schemas.openxmlformats.org/markup-compatibility/2006">
          <mc:Choice xmlns:am3d="http://schemas.microsoft.com/office/drawing/2017/model3d" Requires="am3d">
            <p:graphicFrame>
              <p:nvGraphicFramePr>
                <p:cNvPr id="131" name="3D Model 130" descr="Red Torus">
                  <a:extLst>
                    <a:ext uri="{FF2B5EF4-FFF2-40B4-BE49-F238E27FC236}">
                      <a16:creationId xmlns:a16="http://schemas.microsoft.com/office/drawing/2014/main" id="{89C4F7B6-117B-24C9-32CA-ED8A2A560390}"/>
                    </a:ext>
                  </a:extLst>
                </p:cNvPr>
                <p:cNvGraphicFramePr>
                  <a:graphicFrameLocks noChangeAspect="1"/>
                </p:cNvGraphicFramePr>
                <p:nvPr/>
              </p:nvGraphicFramePr>
              <p:xfrm rot="5400000" flipV="1">
                <a:off x="3311713" y="3317549"/>
                <a:ext cx="959976" cy="826910"/>
              </p:xfrm>
              <a:graphic>
                <a:graphicData uri="http://schemas.microsoft.com/office/drawing/2017/model3d">
                  <am3d:model3d r:embed="rId2">
                    <am3d:spPr>
                      <a:xfrm rot="5400000" flipV="1">
                        <a:off x="0" y="0"/>
                        <a:ext cx="959976" cy="826910"/>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5" az="133004"/>
                      <am3d:postTrans dx="0" dy="0" dz="0"/>
                    </am3d:trans>
                    <am3d:raster rName="Office3DRenderer" rVer="16.0.8326">
                      <am3d:blip r:embed="rId3"/>
                    </am3d:raster>
                    <am3d:objViewport viewportSz="132115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31" name="3D Model 130" descr="Red Torus">
                  <a:extLst>
                    <a:ext uri="{FF2B5EF4-FFF2-40B4-BE49-F238E27FC236}">
                      <a16:creationId xmlns:a16="http://schemas.microsoft.com/office/drawing/2014/main" id="{89C4F7B6-117B-24C9-32CA-ED8A2A560390}"/>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644008" y="4447791"/>
                  <a:ext cx="959976" cy="826910"/>
                </a:xfrm>
                <a:prstGeom prst="rect">
                  <a:avLst/>
                </a:prstGeom>
              </p:spPr>
            </p:pic>
          </mc:Fallback>
        </mc:AlternateContent>
        <p:sp>
          <p:nvSpPr>
            <p:cNvPr id="132" name="Arrow: Down 131">
              <a:extLst>
                <a:ext uri="{FF2B5EF4-FFF2-40B4-BE49-F238E27FC236}">
                  <a16:creationId xmlns:a16="http://schemas.microsoft.com/office/drawing/2014/main" id="{AB48A524-DCA6-0BEF-449D-C537C51195F7}"/>
                </a:ext>
              </a:extLst>
            </p:cNvPr>
            <p:cNvSpPr/>
            <p:nvPr/>
          </p:nvSpPr>
          <p:spPr bwMode="auto">
            <a:xfrm rot="10800000">
              <a:off x="3424822" y="3554035"/>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33" name="Arrow: Down 132">
              <a:extLst>
                <a:ext uri="{FF2B5EF4-FFF2-40B4-BE49-F238E27FC236}">
                  <a16:creationId xmlns:a16="http://schemas.microsoft.com/office/drawing/2014/main" id="{62CC310E-DA3A-9A42-28A4-812937A5434B}"/>
                </a:ext>
              </a:extLst>
            </p:cNvPr>
            <p:cNvSpPr/>
            <p:nvPr/>
          </p:nvSpPr>
          <p:spPr bwMode="auto">
            <a:xfrm>
              <a:off x="3861701" y="3528007"/>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143" name="Group 142">
            <a:extLst>
              <a:ext uri="{FF2B5EF4-FFF2-40B4-BE49-F238E27FC236}">
                <a16:creationId xmlns:a16="http://schemas.microsoft.com/office/drawing/2014/main" id="{D19C8FD7-A9C3-EA9E-CF44-43BCB644C743}"/>
              </a:ext>
            </a:extLst>
          </p:cNvPr>
          <p:cNvGrpSpPr/>
          <p:nvPr/>
        </p:nvGrpSpPr>
        <p:grpSpPr>
          <a:xfrm>
            <a:off x="4695668" y="2466295"/>
            <a:ext cx="826910" cy="959976"/>
            <a:chOff x="3378246" y="3251016"/>
            <a:chExt cx="826910" cy="959976"/>
          </a:xfrm>
        </p:grpSpPr>
        <mc:AlternateContent xmlns:mc="http://schemas.openxmlformats.org/markup-compatibility/2006">
          <mc:Choice xmlns:am3d="http://schemas.microsoft.com/office/drawing/2017/model3d" Requires="am3d">
            <p:graphicFrame>
              <p:nvGraphicFramePr>
                <p:cNvPr id="144" name="3D Model 143" descr="Red Torus">
                  <a:extLst>
                    <a:ext uri="{FF2B5EF4-FFF2-40B4-BE49-F238E27FC236}">
                      <a16:creationId xmlns:a16="http://schemas.microsoft.com/office/drawing/2014/main" id="{5F1A9C72-A50B-5F71-1E8C-1E6D3EB4362B}"/>
                    </a:ext>
                  </a:extLst>
                </p:cNvPr>
                <p:cNvGraphicFramePr>
                  <a:graphicFrameLocks noChangeAspect="1"/>
                </p:cNvGraphicFramePr>
                <p:nvPr/>
              </p:nvGraphicFramePr>
              <p:xfrm rot="5400000" flipV="1">
                <a:off x="3311713" y="3317549"/>
                <a:ext cx="959976" cy="826910"/>
              </p:xfrm>
              <a:graphic>
                <a:graphicData uri="http://schemas.microsoft.com/office/drawing/2017/model3d">
                  <am3d:model3d r:embed="rId2">
                    <am3d:spPr>
                      <a:xfrm rot="5400000" flipV="1">
                        <a:off x="0" y="0"/>
                        <a:ext cx="959976" cy="826910"/>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5" az="133004"/>
                      <am3d:postTrans dx="0" dy="0" dz="0"/>
                    </am3d:trans>
                    <am3d:raster rName="Office3DRenderer" rVer="16.0.8326">
                      <am3d:blip r:embed="rId3"/>
                    </am3d:raster>
                    <am3d:objViewport viewportSz="132115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44" name="3D Model 143" descr="Red Torus">
                  <a:extLst>
                    <a:ext uri="{FF2B5EF4-FFF2-40B4-BE49-F238E27FC236}">
                      <a16:creationId xmlns:a16="http://schemas.microsoft.com/office/drawing/2014/main" id="{5F1A9C72-A50B-5F71-1E8C-1E6D3EB4362B}"/>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4629135" y="2532828"/>
                  <a:ext cx="959976" cy="826910"/>
                </a:xfrm>
                <a:prstGeom prst="rect">
                  <a:avLst/>
                </a:prstGeom>
              </p:spPr>
            </p:pic>
          </mc:Fallback>
        </mc:AlternateContent>
        <p:sp>
          <p:nvSpPr>
            <p:cNvPr id="145" name="Arrow: Down 144">
              <a:extLst>
                <a:ext uri="{FF2B5EF4-FFF2-40B4-BE49-F238E27FC236}">
                  <a16:creationId xmlns:a16="http://schemas.microsoft.com/office/drawing/2014/main" id="{B4A09269-803B-0012-9CB5-4C8B5A8F7F3A}"/>
                </a:ext>
              </a:extLst>
            </p:cNvPr>
            <p:cNvSpPr/>
            <p:nvPr/>
          </p:nvSpPr>
          <p:spPr bwMode="auto">
            <a:xfrm rot="10800000">
              <a:off x="3424822" y="3554035"/>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46" name="Arrow: Down 145">
              <a:extLst>
                <a:ext uri="{FF2B5EF4-FFF2-40B4-BE49-F238E27FC236}">
                  <a16:creationId xmlns:a16="http://schemas.microsoft.com/office/drawing/2014/main" id="{96F531A6-921E-91D1-74D7-2D3551B9052C}"/>
                </a:ext>
              </a:extLst>
            </p:cNvPr>
            <p:cNvSpPr/>
            <p:nvPr/>
          </p:nvSpPr>
          <p:spPr bwMode="auto">
            <a:xfrm>
              <a:off x="3861701" y="3528007"/>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sp>
        <p:nvSpPr>
          <p:cNvPr id="5" name="Cylinder 4">
            <a:extLst>
              <a:ext uri="{FF2B5EF4-FFF2-40B4-BE49-F238E27FC236}">
                <a16:creationId xmlns:a16="http://schemas.microsoft.com/office/drawing/2014/main" id="{AA01CEEA-2FFA-313E-4B3E-0D8F95B1FE79}"/>
              </a:ext>
            </a:extLst>
          </p:cNvPr>
          <p:cNvSpPr/>
          <p:nvPr/>
        </p:nvSpPr>
        <p:spPr bwMode="auto">
          <a:xfrm>
            <a:off x="3797916" y="2096852"/>
            <a:ext cx="1260140" cy="3348372"/>
          </a:xfrm>
          <a:prstGeom prst="can">
            <a:avLst/>
          </a:prstGeom>
          <a:solidFill>
            <a:schemeClr val="accent1">
              <a:lumMod val="40000"/>
              <a:lumOff val="60000"/>
              <a:alpha val="67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4" name="Cylinder 3">
            <a:extLst>
              <a:ext uri="{FF2B5EF4-FFF2-40B4-BE49-F238E27FC236}">
                <a16:creationId xmlns:a16="http://schemas.microsoft.com/office/drawing/2014/main" id="{9DA94AB0-6807-72FE-D79E-97051037D054}"/>
              </a:ext>
            </a:extLst>
          </p:cNvPr>
          <p:cNvSpPr/>
          <p:nvPr/>
        </p:nvSpPr>
        <p:spPr bwMode="auto">
          <a:xfrm>
            <a:off x="3429056" y="1978242"/>
            <a:ext cx="1944216" cy="3528392"/>
          </a:xfrm>
          <a:prstGeom prst="can">
            <a:avLst/>
          </a:prstGeom>
          <a:solidFill>
            <a:srgbClr val="FFC00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dirty="0">
              <a:solidFill>
                <a:schemeClr val="tx1">
                  <a:alpha val="100000"/>
                </a:schemeClr>
              </a:solidFill>
              <a:effectLst/>
              <a:latin typeface="Times New Roman"/>
            </a:endParaRPr>
          </a:p>
        </p:txBody>
      </p:sp>
      <p:grpSp>
        <p:nvGrpSpPr>
          <p:cNvPr id="75" name="Group 74">
            <a:extLst>
              <a:ext uri="{FF2B5EF4-FFF2-40B4-BE49-F238E27FC236}">
                <a16:creationId xmlns:a16="http://schemas.microsoft.com/office/drawing/2014/main" id="{AAC040FF-7B8F-38B3-72DE-8AAD35945521}"/>
              </a:ext>
            </a:extLst>
          </p:cNvPr>
          <p:cNvGrpSpPr/>
          <p:nvPr/>
        </p:nvGrpSpPr>
        <p:grpSpPr>
          <a:xfrm>
            <a:off x="4391980" y="1196752"/>
            <a:ext cx="2700300" cy="2592288"/>
            <a:chOff x="4391980" y="1196752"/>
            <a:chExt cx="2700300" cy="2592288"/>
          </a:xfrm>
        </p:grpSpPr>
        <p:cxnSp>
          <p:nvCxnSpPr>
            <p:cNvPr id="9" name="Straight Arrow Connector 8">
              <a:extLst>
                <a:ext uri="{FF2B5EF4-FFF2-40B4-BE49-F238E27FC236}">
                  <a16:creationId xmlns:a16="http://schemas.microsoft.com/office/drawing/2014/main" id="{0BF232BE-EE4A-C83F-E18C-FB8C335E12E9}"/>
                </a:ext>
              </a:extLst>
            </p:cNvPr>
            <p:cNvCxnSpPr/>
            <p:nvPr/>
          </p:nvCxnSpPr>
          <p:spPr bwMode="auto">
            <a:xfrm>
              <a:off x="4391980" y="3789040"/>
              <a:ext cx="2700300"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3C5116E4-F99C-B328-9276-47E52A3807CC}"/>
                </a:ext>
              </a:extLst>
            </p:cNvPr>
            <p:cNvCxnSpPr/>
            <p:nvPr/>
          </p:nvCxnSpPr>
          <p:spPr bwMode="auto">
            <a:xfrm flipV="1">
              <a:off x="4391980" y="1988840"/>
              <a:ext cx="2124236" cy="180020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0D5C242B-1050-C2B2-E7CE-D7A66F7D6101}"/>
                </a:ext>
              </a:extLst>
            </p:cNvPr>
            <p:cNvCxnSpPr>
              <a:cxnSpLocks/>
            </p:cNvCxnSpPr>
            <p:nvPr/>
          </p:nvCxnSpPr>
          <p:spPr bwMode="auto">
            <a:xfrm flipV="1">
              <a:off x="4391980" y="1196752"/>
              <a:ext cx="0" cy="259228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grpSp>
      <p:sp>
        <p:nvSpPr>
          <p:cNvPr id="19" name="Freeform: Shape 18">
            <a:extLst>
              <a:ext uri="{FF2B5EF4-FFF2-40B4-BE49-F238E27FC236}">
                <a16:creationId xmlns:a16="http://schemas.microsoft.com/office/drawing/2014/main" id="{A4FC4EDA-A1DC-2417-A3E9-F04CAFFEC1F3}"/>
              </a:ext>
            </a:extLst>
          </p:cNvPr>
          <p:cNvSpPr/>
          <p:nvPr/>
        </p:nvSpPr>
        <p:spPr bwMode="auto">
          <a:xfrm rot="10800000">
            <a:off x="761596" y="282380"/>
            <a:ext cx="6782207" cy="3232184"/>
          </a:xfrm>
          <a:custGeom>
            <a:avLst/>
            <a:gdLst>
              <a:gd name="connsiteX0" fmla="*/ 0 w 6782207"/>
              <a:gd name="connsiteY0" fmla="*/ 0 h 3232184"/>
              <a:gd name="connsiteX1" fmla="*/ 1466952 w 6782207"/>
              <a:gd name="connsiteY1" fmla="*/ 728586 h 3232184"/>
              <a:gd name="connsiteX2" fmla="*/ 2498708 w 6782207"/>
              <a:gd name="connsiteY2" fmla="*/ 1418053 h 3232184"/>
              <a:gd name="connsiteX3" fmla="*/ 3828744 w 6782207"/>
              <a:gd name="connsiteY3" fmla="*/ 1858139 h 3232184"/>
              <a:gd name="connsiteX4" fmla="*/ 6782207 w 6782207"/>
              <a:gd name="connsiteY4" fmla="*/ 3232184 h 32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2207" h="3232184">
                <a:moveTo>
                  <a:pt x="0" y="0"/>
                </a:moveTo>
                <a:cubicBezTo>
                  <a:pt x="525250" y="246122"/>
                  <a:pt x="1050501" y="492244"/>
                  <a:pt x="1466952" y="728586"/>
                </a:cubicBezTo>
                <a:cubicBezTo>
                  <a:pt x="1883403" y="964928"/>
                  <a:pt x="2105076" y="1229794"/>
                  <a:pt x="2498708" y="1418053"/>
                </a:cubicBezTo>
                <a:cubicBezTo>
                  <a:pt x="2892340" y="1606312"/>
                  <a:pt x="3114828" y="1555784"/>
                  <a:pt x="3828744" y="1858139"/>
                </a:cubicBezTo>
                <a:cubicBezTo>
                  <a:pt x="4542660" y="2160494"/>
                  <a:pt x="5662433" y="2696339"/>
                  <a:pt x="6782207" y="323218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0" name="Freeform: Shape 19">
            <a:extLst>
              <a:ext uri="{FF2B5EF4-FFF2-40B4-BE49-F238E27FC236}">
                <a16:creationId xmlns:a16="http://schemas.microsoft.com/office/drawing/2014/main" id="{86C9E92C-4D67-A39C-61D0-DBBC321D86AD}"/>
              </a:ext>
            </a:extLst>
          </p:cNvPr>
          <p:cNvSpPr/>
          <p:nvPr/>
        </p:nvSpPr>
        <p:spPr bwMode="auto">
          <a:xfrm>
            <a:off x="1210453" y="971048"/>
            <a:ext cx="6954338" cy="3378771"/>
          </a:xfrm>
          <a:custGeom>
            <a:avLst/>
            <a:gdLst>
              <a:gd name="connsiteX0" fmla="*/ 0 w 6782207"/>
              <a:gd name="connsiteY0" fmla="*/ 0 h 3232184"/>
              <a:gd name="connsiteX1" fmla="*/ 1466952 w 6782207"/>
              <a:gd name="connsiteY1" fmla="*/ 728586 h 3232184"/>
              <a:gd name="connsiteX2" fmla="*/ 2498708 w 6782207"/>
              <a:gd name="connsiteY2" fmla="*/ 1418053 h 3232184"/>
              <a:gd name="connsiteX3" fmla="*/ 3828744 w 6782207"/>
              <a:gd name="connsiteY3" fmla="*/ 1858139 h 3232184"/>
              <a:gd name="connsiteX4" fmla="*/ 6782207 w 6782207"/>
              <a:gd name="connsiteY4" fmla="*/ 3232184 h 32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2207" h="3232184">
                <a:moveTo>
                  <a:pt x="0" y="0"/>
                </a:moveTo>
                <a:cubicBezTo>
                  <a:pt x="525250" y="246122"/>
                  <a:pt x="1050501" y="492244"/>
                  <a:pt x="1466952" y="728586"/>
                </a:cubicBezTo>
                <a:cubicBezTo>
                  <a:pt x="1883403" y="964928"/>
                  <a:pt x="2105076" y="1229794"/>
                  <a:pt x="2498708" y="1418053"/>
                </a:cubicBezTo>
                <a:cubicBezTo>
                  <a:pt x="2892340" y="1606312"/>
                  <a:pt x="3114828" y="1555784"/>
                  <a:pt x="3828744" y="1858139"/>
                </a:cubicBezTo>
                <a:cubicBezTo>
                  <a:pt x="4542660" y="2160494"/>
                  <a:pt x="5662433" y="2696339"/>
                  <a:pt x="6782207" y="323218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1" name="Freeform: Shape 20">
            <a:extLst>
              <a:ext uri="{FF2B5EF4-FFF2-40B4-BE49-F238E27FC236}">
                <a16:creationId xmlns:a16="http://schemas.microsoft.com/office/drawing/2014/main" id="{200D1838-12B8-C4DB-4947-E3883508F80C}"/>
              </a:ext>
            </a:extLst>
          </p:cNvPr>
          <p:cNvSpPr/>
          <p:nvPr/>
        </p:nvSpPr>
        <p:spPr bwMode="auto">
          <a:xfrm rot="188351">
            <a:off x="2341025" y="1501990"/>
            <a:ext cx="5357573" cy="2169179"/>
          </a:xfrm>
          <a:custGeom>
            <a:avLst/>
            <a:gdLst>
              <a:gd name="connsiteX0" fmla="*/ 0 w 6738199"/>
              <a:gd name="connsiteY0" fmla="*/ 0 h 3227294"/>
              <a:gd name="connsiteX1" fmla="*/ 1564748 w 6738199"/>
              <a:gd name="connsiteY1" fmla="*/ 762815 h 3227294"/>
              <a:gd name="connsiteX2" fmla="*/ 2161309 w 6738199"/>
              <a:gd name="connsiteY2" fmla="*/ 1286028 h 3227294"/>
              <a:gd name="connsiteX3" fmla="*/ 3217514 w 6738199"/>
              <a:gd name="connsiteY3" fmla="*/ 1584308 h 3227294"/>
              <a:gd name="connsiteX4" fmla="*/ 6738199 w 6738199"/>
              <a:gd name="connsiteY4" fmla="*/ 3227294 h 322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8199" h="3227294">
                <a:moveTo>
                  <a:pt x="0" y="0"/>
                </a:moveTo>
                <a:cubicBezTo>
                  <a:pt x="602265" y="274238"/>
                  <a:pt x="1204530" y="548477"/>
                  <a:pt x="1564748" y="762815"/>
                </a:cubicBezTo>
                <a:cubicBezTo>
                  <a:pt x="1924966" y="977153"/>
                  <a:pt x="1885848" y="1149113"/>
                  <a:pt x="2161309" y="1286028"/>
                </a:cubicBezTo>
                <a:cubicBezTo>
                  <a:pt x="2436770" y="1422944"/>
                  <a:pt x="2454699" y="1260764"/>
                  <a:pt x="3217514" y="1584308"/>
                </a:cubicBezTo>
                <a:cubicBezTo>
                  <a:pt x="3980329" y="1907852"/>
                  <a:pt x="5359264" y="2567573"/>
                  <a:pt x="6738199" y="3227294"/>
                </a:cubicBezTo>
              </a:path>
            </a:pathLst>
          </a:custGeom>
          <a:noFill/>
          <a:ln w="25400" cap="flat" cmpd="sng" algn="ctr">
            <a:solidFill>
              <a:schemeClr val="accent2"/>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2" name="Freeform: Shape 21">
            <a:extLst>
              <a:ext uri="{FF2B5EF4-FFF2-40B4-BE49-F238E27FC236}">
                <a16:creationId xmlns:a16="http://schemas.microsoft.com/office/drawing/2014/main" id="{969B1EC8-7553-F482-AAB4-FFB9D2548AB3}"/>
              </a:ext>
            </a:extLst>
          </p:cNvPr>
          <p:cNvSpPr/>
          <p:nvPr/>
        </p:nvSpPr>
        <p:spPr bwMode="auto">
          <a:xfrm rot="10800000">
            <a:off x="871738" y="580121"/>
            <a:ext cx="5675581" cy="2644786"/>
          </a:xfrm>
          <a:custGeom>
            <a:avLst/>
            <a:gdLst>
              <a:gd name="connsiteX0" fmla="*/ 0 w 6738199"/>
              <a:gd name="connsiteY0" fmla="*/ 0 h 3227294"/>
              <a:gd name="connsiteX1" fmla="*/ 1564748 w 6738199"/>
              <a:gd name="connsiteY1" fmla="*/ 762815 h 3227294"/>
              <a:gd name="connsiteX2" fmla="*/ 2161309 w 6738199"/>
              <a:gd name="connsiteY2" fmla="*/ 1286028 h 3227294"/>
              <a:gd name="connsiteX3" fmla="*/ 3217514 w 6738199"/>
              <a:gd name="connsiteY3" fmla="*/ 1584308 h 3227294"/>
              <a:gd name="connsiteX4" fmla="*/ 6738199 w 6738199"/>
              <a:gd name="connsiteY4" fmla="*/ 3227294 h 322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8199" h="3227294">
                <a:moveTo>
                  <a:pt x="0" y="0"/>
                </a:moveTo>
                <a:cubicBezTo>
                  <a:pt x="602265" y="274238"/>
                  <a:pt x="1204530" y="548477"/>
                  <a:pt x="1564748" y="762815"/>
                </a:cubicBezTo>
                <a:cubicBezTo>
                  <a:pt x="1924966" y="977153"/>
                  <a:pt x="1885848" y="1149113"/>
                  <a:pt x="2161309" y="1286028"/>
                </a:cubicBezTo>
                <a:cubicBezTo>
                  <a:pt x="2436770" y="1422944"/>
                  <a:pt x="2454699" y="1260764"/>
                  <a:pt x="3217514" y="1584308"/>
                </a:cubicBezTo>
                <a:cubicBezTo>
                  <a:pt x="3980329" y="1907852"/>
                  <a:pt x="5359264" y="2567573"/>
                  <a:pt x="6738199" y="3227294"/>
                </a:cubicBezTo>
              </a:path>
            </a:pathLst>
          </a:custGeom>
          <a:noFill/>
          <a:ln w="25400" cap="flat" cmpd="sng" algn="ctr">
            <a:solidFill>
              <a:schemeClr val="accent2"/>
            </a:solidFill>
            <a:prstDash val="solid"/>
            <a:round/>
            <a:headEnd type="none" w="med" len="med"/>
            <a:tailEnd type="none" w="med" len="med"/>
          </a:ln>
          <a:effectLst/>
          <a:scene3d>
            <a:camera prst="orthographicFront">
              <a:rot lat="0" lon="20999994" rev="0"/>
            </a:camera>
            <a:lightRig rig="threePt" dir="t"/>
          </a:scene3d>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17" name="Straight Connector 16">
            <a:extLst>
              <a:ext uri="{FF2B5EF4-FFF2-40B4-BE49-F238E27FC236}">
                <a16:creationId xmlns:a16="http://schemas.microsoft.com/office/drawing/2014/main" id="{25009085-A141-02D0-17C2-DB607082F48B}"/>
              </a:ext>
            </a:extLst>
          </p:cNvPr>
          <p:cNvCxnSpPr/>
          <p:nvPr/>
        </p:nvCxnSpPr>
        <p:spPr bwMode="auto">
          <a:xfrm>
            <a:off x="1367644" y="836712"/>
            <a:ext cx="7092788" cy="3384376"/>
          </a:xfrm>
          <a:prstGeom prst="line">
            <a:avLst/>
          </a:prstGeom>
          <a:solidFill>
            <a:schemeClr val="accent1"/>
          </a:solidFill>
          <a:ln w="25400" cap="flat" cmpd="sng" algn="ctr">
            <a:solidFill>
              <a:schemeClr val="tx1"/>
            </a:solidFill>
            <a:prstDash val="dash"/>
            <a:round/>
            <a:headEnd type="none" w="med" len="med"/>
            <a:tailEnd type="none" w="med" len="med"/>
          </a:ln>
          <a:effectLst/>
        </p:spPr>
      </p:cxnSp>
      <p:sp>
        <p:nvSpPr>
          <p:cNvPr id="76" name="Title 1">
            <a:extLst>
              <a:ext uri="{FF2B5EF4-FFF2-40B4-BE49-F238E27FC236}">
                <a16:creationId xmlns:a16="http://schemas.microsoft.com/office/drawing/2014/main" id="{D7E59BA5-642B-5FA3-C20A-6F5CD9E98AE0}"/>
              </a:ext>
            </a:extLst>
          </p:cNvPr>
          <p:cNvSpPr txBox="1">
            <a:spLocks/>
          </p:cNvSpPr>
          <p:nvPr/>
        </p:nvSpPr>
        <p:spPr bwMode="auto">
          <a:xfrm>
            <a:off x="1145329" y="120067"/>
            <a:ext cx="6974020" cy="58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marL="342900" indent="-342900" algn="ctr" defTabSz="-13873163" rtl="0" eaLnBrk="0" fontAlgn="base" hangingPunct="0">
              <a:spcBef>
                <a:spcPct val="0"/>
              </a:spcBef>
              <a:spcAft>
                <a:spcPct val="0"/>
              </a:spcAft>
              <a:defRPr sz="4400">
                <a:solidFill>
                  <a:schemeClr val="tx2"/>
                </a:solidFill>
                <a:latin typeface="Trebuchet MS" pitchFamily="34" charset="0"/>
                <a:ea typeface="+mj-ea"/>
                <a:cs typeface="+mj-cs"/>
              </a:defRPr>
            </a:lvl1pPr>
            <a:lvl2pPr marL="342900" indent="-342900" algn="ctr" defTabSz="-13873163" rtl="0" eaLnBrk="0" fontAlgn="base" hangingPunct="0">
              <a:spcBef>
                <a:spcPct val="0"/>
              </a:spcBef>
              <a:spcAft>
                <a:spcPct val="0"/>
              </a:spcAft>
              <a:defRPr sz="4400">
                <a:solidFill>
                  <a:schemeClr val="tx2"/>
                </a:solidFill>
                <a:latin typeface="Trebuchet MS" pitchFamily="34" charset="0"/>
              </a:defRPr>
            </a:lvl2pPr>
            <a:lvl3pPr marL="342900" indent="-342900" algn="ctr" defTabSz="-13873163" rtl="0" eaLnBrk="0" fontAlgn="base" hangingPunct="0">
              <a:spcBef>
                <a:spcPct val="0"/>
              </a:spcBef>
              <a:spcAft>
                <a:spcPct val="0"/>
              </a:spcAft>
              <a:defRPr sz="4400">
                <a:solidFill>
                  <a:schemeClr val="tx2"/>
                </a:solidFill>
                <a:latin typeface="Trebuchet MS" pitchFamily="34" charset="0"/>
              </a:defRPr>
            </a:lvl3pPr>
            <a:lvl4pPr marL="342900" indent="-342900" algn="ctr" defTabSz="-13873163" rtl="0" eaLnBrk="0" fontAlgn="base" hangingPunct="0">
              <a:spcBef>
                <a:spcPct val="0"/>
              </a:spcBef>
              <a:spcAft>
                <a:spcPct val="0"/>
              </a:spcAft>
              <a:defRPr sz="4400">
                <a:solidFill>
                  <a:schemeClr val="tx2"/>
                </a:solidFill>
                <a:latin typeface="Trebuchet MS" pitchFamily="34" charset="0"/>
              </a:defRPr>
            </a:lvl4pPr>
            <a:lvl5pPr marL="342900" indent="-342900" algn="ctr" defTabSz="-13873163" rtl="0" eaLnBrk="0" fontAlgn="base" hangingPunct="0">
              <a:spcBef>
                <a:spcPct val="0"/>
              </a:spcBef>
              <a:spcAft>
                <a:spcPct val="0"/>
              </a:spcAft>
              <a:defRPr sz="4400">
                <a:solidFill>
                  <a:schemeClr val="tx2"/>
                </a:solidFill>
                <a:latin typeface="Trebuchet MS" pitchFamily="34" charset="0"/>
              </a:defRPr>
            </a:lvl5pPr>
            <a:lvl6pPr marL="457200" algn="ctr" eaLnBrk="1" fontAlgn="base" hangingPunct="1">
              <a:spcBef>
                <a:spcPct val="0"/>
              </a:spcBef>
              <a:spcAft>
                <a:spcPct val="0"/>
              </a:spcAft>
              <a:defRPr sz="4400">
                <a:solidFill>
                  <a:schemeClr val="tx2">
                    <a:alpha val="100000"/>
                  </a:schemeClr>
                </a:solidFill>
                <a:latin typeface="Times New Roman"/>
              </a:defRPr>
            </a:lvl6pPr>
            <a:lvl7pPr marL="914400" algn="ctr" eaLnBrk="1" fontAlgn="base" hangingPunct="1">
              <a:spcBef>
                <a:spcPct val="0"/>
              </a:spcBef>
              <a:spcAft>
                <a:spcPct val="0"/>
              </a:spcAft>
              <a:defRPr sz="4400">
                <a:solidFill>
                  <a:schemeClr val="tx2">
                    <a:alpha val="100000"/>
                  </a:schemeClr>
                </a:solidFill>
                <a:latin typeface="Times New Roman"/>
              </a:defRPr>
            </a:lvl7pPr>
            <a:lvl8pPr marL="1371600" algn="ctr" eaLnBrk="1" fontAlgn="base" hangingPunct="1">
              <a:spcBef>
                <a:spcPct val="0"/>
              </a:spcBef>
              <a:spcAft>
                <a:spcPct val="0"/>
              </a:spcAft>
              <a:defRPr sz="4400">
                <a:solidFill>
                  <a:schemeClr val="tx2">
                    <a:alpha val="100000"/>
                  </a:schemeClr>
                </a:solidFill>
                <a:latin typeface="Times New Roman"/>
              </a:defRPr>
            </a:lvl8pPr>
            <a:lvl9pPr marL="1828800" algn="ctr" eaLnBrk="1" fontAlgn="base" hangingPunct="1">
              <a:spcBef>
                <a:spcPct val="0"/>
              </a:spcBef>
              <a:spcAft>
                <a:spcPct val="0"/>
              </a:spcAft>
              <a:defRPr sz="4400">
                <a:solidFill>
                  <a:schemeClr val="tx2">
                    <a:alpha val="100000"/>
                  </a:schemeClr>
                </a:solidFill>
                <a:latin typeface="Times New Roman"/>
              </a:defRPr>
            </a:lvl9pPr>
          </a:lstStyle>
          <a:p>
            <a:r>
              <a:rPr lang="en-US" sz="2400" b="1" kern="0" dirty="0"/>
              <a:t>If </a:t>
            </a:r>
            <a:r>
              <a:rPr lang="en-US" sz="2400" b="1" i="1" kern="0" dirty="0"/>
              <a:t>f</a:t>
            </a:r>
            <a:r>
              <a:rPr lang="en-US" sz="2400" b="1" i="1" kern="0" baseline="-25000" dirty="0"/>
              <a:t>c2</a:t>
            </a:r>
            <a:r>
              <a:rPr lang="en-US" sz="2400" b="1" i="1" kern="0" dirty="0"/>
              <a:t> &lt; f &lt; f</a:t>
            </a:r>
            <a:r>
              <a:rPr lang="en-US" sz="2400" b="1" i="1" kern="0" baseline="-25000" dirty="0"/>
              <a:t>c3</a:t>
            </a:r>
            <a:r>
              <a:rPr lang="en-US" sz="2400" b="1" kern="0" baseline="-25000" dirty="0"/>
              <a:t>, </a:t>
            </a:r>
            <a:r>
              <a:rPr lang="en-US" sz="2400" b="1" kern="0" dirty="0"/>
              <a:t>in some ways similar*, except B penetrates partially into array, </a:t>
            </a:r>
            <a:r>
              <a:rPr lang="en-US" sz="2400" b="1" i="1" kern="0" dirty="0">
                <a:sym typeface="Symbol" panose="05050102010706020507" pitchFamily="18" charset="2"/>
              </a:rPr>
              <a:t> = </a:t>
            </a:r>
            <a:r>
              <a:rPr lang="en-US" sz="2400" b="1" i="1" kern="0" baseline="-25000" dirty="0">
                <a:sym typeface="Symbol" panose="05050102010706020507" pitchFamily="18" charset="2"/>
              </a:rPr>
              <a:t>m</a:t>
            </a:r>
            <a:endParaRPr lang="en-US" sz="2400" b="1" i="1" kern="0" baseline="-25000" dirty="0"/>
          </a:p>
        </p:txBody>
      </p:sp>
      <p:sp>
        <p:nvSpPr>
          <p:cNvPr id="77" name="TextBox 76">
            <a:extLst>
              <a:ext uri="{FF2B5EF4-FFF2-40B4-BE49-F238E27FC236}">
                <a16:creationId xmlns:a16="http://schemas.microsoft.com/office/drawing/2014/main" id="{11F7141C-E434-F08D-A522-37F07D739008}"/>
              </a:ext>
            </a:extLst>
          </p:cNvPr>
          <p:cNvSpPr txBox="1"/>
          <p:nvPr/>
        </p:nvSpPr>
        <p:spPr>
          <a:xfrm>
            <a:off x="4248032" y="728939"/>
            <a:ext cx="359908" cy="400110"/>
          </a:xfrm>
          <a:prstGeom prst="rect">
            <a:avLst/>
          </a:prstGeom>
          <a:noFill/>
        </p:spPr>
        <p:txBody>
          <a:bodyPr wrap="square" rtlCol="0">
            <a:spAutoFit/>
          </a:bodyPr>
          <a:lstStyle/>
          <a:p>
            <a:r>
              <a:rPr lang="en-US" sz="2000" dirty="0">
                <a:latin typeface="Trebuchet MS" panose="020B0603020202020204" pitchFamily="34" charset="0"/>
              </a:rPr>
              <a:t>z</a:t>
            </a:r>
          </a:p>
        </p:txBody>
      </p:sp>
      <p:sp>
        <p:nvSpPr>
          <p:cNvPr id="78" name="TextBox 77">
            <a:extLst>
              <a:ext uri="{FF2B5EF4-FFF2-40B4-BE49-F238E27FC236}">
                <a16:creationId xmlns:a16="http://schemas.microsoft.com/office/drawing/2014/main" id="{5689A0BD-DA37-8802-B551-14C011A92545}"/>
              </a:ext>
            </a:extLst>
          </p:cNvPr>
          <p:cNvSpPr txBox="1"/>
          <p:nvPr/>
        </p:nvSpPr>
        <p:spPr>
          <a:xfrm>
            <a:off x="6222849" y="3720693"/>
            <a:ext cx="359908" cy="400110"/>
          </a:xfrm>
          <a:prstGeom prst="rect">
            <a:avLst/>
          </a:prstGeom>
          <a:noFill/>
        </p:spPr>
        <p:txBody>
          <a:bodyPr wrap="square" rtlCol="0">
            <a:spAutoFit/>
          </a:bodyPr>
          <a:lstStyle/>
          <a:p>
            <a:r>
              <a:rPr lang="en-US" sz="2000" dirty="0">
                <a:latin typeface="Trebuchet MS" panose="020B0603020202020204" pitchFamily="34" charset="0"/>
              </a:rPr>
              <a:t>x</a:t>
            </a:r>
          </a:p>
        </p:txBody>
      </p:sp>
      <p:sp>
        <p:nvSpPr>
          <p:cNvPr id="79" name="TextBox 78">
            <a:extLst>
              <a:ext uri="{FF2B5EF4-FFF2-40B4-BE49-F238E27FC236}">
                <a16:creationId xmlns:a16="http://schemas.microsoft.com/office/drawing/2014/main" id="{38BA6587-475B-F2FA-2F86-1141109CBEED}"/>
              </a:ext>
            </a:extLst>
          </p:cNvPr>
          <p:cNvSpPr txBox="1"/>
          <p:nvPr/>
        </p:nvSpPr>
        <p:spPr>
          <a:xfrm>
            <a:off x="6609075" y="1655041"/>
            <a:ext cx="359908" cy="400110"/>
          </a:xfrm>
          <a:prstGeom prst="rect">
            <a:avLst/>
          </a:prstGeom>
          <a:noFill/>
        </p:spPr>
        <p:txBody>
          <a:bodyPr wrap="square" rtlCol="0">
            <a:spAutoFit/>
          </a:bodyPr>
          <a:lstStyle/>
          <a:p>
            <a:r>
              <a:rPr lang="en-US" sz="2000" dirty="0">
                <a:latin typeface="Trebuchet MS" panose="020B0603020202020204" pitchFamily="34" charset="0"/>
              </a:rPr>
              <a:t>y</a:t>
            </a:r>
          </a:p>
        </p:txBody>
      </p:sp>
      <p:sp>
        <p:nvSpPr>
          <p:cNvPr id="80" name="Oval 79">
            <a:extLst>
              <a:ext uri="{FF2B5EF4-FFF2-40B4-BE49-F238E27FC236}">
                <a16:creationId xmlns:a16="http://schemas.microsoft.com/office/drawing/2014/main" id="{8993AB12-FAE7-CF68-69FE-69A3608D9A0E}"/>
              </a:ext>
            </a:extLst>
          </p:cNvPr>
          <p:cNvSpPr/>
          <p:nvPr/>
        </p:nvSpPr>
        <p:spPr bwMode="auto">
          <a:xfrm>
            <a:off x="4108320" y="2191820"/>
            <a:ext cx="660701" cy="140244"/>
          </a:xfrm>
          <a:prstGeom prst="ellipse">
            <a:avLst/>
          </a:prstGeom>
          <a:noFill/>
          <a:ln w="25400" cap="flat" cmpd="sng" algn="ctr">
            <a:solidFill>
              <a:schemeClr val="tx1"/>
            </a:solidFill>
            <a:prstDash val="sysDash"/>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cxnSp>
        <p:nvCxnSpPr>
          <p:cNvPr id="82" name="Straight Arrow Connector 81">
            <a:extLst>
              <a:ext uri="{FF2B5EF4-FFF2-40B4-BE49-F238E27FC236}">
                <a16:creationId xmlns:a16="http://schemas.microsoft.com/office/drawing/2014/main" id="{D00950C6-983C-D109-AC43-421E8ED920D7}"/>
              </a:ext>
            </a:extLst>
          </p:cNvPr>
          <p:cNvCxnSpPr>
            <a:cxnSpLocks/>
          </p:cNvCxnSpPr>
          <p:nvPr/>
        </p:nvCxnSpPr>
        <p:spPr bwMode="auto">
          <a:xfrm>
            <a:off x="3425308" y="2213879"/>
            <a:ext cx="606538" cy="26788"/>
          </a:xfrm>
          <a:prstGeom prst="straightConnector1">
            <a:avLst/>
          </a:prstGeom>
          <a:solidFill>
            <a:schemeClr val="accent1"/>
          </a:solidFill>
          <a:ln w="9525" cap="flat" cmpd="sng" algn="ctr">
            <a:solidFill>
              <a:srgbClr val="7030A0"/>
            </a:solidFill>
            <a:prstDash val="solid"/>
            <a:round/>
            <a:headEnd type="triangle" w="lg" len="med"/>
            <a:tailEnd type="triangle" w="lg" len="med"/>
          </a:ln>
          <a:effectLst/>
        </p:spPr>
      </p:cxnSp>
      <p:cxnSp>
        <p:nvCxnSpPr>
          <p:cNvPr id="84" name="Straight Arrow Connector 83">
            <a:extLst>
              <a:ext uri="{FF2B5EF4-FFF2-40B4-BE49-F238E27FC236}">
                <a16:creationId xmlns:a16="http://schemas.microsoft.com/office/drawing/2014/main" id="{C0C4E47D-8130-6A23-EF29-D5E0BC9D0C42}"/>
              </a:ext>
            </a:extLst>
          </p:cNvPr>
          <p:cNvCxnSpPr>
            <a:cxnSpLocks/>
            <a:stCxn id="85" idx="3"/>
          </p:cNvCxnSpPr>
          <p:nvPr/>
        </p:nvCxnSpPr>
        <p:spPr bwMode="auto">
          <a:xfrm>
            <a:off x="2170502" y="2147665"/>
            <a:ext cx="1213365" cy="60571"/>
          </a:xfrm>
          <a:prstGeom prst="straightConnector1">
            <a:avLst/>
          </a:prstGeom>
          <a:solidFill>
            <a:schemeClr val="accent1"/>
          </a:solidFill>
          <a:ln w="9525" cap="flat" cmpd="sng" algn="ctr">
            <a:solidFill>
              <a:srgbClr val="7030A0"/>
            </a:solidFill>
            <a:prstDash val="solid"/>
            <a:round/>
            <a:headEnd type="none" w="med" len="med"/>
            <a:tailEnd type="triangle"/>
          </a:ln>
          <a:effectLst/>
        </p:spPr>
      </p:cxnSp>
      <p:sp>
        <p:nvSpPr>
          <p:cNvPr id="85" name="TextBox 84">
            <a:extLst>
              <a:ext uri="{FF2B5EF4-FFF2-40B4-BE49-F238E27FC236}">
                <a16:creationId xmlns:a16="http://schemas.microsoft.com/office/drawing/2014/main" id="{D8FAD529-9310-43A3-ADA7-828EBA4B4F16}"/>
              </a:ext>
            </a:extLst>
          </p:cNvPr>
          <p:cNvSpPr txBox="1"/>
          <p:nvPr/>
        </p:nvSpPr>
        <p:spPr>
          <a:xfrm>
            <a:off x="1835696" y="1916832"/>
            <a:ext cx="334806" cy="461665"/>
          </a:xfrm>
          <a:prstGeom prst="rect">
            <a:avLst/>
          </a:prstGeom>
          <a:noFill/>
        </p:spPr>
        <p:txBody>
          <a:bodyPr wrap="square" rtlCol="0">
            <a:spAutoFit/>
          </a:bodyPr>
          <a:lstStyle/>
          <a:p>
            <a:r>
              <a:rPr lang="en-US" sz="2400" dirty="0">
                <a:sym typeface="Symbol" panose="05050102010706020507" pitchFamily="18" charset="2"/>
              </a:rPr>
              <a:t></a:t>
            </a:r>
            <a:endParaRPr lang="en-US" sz="2400" dirty="0"/>
          </a:p>
        </p:txBody>
      </p:sp>
      <p:sp>
        <p:nvSpPr>
          <p:cNvPr id="88" name="TextBox 87">
            <a:extLst>
              <a:ext uri="{FF2B5EF4-FFF2-40B4-BE49-F238E27FC236}">
                <a16:creationId xmlns:a16="http://schemas.microsoft.com/office/drawing/2014/main" id="{E52A6226-63D3-BB57-8209-227BE13D8484}"/>
              </a:ext>
            </a:extLst>
          </p:cNvPr>
          <p:cNvSpPr txBox="1"/>
          <p:nvPr/>
        </p:nvSpPr>
        <p:spPr>
          <a:xfrm>
            <a:off x="111268" y="2998979"/>
            <a:ext cx="2942247" cy="317009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i="1" dirty="0">
                <a:latin typeface="Trebuchet MS" panose="020B0603020202020204" pitchFamily="34" charset="0"/>
              </a:rPr>
              <a:t>B</a:t>
            </a:r>
            <a:r>
              <a:rPr lang="en-US" dirty="0">
                <a:latin typeface="Trebuchet MS" panose="020B0603020202020204" pitchFamily="34" charset="0"/>
              </a:rPr>
              <a:t> penetrates partially into filamentary array as well as Stabilizer shell</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Currents flow in eddy current pattern, treat filamentary array as region of very low resistivity only</a:t>
            </a:r>
          </a:p>
          <a:p>
            <a:pPr marL="285750" indent="-285750">
              <a:spcBef>
                <a:spcPts val="600"/>
              </a:spcBef>
              <a:spcAft>
                <a:spcPts val="600"/>
              </a:spcAft>
              <a:buFont typeface="Arial" panose="020B0604020202020204" pitchFamily="34" charset="0"/>
              <a:buChar char="•"/>
            </a:pPr>
            <a:r>
              <a:rPr lang="en-US" i="1" dirty="0" err="1">
                <a:latin typeface="Trebuchet MS" panose="020B0603020202020204" pitchFamily="34" charset="0"/>
                <a:sym typeface="Symbol" panose="05050102010706020507" pitchFamily="18" charset="2"/>
              </a:rPr>
              <a:t>t</a:t>
            </a:r>
            <a:r>
              <a:rPr lang="en-US" i="1" baseline="-25000" dirty="0" err="1">
                <a:latin typeface="Trebuchet MS" panose="020B0603020202020204" pitchFamily="34" charset="0"/>
                <a:sym typeface="Symbol" panose="05050102010706020507" pitchFamily="18" charset="2"/>
              </a:rPr>
              <a:t>os</a:t>
            </a:r>
            <a:r>
              <a:rPr lang="en-US" i="1" dirty="0">
                <a:latin typeface="Trebuchet MS" panose="020B0603020202020204" pitchFamily="34" charset="0"/>
                <a:sym typeface="Symbol" panose="05050102010706020507" pitchFamily="18" charset="2"/>
              </a:rPr>
              <a:t> &lt; </a:t>
            </a:r>
            <a:r>
              <a:rPr lang="en-US" dirty="0">
                <a:latin typeface="Trebuchet MS" panose="020B0603020202020204" pitchFamily="34" charset="0"/>
                <a:sym typeface="Symbol" panose="05050102010706020507" pitchFamily="18" charset="2"/>
              </a:rPr>
              <a:t> &lt; </a:t>
            </a:r>
            <a:r>
              <a:rPr lang="en-US" i="1" dirty="0">
                <a:latin typeface="Trebuchet MS" panose="020B0603020202020204" pitchFamily="34" charset="0"/>
                <a:sym typeface="Symbol" panose="05050102010706020507" pitchFamily="18" charset="2"/>
              </a:rPr>
              <a:t>R</a:t>
            </a:r>
            <a:r>
              <a:rPr lang="en-US" i="1" baseline="-25000" dirty="0">
                <a:latin typeface="Trebuchet MS" panose="020B0603020202020204" pitchFamily="34" charset="0"/>
                <a:sym typeface="Symbol" panose="05050102010706020507" pitchFamily="18" charset="2"/>
              </a:rPr>
              <a:t>o</a:t>
            </a:r>
            <a:endParaRPr lang="en-US" i="1" baseline="-25000" dirty="0">
              <a:latin typeface="Trebuchet MS" panose="020B0603020202020204" pitchFamily="34" charset="0"/>
            </a:endParaRPr>
          </a:p>
        </p:txBody>
      </p:sp>
      <p:cxnSp>
        <p:nvCxnSpPr>
          <p:cNvPr id="90" name="Straight Arrow Connector 89">
            <a:extLst>
              <a:ext uri="{FF2B5EF4-FFF2-40B4-BE49-F238E27FC236}">
                <a16:creationId xmlns:a16="http://schemas.microsoft.com/office/drawing/2014/main" id="{06629456-79F7-196D-75F4-16AB830220AF}"/>
              </a:ext>
            </a:extLst>
          </p:cNvPr>
          <p:cNvCxnSpPr>
            <a:cxnSpLocks/>
          </p:cNvCxnSpPr>
          <p:nvPr/>
        </p:nvCxnSpPr>
        <p:spPr bwMode="auto">
          <a:xfrm flipH="1">
            <a:off x="5455902" y="5373981"/>
            <a:ext cx="1126855" cy="0"/>
          </a:xfrm>
          <a:prstGeom prst="straightConnector1">
            <a:avLst/>
          </a:prstGeom>
          <a:solidFill>
            <a:schemeClr val="accent1"/>
          </a:solidFill>
          <a:ln w="25400" cap="flat" cmpd="sng" algn="ctr">
            <a:solidFill>
              <a:srgbClr val="FFC000"/>
            </a:solidFill>
            <a:prstDash val="solid"/>
            <a:round/>
            <a:headEnd type="none" w="med" len="med"/>
            <a:tailEnd type="triangle"/>
          </a:ln>
          <a:effectLst/>
        </p:spPr>
      </p:cxnSp>
      <p:sp>
        <p:nvSpPr>
          <p:cNvPr id="93" name="TextBox 92">
            <a:extLst>
              <a:ext uri="{FF2B5EF4-FFF2-40B4-BE49-F238E27FC236}">
                <a16:creationId xmlns:a16="http://schemas.microsoft.com/office/drawing/2014/main" id="{B908E77E-A2CD-2EB4-CF5E-3151EFFBD460}"/>
              </a:ext>
            </a:extLst>
          </p:cNvPr>
          <p:cNvSpPr txBox="1"/>
          <p:nvPr/>
        </p:nvSpPr>
        <p:spPr>
          <a:xfrm>
            <a:off x="6609075" y="5153509"/>
            <a:ext cx="1510274" cy="646331"/>
          </a:xfrm>
          <a:prstGeom prst="rect">
            <a:avLst/>
          </a:prstGeom>
          <a:solidFill>
            <a:srgbClr val="FFC000"/>
          </a:solidFill>
        </p:spPr>
        <p:txBody>
          <a:bodyPr wrap="square" rtlCol="0">
            <a:spAutoFit/>
          </a:bodyPr>
          <a:lstStyle/>
          <a:p>
            <a:r>
              <a:rPr lang="en-US" dirty="0">
                <a:latin typeface="Trebuchet MS" panose="020B0603020202020204" pitchFamily="34" charset="0"/>
              </a:rPr>
              <a:t>Outer Stabilizer</a:t>
            </a:r>
          </a:p>
        </p:txBody>
      </p:sp>
      <p:sp>
        <p:nvSpPr>
          <p:cNvPr id="94" name="TextBox 93">
            <a:extLst>
              <a:ext uri="{FF2B5EF4-FFF2-40B4-BE49-F238E27FC236}">
                <a16:creationId xmlns:a16="http://schemas.microsoft.com/office/drawing/2014/main" id="{289634A6-3283-9097-8FB9-B040064B6334}"/>
              </a:ext>
            </a:extLst>
          </p:cNvPr>
          <p:cNvSpPr txBox="1"/>
          <p:nvPr/>
        </p:nvSpPr>
        <p:spPr>
          <a:xfrm>
            <a:off x="6616164" y="4484583"/>
            <a:ext cx="1592239" cy="646331"/>
          </a:xfrm>
          <a:prstGeom prst="rect">
            <a:avLst/>
          </a:prstGeom>
          <a:solidFill>
            <a:srgbClr val="92D050"/>
          </a:solidFill>
        </p:spPr>
        <p:txBody>
          <a:bodyPr wrap="square" rtlCol="0">
            <a:spAutoFit/>
          </a:bodyPr>
          <a:lstStyle/>
          <a:p>
            <a:r>
              <a:rPr lang="en-US" dirty="0">
                <a:latin typeface="Trebuchet MS" panose="020B0603020202020204" pitchFamily="34" charset="0"/>
              </a:rPr>
              <a:t>Filamentary array</a:t>
            </a:r>
          </a:p>
        </p:txBody>
      </p:sp>
      <p:cxnSp>
        <p:nvCxnSpPr>
          <p:cNvPr id="95" name="Straight Arrow Connector 94">
            <a:extLst>
              <a:ext uri="{FF2B5EF4-FFF2-40B4-BE49-F238E27FC236}">
                <a16:creationId xmlns:a16="http://schemas.microsoft.com/office/drawing/2014/main" id="{B2DBAD55-77BA-13EA-D7DB-CE358326FE89}"/>
              </a:ext>
            </a:extLst>
          </p:cNvPr>
          <p:cNvCxnSpPr>
            <a:cxnSpLocks/>
          </p:cNvCxnSpPr>
          <p:nvPr/>
        </p:nvCxnSpPr>
        <p:spPr bwMode="auto">
          <a:xfrm flipH="1">
            <a:off x="4716016" y="4753315"/>
            <a:ext cx="1900149" cy="4028"/>
          </a:xfrm>
          <a:prstGeom prst="straightConnector1">
            <a:avLst/>
          </a:prstGeom>
          <a:solidFill>
            <a:schemeClr val="accent1"/>
          </a:solidFill>
          <a:ln w="25400" cap="flat" cmpd="sng" algn="ctr">
            <a:solidFill>
              <a:schemeClr val="accent5">
                <a:lumMod val="75000"/>
              </a:schemeClr>
            </a:solidFill>
            <a:prstDash val="solid"/>
            <a:round/>
            <a:headEnd type="none" w="med" len="med"/>
            <a:tailEnd type="triangle"/>
          </a:ln>
          <a:effectLst/>
        </p:spPr>
      </p:cxnSp>
      <p:cxnSp>
        <p:nvCxnSpPr>
          <p:cNvPr id="98" name="Straight Arrow Connector 97">
            <a:extLst>
              <a:ext uri="{FF2B5EF4-FFF2-40B4-BE49-F238E27FC236}">
                <a16:creationId xmlns:a16="http://schemas.microsoft.com/office/drawing/2014/main" id="{E039D6E1-A352-C2A6-7703-7F741F0BF9E2}"/>
              </a:ext>
            </a:extLst>
          </p:cNvPr>
          <p:cNvCxnSpPr>
            <a:cxnSpLocks/>
          </p:cNvCxnSpPr>
          <p:nvPr/>
        </p:nvCxnSpPr>
        <p:spPr bwMode="auto">
          <a:xfrm>
            <a:off x="7110280" y="3313169"/>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0" name="Straight Arrow Connector 99">
            <a:extLst>
              <a:ext uri="{FF2B5EF4-FFF2-40B4-BE49-F238E27FC236}">
                <a16:creationId xmlns:a16="http://schemas.microsoft.com/office/drawing/2014/main" id="{F084AA91-AAD1-CBC5-4FA7-AE5B700705C6}"/>
              </a:ext>
            </a:extLst>
          </p:cNvPr>
          <p:cNvCxnSpPr>
            <a:cxnSpLocks/>
          </p:cNvCxnSpPr>
          <p:nvPr/>
        </p:nvCxnSpPr>
        <p:spPr bwMode="auto">
          <a:xfrm>
            <a:off x="1659756" y="707144"/>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1" name="Straight Arrow Connector 100">
            <a:extLst>
              <a:ext uri="{FF2B5EF4-FFF2-40B4-BE49-F238E27FC236}">
                <a16:creationId xmlns:a16="http://schemas.microsoft.com/office/drawing/2014/main" id="{8459F6C4-2C11-05E1-A7F7-345906B63460}"/>
              </a:ext>
            </a:extLst>
          </p:cNvPr>
          <p:cNvCxnSpPr>
            <a:cxnSpLocks/>
          </p:cNvCxnSpPr>
          <p:nvPr/>
        </p:nvCxnSpPr>
        <p:spPr bwMode="auto">
          <a:xfrm>
            <a:off x="3754809" y="1677274"/>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2" name="Straight Arrow Connector 101">
            <a:extLst>
              <a:ext uri="{FF2B5EF4-FFF2-40B4-BE49-F238E27FC236}">
                <a16:creationId xmlns:a16="http://schemas.microsoft.com/office/drawing/2014/main" id="{A43B7C99-A83E-0834-B2FC-8D8FE069F2DB}"/>
              </a:ext>
            </a:extLst>
          </p:cNvPr>
          <p:cNvCxnSpPr>
            <a:cxnSpLocks/>
            <a:endCxn id="19" idx="1"/>
          </p:cNvCxnSpPr>
          <p:nvPr/>
        </p:nvCxnSpPr>
        <p:spPr bwMode="auto">
          <a:xfrm>
            <a:off x="5902838" y="2679004"/>
            <a:ext cx="174013" cy="106974"/>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3" name="Straight Arrow Connector 102">
            <a:extLst>
              <a:ext uri="{FF2B5EF4-FFF2-40B4-BE49-F238E27FC236}">
                <a16:creationId xmlns:a16="http://schemas.microsoft.com/office/drawing/2014/main" id="{D1112C59-3DD9-DCD2-68C5-20447EEB2EA1}"/>
              </a:ext>
            </a:extLst>
          </p:cNvPr>
          <p:cNvCxnSpPr>
            <a:cxnSpLocks/>
          </p:cNvCxnSpPr>
          <p:nvPr/>
        </p:nvCxnSpPr>
        <p:spPr bwMode="auto">
          <a:xfrm>
            <a:off x="3236345" y="1656474"/>
            <a:ext cx="193275" cy="92297"/>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4" name="Straight Arrow Connector 103">
            <a:extLst>
              <a:ext uri="{FF2B5EF4-FFF2-40B4-BE49-F238E27FC236}">
                <a16:creationId xmlns:a16="http://schemas.microsoft.com/office/drawing/2014/main" id="{F7F94EDF-3F3B-D0EC-DEE3-502E7A8B0502}"/>
              </a:ext>
            </a:extLst>
          </p:cNvPr>
          <p:cNvCxnSpPr>
            <a:cxnSpLocks/>
          </p:cNvCxnSpPr>
          <p:nvPr/>
        </p:nvCxnSpPr>
        <p:spPr bwMode="auto">
          <a:xfrm>
            <a:off x="2897814" y="1589542"/>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5" name="Straight Arrow Connector 104">
            <a:extLst>
              <a:ext uri="{FF2B5EF4-FFF2-40B4-BE49-F238E27FC236}">
                <a16:creationId xmlns:a16="http://schemas.microsoft.com/office/drawing/2014/main" id="{633CEE53-8298-2AA3-0EC0-F29FC10C707E}"/>
              </a:ext>
            </a:extLst>
          </p:cNvPr>
          <p:cNvCxnSpPr>
            <a:cxnSpLocks/>
          </p:cNvCxnSpPr>
          <p:nvPr/>
        </p:nvCxnSpPr>
        <p:spPr bwMode="auto">
          <a:xfrm>
            <a:off x="6318294" y="3207830"/>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6" name="Straight Arrow Connector 105">
            <a:extLst>
              <a:ext uri="{FF2B5EF4-FFF2-40B4-BE49-F238E27FC236}">
                <a16:creationId xmlns:a16="http://schemas.microsoft.com/office/drawing/2014/main" id="{2258D139-1D73-9809-06C6-F904663415F5}"/>
              </a:ext>
            </a:extLst>
          </p:cNvPr>
          <p:cNvCxnSpPr>
            <a:cxnSpLocks/>
          </p:cNvCxnSpPr>
          <p:nvPr/>
        </p:nvCxnSpPr>
        <p:spPr bwMode="auto">
          <a:xfrm>
            <a:off x="3073548" y="1959952"/>
            <a:ext cx="173789" cy="130444"/>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09" name="Straight Arrow Connector 108">
            <a:extLst>
              <a:ext uri="{FF2B5EF4-FFF2-40B4-BE49-F238E27FC236}">
                <a16:creationId xmlns:a16="http://schemas.microsoft.com/office/drawing/2014/main" id="{0B122617-854B-B4EC-B1E6-63385F8D2C91}"/>
              </a:ext>
            </a:extLst>
          </p:cNvPr>
          <p:cNvCxnSpPr>
            <a:cxnSpLocks/>
          </p:cNvCxnSpPr>
          <p:nvPr/>
        </p:nvCxnSpPr>
        <p:spPr bwMode="auto">
          <a:xfrm>
            <a:off x="6164181" y="3069069"/>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0" name="Straight Arrow Connector 109">
            <a:extLst>
              <a:ext uri="{FF2B5EF4-FFF2-40B4-BE49-F238E27FC236}">
                <a16:creationId xmlns:a16="http://schemas.microsoft.com/office/drawing/2014/main" id="{8A07B039-65EF-239D-413A-3D5EC27BE81E}"/>
              </a:ext>
            </a:extLst>
          </p:cNvPr>
          <p:cNvCxnSpPr>
            <a:cxnSpLocks/>
          </p:cNvCxnSpPr>
          <p:nvPr/>
        </p:nvCxnSpPr>
        <p:spPr bwMode="auto">
          <a:xfrm>
            <a:off x="2555810" y="1120614"/>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1" name="Straight Arrow Connector 110">
            <a:extLst>
              <a:ext uri="{FF2B5EF4-FFF2-40B4-BE49-F238E27FC236}">
                <a16:creationId xmlns:a16="http://schemas.microsoft.com/office/drawing/2014/main" id="{76DAA4AC-5029-C33F-CFAF-E60E1EC4994C}"/>
              </a:ext>
            </a:extLst>
          </p:cNvPr>
          <p:cNvCxnSpPr>
            <a:cxnSpLocks/>
          </p:cNvCxnSpPr>
          <p:nvPr/>
        </p:nvCxnSpPr>
        <p:spPr bwMode="auto">
          <a:xfrm>
            <a:off x="4997497" y="2410509"/>
            <a:ext cx="106601" cy="133316"/>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2" name="Straight Arrow Connector 111">
            <a:extLst>
              <a:ext uri="{FF2B5EF4-FFF2-40B4-BE49-F238E27FC236}">
                <a16:creationId xmlns:a16="http://schemas.microsoft.com/office/drawing/2014/main" id="{5D79E111-D645-47B1-BE97-922F9B030BAC}"/>
              </a:ext>
            </a:extLst>
          </p:cNvPr>
          <p:cNvCxnSpPr>
            <a:cxnSpLocks/>
          </p:cNvCxnSpPr>
          <p:nvPr/>
        </p:nvCxnSpPr>
        <p:spPr bwMode="auto">
          <a:xfrm>
            <a:off x="5526106" y="3103233"/>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3" name="Straight Arrow Connector 112">
            <a:extLst>
              <a:ext uri="{FF2B5EF4-FFF2-40B4-BE49-F238E27FC236}">
                <a16:creationId xmlns:a16="http://schemas.microsoft.com/office/drawing/2014/main" id="{D4922979-6D53-D8DF-63D8-021031535D35}"/>
              </a:ext>
            </a:extLst>
          </p:cNvPr>
          <p:cNvCxnSpPr>
            <a:cxnSpLocks/>
          </p:cNvCxnSpPr>
          <p:nvPr/>
        </p:nvCxnSpPr>
        <p:spPr bwMode="auto">
          <a:xfrm>
            <a:off x="1755661" y="1245000"/>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4" name="Straight Arrow Connector 113">
            <a:extLst>
              <a:ext uri="{FF2B5EF4-FFF2-40B4-BE49-F238E27FC236}">
                <a16:creationId xmlns:a16="http://schemas.microsoft.com/office/drawing/2014/main" id="{32DEA7B3-C62E-265C-E130-2B583E4C7B8B}"/>
              </a:ext>
            </a:extLst>
          </p:cNvPr>
          <p:cNvCxnSpPr>
            <a:cxnSpLocks/>
          </p:cNvCxnSpPr>
          <p:nvPr/>
        </p:nvCxnSpPr>
        <p:spPr bwMode="auto">
          <a:xfrm>
            <a:off x="7405512" y="3986025"/>
            <a:ext cx="252028" cy="108012"/>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sp>
        <p:nvSpPr>
          <p:cNvPr id="122" name="TextBox 121">
            <a:extLst>
              <a:ext uri="{FF2B5EF4-FFF2-40B4-BE49-F238E27FC236}">
                <a16:creationId xmlns:a16="http://schemas.microsoft.com/office/drawing/2014/main" id="{CF28DAAE-975E-C3BA-316B-A209E0B90705}"/>
              </a:ext>
            </a:extLst>
          </p:cNvPr>
          <p:cNvSpPr txBox="1"/>
          <p:nvPr/>
        </p:nvSpPr>
        <p:spPr>
          <a:xfrm>
            <a:off x="7498227" y="2824824"/>
            <a:ext cx="1543260" cy="369332"/>
          </a:xfrm>
          <a:prstGeom prst="rect">
            <a:avLst/>
          </a:prstGeom>
          <a:solidFill>
            <a:schemeClr val="accent2">
              <a:lumMod val="60000"/>
              <a:lumOff val="40000"/>
            </a:schemeClr>
          </a:solidFill>
        </p:spPr>
        <p:txBody>
          <a:bodyPr wrap="square" rtlCol="0">
            <a:spAutoFit/>
          </a:bodyPr>
          <a:lstStyle/>
          <a:p>
            <a:r>
              <a:rPr lang="en-US" i="1" dirty="0">
                <a:latin typeface="Trebuchet MS" panose="020B0603020202020204" pitchFamily="34" charset="0"/>
              </a:rPr>
              <a:t>B, dB/dt</a:t>
            </a:r>
          </a:p>
        </p:txBody>
      </p:sp>
      <p:sp>
        <p:nvSpPr>
          <p:cNvPr id="123" name="TextBox 122">
            <a:extLst>
              <a:ext uri="{FF2B5EF4-FFF2-40B4-BE49-F238E27FC236}">
                <a16:creationId xmlns:a16="http://schemas.microsoft.com/office/drawing/2014/main" id="{D670A32C-3A9F-7330-505B-F93D7CC8775F}"/>
              </a:ext>
            </a:extLst>
          </p:cNvPr>
          <p:cNvSpPr txBox="1"/>
          <p:nvPr/>
        </p:nvSpPr>
        <p:spPr>
          <a:xfrm>
            <a:off x="6046073" y="797210"/>
            <a:ext cx="2941871" cy="923330"/>
          </a:xfrm>
          <a:prstGeom prst="rect">
            <a:avLst/>
          </a:prstGeom>
          <a:solidFill>
            <a:srgbClr val="FF0000"/>
          </a:solidFill>
        </p:spPr>
        <p:txBody>
          <a:bodyPr wrap="square" rtlCol="0">
            <a:spAutoFit/>
          </a:bodyPr>
          <a:lstStyle/>
          <a:p>
            <a:r>
              <a:rPr lang="en-US" dirty="0">
                <a:latin typeface="Trebuchet MS" panose="020B0603020202020204" pitchFamily="34" charset="0"/>
              </a:rPr>
              <a:t>Eddy current flowing within outer stabilizer AND in filamentary region</a:t>
            </a:r>
          </a:p>
        </p:txBody>
      </p:sp>
      <p:cxnSp>
        <p:nvCxnSpPr>
          <p:cNvPr id="125" name="Straight Arrow Connector 124">
            <a:extLst>
              <a:ext uri="{FF2B5EF4-FFF2-40B4-BE49-F238E27FC236}">
                <a16:creationId xmlns:a16="http://schemas.microsoft.com/office/drawing/2014/main" id="{27DBB379-C254-EBD3-FC91-9E4D5525904D}"/>
              </a:ext>
            </a:extLst>
          </p:cNvPr>
          <p:cNvCxnSpPr/>
          <p:nvPr/>
        </p:nvCxnSpPr>
        <p:spPr bwMode="auto">
          <a:xfrm flipH="1">
            <a:off x="5258927" y="1655041"/>
            <a:ext cx="681225" cy="522909"/>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pic>
        <p:nvPicPr>
          <p:cNvPr id="96" name="Picture 95">
            <a:extLst>
              <a:ext uri="{FF2B5EF4-FFF2-40B4-BE49-F238E27FC236}">
                <a16:creationId xmlns:a16="http://schemas.microsoft.com/office/drawing/2014/main" id="{6BE54D4D-25B2-B017-0A19-D73553D6ABC8}"/>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0454" y="2147574"/>
            <a:ext cx="1200759" cy="44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7C9DC1FC-8117-39BE-64D0-C1AF3EA85E53}"/>
              </a:ext>
            </a:extLst>
          </p:cNvPr>
          <p:cNvSpPr txBox="1"/>
          <p:nvPr/>
        </p:nvSpPr>
        <p:spPr>
          <a:xfrm>
            <a:off x="1145329" y="2592075"/>
            <a:ext cx="1272757" cy="369332"/>
          </a:xfrm>
          <a:prstGeom prst="rect">
            <a:avLst/>
          </a:prstGeom>
          <a:noFill/>
        </p:spPr>
        <p:txBody>
          <a:bodyPr wrap="square" rtlCol="0">
            <a:spAutoFit/>
          </a:bodyPr>
          <a:lstStyle/>
          <a:p>
            <a:r>
              <a:rPr lang="en-US" dirty="0"/>
              <a:t>X = </a:t>
            </a:r>
            <a:r>
              <a:rPr lang="en-US" dirty="0" err="1"/>
              <a:t>t</a:t>
            </a:r>
            <a:r>
              <a:rPr lang="en-US" baseline="-25000" dirty="0" err="1"/>
              <a:t>os</a:t>
            </a:r>
            <a:endParaRPr lang="en-US" baseline="-25000" dirty="0"/>
          </a:p>
        </p:txBody>
      </p:sp>
      <p:cxnSp>
        <p:nvCxnSpPr>
          <p:cNvPr id="108" name="Straight Arrow Connector 107">
            <a:extLst>
              <a:ext uri="{FF2B5EF4-FFF2-40B4-BE49-F238E27FC236}">
                <a16:creationId xmlns:a16="http://schemas.microsoft.com/office/drawing/2014/main" id="{EC3458E3-0B3B-6606-82D1-3AC49F6A89CC}"/>
              </a:ext>
            </a:extLst>
          </p:cNvPr>
          <p:cNvCxnSpPr>
            <a:cxnSpLocks/>
          </p:cNvCxnSpPr>
          <p:nvPr/>
        </p:nvCxnSpPr>
        <p:spPr bwMode="auto">
          <a:xfrm>
            <a:off x="3887266" y="2177807"/>
            <a:ext cx="209518" cy="167623"/>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cxnSp>
        <p:nvCxnSpPr>
          <p:cNvPr id="115" name="Straight Arrow Connector 114">
            <a:extLst>
              <a:ext uri="{FF2B5EF4-FFF2-40B4-BE49-F238E27FC236}">
                <a16:creationId xmlns:a16="http://schemas.microsoft.com/office/drawing/2014/main" id="{1895E91B-1706-2C79-2EF6-B239A408864E}"/>
              </a:ext>
            </a:extLst>
          </p:cNvPr>
          <p:cNvCxnSpPr>
            <a:cxnSpLocks/>
          </p:cNvCxnSpPr>
          <p:nvPr/>
        </p:nvCxnSpPr>
        <p:spPr bwMode="auto">
          <a:xfrm>
            <a:off x="4712469" y="2160894"/>
            <a:ext cx="218876" cy="160444"/>
          </a:xfrm>
          <a:prstGeom prst="straightConnector1">
            <a:avLst/>
          </a:prstGeom>
          <a:solidFill>
            <a:schemeClr val="accent1"/>
          </a:solidFill>
          <a:ln w="25400" cap="flat" cmpd="sng" algn="ctr">
            <a:solidFill>
              <a:schemeClr val="accent6"/>
            </a:solidFill>
            <a:prstDash val="solid"/>
            <a:round/>
            <a:headEnd type="none" w="med" len="med"/>
            <a:tailEnd type="triangle" w="lg" len="med"/>
          </a:ln>
          <a:effectLst/>
        </p:spPr>
      </p:cxnSp>
      <p:pic>
        <p:nvPicPr>
          <p:cNvPr id="116" name="Picture 115">
            <a:extLst>
              <a:ext uri="{FF2B5EF4-FFF2-40B4-BE49-F238E27FC236}">
                <a16:creationId xmlns:a16="http://schemas.microsoft.com/office/drawing/2014/main" id="{B6DFFB83-CFDE-ACCF-051A-2F59B802FDA0}"/>
              </a:ext>
            </a:extLst>
          </p:cNvPr>
          <p:cNvPicPr>
            <a:picLocks noChangeAspect="1"/>
          </p:cNvPicPr>
          <p:nvPr/>
        </p:nvPicPr>
        <p:blipFill>
          <a:blip r:embed="rId5"/>
          <a:stretch>
            <a:fillRect/>
          </a:stretch>
        </p:blipFill>
        <p:spPr>
          <a:xfrm>
            <a:off x="23319" y="1337213"/>
            <a:ext cx="1843390" cy="666832"/>
          </a:xfrm>
          <a:prstGeom prst="rect">
            <a:avLst/>
          </a:prstGeom>
        </p:spPr>
      </p:pic>
      <p:grpSp>
        <p:nvGrpSpPr>
          <p:cNvPr id="14" name="Group 13">
            <a:extLst>
              <a:ext uri="{FF2B5EF4-FFF2-40B4-BE49-F238E27FC236}">
                <a16:creationId xmlns:a16="http://schemas.microsoft.com/office/drawing/2014/main" id="{22E4B049-BBB3-3483-ADCF-55192F115BCC}"/>
              </a:ext>
            </a:extLst>
          </p:cNvPr>
          <p:cNvGrpSpPr/>
          <p:nvPr/>
        </p:nvGrpSpPr>
        <p:grpSpPr>
          <a:xfrm>
            <a:off x="3427501" y="4388534"/>
            <a:ext cx="826910" cy="959976"/>
            <a:chOff x="3378246" y="3251016"/>
            <a:chExt cx="826910" cy="959976"/>
          </a:xfrm>
        </p:grpSpPr>
        <mc:AlternateContent xmlns:mc="http://schemas.openxmlformats.org/markup-compatibility/2006">
          <mc:Choice xmlns:am3d="http://schemas.microsoft.com/office/drawing/2017/model3d" Requires="am3d">
            <p:graphicFrame>
              <p:nvGraphicFramePr>
                <p:cNvPr id="30" name="3D Model 29" descr="Red Torus">
                  <a:extLst>
                    <a:ext uri="{FF2B5EF4-FFF2-40B4-BE49-F238E27FC236}">
                      <a16:creationId xmlns:a16="http://schemas.microsoft.com/office/drawing/2014/main" id="{866057A6-0160-C9F9-AC00-F816B9BB54B7}"/>
                    </a:ext>
                  </a:extLst>
                </p:cNvPr>
                <p:cNvGraphicFramePr>
                  <a:graphicFrameLocks noChangeAspect="1"/>
                </p:cNvGraphicFramePr>
                <p:nvPr/>
              </p:nvGraphicFramePr>
              <p:xfrm rot="5400000" flipV="1">
                <a:off x="3311713" y="3317549"/>
                <a:ext cx="959976" cy="826910"/>
              </p:xfrm>
              <a:graphic>
                <a:graphicData uri="http://schemas.microsoft.com/office/drawing/2017/model3d">
                  <am3d:model3d r:embed="rId2">
                    <am3d:spPr>
                      <a:xfrm rot="5400000" flipV="1">
                        <a:off x="0" y="0"/>
                        <a:ext cx="959976" cy="826910"/>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5" az="133004"/>
                      <am3d:postTrans dx="0" dy="0" dz="0"/>
                    </am3d:trans>
                    <am3d:raster rName="Office3DRenderer" rVer="16.0.8326">
                      <am3d:blip r:embed="rId3"/>
                    </am3d:raster>
                    <am3d:objViewport viewportSz="132115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0" name="3D Model 29" descr="Red Torus">
                  <a:extLst>
                    <a:ext uri="{FF2B5EF4-FFF2-40B4-BE49-F238E27FC236}">
                      <a16:creationId xmlns:a16="http://schemas.microsoft.com/office/drawing/2014/main" id="{866057A6-0160-C9F9-AC00-F816B9BB54B7}"/>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360968" y="4455067"/>
                  <a:ext cx="959976" cy="826910"/>
                </a:xfrm>
                <a:prstGeom prst="rect">
                  <a:avLst/>
                </a:prstGeom>
              </p:spPr>
            </p:pic>
          </mc:Fallback>
        </mc:AlternateContent>
        <p:sp>
          <p:nvSpPr>
            <p:cNvPr id="32" name="Arrow: Down 31">
              <a:extLst>
                <a:ext uri="{FF2B5EF4-FFF2-40B4-BE49-F238E27FC236}">
                  <a16:creationId xmlns:a16="http://schemas.microsoft.com/office/drawing/2014/main" id="{68D3C9D5-F158-0123-D9A4-CA7B74E0C785}"/>
                </a:ext>
              </a:extLst>
            </p:cNvPr>
            <p:cNvSpPr/>
            <p:nvPr/>
          </p:nvSpPr>
          <p:spPr bwMode="auto">
            <a:xfrm rot="10800000">
              <a:off x="3424822" y="3554035"/>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17" name="Arrow: Down 116">
              <a:extLst>
                <a:ext uri="{FF2B5EF4-FFF2-40B4-BE49-F238E27FC236}">
                  <a16:creationId xmlns:a16="http://schemas.microsoft.com/office/drawing/2014/main" id="{657FDCBE-1749-FA04-AA28-497AF9BDDD16}"/>
                </a:ext>
              </a:extLst>
            </p:cNvPr>
            <p:cNvSpPr/>
            <p:nvPr/>
          </p:nvSpPr>
          <p:spPr bwMode="auto">
            <a:xfrm>
              <a:off x="3861701" y="3528007"/>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119" name="Group 118">
            <a:extLst>
              <a:ext uri="{FF2B5EF4-FFF2-40B4-BE49-F238E27FC236}">
                <a16:creationId xmlns:a16="http://schemas.microsoft.com/office/drawing/2014/main" id="{21329A37-858E-DF71-C302-FC4685C2CECD}"/>
              </a:ext>
            </a:extLst>
          </p:cNvPr>
          <p:cNvGrpSpPr/>
          <p:nvPr/>
        </p:nvGrpSpPr>
        <p:grpSpPr>
          <a:xfrm>
            <a:off x="3418824" y="3431875"/>
            <a:ext cx="826910" cy="959976"/>
            <a:chOff x="3378246" y="3251016"/>
            <a:chExt cx="826910" cy="959976"/>
          </a:xfrm>
        </p:grpSpPr>
        <mc:AlternateContent xmlns:mc="http://schemas.openxmlformats.org/markup-compatibility/2006">
          <mc:Choice xmlns:am3d="http://schemas.microsoft.com/office/drawing/2017/model3d" Requires="am3d">
            <p:graphicFrame>
              <p:nvGraphicFramePr>
                <p:cNvPr id="120" name="3D Model 119" descr="Red Torus">
                  <a:extLst>
                    <a:ext uri="{FF2B5EF4-FFF2-40B4-BE49-F238E27FC236}">
                      <a16:creationId xmlns:a16="http://schemas.microsoft.com/office/drawing/2014/main" id="{0596DDD6-3515-2BCC-6922-606CAA234BE9}"/>
                    </a:ext>
                  </a:extLst>
                </p:cNvPr>
                <p:cNvGraphicFramePr>
                  <a:graphicFrameLocks noChangeAspect="1"/>
                </p:cNvGraphicFramePr>
                <p:nvPr/>
              </p:nvGraphicFramePr>
              <p:xfrm rot="5400000" flipV="1">
                <a:off x="3311713" y="3317549"/>
                <a:ext cx="959976" cy="826910"/>
              </p:xfrm>
              <a:graphic>
                <a:graphicData uri="http://schemas.microsoft.com/office/drawing/2017/model3d">
                  <am3d:model3d r:embed="rId2">
                    <am3d:spPr>
                      <a:xfrm rot="5400000" flipV="1">
                        <a:off x="0" y="0"/>
                        <a:ext cx="959976" cy="826910"/>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5" az="133004"/>
                      <am3d:postTrans dx="0" dy="0" dz="0"/>
                    </am3d:trans>
                    <am3d:raster rName="Office3DRenderer" rVer="16.0.8326">
                      <am3d:blip r:embed="rId3"/>
                    </am3d:raster>
                    <am3d:objViewport viewportSz="132115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20" name="3D Model 119" descr="Red Torus">
                  <a:extLst>
                    <a:ext uri="{FF2B5EF4-FFF2-40B4-BE49-F238E27FC236}">
                      <a16:creationId xmlns:a16="http://schemas.microsoft.com/office/drawing/2014/main" id="{0596DDD6-3515-2BCC-6922-606CAA234BE9}"/>
                    </a:ext>
                  </a:extLst>
                </p:cNvPr>
                <p:cNvPicPr>
                  <a:picLocks noGrp="1" noRot="1" noChangeAspect="1" noMove="1" noResize="1" noEditPoints="1" noAdjustHandles="1" noChangeArrowheads="1" noChangeShapeType="1" noCrop="1"/>
                </p:cNvPicPr>
                <p:nvPr/>
              </p:nvPicPr>
              <p:blipFill>
                <a:blip r:embed="rId3"/>
                <a:stretch>
                  <a:fillRect/>
                </a:stretch>
              </p:blipFill>
              <p:spPr>
                <a:xfrm rot="5400000" flipV="1">
                  <a:off x="3352291" y="3498408"/>
                  <a:ext cx="959976" cy="826910"/>
                </a:xfrm>
                <a:prstGeom prst="rect">
                  <a:avLst/>
                </a:prstGeom>
              </p:spPr>
            </p:pic>
          </mc:Fallback>
        </mc:AlternateContent>
        <p:sp>
          <p:nvSpPr>
            <p:cNvPr id="121" name="Arrow: Down 120">
              <a:extLst>
                <a:ext uri="{FF2B5EF4-FFF2-40B4-BE49-F238E27FC236}">
                  <a16:creationId xmlns:a16="http://schemas.microsoft.com/office/drawing/2014/main" id="{D289B037-20C3-9EDF-F972-0E050923FB86}"/>
                </a:ext>
              </a:extLst>
            </p:cNvPr>
            <p:cNvSpPr/>
            <p:nvPr/>
          </p:nvSpPr>
          <p:spPr bwMode="auto">
            <a:xfrm rot="10800000">
              <a:off x="3424822" y="3554035"/>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24" name="Arrow: Down 123">
              <a:extLst>
                <a:ext uri="{FF2B5EF4-FFF2-40B4-BE49-F238E27FC236}">
                  <a16:creationId xmlns:a16="http://schemas.microsoft.com/office/drawing/2014/main" id="{262D57D7-2BED-5561-8DDA-AE6B459A410F}"/>
                </a:ext>
              </a:extLst>
            </p:cNvPr>
            <p:cNvSpPr/>
            <p:nvPr/>
          </p:nvSpPr>
          <p:spPr bwMode="auto">
            <a:xfrm>
              <a:off x="3861701" y="3528007"/>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grpSp>
        <p:nvGrpSpPr>
          <p:cNvPr id="134" name="Group 133">
            <a:extLst>
              <a:ext uri="{FF2B5EF4-FFF2-40B4-BE49-F238E27FC236}">
                <a16:creationId xmlns:a16="http://schemas.microsoft.com/office/drawing/2014/main" id="{07019F85-81B3-A5B4-5BAC-E824C42B4EDE}"/>
              </a:ext>
            </a:extLst>
          </p:cNvPr>
          <p:cNvGrpSpPr/>
          <p:nvPr/>
        </p:nvGrpSpPr>
        <p:grpSpPr>
          <a:xfrm>
            <a:off x="3409456" y="2460996"/>
            <a:ext cx="826909" cy="959975"/>
            <a:chOff x="3055401" y="1018678"/>
            <a:chExt cx="826909" cy="959975"/>
          </a:xfrm>
        </p:grpSpPr>
        <mc:AlternateContent xmlns:mc="http://schemas.openxmlformats.org/markup-compatibility/2006">
          <mc:Choice xmlns:am3d="http://schemas.microsoft.com/office/drawing/2017/model3d" Requires="am3d">
            <p:graphicFrame>
              <p:nvGraphicFramePr>
                <p:cNvPr id="135" name="3D Model 134" descr="Red Torus">
                  <a:extLst>
                    <a:ext uri="{FF2B5EF4-FFF2-40B4-BE49-F238E27FC236}">
                      <a16:creationId xmlns:a16="http://schemas.microsoft.com/office/drawing/2014/main" id="{28DC6085-9E32-FE37-59CE-EF868B3F6CA7}"/>
                    </a:ext>
                  </a:extLst>
                </p:cNvPr>
                <p:cNvGraphicFramePr>
                  <a:graphicFrameLocks noChangeAspect="1"/>
                </p:cNvGraphicFramePr>
                <p:nvPr/>
              </p:nvGraphicFramePr>
              <p:xfrm rot="5400000" flipV="1">
                <a:off x="2988868" y="1085211"/>
                <a:ext cx="959975" cy="826909"/>
              </p:xfrm>
              <a:graphic>
                <a:graphicData uri="http://schemas.microsoft.com/office/drawing/2017/model3d">
                  <am3d:model3d r:embed="rId2">
                    <am3d:spPr>
                      <a:xfrm rot="5400000" flipV="1">
                        <a:off x="0" y="0"/>
                        <a:ext cx="959975" cy="826909"/>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2380049" ay="-160526" az="133004"/>
                      <am3d:postTrans dx="0" dy="0" dz="0"/>
                    </am3d:trans>
                    <am3d:raster rName="Office3DRenderer" rVer="16.0.8326">
                      <am3d:blip r:embed="rId6"/>
                    </am3d:raster>
                    <am3d:objViewport viewportSz="132115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35" name="3D Model 134" descr="Red Torus">
                  <a:extLst>
                    <a:ext uri="{FF2B5EF4-FFF2-40B4-BE49-F238E27FC236}">
                      <a16:creationId xmlns:a16="http://schemas.microsoft.com/office/drawing/2014/main" id="{28DC6085-9E32-FE37-59CE-EF868B3F6CA7}"/>
                    </a:ext>
                  </a:extLst>
                </p:cNvPr>
                <p:cNvPicPr>
                  <a:picLocks noGrp="1" noRot="1" noChangeAspect="1" noMove="1" noResize="1" noEditPoints="1" noAdjustHandles="1" noChangeArrowheads="1" noChangeShapeType="1" noCrop="1"/>
                </p:cNvPicPr>
                <p:nvPr/>
              </p:nvPicPr>
              <p:blipFill>
                <a:blip r:embed="rId6"/>
                <a:stretch>
                  <a:fillRect/>
                </a:stretch>
              </p:blipFill>
              <p:spPr>
                <a:xfrm rot="5400000" flipV="1">
                  <a:off x="3342923" y="2527529"/>
                  <a:ext cx="959975" cy="826909"/>
                </a:xfrm>
                <a:prstGeom prst="rect">
                  <a:avLst/>
                </a:prstGeom>
              </p:spPr>
            </p:pic>
          </mc:Fallback>
        </mc:AlternateContent>
        <p:sp>
          <p:nvSpPr>
            <p:cNvPr id="136" name="Arrow: Down 135">
              <a:extLst>
                <a:ext uri="{FF2B5EF4-FFF2-40B4-BE49-F238E27FC236}">
                  <a16:creationId xmlns:a16="http://schemas.microsoft.com/office/drawing/2014/main" id="{CA8F56C1-BF2E-4A96-A6A4-2D6A34A32DAF}"/>
                </a:ext>
              </a:extLst>
            </p:cNvPr>
            <p:cNvSpPr/>
            <p:nvPr/>
          </p:nvSpPr>
          <p:spPr bwMode="auto">
            <a:xfrm rot="10800000">
              <a:off x="3105654" y="1358158"/>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37" name="Arrow: Down 136">
              <a:extLst>
                <a:ext uri="{FF2B5EF4-FFF2-40B4-BE49-F238E27FC236}">
                  <a16:creationId xmlns:a16="http://schemas.microsoft.com/office/drawing/2014/main" id="{537C89A1-467C-45A6-D62C-CBAA4BC2493D}"/>
                </a:ext>
              </a:extLst>
            </p:cNvPr>
            <p:cNvSpPr/>
            <p:nvPr/>
          </p:nvSpPr>
          <p:spPr bwMode="auto">
            <a:xfrm>
              <a:off x="3515540" y="1300790"/>
              <a:ext cx="241780" cy="319926"/>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grpSp>
      <p:sp>
        <p:nvSpPr>
          <p:cNvPr id="18" name="Cylinder 17">
            <a:extLst>
              <a:ext uri="{FF2B5EF4-FFF2-40B4-BE49-F238E27FC236}">
                <a16:creationId xmlns:a16="http://schemas.microsoft.com/office/drawing/2014/main" id="{D0A7F01A-9ABA-B0E9-788B-20E6BC507709}"/>
              </a:ext>
            </a:extLst>
          </p:cNvPr>
          <p:cNvSpPr/>
          <p:nvPr/>
        </p:nvSpPr>
        <p:spPr bwMode="auto">
          <a:xfrm>
            <a:off x="4106202" y="2173723"/>
            <a:ext cx="669677" cy="3039590"/>
          </a:xfrm>
          <a:prstGeom prst="can">
            <a:avLst/>
          </a:prstGeom>
          <a:noFill/>
          <a:ln w="25400" cap="flat" cmpd="sng" algn="ctr">
            <a:solidFill>
              <a:schemeClr val="tx1"/>
            </a:solidFill>
            <a:prstDash val="sysDash"/>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147" name="TextBox 146">
            <a:extLst>
              <a:ext uri="{FF2B5EF4-FFF2-40B4-BE49-F238E27FC236}">
                <a16:creationId xmlns:a16="http://schemas.microsoft.com/office/drawing/2014/main" id="{5580DB3F-3AFA-7022-0F60-B897A6C2330A}"/>
              </a:ext>
            </a:extLst>
          </p:cNvPr>
          <p:cNvSpPr txBox="1"/>
          <p:nvPr/>
        </p:nvSpPr>
        <p:spPr>
          <a:xfrm>
            <a:off x="6522789" y="2117859"/>
            <a:ext cx="2759529" cy="646331"/>
          </a:xfrm>
          <a:prstGeom prst="rect">
            <a:avLst/>
          </a:prstGeom>
          <a:noFill/>
        </p:spPr>
        <p:txBody>
          <a:bodyPr wrap="square" rtlCol="0">
            <a:spAutoFit/>
          </a:bodyPr>
          <a:lstStyle/>
          <a:p>
            <a:r>
              <a:rPr lang="en-US" dirty="0">
                <a:latin typeface="Trebuchet MS" panose="020B0603020202020204" pitchFamily="34" charset="0"/>
              </a:rPr>
              <a:t>Self-field B sizeable compared to external B</a:t>
            </a:r>
          </a:p>
        </p:txBody>
      </p:sp>
      <p:sp>
        <p:nvSpPr>
          <p:cNvPr id="3" name="TextBox 2">
            <a:extLst>
              <a:ext uri="{FF2B5EF4-FFF2-40B4-BE49-F238E27FC236}">
                <a16:creationId xmlns:a16="http://schemas.microsoft.com/office/drawing/2014/main" id="{A4FFD9D5-C23A-F222-BEE8-53BD480167D0}"/>
              </a:ext>
            </a:extLst>
          </p:cNvPr>
          <p:cNvSpPr txBox="1"/>
          <p:nvPr/>
        </p:nvSpPr>
        <p:spPr>
          <a:xfrm>
            <a:off x="3023827" y="5639525"/>
            <a:ext cx="4730145" cy="646331"/>
          </a:xfrm>
          <a:prstGeom prst="rect">
            <a:avLst/>
          </a:prstGeom>
          <a:noFill/>
        </p:spPr>
        <p:txBody>
          <a:bodyPr wrap="square" rtlCol="0">
            <a:spAutoFit/>
          </a:bodyPr>
          <a:lstStyle/>
          <a:p>
            <a:r>
              <a:rPr lang="en-US" dirty="0">
                <a:latin typeface="Trebuchet MS" panose="020B0603020202020204" pitchFamily="34" charset="0"/>
              </a:rPr>
              <a:t>* Does interact with hysteretic contributions, with added complications</a:t>
            </a:r>
          </a:p>
        </p:txBody>
      </p:sp>
    </p:spTree>
    <p:extLst>
      <p:ext uri="{BB962C8B-B14F-4D97-AF65-F5344CB8AC3E}">
        <p14:creationId xmlns:p14="http://schemas.microsoft.com/office/powerpoint/2010/main" val="371889089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E53B88B-AF1E-48B6-4FDC-F229B0514E7C}"/>
              </a:ext>
            </a:extLst>
          </p:cNvPr>
          <p:cNvSpPr/>
          <p:nvPr/>
        </p:nvSpPr>
        <p:spPr bwMode="auto">
          <a:xfrm>
            <a:off x="4080136" y="4445695"/>
            <a:ext cx="5100376" cy="24123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2" name="Title 1">
            <a:extLst>
              <a:ext uri="{FF2B5EF4-FFF2-40B4-BE49-F238E27FC236}">
                <a16:creationId xmlns:a16="http://schemas.microsoft.com/office/drawing/2014/main" id="{66248DCF-BDBB-4CEE-A95A-265EBE5114D7}"/>
              </a:ext>
            </a:extLst>
          </p:cNvPr>
          <p:cNvSpPr>
            <a:spLocks noGrp="1"/>
          </p:cNvSpPr>
          <p:nvPr>
            <p:ph type="title"/>
          </p:nvPr>
        </p:nvSpPr>
        <p:spPr>
          <a:xfrm>
            <a:off x="-286879" y="376450"/>
            <a:ext cx="4927616" cy="598347"/>
          </a:xfrm>
        </p:spPr>
        <p:txBody>
          <a:bodyPr/>
          <a:lstStyle/>
          <a:p>
            <a:r>
              <a:rPr lang="en-US" sz="3600" dirty="0"/>
              <a:t>But what about between </a:t>
            </a:r>
            <a:r>
              <a:rPr lang="en-US" sz="3600" i="1" dirty="0"/>
              <a:t>f</a:t>
            </a:r>
            <a:r>
              <a:rPr lang="en-US" sz="3600" i="1" baseline="-25000" dirty="0"/>
              <a:t>c1</a:t>
            </a:r>
            <a:r>
              <a:rPr lang="en-US" sz="3600" dirty="0"/>
              <a:t> and </a:t>
            </a:r>
            <a:r>
              <a:rPr lang="en-US" sz="3600" i="1" dirty="0"/>
              <a:t>f</a:t>
            </a:r>
            <a:r>
              <a:rPr lang="en-US" sz="3600" i="1" baseline="-25000" dirty="0"/>
              <a:t>c2</a:t>
            </a:r>
            <a:r>
              <a:rPr lang="en-US" sz="3600" i="1" dirty="0"/>
              <a:t>?</a:t>
            </a:r>
            <a:endParaRPr lang="en-US" sz="3600" i="1" baseline="-25000" dirty="0"/>
          </a:p>
        </p:txBody>
      </p:sp>
      <p:sp>
        <p:nvSpPr>
          <p:cNvPr id="70" name="TextBox 69">
            <a:extLst>
              <a:ext uri="{FF2B5EF4-FFF2-40B4-BE49-F238E27FC236}">
                <a16:creationId xmlns:a16="http://schemas.microsoft.com/office/drawing/2014/main" id="{D47571B4-6C65-43F3-9942-3F0A8E4D27DE}"/>
              </a:ext>
            </a:extLst>
          </p:cNvPr>
          <p:cNvSpPr txBox="1"/>
          <p:nvPr/>
        </p:nvSpPr>
        <p:spPr>
          <a:xfrm>
            <a:off x="4687135" y="1035737"/>
            <a:ext cx="1954530" cy="1477328"/>
          </a:xfrm>
          <a:prstGeom prst="rect">
            <a:avLst/>
          </a:prstGeom>
          <a:noFill/>
        </p:spPr>
        <p:txBody>
          <a:bodyPr wrap="square" rtlCol="0">
            <a:spAutoFit/>
          </a:bodyPr>
          <a:lstStyle/>
          <a:p>
            <a:r>
              <a:rPr lang="en-US" dirty="0">
                <a:latin typeface="Trebuchet MS" panose="020B0603020202020204" pitchFamily="34" charset="0"/>
              </a:rPr>
              <a:t>Quasistatic ramp, no eddy currents, filament hysteresis only</a:t>
            </a:r>
          </a:p>
        </p:txBody>
      </p:sp>
      <p:grpSp>
        <p:nvGrpSpPr>
          <p:cNvPr id="34" name="Group 33">
            <a:extLst>
              <a:ext uri="{FF2B5EF4-FFF2-40B4-BE49-F238E27FC236}">
                <a16:creationId xmlns:a16="http://schemas.microsoft.com/office/drawing/2014/main" id="{1E23412A-5A2E-468F-9740-A736CD83D269}"/>
              </a:ext>
            </a:extLst>
          </p:cNvPr>
          <p:cNvGrpSpPr/>
          <p:nvPr/>
        </p:nvGrpSpPr>
        <p:grpSpPr>
          <a:xfrm>
            <a:off x="6286724" y="833392"/>
            <a:ext cx="2731770" cy="1771650"/>
            <a:chOff x="0" y="0"/>
            <a:chExt cx="2731770" cy="1771650"/>
          </a:xfrm>
        </p:grpSpPr>
        <p:sp>
          <p:nvSpPr>
            <p:cNvPr id="35" name="Rectangle 34">
              <a:extLst>
                <a:ext uri="{FF2B5EF4-FFF2-40B4-BE49-F238E27FC236}">
                  <a16:creationId xmlns:a16="http://schemas.microsoft.com/office/drawing/2014/main" id="{531B1F8E-C780-431C-BA5F-4C90AF40D318}"/>
                </a:ext>
              </a:extLst>
            </p:cNvPr>
            <p:cNvSpPr/>
            <p:nvPr/>
          </p:nvSpPr>
          <p:spPr>
            <a:xfrm>
              <a:off x="381000" y="0"/>
              <a:ext cx="1954530" cy="1771650"/>
            </a:xfrm>
            <a:prstGeom prst="rect">
              <a:avLst/>
            </a:prstGeom>
            <a:solidFill>
              <a:srgbClr val="FFC000">
                <a:lumMod val="20000"/>
                <a:lumOff val="80000"/>
              </a:srgbClr>
            </a:solidFill>
            <a:ln w="12700" cap="flat" cmpd="sng" algn="ctr">
              <a:solidFill>
                <a:srgbClr val="FFC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a:extLst>
                <a:ext uri="{FF2B5EF4-FFF2-40B4-BE49-F238E27FC236}">
                  <a16:creationId xmlns:a16="http://schemas.microsoft.com/office/drawing/2014/main" id="{08639378-0CB5-4D6B-B591-E456FC93B2EE}"/>
                </a:ext>
              </a:extLst>
            </p:cNvPr>
            <p:cNvGrpSpPr/>
            <p:nvPr/>
          </p:nvGrpSpPr>
          <p:grpSpPr>
            <a:xfrm>
              <a:off x="502920" y="80010"/>
              <a:ext cx="1733550" cy="1615440"/>
              <a:chOff x="0" y="0"/>
              <a:chExt cx="1733550" cy="1615440"/>
            </a:xfrm>
          </p:grpSpPr>
          <p:grpSp>
            <p:nvGrpSpPr>
              <p:cNvPr id="92" name="Group 91">
                <a:extLst>
                  <a:ext uri="{FF2B5EF4-FFF2-40B4-BE49-F238E27FC236}">
                    <a16:creationId xmlns:a16="http://schemas.microsoft.com/office/drawing/2014/main" id="{12C2AD7B-4E61-4605-8816-F3A0F554A924}"/>
                  </a:ext>
                </a:extLst>
              </p:cNvPr>
              <p:cNvGrpSpPr/>
              <p:nvPr/>
            </p:nvGrpSpPr>
            <p:grpSpPr>
              <a:xfrm>
                <a:off x="0" y="3810"/>
                <a:ext cx="499110" cy="1611630"/>
                <a:chOff x="0" y="0"/>
                <a:chExt cx="499110" cy="1611630"/>
              </a:xfrm>
            </p:grpSpPr>
            <p:sp>
              <p:nvSpPr>
                <p:cNvPr id="101" name="Rectangle 100">
                  <a:extLst>
                    <a:ext uri="{FF2B5EF4-FFF2-40B4-BE49-F238E27FC236}">
                      <a16:creationId xmlns:a16="http://schemas.microsoft.com/office/drawing/2014/main" id="{0D507265-4B8C-4742-9F91-AE4D3C1A0BFE}"/>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2" name="Rectangle 101">
                  <a:extLst>
                    <a:ext uri="{FF2B5EF4-FFF2-40B4-BE49-F238E27FC236}">
                      <a16:creationId xmlns:a16="http://schemas.microsoft.com/office/drawing/2014/main" id="{23257073-F700-417F-B113-1FC4C69A37E6}"/>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3" name="Rectangle 102">
                  <a:extLst>
                    <a:ext uri="{FF2B5EF4-FFF2-40B4-BE49-F238E27FC236}">
                      <a16:creationId xmlns:a16="http://schemas.microsoft.com/office/drawing/2014/main" id="{0F3C04E7-EAA8-4035-B638-A9A2CBB663D5}"/>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93" name="Group 92">
                <a:extLst>
                  <a:ext uri="{FF2B5EF4-FFF2-40B4-BE49-F238E27FC236}">
                    <a16:creationId xmlns:a16="http://schemas.microsoft.com/office/drawing/2014/main" id="{66D7F58C-9C20-4F4D-9269-4ABF36C1DAC9}"/>
                  </a:ext>
                </a:extLst>
              </p:cNvPr>
              <p:cNvGrpSpPr/>
              <p:nvPr/>
            </p:nvGrpSpPr>
            <p:grpSpPr>
              <a:xfrm>
                <a:off x="617220" y="0"/>
                <a:ext cx="499110" cy="1611630"/>
                <a:chOff x="0" y="0"/>
                <a:chExt cx="499110" cy="1611630"/>
              </a:xfrm>
            </p:grpSpPr>
            <p:sp>
              <p:nvSpPr>
                <p:cNvPr id="98" name="Rectangle 97">
                  <a:extLst>
                    <a:ext uri="{FF2B5EF4-FFF2-40B4-BE49-F238E27FC236}">
                      <a16:creationId xmlns:a16="http://schemas.microsoft.com/office/drawing/2014/main" id="{B23B25F1-0E7A-4D18-A7E8-730BCA23B73C}"/>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9" name="Rectangle 98">
                  <a:extLst>
                    <a:ext uri="{FF2B5EF4-FFF2-40B4-BE49-F238E27FC236}">
                      <a16:creationId xmlns:a16="http://schemas.microsoft.com/office/drawing/2014/main" id="{A42075AD-8148-47EC-8D1C-9CA7BA202B25}"/>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0" name="Rectangle 99">
                  <a:extLst>
                    <a:ext uri="{FF2B5EF4-FFF2-40B4-BE49-F238E27FC236}">
                      <a16:creationId xmlns:a16="http://schemas.microsoft.com/office/drawing/2014/main" id="{2053A2CA-CCDD-4458-AC25-596517209338}"/>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94" name="Group 93">
                <a:extLst>
                  <a:ext uri="{FF2B5EF4-FFF2-40B4-BE49-F238E27FC236}">
                    <a16:creationId xmlns:a16="http://schemas.microsoft.com/office/drawing/2014/main" id="{7A799405-2552-4D81-A7A0-2606B4CD1D4D}"/>
                  </a:ext>
                </a:extLst>
              </p:cNvPr>
              <p:cNvGrpSpPr/>
              <p:nvPr/>
            </p:nvGrpSpPr>
            <p:grpSpPr>
              <a:xfrm>
                <a:off x="1234440" y="3810"/>
                <a:ext cx="499110" cy="1611630"/>
                <a:chOff x="0" y="0"/>
                <a:chExt cx="499110" cy="1611630"/>
              </a:xfrm>
            </p:grpSpPr>
            <p:sp>
              <p:nvSpPr>
                <p:cNvPr id="95" name="Rectangle 94">
                  <a:extLst>
                    <a:ext uri="{FF2B5EF4-FFF2-40B4-BE49-F238E27FC236}">
                      <a16:creationId xmlns:a16="http://schemas.microsoft.com/office/drawing/2014/main" id="{826E9813-0AE9-4FBB-A3D2-ADDCB1FAD07F}"/>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6" name="Rectangle 95">
                  <a:extLst>
                    <a:ext uri="{FF2B5EF4-FFF2-40B4-BE49-F238E27FC236}">
                      <a16:creationId xmlns:a16="http://schemas.microsoft.com/office/drawing/2014/main" id="{DC13A0F4-5FC3-4B7D-94CD-C32450EE70D9}"/>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7" name="Rectangle 96">
                  <a:extLst>
                    <a:ext uri="{FF2B5EF4-FFF2-40B4-BE49-F238E27FC236}">
                      <a16:creationId xmlns:a16="http://schemas.microsoft.com/office/drawing/2014/main" id="{A8E8F325-240E-466F-AA05-1C8EE154E702}"/>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cxnSp>
          <p:nvCxnSpPr>
            <p:cNvPr id="37" name="Straight Connector 36">
              <a:extLst>
                <a:ext uri="{FF2B5EF4-FFF2-40B4-BE49-F238E27FC236}">
                  <a16:creationId xmlns:a16="http://schemas.microsoft.com/office/drawing/2014/main" id="{CA811290-A8D6-402E-B7CA-D368386BA586}"/>
                </a:ext>
              </a:extLst>
            </p:cNvPr>
            <p:cNvCxnSpPr/>
            <p:nvPr/>
          </p:nvCxnSpPr>
          <p:spPr>
            <a:xfrm flipV="1">
              <a:off x="0" y="510540"/>
              <a:ext cx="495300" cy="3810"/>
            </a:xfrm>
            <a:prstGeom prst="line">
              <a:avLst/>
            </a:prstGeom>
            <a:noFill/>
            <a:ln w="25400" cap="flat" cmpd="sng" algn="ctr">
              <a:solidFill>
                <a:sysClr val="windowText" lastClr="000000"/>
              </a:solidFill>
              <a:prstDash val="solid"/>
              <a:miter lim="800000"/>
            </a:ln>
            <a:effectLst/>
          </p:spPr>
        </p:cxnSp>
        <p:cxnSp>
          <p:nvCxnSpPr>
            <p:cNvPr id="38" name="Straight Connector 37">
              <a:extLst>
                <a:ext uri="{FF2B5EF4-FFF2-40B4-BE49-F238E27FC236}">
                  <a16:creationId xmlns:a16="http://schemas.microsoft.com/office/drawing/2014/main" id="{04A435C3-F431-407F-A623-B12028E6AE2D}"/>
                </a:ext>
              </a:extLst>
            </p:cNvPr>
            <p:cNvCxnSpPr/>
            <p:nvPr/>
          </p:nvCxnSpPr>
          <p:spPr>
            <a:xfrm flipV="1">
              <a:off x="2236470" y="510540"/>
              <a:ext cx="495300" cy="3810"/>
            </a:xfrm>
            <a:prstGeom prst="line">
              <a:avLst/>
            </a:prstGeom>
            <a:noFill/>
            <a:ln w="25400" cap="flat" cmpd="sng" algn="ctr">
              <a:solidFill>
                <a:sysClr val="windowText" lastClr="000000"/>
              </a:solidFill>
              <a:prstDash val="solid"/>
              <a:miter lim="800000"/>
            </a:ln>
            <a:effectLst/>
          </p:spPr>
        </p:cxnSp>
        <p:grpSp>
          <p:nvGrpSpPr>
            <p:cNvPr id="39" name="Group 38">
              <a:extLst>
                <a:ext uri="{FF2B5EF4-FFF2-40B4-BE49-F238E27FC236}">
                  <a16:creationId xmlns:a16="http://schemas.microsoft.com/office/drawing/2014/main" id="{6391F211-0557-4241-8803-A5DFA4B3EAEC}"/>
                </a:ext>
              </a:extLst>
            </p:cNvPr>
            <p:cNvGrpSpPr/>
            <p:nvPr/>
          </p:nvGrpSpPr>
          <p:grpSpPr>
            <a:xfrm>
              <a:off x="499110" y="510540"/>
              <a:ext cx="85408" cy="59055"/>
              <a:chOff x="0" y="0"/>
              <a:chExt cx="85408" cy="59055"/>
            </a:xfrm>
          </p:grpSpPr>
          <p:cxnSp>
            <p:nvCxnSpPr>
              <p:cNvPr id="90" name="Straight Connector 89">
                <a:extLst>
                  <a:ext uri="{FF2B5EF4-FFF2-40B4-BE49-F238E27FC236}">
                    <a16:creationId xmlns:a16="http://schemas.microsoft.com/office/drawing/2014/main" id="{09948886-8F92-4D01-8733-D973265B3373}"/>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91" name="Straight Connector 90">
                <a:extLst>
                  <a:ext uri="{FF2B5EF4-FFF2-40B4-BE49-F238E27FC236}">
                    <a16:creationId xmlns:a16="http://schemas.microsoft.com/office/drawing/2014/main" id="{B82D5641-6093-4CDF-A789-9123918AE8D5}"/>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0" name="Group 39">
              <a:extLst>
                <a:ext uri="{FF2B5EF4-FFF2-40B4-BE49-F238E27FC236}">
                  <a16:creationId xmlns:a16="http://schemas.microsoft.com/office/drawing/2014/main" id="{A0B378EB-DC2A-45EE-8A32-595D641BBE87}"/>
                </a:ext>
              </a:extLst>
            </p:cNvPr>
            <p:cNvGrpSpPr/>
            <p:nvPr/>
          </p:nvGrpSpPr>
          <p:grpSpPr>
            <a:xfrm>
              <a:off x="712470" y="510540"/>
              <a:ext cx="85408" cy="59055"/>
              <a:chOff x="0" y="0"/>
              <a:chExt cx="85408" cy="59055"/>
            </a:xfrm>
          </p:grpSpPr>
          <p:cxnSp>
            <p:nvCxnSpPr>
              <p:cNvPr id="88" name="Straight Connector 87">
                <a:extLst>
                  <a:ext uri="{FF2B5EF4-FFF2-40B4-BE49-F238E27FC236}">
                    <a16:creationId xmlns:a16="http://schemas.microsoft.com/office/drawing/2014/main" id="{FB760286-7E55-4226-8A9E-77FC9C99DE71}"/>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89" name="Straight Connector 88">
                <a:extLst>
                  <a:ext uri="{FF2B5EF4-FFF2-40B4-BE49-F238E27FC236}">
                    <a16:creationId xmlns:a16="http://schemas.microsoft.com/office/drawing/2014/main" id="{A3900087-9B6C-4026-9F7D-178A8B885802}"/>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1" name="Group 40">
              <a:extLst>
                <a:ext uri="{FF2B5EF4-FFF2-40B4-BE49-F238E27FC236}">
                  <a16:creationId xmlns:a16="http://schemas.microsoft.com/office/drawing/2014/main" id="{6CB9ADF2-ED74-4812-BA08-236C63F5493E}"/>
                </a:ext>
              </a:extLst>
            </p:cNvPr>
            <p:cNvGrpSpPr/>
            <p:nvPr/>
          </p:nvGrpSpPr>
          <p:grpSpPr>
            <a:xfrm>
              <a:off x="914400" y="502920"/>
              <a:ext cx="85408" cy="59055"/>
              <a:chOff x="0" y="0"/>
              <a:chExt cx="85408" cy="59055"/>
            </a:xfrm>
          </p:grpSpPr>
          <p:cxnSp>
            <p:nvCxnSpPr>
              <p:cNvPr id="86" name="Straight Connector 85">
                <a:extLst>
                  <a:ext uri="{FF2B5EF4-FFF2-40B4-BE49-F238E27FC236}">
                    <a16:creationId xmlns:a16="http://schemas.microsoft.com/office/drawing/2014/main" id="{0DCE32DB-A024-43C2-865F-CEDCA08A9F4C}"/>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87" name="Straight Connector 86">
                <a:extLst>
                  <a:ext uri="{FF2B5EF4-FFF2-40B4-BE49-F238E27FC236}">
                    <a16:creationId xmlns:a16="http://schemas.microsoft.com/office/drawing/2014/main" id="{6ADEB6F9-3A15-46FA-B8B3-44CDE5970C07}"/>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2" name="Group 41">
              <a:extLst>
                <a:ext uri="{FF2B5EF4-FFF2-40B4-BE49-F238E27FC236}">
                  <a16:creationId xmlns:a16="http://schemas.microsoft.com/office/drawing/2014/main" id="{4F16F60E-B4CA-452E-A380-C1E5565B31B5}"/>
                </a:ext>
              </a:extLst>
            </p:cNvPr>
            <p:cNvGrpSpPr/>
            <p:nvPr/>
          </p:nvGrpSpPr>
          <p:grpSpPr>
            <a:xfrm>
              <a:off x="1329690" y="506730"/>
              <a:ext cx="85408" cy="59055"/>
              <a:chOff x="0" y="0"/>
              <a:chExt cx="85408" cy="59055"/>
            </a:xfrm>
          </p:grpSpPr>
          <p:cxnSp>
            <p:nvCxnSpPr>
              <p:cNvPr id="84" name="Straight Connector 83">
                <a:extLst>
                  <a:ext uri="{FF2B5EF4-FFF2-40B4-BE49-F238E27FC236}">
                    <a16:creationId xmlns:a16="http://schemas.microsoft.com/office/drawing/2014/main" id="{ECA5087B-C714-4E92-9856-C401CA233AF4}"/>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85" name="Straight Connector 84">
                <a:extLst>
                  <a:ext uri="{FF2B5EF4-FFF2-40B4-BE49-F238E27FC236}">
                    <a16:creationId xmlns:a16="http://schemas.microsoft.com/office/drawing/2014/main" id="{E32B491C-41FC-4619-B60E-A915BC0518F9}"/>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3" name="Group 42">
              <a:extLst>
                <a:ext uri="{FF2B5EF4-FFF2-40B4-BE49-F238E27FC236}">
                  <a16:creationId xmlns:a16="http://schemas.microsoft.com/office/drawing/2014/main" id="{58191B89-89B0-4930-B031-BDB57D51E090}"/>
                </a:ext>
              </a:extLst>
            </p:cNvPr>
            <p:cNvGrpSpPr/>
            <p:nvPr/>
          </p:nvGrpSpPr>
          <p:grpSpPr>
            <a:xfrm>
              <a:off x="1539240" y="502920"/>
              <a:ext cx="85408" cy="59055"/>
              <a:chOff x="0" y="0"/>
              <a:chExt cx="85408" cy="59055"/>
            </a:xfrm>
          </p:grpSpPr>
          <p:cxnSp>
            <p:nvCxnSpPr>
              <p:cNvPr id="82" name="Straight Connector 81">
                <a:extLst>
                  <a:ext uri="{FF2B5EF4-FFF2-40B4-BE49-F238E27FC236}">
                    <a16:creationId xmlns:a16="http://schemas.microsoft.com/office/drawing/2014/main" id="{DDD69F4A-1F3C-41F4-9ACF-5FBBC9F668EF}"/>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83" name="Straight Connector 82">
                <a:extLst>
                  <a:ext uri="{FF2B5EF4-FFF2-40B4-BE49-F238E27FC236}">
                    <a16:creationId xmlns:a16="http://schemas.microsoft.com/office/drawing/2014/main" id="{46861AEA-7109-4106-A851-10081706457D}"/>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4" name="Group 43">
              <a:extLst>
                <a:ext uri="{FF2B5EF4-FFF2-40B4-BE49-F238E27FC236}">
                  <a16:creationId xmlns:a16="http://schemas.microsoft.com/office/drawing/2014/main" id="{194D63A9-CD1F-428E-8C21-76580F0E68F0}"/>
                </a:ext>
              </a:extLst>
            </p:cNvPr>
            <p:cNvGrpSpPr/>
            <p:nvPr/>
          </p:nvGrpSpPr>
          <p:grpSpPr>
            <a:xfrm>
              <a:off x="1744980" y="510540"/>
              <a:ext cx="85408" cy="59055"/>
              <a:chOff x="0" y="0"/>
              <a:chExt cx="85408" cy="59055"/>
            </a:xfrm>
          </p:grpSpPr>
          <p:cxnSp>
            <p:nvCxnSpPr>
              <p:cNvPr id="80" name="Straight Connector 79">
                <a:extLst>
                  <a:ext uri="{FF2B5EF4-FFF2-40B4-BE49-F238E27FC236}">
                    <a16:creationId xmlns:a16="http://schemas.microsoft.com/office/drawing/2014/main" id="{4AB68D2C-A370-45C5-957C-1BECEC668019}"/>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81" name="Straight Connector 80">
                <a:extLst>
                  <a:ext uri="{FF2B5EF4-FFF2-40B4-BE49-F238E27FC236}">
                    <a16:creationId xmlns:a16="http://schemas.microsoft.com/office/drawing/2014/main" id="{1932519F-32C6-4CF1-AE0A-98A9AFCB82F7}"/>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5" name="Group 44">
              <a:extLst>
                <a:ext uri="{FF2B5EF4-FFF2-40B4-BE49-F238E27FC236}">
                  <a16:creationId xmlns:a16="http://schemas.microsoft.com/office/drawing/2014/main" id="{920D30FA-8F55-43BD-9E07-C3E73A8CC970}"/>
                </a:ext>
              </a:extLst>
            </p:cNvPr>
            <p:cNvGrpSpPr/>
            <p:nvPr/>
          </p:nvGrpSpPr>
          <p:grpSpPr>
            <a:xfrm>
              <a:off x="1127760" y="502920"/>
              <a:ext cx="85408" cy="59055"/>
              <a:chOff x="0" y="0"/>
              <a:chExt cx="85408" cy="59055"/>
            </a:xfrm>
          </p:grpSpPr>
          <p:cxnSp>
            <p:nvCxnSpPr>
              <p:cNvPr id="78" name="Straight Connector 77">
                <a:extLst>
                  <a:ext uri="{FF2B5EF4-FFF2-40B4-BE49-F238E27FC236}">
                    <a16:creationId xmlns:a16="http://schemas.microsoft.com/office/drawing/2014/main" id="{C105E24B-2B4A-4189-A8DA-683786BC4088}"/>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79" name="Straight Connector 78">
                <a:extLst>
                  <a:ext uri="{FF2B5EF4-FFF2-40B4-BE49-F238E27FC236}">
                    <a16:creationId xmlns:a16="http://schemas.microsoft.com/office/drawing/2014/main" id="{AAADF205-5F07-499F-8965-4BBDE4F00E66}"/>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6" name="Group 45">
              <a:extLst>
                <a:ext uri="{FF2B5EF4-FFF2-40B4-BE49-F238E27FC236}">
                  <a16:creationId xmlns:a16="http://schemas.microsoft.com/office/drawing/2014/main" id="{D8803C7E-EAF8-44A8-96F1-620EB8440FCA}"/>
                </a:ext>
              </a:extLst>
            </p:cNvPr>
            <p:cNvGrpSpPr/>
            <p:nvPr/>
          </p:nvGrpSpPr>
          <p:grpSpPr>
            <a:xfrm>
              <a:off x="1946910" y="506730"/>
              <a:ext cx="85408" cy="59055"/>
              <a:chOff x="0" y="0"/>
              <a:chExt cx="85408" cy="59055"/>
            </a:xfrm>
          </p:grpSpPr>
          <p:cxnSp>
            <p:nvCxnSpPr>
              <p:cNvPr id="76" name="Straight Connector 75">
                <a:extLst>
                  <a:ext uri="{FF2B5EF4-FFF2-40B4-BE49-F238E27FC236}">
                    <a16:creationId xmlns:a16="http://schemas.microsoft.com/office/drawing/2014/main" id="{033E30AB-1B2E-4EDE-BCE8-5860009BCD51}"/>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77" name="Straight Connector 76">
                <a:extLst>
                  <a:ext uri="{FF2B5EF4-FFF2-40B4-BE49-F238E27FC236}">
                    <a16:creationId xmlns:a16="http://schemas.microsoft.com/office/drawing/2014/main" id="{678BDE42-D22F-4116-9245-BC44D06C8140}"/>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grpSp>
          <p:nvGrpSpPr>
            <p:cNvPr id="47" name="Group 46">
              <a:extLst>
                <a:ext uri="{FF2B5EF4-FFF2-40B4-BE49-F238E27FC236}">
                  <a16:creationId xmlns:a16="http://schemas.microsoft.com/office/drawing/2014/main" id="{C39B3A70-1C87-4B31-A5B2-FBBC49ADEA22}"/>
                </a:ext>
              </a:extLst>
            </p:cNvPr>
            <p:cNvGrpSpPr/>
            <p:nvPr/>
          </p:nvGrpSpPr>
          <p:grpSpPr>
            <a:xfrm>
              <a:off x="2148840" y="506730"/>
              <a:ext cx="85408" cy="59055"/>
              <a:chOff x="0" y="0"/>
              <a:chExt cx="85408" cy="59055"/>
            </a:xfrm>
          </p:grpSpPr>
          <p:cxnSp>
            <p:nvCxnSpPr>
              <p:cNvPr id="74" name="Straight Connector 73">
                <a:extLst>
                  <a:ext uri="{FF2B5EF4-FFF2-40B4-BE49-F238E27FC236}">
                    <a16:creationId xmlns:a16="http://schemas.microsoft.com/office/drawing/2014/main" id="{9E329C69-6777-4128-AFF9-77A2AE1CB17C}"/>
                  </a:ext>
                </a:extLst>
              </p:cNvPr>
              <p:cNvCxnSpPr/>
              <p:nvPr/>
            </p:nvCxnSpPr>
            <p:spPr>
              <a:xfrm>
                <a:off x="0" y="0"/>
                <a:ext cx="43815" cy="59055"/>
              </a:xfrm>
              <a:prstGeom prst="line">
                <a:avLst/>
              </a:prstGeom>
              <a:noFill/>
              <a:ln w="25400" cap="flat" cmpd="sng" algn="ctr">
                <a:solidFill>
                  <a:sysClr val="windowText" lastClr="000000"/>
                </a:solidFill>
                <a:prstDash val="solid"/>
                <a:miter lim="800000"/>
              </a:ln>
              <a:effectLst/>
            </p:spPr>
          </p:cxnSp>
          <p:cxnSp>
            <p:nvCxnSpPr>
              <p:cNvPr id="75" name="Straight Connector 74">
                <a:extLst>
                  <a:ext uri="{FF2B5EF4-FFF2-40B4-BE49-F238E27FC236}">
                    <a16:creationId xmlns:a16="http://schemas.microsoft.com/office/drawing/2014/main" id="{31FE8673-4DA6-4582-B7AB-1107C4842F5B}"/>
                  </a:ext>
                </a:extLst>
              </p:cNvPr>
              <p:cNvCxnSpPr/>
              <p:nvPr/>
            </p:nvCxnSpPr>
            <p:spPr>
              <a:xfrm flipH="1">
                <a:off x="34290" y="1905"/>
                <a:ext cx="51118" cy="55245"/>
              </a:xfrm>
              <a:prstGeom prst="line">
                <a:avLst/>
              </a:prstGeom>
              <a:noFill/>
              <a:ln w="25400" cap="flat" cmpd="sng" algn="ctr">
                <a:solidFill>
                  <a:sysClr val="windowText" lastClr="000000"/>
                </a:solidFill>
                <a:prstDash val="solid"/>
                <a:miter lim="800000"/>
              </a:ln>
              <a:effectLst/>
            </p:spPr>
          </p:cxnSp>
        </p:grpSp>
        <p:cxnSp>
          <p:nvCxnSpPr>
            <p:cNvPr id="48" name="Straight Connector 47">
              <a:extLst>
                <a:ext uri="{FF2B5EF4-FFF2-40B4-BE49-F238E27FC236}">
                  <a16:creationId xmlns:a16="http://schemas.microsoft.com/office/drawing/2014/main" id="{B43AB040-ED88-48B2-8965-98EB21A5A31F}"/>
                </a:ext>
              </a:extLst>
            </p:cNvPr>
            <p:cNvCxnSpPr/>
            <p:nvPr/>
          </p:nvCxnSpPr>
          <p:spPr>
            <a:xfrm>
              <a:off x="582930" y="506730"/>
              <a:ext cx="137160" cy="952"/>
            </a:xfrm>
            <a:prstGeom prst="line">
              <a:avLst/>
            </a:prstGeom>
            <a:noFill/>
            <a:ln w="25400" cap="flat" cmpd="sng" algn="ctr">
              <a:solidFill>
                <a:sysClr val="windowText" lastClr="000000"/>
              </a:solidFill>
              <a:prstDash val="solid"/>
              <a:miter lim="800000"/>
            </a:ln>
            <a:effectLst/>
          </p:spPr>
        </p:cxnSp>
        <p:cxnSp>
          <p:nvCxnSpPr>
            <p:cNvPr id="49" name="Straight Connector 48">
              <a:extLst>
                <a:ext uri="{FF2B5EF4-FFF2-40B4-BE49-F238E27FC236}">
                  <a16:creationId xmlns:a16="http://schemas.microsoft.com/office/drawing/2014/main" id="{23964BB0-8A45-420C-941A-4C8CB9B5D045}"/>
                </a:ext>
              </a:extLst>
            </p:cNvPr>
            <p:cNvCxnSpPr/>
            <p:nvPr/>
          </p:nvCxnSpPr>
          <p:spPr>
            <a:xfrm>
              <a:off x="788670" y="510540"/>
              <a:ext cx="137160" cy="952"/>
            </a:xfrm>
            <a:prstGeom prst="line">
              <a:avLst/>
            </a:prstGeom>
            <a:noFill/>
            <a:ln w="25400" cap="flat" cmpd="sng" algn="ctr">
              <a:solidFill>
                <a:sysClr val="windowText" lastClr="000000"/>
              </a:solidFill>
              <a:prstDash val="solid"/>
              <a:miter lim="800000"/>
            </a:ln>
            <a:effectLst/>
          </p:spPr>
        </p:cxnSp>
        <p:cxnSp>
          <p:nvCxnSpPr>
            <p:cNvPr id="50" name="Straight Connector 49">
              <a:extLst>
                <a:ext uri="{FF2B5EF4-FFF2-40B4-BE49-F238E27FC236}">
                  <a16:creationId xmlns:a16="http://schemas.microsoft.com/office/drawing/2014/main" id="{438C3C8E-6BF7-4CE4-B5CC-EE65B9F5C6F1}"/>
                </a:ext>
              </a:extLst>
            </p:cNvPr>
            <p:cNvCxnSpPr/>
            <p:nvPr/>
          </p:nvCxnSpPr>
          <p:spPr>
            <a:xfrm>
              <a:off x="994410" y="506730"/>
              <a:ext cx="137160" cy="952"/>
            </a:xfrm>
            <a:prstGeom prst="line">
              <a:avLst/>
            </a:prstGeom>
            <a:noFill/>
            <a:ln w="2540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5EF24B2B-3B14-4E59-B615-816A045BBCB8}"/>
                </a:ext>
              </a:extLst>
            </p:cNvPr>
            <p:cNvCxnSpPr/>
            <p:nvPr/>
          </p:nvCxnSpPr>
          <p:spPr>
            <a:xfrm>
              <a:off x="1413510" y="510540"/>
              <a:ext cx="137160" cy="952"/>
            </a:xfrm>
            <a:prstGeom prst="line">
              <a:avLst/>
            </a:prstGeom>
            <a:noFill/>
            <a:ln w="25400" cap="flat" cmpd="sng" algn="ctr">
              <a:solidFill>
                <a:sysClr val="windowText" lastClr="000000"/>
              </a:solidFill>
              <a:prstDash val="solid"/>
              <a:miter lim="800000"/>
            </a:ln>
            <a:effectLst/>
          </p:spPr>
        </p:cxnSp>
        <p:cxnSp>
          <p:nvCxnSpPr>
            <p:cNvPr id="52" name="Straight Connector 51">
              <a:extLst>
                <a:ext uri="{FF2B5EF4-FFF2-40B4-BE49-F238E27FC236}">
                  <a16:creationId xmlns:a16="http://schemas.microsoft.com/office/drawing/2014/main" id="{B81F8C95-FED9-413C-96F7-173E362583A9}"/>
                </a:ext>
              </a:extLst>
            </p:cNvPr>
            <p:cNvCxnSpPr/>
            <p:nvPr/>
          </p:nvCxnSpPr>
          <p:spPr>
            <a:xfrm>
              <a:off x="1817370" y="514350"/>
              <a:ext cx="137160" cy="952"/>
            </a:xfrm>
            <a:prstGeom prst="line">
              <a:avLst/>
            </a:prstGeom>
            <a:noFill/>
            <a:ln w="25400" cap="flat" cmpd="sng" algn="ctr">
              <a:solidFill>
                <a:sysClr val="windowText" lastClr="000000"/>
              </a:solidFill>
              <a:prstDash val="solid"/>
              <a:miter lim="800000"/>
            </a:ln>
            <a:effectLst/>
          </p:spPr>
        </p:cxnSp>
        <p:cxnSp>
          <p:nvCxnSpPr>
            <p:cNvPr id="71" name="Straight Connector 70">
              <a:extLst>
                <a:ext uri="{FF2B5EF4-FFF2-40B4-BE49-F238E27FC236}">
                  <a16:creationId xmlns:a16="http://schemas.microsoft.com/office/drawing/2014/main" id="{C9265816-6ACF-4B01-9F48-D453F97B77AA}"/>
                </a:ext>
              </a:extLst>
            </p:cNvPr>
            <p:cNvCxnSpPr/>
            <p:nvPr/>
          </p:nvCxnSpPr>
          <p:spPr>
            <a:xfrm>
              <a:off x="1200150" y="510540"/>
              <a:ext cx="137160" cy="952"/>
            </a:xfrm>
            <a:prstGeom prst="line">
              <a:avLst/>
            </a:prstGeom>
            <a:noFill/>
            <a:ln w="25400" cap="flat" cmpd="sng" algn="ctr">
              <a:solidFill>
                <a:sysClr val="windowText" lastClr="000000"/>
              </a:solidFill>
              <a:prstDash val="solid"/>
              <a:miter lim="800000"/>
            </a:ln>
            <a:effectLst/>
          </p:spPr>
        </p:cxnSp>
        <p:cxnSp>
          <p:nvCxnSpPr>
            <p:cNvPr id="72" name="Straight Connector 71">
              <a:extLst>
                <a:ext uri="{FF2B5EF4-FFF2-40B4-BE49-F238E27FC236}">
                  <a16:creationId xmlns:a16="http://schemas.microsoft.com/office/drawing/2014/main" id="{CCE28CA2-0E5B-47B5-9E3B-53762377B631}"/>
                </a:ext>
              </a:extLst>
            </p:cNvPr>
            <p:cNvCxnSpPr/>
            <p:nvPr/>
          </p:nvCxnSpPr>
          <p:spPr>
            <a:xfrm>
              <a:off x="1611630" y="510540"/>
              <a:ext cx="137160" cy="952"/>
            </a:xfrm>
            <a:prstGeom prst="line">
              <a:avLst/>
            </a:prstGeom>
            <a:noFill/>
            <a:ln w="25400" cap="flat" cmpd="sng" algn="ctr">
              <a:solidFill>
                <a:sysClr val="windowText" lastClr="000000"/>
              </a:solidFill>
              <a:prstDash val="solid"/>
              <a:miter lim="800000"/>
            </a:ln>
            <a:effectLst/>
          </p:spPr>
        </p:cxnSp>
        <p:cxnSp>
          <p:nvCxnSpPr>
            <p:cNvPr id="73" name="Straight Connector 72">
              <a:extLst>
                <a:ext uri="{FF2B5EF4-FFF2-40B4-BE49-F238E27FC236}">
                  <a16:creationId xmlns:a16="http://schemas.microsoft.com/office/drawing/2014/main" id="{0065A2FA-D9DC-4BFA-93A7-1307CC9B6A0B}"/>
                </a:ext>
              </a:extLst>
            </p:cNvPr>
            <p:cNvCxnSpPr/>
            <p:nvPr/>
          </p:nvCxnSpPr>
          <p:spPr>
            <a:xfrm>
              <a:off x="2019300" y="514350"/>
              <a:ext cx="137160" cy="952"/>
            </a:xfrm>
            <a:prstGeom prst="line">
              <a:avLst/>
            </a:prstGeom>
            <a:noFill/>
            <a:ln w="25400" cap="flat" cmpd="sng" algn="ctr">
              <a:solidFill>
                <a:sysClr val="windowText" lastClr="000000"/>
              </a:solidFill>
              <a:prstDash val="solid"/>
              <a:miter lim="800000"/>
            </a:ln>
            <a:effectLst/>
          </p:spPr>
        </p:cxnSp>
      </p:grpSp>
      <p:pic>
        <p:nvPicPr>
          <p:cNvPr id="13" name="Picture 12">
            <a:extLst>
              <a:ext uri="{FF2B5EF4-FFF2-40B4-BE49-F238E27FC236}">
                <a16:creationId xmlns:a16="http://schemas.microsoft.com/office/drawing/2014/main" id="{F92926A5-8030-4E4C-8B8A-7BD83AB01F2B}"/>
              </a:ext>
            </a:extLst>
          </p:cNvPr>
          <p:cNvPicPr>
            <a:picLocks noChangeAspect="1"/>
          </p:cNvPicPr>
          <p:nvPr/>
        </p:nvPicPr>
        <p:blipFill>
          <a:blip r:embed="rId2"/>
          <a:stretch>
            <a:fillRect/>
          </a:stretch>
        </p:blipFill>
        <p:spPr>
          <a:xfrm>
            <a:off x="6279692" y="2869882"/>
            <a:ext cx="2749534" cy="1786283"/>
          </a:xfrm>
          <a:prstGeom prst="rect">
            <a:avLst/>
          </a:prstGeom>
        </p:spPr>
      </p:pic>
      <p:sp>
        <p:nvSpPr>
          <p:cNvPr id="107" name="TextBox 106">
            <a:extLst>
              <a:ext uri="{FF2B5EF4-FFF2-40B4-BE49-F238E27FC236}">
                <a16:creationId xmlns:a16="http://schemas.microsoft.com/office/drawing/2014/main" id="{38FD3ADD-8C8E-4433-9BEF-881E4D8406AE}"/>
              </a:ext>
            </a:extLst>
          </p:cNvPr>
          <p:cNvSpPr txBox="1"/>
          <p:nvPr/>
        </p:nvSpPr>
        <p:spPr>
          <a:xfrm>
            <a:off x="4177769" y="2969270"/>
            <a:ext cx="2378840" cy="1754326"/>
          </a:xfrm>
          <a:prstGeom prst="rect">
            <a:avLst/>
          </a:prstGeom>
          <a:noFill/>
        </p:spPr>
        <p:txBody>
          <a:bodyPr wrap="square" rtlCol="0">
            <a:spAutoFit/>
          </a:bodyPr>
          <a:lstStyle/>
          <a:p>
            <a:r>
              <a:rPr lang="en-US" dirty="0">
                <a:latin typeface="Trebuchet MS" panose="020B0603020202020204" pitchFamily="34" charset="0"/>
              </a:rPr>
              <a:t>Low/modest ramp rate,  eddy currents, adds weak background slope and gradient across whole composite</a:t>
            </a:r>
          </a:p>
        </p:txBody>
      </p:sp>
      <p:grpSp>
        <p:nvGrpSpPr>
          <p:cNvPr id="108" name="Group 107">
            <a:extLst>
              <a:ext uri="{FF2B5EF4-FFF2-40B4-BE49-F238E27FC236}">
                <a16:creationId xmlns:a16="http://schemas.microsoft.com/office/drawing/2014/main" id="{1A7C1B2B-BF4B-4014-8D20-847C5D540C86}"/>
              </a:ext>
            </a:extLst>
          </p:cNvPr>
          <p:cNvGrpSpPr/>
          <p:nvPr/>
        </p:nvGrpSpPr>
        <p:grpSpPr>
          <a:xfrm>
            <a:off x="6286724" y="4936438"/>
            <a:ext cx="2731770" cy="1771650"/>
            <a:chOff x="0" y="0"/>
            <a:chExt cx="2731770" cy="1771650"/>
          </a:xfrm>
        </p:grpSpPr>
        <p:grpSp>
          <p:nvGrpSpPr>
            <p:cNvPr id="109" name="Group 108">
              <a:extLst>
                <a:ext uri="{FF2B5EF4-FFF2-40B4-BE49-F238E27FC236}">
                  <a16:creationId xmlns:a16="http://schemas.microsoft.com/office/drawing/2014/main" id="{E1C624A7-6319-46B1-AECF-3A5154263D52}"/>
                </a:ext>
              </a:extLst>
            </p:cNvPr>
            <p:cNvGrpSpPr/>
            <p:nvPr/>
          </p:nvGrpSpPr>
          <p:grpSpPr>
            <a:xfrm>
              <a:off x="0" y="0"/>
              <a:ext cx="2731770" cy="1771650"/>
              <a:chOff x="0" y="0"/>
              <a:chExt cx="2731770" cy="1771650"/>
            </a:xfrm>
          </p:grpSpPr>
          <p:grpSp>
            <p:nvGrpSpPr>
              <p:cNvPr id="118" name="Group 117">
                <a:extLst>
                  <a:ext uri="{FF2B5EF4-FFF2-40B4-BE49-F238E27FC236}">
                    <a16:creationId xmlns:a16="http://schemas.microsoft.com/office/drawing/2014/main" id="{09EA2B56-4C3B-4A7A-B011-D88168908F27}"/>
                  </a:ext>
                </a:extLst>
              </p:cNvPr>
              <p:cNvGrpSpPr/>
              <p:nvPr/>
            </p:nvGrpSpPr>
            <p:grpSpPr>
              <a:xfrm>
                <a:off x="0" y="0"/>
                <a:ext cx="2731770" cy="1771650"/>
                <a:chOff x="0" y="0"/>
                <a:chExt cx="2731770" cy="1771650"/>
              </a:xfrm>
            </p:grpSpPr>
            <p:sp>
              <p:nvSpPr>
                <p:cNvPr id="120" name="Rectangle 119">
                  <a:extLst>
                    <a:ext uri="{FF2B5EF4-FFF2-40B4-BE49-F238E27FC236}">
                      <a16:creationId xmlns:a16="http://schemas.microsoft.com/office/drawing/2014/main" id="{913BD420-7C2C-4BAA-BB92-0A9C67911AA3}"/>
                    </a:ext>
                  </a:extLst>
                </p:cNvPr>
                <p:cNvSpPr/>
                <p:nvPr/>
              </p:nvSpPr>
              <p:spPr>
                <a:xfrm>
                  <a:off x="381000" y="0"/>
                  <a:ext cx="1954530" cy="1771650"/>
                </a:xfrm>
                <a:prstGeom prst="rect">
                  <a:avLst/>
                </a:prstGeom>
                <a:solidFill>
                  <a:srgbClr val="FFC000">
                    <a:lumMod val="20000"/>
                    <a:lumOff val="80000"/>
                  </a:srgbClr>
                </a:solidFill>
                <a:ln w="12700" cap="flat" cmpd="sng" algn="ctr">
                  <a:solidFill>
                    <a:srgbClr val="FFC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1" name="Group 120">
                  <a:extLst>
                    <a:ext uri="{FF2B5EF4-FFF2-40B4-BE49-F238E27FC236}">
                      <a16:creationId xmlns:a16="http://schemas.microsoft.com/office/drawing/2014/main" id="{AD87B1E0-E5CD-4DE2-9722-70E281205871}"/>
                    </a:ext>
                  </a:extLst>
                </p:cNvPr>
                <p:cNvGrpSpPr/>
                <p:nvPr/>
              </p:nvGrpSpPr>
              <p:grpSpPr>
                <a:xfrm>
                  <a:off x="502920" y="80010"/>
                  <a:ext cx="1733550" cy="1615440"/>
                  <a:chOff x="0" y="0"/>
                  <a:chExt cx="1733550" cy="1615440"/>
                </a:xfrm>
              </p:grpSpPr>
              <p:grpSp>
                <p:nvGrpSpPr>
                  <p:cNvPr id="133" name="Group 132">
                    <a:extLst>
                      <a:ext uri="{FF2B5EF4-FFF2-40B4-BE49-F238E27FC236}">
                        <a16:creationId xmlns:a16="http://schemas.microsoft.com/office/drawing/2014/main" id="{40108BB8-5931-4790-8D18-332EA1D3E4B7}"/>
                      </a:ext>
                    </a:extLst>
                  </p:cNvPr>
                  <p:cNvGrpSpPr/>
                  <p:nvPr/>
                </p:nvGrpSpPr>
                <p:grpSpPr>
                  <a:xfrm>
                    <a:off x="0" y="3810"/>
                    <a:ext cx="499110" cy="1611630"/>
                    <a:chOff x="0" y="0"/>
                    <a:chExt cx="499110" cy="1611630"/>
                  </a:xfrm>
                </p:grpSpPr>
                <p:sp>
                  <p:nvSpPr>
                    <p:cNvPr id="142" name="Rectangle 141">
                      <a:extLst>
                        <a:ext uri="{FF2B5EF4-FFF2-40B4-BE49-F238E27FC236}">
                          <a16:creationId xmlns:a16="http://schemas.microsoft.com/office/drawing/2014/main" id="{5C2FE3E9-8D5D-481F-A77D-592AA4B161B3}"/>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3" name="Rectangle 142">
                      <a:extLst>
                        <a:ext uri="{FF2B5EF4-FFF2-40B4-BE49-F238E27FC236}">
                          <a16:creationId xmlns:a16="http://schemas.microsoft.com/office/drawing/2014/main" id="{47953854-9521-4D57-A84A-B64D6036AB53}"/>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4" name="Rectangle 143">
                      <a:extLst>
                        <a:ext uri="{FF2B5EF4-FFF2-40B4-BE49-F238E27FC236}">
                          <a16:creationId xmlns:a16="http://schemas.microsoft.com/office/drawing/2014/main" id="{09D115B1-11EA-4343-ACF8-6169BE1DB21B}"/>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34" name="Group 133">
                    <a:extLst>
                      <a:ext uri="{FF2B5EF4-FFF2-40B4-BE49-F238E27FC236}">
                        <a16:creationId xmlns:a16="http://schemas.microsoft.com/office/drawing/2014/main" id="{E473E825-66B4-4BC8-948D-44420BE3A133}"/>
                      </a:ext>
                    </a:extLst>
                  </p:cNvPr>
                  <p:cNvGrpSpPr/>
                  <p:nvPr/>
                </p:nvGrpSpPr>
                <p:grpSpPr>
                  <a:xfrm>
                    <a:off x="617220" y="0"/>
                    <a:ext cx="499110" cy="1611630"/>
                    <a:chOff x="0" y="0"/>
                    <a:chExt cx="499110" cy="1611630"/>
                  </a:xfrm>
                </p:grpSpPr>
                <p:sp>
                  <p:nvSpPr>
                    <p:cNvPr id="139" name="Rectangle 138">
                      <a:extLst>
                        <a:ext uri="{FF2B5EF4-FFF2-40B4-BE49-F238E27FC236}">
                          <a16:creationId xmlns:a16="http://schemas.microsoft.com/office/drawing/2014/main" id="{84B5B606-E44F-4A0F-830D-329EAAEA976B}"/>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0" name="Rectangle 139">
                      <a:extLst>
                        <a:ext uri="{FF2B5EF4-FFF2-40B4-BE49-F238E27FC236}">
                          <a16:creationId xmlns:a16="http://schemas.microsoft.com/office/drawing/2014/main" id="{AEB106D5-2B95-4C3B-9944-8EC2D03C3165}"/>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1" name="Rectangle 140">
                      <a:extLst>
                        <a:ext uri="{FF2B5EF4-FFF2-40B4-BE49-F238E27FC236}">
                          <a16:creationId xmlns:a16="http://schemas.microsoft.com/office/drawing/2014/main" id="{8AE8F71A-14D4-467E-B0EE-685EA24B010A}"/>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35" name="Group 134">
                    <a:extLst>
                      <a:ext uri="{FF2B5EF4-FFF2-40B4-BE49-F238E27FC236}">
                        <a16:creationId xmlns:a16="http://schemas.microsoft.com/office/drawing/2014/main" id="{0603FC9C-13F9-403D-9966-46286AB0E13E}"/>
                      </a:ext>
                    </a:extLst>
                  </p:cNvPr>
                  <p:cNvGrpSpPr/>
                  <p:nvPr/>
                </p:nvGrpSpPr>
                <p:grpSpPr>
                  <a:xfrm>
                    <a:off x="1234440" y="3810"/>
                    <a:ext cx="499110" cy="1611630"/>
                    <a:chOff x="0" y="0"/>
                    <a:chExt cx="499110" cy="1611630"/>
                  </a:xfrm>
                </p:grpSpPr>
                <p:sp>
                  <p:nvSpPr>
                    <p:cNvPr id="136" name="Rectangle 135">
                      <a:extLst>
                        <a:ext uri="{FF2B5EF4-FFF2-40B4-BE49-F238E27FC236}">
                          <a16:creationId xmlns:a16="http://schemas.microsoft.com/office/drawing/2014/main" id="{B0E45CC2-2812-4A89-9D86-275CEF621D66}"/>
                        </a:ext>
                      </a:extLst>
                    </p:cNvPr>
                    <p:cNvSpPr/>
                    <p:nvPr/>
                  </p:nvSpPr>
                  <p:spPr>
                    <a:xfrm>
                      <a:off x="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7" name="Rectangle 136">
                      <a:extLst>
                        <a:ext uri="{FF2B5EF4-FFF2-40B4-BE49-F238E27FC236}">
                          <a16:creationId xmlns:a16="http://schemas.microsoft.com/office/drawing/2014/main" id="{29390F7C-C587-4E8D-A87C-8B5A7AB42C56}"/>
                        </a:ext>
                      </a:extLst>
                    </p:cNvPr>
                    <p:cNvSpPr/>
                    <p:nvPr/>
                  </p:nvSpPr>
                  <p:spPr>
                    <a:xfrm>
                      <a:off x="20574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8" name="Rectangle 137">
                      <a:extLst>
                        <a:ext uri="{FF2B5EF4-FFF2-40B4-BE49-F238E27FC236}">
                          <a16:creationId xmlns:a16="http://schemas.microsoft.com/office/drawing/2014/main" id="{589A1146-A8D4-4305-B997-C447DAB0F802}"/>
                        </a:ext>
                      </a:extLst>
                    </p:cNvPr>
                    <p:cNvSpPr/>
                    <p:nvPr/>
                  </p:nvSpPr>
                  <p:spPr>
                    <a:xfrm>
                      <a:off x="411480" y="0"/>
                      <a:ext cx="87630" cy="1611630"/>
                    </a:xfrm>
                    <a:prstGeom prst="rect">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cxnSp>
              <p:nvCxnSpPr>
                <p:cNvPr id="122" name="Straight Connector 121">
                  <a:extLst>
                    <a:ext uri="{FF2B5EF4-FFF2-40B4-BE49-F238E27FC236}">
                      <a16:creationId xmlns:a16="http://schemas.microsoft.com/office/drawing/2014/main" id="{1365C671-220D-4439-B2AF-F7C53FCB42C8}"/>
                    </a:ext>
                  </a:extLst>
                </p:cNvPr>
                <p:cNvCxnSpPr/>
                <p:nvPr/>
              </p:nvCxnSpPr>
              <p:spPr>
                <a:xfrm flipV="1">
                  <a:off x="0" y="510540"/>
                  <a:ext cx="495300" cy="3810"/>
                </a:xfrm>
                <a:prstGeom prst="line">
                  <a:avLst/>
                </a:prstGeom>
                <a:noFill/>
                <a:ln w="25400" cap="flat" cmpd="sng" algn="ctr">
                  <a:solidFill>
                    <a:sysClr val="windowText" lastClr="000000"/>
                  </a:solidFill>
                  <a:prstDash val="solid"/>
                  <a:miter lim="800000"/>
                </a:ln>
                <a:effectLst/>
              </p:spPr>
            </p:cxnSp>
            <p:cxnSp>
              <p:nvCxnSpPr>
                <p:cNvPr id="123" name="Straight Connector 122">
                  <a:extLst>
                    <a:ext uri="{FF2B5EF4-FFF2-40B4-BE49-F238E27FC236}">
                      <a16:creationId xmlns:a16="http://schemas.microsoft.com/office/drawing/2014/main" id="{C7415C70-A75F-4F0D-90A6-5152258F3A61}"/>
                    </a:ext>
                  </a:extLst>
                </p:cNvPr>
                <p:cNvCxnSpPr/>
                <p:nvPr/>
              </p:nvCxnSpPr>
              <p:spPr>
                <a:xfrm flipV="1">
                  <a:off x="2236470" y="510540"/>
                  <a:ext cx="495300" cy="3810"/>
                </a:xfrm>
                <a:prstGeom prst="line">
                  <a:avLst/>
                </a:prstGeom>
                <a:noFill/>
                <a:ln w="25400" cap="flat" cmpd="sng" algn="ctr">
                  <a:solidFill>
                    <a:sysClr val="windowText" lastClr="000000"/>
                  </a:solidFill>
                  <a:prstDash val="solid"/>
                  <a:miter lim="800000"/>
                </a:ln>
                <a:effectLst/>
              </p:spPr>
            </p:cxnSp>
            <p:cxnSp>
              <p:nvCxnSpPr>
                <p:cNvPr id="124" name="Straight Connector 123">
                  <a:extLst>
                    <a:ext uri="{FF2B5EF4-FFF2-40B4-BE49-F238E27FC236}">
                      <a16:creationId xmlns:a16="http://schemas.microsoft.com/office/drawing/2014/main" id="{37091979-80A7-47FC-B4DB-5D984803764F}"/>
                    </a:ext>
                  </a:extLst>
                </p:cNvPr>
                <p:cNvCxnSpPr/>
                <p:nvPr/>
              </p:nvCxnSpPr>
              <p:spPr>
                <a:xfrm>
                  <a:off x="492442" y="502920"/>
                  <a:ext cx="94298" cy="113348"/>
                </a:xfrm>
                <a:prstGeom prst="line">
                  <a:avLst/>
                </a:prstGeom>
                <a:noFill/>
                <a:ln w="25400" cap="flat" cmpd="sng" algn="ctr">
                  <a:solidFill>
                    <a:sysClr val="windowText" lastClr="000000"/>
                  </a:solidFill>
                  <a:prstDash val="solid"/>
                  <a:miter lim="800000"/>
                </a:ln>
                <a:effectLst/>
              </p:spPr>
            </p:cxnSp>
            <p:cxnSp>
              <p:nvCxnSpPr>
                <p:cNvPr id="125" name="Straight Connector 124">
                  <a:extLst>
                    <a:ext uri="{FF2B5EF4-FFF2-40B4-BE49-F238E27FC236}">
                      <a16:creationId xmlns:a16="http://schemas.microsoft.com/office/drawing/2014/main" id="{DA9F2407-C52D-4C28-A9A4-2362A9A4BE91}"/>
                    </a:ext>
                  </a:extLst>
                </p:cNvPr>
                <p:cNvCxnSpPr/>
                <p:nvPr/>
              </p:nvCxnSpPr>
              <p:spPr>
                <a:xfrm>
                  <a:off x="580072" y="614362"/>
                  <a:ext cx="137160" cy="952"/>
                </a:xfrm>
                <a:prstGeom prst="line">
                  <a:avLst/>
                </a:prstGeom>
                <a:noFill/>
                <a:ln w="25400" cap="flat" cmpd="sng" algn="ctr">
                  <a:solidFill>
                    <a:sysClr val="windowText" lastClr="000000"/>
                  </a:solidFill>
                  <a:prstDash val="solid"/>
                  <a:miter lim="800000"/>
                </a:ln>
                <a:effectLst/>
              </p:spPr>
            </p:cxnSp>
            <p:cxnSp>
              <p:nvCxnSpPr>
                <p:cNvPr id="126" name="Straight Connector 125">
                  <a:extLst>
                    <a:ext uri="{FF2B5EF4-FFF2-40B4-BE49-F238E27FC236}">
                      <a16:creationId xmlns:a16="http://schemas.microsoft.com/office/drawing/2014/main" id="{EEF93DFE-5163-4D6B-B6B6-9CF0A38872DD}"/>
                    </a:ext>
                  </a:extLst>
                </p:cNvPr>
                <p:cNvCxnSpPr/>
                <p:nvPr/>
              </p:nvCxnSpPr>
              <p:spPr>
                <a:xfrm>
                  <a:off x="791527" y="715328"/>
                  <a:ext cx="127635" cy="0"/>
                </a:xfrm>
                <a:prstGeom prst="line">
                  <a:avLst/>
                </a:prstGeom>
                <a:noFill/>
                <a:ln w="25400" cap="flat" cmpd="sng" algn="ctr">
                  <a:solidFill>
                    <a:sysClr val="windowText" lastClr="000000"/>
                  </a:solidFill>
                  <a:prstDash val="solid"/>
                  <a:miter lim="800000"/>
                </a:ln>
                <a:effectLst/>
              </p:spPr>
            </p:cxnSp>
            <p:cxnSp>
              <p:nvCxnSpPr>
                <p:cNvPr id="127" name="Straight Connector 126">
                  <a:extLst>
                    <a:ext uri="{FF2B5EF4-FFF2-40B4-BE49-F238E27FC236}">
                      <a16:creationId xmlns:a16="http://schemas.microsoft.com/office/drawing/2014/main" id="{E9BBC5AB-9BC7-45B1-AE5A-EDB28E664C1E}"/>
                    </a:ext>
                  </a:extLst>
                </p:cNvPr>
                <p:cNvCxnSpPr/>
                <p:nvPr/>
              </p:nvCxnSpPr>
              <p:spPr>
                <a:xfrm>
                  <a:off x="991552" y="818113"/>
                  <a:ext cx="125730" cy="0"/>
                </a:xfrm>
                <a:prstGeom prst="line">
                  <a:avLst/>
                </a:prstGeom>
                <a:noFill/>
                <a:ln w="25400" cap="flat" cmpd="sng" algn="ctr">
                  <a:solidFill>
                    <a:sysClr val="windowText" lastClr="000000"/>
                  </a:solidFill>
                  <a:prstDash val="solid"/>
                  <a:miter lim="800000"/>
                </a:ln>
                <a:effectLst/>
              </p:spPr>
            </p:cxnSp>
            <p:cxnSp>
              <p:nvCxnSpPr>
                <p:cNvPr id="128" name="Straight Connector 127">
                  <a:extLst>
                    <a:ext uri="{FF2B5EF4-FFF2-40B4-BE49-F238E27FC236}">
                      <a16:creationId xmlns:a16="http://schemas.microsoft.com/office/drawing/2014/main" id="{807D240F-FE95-42A7-BBE0-2AC0FBFBA1BF}"/>
                    </a:ext>
                  </a:extLst>
                </p:cNvPr>
                <p:cNvCxnSpPr/>
                <p:nvPr/>
              </p:nvCxnSpPr>
              <p:spPr>
                <a:xfrm flipV="1">
                  <a:off x="1403985" y="912822"/>
                  <a:ext cx="121920" cy="1904"/>
                </a:xfrm>
                <a:prstGeom prst="line">
                  <a:avLst/>
                </a:prstGeom>
                <a:noFill/>
                <a:ln w="25400" cap="flat" cmpd="sng" algn="ctr">
                  <a:solidFill>
                    <a:sysClr val="windowText" lastClr="000000"/>
                  </a:solidFill>
                  <a:prstDash val="solid"/>
                  <a:miter lim="800000"/>
                </a:ln>
                <a:effectLst/>
              </p:spPr>
            </p:cxnSp>
            <p:cxnSp>
              <p:nvCxnSpPr>
                <p:cNvPr id="129" name="Straight Connector 128">
                  <a:extLst>
                    <a:ext uri="{FF2B5EF4-FFF2-40B4-BE49-F238E27FC236}">
                      <a16:creationId xmlns:a16="http://schemas.microsoft.com/office/drawing/2014/main" id="{A6BE29C2-9FD5-4202-8DD9-B171ACFA8493}"/>
                    </a:ext>
                  </a:extLst>
                </p:cNvPr>
                <p:cNvCxnSpPr/>
                <p:nvPr/>
              </p:nvCxnSpPr>
              <p:spPr>
                <a:xfrm flipV="1">
                  <a:off x="1817370" y="724535"/>
                  <a:ext cx="120015" cy="953"/>
                </a:xfrm>
                <a:prstGeom prst="line">
                  <a:avLst/>
                </a:prstGeom>
                <a:noFill/>
                <a:ln w="25400" cap="flat" cmpd="sng" algn="ctr">
                  <a:solidFill>
                    <a:sysClr val="windowText" lastClr="000000"/>
                  </a:solidFill>
                  <a:prstDash val="solid"/>
                  <a:miter lim="800000"/>
                </a:ln>
                <a:effectLst/>
              </p:spPr>
            </p:cxnSp>
            <p:cxnSp>
              <p:nvCxnSpPr>
                <p:cNvPr id="130" name="Straight Connector 129">
                  <a:extLst>
                    <a:ext uri="{FF2B5EF4-FFF2-40B4-BE49-F238E27FC236}">
                      <a16:creationId xmlns:a16="http://schemas.microsoft.com/office/drawing/2014/main" id="{33D9D495-9CA6-4CA0-9941-7F99C52CFC96}"/>
                    </a:ext>
                  </a:extLst>
                </p:cNvPr>
                <p:cNvCxnSpPr/>
                <p:nvPr/>
              </p:nvCxnSpPr>
              <p:spPr>
                <a:xfrm>
                  <a:off x="1200150" y="913774"/>
                  <a:ext cx="137160" cy="952"/>
                </a:xfrm>
                <a:prstGeom prst="line">
                  <a:avLst/>
                </a:prstGeom>
                <a:noFill/>
                <a:ln w="25400" cap="flat" cmpd="sng" algn="ctr">
                  <a:solidFill>
                    <a:sysClr val="windowText" lastClr="000000"/>
                  </a:solidFill>
                  <a:prstDash val="solid"/>
                  <a:miter lim="800000"/>
                </a:ln>
                <a:effectLst/>
              </p:spPr>
            </p:cxnSp>
            <p:cxnSp>
              <p:nvCxnSpPr>
                <p:cNvPr id="131" name="Straight Connector 130">
                  <a:extLst>
                    <a:ext uri="{FF2B5EF4-FFF2-40B4-BE49-F238E27FC236}">
                      <a16:creationId xmlns:a16="http://schemas.microsoft.com/office/drawing/2014/main" id="{2F2F4551-12E8-481F-B100-8699627451E0}"/>
                    </a:ext>
                  </a:extLst>
                </p:cNvPr>
                <p:cNvCxnSpPr/>
                <p:nvPr/>
              </p:nvCxnSpPr>
              <p:spPr>
                <a:xfrm>
                  <a:off x="1600200" y="820103"/>
                  <a:ext cx="137160" cy="952"/>
                </a:xfrm>
                <a:prstGeom prst="line">
                  <a:avLst/>
                </a:prstGeom>
                <a:noFill/>
                <a:ln w="25400" cap="flat" cmpd="sng" algn="ctr">
                  <a:solidFill>
                    <a:sysClr val="windowText" lastClr="000000"/>
                  </a:solidFill>
                  <a:prstDash val="solid"/>
                  <a:miter lim="800000"/>
                </a:ln>
                <a:effectLst/>
              </p:spPr>
            </p:cxnSp>
            <p:cxnSp>
              <p:nvCxnSpPr>
                <p:cNvPr id="132" name="Straight Connector 131">
                  <a:extLst>
                    <a:ext uri="{FF2B5EF4-FFF2-40B4-BE49-F238E27FC236}">
                      <a16:creationId xmlns:a16="http://schemas.microsoft.com/office/drawing/2014/main" id="{2A286C25-EFCF-470F-95BA-1B05E9B78A06}"/>
                    </a:ext>
                  </a:extLst>
                </p:cNvPr>
                <p:cNvCxnSpPr/>
                <p:nvPr/>
              </p:nvCxnSpPr>
              <p:spPr>
                <a:xfrm flipV="1">
                  <a:off x="2018347" y="632460"/>
                  <a:ext cx="132715" cy="1"/>
                </a:xfrm>
                <a:prstGeom prst="line">
                  <a:avLst/>
                </a:prstGeom>
                <a:noFill/>
                <a:ln w="25400" cap="flat" cmpd="sng" algn="ctr">
                  <a:solidFill>
                    <a:sysClr val="windowText" lastClr="000000"/>
                  </a:solidFill>
                  <a:prstDash val="solid"/>
                  <a:miter lim="800000"/>
                </a:ln>
                <a:effectLst/>
              </p:spPr>
            </p:cxnSp>
          </p:grpSp>
          <p:cxnSp>
            <p:nvCxnSpPr>
              <p:cNvPr id="119" name="Straight Connector 118">
                <a:extLst>
                  <a:ext uri="{FF2B5EF4-FFF2-40B4-BE49-F238E27FC236}">
                    <a16:creationId xmlns:a16="http://schemas.microsoft.com/office/drawing/2014/main" id="{383A0624-7D6B-41CB-A7FB-117F6AA6BBD3}"/>
                  </a:ext>
                </a:extLst>
              </p:cNvPr>
              <p:cNvCxnSpPr/>
              <p:nvPr/>
            </p:nvCxnSpPr>
            <p:spPr>
              <a:xfrm>
                <a:off x="1318263" y="906780"/>
                <a:ext cx="51620" cy="55245"/>
              </a:xfrm>
              <a:prstGeom prst="line">
                <a:avLst/>
              </a:prstGeom>
              <a:noFill/>
              <a:ln w="25400" cap="flat" cmpd="sng" algn="ctr">
                <a:solidFill>
                  <a:sysClr val="windowText" lastClr="000000"/>
                </a:solidFill>
                <a:prstDash val="solid"/>
                <a:miter lim="800000"/>
              </a:ln>
              <a:effectLst/>
            </p:spPr>
          </p:cxnSp>
        </p:grpSp>
        <p:cxnSp>
          <p:nvCxnSpPr>
            <p:cNvPr id="110" name="Straight Connector 109">
              <a:extLst>
                <a:ext uri="{FF2B5EF4-FFF2-40B4-BE49-F238E27FC236}">
                  <a16:creationId xmlns:a16="http://schemas.microsoft.com/office/drawing/2014/main" id="{3F7F5DD2-B017-45CF-B2F3-658B6C0F1C60}"/>
                </a:ext>
              </a:extLst>
            </p:cNvPr>
            <p:cNvCxnSpPr/>
            <p:nvPr/>
          </p:nvCxnSpPr>
          <p:spPr>
            <a:xfrm>
              <a:off x="704850" y="613410"/>
              <a:ext cx="94298" cy="113348"/>
            </a:xfrm>
            <a:prstGeom prst="line">
              <a:avLst/>
            </a:prstGeom>
            <a:noFill/>
            <a:ln w="25400" cap="flat" cmpd="sng" algn="ctr">
              <a:solidFill>
                <a:sysClr val="windowText" lastClr="000000"/>
              </a:solidFill>
              <a:prstDash val="solid"/>
              <a:miter lim="800000"/>
            </a:ln>
            <a:effectLst/>
          </p:spPr>
        </p:cxnSp>
        <p:cxnSp>
          <p:nvCxnSpPr>
            <p:cNvPr id="111" name="Straight Connector 110">
              <a:extLst>
                <a:ext uri="{FF2B5EF4-FFF2-40B4-BE49-F238E27FC236}">
                  <a16:creationId xmlns:a16="http://schemas.microsoft.com/office/drawing/2014/main" id="{22841E01-9E69-4159-890F-28AC70D7CED7}"/>
                </a:ext>
              </a:extLst>
            </p:cNvPr>
            <p:cNvCxnSpPr/>
            <p:nvPr/>
          </p:nvCxnSpPr>
          <p:spPr>
            <a:xfrm>
              <a:off x="910590" y="716280"/>
              <a:ext cx="94298" cy="113348"/>
            </a:xfrm>
            <a:prstGeom prst="line">
              <a:avLst/>
            </a:prstGeom>
            <a:noFill/>
            <a:ln w="25400" cap="flat" cmpd="sng" algn="ctr">
              <a:solidFill>
                <a:sysClr val="windowText" lastClr="000000"/>
              </a:solidFill>
              <a:prstDash val="solid"/>
              <a:miter lim="800000"/>
            </a:ln>
            <a:effectLst/>
          </p:spPr>
        </p:cxnSp>
        <p:cxnSp>
          <p:nvCxnSpPr>
            <p:cNvPr id="112" name="Straight Connector 111">
              <a:extLst>
                <a:ext uri="{FF2B5EF4-FFF2-40B4-BE49-F238E27FC236}">
                  <a16:creationId xmlns:a16="http://schemas.microsoft.com/office/drawing/2014/main" id="{B8C13089-EF6F-4369-AB88-BD3C3D7C9F4B}"/>
                </a:ext>
              </a:extLst>
            </p:cNvPr>
            <p:cNvCxnSpPr/>
            <p:nvPr/>
          </p:nvCxnSpPr>
          <p:spPr>
            <a:xfrm>
              <a:off x="1116330" y="819150"/>
              <a:ext cx="94298" cy="113348"/>
            </a:xfrm>
            <a:prstGeom prst="line">
              <a:avLst/>
            </a:prstGeom>
            <a:noFill/>
            <a:ln w="25400" cap="flat" cmpd="sng" algn="ctr">
              <a:solidFill>
                <a:sysClr val="windowText" lastClr="000000"/>
              </a:solidFill>
              <a:prstDash val="solid"/>
              <a:miter lim="800000"/>
            </a:ln>
            <a:effectLst/>
          </p:spPr>
        </p:cxnSp>
        <p:cxnSp>
          <p:nvCxnSpPr>
            <p:cNvPr id="113" name="Straight Connector 112">
              <a:extLst>
                <a:ext uri="{FF2B5EF4-FFF2-40B4-BE49-F238E27FC236}">
                  <a16:creationId xmlns:a16="http://schemas.microsoft.com/office/drawing/2014/main" id="{98CA4118-3ADE-4727-8925-EAC7CDA0DA19}"/>
                </a:ext>
              </a:extLst>
            </p:cNvPr>
            <p:cNvCxnSpPr/>
            <p:nvPr/>
          </p:nvCxnSpPr>
          <p:spPr>
            <a:xfrm flipV="1">
              <a:off x="1367790" y="910590"/>
              <a:ext cx="45720" cy="43815"/>
            </a:xfrm>
            <a:prstGeom prst="line">
              <a:avLst/>
            </a:prstGeom>
            <a:noFill/>
            <a:ln w="25400" cap="flat" cmpd="sng" algn="ctr">
              <a:solidFill>
                <a:sysClr val="windowText" lastClr="000000"/>
              </a:solidFill>
              <a:prstDash val="solid"/>
              <a:miter lim="800000"/>
            </a:ln>
            <a:effectLst/>
          </p:spPr>
        </p:cxnSp>
        <p:cxnSp>
          <p:nvCxnSpPr>
            <p:cNvPr id="114" name="Straight Connector 113">
              <a:extLst>
                <a:ext uri="{FF2B5EF4-FFF2-40B4-BE49-F238E27FC236}">
                  <a16:creationId xmlns:a16="http://schemas.microsoft.com/office/drawing/2014/main" id="{D32BBD39-CA98-4E13-83A0-914D528B8734}"/>
                </a:ext>
              </a:extLst>
            </p:cNvPr>
            <p:cNvCxnSpPr/>
            <p:nvPr/>
          </p:nvCxnSpPr>
          <p:spPr>
            <a:xfrm flipH="1">
              <a:off x="1527810" y="819150"/>
              <a:ext cx="82550" cy="100012"/>
            </a:xfrm>
            <a:prstGeom prst="line">
              <a:avLst/>
            </a:prstGeom>
            <a:noFill/>
            <a:ln w="25400" cap="flat" cmpd="sng" algn="ctr">
              <a:solidFill>
                <a:sysClr val="windowText" lastClr="000000"/>
              </a:solidFill>
              <a:prstDash val="solid"/>
              <a:miter lim="800000"/>
            </a:ln>
            <a:effectLst/>
          </p:spPr>
        </p:cxnSp>
        <p:cxnSp>
          <p:nvCxnSpPr>
            <p:cNvPr id="115" name="Straight Connector 114">
              <a:extLst>
                <a:ext uri="{FF2B5EF4-FFF2-40B4-BE49-F238E27FC236}">
                  <a16:creationId xmlns:a16="http://schemas.microsoft.com/office/drawing/2014/main" id="{86CBC962-44BA-44A6-AE30-CAC9E53AA113}"/>
                </a:ext>
              </a:extLst>
            </p:cNvPr>
            <p:cNvCxnSpPr/>
            <p:nvPr/>
          </p:nvCxnSpPr>
          <p:spPr>
            <a:xfrm flipH="1">
              <a:off x="1737360" y="727710"/>
              <a:ext cx="82550" cy="100012"/>
            </a:xfrm>
            <a:prstGeom prst="line">
              <a:avLst/>
            </a:prstGeom>
            <a:noFill/>
            <a:ln w="25400" cap="flat" cmpd="sng" algn="ctr">
              <a:solidFill>
                <a:sysClr val="windowText" lastClr="000000"/>
              </a:solidFill>
              <a:prstDash val="solid"/>
              <a:miter lim="800000"/>
            </a:ln>
            <a:effectLst/>
          </p:spPr>
        </p:cxnSp>
        <p:cxnSp>
          <p:nvCxnSpPr>
            <p:cNvPr id="116" name="Straight Connector 115">
              <a:extLst>
                <a:ext uri="{FF2B5EF4-FFF2-40B4-BE49-F238E27FC236}">
                  <a16:creationId xmlns:a16="http://schemas.microsoft.com/office/drawing/2014/main" id="{2B38BBD9-9EB0-4CFA-8474-070E220DFC0E}"/>
                </a:ext>
              </a:extLst>
            </p:cNvPr>
            <p:cNvCxnSpPr/>
            <p:nvPr/>
          </p:nvCxnSpPr>
          <p:spPr>
            <a:xfrm flipH="1">
              <a:off x="1939290" y="628650"/>
              <a:ext cx="87312" cy="98107"/>
            </a:xfrm>
            <a:prstGeom prst="line">
              <a:avLst/>
            </a:prstGeom>
            <a:noFill/>
            <a:ln w="25400" cap="flat" cmpd="sng" algn="ctr">
              <a:solidFill>
                <a:sysClr val="windowText" lastClr="000000"/>
              </a:solidFill>
              <a:prstDash val="solid"/>
              <a:miter lim="800000"/>
            </a:ln>
            <a:effectLst/>
          </p:spPr>
        </p:cxnSp>
        <p:cxnSp>
          <p:nvCxnSpPr>
            <p:cNvPr id="117" name="Straight Connector 116">
              <a:extLst>
                <a:ext uri="{FF2B5EF4-FFF2-40B4-BE49-F238E27FC236}">
                  <a16:creationId xmlns:a16="http://schemas.microsoft.com/office/drawing/2014/main" id="{8A0A14F7-CF46-4B69-843E-7285E52301DF}"/>
                </a:ext>
              </a:extLst>
            </p:cNvPr>
            <p:cNvCxnSpPr/>
            <p:nvPr/>
          </p:nvCxnSpPr>
          <p:spPr>
            <a:xfrm flipH="1">
              <a:off x="2148840" y="518160"/>
              <a:ext cx="94615" cy="113983"/>
            </a:xfrm>
            <a:prstGeom prst="line">
              <a:avLst/>
            </a:prstGeom>
            <a:noFill/>
            <a:ln w="25400" cap="flat" cmpd="sng" algn="ctr">
              <a:solidFill>
                <a:sysClr val="windowText" lastClr="000000"/>
              </a:solidFill>
              <a:prstDash val="solid"/>
              <a:miter lim="800000"/>
            </a:ln>
            <a:effectLst/>
          </p:spPr>
        </p:cxnSp>
      </p:grpSp>
      <p:sp>
        <p:nvSpPr>
          <p:cNvPr id="145" name="TextBox 144">
            <a:extLst>
              <a:ext uri="{FF2B5EF4-FFF2-40B4-BE49-F238E27FC236}">
                <a16:creationId xmlns:a16="http://schemas.microsoft.com/office/drawing/2014/main" id="{242D7DE5-C40F-4E47-85E8-A7C392767164}"/>
              </a:ext>
            </a:extLst>
          </p:cNvPr>
          <p:cNvSpPr txBox="1"/>
          <p:nvPr/>
        </p:nvSpPr>
        <p:spPr>
          <a:xfrm>
            <a:off x="4230889" y="5380270"/>
            <a:ext cx="2429698" cy="1200329"/>
          </a:xfrm>
          <a:prstGeom prst="rect">
            <a:avLst/>
          </a:prstGeom>
          <a:noFill/>
        </p:spPr>
        <p:txBody>
          <a:bodyPr wrap="square" rtlCol="0">
            <a:spAutoFit/>
          </a:bodyPr>
          <a:lstStyle/>
          <a:p>
            <a:r>
              <a:rPr lang="en-US" dirty="0">
                <a:latin typeface="Trebuchet MS" panose="020B0603020202020204" pitchFamily="34" charset="0"/>
              </a:rPr>
              <a:t>Very fast ramp, complete coupling, loss is “hysteretic-like” one fat filament</a:t>
            </a:r>
          </a:p>
        </p:txBody>
      </p:sp>
      <p:sp>
        <p:nvSpPr>
          <p:cNvPr id="3" name="TextBox 2">
            <a:extLst>
              <a:ext uri="{FF2B5EF4-FFF2-40B4-BE49-F238E27FC236}">
                <a16:creationId xmlns:a16="http://schemas.microsoft.com/office/drawing/2014/main" id="{FA461115-AF09-D3FE-DE7F-11EE26AD32A1}"/>
              </a:ext>
            </a:extLst>
          </p:cNvPr>
          <p:cNvSpPr txBox="1"/>
          <p:nvPr/>
        </p:nvSpPr>
        <p:spPr>
          <a:xfrm>
            <a:off x="90885" y="1605113"/>
            <a:ext cx="4788532" cy="400110"/>
          </a:xfrm>
          <a:prstGeom prst="rect">
            <a:avLst/>
          </a:prstGeom>
          <a:noFill/>
        </p:spPr>
        <p:txBody>
          <a:bodyPr wrap="square" rtlCol="0">
            <a:spAutoFit/>
          </a:bodyPr>
          <a:lstStyle/>
          <a:p>
            <a:r>
              <a:rPr lang="en-US" sz="2000" dirty="0">
                <a:latin typeface="Trebuchet MS" panose="020B0603020202020204" pitchFamily="34" charset="0"/>
              </a:rPr>
              <a:t>Let’s reminder ourselves what fc1 is</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6E7594B-00CF-0C29-6B6B-701D8617CB8A}"/>
                  </a:ext>
                </a:extLst>
              </p:cNvPr>
              <p:cNvSpPr txBox="1"/>
              <p:nvPr/>
            </p:nvSpPr>
            <p:spPr>
              <a:xfrm>
                <a:off x="-48199" y="2667508"/>
                <a:ext cx="2952261" cy="6838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836967"/>
                              </a:solidFill>
                              <a:latin typeface="Cambria Math" panose="02040503050406030204" pitchFamily="18" charset="0"/>
                            </a:rPr>
                          </m:ctrlPr>
                        </m:sSubPr>
                        <m:e>
                          <m:r>
                            <a:rPr lang="en-US" sz="1600" b="0" i="1" smtClean="0">
                              <a:solidFill>
                                <a:srgbClr val="836967"/>
                              </a:solidFill>
                              <a:latin typeface="Cambria Math" panose="02040503050406030204" pitchFamily="18" charset="0"/>
                            </a:rPr>
                            <m:t>𝑄</m:t>
                          </m:r>
                        </m:e>
                        <m:sub>
                          <m:r>
                            <a:rPr lang="en-US" sz="1600" i="1">
                              <a:latin typeface="Cambria Math" panose="02040503050406030204" pitchFamily="18" charset="0"/>
                            </a:rPr>
                            <m:t>𝑐𝑜𝑢𝑝</m:t>
                          </m:r>
                        </m:sub>
                      </m:sSub>
                      <m:r>
                        <a:rPr lang="en-US" sz="1600" i="0">
                          <a:latin typeface="Cambria Math" panose="02040503050406030204" pitchFamily="18" charset="0"/>
                        </a:rPr>
                        <m:t>= </m:t>
                      </m:r>
                      <m:f>
                        <m:fPr>
                          <m:ctrlPr>
                            <a:rPr lang="en-US" sz="1600" i="1">
                              <a:solidFill>
                                <a:srgbClr val="836967"/>
                              </a:solidFill>
                              <a:latin typeface="Cambria Math" panose="02040503050406030204" pitchFamily="18" charset="0"/>
                            </a:rPr>
                          </m:ctrlPr>
                        </m:fPr>
                        <m:num>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𝐵</m:t>
                              </m:r>
                            </m:e>
                            <m:sub>
                              <m:r>
                                <a:rPr lang="en-US" sz="1600" i="0">
                                  <a:latin typeface="Cambria Math" panose="02040503050406030204" pitchFamily="18" charset="0"/>
                                </a:rPr>
                                <m:t>0</m:t>
                              </m:r>
                            </m:sub>
                            <m:sup>
                              <m:r>
                                <a:rPr lang="en-US" sz="1600" i="0">
                                  <a:latin typeface="Cambria Math" panose="02040503050406030204" pitchFamily="18" charset="0"/>
                                </a:rPr>
                                <m:t>2</m:t>
                              </m:r>
                            </m:sup>
                          </m:sSubSup>
                          <m:r>
                            <a:rPr lang="en-US" sz="1600" b="0" i="1" smtClean="0">
                              <a:solidFill>
                                <a:srgbClr val="836967"/>
                              </a:solidFill>
                              <a:latin typeface="Cambria Math" panose="02040503050406030204" pitchFamily="18" charset="0"/>
                            </a:rPr>
                            <m:t>𝑓</m:t>
                          </m:r>
                          <m:sSubSup>
                            <m:sSubSupPr>
                              <m:ctrlPr>
                                <a:rPr lang="en-US" sz="1600" i="1">
                                  <a:solidFill>
                                    <a:srgbClr val="836967"/>
                                  </a:solidFill>
                                  <a:latin typeface="Cambria Math" panose="02040503050406030204" pitchFamily="18" charset="0"/>
                                </a:rPr>
                              </m:ctrlPr>
                            </m:sSubSupPr>
                            <m:e>
                              <m:r>
                                <a:rPr lang="en-US" sz="1600" i="1">
                                  <a:latin typeface="Cambria Math" panose="02040503050406030204" pitchFamily="18" charset="0"/>
                                </a:rPr>
                                <m:t>𝐿</m:t>
                              </m:r>
                            </m:e>
                            <m:sub>
                              <m:r>
                                <a:rPr lang="en-US" sz="1600" i="1">
                                  <a:latin typeface="Cambria Math" panose="02040503050406030204" pitchFamily="18" charset="0"/>
                                </a:rPr>
                                <m:t>𝑝</m:t>
                              </m:r>
                            </m:sub>
                            <m:sup>
                              <m:r>
                                <a:rPr lang="en-US" sz="1600" i="0">
                                  <a:latin typeface="Cambria Math" panose="02040503050406030204" pitchFamily="18" charset="0"/>
                                </a:rPr>
                                <m:t>2</m:t>
                              </m:r>
                            </m:sup>
                          </m:sSubSup>
                        </m:num>
                        <m:den>
                          <m:r>
                            <a:rPr lang="en-US" sz="1600" i="0">
                              <a:latin typeface="Cambria Math" panose="02040503050406030204" pitchFamily="18" charset="0"/>
                            </a:rPr>
                            <m:t>2</m:t>
                          </m:r>
                          <m:sSub>
                            <m:sSubPr>
                              <m:ctrlPr>
                                <a:rPr lang="en-US" sz="1600" i="1">
                                  <a:solidFill>
                                    <a:srgbClr val="836967"/>
                                  </a:solidFill>
                                  <a:latin typeface="Cambria Math" panose="02040503050406030204" pitchFamily="18" charset="0"/>
                                </a:rPr>
                              </m:ctrlPr>
                            </m:sSubPr>
                            <m:e>
                              <m:r>
                                <a:rPr lang="en-US" sz="1600" i="1">
                                  <a:latin typeface="Cambria Math" panose="02040503050406030204" pitchFamily="18" charset="0"/>
                                </a:rPr>
                                <m:t>𝜌</m:t>
                              </m:r>
                            </m:e>
                            <m:sub>
                              <m:r>
                                <a:rPr lang="en-US" sz="1600" i="1">
                                  <a:latin typeface="Cambria Math" panose="02040503050406030204" pitchFamily="18" charset="0"/>
                                </a:rPr>
                                <m:t>𝑚</m:t>
                              </m:r>
                              <m:r>
                                <a:rPr lang="en-US" sz="1600" i="0">
                                  <a:latin typeface="Cambria Math" panose="02040503050406030204" pitchFamily="18" charset="0"/>
                                </a:rPr>
                                <m:t>,</m:t>
                              </m:r>
                              <m:r>
                                <a:rPr lang="en-US" sz="1600" i="1">
                                  <a:latin typeface="Cambria Math" panose="02040503050406030204" pitchFamily="18" charset="0"/>
                                </a:rPr>
                                <m:t>𝑒𝑓𝑓</m:t>
                              </m:r>
                            </m:sub>
                          </m:sSub>
                        </m:den>
                      </m:f>
                      <m:f>
                        <m:fPr>
                          <m:ctrlPr>
                            <a:rPr lang="en-US" sz="1600" i="1">
                              <a:solidFill>
                                <a:srgbClr val="836967"/>
                              </a:solidFill>
                              <a:latin typeface="Cambria Math" panose="02040503050406030204" pitchFamily="18" charset="0"/>
                            </a:rPr>
                          </m:ctrlPr>
                        </m:fPr>
                        <m:num>
                          <m:r>
                            <a:rPr lang="en-US" sz="1600" i="0">
                              <a:latin typeface="Cambria Math" panose="02040503050406030204" pitchFamily="18" charset="0"/>
                            </a:rPr>
                            <m:t>1</m:t>
                          </m:r>
                        </m:num>
                        <m:den>
                          <m:d>
                            <m:dPr>
                              <m:ctrlPr>
                                <a:rPr lang="en-US" sz="1600" i="1">
                                  <a:solidFill>
                                    <a:srgbClr val="836967"/>
                                  </a:solidFill>
                                  <a:latin typeface="Cambria Math" panose="02040503050406030204" pitchFamily="18" charset="0"/>
                                </a:rPr>
                              </m:ctrlPr>
                            </m:dPr>
                            <m:e>
                              <m:r>
                                <a:rPr lang="en-US" sz="1600" i="0">
                                  <a:latin typeface="Cambria Math" panose="02040503050406030204" pitchFamily="18" charset="0"/>
                                </a:rPr>
                                <m:t>1+</m:t>
                              </m:r>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𝜔</m:t>
                                  </m:r>
                                </m:e>
                                <m:sup>
                                  <m:r>
                                    <a:rPr lang="en-US" sz="1600" i="0">
                                      <a:latin typeface="Cambria Math" panose="02040503050406030204" pitchFamily="18" charset="0"/>
                                    </a:rPr>
                                    <m:t>2</m:t>
                                  </m:r>
                                </m:sup>
                              </m:sSup>
                              <m:sSup>
                                <m:sSupPr>
                                  <m:ctrlPr>
                                    <a:rPr lang="en-US" sz="1600" i="1">
                                      <a:solidFill>
                                        <a:srgbClr val="836967"/>
                                      </a:solidFill>
                                      <a:latin typeface="Cambria Math" panose="02040503050406030204" pitchFamily="18" charset="0"/>
                                    </a:rPr>
                                  </m:ctrlPr>
                                </m:sSupPr>
                                <m:e>
                                  <m:r>
                                    <a:rPr lang="en-US" sz="1600" i="1">
                                      <a:latin typeface="Cambria Math" panose="02040503050406030204" pitchFamily="18" charset="0"/>
                                    </a:rPr>
                                    <m:t>𝜏</m:t>
                                  </m:r>
                                </m:e>
                                <m:sup>
                                  <m:r>
                                    <a:rPr lang="en-US" sz="1600" i="0">
                                      <a:latin typeface="Cambria Math" panose="02040503050406030204" pitchFamily="18" charset="0"/>
                                    </a:rPr>
                                    <m:t>2</m:t>
                                  </m:r>
                                </m:sup>
                              </m:sSup>
                            </m:e>
                          </m:d>
                        </m:den>
                      </m:f>
                      <m:r>
                        <a:rPr lang="en-US" sz="1600" i="0">
                          <a:latin typeface="Cambria Math" panose="02040503050406030204" pitchFamily="18" charset="0"/>
                        </a:rPr>
                        <m:t> </m:t>
                      </m:r>
                    </m:oMath>
                  </m:oMathPara>
                </a14:m>
                <a:endParaRPr lang="en-US" sz="1600" dirty="0"/>
              </a:p>
            </p:txBody>
          </p:sp>
        </mc:Choice>
        <mc:Fallback xmlns="">
          <p:sp>
            <p:nvSpPr>
              <p:cNvPr id="14" name="TextBox 13">
                <a:extLst>
                  <a:ext uri="{FF2B5EF4-FFF2-40B4-BE49-F238E27FC236}">
                    <a16:creationId xmlns:a16="http://schemas.microsoft.com/office/drawing/2014/main" id="{96E7594B-00CF-0C29-6B6B-701D8617CB8A}"/>
                  </a:ext>
                </a:extLst>
              </p:cNvPr>
              <p:cNvSpPr txBox="1">
                <a:spLocks noRot="1" noChangeAspect="1" noMove="1" noResize="1" noEditPoints="1" noAdjustHandles="1" noChangeArrowheads="1" noChangeShapeType="1" noTextEdit="1"/>
              </p:cNvSpPr>
              <p:nvPr/>
            </p:nvSpPr>
            <p:spPr>
              <a:xfrm>
                <a:off x="-48199" y="2667508"/>
                <a:ext cx="2952261" cy="683842"/>
              </a:xfrm>
              <a:prstGeom prst="rect">
                <a:avLst/>
              </a:prstGeom>
              <a:blipFill>
                <a:blip r:embed="rId3"/>
                <a:stretch>
                  <a:fillRect/>
                </a:stretch>
              </a:blipFill>
            </p:spPr>
            <p:txBody>
              <a:bodyPr/>
              <a:lstStyle/>
              <a:p>
                <a:r>
                  <a:rPr lang="en-US">
                    <a:noFill/>
                  </a:rPr>
                  <a:t> </a:t>
                </a:r>
              </a:p>
            </p:txBody>
          </p:sp>
        </mc:Fallback>
      </mc:AlternateContent>
      <p:pic>
        <p:nvPicPr>
          <p:cNvPr id="15" name="Picture 14">
            <a:extLst>
              <a:ext uri="{FF2B5EF4-FFF2-40B4-BE49-F238E27FC236}">
                <a16:creationId xmlns:a16="http://schemas.microsoft.com/office/drawing/2014/main" id="{B20B99A2-BCD9-F676-8876-7424774DF6F5}"/>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19355" y="2781124"/>
            <a:ext cx="1224136" cy="45267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60B8E16-B277-3D60-1D58-BBC796674917}"/>
              </a:ext>
            </a:extLst>
          </p:cNvPr>
          <p:cNvSpPr txBox="1"/>
          <p:nvPr/>
        </p:nvSpPr>
        <p:spPr>
          <a:xfrm>
            <a:off x="166249" y="2124450"/>
            <a:ext cx="4611706" cy="369332"/>
          </a:xfrm>
          <a:prstGeom prst="rect">
            <a:avLst/>
          </a:prstGeom>
          <a:noFill/>
        </p:spPr>
        <p:txBody>
          <a:bodyPr wrap="square" rtlCol="0">
            <a:spAutoFit/>
          </a:bodyPr>
          <a:lstStyle/>
          <a:p>
            <a:r>
              <a:rPr lang="en-US" dirty="0">
                <a:latin typeface="Trebuchet MS" panose="020B0603020202020204" pitchFamily="34" charset="0"/>
              </a:rPr>
              <a:t>For one thing, its where </a:t>
            </a:r>
            <a:r>
              <a:rPr lang="en-US" i="1" dirty="0" err="1">
                <a:latin typeface="Trebuchet MS" panose="020B0603020202020204" pitchFamily="34" charset="0"/>
              </a:rPr>
              <a:t>Q</a:t>
            </a:r>
            <a:r>
              <a:rPr lang="en-US" i="1" baseline="-25000" dirty="0" err="1">
                <a:latin typeface="Trebuchet MS" panose="020B0603020202020204" pitchFamily="34" charset="0"/>
              </a:rPr>
              <a:t>coup</a:t>
            </a:r>
            <a:r>
              <a:rPr lang="en-US" dirty="0">
                <a:latin typeface="Trebuchet MS" panose="020B0603020202020204" pitchFamily="34" charset="0"/>
              </a:rPr>
              <a:t> peaks…</a:t>
            </a:r>
          </a:p>
        </p:txBody>
      </p:sp>
      <p:pic>
        <p:nvPicPr>
          <p:cNvPr id="18" name="Picture 17">
            <a:extLst>
              <a:ext uri="{FF2B5EF4-FFF2-40B4-BE49-F238E27FC236}">
                <a16:creationId xmlns:a16="http://schemas.microsoft.com/office/drawing/2014/main" id="{90AE7C83-AA77-1621-F874-BF4D9E6804F9}"/>
              </a:ext>
            </a:extLst>
          </p:cNvPr>
          <p:cNvPicPr>
            <a:picLocks noChangeAspect="1"/>
          </p:cNvPicPr>
          <p:nvPr/>
        </p:nvPicPr>
        <p:blipFill>
          <a:blip r:embed="rId5"/>
          <a:stretch>
            <a:fillRect/>
          </a:stretch>
        </p:blipFill>
        <p:spPr>
          <a:xfrm>
            <a:off x="411564" y="3351350"/>
            <a:ext cx="3369965" cy="2629084"/>
          </a:xfrm>
          <a:prstGeom prst="rect">
            <a:avLst/>
          </a:prstGeom>
        </p:spPr>
      </p:pic>
      <p:sp>
        <p:nvSpPr>
          <p:cNvPr id="20" name="TextBox 19">
            <a:extLst>
              <a:ext uri="{FF2B5EF4-FFF2-40B4-BE49-F238E27FC236}">
                <a16:creationId xmlns:a16="http://schemas.microsoft.com/office/drawing/2014/main" id="{68A1B37B-6683-3A52-2CFA-A5C3B0431D6B}"/>
              </a:ext>
            </a:extLst>
          </p:cNvPr>
          <p:cNvSpPr txBox="1"/>
          <p:nvPr/>
        </p:nvSpPr>
        <p:spPr>
          <a:xfrm>
            <a:off x="5038916" y="80917"/>
            <a:ext cx="3600400" cy="646331"/>
          </a:xfrm>
          <a:prstGeom prst="rect">
            <a:avLst/>
          </a:prstGeom>
          <a:solidFill>
            <a:srgbClr val="FFC000"/>
          </a:solidFill>
        </p:spPr>
        <p:txBody>
          <a:bodyPr wrap="square" rtlCol="0">
            <a:spAutoFit/>
          </a:bodyPr>
          <a:lstStyle/>
          <a:p>
            <a:r>
              <a:rPr lang="en-US" dirty="0">
                <a:latin typeface="Trebuchet MS" panose="020B0603020202020204" pitchFamily="34" charset="0"/>
              </a:rPr>
              <a:t>It’s also the place where filaments re-couple</a:t>
            </a:r>
          </a:p>
        </p:txBody>
      </p:sp>
      <p:sp>
        <p:nvSpPr>
          <p:cNvPr id="21" name="TextBox 20">
            <a:extLst>
              <a:ext uri="{FF2B5EF4-FFF2-40B4-BE49-F238E27FC236}">
                <a16:creationId xmlns:a16="http://schemas.microsoft.com/office/drawing/2014/main" id="{E48713C4-D054-62AE-3EFC-EDD24A8EB2AA}"/>
              </a:ext>
            </a:extLst>
          </p:cNvPr>
          <p:cNvSpPr txBox="1"/>
          <p:nvPr/>
        </p:nvSpPr>
        <p:spPr>
          <a:xfrm>
            <a:off x="0" y="6033439"/>
            <a:ext cx="4080136" cy="830997"/>
          </a:xfrm>
          <a:prstGeom prst="rect">
            <a:avLst/>
          </a:prstGeom>
          <a:solidFill>
            <a:srgbClr val="92D050"/>
          </a:solidFill>
        </p:spPr>
        <p:txBody>
          <a:bodyPr wrap="square" rtlCol="0">
            <a:spAutoFit/>
          </a:bodyPr>
          <a:lstStyle/>
          <a:p>
            <a:r>
              <a:rPr lang="en-US" sz="2400" dirty="0">
                <a:latin typeface="Trebuchet MS" panose="020B0603020202020204" pitchFamily="34" charset="0"/>
              </a:rPr>
              <a:t>But, we really need to look in much greater detail here</a:t>
            </a:r>
          </a:p>
        </p:txBody>
      </p:sp>
    </p:spTree>
    <p:extLst>
      <p:ext uri="{BB962C8B-B14F-4D97-AF65-F5344CB8AC3E}">
        <p14:creationId xmlns:p14="http://schemas.microsoft.com/office/powerpoint/2010/main" val="41187746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9BCE9-4084-F8E2-0AF8-5D2F3528512A}"/>
              </a:ext>
            </a:extLst>
          </p:cNvPr>
          <p:cNvSpPr>
            <a:spLocks noGrp="1"/>
          </p:cNvSpPr>
          <p:nvPr>
            <p:ph type="title"/>
          </p:nvPr>
        </p:nvSpPr>
        <p:spPr>
          <a:xfrm>
            <a:off x="791580" y="188640"/>
            <a:ext cx="7772400" cy="1143000"/>
          </a:xfrm>
        </p:spPr>
        <p:txBody>
          <a:bodyPr/>
          <a:lstStyle/>
          <a:p>
            <a:r>
              <a:rPr lang="en-US" dirty="0"/>
              <a:t>Coupling currents, shielding, and saturated regions I</a:t>
            </a:r>
          </a:p>
        </p:txBody>
      </p:sp>
      <p:pic>
        <p:nvPicPr>
          <p:cNvPr id="5" name="Picture 4">
            <a:extLst>
              <a:ext uri="{FF2B5EF4-FFF2-40B4-BE49-F238E27FC236}">
                <a16:creationId xmlns:a16="http://schemas.microsoft.com/office/drawing/2014/main" id="{54BCA800-DF14-D6E2-10D0-6C7829A4FEBF}"/>
              </a:ext>
            </a:extLst>
          </p:cNvPr>
          <p:cNvPicPr>
            <a:picLocks noChangeAspect="1"/>
          </p:cNvPicPr>
          <p:nvPr/>
        </p:nvPicPr>
        <p:blipFill rotWithShape="1">
          <a:blip r:embed="rId2"/>
          <a:srcRect r="5364"/>
          <a:stretch/>
        </p:blipFill>
        <p:spPr>
          <a:xfrm>
            <a:off x="2951312" y="1736812"/>
            <a:ext cx="6192688" cy="2952370"/>
          </a:xfrm>
          <a:prstGeom prst="rect">
            <a:avLst/>
          </a:prstGeom>
        </p:spPr>
      </p:pic>
      <p:sp>
        <p:nvSpPr>
          <p:cNvPr id="3" name="TextBox 2">
            <a:extLst>
              <a:ext uri="{FF2B5EF4-FFF2-40B4-BE49-F238E27FC236}">
                <a16:creationId xmlns:a16="http://schemas.microsoft.com/office/drawing/2014/main" id="{94B7DDA1-979A-AF49-23F0-2F6A7DADF645}"/>
              </a:ext>
            </a:extLst>
          </p:cNvPr>
          <p:cNvSpPr txBox="1"/>
          <p:nvPr/>
        </p:nvSpPr>
        <p:spPr>
          <a:xfrm>
            <a:off x="5622" y="1735085"/>
            <a:ext cx="3024336" cy="4001095"/>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An applied </a:t>
            </a:r>
            <a:r>
              <a:rPr lang="en-US" i="1" dirty="0">
                <a:latin typeface="Trebuchet MS" panose="020B0603020202020204" pitchFamily="34" charset="0"/>
              </a:rPr>
              <a:t>dB/dt </a:t>
            </a:r>
            <a:r>
              <a:rPr lang="en-US" dirty="0">
                <a:latin typeface="Trebuchet MS" panose="020B0603020202020204" pitchFamily="34" charset="0"/>
              </a:rPr>
              <a:t>creates coupling currents which flow “up one side of strand and down the other”</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But twist drives currents to centerline at front (or back) of conductor</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Charge accumulation drives currents to back (front) of conductor, completing circuit and creating an opposing </a:t>
            </a:r>
            <a:r>
              <a:rPr lang="en-US" i="1" dirty="0">
                <a:latin typeface="Trebuchet MS" panose="020B0603020202020204" pitchFamily="34" charset="0"/>
              </a:rPr>
              <a:t>B</a:t>
            </a:r>
          </a:p>
        </p:txBody>
      </p:sp>
      <p:sp>
        <p:nvSpPr>
          <p:cNvPr id="4" name="TextBox 3">
            <a:extLst>
              <a:ext uri="{FF2B5EF4-FFF2-40B4-BE49-F238E27FC236}">
                <a16:creationId xmlns:a16="http://schemas.microsoft.com/office/drawing/2014/main" id="{2A64BC6A-0AE0-4FC7-CF37-E17824FEAD22}"/>
              </a:ext>
            </a:extLst>
          </p:cNvPr>
          <p:cNvSpPr txBox="1"/>
          <p:nvPr/>
        </p:nvSpPr>
        <p:spPr>
          <a:xfrm>
            <a:off x="3671900" y="4509120"/>
            <a:ext cx="4788532" cy="1077218"/>
          </a:xfrm>
          <a:prstGeom prst="rect">
            <a:avLst/>
          </a:prstGeom>
          <a:solidFill>
            <a:srgbClr val="FFC000"/>
          </a:solid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Currents in filaments are superconducting</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Filaments crossing matrix create coupling loss</a:t>
            </a:r>
          </a:p>
        </p:txBody>
      </p:sp>
      <p:sp>
        <p:nvSpPr>
          <p:cNvPr id="6" name="Arrow: Bent 5">
            <a:extLst>
              <a:ext uri="{FF2B5EF4-FFF2-40B4-BE49-F238E27FC236}">
                <a16:creationId xmlns:a16="http://schemas.microsoft.com/office/drawing/2014/main" id="{5FF32DE8-8D59-7948-7F3F-29D20997B1BE}"/>
              </a:ext>
            </a:extLst>
          </p:cNvPr>
          <p:cNvSpPr/>
          <p:nvPr/>
        </p:nvSpPr>
        <p:spPr bwMode="auto">
          <a:xfrm rot="5400000">
            <a:off x="4233446" y="-77906"/>
            <a:ext cx="504056" cy="4205500"/>
          </a:xfrm>
          <a:prstGeom prst="bentArrow">
            <a:avLst>
              <a:gd name="adj1" fmla="val 10664"/>
              <a:gd name="adj2" fmla="val 25000"/>
              <a:gd name="adj3" fmla="val 25000"/>
              <a:gd name="adj4" fmla="val 43750"/>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7" name="Arrow: Right 6">
            <a:extLst>
              <a:ext uri="{FF2B5EF4-FFF2-40B4-BE49-F238E27FC236}">
                <a16:creationId xmlns:a16="http://schemas.microsoft.com/office/drawing/2014/main" id="{4F9F7BD4-C29C-C333-F14F-4AFBFC4EC530}"/>
              </a:ext>
            </a:extLst>
          </p:cNvPr>
          <p:cNvSpPr/>
          <p:nvPr/>
        </p:nvSpPr>
        <p:spPr bwMode="auto">
          <a:xfrm rot="20812467">
            <a:off x="2970630" y="3553921"/>
            <a:ext cx="2930953" cy="186098"/>
          </a:xfrm>
          <a:prstGeom prst="rightArrow">
            <a:avLst/>
          </a:prstGeom>
          <a:solidFill>
            <a:schemeClr val="accent1"/>
          </a:solidFill>
          <a:ln w="38100" cap="flat" cmpd="sng" algn="ctr">
            <a:solidFill>
              <a:srgbClr val="FF0000"/>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8" name="Arrow: Right 7">
            <a:extLst>
              <a:ext uri="{FF2B5EF4-FFF2-40B4-BE49-F238E27FC236}">
                <a16:creationId xmlns:a16="http://schemas.microsoft.com/office/drawing/2014/main" id="{82907278-7521-B580-DC5E-BEC3EB24D635}"/>
              </a:ext>
            </a:extLst>
          </p:cNvPr>
          <p:cNvSpPr/>
          <p:nvPr/>
        </p:nvSpPr>
        <p:spPr bwMode="auto">
          <a:xfrm rot="19179596">
            <a:off x="2672389" y="3932732"/>
            <a:ext cx="2191161" cy="175199"/>
          </a:xfrm>
          <a:prstGeom prst="rightArrow">
            <a:avLst/>
          </a:prstGeom>
          <a:solidFill>
            <a:srgbClr val="FF0000"/>
          </a:solidFill>
          <a:ln w="38100" cap="flat" cmpd="sng" algn="ctr">
            <a:solidFill>
              <a:srgbClr val="FF0000"/>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Tree>
    <p:extLst>
      <p:ext uri="{BB962C8B-B14F-4D97-AF65-F5344CB8AC3E}">
        <p14:creationId xmlns:p14="http://schemas.microsoft.com/office/powerpoint/2010/main" val="6857223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9BCE9-4084-F8E2-0AF8-5D2F3528512A}"/>
              </a:ext>
            </a:extLst>
          </p:cNvPr>
          <p:cNvSpPr>
            <a:spLocks noGrp="1"/>
          </p:cNvSpPr>
          <p:nvPr>
            <p:ph type="title"/>
          </p:nvPr>
        </p:nvSpPr>
        <p:spPr>
          <a:xfrm>
            <a:off x="791580" y="188640"/>
            <a:ext cx="7772400" cy="1143000"/>
          </a:xfrm>
        </p:spPr>
        <p:txBody>
          <a:bodyPr/>
          <a:lstStyle/>
          <a:p>
            <a:r>
              <a:rPr lang="en-US" dirty="0"/>
              <a:t>Coupling currents, shielding, and saturated regions II</a:t>
            </a:r>
          </a:p>
        </p:txBody>
      </p:sp>
      <p:pic>
        <p:nvPicPr>
          <p:cNvPr id="5" name="Picture 4">
            <a:extLst>
              <a:ext uri="{FF2B5EF4-FFF2-40B4-BE49-F238E27FC236}">
                <a16:creationId xmlns:a16="http://schemas.microsoft.com/office/drawing/2014/main" id="{54BCA800-DF14-D6E2-10D0-6C7829A4FEBF}"/>
              </a:ext>
            </a:extLst>
          </p:cNvPr>
          <p:cNvPicPr>
            <a:picLocks noChangeAspect="1"/>
          </p:cNvPicPr>
          <p:nvPr/>
        </p:nvPicPr>
        <p:blipFill rotWithShape="1">
          <a:blip r:embed="rId2"/>
          <a:srcRect r="5364"/>
          <a:stretch/>
        </p:blipFill>
        <p:spPr>
          <a:xfrm>
            <a:off x="2951312" y="1736812"/>
            <a:ext cx="6192688" cy="2952370"/>
          </a:xfrm>
          <a:prstGeom prst="rect">
            <a:avLst/>
          </a:prstGeom>
        </p:spPr>
      </p:pic>
      <p:sp>
        <p:nvSpPr>
          <p:cNvPr id="3" name="TextBox 2">
            <a:extLst>
              <a:ext uri="{FF2B5EF4-FFF2-40B4-BE49-F238E27FC236}">
                <a16:creationId xmlns:a16="http://schemas.microsoft.com/office/drawing/2014/main" id="{94B7DDA1-979A-AF49-23F0-2F6A7DADF645}"/>
              </a:ext>
            </a:extLst>
          </p:cNvPr>
          <p:cNvSpPr txBox="1"/>
          <p:nvPr/>
        </p:nvSpPr>
        <p:spPr>
          <a:xfrm>
            <a:off x="-33700" y="1371401"/>
            <a:ext cx="3024336" cy="317009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Currents in the filaments tends to flow at the critical current in in thin shell region</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This region is called the saturated region</a:t>
            </a:r>
          </a:p>
          <a:p>
            <a:pPr marL="285750" indent="-285750">
              <a:spcBef>
                <a:spcPts val="600"/>
              </a:spcBef>
              <a:spcAft>
                <a:spcPts val="600"/>
              </a:spcAft>
              <a:buFont typeface="Arial" panose="020B0604020202020204" pitchFamily="34" charset="0"/>
              <a:buChar char="•"/>
            </a:pPr>
            <a:r>
              <a:rPr lang="en-US" dirty="0">
                <a:latin typeface="Trebuchet MS" panose="020B0603020202020204" pitchFamily="34" charset="0"/>
              </a:rPr>
              <a:t>The currents completing the path through the matrix flow in the inner region </a:t>
            </a:r>
          </a:p>
        </p:txBody>
      </p:sp>
      <p:sp>
        <p:nvSpPr>
          <p:cNvPr id="4" name="TextBox 3">
            <a:extLst>
              <a:ext uri="{FF2B5EF4-FFF2-40B4-BE49-F238E27FC236}">
                <a16:creationId xmlns:a16="http://schemas.microsoft.com/office/drawing/2014/main" id="{2A64BC6A-0AE0-4FC7-CF37-E17824FEAD22}"/>
              </a:ext>
            </a:extLst>
          </p:cNvPr>
          <p:cNvSpPr txBox="1"/>
          <p:nvPr/>
        </p:nvSpPr>
        <p:spPr>
          <a:xfrm>
            <a:off x="4798608" y="4366016"/>
            <a:ext cx="4023864" cy="646331"/>
          </a:xfrm>
          <a:prstGeom prst="rect">
            <a:avLst/>
          </a:prstGeom>
          <a:solidFill>
            <a:srgbClr val="FFC000"/>
          </a:solidFill>
        </p:spPr>
        <p:txBody>
          <a:bodyPr wrap="square" rtlCol="0">
            <a:spAutoFit/>
          </a:bodyPr>
          <a:lstStyle/>
          <a:p>
            <a:pPr>
              <a:spcBef>
                <a:spcPts val="600"/>
              </a:spcBef>
              <a:spcAft>
                <a:spcPts val="600"/>
              </a:spcAft>
            </a:pPr>
            <a:r>
              <a:rPr lang="en-US" dirty="0">
                <a:latin typeface="Trebuchet MS" panose="020B0603020202020204" pitchFamily="34" charset="0"/>
              </a:rPr>
              <a:t>The thickness of this saturated region at the conductor edges is</a:t>
            </a:r>
          </a:p>
        </p:txBody>
      </p:sp>
      <p:sp>
        <p:nvSpPr>
          <p:cNvPr id="6" name="Arrow: Bent 5">
            <a:extLst>
              <a:ext uri="{FF2B5EF4-FFF2-40B4-BE49-F238E27FC236}">
                <a16:creationId xmlns:a16="http://schemas.microsoft.com/office/drawing/2014/main" id="{0C2909C8-CE14-4E20-BD52-843E9ECD2BB9}"/>
              </a:ext>
            </a:extLst>
          </p:cNvPr>
          <p:cNvSpPr/>
          <p:nvPr/>
        </p:nvSpPr>
        <p:spPr bwMode="auto">
          <a:xfrm rot="5400000">
            <a:off x="3113561" y="627483"/>
            <a:ext cx="791742" cy="2578352"/>
          </a:xfrm>
          <a:prstGeom prst="bentArrow">
            <a:avLst>
              <a:gd name="adj1" fmla="val 10664"/>
              <a:gd name="adj2" fmla="val 25000"/>
              <a:gd name="adj3" fmla="val 25000"/>
              <a:gd name="adj4" fmla="val 43750"/>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p:sp>
        <p:nvSpPr>
          <p:cNvPr id="7" name="Arrow: Right 6">
            <a:extLst>
              <a:ext uri="{FF2B5EF4-FFF2-40B4-BE49-F238E27FC236}">
                <a16:creationId xmlns:a16="http://schemas.microsoft.com/office/drawing/2014/main" id="{D2E58702-EE9A-6915-BE4E-52535AF4DD73}"/>
              </a:ext>
            </a:extLst>
          </p:cNvPr>
          <p:cNvSpPr/>
          <p:nvPr/>
        </p:nvSpPr>
        <p:spPr bwMode="auto">
          <a:xfrm rot="20535498">
            <a:off x="3024349" y="3582945"/>
            <a:ext cx="1620180" cy="21604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rtlCol="0" anchor="t" compatLnSpc="1"/>
          <a:lstStyle/>
          <a:p>
            <a:pPr marL="0" marR="0" indent="0" algn="ctr" defTabSz="914400" rtl="0" eaLnBrk="0" fontAlgn="base" latinLnBrk="0" hangingPunct="0">
              <a:lnSpc>
                <a:spcPct val="100000"/>
              </a:lnSpc>
              <a:spcBef>
                <a:spcPct val="0"/>
              </a:spcBef>
              <a:spcAft>
                <a:spcPct val="0"/>
              </a:spcAft>
              <a:buNone/>
              <a:tabLst/>
            </a:pPr>
            <a:endParaRPr kumimoji="0" lang="en-US" sz="1400" b="1" i="0" u="none" strike="noStrike" baseline="0">
              <a:solidFill>
                <a:schemeClr val="tx1">
                  <a:alpha val="100000"/>
                </a:schemeClr>
              </a:solidFill>
              <a:effectLst/>
              <a:latin typeface="Times New Roman"/>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F1306C1-A6C2-63D9-605A-10245262F82B}"/>
                  </a:ext>
                </a:extLst>
              </p:cNvPr>
              <p:cNvSpPr txBox="1"/>
              <p:nvPr/>
            </p:nvSpPr>
            <p:spPr>
              <a:xfrm>
                <a:off x="3923928" y="5094354"/>
                <a:ext cx="4589114" cy="1206997"/>
              </a:xfrm>
              <a:prstGeom prst="rect">
                <a:avLst/>
              </a:prstGeom>
              <a:noFill/>
            </p:spPr>
            <p:txBody>
              <a:bodyPr wrap="square">
                <a:spAutoFit/>
              </a:bodyPr>
              <a:lstStyle/>
              <a:p>
                <a:pPr marL="0" marR="0" indent="228600" algn="r">
                  <a:spcBef>
                    <a:spcPts val="0"/>
                  </a:spcBef>
                  <a:spcAft>
                    <a:spcPts val="0"/>
                  </a:spcAft>
                </a:pPr>
                <a14:m>
                  <m:oMath xmlns:m="http://schemas.openxmlformats.org/officeDocument/2006/math">
                    <m:r>
                      <a:rPr lang="en-US" sz="1800" i="1" smtClean="0">
                        <a:effectLst/>
                        <a:latin typeface="Cambria Math" panose="02040503050406030204" pitchFamily="18" charset="0"/>
                        <a:ea typeface="Calibri" panose="020F0502020204030204" pitchFamily="34" charset="0"/>
                      </a:rPr>
                      <m:t>𝑥</m:t>
                    </m:r>
                    <m:acc>
                      <m:accPr>
                        <m:chr m:val="̇"/>
                        <m:ctrlPr>
                          <a:rPr lang="en-US" sz="1800" i="1">
                            <a:effectLst/>
                            <a:latin typeface="Cambria Math" panose="02040503050406030204" pitchFamily="18" charset="0"/>
                            <a:ea typeface="Calibri" panose="020F0502020204030204" pitchFamily="34" charset="0"/>
                          </a:rPr>
                        </m:ctrlPr>
                      </m:accPr>
                      <m:e>
                        <m:r>
                          <a:rPr lang="en-US" sz="1800" i="1">
                            <a:effectLst/>
                            <a:latin typeface="Cambria Math" panose="02040503050406030204" pitchFamily="18" charset="0"/>
                            <a:ea typeface="Times New Roman" panose="02020603050405020304" pitchFamily="18" charset="0"/>
                          </a:rPr>
                          <m:t>= </m:t>
                        </m:r>
                        <m:sSup>
                          <m:sSupPr>
                            <m:ctrlPr>
                              <a:rPr lang="en-US" sz="1800" i="1">
                                <a:effectLst/>
                                <a:latin typeface="Cambria Math" panose="02040503050406030204" pitchFamily="18" charset="0"/>
                                <a:ea typeface="Calibri" panose="020F0502020204030204" pitchFamily="34" charset="0"/>
                              </a:rPr>
                            </m:ctrlPr>
                          </m:sSupPr>
                          <m:e>
                            <m:d>
                              <m:dPr>
                                <m:ctrlPr>
                                  <a:rPr lang="en-US" sz="1800" i="1">
                                    <a:effectLst/>
                                    <a:latin typeface="Cambria Math" panose="02040503050406030204" pitchFamily="18" charset="0"/>
                                    <a:ea typeface="Calibri" panose="020F0502020204030204" pitchFamily="34" charset="0"/>
                                  </a:rPr>
                                </m:ctrlPr>
                              </m:dPr>
                              <m:e>
                                <m:f>
                                  <m:fPr>
                                    <m:ctrlPr>
                                      <a:rPr lang="en-US" sz="1800" i="1">
                                        <a:effectLst/>
                                        <a:latin typeface="Cambria Math" panose="02040503050406030204" pitchFamily="18" charset="0"/>
                                        <a:ea typeface="Calibri" panose="020F0502020204030204" pitchFamily="34" charset="0"/>
                                      </a:rPr>
                                    </m:ctrlPr>
                                  </m:fPr>
                                  <m:num>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𝐿</m:t>
                                        </m:r>
                                      </m:e>
                                      <m:sub>
                                        <m:r>
                                          <a:rPr lang="en-US" sz="1800" i="1">
                                            <a:effectLst/>
                                            <a:latin typeface="Cambria Math" panose="02040503050406030204" pitchFamily="18" charset="0"/>
                                            <a:ea typeface="Times New Roman" panose="02020603050405020304" pitchFamily="18" charset="0"/>
                                          </a:rPr>
                                          <m:t>𝑝</m:t>
                                        </m:r>
                                      </m:sub>
                                    </m:sSub>
                                  </m:num>
                                  <m:den>
                                    <m:r>
                                      <a:rPr lang="en-US" sz="1800" i="1">
                                        <a:effectLst/>
                                        <a:latin typeface="Cambria Math" panose="02040503050406030204" pitchFamily="18" charset="0"/>
                                        <a:ea typeface="Times New Roman" panose="02020603050405020304" pitchFamily="18" charset="0"/>
                                      </a:rPr>
                                      <m:t>2</m:t>
                                    </m:r>
                                    <m:r>
                                      <a:rPr lang="en-US" sz="1800" i="1">
                                        <a:effectLst/>
                                        <a:latin typeface="Cambria Math" panose="02040503050406030204" pitchFamily="18" charset="0"/>
                                        <a:ea typeface="Times New Roman" panose="02020603050405020304" pitchFamily="18" charset="0"/>
                                      </a:rPr>
                                      <m:t>𝜋</m:t>
                                    </m:r>
                                  </m:den>
                                </m:f>
                              </m:e>
                            </m:d>
                          </m:e>
                          <m:sup>
                            <m:r>
                              <a:rPr lang="en-US" sz="1800" i="1">
                                <a:effectLst/>
                                <a:latin typeface="Cambria Math" panose="02040503050406030204" pitchFamily="18" charset="0"/>
                                <a:ea typeface="Times New Roman" panose="02020603050405020304" pitchFamily="18" charset="0"/>
                              </a:rPr>
                              <m:t>2</m:t>
                            </m:r>
                          </m:sup>
                        </m:sSup>
                        <m:sSup>
                          <m:sSupPr>
                            <m:ctrlPr>
                              <a:rPr lang="en-US" sz="1800" i="1">
                                <a:effectLst/>
                                <a:latin typeface="Cambria Math" panose="02040503050406030204" pitchFamily="18" charset="0"/>
                                <a:ea typeface="Calibri" panose="020F0502020204030204" pitchFamily="34" charset="0"/>
                              </a:rPr>
                            </m:ctrlPr>
                          </m:sSupPr>
                          <m:e>
                            <m:d>
                              <m:dPr>
                                <m:begChr m:val="["/>
                                <m:endChr m:val="]"/>
                                <m:ctrlPr>
                                  <a:rPr lang="en-US" sz="1800" i="1">
                                    <a:effectLst/>
                                    <a:latin typeface="Cambria Math" panose="02040503050406030204" pitchFamily="18" charset="0"/>
                                    <a:ea typeface="Calibri" panose="020F0502020204030204" pitchFamily="34" charset="0"/>
                                  </a:rPr>
                                </m:ctrlPr>
                              </m:dPr>
                              <m:e>
                                <m:r>
                                  <a:rPr lang="en-US" sz="1800" i="1">
                                    <a:effectLst/>
                                    <a:latin typeface="Cambria Math" panose="02040503050406030204" pitchFamily="18" charset="0"/>
                                    <a:ea typeface="Times New Roman" panose="02020603050405020304" pitchFamily="18" charset="0"/>
                                  </a:rPr>
                                  <m:t>1+</m:t>
                                </m:r>
                                <m:sSup>
                                  <m:sSupPr>
                                    <m:ctrlPr>
                                      <a:rPr lang="en-US" sz="1800" i="1">
                                        <a:effectLst/>
                                        <a:latin typeface="Cambria Math" panose="02040503050406030204" pitchFamily="18" charset="0"/>
                                        <a:ea typeface="Calibri" panose="020F0502020204030204" pitchFamily="34" charset="0"/>
                                      </a:rPr>
                                    </m:ctrlPr>
                                  </m:sSupPr>
                                  <m:e>
                                    <m:d>
                                      <m:dPr>
                                        <m:ctrlPr>
                                          <a:rPr lang="en-US" sz="1800" i="1">
                                            <a:effectLst/>
                                            <a:latin typeface="Cambria Math" panose="02040503050406030204" pitchFamily="18" charset="0"/>
                                            <a:ea typeface="Calibri" panose="020F0502020204030204" pitchFamily="34" charset="0"/>
                                          </a:rPr>
                                        </m:ctrlPr>
                                      </m:dPr>
                                      <m:e>
                                        <m:f>
                                          <m:fPr>
                                            <m:ctrlPr>
                                              <a:rPr lang="en-US" sz="1800" i="1">
                                                <a:effectLst/>
                                                <a:latin typeface="Cambria Math" panose="02040503050406030204" pitchFamily="18" charset="0"/>
                                                <a:ea typeface="Calibri" panose="020F0502020204030204" pitchFamily="34" charset="0"/>
                                              </a:rPr>
                                            </m:ctrlPr>
                                          </m:fPr>
                                          <m:num>
                                            <m:r>
                                              <a:rPr lang="en-US" sz="1800" i="1">
                                                <a:effectLst/>
                                                <a:latin typeface="Cambria Math" panose="02040503050406030204" pitchFamily="18" charset="0"/>
                                                <a:ea typeface="Times New Roman" panose="02020603050405020304" pitchFamily="18" charset="0"/>
                                              </a:rPr>
                                              <m:t>2</m:t>
                                            </m:r>
                                            <m:r>
                                              <a:rPr lang="en-US" sz="1800" i="1">
                                                <a:effectLst/>
                                                <a:latin typeface="Cambria Math" panose="02040503050406030204" pitchFamily="18" charset="0"/>
                                                <a:ea typeface="Times New Roman" panose="02020603050405020304" pitchFamily="18" charset="0"/>
                                              </a:rPr>
                                              <m:t>𝜋</m:t>
                                            </m:r>
                                            <m:sSub>
                                              <m:sSubPr>
                                                <m:ctrlPr>
                                                  <a:rPr lang="en-US" sz="1800" i="1">
                                                    <a:effectLst/>
                                                    <a:latin typeface="Cambria Math" panose="02040503050406030204" pitchFamily="18" charset="0"/>
                                                    <a:ea typeface="Calibri" panose="020F0502020204030204" pitchFamily="34" charset="0"/>
                                                  </a:rPr>
                                                </m:ctrlPr>
                                              </m:sSubPr>
                                              <m:e>
                                                <m:r>
                                                  <a:rPr lang="en-US" sz="1800" i="1">
                                                    <a:effectLst/>
                                                    <a:latin typeface="Cambria Math" panose="02040503050406030204" pitchFamily="18" charset="0"/>
                                                    <a:ea typeface="Times New Roman" panose="02020603050405020304" pitchFamily="18" charset="0"/>
                                                  </a:rPr>
                                                  <m:t>𝑅</m:t>
                                                </m:r>
                                              </m:e>
                                              <m:sub>
                                                <m:r>
                                                  <a:rPr lang="en-US" sz="1800" i="1">
                                                    <a:effectLst/>
                                                    <a:latin typeface="Cambria Math" panose="02040503050406030204" pitchFamily="18" charset="0"/>
                                                    <a:ea typeface="Times New Roman" panose="02020603050405020304" pitchFamily="18" charset="0"/>
                                                  </a:rPr>
                                                  <m:t>0</m:t>
                                                </m:r>
                                              </m:sub>
                                            </m:sSub>
                                          </m:num>
                                          <m:den>
                                            <m:sSub>
                                              <m:sSubPr>
                                                <m:ctrlPr>
                                                  <a:rPr lang="en-US" sz="1800" i="1">
                                                    <a:effectLst/>
                                                    <a:latin typeface="Cambria Math" panose="02040503050406030204" pitchFamily="18" charset="0"/>
                                                    <a:ea typeface="Calibri" panose="020F0502020204030204" pitchFamily="34" charset="0"/>
                                                  </a:rPr>
                                                </m:ctrlPr>
                                              </m:sSubPr>
                                              <m:e>
                                                <m:r>
                                                  <a:rPr lang="en-US" sz="1800" i="1">
                                                    <a:effectLst/>
                                                    <a:latin typeface="Cambria Math" panose="02040503050406030204" pitchFamily="18" charset="0"/>
                                                    <a:ea typeface="Times New Roman" panose="02020603050405020304" pitchFamily="18" charset="0"/>
                                                  </a:rPr>
                                                  <m:t>𝐿</m:t>
                                                </m:r>
                                              </m:e>
                                              <m:sub>
                                                <m:r>
                                                  <a:rPr lang="en-US" sz="1800" i="1">
                                                    <a:effectLst/>
                                                    <a:latin typeface="Cambria Math" panose="02040503050406030204" pitchFamily="18" charset="0"/>
                                                    <a:ea typeface="Times New Roman" panose="02020603050405020304" pitchFamily="18" charset="0"/>
                                                  </a:rPr>
                                                  <m:t>𝑝</m:t>
                                                </m:r>
                                              </m:sub>
                                            </m:sSub>
                                          </m:den>
                                        </m:f>
                                      </m:e>
                                    </m:d>
                                  </m:e>
                                  <m:sup>
                                    <m:r>
                                      <a:rPr lang="en-US" sz="1800" i="1">
                                        <a:effectLst/>
                                        <a:latin typeface="Cambria Math" panose="02040503050406030204" pitchFamily="18" charset="0"/>
                                        <a:ea typeface="Times New Roman" panose="02020603050405020304" pitchFamily="18" charset="0"/>
                                      </a:rPr>
                                      <m:t>2</m:t>
                                    </m:r>
                                  </m:sup>
                                </m:sSup>
                              </m:e>
                            </m:d>
                          </m:e>
                          <m:sup>
                            <m:r>
                              <a:rPr lang="en-US" sz="1800" i="1">
                                <a:effectLst/>
                                <a:latin typeface="Cambria Math" panose="02040503050406030204" pitchFamily="18" charset="0"/>
                                <a:ea typeface="Times New Roman" panose="02020603050405020304" pitchFamily="18" charset="0"/>
                              </a:rPr>
                              <m:t>1/2</m:t>
                            </m:r>
                          </m:sup>
                        </m:sSup>
                        <m:f>
                          <m:fPr>
                            <m:ctrlPr>
                              <a:rPr lang="en-US" sz="1800" i="1">
                                <a:effectLst/>
                                <a:latin typeface="Cambria Math" panose="02040503050406030204" pitchFamily="18" charset="0"/>
                                <a:ea typeface="Calibri" panose="020F0502020204030204" pitchFamily="34" charset="0"/>
                              </a:rPr>
                            </m:ctrlPr>
                          </m:fPr>
                          <m:num>
                            <m:acc>
                              <m:accPr>
                                <m:chr m:val="̇"/>
                                <m:ctrlPr>
                                  <a:rPr lang="en-US" sz="1800" i="1">
                                    <a:effectLst/>
                                    <a:latin typeface="Cambria Math" panose="02040503050406030204" pitchFamily="18" charset="0"/>
                                    <a:ea typeface="Calibri" panose="020F0502020204030204" pitchFamily="34" charset="0"/>
                                  </a:rPr>
                                </m:ctrlPr>
                              </m:accPr>
                              <m:e>
                                <m:r>
                                  <a:rPr lang="en-US" sz="1800" i="1">
                                    <a:effectLst/>
                                    <a:latin typeface="Cambria Math" panose="02040503050406030204" pitchFamily="18" charset="0"/>
                                    <a:ea typeface="Calibri" panose="020F0502020204030204" pitchFamily="34" charset="0"/>
                                  </a:rPr>
                                  <m:t>𝐵</m:t>
                                </m:r>
                              </m:e>
                            </m:acc>
                          </m:num>
                          <m:den>
                            <m:sSub>
                              <m:sSubPr>
                                <m:ctrlPr>
                                  <a:rPr lang="en-US" sz="1800" i="1">
                                    <a:effectLst/>
                                    <a:latin typeface="Cambria Math" panose="02040503050406030204" pitchFamily="18" charset="0"/>
                                    <a:ea typeface="Calibri" panose="020F0502020204030204" pitchFamily="34" charset="0"/>
                                  </a:rPr>
                                </m:ctrlPr>
                              </m:sSubPr>
                              <m:e>
                                <m:r>
                                  <a:rPr lang="en-US" sz="1800" i="1">
                                    <a:effectLst/>
                                    <a:latin typeface="Cambria Math" panose="02040503050406030204" pitchFamily="18" charset="0"/>
                                    <a:ea typeface="Times New Roman" panose="02020603050405020304" pitchFamily="18" charset="0"/>
                                  </a:rPr>
                                  <m:t>𝜌</m:t>
                                </m:r>
                              </m:e>
                              <m:sub>
                                <m:r>
                                  <a:rPr lang="en-US" sz="1800" i="1">
                                    <a:effectLst/>
                                    <a:latin typeface="Cambria Math" panose="02040503050406030204" pitchFamily="18" charset="0"/>
                                    <a:ea typeface="Times New Roman" panose="02020603050405020304" pitchFamily="18" charset="0"/>
                                  </a:rPr>
                                  <m:t>𝑚</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𝑒𝑓𝑓</m:t>
                                </m:r>
                              </m:sub>
                            </m:sSub>
                            <m:r>
                              <a:rPr lang="en-US" sz="1800" i="1">
                                <a:effectLst/>
                                <a:latin typeface="Cambria Math" panose="02040503050406030204" pitchFamily="18" charset="0"/>
                                <a:ea typeface="Times New Roman" panose="02020603050405020304" pitchFamily="18" charset="0"/>
                              </a:rPr>
                              <m:t>𝜆</m:t>
                            </m:r>
                            <m:sSub>
                              <m:sSubPr>
                                <m:ctrlPr>
                                  <a:rPr lang="en-US" sz="1800" i="1">
                                    <a:effectLst/>
                                    <a:latin typeface="Cambria Math" panose="02040503050406030204" pitchFamily="18" charset="0"/>
                                    <a:ea typeface="Calibri" panose="020F0502020204030204" pitchFamily="34" charset="0"/>
                                  </a:rPr>
                                </m:ctrlPr>
                              </m:sSubPr>
                              <m:e>
                                <m:r>
                                  <a:rPr lang="en-US" sz="1800" i="1">
                                    <a:effectLst/>
                                    <a:latin typeface="Cambria Math" panose="02040503050406030204" pitchFamily="18" charset="0"/>
                                    <a:ea typeface="Times New Roman" panose="02020603050405020304" pitchFamily="18" charset="0"/>
                                  </a:rPr>
                                  <m:t>𝐽</m:t>
                                </m:r>
                              </m:e>
                              <m:sub>
                                <m:r>
                                  <a:rPr lang="en-US" sz="1800" i="1">
                                    <a:effectLst/>
                                    <a:latin typeface="Cambria Math" panose="02040503050406030204" pitchFamily="18" charset="0"/>
                                    <a:ea typeface="Times New Roman" panose="02020603050405020304" pitchFamily="18" charset="0"/>
                                  </a:rPr>
                                  <m:t>𝑐</m:t>
                                </m:r>
                              </m:sub>
                            </m:sSub>
                          </m:den>
                        </m:f>
                      </m:e>
                    </m:acc>
                  </m:oMath>
                </a14:m>
                <a:r>
                  <a:rPr lang="en-US" sz="1800" dirty="0">
                    <a:effectLst/>
                    <a:latin typeface="Times New Roman" panose="02020603050405020304" pitchFamily="18" charset="0"/>
                    <a:ea typeface="Times New Roman" panose="02020603050405020304" pitchFamily="18" charset="0"/>
                  </a:rPr>
                  <a:t>	</a:t>
                </a:r>
              </a:p>
            </p:txBody>
          </p:sp>
        </mc:Choice>
        <mc:Fallback xmlns="">
          <p:sp>
            <p:nvSpPr>
              <p:cNvPr id="9" name="TextBox 8">
                <a:extLst>
                  <a:ext uri="{FF2B5EF4-FFF2-40B4-BE49-F238E27FC236}">
                    <a16:creationId xmlns:a16="http://schemas.microsoft.com/office/drawing/2014/main" id="{3F1306C1-A6C2-63D9-605A-10245262F82B}"/>
                  </a:ext>
                </a:extLst>
              </p:cNvPr>
              <p:cNvSpPr txBox="1">
                <a:spLocks noRot="1" noChangeAspect="1" noMove="1" noResize="1" noEditPoints="1" noAdjustHandles="1" noChangeArrowheads="1" noChangeShapeType="1" noTextEdit="1"/>
              </p:cNvSpPr>
              <p:nvPr/>
            </p:nvSpPr>
            <p:spPr>
              <a:xfrm>
                <a:off x="3923928" y="5094354"/>
                <a:ext cx="4589114" cy="1206997"/>
              </a:xfrm>
              <a:prstGeom prst="rect">
                <a:avLst/>
              </a:prstGeom>
              <a:blipFill>
                <a:blip r:embed="rId3"/>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B8B5606D-758A-1A3E-16E4-36645C5E7B2D}"/>
              </a:ext>
            </a:extLst>
          </p:cNvPr>
          <p:cNvSpPr txBox="1"/>
          <p:nvPr/>
        </p:nvSpPr>
        <p:spPr>
          <a:xfrm>
            <a:off x="4959846" y="6057781"/>
            <a:ext cx="4023864" cy="800219"/>
          </a:xfrm>
          <a:prstGeom prst="rect">
            <a:avLst/>
          </a:prstGeom>
          <a:solidFill>
            <a:srgbClr val="FFC000"/>
          </a:solidFill>
        </p:spPr>
        <p:txBody>
          <a:bodyPr wrap="square" rtlCol="0">
            <a:spAutoFit/>
          </a:bodyPr>
          <a:lstStyle/>
          <a:p>
            <a:pPr>
              <a:spcBef>
                <a:spcPts val="600"/>
              </a:spcBef>
              <a:spcAft>
                <a:spcPts val="600"/>
              </a:spcAft>
            </a:pPr>
            <a:r>
              <a:rPr lang="en-US" dirty="0">
                <a:latin typeface="Trebuchet MS" panose="020B0603020202020204" pitchFamily="34" charset="0"/>
              </a:rPr>
              <a:t>Here x is limited to x &lt; B</a:t>
            </a:r>
            <a:r>
              <a:rPr lang="en-US" baseline="-25000" dirty="0">
                <a:latin typeface="Trebuchet MS" panose="020B0603020202020204" pitchFamily="34" charset="0"/>
              </a:rPr>
              <a:t>a</a:t>
            </a:r>
            <a:r>
              <a:rPr lang="en-US" dirty="0">
                <a:latin typeface="Trebuchet MS" panose="020B0603020202020204" pitchFamily="34" charset="0"/>
              </a:rPr>
              <a:t>/(</a:t>
            </a:r>
            <a:r>
              <a:rPr lang="en-US" dirty="0">
                <a:latin typeface="Trebuchet MS" panose="020B0603020202020204" pitchFamily="34" charset="0"/>
                <a:sym typeface="Symbol" panose="05050102010706020507" pitchFamily="18" charset="2"/>
              </a:rPr>
              <a:t>J</a:t>
            </a:r>
            <a:r>
              <a:rPr lang="en-US" baseline="-25000" dirty="0">
                <a:latin typeface="Trebuchet MS" panose="020B0603020202020204" pitchFamily="34" charset="0"/>
                <a:sym typeface="Symbol" panose="05050102010706020507" pitchFamily="18" charset="2"/>
              </a:rPr>
              <a:t>c</a:t>
            </a:r>
            <a:r>
              <a:rPr lang="en-US" dirty="0">
                <a:latin typeface="Trebuchet MS" panose="020B0603020202020204" pitchFamily="34" charset="0"/>
                <a:sym typeface="Symbol" panose="05050102010706020507" pitchFamily="18" charset="2"/>
              </a:rPr>
              <a:t>)</a:t>
            </a:r>
          </a:p>
          <a:p>
            <a:pPr>
              <a:spcBef>
                <a:spcPts val="600"/>
              </a:spcBef>
              <a:spcAft>
                <a:spcPts val="600"/>
              </a:spcAft>
            </a:pPr>
            <a:r>
              <a:rPr lang="en-US" dirty="0">
                <a:latin typeface="Trebuchet MS" panose="020B0603020202020204" pitchFamily="34" charset="0"/>
              </a:rPr>
              <a:t>(see left)</a:t>
            </a:r>
          </a:p>
        </p:txBody>
      </p:sp>
      <p:sp>
        <p:nvSpPr>
          <p:cNvPr id="12" name="TextBox 11">
            <a:extLst>
              <a:ext uri="{FF2B5EF4-FFF2-40B4-BE49-F238E27FC236}">
                <a16:creationId xmlns:a16="http://schemas.microsoft.com/office/drawing/2014/main" id="{CF3FE226-A3F0-59F4-ABA8-D4860A48C8CC}"/>
              </a:ext>
            </a:extLst>
          </p:cNvPr>
          <p:cNvSpPr txBox="1"/>
          <p:nvPr/>
        </p:nvSpPr>
        <p:spPr>
          <a:xfrm>
            <a:off x="155974" y="4594507"/>
            <a:ext cx="4321106" cy="1477328"/>
          </a:xfrm>
          <a:prstGeom prst="rect">
            <a:avLst/>
          </a:prstGeom>
          <a:noFill/>
        </p:spPr>
        <p:txBody>
          <a:bodyPr wrap="square">
            <a:spAutoFit/>
          </a:bodyPr>
          <a:lstStyle/>
          <a:p>
            <a:r>
              <a:rPr lang="en-US" sz="1800" i="1" dirty="0">
                <a:effectLst/>
                <a:latin typeface="Trebuchet MS" panose="020B0603020202020204" pitchFamily="34" charset="0"/>
                <a:ea typeface="Times New Roman" panose="02020603050405020304" pitchFamily="18" charset="0"/>
              </a:rPr>
              <a:t>Once the total coupling current exceeds a critical value (</a:t>
            </a:r>
            <a:r>
              <a:rPr lang="en-US" sz="1800" i="1" dirty="0">
                <a:effectLst/>
                <a:latin typeface="Trebuchet MS" panose="020B060302020202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US" sz="1800" i="1" dirty="0">
                <a:effectLst/>
                <a:latin typeface="Trebuchet MS" panose="020B0603020202020204" pitchFamily="34" charset="0"/>
                <a:ea typeface="Times New Roman" panose="02020603050405020304" pitchFamily="18" charset="0"/>
              </a:rPr>
              <a:t>J</a:t>
            </a:r>
            <a:r>
              <a:rPr lang="en-US" sz="1800" i="1" baseline="-25000" dirty="0">
                <a:effectLst/>
                <a:latin typeface="Trebuchet MS" panose="020B0603020202020204" pitchFamily="34" charset="0"/>
                <a:ea typeface="Times New Roman" panose="02020603050405020304" pitchFamily="18" charset="0"/>
              </a:rPr>
              <a:t>c</a:t>
            </a:r>
            <a:r>
              <a:rPr lang="en-US" sz="1800" i="1" dirty="0">
                <a:effectLst/>
                <a:latin typeface="Trebuchet MS" panose="020B0603020202020204" pitchFamily="34" charset="0"/>
                <a:ea typeface="Times New Roman" panose="02020603050405020304" pitchFamily="18" charset="0"/>
              </a:rPr>
              <a:t> times the area of the first filamentary layer in from the periphery) this layer of filaments will be “saturated” with current.</a:t>
            </a:r>
            <a:endParaRPr lang="en-US" i="1" dirty="0">
              <a:latin typeface="Trebuchet MS" panose="020B0603020202020204" pitchFamily="34" charset="0"/>
            </a:endParaRPr>
          </a:p>
        </p:txBody>
      </p:sp>
    </p:spTree>
    <p:extLst>
      <p:ext uri="{BB962C8B-B14F-4D97-AF65-F5344CB8AC3E}">
        <p14:creationId xmlns:p14="http://schemas.microsoft.com/office/powerpoint/2010/main" val="22148333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Theme1">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anchor="t" compatLnSpc="1"/>
      <a:lstStyle>
        <a:defPPr marL="0" marR="0" indent="0" algn="ctr" defTabSz="914400" rtl="0" eaLnBrk="0" fontAlgn="base" latinLnBrk="0" hangingPunct="0">
          <a:lnSpc>
            <a:spcPct val="100000"/>
          </a:lnSpc>
          <a:spcBef>
            <a:spcPct val="0"/>
          </a:spcBef>
          <a:spcAft>
            <a:spcPct val="0"/>
          </a:spcAft>
          <a:buNone/>
          <a:tabLst/>
          <a:defRPr kumimoji="0" lang="en-US" sz="1400" b="1" i="0" u="none" strike="noStrike" baseline="0">
            <a:solidFill>
              <a:schemeClr val="tx1">
                <a:alpha val="100000"/>
              </a:schemeClr>
            </a:solidFill>
            <a:effectLst/>
            <a:latin typeface="Times New Roman"/>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anchor="t" compatLnSpc="1"/>
      <a:lstStyle>
        <a:defPPr marL="0" marR="0" indent="0" algn="ctr" defTabSz="914400" rtl="0" eaLnBrk="0" fontAlgn="base" latinLnBrk="0" hangingPunct="0">
          <a:lnSpc>
            <a:spcPct val="100000"/>
          </a:lnSpc>
          <a:spcBef>
            <a:spcPct val="0"/>
          </a:spcBef>
          <a:spcAft>
            <a:spcPct val="0"/>
          </a:spcAft>
          <a:buNone/>
          <a:tabLst/>
          <a:defRPr kumimoji="0" lang="en-US" sz="1400" b="1" i="0" u="none" strike="noStrike" baseline="0">
            <a:solidFill>
              <a:schemeClr val="tx1">
                <a:alpha val="100000"/>
              </a:schemeClr>
            </a:solidFill>
            <a:effectLst/>
            <a:latin typeface="Times New Roman"/>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83711</TotalTime>
  <Words>2592</Words>
  <Application>Microsoft Office PowerPoint</Application>
  <PresentationFormat>On-screen Show (4:3)</PresentationFormat>
  <Paragraphs>360</Paragraphs>
  <Slides>25</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4" baseType="lpstr">
      <vt:lpstr>Arial</vt:lpstr>
      <vt:lpstr>Calibri</vt:lpstr>
      <vt:lpstr>Cambria Math</vt:lpstr>
      <vt:lpstr>Symbol</vt:lpstr>
      <vt:lpstr>Times New Roman</vt:lpstr>
      <vt:lpstr>Times-Roman</vt:lpstr>
      <vt:lpstr>Trebuchet MS</vt:lpstr>
      <vt:lpstr>Theme1</vt:lpstr>
      <vt:lpstr>SPW 14.0 Graph</vt:lpstr>
      <vt:lpstr> AC Loss in Round Superconductor wires and Flat Helical Wrap Conductors in a range of frequencies</vt:lpstr>
      <vt:lpstr>What are the components of loss of a ROUND SC</vt:lpstr>
      <vt:lpstr>Skin Depth Effect in Ordinary Conductors</vt:lpstr>
      <vt:lpstr>Superconducting Composites have several critical frequencies</vt:lpstr>
      <vt:lpstr>PowerPoint Presentation</vt:lpstr>
      <vt:lpstr>PowerPoint Presentation</vt:lpstr>
      <vt:lpstr>But what about between fc1 and fc2?</vt:lpstr>
      <vt:lpstr>Coupling currents, shielding, and saturated regions I</vt:lpstr>
      <vt:lpstr>Coupling currents, shielding, and saturated regions II</vt:lpstr>
      <vt:lpstr>Coupling currents, and saturated regions III</vt:lpstr>
      <vt:lpstr>Coupling currents, and saturated regions IV</vt:lpstr>
      <vt:lpstr>Additional screening above fc1</vt:lpstr>
      <vt:lpstr>Coupling &amp; Eddy loss ignoring saturated filament regions</vt:lpstr>
      <vt:lpstr>AC loss calculations at high frequency including filamentary saturation effects</vt:lpstr>
      <vt:lpstr>Loss of Selected MgB2 strand over wide frequency range with various Ba (I)</vt:lpstr>
      <vt:lpstr>Loss of Selected MgB2 strand over wide frequency range with various Ba (II)</vt:lpstr>
      <vt:lpstr>Loss of Selected MgB2 strand over wide frequency range with various Ba (II)</vt:lpstr>
      <vt:lpstr>Including the effects of Flux Creep  (or Power Law)</vt:lpstr>
      <vt:lpstr>Including the effects of Flux Creep (or Power Law)</vt:lpstr>
      <vt:lpstr>Including the effects of Flux Creep  (or Power Law) II</vt:lpstr>
      <vt:lpstr>Alternatively, Losses in coated conductor TAPES below the skin depth, ignoring flux creep</vt:lpstr>
      <vt:lpstr>Losses for coated conductor TAPES with helical wrap (e.g. CORC) WITH flux creep</vt:lpstr>
      <vt:lpstr>Coupling currents in typical multifilamentary strands</vt:lpstr>
      <vt:lpstr>Coupling currents in conductors with tapes</vt:lpstr>
      <vt:lpstr>Summary</vt:lpstr>
    </vt:vector>
  </TitlesOfParts>
  <Company>The Ohio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Mohit Bhatia</dc:creator>
  <cp:lastModifiedBy>Sumption, Michael</cp:lastModifiedBy>
  <cp:revision>1362</cp:revision>
  <cp:lastPrinted>2014-08-07T13:55:02Z</cp:lastPrinted>
  <dcterms:created xsi:type="dcterms:W3CDTF">2006-03-04T15:33:42Z</dcterms:created>
  <dcterms:modified xsi:type="dcterms:W3CDTF">2025-05-20T14:49:00Z</dcterms:modified>
</cp:coreProperties>
</file>