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4" r:id="rId3"/>
    <p:sldMasterId id="2147483696" r:id="rId4"/>
  </p:sldMasterIdLst>
  <p:notesMasterIdLst>
    <p:notesMasterId r:id="rId23"/>
  </p:notesMasterIdLst>
  <p:sldIdLst>
    <p:sldId id="328" r:id="rId5"/>
    <p:sldId id="329" r:id="rId6"/>
    <p:sldId id="367" r:id="rId7"/>
    <p:sldId id="351" r:id="rId8"/>
    <p:sldId id="352" r:id="rId9"/>
    <p:sldId id="370" r:id="rId10"/>
    <p:sldId id="371" r:id="rId11"/>
    <p:sldId id="332" r:id="rId12"/>
    <p:sldId id="353" r:id="rId13"/>
    <p:sldId id="322" r:id="rId14"/>
    <p:sldId id="372" r:id="rId15"/>
    <p:sldId id="338" r:id="rId16"/>
    <p:sldId id="348" r:id="rId17"/>
    <p:sldId id="373" r:id="rId18"/>
    <p:sldId id="374" r:id="rId19"/>
    <p:sldId id="375" r:id="rId20"/>
    <p:sldId id="360" r:id="rId21"/>
    <p:sldId id="35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7C55D11C-2315-4AC4-A1B3-79F6CC816AE7}">
          <p14:sldIdLst>
            <p14:sldId id="328"/>
            <p14:sldId id="329"/>
            <p14:sldId id="367"/>
            <p14:sldId id="351"/>
            <p14:sldId id="352"/>
            <p14:sldId id="370"/>
            <p14:sldId id="371"/>
            <p14:sldId id="332"/>
            <p14:sldId id="353"/>
            <p14:sldId id="322"/>
            <p14:sldId id="372"/>
            <p14:sldId id="338"/>
            <p14:sldId id="348"/>
            <p14:sldId id="373"/>
            <p14:sldId id="374"/>
            <p14:sldId id="375"/>
            <p14:sldId id="360"/>
            <p14:sldId id="350"/>
          </p14:sldIdLst>
        </p14:section>
        <p14:section name="cooling profiles" id="{2BEDC642-D394-4D87-9BD4-E539047DFAEE}">
          <p14:sldIdLst/>
        </p14:section>
        <p14:section name="Oxygenation conditions" id="{789325D8-260B-4B1A-9E84-5204C79312BD}">
          <p14:sldIdLst/>
        </p14:section>
        <p14:section name="Physical properties analysis" id="{73630D03-3060-432A-B991-2DD4EAABCD98}">
          <p14:sldIdLst/>
        </p14:section>
        <p14:section name="Hall fittings-Eu" id="{D1617396-2BDD-4410-97EA-71453D35AFCB}">
          <p14:sldIdLst/>
        </p14:section>
        <p14:section name="Hall fittings-Gd" id="{A706096E-77C7-44B6-8DD3-31E88FEC8F48}">
          <p14:sldIdLst/>
        </p14:section>
        <p14:section name="Jc-Tc plots" id="{88B78F51-7432-40BE-AE1E-70CB1A7EE185}">
          <p14:sldIdLst/>
        </p14:section>
        <p14:section name="c-axis Fittings" id="{5E906E29-1B8C-449D-9C0A-2121A03F3135}">
          <p14:sldIdLst/>
        </p14:section>
        <p14:section name="miscellaneous" id="{A9499536-CB1A-42F9-B528-DC1C193F07A1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8080"/>
    <a:srgbClr val="009999"/>
    <a:srgbClr val="66FF33"/>
    <a:srgbClr val="FF0066"/>
    <a:srgbClr val="0000FF"/>
    <a:srgbClr val="CC9900"/>
    <a:srgbClr val="996633"/>
    <a:srgbClr val="0099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974" autoAdjust="0"/>
    <p:restoredTop sz="93582" autoAdjust="0"/>
  </p:normalViewPr>
  <p:slideViewPr>
    <p:cSldViewPr snapToGrid="0">
      <p:cViewPr varScale="1">
        <p:scale>
          <a:sx n="80" d="100"/>
          <a:sy n="80" d="100"/>
        </p:scale>
        <p:origin x="250" y="58"/>
      </p:cViewPr>
      <p:guideLst>
        <p:guide orient="horz" pos="2160"/>
        <p:guide pos="3840"/>
      </p:guideLst>
    </p:cSldViewPr>
  </p:slideViewPr>
  <p:notesTextViewPr>
    <p:cViewPr>
      <p:scale>
        <a:sx n="33" d="100"/>
        <a:sy n="33" d="100"/>
      </p:scale>
      <p:origin x="0" y="0"/>
    </p:cViewPr>
  </p:notesTextViewPr>
  <p:sorterViewPr>
    <p:cViewPr>
      <p:scale>
        <a:sx n="100" d="100"/>
        <a:sy n="100" d="100"/>
      </p:scale>
      <p:origin x="0" y="-36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40AA2B-88EC-4441-B363-0D9CC8281A09}" type="doc">
      <dgm:prSet loTypeId="urn:microsoft.com/office/officeart/2009/layout/CircleArrowProcess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77AA2260-AF09-4FBF-9FF7-269F37391545}">
      <dgm:prSet phldrT="[Texto]"/>
      <dgm:spPr/>
      <dgm:t>
        <a:bodyPr/>
        <a:lstStyle/>
        <a:p>
          <a:r>
            <a:rPr lang="en-US" b="1"/>
            <a:t>1-160 bar O</a:t>
          </a:r>
          <a:r>
            <a:rPr lang="en-US" b="1" baseline="-25000"/>
            <a:t>2</a:t>
          </a:r>
          <a:endParaRPr lang="es-ES" dirty="0"/>
        </a:p>
      </dgm:t>
    </dgm:pt>
    <dgm:pt modelId="{96EAD25B-DF4A-43C2-B923-396BFEA51D68}" type="parTrans" cxnId="{18F0F8DE-FEA8-4967-A008-9752175FBC16}">
      <dgm:prSet/>
      <dgm:spPr/>
      <dgm:t>
        <a:bodyPr/>
        <a:lstStyle/>
        <a:p>
          <a:endParaRPr lang="es-ES"/>
        </a:p>
      </dgm:t>
    </dgm:pt>
    <dgm:pt modelId="{35B7D68A-2ADB-4B99-9F8A-729E4D03F5EB}" type="sibTrans" cxnId="{18F0F8DE-FEA8-4967-A008-9752175FBC16}">
      <dgm:prSet/>
      <dgm:spPr/>
      <dgm:t>
        <a:bodyPr/>
        <a:lstStyle/>
        <a:p>
          <a:endParaRPr lang="es-ES"/>
        </a:p>
      </dgm:t>
    </dgm:pt>
    <dgm:pt modelId="{24FB06CF-5ABE-4370-BC85-9E3F1BCA354D}">
      <dgm:prSet phldrT="[Texto]"/>
      <dgm:spPr/>
      <dgm:t>
        <a:bodyPr/>
        <a:lstStyle/>
        <a:p>
          <a:r>
            <a:rPr lang="en-US" b="1" i="1" dirty="0"/>
            <a:t>T</a:t>
          </a:r>
          <a:r>
            <a:rPr lang="en-US" b="1" baseline="-25000" dirty="0"/>
            <a:t>S</a:t>
          </a:r>
          <a:r>
            <a:rPr lang="en-US" b="1" dirty="0"/>
            <a:t>=300-800 </a:t>
          </a:r>
          <a:r>
            <a:rPr lang="en-US" b="1" baseline="30000" dirty="0" err="1"/>
            <a:t>o</a:t>
          </a:r>
          <a:r>
            <a:rPr lang="en-US" b="1" dirty="0" err="1"/>
            <a:t>C</a:t>
          </a:r>
          <a:endParaRPr lang="es-ES" dirty="0"/>
        </a:p>
      </dgm:t>
    </dgm:pt>
    <dgm:pt modelId="{6F27BC02-B8A7-4E02-87DD-7F35E47E4BB6}" type="parTrans" cxnId="{F4F8D6AE-B6C6-44C9-977C-67EEAF9AB3F6}">
      <dgm:prSet/>
      <dgm:spPr/>
      <dgm:t>
        <a:bodyPr/>
        <a:lstStyle/>
        <a:p>
          <a:endParaRPr lang="es-ES"/>
        </a:p>
      </dgm:t>
    </dgm:pt>
    <dgm:pt modelId="{C4094BF7-8D65-4AF2-AF40-06116DAF6B1B}" type="sibTrans" cxnId="{F4F8D6AE-B6C6-44C9-977C-67EEAF9AB3F6}">
      <dgm:prSet/>
      <dgm:spPr/>
      <dgm:t>
        <a:bodyPr/>
        <a:lstStyle/>
        <a:p>
          <a:endParaRPr lang="es-ES"/>
        </a:p>
      </dgm:t>
    </dgm:pt>
    <dgm:pt modelId="{BC1C3A40-4A0A-4F07-BB72-4F45C534CA06}">
      <dgm:prSet phldrT="[Texto]"/>
      <dgm:spPr/>
      <dgm:t>
        <a:bodyPr/>
        <a:lstStyle/>
        <a:p>
          <a:r>
            <a:rPr lang="en-US" b="1" dirty="0"/>
            <a:t>Ramp = </a:t>
          </a:r>
        </a:p>
        <a:p>
          <a:r>
            <a:rPr lang="en-US" b="1" dirty="0"/>
            <a:t>5 ºC/min</a:t>
          </a:r>
          <a:endParaRPr lang="es-ES" dirty="0"/>
        </a:p>
      </dgm:t>
    </dgm:pt>
    <dgm:pt modelId="{19B25928-3DD3-4C70-9335-DD37DD6C5BF5}" type="parTrans" cxnId="{40D729F5-A03C-4170-A520-B0374FD24DB0}">
      <dgm:prSet/>
      <dgm:spPr/>
      <dgm:t>
        <a:bodyPr/>
        <a:lstStyle/>
        <a:p>
          <a:endParaRPr lang="es-ES"/>
        </a:p>
      </dgm:t>
    </dgm:pt>
    <dgm:pt modelId="{49DDDCFF-29B5-4D67-83C0-88F883CE8A40}" type="sibTrans" cxnId="{40D729F5-A03C-4170-A520-B0374FD24DB0}">
      <dgm:prSet/>
      <dgm:spPr/>
      <dgm:t>
        <a:bodyPr/>
        <a:lstStyle/>
        <a:p>
          <a:endParaRPr lang="es-ES"/>
        </a:p>
      </dgm:t>
    </dgm:pt>
    <dgm:pt modelId="{48683C91-CA6F-4C2C-9C95-C236CBC62B4F}">
      <dgm:prSet phldrT="[Texto]"/>
      <dgm:spPr/>
      <dgm:t>
        <a:bodyPr/>
        <a:lstStyle/>
        <a:p>
          <a:r>
            <a:rPr lang="en-US" b="1" dirty="0">
              <a:sym typeface="Symbol"/>
            </a:rPr>
            <a:t>= 3,, 6 or </a:t>
          </a:r>
        </a:p>
        <a:p>
          <a:r>
            <a:rPr lang="en-US" b="1" dirty="0">
              <a:sym typeface="Symbol"/>
            </a:rPr>
            <a:t>12 h</a:t>
          </a:r>
          <a:r>
            <a:rPr lang="en-US" b="1" dirty="0"/>
            <a:t> </a:t>
          </a:r>
          <a:endParaRPr lang="es-ES" dirty="0"/>
        </a:p>
      </dgm:t>
    </dgm:pt>
    <dgm:pt modelId="{8EEC8C46-E983-4033-92EC-A521629AA57E}" type="parTrans" cxnId="{553CFE17-9A76-4DA9-8C1D-58ECC3F5E4B9}">
      <dgm:prSet/>
      <dgm:spPr/>
      <dgm:t>
        <a:bodyPr/>
        <a:lstStyle/>
        <a:p>
          <a:endParaRPr lang="es-ES"/>
        </a:p>
      </dgm:t>
    </dgm:pt>
    <dgm:pt modelId="{ADC27DDD-B5CF-4E64-8B80-2D164F172CD0}" type="sibTrans" cxnId="{553CFE17-9A76-4DA9-8C1D-58ECC3F5E4B9}">
      <dgm:prSet/>
      <dgm:spPr/>
      <dgm:t>
        <a:bodyPr/>
        <a:lstStyle/>
        <a:p>
          <a:endParaRPr lang="es-ES"/>
        </a:p>
      </dgm:t>
    </dgm:pt>
    <dgm:pt modelId="{CAB415EA-5BD2-4E1E-B88C-4762E0820378}" type="pres">
      <dgm:prSet presAssocID="{5E40AA2B-88EC-4441-B363-0D9CC8281A09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DE567016-60B5-4BF9-A2F6-260133C580CC}" type="pres">
      <dgm:prSet presAssocID="{77AA2260-AF09-4FBF-9FF7-269F37391545}" presName="Accent1" presStyleCnt="0"/>
      <dgm:spPr/>
    </dgm:pt>
    <dgm:pt modelId="{6DA48D9D-651C-4417-BA06-70AA88420A91}" type="pres">
      <dgm:prSet presAssocID="{77AA2260-AF09-4FBF-9FF7-269F37391545}" presName="Accent" presStyleLbl="node1" presStyleIdx="0" presStyleCnt="4"/>
      <dgm:spPr/>
    </dgm:pt>
    <dgm:pt modelId="{99D2B24C-000C-4A2E-A1A2-3D1D78D0B7AE}" type="pres">
      <dgm:prSet presAssocID="{77AA2260-AF09-4FBF-9FF7-269F37391545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</dgm:pt>
    <dgm:pt modelId="{E90D4B9A-92E3-481D-87DB-83EB12F1D5DF}" type="pres">
      <dgm:prSet presAssocID="{24FB06CF-5ABE-4370-BC85-9E3F1BCA354D}" presName="Accent2" presStyleCnt="0"/>
      <dgm:spPr/>
    </dgm:pt>
    <dgm:pt modelId="{33565D2E-BA6F-4DAB-B807-4C1CA68DAEF3}" type="pres">
      <dgm:prSet presAssocID="{24FB06CF-5ABE-4370-BC85-9E3F1BCA354D}" presName="Accent" presStyleLbl="node1" presStyleIdx="1" presStyleCnt="4"/>
      <dgm:spPr/>
    </dgm:pt>
    <dgm:pt modelId="{22F7E07C-C726-4505-BD25-B56969B334A6}" type="pres">
      <dgm:prSet presAssocID="{24FB06CF-5ABE-4370-BC85-9E3F1BCA354D}" presName="Parent2" presStyleLbl="revTx" presStyleIdx="1" presStyleCnt="4" custScaleX="156374" custLinFactNeighborX="41863" custLinFactNeighborY="3177">
        <dgm:presLayoutVars>
          <dgm:chMax val="1"/>
          <dgm:chPref val="1"/>
          <dgm:bulletEnabled val="1"/>
        </dgm:presLayoutVars>
      </dgm:prSet>
      <dgm:spPr/>
    </dgm:pt>
    <dgm:pt modelId="{2F6DD09C-A007-4735-B028-08B7C696D989}" type="pres">
      <dgm:prSet presAssocID="{BC1C3A40-4A0A-4F07-BB72-4F45C534CA06}" presName="Accent3" presStyleCnt="0"/>
      <dgm:spPr/>
    </dgm:pt>
    <dgm:pt modelId="{059B8051-BEE4-4C28-B49D-2E48B94E9EFB}" type="pres">
      <dgm:prSet presAssocID="{BC1C3A40-4A0A-4F07-BB72-4F45C534CA06}" presName="Accent" presStyleLbl="node1" presStyleIdx="2" presStyleCnt="4"/>
      <dgm:spPr/>
    </dgm:pt>
    <dgm:pt modelId="{EABC8B2F-6636-411B-9C47-6C7C7E2FA2F1}" type="pres">
      <dgm:prSet presAssocID="{BC1C3A40-4A0A-4F07-BB72-4F45C534CA06}" presName="Parent3" presStyleLbl="revTx" presStyleIdx="2" presStyleCnt="4" custScaleX="151337" custLinFactNeighborX="-7846" custLinFactNeighborY="-16862">
        <dgm:presLayoutVars>
          <dgm:chMax val="1"/>
          <dgm:chPref val="1"/>
          <dgm:bulletEnabled val="1"/>
        </dgm:presLayoutVars>
      </dgm:prSet>
      <dgm:spPr/>
    </dgm:pt>
    <dgm:pt modelId="{87FAC90A-A40F-427F-B814-33F999D08188}" type="pres">
      <dgm:prSet presAssocID="{48683C91-CA6F-4C2C-9C95-C236CBC62B4F}" presName="Accent4" presStyleCnt="0"/>
      <dgm:spPr/>
    </dgm:pt>
    <dgm:pt modelId="{6BA18F8E-E7AF-4C91-AF35-6B6A66500EB4}" type="pres">
      <dgm:prSet presAssocID="{48683C91-CA6F-4C2C-9C95-C236CBC62B4F}" presName="Accent" presStyleLbl="node1" presStyleIdx="3" presStyleCnt="4"/>
      <dgm:spPr/>
    </dgm:pt>
    <dgm:pt modelId="{738D52EC-5970-4D40-AF29-24807CEA45D2}" type="pres">
      <dgm:prSet presAssocID="{48683C91-CA6F-4C2C-9C95-C236CBC62B4F}" presName="Parent4" presStyleLbl="revTx" presStyleIdx="3" presStyleCnt="4" custLinFactNeighborX="20594" custLinFactNeighborY="3680">
        <dgm:presLayoutVars>
          <dgm:chMax val="1"/>
          <dgm:chPref val="1"/>
          <dgm:bulletEnabled val="1"/>
        </dgm:presLayoutVars>
      </dgm:prSet>
      <dgm:spPr/>
    </dgm:pt>
  </dgm:ptLst>
  <dgm:cxnLst>
    <dgm:cxn modelId="{553CFE17-9A76-4DA9-8C1D-58ECC3F5E4B9}" srcId="{5E40AA2B-88EC-4441-B363-0D9CC8281A09}" destId="{48683C91-CA6F-4C2C-9C95-C236CBC62B4F}" srcOrd="3" destOrd="0" parTransId="{8EEC8C46-E983-4033-92EC-A521629AA57E}" sibTransId="{ADC27DDD-B5CF-4E64-8B80-2D164F172CD0}"/>
    <dgm:cxn modelId="{79E0FF20-6657-43E9-AB4A-0D999B2B24DA}" type="presOf" srcId="{5E40AA2B-88EC-4441-B363-0D9CC8281A09}" destId="{CAB415EA-5BD2-4E1E-B88C-4762E0820378}" srcOrd="0" destOrd="0" presId="urn:microsoft.com/office/officeart/2009/layout/CircleArrowProcess"/>
    <dgm:cxn modelId="{F4F8D6AE-B6C6-44C9-977C-67EEAF9AB3F6}" srcId="{5E40AA2B-88EC-4441-B363-0D9CC8281A09}" destId="{24FB06CF-5ABE-4370-BC85-9E3F1BCA354D}" srcOrd="1" destOrd="0" parTransId="{6F27BC02-B8A7-4E02-87DD-7F35E47E4BB6}" sibTransId="{C4094BF7-8D65-4AF2-AF40-06116DAF6B1B}"/>
    <dgm:cxn modelId="{C4B67AD7-2828-437A-8663-A812E9FCEC85}" type="presOf" srcId="{48683C91-CA6F-4C2C-9C95-C236CBC62B4F}" destId="{738D52EC-5970-4D40-AF29-24807CEA45D2}" srcOrd="0" destOrd="0" presId="urn:microsoft.com/office/officeart/2009/layout/CircleArrowProcess"/>
    <dgm:cxn modelId="{710AECD9-1C4B-4848-94AB-F5258B092B93}" type="presOf" srcId="{77AA2260-AF09-4FBF-9FF7-269F37391545}" destId="{99D2B24C-000C-4A2E-A1A2-3D1D78D0B7AE}" srcOrd="0" destOrd="0" presId="urn:microsoft.com/office/officeart/2009/layout/CircleArrowProcess"/>
    <dgm:cxn modelId="{18F0F8DE-FEA8-4967-A008-9752175FBC16}" srcId="{5E40AA2B-88EC-4441-B363-0D9CC8281A09}" destId="{77AA2260-AF09-4FBF-9FF7-269F37391545}" srcOrd="0" destOrd="0" parTransId="{96EAD25B-DF4A-43C2-B923-396BFEA51D68}" sibTransId="{35B7D68A-2ADB-4B99-9F8A-729E4D03F5EB}"/>
    <dgm:cxn modelId="{47F742E4-C867-4E30-B847-75BA2C8416AB}" type="presOf" srcId="{BC1C3A40-4A0A-4F07-BB72-4F45C534CA06}" destId="{EABC8B2F-6636-411B-9C47-6C7C7E2FA2F1}" srcOrd="0" destOrd="0" presId="urn:microsoft.com/office/officeart/2009/layout/CircleArrowProcess"/>
    <dgm:cxn modelId="{20C9A1F1-BF93-4E40-AC2E-037A6C153162}" type="presOf" srcId="{24FB06CF-5ABE-4370-BC85-9E3F1BCA354D}" destId="{22F7E07C-C726-4505-BD25-B56969B334A6}" srcOrd="0" destOrd="0" presId="urn:microsoft.com/office/officeart/2009/layout/CircleArrowProcess"/>
    <dgm:cxn modelId="{40D729F5-A03C-4170-A520-B0374FD24DB0}" srcId="{5E40AA2B-88EC-4441-B363-0D9CC8281A09}" destId="{BC1C3A40-4A0A-4F07-BB72-4F45C534CA06}" srcOrd="2" destOrd="0" parTransId="{19B25928-3DD3-4C70-9335-DD37DD6C5BF5}" sibTransId="{49DDDCFF-29B5-4D67-83C0-88F883CE8A40}"/>
    <dgm:cxn modelId="{1B0732CD-6C1A-449E-8B57-8080BCF1D3CF}" type="presParOf" srcId="{CAB415EA-5BD2-4E1E-B88C-4762E0820378}" destId="{DE567016-60B5-4BF9-A2F6-260133C580CC}" srcOrd="0" destOrd="0" presId="urn:microsoft.com/office/officeart/2009/layout/CircleArrowProcess"/>
    <dgm:cxn modelId="{E6103B0E-999E-41F9-A345-0CFF4F73E5A2}" type="presParOf" srcId="{DE567016-60B5-4BF9-A2F6-260133C580CC}" destId="{6DA48D9D-651C-4417-BA06-70AA88420A91}" srcOrd="0" destOrd="0" presId="urn:microsoft.com/office/officeart/2009/layout/CircleArrowProcess"/>
    <dgm:cxn modelId="{0AA88F4B-3473-4772-A321-82655852D28E}" type="presParOf" srcId="{CAB415EA-5BD2-4E1E-B88C-4762E0820378}" destId="{99D2B24C-000C-4A2E-A1A2-3D1D78D0B7AE}" srcOrd="1" destOrd="0" presId="urn:microsoft.com/office/officeart/2009/layout/CircleArrowProcess"/>
    <dgm:cxn modelId="{F14335A3-D83C-4E26-97E2-77D8D63058A7}" type="presParOf" srcId="{CAB415EA-5BD2-4E1E-B88C-4762E0820378}" destId="{E90D4B9A-92E3-481D-87DB-83EB12F1D5DF}" srcOrd="2" destOrd="0" presId="urn:microsoft.com/office/officeart/2009/layout/CircleArrowProcess"/>
    <dgm:cxn modelId="{1D142A22-667A-4606-AEED-5E62A4E67C85}" type="presParOf" srcId="{E90D4B9A-92E3-481D-87DB-83EB12F1D5DF}" destId="{33565D2E-BA6F-4DAB-B807-4C1CA68DAEF3}" srcOrd="0" destOrd="0" presId="urn:microsoft.com/office/officeart/2009/layout/CircleArrowProcess"/>
    <dgm:cxn modelId="{A8536A4E-DAF6-4D4C-A783-95C20C519184}" type="presParOf" srcId="{CAB415EA-5BD2-4E1E-B88C-4762E0820378}" destId="{22F7E07C-C726-4505-BD25-B56969B334A6}" srcOrd="3" destOrd="0" presId="urn:microsoft.com/office/officeart/2009/layout/CircleArrowProcess"/>
    <dgm:cxn modelId="{7637B9F9-8886-4D4E-866E-D46835BB8F7A}" type="presParOf" srcId="{CAB415EA-5BD2-4E1E-B88C-4762E0820378}" destId="{2F6DD09C-A007-4735-B028-08B7C696D989}" srcOrd="4" destOrd="0" presId="urn:microsoft.com/office/officeart/2009/layout/CircleArrowProcess"/>
    <dgm:cxn modelId="{BD1B3375-AD48-49EA-AAFC-3BF9E5B5454D}" type="presParOf" srcId="{2F6DD09C-A007-4735-B028-08B7C696D989}" destId="{059B8051-BEE4-4C28-B49D-2E48B94E9EFB}" srcOrd="0" destOrd="0" presId="urn:microsoft.com/office/officeart/2009/layout/CircleArrowProcess"/>
    <dgm:cxn modelId="{97367557-D7D8-494E-8383-231F210F4C94}" type="presParOf" srcId="{CAB415EA-5BD2-4E1E-B88C-4762E0820378}" destId="{EABC8B2F-6636-411B-9C47-6C7C7E2FA2F1}" srcOrd="5" destOrd="0" presId="urn:microsoft.com/office/officeart/2009/layout/CircleArrowProcess"/>
    <dgm:cxn modelId="{1FBC7ACC-B667-4BB6-89C6-6E3D067A1CCD}" type="presParOf" srcId="{CAB415EA-5BD2-4E1E-B88C-4762E0820378}" destId="{87FAC90A-A40F-427F-B814-33F999D08188}" srcOrd="6" destOrd="0" presId="urn:microsoft.com/office/officeart/2009/layout/CircleArrowProcess"/>
    <dgm:cxn modelId="{E862C291-E5E1-43F9-BBB0-8BEF2D271D10}" type="presParOf" srcId="{87FAC90A-A40F-427F-B814-33F999D08188}" destId="{6BA18F8E-E7AF-4C91-AF35-6B6A66500EB4}" srcOrd="0" destOrd="0" presId="urn:microsoft.com/office/officeart/2009/layout/CircleArrowProcess"/>
    <dgm:cxn modelId="{6B332A67-7E4B-426A-B77F-EC86E4D5C08C}" type="presParOf" srcId="{CAB415EA-5BD2-4E1E-B88C-4762E0820378}" destId="{738D52EC-5970-4D40-AF29-24807CEA45D2}" srcOrd="7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A48D9D-651C-4417-BA06-70AA88420A91}">
      <dsp:nvSpPr>
        <dsp:cNvPr id="0" name=""/>
        <dsp:cNvSpPr/>
      </dsp:nvSpPr>
      <dsp:spPr>
        <a:xfrm>
          <a:off x="3326220" y="0"/>
          <a:ext cx="2043171" cy="204337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D2B24C-000C-4A2E-A1A2-3D1D78D0B7AE}">
      <dsp:nvSpPr>
        <dsp:cNvPr id="0" name=""/>
        <dsp:cNvSpPr/>
      </dsp:nvSpPr>
      <dsp:spPr>
        <a:xfrm>
          <a:off x="3777319" y="739648"/>
          <a:ext cx="1140205" cy="570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1-160 bar O</a:t>
          </a:r>
          <a:r>
            <a:rPr lang="en-US" sz="1600" b="1" kern="1200" baseline="-25000"/>
            <a:t>2</a:t>
          </a:r>
          <a:endParaRPr lang="es-ES" sz="1600" kern="1200" dirty="0"/>
        </a:p>
      </dsp:txBody>
      <dsp:txXfrm>
        <a:off x="3777319" y="739648"/>
        <a:ext cx="1140205" cy="570043"/>
      </dsp:txXfrm>
    </dsp:sp>
    <dsp:sp modelId="{33565D2E-BA6F-4DAB-B807-4C1CA68DAEF3}">
      <dsp:nvSpPr>
        <dsp:cNvPr id="0" name=""/>
        <dsp:cNvSpPr/>
      </dsp:nvSpPr>
      <dsp:spPr>
        <a:xfrm>
          <a:off x="2758608" y="1174225"/>
          <a:ext cx="2043171" cy="204337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F7E07C-C726-4505-BD25-B56969B334A6}">
      <dsp:nvSpPr>
        <dsp:cNvPr id="0" name=""/>
        <dsp:cNvSpPr/>
      </dsp:nvSpPr>
      <dsp:spPr>
        <a:xfrm>
          <a:off x="3363343" y="1934150"/>
          <a:ext cx="1782984" cy="570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i="1" kern="1200" dirty="0"/>
            <a:t>T</a:t>
          </a:r>
          <a:r>
            <a:rPr lang="en-US" sz="1600" b="1" kern="1200" baseline="-25000" dirty="0"/>
            <a:t>S</a:t>
          </a:r>
          <a:r>
            <a:rPr lang="en-US" sz="1600" b="1" kern="1200" dirty="0"/>
            <a:t>=300-800 </a:t>
          </a:r>
          <a:r>
            <a:rPr lang="en-US" sz="1600" b="1" kern="1200" baseline="30000" dirty="0" err="1"/>
            <a:t>o</a:t>
          </a:r>
          <a:r>
            <a:rPr lang="en-US" sz="1600" b="1" kern="1200" dirty="0" err="1"/>
            <a:t>C</a:t>
          </a:r>
          <a:endParaRPr lang="es-ES" sz="1600" kern="1200" dirty="0"/>
        </a:p>
      </dsp:txBody>
      <dsp:txXfrm>
        <a:off x="3363343" y="1934150"/>
        <a:ext cx="1782984" cy="570043"/>
      </dsp:txXfrm>
    </dsp:sp>
    <dsp:sp modelId="{059B8051-BEE4-4C28-B49D-2E48B94E9EFB}">
      <dsp:nvSpPr>
        <dsp:cNvPr id="0" name=""/>
        <dsp:cNvSpPr/>
      </dsp:nvSpPr>
      <dsp:spPr>
        <a:xfrm>
          <a:off x="3326220" y="2352785"/>
          <a:ext cx="2043171" cy="2043379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BC8B2F-6636-411B-9C47-6C7C7E2FA2F1}">
      <dsp:nvSpPr>
        <dsp:cNvPr id="0" name=""/>
        <dsp:cNvSpPr/>
      </dsp:nvSpPr>
      <dsp:spPr>
        <a:xfrm>
          <a:off x="3395185" y="2996312"/>
          <a:ext cx="1725552" cy="570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Ramp =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5 ºC/min</a:t>
          </a:r>
          <a:endParaRPr lang="es-ES" sz="1600" kern="1200" dirty="0"/>
        </a:p>
      </dsp:txBody>
      <dsp:txXfrm>
        <a:off x="3395185" y="2996312"/>
        <a:ext cx="1725552" cy="570043"/>
      </dsp:txXfrm>
    </dsp:sp>
    <dsp:sp modelId="{6BA18F8E-E7AF-4C91-AF35-6B6A66500EB4}">
      <dsp:nvSpPr>
        <dsp:cNvPr id="0" name=""/>
        <dsp:cNvSpPr/>
      </dsp:nvSpPr>
      <dsp:spPr>
        <a:xfrm>
          <a:off x="2904248" y="3662477"/>
          <a:ext cx="1755341" cy="1756189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8D52EC-5970-4D40-AF29-24807CEA45D2}">
      <dsp:nvSpPr>
        <dsp:cNvPr id="0" name=""/>
        <dsp:cNvSpPr/>
      </dsp:nvSpPr>
      <dsp:spPr>
        <a:xfrm>
          <a:off x="3442222" y="4289803"/>
          <a:ext cx="1140205" cy="5700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ym typeface="Symbol"/>
            </a:rPr>
            <a:t>= 3,, 6 or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ym typeface="Symbol"/>
            </a:rPr>
            <a:t>12 h</a:t>
          </a:r>
          <a:r>
            <a:rPr lang="en-US" sz="1600" b="1" kern="1200" dirty="0"/>
            <a:t> </a:t>
          </a:r>
          <a:endParaRPr lang="es-ES" sz="1600" kern="1200" dirty="0"/>
        </a:p>
      </dsp:txBody>
      <dsp:txXfrm>
        <a:off x="3442222" y="4289803"/>
        <a:ext cx="1140205" cy="5700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6E26EE-F8C5-41BC-B97D-C7A3A7AA66B6}" type="datetimeFigureOut">
              <a:rPr lang="ru-RU" smtClean="0"/>
              <a:pPr/>
              <a:t>19.05.2025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C96AD-5AC0-47A9-B036-8A6097E995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6E3100-7678-4BB8-A704-2D8E70C96477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E0087F-22F4-44A9-9166-428926C146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3905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6C96AD-5AC0-47A9-B036-8A6097E9957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6C96AD-5AC0-47A9-B036-8A6097E9957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6C96AD-5AC0-47A9-B036-8A6097E9957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DC4636-C4CF-074E-629D-09770441A3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B99F8271-0F74-88F9-E0B6-C19BA0502A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B643313F-EAD8-B1D7-9AA2-0472D1FD33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27BF8A5-7A4A-BE3D-7BF8-CB91CECBFE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6C96AD-5AC0-47A9-B036-8A6097E9957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8280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6C96AD-5AC0-47A9-B036-8A6097E9957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6C96AD-5AC0-47A9-B036-8A6097E9957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6C96AD-5AC0-47A9-B036-8A6097E9957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C96AD-5AC0-47A9-B036-8A6097E9957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4E8D-9B9C-4B56-9488-C490C41D65AC}" type="datetimeFigureOut">
              <a:rPr lang="en-US" smtClean="0"/>
              <a:pPr/>
              <a:t>5/19/2025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668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4E8D-9B9C-4B56-9488-C490C41D65AC}" type="datetimeFigureOut">
              <a:rPr lang="en-US" smtClean="0"/>
              <a:pPr/>
              <a:t>5/19/2025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271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4E8D-9B9C-4B56-9488-C490C41D65AC}" type="datetimeFigureOut">
              <a:rPr lang="en-US" smtClean="0"/>
              <a:pPr/>
              <a:t>5/19/2025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4641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72085" y="3337560"/>
            <a:ext cx="8640064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77400" y="1544812"/>
            <a:ext cx="8640064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10351-7F1F-4BD5-8AF2-4BF05FE114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7DB9A-3732-4D17-B50D-46E03911A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83838"/>
            <a:ext cx="88392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2485800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F42A0-AFEA-43A1-BF81-F6AFE30ED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7791D-B9DD-47BC-A527-3C4AC524DF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486400"/>
            <a:ext cx="5386917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5486400"/>
            <a:ext cx="5389033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516912"/>
            <a:ext cx="5386917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1516912"/>
            <a:ext cx="5389033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63D51-6C91-4369-ABCB-5BE425850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A735C-6F23-4545-80C6-4C6105E3C5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F67C9-4C6F-4AAC-9DB6-192C385627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875433" y="6421439"/>
            <a:ext cx="1016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6BEEC-0709-4C01-B70E-F0D07AD212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4E8D-9B9C-4B56-9488-C490C41D65AC}" type="datetimeFigureOut">
              <a:rPr lang="en-US" smtClean="0"/>
              <a:pPr/>
              <a:t>5/19/2025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722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20837" y="1019907"/>
            <a:ext cx="54864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7A901-5B54-4990-95ED-63B8943F07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9FFAB-6D92-45BF-965A-D43D9EB2F3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FF74D-C7E4-47FF-8C1F-A5D2042A36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4E8D-9B9C-4B56-9488-C490C41D65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6680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4E8D-9B9C-4B56-9488-C490C41D65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7722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4E8D-9B9C-4B56-9488-C490C41D65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7256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4E8D-9B9C-4B56-9488-C490C41D65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9322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4E8D-9B9C-4B56-9488-C490C41D65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9151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4E8D-9B9C-4B56-9488-C490C41D65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6389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4E8D-9B9C-4B56-9488-C490C41D65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333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4E8D-9B9C-4B56-9488-C490C41D65AC}" type="datetimeFigureOut">
              <a:rPr lang="en-US" smtClean="0"/>
              <a:pPr/>
              <a:t>5/19/2025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7256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4E8D-9B9C-4B56-9488-C490C41D65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4833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4E8D-9B9C-4B56-9488-C490C41D65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5277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4E8D-9B9C-4B56-9488-C490C41D65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2715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4E8D-9B9C-4B56-9488-C490C41D65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4641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9D6D7-2D8A-475E-9EB0-F8A5E9FFC125}" type="datetime1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1918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75959-0B0A-4E32-AABD-407CDD927977}" type="datetime1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6578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ACC74-400F-4C5B-819E-63BBBA5BCDD6}" type="datetime1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2868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32C29-D923-4B08-9383-6B3F2A4FD01C}" type="datetime1">
              <a:rPr lang="en-US" smtClean="0"/>
              <a:t>5/19/2025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4723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EA0D7-8FE2-4664-A7D1-E0A8B814C681}" type="datetime1">
              <a:rPr lang="en-US" smtClean="0"/>
              <a:t>5/19/2025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2040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93298-6378-444C-9D8B-03887428A201}" type="datetime1">
              <a:rPr lang="en-US" smtClean="0"/>
              <a:t>5/19/2025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596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4E8D-9B9C-4B56-9488-C490C41D65AC}" type="datetimeFigureOut">
              <a:rPr lang="en-US" smtClean="0"/>
              <a:pPr/>
              <a:t>5/19/2025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93225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B025A-A917-48B8-88B7-B6C0E101466F}" type="datetime1">
              <a:rPr lang="en-US" smtClean="0"/>
              <a:t>5/19/2025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3788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4D455-A77B-4705-8DEA-D0B3264BC46A}" type="datetime1">
              <a:rPr lang="en-US" smtClean="0"/>
              <a:t>5/19/2025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7837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09B9A-5685-491A-98C0-5FC46732F0D0}" type="datetime1">
              <a:rPr lang="en-US" smtClean="0"/>
              <a:t>5/19/2025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2334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363C7-AC99-47A8-93F5-761BEE45CE99}" type="datetime1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1789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202A3-26E0-4B4C-8C4B-444134159D0D}" type="datetime1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718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4E8D-9B9C-4B56-9488-C490C41D65AC}" type="datetimeFigureOut">
              <a:rPr lang="en-US" smtClean="0"/>
              <a:pPr/>
              <a:t>5/19/2025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915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4E8D-9B9C-4B56-9488-C490C41D65AC}" type="datetimeFigureOut">
              <a:rPr lang="en-US" smtClean="0"/>
              <a:pPr/>
              <a:t>5/19/2025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638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4E8D-9B9C-4B56-9488-C490C41D65AC}" type="datetimeFigureOut">
              <a:rPr lang="en-US" smtClean="0"/>
              <a:pPr/>
              <a:t>5/19/2025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333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4E8D-9B9C-4B56-9488-C490C41D65AC}" type="datetimeFigureOut">
              <a:rPr lang="en-US" smtClean="0"/>
              <a:pPr/>
              <a:t>5/19/2025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483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64E8D-9B9C-4B56-9488-C490C41D65AC}" type="datetimeFigureOut">
              <a:rPr lang="en-US" smtClean="0"/>
              <a:pPr/>
              <a:t>5/19/2025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63B0A-B2D8-4321-A526-5F0CD63BEE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27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64E8D-9B9C-4B56-9488-C490C41D65AC}" type="datetimeFigureOut">
              <a:rPr lang="en-US" smtClean="0"/>
              <a:pPr/>
              <a:t>5/19/2025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63B0A-B2D8-4321-A526-5F0CD63BEE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867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13316" name="Заголовок 8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995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317" name="Текст 29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9956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421439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rgbClr val="D4D2D0">
                    <a:shade val="50000"/>
                  </a:srgbClr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165600" y="6421439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rgbClr val="D4D2D0">
                    <a:shade val="50000"/>
                  </a:srgbClr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871200" y="6421439"/>
            <a:ext cx="1016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9B9A98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476F65-10A7-46A4-B71E-744ADCC38527}" type="slidenum">
              <a:rPr lang="ru-RU" b="1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b="1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pitchFamily="34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64E8D-9B9C-4B56-9488-C490C41D65A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5/19/2025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63B0A-B2D8-4321-A526-5F0CD63BEE5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867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F1339-6454-4058-878B-3E78E058C513}" type="datetime1">
              <a:rPr lang="en-US" smtClean="0"/>
              <a:t>5/19/2025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63B0A-B2D8-4321-A526-5F0CD63BEE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844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9.emf"/><Relationship Id="rId4" Type="http://schemas.openxmlformats.org/officeDocument/2006/relationships/image" Target="../media/image8.emf"/><Relationship Id="rId9" Type="http://schemas.openxmlformats.org/officeDocument/2006/relationships/oleObject" Target="../embeddings/oleObject13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image" Target="../media/image22.emf"/><Relationship Id="rId7" Type="http://schemas.openxmlformats.org/officeDocument/2006/relationships/image" Target="../media/image24.e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13.x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23.emf"/><Relationship Id="rId10" Type="http://schemas.openxmlformats.org/officeDocument/2006/relationships/image" Target="../media/image26.jpeg"/><Relationship Id="rId4" Type="http://schemas.openxmlformats.org/officeDocument/2006/relationships/oleObject" Target="../embeddings/oleObject15.bin"/><Relationship Id="rId9" Type="http://schemas.openxmlformats.org/officeDocument/2006/relationships/image" Target="../media/image2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oleObject" Target="../embeddings/oleObject2.bin"/><Relationship Id="rId7" Type="http://schemas.openxmlformats.org/officeDocument/2006/relationships/diagramData" Target="../diagrams/data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9.emf"/><Relationship Id="rId11" Type="http://schemas.microsoft.com/office/2007/relationships/diagramDrawing" Target="../diagrams/drawing1.xml"/><Relationship Id="rId5" Type="http://schemas.openxmlformats.org/officeDocument/2006/relationships/oleObject" Target="../embeddings/oleObject3.bin"/><Relationship Id="rId10" Type="http://schemas.openxmlformats.org/officeDocument/2006/relationships/diagramColors" Target="../diagrams/colors1.xml"/><Relationship Id="rId4" Type="http://schemas.openxmlformats.org/officeDocument/2006/relationships/image" Target="../media/image8.emf"/><Relationship Id="rId9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13" Type="http://schemas.openxmlformats.org/officeDocument/2006/relationships/oleObject" Target="../embeddings/oleObject9.bin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3.e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5.emf"/><Relationship Id="rId4" Type="http://schemas.openxmlformats.org/officeDocument/2006/relationships/image" Target="../media/image12.emf"/><Relationship Id="rId9" Type="http://schemas.openxmlformats.org/officeDocument/2006/relationships/oleObject" Target="../embeddings/oleObject7.bin"/><Relationship Id="rId1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10871200" y="6269041"/>
            <a:ext cx="10160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FFC3449-DF75-4FFF-91DC-BED5852F37F8}" type="slidenum">
              <a:rPr lang="ru-RU" smtClean="0">
                <a:latin typeface="Arial" charset="0"/>
              </a:rPr>
              <a:pPr/>
              <a:t>1</a:t>
            </a:fld>
            <a:endParaRPr lang="ru-RU">
              <a:latin typeface="Arial" charset="0"/>
            </a:endParaRPr>
          </a:p>
        </p:txBody>
      </p:sp>
      <p:sp>
        <p:nvSpPr>
          <p:cNvPr id="32779" name="Rectangle 14"/>
          <p:cNvSpPr>
            <a:spLocks noChangeArrowheads="1"/>
          </p:cNvSpPr>
          <p:nvPr/>
        </p:nvSpPr>
        <p:spPr bwMode="auto">
          <a:xfrm>
            <a:off x="1" y="-323165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n-US" b="1">
                <a:solidFill>
                  <a:prstClr val="white"/>
                </a:solidFill>
              </a:rPr>
            </a:br>
            <a:endParaRPr lang="en-US" b="1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2664648"/>
            <a:ext cx="12192000" cy="1066800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800" y="2441295"/>
            <a:ext cx="12192000" cy="39497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u="sng" dirty="0">
                <a:solidFill>
                  <a:srgbClr val="FF0066"/>
                </a:solidFill>
              </a:rPr>
              <a:t>T.  Prikhna</a:t>
            </a:r>
            <a:r>
              <a:rPr lang="en-US" sz="2000" b="1" u="sng" baseline="30000" dirty="0">
                <a:solidFill>
                  <a:srgbClr val="FF0066"/>
                </a:solidFill>
              </a:rPr>
              <a:t>1</a:t>
            </a:r>
            <a:r>
              <a:rPr lang="uk-UA" sz="2000" b="1" u="sng" baseline="30000" dirty="0">
                <a:solidFill>
                  <a:srgbClr val="FF0066"/>
                </a:solidFill>
              </a:rPr>
              <a:t>,</a:t>
            </a:r>
            <a:r>
              <a:rPr lang="en-US" sz="2000" b="1" u="sng" baseline="30000" dirty="0">
                <a:solidFill>
                  <a:srgbClr val="FF0066"/>
                </a:solidFill>
              </a:rPr>
              <a:t>2,4</a:t>
            </a:r>
            <a:r>
              <a:rPr lang="en-US" sz="2000" b="1" dirty="0">
                <a:solidFill>
                  <a:srgbClr val="FF0066"/>
                </a:solidFill>
              </a:rPr>
              <a:t>, A. </a:t>
            </a:r>
            <a:r>
              <a:rPr lang="en-US" sz="2000" b="1" dirty="0" err="1">
                <a:solidFill>
                  <a:srgbClr val="FF0066"/>
                </a:solidFill>
              </a:rPr>
              <a:t>Kethamkuzhi</a:t>
            </a:r>
            <a:r>
              <a:rPr lang="uk-UA" sz="2000" b="1" baseline="30000" dirty="0">
                <a:solidFill>
                  <a:srgbClr val="FF0066"/>
                </a:solidFill>
              </a:rPr>
              <a:t>2</a:t>
            </a:r>
            <a:r>
              <a:rPr lang="en-US" sz="2000" b="1" dirty="0">
                <a:solidFill>
                  <a:srgbClr val="FF0066"/>
                </a:solidFill>
              </a:rPr>
              <a:t>, R. Vlad</a:t>
            </a:r>
            <a:r>
              <a:rPr lang="en-US" sz="2000" b="1" baseline="30000" dirty="0">
                <a:solidFill>
                  <a:srgbClr val="FF0066"/>
                </a:solidFill>
              </a:rPr>
              <a:t>2</a:t>
            </a:r>
            <a:r>
              <a:rPr lang="en-US" sz="2000" b="1" dirty="0">
                <a:solidFill>
                  <a:srgbClr val="FF0066"/>
                </a:solidFill>
              </a:rPr>
              <a:t>, M. Karpets</a:t>
            </a:r>
            <a:r>
              <a:rPr lang="en-US" sz="2000" b="1" baseline="30000" dirty="0">
                <a:solidFill>
                  <a:srgbClr val="FF0066"/>
                </a:solidFill>
              </a:rPr>
              <a:t>1,3</a:t>
            </a:r>
            <a:r>
              <a:rPr lang="en-US" sz="2000" b="1" dirty="0">
                <a:solidFill>
                  <a:srgbClr val="FF0066"/>
                </a:solidFill>
              </a:rPr>
              <a:t>,  R. Kluge</a:t>
            </a:r>
            <a:r>
              <a:rPr lang="en-US" sz="2000" b="1" baseline="30000" dirty="0">
                <a:solidFill>
                  <a:srgbClr val="FF0066"/>
                </a:solidFill>
              </a:rPr>
              <a:t>4</a:t>
            </a:r>
            <a:r>
              <a:rPr lang="en-US" sz="2000" b="1" dirty="0">
                <a:solidFill>
                  <a:srgbClr val="FF0066"/>
                </a:solidFill>
              </a:rPr>
              <a:t>, S. Ponomarov</a:t>
            </a:r>
            <a:r>
              <a:rPr lang="en-US" sz="2000" b="1" baseline="30000" dirty="0">
                <a:solidFill>
                  <a:srgbClr val="FF0066"/>
                </a:solidFill>
              </a:rPr>
              <a:t>5</a:t>
            </a:r>
            <a:r>
              <a:rPr lang="en-US" sz="2000" b="1" dirty="0">
                <a:solidFill>
                  <a:srgbClr val="FF0066"/>
                </a:solidFill>
              </a:rPr>
              <a:t>,, V. </a:t>
            </a:r>
            <a:r>
              <a:rPr lang="en-US" sz="2000" b="1" dirty="0" err="1">
                <a:solidFill>
                  <a:srgbClr val="FF0066"/>
                </a:solidFill>
              </a:rPr>
              <a:t>Moshchil</a:t>
            </a:r>
            <a:r>
              <a:rPr lang="uk-UA" sz="2000" b="1" baseline="30000" dirty="0">
                <a:solidFill>
                  <a:srgbClr val="FF0066"/>
                </a:solidFill>
              </a:rPr>
              <a:t>1</a:t>
            </a:r>
            <a:r>
              <a:rPr lang="en-US" sz="2000" b="1" dirty="0">
                <a:solidFill>
                  <a:srgbClr val="FF0066"/>
                </a:solidFill>
              </a:rPr>
              <a:t>,   X. </a:t>
            </a:r>
            <a:r>
              <a:rPr lang="en-US" sz="2000" b="1" dirty="0" err="1">
                <a:solidFill>
                  <a:srgbClr val="FF0066"/>
                </a:solidFill>
              </a:rPr>
              <a:t>Obradors</a:t>
            </a:r>
            <a:r>
              <a:rPr lang="uk-UA" sz="2000" b="1" baseline="30000" dirty="0">
                <a:solidFill>
                  <a:srgbClr val="FF0066"/>
                </a:solidFill>
              </a:rPr>
              <a:t>2</a:t>
            </a:r>
            <a:r>
              <a:rPr lang="en-US" sz="2000" b="1" baseline="30000" dirty="0">
                <a:solidFill>
                  <a:srgbClr val="FF0066"/>
                </a:solidFill>
              </a:rPr>
              <a:t>,</a:t>
            </a:r>
            <a:r>
              <a:rPr lang="en-US" sz="2000" b="1" dirty="0">
                <a:solidFill>
                  <a:srgbClr val="FF0066"/>
                </a:solidFill>
              </a:rPr>
              <a:t>, B. Büchner</a:t>
            </a:r>
            <a:r>
              <a:rPr lang="en-US" sz="2000" baseline="30000" dirty="0">
                <a:solidFill>
                  <a:srgbClr val="FF0066"/>
                </a:solidFill>
              </a:rPr>
              <a:t>4 </a:t>
            </a:r>
            <a:r>
              <a:rPr lang="en-US" sz="2000" b="1" dirty="0">
                <a:solidFill>
                  <a:srgbClr val="FF0066"/>
                </a:solidFill>
              </a:rPr>
              <a:t>, J</a:t>
            </a:r>
            <a:r>
              <a:rPr lang="uk-UA" sz="2000" b="1" dirty="0">
                <a:solidFill>
                  <a:srgbClr val="FF0066"/>
                </a:solidFill>
              </a:rPr>
              <a:t>.</a:t>
            </a:r>
            <a:r>
              <a:rPr lang="en-US" sz="2000" b="1" dirty="0">
                <a:solidFill>
                  <a:srgbClr val="FF0066"/>
                </a:solidFill>
              </a:rPr>
              <a:t> Gutierrez</a:t>
            </a:r>
            <a:r>
              <a:rPr lang="en-US" sz="2000" b="1" baseline="30000" dirty="0">
                <a:solidFill>
                  <a:srgbClr val="FF0066"/>
                </a:solidFill>
              </a:rPr>
              <a:t>2 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2000" dirty="0">
                <a:solidFill>
                  <a:srgbClr val="00C8C3"/>
                </a:solidFill>
                <a:latin typeface="Roboto" panose="02000000000000000000" pitchFamily="2" charset="0"/>
              </a:rPr>
              <a:t> </a:t>
            </a:r>
            <a:r>
              <a:rPr lang="en-US" sz="2000" b="1" dirty="0">
                <a:solidFill>
                  <a:srgbClr val="FF0066"/>
                </a:solidFill>
                <a:latin typeface="Roboto" panose="02000000000000000000" pitchFamily="2" charset="0"/>
              </a:rPr>
              <a:t>Sabine Wurmehl</a:t>
            </a:r>
            <a:r>
              <a:rPr lang="en-US" sz="2000" b="1" baseline="30000" dirty="0">
                <a:solidFill>
                  <a:srgbClr val="FF0066"/>
                </a:solidFill>
                <a:latin typeface="Roboto" panose="02000000000000000000" pitchFamily="2" charset="0"/>
              </a:rPr>
              <a:t>4</a:t>
            </a:r>
            <a:r>
              <a:rPr lang="en-US" sz="2000" b="1" dirty="0">
                <a:solidFill>
                  <a:srgbClr val="FF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,, </a:t>
            </a:r>
            <a:r>
              <a:rPr lang="en-US" sz="2000" b="1" dirty="0">
                <a:solidFill>
                  <a:srgbClr val="FF0066"/>
                </a:solidFill>
              </a:rPr>
              <a:t>and T. </a:t>
            </a:r>
            <a:r>
              <a:rPr lang="en-US" sz="2000" b="1" dirty="0" err="1">
                <a:solidFill>
                  <a:srgbClr val="FF0066"/>
                </a:solidFill>
              </a:rPr>
              <a:t>Puig</a:t>
            </a:r>
            <a:r>
              <a:rPr lang="uk-UA" sz="2000" b="1" baseline="30000" dirty="0">
                <a:solidFill>
                  <a:srgbClr val="FF0066"/>
                </a:solidFill>
              </a:rPr>
              <a:t>2</a:t>
            </a:r>
            <a:r>
              <a:rPr lang="en-US" sz="2000" b="1" dirty="0">
                <a:solidFill>
                  <a:srgbClr val="FF0066"/>
                </a:solidFill>
              </a:rPr>
              <a:t> </a:t>
            </a:r>
            <a:endParaRPr lang="ru-RU" sz="2000" dirty="0">
              <a:solidFill>
                <a:srgbClr val="FF0066"/>
              </a:solidFill>
            </a:endParaRPr>
          </a:p>
          <a:p>
            <a:pPr marL="342900" indent="-342900" algn="ctr"/>
            <a:endParaRPr lang="en-US" sz="1600" b="1" baseline="30000" dirty="0">
              <a:solidFill>
                <a:schemeClr val="bg1"/>
              </a:solidFill>
            </a:endParaRPr>
          </a:p>
          <a:p>
            <a:pPr marL="342900" indent="-342900" algn="ctr"/>
            <a:r>
              <a:rPr lang="en-US" sz="1600" b="1" baseline="30000" dirty="0">
                <a:solidFill>
                  <a:srgbClr val="000066"/>
                </a:solidFill>
              </a:rPr>
              <a:t>1  </a:t>
            </a:r>
            <a:r>
              <a:rPr lang="en-US" sz="1600" b="1" dirty="0">
                <a:solidFill>
                  <a:srgbClr val="000066"/>
                </a:solidFill>
              </a:rPr>
              <a:t>V. </a:t>
            </a:r>
            <a:r>
              <a:rPr lang="en-US" b="1" dirty="0" err="1">
                <a:solidFill>
                  <a:srgbClr val="000066"/>
                </a:solidFill>
              </a:rPr>
              <a:t>Bakul</a:t>
            </a:r>
            <a:r>
              <a:rPr lang="en-US" b="1" dirty="0">
                <a:solidFill>
                  <a:srgbClr val="000066"/>
                </a:solidFill>
              </a:rPr>
              <a:t> Institute for </a:t>
            </a:r>
            <a:r>
              <a:rPr lang="en-US" b="1" dirty="0" err="1">
                <a:solidFill>
                  <a:srgbClr val="000066"/>
                </a:solidFill>
              </a:rPr>
              <a:t>Superhard</a:t>
            </a:r>
            <a:r>
              <a:rPr lang="en-US" b="1" dirty="0">
                <a:solidFill>
                  <a:srgbClr val="000066"/>
                </a:solidFill>
              </a:rPr>
              <a:t> Materials of the National Academy of Sciences of Ukraine, </a:t>
            </a:r>
          </a:p>
          <a:p>
            <a:pPr marL="342900" indent="-342900" algn="ctr"/>
            <a:r>
              <a:rPr lang="en-US" b="1" dirty="0">
                <a:solidFill>
                  <a:srgbClr val="000066"/>
                </a:solidFill>
              </a:rPr>
              <a:t>2, </a:t>
            </a:r>
            <a:r>
              <a:rPr lang="en-US" b="1" dirty="0" err="1">
                <a:solidFill>
                  <a:srgbClr val="000066"/>
                </a:solidFill>
              </a:rPr>
              <a:t>Avtozavodska</a:t>
            </a:r>
            <a:r>
              <a:rPr lang="en-US" b="1" dirty="0">
                <a:solidFill>
                  <a:srgbClr val="000066"/>
                </a:solidFill>
              </a:rPr>
              <a:t> Str., Kyiv 07074, Ukraine</a:t>
            </a:r>
            <a:endParaRPr lang="ru-RU" b="1" dirty="0">
              <a:solidFill>
                <a:srgbClr val="000066"/>
              </a:solidFill>
            </a:endParaRPr>
          </a:p>
          <a:p>
            <a:pPr algn="ctr"/>
            <a:r>
              <a:rPr lang="es-ES" b="1" baseline="30000" dirty="0">
                <a:solidFill>
                  <a:srgbClr val="000066"/>
                </a:solidFill>
              </a:rPr>
              <a:t>2</a:t>
            </a:r>
            <a:r>
              <a:rPr lang="es-ES" b="1" dirty="0">
                <a:solidFill>
                  <a:srgbClr val="000066"/>
                </a:solidFill>
              </a:rPr>
              <a:t> Institut de Ciencia de Materials de Barcelona, CSIC, Campus UAB, 08193 Bellaterra, Spain </a:t>
            </a:r>
            <a:endParaRPr lang="ru-RU" b="1" dirty="0">
              <a:solidFill>
                <a:srgbClr val="000066"/>
              </a:solidFill>
            </a:endParaRPr>
          </a:p>
          <a:p>
            <a:pPr algn="ctr"/>
            <a:r>
              <a:rPr lang="en-US" b="1" baseline="30000" dirty="0">
                <a:solidFill>
                  <a:srgbClr val="000066"/>
                </a:solidFill>
              </a:rPr>
              <a:t>3 </a:t>
            </a:r>
            <a:r>
              <a:rPr lang="en-US" b="1" dirty="0">
                <a:solidFill>
                  <a:srgbClr val="000066"/>
                </a:solidFill>
              </a:rPr>
              <a:t>National Technical University of Ukraine «Igor Sikorsky Kyiv Polytechnic Institute”,</a:t>
            </a:r>
          </a:p>
          <a:p>
            <a:pPr algn="ctr"/>
            <a:r>
              <a:rPr lang="en-US" b="1" dirty="0">
                <a:solidFill>
                  <a:srgbClr val="000066"/>
                </a:solidFill>
              </a:rPr>
              <a:t> </a:t>
            </a:r>
            <a:r>
              <a:rPr lang="en-US" b="1" dirty="0" err="1">
                <a:solidFill>
                  <a:srgbClr val="000066"/>
                </a:solidFill>
              </a:rPr>
              <a:t>Peremogy</a:t>
            </a:r>
            <a:r>
              <a:rPr lang="en-US" b="1" dirty="0">
                <a:solidFill>
                  <a:srgbClr val="000066"/>
                </a:solidFill>
              </a:rPr>
              <a:t> Avenue 37, 03056 Kyiv, Ukraine </a:t>
            </a:r>
            <a:endParaRPr lang="ru-RU" b="1" dirty="0">
              <a:solidFill>
                <a:srgbClr val="000066"/>
              </a:solidFill>
            </a:endParaRPr>
          </a:p>
          <a:p>
            <a:pPr marL="342900" indent="-342900" algn="ctr"/>
            <a:r>
              <a:rPr lang="de-AT" b="1" baseline="30000" dirty="0">
                <a:solidFill>
                  <a:srgbClr val="000066"/>
                </a:solidFill>
              </a:rPr>
              <a:t>4 </a:t>
            </a:r>
            <a:r>
              <a:rPr lang="de-AT" b="1" dirty="0">
                <a:solidFill>
                  <a:srgbClr val="000066"/>
                </a:solidFill>
              </a:rPr>
              <a:t>Leibniz-Institut für Festkörper- und Werkstoffforschung Dresden e. V.,</a:t>
            </a:r>
          </a:p>
          <a:p>
            <a:pPr marL="342900" indent="-342900" algn="ctr"/>
            <a:r>
              <a:rPr lang="de-AT" b="1" dirty="0">
                <a:solidFill>
                  <a:srgbClr val="000066"/>
                </a:solidFill>
              </a:rPr>
              <a:t> </a:t>
            </a:r>
            <a:r>
              <a:rPr lang="en-US" b="1" dirty="0" err="1">
                <a:solidFill>
                  <a:srgbClr val="000066"/>
                </a:solidFill>
              </a:rPr>
              <a:t>Helmholtzstrasse</a:t>
            </a:r>
            <a:r>
              <a:rPr lang="en-US" b="1" dirty="0">
                <a:solidFill>
                  <a:srgbClr val="000066"/>
                </a:solidFill>
              </a:rPr>
              <a:t> 20 01069 </a:t>
            </a:r>
            <a:r>
              <a:rPr lang="de-AT" b="1" dirty="0">
                <a:solidFill>
                  <a:srgbClr val="000066"/>
                </a:solidFill>
              </a:rPr>
              <a:t> Dresden, Germany. </a:t>
            </a:r>
            <a:endParaRPr lang="ru-RU" b="1" dirty="0">
              <a:solidFill>
                <a:srgbClr val="000066"/>
              </a:solidFill>
            </a:endParaRPr>
          </a:p>
          <a:p>
            <a:pPr algn="ctr"/>
            <a:r>
              <a:rPr lang="uk-UA" b="1" baseline="30000" dirty="0">
                <a:solidFill>
                  <a:srgbClr val="000066"/>
                </a:solidFill>
              </a:rPr>
              <a:t>5 </a:t>
            </a:r>
            <a:r>
              <a:rPr lang="en-US" b="1" dirty="0">
                <a:solidFill>
                  <a:srgbClr val="000066"/>
                </a:solidFill>
              </a:rPr>
              <a:t>V.E. </a:t>
            </a:r>
            <a:r>
              <a:rPr lang="en-US" b="1" dirty="0" err="1">
                <a:solidFill>
                  <a:srgbClr val="000066"/>
                </a:solidFill>
              </a:rPr>
              <a:t>Lashkaryov</a:t>
            </a:r>
            <a:r>
              <a:rPr lang="en-US" b="1" dirty="0">
                <a:solidFill>
                  <a:srgbClr val="000066"/>
                </a:solidFill>
              </a:rPr>
              <a:t> Institute of Semiconductor Physics of the National Academy of Sciences of Ukraine, </a:t>
            </a:r>
          </a:p>
          <a:p>
            <a:pPr algn="ctr"/>
            <a:r>
              <a:rPr lang="en-US" b="1" dirty="0">
                <a:solidFill>
                  <a:srgbClr val="000066"/>
                </a:solidFill>
              </a:rPr>
              <a:t>41, </a:t>
            </a:r>
            <a:r>
              <a:rPr lang="en-US" b="1" dirty="0" err="1">
                <a:solidFill>
                  <a:srgbClr val="000066"/>
                </a:solidFill>
              </a:rPr>
              <a:t>Nauky</a:t>
            </a:r>
            <a:r>
              <a:rPr lang="en-US" b="1" dirty="0">
                <a:solidFill>
                  <a:srgbClr val="000066"/>
                </a:solidFill>
              </a:rPr>
              <a:t> Ave., Kyiv 03028, Ukraine </a:t>
            </a:r>
          </a:p>
          <a:p>
            <a:pPr algn="ctr"/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54000" y="6051804"/>
            <a:ext cx="1168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We acknowledge funds from MICIU/AEI/FEDER for SUPERENERTECH (PID2021–127297OB-C21), FUNFUTURE “</a:t>
            </a:r>
            <a:r>
              <a:rPr lang="en-US" sz="1400" b="1" dirty="0" err="1">
                <a:solidFill>
                  <a:schemeClr val="bg1"/>
                </a:solidFill>
              </a:rPr>
              <a:t>Severo</a:t>
            </a:r>
            <a:r>
              <a:rPr lang="en-US" sz="1400" b="1" dirty="0">
                <a:solidFill>
                  <a:schemeClr val="bg1"/>
                </a:solidFill>
              </a:rPr>
              <a:t> Ochoa” (CEX2019–000917-S); MUGSUP (UCRAN20088) project from CSIC scientific cooperation with Ukraine; Catalan Government 2021 SGR 00440; NAS </a:t>
            </a:r>
            <a:r>
              <a:rPr lang="en-GB" sz="1400" b="1" dirty="0">
                <a:solidFill>
                  <a:schemeClr val="bg1"/>
                </a:solidFill>
              </a:rPr>
              <a:t>of Ukraine Project</a:t>
            </a:r>
            <a:r>
              <a:rPr lang="en-US" sz="1400" b="1" dirty="0">
                <a:solidFill>
                  <a:schemeClr val="bg1"/>
                </a:solidFill>
              </a:rPr>
              <a:t> III</a:t>
            </a:r>
            <a:r>
              <a:rPr lang="uk-UA" sz="1400" b="1" dirty="0">
                <a:solidFill>
                  <a:schemeClr val="bg1"/>
                </a:solidFill>
              </a:rPr>
              <a:t>-7-2</a:t>
            </a:r>
            <a:r>
              <a:rPr lang="en-US" sz="1400" b="1" dirty="0">
                <a:solidFill>
                  <a:schemeClr val="bg1"/>
                </a:solidFill>
              </a:rPr>
              <a:t>4</a:t>
            </a:r>
            <a:r>
              <a:rPr lang="uk-UA" sz="1400" b="1" dirty="0">
                <a:solidFill>
                  <a:schemeClr val="bg1"/>
                </a:solidFill>
              </a:rPr>
              <a:t> (078</a:t>
            </a:r>
            <a:r>
              <a:rPr lang="en-US" sz="1400" b="1" dirty="0">
                <a:solidFill>
                  <a:schemeClr val="bg1"/>
                </a:solidFill>
              </a:rPr>
              <a:t>8</a:t>
            </a:r>
            <a:r>
              <a:rPr lang="uk-UA" sz="1400" b="1" dirty="0">
                <a:solidFill>
                  <a:schemeClr val="bg1"/>
                </a:solidFill>
              </a:rPr>
              <a:t>)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88068" name="AutoShape 4" descr="ACerS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8070" name="AutoShape 6" descr="ACerS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8072" name="AutoShape 8" descr="ACerS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8074" name="AutoShape 10" descr="ACerS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8076" name="AutoShape 12" descr="ACerS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009188-A92A-E788-1F7A-C92898DE81EC}"/>
              </a:ext>
            </a:extLst>
          </p:cNvPr>
          <p:cNvSpPr txBox="1"/>
          <p:nvPr/>
        </p:nvSpPr>
        <p:spPr>
          <a:xfrm>
            <a:off x="5845154" y="97598"/>
            <a:ext cx="61912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0" dirty="0">
                <a:solidFill>
                  <a:srgbClr val="000066"/>
                </a:solidFill>
                <a:effectLst/>
              </a:rPr>
              <a:t>M2Or4B-03, 20.05.2025, 17.00-17.15 (</a:t>
            </a:r>
            <a:r>
              <a:rPr kumimoji="0" lang="ru-UA" altLang="ru-UA" sz="2000" b="1" i="0" u="none" strike="noStrike" cap="none" normalizeH="0" baseline="0" dirty="0" err="1">
                <a:ln>
                  <a:noFill/>
                </a:ln>
                <a:solidFill>
                  <a:srgbClr val="000066"/>
                </a:solidFill>
                <a:effectLst/>
                <a:latin typeface="Liberation Sans"/>
              </a:rPr>
              <a:t>Naples</a:t>
            </a:r>
            <a:r>
              <a:rPr kumimoji="0" lang="ru-UA" altLang="ru-UA" sz="20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Liberation Sans"/>
              </a:rPr>
              <a:t> 4/5)</a:t>
            </a:r>
            <a:endParaRPr lang="en-US" sz="2000" b="1" i="0" dirty="0">
              <a:solidFill>
                <a:srgbClr val="000066"/>
              </a:solidFill>
              <a:effectLst/>
            </a:endParaRPr>
          </a:p>
          <a:p>
            <a:pPr algn="ctr"/>
            <a:r>
              <a:rPr lang="en-US" sz="2000" b="1" i="0" dirty="0">
                <a:solidFill>
                  <a:srgbClr val="FF0066"/>
                </a:solidFill>
                <a:effectLst/>
              </a:rPr>
              <a:t>Growth &amp; Characterization of REBCO and Iron-based Superconductors  </a:t>
            </a:r>
            <a:endParaRPr lang="ru-UA" sz="2000" b="1" dirty="0">
              <a:solidFill>
                <a:srgbClr val="FF0066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DFB833-9518-A839-87B9-25F6C31F323A}"/>
              </a:ext>
            </a:extLst>
          </p:cNvPr>
          <p:cNvSpPr txBox="1"/>
          <p:nvPr/>
        </p:nvSpPr>
        <p:spPr>
          <a:xfrm>
            <a:off x="184732" y="1240966"/>
            <a:ext cx="118040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i="0" cap="all" dirty="0">
                <a:solidFill>
                  <a:srgbClr val="000066"/>
                </a:solidFill>
                <a:effectLst/>
                <a:latin typeface="Liberation Sans"/>
              </a:rPr>
              <a:t>Charge carrier density and critical current density variations of superconducting layers of G</a:t>
            </a:r>
            <a:r>
              <a:rPr lang="en-US" sz="2400" b="1" i="0" dirty="0">
                <a:solidFill>
                  <a:srgbClr val="000066"/>
                </a:solidFill>
                <a:effectLst/>
                <a:latin typeface="Liberation Sans"/>
              </a:rPr>
              <a:t>d</a:t>
            </a:r>
            <a:r>
              <a:rPr lang="en-US" sz="2400" b="1" i="0" cap="all" dirty="0">
                <a:solidFill>
                  <a:srgbClr val="000066"/>
                </a:solidFill>
                <a:effectLst/>
                <a:latin typeface="Liberation Sans"/>
              </a:rPr>
              <a:t>BCO and </a:t>
            </a:r>
            <a:r>
              <a:rPr lang="en-US" sz="2400" b="1" i="0" cap="all" dirty="0" err="1">
                <a:solidFill>
                  <a:srgbClr val="000066"/>
                </a:solidFill>
                <a:effectLst/>
                <a:latin typeface="Liberation Sans"/>
              </a:rPr>
              <a:t>E</a:t>
            </a:r>
            <a:r>
              <a:rPr lang="en-US" sz="2400" b="1" i="0" dirty="0" err="1">
                <a:solidFill>
                  <a:srgbClr val="000066"/>
                </a:solidFill>
                <a:effectLst/>
                <a:latin typeface="Liberation Sans"/>
              </a:rPr>
              <a:t>u</a:t>
            </a:r>
            <a:r>
              <a:rPr lang="en-US" sz="2400" b="1" i="0" cap="all" dirty="0" err="1">
                <a:solidFill>
                  <a:srgbClr val="000066"/>
                </a:solidFill>
                <a:effectLst/>
                <a:latin typeface="Liberation Sans"/>
              </a:rPr>
              <a:t>BCO</a:t>
            </a:r>
            <a:r>
              <a:rPr lang="en-US" sz="2400" b="1" i="0" cap="all" dirty="0">
                <a:solidFill>
                  <a:srgbClr val="000066"/>
                </a:solidFill>
                <a:effectLst/>
                <a:latin typeface="Liberation Sans"/>
              </a:rPr>
              <a:t> coated conductors as a result of high pressure oxygenation</a:t>
            </a:r>
            <a:endParaRPr lang="ru-UA" sz="2400" b="1" cap="all" dirty="0">
              <a:solidFill>
                <a:srgbClr val="000066"/>
              </a:solidFill>
            </a:endParaRPr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59EAC2A6-A7C2-6D88-BBA9-065829E6B1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575" y="-186153"/>
            <a:ext cx="65" cy="67710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UA" altLang="ru-U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UA" altLang="ru-UA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kumimoji="0" lang="ru-UA" altLang="ru-U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CF31ED80-E8CA-7A3B-6098-7B44F9ED29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435"/>
            <a:ext cx="5724172" cy="1079990"/>
          </a:xfrm>
          <a:prstGeom prst="rect">
            <a:avLst/>
          </a:prstGeom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72591" y="67532"/>
            <a:ext cx="12192000" cy="0"/>
          </a:xfrm>
          <a:prstGeom prst="line">
            <a:avLst/>
          </a:prstGeom>
          <a:ln w="41275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0" y="1135613"/>
            <a:ext cx="12192000" cy="0"/>
          </a:xfrm>
          <a:prstGeom prst="line">
            <a:avLst/>
          </a:prstGeom>
          <a:ln w="41275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304E65-671A-C249-42EF-22A38D41F99B}"/>
              </a:ext>
            </a:extLst>
          </p:cNvPr>
          <p:cNvSpPr txBox="1"/>
          <p:nvPr/>
        </p:nvSpPr>
        <p:spPr>
          <a:xfrm>
            <a:off x="0" y="-10478"/>
            <a:ext cx="12192000" cy="584775"/>
          </a:xfrm>
          <a:prstGeom prst="rect">
            <a:avLst/>
          </a:prstGeom>
          <a:solidFill>
            <a:srgbClr val="000066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Comparison of normalized resistivity of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GdBCO_CC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20434" y="5141205"/>
            <a:ext cx="20244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</a:t>
            </a:r>
            <a:r>
              <a:rPr kumimoji="0" lang="en-US" sz="1600" b="1" i="0" u="none" strike="noStrike" kern="1200" cap="none" spc="0" normalizeH="0" baseline="-2500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pressure decreased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as furnace 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cooled 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33560" y="5045820"/>
            <a:ext cx="20143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</a:t>
            </a:r>
            <a:r>
              <a:rPr kumimoji="0" lang="en-US" sz="1600" b="1" i="0" u="none" strike="noStrike" kern="1200" cap="none" spc="0" normalizeH="0" baseline="-2500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pressure was kept constant up to cooling down to room temperature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1241278" y="4610097"/>
            <a:ext cx="3321795" cy="2257425"/>
            <a:chOff x="2286000" y="2734357"/>
            <a:chExt cx="2316480" cy="1773108"/>
          </a:xfrm>
        </p:grpSpPr>
        <p:graphicFrame>
          <p:nvGraphicFramePr>
            <p:cNvPr id="22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7370839"/>
                </p:ext>
              </p:extLst>
            </p:nvPr>
          </p:nvGraphicFramePr>
          <p:xfrm>
            <a:off x="2286000" y="2734357"/>
            <a:ext cx="2316480" cy="17731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3" imgW="9802155" imgH="7502627" progId="">
                    <p:embed/>
                  </p:oleObj>
                </mc:Choice>
                <mc:Fallback>
                  <p:oleObj name="Graph" r:id="rId3" imgW="9802155" imgH="7502627" progId="">
                    <p:embed/>
                    <p:pic>
                      <p:nvPicPr>
                        <p:cNvPr id="22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0" y="2734357"/>
                          <a:ext cx="2316480" cy="17731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TextBox 22"/>
            <p:cNvSpPr txBox="1"/>
            <p:nvPr/>
          </p:nvSpPr>
          <p:spPr>
            <a:xfrm>
              <a:off x="3327400" y="3395981"/>
              <a:ext cx="1193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Mode 1</a:t>
              </a:r>
              <a:endPara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4" name="TextBox 8"/>
          <p:cNvSpPr txBox="1"/>
          <p:nvPr/>
        </p:nvSpPr>
        <p:spPr>
          <a:xfrm>
            <a:off x="3897972" y="4404421"/>
            <a:ext cx="3958401" cy="369332"/>
          </a:xfrm>
          <a:prstGeom prst="rect">
            <a:avLst/>
          </a:prstGeom>
          <a:solidFill>
            <a:srgbClr val="0000FF">
              <a:alpha val="14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Signatures of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overdoping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are observed</a:t>
            </a:r>
            <a:endParaRPr kumimoji="0" lang="ru-RU" sz="1800" b="1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6272211" y="4632930"/>
            <a:ext cx="3185160" cy="2257425"/>
            <a:chOff x="2255520" y="4355127"/>
            <a:chExt cx="2580640" cy="1975305"/>
          </a:xfrm>
        </p:grpSpPr>
        <p:graphicFrame>
          <p:nvGraphicFramePr>
            <p:cNvPr id="26" name="Object 3"/>
            <p:cNvGraphicFramePr>
              <a:graphicFrameLocks noChangeAspect="1"/>
            </p:cNvGraphicFramePr>
            <p:nvPr/>
          </p:nvGraphicFramePr>
          <p:xfrm>
            <a:off x="2255520" y="4355127"/>
            <a:ext cx="2580640" cy="19753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5" imgW="9802155" imgH="7502627" progId="">
                    <p:embed/>
                  </p:oleObj>
                </mc:Choice>
                <mc:Fallback>
                  <p:oleObj name="Graph" r:id="rId5" imgW="9802155" imgH="7502627" progId="">
                    <p:embed/>
                    <p:pic>
                      <p:nvPicPr>
                        <p:cNvPr id="26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55520" y="4355127"/>
                          <a:ext cx="2580640" cy="197530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TextBox 26"/>
            <p:cNvSpPr txBox="1"/>
            <p:nvPr/>
          </p:nvSpPr>
          <p:spPr>
            <a:xfrm>
              <a:off x="2912446" y="5463540"/>
              <a:ext cx="16078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Mode 2</a:t>
              </a:r>
              <a:endPara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" name="Rectangle 2">
            <a:extLst>
              <a:ext uri="{FF2B5EF4-FFF2-40B4-BE49-F238E27FC236}">
                <a16:creationId xmlns:a16="http://schemas.microsoft.com/office/drawing/2014/main" id="{9F8BD717-3F48-8B34-C997-C82E998266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3450" y="84466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5C4A4053-0154-873D-E168-6EA777BA95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3617194"/>
              </p:ext>
            </p:extLst>
          </p:nvPr>
        </p:nvGraphicFramePr>
        <p:xfrm>
          <a:off x="928133" y="746682"/>
          <a:ext cx="4858243" cy="37094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7" imgW="10741088" imgH="8216203" progId="Origin50.Graph">
                  <p:embed/>
                </p:oleObj>
              </mc:Choice>
              <mc:Fallback>
                <p:oleObj name="Graph" r:id="rId7" imgW="10741088" imgH="8216203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133" y="746682"/>
                        <a:ext cx="4858243" cy="37094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>
            <a:extLst>
              <a:ext uri="{FF2B5EF4-FFF2-40B4-BE49-F238E27FC236}">
                <a16:creationId xmlns:a16="http://schemas.microsoft.com/office/drawing/2014/main" id="{D4553960-3EA0-9CE0-BF1E-E1ECF8CC3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9275" y="426532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6B5C7CFF-BBE0-1B92-5D78-DA170C0EE8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0654868"/>
              </p:ext>
            </p:extLst>
          </p:nvPr>
        </p:nvGraphicFramePr>
        <p:xfrm>
          <a:off x="5943478" y="844666"/>
          <a:ext cx="4960742" cy="3788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9" imgW="10741088" imgH="8216203" progId="Origin50.Graph">
                  <p:embed/>
                </p:oleObj>
              </mc:Choice>
              <mc:Fallback>
                <p:oleObj name="Graph" r:id="rId9" imgW="10741088" imgH="8216203" progId="Origin50.Grap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478" y="844666"/>
                        <a:ext cx="4960742" cy="37882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51522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9789D87-3CED-81C9-B0F0-5694711A80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A187C2A-CCE7-5387-B30E-308AC1EC1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33760" y="6421439"/>
            <a:ext cx="10160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97DB9A-3732-4D17-B50D-46E03911AF5A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rgbClr val="9B9A98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rgbClr val="9B9A98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164868" name="Rectangle 4">
            <a:extLst>
              <a:ext uri="{FF2B5EF4-FFF2-40B4-BE49-F238E27FC236}">
                <a16:creationId xmlns:a16="http://schemas.microsoft.com/office/drawing/2014/main" id="{944C5407-3D3E-1E6E-A3F4-9EF2BEA72A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4871" name="Rectangle 7">
            <a:extLst>
              <a:ext uri="{FF2B5EF4-FFF2-40B4-BE49-F238E27FC236}">
                <a16:creationId xmlns:a16="http://schemas.microsoft.com/office/drawing/2014/main" id="{CCCF14B6-250D-1083-6520-3A97A1FFA7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4874" name="Rectangle 10">
            <a:extLst>
              <a:ext uri="{FF2B5EF4-FFF2-40B4-BE49-F238E27FC236}">
                <a16:creationId xmlns:a16="http://schemas.microsoft.com/office/drawing/2014/main" id="{BC313E7A-F760-1D51-C340-F1FF08A81A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4877" name="Rectangle 13">
            <a:extLst>
              <a:ext uri="{FF2B5EF4-FFF2-40B4-BE49-F238E27FC236}">
                <a16:creationId xmlns:a16="http://schemas.microsoft.com/office/drawing/2014/main" id="{0E5155B9-C93C-A2E9-D4F2-9128949AB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4880" name="Rectangle 16">
            <a:extLst>
              <a:ext uri="{FF2B5EF4-FFF2-40B4-BE49-F238E27FC236}">
                <a16:creationId xmlns:a16="http://schemas.microsoft.com/office/drawing/2014/main" id="{4829FAE8-46BA-BBA0-0718-E6476CF8E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4883" name="Rectangle 19">
            <a:extLst>
              <a:ext uri="{FF2B5EF4-FFF2-40B4-BE49-F238E27FC236}">
                <a16:creationId xmlns:a16="http://schemas.microsoft.com/office/drawing/2014/main" id="{847AC009-67A9-FD4F-E2C7-FCFAA6F526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4886" name="Rectangle 22">
            <a:extLst>
              <a:ext uri="{FF2B5EF4-FFF2-40B4-BE49-F238E27FC236}">
                <a16:creationId xmlns:a16="http://schemas.microsoft.com/office/drawing/2014/main" id="{5340C20D-09E2-DEA1-E023-A098446388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31" name="Таблица 30">
            <a:extLst>
              <a:ext uri="{FF2B5EF4-FFF2-40B4-BE49-F238E27FC236}">
                <a16:creationId xmlns:a16="http://schemas.microsoft.com/office/drawing/2014/main" id="{BEE4F811-F456-7A97-8772-F8C3A54212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811373"/>
              </p:ext>
            </p:extLst>
          </p:nvPr>
        </p:nvGraphicFramePr>
        <p:xfrm>
          <a:off x="315603" y="736284"/>
          <a:ext cx="10822329" cy="5883665"/>
        </p:xfrm>
        <a:graphic>
          <a:graphicData uri="http://schemas.openxmlformats.org/drawingml/2006/table">
            <a:tbl>
              <a:tblPr/>
              <a:tblGrid>
                <a:gridCol w="12890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315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6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04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90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44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555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5558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6010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No</a:t>
                      </a:r>
                      <a:endParaRPr lang="ru-RU" sz="1400" dirty="0">
                        <a:solidFill>
                          <a:srgbClr val="0000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Regime</a:t>
                      </a:r>
                      <a:r>
                        <a:rPr lang="en-US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i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ru-RU" sz="1400" b="1" baseline="-25000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O2</a:t>
                      </a:r>
                      <a:r>
                        <a:rPr lang="ru-RU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400" b="1" i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ru-RU" sz="1400" b="1" baseline="-25000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ru-RU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  <a:sym typeface="Symbol"/>
                        </a:rPr>
                        <a:t></a:t>
                      </a:r>
                      <a:r>
                        <a:rPr lang="ru-RU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ru-RU" sz="1400" b="1" dirty="0" err="1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ode</a:t>
                      </a:r>
                      <a:endParaRPr lang="ru-RU" sz="1400" dirty="0">
                        <a:solidFill>
                          <a:srgbClr val="0000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i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en-GB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, nm</a:t>
                      </a:r>
                      <a:endParaRPr lang="ru-RU" sz="1400" dirty="0">
                        <a:solidFill>
                          <a:srgbClr val="0000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of RE123</a:t>
                      </a:r>
                      <a:endParaRPr lang="ru-RU" sz="1400" dirty="0">
                        <a:solidFill>
                          <a:srgbClr val="0000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err="1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J</a:t>
                      </a:r>
                      <a:r>
                        <a:rPr lang="ru-RU" sz="1400" b="1" baseline="-25000" dirty="0" err="1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ru-RU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 (0 T), MA/cm</a:t>
                      </a:r>
                      <a:r>
                        <a:rPr lang="ru-RU" sz="1400" b="1" baseline="30000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400" dirty="0">
                        <a:solidFill>
                          <a:srgbClr val="0000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err="1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ru-RU" sz="1400" b="1" baseline="-25000" dirty="0" err="1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ru-RU" sz="1400" b="1" baseline="-25000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K</a:t>
                      </a:r>
                      <a:endParaRPr lang="ru-RU" sz="1400" dirty="0">
                        <a:solidFill>
                          <a:srgbClr val="0000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 err="1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n</a:t>
                      </a:r>
                      <a:r>
                        <a:rPr lang="ru-RU" sz="1400" b="1" baseline="-25000" dirty="0" err="1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ru-RU" sz="1400" b="1" baseline="-25000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  <a:sym typeface="Symbol"/>
                        </a:rPr>
                        <a:t></a:t>
                      </a:r>
                      <a:r>
                        <a:rPr lang="ru-RU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ru-RU" sz="1400" b="1" baseline="30000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  <a:r>
                        <a:rPr lang="en-US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ru-RU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 cm</a:t>
                      </a:r>
                      <a:r>
                        <a:rPr lang="ru-RU" sz="1400" b="1" baseline="30000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-3</a:t>
                      </a:r>
                      <a:endParaRPr lang="ru-RU" sz="1400" dirty="0">
                        <a:solidFill>
                          <a:srgbClr val="0000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4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77 K</a:t>
                      </a:r>
                      <a:endParaRPr lang="ru-RU" sz="1400">
                        <a:solidFill>
                          <a:srgbClr val="0000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5 K</a:t>
                      </a:r>
                      <a:endParaRPr lang="ru-RU" sz="1400">
                        <a:solidFill>
                          <a:srgbClr val="0000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9530" indent="-138430" algn="ctr">
                        <a:spcAft>
                          <a:spcPts val="0"/>
                        </a:spcAft>
                      </a:pPr>
                      <a:r>
                        <a:rPr lang="en-GB" sz="1400" b="1" u="sng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SQUID</a:t>
                      </a:r>
                      <a:r>
                        <a:rPr lang="ru-RU" sz="1400" b="1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1400">
                        <a:solidFill>
                          <a:srgbClr val="0000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9530" indent="-138430"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DС</a:t>
                      </a:r>
                      <a:endParaRPr lang="ru-RU" sz="1400">
                        <a:solidFill>
                          <a:srgbClr val="0000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99390" indent="-19939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at </a:t>
                      </a:r>
                      <a:r>
                        <a:rPr lang="ru-RU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 K)</a:t>
                      </a:r>
                      <a:endParaRPr lang="ru-RU" sz="1400" dirty="0">
                        <a:solidFill>
                          <a:srgbClr val="0000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0052"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Ag (2</a:t>
                      </a:r>
                      <a:r>
                        <a:rPr lang="el-GR" sz="11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μ</a:t>
                      </a:r>
                      <a:r>
                        <a:rPr lang="es-ES" sz="11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m)/GdBCO (1.8</a:t>
                      </a:r>
                      <a:r>
                        <a:rPr lang="el-GR" sz="11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μ</a:t>
                      </a:r>
                      <a:r>
                        <a:rPr lang="es-ES" sz="11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m)/CeO</a:t>
                      </a:r>
                      <a:r>
                        <a:rPr lang="es-ES" sz="1100" b="1" baseline="-25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s-ES" sz="11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(700 nm)/ MgO/Y</a:t>
                      </a:r>
                      <a:r>
                        <a:rPr lang="es-ES" sz="1100" b="1" baseline="-25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s-ES" sz="11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es-ES" sz="1100" b="1" baseline="-25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s-ES" sz="11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/Al</a:t>
                      </a:r>
                      <a:r>
                        <a:rPr lang="es-ES" sz="1100" b="1" baseline="-25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s-ES" sz="11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es-ES" sz="1100" b="1" baseline="-250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s-ES" sz="11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/Hastelloy (75</a:t>
                      </a:r>
                      <a:r>
                        <a:rPr lang="el-GR" sz="11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μ</a:t>
                      </a:r>
                      <a:r>
                        <a:rPr lang="es-ES" sz="11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m)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3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Initial I (Gd123+Ag)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1.17351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2.57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ru-RU" sz="1100" b="1" u="sng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92.75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92.58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6.55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0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 </a:t>
                      </a:r>
                      <a:r>
                        <a:rPr lang="ru-RU" sz="1100" b="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bar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/250 </a:t>
                      </a:r>
                      <a:r>
                        <a:rPr lang="ru-RU" sz="1100" b="1" baseline="300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ru-RU" sz="1100" b="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/3 h/2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1.1.7213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2.20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26.63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u="sng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93.02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91.15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0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160 </a:t>
                      </a:r>
                      <a:r>
                        <a:rPr lang="ru-RU" sz="1100" b="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bar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/250 </a:t>
                      </a:r>
                      <a:r>
                        <a:rPr lang="ru-RU" sz="1100" b="1" baseline="300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ru-RU" sz="1100" b="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/3 </a:t>
                      </a:r>
                      <a:r>
                        <a:rPr lang="ru-RU" sz="1100" b="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/2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1.17284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1.92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23.37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u="sng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92.79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91.15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5.37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 bar/300 </a:t>
                      </a:r>
                      <a:r>
                        <a:rPr lang="ru-RU" sz="1100" b="1" baseline="300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 h</a:t>
                      </a:r>
                      <a:r>
                        <a:rPr lang="uk-UA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1.17320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2.19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u="sng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92.76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92.18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5.27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0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 bar/300 </a:t>
                      </a:r>
                      <a:r>
                        <a:rPr lang="ru-RU" sz="1100" b="1" baseline="300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C/3 h/1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1.7289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2.47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u="sng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93.26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91.63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6.22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0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 bar/ 300 </a:t>
                      </a:r>
                      <a:r>
                        <a:rPr lang="ru-RU" sz="1100" b="1" baseline="300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C/3 h/1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1.17343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2.49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ru-RU" sz="1100" b="1" u="sng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92.60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92.17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6.18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0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  bar,/300 </a:t>
                      </a:r>
                      <a:r>
                        <a:rPr lang="ru-RU" sz="1100" b="1" baseline="300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C/3 h/1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1.17318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2.23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u="sng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92.71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92.25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5.09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0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 bar/300 </a:t>
                      </a:r>
                      <a:r>
                        <a:rPr lang="ru-RU" sz="1100" b="1" baseline="300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C/3 h/2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1.17374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2.12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26.12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u="sng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92.55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92.23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5.34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0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160 bar/450 </a:t>
                      </a:r>
                      <a:r>
                        <a:rPr lang="ru-RU" sz="1100" b="1" baseline="300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C/3 h/2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1.17334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2.02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24.56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u="sng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93.06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92.23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5.49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0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 bar/600 </a:t>
                      </a:r>
                      <a:r>
                        <a:rPr lang="ru-RU" sz="1100" b="1" baseline="300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C/3 h/1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17310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2.67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u="sng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92.77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92.23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6.91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0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 bar/600 </a:t>
                      </a:r>
                      <a:r>
                        <a:rPr lang="ru-RU" sz="1100" b="1" baseline="300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C/3 h/ 2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1.17141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2.22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25.16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u="sng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__-__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0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 </a:t>
                      </a:r>
                      <a:r>
                        <a:rPr lang="ru-RU" sz="1100" b="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bar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/600 </a:t>
                      </a:r>
                      <a:r>
                        <a:rPr lang="ru-RU" sz="1100" b="1" baseline="30000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ru-RU" sz="1100" b="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12 h/1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1.17310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2.65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u="sng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__-_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92.22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8.21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0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160 bar/600 </a:t>
                      </a:r>
                      <a:r>
                        <a:rPr lang="ru-RU" sz="1100" b="1" baseline="300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C/3 h/2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1.17312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1.98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23.67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u="sng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92.65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92.22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6.84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0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160 bar/800 </a:t>
                      </a:r>
                      <a:r>
                        <a:rPr lang="ru-RU" sz="1100" b="1" baseline="300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C/3 h/1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1,17300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2.49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u="sng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92.74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92.17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60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160 bar/800 </a:t>
                      </a:r>
                      <a:r>
                        <a:rPr lang="ru-RU" sz="1100" b="1" baseline="300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C/3 h/2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1.17246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2.62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28.94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u="sng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92.76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92.75</a:t>
                      </a:r>
                      <a:endParaRPr lang="ru-RU" sz="11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6.27</a:t>
                      </a:r>
                      <a:endParaRPr lang="ru-RU" sz="11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BAC48EF0-5B2D-6D4B-B1D9-B07A18524CAD}"/>
              </a:ext>
            </a:extLst>
          </p:cNvPr>
          <p:cNvSpPr txBox="1"/>
          <p:nvPr/>
        </p:nvSpPr>
        <p:spPr>
          <a:xfrm>
            <a:off x="-66676" y="-46832"/>
            <a:ext cx="12258675" cy="707886"/>
          </a:xfrm>
          <a:prstGeom prst="rect">
            <a:avLst/>
          </a:prstGeom>
          <a:solidFill>
            <a:srgbClr val="000066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small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Regime of Oxygenation (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GB" sz="2000" b="1" i="0" u="none" strike="noStrike" kern="1200" cap="small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GB" sz="2000" b="1" i="1" u="none" strike="noStrike" kern="1200" cap="small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GB" sz="2000" b="1" i="0" u="none" strike="noStrike" kern="1200" cap="small" spc="0" normalizeH="0" baseline="-2500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  <a:r>
              <a:rPr kumimoji="0" lang="en-GB" sz="2000" b="1" i="0" u="none" strike="noStrike" kern="1200" cap="small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, , </a:t>
            </a:r>
            <a:r>
              <a:rPr kumimoji="0" lang="en-GB" sz="2000" b="1" i="0" u="none" strike="noStrike" kern="1200" cap="small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</a:t>
            </a:r>
            <a:r>
              <a:rPr kumimoji="0" lang="en-GB" sz="2000" b="1" i="0" u="none" strike="noStrike" kern="1200" cap="small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, Oxygenation Mode): and Results of Study of </a:t>
            </a:r>
            <a:r>
              <a:rPr kumimoji="0" lang="en-GB" sz="2000" b="1" i="1" u="none" strike="noStrike" kern="1200" cap="small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en-GB" sz="2000" b="1" i="0" u="none" strike="noStrike" kern="1200" cap="small" spc="0" normalizeH="0" baseline="-2500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GB" sz="2000" b="1" i="0" u="none" strike="noStrike" kern="1200" cap="small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(0 T) at 77 K and    5 K, </a:t>
            </a:r>
            <a:r>
              <a:rPr kumimoji="0" lang="en-GB" sz="2000" b="1" i="1" u="none" strike="noStrike" kern="1200" cap="small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GB" sz="2000" b="1" i="0" u="none" strike="noStrike" kern="1200" cap="small" spc="0" normalizeH="0" baseline="-2500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GB" sz="2000" b="1" i="0" u="none" strike="noStrike" kern="1200" cap="small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n</a:t>
            </a:r>
            <a:r>
              <a:rPr kumimoji="0" lang="en-US" sz="2000" b="1" i="0" u="none" strike="noStrike" kern="1200" cap="small" spc="0" normalizeH="0" baseline="-2500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H</a:t>
            </a:r>
            <a:r>
              <a:rPr kumimoji="0" lang="en-US" sz="2000" b="1" i="0" u="none" strike="noStrike" kern="1200" cap="small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(100 K),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US" sz="2000" b="1" i="0" u="none" strike="noStrike" kern="1200" cap="small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- parameter of Gd 123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07A99610-E232-BDBD-0C00-2AA5F6E92025}"/>
              </a:ext>
            </a:extLst>
          </p:cNvPr>
          <p:cNvSpPr/>
          <p:nvPr/>
        </p:nvSpPr>
        <p:spPr>
          <a:xfrm>
            <a:off x="315603" y="1591288"/>
            <a:ext cx="10822328" cy="346940"/>
          </a:xfrm>
          <a:prstGeom prst="rect">
            <a:avLst/>
          </a:prstGeom>
          <a:solidFill>
            <a:srgbClr val="0000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652F847F-010E-DBE7-042F-BF4F929228A4}"/>
              </a:ext>
            </a:extLst>
          </p:cNvPr>
          <p:cNvSpPr/>
          <p:nvPr/>
        </p:nvSpPr>
        <p:spPr>
          <a:xfrm>
            <a:off x="315602" y="6296538"/>
            <a:ext cx="10822325" cy="323411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1F85F2C9-9AE3-0B22-0ED8-96DEC4932825}"/>
              </a:ext>
            </a:extLst>
          </p:cNvPr>
          <p:cNvSpPr/>
          <p:nvPr/>
        </p:nvSpPr>
        <p:spPr>
          <a:xfrm>
            <a:off x="315602" y="4589450"/>
            <a:ext cx="10822327" cy="346940"/>
          </a:xfrm>
          <a:prstGeom prst="rect">
            <a:avLst/>
          </a:prstGeom>
          <a:solidFill>
            <a:srgbClr val="FF0066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BC985A9F-120A-BF86-BB26-C4BAA20F2C58}"/>
              </a:ext>
            </a:extLst>
          </p:cNvPr>
          <p:cNvSpPr/>
          <p:nvPr/>
        </p:nvSpPr>
        <p:spPr>
          <a:xfrm>
            <a:off x="315603" y="5264235"/>
            <a:ext cx="10822326" cy="346940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4614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9" name="Rectangle 1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8328957" y="493821"/>
            <a:ext cx="357609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n-GB" b="1" dirty="0">
                <a:solidFill>
                  <a:srgbClr val="000066"/>
                </a:solidFill>
                <a:latin typeface="Arial" pitchFamily="34" charset="0"/>
                <a:ea typeface="Aptos"/>
                <a:cs typeface="Arial" pitchFamily="34" charset="0"/>
              </a:rPr>
              <a:t>Figure (a, f) – Images in SEI (secondary electrons) mode of </a:t>
            </a:r>
            <a:r>
              <a:rPr lang="en-GB" b="1" dirty="0" err="1">
                <a:solidFill>
                  <a:srgbClr val="000066"/>
                </a:solidFill>
                <a:latin typeface="Arial" pitchFamily="34" charset="0"/>
                <a:ea typeface="Aptos"/>
                <a:cs typeface="Arial" pitchFamily="34" charset="0"/>
              </a:rPr>
              <a:t>GdBCO_CC</a:t>
            </a:r>
            <a:r>
              <a:rPr lang="en-GB" b="1" dirty="0">
                <a:solidFill>
                  <a:srgbClr val="000066"/>
                </a:solidFill>
                <a:latin typeface="Arial" pitchFamily="34" charset="0"/>
                <a:ea typeface="Aptos"/>
                <a:cs typeface="Arial" pitchFamily="34" charset="0"/>
              </a:rPr>
              <a:t> and </a:t>
            </a:r>
            <a:r>
              <a:rPr lang="en-GB" b="1" dirty="0" err="1">
                <a:solidFill>
                  <a:srgbClr val="000066"/>
                </a:solidFill>
                <a:latin typeface="Arial" pitchFamily="34" charset="0"/>
                <a:ea typeface="Aptos"/>
                <a:cs typeface="Arial" pitchFamily="34" charset="0"/>
              </a:rPr>
              <a:t>EuBCO</a:t>
            </a:r>
            <a:r>
              <a:rPr lang="en-US" b="1" dirty="0">
                <a:solidFill>
                  <a:srgbClr val="000066"/>
                </a:solidFill>
                <a:latin typeface="Arial" pitchFamily="34" charset="0"/>
                <a:ea typeface="Aptos"/>
                <a:cs typeface="Arial" pitchFamily="34" charset="0"/>
              </a:rPr>
              <a:t>+BHO_CC </a:t>
            </a:r>
            <a:r>
              <a:rPr lang="en-GB" b="1" dirty="0">
                <a:solidFill>
                  <a:srgbClr val="000066"/>
                </a:solidFill>
                <a:latin typeface="Arial" pitchFamily="34" charset="0"/>
                <a:ea typeface="Aptos"/>
                <a:cs typeface="Arial" pitchFamily="34" charset="0"/>
              </a:rPr>
              <a:t>(materials without Cu and Ag layers, which were removed by etching in acids)</a:t>
            </a:r>
            <a:r>
              <a:rPr lang="en-US" b="1" dirty="0">
                <a:solidFill>
                  <a:srgbClr val="000066"/>
                </a:solidFill>
                <a:latin typeface="Arial" pitchFamily="34" charset="0"/>
                <a:ea typeface="Aptos"/>
                <a:cs typeface="Arial" pitchFamily="34" charset="0"/>
              </a:rPr>
              <a:t>, respectively, and </a:t>
            </a:r>
            <a:r>
              <a:rPr lang="en-US" b="1" dirty="0">
                <a:solidFill>
                  <a:srgbClr val="FF0066"/>
                </a:solidFill>
                <a:latin typeface="Arial" pitchFamily="34" charset="0"/>
                <a:ea typeface="Aptos"/>
                <a:cs typeface="Arial" pitchFamily="34" charset="0"/>
              </a:rPr>
              <a:t>Auger maps </a:t>
            </a:r>
            <a:r>
              <a:rPr lang="en-US" b="1" dirty="0">
                <a:solidFill>
                  <a:srgbClr val="000066"/>
                </a:solidFill>
                <a:latin typeface="Arial" pitchFamily="34" charset="0"/>
                <a:ea typeface="Aptos"/>
                <a:cs typeface="Arial" pitchFamily="34" charset="0"/>
              </a:rPr>
              <a:t>of elements </a:t>
            </a:r>
            <a:r>
              <a:rPr lang="en-US" b="1" dirty="0" err="1">
                <a:solidFill>
                  <a:srgbClr val="000066"/>
                </a:solidFill>
                <a:latin typeface="Arial" pitchFamily="34" charset="0"/>
                <a:ea typeface="Aptos"/>
                <a:cs typeface="Arial" pitchFamily="34" charset="0"/>
              </a:rPr>
              <a:t>distributionover</a:t>
            </a:r>
            <a:r>
              <a:rPr lang="en-US" b="1" dirty="0">
                <a:solidFill>
                  <a:srgbClr val="000066"/>
                </a:solidFill>
                <a:latin typeface="Arial" pitchFamily="34" charset="0"/>
                <a:ea typeface="Aptos"/>
                <a:cs typeface="Arial" pitchFamily="34" charset="0"/>
              </a:rPr>
              <a:t> these images: (b-e) – </a:t>
            </a:r>
            <a:r>
              <a:rPr lang="en-US" b="1" dirty="0" err="1">
                <a:solidFill>
                  <a:srgbClr val="000066"/>
                </a:solidFill>
                <a:latin typeface="Arial" pitchFamily="34" charset="0"/>
                <a:ea typeface="Aptos"/>
                <a:cs typeface="Arial" pitchFamily="34" charset="0"/>
              </a:rPr>
              <a:t>Eu</a:t>
            </a:r>
            <a:r>
              <a:rPr lang="en-US" b="1" dirty="0">
                <a:solidFill>
                  <a:srgbClr val="000066"/>
                </a:solidFill>
                <a:latin typeface="Arial" pitchFamily="34" charset="0"/>
                <a:ea typeface="Aptos"/>
                <a:cs typeface="Arial" pitchFamily="34" charset="0"/>
              </a:rPr>
              <a:t>, </a:t>
            </a:r>
            <a:r>
              <a:rPr lang="en-US" b="1" dirty="0" err="1">
                <a:solidFill>
                  <a:srgbClr val="000066"/>
                </a:solidFill>
                <a:latin typeface="Arial" pitchFamily="34" charset="0"/>
                <a:ea typeface="Aptos"/>
                <a:cs typeface="Arial" pitchFamily="34" charset="0"/>
              </a:rPr>
              <a:t>Ba</a:t>
            </a:r>
            <a:r>
              <a:rPr lang="en-US" b="1" dirty="0">
                <a:solidFill>
                  <a:srgbClr val="000066"/>
                </a:solidFill>
                <a:latin typeface="Arial" pitchFamily="34" charset="0"/>
                <a:ea typeface="Aptos"/>
                <a:cs typeface="Arial" pitchFamily="34" charset="0"/>
              </a:rPr>
              <a:t>, Cu, O; (g-j) – </a:t>
            </a:r>
            <a:r>
              <a:rPr lang="en-US" b="1" dirty="0" err="1">
                <a:solidFill>
                  <a:srgbClr val="000066"/>
                </a:solidFill>
                <a:latin typeface="Arial" pitchFamily="34" charset="0"/>
                <a:ea typeface="Aptos"/>
                <a:cs typeface="Arial" pitchFamily="34" charset="0"/>
              </a:rPr>
              <a:t>Gd</a:t>
            </a:r>
            <a:r>
              <a:rPr lang="en-US" b="1" dirty="0">
                <a:solidFill>
                  <a:srgbClr val="000066"/>
                </a:solidFill>
                <a:latin typeface="Arial" pitchFamily="34" charset="0"/>
                <a:ea typeface="Aptos"/>
                <a:cs typeface="Arial" pitchFamily="34" charset="0"/>
              </a:rPr>
              <a:t>, </a:t>
            </a:r>
            <a:r>
              <a:rPr lang="en-US" b="1" dirty="0" err="1">
                <a:solidFill>
                  <a:srgbClr val="000066"/>
                </a:solidFill>
                <a:latin typeface="Arial" pitchFamily="34" charset="0"/>
                <a:ea typeface="Aptos"/>
                <a:cs typeface="Arial" pitchFamily="34" charset="0"/>
              </a:rPr>
              <a:t>Ba</a:t>
            </a:r>
            <a:r>
              <a:rPr lang="en-US" b="1" dirty="0">
                <a:solidFill>
                  <a:srgbClr val="000066"/>
                </a:solidFill>
                <a:latin typeface="Arial" pitchFamily="34" charset="0"/>
                <a:ea typeface="Aptos"/>
                <a:cs typeface="Arial" pitchFamily="34" charset="0"/>
              </a:rPr>
              <a:t>, Cu, O.</a:t>
            </a:r>
            <a:r>
              <a:rPr lang="en-US" sz="2000" b="1" dirty="0">
                <a:solidFill>
                  <a:srgbClr val="000066"/>
                </a:solidFill>
                <a:latin typeface="Arial" pitchFamily="34" charset="0"/>
                <a:ea typeface="Aptos"/>
                <a:cs typeface="Arial" pitchFamily="34" charset="0"/>
              </a:rPr>
              <a:t>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77261" y="12703"/>
            <a:ext cx="8143779" cy="369332"/>
          </a:xfrm>
          <a:prstGeom prst="rect">
            <a:avLst/>
          </a:prstGeom>
          <a:solidFill>
            <a:srgbClr val="0000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>
                <a:solidFill>
                  <a:schemeClr val="bg1"/>
                </a:solidFill>
                <a:latin typeface="Arial" pitchFamily="34" charset="0"/>
                <a:ea typeface="Aptos"/>
                <a:cs typeface="Arial" pitchFamily="34" charset="0"/>
              </a:rPr>
              <a:t>GdBCO_CC</a:t>
            </a:r>
            <a:r>
              <a:rPr lang="en-GB" b="1" dirty="0">
                <a:solidFill>
                  <a:schemeClr val="bg1"/>
                </a:solidFill>
                <a:latin typeface="Arial" pitchFamily="34" charset="0"/>
                <a:ea typeface="Aptos"/>
                <a:cs typeface="Arial" pitchFamily="34" charset="0"/>
              </a:rPr>
              <a:t> starting ( Ag layer</a:t>
            </a:r>
            <a:r>
              <a:rPr lang="uk-UA" b="1" dirty="0">
                <a:solidFill>
                  <a:schemeClr val="bg1"/>
                </a:solidFill>
                <a:latin typeface="Arial" pitchFamily="34" charset="0"/>
                <a:ea typeface="Aptos"/>
                <a:cs typeface="Arial" pitchFamily="34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Arial" pitchFamily="34" charset="0"/>
                <a:ea typeface="Aptos"/>
                <a:cs typeface="Arial" pitchFamily="34" charset="0"/>
              </a:rPr>
              <a:t> etched)</a:t>
            </a:r>
            <a:r>
              <a:rPr lang="en-GB" b="1" dirty="0">
                <a:solidFill>
                  <a:schemeClr val="bg1"/>
                </a:solidFill>
                <a:latin typeface="Arial" pitchFamily="34" charset="0"/>
                <a:ea typeface="Aptos"/>
                <a:cs typeface="Arial" pitchFamily="34" charset="0"/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7259" y="2205778"/>
            <a:ext cx="8143271" cy="369722"/>
          </a:xfrm>
          <a:prstGeom prst="rect">
            <a:avLst/>
          </a:prstGeom>
          <a:solidFill>
            <a:srgbClr val="0000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>
                <a:solidFill>
                  <a:schemeClr val="bg1"/>
                </a:solidFill>
                <a:latin typeface="Arial" pitchFamily="34" charset="0"/>
                <a:ea typeface="Aptos"/>
                <a:cs typeface="Arial" pitchFamily="34" charset="0"/>
              </a:rPr>
              <a:t>EuBCO</a:t>
            </a:r>
            <a:r>
              <a:rPr lang="en-US" b="1" dirty="0">
                <a:solidFill>
                  <a:schemeClr val="bg1"/>
                </a:solidFill>
                <a:latin typeface="Arial" pitchFamily="34" charset="0"/>
                <a:ea typeface="Aptos"/>
                <a:cs typeface="Arial" pitchFamily="34" charset="0"/>
              </a:rPr>
              <a:t>+BHO_CC – starting (</a:t>
            </a:r>
            <a:r>
              <a:rPr lang="en-GB" b="1" dirty="0">
                <a:solidFill>
                  <a:schemeClr val="bg1"/>
                </a:solidFill>
                <a:latin typeface="Arial" pitchFamily="34" charset="0"/>
                <a:ea typeface="Aptos"/>
                <a:cs typeface="Arial" pitchFamily="34" charset="0"/>
              </a:rPr>
              <a:t>Ag layer</a:t>
            </a:r>
            <a:r>
              <a:rPr lang="uk-UA" b="1" dirty="0">
                <a:solidFill>
                  <a:schemeClr val="bg1"/>
                </a:solidFill>
                <a:latin typeface="Arial" pitchFamily="34" charset="0"/>
                <a:ea typeface="Aptos"/>
                <a:cs typeface="Arial" pitchFamily="34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Arial" pitchFamily="34" charset="0"/>
                <a:ea typeface="Aptos"/>
                <a:cs typeface="Arial" pitchFamily="34" charset="0"/>
              </a:rPr>
              <a:t> etched)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2" name="Рисунок 21" descr="F2color.jpg"/>
          <p:cNvPicPr>
            <a:picLocks noChangeAspect="1"/>
          </p:cNvPicPr>
          <p:nvPr/>
        </p:nvPicPr>
        <p:blipFill>
          <a:blip r:embed="rId3" cstate="print"/>
          <a:srcRect t="49932"/>
          <a:stretch>
            <a:fillRect/>
          </a:stretch>
        </p:blipFill>
        <p:spPr>
          <a:xfrm>
            <a:off x="177259" y="2516632"/>
            <a:ext cx="8143271" cy="1927300"/>
          </a:xfrm>
          <a:prstGeom prst="rect">
            <a:avLst/>
          </a:prstGeom>
        </p:spPr>
      </p:pic>
      <p:grpSp>
        <p:nvGrpSpPr>
          <p:cNvPr id="11" name="Группа 10"/>
          <p:cNvGrpSpPr/>
          <p:nvPr/>
        </p:nvGrpSpPr>
        <p:grpSpPr>
          <a:xfrm>
            <a:off x="217646" y="382035"/>
            <a:ext cx="8062499" cy="1696836"/>
            <a:chOff x="537972" y="433831"/>
            <a:chExt cx="10069068" cy="2339849"/>
          </a:xfrm>
        </p:grpSpPr>
        <p:pic>
          <p:nvPicPr>
            <p:cNvPr id="20" name="Рисунок 19" descr="F2color.jpg"/>
            <p:cNvPicPr>
              <a:picLocks noChangeAspect="1"/>
            </p:cNvPicPr>
            <p:nvPr/>
          </p:nvPicPr>
          <p:blipFill>
            <a:blip r:embed="rId3" cstate="print"/>
            <a:srcRect b="50841"/>
            <a:stretch>
              <a:fillRect/>
            </a:stretch>
          </p:blipFill>
          <p:spPr>
            <a:xfrm>
              <a:off x="537972" y="433831"/>
              <a:ext cx="10069068" cy="2339849"/>
            </a:xfrm>
            <a:prstGeom prst="rect">
              <a:avLst/>
            </a:prstGeom>
          </p:spPr>
        </p:pic>
        <p:sp>
          <p:nvSpPr>
            <p:cNvPr id="10" name="Прямоугольник 9"/>
            <p:cNvSpPr/>
            <p:nvPr/>
          </p:nvSpPr>
          <p:spPr>
            <a:xfrm>
              <a:off x="2579370" y="2225040"/>
              <a:ext cx="251460" cy="236220"/>
            </a:xfrm>
            <a:prstGeom prst="rect">
              <a:avLst/>
            </a:prstGeom>
            <a:solidFill>
              <a:srgbClr val="0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518410" y="2171700"/>
              <a:ext cx="533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Gd</a:t>
              </a:r>
              <a:endPara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7" name="Рисунок 6" descr="Fig_2 New.jpg">
            <a:extLst>
              <a:ext uri="{FF2B5EF4-FFF2-40B4-BE49-F238E27FC236}">
                <a16:creationId xmlns:a16="http://schemas.microsoft.com/office/drawing/2014/main" id="{9C830F02-7C5A-16AD-B872-FD087059E141}"/>
              </a:ext>
            </a:extLst>
          </p:cNvPr>
          <p:cNvPicPr/>
          <p:nvPr/>
        </p:nvPicPr>
        <p:blipFill>
          <a:blip r:embed="rId4" cstate="print"/>
          <a:srcRect r="59936"/>
          <a:stretch>
            <a:fillRect/>
          </a:stretch>
        </p:blipFill>
        <p:spPr>
          <a:xfrm>
            <a:off x="118944" y="4799415"/>
            <a:ext cx="3261929" cy="1925297"/>
          </a:xfrm>
          <a:prstGeom prst="rect">
            <a:avLst/>
          </a:prstGeom>
        </p:spPr>
      </p:pic>
      <p:pic>
        <p:nvPicPr>
          <p:cNvPr id="8" name="Рисунок 7" descr="Fig_2 New.jpg">
            <a:extLst>
              <a:ext uri="{FF2B5EF4-FFF2-40B4-BE49-F238E27FC236}">
                <a16:creationId xmlns:a16="http://schemas.microsoft.com/office/drawing/2014/main" id="{CC11CAAF-8798-FA6A-0189-A0CA8D5FC726}"/>
              </a:ext>
            </a:extLst>
          </p:cNvPr>
          <p:cNvPicPr/>
          <p:nvPr/>
        </p:nvPicPr>
        <p:blipFill>
          <a:blip r:embed="rId4" cstate="print"/>
          <a:srcRect l="39723" r="19226"/>
          <a:stretch>
            <a:fillRect/>
          </a:stretch>
        </p:blipFill>
        <p:spPr>
          <a:xfrm>
            <a:off x="3380873" y="4783166"/>
            <a:ext cx="3295576" cy="1941546"/>
          </a:xfrm>
          <a:prstGeom prst="rect">
            <a:avLst/>
          </a:prstGeom>
        </p:spPr>
      </p:pic>
      <p:pic>
        <p:nvPicPr>
          <p:cNvPr id="12" name="Рисунок 11" descr="Fig_2 New.jpg">
            <a:extLst>
              <a:ext uri="{FF2B5EF4-FFF2-40B4-BE49-F238E27FC236}">
                <a16:creationId xmlns:a16="http://schemas.microsoft.com/office/drawing/2014/main" id="{0899E7C9-7300-7293-1D2A-075BA6AD42CE}"/>
              </a:ext>
            </a:extLst>
          </p:cNvPr>
          <p:cNvPicPr/>
          <p:nvPr/>
        </p:nvPicPr>
        <p:blipFill>
          <a:blip r:embed="rId4" cstate="print"/>
          <a:srcRect l="80093"/>
          <a:stretch>
            <a:fillRect/>
          </a:stretch>
        </p:blipFill>
        <p:spPr>
          <a:xfrm>
            <a:off x="6676449" y="4808528"/>
            <a:ext cx="1609585" cy="19161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D6C3C84-E84F-3841-08A3-8BBCC73508F5}"/>
              </a:ext>
            </a:extLst>
          </p:cNvPr>
          <p:cNvSpPr txBox="1"/>
          <p:nvPr/>
        </p:nvSpPr>
        <p:spPr>
          <a:xfrm>
            <a:off x="8422979" y="4202636"/>
            <a:ext cx="365007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000066"/>
                </a:solidFill>
              </a:rPr>
              <a:t>Figure (a) – SEM of </a:t>
            </a:r>
            <a:r>
              <a:rPr lang="en-GB" sz="1800" b="1" dirty="0" err="1">
                <a:solidFill>
                  <a:srgbClr val="000066"/>
                </a:solidFill>
              </a:rPr>
              <a:t>EuBCO+BHO_CC</a:t>
            </a:r>
            <a:r>
              <a:rPr lang="en-GB" sz="1800" b="1" dirty="0">
                <a:solidFill>
                  <a:srgbClr val="000066"/>
                </a:solidFill>
              </a:rPr>
              <a:t> after re-oxygenation at 800 C, under 160 bar oxygen pressure for 3 h,  and (b-e) - Auger maps of elements Eu, Ba, Cu, O distribution over this image. Before repeated oxygenation the Cu and Ag layers was removed by etching in acids after re-oxygenation.</a:t>
            </a:r>
            <a:endParaRPr lang="ru-RU" sz="1800" b="1" dirty="0">
              <a:solidFill>
                <a:srgbClr val="000066"/>
              </a:solidFill>
            </a:endParaRPr>
          </a:p>
          <a:p>
            <a:endParaRPr lang="ru-UA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10DB70-332B-58AB-6B9F-09BF1F831AE4}"/>
              </a:ext>
            </a:extLst>
          </p:cNvPr>
          <p:cNvSpPr txBox="1"/>
          <p:nvPr/>
        </p:nvSpPr>
        <p:spPr>
          <a:xfrm>
            <a:off x="136874" y="4436006"/>
            <a:ext cx="8143271" cy="369332"/>
          </a:xfrm>
          <a:prstGeom prst="rect">
            <a:avLst/>
          </a:prstGeom>
          <a:solidFill>
            <a:srgbClr val="0000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err="1">
                <a:solidFill>
                  <a:schemeClr val="bg1"/>
                </a:solidFill>
                <a:latin typeface="Arial" pitchFamily="34" charset="0"/>
                <a:ea typeface="Aptos"/>
                <a:cs typeface="Arial" pitchFamily="34" charset="0"/>
              </a:rPr>
              <a:t>EuBCO</a:t>
            </a:r>
            <a:r>
              <a:rPr lang="en-US" b="1" dirty="0">
                <a:solidFill>
                  <a:schemeClr val="bg1"/>
                </a:solidFill>
                <a:latin typeface="Arial" pitchFamily="34" charset="0"/>
                <a:ea typeface="Aptos"/>
                <a:cs typeface="Arial" pitchFamily="34" charset="0"/>
              </a:rPr>
              <a:t>+BHO_CC after re- </a:t>
            </a:r>
            <a:r>
              <a:rPr lang="en-GB" sz="1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oxygenation at </a:t>
            </a:r>
            <a:r>
              <a:rPr lang="en-GB" sz="1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800 C, 160 bar </a:t>
            </a:r>
            <a:r>
              <a:rPr lang="ru-RU" sz="1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h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ea typeface="Aptos"/>
                <a:cs typeface="Arial" pitchFamily="34" charset="0"/>
              </a:rPr>
              <a:t>)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97DB9A-3732-4D17-B50D-46E03911AF5A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164868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4871" name="Rectangle 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4874" name="Rectangle 10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487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8646513"/>
              </p:ext>
            </p:extLst>
          </p:nvPr>
        </p:nvGraphicFramePr>
        <p:xfrm>
          <a:off x="118630" y="124545"/>
          <a:ext cx="3078432" cy="20373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1531088" imgH="1017671" progId="Origin50.Graph">
                  <p:embed/>
                </p:oleObj>
              </mc:Choice>
              <mc:Fallback>
                <p:oleObj name="Graph" r:id="rId2" imgW="1531088" imgH="1017671" progId="Origin50.Graph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630" y="124545"/>
                        <a:ext cx="3078432" cy="20373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877" name="Rectangle 13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4880" name="Rectangle 1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4879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8246821"/>
              </p:ext>
            </p:extLst>
          </p:nvPr>
        </p:nvGraphicFramePr>
        <p:xfrm>
          <a:off x="6364706" y="213157"/>
          <a:ext cx="2967481" cy="19650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4" imgW="1531088" imgH="1017671" progId="Origin50.Graph">
                  <p:embed/>
                </p:oleObj>
              </mc:Choice>
              <mc:Fallback>
                <p:oleObj name="Graph" r:id="rId4" imgW="1531088" imgH="1017671" progId="Origin50.Graph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4706" y="213157"/>
                        <a:ext cx="2967481" cy="19650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883" name="Rectangle 19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488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0910072"/>
              </p:ext>
            </p:extLst>
          </p:nvPr>
        </p:nvGraphicFramePr>
        <p:xfrm>
          <a:off x="3331128" y="132080"/>
          <a:ext cx="2967480" cy="19790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6" imgW="1531088" imgH="1017671" progId="Origin50.Graph">
                  <p:embed/>
                </p:oleObj>
              </mc:Choice>
              <mc:Fallback>
                <p:oleObj name="Graph" r:id="rId6" imgW="1531088" imgH="1017671" progId="Origin50.Graph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1128" y="132080"/>
                        <a:ext cx="2967480" cy="19790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886" name="Rectangle 2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4885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3769318"/>
              </p:ext>
            </p:extLst>
          </p:nvPr>
        </p:nvGraphicFramePr>
        <p:xfrm>
          <a:off x="9474229" y="207651"/>
          <a:ext cx="2584564" cy="19542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8" imgW="2942018" imgH="2250720" progId="Origin50.Graph">
                  <p:embed/>
                </p:oleObj>
              </mc:Choice>
              <mc:Fallback>
                <p:oleObj name="Graph" r:id="rId8" imgW="2942018" imgH="2250720" progId="Origin50.Graph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74229" y="207651"/>
                        <a:ext cx="2584564" cy="195428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Рисунок 25" descr="3_modified.jpg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08516" y="3886381"/>
            <a:ext cx="4299457" cy="283953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58800" y="2409053"/>
            <a:ext cx="11257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solidFill>
                  <a:srgbClr val="000066"/>
                </a:solidFill>
              </a:rPr>
              <a:t>Figure. Dependences of critical current density </a:t>
            </a:r>
            <a:r>
              <a:rPr lang="en-US" b="1" i="1" dirty="0" err="1">
                <a:solidFill>
                  <a:srgbClr val="000066"/>
                </a:solidFill>
              </a:rPr>
              <a:t>J</a:t>
            </a:r>
            <a:r>
              <a:rPr lang="en-US" b="1" baseline="-25000" dirty="0" err="1">
                <a:solidFill>
                  <a:srgbClr val="000066"/>
                </a:solidFill>
              </a:rPr>
              <a:t>c</a:t>
            </a:r>
            <a:r>
              <a:rPr lang="en-US" b="1" dirty="0">
                <a:solidFill>
                  <a:srgbClr val="000066"/>
                </a:solidFill>
              </a:rPr>
              <a:t> at 77 K in 0 T field vs. </a:t>
            </a:r>
            <a:r>
              <a:rPr lang="en-US" b="1" i="1" dirty="0">
                <a:solidFill>
                  <a:srgbClr val="000066"/>
                </a:solidFill>
              </a:rPr>
              <a:t>c</a:t>
            </a:r>
            <a:r>
              <a:rPr lang="en-US" b="1" dirty="0">
                <a:solidFill>
                  <a:srgbClr val="000066"/>
                </a:solidFill>
              </a:rPr>
              <a:t>-lattice parameter (on the left </a:t>
            </a:r>
            <a:r>
              <a:rPr lang="en-US" b="1" i="1" dirty="0">
                <a:solidFill>
                  <a:srgbClr val="000066"/>
                </a:solidFill>
              </a:rPr>
              <a:t>y</a:t>
            </a:r>
            <a:r>
              <a:rPr lang="en-US" b="1" dirty="0">
                <a:solidFill>
                  <a:srgbClr val="000066"/>
                </a:solidFill>
              </a:rPr>
              <a:t>-axis) and carrier densities </a:t>
            </a:r>
            <a:r>
              <a:rPr lang="en-US" b="1" i="1" dirty="0" err="1">
                <a:solidFill>
                  <a:srgbClr val="000066"/>
                </a:solidFill>
              </a:rPr>
              <a:t>n</a:t>
            </a:r>
            <a:r>
              <a:rPr lang="en-US" b="1" baseline="-25000" dirty="0" err="1">
                <a:solidFill>
                  <a:srgbClr val="000066"/>
                </a:solidFill>
              </a:rPr>
              <a:t>H</a:t>
            </a:r>
            <a:r>
              <a:rPr lang="en-US" b="1" dirty="0">
                <a:solidFill>
                  <a:srgbClr val="000066"/>
                </a:solidFill>
              </a:rPr>
              <a:t> (on the right </a:t>
            </a:r>
            <a:r>
              <a:rPr lang="en-US" b="1" i="1" dirty="0">
                <a:solidFill>
                  <a:srgbClr val="000066"/>
                </a:solidFill>
              </a:rPr>
              <a:t>y</a:t>
            </a:r>
            <a:r>
              <a:rPr lang="en-US" b="1" dirty="0">
                <a:solidFill>
                  <a:srgbClr val="000066"/>
                </a:solidFill>
              </a:rPr>
              <a:t>-axis) at 100 K in comparison between initial samples and the treaded ones for </a:t>
            </a:r>
            <a:r>
              <a:rPr lang="en-US" b="1" dirty="0" err="1">
                <a:solidFill>
                  <a:srgbClr val="000066"/>
                </a:solidFill>
              </a:rPr>
              <a:t>GdBCO_CC</a:t>
            </a:r>
            <a:r>
              <a:rPr lang="en-US" b="1" dirty="0">
                <a:solidFill>
                  <a:srgbClr val="000066"/>
                </a:solidFill>
              </a:rPr>
              <a:t> (with Ag protected layer) oxygenated at 300 ºC, under 1-100 bar O</a:t>
            </a:r>
            <a:r>
              <a:rPr lang="en-US" b="1" baseline="-25000" dirty="0">
                <a:solidFill>
                  <a:srgbClr val="000066"/>
                </a:solidFill>
              </a:rPr>
              <a:t>2</a:t>
            </a:r>
            <a:r>
              <a:rPr lang="en-US" b="1" dirty="0">
                <a:solidFill>
                  <a:srgbClr val="000066"/>
                </a:solidFill>
              </a:rPr>
              <a:t> (a) and at 600 ºC under 100 bar O</a:t>
            </a:r>
            <a:r>
              <a:rPr lang="en-US" b="1" baseline="-25000" dirty="0">
                <a:solidFill>
                  <a:srgbClr val="000066"/>
                </a:solidFill>
              </a:rPr>
              <a:t>2</a:t>
            </a:r>
            <a:r>
              <a:rPr lang="en-US" b="1" dirty="0">
                <a:solidFill>
                  <a:srgbClr val="000066"/>
                </a:solidFill>
              </a:rPr>
              <a:t> (b), for </a:t>
            </a:r>
            <a:r>
              <a:rPr lang="en-US" b="1" dirty="0" err="1">
                <a:solidFill>
                  <a:srgbClr val="000066"/>
                </a:solidFill>
              </a:rPr>
              <a:t>EuBCO_CC</a:t>
            </a:r>
            <a:r>
              <a:rPr lang="en-US" b="1" dirty="0">
                <a:solidFill>
                  <a:srgbClr val="000066"/>
                </a:solidFill>
              </a:rPr>
              <a:t> (without Ag) treated at 300 ºC under 1-10 bar O</a:t>
            </a:r>
            <a:r>
              <a:rPr lang="en-US" b="1" baseline="-25000" dirty="0">
                <a:solidFill>
                  <a:srgbClr val="000066"/>
                </a:solidFill>
              </a:rPr>
              <a:t>2</a:t>
            </a:r>
            <a:r>
              <a:rPr lang="en-US" b="1" dirty="0">
                <a:solidFill>
                  <a:srgbClr val="000066"/>
                </a:solidFill>
              </a:rPr>
              <a:t> (c). </a:t>
            </a:r>
            <a:r>
              <a:rPr lang="en-US" b="1" i="1" dirty="0" err="1">
                <a:solidFill>
                  <a:srgbClr val="000066"/>
                </a:solidFill>
              </a:rPr>
              <a:t>J</a:t>
            </a:r>
            <a:r>
              <a:rPr lang="en-US" b="1" baseline="-25000" dirty="0" err="1">
                <a:solidFill>
                  <a:srgbClr val="000066"/>
                </a:solidFill>
              </a:rPr>
              <a:t>c</a:t>
            </a:r>
            <a:r>
              <a:rPr lang="en-US" b="1" dirty="0">
                <a:solidFill>
                  <a:srgbClr val="000066"/>
                </a:solidFill>
              </a:rPr>
              <a:t> vs. O</a:t>
            </a:r>
            <a:r>
              <a:rPr lang="en-US" b="1" baseline="-25000" dirty="0">
                <a:solidFill>
                  <a:srgbClr val="000066"/>
                </a:solidFill>
              </a:rPr>
              <a:t>2</a:t>
            </a:r>
            <a:r>
              <a:rPr lang="en-US" b="1" dirty="0">
                <a:solidFill>
                  <a:srgbClr val="000066"/>
                </a:solidFill>
              </a:rPr>
              <a:t> pressure for </a:t>
            </a:r>
            <a:r>
              <a:rPr lang="en-US" b="1" dirty="0" err="1">
                <a:solidFill>
                  <a:srgbClr val="000066"/>
                </a:solidFill>
              </a:rPr>
              <a:t>EuBCO_CC</a:t>
            </a:r>
            <a:r>
              <a:rPr lang="en-US" b="1" dirty="0">
                <a:solidFill>
                  <a:srgbClr val="000066"/>
                </a:solidFill>
              </a:rPr>
              <a:t> (without Ag) treated at 300-800 ºC (d). 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8800" y="2082800"/>
            <a:ext cx="57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66"/>
                </a:solidFill>
              </a:rPr>
              <a:t>a)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980835" y="2126734"/>
            <a:ext cx="402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66"/>
                </a:solidFill>
              </a:rPr>
              <a:t>b)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110115" y="2065774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66"/>
                </a:solidFill>
              </a:rPr>
              <a:t>c)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823897" y="1993585"/>
            <a:ext cx="402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66"/>
                </a:solidFill>
              </a:rPr>
              <a:t>d)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26914" y="4287723"/>
            <a:ext cx="667453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66"/>
                </a:solidFill>
              </a:rPr>
              <a:t>Transition temperature, </a:t>
            </a:r>
            <a:r>
              <a:rPr lang="en-US" sz="2000" b="1" i="1" dirty="0" err="1">
                <a:solidFill>
                  <a:srgbClr val="000066"/>
                </a:solidFill>
              </a:rPr>
              <a:t>T</a:t>
            </a:r>
            <a:r>
              <a:rPr lang="en-US" sz="2000" b="1" baseline="-25000" dirty="0" err="1">
                <a:solidFill>
                  <a:srgbClr val="000066"/>
                </a:solidFill>
              </a:rPr>
              <a:t>c</a:t>
            </a:r>
            <a:r>
              <a:rPr lang="en-US" sz="2000" b="1" dirty="0">
                <a:solidFill>
                  <a:srgbClr val="000066"/>
                </a:solidFill>
              </a:rPr>
              <a:t> (K), </a:t>
            </a:r>
            <a:r>
              <a:rPr lang="en-GB" sz="2000" b="1" dirty="0">
                <a:solidFill>
                  <a:srgbClr val="000066"/>
                </a:solidFill>
              </a:rPr>
              <a:t>charge carrier density</a:t>
            </a:r>
            <a:r>
              <a:rPr lang="uk-UA" sz="2000" b="1" dirty="0">
                <a:solidFill>
                  <a:srgbClr val="000066"/>
                </a:solidFill>
              </a:rPr>
              <a:t> </a:t>
            </a:r>
            <a:r>
              <a:rPr lang="uk-UA" sz="2000" b="1" dirty="0" err="1">
                <a:solidFill>
                  <a:srgbClr val="000066"/>
                </a:solidFill>
              </a:rPr>
              <a:t>at</a:t>
            </a:r>
            <a:r>
              <a:rPr lang="uk-UA" sz="2000" b="1" dirty="0">
                <a:solidFill>
                  <a:srgbClr val="000066"/>
                </a:solidFill>
              </a:rPr>
              <a:t> 100 K</a:t>
            </a:r>
            <a:r>
              <a:rPr lang="en-GB" sz="2000" b="1" dirty="0">
                <a:solidFill>
                  <a:srgbClr val="000066"/>
                </a:solidFill>
              </a:rPr>
              <a:t>, </a:t>
            </a:r>
            <a:r>
              <a:rPr lang="en-GB" sz="2000" b="1" i="1" dirty="0" err="1">
                <a:solidFill>
                  <a:srgbClr val="000066"/>
                </a:solidFill>
              </a:rPr>
              <a:t>n</a:t>
            </a:r>
            <a:r>
              <a:rPr lang="en-GB" sz="2000" b="1" baseline="-25000" dirty="0" err="1">
                <a:solidFill>
                  <a:srgbClr val="000066"/>
                </a:solidFill>
              </a:rPr>
              <a:t>H</a:t>
            </a:r>
            <a:r>
              <a:rPr lang="en-GB" sz="2000" b="1" i="1" baseline="-25000" dirty="0">
                <a:solidFill>
                  <a:srgbClr val="000066"/>
                </a:solidFill>
              </a:rPr>
              <a:t> </a:t>
            </a:r>
            <a:r>
              <a:rPr lang="uk-UA" sz="2000" b="1" dirty="0">
                <a:solidFill>
                  <a:srgbClr val="000066"/>
                </a:solidFill>
              </a:rPr>
              <a:t>/</a:t>
            </a:r>
            <a:r>
              <a:rPr lang="en-US" sz="2000" b="1" dirty="0">
                <a:solidFill>
                  <a:srgbClr val="000066"/>
                </a:solidFill>
              </a:rPr>
              <a:t>10</a:t>
            </a:r>
            <a:r>
              <a:rPr lang="en-US" sz="2000" b="1" baseline="30000" dirty="0">
                <a:solidFill>
                  <a:srgbClr val="000066"/>
                </a:solidFill>
              </a:rPr>
              <a:t>21</a:t>
            </a:r>
            <a:r>
              <a:rPr lang="en-US" sz="2000" b="1" dirty="0">
                <a:solidFill>
                  <a:srgbClr val="000066"/>
                </a:solidFill>
              </a:rPr>
              <a:t> (cm</a:t>
            </a:r>
            <a:r>
              <a:rPr lang="en-US" sz="2000" b="1" baseline="30000" dirty="0">
                <a:solidFill>
                  <a:srgbClr val="000066"/>
                </a:solidFill>
              </a:rPr>
              <a:t>-3</a:t>
            </a:r>
            <a:r>
              <a:rPr lang="en-US" sz="2000" b="1" dirty="0">
                <a:solidFill>
                  <a:srgbClr val="000066"/>
                </a:solidFill>
              </a:rPr>
              <a:t>)</a:t>
            </a:r>
            <a:r>
              <a:rPr lang="en-US" sz="2000" b="1" baseline="-25000" dirty="0">
                <a:solidFill>
                  <a:srgbClr val="000066"/>
                </a:solidFill>
              </a:rPr>
              <a:t> </a:t>
            </a:r>
            <a:r>
              <a:rPr lang="en-GB" sz="2000" b="1" dirty="0">
                <a:solidFill>
                  <a:srgbClr val="000066"/>
                </a:solidFill>
              </a:rPr>
              <a:t>(</a:t>
            </a:r>
            <a:r>
              <a:rPr lang="en-GB" sz="2000" b="1" i="1" dirty="0">
                <a:solidFill>
                  <a:srgbClr val="000066"/>
                </a:solidFill>
              </a:rPr>
              <a:t>values next to the data points</a:t>
            </a:r>
            <a:r>
              <a:rPr lang="en-GB" sz="2000" b="1" dirty="0">
                <a:solidFill>
                  <a:srgbClr val="000066"/>
                </a:solidFill>
              </a:rPr>
              <a:t>)</a:t>
            </a:r>
            <a:r>
              <a:rPr lang="en-US" sz="2000" b="1" dirty="0">
                <a:solidFill>
                  <a:srgbClr val="000066"/>
                </a:solidFill>
              </a:rPr>
              <a:t>, and estimated doping, </a:t>
            </a:r>
            <a:r>
              <a:rPr lang="en-US" sz="2000" b="1" i="1" dirty="0">
                <a:solidFill>
                  <a:srgbClr val="000066"/>
                </a:solidFill>
              </a:rPr>
              <a:t>p</a:t>
            </a:r>
            <a:r>
              <a:rPr lang="en-US" sz="2000" b="1" dirty="0">
                <a:solidFill>
                  <a:srgbClr val="000066"/>
                </a:solidFill>
              </a:rPr>
              <a:t>, for </a:t>
            </a:r>
            <a:r>
              <a:rPr lang="en-US" sz="2000" b="1" dirty="0" err="1">
                <a:solidFill>
                  <a:srgbClr val="000066"/>
                </a:solidFill>
              </a:rPr>
              <a:t>GdBCO_CC</a:t>
            </a:r>
            <a:r>
              <a:rPr lang="en-US" sz="2000" b="1" dirty="0">
                <a:solidFill>
                  <a:srgbClr val="000066"/>
                </a:solidFill>
              </a:rPr>
              <a:t> (with Ag layer) after treatment using Mode 2 </a:t>
            </a:r>
          </a:p>
          <a:p>
            <a:r>
              <a:rPr lang="en-US" sz="2000" b="1" dirty="0">
                <a:solidFill>
                  <a:srgbClr val="000066"/>
                </a:solidFill>
              </a:rPr>
              <a:t>(100 and 160 bar O</a:t>
            </a:r>
            <a:r>
              <a:rPr lang="en-US" sz="2000" b="1" baseline="-25000" dirty="0">
                <a:solidFill>
                  <a:srgbClr val="000066"/>
                </a:solidFill>
              </a:rPr>
              <a:t>2</a:t>
            </a:r>
            <a:r>
              <a:rPr lang="en-US" sz="2000" b="1" dirty="0">
                <a:solidFill>
                  <a:srgbClr val="000066"/>
                </a:solidFill>
              </a:rPr>
              <a:t>).</a:t>
            </a:r>
            <a:endParaRPr lang="ru-RU" sz="20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45EBBD1-9B78-91F0-94F3-0DCB7D20B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97DB9A-3732-4D17-B50D-46E03911AF5A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38DF777F-6280-9362-B201-2F34C0287D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520497"/>
              </p:ext>
            </p:extLst>
          </p:nvPr>
        </p:nvGraphicFramePr>
        <p:xfrm>
          <a:off x="0" y="1862425"/>
          <a:ext cx="12320336" cy="4466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3219">
                  <a:extLst>
                    <a:ext uri="{9D8B030D-6E8A-4147-A177-3AD203B41FA5}">
                      <a16:colId xmlns:a16="http://schemas.microsoft.com/office/drawing/2014/main" val="3942774849"/>
                    </a:ext>
                  </a:extLst>
                </a:gridCol>
                <a:gridCol w="1217553">
                  <a:extLst>
                    <a:ext uri="{9D8B030D-6E8A-4147-A177-3AD203B41FA5}">
                      <a16:colId xmlns:a16="http://schemas.microsoft.com/office/drawing/2014/main" val="841744089"/>
                    </a:ext>
                  </a:extLst>
                </a:gridCol>
                <a:gridCol w="828856">
                  <a:extLst>
                    <a:ext uri="{9D8B030D-6E8A-4147-A177-3AD203B41FA5}">
                      <a16:colId xmlns:a16="http://schemas.microsoft.com/office/drawing/2014/main" val="3806086232"/>
                    </a:ext>
                  </a:extLst>
                </a:gridCol>
                <a:gridCol w="740822">
                  <a:extLst>
                    <a:ext uri="{9D8B030D-6E8A-4147-A177-3AD203B41FA5}">
                      <a16:colId xmlns:a16="http://schemas.microsoft.com/office/drawing/2014/main" val="146216713"/>
                    </a:ext>
                  </a:extLst>
                </a:gridCol>
                <a:gridCol w="1673964">
                  <a:extLst>
                    <a:ext uri="{9D8B030D-6E8A-4147-A177-3AD203B41FA5}">
                      <a16:colId xmlns:a16="http://schemas.microsoft.com/office/drawing/2014/main" val="265965666"/>
                    </a:ext>
                  </a:extLst>
                </a:gridCol>
                <a:gridCol w="1151192">
                  <a:extLst>
                    <a:ext uri="{9D8B030D-6E8A-4147-A177-3AD203B41FA5}">
                      <a16:colId xmlns:a16="http://schemas.microsoft.com/office/drawing/2014/main" val="2670852649"/>
                    </a:ext>
                  </a:extLst>
                </a:gridCol>
                <a:gridCol w="973003">
                  <a:extLst>
                    <a:ext uri="{9D8B030D-6E8A-4147-A177-3AD203B41FA5}">
                      <a16:colId xmlns:a16="http://schemas.microsoft.com/office/drawing/2014/main" val="2714722216"/>
                    </a:ext>
                  </a:extLst>
                </a:gridCol>
                <a:gridCol w="1323051">
                  <a:extLst>
                    <a:ext uri="{9D8B030D-6E8A-4147-A177-3AD203B41FA5}">
                      <a16:colId xmlns:a16="http://schemas.microsoft.com/office/drawing/2014/main" val="3296294755"/>
                    </a:ext>
                  </a:extLst>
                </a:gridCol>
                <a:gridCol w="1419213">
                  <a:extLst>
                    <a:ext uri="{9D8B030D-6E8A-4147-A177-3AD203B41FA5}">
                      <a16:colId xmlns:a16="http://schemas.microsoft.com/office/drawing/2014/main" val="3151519969"/>
                    </a:ext>
                  </a:extLst>
                </a:gridCol>
                <a:gridCol w="1225540">
                  <a:extLst>
                    <a:ext uri="{9D8B030D-6E8A-4147-A177-3AD203B41FA5}">
                      <a16:colId xmlns:a16="http://schemas.microsoft.com/office/drawing/2014/main" val="1352078182"/>
                    </a:ext>
                  </a:extLst>
                </a:gridCol>
                <a:gridCol w="885448">
                  <a:extLst>
                    <a:ext uri="{9D8B030D-6E8A-4147-A177-3AD203B41FA5}">
                      <a16:colId xmlns:a16="http://schemas.microsoft.com/office/drawing/2014/main" val="606795671"/>
                    </a:ext>
                  </a:extLst>
                </a:gridCol>
                <a:gridCol w="82318">
                  <a:extLst>
                    <a:ext uri="{9D8B030D-6E8A-4147-A177-3AD203B41FA5}">
                      <a16:colId xmlns:a16="http://schemas.microsoft.com/office/drawing/2014/main" val="3343616894"/>
                    </a:ext>
                  </a:extLst>
                </a:gridCol>
                <a:gridCol w="76157">
                  <a:extLst>
                    <a:ext uri="{9D8B030D-6E8A-4147-A177-3AD203B41FA5}">
                      <a16:colId xmlns:a16="http://schemas.microsoft.com/office/drawing/2014/main" val="1350886941"/>
                    </a:ext>
                  </a:extLst>
                </a:gridCol>
              </a:tblGrid>
              <a:tr h="202409"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>
                    <a:solidFill>
                      <a:srgbClr val="00808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p(O</a:t>
                      </a:r>
                      <a:r>
                        <a:rPr lang="en-GB" sz="1600" b="1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),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bar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>
                    <a:solidFill>
                      <a:srgbClr val="008080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en-GB" sz="1600" b="1" baseline="-25000" dirty="0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buNone/>
                      </a:pPr>
                      <a:r>
                        <a:rPr lang="en-GB" sz="1600" b="1" baseline="30000" dirty="0" err="1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r>
                        <a:rPr lang="en-GB" sz="1600" b="1" dirty="0" err="1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>
                    <a:solidFill>
                      <a:srgbClr val="00808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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,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h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>
                    <a:solidFill>
                      <a:srgbClr val="00808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Rate of </a:t>
                      </a: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en-GB" sz="1600" b="1" baseline="-25000" dirty="0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, and p(O</a:t>
                      </a:r>
                      <a:r>
                        <a:rPr lang="en-GB" sz="1600" b="1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) decrease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(Mode 1 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or 2)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>
                    <a:solidFill>
                      <a:srgbClr val="00808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 dirty="0" err="1">
                          <a:solidFill>
                            <a:schemeClr val="tx1"/>
                          </a:solidFill>
                          <a:effectLst/>
                        </a:rPr>
                        <a:t>J</a:t>
                      </a:r>
                      <a:r>
                        <a:rPr lang="en-US" sz="1600" b="1" baseline="-25000" dirty="0" err="1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 (0 T), MA/cm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>
                    <a:solidFill>
                      <a:srgbClr val="0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c-para-meter, nm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>
                    <a:solidFill>
                      <a:srgbClr val="00808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 dirty="0" err="1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r>
                        <a:rPr lang="en-GB" sz="1600" b="1" baseline="-25000" dirty="0" err="1">
                          <a:solidFill>
                            <a:schemeClr val="tx1"/>
                          </a:solidFill>
                          <a:effectLst/>
                        </a:rPr>
                        <a:t>H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(100 K),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  <a:sym typeface="Symbol" panose="05050102010706020507" pitchFamily="18" charset="2"/>
                        </a:rPr>
                        <a:t>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effectLst/>
                        </a:rPr>
                        <a:t> cm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  <a:effectLst/>
                        </a:rPr>
                        <a:t>-3</a:t>
                      </a:r>
                      <a:endParaRPr lang="ru-UA" dirty="0">
                        <a:solidFill>
                          <a:schemeClr val="tx1"/>
                        </a:solidFill>
                      </a:endParaRPr>
                    </a:p>
                  </a:txBody>
                  <a:tcPr marL="46910" marR="46910" marT="49082" marB="49082">
                    <a:solidFill>
                      <a:srgbClr val="00808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indent="-67945" algn="l">
                        <a:buNone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r>
                        <a:rPr lang="en-GB" sz="1600" b="1" baseline="-25000" dirty="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, K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>
                    <a:solidFill>
                      <a:srgbClr val="00808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UA" sz="1600" b="1" kern="1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UA" sz="1600" b="1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0936740"/>
                  </a:ext>
                </a:extLst>
              </a:tr>
              <a:tr h="390274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Before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at 77 K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After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-39370" algn="ctr">
                        <a:buNone/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at 77K</a:t>
                      </a:r>
                      <a:endParaRPr lang="ru-UA" dirty="0"/>
                    </a:p>
                  </a:txBody>
                  <a:tcPr marL="46910" marR="46910" marT="49082" marB="49082">
                    <a:solidFill>
                      <a:schemeClr val="tx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After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at 5K</a:t>
                      </a:r>
                      <a:endParaRPr lang="ru-UA" dirty="0"/>
                    </a:p>
                  </a:txBody>
                  <a:tcPr marL="46910" marR="46910" marT="49082" marB="49082">
                    <a:solidFill>
                      <a:schemeClr val="tx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UA" sz="1600" b="1" kern="1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UA" sz="1600" b="1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8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145280"/>
                  </a:ext>
                </a:extLst>
              </a:tr>
              <a:tr h="202409">
                <a:tc gridSpan="1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s-ES" sz="1600" b="1" dirty="0">
                          <a:solidFill>
                            <a:schemeClr val="tx1"/>
                          </a:solidFill>
                          <a:effectLst/>
                        </a:rPr>
                        <a:t>Ag (2</a:t>
                      </a:r>
                      <a:r>
                        <a:rPr lang="el-GR" sz="1600" b="1" dirty="0">
                          <a:solidFill>
                            <a:schemeClr val="tx1"/>
                          </a:solidFill>
                          <a:effectLst/>
                        </a:rPr>
                        <a:t>μ</a:t>
                      </a:r>
                      <a:r>
                        <a:rPr lang="es-ES" sz="1600" b="1" dirty="0">
                          <a:solidFill>
                            <a:schemeClr val="tx1"/>
                          </a:solidFill>
                          <a:effectLst/>
                        </a:rPr>
                        <a:t>m)/ GdBCO (1.8</a:t>
                      </a:r>
                      <a:r>
                        <a:rPr lang="el-GR" sz="1600" b="1" dirty="0">
                          <a:solidFill>
                            <a:schemeClr val="tx1"/>
                          </a:solidFill>
                          <a:effectLst/>
                        </a:rPr>
                        <a:t>μ</a:t>
                      </a:r>
                      <a:r>
                        <a:rPr lang="es-ES" sz="1600" b="1" dirty="0">
                          <a:solidFill>
                            <a:schemeClr val="tx1"/>
                          </a:solidFill>
                          <a:effectLst/>
                        </a:rPr>
                        <a:t>m)/CeO</a:t>
                      </a:r>
                      <a:r>
                        <a:rPr lang="es-ES" sz="1600" b="1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s-ES" sz="1600" b="1" dirty="0">
                          <a:solidFill>
                            <a:schemeClr val="tx1"/>
                          </a:solidFill>
                          <a:effectLst/>
                        </a:rPr>
                        <a:t> (700 nm)/MgO/Y</a:t>
                      </a:r>
                      <a:r>
                        <a:rPr lang="es-ES" sz="1600" b="1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s-ES" sz="1600" b="1" dirty="0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r>
                        <a:rPr lang="es-ES" sz="1600" b="1" baseline="-25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s-ES" sz="1600" b="1" dirty="0">
                          <a:solidFill>
                            <a:schemeClr val="tx1"/>
                          </a:solidFill>
                          <a:effectLst/>
                        </a:rPr>
                        <a:t>/Al</a:t>
                      </a:r>
                      <a:r>
                        <a:rPr lang="es-ES" sz="1600" b="1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s-ES" sz="1600" b="1" dirty="0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r>
                        <a:rPr lang="es-ES" sz="1600" b="1" baseline="-25000" dirty="0">
                          <a:solidFill>
                            <a:schemeClr val="tx1"/>
                          </a:solidFill>
                          <a:effectLst/>
                        </a:rPr>
                        <a:t>3 </a:t>
                      </a:r>
                      <a:r>
                        <a:rPr lang="es-ES" sz="1600" b="1" dirty="0">
                          <a:solidFill>
                            <a:schemeClr val="tx1"/>
                          </a:solidFill>
                          <a:effectLst/>
                        </a:rPr>
                        <a:t>/Hastelloy (75</a:t>
                      </a:r>
                      <a:r>
                        <a:rPr lang="el-GR" sz="1600" b="1" dirty="0">
                          <a:solidFill>
                            <a:schemeClr val="tx1"/>
                          </a:solidFill>
                          <a:effectLst/>
                        </a:rPr>
                        <a:t> μ</a:t>
                      </a:r>
                      <a:r>
                        <a:rPr lang="es-ES" sz="1600" b="1" dirty="0">
                          <a:solidFill>
                            <a:schemeClr val="tx1"/>
                          </a:solidFill>
                          <a:effectLst/>
                        </a:rPr>
                        <a:t>m)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>
                    <a:solidFill>
                      <a:srgbClr val="0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buNone/>
                      </a:pP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/>
                </a:tc>
                <a:extLst>
                  <a:ext uri="{0D108BD9-81ED-4DB2-BD59-A6C34878D82A}">
                    <a16:rowId xmlns:a16="http://schemas.microsoft.com/office/drawing/2014/main" val="1434279653"/>
                  </a:ext>
                </a:extLst>
              </a:tr>
              <a:tr h="515143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>
                    <a:solidFill>
                      <a:srgbClr val="00808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Reference </a:t>
                      </a:r>
                      <a:r>
                        <a:rPr lang="en-GB" sz="1600" b="1" dirty="0" err="1">
                          <a:solidFill>
                            <a:schemeClr val="bg1"/>
                          </a:solidFill>
                          <a:effectLst/>
                        </a:rPr>
                        <a:t>GdBCO_CC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sample for c, T</a:t>
                      </a:r>
                      <a:r>
                        <a:rPr lang="en-GB" sz="1600" b="1" baseline="-25000" dirty="0">
                          <a:solidFill>
                            <a:schemeClr val="bg1"/>
                          </a:solidFill>
                          <a:effectLst/>
                        </a:rPr>
                        <a:t>c</a:t>
                      </a: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 and </a:t>
                      </a:r>
                      <a:r>
                        <a:rPr lang="en-GB" sz="1600" b="1" dirty="0" err="1">
                          <a:solidFill>
                            <a:schemeClr val="bg1"/>
                          </a:solidFill>
                          <a:effectLst/>
                        </a:rPr>
                        <a:t>n</a:t>
                      </a:r>
                      <a:r>
                        <a:rPr lang="en-GB" sz="1600" b="1" baseline="-25000" dirty="0" err="1">
                          <a:solidFill>
                            <a:schemeClr val="bg1"/>
                          </a:solidFill>
                          <a:effectLst/>
                        </a:rPr>
                        <a:t>H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6910" marR="46910" marT="49082" marB="49082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2.57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1.95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>
                    <a:solidFill>
                      <a:srgbClr val="66FF3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-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>
                    <a:solidFill>
                      <a:srgbClr val="66FF3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-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23.69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>
                    <a:solidFill>
                      <a:srgbClr val="66FF33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68580" algn="ctr">
                        <a:buNone/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1.1735(1)</a:t>
                      </a:r>
                    </a:p>
                    <a:p>
                      <a:pPr indent="68580" algn="ctr">
                        <a:buNone/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-</a:t>
                      </a:r>
                      <a:endParaRPr lang="ru-UA"/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6.55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6.93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/>
                </a:tc>
                <a:tc gridSpan="3"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600" b="1" kern="1200" dirty="0">
                          <a:solidFill>
                            <a:schemeClr val="bg1"/>
                          </a:solidFill>
                          <a:effectLst/>
                        </a:rPr>
                        <a:t>92.58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fontAlgn="t">
                        <a:buNone/>
                      </a:pPr>
                      <a:r>
                        <a:rPr lang="en-US" sz="1600" b="1" kern="1200" dirty="0">
                          <a:solidFill>
                            <a:schemeClr val="bg1"/>
                          </a:solidFill>
                          <a:effectLst/>
                        </a:rPr>
                        <a:t>91.45</a:t>
                      </a:r>
                      <a:endParaRPr lang="ru-UA" dirty="0"/>
                    </a:p>
                  </a:txBody>
                  <a:tcPr marL="46910" marR="46910" marT="49082" marB="49082"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buNone/>
                      </a:pPr>
                      <a:endParaRPr lang="ru-UA" sz="1600" b="1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/>
                </a:tc>
                <a:extLst>
                  <a:ext uri="{0D108BD9-81ED-4DB2-BD59-A6C34878D82A}">
                    <a16:rowId xmlns:a16="http://schemas.microsoft.com/office/drawing/2014/main" val="447957715"/>
                  </a:ext>
                </a:extLst>
              </a:tr>
              <a:tr h="41089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>
                          <a:solidFill>
                            <a:schemeClr val="bg1"/>
                          </a:solidFill>
                          <a:effectLst/>
                        </a:rPr>
                        <a:t>100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600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w</a:t>
                      </a:r>
                      <a:r>
                        <a:rPr lang="ru-RU" sz="1600" b="1">
                          <a:solidFill>
                            <a:schemeClr val="bg1"/>
                          </a:solidFill>
                          <a:effectLst/>
                        </a:rPr>
                        <a:t>ith </a:t>
                      </a: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furnace (1)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ru-UA" sz="1600" b="1" dirty="0">
                          <a:solidFill>
                            <a:schemeClr val="bg1"/>
                          </a:solidFill>
                          <a:effectLst/>
                        </a:rPr>
                        <a:t>2.04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>
                    <a:solidFill>
                      <a:srgbClr val="0000FF">
                        <a:alpha val="1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ru-UA" sz="1600" b="1" dirty="0">
                          <a:solidFill>
                            <a:schemeClr val="bg1"/>
                          </a:solidFill>
                          <a:effectLst/>
                        </a:rPr>
                        <a:t>2.22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>
                    <a:solidFill>
                      <a:srgbClr val="FF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ru-UA" sz="1600" b="1" dirty="0">
                          <a:solidFill>
                            <a:schemeClr val="bg1"/>
                          </a:solidFill>
                          <a:effectLst/>
                        </a:rPr>
                        <a:t>24.79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>
                    <a:solidFill>
                      <a:srgbClr val="FFFF00">
                        <a:alpha val="4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kern="1200" dirty="0">
                          <a:solidFill>
                            <a:schemeClr val="bg1"/>
                          </a:solidFill>
                          <a:effectLst/>
                        </a:rPr>
                        <a:t>1.1715(5)</a:t>
                      </a:r>
                      <a:endParaRPr lang="ru-UA" dirty="0"/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600" b="1" kern="1200" dirty="0">
                          <a:solidFill>
                            <a:schemeClr val="bg1"/>
                          </a:solidFill>
                          <a:effectLst/>
                        </a:rPr>
                        <a:t>6.5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>
                          <a:solidFill>
                            <a:schemeClr val="bg1"/>
                          </a:solidFill>
                          <a:effectLst/>
                        </a:rPr>
                        <a:t>92.72</a:t>
                      </a:r>
                      <a:endParaRPr lang="ru-UA"/>
                    </a:p>
                  </a:txBody>
                  <a:tcPr marL="46910" marR="46910" marT="49082" marB="49082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UA" sz="1600" b="1" kern="1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UA" sz="1600" b="1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ru-UA" sz="1600" b="1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71437641"/>
                  </a:ext>
                </a:extLst>
              </a:tr>
              <a:tr h="41089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>
                          <a:solidFill>
                            <a:schemeClr val="bg1"/>
                          </a:solidFill>
                          <a:effectLst/>
                        </a:rPr>
                        <a:t>100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>
                          <a:solidFill>
                            <a:schemeClr val="bg1"/>
                          </a:solidFill>
                          <a:effectLst/>
                        </a:rPr>
                        <a:t>600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6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w</a:t>
                      </a:r>
                      <a:r>
                        <a:rPr lang="ru-RU" sz="1600" b="1">
                          <a:solidFill>
                            <a:schemeClr val="bg1"/>
                          </a:solidFill>
                          <a:effectLst/>
                        </a:rPr>
                        <a:t>ith </a:t>
                      </a: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furnace (2)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ru-UA" sz="1600" b="1" dirty="0">
                          <a:solidFill>
                            <a:schemeClr val="bg1"/>
                          </a:solidFill>
                          <a:effectLst/>
                        </a:rPr>
                        <a:t>2.14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>
                    <a:solidFill>
                      <a:srgbClr val="0000FF">
                        <a:alpha val="1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ru-UA" sz="1600" b="1" dirty="0">
                          <a:solidFill>
                            <a:schemeClr val="bg1"/>
                          </a:solidFill>
                          <a:effectLst/>
                        </a:rPr>
                        <a:t>2.49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>
                    <a:solidFill>
                      <a:srgbClr val="FF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ru-UA" sz="1600" b="1" dirty="0">
                          <a:solidFill>
                            <a:schemeClr val="bg1"/>
                          </a:solidFill>
                          <a:effectLst/>
                        </a:rPr>
                        <a:t>24.98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>
                    <a:solidFill>
                      <a:srgbClr val="FFFF00">
                        <a:alpha val="4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kern="1200" dirty="0">
                          <a:solidFill>
                            <a:schemeClr val="bg1"/>
                          </a:solidFill>
                          <a:effectLst/>
                        </a:rPr>
                        <a:t>1.1718(8)</a:t>
                      </a:r>
                      <a:endParaRPr lang="ru-UA" dirty="0"/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600" b="1" kern="1200" dirty="0">
                          <a:solidFill>
                            <a:schemeClr val="bg1"/>
                          </a:solidFill>
                          <a:effectLst/>
                        </a:rPr>
                        <a:t>7.86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dirty="0">
                          <a:solidFill>
                            <a:schemeClr val="bg1"/>
                          </a:solidFill>
                          <a:effectLst/>
                        </a:rPr>
                        <a:t>92.79</a:t>
                      </a:r>
                      <a:endParaRPr lang="ru-UA" dirty="0"/>
                    </a:p>
                  </a:txBody>
                  <a:tcPr marL="46910" marR="46910" marT="49082" marB="49082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UA" sz="1600" b="1" kern="1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UA" sz="1600" b="1" kern="10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ru-UA" sz="1600" b="1" kern="10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616774066"/>
                  </a:ext>
                </a:extLst>
              </a:tr>
              <a:tr h="41089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>
                          <a:solidFill>
                            <a:schemeClr val="bg1"/>
                          </a:solidFill>
                          <a:effectLst/>
                        </a:rPr>
                        <a:t>100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>
                          <a:solidFill>
                            <a:schemeClr val="bg1"/>
                          </a:solidFill>
                          <a:effectLst/>
                        </a:rPr>
                        <a:t>600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bg1"/>
                          </a:solidFill>
                          <a:effectLst/>
                        </a:rPr>
                        <a:t>12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w</a:t>
                      </a:r>
                      <a:r>
                        <a:rPr lang="ru-RU" sz="1600" b="1">
                          <a:solidFill>
                            <a:schemeClr val="bg1"/>
                          </a:solidFill>
                          <a:effectLst/>
                        </a:rPr>
                        <a:t>ith </a:t>
                      </a:r>
                      <a:r>
                        <a:rPr lang="en-US" sz="1600" b="1">
                          <a:solidFill>
                            <a:schemeClr val="bg1"/>
                          </a:solidFill>
                          <a:effectLst/>
                        </a:rPr>
                        <a:t>furnace (1)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ru-UA" sz="1600" b="1" dirty="0">
                          <a:solidFill>
                            <a:schemeClr val="bg1"/>
                          </a:solidFill>
                          <a:effectLst/>
                        </a:rPr>
                        <a:t>2.10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>
                    <a:solidFill>
                      <a:srgbClr val="0000FF">
                        <a:alpha val="1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ru-UA" sz="1600" b="1" dirty="0">
                          <a:solidFill>
                            <a:schemeClr val="bg1"/>
                          </a:solidFill>
                          <a:effectLst/>
                        </a:rPr>
                        <a:t>2.42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>
                    <a:solidFill>
                      <a:srgbClr val="FF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ru-UA" sz="1600" b="1" dirty="0" err="1">
                          <a:solidFill>
                            <a:schemeClr val="bg1"/>
                          </a:solidFill>
                          <a:effectLst/>
                        </a:rPr>
                        <a:t>satu-rated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>
                    <a:solidFill>
                      <a:srgbClr val="FFFF00">
                        <a:alpha val="4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kern="1200">
                          <a:solidFill>
                            <a:schemeClr val="bg1"/>
                          </a:solidFill>
                          <a:effectLst/>
                        </a:rPr>
                        <a:t>1.1720(6)</a:t>
                      </a:r>
                      <a:endParaRPr lang="ru-UA"/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600" b="1" kern="1200">
                          <a:solidFill>
                            <a:schemeClr val="bg1"/>
                          </a:solidFill>
                          <a:effectLst/>
                        </a:rPr>
                        <a:t>7.73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>
                          <a:solidFill>
                            <a:schemeClr val="bg1"/>
                          </a:solidFill>
                          <a:effectLst/>
                        </a:rPr>
                        <a:t>93.25</a:t>
                      </a:r>
                      <a:endParaRPr lang="ru-UA"/>
                    </a:p>
                  </a:txBody>
                  <a:tcPr marL="46910" marR="46910" marT="49082" marB="49082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UA" sz="1600" b="1" kern="1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UA" sz="1600" b="1" kern="10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ru-UA" sz="1600" b="1" kern="10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13518867"/>
                  </a:ext>
                </a:extLst>
              </a:tr>
              <a:tr h="41089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600" b="1" kern="1200">
                          <a:solidFill>
                            <a:schemeClr val="bg1"/>
                          </a:solidFill>
                          <a:effectLst/>
                        </a:rPr>
                        <a:t>160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600" b="1" kern="1200">
                          <a:solidFill>
                            <a:schemeClr val="bg1"/>
                          </a:solidFill>
                          <a:effectLst/>
                        </a:rPr>
                        <a:t>800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>
                          <a:solidFill>
                            <a:schemeClr val="bg1"/>
                          </a:solidFill>
                          <a:effectLst/>
                        </a:rPr>
                        <a:t>3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w</a:t>
                      </a:r>
                      <a:r>
                        <a:rPr lang="ru-RU" sz="1600" b="1" dirty="0" err="1">
                          <a:solidFill>
                            <a:schemeClr val="bg1"/>
                          </a:solidFill>
                          <a:effectLst/>
                        </a:rPr>
                        <a:t>ith</a:t>
                      </a: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furnace (1)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ru-UA" sz="1600" b="1" dirty="0">
                          <a:solidFill>
                            <a:schemeClr val="bg1"/>
                          </a:solidFill>
                          <a:effectLst/>
                        </a:rPr>
                        <a:t>2.12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>
                    <a:solidFill>
                      <a:srgbClr val="0000FF">
                        <a:alpha val="1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ru-UA" sz="1600" b="1" dirty="0">
                          <a:solidFill>
                            <a:schemeClr val="bg1"/>
                          </a:solidFill>
                          <a:effectLst/>
                        </a:rPr>
                        <a:t>2.70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>
                    <a:solidFill>
                      <a:srgbClr val="FF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ru-UA" sz="1600" b="1" dirty="0" err="1">
                          <a:solidFill>
                            <a:schemeClr val="bg1"/>
                          </a:solidFill>
                          <a:effectLst/>
                        </a:rPr>
                        <a:t>satu-rated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>
                    <a:solidFill>
                      <a:srgbClr val="FFFF00">
                        <a:alpha val="4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kern="1200">
                          <a:solidFill>
                            <a:schemeClr val="bg1"/>
                          </a:solidFill>
                          <a:effectLst/>
                        </a:rPr>
                        <a:t>1.1,727(1)</a:t>
                      </a:r>
                      <a:endParaRPr lang="ru-UA"/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ru-UA" sz="1600" b="1">
                          <a:solidFill>
                            <a:schemeClr val="bg1"/>
                          </a:solidFill>
                          <a:effectLst/>
                        </a:rPr>
                        <a:t>7.3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>
                          <a:solidFill>
                            <a:schemeClr val="bg1"/>
                          </a:solidFill>
                          <a:effectLst/>
                        </a:rPr>
                        <a:t>92.63</a:t>
                      </a:r>
                      <a:endParaRPr lang="ru-UA"/>
                    </a:p>
                  </a:txBody>
                  <a:tcPr marL="46910" marR="46910" marT="49082" marB="49082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UA" sz="1600" b="1" kern="1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UA" sz="1600" b="1" kern="10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ru-UA" sz="1600" b="1" kern="10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62219764"/>
                  </a:ext>
                </a:extLst>
              </a:tr>
              <a:tr h="41089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600" b="1" kern="1200">
                          <a:solidFill>
                            <a:schemeClr val="bg1"/>
                          </a:solidFill>
                          <a:effectLst/>
                        </a:rPr>
                        <a:t>160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600" b="1" kern="1200">
                          <a:solidFill>
                            <a:schemeClr val="bg1"/>
                          </a:solidFill>
                          <a:effectLst/>
                        </a:rPr>
                        <a:t>800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>
                          <a:solidFill>
                            <a:schemeClr val="bg1"/>
                          </a:solidFill>
                          <a:effectLst/>
                        </a:rPr>
                        <a:t>6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w</a:t>
                      </a:r>
                      <a:r>
                        <a:rPr lang="ru-RU" sz="1600" b="1" dirty="0" err="1">
                          <a:solidFill>
                            <a:schemeClr val="bg1"/>
                          </a:solidFill>
                          <a:effectLst/>
                        </a:rPr>
                        <a:t>ith</a:t>
                      </a: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furnace (1)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ru-UA" sz="1600" b="1" dirty="0">
                          <a:solidFill>
                            <a:schemeClr val="bg1"/>
                          </a:solidFill>
                          <a:effectLst/>
                        </a:rPr>
                        <a:t>1.87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>
                    <a:solidFill>
                      <a:srgbClr val="0000FF">
                        <a:alpha val="1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ru-UA" sz="1600" b="1" dirty="0">
                          <a:solidFill>
                            <a:schemeClr val="bg1"/>
                          </a:solidFill>
                          <a:effectLst/>
                        </a:rPr>
                        <a:t>2.29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>
                    <a:solidFill>
                      <a:srgbClr val="FF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ru-UA" sz="1600" b="1" dirty="0">
                          <a:solidFill>
                            <a:schemeClr val="bg1"/>
                          </a:solidFill>
                          <a:effectLst/>
                        </a:rPr>
                        <a:t>23.14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>
                    <a:solidFill>
                      <a:srgbClr val="FFFF00">
                        <a:alpha val="4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kern="1200">
                          <a:solidFill>
                            <a:schemeClr val="bg1"/>
                          </a:solidFill>
                          <a:effectLst/>
                        </a:rPr>
                        <a:t>1.1725(3)</a:t>
                      </a:r>
                      <a:endParaRPr lang="ru-UA"/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600" b="1" kern="1200">
                          <a:solidFill>
                            <a:schemeClr val="bg1"/>
                          </a:solidFill>
                          <a:effectLst/>
                        </a:rPr>
                        <a:t>6.74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>
                          <a:solidFill>
                            <a:schemeClr val="bg1"/>
                          </a:solidFill>
                          <a:effectLst/>
                        </a:rPr>
                        <a:t>92.35</a:t>
                      </a:r>
                      <a:endParaRPr lang="ru-UA"/>
                    </a:p>
                  </a:txBody>
                  <a:tcPr marL="46910" marR="46910" marT="49082" marB="49082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UA" sz="1600" b="1" kern="1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UA" sz="1600" b="1" kern="10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ru-UA" sz="1600" b="1" kern="10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73324203"/>
                  </a:ext>
                </a:extLst>
              </a:tr>
              <a:tr h="410898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UA" sz="1600" b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>
                    <a:solidFill>
                      <a:srgbClr val="0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600" b="1" kern="1200">
                          <a:solidFill>
                            <a:schemeClr val="bg1"/>
                          </a:solidFill>
                          <a:effectLst/>
                        </a:rPr>
                        <a:t>160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600" b="1" kern="1200">
                          <a:solidFill>
                            <a:schemeClr val="bg1"/>
                          </a:solidFill>
                          <a:effectLst/>
                        </a:rPr>
                        <a:t>800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600" b="1">
                          <a:solidFill>
                            <a:schemeClr val="bg1"/>
                          </a:solidFill>
                          <a:effectLst/>
                        </a:rPr>
                        <a:t>12</a:t>
                      </a:r>
                      <a:endParaRPr lang="ru-UA" sz="1600" b="1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w</a:t>
                      </a:r>
                      <a:r>
                        <a:rPr lang="ru-RU" sz="1600" b="1" dirty="0" err="1">
                          <a:solidFill>
                            <a:schemeClr val="bg1"/>
                          </a:solidFill>
                          <a:effectLst/>
                        </a:rPr>
                        <a:t>ith</a:t>
                      </a:r>
                      <a:r>
                        <a:rPr lang="ru-RU" sz="1600" b="1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</a:rPr>
                        <a:t>furnace (1)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ru-UA" sz="1600" b="1" dirty="0">
                          <a:solidFill>
                            <a:schemeClr val="bg1"/>
                          </a:solidFill>
                          <a:effectLst/>
                        </a:rPr>
                        <a:t>1.79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>
                    <a:solidFill>
                      <a:srgbClr val="0000FF">
                        <a:alpha val="1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ru-UA" sz="1600" b="1" dirty="0">
                          <a:solidFill>
                            <a:schemeClr val="bg1"/>
                          </a:solidFill>
                          <a:effectLst/>
                        </a:rPr>
                        <a:t>1.11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>
                    <a:solidFill>
                      <a:srgbClr val="FF0066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ru-UA" sz="1600" b="1" dirty="0">
                          <a:solidFill>
                            <a:schemeClr val="bg1"/>
                          </a:solidFill>
                          <a:effectLst/>
                        </a:rPr>
                        <a:t>22.73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>
                    <a:solidFill>
                      <a:srgbClr val="FFFF00">
                        <a:alpha val="43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kern="1200" dirty="0">
                          <a:solidFill>
                            <a:schemeClr val="bg1"/>
                          </a:solidFill>
                          <a:effectLst/>
                        </a:rPr>
                        <a:t>1.1724(8)</a:t>
                      </a:r>
                      <a:endParaRPr lang="ru-UA" dirty="0"/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 fontAlgn="t">
                        <a:buNone/>
                      </a:pPr>
                      <a:r>
                        <a:rPr lang="en-US" sz="1600" b="1" kern="1200" dirty="0">
                          <a:solidFill>
                            <a:schemeClr val="bg1"/>
                          </a:solidFill>
                          <a:effectLst/>
                        </a:rPr>
                        <a:t>3.25</a:t>
                      </a:r>
                      <a:endParaRPr lang="ru-UA" sz="1600" b="1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6910" marR="46910" marT="49082" marB="4908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dirty="0">
                          <a:solidFill>
                            <a:schemeClr val="bg1"/>
                          </a:solidFill>
                          <a:effectLst/>
                        </a:rPr>
                        <a:t>92.63</a:t>
                      </a:r>
                      <a:endParaRPr lang="ru-UA" dirty="0"/>
                    </a:p>
                  </a:txBody>
                  <a:tcPr marL="46910" marR="46910" marT="49082" marB="49082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ru-UA" sz="1600" b="1" kern="1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UA" sz="1600" b="1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endParaRPr lang="ru-UA" sz="1600" b="1" kern="100" dirty="0">
                        <a:solidFill>
                          <a:schemeClr val="bg1"/>
                        </a:solidFill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4599326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46E1F88-B0AA-6A42-0AC6-CFDF09197148}"/>
              </a:ext>
            </a:extLst>
          </p:cNvPr>
          <p:cNvSpPr txBox="1"/>
          <p:nvPr/>
        </p:nvSpPr>
        <p:spPr>
          <a:xfrm>
            <a:off x="0" y="115747"/>
            <a:ext cx="12191999" cy="1569660"/>
          </a:xfrm>
          <a:prstGeom prst="rect">
            <a:avLst/>
          </a:prstGeom>
          <a:solidFill>
            <a:srgbClr val="00808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Regimes of oxygenation (oxygen pressure, </a:t>
            </a:r>
            <a:r>
              <a:rPr lang="en-GB" sz="2400" b="1" i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p</a:t>
            </a:r>
            <a:r>
              <a:rPr lang="en-GB" sz="24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, maximal heating temperature, </a:t>
            </a:r>
            <a:r>
              <a:rPr lang="en-GB" sz="2400" b="1" i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T</a:t>
            </a:r>
            <a:r>
              <a:rPr lang="en-GB" sz="2400" b="1" kern="100" baseline="-25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s</a:t>
            </a:r>
            <a:r>
              <a:rPr lang="en-GB" sz="24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, holding time at maximal temperature, </a:t>
            </a:r>
            <a:r>
              <a:rPr lang="en-GB" sz="2400" b="1" kern="100" dirty="0">
                <a:effectLst/>
                <a:ea typeface="Aptos" panose="020B00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</a:t>
            </a:r>
            <a:r>
              <a:rPr lang="en-GB" sz="24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) and </a:t>
            </a:r>
            <a:r>
              <a:rPr lang="en-GB" sz="2400" b="1" i="1" kern="1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J</a:t>
            </a:r>
            <a:r>
              <a:rPr lang="en-GB" sz="2400" b="1" kern="100" baseline="-25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c</a:t>
            </a:r>
            <a:r>
              <a:rPr lang="en-GB" sz="24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in 0 T before (at 77 K) and after (at 77 and 5 K) re-oxygenation;  transport </a:t>
            </a:r>
            <a:r>
              <a:rPr lang="en-GB" sz="2400" b="1" i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T</a:t>
            </a:r>
            <a:r>
              <a:rPr lang="en-GB" sz="2400" b="1" kern="100" baseline="-25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c</a:t>
            </a:r>
            <a:r>
              <a:rPr lang="en-GB" sz="24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, </a:t>
            </a:r>
            <a:r>
              <a:rPr lang="en-GB" sz="2400" b="1" i="1" kern="1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n</a:t>
            </a:r>
            <a:r>
              <a:rPr lang="en-GB" sz="2400" b="1" i="1" kern="100" baseline="-25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H</a:t>
            </a:r>
            <a:r>
              <a:rPr lang="en-GB" sz="24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(100 K), and </a:t>
            </a:r>
            <a:r>
              <a:rPr lang="en-GB" sz="2400" b="1" i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c</a:t>
            </a:r>
            <a:r>
              <a:rPr lang="en-GB" sz="24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-parameter after  re-oxygenation</a:t>
            </a:r>
            <a:endParaRPr lang="ru-UA" sz="2400" dirty="0"/>
          </a:p>
        </p:txBody>
      </p:sp>
    </p:spTree>
    <p:extLst>
      <p:ext uri="{BB962C8B-B14F-4D97-AF65-F5344CB8AC3E}">
        <p14:creationId xmlns:p14="http://schemas.microsoft.com/office/powerpoint/2010/main" val="204327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337DFAB-AC2F-B1BD-CC8D-BA335744E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97DB9A-3732-4D17-B50D-46E03911AF5A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CD3D27B-BA90-53F5-9989-3868B0DD68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64" y="864527"/>
            <a:ext cx="3120884" cy="2340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00618A7-F07C-65B0-C14D-BA55408D52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832" y="779322"/>
            <a:ext cx="3120884" cy="241938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AC5524-A5B0-9968-A59A-63D557E12CCB}"/>
              </a:ext>
            </a:extLst>
          </p:cNvPr>
          <p:cNvSpPr txBox="1"/>
          <p:nvPr/>
        </p:nvSpPr>
        <p:spPr>
          <a:xfrm>
            <a:off x="0" y="35205"/>
            <a:ext cx="12191999" cy="707886"/>
          </a:xfrm>
          <a:prstGeom prst="rect">
            <a:avLst/>
          </a:prstGeom>
          <a:solidFill>
            <a:srgbClr val="0000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rgbClr val="FFFF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GdBCO_CC</a:t>
            </a:r>
            <a:r>
              <a:rPr lang="en-US" sz="2000" b="1" dirty="0">
                <a:solidFill>
                  <a:srgbClr val="FFFF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  with Ag: </a:t>
            </a:r>
            <a:r>
              <a:rPr lang="en-US" sz="2000" b="1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c</a:t>
            </a:r>
            <a:r>
              <a:rPr lang="en-GB" sz="2000" b="1" kern="1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ritical</a:t>
            </a:r>
            <a:r>
              <a:rPr lang="en-GB" sz="2000" b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current density J</a:t>
            </a:r>
            <a:r>
              <a:rPr lang="en-GB" sz="2000" b="1" i="1" kern="100" baseline="-250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</a:t>
            </a:r>
            <a:r>
              <a:rPr lang="en-GB" sz="2000" b="1" i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at 77 K </a:t>
            </a:r>
            <a:r>
              <a:rPr lang="en-GB" sz="2000" b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in 0 T field vs. dwell time before and after re-oxygenation under 100 bar at 600 </a:t>
            </a:r>
            <a:r>
              <a:rPr lang="en-GB" sz="2000" b="1" kern="100" baseline="300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o</a:t>
            </a:r>
            <a:r>
              <a:rPr lang="en-GB" sz="2000" b="1" kern="1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</a:t>
            </a:r>
            <a:r>
              <a:rPr lang="en-GB" sz="2000" b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(a) and under 160 bar at 800 </a:t>
            </a:r>
            <a:r>
              <a:rPr lang="en-GB" sz="2000" b="1" kern="100" baseline="300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o</a:t>
            </a:r>
            <a:r>
              <a:rPr lang="en-GB" sz="2000" b="1" kern="1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</a:t>
            </a:r>
            <a:r>
              <a:rPr lang="en-GB" sz="2000" b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(b) depending on </a:t>
            </a:r>
            <a:r>
              <a:rPr lang="en-GB" sz="2000" b="1" kern="100" dirty="0" err="1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on</a:t>
            </a:r>
            <a:r>
              <a:rPr lang="en-GB" sz="2000" b="1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dwell time </a:t>
            </a:r>
            <a:endParaRPr lang="ru-UA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5F7CE6-4098-616F-6585-63AECAD9C9D8}"/>
              </a:ext>
            </a:extLst>
          </p:cNvPr>
          <p:cNvSpPr txBox="1"/>
          <p:nvPr/>
        </p:nvSpPr>
        <p:spPr>
          <a:xfrm>
            <a:off x="-818148" y="2459792"/>
            <a:ext cx="6641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66"/>
                </a:solidFill>
              </a:rPr>
              <a:t>                       (a)                                                 (b)    </a:t>
            </a:r>
            <a:endParaRPr lang="ru-UA" b="1" dirty="0">
              <a:solidFill>
                <a:srgbClr val="000066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C7837D9-0875-4EA4-BB95-926B33D1612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53" y="4445711"/>
            <a:ext cx="3120884" cy="2340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A9C210F-6406-904C-5539-B1242A0159F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368" y="4562057"/>
            <a:ext cx="3014483" cy="226086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921CFA0-5E77-9819-183C-0F66A97AC69C}"/>
              </a:ext>
            </a:extLst>
          </p:cNvPr>
          <p:cNvSpPr txBox="1"/>
          <p:nvPr/>
        </p:nvSpPr>
        <p:spPr>
          <a:xfrm>
            <a:off x="2006" y="6078678"/>
            <a:ext cx="6093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66"/>
                </a:solidFill>
              </a:rPr>
              <a:t>           (a)                                            (b)    </a:t>
            </a:r>
            <a:endParaRPr lang="ru-UA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A852E8-8BFF-6E11-DCDB-E7EB85F1879C}"/>
              </a:ext>
            </a:extLst>
          </p:cNvPr>
          <p:cNvSpPr txBox="1"/>
          <p:nvPr/>
        </p:nvSpPr>
        <p:spPr>
          <a:xfrm>
            <a:off x="0" y="3271168"/>
            <a:ext cx="12192000" cy="1127040"/>
          </a:xfrm>
          <a:prstGeom prst="rect">
            <a:avLst/>
          </a:prstGeom>
          <a:solidFill>
            <a:srgbClr val="000066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600" b="1" i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c</a:t>
            </a:r>
            <a:r>
              <a:rPr lang="en-GB" sz="16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-lattice parameters of GdBa</a:t>
            </a:r>
            <a:r>
              <a:rPr lang="en-GB" sz="1600" b="1" kern="100" baseline="-25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2</a:t>
            </a:r>
            <a:r>
              <a:rPr lang="en-GB" sz="16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Cu</a:t>
            </a:r>
            <a:r>
              <a:rPr lang="en-GB" sz="1600" b="1" kern="100" baseline="-25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3</a:t>
            </a:r>
            <a:r>
              <a:rPr lang="en-GB" sz="16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O</a:t>
            </a:r>
            <a:r>
              <a:rPr lang="en-GB" sz="1600" b="1" kern="100" baseline="-25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7-</a:t>
            </a:r>
            <a:r>
              <a:rPr lang="en-GB" sz="1600" b="1" kern="100" baseline="-25000" dirty="0">
                <a:effectLst/>
                <a:ea typeface="Aptos" panose="020B00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</a:t>
            </a:r>
            <a:r>
              <a:rPr lang="en-GB" sz="1600" b="1" i="1" kern="100" baseline="-25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kern="100" baseline="30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after re-oxygenation vs. charge carrier density </a:t>
            </a:r>
            <a:r>
              <a:rPr lang="en-GB" sz="1600" b="1" i="1" kern="1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n</a:t>
            </a:r>
            <a:r>
              <a:rPr lang="en-GB" sz="1600" b="1" i="1" kern="100" baseline="-25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H</a:t>
            </a:r>
            <a:r>
              <a:rPr lang="en-GB" sz="16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estimated at 100 K.; (b) - Transition temperature, </a:t>
            </a:r>
            <a:r>
              <a:rPr lang="en-GB" sz="1600" b="1" i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T</a:t>
            </a:r>
            <a:r>
              <a:rPr lang="en-GB" sz="1600" b="1" kern="100" baseline="-25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c</a:t>
            </a:r>
            <a:r>
              <a:rPr lang="en-GB" sz="16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(K), charge carrier density</a:t>
            </a:r>
            <a:r>
              <a:rPr lang="uk-UA" sz="16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uk-UA" sz="1600" b="1" kern="1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at</a:t>
            </a:r>
            <a:r>
              <a:rPr lang="uk-UA" sz="16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100 K</a:t>
            </a:r>
            <a:r>
              <a:rPr lang="en-GB" sz="16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, </a:t>
            </a:r>
            <a:r>
              <a:rPr lang="en-GB" sz="1600" b="1" i="1" kern="1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n</a:t>
            </a:r>
            <a:r>
              <a:rPr lang="en-GB" sz="1600" b="1" kern="100" baseline="-25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H</a:t>
            </a:r>
            <a:r>
              <a:rPr lang="en-GB" sz="1600" b="1" i="1" kern="100" baseline="-25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uk-UA" sz="16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/</a:t>
            </a:r>
            <a:r>
              <a:rPr lang="en-GB" sz="16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10</a:t>
            </a:r>
            <a:r>
              <a:rPr lang="en-GB" sz="1600" b="1" kern="100" baseline="30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21</a:t>
            </a:r>
            <a:r>
              <a:rPr lang="en-GB" sz="16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(cm</a:t>
            </a:r>
            <a:r>
              <a:rPr lang="en-GB" sz="1600" b="1" kern="100" baseline="30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-3</a:t>
            </a:r>
            <a:r>
              <a:rPr lang="en-GB" sz="16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)</a:t>
            </a:r>
            <a:r>
              <a:rPr lang="en-GB" sz="1600" b="1" kern="100" baseline="-25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(</a:t>
            </a:r>
            <a:r>
              <a:rPr lang="en-GB" sz="1600" b="1" i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values next to the data points</a:t>
            </a:r>
            <a:r>
              <a:rPr lang="en-GB" sz="16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), and estimated doping, </a:t>
            </a:r>
            <a:r>
              <a:rPr lang="en-GB" sz="1600" b="1" i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p</a:t>
            </a:r>
            <a:r>
              <a:rPr lang="en-GB" sz="16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, for </a:t>
            </a:r>
            <a:r>
              <a:rPr lang="en-GB" sz="1600" b="1" kern="1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GdBCO_CC</a:t>
            </a:r>
            <a:r>
              <a:rPr lang="en-GB" sz="16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after re-oxygenation under 100 bar at 600 </a:t>
            </a:r>
            <a:r>
              <a:rPr lang="en-GB" sz="1600" b="1" kern="100" baseline="30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o</a:t>
            </a:r>
            <a:r>
              <a:rPr lang="en-GB" sz="1600" b="1" kern="1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C</a:t>
            </a:r>
            <a:r>
              <a:rPr lang="en-GB" sz="16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 and under 160 bar O</a:t>
            </a:r>
            <a:r>
              <a:rPr lang="en-GB" sz="1600" b="1" kern="100" baseline="-25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2 </a:t>
            </a:r>
            <a:r>
              <a:rPr lang="en-GB" sz="16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at 800 </a:t>
            </a:r>
            <a:r>
              <a:rPr lang="en-GB" sz="1600" b="1" kern="100" baseline="30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o</a:t>
            </a:r>
            <a:r>
              <a:rPr lang="en-GB" sz="1600" b="1" kern="1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C</a:t>
            </a:r>
            <a:r>
              <a:rPr lang="en-GB" sz="1600" b="1" kern="1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). </a:t>
            </a:r>
            <a:r>
              <a:rPr lang="en-GB" sz="1600" b="1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The </a:t>
            </a:r>
            <a:r>
              <a:rPr lang="en-GB" sz="1600" b="1" i="1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c</a:t>
            </a:r>
            <a:r>
              <a:rPr lang="en-GB" sz="1600" b="1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-parameter, </a:t>
            </a:r>
            <a:r>
              <a:rPr lang="en-GB" sz="1600" b="1" i="1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T</a:t>
            </a:r>
            <a:r>
              <a:rPr lang="en-GB" sz="1600" b="1" baseline="-250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c </a:t>
            </a:r>
            <a:r>
              <a:rPr lang="en-GB" sz="1600" b="1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,  </a:t>
            </a:r>
            <a:r>
              <a:rPr lang="en-GB" sz="1600" b="1" i="1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n</a:t>
            </a:r>
            <a:r>
              <a:rPr lang="en-GB" sz="1600" b="1" baseline="-25000" dirty="0" err="1">
                <a:effectLst/>
                <a:ea typeface="Aptos" panose="020B0004020202020204" pitchFamily="34" charset="0"/>
                <a:cs typeface="Arial" panose="020B0604020202020204" pitchFamily="34" charset="0"/>
              </a:rPr>
              <a:t>H</a:t>
            </a:r>
            <a:r>
              <a:rPr lang="en-GB" sz="1600" b="1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 and </a:t>
            </a:r>
            <a:r>
              <a:rPr lang="en-GB" sz="1600" b="1" i="1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p</a:t>
            </a:r>
            <a:r>
              <a:rPr lang="en-GB" sz="1600" b="1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 of the reference sample A is as well presented.</a:t>
            </a:r>
            <a:endParaRPr lang="ru-UA" sz="16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BCD8E7-627D-8D63-1F6E-C7F000C490C8}"/>
              </a:ext>
            </a:extLst>
          </p:cNvPr>
          <p:cNvSpPr txBox="1"/>
          <p:nvPr/>
        </p:nvSpPr>
        <p:spPr>
          <a:xfrm>
            <a:off x="6765757" y="833330"/>
            <a:ext cx="53019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After treatment at 160 bar O</a:t>
            </a:r>
            <a:r>
              <a:rPr lang="en-US" sz="1600" b="1" baseline="-25000" dirty="0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2</a:t>
            </a:r>
            <a:r>
              <a:rPr lang="en-US" sz="1600" b="1" dirty="0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 at 800 </a:t>
            </a:r>
            <a:r>
              <a:rPr lang="en-US" sz="1600" b="1" baseline="30000" dirty="0" err="1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o</a:t>
            </a:r>
            <a:r>
              <a:rPr lang="en-US" sz="1600" b="1" dirty="0" err="1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C</a:t>
            </a:r>
            <a:r>
              <a:rPr lang="en-US" sz="1600" b="1" dirty="0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 for 3 h </a:t>
            </a:r>
            <a:r>
              <a:rPr lang="en-US" sz="1600" b="1" i="1" dirty="0">
                <a:solidFill>
                  <a:srgbClr val="FF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J</a:t>
            </a:r>
            <a:r>
              <a:rPr lang="en-US" sz="1600" b="1" baseline="-25000" dirty="0">
                <a:solidFill>
                  <a:srgbClr val="FF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C</a:t>
            </a:r>
            <a:r>
              <a:rPr lang="en-US" sz="1600" b="1" dirty="0">
                <a:solidFill>
                  <a:srgbClr val="FF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(77K,0T) of </a:t>
            </a:r>
            <a:r>
              <a:rPr lang="en-US" sz="1600" b="1" dirty="0" err="1">
                <a:solidFill>
                  <a:srgbClr val="FF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GdBCO_CC</a:t>
            </a:r>
            <a:r>
              <a:rPr lang="en-US" sz="1600" b="1" dirty="0">
                <a:solidFill>
                  <a:srgbClr val="FF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 was increased for 21.5 %</a:t>
            </a:r>
            <a:r>
              <a:rPr lang="en-US" sz="1600" b="1" dirty="0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 (from 2.12 to 2.70 MA/cm</a:t>
            </a:r>
            <a:r>
              <a:rPr lang="en-US" sz="1600" b="1" baseline="30000" dirty="0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2</a:t>
            </a:r>
            <a:r>
              <a:rPr lang="en-US" sz="1600" b="1" dirty="0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) while heating for 6 h resulted in </a:t>
            </a:r>
            <a:r>
              <a:rPr lang="en-US" sz="1600" b="1" i="1" dirty="0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J</a:t>
            </a:r>
            <a:r>
              <a:rPr lang="en-US" sz="1600" b="1" baseline="-25000" dirty="0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C</a:t>
            </a:r>
            <a:r>
              <a:rPr lang="en-US" sz="1600" b="1" dirty="0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(77K,0T) increase to less extend - for 18 %, and after 12 h dwell the Gd123 structure partly decomposed and critical current density decreased from 1.79 to 1.11 MA/cm</a:t>
            </a:r>
            <a:r>
              <a:rPr lang="en-US" sz="1600" b="1" baseline="30000" dirty="0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2</a:t>
            </a:r>
            <a:r>
              <a:rPr lang="en-US" sz="1600" b="1" dirty="0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. Treatment of samples at 600 </a:t>
            </a:r>
            <a:r>
              <a:rPr lang="en-US" sz="1600" b="1" baseline="30000" dirty="0" err="1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o</a:t>
            </a:r>
            <a:r>
              <a:rPr lang="en-US" sz="1600" b="1" dirty="0" err="1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C</a:t>
            </a:r>
            <a:r>
              <a:rPr lang="en-US" sz="1600" b="1" dirty="0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 under 100 bar O</a:t>
            </a:r>
            <a:r>
              <a:rPr lang="en-US" sz="1600" b="1" baseline="-25000" dirty="0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2</a:t>
            </a:r>
            <a:r>
              <a:rPr lang="en-US" sz="1600" b="1" dirty="0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 for 3, 6, and 12 h resulted in </a:t>
            </a:r>
            <a:r>
              <a:rPr lang="en-US" sz="1600" b="1" i="1" dirty="0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J</a:t>
            </a:r>
            <a:r>
              <a:rPr lang="en-US" sz="1600" b="1" baseline="-25000" dirty="0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C</a:t>
            </a:r>
            <a:r>
              <a:rPr lang="en-US" sz="1600" b="1" dirty="0"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(77K,0T) increase for 8, 14 and 13 %, respectively. </a:t>
            </a:r>
            <a:endParaRPr lang="ru-UA" sz="1600" b="1" dirty="0">
              <a:solidFill>
                <a:srgbClr val="000066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880255-8692-EEBB-EAFE-FDA93C624DFD}"/>
              </a:ext>
            </a:extLst>
          </p:cNvPr>
          <p:cNvSpPr txBox="1"/>
          <p:nvPr/>
        </p:nvSpPr>
        <p:spPr>
          <a:xfrm>
            <a:off x="6765757" y="4531577"/>
            <a:ext cx="53095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000066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The re-oxygenation under 160 bar at 800 </a:t>
            </a:r>
            <a:r>
              <a:rPr lang="en-GB" sz="1800" b="1" baseline="30000" dirty="0" err="1">
                <a:solidFill>
                  <a:srgbClr val="000066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o</a:t>
            </a:r>
            <a:r>
              <a:rPr lang="en-GB" sz="1800" b="1" dirty="0" err="1">
                <a:solidFill>
                  <a:srgbClr val="000066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</a:t>
            </a:r>
            <a:r>
              <a:rPr lang="en-GB" sz="1800" b="1" dirty="0">
                <a:solidFill>
                  <a:srgbClr val="000066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for 3 h result in </a:t>
            </a:r>
            <a:r>
              <a:rPr lang="en-GB" sz="1800" b="1" i="1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n</a:t>
            </a:r>
            <a:r>
              <a:rPr lang="en-GB" sz="1800" b="1" baseline="-250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H</a:t>
            </a:r>
            <a:r>
              <a:rPr lang="en-GB" sz="1800" b="1" i="1" baseline="-250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= 7.3×10</a:t>
            </a:r>
            <a:r>
              <a:rPr lang="en-GB" sz="1800" b="1" baseline="300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21</a:t>
            </a:r>
            <a:r>
              <a:rPr lang="en-GB" sz="18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cm</a:t>
            </a:r>
            <a:r>
              <a:rPr lang="en-GB" sz="1800" b="1" baseline="300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-3</a:t>
            </a:r>
            <a:r>
              <a:rPr lang="en-GB" sz="18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dirty="0">
                <a:solidFill>
                  <a:srgbClr val="000066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and </a:t>
            </a:r>
            <a:r>
              <a:rPr lang="en-GB" sz="1800" b="1" i="1" dirty="0">
                <a:solidFill>
                  <a:srgbClr val="000066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</a:t>
            </a:r>
            <a:r>
              <a:rPr lang="en-GB" sz="1800" b="1" dirty="0">
                <a:solidFill>
                  <a:srgbClr val="000066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=0.174;              c-parameter decreased to </a:t>
            </a:r>
            <a:r>
              <a:rPr lang="en-US" sz="1800" b="1" kern="1200" dirty="0">
                <a:solidFill>
                  <a:srgbClr val="000066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1.1727(1) nm.</a:t>
            </a:r>
          </a:p>
          <a:p>
            <a:r>
              <a:rPr lang="en-US" sz="1800" b="1" dirty="0">
                <a:solidFill>
                  <a:srgbClr val="000066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The analysis of obtained results allowed us to conclude that </a:t>
            </a:r>
            <a:r>
              <a:rPr lang="en-GB" sz="1800" b="1" dirty="0">
                <a:solidFill>
                  <a:srgbClr val="000066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optimal doping of </a:t>
            </a:r>
            <a:r>
              <a:rPr lang="en-GB" sz="1800" b="1" dirty="0" err="1">
                <a:solidFill>
                  <a:srgbClr val="000066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CuO</a:t>
            </a:r>
            <a:r>
              <a:rPr lang="en-GB" sz="1800" b="1" dirty="0">
                <a:solidFill>
                  <a:srgbClr val="000066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planes of Gd123 is around </a:t>
            </a:r>
            <a:r>
              <a:rPr lang="en-GB" sz="1800" b="1" i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</a:t>
            </a:r>
            <a:r>
              <a:rPr lang="en-GB" sz="18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=0.1740- 0.1745.</a:t>
            </a:r>
            <a:endParaRPr lang="ru-UA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3144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40327B8-7E50-A2E7-8E7D-F22865A36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97DB9A-3732-4D17-B50D-46E03911AF5A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2051" name="Picture 3">
            <a:extLst>
              <a:ext uri="{FF2B5EF4-FFF2-40B4-BE49-F238E27FC236}">
                <a16:creationId xmlns:a16="http://schemas.microsoft.com/office/drawing/2014/main" id="{F233C134-6249-C727-574E-7C4CAC8192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79" y="1399837"/>
            <a:ext cx="3800755" cy="2845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3F52201E-F7D1-AD22-A516-3F92A0E1E3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9513" y="1399837"/>
            <a:ext cx="3628906" cy="2726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">
            <a:extLst>
              <a:ext uri="{FF2B5EF4-FFF2-40B4-BE49-F238E27FC236}">
                <a16:creationId xmlns:a16="http://schemas.microsoft.com/office/drawing/2014/main" id="{F98C98C6-81F2-F094-65EC-FEDED9BA54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0209" y="1399837"/>
            <a:ext cx="3627926" cy="272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43C86CC-CEC8-A44E-BAB2-48F02BC36E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18D807A-E695-A3F5-10A2-6C49C4516C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924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ru-UA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endParaRPr kumimoji="0" lang="en-GB" altLang="ru-UA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1A2F903-382C-239F-BAA5-4152A9EB4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043" y="4660107"/>
            <a:ext cx="1163453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ru-UA" b="0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(a) - Normalized resistivity and (b) - resistivity, </a:t>
            </a:r>
            <a:r>
              <a:rPr kumimoji="0" lang="en-GB" altLang="ru-UA" b="0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</a:t>
            </a:r>
            <a:r>
              <a:rPr kumimoji="0" lang="en-GB" altLang="ru-UA" b="0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, </a:t>
            </a:r>
            <a:r>
              <a:rPr kumimoji="0" lang="en-GB" altLang="ru-UA" b="0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and (c) - </a:t>
            </a:r>
            <a:r>
              <a:rPr kumimoji="0" lang="en-GB" altLang="ru-UA" b="0" i="1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</a:t>
            </a:r>
            <a:r>
              <a:rPr kumimoji="0" lang="en-GB" altLang="ru-UA" b="0" i="0" u="none" strike="noStrike" cap="none" normalizeH="0" baseline="-30000" dirty="0">
                <a:ln>
                  <a:noFill/>
                </a:ln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</a:t>
            </a:r>
            <a:r>
              <a:rPr kumimoji="0" lang="en-GB" altLang="ru-UA" b="0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estimated magnetically vs. temperature of the </a:t>
            </a:r>
            <a:r>
              <a:rPr kumimoji="0" lang="en-GB" altLang="ru-UA" b="0" i="0" u="none" strike="noStrike" cap="none" normalizeH="0" baseline="0" dirty="0" err="1">
                <a:ln>
                  <a:noFill/>
                </a:ln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GdBCO_CC</a:t>
            </a:r>
            <a:r>
              <a:rPr kumimoji="0" lang="en-GB" altLang="ru-UA" b="0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samples after re-oxygenation </a:t>
            </a:r>
            <a:r>
              <a:rPr kumimoji="0" lang="en-GB" altLang="ru-UA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Aptos" panose="020B00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 (a) and 2 (b).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E550AE-026F-CA4E-9544-16139CACC94E}"/>
              </a:ext>
            </a:extLst>
          </p:cNvPr>
          <p:cNvSpPr txBox="1"/>
          <p:nvPr/>
        </p:nvSpPr>
        <p:spPr>
          <a:xfrm>
            <a:off x="625642" y="4245596"/>
            <a:ext cx="10467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altLang="ru-UA" sz="1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                    (a)                                                       (b)                                                                (c)</a:t>
            </a:r>
            <a:endParaRPr lang="ru-UA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BFBB7D-BF41-8252-1E0A-566C6C63A064}"/>
              </a:ext>
            </a:extLst>
          </p:cNvPr>
          <p:cNvSpPr txBox="1"/>
          <p:nvPr/>
        </p:nvSpPr>
        <p:spPr>
          <a:xfrm>
            <a:off x="0" y="35966"/>
            <a:ext cx="12192000" cy="707886"/>
          </a:xfrm>
          <a:prstGeom prst="rect">
            <a:avLst/>
          </a:prstGeom>
          <a:solidFill>
            <a:srgbClr val="000066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0" lang="en-GB" altLang="ru-UA" sz="2000" b="1" i="0" u="none" strike="noStrike" cap="all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Behaviour of </a:t>
            </a:r>
            <a:r>
              <a:rPr lang="en-GB" altLang="ru-UA" sz="2000" b="1" cap="all" dirty="0"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n</a:t>
            </a:r>
            <a:r>
              <a:rPr kumimoji="0" lang="en-GB" altLang="ru-UA" sz="2000" b="1" i="0" u="none" strike="noStrike" cap="all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ormalized resistivity before superconducting transition  evidenced about </a:t>
            </a:r>
            <a:r>
              <a:rPr kumimoji="0" lang="en-GB" altLang="ru-UA" sz="2000" b="1" i="0" u="none" strike="noStrike" cap="all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overdoping</a:t>
            </a:r>
            <a:endParaRPr lang="ru-UA" sz="2000" b="1" cap="al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9236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05F5DA0-6A3B-C15C-8097-DE9706FBC459}"/>
              </a:ext>
            </a:extLst>
          </p:cNvPr>
          <p:cNvGraphicFramePr>
            <a:graphicFrameLocks noGrp="1"/>
          </p:cNvGraphicFramePr>
          <p:nvPr/>
        </p:nvGraphicFramePr>
        <p:xfrm>
          <a:off x="66675" y="1029810"/>
          <a:ext cx="11589705" cy="4125732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998741">
                  <a:extLst>
                    <a:ext uri="{9D8B030D-6E8A-4147-A177-3AD203B41FA5}">
                      <a16:colId xmlns:a16="http://schemas.microsoft.com/office/drawing/2014/main" val="2369162811"/>
                    </a:ext>
                  </a:extLst>
                </a:gridCol>
                <a:gridCol w="772052">
                  <a:extLst>
                    <a:ext uri="{9D8B030D-6E8A-4147-A177-3AD203B41FA5}">
                      <a16:colId xmlns:a16="http://schemas.microsoft.com/office/drawing/2014/main" val="827479561"/>
                    </a:ext>
                  </a:extLst>
                </a:gridCol>
                <a:gridCol w="643376">
                  <a:extLst>
                    <a:ext uri="{9D8B030D-6E8A-4147-A177-3AD203B41FA5}">
                      <a16:colId xmlns:a16="http://schemas.microsoft.com/office/drawing/2014/main" val="1175182305"/>
                    </a:ext>
                  </a:extLst>
                </a:gridCol>
                <a:gridCol w="1158077">
                  <a:extLst>
                    <a:ext uri="{9D8B030D-6E8A-4147-A177-3AD203B41FA5}">
                      <a16:colId xmlns:a16="http://schemas.microsoft.com/office/drawing/2014/main" val="4122559251"/>
                    </a:ext>
                  </a:extLst>
                </a:gridCol>
                <a:gridCol w="653273">
                  <a:extLst>
                    <a:ext uri="{9D8B030D-6E8A-4147-A177-3AD203B41FA5}">
                      <a16:colId xmlns:a16="http://schemas.microsoft.com/office/drawing/2014/main" val="3171967352"/>
                    </a:ext>
                  </a:extLst>
                </a:gridCol>
                <a:gridCol w="831440">
                  <a:extLst>
                    <a:ext uri="{9D8B030D-6E8A-4147-A177-3AD203B41FA5}">
                      <a16:colId xmlns:a16="http://schemas.microsoft.com/office/drawing/2014/main" val="3672599815"/>
                    </a:ext>
                  </a:extLst>
                </a:gridCol>
                <a:gridCol w="1658906">
                  <a:extLst>
                    <a:ext uri="{9D8B030D-6E8A-4147-A177-3AD203B41FA5}">
                      <a16:colId xmlns:a16="http://schemas.microsoft.com/office/drawing/2014/main" val="1501470954"/>
                    </a:ext>
                  </a:extLst>
                </a:gridCol>
                <a:gridCol w="772357">
                  <a:extLst>
                    <a:ext uri="{9D8B030D-6E8A-4147-A177-3AD203B41FA5}">
                      <a16:colId xmlns:a16="http://schemas.microsoft.com/office/drawing/2014/main" val="2774292306"/>
                    </a:ext>
                  </a:extLst>
                </a:gridCol>
                <a:gridCol w="781235">
                  <a:extLst>
                    <a:ext uri="{9D8B030D-6E8A-4147-A177-3AD203B41FA5}">
                      <a16:colId xmlns:a16="http://schemas.microsoft.com/office/drawing/2014/main" val="3548740587"/>
                    </a:ext>
                  </a:extLst>
                </a:gridCol>
                <a:gridCol w="798990">
                  <a:extLst>
                    <a:ext uri="{9D8B030D-6E8A-4147-A177-3AD203B41FA5}">
                      <a16:colId xmlns:a16="http://schemas.microsoft.com/office/drawing/2014/main" val="4182728855"/>
                    </a:ext>
                  </a:extLst>
                </a:gridCol>
                <a:gridCol w="949911">
                  <a:extLst>
                    <a:ext uri="{9D8B030D-6E8A-4147-A177-3AD203B41FA5}">
                      <a16:colId xmlns:a16="http://schemas.microsoft.com/office/drawing/2014/main" val="2573474344"/>
                    </a:ext>
                  </a:extLst>
                </a:gridCol>
                <a:gridCol w="670619">
                  <a:extLst>
                    <a:ext uri="{9D8B030D-6E8A-4147-A177-3AD203B41FA5}">
                      <a16:colId xmlns:a16="http://schemas.microsoft.com/office/drawing/2014/main" val="1838465331"/>
                    </a:ext>
                  </a:extLst>
                </a:gridCol>
                <a:gridCol w="900728">
                  <a:extLst>
                    <a:ext uri="{9D8B030D-6E8A-4147-A177-3AD203B41FA5}">
                      <a16:colId xmlns:a16="http://schemas.microsoft.com/office/drawing/2014/main" val="1978615936"/>
                    </a:ext>
                  </a:extLst>
                </a:gridCol>
              </a:tblGrid>
              <a:tr h="510947">
                <a:tc rowSpan="2">
                  <a:txBody>
                    <a:bodyPr/>
                    <a:lstStyle/>
                    <a:p>
                      <a:pPr algn="ctr" rtl="0" fontAlgn="t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Sample No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/>
                </a:tc>
                <a:tc gridSpan="5">
                  <a:txBody>
                    <a:bodyPr/>
                    <a:lstStyle/>
                    <a:p>
                      <a:pPr algn="ctr" rtl="0" fontAlgn="t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Conditions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Architecture</a:t>
                      </a:r>
                    </a:p>
                  </a:txBody>
                  <a:tcPr marL="31559" marR="31559" marT="6729" marB="0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Jc</a:t>
                      </a:r>
                      <a:r>
                        <a:rPr lang="en-US" sz="1300" b="1" u="none" strike="noStrike" baseline="-250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300" b="1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 After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/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/>
                </a:tc>
                <a:extLst>
                  <a:ext uri="{0D108BD9-81ED-4DB2-BD59-A6C34878D82A}">
                    <a16:rowId xmlns:a16="http://schemas.microsoft.com/office/drawing/2014/main" val="1105219572"/>
                  </a:ext>
                </a:extLst>
              </a:tr>
              <a:tr h="131785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Pressure O</a:t>
                      </a:r>
                      <a:r>
                        <a:rPr lang="en-US" sz="1300" b="1" u="none" strike="noStrike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, bar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Rate of</a:t>
                      </a:r>
                      <a:r>
                        <a:rPr lang="en-US" sz="1300" b="1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heating, </a:t>
                      </a:r>
                    </a:p>
                    <a:p>
                      <a:pPr algn="ctr" rtl="0" fontAlgn="t"/>
                      <a:r>
                        <a:rPr lang="en-US" sz="1300" b="1" u="none" strike="noStrike" baseline="30000" dirty="0" err="1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r>
                        <a:rPr lang="en-US" sz="13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/min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Temperature,</a:t>
                      </a:r>
                    </a:p>
                    <a:p>
                      <a:pPr algn="ctr" rtl="0" fontAlgn="t"/>
                      <a:r>
                        <a:rPr lang="en-US" sz="1300" b="1" u="none" strike="noStrike" baseline="30000" dirty="0" err="1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r>
                        <a:rPr lang="en-US" sz="13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Holding  time, h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Mode of oxygenation</a:t>
                      </a:r>
                    </a:p>
                  </a:txBody>
                  <a:tcPr marL="31559" marR="31559" marT="6729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300" b="1" u="none" strike="noStrike" baseline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1559" marR="31559" marT="6729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Jc</a:t>
                      </a:r>
                      <a:endParaRPr lang="en-US" sz="1300" b="1" u="none" strike="noStrike" baseline="-25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 fontAlgn="t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( 77K)</a:t>
                      </a:r>
                    </a:p>
                    <a:p>
                      <a:pPr algn="ctr" rtl="0" fontAlgn="t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MA/cm</a:t>
                      </a:r>
                      <a:r>
                        <a:rPr lang="en-US" sz="1300" b="1" u="none" strike="noStrike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  <a:p>
                      <a:pPr algn="ctr" rtl="0" fontAlgn="t"/>
                      <a:r>
                        <a:rPr lang="en-US" sz="1300" b="1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After</a:t>
                      </a:r>
                    </a:p>
                  </a:txBody>
                  <a:tcPr marL="31559" marR="31559" marT="6729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Jc</a:t>
                      </a:r>
                      <a:endParaRPr lang="en-US" sz="1300" b="1" u="none" strike="noStrike" baseline="-25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 fontAlgn="t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( 5K)</a:t>
                      </a:r>
                    </a:p>
                    <a:p>
                      <a:pPr algn="ctr" rtl="0" fontAlgn="t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MA/cm</a:t>
                      </a:r>
                      <a:r>
                        <a:rPr lang="en-US" sz="1300" b="1" u="none" strike="noStrike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  <a:p>
                      <a:pPr algn="ctr" rtl="0" fontAlgn="t"/>
                      <a:r>
                        <a:rPr lang="en-US" sz="1300" b="1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After</a:t>
                      </a:r>
                    </a:p>
                  </a:txBody>
                  <a:tcPr marL="31559" marR="31559" marT="6729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c axis parameter</a:t>
                      </a:r>
                    </a:p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Measured at ICMAB, calculated by Kyiv</a:t>
                      </a:r>
                    </a:p>
                  </a:txBody>
                  <a:tcPr marL="31559" marR="31559" marT="6729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Charge carrier density </a:t>
                      </a:r>
                      <a:r>
                        <a:rPr lang="en-US" sz="1400" b="1" dirty="0" err="1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sz="1400" b="1" baseline="-25000" dirty="0" err="1">
                          <a:solidFill>
                            <a:schemeClr val="tx1"/>
                          </a:solidFill>
                        </a:rPr>
                        <a:t>H</a:t>
                      </a:r>
                      <a:r>
                        <a:rPr lang="en-US" sz="1400" b="1" baseline="-25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b="1" baseline="0" dirty="0">
                          <a:solidFill>
                            <a:schemeClr val="tx1"/>
                          </a:solidFill>
                        </a:rPr>
                        <a:t>(100K)</a:t>
                      </a:r>
                      <a:endParaRPr lang="en-US" sz="1300" b="1" u="none" strike="noStrike" baseline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rtl="0" fontAlgn="t"/>
                      <a:r>
                        <a:rPr lang="en-US" sz="1300" b="1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X 10</a:t>
                      </a:r>
                      <a:r>
                        <a:rPr lang="en-US" sz="1300" b="1" u="none" strike="noStrike" baseline="30000" dirty="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  <a:r>
                        <a:rPr lang="en-US" sz="1300" b="1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 cm</a:t>
                      </a:r>
                      <a:r>
                        <a:rPr lang="en-US" sz="1300" b="1" u="none" strike="noStrike" baseline="30000" dirty="0">
                          <a:solidFill>
                            <a:schemeClr val="tx1"/>
                          </a:solidFill>
                          <a:effectLst/>
                        </a:rPr>
                        <a:t>-3</a:t>
                      </a:r>
                    </a:p>
                    <a:p>
                      <a:pPr algn="ctr" rtl="0" fontAlgn="t"/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Tc (K)</a:t>
                      </a:r>
                    </a:p>
                    <a:p>
                      <a:pPr algn="ctr" rtl="0" fontAlgn="t"/>
                      <a:r>
                        <a:rPr lang="en-US" sz="1300" b="1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by SQUID</a:t>
                      </a:r>
                      <a:endParaRPr lang="en-US" sz="1300" b="1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Tc (K)</a:t>
                      </a:r>
                    </a:p>
                    <a:p>
                      <a:pPr algn="ctr" rtl="0" fontAlgn="t"/>
                      <a:r>
                        <a:rPr lang="en-US" sz="1300" b="1" u="none" strike="noStrike" baseline="0" dirty="0">
                          <a:solidFill>
                            <a:schemeClr val="tx1"/>
                          </a:solidFill>
                          <a:effectLst/>
                        </a:rPr>
                        <a:t>by Transport</a:t>
                      </a:r>
                    </a:p>
                    <a:p>
                      <a:pPr algn="ctr" rtl="0" fontAlgn="t"/>
                      <a:endParaRPr lang="en-US" sz="1300" b="1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/>
                </a:tc>
                <a:extLst>
                  <a:ext uri="{0D108BD9-81ED-4DB2-BD59-A6C34878D82A}">
                    <a16:rowId xmlns:a16="http://schemas.microsoft.com/office/drawing/2014/main" val="2125875886"/>
                  </a:ext>
                </a:extLst>
              </a:tr>
              <a:tr h="735549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Y13284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600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YBCO/STO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0.13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15.1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89.8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373513"/>
                  </a:ext>
                </a:extLst>
              </a:tr>
              <a:tr h="525783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Y13291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600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YBCO/STO</a:t>
                      </a:r>
                    </a:p>
                    <a:p>
                      <a:pPr algn="ctr" rtl="0" fontAlgn="t"/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3.82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35.3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91.6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2540055"/>
                  </a:ext>
                </a:extLst>
              </a:tr>
              <a:tr h="583370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Y13283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160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800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YBCO/STO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1.19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11.7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92.2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822181"/>
                  </a:ext>
                </a:extLst>
              </a:tr>
              <a:tr h="452230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Y13282</a:t>
                      </a:r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160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800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YBCO/STO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4.09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38.2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3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91.8</a:t>
                      </a: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en-US" sz="13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1559" marR="31559" marT="6729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842230"/>
                  </a:ext>
                </a:extLst>
              </a:tr>
            </a:tbl>
          </a:graphicData>
        </a:graphic>
      </p:graphicFrame>
      <p:sp>
        <p:nvSpPr>
          <p:cNvPr id="13" name="Rectángulo 1">
            <a:extLst>
              <a:ext uri="{FF2B5EF4-FFF2-40B4-BE49-F238E27FC236}">
                <a16:creationId xmlns:a16="http://schemas.microsoft.com/office/drawing/2014/main" id="{D05C258B-0EC6-0B3D-F2F5-F7E4AB651A7A}"/>
              </a:ext>
            </a:extLst>
          </p:cNvPr>
          <p:cNvSpPr/>
          <p:nvPr/>
        </p:nvSpPr>
        <p:spPr>
          <a:xfrm>
            <a:off x="3075087" y="254916"/>
            <a:ext cx="5184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batch – YBCO on STO (initial samples are not oxygenated)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0067278" y="541538"/>
            <a:ext cx="1147494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YBCO/STO</a:t>
            </a:r>
          </a:p>
        </p:txBody>
      </p:sp>
      <p:sp>
        <p:nvSpPr>
          <p:cNvPr id="3" name="CuadroTexto 2"/>
          <p:cNvSpPr txBox="1"/>
          <p:nvPr/>
        </p:nvSpPr>
        <p:spPr>
          <a:xfrm flipH="1">
            <a:off x="2402838" y="5506720"/>
            <a:ext cx="80518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Best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values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</a:t>
            </a: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Jc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3.8-4 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MA/cm2) </a:t>
            </a: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obtained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ever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YBCO/STO </a:t>
            </a: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using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pressure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oxygenations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at 100, 160 bar.</a:t>
            </a:r>
          </a:p>
        </p:txBody>
      </p:sp>
      <p:sp>
        <p:nvSpPr>
          <p:cNvPr id="4" name="CuadroTexto 3"/>
          <p:cNvSpPr txBox="1"/>
          <p:nvPr/>
        </p:nvSpPr>
        <p:spPr>
          <a:xfrm rot="18586170">
            <a:off x="8430307" y="3474126"/>
            <a:ext cx="1604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</a:t>
            </a: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going</a:t>
            </a: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563B0A-B2D8-4321-A526-5F0CD63BEE5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7275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4BBBA17-C573-6AEB-E48D-91B1E2D9F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97DB9A-3732-4D17-B50D-46E03911AF5A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9DE4AE-EC43-3BD1-5B03-FBABD08728C7}"/>
              </a:ext>
            </a:extLst>
          </p:cNvPr>
          <p:cNvSpPr txBox="1"/>
          <p:nvPr/>
        </p:nvSpPr>
        <p:spPr>
          <a:xfrm>
            <a:off x="225425" y="71436"/>
            <a:ext cx="11153775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solidFill>
                  <a:srgbClr val="FF0000"/>
                </a:solidFill>
              </a:rPr>
              <a:t>Conclusions </a:t>
            </a:r>
            <a:r>
              <a:rPr lang="en-US" sz="2400" b="1" dirty="0">
                <a:solidFill>
                  <a:srgbClr val="000066"/>
                </a:solidFill>
              </a:rPr>
              <a:t> </a:t>
            </a:r>
            <a:endParaRPr lang="uk-UA" sz="2400" b="1" dirty="0">
              <a:solidFill>
                <a:srgbClr val="000066"/>
              </a:solidFill>
            </a:endParaRPr>
          </a:p>
          <a:p>
            <a:pPr algn="just"/>
            <a:endParaRPr lang="uk-UA" sz="800" b="1" dirty="0">
              <a:solidFill>
                <a:srgbClr val="000066"/>
              </a:solidFill>
            </a:endParaRPr>
          </a:p>
          <a:p>
            <a:pPr marL="342900" indent="-342900" algn="just">
              <a:buAutoNum type="arabicPeriod"/>
            </a:pPr>
            <a:r>
              <a:rPr lang="en-US" b="1" dirty="0">
                <a:solidFill>
                  <a:srgbClr val="000066"/>
                </a:solidFill>
              </a:rPr>
              <a:t>The </a:t>
            </a:r>
            <a:r>
              <a:rPr lang="en-US" b="1" dirty="0">
                <a:solidFill>
                  <a:srgbClr val="FF0000"/>
                </a:solidFill>
              </a:rPr>
              <a:t>evidences of </a:t>
            </a:r>
            <a:r>
              <a:rPr lang="en-US" b="1" dirty="0" err="1">
                <a:solidFill>
                  <a:srgbClr val="FF0000"/>
                </a:solidFill>
              </a:rPr>
              <a:t>overdoping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000066"/>
                </a:solidFill>
              </a:rPr>
              <a:t>were observed about what were witnessed an increase of  </a:t>
            </a:r>
            <a:r>
              <a:rPr lang="en-US" b="1" i="1" dirty="0" err="1">
                <a:solidFill>
                  <a:srgbClr val="000066"/>
                </a:solidFill>
              </a:rPr>
              <a:t>n</a:t>
            </a:r>
            <a:r>
              <a:rPr lang="en-US" b="1" baseline="-25000" dirty="0" err="1">
                <a:solidFill>
                  <a:srgbClr val="000066"/>
                </a:solidFill>
              </a:rPr>
              <a:t>H</a:t>
            </a:r>
            <a:r>
              <a:rPr lang="en-US" b="1" dirty="0">
                <a:solidFill>
                  <a:srgbClr val="000066"/>
                </a:solidFill>
              </a:rPr>
              <a:t>(100 K), reduction of </a:t>
            </a:r>
            <a:r>
              <a:rPr lang="en-US" b="1" i="1" dirty="0">
                <a:solidFill>
                  <a:srgbClr val="000066"/>
                </a:solidFill>
              </a:rPr>
              <a:t>c</a:t>
            </a:r>
            <a:r>
              <a:rPr lang="en-US" b="1" dirty="0">
                <a:solidFill>
                  <a:srgbClr val="000066"/>
                </a:solidFill>
              </a:rPr>
              <a:t>-lattice parameters of RE123 (RE=Eu, Gd) of superconducting layers, behavior of normalized resistivity before superconducting transition, and </a:t>
            </a:r>
            <a:r>
              <a:rPr lang="en-US" b="1" i="1" dirty="0" err="1">
                <a:solidFill>
                  <a:srgbClr val="000066"/>
                </a:solidFill>
              </a:rPr>
              <a:t>J</a:t>
            </a:r>
            <a:r>
              <a:rPr lang="en-US" b="1" baseline="-25000" dirty="0" err="1">
                <a:solidFill>
                  <a:srgbClr val="000066"/>
                </a:solidFill>
              </a:rPr>
              <a:t>c</a:t>
            </a:r>
            <a:r>
              <a:rPr lang="en-US" b="1" dirty="0">
                <a:solidFill>
                  <a:srgbClr val="000066"/>
                </a:solidFill>
              </a:rPr>
              <a:t> variation.</a:t>
            </a:r>
          </a:p>
          <a:p>
            <a:pPr marL="342900" indent="-342900" algn="just">
              <a:buAutoNum type="arabicPeriod"/>
            </a:pPr>
            <a:endParaRPr lang="en-US" sz="800" b="1" dirty="0">
              <a:solidFill>
                <a:srgbClr val="000066"/>
              </a:solidFill>
            </a:endParaRPr>
          </a:p>
          <a:p>
            <a:pPr marL="361950" indent="-361950" algn="just">
              <a:buNone/>
            </a:pPr>
            <a:r>
              <a:rPr lang="en-US" b="1" dirty="0">
                <a:solidFill>
                  <a:srgbClr val="000066"/>
                </a:solidFill>
                <a:ea typeface="Times New Roman" panose="02020603050405020304" pitchFamily="18" charset="0"/>
              </a:rPr>
              <a:t> 2. After treatment at </a:t>
            </a:r>
            <a:r>
              <a:rPr lang="en-US" b="1" dirty="0">
                <a:solidFill>
                  <a:srgbClr val="0000FF"/>
                </a:solidFill>
                <a:ea typeface="Times New Roman" panose="02020603050405020304" pitchFamily="18" charset="0"/>
              </a:rPr>
              <a:t>160 bar O</a:t>
            </a:r>
            <a:r>
              <a:rPr lang="en-US" b="1" baseline="-25000" dirty="0">
                <a:solidFill>
                  <a:srgbClr val="0000FF"/>
                </a:solidFill>
                <a:ea typeface="Times New Roman" panose="02020603050405020304" pitchFamily="18" charset="0"/>
              </a:rPr>
              <a:t>2</a:t>
            </a:r>
            <a:r>
              <a:rPr lang="en-US" b="1" dirty="0">
                <a:solidFill>
                  <a:srgbClr val="0000FF"/>
                </a:solidFill>
                <a:ea typeface="Times New Roman" panose="02020603050405020304" pitchFamily="18" charset="0"/>
              </a:rPr>
              <a:t> at 800 </a:t>
            </a:r>
            <a:r>
              <a:rPr lang="en-US" b="1" baseline="30000" dirty="0" err="1">
                <a:solidFill>
                  <a:srgbClr val="0000FF"/>
                </a:solidFill>
                <a:ea typeface="Times New Roman" panose="02020603050405020304" pitchFamily="18" charset="0"/>
              </a:rPr>
              <a:t>o</a:t>
            </a:r>
            <a:r>
              <a:rPr lang="en-US" b="1" dirty="0" err="1">
                <a:solidFill>
                  <a:srgbClr val="0000FF"/>
                </a:solidFill>
                <a:ea typeface="Times New Roman" panose="02020603050405020304" pitchFamily="18" charset="0"/>
              </a:rPr>
              <a:t>C</a:t>
            </a:r>
            <a:r>
              <a:rPr lang="en-US" b="1" dirty="0">
                <a:solidFill>
                  <a:srgbClr val="0000FF"/>
                </a:solidFill>
                <a:ea typeface="Times New Roman" panose="02020603050405020304" pitchFamily="18" charset="0"/>
              </a:rPr>
              <a:t> for 3 h </a:t>
            </a:r>
            <a:r>
              <a:rPr lang="en-US" b="1" i="1" kern="100" dirty="0">
                <a:solidFill>
                  <a:srgbClr val="FF0000"/>
                </a:solidFill>
                <a:ea typeface="Aptos" panose="020B0004020202020204" pitchFamily="34" charset="0"/>
              </a:rPr>
              <a:t>J</a:t>
            </a:r>
            <a:r>
              <a:rPr lang="en-US" b="1" kern="100" baseline="-25000" dirty="0">
                <a:solidFill>
                  <a:srgbClr val="FF0000"/>
                </a:solidFill>
                <a:ea typeface="Aptos" panose="020B0004020202020204" pitchFamily="34" charset="0"/>
              </a:rPr>
              <a:t>C</a:t>
            </a:r>
            <a:r>
              <a:rPr lang="en-US" b="1" dirty="0">
                <a:solidFill>
                  <a:srgbClr val="FF0000"/>
                </a:solidFill>
                <a:ea typeface="Times New Roman" panose="02020603050405020304" pitchFamily="18" charset="0"/>
              </a:rPr>
              <a:t>(77K,0T) </a:t>
            </a:r>
            <a:r>
              <a:rPr lang="en-US" b="1" dirty="0">
                <a:solidFill>
                  <a:srgbClr val="000066"/>
                </a:solidFill>
                <a:ea typeface="Times New Roman" panose="02020603050405020304" pitchFamily="18" charset="0"/>
              </a:rPr>
              <a:t>of </a:t>
            </a:r>
            <a:r>
              <a:rPr lang="en-US" b="1" dirty="0" err="1">
                <a:solidFill>
                  <a:srgbClr val="FF0000"/>
                </a:solidFill>
                <a:ea typeface="Times New Roman" panose="02020603050405020304" pitchFamily="18" charset="0"/>
              </a:rPr>
              <a:t>GdBCO_CC</a:t>
            </a:r>
            <a:r>
              <a:rPr lang="en-US" b="1" dirty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0066"/>
                </a:solidFill>
                <a:ea typeface="Times New Roman" panose="02020603050405020304" pitchFamily="18" charset="0"/>
              </a:rPr>
              <a:t>was increased </a:t>
            </a:r>
            <a:r>
              <a:rPr lang="en-US" b="1" dirty="0">
                <a:solidFill>
                  <a:srgbClr val="FF0000"/>
                </a:solidFill>
                <a:ea typeface="Times New Roman" panose="02020603050405020304" pitchFamily="18" charset="0"/>
              </a:rPr>
              <a:t>for 21.5 % </a:t>
            </a:r>
            <a:r>
              <a:rPr lang="en-US" b="1" dirty="0">
                <a:solidFill>
                  <a:srgbClr val="000066"/>
                </a:solidFill>
                <a:ea typeface="Times New Roman" panose="02020603050405020304" pitchFamily="18" charset="0"/>
              </a:rPr>
              <a:t>from</a:t>
            </a:r>
            <a:r>
              <a:rPr lang="en-US" b="1" dirty="0">
                <a:solidFill>
                  <a:srgbClr val="FF0000"/>
                </a:solidFill>
                <a:ea typeface="Times New Roman" panose="02020603050405020304" pitchFamily="18" charset="0"/>
              </a:rPr>
              <a:t> 2.12 </a:t>
            </a:r>
            <a:r>
              <a:rPr lang="en-US" b="1" dirty="0">
                <a:solidFill>
                  <a:srgbClr val="000066"/>
                </a:solidFill>
                <a:ea typeface="Times New Roman" panose="02020603050405020304" pitchFamily="18" charset="0"/>
              </a:rPr>
              <a:t>to</a:t>
            </a:r>
            <a:r>
              <a:rPr lang="en-US" b="1" dirty="0">
                <a:solidFill>
                  <a:srgbClr val="FF0000"/>
                </a:solidFill>
                <a:ea typeface="Times New Roman" panose="02020603050405020304" pitchFamily="18" charset="0"/>
              </a:rPr>
              <a:t> 2.70 MA/cm</a:t>
            </a:r>
            <a:r>
              <a:rPr lang="en-US" b="1" baseline="30000" dirty="0">
                <a:solidFill>
                  <a:srgbClr val="FF0000"/>
                </a:solidFill>
                <a:ea typeface="Times New Roman" panose="02020603050405020304" pitchFamily="18" charset="0"/>
              </a:rPr>
              <a:t>2</a:t>
            </a:r>
            <a:r>
              <a:rPr lang="en-US" b="1" dirty="0">
                <a:solidFill>
                  <a:srgbClr val="000066"/>
                </a:solidFill>
                <a:ea typeface="Times New Roman" panose="02020603050405020304" pitchFamily="18" charset="0"/>
              </a:rPr>
              <a:t>,</a:t>
            </a:r>
            <a:r>
              <a:rPr lang="en-GB" i="1" dirty="0">
                <a:solidFill>
                  <a:srgbClr val="000066"/>
                </a:solidFill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b="1" i="1" dirty="0">
                <a:solidFill>
                  <a:srgbClr val="000066"/>
                </a:solidFill>
                <a:ea typeface="Aptos" panose="020B0004020202020204" pitchFamily="34" charset="0"/>
                <a:cs typeface="Arial" panose="020B0604020202020204" pitchFamily="34" charset="0"/>
              </a:rPr>
              <a:t>(</a:t>
            </a:r>
            <a:r>
              <a:rPr lang="en-GB" b="1" i="1" dirty="0" err="1">
                <a:solidFill>
                  <a:srgbClr val="000066"/>
                </a:solidFill>
                <a:ea typeface="Aptos" panose="020B0004020202020204" pitchFamily="34" charset="0"/>
                <a:cs typeface="Arial" panose="020B0604020202020204" pitchFamily="34" charset="0"/>
              </a:rPr>
              <a:t>n</a:t>
            </a:r>
            <a:r>
              <a:rPr lang="en-GB" b="1" baseline="-25000" dirty="0" err="1">
                <a:solidFill>
                  <a:srgbClr val="000066"/>
                </a:solidFill>
                <a:ea typeface="Aptos" panose="020B0004020202020204" pitchFamily="34" charset="0"/>
                <a:cs typeface="Arial" panose="020B0604020202020204" pitchFamily="34" charset="0"/>
              </a:rPr>
              <a:t>H</a:t>
            </a:r>
            <a:r>
              <a:rPr lang="en-GB" b="1" i="1" baseline="-25000" dirty="0">
                <a:solidFill>
                  <a:srgbClr val="000066"/>
                </a:solidFill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b="1" dirty="0">
                <a:solidFill>
                  <a:srgbClr val="000066"/>
                </a:solidFill>
                <a:ea typeface="Aptos" panose="020B0004020202020204" pitchFamily="34" charset="0"/>
                <a:cs typeface="Arial" panose="020B0604020202020204" pitchFamily="34" charset="0"/>
              </a:rPr>
              <a:t>= 7.3×10</a:t>
            </a:r>
            <a:r>
              <a:rPr lang="en-GB" b="1" baseline="30000" dirty="0">
                <a:solidFill>
                  <a:srgbClr val="000066"/>
                </a:solidFill>
                <a:ea typeface="Aptos" panose="020B0004020202020204" pitchFamily="34" charset="0"/>
                <a:cs typeface="Arial" panose="020B0604020202020204" pitchFamily="34" charset="0"/>
              </a:rPr>
              <a:t>21</a:t>
            </a:r>
            <a:r>
              <a:rPr lang="en-GB" b="1" dirty="0">
                <a:solidFill>
                  <a:srgbClr val="000066"/>
                </a:solidFill>
                <a:ea typeface="Aptos" panose="020B0004020202020204" pitchFamily="34" charset="0"/>
                <a:cs typeface="Arial" panose="020B0604020202020204" pitchFamily="34" charset="0"/>
              </a:rPr>
              <a:t> cm</a:t>
            </a:r>
            <a:r>
              <a:rPr lang="en-GB" b="1" baseline="30000" dirty="0">
                <a:solidFill>
                  <a:srgbClr val="000066"/>
                </a:solidFill>
                <a:ea typeface="Aptos" panose="020B0004020202020204" pitchFamily="34" charset="0"/>
                <a:cs typeface="Arial" panose="020B0604020202020204" pitchFamily="34" charset="0"/>
              </a:rPr>
              <a:t>-3</a:t>
            </a:r>
            <a:r>
              <a:rPr lang="en-GB" b="1" dirty="0">
                <a:solidFill>
                  <a:srgbClr val="000066"/>
                </a:solidFill>
                <a:ea typeface="Aptos" panose="020B0004020202020204" pitchFamily="34" charset="0"/>
                <a:cs typeface="Arial" panose="020B0604020202020204" pitchFamily="34" charset="0"/>
              </a:rPr>
              <a:t> , </a:t>
            </a:r>
            <a:r>
              <a:rPr lang="en-GB" b="1" i="1" dirty="0">
                <a:solidFill>
                  <a:srgbClr val="000066"/>
                </a:solidFill>
                <a:ea typeface="Aptos" panose="020B0004020202020204" pitchFamily="34" charset="0"/>
                <a:cs typeface="Arial" panose="020B0604020202020204" pitchFamily="34" charset="0"/>
              </a:rPr>
              <a:t>p</a:t>
            </a:r>
            <a:r>
              <a:rPr lang="en-GB" b="1" dirty="0">
                <a:solidFill>
                  <a:srgbClr val="000066"/>
                </a:solidFill>
                <a:ea typeface="Aptos" panose="020B0004020202020204" pitchFamily="34" charset="0"/>
                <a:cs typeface="Arial" panose="020B0604020202020204" pitchFamily="34" charset="0"/>
              </a:rPr>
              <a:t>=0.174; c-parameter decreased to </a:t>
            </a:r>
            <a:r>
              <a:rPr lang="en-US" b="1" dirty="0">
                <a:solidFill>
                  <a:srgbClr val="000066"/>
                </a:solidFill>
                <a:ea typeface="Aptos" panose="020B0004020202020204" pitchFamily="34" charset="0"/>
                <a:cs typeface="Calibri" panose="020F0502020204030204" pitchFamily="34" charset="0"/>
              </a:rPr>
              <a:t>1.1727(1) nm),</a:t>
            </a:r>
            <a:r>
              <a:rPr lang="en-US" b="1" dirty="0">
                <a:solidFill>
                  <a:srgbClr val="000066"/>
                </a:solidFill>
                <a:ea typeface="Times New Roman" panose="02020603050405020304" pitchFamily="18" charset="0"/>
              </a:rPr>
              <a:t> while heating for 6 h under same pressure-temperature conditions leaded to </a:t>
            </a:r>
            <a:r>
              <a:rPr lang="en-US" b="1" i="1" kern="100" dirty="0">
                <a:solidFill>
                  <a:srgbClr val="000066"/>
                </a:solidFill>
                <a:ea typeface="Aptos" panose="020B0004020202020204" pitchFamily="34" charset="0"/>
              </a:rPr>
              <a:t>J</a:t>
            </a:r>
            <a:r>
              <a:rPr lang="en-US" b="1" kern="100" baseline="-25000" dirty="0">
                <a:solidFill>
                  <a:srgbClr val="000066"/>
                </a:solidFill>
                <a:ea typeface="Aptos" panose="020B0004020202020204" pitchFamily="34" charset="0"/>
              </a:rPr>
              <a:t>C</a:t>
            </a:r>
            <a:r>
              <a:rPr lang="en-US" b="1" dirty="0">
                <a:solidFill>
                  <a:srgbClr val="000066"/>
                </a:solidFill>
                <a:ea typeface="Times New Roman" panose="02020603050405020304" pitchFamily="18" charset="0"/>
              </a:rPr>
              <a:t>(77K,0T) increase for 18 % only. After 12 h heating </a:t>
            </a:r>
            <a:r>
              <a:rPr lang="en-US" b="1" i="1" kern="100" dirty="0">
                <a:solidFill>
                  <a:srgbClr val="000066"/>
                </a:solidFill>
                <a:ea typeface="Aptos" panose="020B0004020202020204" pitchFamily="34" charset="0"/>
              </a:rPr>
              <a:t>J</a:t>
            </a:r>
            <a:r>
              <a:rPr lang="en-US" b="1" kern="100" baseline="-25000" dirty="0">
                <a:solidFill>
                  <a:srgbClr val="000066"/>
                </a:solidFill>
                <a:ea typeface="Aptos" panose="020B0004020202020204" pitchFamily="34" charset="0"/>
              </a:rPr>
              <a:t>C</a:t>
            </a:r>
            <a:r>
              <a:rPr lang="en-US" b="1" dirty="0">
                <a:solidFill>
                  <a:srgbClr val="000066"/>
                </a:solidFill>
                <a:ea typeface="Times New Roman" panose="02020603050405020304" pitchFamily="18" charset="0"/>
              </a:rPr>
              <a:t>(77K,0T)</a:t>
            </a:r>
            <a:r>
              <a:rPr lang="en-US" b="1" dirty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000066"/>
                </a:solidFill>
                <a:ea typeface="Times New Roman" panose="02020603050405020304" pitchFamily="18" charset="0"/>
              </a:rPr>
              <a:t>decrease from 1.79 to 1.11 MA/cm</a:t>
            </a:r>
            <a:r>
              <a:rPr lang="en-US" b="1" baseline="30000" dirty="0">
                <a:solidFill>
                  <a:srgbClr val="000066"/>
                </a:solidFill>
                <a:ea typeface="Times New Roman" panose="02020603050405020304" pitchFamily="18" charset="0"/>
              </a:rPr>
              <a:t>2</a:t>
            </a:r>
            <a:r>
              <a:rPr lang="en-US" b="1" dirty="0">
                <a:solidFill>
                  <a:srgbClr val="000066"/>
                </a:solidFill>
                <a:ea typeface="Times New Roman" panose="02020603050405020304" pitchFamily="18" charset="0"/>
              </a:rPr>
              <a:t> because of superconducting structure decomposition. Treatment of the samples at 600 </a:t>
            </a:r>
            <a:r>
              <a:rPr lang="en-US" b="1" baseline="30000" dirty="0" err="1">
                <a:solidFill>
                  <a:srgbClr val="000066"/>
                </a:solidFill>
                <a:ea typeface="Times New Roman" panose="02020603050405020304" pitchFamily="18" charset="0"/>
              </a:rPr>
              <a:t>o</a:t>
            </a:r>
            <a:r>
              <a:rPr lang="en-US" b="1" dirty="0" err="1">
                <a:solidFill>
                  <a:srgbClr val="000066"/>
                </a:solidFill>
                <a:ea typeface="Times New Roman" panose="02020603050405020304" pitchFamily="18" charset="0"/>
              </a:rPr>
              <a:t>C</a:t>
            </a:r>
            <a:r>
              <a:rPr lang="en-US" b="1" dirty="0">
                <a:solidFill>
                  <a:srgbClr val="000066"/>
                </a:solidFill>
                <a:ea typeface="Times New Roman" panose="02020603050405020304" pitchFamily="18" charset="0"/>
              </a:rPr>
              <a:t> under 100 bar O</a:t>
            </a:r>
            <a:r>
              <a:rPr lang="en-US" b="1" baseline="-25000" dirty="0">
                <a:solidFill>
                  <a:srgbClr val="000066"/>
                </a:solidFill>
                <a:ea typeface="Times New Roman" panose="02020603050405020304" pitchFamily="18" charset="0"/>
              </a:rPr>
              <a:t>2</a:t>
            </a:r>
            <a:r>
              <a:rPr lang="en-US" b="1" dirty="0">
                <a:solidFill>
                  <a:srgbClr val="000066"/>
                </a:solidFill>
                <a:ea typeface="Times New Roman" panose="02020603050405020304" pitchFamily="18" charset="0"/>
              </a:rPr>
              <a:t> for 3, 6, and 12 h resulted in increase in </a:t>
            </a:r>
            <a:r>
              <a:rPr lang="en-US" b="1" i="1" kern="100" dirty="0">
                <a:solidFill>
                  <a:srgbClr val="000066"/>
                </a:solidFill>
                <a:ea typeface="Aptos" panose="020B0004020202020204" pitchFamily="34" charset="0"/>
              </a:rPr>
              <a:t>J</a:t>
            </a:r>
            <a:r>
              <a:rPr lang="en-US" b="1" kern="100" baseline="-25000" dirty="0">
                <a:solidFill>
                  <a:srgbClr val="000066"/>
                </a:solidFill>
                <a:ea typeface="Aptos" panose="020B0004020202020204" pitchFamily="34" charset="0"/>
              </a:rPr>
              <a:t>C</a:t>
            </a:r>
            <a:r>
              <a:rPr lang="en-US" b="1" dirty="0">
                <a:solidFill>
                  <a:srgbClr val="000066"/>
                </a:solidFill>
                <a:ea typeface="Times New Roman" panose="02020603050405020304" pitchFamily="18" charset="0"/>
              </a:rPr>
              <a:t>(77K,0T) for 8, 14 and 13 %, respectively. </a:t>
            </a:r>
          </a:p>
          <a:p>
            <a:pPr algn="just">
              <a:buNone/>
            </a:pPr>
            <a:endParaRPr lang="en-US" sz="800" b="1" dirty="0">
              <a:solidFill>
                <a:srgbClr val="000066"/>
              </a:solidFill>
              <a:ea typeface="Times New Roman" panose="02020603050405020304" pitchFamily="18" charset="0"/>
            </a:endParaRPr>
          </a:p>
          <a:p>
            <a:pPr marL="266700" indent="-266700" algn="just"/>
            <a:r>
              <a:rPr lang="en-GB" b="1" dirty="0">
                <a:solidFill>
                  <a:srgbClr val="000066"/>
                </a:solidFill>
              </a:rPr>
              <a:t>4. The </a:t>
            </a:r>
            <a:r>
              <a:rPr lang="en-GB" b="1" i="1" dirty="0">
                <a:solidFill>
                  <a:srgbClr val="FF0000"/>
                </a:solidFill>
              </a:rPr>
              <a:t>c</a:t>
            </a:r>
            <a:r>
              <a:rPr lang="en-GB" b="1" dirty="0">
                <a:solidFill>
                  <a:srgbClr val="FF0000"/>
                </a:solidFill>
              </a:rPr>
              <a:t>-parameter</a:t>
            </a:r>
            <a:r>
              <a:rPr lang="en-GB" b="1" dirty="0">
                <a:solidFill>
                  <a:srgbClr val="000066"/>
                </a:solidFill>
              </a:rPr>
              <a:t> of Gd123 as a result high pressure – high temperature treatment  under 100 bar oxygen pressure can be decrease from </a:t>
            </a:r>
            <a:r>
              <a:rPr lang="en-US" b="1" dirty="0">
                <a:solidFill>
                  <a:srgbClr val="000066"/>
                </a:solidFill>
              </a:rPr>
              <a:t>1.1735(1) down </a:t>
            </a:r>
            <a:r>
              <a:rPr lang="en-GB" b="1" dirty="0">
                <a:solidFill>
                  <a:srgbClr val="000066"/>
                </a:solidFill>
              </a:rPr>
              <a:t>to </a:t>
            </a:r>
            <a:r>
              <a:rPr lang="en-US" b="1" kern="1200" dirty="0">
                <a:solidFill>
                  <a:srgbClr val="000066"/>
                </a:solidFill>
                <a:effectLst/>
              </a:rPr>
              <a:t>1.1715(5) nm, but the increase in critical current density was for 8% only. Decrease of </a:t>
            </a:r>
            <a:r>
              <a:rPr lang="en-GB" b="1" i="1" dirty="0">
                <a:solidFill>
                  <a:srgbClr val="000066"/>
                </a:solidFill>
              </a:rPr>
              <a:t>c</a:t>
            </a:r>
            <a:r>
              <a:rPr lang="en-GB" b="1" dirty="0">
                <a:solidFill>
                  <a:srgbClr val="000066"/>
                </a:solidFill>
              </a:rPr>
              <a:t>-parameter down to </a:t>
            </a:r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1.1718(8) nm and attaining </a:t>
            </a:r>
            <a:r>
              <a:rPr lang="en-GB" b="1" i="1" dirty="0" err="1">
                <a:solidFill>
                  <a:srgbClr val="000066"/>
                </a:solidFill>
                <a:ea typeface="Aptos" panose="020B0004020202020204" pitchFamily="34" charset="0"/>
                <a:cs typeface="Arial" panose="020B0604020202020204" pitchFamily="34" charset="0"/>
              </a:rPr>
              <a:t>n</a:t>
            </a:r>
            <a:r>
              <a:rPr lang="en-GB" b="1" baseline="-25000" dirty="0" err="1">
                <a:solidFill>
                  <a:srgbClr val="000066"/>
                </a:solidFill>
                <a:ea typeface="Aptos" panose="020B0004020202020204" pitchFamily="34" charset="0"/>
                <a:cs typeface="Arial" panose="020B0604020202020204" pitchFamily="34" charset="0"/>
              </a:rPr>
              <a:t>H</a:t>
            </a:r>
            <a:r>
              <a:rPr lang="en-GB" b="1" i="1" baseline="-25000" dirty="0">
                <a:solidFill>
                  <a:srgbClr val="000066"/>
                </a:solidFill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GB" b="1" dirty="0">
                <a:solidFill>
                  <a:srgbClr val="000066"/>
                </a:solidFill>
                <a:ea typeface="Aptos" panose="020B0004020202020204" pitchFamily="34" charset="0"/>
                <a:cs typeface="Arial" panose="020B0604020202020204" pitchFamily="34" charset="0"/>
              </a:rPr>
              <a:t>= 7.86×10</a:t>
            </a:r>
            <a:r>
              <a:rPr lang="en-GB" b="1" baseline="30000" dirty="0">
                <a:solidFill>
                  <a:srgbClr val="000066"/>
                </a:solidFill>
                <a:ea typeface="Aptos" panose="020B0004020202020204" pitchFamily="34" charset="0"/>
                <a:cs typeface="Arial" panose="020B0604020202020204" pitchFamily="34" charset="0"/>
              </a:rPr>
              <a:t>21</a:t>
            </a:r>
            <a:r>
              <a:rPr lang="en-GB" b="1" dirty="0">
                <a:solidFill>
                  <a:srgbClr val="000066"/>
                </a:solidFill>
                <a:ea typeface="Aptos" panose="020B0004020202020204" pitchFamily="34" charset="0"/>
                <a:cs typeface="Arial" panose="020B0604020202020204" pitchFamily="34" charset="0"/>
              </a:rPr>
              <a:t> cm</a:t>
            </a:r>
            <a:r>
              <a:rPr lang="en-GB" b="1" baseline="30000" dirty="0">
                <a:solidFill>
                  <a:srgbClr val="000066"/>
                </a:solidFill>
                <a:ea typeface="Aptos" panose="020B0004020202020204" pitchFamily="34" charset="0"/>
                <a:cs typeface="Arial" panose="020B0604020202020204" pitchFamily="34" charset="0"/>
              </a:rPr>
              <a:t>-3</a:t>
            </a:r>
            <a:r>
              <a:rPr lang="en-GB" b="1" dirty="0">
                <a:solidFill>
                  <a:srgbClr val="000066"/>
                </a:solidFill>
                <a:ea typeface="Aptos" panose="020B0004020202020204" pitchFamily="34" charset="0"/>
                <a:cs typeface="Arial" panose="020B0604020202020204" pitchFamily="34" charset="0"/>
              </a:rPr>
              <a:t> (which was the highest for the last batch of </a:t>
            </a:r>
            <a:r>
              <a:rPr lang="en-GB" b="1" dirty="0" err="1">
                <a:solidFill>
                  <a:srgbClr val="000066"/>
                </a:solidFill>
                <a:ea typeface="Aptos" panose="020B0004020202020204" pitchFamily="34" charset="0"/>
                <a:cs typeface="Arial" panose="020B0604020202020204" pitchFamily="34" charset="0"/>
              </a:rPr>
              <a:t>GdBCO_CC</a:t>
            </a:r>
            <a:r>
              <a:rPr lang="en-GB" b="1" dirty="0">
                <a:solidFill>
                  <a:srgbClr val="000066"/>
                </a:solidFill>
                <a:ea typeface="Aptos" panose="020B0004020202020204" pitchFamily="34" charset="0"/>
                <a:cs typeface="Arial" panose="020B0604020202020204" pitchFamily="34" charset="0"/>
              </a:rPr>
              <a:t>) resulted in 14 % increase of </a:t>
            </a:r>
            <a:r>
              <a:rPr lang="en-US" b="1" i="1" kern="100" dirty="0">
                <a:solidFill>
                  <a:srgbClr val="000066"/>
                </a:solidFill>
                <a:ea typeface="Aptos" panose="020B0004020202020204" pitchFamily="34" charset="0"/>
              </a:rPr>
              <a:t>J</a:t>
            </a:r>
            <a:r>
              <a:rPr lang="en-US" b="1" kern="100" baseline="-25000" dirty="0">
                <a:solidFill>
                  <a:srgbClr val="000066"/>
                </a:solidFill>
                <a:ea typeface="Aptos" panose="020B0004020202020204" pitchFamily="34" charset="0"/>
              </a:rPr>
              <a:t>C</a:t>
            </a:r>
            <a:r>
              <a:rPr lang="en-US" b="1" dirty="0">
                <a:solidFill>
                  <a:srgbClr val="000066"/>
                </a:solidFill>
                <a:ea typeface="Times New Roman" panose="02020603050405020304" pitchFamily="18" charset="0"/>
              </a:rPr>
              <a:t>(77K,0T). </a:t>
            </a:r>
            <a:r>
              <a:rPr lang="en-US" b="1" dirty="0">
                <a:solidFill>
                  <a:srgbClr val="FF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Seems </a:t>
            </a:r>
            <a:r>
              <a:rPr lang="en-GB" b="1" dirty="0">
                <a:solidFill>
                  <a:srgbClr val="FF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optimal doping of </a:t>
            </a:r>
            <a:r>
              <a:rPr lang="en-GB" b="1" dirty="0" err="1">
                <a:solidFill>
                  <a:srgbClr val="FF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CuO</a:t>
            </a:r>
            <a:r>
              <a:rPr lang="en-GB" b="1" dirty="0">
                <a:solidFill>
                  <a:srgbClr val="FF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 planes of Gd123 is around </a:t>
            </a:r>
            <a:r>
              <a:rPr lang="en-GB" b="1" i="1" dirty="0">
                <a:solidFill>
                  <a:srgbClr val="FF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p</a:t>
            </a:r>
            <a:r>
              <a:rPr lang="en-GB" b="1" dirty="0">
                <a:solidFill>
                  <a:srgbClr val="FF0000"/>
                </a:solidFill>
                <a:effectLst/>
                <a:ea typeface="Aptos" panose="020B0004020202020204" pitchFamily="34" charset="0"/>
                <a:cs typeface="Arial" panose="020B0604020202020204" pitchFamily="34" charset="0"/>
              </a:rPr>
              <a:t>=0.1740- 0.1745.</a:t>
            </a:r>
          </a:p>
          <a:p>
            <a:pPr algn="just"/>
            <a:endParaRPr lang="en-GB" sz="800" b="1" dirty="0">
              <a:solidFill>
                <a:srgbClr val="FF0000"/>
              </a:solidFill>
              <a:effectLst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61950" indent="-361950" algn="just"/>
            <a:r>
              <a:rPr lang="en-GB" b="1" dirty="0">
                <a:solidFill>
                  <a:srgbClr val="FF0000"/>
                </a:solidFill>
                <a:cs typeface="Arial" panose="020B0604020202020204" pitchFamily="34" charset="0"/>
              </a:rPr>
              <a:t>5. </a:t>
            </a:r>
            <a:r>
              <a:rPr lang="en-US" sz="2000" dirty="0">
                <a:cs typeface="Arial" panose="020B0604020202020204" pitchFamily="34" charset="0"/>
              </a:rPr>
              <a:t> </a:t>
            </a:r>
            <a:r>
              <a:rPr lang="en-GB" b="1" dirty="0">
                <a:solidFill>
                  <a:srgbClr val="000066"/>
                </a:solidFill>
              </a:rPr>
              <a:t>For </a:t>
            </a:r>
            <a:r>
              <a:rPr lang="en-GB" b="1" dirty="0" err="1">
                <a:solidFill>
                  <a:srgbClr val="FF0000"/>
                </a:solidFill>
              </a:rPr>
              <a:t>EuBCO</a:t>
            </a:r>
            <a:r>
              <a:rPr lang="en-US" b="1" dirty="0">
                <a:solidFill>
                  <a:srgbClr val="FF0000"/>
                </a:solidFill>
              </a:rPr>
              <a:t>_</a:t>
            </a:r>
            <a:r>
              <a:rPr lang="ru-RU" b="1" dirty="0">
                <a:solidFill>
                  <a:srgbClr val="FF0000"/>
                </a:solidFill>
              </a:rPr>
              <a:t>СС</a:t>
            </a:r>
            <a:r>
              <a:rPr lang="en-US" b="1" dirty="0">
                <a:solidFill>
                  <a:srgbClr val="FF0000"/>
                </a:solidFill>
              </a:rPr>
              <a:t> with HBO nanorods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000066"/>
                </a:solidFill>
              </a:rPr>
              <a:t>after treatment </a:t>
            </a:r>
            <a:r>
              <a:rPr lang="en-GB" b="1" dirty="0">
                <a:solidFill>
                  <a:srgbClr val="000066"/>
                </a:solidFill>
              </a:rPr>
              <a:t>a</a:t>
            </a:r>
            <a:r>
              <a:rPr lang="en-US" b="1" dirty="0">
                <a:solidFill>
                  <a:srgbClr val="000066"/>
                </a:solidFill>
              </a:rPr>
              <a:t> decrease in </a:t>
            </a:r>
            <a:r>
              <a:rPr lang="en-US" b="1" i="1" dirty="0">
                <a:solidFill>
                  <a:srgbClr val="000066"/>
                </a:solidFill>
              </a:rPr>
              <a:t>c</a:t>
            </a:r>
            <a:r>
              <a:rPr lang="en-US" b="1" dirty="0">
                <a:solidFill>
                  <a:srgbClr val="000066"/>
                </a:solidFill>
              </a:rPr>
              <a:t>-parameters of Eu123 was observed: from 1.1738(8) to 1.1734(5) nm (for the Ag-coated sample under </a:t>
            </a:r>
            <a:r>
              <a:rPr lang="en-GB" b="1" dirty="0">
                <a:solidFill>
                  <a:srgbClr val="000066"/>
                </a:solidFill>
              </a:rPr>
              <a:t>100 bar O</a:t>
            </a:r>
            <a:r>
              <a:rPr lang="en-GB" b="1" baseline="-25000" dirty="0">
                <a:solidFill>
                  <a:srgbClr val="000066"/>
                </a:solidFill>
              </a:rPr>
              <a:t>2</a:t>
            </a:r>
            <a:r>
              <a:rPr lang="en-GB" b="1" dirty="0">
                <a:solidFill>
                  <a:srgbClr val="000066"/>
                </a:solidFill>
              </a:rPr>
              <a:t> at 300 </a:t>
            </a:r>
            <a:r>
              <a:rPr lang="en-US" b="1" dirty="0">
                <a:solidFill>
                  <a:srgbClr val="000066"/>
                </a:solidFill>
              </a:rPr>
              <a:t>°C) and from 1.1740(2) to 1.1736(3) nm (for the sample without Ag under </a:t>
            </a:r>
            <a:r>
              <a:rPr lang="en-GB" b="1" dirty="0">
                <a:solidFill>
                  <a:srgbClr val="000066"/>
                </a:solidFill>
              </a:rPr>
              <a:t>160 bar O</a:t>
            </a:r>
            <a:r>
              <a:rPr lang="en-GB" b="1" baseline="-25000" dirty="0">
                <a:solidFill>
                  <a:srgbClr val="000066"/>
                </a:solidFill>
              </a:rPr>
              <a:t>2</a:t>
            </a:r>
            <a:r>
              <a:rPr lang="en-GB" b="1" dirty="0">
                <a:solidFill>
                  <a:srgbClr val="000066"/>
                </a:solidFill>
              </a:rPr>
              <a:t> at 800 </a:t>
            </a:r>
            <a:r>
              <a:rPr lang="en-GB" b="1" baseline="30000" dirty="0" err="1">
                <a:solidFill>
                  <a:srgbClr val="000066"/>
                </a:solidFill>
              </a:rPr>
              <a:t>o</a:t>
            </a:r>
            <a:r>
              <a:rPr lang="en-GB" b="1" dirty="0" err="1">
                <a:solidFill>
                  <a:srgbClr val="000066"/>
                </a:solidFill>
              </a:rPr>
              <a:t>C</a:t>
            </a:r>
            <a:r>
              <a:rPr lang="en-US" b="1" dirty="0">
                <a:solidFill>
                  <a:srgbClr val="000066"/>
                </a:solidFill>
              </a:rPr>
              <a:t>), but we failed to increase </a:t>
            </a:r>
            <a:r>
              <a:rPr lang="en-US" b="1" i="1" dirty="0" err="1">
                <a:solidFill>
                  <a:srgbClr val="000066"/>
                </a:solidFill>
              </a:rPr>
              <a:t>n</a:t>
            </a:r>
            <a:r>
              <a:rPr lang="en-US" b="1" baseline="-25000" dirty="0" err="1">
                <a:solidFill>
                  <a:srgbClr val="000066"/>
                </a:solidFill>
              </a:rPr>
              <a:t>H</a:t>
            </a:r>
            <a:r>
              <a:rPr lang="en-US" b="1" dirty="0">
                <a:solidFill>
                  <a:srgbClr val="000066"/>
                </a:solidFill>
              </a:rPr>
              <a:t>(100 K) and </a:t>
            </a:r>
            <a:r>
              <a:rPr lang="en-US" b="1" i="1" dirty="0" err="1">
                <a:solidFill>
                  <a:srgbClr val="000066"/>
                </a:solidFill>
              </a:rPr>
              <a:t>J</a:t>
            </a:r>
            <a:r>
              <a:rPr lang="en-US" b="1" baseline="-25000" dirty="0" err="1">
                <a:solidFill>
                  <a:srgbClr val="000066"/>
                </a:solidFill>
              </a:rPr>
              <a:t>c</a:t>
            </a:r>
            <a:r>
              <a:rPr lang="en-US" b="1" dirty="0">
                <a:solidFill>
                  <a:srgbClr val="000066"/>
                </a:solidFill>
              </a:rPr>
              <a:t> of the studied samples. </a:t>
            </a:r>
            <a:r>
              <a:rPr lang="en-US" b="1" i="1" kern="100" dirty="0">
                <a:solidFill>
                  <a:srgbClr val="000066"/>
                </a:solidFill>
                <a:ea typeface="Aptos" panose="020B0004020202020204" pitchFamily="34" charset="0"/>
              </a:rPr>
              <a:t>J</a:t>
            </a:r>
            <a:r>
              <a:rPr lang="en-US" b="1" kern="100" baseline="-25000" dirty="0">
                <a:solidFill>
                  <a:srgbClr val="000066"/>
                </a:solidFill>
                <a:ea typeface="Aptos" panose="020B0004020202020204" pitchFamily="34" charset="0"/>
              </a:rPr>
              <a:t>C</a:t>
            </a:r>
            <a:r>
              <a:rPr lang="en-US" b="1" dirty="0">
                <a:solidFill>
                  <a:srgbClr val="000066"/>
                </a:solidFill>
                <a:ea typeface="Times New Roman" panose="02020603050405020304" pitchFamily="18" charset="0"/>
              </a:rPr>
              <a:t>(77K,0T) remained on the same level or slightly decreased. 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049382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97DB9A-3732-4D17-B50D-46E03911AF5A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rgbClr val="9B9A98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rgbClr val="9B9A98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0" y="0"/>
            <a:ext cx="12192000" cy="0"/>
          </a:xfrm>
          <a:prstGeom prst="line">
            <a:avLst/>
          </a:prstGeom>
          <a:ln w="41275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0375" y="1707365"/>
            <a:ext cx="56560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Content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8736" y="2395857"/>
            <a:ext cx="1169846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Motivation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Experimental ( 1-160 bar oxygen pressure, 300-800 </a:t>
            </a:r>
            <a:r>
              <a:rPr kumimoji="0" lang="en-US" sz="2000" b="1" i="0" u="none" strike="noStrike" kern="1200" cap="none" spc="0" normalizeH="0" baseline="3000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temperature, 3</a:t>
            </a:r>
            <a:r>
              <a:rPr lang="en-US" sz="2000" b="1" dirty="0">
                <a:solidFill>
                  <a:srgbClr val="000066"/>
                </a:solidFill>
                <a:latin typeface="Arial"/>
              </a:rPr>
              <a:t>, 6 or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12 h holding time)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Characteristics before and after treatment (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US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en-US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carrier density,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</a:t>
            </a:r>
            <a:r>
              <a:rPr kumimoji="0" lang="en-US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-lattice parameter of RE123 (RE=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Gd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Study of the materials structures (SEM EDS and Auger spectroscopy).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Conclusions 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Rectangle 14">
            <a:extLst>
              <a:ext uri="{FF2B5EF4-FFF2-40B4-BE49-F238E27FC236}">
                <a16:creationId xmlns:a16="http://schemas.microsoft.com/office/drawing/2014/main" id="{95B83057-B516-9091-3FA6-02C45B7CE1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-323165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n-US" b="1">
                <a:solidFill>
                  <a:prstClr val="white"/>
                </a:solidFill>
              </a:rPr>
            </a:br>
            <a:endParaRPr lang="en-US" b="1">
              <a:solidFill>
                <a:prstClr val="white"/>
              </a:solidFill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DD2C358C-A085-D1AC-6E27-027FD3487A27}"/>
              </a:ext>
            </a:extLst>
          </p:cNvPr>
          <p:cNvCxnSpPr/>
          <p:nvPr/>
        </p:nvCxnSpPr>
        <p:spPr>
          <a:xfrm>
            <a:off x="0" y="0"/>
            <a:ext cx="12192000" cy="0"/>
          </a:xfrm>
          <a:prstGeom prst="line">
            <a:avLst/>
          </a:prstGeom>
          <a:ln w="41275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87575D53-88B2-9369-F8B3-A107955CC9F1}"/>
              </a:ext>
            </a:extLst>
          </p:cNvPr>
          <p:cNvCxnSpPr/>
          <p:nvPr/>
        </p:nvCxnSpPr>
        <p:spPr>
          <a:xfrm>
            <a:off x="29347" y="1245032"/>
            <a:ext cx="12192000" cy="0"/>
          </a:xfrm>
          <a:prstGeom prst="line">
            <a:avLst/>
          </a:prstGeom>
          <a:ln w="41275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utoShape 4" descr="ACerS Logo">
            <a:extLst>
              <a:ext uri="{FF2B5EF4-FFF2-40B4-BE49-F238E27FC236}">
                <a16:creationId xmlns:a16="http://schemas.microsoft.com/office/drawing/2014/main" id="{37EE80D0-B715-A6BB-068E-2B31CCA27EC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 descr="ACerS Logo">
            <a:extLst>
              <a:ext uri="{FF2B5EF4-FFF2-40B4-BE49-F238E27FC236}">
                <a16:creationId xmlns:a16="http://schemas.microsoft.com/office/drawing/2014/main" id="{3CEF91C7-408E-E760-4078-0569EB1ED6B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8" descr="ACerS Logo">
            <a:extLst>
              <a:ext uri="{FF2B5EF4-FFF2-40B4-BE49-F238E27FC236}">
                <a16:creationId xmlns:a16="http://schemas.microsoft.com/office/drawing/2014/main" id="{FB794976-E632-D782-6F52-7A884CB64A0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0" descr="ACerS Logo">
            <a:extLst>
              <a:ext uri="{FF2B5EF4-FFF2-40B4-BE49-F238E27FC236}">
                <a16:creationId xmlns:a16="http://schemas.microsoft.com/office/drawing/2014/main" id="{3FF0F214-616B-9DF1-AEF6-13B734D6F01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12" descr="ACerS Logo">
            <a:extLst>
              <a:ext uri="{FF2B5EF4-FFF2-40B4-BE49-F238E27FC236}">
                <a16:creationId xmlns:a16="http://schemas.microsoft.com/office/drawing/2014/main" id="{976779FD-D4A5-6995-F2C3-6A57ECCA9AE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25" name="Объект 24">
            <a:extLst>
              <a:ext uri="{FF2B5EF4-FFF2-40B4-BE49-F238E27FC236}">
                <a16:creationId xmlns:a16="http://schemas.microsoft.com/office/drawing/2014/main" id="{5519F341-201A-8DC4-77D6-5594865F30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7558777"/>
              </p:ext>
            </p:extLst>
          </p:nvPr>
        </p:nvGraphicFramePr>
        <p:xfrm>
          <a:off x="10597825" y="0"/>
          <a:ext cx="1562749" cy="2350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3" imgW="5368591" imgH="8081128" progId="Photoshop.Image.18">
                  <p:embed/>
                </p:oleObj>
              </mc:Choice>
              <mc:Fallback>
                <p:oleObj name="Image" r:id="rId3" imgW="5368591" imgH="8081128" progId="Photoshop.Image.18">
                  <p:embed/>
                  <p:pic>
                    <p:nvPicPr>
                      <p:cNvPr id="25" name="Объект 24">
                        <a:extLst>
                          <a:ext uri="{FF2B5EF4-FFF2-40B4-BE49-F238E27FC236}">
                            <a16:creationId xmlns:a16="http://schemas.microsoft.com/office/drawing/2014/main" id="{5519F341-201A-8DC4-77D6-5594865F30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597825" y="0"/>
                        <a:ext cx="1562749" cy="23507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3A443DE4-A034-B45A-D634-335978EF82E7}"/>
              </a:ext>
            </a:extLst>
          </p:cNvPr>
          <p:cNvSpPr txBox="1"/>
          <p:nvPr/>
        </p:nvSpPr>
        <p:spPr>
          <a:xfrm>
            <a:off x="3060950" y="270512"/>
            <a:ext cx="612879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i="0" dirty="0">
                <a:solidFill>
                  <a:srgbClr val="000066"/>
                </a:solidFill>
                <a:effectLst/>
              </a:rPr>
              <a:t>M2Or4B-03, 20.05.2025, 17.00 (</a:t>
            </a:r>
            <a:r>
              <a:rPr kumimoji="0" lang="ru-UA" altLang="ru-UA" sz="1800" b="1" i="0" u="none" strike="noStrike" cap="none" normalizeH="0" baseline="0" dirty="0" err="1">
                <a:ln>
                  <a:noFill/>
                </a:ln>
                <a:solidFill>
                  <a:srgbClr val="000066"/>
                </a:solidFill>
                <a:effectLst/>
                <a:latin typeface="Liberation Sans"/>
              </a:rPr>
              <a:t>Naples</a:t>
            </a:r>
            <a:r>
              <a:rPr kumimoji="0" lang="ru-UA" altLang="ru-UA" sz="1800" b="1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Liberation Sans"/>
              </a:rPr>
              <a:t> 4/5)</a:t>
            </a:r>
            <a:endParaRPr lang="en-US" sz="1800" b="1" i="0" dirty="0">
              <a:solidFill>
                <a:srgbClr val="000066"/>
              </a:solidFill>
              <a:effectLst/>
            </a:endParaRPr>
          </a:p>
          <a:p>
            <a:pPr algn="ctr"/>
            <a:r>
              <a:rPr lang="en-US" sz="1800" b="1" i="0" dirty="0">
                <a:solidFill>
                  <a:srgbClr val="FF0066"/>
                </a:solidFill>
                <a:effectLst/>
              </a:rPr>
              <a:t>Growth &amp; Characterization of REBCO and Iron-based Superconductors  </a:t>
            </a:r>
            <a:endParaRPr lang="ru-UA" sz="18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/>
        </p:nvGrpSpPr>
        <p:grpSpPr>
          <a:xfrm>
            <a:off x="6456843" y="3669724"/>
            <a:ext cx="3587169" cy="2719277"/>
            <a:chOff x="7622296" y="179111"/>
            <a:chExt cx="3365848" cy="2290082"/>
          </a:xfrm>
        </p:grpSpPr>
        <p:sp>
          <p:nvSpPr>
            <p:cNvPr id="6" name="Rectángulo redondeado 5"/>
            <p:cNvSpPr/>
            <p:nvPr/>
          </p:nvSpPr>
          <p:spPr>
            <a:xfrm>
              <a:off x="7739406" y="284312"/>
              <a:ext cx="3248738" cy="218488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7" name="Grupo 6"/>
            <p:cNvGrpSpPr/>
            <p:nvPr/>
          </p:nvGrpSpPr>
          <p:grpSpPr>
            <a:xfrm>
              <a:off x="7622296" y="179111"/>
              <a:ext cx="3301433" cy="2249948"/>
              <a:chOff x="3356958" y="1817239"/>
              <a:chExt cx="3899928" cy="3255923"/>
            </a:xfrm>
          </p:grpSpPr>
          <p:grpSp>
            <p:nvGrpSpPr>
              <p:cNvPr id="8" name="Grupo 7"/>
              <p:cNvGrpSpPr/>
              <p:nvPr/>
            </p:nvGrpSpPr>
            <p:grpSpPr>
              <a:xfrm>
                <a:off x="3356958" y="1817239"/>
                <a:ext cx="3899928" cy="3255923"/>
                <a:chOff x="3356958" y="1817239"/>
                <a:chExt cx="3899928" cy="3255923"/>
              </a:xfrm>
            </p:grpSpPr>
            <p:grpSp>
              <p:nvGrpSpPr>
                <p:cNvPr id="15" name="Grupo 14"/>
                <p:cNvGrpSpPr/>
                <p:nvPr/>
              </p:nvGrpSpPr>
              <p:grpSpPr>
                <a:xfrm>
                  <a:off x="3356958" y="1817239"/>
                  <a:ext cx="3899928" cy="3255923"/>
                  <a:chOff x="3356958" y="1817239"/>
                  <a:chExt cx="3899928" cy="3255923"/>
                </a:xfrm>
              </p:grpSpPr>
              <p:cxnSp>
                <p:nvCxnSpPr>
                  <p:cNvPr id="20" name="Conector recto de flecha 19"/>
                  <p:cNvCxnSpPr/>
                  <p:nvPr/>
                </p:nvCxnSpPr>
                <p:spPr>
                  <a:xfrm flipH="1" flipV="1">
                    <a:off x="5002823" y="1969477"/>
                    <a:ext cx="2931" cy="1814146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Conector recto de flecha 20"/>
                  <p:cNvCxnSpPr/>
                  <p:nvPr/>
                </p:nvCxnSpPr>
                <p:spPr>
                  <a:xfrm>
                    <a:off x="5005754" y="3766038"/>
                    <a:ext cx="1987061" cy="1307124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Conector recto de flecha 21"/>
                  <p:cNvCxnSpPr/>
                  <p:nvPr/>
                </p:nvCxnSpPr>
                <p:spPr>
                  <a:xfrm flipH="1">
                    <a:off x="3581400" y="3783623"/>
                    <a:ext cx="1421423" cy="940777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3" name="CuadroTexto 22"/>
                  <p:cNvSpPr txBox="1"/>
                  <p:nvPr/>
                </p:nvSpPr>
                <p:spPr>
                  <a:xfrm>
                    <a:off x="5089500" y="1817239"/>
                    <a:ext cx="30809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s-ES" sz="1800" b="1" i="0" u="none" strike="noStrike" kern="1200" cap="none" spc="0" normalizeH="0" baseline="0" noProof="0" dirty="0" err="1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I</a:t>
                    </a:r>
                    <a:r>
                      <a:rPr kumimoji="0" lang="es-ES" sz="1800" b="1" i="0" u="none" strike="noStrike" kern="1200" cap="none" spc="0" normalizeH="0" baseline="-25000" noProof="0" dirty="0" err="1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c</a:t>
                    </a:r>
                    <a:endParaRPr kumimoji="0" lang="es-ES" sz="1800" b="1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4" name="CuadroTexto 23"/>
                  <p:cNvSpPr txBox="1"/>
                  <p:nvPr/>
                </p:nvSpPr>
                <p:spPr>
                  <a:xfrm>
                    <a:off x="3356958" y="4028852"/>
                    <a:ext cx="445956" cy="3693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s-ES" sz="1800" b="1" i="0" u="none" strike="noStrike" kern="1200" cap="none" spc="0" normalizeH="0" baseline="0" noProof="0" dirty="0" err="1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T</a:t>
                    </a:r>
                    <a:r>
                      <a:rPr kumimoji="0" lang="es-ES" sz="1800" b="1" i="0" u="none" strike="noStrike" kern="1200" cap="none" spc="0" normalizeH="0" baseline="-25000" noProof="0" dirty="0" err="1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irr</a:t>
                    </a:r>
                    <a:endParaRPr kumimoji="0" lang="es-ES" sz="1800" b="1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5" name="CuadroTexto 24"/>
                  <p:cNvSpPr txBox="1"/>
                  <p:nvPr/>
                </p:nvSpPr>
                <p:spPr>
                  <a:xfrm>
                    <a:off x="6778870" y="4513384"/>
                    <a:ext cx="47801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s-ES" sz="1800" b="1" i="0" u="none" strike="noStrike" kern="1200" cap="none" spc="0" normalizeH="0" baseline="0" noProof="0" dirty="0" err="1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H</a:t>
                    </a:r>
                    <a:r>
                      <a:rPr kumimoji="0" lang="es-ES" sz="1800" b="1" i="0" u="none" strike="noStrike" kern="1200" cap="none" spc="0" normalizeH="0" baseline="-25000" noProof="0" dirty="0" err="1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irr</a:t>
                    </a:r>
                    <a:endParaRPr kumimoji="0" lang="es-ES" sz="1800" b="1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16" name="Grupo 15"/>
                <p:cNvGrpSpPr/>
                <p:nvPr/>
              </p:nvGrpSpPr>
              <p:grpSpPr>
                <a:xfrm>
                  <a:off x="4182154" y="2609619"/>
                  <a:ext cx="2469850" cy="2418719"/>
                  <a:chOff x="4182154" y="2609619"/>
                  <a:chExt cx="2469850" cy="2418719"/>
                </a:xfrm>
              </p:grpSpPr>
              <p:sp>
                <p:nvSpPr>
                  <p:cNvPr id="17" name="Forma libre 16"/>
                  <p:cNvSpPr/>
                  <p:nvPr/>
                </p:nvSpPr>
                <p:spPr>
                  <a:xfrm>
                    <a:off x="4227110" y="2609619"/>
                    <a:ext cx="2424894" cy="2418719"/>
                  </a:xfrm>
                  <a:custGeom>
                    <a:avLst/>
                    <a:gdLst>
                      <a:gd name="connsiteX0" fmla="*/ 754185 w 2414954"/>
                      <a:gd name="connsiteY0" fmla="*/ 0 h 2467708"/>
                      <a:gd name="connsiteX1" fmla="*/ 1385277 w 2414954"/>
                      <a:gd name="connsiteY1" fmla="*/ 498231 h 2467708"/>
                      <a:gd name="connsiteX2" fmla="*/ 1846385 w 2414954"/>
                      <a:gd name="connsiteY2" fmla="*/ 1019908 h 2467708"/>
                      <a:gd name="connsiteX3" fmla="*/ 2266462 w 2414954"/>
                      <a:gd name="connsiteY3" fmla="*/ 1707661 h 2467708"/>
                      <a:gd name="connsiteX4" fmla="*/ 2379785 w 2414954"/>
                      <a:gd name="connsiteY4" fmla="*/ 2000738 h 2467708"/>
                      <a:gd name="connsiteX5" fmla="*/ 2411046 w 2414954"/>
                      <a:gd name="connsiteY5" fmla="*/ 2141415 h 2467708"/>
                      <a:gd name="connsiteX6" fmla="*/ 2414954 w 2414954"/>
                      <a:gd name="connsiteY6" fmla="*/ 2289908 h 2467708"/>
                      <a:gd name="connsiteX7" fmla="*/ 2178539 w 2414954"/>
                      <a:gd name="connsiteY7" fmla="*/ 2422769 h 2467708"/>
                      <a:gd name="connsiteX8" fmla="*/ 1867877 w 2414954"/>
                      <a:gd name="connsiteY8" fmla="*/ 2467708 h 2467708"/>
                      <a:gd name="connsiteX9" fmla="*/ 1561123 w 2414954"/>
                      <a:gd name="connsiteY9" fmla="*/ 2455985 h 2467708"/>
                      <a:gd name="connsiteX10" fmla="*/ 1250462 w 2414954"/>
                      <a:gd name="connsiteY10" fmla="*/ 2414954 h 2467708"/>
                      <a:gd name="connsiteX11" fmla="*/ 789354 w 2414954"/>
                      <a:gd name="connsiteY11" fmla="*/ 2276231 h 2467708"/>
                      <a:gd name="connsiteX12" fmla="*/ 445477 w 2414954"/>
                      <a:gd name="connsiteY12" fmla="*/ 2102338 h 2467708"/>
                      <a:gd name="connsiteX13" fmla="*/ 166077 w 2414954"/>
                      <a:gd name="connsiteY13" fmla="*/ 1914769 h 2467708"/>
                      <a:gd name="connsiteX14" fmla="*/ 29308 w 2414954"/>
                      <a:gd name="connsiteY14" fmla="*/ 1764323 h 2467708"/>
                      <a:gd name="connsiteX15" fmla="*/ 0 w 2414954"/>
                      <a:gd name="connsiteY15" fmla="*/ 1686169 h 2467708"/>
                      <a:gd name="connsiteX16" fmla="*/ 17585 w 2414954"/>
                      <a:gd name="connsiteY16" fmla="*/ 1402861 h 2467708"/>
                      <a:gd name="connsiteX17" fmla="*/ 68385 w 2414954"/>
                      <a:gd name="connsiteY17" fmla="*/ 1064846 h 2467708"/>
                      <a:gd name="connsiteX18" fmla="*/ 156308 w 2414954"/>
                      <a:gd name="connsiteY18" fmla="*/ 728785 h 2467708"/>
                      <a:gd name="connsiteX19" fmla="*/ 250092 w 2414954"/>
                      <a:gd name="connsiteY19" fmla="*/ 484554 h 2467708"/>
                      <a:gd name="connsiteX20" fmla="*/ 423985 w 2414954"/>
                      <a:gd name="connsiteY20" fmla="*/ 279400 h 2467708"/>
                      <a:gd name="connsiteX21" fmla="*/ 607646 w 2414954"/>
                      <a:gd name="connsiteY21" fmla="*/ 105508 h 2467708"/>
                      <a:gd name="connsiteX22" fmla="*/ 754185 w 2414954"/>
                      <a:gd name="connsiteY22" fmla="*/ 0 h 2467708"/>
                      <a:gd name="connsiteX0" fmla="*/ 754185 w 2431618"/>
                      <a:gd name="connsiteY0" fmla="*/ 0 h 2467708"/>
                      <a:gd name="connsiteX1" fmla="*/ 1385277 w 2431618"/>
                      <a:gd name="connsiteY1" fmla="*/ 498231 h 2467708"/>
                      <a:gd name="connsiteX2" fmla="*/ 1846385 w 2431618"/>
                      <a:gd name="connsiteY2" fmla="*/ 1019908 h 2467708"/>
                      <a:gd name="connsiteX3" fmla="*/ 2266462 w 2431618"/>
                      <a:gd name="connsiteY3" fmla="*/ 1707661 h 2467708"/>
                      <a:gd name="connsiteX4" fmla="*/ 2379785 w 2431618"/>
                      <a:gd name="connsiteY4" fmla="*/ 2000738 h 2467708"/>
                      <a:gd name="connsiteX5" fmla="*/ 2411046 w 2431618"/>
                      <a:gd name="connsiteY5" fmla="*/ 2141415 h 2467708"/>
                      <a:gd name="connsiteX6" fmla="*/ 2431618 w 2431618"/>
                      <a:gd name="connsiteY6" fmla="*/ 2250333 h 2467708"/>
                      <a:gd name="connsiteX7" fmla="*/ 2178539 w 2431618"/>
                      <a:gd name="connsiteY7" fmla="*/ 2422769 h 2467708"/>
                      <a:gd name="connsiteX8" fmla="*/ 1867877 w 2431618"/>
                      <a:gd name="connsiteY8" fmla="*/ 2467708 h 2467708"/>
                      <a:gd name="connsiteX9" fmla="*/ 1561123 w 2431618"/>
                      <a:gd name="connsiteY9" fmla="*/ 2455985 h 2467708"/>
                      <a:gd name="connsiteX10" fmla="*/ 1250462 w 2431618"/>
                      <a:gd name="connsiteY10" fmla="*/ 2414954 h 2467708"/>
                      <a:gd name="connsiteX11" fmla="*/ 789354 w 2431618"/>
                      <a:gd name="connsiteY11" fmla="*/ 2276231 h 2467708"/>
                      <a:gd name="connsiteX12" fmla="*/ 445477 w 2431618"/>
                      <a:gd name="connsiteY12" fmla="*/ 2102338 h 2467708"/>
                      <a:gd name="connsiteX13" fmla="*/ 166077 w 2431618"/>
                      <a:gd name="connsiteY13" fmla="*/ 1914769 h 2467708"/>
                      <a:gd name="connsiteX14" fmla="*/ 29308 w 2431618"/>
                      <a:gd name="connsiteY14" fmla="*/ 1764323 h 2467708"/>
                      <a:gd name="connsiteX15" fmla="*/ 0 w 2431618"/>
                      <a:gd name="connsiteY15" fmla="*/ 1686169 h 2467708"/>
                      <a:gd name="connsiteX16" fmla="*/ 17585 w 2431618"/>
                      <a:gd name="connsiteY16" fmla="*/ 1402861 h 2467708"/>
                      <a:gd name="connsiteX17" fmla="*/ 68385 w 2431618"/>
                      <a:gd name="connsiteY17" fmla="*/ 1064846 h 2467708"/>
                      <a:gd name="connsiteX18" fmla="*/ 156308 w 2431618"/>
                      <a:gd name="connsiteY18" fmla="*/ 728785 h 2467708"/>
                      <a:gd name="connsiteX19" fmla="*/ 250092 w 2431618"/>
                      <a:gd name="connsiteY19" fmla="*/ 484554 h 2467708"/>
                      <a:gd name="connsiteX20" fmla="*/ 423985 w 2431618"/>
                      <a:gd name="connsiteY20" fmla="*/ 279400 h 2467708"/>
                      <a:gd name="connsiteX21" fmla="*/ 607646 w 2431618"/>
                      <a:gd name="connsiteY21" fmla="*/ 105508 h 2467708"/>
                      <a:gd name="connsiteX22" fmla="*/ 754185 w 2431618"/>
                      <a:gd name="connsiteY22" fmla="*/ 0 h 2467708"/>
                      <a:gd name="connsiteX0" fmla="*/ 754185 w 2431618"/>
                      <a:gd name="connsiteY0" fmla="*/ 0 h 2467708"/>
                      <a:gd name="connsiteX1" fmla="*/ 1385277 w 2431618"/>
                      <a:gd name="connsiteY1" fmla="*/ 498231 h 2467708"/>
                      <a:gd name="connsiteX2" fmla="*/ 1846385 w 2431618"/>
                      <a:gd name="connsiteY2" fmla="*/ 1019908 h 2467708"/>
                      <a:gd name="connsiteX3" fmla="*/ 2266462 w 2431618"/>
                      <a:gd name="connsiteY3" fmla="*/ 1707661 h 2467708"/>
                      <a:gd name="connsiteX4" fmla="*/ 2379785 w 2431618"/>
                      <a:gd name="connsiteY4" fmla="*/ 2000738 h 2467708"/>
                      <a:gd name="connsiteX5" fmla="*/ 2411046 w 2431618"/>
                      <a:gd name="connsiteY5" fmla="*/ 2141415 h 2467708"/>
                      <a:gd name="connsiteX6" fmla="*/ 2431618 w 2431618"/>
                      <a:gd name="connsiteY6" fmla="*/ 2250333 h 2467708"/>
                      <a:gd name="connsiteX7" fmla="*/ 2325743 w 2431618"/>
                      <a:gd name="connsiteY7" fmla="*/ 2358134 h 2467708"/>
                      <a:gd name="connsiteX8" fmla="*/ 2178539 w 2431618"/>
                      <a:gd name="connsiteY8" fmla="*/ 2422769 h 2467708"/>
                      <a:gd name="connsiteX9" fmla="*/ 1867877 w 2431618"/>
                      <a:gd name="connsiteY9" fmla="*/ 2467708 h 2467708"/>
                      <a:gd name="connsiteX10" fmla="*/ 1561123 w 2431618"/>
                      <a:gd name="connsiteY10" fmla="*/ 2455985 h 2467708"/>
                      <a:gd name="connsiteX11" fmla="*/ 1250462 w 2431618"/>
                      <a:gd name="connsiteY11" fmla="*/ 2414954 h 2467708"/>
                      <a:gd name="connsiteX12" fmla="*/ 789354 w 2431618"/>
                      <a:gd name="connsiteY12" fmla="*/ 2276231 h 2467708"/>
                      <a:gd name="connsiteX13" fmla="*/ 445477 w 2431618"/>
                      <a:gd name="connsiteY13" fmla="*/ 2102338 h 2467708"/>
                      <a:gd name="connsiteX14" fmla="*/ 166077 w 2431618"/>
                      <a:gd name="connsiteY14" fmla="*/ 1914769 h 2467708"/>
                      <a:gd name="connsiteX15" fmla="*/ 29308 w 2431618"/>
                      <a:gd name="connsiteY15" fmla="*/ 1764323 h 2467708"/>
                      <a:gd name="connsiteX16" fmla="*/ 0 w 2431618"/>
                      <a:gd name="connsiteY16" fmla="*/ 1686169 h 2467708"/>
                      <a:gd name="connsiteX17" fmla="*/ 17585 w 2431618"/>
                      <a:gd name="connsiteY17" fmla="*/ 1402861 h 2467708"/>
                      <a:gd name="connsiteX18" fmla="*/ 68385 w 2431618"/>
                      <a:gd name="connsiteY18" fmla="*/ 1064846 h 2467708"/>
                      <a:gd name="connsiteX19" fmla="*/ 156308 w 2431618"/>
                      <a:gd name="connsiteY19" fmla="*/ 728785 h 2467708"/>
                      <a:gd name="connsiteX20" fmla="*/ 250092 w 2431618"/>
                      <a:gd name="connsiteY20" fmla="*/ 484554 h 2467708"/>
                      <a:gd name="connsiteX21" fmla="*/ 423985 w 2431618"/>
                      <a:gd name="connsiteY21" fmla="*/ 279400 h 2467708"/>
                      <a:gd name="connsiteX22" fmla="*/ 607646 w 2431618"/>
                      <a:gd name="connsiteY22" fmla="*/ 105508 h 2467708"/>
                      <a:gd name="connsiteX23" fmla="*/ 754185 w 2431618"/>
                      <a:gd name="connsiteY23" fmla="*/ 0 h 2467708"/>
                      <a:gd name="connsiteX0" fmla="*/ 754185 w 2431618"/>
                      <a:gd name="connsiteY0" fmla="*/ 0 h 2467708"/>
                      <a:gd name="connsiteX1" fmla="*/ 1385277 w 2431618"/>
                      <a:gd name="connsiteY1" fmla="*/ 498231 h 2467708"/>
                      <a:gd name="connsiteX2" fmla="*/ 1846385 w 2431618"/>
                      <a:gd name="connsiteY2" fmla="*/ 1019908 h 2467708"/>
                      <a:gd name="connsiteX3" fmla="*/ 2266462 w 2431618"/>
                      <a:gd name="connsiteY3" fmla="*/ 1707661 h 2467708"/>
                      <a:gd name="connsiteX4" fmla="*/ 2379785 w 2431618"/>
                      <a:gd name="connsiteY4" fmla="*/ 2000738 h 2467708"/>
                      <a:gd name="connsiteX5" fmla="*/ 2411046 w 2431618"/>
                      <a:gd name="connsiteY5" fmla="*/ 2141415 h 2467708"/>
                      <a:gd name="connsiteX6" fmla="*/ 2431618 w 2431618"/>
                      <a:gd name="connsiteY6" fmla="*/ 2250333 h 2467708"/>
                      <a:gd name="connsiteX7" fmla="*/ 2325743 w 2431618"/>
                      <a:gd name="connsiteY7" fmla="*/ 2358134 h 2467708"/>
                      <a:gd name="connsiteX8" fmla="*/ 2178539 w 2431618"/>
                      <a:gd name="connsiteY8" fmla="*/ 2422769 h 2467708"/>
                      <a:gd name="connsiteX9" fmla="*/ 1867877 w 2431618"/>
                      <a:gd name="connsiteY9" fmla="*/ 2467708 h 2467708"/>
                      <a:gd name="connsiteX10" fmla="*/ 1561123 w 2431618"/>
                      <a:gd name="connsiteY10" fmla="*/ 2455985 h 2467708"/>
                      <a:gd name="connsiteX11" fmla="*/ 1250462 w 2431618"/>
                      <a:gd name="connsiteY11" fmla="*/ 2414954 h 2467708"/>
                      <a:gd name="connsiteX12" fmla="*/ 789354 w 2431618"/>
                      <a:gd name="connsiteY12" fmla="*/ 2276231 h 2467708"/>
                      <a:gd name="connsiteX13" fmla="*/ 445477 w 2431618"/>
                      <a:gd name="connsiteY13" fmla="*/ 2102338 h 2467708"/>
                      <a:gd name="connsiteX14" fmla="*/ 166077 w 2431618"/>
                      <a:gd name="connsiteY14" fmla="*/ 1914769 h 2467708"/>
                      <a:gd name="connsiteX15" fmla="*/ 29308 w 2431618"/>
                      <a:gd name="connsiteY15" fmla="*/ 1764323 h 2467708"/>
                      <a:gd name="connsiteX16" fmla="*/ 0 w 2431618"/>
                      <a:gd name="connsiteY16" fmla="*/ 1686169 h 2467708"/>
                      <a:gd name="connsiteX17" fmla="*/ 17585 w 2431618"/>
                      <a:gd name="connsiteY17" fmla="*/ 1402861 h 2467708"/>
                      <a:gd name="connsiteX18" fmla="*/ 68385 w 2431618"/>
                      <a:gd name="connsiteY18" fmla="*/ 1064846 h 2467708"/>
                      <a:gd name="connsiteX19" fmla="*/ 156308 w 2431618"/>
                      <a:gd name="connsiteY19" fmla="*/ 728785 h 2467708"/>
                      <a:gd name="connsiteX20" fmla="*/ 268838 w 2431618"/>
                      <a:gd name="connsiteY20" fmla="*/ 501217 h 2467708"/>
                      <a:gd name="connsiteX21" fmla="*/ 423985 w 2431618"/>
                      <a:gd name="connsiteY21" fmla="*/ 279400 h 2467708"/>
                      <a:gd name="connsiteX22" fmla="*/ 607646 w 2431618"/>
                      <a:gd name="connsiteY22" fmla="*/ 105508 h 2467708"/>
                      <a:gd name="connsiteX23" fmla="*/ 754185 w 2431618"/>
                      <a:gd name="connsiteY23" fmla="*/ 0 h 2467708"/>
                      <a:gd name="connsiteX0" fmla="*/ 775014 w 2431618"/>
                      <a:gd name="connsiteY0" fmla="*/ 0 h 2463542"/>
                      <a:gd name="connsiteX1" fmla="*/ 1385277 w 2431618"/>
                      <a:gd name="connsiteY1" fmla="*/ 494065 h 2463542"/>
                      <a:gd name="connsiteX2" fmla="*/ 1846385 w 2431618"/>
                      <a:gd name="connsiteY2" fmla="*/ 1015742 h 2463542"/>
                      <a:gd name="connsiteX3" fmla="*/ 2266462 w 2431618"/>
                      <a:gd name="connsiteY3" fmla="*/ 1703495 h 2463542"/>
                      <a:gd name="connsiteX4" fmla="*/ 2379785 w 2431618"/>
                      <a:gd name="connsiteY4" fmla="*/ 1996572 h 2463542"/>
                      <a:gd name="connsiteX5" fmla="*/ 2411046 w 2431618"/>
                      <a:gd name="connsiteY5" fmla="*/ 2137249 h 2463542"/>
                      <a:gd name="connsiteX6" fmla="*/ 2431618 w 2431618"/>
                      <a:gd name="connsiteY6" fmla="*/ 2246167 h 2463542"/>
                      <a:gd name="connsiteX7" fmla="*/ 2325743 w 2431618"/>
                      <a:gd name="connsiteY7" fmla="*/ 2353968 h 2463542"/>
                      <a:gd name="connsiteX8" fmla="*/ 2178539 w 2431618"/>
                      <a:gd name="connsiteY8" fmla="*/ 2418603 h 2463542"/>
                      <a:gd name="connsiteX9" fmla="*/ 1867877 w 2431618"/>
                      <a:gd name="connsiteY9" fmla="*/ 2463542 h 2463542"/>
                      <a:gd name="connsiteX10" fmla="*/ 1561123 w 2431618"/>
                      <a:gd name="connsiteY10" fmla="*/ 2451819 h 2463542"/>
                      <a:gd name="connsiteX11" fmla="*/ 1250462 w 2431618"/>
                      <a:gd name="connsiteY11" fmla="*/ 2410788 h 2463542"/>
                      <a:gd name="connsiteX12" fmla="*/ 789354 w 2431618"/>
                      <a:gd name="connsiteY12" fmla="*/ 2272065 h 2463542"/>
                      <a:gd name="connsiteX13" fmla="*/ 445477 w 2431618"/>
                      <a:gd name="connsiteY13" fmla="*/ 2098172 h 2463542"/>
                      <a:gd name="connsiteX14" fmla="*/ 166077 w 2431618"/>
                      <a:gd name="connsiteY14" fmla="*/ 1910603 h 2463542"/>
                      <a:gd name="connsiteX15" fmla="*/ 29308 w 2431618"/>
                      <a:gd name="connsiteY15" fmla="*/ 1760157 h 2463542"/>
                      <a:gd name="connsiteX16" fmla="*/ 0 w 2431618"/>
                      <a:gd name="connsiteY16" fmla="*/ 1682003 h 2463542"/>
                      <a:gd name="connsiteX17" fmla="*/ 17585 w 2431618"/>
                      <a:gd name="connsiteY17" fmla="*/ 1398695 h 2463542"/>
                      <a:gd name="connsiteX18" fmla="*/ 68385 w 2431618"/>
                      <a:gd name="connsiteY18" fmla="*/ 1060680 h 2463542"/>
                      <a:gd name="connsiteX19" fmla="*/ 156308 w 2431618"/>
                      <a:gd name="connsiteY19" fmla="*/ 724619 h 2463542"/>
                      <a:gd name="connsiteX20" fmla="*/ 268838 w 2431618"/>
                      <a:gd name="connsiteY20" fmla="*/ 497051 h 2463542"/>
                      <a:gd name="connsiteX21" fmla="*/ 423985 w 2431618"/>
                      <a:gd name="connsiteY21" fmla="*/ 275234 h 2463542"/>
                      <a:gd name="connsiteX22" fmla="*/ 607646 w 2431618"/>
                      <a:gd name="connsiteY22" fmla="*/ 101342 h 2463542"/>
                      <a:gd name="connsiteX23" fmla="*/ 775014 w 2431618"/>
                      <a:gd name="connsiteY23" fmla="*/ 0 h 2463542"/>
                      <a:gd name="connsiteX0" fmla="*/ 775014 w 2431618"/>
                      <a:gd name="connsiteY0" fmla="*/ 0 h 2463542"/>
                      <a:gd name="connsiteX1" fmla="*/ 1036418 w 2431618"/>
                      <a:gd name="connsiteY1" fmla="*/ 193985 h 2463542"/>
                      <a:gd name="connsiteX2" fmla="*/ 1385277 w 2431618"/>
                      <a:gd name="connsiteY2" fmla="*/ 494065 h 2463542"/>
                      <a:gd name="connsiteX3" fmla="*/ 1846385 w 2431618"/>
                      <a:gd name="connsiteY3" fmla="*/ 1015742 h 2463542"/>
                      <a:gd name="connsiteX4" fmla="*/ 2266462 w 2431618"/>
                      <a:gd name="connsiteY4" fmla="*/ 1703495 h 2463542"/>
                      <a:gd name="connsiteX5" fmla="*/ 2379785 w 2431618"/>
                      <a:gd name="connsiteY5" fmla="*/ 1996572 h 2463542"/>
                      <a:gd name="connsiteX6" fmla="*/ 2411046 w 2431618"/>
                      <a:gd name="connsiteY6" fmla="*/ 2137249 h 2463542"/>
                      <a:gd name="connsiteX7" fmla="*/ 2431618 w 2431618"/>
                      <a:gd name="connsiteY7" fmla="*/ 2246167 h 2463542"/>
                      <a:gd name="connsiteX8" fmla="*/ 2325743 w 2431618"/>
                      <a:gd name="connsiteY8" fmla="*/ 2353968 h 2463542"/>
                      <a:gd name="connsiteX9" fmla="*/ 2178539 w 2431618"/>
                      <a:gd name="connsiteY9" fmla="*/ 2418603 h 2463542"/>
                      <a:gd name="connsiteX10" fmla="*/ 1867877 w 2431618"/>
                      <a:gd name="connsiteY10" fmla="*/ 2463542 h 2463542"/>
                      <a:gd name="connsiteX11" fmla="*/ 1561123 w 2431618"/>
                      <a:gd name="connsiteY11" fmla="*/ 2451819 h 2463542"/>
                      <a:gd name="connsiteX12" fmla="*/ 1250462 w 2431618"/>
                      <a:gd name="connsiteY12" fmla="*/ 2410788 h 2463542"/>
                      <a:gd name="connsiteX13" fmla="*/ 789354 w 2431618"/>
                      <a:gd name="connsiteY13" fmla="*/ 2272065 h 2463542"/>
                      <a:gd name="connsiteX14" fmla="*/ 445477 w 2431618"/>
                      <a:gd name="connsiteY14" fmla="*/ 2098172 h 2463542"/>
                      <a:gd name="connsiteX15" fmla="*/ 166077 w 2431618"/>
                      <a:gd name="connsiteY15" fmla="*/ 1910603 h 2463542"/>
                      <a:gd name="connsiteX16" fmla="*/ 29308 w 2431618"/>
                      <a:gd name="connsiteY16" fmla="*/ 1760157 h 2463542"/>
                      <a:gd name="connsiteX17" fmla="*/ 0 w 2431618"/>
                      <a:gd name="connsiteY17" fmla="*/ 1682003 h 2463542"/>
                      <a:gd name="connsiteX18" fmla="*/ 17585 w 2431618"/>
                      <a:gd name="connsiteY18" fmla="*/ 1398695 h 2463542"/>
                      <a:gd name="connsiteX19" fmla="*/ 68385 w 2431618"/>
                      <a:gd name="connsiteY19" fmla="*/ 1060680 h 2463542"/>
                      <a:gd name="connsiteX20" fmla="*/ 156308 w 2431618"/>
                      <a:gd name="connsiteY20" fmla="*/ 724619 h 2463542"/>
                      <a:gd name="connsiteX21" fmla="*/ 268838 w 2431618"/>
                      <a:gd name="connsiteY21" fmla="*/ 497051 h 2463542"/>
                      <a:gd name="connsiteX22" fmla="*/ 423985 w 2431618"/>
                      <a:gd name="connsiteY22" fmla="*/ 275234 h 2463542"/>
                      <a:gd name="connsiteX23" fmla="*/ 607646 w 2431618"/>
                      <a:gd name="connsiteY23" fmla="*/ 101342 h 2463542"/>
                      <a:gd name="connsiteX24" fmla="*/ 775014 w 2431618"/>
                      <a:gd name="connsiteY24" fmla="*/ 0 h 2463542"/>
                      <a:gd name="connsiteX0" fmla="*/ 775014 w 2431618"/>
                      <a:gd name="connsiteY0" fmla="*/ 0 h 2463542"/>
                      <a:gd name="connsiteX1" fmla="*/ 1036418 w 2431618"/>
                      <a:gd name="connsiteY1" fmla="*/ 193985 h 2463542"/>
                      <a:gd name="connsiteX2" fmla="*/ 1385277 w 2431618"/>
                      <a:gd name="connsiteY2" fmla="*/ 494065 h 2463542"/>
                      <a:gd name="connsiteX3" fmla="*/ 1846385 w 2431618"/>
                      <a:gd name="connsiteY3" fmla="*/ 1015742 h 2463542"/>
                      <a:gd name="connsiteX4" fmla="*/ 2266462 w 2431618"/>
                      <a:gd name="connsiteY4" fmla="*/ 1703495 h 2463542"/>
                      <a:gd name="connsiteX5" fmla="*/ 2379785 w 2431618"/>
                      <a:gd name="connsiteY5" fmla="*/ 1996572 h 2463542"/>
                      <a:gd name="connsiteX6" fmla="*/ 2411046 w 2431618"/>
                      <a:gd name="connsiteY6" fmla="*/ 2137249 h 2463542"/>
                      <a:gd name="connsiteX7" fmla="*/ 2431618 w 2431618"/>
                      <a:gd name="connsiteY7" fmla="*/ 2246167 h 2463542"/>
                      <a:gd name="connsiteX8" fmla="*/ 2289884 w 2431618"/>
                      <a:gd name="connsiteY8" fmla="*/ 2342762 h 2463542"/>
                      <a:gd name="connsiteX9" fmla="*/ 2178539 w 2431618"/>
                      <a:gd name="connsiteY9" fmla="*/ 2418603 h 2463542"/>
                      <a:gd name="connsiteX10" fmla="*/ 1867877 w 2431618"/>
                      <a:gd name="connsiteY10" fmla="*/ 2463542 h 2463542"/>
                      <a:gd name="connsiteX11" fmla="*/ 1561123 w 2431618"/>
                      <a:gd name="connsiteY11" fmla="*/ 2451819 h 2463542"/>
                      <a:gd name="connsiteX12" fmla="*/ 1250462 w 2431618"/>
                      <a:gd name="connsiteY12" fmla="*/ 2410788 h 2463542"/>
                      <a:gd name="connsiteX13" fmla="*/ 789354 w 2431618"/>
                      <a:gd name="connsiteY13" fmla="*/ 2272065 h 2463542"/>
                      <a:gd name="connsiteX14" fmla="*/ 445477 w 2431618"/>
                      <a:gd name="connsiteY14" fmla="*/ 2098172 h 2463542"/>
                      <a:gd name="connsiteX15" fmla="*/ 166077 w 2431618"/>
                      <a:gd name="connsiteY15" fmla="*/ 1910603 h 2463542"/>
                      <a:gd name="connsiteX16" fmla="*/ 29308 w 2431618"/>
                      <a:gd name="connsiteY16" fmla="*/ 1760157 h 2463542"/>
                      <a:gd name="connsiteX17" fmla="*/ 0 w 2431618"/>
                      <a:gd name="connsiteY17" fmla="*/ 1682003 h 2463542"/>
                      <a:gd name="connsiteX18" fmla="*/ 17585 w 2431618"/>
                      <a:gd name="connsiteY18" fmla="*/ 1398695 h 2463542"/>
                      <a:gd name="connsiteX19" fmla="*/ 68385 w 2431618"/>
                      <a:gd name="connsiteY19" fmla="*/ 1060680 h 2463542"/>
                      <a:gd name="connsiteX20" fmla="*/ 156308 w 2431618"/>
                      <a:gd name="connsiteY20" fmla="*/ 724619 h 2463542"/>
                      <a:gd name="connsiteX21" fmla="*/ 268838 w 2431618"/>
                      <a:gd name="connsiteY21" fmla="*/ 497051 h 2463542"/>
                      <a:gd name="connsiteX22" fmla="*/ 423985 w 2431618"/>
                      <a:gd name="connsiteY22" fmla="*/ 275234 h 2463542"/>
                      <a:gd name="connsiteX23" fmla="*/ 607646 w 2431618"/>
                      <a:gd name="connsiteY23" fmla="*/ 101342 h 2463542"/>
                      <a:gd name="connsiteX24" fmla="*/ 775014 w 2431618"/>
                      <a:gd name="connsiteY24" fmla="*/ 0 h 2463542"/>
                      <a:gd name="connsiteX0" fmla="*/ 775014 w 2431618"/>
                      <a:gd name="connsiteY0" fmla="*/ 0 h 2463542"/>
                      <a:gd name="connsiteX1" fmla="*/ 1036418 w 2431618"/>
                      <a:gd name="connsiteY1" fmla="*/ 193985 h 2463542"/>
                      <a:gd name="connsiteX2" fmla="*/ 1385277 w 2431618"/>
                      <a:gd name="connsiteY2" fmla="*/ 494065 h 2463542"/>
                      <a:gd name="connsiteX3" fmla="*/ 1846385 w 2431618"/>
                      <a:gd name="connsiteY3" fmla="*/ 1015742 h 2463542"/>
                      <a:gd name="connsiteX4" fmla="*/ 2266462 w 2431618"/>
                      <a:gd name="connsiteY4" fmla="*/ 1703495 h 2463542"/>
                      <a:gd name="connsiteX5" fmla="*/ 2379785 w 2431618"/>
                      <a:gd name="connsiteY5" fmla="*/ 1996572 h 2463542"/>
                      <a:gd name="connsiteX6" fmla="*/ 2411046 w 2431618"/>
                      <a:gd name="connsiteY6" fmla="*/ 2137249 h 2463542"/>
                      <a:gd name="connsiteX7" fmla="*/ 2431618 w 2431618"/>
                      <a:gd name="connsiteY7" fmla="*/ 2246167 h 2463542"/>
                      <a:gd name="connsiteX8" fmla="*/ 2289884 w 2431618"/>
                      <a:gd name="connsiteY8" fmla="*/ 2342762 h 2463542"/>
                      <a:gd name="connsiteX9" fmla="*/ 2091133 w 2431618"/>
                      <a:gd name="connsiteY9" fmla="*/ 2396192 h 2463542"/>
                      <a:gd name="connsiteX10" fmla="*/ 1867877 w 2431618"/>
                      <a:gd name="connsiteY10" fmla="*/ 2463542 h 2463542"/>
                      <a:gd name="connsiteX11" fmla="*/ 1561123 w 2431618"/>
                      <a:gd name="connsiteY11" fmla="*/ 2451819 h 2463542"/>
                      <a:gd name="connsiteX12" fmla="*/ 1250462 w 2431618"/>
                      <a:gd name="connsiteY12" fmla="*/ 2410788 h 2463542"/>
                      <a:gd name="connsiteX13" fmla="*/ 789354 w 2431618"/>
                      <a:gd name="connsiteY13" fmla="*/ 2272065 h 2463542"/>
                      <a:gd name="connsiteX14" fmla="*/ 445477 w 2431618"/>
                      <a:gd name="connsiteY14" fmla="*/ 2098172 h 2463542"/>
                      <a:gd name="connsiteX15" fmla="*/ 166077 w 2431618"/>
                      <a:gd name="connsiteY15" fmla="*/ 1910603 h 2463542"/>
                      <a:gd name="connsiteX16" fmla="*/ 29308 w 2431618"/>
                      <a:gd name="connsiteY16" fmla="*/ 1760157 h 2463542"/>
                      <a:gd name="connsiteX17" fmla="*/ 0 w 2431618"/>
                      <a:gd name="connsiteY17" fmla="*/ 1682003 h 2463542"/>
                      <a:gd name="connsiteX18" fmla="*/ 17585 w 2431618"/>
                      <a:gd name="connsiteY18" fmla="*/ 1398695 h 2463542"/>
                      <a:gd name="connsiteX19" fmla="*/ 68385 w 2431618"/>
                      <a:gd name="connsiteY19" fmla="*/ 1060680 h 2463542"/>
                      <a:gd name="connsiteX20" fmla="*/ 156308 w 2431618"/>
                      <a:gd name="connsiteY20" fmla="*/ 724619 h 2463542"/>
                      <a:gd name="connsiteX21" fmla="*/ 268838 w 2431618"/>
                      <a:gd name="connsiteY21" fmla="*/ 497051 h 2463542"/>
                      <a:gd name="connsiteX22" fmla="*/ 423985 w 2431618"/>
                      <a:gd name="connsiteY22" fmla="*/ 275234 h 2463542"/>
                      <a:gd name="connsiteX23" fmla="*/ 607646 w 2431618"/>
                      <a:gd name="connsiteY23" fmla="*/ 101342 h 2463542"/>
                      <a:gd name="connsiteX24" fmla="*/ 775014 w 2431618"/>
                      <a:gd name="connsiteY24" fmla="*/ 0 h 2463542"/>
                      <a:gd name="connsiteX0" fmla="*/ 775014 w 2431618"/>
                      <a:gd name="connsiteY0" fmla="*/ 0 h 2451819"/>
                      <a:gd name="connsiteX1" fmla="*/ 1036418 w 2431618"/>
                      <a:gd name="connsiteY1" fmla="*/ 193985 h 2451819"/>
                      <a:gd name="connsiteX2" fmla="*/ 1385277 w 2431618"/>
                      <a:gd name="connsiteY2" fmla="*/ 494065 h 2451819"/>
                      <a:gd name="connsiteX3" fmla="*/ 1846385 w 2431618"/>
                      <a:gd name="connsiteY3" fmla="*/ 1015742 h 2451819"/>
                      <a:gd name="connsiteX4" fmla="*/ 2266462 w 2431618"/>
                      <a:gd name="connsiteY4" fmla="*/ 1703495 h 2451819"/>
                      <a:gd name="connsiteX5" fmla="*/ 2379785 w 2431618"/>
                      <a:gd name="connsiteY5" fmla="*/ 1996572 h 2451819"/>
                      <a:gd name="connsiteX6" fmla="*/ 2411046 w 2431618"/>
                      <a:gd name="connsiteY6" fmla="*/ 2137249 h 2451819"/>
                      <a:gd name="connsiteX7" fmla="*/ 2431618 w 2431618"/>
                      <a:gd name="connsiteY7" fmla="*/ 2246167 h 2451819"/>
                      <a:gd name="connsiteX8" fmla="*/ 2289884 w 2431618"/>
                      <a:gd name="connsiteY8" fmla="*/ 2342762 h 2451819"/>
                      <a:gd name="connsiteX9" fmla="*/ 2091133 w 2431618"/>
                      <a:gd name="connsiteY9" fmla="*/ 2396192 h 2451819"/>
                      <a:gd name="connsiteX10" fmla="*/ 1816330 w 2431618"/>
                      <a:gd name="connsiteY10" fmla="*/ 2418719 h 2451819"/>
                      <a:gd name="connsiteX11" fmla="*/ 1561123 w 2431618"/>
                      <a:gd name="connsiteY11" fmla="*/ 2451819 h 2451819"/>
                      <a:gd name="connsiteX12" fmla="*/ 1250462 w 2431618"/>
                      <a:gd name="connsiteY12" fmla="*/ 2410788 h 2451819"/>
                      <a:gd name="connsiteX13" fmla="*/ 789354 w 2431618"/>
                      <a:gd name="connsiteY13" fmla="*/ 2272065 h 2451819"/>
                      <a:gd name="connsiteX14" fmla="*/ 445477 w 2431618"/>
                      <a:gd name="connsiteY14" fmla="*/ 2098172 h 2451819"/>
                      <a:gd name="connsiteX15" fmla="*/ 166077 w 2431618"/>
                      <a:gd name="connsiteY15" fmla="*/ 1910603 h 2451819"/>
                      <a:gd name="connsiteX16" fmla="*/ 29308 w 2431618"/>
                      <a:gd name="connsiteY16" fmla="*/ 1760157 h 2451819"/>
                      <a:gd name="connsiteX17" fmla="*/ 0 w 2431618"/>
                      <a:gd name="connsiteY17" fmla="*/ 1682003 h 2451819"/>
                      <a:gd name="connsiteX18" fmla="*/ 17585 w 2431618"/>
                      <a:gd name="connsiteY18" fmla="*/ 1398695 h 2451819"/>
                      <a:gd name="connsiteX19" fmla="*/ 68385 w 2431618"/>
                      <a:gd name="connsiteY19" fmla="*/ 1060680 h 2451819"/>
                      <a:gd name="connsiteX20" fmla="*/ 156308 w 2431618"/>
                      <a:gd name="connsiteY20" fmla="*/ 724619 h 2451819"/>
                      <a:gd name="connsiteX21" fmla="*/ 268838 w 2431618"/>
                      <a:gd name="connsiteY21" fmla="*/ 497051 h 2451819"/>
                      <a:gd name="connsiteX22" fmla="*/ 423985 w 2431618"/>
                      <a:gd name="connsiteY22" fmla="*/ 275234 h 2451819"/>
                      <a:gd name="connsiteX23" fmla="*/ 607646 w 2431618"/>
                      <a:gd name="connsiteY23" fmla="*/ 101342 h 2451819"/>
                      <a:gd name="connsiteX24" fmla="*/ 775014 w 2431618"/>
                      <a:gd name="connsiteY24" fmla="*/ 0 h 2451819"/>
                      <a:gd name="connsiteX0" fmla="*/ 775014 w 2431618"/>
                      <a:gd name="connsiteY0" fmla="*/ 0 h 2418719"/>
                      <a:gd name="connsiteX1" fmla="*/ 1036418 w 2431618"/>
                      <a:gd name="connsiteY1" fmla="*/ 193985 h 2418719"/>
                      <a:gd name="connsiteX2" fmla="*/ 1385277 w 2431618"/>
                      <a:gd name="connsiteY2" fmla="*/ 494065 h 2418719"/>
                      <a:gd name="connsiteX3" fmla="*/ 1846385 w 2431618"/>
                      <a:gd name="connsiteY3" fmla="*/ 1015742 h 2418719"/>
                      <a:gd name="connsiteX4" fmla="*/ 2266462 w 2431618"/>
                      <a:gd name="connsiteY4" fmla="*/ 1703495 h 2418719"/>
                      <a:gd name="connsiteX5" fmla="*/ 2379785 w 2431618"/>
                      <a:gd name="connsiteY5" fmla="*/ 1996572 h 2418719"/>
                      <a:gd name="connsiteX6" fmla="*/ 2411046 w 2431618"/>
                      <a:gd name="connsiteY6" fmla="*/ 2137249 h 2418719"/>
                      <a:gd name="connsiteX7" fmla="*/ 2431618 w 2431618"/>
                      <a:gd name="connsiteY7" fmla="*/ 2246167 h 2418719"/>
                      <a:gd name="connsiteX8" fmla="*/ 2289884 w 2431618"/>
                      <a:gd name="connsiteY8" fmla="*/ 2342762 h 2418719"/>
                      <a:gd name="connsiteX9" fmla="*/ 2091133 w 2431618"/>
                      <a:gd name="connsiteY9" fmla="*/ 2396192 h 2418719"/>
                      <a:gd name="connsiteX10" fmla="*/ 1816330 w 2431618"/>
                      <a:gd name="connsiteY10" fmla="*/ 2418719 h 2418719"/>
                      <a:gd name="connsiteX11" fmla="*/ 1493888 w 2431618"/>
                      <a:gd name="connsiteY11" fmla="*/ 2406995 h 2418719"/>
                      <a:gd name="connsiteX12" fmla="*/ 1250462 w 2431618"/>
                      <a:gd name="connsiteY12" fmla="*/ 2410788 h 2418719"/>
                      <a:gd name="connsiteX13" fmla="*/ 789354 w 2431618"/>
                      <a:gd name="connsiteY13" fmla="*/ 2272065 h 2418719"/>
                      <a:gd name="connsiteX14" fmla="*/ 445477 w 2431618"/>
                      <a:gd name="connsiteY14" fmla="*/ 2098172 h 2418719"/>
                      <a:gd name="connsiteX15" fmla="*/ 166077 w 2431618"/>
                      <a:gd name="connsiteY15" fmla="*/ 1910603 h 2418719"/>
                      <a:gd name="connsiteX16" fmla="*/ 29308 w 2431618"/>
                      <a:gd name="connsiteY16" fmla="*/ 1760157 h 2418719"/>
                      <a:gd name="connsiteX17" fmla="*/ 0 w 2431618"/>
                      <a:gd name="connsiteY17" fmla="*/ 1682003 h 2418719"/>
                      <a:gd name="connsiteX18" fmla="*/ 17585 w 2431618"/>
                      <a:gd name="connsiteY18" fmla="*/ 1398695 h 2418719"/>
                      <a:gd name="connsiteX19" fmla="*/ 68385 w 2431618"/>
                      <a:gd name="connsiteY19" fmla="*/ 1060680 h 2418719"/>
                      <a:gd name="connsiteX20" fmla="*/ 156308 w 2431618"/>
                      <a:gd name="connsiteY20" fmla="*/ 724619 h 2418719"/>
                      <a:gd name="connsiteX21" fmla="*/ 268838 w 2431618"/>
                      <a:gd name="connsiteY21" fmla="*/ 497051 h 2418719"/>
                      <a:gd name="connsiteX22" fmla="*/ 423985 w 2431618"/>
                      <a:gd name="connsiteY22" fmla="*/ 275234 h 2418719"/>
                      <a:gd name="connsiteX23" fmla="*/ 607646 w 2431618"/>
                      <a:gd name="connsiteY23" fmla="*/ 101342 h 2418719"/>
                      <a:gd name="connsiteX24" fmla="*/ 775014 w 2431618"/>
                      <a:gd name="connsiteY24" fmla="*/ 0 h 2418719"/>
                      <a:gd name="connsiteX0" fmla="*/ 775014 w 2431618"/>
                      <a:gd name="connsiteY0" fmla="*/ 0 h 2418719"/>
                      <a:gd name="connsiteX1" fmla="*/ 1036418 w 2431618"/>
                      <a:gd name="connsiteY1" fmla="*/ 193985 h 2418719"/>
                      <a:gd name="connsiteX2" fmla="*/ 1385277 w 2431618"/>
                      <a:gd name="connsiteY2" fmla="*/ 494065 h 2418719"/>
                      <a:gd name="connsiteX3" fmla="*/ 1846385 w 2431618"/>
                      <a:gd name="connsiteY3" fmla="*/ 1015742 h 2418719"/>
                      <a:gd name="connsiteX4" fmla="*/ 2266462 w 2431618"/>
                      <a:gd name="connsiteY4" fmla="*/ 1703495 h 2418719"/>
                      <a:gd name="connsiteX5" fmla="*/ 2379785 w 2431618"/>
                      <a:gd name="connsiteY5" fmla="*/ 1996572 h 2418719"/>
                      <a:gd name="connsiteX6" fmla="*/ 2411046 w 2431618"/>
                      <a:gd name="connsiteY6" fmla="*/ 2137249 h 2418719"/>
                      <a:gd name="connsiteX7" fmla="*/ 2431618 w 2431618"/>
                      <a:gd name="connsiteY7" fmla="*/ 2246167 h 2418719"/>
                      <a:gd name="connsiteX8" fmla="*/ 2289884 w 2431618"/>
                      <a:gd name="connsiteY8" fmla="*/ 2342762 h 2418719"/>
                      <a:gd name="connsiteX9" fmla="*/ 2091133 w 2431618"/>
                      <a:gd name="connsiteY9" fmla="*/ 2396192 h 2418719"/>
                      <a:gd name="connsiteX10" fmla="*/ 1816330 w 2431618"/>
                      <a:gd name="connsiteY10" fmla="*/ 2418719 h 2418719"/>
                      <a:gd name="connsiteX11" fmla="*/ 1493888 w 2431618"/>
                      <a:gd name="connsiteY11" fmla="*/ 2406995 h 2418719"/>
                      <a:gd name="connsiteX12" fmla="*/ 1192191 w 2431618"/>
                      <a:gd name="connsiteY12" fmla="*/ 2359241 h 2418719"/>
                      <a:gd name="connsiteX13" fmla="*/ 789354 w 2431618"/>
                      <a:gd name="connsiteY13" fmla="*/ 2272065 h 2418719"/>
                      <a:gd name="connsiteX14" fmla="*/ 445477 w 2431618"/>
                      <a:gd name="connsiteY14" fmla="*/ 2098172 h 2418719"/>
                      <a:gd name="connsiteX15" fmla="*/ 166077 w 2431618"/>
                      <a:gd name="connsiteY15" fmla="*/ 1910603 h 2418719"/>
                      <a:gd name="connsiteX16" fmla="*/ 29308 w 2431618"/>
                      <a:gd name="connsiteY16" fmla="*/ 1760157 h 2418719"/>
                      <a:gd name="connsiteX17" fmla="*/ 0 w 2431618"/>
                      <a:gd name="connsiteY17" fmla="*/ 1682003 h 2418719"/>
                      <a:gd name="connsiteX18" fmla="*/ 17585 w 2431618"/>
                      <a:gd name="connsiteY18" fmla="*/ 1398695 h 2418719"/>
                      <a:gd name="connsiteX19" fmla="*/ 68385 w 2431618"/>
                      <a:gd name="connsiteY19" fmla="*/ 1060680 h 2418719"/>
                      <a:gd name="connsiteX20" fmla="*/ 156308 w 2431618"/>
                      <a:gd name="connsiteY20" fmla="*/ 724619 h 2418719"/>
                      <a:gd name="connsiteX21" fmla="*/ 268838 w 2431618"/>
                      <a:gd name="connsiteY21" fmla="*/ 497051 h 2418719"/>
                      <a:gd name="connsiteX22" fmla="*/ 423985 w 2431618"/>
                      <a:gd name="connsiteY22" fmla="*/ 275234 h 2418719"/>
                      <a:gd name="connsiteX23" fmla="*/ 607646 w 2431618"/>
                      <a:gd name="connsiteY23" fmla="*/ 101342 h 2418719"/>
                      <a:gd name="connsiteX24" fmla="*/ 775014 w 2431618"/>
                      <a:gd name="connsiteY24" fmla="*/ 0 h 2418719"/>
                      <a:gd name="connsiteX0" fmla="*/ 775014 w 2431618"/>
                      <a:gd name="connsiteY0" fmla="*/ 0 h 2418719"/>
                      <a:gd name="connsiteX1" fmla="*/ 1036418 w 2431618"/>
                      <a:gd name="connsiteY1" fmla="*/ 193985 h 2418719"/>
                      <a:gd name="connsiteX2" fmla="*/ 1385277 w 2431618"/>
                      <a:gd name="connsiteY2" fmla="*/ 494065 h 2418719"/>
                      <a:gd name="connsiteX3" fmla="*/ 1846385 w 2431618"/>
                      <a:gd name="connsiteY3" fmla="*/ 1015742 h 2418719"/>
                      <a:gd name="connsiteX4" fmla="*/ 2266462 w 2431618"/>
                      <a:gd name="connsiteY4" fmla="*/ 1703495 h 2418719"/>
                      <a:gd name="connsiteX5" fmla="*/ 2379785 w 2431618"/>
                      <a:gd name="connsiteY5" fmla="*/ 1996572 h 2418719"/>
                      <a:gd name="connsiteX6" fmla="*/ 2411046 w 2431618"/>
                      <a:gd name="connsiteY6" fmla="*/ 2137249 h 2418719"/>
                      <a:gd name="connsiteX7" fmla="*/ 2431618 w 2431618"/>
                      <a:gd name="connsiteY7" fmla="*/ 2246167 h 2418719"/>
                      <a:gd name="connsiteX8" fmla="*/ 2289884 w 2431618"/>
                      <a:gd name="connsiteY8" fmla="*/ 2342762 h 2418719"/>
                      <a:gd name="connsiteX9" fmla="*/ 2091133 w 2431618"/>
                      <a:gd name="connsiteY9" fmla="*/ 2396192 h 2418719"/>
                      <a:gd name="connsiteX10" fmla="*/ 1816330 w 2431618"/>
                      <a:gd name="connsiteY10" fmla="*/ 2418719 h 2418719"/>
                      <a:gd name="connsiteX11" fmla="*/ 1493888 w 2431618"/>
                      <a:gd name="connsiteY11" fmla="*/ 2406995 h 2418719"/>
                      <a:gd name="connsiteX12" fmla="*/ 1192191 w 2431618"/>
                      <a:gd name="connsiteY12" fmla="*/ 2359241 h 2418719"/>
                      <a:gd name="connsiteX13" fmla="*/ 789354 w 2431618"/>
                      <a:gd name="connsiteY13" fmla="*/ 2249653 h 2418719"/>
                      <a:gd name="connsiteX14" fmla="*/ 445477 w 2431618"/>
                      <a:gd name="connsiteY14" fmla="*/ 2098172 h 2418719"/>
                      <a:gd name="connsiteX15" fmla="*/ 166077 w 2431618"/>
                      <a:gd name="connsiteY15" fmla="*/ 1910603 h 2418719"/>
                      <a:gd name="connsiteX16" fmla="*/ 29308 w 2431618"/>
                      <a:gd name="connsiteY16" fmla="*/ 1760157 h 2418719"/>
                      <a:gd name="connsiteX17" fmla="*/ 0 w 2431618"/>
                      <a:gd name="connsiteY17" fmla="*/ 1682003 h 2418719"/>
                      <a:gd name="connsiteX18" fmla="*/ 17585 w 2431618"/>
                      <a:gd name="connsiteY18" fmla="*/ 1398695 h 2418719"/>
                      <a:gd name="connsiteX19" fmla="*/ 68385 w 2431618"/>
                      <a:gd name="connsiteY19" fmla="*/ 1060680 h 2418719"/>
                      <a:gd name="connsiteX20" fmla="*/ 156308 w 2431618"/>
                      <a:gd name="connsiteY20" fmla="*/ 724619 h 2418719"/>
                      <a:gd name="connsiteX21" fmla="*/ 268838 w 2431618"/>
                      <a:gd name="connsiteY21" fmla="*/ 497051 h 2418719"/>
                      <a:gd name="connsiteX22" fmla="*/ 423985 w 2431618"/>
                      <a:gd name="connsiteY22" fmla="*/ 275234 h 2418719"/>
                      <a:gd name="connsiteX23" fmla="*/ 607646 w 2431618"/>
                      <a:gd name="connsiteY23" fmla="*/ 101342 h 2418719"/>
                      <a:gd name="connsiteX24" fmla="*/ 775014 w 2431618"/>
                      <a:gd name="connsiteY24" fmla="*/ 0 h 2418719"/>
                      <a:gd name="connsiteX0" fmla="*/ 775014 w 2424894"/>
                      <a:gd name="connsiteY0" fmla="*/ 0 h 2418719"/>
                      <a:gd name="connsiteX1" fmla="*/ 1036418 w 2424894"/>
                      <a:gd name="connsiteY1" fmla="*/ 193985 h 2418719"/>
                      <a:gd name="connsiteX2" fmla="*/ 1385277 w 2424894"/>
                      <a:gd name="connsiteY2" fmla="*/ 494065 h 2418719"/>
                      <a:gd name="connsiteX3" fmla="*/ 1846385 w 2424894"/>
                      <a:gd name="connsiteY3" fmla="*/ 1015742 h 2418719"/>
                      <a:gd name="connsiteX4" fmla="*/ 2266462 w 2424894"/>
                      <a:gd name="connsiteY4" fmla="*/ 1703495 h 2418719"/>
                      <a:gd name="connsiteX5" fmla="*/ 2379785 w 2424894"/>
                      <a:gd name="connsiteY5" fmla="*/ 1996572 h 2418719"/>
                      <a:gd name="connsiteX6" fmla="*/ 2411046 w 2424894"/>
                      <a:gd name="connsiteY6" fmla="*/ 2137249 h 2418719"/>
                      <a:gd name="connsiteX7" fmla="*/ 2424894 w 2424894"/>
                      <a:gd name="connsiteY7" fmla="*/ 2243926 h 2418719"/>
                      <a:gd name="connsiteX8" fmla="*/ 2289884 w 2424894"/>
                      <a:gd name="connsiteY8" fmla="*/ 2342762 h 2418719"/>
                      <a:gd name="connsiteX9" fmla="*/ 2091133 w 2424894"/>
                      <a:gd name="connsiteY9" fmla="*/ 2396192 h 2418719"/>
                      <a:gd name="connsiteX10" fmla="*/ 1816330 w 2424894"/>
                      <a:gd name="connsiteY10" fmla="*/ 2418719 h 2418719"/>
                      <a:gd name="connsiteX11" fmla="*/ 1493888 w 2424894"/>
                      <a:gd name="connsiteY11" fmla="*/ 2406995 h 2418719"/>
                      <a:gd name="connsiteX12" fmla="*/ 1192191 w 2424894"/>
                      <a:gd name="connsiteY12" fmla="*/ 2359241 h 2418719"/>
                      <a:gd name="connsiteX13" fmla="*/ 789354 w 2424894"/>
                      <a:gd name="connsiteY13" fmla="*/ 2249653 h 2418719"/>
                      <a:gd name="connsiteX14" fmla="*/ 445477 w 2424894"/>
                      <a:gd name="connsiteY14" fmla="*/ 2098172 h 2418719"/>
                      <a:gd name="connsiteX15" fmla="*/ 166077 w 2424894"/>
                      <a:gd name="connsiteY15" fmla="*/ 1910603 h 2418719"/>
                      <a:gd name="connsiteX16" fmla="*/ 29308 w 2424894"/>
                      <a:gd name="connsiteY16" fmla="*/ 1760157 h 2418719"/>
                      <a:gd name="connsiteX17" fmla="*/ 0 w 2424894"/>
                      <a:gd name="connsiteY17" fmla="*/ 1682003 h 2418719"/>
                      <a:gd name="connsiteX18" fmla="*/ 17585 w 2424894"/>
                      <a:gd name="connsiteY18" fmla="*/ 1398695 h 2418719"/>
                      <a:gd name="connsiteX19" fmla="*/ 68385 w 2424894"/>
                      <a:gd name="connsiteY19" fmla="*/ 1060680 h 2418719"/>
                      <a:gd name="connsiteX20" fmla="*/ 156308 w 2424894"/>
                      <a:gd name="connsiteY20" fmla="*/ 724619 h 2418719"/>
                      <a:gd name="connsiteX21" fmla="*/ 268838 w 2424894"/>
                      <a:gd name="connsiteY21" fmla="*/ 497051 h 2418719"/>
                      <a:gd name="connsiteX22" fmla="*/ 423985 w 2424894"/>
                      <a:gd name="connsiteY22" fmla="*/ 275234 h 2418719"/>
                      <a:gd name="connsiteX23" fmla="*/ 607646 w 2424894"/>
                      <a:gd name="connsiteY23" fmla="*/ 101342 h 2418719"/>
                      <a:gd name="connsiteX24" fmla="*/ 775014 w 2424894"/>
                      <a:gd name="connsiteY24" fmla="*/ 0 h 2418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2424894" h="2418719">
                        <a:moveTo>
                          <a:pt x="775014" y="0"/>
                        </a:moveTo>
                        <a:cubicBezTo>
                          <a:pt x="855900" y="61884"/>
                          <a:pt x="955532" y="132101"/>
                          <a:pt x="1036418" y="193985"/>
                        </a:cubicBezTo>
                        <a:lnTo>
                          <a:pt x="1385277" y="494065"/>
                        </a:lnTo>
                        <a:lnTo>
                          <a:pt x="1846385" y="1015742"/>
                        </a:lnTo>
                        <a:lnTo>
                          <a:pt x="2266462" y="1703495"/>
                        </a:lnTo>
                        <a:lnTo>
                          <a:pt x="2379785" y="1996572"/>
                        </a:lnTo>
                        <a:lnTo>
                          <a:pt x="2411046" y="2137249"/>
                        </a:lnTo>
                        <a:lnTo>
                          <a:pt x="2424894" y="2243926"/>
                        </a:lnTo>
                        <a:cubicBezTo>
                          <a:pt x="2377105" y="2273611"/>
                          <a:pt x="2337673" y="2313077"/>
                          <a:pt x="2289884" y="2342762"/>
                        </a:cubicBezTo>
                        <a:lnTo>
                          <a:pt x="2091133" y="2396192"/>
                        </a:lnTo>
                        <a:lnTo>
                          <a:pt x="1816330" y="2418719"/>
                        </a:lnTo>
                        <a:lnTo>
                          <a:pt x="1493888" y="2406995"/>
                        </a:lnTo>
                        <a:lnTo>
                          <a:pt x="1192191" y="2359241"/>
                        </a:lnTo>
                        <a:lnTo>
                          <a:pt x="789354" y="2249653"/>
                        </a:lnTo>
                        <a:lnTo>
                          <a:pt x="445477" y="2098172"/>
                        </a:lnTo>
                        <a:lnTo>
                          <a:pt x="166077" y="1910603"/>
                        </a:lnTo>
                        <a:lnTo>
                          <a:pt x="29308" y="1760157"/>
                        </a:lnTo>
                        <a:lnTo>
                          <a:pt x="0" y="1682003"/>
                        </a:lnTo>
                        <a:lnTo>
                          <a:pt x="17585" y="1398695"/>
                        </a:lnTo>
                        <a:lnTo>
                          <a:pt x="68385" y="1060680"/>
                        </a:lnTo>
                        <a:lnTo>
                          <a:pt x="156308" y="724619"/>
                        </a:lnTo>
                        <a:lnTo>
                          <a:pt x="268838" y="497051"/>
                        </a:lnTo>
                        <a:lnTo>
                          <a:pt x="423985" y="275234"/>
                        </a:lnTo>
                        <a:lnTo>
                          <a:pt x="607646" y="101342"/>
                        </a:lnTo>
                        <a:lnTo>
                          <a:pt x="775014" y="0"/>
                        </a:lnTo>
                        <a:close/>
                      </a:path>
                    </a:pathLst>
                  </a:custGeom>
                  <a:solidFill>
                    <a:srgbClr val="00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8" name="Forma libre 17"/>
                  <p:cNvSpPr/>
                  <p:nvPr/>
                </p:nvSpPr>
                <p:spPr>
                  <a:xfrm>
                    <a:off x="4214221" y="2756244"/>
                    <a:ext cx="1906581" cy="1914170"/>
                  </a:xfrm>
                  <a:custGeom>
                    <a:avLst/>
                    <a:gdLst>
                      <a:gd name="connsiteX0" fmla="*/ 781603 w 1906581"/>
                      <a:gd name="connsiteY0" fmla="*/ 0 h 1914170"/>
                      <a:gd name="connsiteX1" fmla="*/ 1037711 w 1906581"/>
                      <a:gd name="connsiteY1" fmla="*/ 184019 h 1914170"/>
                      <a:gd name="connsiteX2" fmla="*/ 1212244 w 1906581"/>
                      <a:gd name="connsiteY2" fmla="*/ 354757 h 1914170"/>
                      <a:gd name="connsiteX3" fmla="*/ 1373497 w 1906581"/>
                      <a:gd name="connsiteY3" fmla="*/ 525496 h 1914170"/>
                      <a:gd name="connsiteX4" fmla="*/ 1487323 w 1906581"/>
                      <a:gd name="connsiteY4" fmla="*/ 698132 h 1914170"/>
                      <a:gd name="connsiteX5" fmla="*/ 1701694 w 1906581"/>
                      <a:gd name="connsiteY5" fmla="*/ 1041506 h 1914170"/>
                      <a:gd name="connsiteX6" fmla="*/ 1768093 w 1906581"/>
                      <a:gd name="connsiteY6" fmla="*/ 1193273 h 1914170"/>
                      <a:gd name="connsiteX7" fmla="*/ 1777578 w 1906581"/>
                      <a:gd name="connsiteY7" fmla="*/ 1231215 h 1914170"/>
                      <a:gd name="connsiteX8" fmla="*/ 1857256 w 1906581"/>
                      <a:gd name="connsiteY8" fmla="*/ 1432307 h 1914170"/>
                      <a:gd name="connsiteX9" fmla="*/ 1900889 w 1906581"/>
                      <a:gd name="connsiteY9" fmla="*/ 1622017 h 1914170"/>
                      <a:gd name="connsiteX10" fmla="*/ 1906581 w 1906581"/>
                      <a:gd name="connsiteY10" fmla="*/ 1754814 h 1914170"/>
                      <a:gd name="connsiteX11" fmla="*/ 1697900 w 1906581"/>
                      <a:gd name="connsiteY11" fmla="*/ 1851566 h 1914170"/>
                      <a:gd name="connsiteX12" fmla="*/ 1487323 w 1906581"/>
                      <a:gd name="connsiteY12" fmla="*/ 1902787 h 1914170"/>
                      <a:gd name="connsiteX13" fmla="*/ 1206552 w 1906581"/>
                      <a:gd name="connsiteY13" fmla="*/ 1914170 h 1914170"/>
                      <a:gd name="connsiteX14" fmla="*/ 878355 w 1906581"/>
                      <a:gd name="connsiteY14" fmla="*/ 1874331 h 1914170"/>
                      <a:gd name="connsiteX15" fmla="*/ 783500 w 1906581"/>
                      <a:gd name="connsiteY15" fmla="*/ 1857257 h 1914170"/>
                      <a:gd name="connsiteX16" fmla="*/ 459097 w 1906581"/>
                      <a:gd name="connsiteY16" fmla="*/ 1781373 h 1914170"/>
                      <a:gd name="connsiteX17" fmla="*/ 195401 w 1906581"/>
                      <a:gd name="connsiteY17" fmla="*/ 1690312 h 1914170"/>
                      <a:gd name="connsiteX18" fmla="*/ 34148 w 1906581"/>
                      <a:gd name="connsiteY18" fmla="*/ 1595458 h 1914170"/>
                      <a:gd name="connsiteX19" fmla="*/ 0 w 1906581"/>
                      <a:gd name="connsiteY19" fmla="*/ 1551825 h 1914170"/>
                      <a:gd name="connsiteX20" fmla="*/ 24662 w 1906581"/>
                      <a:gd name="connsiteY20" fmla="*/ 1367806 h 1914170"/>
                      <a:gd name="connsiteX21" fmla="*/ 49324 w 1906581"/>
                      <a:gd name="connsiteY21" fmla="*/ 1155332 h 1914170"/>
                      <a:gd name="connsiteX22" fmla="*/ 100546 w 1906581"/>
                      <a:gd name="connsiteY22" fmla="*/ 925783 h 1914170"/>
                      <a:gd name="connsiteX23" fmla="*/ 174533 w 1906581"/>
                      <a:gd name="connsiteY23" fmla="*/ 696234 h 1914170"/>
                      <a:gd name="connsiteX24" fmla="*/ 229548 w 1906581"/>
                      <a:gd name="connsiteY24" fmla="*/ 567232 h 1914170"/>
                      <a:gd name="connsiteX25" fmla="*/ 330094 w 1906581"/>
                      <a:gd name="connsiteY25" fmla="*/ 419259 h 1914170"/>
                      <a:gd name="connsiteX26" fmla="*/ 445817 w 1906581"/>
                      <a:gd name="connsiteY26" fmla="*/ 295947 h 1914170"/>
                      <a:gd name="connsiteX27" fmla="*/ 643115 w 1906581"/>
                      <a:gd name="connsiteY27" fmla="*/ 96752 h 1914170"/>
                      <a:gd name="connsiteX28" fmla="*/ 781603 w 1906581"/>
                      <a:gd name="connsiteY28" fmla="*/ 0 h 19141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06581" h="1914170">
                        <a:moveTo>
                          <a:pt x="781603" y="0"/>
                        </a:moveTo>
                        <a:lnTo>
                          <a:pt x="1037711" y="184019"/>
                        </a:lnTo>
                        <a:lnTo>
                          <a:pt x="1212244" y="354757"/>
                        </a:lnTo>
                        <a:lnTo>
                          <a:pt x="1373497" y="525496"/>
                        </a:lnTo>
                        <a:lnTo>
                          <a:pt x="1487323" y="698132"/>
                        </a:lnTo>
                        <a:lnTo>
                          <a:pt x="1701694" y="1041506"/>
                        </a:lnTo>
                        <a:lnTo>
                          <a:pt x="1768093" y="1193273"/>
                        </a:lnTo>
                        <a:lnTo>
                          <a:pt x="1777578" y="1231215"/>
                        </a:lnTo>
                        <a:lnTo>
                          <a:pt x="1857256" y="1432307"/>
                        </a:lnTo>
                        <a:lnTo>
                          <a:pt x="1900889" y="1622017"/>
                        </a:lnTo>
                        <a:lnTo>
                          <a:pt x="1906581" y="1754814"/>
                        </a:lnTo>
                        <a:lnTo>
                          <a:pt x="1697900" y="1851566"/>
                        </a:lnTo>
                        <a:lnTo>
                          <a:pt x="1487323" y="1902787"/>
                        </a:lnTo>
                        <a:lnTo>
                          <a:pt x="1206552" y="1914170"/>
                        </a:lnTo>
                        <a:lnTo>
                          <a:pt x="878355" y="1874331"/>
                        </a:lnTo>
                        <a:lnTo>
                          <a:pt x="783500" y="1857257"/>
                        </a:lnTo>
                        <a:lnTo>
                          <a:pt x="459097" y="1781373"/>
                        </a:lnTo>
                        <a:lnTo>
                          <a:pt x="195401" y="1690312"/>
                        </a:lnTo>
                        <a:lnTo>
                          <a:pt x="34148" y="1595458"/>
                        </a:lnTo>
                        <a:lnTo>
                          <a:pt x="0" y="1551825"/>
                        </a:lnTo>
                        <a:lnTo>
                          <a:pt x="24662" y="1367806"/>
                        </a:lnTo>
                        <a:lnTo>
                          <a:pt x="49324" y="1155332"/>
                        </a:lnTo>
                        <a:lnTo>
                          <a:pt x="100546" y="925783"/>
                        </a:lnTo>
                        <a:lnTo>
                          <a:pt x="174533" y="696234"/>
                        </a:lnTo>
                        <a:lnTo>
                          <a:pt x="229548" y="567232"/>
                        </a:lnTo>
                        <a:lnTo>
                          <a:pt x="330094" y="419259"/>
                        </a:lnTo>
                        <a:lnTo>
                          <a:pt x="445817" y="295947"/>
                        </a:lnTo>
                        <a:lnTo>
                          <a:pt x="643115" y="96752"/>
                        </a:lnTo>
                        <a:lnTo>
                          <a:pt x="781603" y="0"/>
                        </a:lnTo>
                        <a:close/>
                      </a:path>
                    </a:pathLst>
                  </a:custGeom>
                  <a:solidFill>
                    <a:srgbClr val="00FF00">
                      <a:alpha val="65098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9" name="Forma libre 18"/>
                  <p:cNvSpPr/>
                  <p:nvPr/>
                </p:nvSpPr>
                <p:spPr>
                  <a:xfrm>
                    <a:off x="4182154" y="3032467"/>
                    <a:ext cx="1570638" cy="1410412"/>
                  </a:xfrm>
                  <a:custGeom>
                    <a:avLst/>
                    <a:gdLst>
                      <a:gd name="connsiteX0" fmla="*/ 789940 w 1522730"/>
                      <a:gd name="connsiteY0" fmla="*/ 0 h 1408430"/>
                      <a:gd name="connsiteX1" fmla="*/ 930910 w 1522730"/>
                      <a:gd name="connsiteY1" fmla="*/ 96520 h 1408430"/>
                      <a:gd name="connsiteX2" fmla="*/ 1050290 w 1522730"/>
                      <a:gd name="connsiteY2" fmla="*/ 217170 h 1408430"/>
                      <a:gd name="connsiteX3" fmla="*/ 1148080 w 1522730"/>
                      <a:gd name="connsiteY3" fmla="*/ 323850 h 1408430"/>
                      <a:gd name="connsiteX4" fmla="*/ 1259840 w 1522730"/>
                      <a:gd name="connsiteY4" fmla="*/ 478790 h 1408430"/>
                      <a:gd name="connsiteX5" fmla="*/ 1389380 w 1522730"/>
                      <a:gd name="connsiteY5" fmla="*/ 701040 h 1408430"/>
                      <a:gd name="connsiteX6" fmla="*/ 1464310 w 1522730"/>
                      <a:gd name="connsiteY6" fmla="*/ 886460 h 1408430"/>
                      <a:gd name="connsiteX7" fmla="*/ 1503680 w 1522730"/>
                      <a:gd name="connsiteY7" fmla="*/ 1080770 h 1408430"/>
                      <a:gd name="connsiteX8" fmla="*/ 1522730 w 1522730"/>
                      <a:gd name="connsiteY8" fmla="*/ 1273810 h 1408430"/>
                      <a:gd name="connsiteX9" fmla="*/ 1417320 w 1522730"/>
                      <a:gd name="connsiteY9" fmla="*/ 1327150 h 1408430"/>
                      <a:gd name="connsiteX10" fmla="*/ 1309370 w 1522730"/>
                      <a:gd name="connsiteY10" fmla="*/ 1363980 h 1408430"/>
                      <a:gd name="connsiteX11" fmla="*/ 1145540 w 1522730"/>
                      <a:gd name="connsiteY11" fmla="*/ 1402080 h 1408430"/>
                      <a:gd name="connsiteX12" fmla="*/ 690880 w 1522730"/>
                      <a:gd name="connsiteY12" fmla="*/ 1408430 h 1408430"/>
                      <a:gd name="connsiteX13" fmla="*/ 561340 w 1522730"/>
                      <a:gd name="connsiteY13" fmla="*/ 1400810 h 1408430"/>
                      <a:gd name="connsiteX14" fmla="*/ 375920 w 1522730"/>
                      <a:gd name="connsiteY14" fmla="*/ 1384300 h 1408430"/>
                      <a:gd name="connsiteX15" fmla="*/ 195580 w 1522730"/>
                      <a:gd name="connsiteY15" fmla="*/ 1369060 h 1408430"/>
                      <a:gd name="connsiteX16" fmla="*/ 95250 w 1522730"/>
                      <a:gd name="connsiteY16" fmla="*/ 1348740 h 1408430"/>
                      <a:gd name="connsiteX17" fmla="*/ 0 w 1522730"/>
                      <a:gd name="connsiteY17" fmla="*/ 1325880 h 1408430"/>
                      <a:gd name="connsiteX18" fmla="*/ 30480 w 1522730"/>
                      <a:gd name="connsiteY18" fmla="*/ 1155700 h 1408430"/>
                      <a:gd name="connsiteX19" fmla="*/ 93980 w 1522730"/>
                      <a:gd name="connsiteY19" fmla="*/ 864870 h 1408430"/>
                      <a:gd name="connsiteX20" fmla="*/ 128270 w 1522730"/>
                      <a:gd name="connsiteY20" fmla="*/ 731520 h 1408430"/>
                      <a:gd name="connsiteX21" fmla="*/ 191770 w 1522730"/>
                      <a:gd name="connsiteY21" fmla="*/ 544830 h 1408430"/>
                      <a:gd name="connsiteX22" fmla="*/ 241300 w 1522730"/>
                      <a:gd name="connsiteY22" fmla="*/ 449580 h 1408430"/>
                      <a:gd name="connsiteX23" fmla="*/ 361950 w 1522730"/>
                      <a:gd name="connsiteY23" fmla="*/ 300990 h 1408430"/>
                      <a:gd name="connsiteX24" fmla="*/ 486410 w 1522730"/>
                      <a:gd name="connsiteY24" fmla="*/ 191770 h 1408430"/>
                      <a:gd name="connsiteX25" fmla="*/ 624840 w 1522730"/>
                      <a:gd name="connsiteY25" fmla="*/ 91440 h 1408430"/>
                      <a:gd name="connsiteX26" fmla="*/ 789940 w 1522730"/>
                      <a:gd name="connsiteY26" fmla="*/ 0 h 1408430"/>
                      <a:gd name="connsiteX0" fmla="*/ 789940 w 1560223"/>
                      <a:gd name="connsiteY0" fmla="*/ 0 h 1408430"/>
                      <a:gd name="connsiteX1" fmla="*/ 930910 w 1560223"/>
                      <a:gd name="connsiteY1" fmla="*/ 96520 h 1408430"/>
                      <a:gd name="connsiteX2" fmla="*/ 1050290 w 1560223"/>
                      <a:gd name="connsiteY2" fmla="*/ 217170 h 1408430"/>
                      <a:gd name="connsiteX3" fmla="*/ 1148080 w 1560223"/>
                      <a:gd name="connsiteY3" fmla="*/ 323850 h 1408430"/>
                      <a:gd name="connsiteX4" fmla="*/ 1259840 w 1560223"/>
                      <a:gd name="connsiteY4" fmla="*/ 478790 h 1408430"/>
                      <a:gd name="connsiteX5" fmla="*/ 1389380 w 1560223"/>
                      <a:gd name="connsiteY5" fmla="*/ 701040 h 1408430"/>
                      <a:gd name="connsiteX6" fmla="*/ 1464310 w 1560223"/>
                      <a:gd name="connsiteY6" fmla="*/ 886460 h 1408430"/>
                      <a:gd name="connsiteX7" fmla="*/ 1503680 w 1560223"/>
                      <a:gd name="connsiteY7" fmla="*/ 1080770 h 1408430"/>
                      <a:gd name="connsiteX8" fmla="*/ 1560223 w 1560223"/>
                      <a:gd name="connsiteY8" fmla="*/ 1225903 h 1408430"/>
                      <a:gd name="connsiteX9" fmla="*/ 1417320 w 1560223"/>
                      <a:gd name="connsiteY9" fmla="*/ 1327150 h 1408430"/>
                      <a:gd name="connsiteX10" fmla="*/ 1309370 w 1560223"/>
                      <a:gd name="connsiteY10" fmla="*/ 1363980 h 1408430"/>
                      <a:gd name="connsiteX11" fmla="*/ 1145540 w 1560223"/>
                      <a:gd name="connsiteY11" fmla="*/ 1402080 h 1408430"/>
                      <a:gd name="connsiteX12" fmla="*/ 690880 w 1560223"/>
                      <a:gd name="connsiteY12" fmla="*/ 1408430 h 1408430"/>
                      <a:gd name="connsiteX13" fmla="*/ 561340 w 1560223"/>
                      <a:gd name="connsiteY13" fmla="*/ 1400810 h 1408430"/>
                      <a:gd name="connsiteX14" fmla="*/ 375920 w 1560223"/>
                      <a:gd name="connsiteY14" fmla="*/ 1384300 h 1408430"/>
                      <a:gd name="connsiteX15" fmla="*/ 195580 w 1560223"/>
                      <a:gd name="connsiteY15" fmla="*/ 1369060 h 1408430"/>
                      <a:gd name="connsiteX16" fmla="*/ 95250 w 1560223"/>
                      <a:gd name="connsiteY16" fmla="*/ 1348740 h 1408430"/>
                      <a:gd name="connsiteX17" fmla="*/ 0 w 1560223"/>
                      <a:gd name="connsiteY17" fmla="*/ 1325880 h 1408430"/>
                      <a:gd name="connsiteX18" fmla="*/ 30480 w 1560223"/>
                      <a:gd name="connsiteY18" fmla="*/ 1155700 h 1408430"/>
                      <a:gd name="connsiteX19" fmla="*/ 93980 w 1560223"/>
                      <a:gd name="connsiteY19" fmla="*/ 864870 h 1408430"/>
                      <a:gd name="connsiteX20" fmla="*/ 128270 w 1560223"/>
                      <a:gd name="connsiteY20" fmla="*/ 731520 h 1408430"/>
                      <a:gd name="connsiteX21" fmla="*/ 191770 w 1560223"/>
                      <a:gd name="connsiteY21" fmla="*/ 544830 h 1408430"/>
                      <a:gd name="connsiteX22" fmla="*/ 241300 w 1560223"/>
                      <a:gd name="connsiteY22" fmla="*/ 449580 h 1408430"/>
                      <a:gd name="connsiteX23" fmla="*/ 361950 w 1560223"/>
                      <a:gd name="connsiteY23" fmla="*/ 300990 h 1408430"/>
                      <a:gd name="connsiteX24" fmla="*/ 486410 w 1560223"/>
                      <a:gd name="connsiteY24" fmla="*/ 191770 h 1408430"/>
                      <a:gd name="connsiteX25" fmla="*/ 624840 w 1560223"/>
                      <a:gd name="connsiteY25" fmla="*/ 91440 h 1408430"/>
                      <a:gd name="connsiteX26" fmla="*/ 789940 w 1560223"/>
                      <a:gd name="connsiteY26" fmla="*/ 0 h 1408430"/>
                      <a:gd name="connsiteX0" fmla="*/ 789940 w 1560223"/>
                      <a:gd name="connsiteY0" fmla="*/ 0 h 1408430"/>
                      <a:gd name="connsiteX1" fmla="*/ 930910 w 1560223"/>
                      <a:gd name="connsiteY1" fmla="*/ 96520 h 1408430"/>
                      <a:gd name="connsiteX2" fmla="*/ 1050290 w 1560223"/>
                      <a:gd name="connsiteY2" fmla="*/ 217170 h 1408430"/>
                      <a:gd name="connsiteX3" fmla="*/ 1148080 w 1560223"/>
                      <a:gd name="connsiteY3" fmla="*/ 323850 h 1408430"/>
                      <a:gd name="connsiteX4" fmla="*/ 1259840 w 1560223"/>
                      <a:gd name="connsiteY4" fmla="*/ 478790 h 1408430"/>
                      <a:gd name="connsiteX5" fmla="*/ 1389380 w 1560223"/>
                      <a:gd name="connsiteY5" fmla="*/ 701040 h 1408430"/>
                      <a:gd name="connsiteX6" fmla="*/ 1464310 w 1560223"/>
                      <a:gd name="connsiteY6" fmla="*/ 886460 h 1408430"/>
                      <a:gd name="connsiteX7" fmla="*/ 1534924 w 1560223"/>
                      <a:gd name="connsiteY7" fmla="*/ 1095351 h 1408430"/>
                      <a:gd name="connsiteX8" fmla="*/ 1560223 w 1560223"/>
                      <a:gd name="connsiteY8" fmla="*/ 1225903 h 1408430"/>
                      <a:gd name="connsiteX9" fmla="*/ 1417320 w 1560223"/>
                      <a:gd name="connsiteY9" fmla="*/ 1327150 h 1408430"/>
                      <a:gd name="connsiteX10" fmla="*/ 1309370 w 1560223"/>
                      <a:gd name="connsiteY10" fmla="*/ 1363980 h 1408430"/>
                      <a:gd name="connsiteX11" fmla="*/ 1145540 w 1560223"/>
                      <a:gd name="connsiteY11" fmla="*/ 1402080 h 1408430"/>
                      <a:gd name="connsiteX12" fmla="*/ 690880 w 1560223"/>
                      <a:gd name="connsiteY12" fmla="*/ 1408430 h 1408430"/>
                      <a:gd name="connsiteX13" fmla="*/ 561340 w 1560223"/>
                      <a:gd name="connsiteY13" fmla="*/ 1400810 h 1408430"/>
                      <a:gd name="connsiteX14" fmla="*/ 375920 w 1560223"/>
                      <a:gd name="connsiteY14" fmla="*/ 1384300 h 1408430"/>
                      <a:gd name="connsiteX15" fmla="*/ 195580 w 1560223"/>
                      <a:gd name="connsiteY15" fmla="*/ 1369060 h 1408430"/>
                      <a:gd name="connsiteX16" fmla="*/ 95250 w 1560223"/>
                      <a:gd name="connsiteY16" fmla="*/ 1348740 h 1408430"/>
                      <a:gd name="connsiteX17" fmla="*/ 0 w 1560223"/>
                      <a:gd name="connsiteY17" fmla="*/ 1325880 h 1408430"/>
                      <a:gd name="connsiteX18" fmla="*/ 30480 w 1560223"/>
                      <a:gd name="connsiteY18" fmla="*/ 1155700 h 1408430"/>
                      <a:gd name="connsiteX19" fmla="*/ 93980 w 1560223"/>
                      <a:gd name="connsiteY19" fmla="*/ 864870 h 1408430"/>
                      <a:gd name="connsiteX20" fmla="*/ 128270 w 1560223"/>
                      <a:gd name="connsiteY20" fmla="*/ 731520 h 1408430"/>
                      <a:gd name="connsiteX21" fmla="*/ 191770 w 1560223"/>
                      <a:gd name="connsiteY21" fmla="*/ 544830 h 1408430"/>
                      <a:gd name="connsiteX22" fmla="*/ 241300 w 1560223"/>
                      <a:gd name="connsiteY22" fmla="*/ 449580 h 1408430"/>
                      <a:gd name="connsiteX23" fmla="*/ 361950 w 1560223"/>
                      <a:gd name="connsiteY23" fmla="*/ 300990 h 1408430"/>
                      <a:gd name="connsiteX24" fmla="*/ 486410 w 1560223"/>
                      <a:gd name="connsiteY24" fmla="*/ 191770 h 1408430"/>
                      <a:gd name="connsiteX25" fmla="*/ 624840 w 1560223"/>
                      <a:gd name="connsiteY25" fmla="*/ 91440 h 1408430"/>
                      <a:gd name="connsiteX26" fmla="*/ 789940 w 1560223"/>
                      <a:gd name="connsiteY26" fmla="*/ 0 h 1408430"/>
                      <a:gd name="connsiteX0" fmla="*/ 812852 w 1583135"/>
                      <a:gd name="connsiteY0" fmla="*/ 0 h 1408430"/>
                      <a:gd name="connsiteX1" fmla="*/ 953822 w 1583135"/>
                      <a:gd name="connsiteY1" fmla="*/ 96520 h 1408430"/>
                      <a:gd name="connsiteX2" fmla="*/ 1073202 w 1583135"/>
                      <a:gd name="connsiteY2" fmla="*/ 217170 h 1408430"/>
                      <a:gd name="connsiteX3" fmla="*/ 1170992 w 1583135"/>
                      <a:gd name="connsiteY3" fmla="*/ 323850 h 1408430"/>
                      <a:gd name="connsiteX4" fmla="*/ 1282752 w 1583135"/>
                      <a:gd name="connsiteY4" fmla="*/ 478790 h 1408430"/>
                      <a:gd name="connsiteX5" fmla="*/ 1412292 w 1583135"/>
                      <a:gd name="connsiteY5" fmla="*/ 701040 h 1408430"/>
                      <a:gd name="connsiteX6" fmla="*/ 1487222 w 1583135"/>
                      <a:gd name="connsiteY6" fmla="*/ 886460 h 1408430"/>
                      <a:gd name="connsiteX7" fmla="*/ 1557836 w 1583135"/>
                      <a:gd name="connsiteY7" fmla="*/ 1095351 h 1408430"/>
                      <a:gd name="connsiteX8" fmla="*/ 1583135 w 1583135"/>
                      <a:gd name="connsiteY8" fmla="*/ 1225903 h 1408430"/>
                      <a:gd name="connsiteX9" fmla="*/ 1440232 w 1583135"/>
                      <a:gd name="connsiteY9" fmla="*/ 1327150 h 1408430"/>
                      <a:gd name="connsiteX10" fmla="*/ 1332282 w 1583135"/>
                      <a:gd name="connsiteY10" fmla="*/ 1363980 h 1408430"/>
                      <a:gd name="connsiteX11" fmla="*/ 1168452 w 1583135"/>
                      <a:gd name="connsiteY11" fmla="*/ 1402080 h 1408430"/>
                      <a:gd name="connsiteX12" fmla="*/ 713792 w 1583135"/>
                      <a:gd name="connsiteY12" fmla="*/ 1408430 h 1408430"/>
                      <a:gd name="connsiteX13" fmla="*/ 584252 w 1583135"/>
                      <a:gd name="connsiteY13" fmla="*/ 1400810 h 1408430"/>
                      <a:gd name="connsiteX14" fmla="*/ 398832 w 1583135"/>
                      <a:gd name="connsiteY14" fmla="*/ 1384300 h 1408430"/>
                      <a:gd name="connsiteX15" fmla="*/ 218492 w 1583135"/>
                      <a:gd name="connsiteY15" fmla="*/ 1369060 h 1408430"/>
                      <a:gd name="connsiteX16" fmla="*/ 118162 w 1583135"/>
                      <a:gd name="connsiteY16" fmla="*/ 1348740 h 1408430"/>
                      <a:gd name="connsiteX17" fmla="*/ 0 w 1583135"/>
                      <a:gd name="connsiteY17" fmla="*/ 1307134 h 1408430"/>
                      <a:gd name="connsiteX18" fmla="*/ 53392 w 1583135"/>
                      <a:gd name="connsiteY18" fmla="*/ 1155700 h 1408430"/>
                      <a:gd name="connsiteX19" fmla="*/ 116892 w 1583135"/>
                      <a:gd name="connsiteY19" fmla="*/ 864870 h 1408430"/>
                      <a:gd name="connsiteX20" fmla="*/ 151182 w 1583135"/>
                      <a:gd name="connsiteY20" fmla="*/ 731520 h 1408430"/>
                      <a:gd name="connsiteX21" fmla="*/ 214682 w 1583135"/>
                      <a:gd name="connsiteY21" fmla="*/ 544830 h 1408430"/>
                      <a:gd name="connsiteX22" fmla="*/ 264212 w 1583135"/>
                      <a:gd name="connsiteY22" fmla="*/ 449580 h 1408430"/>
                      <a:gd name="connsiteX23" fmla="*/ 384862 w 1583135"/>
                      <a:gd name="connsiteY23" fmla="*/ 300990 h 1408430"/>
                      <a:gd name="connsiteX24" fmla="*/ 509322 w 1583135"/>
                      <a:gd name="connsiteY24" fmla="*/ 191770 h 1408430"/>
                      <a:gd name="connsiteX25" fmla="*/ 647752 w 1583135"/>
                      <a:gd name="connsiteY25" fmla="*/ 91440 h 1408430"/>
                      <a:gd name="connsiteX26" fmla="*/ 812852 w 1583135"/>
                      <a:gd name="connsiteY26" fmla="*/ 0 h 1408430"/>
                      <a:gd name="connsiteX0" fmla="*/ 812852 w 1583135"/>
                      <a:gd name="connsiteY0" fmla="*/ 0 h 1408430"/>
                      <a:gd name="connsiteX1" fmla="*/ 953822 w 1583135"/>
                      <a:gd name="connsiteY1" fmla="*/ 96520 h 1408430"/>
                      <a:gd name="connsiteX2" fmla="*/ 1073202 w 1583135"/>
                      <a:gd name="connsiteY2" fmla="*/ 217170 h 1408430"/>
                      <a:gd name="connsiteX3" fmla="*/ 1170992 w 1583135"/>
                      <a:gd name="connsiteY3" fmla="*/ 323850 h 1408430"/>
                      <a:gd name="connsiteX4" fmla="*/ 1282752 w 1583135"/>
                      <a:gd name="connsiteY4" fmla="*/ 478790 h 1408430"/>
                      <a:gd name="connsiteX5" fmla="*/ 1412292 w 1583135"/>
                      <a:gd name="connsiteY5" fmla="*/ 701040 h 1408430"/>
                      <a:gd name="connsiteX6" fmla="*/ 1487222 w 1583135"/>
                      <a:gd name="connsiteY6" fmla="*/ 886460 h 1408430"/>
                      <a:gd name="connsiteX7" fmla="*/ 1557836 w 1583135"/>
                      <a:gd name="connsiteY7" fmla="*/ 1095351 h 1408430"/>
                      <a:gd name="connsiteX8" fmla="*/ 1583135 w 1583135"/>
                      <a:gd name="connsiteY8" fmla="*/ 1225903 h 1408430"/>
                      <a:gd name="connsiteX9" fmla="*/ 1440232 w 1583135"/>
                      <a:gd name="connsiteY9" fmla="*/ 1327150 h 1408430"/>
                      <a:gd name="connsiteX10" fmla="*/ 1332282 w 1583135"/>
                      <a:gd name="connsiteY10" fmla="*/ 1363980 h 1408430"/>
                      <a:gd name="connsiteX11" fmla="*/ 1168452 w 1583135"/>
                      <a:gd name="connsiteY11" fmla="*/ 1402080 h 1408430"/>
                      <a:gd name="connsiteX12" fmla="*/ 713792 w 1583135"/>
                      <a:gd name="connsiteY12" fmla="*/ 1408430 h 1408430"/>
                      <a:gd name="connsiteX13" fmla="*/ 584252 w 1583135"/>
                      <a:gd name="connsiteY13" fmla="*/ 1400810 h 1408430"/>
                      <a:gd name="connsiteX14" fmla="*/ 398832 w 1583135"/>
                      <a:gd name="connsiteY14" fmla="*/ 1384300 h 1408430"/>
                      <a:gd name="connsiteX15" fmla="*/ 218492 w 1583135"/>
                      <a:gd name="connsiteY15" fmla="*/ 1369060 h 1408430"/>
                      <a:gd name="connsiteX16" fmla="*/ 118162 w 1583135"/>
                      <a:gd name="connsiteY16" fmla="*/ 1348740 h 1408430"/>
                      <a:gd name="connsiteX17" fmla="*/ 0 w 1583135"/>
                      <a:gd name="connsiteY17" fmla="*/ 1307134 h 1408430"/>
                      <a:gd name="connsiteX18" fmla="*/ 30480 w 1583135"/>
                      <a:gd name="connsiteY18" fmla="*/ 1164032 h 1408430"/>
                      <a:gd name="connsiteX19" fmla="*/ 116892 w 1583135"/>
                      <a:gd name="connsiteY19" fmla="*/ 864870 h 1408430"/>
                      <a:gd name="connsiteX20" fmla="*/ 151182 w 1583135"/>
                      <a:gd name="connsiteY20" fmla="*/ 731520 h 1408430"/>
                      <a:gd name="connsiteX21" fmla="*/ 214682 w 1583135"/>
                      <a:gd name="connsiteY21" fmla="*/ 544830 h 1408430"/>
                      <a:gd name="connsiteX22" fmla="*/ 264212 w 1583135"/>
                      <a:gd name="connsiteY22" fmla="*/ 449580 h 1408430"/>
                      <a:gd name="connsiteX23" fmla="*/ 384862 w 1583135"/>
                      <a:gd name="connsiteY23" fmla="*/ 300990 h 1408430"/>
                      <a:gd name="connsiteX24" fmla="*/ 509322 w 1583135"/>
                      <a:gd name="connsiteY24" fmla="*/ 191770 h 1408430"/>
                      <a:gd name="connsiteX25" fmla="*/ 647752 w 1583135"/>
                      <a:gd name="connsiteY25" fmla="*/ 91440 h 1408430"/>
                      <a:gd name="connsiteX26" fmla="*/ 812852 w 1583135"/>
                      <a:gd name="connsiteY26" fmla="*/ 0 h 1408430"/>
                      <a:gd name="connsiteX0" fmla="*/ 812852 w 1583135"/>
                      <a:gd name="connsiteY0" fmla="*/ 0 h 1408430"/>
                      <a:gd name="connsiteX1" fmla="*/ 953822 w 1583135"/>
                      <a:gd name="connsiteY1" fmla="*/ 96520 h 1408430"/>
                      <a:gd name="connsiteX2" fmla="*/ 1073202 w 1583135"/>
                      <a:gd name="connsiteY2" fmla="*/ 217170 h 1408430"/>
                      <a:gd name="connsiteX3" fmla="*/ 1170992 w 1583135"/>
                      <a:gd name="connsiteY3" fmla="*/ 323850 h 1408430"/>
                      <a:gd name="connsiteX4" fmla="*/ 1282752 w 1583135"/>
                      <a:gd name="connsiteY4" fmla="*/ 478790 h 1408430"/>
                      <a:gd name="connsiteX5" fmla="*/ 1412292 w 1583135"/>
                      <a:gd name="connsiteY5" fmla="*/ 701040 h 1408430"/>
                      <a:gd name="connsiteX6" fmla="*/ 1487222 w 1583135"/>
                      <a:gd name="connsiteY6" fmla="*/ 886460 h 1408430"/>
                      <a:gd name="connsiteX7" fmla="*/ 1557836 w 1583135"/>
                      <a:gd name="connsiteY7" fmla="*/ 1095351 h 1408430"/>
                      <a:gd name="connsiteX8" fmla="*/ 1583135 w 1583135"/>
                      <a:gd name="connsiteY8" fmla="*/ 1225903 h 1408430"/>
                      <a:gd name="connsiteX9" fmla="*/ 1440232 w 1583135"/>
                      <a:gd name="connsiteY9" fmla="*/ 1327150 h 1408430"/>
                      <a:gd name="connsiteX10" fmla="*/ 1332282 w 1583135"/>
                      <a:gd name="connsiteY10" fmla="*/ 1363980 h 1408430"/>
                      <a:gd name="connsiteX11" fmla="*/ 1168452 w 1583135"/>
                      <a:gd name="connsiteY11" fmla="*/ 1402080 h 1408430"/>
                      <a:gd name="connsiteX12" fmla="*/ 713792 w 1583135"/>
                      <a:gd name="connsiteY12" fmla="*/ 1408430 h 1408430"/>
                      <a:gd name="connsiteX13" fmla="*/ 584252 w 1583135"/>
                      <a:gd name="connsiteY13" fmla="*/ 1400810 h 1408430"/>
                      <a:gd name="connsiteX14" fmla="*/ 398832 w 1583135"/>
                      <a:gd name="connsiteY14" fmla="*/ 1384300 h 1408430"/>
                      <a:gd name="connsiteX15" fmla="*/ 218492 w 1583135"/>
                      <a:gd name="connsiteY15" fmla="*/ 1369060 h 1408430"/>
                      <a:gd name="connsiteX16" fmla="*/ 118162 w 1583135"/>
                      <a:gd name="connsiteY16" fmla="*/ 1348740 h 1408430"/>
                      <a:gd name="connsiteX17" fmla="*/ 0 w 1583135"/>
                      <a:gd name="connsiteY17" fmla="*/ 1307134 h 1408430"/>
                      <a:gd name="connsiteX18" fmla="*/ 45061 w 1583135"/>
                      <a:gd name="connsiteY18" fmla="*/ 1178613 h 1408430"/>
                      <a:gd name="connsiteX19" fmla="*/ 116892 w 1583135"/>
                      <a:gd name="connsiteY19" fmla="*/ 864870 h 1408430"/>
                      <a:gd name="connsiteX20" fmla="*/ 151182 w 1583135"/>
                      <a:gd name="connsiteY20" fmla="*/ 731520 h 1408430"/>
                      <a:gd name="connsiteX21" fmla="*/ 214682 w 1583135"/>
                      <a:gd name="connsiteY21" fmla="*/ 544830 h 1408430"/>
                      <a:gd name="connsiteX22" fmla="*/ 264212 w 1583135"/>
                      <a:gd name="connsiteY22" fmla="*/ 449580 h 1408430"/>
                      <a:gd name="connsiteX23" fmla="*/ 384862 w 1583135"/>
                      <a:gd name="connsiteY23" fmla="*/ 300990 h 1408430"/>
                      <a:gd name="connsiteX24" fmla="*/ 509322 w 1583135"/>
                      <a:gd name="connsiteY24" fmla="*/ 191770 h 1408430"/>
                      <a:gd name="connsiteX25" fmla="*/ 647752 w 1583135"/>
                      <a:gd name="connsiteY25" fmla="*/ 91440 h 1408430"/>
                      <a:gd name="connsiteX26" fmla="*/ 812852 w 1583135"/>
                      <a:gd name="connsiteY26" fmla="*/ 0 h 1408430"/>
                      <a:gd name="connsiteX0" fmla="*/ 800355 w 1570638"/>
                      <a:gd name="connsiteY0" fmla="*/ 0 h 1408430"/>
                      <a:gd name="connsiteX1" fmla="*/ 941325 w 1570638"/>
                      <a:gd name="connsiteY1" fmla="*/ 96520 h 1408430"/>
                      <a:gd name="connsiteX2" fmla="*/ 1060705 w 1570638"/>
                      <a:gd name="connsiteY2" fmla="*/ 217170 h 1408430"/>
                      <a:gd name="connsiteX3" fmla="*/ 1158495 w 1570638"/>
                      <a:gd name="connsiteY3" fmla="*/ 323850 h 1408430"/>
                      <a:gd name="connsiteX4" fmla="*/ 1270255 w 1570638"/>
                      <a:gd name="connsiteY4" fmla="*/ 478790 h 1408430"/>
                      <a:gd name="connsiteX5" fmla="*/ 1399795 w 1570638"/>
                      <a:gd name="connsiteY5" fmla="*/ 701040 h 1408430"/>
                      <a:gd name="connsiteX6" fmla="*/ 1474725 w 1570638"/>
                      <a:gd name="connsiteY6" fmla="*/ 886460 h 1408430"/>
                      <a:gd name="connsiteX7" fmla="*/ 1545339 w 1570638"/>
                      <a:gd name="connsiteY7" fmla="*/ 1095351 h 1408430"/>
                      <a:gd name="connsiteX8" fmla="*/ 1570638 w 1570638"/>
                      <a:gd name="connsiteY8" fmla="*/ 1225903 h 1408430"/>
                      <a:gd name="connsiteX9" fmla="*/ 1427735 w 1570638"/>
                      <a:gd name="connsiteY9" fmla="*/ 1327150 h 1408430"/>
                      <a:gd name="connsiteX10" fmla="*/ 1319785 w 1570638"/>
                      <a:gd name="connsiteY10" fmla="*/ 1363980 h 1408430"/>
                      <a:gd name="connsiteX11" fmla="*/ 1155955 w 1570638"/>
                      <a:gd name="connsiteY11" fmla="*/ 1402080 h 1408430"/>
                      <a:gd name="connsiteX12" fmla="*/ 701295 w 1570638"/>
                      <a:gd name="connsiteY12" fmla="*/ 1408430 h 1408430"/>
                      <a:gd name="connsiteX13" fmla="*/ 571755 w 1570638"/>
                      <a:gd name="connsiteY13" fmla="*/ 1400810 h 1408430"/>
                      <a:gd name="connsiteX14" fmla="*/ 386335 w 1570638"/>
                      <a:gd name="connsiteY14" fmla="*/ 1384300 h 1408430"/>
                      <a:gd name="connsiteX15" fmla="*/ 205995 w 1570638"/>
                      <a:gd name="connsiteY15" fmla="*/ 1369060 h 1408430"/>
                      <a:gd name="connsiteX16" fmla="*/ 105665 w 1570638"/>
                      <a:gd name="connsiteY16" fmla="*/ 1348740 h 1408430"/>
                      <a:gd name="connsiteX17" fmla="*/ 0 w 1570638"/>
                      <a:gd name="connsiteY17" fmla="*/ 1286304 h 1408430"/>
                      <a:gd name="connsiteX18" fmla="*/ 32564 w 1570638"/>
                      <a:gd name="connsiteY18" fmla="*/ 1178613 h 1408430"/>
                      <a:gd name="connsiteX19" fmla="*/ 104395 w 1570638"/>
                      <a:gd name="connsiteY19" fmla="*/ 864870 h 1408430"/>
                      <a:gd name="connsiteX20" fmla="*/ 138685 w 1570638"/>
                      <a:gd name="connsiteY20" fmla="*/ 731520 h 1408430"/>
                      <a:gd name="connsiteX21" fmla="*/ 202185 w 1570638"/>
                      <a:gd name="connsiteY21" fmla="*/ 544830 h 1408430"/>
                      <a:gd name="connsiteX22" fmla="*/ 251715 w 1570638"/>
                      <a:gd name="connsiteY22" fmla="*/ 449580 h 1408430"/>
                      <a:gd name="connsiteX23" fmla="*/ 372365 w 1570638"/>
                      <a:gd name="connsiteY23" fmla="*/ 300990 h 1408430"/>
                      <a:gd name="connsiteX24" fmla="*/ 496825 w 1570638"/>
                      <a:gd name="connsiteY24" fmla="*/ 191770 h 1408430"/>
                      <a:gd name="connsiteX25" fmla="*/ 635255 w 1570638"/>
                      <a:gd name="connsiteY25" fmla="*/ 91440 h 1408430"/>
                      <a:gd name="connsiteX26" fmla="*/ 800355 w 1570638"/>
                      <a:gd name="connsiteY26" fmla="*/ 0 h 1408430"/>
                      <a:gd name="connsiteX0" fmla="*/ 800355 w 1570638"/>
                      <a:gd name="connsiteY0" fmla="*/ 0 h 1408430"/>
                      <a:gd name="connsiteX1" fmla="*/ 941325 w 1570638"/>
                      <a:gd name="connsiteY1" fmla="*/ 96520 h 1408430"/>
                      <a:gd name="connsiteX2" fmla="*/ 1060705 w 1570638"/>
                      <a:gd name="connsiteY2" fmla="*/ 217170 h 1408430"/>
                      <a:gd name="connsiteX3" fmla="*/ 1158495 w 1570638"/>
                      <a:gd name="connsiteY3" fmla="*/ 323850 h 1408430"/>
                      <a:gd name="connsiteX4" fmla="*/ 1270255 w 1570638"/>
                      <a:gd name="connsiteY4" fmla="*/ 478790 h 1408430"/>
                      <a:gd name="connsiteX5" fmla="*/ 1399795 w 1570638"/>
                      <a:gd name="connsiteY5" fmla="*/ 701040 h 1408430"/>
                      <a:gd name="connsiteX6" fmla="*/ 1474725 w 1570638"/>
                      <a:gd name="connsiteY6" fmla="*/ 886460 h 1408430"/>
                      <a:gd name="connsiteX7" fmla="*/ 1545339 w 1570638"/>
                      <a:gd name="connsiteY7" fmla="*/ 1095351 h 1408430"/>
                      <a:gd name="connsiteX8" fmla="*/ 1570638 w 1570638"/>
                      <a:gd name="connsiteY8" fmla="*/ 1225903 h 1408430"/>
                      <a:gd name="connsiteX9" fmla="*/ 1427735 w 1570638"/>
                      <a:gd name="connsiteY9" fmla="*/ 1327150 h 1408430"/>
                      <a:gd name="connsiteX10" fmla="*/ 1319785 w 1570638"/>
                      <a:gd name="connsiteY10" fmla="*/ 1363980 h 1408430"/>
                      <a:gd name="connsiteX11" fmla="*/ 1155955 w 1570638"/>
                      <a:gd name="connsiteY11" fmla="*/ 1402080 h 1408430"/>
                      <a:gd name="connsiteX12" fmla="*/ 701295 w 1570638"/>
                      <a:gd name="connsiteY12" fmla="*/ 1408430 h 1408430"/>
                      <a:gd name="connsiteX13" fmla="*/ 571755 w 1570638"/>
                      <a:gd name="connsiteY13" fmla="*/ 1400810 h 1408430"/>
                      <a:gd name="connsiteX14" fmla="*/ 386335 w 1570638"/>
                      <a:gd name="connsiteY14" fmla="*/ 1384300 h 1408430"/>
                      <a:gd name="connsiteX15" fmla="*/ 205995 w 1570638"/>
                      <a:gd name="connsiteY15" fmla="*/ 1369060 h 1408430"/>
                      <a:gd name="connsiteX16" fmla="*/ 105665 w 1570638"/>
                      <a:gd name="connsiteY16" fmla="*/ 1348740 h 1408430"/>
                      <a:gd name="connsiteX17" fmla="*/ 0 w 1570638"/>
                      <a:gd name="connsiteY17" fmla="*/ 1286304 h 1408430"/>
                      <a:gd name="connsiteX18" fmla="*/ 32564 w 1570638"/>
                      <a:gd name="connsiteY18" fmla="*/ 1178613 h 1408430"/>
                      <a:gd name="connsiteX19" fmla="*/ 60745 w 1570638"/>
                      <a:gd name="connsiteY19" fmla="*/ 1022970 h 1408430"/>
                      <a:gd name="connsiteX20" fmla="*/ 104395 w 1570638"/>
                      <a:gd name="connsiteY20" fmla="*/ 864870 h 1408430"/>
                      <a:gd name="connsiteX21" fmla="*/ 138685 w 1570638"/>
                      <a:gd name="connsiteY21" fmla="*/ 731520 h 1408430"/>
                      <a:gd name="connsiteX22" fmla="*/ 202185 w 1570638"/>
                      <a:gd name="connsiteY22" fmla="*/ 544830 h 1408430"/>
                      <a:gd name="connsiteX23" fmla="*/ 251715 w 1570638"/>
                      <a:gd name="connsiteY23" fmla="*/ 449580 h 1408430"/>
                      <a:gd name="connsiteX24" fmla="*/ 372365 w 1570638"/>
                      <a:gd name="connsiteY24" fmla="*/ 300990 h 1408430"/>
                      <a:gd name="connsiteX25" fmla="*/ 496825 w 1570638"/>
                      <a:gd name="connsiteY25" fmla="*/ 191770 h 1408430"/>
                      <a:gd name="connsiteX26" fmla="*/ 635255 w 1570638"/>
                      <a:gd name="connsiteY26" fmla="*/ 91440 h 1408430"/>
                      <a:gd name="connsiteX27" fmla="*/ 800355 w 1570638"/>
                      <a:gd name="connsiteY27" fmla="*/ 0 h 1408430"/>
                      <a:gd name="connsiteX0" fmla="*/ 800355 w 1570638"/>
                      <a:gd name="connsiteY0" fmla="*/ 0 h 1408430"/>
                      <a:gd name="connsiteX1" fmla="*/ 941325 w 1570638"/>
                      <a:gd name="connsiteY1" fmla="*/ 96520 h 1408430"/>
                      <a:gd name="connsiteX2" fmla="*/ 1060705 w 1570638"/>
                      <a:gd name="connsiteY2" fmla="*/ 217170 h 1408430"/>
                      <a:gd name="connsiteX3" fmla="*/ 1158495 w 1570638"/>
                      <a:gd name="connsiteY3" fmla="*/ 323850 h 1408430"/>
                      <a:gd name="connsiteX4" fmla="*/ 1270255 w 1570638"/>
                      <a:gd name="connsiteY4" fmla="*/ 478790 h 1408430"/>
                      <a:gd name="connsiteX5" fmla="*/ 1399795 w 1570638"/>
                      <a:gd name="connsiteY5" fmla="*/ 701040 h 1408430"/>
                      <a:gd name="connsiteX6" fmla="*/ 1474725 w 1570638"/>
                      <a:gd name="connsiteY6" fmla="*/ 886460 h 1408430"/>
                      <a:gd name="connsiteX7" fmla="*/ 1545339 w 1570638"/>
                      <a:gd name="connsiteY7" fmla="*/ 1095351 h 1408430"/>
                      <a:gd name="connsiteX8" fmla="*/ 1570638 w 1570638"/>
                      <a:gd name="connsiteY8" fmla="*/ 1225903 h 1408430"/>
                      <a:gd name="connsiteX9" fmla="*/ 1427735 w 1570638"/>
                      <a:gd name="connsiteY9" fmla="*/ 1327150 h 1408430"/>
                      <a:gd name="connsiteX10" fmla="*/ 1319785 w 1570638"/>
                      <a:gd name="connsiteY10" fmla="*/ 1363980 h 1408430"/>
                      <a:gd name="connsiteX11" fmla="*/ 1155955 w 1570638"/>
                      <a:gd name="connsiteY11" fmla="*/ 1402080 h 1408430"/>
                      <a:gd name="connsiteX12" fmla="*/ 701295 w 1570638"/>
                      <a:gd name="connsiteY12" fmla="*/ 1408430 h 1408430"/>
                      <a:gd name="connsiteX13" fmla="*/ 571755 w 1570638"/>
                      <a:gd name="connsiteY13" fmla="*/ 1400810 h 1408430"/>
                      <a:gd name="connsiteX14" fmla="*/ 386335 w 1570638"/>
                      <a:gd name="connsiteY14" fmla="*/ 1384300 h 1408430"/>
                      <a:gd name="connsiteX15" fmla="*/ 205995 w 1570638"/>
                      <a:gd name="connsiteY15" fmla="*/ 1369060 h 1408430"/>
                      <a:gd name="connsiteX16" fmla="*/ 105665 w 1570638"/>
                      <a:gd name="connsiteY16" fmla="*/ 1348740 h 1408430"/>
                      <a:gd name="connsiteX17" fmla="*/ 0 w 1570638"/>
                      <a:gd name="connsiteY17" fmla="*/ 1286304 h 1408430"/>
                      <a:gd name="connsiteX18" fmla="*/ 32564 w 1570638"/>
                      <a:gd name="connsiteY18" fmla="*/ 1178613 h 1408430"/>
                      <a:gd name="connsiteX19" fmla="*/ 60745 w 1570638"/>
                      <a:gd name="connsiteY19" fmla="*/ 1022970 h 1408430"/>
                      <a:gd name="connsiteX20" fmla="*/ 104395 w 1570638"/>
                      <a:gd name="connsiteY20" fmla="*/ 864870 h 1408430"/>
                      <a:gd name="connsiteX21" fmla="*/ 138685 w 1570638"/>
                      <a:gd name="connsiteY21" fmla="*/ 731520 h 1408430"/>
                      <a:gd name="connsiteX22" fmla="*/ 202185 w 1570638"/>
                      <a:gd name="connsiteY22" fmla="*/ 544830 h 1408430"/>
                      <a:gd name="connsiteX23" fmla="*/ 287124 w 1570638"/>
                      <a:gd name="connsiteY23" fmla="*/ 407922 h 1408430"/>
                      <a:gd name="connsiteX24" fmla="*/ 372365 w 1570638"/>
                      <a:gd name="connsiteY24" fmla="*/ 300990 h 1408430"/>
                      <a:gd name="connsiteX25" fmla="*/ 496825 w 1570638"/>
                      <a:gd name="connsiteY25" fmla="*/ 191770 h 1408430"/>
                      <a:gd name="connsiteX26" fmla="*/ 635255 w 1570638"/>
                      <a:gd name="connsiteY26" fmla="*/ 91440 h 1408430"/>
                      <a:gd name="connsiteX27" fmla="*/ 800355 w 1570638"/>
                      <a:gd name="connsiteY27" fmla="*/ 0 h 1408430"/>
                      <a:gd name="connsiteX0" fmla="*/ 800355 w 1570638"/>
                      <a:gd name="connsiteY0" fmla="*/ 0 h 1410412"/>
                      <a:gd name="connsiteX1" fmla="*/ 941325 w 1570638"/>
                      <a:gd name="connsiteY1" fmla="*/ 96520 h 1410412"/>
                      <a:gd name="connsiteX2" fmla="*/ 1060705 w 1570638"/>
                      <a:gd name="connsiteY2" fmla="*/ 217170 h 1410412"/>
                      <a:gd name="connsiteX3" fmla="*/ 1158495 w 1570638"/>
                      <a:gd name="connsiteY3" fmla="*/ 323850 h 1410412"/>
                      <a:gd name="connsiteX4" fmla="*/ 1270255 w 1570638"/>
                      <a:gd name="connsiteY4" fmla="*/ 478790 h 1410412"/>
                      <a:gd name="connsiteX5" fmla="*/ 1399795 w 1570638"/>
                      <a:gd name="connsiteY5" fmla="*/ 701040 h 1410412"/>
                      <a:gd name="connsiteX6" fmla="*/ 1474725 w 1570638"/>
                      <a:gd name="connsiteY6" fmla="*/ 886460 h 1410412"/>
                      <a:gd name="connsiteX7" fmla="*/ 1545339 w 1570638"/>
                      <a:gd name="connsiteY7" fmla="*/ 1095351 h 1410412"/>
                      <a:gd name="connsiteX8" fmla="*/ 1570638 w 1570638"/>
                      <a:gd name="connsiteY8" fmla="*/ 1225903 h 1410412"/>
                      <a:gd name="connsiteX9" fmla="*/ 1427735 w 1570638"/>
                      <a:gd name="connsiteY9" fmla="*/ 1327150 h 1410412"/>
                      <a:gd name="connsiteX10" fmla="*/ 1319785 w 1570638"/>
                      <a:gd name="connsiteY10" fmla="*/ 1363980 h 1410412"/>
                      <a:gd name="connsiteX11" fmla="*/ 1051809 w 1570638"/>
                      <a:gd name="connsiteY11" fmla="*/ 1410412 h 1410412"/>
                      <a:gd name="connsiteX12" fmla="*/ 701295 w 1570638"/>
                      <a:gd name="connsiteY12" fmla="*/ 1408430 h 1410412"/>
                      <a:gd name="connsiteX13" fmla="*/ 571755 w 1570638"/>
                      <a:gd name="connsiteY13" fmla="*/ 1400810 h 1410412"/>
                      <a:gd name="connsiteX14" fmla="*/ 386335 w 1570638"/>
                      <a:gd name="connsiteY14" fmla="*/ 1384300 h 1410412"/>
                      <a:gd name="connsiteX15" fmla="*/ 205995 w 1570638"/>
                      <a:gd name="connsiteY15" fmla="*/ 1369060 h 1410412"/>
                      <a:gd name="connsiteX16" fmla="*/ 105665 w 1570638"/>
                      <a:gd name="connsiteY16" fmla="*/ 1348740 h 1410412"/>
                      <a:gd name="connsiteX17" fmla="*/ 0 w 1570638"/>
                      <a:gd name="connsiteY17" fmla="*/ 1286304 h 1410412"/>
                      <a:gd name="connsiteX18" fmla="*/ 32564 w 1570638"/>
                      <a:gd name="connsiteY18" fmla="*/ 1178613 h 1410412"/>
                      <a:gd name="connsiteX19" fmla="*/ 60745 w 1570638"/>
                      <a:gd name="connsiteY19" fmla="*/ 1022970 h 1410412"/>
                      <a:gd name="connsiteX20" fmla="*/ 104395 w 1570638"/>
                      <a:gd name="connsiteY20" fmla="*/ 864870 h 1410412"/>
                      <a:gd name="connsiteX21" fmla="*/ 138685 w 1570638"/>
                      <a:gd name="connsiteY21" fmla="*/ 731520 h 1410412"/>
                      <a:gd name="connsiteX22" fmla="*/ 202185 w 1570638"/>
                      <a:gd name="connsiteY22" fmla="*/ 544830 h 1410412"/>
                      <a:gd name="connsiteX23" fmla="*/ 287124 w 1570638"/>
                      <a:gd name="connsiteY23" fmla="*/ 407922 h 1410412"/>
                      <a:gd name="connsiteX24" fmla="*/ 372365 w 1570638"/>
                      <a:gd name="connsiteY24" fmla="*/ 300990 h 1410412"/>
                      <a:gd name="connsiteX25" fmla="*/ 496825 w 1570638"/>
                      <a:gd name="connsiteY25" fmla="*/ 191770 h 1410412"/>
                      <a:gd name="connsiteX26" fmla="*/ 635255 w 1570638"/>
                      <a:gd name="connsiteY26" fmla="*/ 91440 h 1410412"/>
                      <a:gd name="connsiteX27" fmla="*/ 800355 w 1570638"/>
                      <a:gd name="connsiteY27" fmla="*/ 0 h 14104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1570638" h="1410412">
                        <a:moveTo>
                          <a:pt x="800355" y="0"/>
                        </a:moveTo>
                        <a:lnTo>
                          <a:pt x="941325" y="96520"/>
                        </a:lnTo>
                        <a:lnTo>
                          <a:pt x="1060705" y="217170"/>
                        </a:lnTo>
                        <a:lnTo>
                          <a:pt x="1158495" y="323850"/>
                        </a:lnTo>
                        <a:lnTo>
                          <a:pt x="1270255" y="478790"/>
                        </a:lnTo>
                        <a:lnTo>
                          <a:pt x="1399795" y="701040"/>
                        </a:lnTo>
                        <a:lnTo>
                          <a:pt x="1474725" y="886460"/>
                        </a:lnTo>
                        <a:lnTo>
                          <a:pt x="1545339" y="1095351"/>
                        </a:lnTo>
                        <a:lnTo>
                          <a:pt x="1570638" y="1225903"/>
                        </a:lnTo>
                        <a:lnTo>
                          <a:pt x="1427735" y="1327150"/>
                        </a:lnTo>
                        <a:lnTo>
                          <a:pt x="1319785" y="1363980"/>
                        </a:lnTo>
                        <a:lnTo>
                          <a:pt x="1051809" y="1410412"/>
                        </a:lnTo>
                        <a:lnTo>
                          <a:pt x="701295" y="1408430"/>
                        </a:lnTo>
                        <a:lnTo>
                          <a:pt x="571755" y="1400810"/>
                        </a:lnTo>
                        <a:lnTo>
                          <a:pt x="386335" y="1384300"/>
                        </a:lnTo>
                        <a:lnTo>
                          <a:pt x="205995" y="1369060"/>
                        </a:lnTo>
                        <a:lnTo>
                          <a:pt x="105665" y="1348740"/>
                        </a:lnTo>
                        <a:lnTo>
                          <a:pt x="0" y="1286304"/>
                        </a:lnTo>
                        <a:lnTo>
                          <a:pt x="32564" y="1178613"/>
                        </a:lnTo>
                        <a:cubicBezTo>
                          <a:pt x="46124" y="1123955"/>
                          <a:pt x="47185" y="1077628"/>
                          <a:pt x="60745" y="1022970"/>
                        </a:cubicBezTo>
                        <a:lnTo>
                          <a:pt x="104395" y="864870"/>
                        </a:lnTo>
                        <a:lnTo>
                          <a:pt x="138685" y="731520"/>
                        </a:lnTo>
                        <a:lnTo>
                          <a:pt x="202185" y="544830"/>
                        </a:lnTo>
                        <a:lnTo>
                          <a:pt x="287124" y="407922"/>
                        </a:lnTo>
                        <a:lnTo>
                          <a:pt x="372365" y="300990"/>
                        </a:lnTo>
                        <a:lnTo>
                          <a:pt x="496825" y="191770"/>
                        </a:lnTo>
                        <a:lnTo>
                          <a:pt x="635255" y="91440"/>
                        </a:lnTo>
                        <a:lnTo>
                          <a:pt x="800355" y="0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74902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  <p:cxnSp>
            <p:nvCxnSpPr>
              <p:cNvPr id="9" name="Conector curvado 8"/>
              <p:cNvCxnSpPr/>
              <p:nvPr/>
            </p:nvCxnSpPr>
            <p:spPr>
              <a:xfrm rot="10800000" flipV="1">
                <a:off x="5850492" y="3143980"/>
                <a:ext cx="221582" cy="219312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00B0F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CuadroTexto 9"/>
              <p:cNvSpPr txBox="1"/>
              <p:nvPr/>
            </p:nvSpPr>
            <p:spPr>
              <a:xfrm>
                <a:off x="5788019" y="2893967"/>
                <a:ext cx="89954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2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Overdoped</a:t>
                </a:r>
                <a:endPara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1" name="Conector curvado 10"/>
              <p:cNvCxnSpPr/>
              <p:nvPr/>
            </p:nvCxnSpPr>
            <p:spPr>
              <a:xfrm rot="5400000">
                <a:off x="5255733" y="2706114"/>
                <a:ext cx="427171" cy="274380"/>
              </a:xfrm>
              <a:prstGeom prst="curvedConnector3">
                <a:avLst>
                  <a:gd name="adj1" fmla="val 50000"/>
                </a:avLst>
              </a:prstGeom>
              <a:ln w="19050">
                <a:solidFill>
                  <a:srgbClr val="33CC33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CuadroTexto 11"/>
              <p:cNvSpPr txBox="1"/>
              <p:nvPr/>
            </p:nvSpPr>
            <p:spPr>
              <a:xfrm>
                <a:off x="5256629" y="2352758"/>
                <a:ext cx="11101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2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33CC33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Nancomposite</a:t>
                </a:r>
                <a:endPara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3CC33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CuadroTexto 12"/>
              <p:cNvSpPr txBox="1"/>
              <p:nvPr/>
            </p:nvSpPr>
            <p:spPr>
              <a:xfrm>
                <a:off x="4006622" y="2796201"/>
                <a:ext cx="6179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REBCO</a:t>
                </a:r>
              </a:p>
            </p:txBody>
          </p:sp>
          <p:cxnSp>
            <p:nvCxnSpPr>
              <p:cNvPr id="14" name="Conector curvado 13"/>
              <p:cNvCxnSpPr/>
              <p:nvPr/>
            </p:nvCxnSpPr>
            <p:spPr>
              <a:xfrm rot="16200000" flipH="1">
                <a:off x="4207923" y="3102603"/>
                <a:ext cx="354632" cy="229728"/>
              </a:xfrm>
              <a:prstGeom prst="curvedConnector3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9" name="TextBox 12"/>
          <p:cNvSpPr txBox="1"/>
          <p:nvPr/>
        </p:nvSpPr>
        <p:spPr>
          <a:xfrm>
            <a:off x="5809731" y="3353346"/>
            <a:ext cx="6281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</a:t>
            </a:r>
            <a:r>
              <a:rPr kumimoji="0" lang="en-GB" sz="18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REBCO films is expected to increase in the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overdoped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state</a:t>
            </a:r>
          </a:p>
        </p:txBody>
      </p:sp>
      <p:sp>
        <p:nvSpPr>
          <p:cNvPr id="33" name="CuadroTexto 32"/>
          <p:cNvSpPr txBox="1"/>
          <p:nvPr/>
        </p:nvSpPr>
        <p:spPr>
          <a:xfrm>
            <a:off x="9650702" y="4045327"/>
            <a:ext cx="26225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should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be a </a:t>
            </a: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robust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</a:t>
            </a: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homogeneous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process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</a:t>
            </a: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increase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</a:t>
            </a:r>
            <a:r>
              <a:rPr kumimoji="0" lang="es-ES" sz="20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  <a:r>
              <a:rPr kumimoji="0" lang="es-ES" sz="20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</a:t>
            </a: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Coated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Conductors</a:t>
            </a: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endParaRPr kumimoji="0" lang="es-ES" sz="2000" b="1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5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80" y="171218"/>
            <a:ext cx="5163724" cy="3701284"/>
          </a:xfrm>
          <a:prstGeom prst="rect">
            <a:avLst/>
          </a:prstGeom>
        </p:spPr>
      </p:pic>
      <p:sp>
        <p:nvSpPr>
          <p:cNvPr id="36" name="Rectángulo 35"/>
          <p:cNvSpPr/>
          <p:nvPr/>
        </p:nvSpPr>
        <p:spPr>
          <a:xfrm>
            <a:off x="2788526" y="3763222"/>
            <a:ext cx="662511" cy="462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5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</a:t>
            </a:r>
            <a:r>
              <a:rPr kumimoji="0" lang="es-ES" sz="2500" b="1" i="1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</a:t>
            </a:r>
            <a:r>
              <a:rPr kumimoji="0" lang="es-ES" sz="25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cxnSp>
        <p:nvCxnSpPr>
          <p:cNvPr id="37" name="Conector recto de flecha 36"/>
          <p:cNvCxnSpPr/>
          <p:nvPr/>
        </p:nvCxnSpPr>
        <p:spPr>
          <a:xfrm flipV="1">
            <a:off x="3177535" y="3633644"/>
            <a:ext cx="4554" cy="30837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1"/>
          <p:cNvSpPr>
            <a:spLocks noChangeArrowheads="1"/>
          </p:cNvSpPr>
          <p:nvPr/>
        </p:nvSpPr>
        <p:spPr bwMode="auto">
          <a:xfrm>
            <a:off x="11594" y="4246084"/>
            <a:ext cx="6445249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Optimal Doping (~p = 0.16):</a:t>
            </a:r>
            <a:r>
              <a:rPr kumimoji="0" lang="es-ES" alt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maximum T</a:t>
            </a:r>
            <a:r>
              <a:rPr kumimoji="0" lang="es-ES" altLang="es-ES" sz="2400" b="1" i="0" u="none" strike="noStrike" kern="1200" cap="none" spc="0" normalizeH="0" baseline="-2500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(~93 K)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Overdoped Regime (p &gt; 0.16):</a:t>
            </a:r>
            <a:r>
              <a:rPr kumimoji="0" lang="es-ES" alt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</a:t>
            </a:r>
            <a:r>
              <a:rPr kumimoji="0" lang="es-ES" altLang="es-ES" sz="2400" b="1" i="0" u="none" strike="noStrike" kern="1200" cap="none" spc="0" normalizeH="0" baseline="-2500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decreases despite increasing hole concentration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Underdoped Regime (p &lt; 0.16):</a:t>
            </a:r>
            <a:r>
              <a:rPr kumimoji="0" lang="es-ES" altLang="es-E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</a:t>
            </a:r>
            <a:r>
              <a:rPr kumimoji="0" lang="es-ES" altLang="es-ES" sz="2400" b="1" i="0" u="none" strike="noStrike" kern="1200" cap="none" spc="0" normalizeH="0" baseline="-2500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  <a:r>
              <a:rPr kumimoji="0" lang="es-ES" alt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also decreases; pseudogap opens</a:t>
            </a:r>
          </a:p>
        </p:txBody>
      </p:sp>
      <p:pic>
        <p:nvPicPr>
          <p:cNvPr id="42" name="Imagen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4534" y="171218"/>
            <a:ext cx="5271786" cy="3289594"/>
          </a:xfrm>
          <a:prstGeom prst="rect">
            <a:avLst/>
          </a:prstGeom>
        </p:spPr>
      </p:pic>
      <p:sp>
        <p:nvSpPr>
          <p:cNvPr id="43" name="CuadroTexto 42"/>
          <p:cNvSpPr txBox="1"/>
          <p:nvPr/>
        </p:nvSpPr>
        <p:spPr>
          <a:xfrm>
            <a:off x="1448885" y="58526"/>
            <a:ext cx="2153410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What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overdoping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</p:txBody>
      </p:sp>
      <p:sp>
        <p:nvSpPr>
          <p:cNvPr id="4" name="Rectángulo 3"/>
          <p:cNvSpPr/>
          <p:nvPr/>
        </p:nvSpPr>
        <p:spPr>
          <a:xfrm>
            <a:off x="8936372" y="1704509"/>
            <a:ext cx="2882070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Increase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 </a:t>
            </a:r>
            <a:r>
              <a:rPr kumimoji="0" lang="en-US" sz="20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  <a:r>
              <a:rPr kumimoji="0" lang="en-US" sz="20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(100 K);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Reduction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</a:t>
            </a: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-lattice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parameters of RE123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(RE=Y, Eu, Gd) </a:t>
            </a:r>
            <a:endParaRPr kumimoji="0" lang="es-E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>
          <a:xfrm>
            <a:off x="9260305" y="6400666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563B0A-B2D8-4321-A526-5F0CD63BEE5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3BEDFF-3BBD-25B4-7892-06DD2F894EE4}"/>
              </a:ext>
            </a:extLst>
          </p:cNvPr>
          <p:cNvSpPr txBox="1"/>
          <p:nvPr/>
        </p:nvSpPr>
        <p:spPr>
          <a:xfrm>
            <a:off x="1160291" y="629079"/>
            <a:ext cx="464488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C00000"/>
                </a:solidFill>
              </a:rPr>
              <a:t>p</a:t>
            </a:r>
            <a:r>
              <a:rPr lang="en-US" b="1" dirty="0">
                <a:solidFill>
                  <a:srgbClr val="C00000"/>
                </a:solidFill>
              </a:rPr>
              <a:t>- hole doping per CuO</a:t>
            </a:r>
            <a:r>
              <a:rPr lang="en-US" b="1" baseline="-25000" dirty="0">
                <a:solidFill>
                  <a:srgbClr val="C00000"/>
                </a:solidFill>
              </a:rPr>
              <a:t>2</a:t>
            </a:r>
            <a:r>
              <a:rPr lang="en-US" b="1" dirty="0">
                <a:solidFill>
                  <a:srgbClr val="C00000"/>
                </a:solidFill>
              </a:rPr>
              <a:t> planes of RE123</a:t>
            </a:r>
          </a:p>
          <a:p>
            <a:r>
              <a:rPr lang="en-US" sz="1600" b="1" dirty="0">
                <a:solidFill>
                  <a:srgbClr val="C00000"/>
                </a:solidFill>
              </a:rPr>
              <a:t>(the structure of the </a:t>
            </a:r>
            <a:r>
              <a:rPr lang="en-US" sz="1600" b="1" dirty="0" err="1">
                <a:solidFill>
                  <a:srgbClr val="C00000"/>
                </a:solidFill>
              </a:rPr>
              <a:t>CuO</a:t>
            </a:r>
            <a:r>
              <a:rPr lang="en-US" sz="1600" b="1" dirty="0">
                <a:solidFill>
                  <a:srgbClr val="C00000"/>
                </a:solidFill>
              </a:rPr>
              <a:t> chains remains unaffected) </a:t>
            </a:r>
            <a:endParaRPr lang="ru-UA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29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97DB9A-3732-4D17-B50D-46E03911AF5A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rgbClr val="9B9A98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rgbClr val="9B9A98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3571" y="235670"/>
            <a:ext cx="21483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Motivation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963" y="886120"/>
            <a:ext cx="11868346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4429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overdoping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for YBa</a:t>
            </a:r>
            <a:r>
              <a:rPr kumimoji="0" lang="en-GB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Cu</a:t>
            </a:r>
            <a:r>
              <a:rPr kumimoji="0" lang="en-GB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</a:t>
            </a:r>
            <a:r>
              <a:rPr kumimoji="0" lang="en-GB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7-δ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(Y123) thin films (as a result of treatment via Ag layer when heated under oxygen partial pressure below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 bar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low temperatures) was confirmed by a sudden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 of charge carrier density, </a:t>
            </a:r>
            <a:r>
              <a:rPr kumimoji="0" lang="en-GB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</a:t>
            </a:r>
            <a:r>
              <a:rPr kumimoji="0" lang="en-GB" sz="1800" b="1" i="1" u="none" strike="noStrike" kern="1200" cap="none" spc="0" normalizeH="0" baseline="-25000" noProof="0" dirty="0" err="1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associated to the reconstruction of the Fermi-surface at the Quantum Critical Point (QCP). The authors (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Stangl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A., Palau, A.,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Deutscher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G.,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Obradors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X., 2021, . 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Sci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Rep., 11, 8176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achieved the highest ever reported in YBCO films critical current density </a:t>
            </a:r>
            <a:r>
              <a:rPr kumimoji="0" lang="en-GB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en-GB" sz="18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equal to 90 MA·cm</a:t>
            </a:r>
            <a:r>
              <a:rPr kumimoji="0" lang="en-GB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−2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5 K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which corresponds to about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fifths of the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depairing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current. </a:t>
            </a:r>
          </a:p>
          <a:p>
            <a:pPr marL="0" marR="0" lvl="0" indent="4429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4429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Miura, M. et al. ( 2022, NPG Asia Materials , 14, 85) demonstrated  that thermodynamic improvements of superconductors can work in parallel with already successful artificial pinning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centers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that a maximum critical current density </a:t>
            </a:r>
            <a:r>
              <a:rPr kumimoji="0" lang="en-GB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en-GB" sz="18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~ 0.3 </a:t>
            </a:r>
            <a:r>
              <a:rPr kumimoji="0" lang="en-GB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en-GB" sz="18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(despairing current ) appears to be the current upper limit for the enhancement in </a:t>
            </a:r>
            <a:r>
              <a:rPr kumimoji="0" lang="en-GB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en-GB" sz="18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They concluded that variation in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λ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ξ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leads to an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intrinsic improvement in </a:t>
            </a:r>
            <a:r>
              <a:rPr kumimoji="0" lang="en-GB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en-GB" sz="18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via </a:t>
            </a:r>
            <a:r>
              <a:rPr kumimoji="0" lang="en-GB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en-GB" sz="1800" b="1" i="1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allowing extremely high values of </a:t>
            </a:r>
            <a:r>
              <a:rPr kumimoji="0" lang="en-GB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en-GB" sz="18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130 MA/cm</a:t>
            </a:r>
            <a:r>
              <a:rPr kumimoji="0" lang="en-GB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4.2 K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consistent with an enhancement in </a:t>
            </a:r>
            <a:r>
              <a:rPr kumimoji="0" lang="en-GB" sz="18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en-GB" sz="1800" b="1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a factor of 2 for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nanoparticle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-doped (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Y,Gd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)123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coated conductors (CCs)</a:t>
            </a:r>
            <a:r>
              <a:rPr kumimoji="0" lang="uk-UA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combination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thermodynamic and pinning optimization route for the (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Y,Gd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)123 CCs resulted in high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vortex-pinning force ~3.17 TN/m</a:t>
            </a:r>
            <a:r>
              <a:rPr kumimoji="0" lang="en-GB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4.2 K and 18 T (H||c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.</a:t>
            </a:r>
          </a:p>
          <a:p>
            <a:pPr marL="0" marR="0" lvl="0" indent="4429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4429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idea to apply such high oxygen pressure (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100-160 bar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and annealing temperature (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600-800 </a:t>
            </a:r>
            <a:r>
              <a:rPr kumimoji="0" lang="en-GB" sz="1800" b="1" i="0" u="none" strike="noStrike" kern="1200" cap="none" spc="0" normalizeH="0" baseline="30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was caused by our experience with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melt-texturing YBCO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which such conditions allowed essentially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decrease the time,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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,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oxygenation, increase </a:t>
            </a:r>
            <a: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en-GB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(especially in high magnetic fields) due to increase of twin density, reduce anisotropy of </a:t>
            </a:r>
            <a:r>
              <a:rPr kumimoji="0" lang="en-GB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en-GB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decrease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mico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 and 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macrocracking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(and thus improve mechanical properties). [3-5]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97DB9A-3732-4D17-B50D-46E03911AF5A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rgbClr val="9B9A98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rgbClr val="9B9A98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837" y="-24751"/>
            <a:ext cx="1849412" cy="400110"/>
          </a:xfrm>
          <a:prstGeom prst="rect">
            <a:avLst/>
          </a:prstGeom>
          <a:solidFill>
            <a:srgbClr val="CC99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Experimental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5508" y="1063613"/>
            <a:ext cx="11937656" cy="116955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lvl="0" indent="-342900">
              <a:buFontTx/>
              <a:buAutoNum type="arabicParenBoth"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FYSC :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Ag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(2</a:t>
            </a:r>
            <a:r>
              <a:rPr kumimoji="0" lang="el-GR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μ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m)/ </a:t>
            </a:r>
            <a:r>
              <a:rPr kumimoji="0" lang="en-US" b="1" i="0" u="none" strike="noStrike" kern="1200" cap="none" spc="0" normalizeH="0" baseline="0" noProof="0" dirty="0" err="1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GdBCO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(1.8</a:t>
            </a:r>
            <a:r>
              <a:rPr kumimoji="0" lang="el-GR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μ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m)/</a:t>
            </a:r>
            <a:r>
              <a:rPr lang="en-US" b="1" dirty="0">
                <a:solidFill>
                  <a:srgbClr val="000066"/>
                </a:solidFill>
              </a:rPr>
              <a:t>/ CeO</a:t>
            </a:r>
            <a:r>
              <a:rPr lang="en-US" b="1" baseline="-25000" dirty="0">
                <a:solidFill>
                  <a:srgbClr val="000066"/>
                </a:solidFill>
              </a:rPr>
              <a:t>2</a:t>
            </a:r>
            <a:r>
              <a:rPr lang="en-US" b="1" dirty="0">
                <a:solidFill>
                  <a:srgbClr val="000066"/>
                </a:solidFill>
              </a:rPr>
              <a:t> (700 nm)/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b="1" dirty="0">
                <a:solidFill>
                  <a:srgbClr val="000066"/>
                </a:solidFill>
              </a:rPr>
              <a:t>MgO/Y</a:t>
            </a:r>
            <a:r>
              <a:rPr lang="en-US" b="1" baseline="-25000" dirty="0">
                <a:solidFill>
                  <a:srgbClr val="000066"/>
                </a:solidFill>
              </a:rPr>
              <a:t>2</a:t>
            </a:r>
            <a:r>
              <a:rPr lang="en-US" b="1" dirty="0">
                <a:solidFill>
                  <a:srgbClr val="000066"/>
                </a:solidFill>
              </a:rPr>
              <a:t>O</a:t>
            </a:r>
            <a:r>
              <a:rPr lang="en-US" b="1" baseline="-25000" dirty="0">
                <a:solidFill>
                  <a:srgbClr val="000066"/>
                </a:solidFill>
              </a:rPr>
              <a:t>3</a:t>
            </a:r>
            <a:r>
              <a:rPr lang="en-US" b="1" dirty="0">
                <a:solidFill>
                  <a:srgbClr val="000066"/>
                </a:solidFill>
              </a:rPr>
              <a:t>/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</a:t>
            </a:r>
            <a:r>
              <a:rPr kumimoji="0" lang="en-US" b="1" i="0" u="none" strike="noStrike" kern="1200" cap="none" spc="0" normalizeH="0" baseline="-2500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</a:t>
            </a:r>
            <a:r>
              <a:rPr kumimoji="0" lang="en-US" b="1" i="0" u="none" strike="noStrike" kern="1200" cap="none" spc="0" normalizeH="0" baseline="-2500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 Hastelloy (75</a:t>
            </a:r>
            <a:r>
              <a:rPr kumimoji="0" lang="el-GR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μ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m);</a:t>
            </a:r>
          </a:p>
          <a:p>
            <a:pPr marL="342900" lvl="0" indent="-342900">
              <a:buFontTx/>
              <a:buAutoNum type="arabicParenBoth"/>
              <a:defRPr/>
            </a:pP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lvl="0" indent="-342900">
              <a:buFontTx/>
              <a:buAutoNum type="arabicParenBoth"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FESC : </a:t>
            </a:r>
            <a:r>
              <a:rPr kumimoji="0" lang="en-US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EuBCO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(2.5</a:t>
            </a:r>
            <a:r>
              <a:rPr kumimoji="0" lang="el-GR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μ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m)+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BaHfO</a:t>
            </a:r>
            <a:r>
              <a:rPr kumimoji="0" lang="en-US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nanorods (BHO)/ </a:t>
            </a:r>
            <a:r>
              <a:rPr lang="en-US" b="1" dirty="0">
                <a:solidFill>
                  <a:srgbClr val="000066"/>
                </a:solidFill>
              </a:rPr>
              <a:t>CeO</a:t>
            </a:r>
            <a:r>
              <a:rPr lang="en-US" b="1" baseline="-25000" dirty="0">
                <a:solidFill>
                  <a:srgbClr val="000066"/>
                </a:solidFill>
              </a:rPr>
              <a:t>2</a:t>
            </a:r>
            <a:r>
              <a:rPr lang="en-US" b="1" dirty="0">
                <a:solidFill>
                  <a:srgbClr val="000066"/>
                </a:solidFill>
              </a:rPr>
              <a:t> (700 nm)/ /MgO/Y</a:t>
            </a:r>
            <a:r>
              <a:rPr lang="en-US" b="1" baseline="-25000" dirty="0">
                <a:solidFill>
                  <a:srgbClr val="000066"/>
                </a:solidFill>
              </a:rPr>
              <a:t>2</a:t>
            </a:r>
            <a:r>
              <a:rPr lang="en-US" b="1" dirty="0">
                <a:solidFill>
                  <a:srgbClr val="000066"/>
                </a:solidFill>
              </a:rPr>
              <a:t>O</a:t>
            </a:r>
            <a:r>
              <a:rPr lang="en-US" b="1" baseline="-25000" dirty="0">
                <a:solidFill>
                  <a:srgbClr val="000066"/>
                </a:solidFill>
              </a:rPr>
              <a:t>3</a:t>
            </a:r>
            <a:r>
              <a:rPr lang="en-US" b="1" dirty="0">
                <a:solidFill>
                  <a:srgbClr val="000066"/>
                </a:solidFill>
              </a:rPr>
              <a:t>/</a:t>
            </a:r>
            <a:r>
              <a:rPr lang="en-US" b="1" baseline="-25000" dirty="0">
                <a:solidFill>
                  <a:srgbClr val="000066"/>
                </a:solidFill>
              </a:rPr>
              <a:t>/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</a:t>
            </a:r>
            <a:r>
              <a:rPr kumimoji="0" lang="en-US" b="1" i="0" u="none" strike="noStrike" kern="1200" cap="none" spc="0" normalizeH="0" baseline="-2500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</a:t>
            </a:r>
            <a:r>
              <a:rPr kumimoji="0" lang="en-US" b="1" i="0" u="none" strike="noStrike" kern="1200" cap="none" spc="0" normalizeH="0" baseline="-2500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 Hastelloy (50</a:t>
            </a:r>
            <a:r>
              <a:rPr kumimoji="0" lang="el-GR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μ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m); </a:t>
            </a:r>
          </a:p>
          <a:p>
            <a:pPr marL="342900" lvl="0" indent="-342900">
              <a:buFontTx/>
              <a:buAutoNum type="arabicParenBoth"/>
              <a:defRPr/>
            </a:pP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lvl="0" indent="-342900">
              <a:buFontTx/>
              <a:buAutoNum type="arabicParenBoth"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FESC :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Ag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(2</a:t>
            </a:r>
            <a:r>
              <a:rPr kumimoji="0" lang="el-GR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μ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m)/ </a:t>
            </a:r>
            <a:r>
              <a:rPr kumimoji="0" lang="en-US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EuBCO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(2.5</a:t>
            </a:r>
            <a:r>
              <a:rPr kumimoji="0" lang="el-GR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μ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m)+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BaHfO</a:t>
            </a:r>
            <a:r>
              <a:rPr kumimoji="0" lang="en-US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 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nanorods / </a:t>
            </a:r>
            <a:r>
              <a:rPr lang="en-US" b="1" dirty="0">
                <a:solidFill>
                  <a:srgbClr val="000066"/>
                </a:solidFill>
              </a:rPr>
              <a:t>CeO</a:t>
            </a:r>
            <a:r>
              <a:rPr lang="en-US" b="1" baseline="-25000" dirty="0">
                <a:solidFill>
                  <a:srgbClr val="000066"/>
                </a:solidFill>
              </a:rPr>
              <a:t>2</a:t>
            </a:r>
            <a:r>
              <a:rPr lang="en-US" b="1" dirty="0">
                <a:solidFill>
                  <a:srgbClr val="000066"/>
                </a:solidFill>
              </a:rPr>
              <a:t> (700 nm)//MgO/Y</a:t>
            </a:r>
            <a:r>
              <a:rPr lang="en-US" b="1" baseline="-25000" dirty="0">
                <a:solidFill>
                  <a:srgbClr val="000066"/>
                </a:solidFill>
              </a:rPr>
              <a:t>2</a:t>
            </a:r>
            <a:r>
              <a:rPr lang="en-US" b="1" dirty="0">
                <a:solidFill>
                  <a:srgbClr val="000066"/>
                </a:solidFill>
              </a:rPr>
              <a:t>O</a:t>
            </a:r>
            <a:r>
              <a:rPr lang="en-US" b="1" baseline="-25000" dirty="0">
                <a:solidFill>
                  <a:srgbClr val="000066"/>
                </a:solidFill>
              </a:rPr>
              <a:t>3</a:t>
            </a:r>
            <a:r>
              <a:rPr lang="en-US" b="1" dirty="0">
                <a:solidFill>
                  <a:srgbClr val="000066"/>
                </a:solidFill>
              </a:rPr>
              <a:t>/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</a:t>
            </a:r>
            <a:r>
              <a:rPr kumimoji="0" lang="en-US" b="1" i="0" u="none" strike="noStrike" kern="1200" cap="none" spc="0" normalizeH="0" baseline="-2500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</a:t>
            </a:r>
            <a:r>
              <a:rPr kumimoji="0" lang="en-US" b="1" i="0" u="none" strike="noStrike" kern="1200" cap="none" spc="0" normalizeH="0" baseline="-2500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 Hastelloy 50</a:t>
            </a:r>
            <a:r>
              <a:rPr kumimoji="0" lang="el-GR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μ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m)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217" y="360010"/>
            <a:ext cx="121319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Architecture of the studied types </a:t>
            </a:r>
            <a:r>
              <a:rPr kumimoji="0" lang="en-US" sz="2000" b="1" i="0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  commercial </a:t>
            </a:r>
            <a:r>
              <a:rPr lang="en-US" sz="2000" b="1" dirty="0">
                <a:solidFill>
                  <a:srgbClr val="000066"/>
                </a:solidFill>
                <a:latin typeface="Arial" panose="020B0604020202020204" pitchFamily="34" charset="0"/>
              </a:rPr>
              <a:t>Fujikura</a:t>
            </a:r>
            <a:r>
              <a:rPr kumimoji="0" lang="en-US" sz="2000" b="1" i="0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coated conductors, </a:t>
            </a:r>
          </a:p>
          <a:p>
            <a:pPr algn="ctr">
              <a:defRPr/>
            </a:pPr>
            <a:r>
              <a:rPr lang="en-US" sz="20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model numbers FYSC-S12 and FESC-SCH12: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n-ea"/>
                <a:cs typeface="+mn-cs"/>
              </a:rPr>
              <a:t> 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5508" y="4370172"/>
            <a:ext cx="8214360" cy="2451377"/>
          </a:xfrm>
          <a:prstGeom prst="rect">
            <a:avLst/>
          </a:prstGeom>
          <a:solidFill>
            <a:srgbClr val="00B0F0">
              <a:alpha val="24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transition temperature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GB" sz="20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and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critical current density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GB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en-GB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were estimated by SQUID magnetometer. </a:t>
            </a: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GB" sz="20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was estimated as well using transport measurements. </a:t>
            </a:r>
          </a:p>
          <a:p>
            <a:pPr lvl="0">
              <a:lnSpc>
                <a:spcPct val="130000"/>
              </a:lnSpc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Charge carrier density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GB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</a:t>
            </a:r>
            <a:r>
              <a:rPr kumimoji="0" lang="en-GB" sz="20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were found from the Hall effect at 100 K by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Quatum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Design PPMS (before the </a:t>
            </a:r>
            <a:r>
              <a:rPr kumimoji="0" lang="en-GB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</a:t>
            </a:r>
            <a:r>
              <a:rPr kumimoji="0" lang="en-GB" sz="2000" b="1" i="1" u="none" strike="noStrike" kern="1200" cap="none" spc="0" normalizeH="0" baseline="-2500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</a:t>
            </a:r>
            <a:r>
              <a:rPr kumimoji="0" lang="en-GB" sz="2000" b="1" i="1" u="none" strike="noStrike" kern="1200" cap="none" spc="0" normalizeH="0" baseline="-2500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study Ag  </a:t>
            </a:r>
            <a:r>
              <a:rPr lang="en-GB" sz="2000" b="1" dirty="0">
                <a:solidFill>
                  <a:srgbClr val="000066"/>
                </a:solidFill>
              </a:rPr>
              <a:t>layer was removed by etching from </a:t>
            </a:r>
            <a:r>
              <a:rPr lang="en-GB" sz="2000" b="1" dirty="0">
                <a:solidFill>
                  <a:srgbClr val="000066"/>
                </a:solidFill>
                <a:latin typeface="Arial"/>
              </a:rPr>
              <a:t>CC re-oxygenated via Ag layer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 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19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384" y="2411087"/>
            <a:ext cx="11653612" cy="1460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33516" y="4795838"/>
            <a:ext cx="3251656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497121" y="3941961"/>
            <a:ext cx="36905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Commercial tape  (Fujikura)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79268" y="3954206"/>
            <a:ext cx="425424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9966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Cu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layer etched in </a:t>
            </a:r>
            <a:r>
              <a:rPr lang="es-ES" sz="1600" b="1" dirty="0">
                <a:solidFill>
                  <a:srgbClr val="0000FF"/>
                </a:solidFill>
              </a:rPr>
              <a:t>HCl: H</a:t>
            </a:r>
            <a:r>
              <a:rPr lang="es-ES" sz="1600" b="1" baseline="-25000" dirty="0">
                <a:solidFill>
                  <a:srgbClr val="0000FF"/>
                </a:solidFill>
              </a:rPr>
              <a:t>2</a:t>
            </a:r>
            <a:r>
              <a:rPr lang="es-ES" sz="1600" b="1" dirty="0">
                <a:solidFill>
                  <a:srgbClr val="0000FF"/>
                </a:solidFill>
              </a:rPr>
              <a:t>O</a:t>
            </a:r>
            <a:r>
              <a:rPr lang="es-ES" sz="1600" b="1" baseline="-25000" dirty="0">
                <a:solidFill>
                  <a:srgbClr val="0000FF"/>
                </a:solidFill>
              </a:rPr>
              <a:t>2</a:t>
            </a:r>
            <a:r>
              <a:rPr lang="es-ES" sz="1600" b="1" dirty="0">
                <a:solidFill>
                  <a:srgbClr val="0000FF"/>
                </a:solidFill>
              </a:rPr>
              <a:t>=1:1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014986" y="3774309"/>
            <a:ext cx="417701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9966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Cu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layer etched in </a:t>
            </a:r>
            <a:r>
              <a:rPr lang="es-ES" sz="1600" b="1" dirty="0">
                <a:solidFill>
                  <a:srgbClr val="0000FF"/>
                </a:solidFill>
              </a:rPr>
              <a:t>HCl: H</a:t>
            </a:r>
            <a:r>
              <a:rPr lang="es-ES" sz="1600" b="1" baseline="-25000" dirty="0">
                <a:solidFill>
                  <a:srgbClr val="0000FF"/>
                </a:solidFill>
              </a:rPr>
              <a:t>2</a:t>
            </a:r>
            <a:r>
              <a:rPr lang="es-ES" sz="1600" b="1" dirty="0">
                <a:solidFill>
                  <a:srgbClr val="0000FF"/>
                </a:solidFill>
              </a:rPr>
              <a:t>O</a:t>
            </a:r>
            <a:r>
              <a:rPr lang="es-ES" sz="1600" b="1" baseline="-25000" dirty="0">
                <a:solidFill>
                  <a:srgbClr val="0000FF"/>
                </a:solidFill>
              </a:rPr>
              <a:t>2</a:t>
            </a:r>
            <a:r>
              <a:rPr lang="es-ES" sz="1600" b="1" dirty="0">
                <a:solidFill>
                  <a:srgbClr val="0000FF"/>
                </a:solidFill>
              </a:rPr>
              <a:t>=1:1</a:t>
            </a:r>
          </a:p>
          <a:p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Ag</a:t>
            </a: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layer etched in </a:t>
            </a:r>
            <a:r>
              <a:rPr lang="es-ES" sz="1600" b="1" dirty="0">
                <a:solidFill>
                  <a:srgbClr val="009900"/>
                </a:solidFill>
              </a:rPr>
              <a:t>NH</a:t>
            </a:r>
            <a:r>
              <a:rPr lang="es-ES" sz="1600" b="1" baseline="-25000" dirty="0">
                <a:solidFill>
                  <a:srgbClr val="009900"/>
                </a:solidFill>
              </a:rPr>
              <a:t>3</a:t>
            </a:r>
            <a:r>
              <a:rPr lang="es-ES" sz="1600" b="1" dirty="0">
                <a:solidFill>
                  <a:srgbClr val="009900"/>
                </a:solidFill>
              </a:rPr>
              <a:t>: H</a:t>
            </a:r>
            <a:r>
              <a:rPr lang="es-ES" sz="1600" b="1" baseline="-25000" dirty="0">
                <a:solidFill>
                  <a:srgbClr val="009900"/>
                </a:solidFill>
              </a:rPr>
              <a:t>2</a:t>
            </a:r>
            <a:r>
              <a:rPr lang="es-ES" sz="1600" b="1" dirty="0">
                <a:solidFill>
                  <a:srgbClr val="009900"/>
                </a:solidFill>
              </a:rPr>
              <a:t>O</a:t>
            </a:r>
            <a:r>
              <a:rPr lang="es-ES" sz="1600" b="1" baseline="-25000" dirty="0">
                <a:solidFill>
                  <a:srgbClr val="009900"/>
                </a:solidFill>
              </a:rPr>
              <a:t>2</a:t>
            </a:r>
            <a:r>
              <a:rPr lang="es-ES" sz="1600" b="1" dirty="0">
                <a:solidFill>
                  <a:srgbClr val="009900"/>
                </a:solidFill>
              </a:rPr>
              <a:t>:MeOH 1:1:5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23434" y="2751970"/>
            <a:ext cx="1539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Type 1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731515" y="2794430"/>
            <a:ext cx="1249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Type 2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C25062-3322-F985-7432-42130B6699D9}"/>
              </a:ext>
            </a:extLst>
          </p:cNvPr>
          <p:cNvSpPr txBox="1"/>
          <p:nvPr/>
        </p:nvSpPr>
        <p:spPr>
          <a:xfrm>
            <a:off x="4080705" y="2606908"/>
            <a:ext cx="608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996633"/>
                </a:solidFill>
              </a:rPr>
              <a:t>Cu</a:t>
            </a:r>
            <a:endParaRPr lang="ru-UA" b="1" dirty="0">
              <a:solidFill>
                <a:srgbClr val="996633"/>
              </a:solidFill>
            </a:endParaRPr>
          </a:p>
        </p:txBody>
      </p: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7B77E189-A8D5-2877-270B-6058B2F19BBC}"/>
              </a:ext>
            </a:extLst>
          </p:cNvPr>
          <p:cNvCxnSpPr>
            <a:cxnSpLocks/>
          </p:cNvCxnSpPr>
          <p:nvPr/>
        </p:nvCxnSpPr>
        <p:spPr>
          <a:xfrm flipH="1">
            <a:off x="3878148" y="2894532"/>
            <a:ext cx="304240" cy="180157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1FCA1368-8ED0-7461-8F53-B00DBA8BDFE0}"/>
              </a:ext>
            </a:extLst>
          </p:cNvPr>
          <p:cNvSpPr txBox="1"/>
          <p:nvPr/>
        </p:nvSpPr>
        <p:spPr>
          <a:xfrm>
            <a:off x="7918169" y="2397468"/>
            <a:ext cx="5616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>
                    <a:lumMod val="65000"/>
                    <a:lumOff val="35000"/>
                  </a:schemeClr>
                </a:solidFill>
              </a:rPr>
              <a:t>Ag</a:t>
            </a:r>
            <a:endParaRPr lang="ru-UA" b="1" dirty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id="{80B15C4C-51AD-429E-D6CB-A440C19E563B}"/>
              </a:ext>
            </a:extLst>
          </p:cNvPr>
          <p:cNvCxnSpPr>
            <a:cxnSpLocks/>
          </p:cNvCxnSpPr>
          <p:nvPr/>
        </p:nvCxnSpPr>
        <p:spPr>
          <a:xfrm flipH="1">
            <a:off x="7584788" y="2593116"/>
            <a:ext cx="397572" cy="104047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>
            <a:extLst>
              <a:ext uri="{FF2B5EF4-FFF2-40B4-BE49-F238E27FC236}">
                <a16:creationId xmlns:a16="http://schemas.microsoft.com/office/drawing/2014/main" id="{82A5380E-6699-2AB5-A815-F78A40EE84E9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11030037" y="2574987"/>
            <a:ext cx="333381" cy="245791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F6456560-9028-3D00-FA35-16F16E3657AC}"/>
              </a:ext>
            </a:extLst>
          </p:cNvPr>
          <p:cNvSpPr txBox="1"/>
          <p:nvPr/>
        </p:nvSpPr>
        <p:spPr>
          <a:xfrm>
            <a:off x="9987807" y="2390321"/>
            <a:ext cx="10422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REBCO</a:t>
            </a:r>
            <a:endParaRPr lang="ru-UA" b="1" dirty="0">
              <a:solidFill>
                <a:srgbClr val="0070C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F7A83C1-CAC3-3228-B61A-5573E9E3074A}"/>
              </a:ext>
            </a:extLst>
          </p:cNvPr>
          <p:cNvSpPr txBox="1"/>
          <p:nvPr/>
        </p:nvSpPr>
        <p:spPr>
          <a:xfrm>
            <a:off x="5654940" y="2400234"/>
            <a:ext cx="10422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REBCO</a:t>
            </a:r>
            <a:endParaRPr lang="ru-UA" b="1" dirty="0">
              <a:solidFill>
                <a:srgbClr val="0070C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306CB4-D26B-A55C-248D-19A17AFC4A4C}"/>
              </a:ext>
            </a:extLst>
          </p:cNvPr>
          <p:cNvSpPr txBox="1"/>
          <p:nvPr/>
        </p:nvSpPr>
        <p:spPr>
          <a:xfrm>
            <a:off x="1315054" y="2525200"/>
            <a:ext cx="10422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REBCO</a:t>
            </a:r>
            <a:endParaRPr lang="ru-UA" b="1" dirty="0">
              <a:solidFill>
                <a:srgbClr val="0070C0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039397E-F221-958A-9D27-26A72BF43473}"/>
              </a:ext>
            </a:extLst>
          </p:cNvPr>
          <p:cNvSpPr txBox="1"/>
          <p:nvPr/>
        </p:nvSpPr>
        <p:spPr>
          <a:xfrm>
            <a:off x="2574769" y="2327831"/>
            <a:ext cx="5616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>
                    <a:lumMod val="65000"/>
                    <a:lumOff val="35000"/>
                  </a:schemeClr>
                </a:solidFill>
              </a:rPr>
              <a:t>Ag</a:t>
            </a:r>
            <a:endParaRPr lang="ru-UA" b="1" dirty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6" name="Прямая со стрелкой 45">
            <a:extLst>
              <a:ext uri="{FF2B5EF4-FFF2-40B4-BE49-F238E27FC236}">
                <a16:creationId xmlns:a16="http://schemas.microsoft.com/office/drawing/2014/main" id="{156AEF23-3340-5168-CAD7-FB3854B623AF}"/>
              </a:ext>
            </a:extLst>
          </p:cNvPr>
          <p:cNvCxnSpPr>
            <a:cxnSpLocks/>
          </p:cNvCxnSpPr>
          <p:nvPr/>
        </p:nvCxnSpPr>
        <p:spPr>
          <a:xfrm>
            <a:off x="6598850" y="2604149"/>
            <a:ext cx="488193" cy="194702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id="{FF4E8FB1-842E-0695-4C8F-7EC4A4908EC7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2357284" y="2709866"/>
            <a:ext cx="601898" cy="70553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>
            <a:extLst>
              <a:ext uri="{FF2B5EF4-FFF2-40B4-BE49-F238E27FC236}">
                <a16:creationId xmlns:a16="http://schemas.microsoft.com/office/drawing/2014/main" id="{C056B394-D20D-A5DA-13C1-430C9A288475}"/>
              </a:ext>
            </a:extLst>
          </p:cNvPr>
          <p:cNvCxnSpPr>
            <a:cxnSpLocks/>
          </p:cNvCxnSpPr>
          <p:nvPr/>
        </p:nvCxnSpPr>
        <p:spPr>
          <a:xfrm>
            <a:off x="3052304" y="2600955"/>
            <a:ext cx="321132" cy="122895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09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6871" y="1403009"/>
            <a:ext cx="4881981" cy="3661486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grpSp>
        <p:nvGrpSpPr>
          <p:cNvPr id="7" name="Группа 16"/>
          <p:cNvGrpSpPr/>
          <p:nvPr/>
        </p:nvGrpSpPr>
        <p:grpSpPr>
          <a:xfrm>
            <a:off x="6040395" y="310040"/>
            <a:ext cx="4056095" cy="3111439"/>
            <a:chOff x="2286000" y="2734357"/>
            <a:chExt cx="2316480" cy="1773108"/>
          </a:xfrm>
        </p:grpSpPr>
        <p:graphicFrame>
          <p:nvGraphicFramePr>
            <p:cNvPr id="8" name="Object 2"/>
            <p:cNvGraphicFramePr>
              <a:graphicFrameLocks noChangeAspect="1"/>
            </p:cNvGraphicFramePr>
            <p:nvPr/>
          </p:nvGraphicFramePr>
          <p:xfrm>
            <a:off x="2286000" y="2734357"/>
            <a:ext cx="2316480" cy="17731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3" imgW="9802155" imgH="7502627" progId="">
                    <p:embed/>
                  </p:oleObj>
                </mc:Choice>
                <mc:Fallback>
                  <p:oleObj name="Graph" r:id="rId3" imgW="9802155" imgH="7502627" progId="">
                    <p:embed/>
                    <p:pic>
                      <p:nvPicPr>
                        <p:cNvPr id="8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6000" y="2734357"/>
                          <a:ext cx="2316480" cy="17731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Box 12"/>
            <p:cNvSpPr txBox="1"/>
            <p:nvPr/>
          </p:nvSpPr>
          <p:spPr>
            <a:xfrm>
              <a:off x="3222753" y="3260083"/>
              <a:ext cx="1193800" cy="452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Mode 1</a:t>
              </a:r>
              <a:endPara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0" name="Группа 17"/>
          <p:cNvGrpSpPr/>
          <p:nvPr/>
        </p:nvGrpSpPr>
        <p:grpSpPr>
          <a:xfrm>
            <a:off x="6087799" y="3290321"/>
            <a:ext cx="4056095" cy="2723491"/>
            <a:chOff x="1939625" y="3811163"/>
            <a:chExt cx="2580640" cy="1975305"/>
          </a:xfrm>
        </p:grpSpPr>
        <p:graphicFrame>
          <p:nvGraphicFramePr>
            <p:cNvPr id="11" name="Object 3"/>
            <p:cNvGraphicFramePr>
              <a:graphicFrameLocks noChangeAspect="1"/>
            </p:cNvGraphicFramePr>
            <p:nvPr/>
          </p:nvGraphicFramePr>
          <p:xfrm>
            <a:off x="1939625" y="3811163"/>
            <a:ext cx="2580640" cy="19753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Graph" r:id="rId5" imgW="9802155" imgH="7502627" progId="">
                    <p:embed/>
                  </p:oleObj>
                </mc:Choice>
                <mc:Fallback>
                  <p:oleObj name="Graph" r:id="rId5" imgW="9802155" imgH="7502627" progId="">
                    <p:embed/>
                    <p:pic>
                      <p:nvPicPr>
                        <p:cNvPr id="11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39625" y="3811163"/>
                          <a:ext cx="2580640" cy="197530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TextBox 13"/>
            <p:cNvSpPr txBox="1"/>
            <p:nvPr/>
          </p:nvSpPr>
          <p:spPr>
            <a:xfrm>
              <a:off x="2596214" y="4689595"/>
              <a:ext cx="1607819" cy="534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Mode 2</a:t>
              </a:r>
              <a:endPara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" name="TextBox 20"/>
          <p:cNvSpPr txBox="1"/>
          <p:nvPr/>
        </p:nvSpPr>
        <p:spPr>
          <a:xfrm>
            <a:off x="9973867" y="1187565"/>
            <a:ext cx="21183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Mode1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</a:t>
            </a:r>
            <a:r>
              <a:rPr kumimoji="0" lang="en-US" sz="2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pressure decreased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when cooling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21"/>
          <p:cNvSpPr txBox="1"/>
          <p:nvPr/>
        </p:nvSpPr>
        <p:spPr>
          <a:xfrm>
            <a:off x="9971933" y="3465131"/>
            <a:ext cx="21453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FF0000"/>
                </a:solidFill>
                <a:latin typeface="Calibri" panose="020F0502020204030204"/>
              </a:rPr>
              <a:t>Mode 2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</a:t>
            </a:r>
            <a:r>
              <a:rPr kumimoji="0" lang="en-US" sz="2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pressure was kept constant up to cooling down to room temperature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2134119" y="377706"/>
            <a:ext cx="333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all" spc="0" normalizeH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Oxygenations</a:t>
            </a:r>
            <a:r>
              <a:rPr kumimoji="0" lang="es-ES" sz="1800" b="1" i="0" u="none" strike="noStrike" kern="1200" cap="all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s-ES" sz="1800" b="1" i="0" u="none" strike="noStrike" kern="1200" cap="all" spc="0" normalizeH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conditions</a:t>
            </a:r>
            <a:endParaRPr kumimoji="0" lang="es-ES" sz="1800" b="1" i="0" u="none" strike="noStrike" kern="1200" cap="all" spc="0" normalizeH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7" name="Diagrama 16"/>
          <p:cNvGraphicFramePr/>
          <p:nvPr>
            <p:extLst>
              <p:ext uri="{D42A27DB-BD31-4B8C-83A1-F6EECF244321}">
                <p14:modId xmlns:p14="http://schemas.microsoft.com/office/powerpoint/2010/main" val="3180346399"/>
              </p:ext>
            </p:extLst>
          </p:nvPr>
        </p:nvGraphicFramePr>
        <p:xfrm>
          <a:off x="482600" y="595145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8" name="Rectángulo 17"/>
          <p:cNvSpPr/>
          <p:nvPr/>
        </p:nvSpPr>
        <p:spPr>
          <a:xfrm>
            <a:off x="74572" y="6021683"/>
            <a:ext cx="69246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AT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Leibniz-Institut für Festkörper- und Werkstoffforschung Dresden e. V.,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Helmholtzstrasse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20 01069 </a:t>
            </a:r>
            <a:r>
              <a:rPr kumimoji="0" lang="de-AT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Dresden, Germany. 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138382" y="67941"/>
            <a:ext cx="1451488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Experimental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563B0A-B2D8-4321-A526-5F0CD63BEE5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B4882D96-45E1-930F-7A8D-1F3AFD084AF2}"/>
              </a:ext>
            </a:extLst>
          </p:cNvPr>
          <p:cNvCxnSpPr>
            <a:cxnSpLocks/>
          </p:cNvCxnSpPr>
          <p:nvPr/>
        </p:nvCxnSpPr>
        <p:spPr>
          <a:xfrm flipH="1">
            <a:off x="8068442" y="1924234"/>
            <a:ext cx="267008" cy="201126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2A6A4965-5926-D3CD-4FC7-F8F8429B601F}"/>
              </a:ext>
            </a:extLst>
          </p:cNvPr>
          <p:cNvSpPr txBox="1"/>
          <p:nvPr/>
        </p:nvSpPr>
        <p:spPr>
          <a:xfrm>
            <a:off x="8297560" y="1664686"/>
            <a:ext cx="789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P</a:t>
            </a:r>
            <a:r>
              <a:rPr lang="en-US" b="1" baseline="-25000" dirty="0">
                <a:solidFill>
                  <a:srgbClr val="0000FF"/>
                </a:solidFill>
              </a:rPr>
              <a:t>O2</a:t>
            </a:r>
            <a:endParaRPr lang="ru-UA" b="1" baseline="-25000" dirty="0">
              <a:solidFill>
                <a:srgbClr val="0000FF"/>
              </a:solidFill>
            </a:endParaRPr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61741310-5E3E-75AF-899A-5705BDAB8BE9}"/>
              </a:ext>
            </a:extLst>
          </p:cNvPr>
          <p:cNvCxnSpPr>
            <a:cxnSpLocks/>
          </p:cNvCxnSpPr>
          <p:nvPr/>
        </p:nvCxnSpPr>
        <p:spPr>
          <a:xfrm flipH="1">
            <a:off x="8244532" y="2465074"/>
            <a:ext cx="267008" cy="25469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AB74FEE-11E9-90CE-F855-269709B6BE3C}"/>
              </a:ext>
            </a:extLst>
          </p:cNvPr>
          <p:cNvSpPr txBox="1"/>
          <p:nvPr/>
        </p:nvSpPr>
        <p:spPr>
          <a:xfrm>
            <a:off x="8451753" y="2223087"/>
            <a:ext cx="789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T</a:t>
            </a:r>
            <a:endParaRPr lang="ru-UA" b="1" dirty="0">
              <a:solidFill>
                <a:srgbClr val="FF0066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656ADE5-C933-2B93-7142-519D63568D05}"/>
              </a:ext>
            </a:extLst>
          </p:cNvPr>
          <p:cNvSpPr txBox="1"/>
          <p:nvPr/>
        </p:nvSpPr>
        <p:spPr>
          <a:xfrm>
            <a:off x="8579005" y="3849211"/>
            <a:ext cx="789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P</a:t>
            </a:r>
            <a:r>
              <a:rPr lang="en-US" b="1" baseline="-25000" dirty="0">
                <a:solidFill>
                  <a:srgbClr val="0000FF"/>
                </a:solidFill>
              </a:rPr>
              <a:t>O2</a:t>
            </a:r>
            <a:endParaRPr lang="ru-UA" b="1" baseline="-25000" dirty="0">
              <a:solidFill>
                <a:srgbClr val="0000FF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941CE05-9F9A-3D84-5A0B-F9913A5F1B5A}"/>
              </a:ext>
            </a:extLst>
          </p:cNvPr>
          <p:cNvSpPr txBox="1"/>
          <p:nvPr/>
        </p:nvSpPr>
        <p:spPr>
          <a:xfrm>
            <a:off x="8458773" y="3600264"/>
            <a:ext cx="267008" cy="3796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T</a:t>
            </a:r>
            <a:endParaRPr lang="ru-UA" b="1" dirty="0">
              <a:solidFill>
                <a:srgbClr val="FF0066"/>
              </a:solidFill>
            </a:endParaRPr>
          </a:p>
        </p:txBody>
      </p:sp>
      <p:cxnSp>
        <p:nvCxnSpPr>
          <p:cNvPr id="39" name="Прямая со стрелкой 38">
            <a:extLst>
              <a:ext uri="{FF2B5EF4-FFF2-40B4-BE49-F238E27FC236}">
                <a16:creationId xmlns:a16="http://schemas.microsoft.com/office/drawing/2014/main" id="{9C9DC8B6-1C93-F19D-4D9B-2AE3D450BE80}"/>
              </a:ext>
            </a:extLst>
          </p:cNvPr>
          <p:cNvCxnSpPr>
            <a:cxnSpLocks/>
          </p:cNvCxnSpPr>
          <p:nvPr/>
        </p:nvCxnSpPr>
        <p:spPr>
          <a:xfrm flipH="1">
            <a:off x="8278265" y="3852535"/>
            <a:ext cx="267008" cy="25469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>
            <a:extLst>
              <a:ext uri="{FF2B5EF4-FFF2-40B4-BE49-F238E27FC236}">
                <a16:creationId xmlns:a16="http://schemas.microsoft.com/office/drawing/2014/main" id="{A8EF2BD4-0B02-A398-70F7-BD6F832B82C9}"/>
              </a:ext>
            </a:extLst>
          </p:cNvPr>
          <p:cNvCxnSpPr>
            <a:cxnSpLocks/>
          </p:cNvCxnSpPr>
          <p:nvPr/>
        </p:nvCxnSpPr>
        <p:spPr>
          <a:xfrm flipH="1">
            <a:off x="8458773" y="4153526"/>
            <a:ext cx="199231" cy="179443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3B8DBE2E-A407-7E88-0A8F-4E68BA645AF3}"/>
              </a:ext>
            </a:extLst>
          </p:cNvPr>
          <p:cNvSpPr txBox="1"/>
          <p:nvPr/>
        </p:nvSpPr>
        <p:spPr>
          <a:xfrm>
            <a:off x="8373838" y="1260010"/>
            <a:ext cx="123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 1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2644F0D-1D64-29CD-B251-1DB0BF928CA0}"/>
              </a:ext>
            </a:extLst>
          </p:cNvPr>
          <p:cNvSpPr txBox="1"/>
          <p:nvPr/>
        </p:nvSpPr>
        <p:spPr>
          <a:xfrm>
            <a:off x="7254174" y="4852551"/>
            <a:ext cx="123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Mode 2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4475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16AA53B-9154-28A4-15AD-134A7170AF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A265202-ECBB-2110-6F97-CCDEA979F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97DB9A-3732-4D17-B50D-46E03911AF5A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rgbClr val="9B9A98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rgbClr val="9B9A98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8" name="Рисунок 4" descr="IMG-6497.JPG">
            <a:extLst>
              <a:ext uri="{FF2B5EF4-FFF2-40B4-BE49-F238E27FC236}">
                <a16:creationId xmlns:a16="http://schemas.microsoft.com/office/drawing/2014/main" id="{8EEFDF03-7D8D-6668-B6FB-F4509C72041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997" y="2469869"/>
            <a:ext cx="4073703" cy="3055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5813061-5958-40E9-6354-B89D6EF93CED}"/>
              </a:ext>
            </a:extLst>
          </p:cNvPr>
          <p:cNvSpPr txBox="1"/>
          <p:nvPr/>
        </p:nvSpPr>
        <p:spPr>
          <a:xfrm>
            <a:off x="227393" y="5697340"/>
            <a:ext cx="54697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JAMP−9500F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JEOL, Japan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–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Noto Sans CJK SC Regular"/>
                <a:cs typeface="Noto Sans CJK SC Regular"/>
              </a:rPr>
              <a:t>Scanning Auger Microscopy which is combination of HRSEM (secondary electron mode, resolution 3 nm) and Local Auger-electron Spectroscopy (resolution 5 - 8 nm)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Рисунок 6" descr="FiG_for_Rew.png">
            <a:extLst>
              <a:ext uri="{FF2B5EF4-FFF2-40B4-BE49-F238E27FC236}">
                <a16:creationId xmlns:a16="http://schemas.microsoft.com/office/drawing/2014/main" id="{40BF8932-0424-12BC-7178-D5EF52E6A1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96" r="2251"/>
          <a:stretch>
            <a:fillRect/>
          </a:stretch>
        </p:blipFill>
        <p:spPr bwMode="auto">
          <a:xfrm>
            <a:off x="5555848" y="2161818"/>
            <a:ext cx="5611073" cy="4639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73B9C90-816E-BE95-A37B-5241239E406D}"/>
              </a:ext>
            </a:extLst>
          </p:cNvPr>
          <p:cNvSpPr txBox="1"/>
          <p:nvPr/>
        </p:nvSpPr>
        <p:spPr>
          <a:xfrm>
            <a:off x="0" y="18682"/>
            <a:ext cx="3400425" cy="369332"/>
          </a:xfrm>
          <a:prstGeom prst="rect">
            <a:avLst/>
          </a:prstGeom>
          <a:solidFill>
            <a:srgbClr val="CC9900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Study of materials structures </a:t>
            </a:r>
            <a:endParaRPr lang="ru-UA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496E75-55FF-8AA7-DB64-EC0D855A1CEE}"/>
              </a:ext>
            </a:extLst>
          </p:cNvPr>
          <p:cNvSpPr txBox="1"/>
          <p:nvPr/>
        </p:nvSpPr>
        <p:spPr>
          <a:xfrm>
            <a:off x="285750" y="474107"/>
            <a:ext cx="116014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b="1" dirty="0">
                <a:solidFill>
                  <a:srgbClr val="000066"/>
                </a:solidFill>
                <a:effectLst/>
                <a:ea typeface="Times New Roman" panose="02020603050405020304" pitchFamily="18" charset="0"/>
              </a:rPr>
              <a:t>The </a:t>
            </a:r>
            <a:r>
              <a:rPr lang="en-US" sz="1800" b="1" i="1" dirty="0">
                <a:solidFill>
                  <a:srgbClr val="0000FF"/>
                </a:solidFill>
                <a:effectLst/>
                <a:ea typeface="Times New Roman" panose="02020603050405020304" pitchFamily="18" charset="0"/>
              </a:rPr>
              <a:t>c</a:t>
            </a:r>
            <a:r>
              <a:rPr lang="en-US" sz="1800" b="1" dirty="0">
                <a:solidFill>
                  <a:srgbClr val="0000FF"/>
                </a:solidFill>
                <a:effectLst/>
                <a:ea typeface="Times New Roman" panose="02020603050405020304" pitchFamily="18" charset="0"/>
              </a:rPr>
              <a:t>-lattice parameters </a:t>
            </a:r>
            <a:r>
              <a:rPr lang="en-US" sz="1800" b="1" dirty="0">
                <a:solidFill>
                  <a:srgbClr val="000066"/>
                </a:solidFill>
                <a:effectLst/>
                <a:ea typeface="Times New Roman" panose="02020603050405020304" pitchFamily="18" charset="0"/>
              </a:rPr>
              <a:t>of RE123 superconducting phases (RE=Gd, Eu) of </a:t>
            </a:r>
            <a:r>
              <a:rPr lang="en-GB" sz="1800" b="1" dirty="0" err="1">
                <a:solidFill>
                  <a:srgbClr val="000066"/>
                </a:solidFill>
                <a:effectLst/>
                <a:ea typeface="Times New Roman" panose="02020603050405020304" pitchFamily="18" charset="0"/>
              </a:rPr>
              <a:t>GdBCO_CC</a:t>
            </a:r>
            <a:r>
              <a:rPr lang="en-GB" sz="1800" b="1" dirty="0">
                <a:solidFill>
                  <a:srgbClr val="000066"/>
                </a:solidFill>
                <a:effectLst/>
                <a:ea typeface="Times New Roman" panose="02020603050405020304" pitchFamily="18" charset="0"/>
              </a:rPr>
              <a:t> and </a:t>
            </a:r>
            <a:r>
              <a:rPr lang="en-GB" sz="1800" b="1" dirty="0" err="1">
                <a:solidFill>
                  <a:srgbClr val="000066"/>
                </a:solidFill>
                <a:effectLst/>
                <a:ea typeface="Times New Roman" panose="02020603050405020304" pitchFamily="18" charset="0"/>
              </a:rPr>
              <a:t>EuBCO_CC</a:t>
            </a:r>
            <a:r>
              <a:rPr lang="en-GB" sz="1800" b="1" dirty="0">
                <a:solidFill>
                  <a:srgbClr val="000066"/>
                </a:solidFill>
                <a:effectLst/>
                <a:ea typeface="Times New Roman" panose="02020603050405020304" pitchFamily="18" charset="0"/>
              </a:rPr>
              <a:t> were estimated from X-ray diffraction patterns obtained using Ultima IV (Japan, Rigaku) in </a:t>
            </a:r>
            <a:r>
              <a:rPr lang="en-GB" sz="1800" b="1" dirty="0" err="1">
                <a:solidFill>
                  <a:srgbClr val="000066"/>
                </a:solidFill>
                <a:effectLst/>
                <a:ea typeface="Times New Roman" panose="02020603050405020304" pitchFamily="18" charset="0"/>
              </a:rPr>
              <a:t>CuK</a:t>
            </a:r>
            <a:r>
              <a:rPr lang="en-GB" sz="1800" b="1" dirty="0">
                <a:solidFill>
                  <a:srgbClr val="000066"/>
                </a:solidFill>
                <a:effectLst/>
                <a:ea typeface="Times New Roman" panose="02020603050405020304" pitchFamily="18" charset="0"/>
              </a:rPr>
              <a:t>α radiation λ = 1.54184 Å, in 2θ = 8–88° range, with scanning step  0.05°, and the acquisition time at one point 2–4 s. The obtained diffractograms were refined by the Rietveld method. </a:t>
            </a:r>
          </a:p>
          <a:p>
            <a:pPr algn="just"/>
            <a:r>
              <a:rPr lang="en-GB" sz="1800" b="1" dirty="0">
                <a:solidFill>
                  <a:srgbClr val="000066"/>
                </a:solidFill>
                <a:effectLst/>
                <a:ea typeface="Times New Roman" panose="02020603050405020304" pitchFamily="18" charset="0"/>
              </a:rPr>
              <a:t>The materials </a:t>
            </a:r>
            <a:r>
              <a:rPr lang="en-GB" sz="1800" b="1" dirty="0">
                <a:solidFill>
                  <a:srgbClr val="0000FF"/>
                </a:solidFill>
                <a:effectLst/>
                <a:ea typeface="Times New Roman" panose="02020603050405020304" pitchFamily="18" charset="0"/>
              </a:rPr>
              <a:t>microstructures</a:t>
            </a:r>
            <a:r>
              <a:rPr lang="en-GB" sz="1800" b="1" dirty="0">
                <a:solidFill>
                  <a:srgbClr val="000066"/>
                </a:solidFill>
                <a:effectLst/>
                <a:ea typeface="Times New Roman" panose="02020603050405020304" pitchFamily="18" charset="0"/>
              </a:rPr>
              <a:t> were examined by SEM EDS and Auger spectroscopy using JAMP−9500F, JEOL, Japan. </a:t>
            </a:r>
            <a:endParaRPr lang="ru-UA" sz="1800" b="1" dirty="0">
              <a:solidFill>
                <a:srgbClr val="000066"/>
              </a:solidFill>
              <a:effectLst/>
              <a:ea typeface="Times New Roman" panose="02020603050405020304" pitchFamily="18" charset="0"/>
            </a:endParaRPr>
          </a:p>
          <a:p>
            <a:endParaRPr lang="ru-U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D63328-F244-776A-8D65-C334EEC299B4}"/>
              </a:ext>
            </a:extLst>
          </p:cNvPr>
          <p:cNvSpPr txBox="1"/>
          <p:nvPr/>
        </p:nvSpPr>
        <p:spPr>
          <a:xfrm>
            <a:off x="7827645" y="2619593"/>
            <a:ext cx="2540635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10 Å- Auer electrons</a:t>
            </a:r>
            <a:endParaRPr lang="ru-UA" b="1" dirty="0"/>
          </a:p>
        </p:txBody>
      </p:sp>
    </p:spTree>
    <p:extLst>
      <p:ext uri="{BB962C8B-B14F-4D97-AF65-F5344CB8AC3E}">
        <p14:creationId xmlns:p14="http://schemas.microsoft.com/office/powerpoint/2010/main" val="2960919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251017" y="2811589"/>
            <a:ext cx="9851010" cy="282804"/>
          </a:xfrm>
          <a:prstGeom prst="rect">
            <a:avLst/>
          </a:prstGeom>
          <a:solidFill>
            <a:srgbClr val="0000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233291" y="3306438"/>
            <a:ext cx="9851010" cy="282804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13772" y="1186390"/>
            <a:ext cx="9851010" cy="282804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33291" y="1970697"/>
            <a:ext cx="9851010" cy="282804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97DB9A-3732-4D17-B50D-46E03911AF5A}" type="slidenum">
              <a:rPr kumimoji="0" lang="ru-RU" sz="1000" b="0" i="0" u="none" strike="noStrike" kern="1200" cap="none" spc="0" normalizeH="0" baseline="0" noProof="0" smtClean="0">
                <a:ln>
                  <a:noFill/>
                </a:ln>
                <a:solidFill>
                  <a:srgbClr val="9B9A98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000" b="0" i="0" u="none" strike="noStrike" kern="1200" cap="none" spc="0" normalizeH="0" baseline="0" noProof="0">
              <a:ln>
                <a:noFill/>
              </a:ln>
              <a:solidFill>
                <a:srgbClr val="9B9A98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29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Characterization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519615"/>
              </p:ext>
            </p:extLst>
          </p:nvPr>
        </p:nvGraphicFramePr>
        <p:xfrm>
          <a:off x="1234938" y="425681"/>
          <a:ext cx="9850364" cy="6315969"/>
        </p:xfrm>
        <a:graphic>
          <a:graphicData uri="http://schemas.openxmlformats.org/drawingml/2006/table">
            <a:tbl>
              <a:tblPr/>
              <a:tblGrid>
                <a:gridCol w="486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44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4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68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82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501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855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9953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36531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0369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4140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30089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1312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82804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112178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0369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13122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3197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109351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13197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197962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527902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07389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46493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</a:tblGrid>
              <a:tr h="432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No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i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p</a:t>
                      </a: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(O</a:t>
                      </a:r>
                      <a:r>
                        <a:rPr lang="en-GB" sz="1300" b="1" baseline="-250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),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bar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 i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T</a:t>
                      </a:r>
                      <a:r>
                        <a:rPr lang="en-GB" sz="1300" b="1" baseline="-250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s</a:t>
                      </a: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,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 baseline="30000" dirty="0" err="1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o</a:t>
                      </a:r>
                      <a:r>
                        <a:rPr lang="en-GB" sz="1300" b="1" dirty="0" err="1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C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  <a:sym typeface="Symbol"/>
                        </a:rPr>
                        <a:t></a:t>
                      </a:r>
                      <a:r>
                        <a:rPr lang="ru-RU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,</a:t>
                      </a: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 h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Mode 1 or 2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 i="1" dirty="0" err="1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J</a:t>
                      </a:r>
                      <a:r>
                        <a:rPr lang="en-US" sz="1300" b="1" baseline="-25000" dirty="0" err="1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c</a:t>
                      </a: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 (0 T, 77K),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MA/cm</a:t>
                      </a:r>
                      <a:r>
                        <a:rPr lang="en-US" sz="1300" b="1" baseline="300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 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i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c</a:t>
                      </a: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-parameter, nm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i="1" dirty="0" err="1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n</a:t>
                      </a:r>
                      <a:r>
                        <a:rPr lang="en-GB" sz="1300" b="1" i="1" baseline="-25000" dirty="0" err="1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H</a:t>
                      </a: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(100 K),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  <a:sym typeface="Symbol"/>
                        </a:rPr>
                        <a:t></a:t>
                      </a: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10</a:t>
                      </a:r>
                      <a:r>
                        <a:rPr lang="en-US" sz="1300" b="1" baseline="300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21</a:t>
                      </a: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 cm</a:t>
                      </a:r>
                      <a:r>
                        <a:rPr lang="en-US" sz="1300" b="1" baseline="300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-3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i="1" dirty="0" err="1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T</a:t>
                      </a:r>
                      <a:r>
                        <a:rPr lang="en-GB" sz="1300" b="1" baseline="-25000" dirty="0" err="1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c</a:t>
                      </a: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, K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 b="1" kern="100" dirty="0">
                          <a:solidFill>
                            <a:srgbClr val="000066"/>
                          </a:solidFill>
                          <a:latin typeface="+mn-lt"/>
                          <a:ea typeface="Aptos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300" b="1" kern="100" dirty="0">
                        <a:solidFill>
                          <a:srgbClr val="000066"/>
                        </a:solidFill>
                        <a:latin typeface="+mn-lt"/>
                        <a:ea typeface="Aptos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1084">
                <a:tc gridSpan="2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               (1)  </a:t>
                      </a:r>
                      <a:r>
                        <a:rPr lang="en-US" sz="1300" b="1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Arial"/>
                        </a:rPr>
                        <a:t>Ag</a:t>
                      </a: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 (2</a:t>
                      </a:r>
                      <a:r>
                        <a:rPr lang="el-GR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μ</a:t>
                      </a: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m)/ </a:t>
                      </a:r>
                      <a:r>
                        <a:rPr lang="en-US" sz="1300" b="1" dirty="0" err="1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Arial"/>
                        </a:rPr>
                        <a:t>GdBCO</a:t>
                      </a: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 (1.8</a:t>
                      </a:r>
                      <a:r>
                        <a:rPr lang="el-GR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μ</a:t>
                      </a: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m)/ </a:t>
                      </a:r>
                      <a:r>
                        <a:rPr lang="es-ES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CeO</a:t>
                      </a:r>
                      <a:r>
                        <a:rPr lang="es-ES" sz="1400" b="1" baseline="-25000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s-ES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 (700 nm)/ MgO/Y</a:t>
                      </a:r>
                      <a:r>
                        <a:rPr lang="es-ES" sz="1400" b="1" baseline="-25000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s-ES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es-ES" sz="1400" b="1" baseline="-25000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s-ES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/Al</a:t>
                      </a:r>
                      <a:r>
                        <a:rPr lang="es-ES" sz="1400" b="1" baseline="-25000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s-ES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r>
                        <a:rPr lang="es-ES" sz="1400" b="1" baseline="-25000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s-ES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/Hastelloy (75</a:t>
                      </a:r>
                      <a:r>
                        <a:rPr lang="el-GR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 μ</a:t>
                      </a:r>
                      <a:r>
                        <a:rPr lang="es-ES" sz="1400" b="1" dirty="0">
                          <a:solidFill>
                            <a:srgbClr val="00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m)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8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Starting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2.57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indent="68580" algn="ctr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indent="68580" algn="ctr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1.17351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6.55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     92.75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4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300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2.23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1.17318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5.09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92.71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 b="1" kern="100" dirty="0">
                          <a:solidFill>
                            <a:srgbClr val="000066"/>
                          </a:solidFill>
                          <a:latin typeface="+mn-lt"/>
                          <a:ea typeface="Aptos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4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5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300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2.49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1.17343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6.18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92.60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 b="1" kern="100" dirty="0">
                          <a:solidFill>
                            <a:srgbClr val="000066"/>
                          </a:solidFill>
                          <a:latin typeface="+mn-lt"/>
                          <a:ea typeface="Aptos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4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4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600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2.67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1.17310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6.91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92.77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 b="1" kern="100" dirty="0">
                          <a:solidFill>
                            <a:srgbClr val="000066"/>
                          </a:solidFill>
                          <a:latin typeface="+mn-lt"/>
                          <a:ea typeface="Aptos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4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5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160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800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2.49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1.1,7300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-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92.74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 b="1" kern="100" dirty="0">
                          <a:solidFill>
                            <a:srgbClr val="000066"/>
                          </a:solidFill>
                          <a:latin typeface="+mn-lt"/>
                          <a:ea typeface="Aptos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84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6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2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300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2.47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1.17289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6.22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93.26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 b="1" kern="100">
                          <a:solidFill>
                            <a:srgbClr val="000066"/>
                          </a:solidFill>
                          <a:latin typeface="+mn-lt"/>
                          <a:ea typeface="Aptos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84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7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300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2.19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1.17320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5.27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92.76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 b="1" kern="100" dirty="0">
                          <a:solidFill>
                            <a:srgbClr val="000066"/>
                          </a:solidFill>
                          <a:latin typeface="+mn-lt"/>
                          <a:ea typeface="Aptos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16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8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600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6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2.36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-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7.05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-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 b="1" kern="100">
                          <a:solidFill>
                            <a:srgbClr val="000066"/>
                          </a:solidFill>
                          <a:latin typeface="+mn-lt"/>
                          <a:ea typeface="Aptos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84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9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60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600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12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2.65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-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8.21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-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300" b="1" kern="100" dirty="0">
                          <a:solidFill>
                            <a:srgbClr val="000066"/>
                          </a:solidFill>
                          <a:latin typeface="+mn-lt"/>
                          <a:ea typeface="Aptos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8214">
                <a:tc gridSpan="25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                                               (2</a:t>
                      </a:r>
                      <a:r>
                        <a:rPr lang="en-US" sz="1300" b="1" dirty="0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Arial"/>
                        </a:rPr>
                        <a:t>) </a:t>
                      </a:r>
                      <a:r>
                        <a:rPr lang="en-US" sz="1300" b="1" dirty="0" err="1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Arial"/>
                        </a:rPr>
                        <a:t>EuBCO</a:t>
                      </a: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 (2.5</a:t>
                      </a:r>
                      <a:r>
                        <a:rPr lang="el-GR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μ</a:t>
                      </a: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m)+BHO Nanorods/ CeO</a:t>
                      </a:r>
                      <a:r>
                        <a:rPr lang="en-US" sz="1300" b="1" baseline="-250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 (700 nm)/MgO/Y</a:t>
                      </a:r>
                      <a:r>
                        <a:rPr lang="en-US" sz="1300" b="1" baseline="-250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O</a:t>
                      </a:r>
                      <a:r>
                        <a:rPr lang="en-US" sz="1300" b="1" baseline="-250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/Al</a:t>
                      </a:r>
                      <a:r>
                        <a:rPr lang="en-US" sz="1300" b="1" baseline="-250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O</a:t>
                      </a:r>
                      <a:r>
                        <a:rPr lang="en-US" sz="1300" b="1" baseline="-250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)/ Hastelloy (50</a:t>
                      </a:r>
                      <a:r>
                        <a:rPr lang="el-GR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 μ</a:t>
                      </a: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m)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84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300" b="1" kern="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Starting</a:t>
                      </a:r>
                      <a:endParaRPr lang="ru-RU" sz="1300" b="1" kern="100" dirty="0">
                        <a:solidFill>
                          <a:srgbClr val="000066"/>
                        </a:solidFill>
                        <a:latin typeface="+mn-lt"/>
                        <a:ea typeface="Aptos"/>
                        <a:cs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kern="100" dirty="0">
                        <a:solidFill>
                          <a:srgbClr val="000066"/>
                        </a:solidFill>
                        <a:latin typeface="+mn-lt"/>
                        <a:ea typeface="Aptos"/>
                        <a:cs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1.38-1.21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1.17419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6.05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92.35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66"/>
                          </a:solidFill>
                          <a:latin typeface="+mn-lt"/>
                          <a:ea typeface="Aptos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84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11</a:t>
                      </a:r>
                      <a:endParaRPr lang="ru-RU" sz="1300" b="1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300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kern="100" dirty="0">
                        <a:solidFill>
                          <a:srgbClr val="000066"/>
                        </a:solidFill>
                        <a:latin typeface="+mn-lt"/>
                        <a:ea typeface="Aptos"/>
                        <a:cs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0.87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1.174631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3.77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91.65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66"/>
                          </a:solidFill>
                          <a:latin typeface="+mn-lt"/>
                          <a:ea typeface="Aptos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12</a:t>
                      </a:r>
                      <a:endParaRPr lang="ru-RU" sz="1300" b="1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5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300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kern="100" dirty="0">
                        <a:solidFill>
                          <a:srgbClr val="000066"/>
                        </a:solidFill>
                        <a:latin typeface="+mn-lt"/>
                        <a:ea typeface="Aptos"/>
                        <a:cs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0.99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1.17384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3.85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-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66"/>
                          </a:solidFill>
                          <a:latin typeface="+mn-lt"/>
                          <a:ea typeface="Aptos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600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kern="100" dirty="0">
                        <a:solidFill>
                          <a:srgbClr val="000066"/>
                        </a:solidFill>
                        <a:latin typeface="+mn-lt"/>
                        <a:ea typeface="Aptos"/>
                        <a:cs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0.77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1.17425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4.02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-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66"/>
                          </a:solidFill>
                          <a:latin typeface="+mn-lt"/>
                          <a:ea typeface="Aptos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14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160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800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kern="100" dirty="0">
                        <a:solidFill>
                          <a:srgbClr val="000066"/>
                        </a:solidFill>
                        <a:latin typeface="+mn-lt"/>
                        <a:ea typeface="Aptos"/>
                        <a:cs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1.31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1.17341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kern="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-</a:t>
                      </a:r>
                      <a:endParaRPr lang="ru-RU" sz="1300" b="1" kern="100" dirty="0">
                        <a:solidFill>
                          <a:srgbClr val="000066"/>
                        </a:solidFill>
                        <a:latin typeface="+mn-lt"/>
                        <a:ea typeface="Aptos"/>
                        <a:cs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-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66"/>
                          </a:solidFill>
                          <a:latin typeface="+mn-lt"/>
                          <a:ea typeface="Aptos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942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15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2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300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kern="100" dirty="0">
                        <a:solidFill>
                          <a:srgbClr val="000066"/>
                        </a:solidFill>
                        <a:latin typeface="+mn-lt"/>
                        <a:ea typeface="Aptos"/>
                        <a:cs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1.09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1.17341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4.43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-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66"/>
                          </a:solidFill>
                          <a:latin typeface="+mn-lt"/>
                          <a:ea typeface="Aptos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84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16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300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kern="100" dirty="0">
                        <a:solidFill>
                          <a:srgbClr val="000066"/>
                        </a:solidFill>
                        <a:latin typeface="+mn-lt"/>
                        <a:ea typeface="Aptos"/>
                        <a:cs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1.09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1.17341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4.33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91.65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66"/>
                          </a:solidFill>
                          <a:latin typeface="+mn-lt"/>
                          <a:ea typeface="Aptos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784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17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600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kern="100" dirty="0">
                        <a:solidFill>
                          <a:srgbClr val="000066"/>
                        </a:solidFill>
                        <a:latin typeface="+mn-lt"/>
                        <a:ea typeface="Aptos"/>
                        <a:cs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0.97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1.17433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4.92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92.22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66"/>
                          </a:solidFill>
                          <a:latin typeface="+mn-lt"/>
                          <a:ea typeface="Aptos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91010">
                <a:tc gridSpan="24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                                        (3) </a:t>
                      </a:r>
                      <a:r>
                        <a:rPr lang="en-US" sz="1300" b="1" kern="1200" dirty="0">
                          <a:solidFill>
                            <a:srgbClr val="0000FF"/>
                          </a:solidFill>
                          <a:latin typeface="+mn-lt"/>
                          <a:ea typeface="Times New Roman"/>
                          <a:cs typeface="Calibri"/>
                        </a:rPr>
                        <a:t>Ag</a:t>
                      </a: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 (2</a:t>
                      </a:r>
                      <a:r>
                        <a:rPr lang="el-GR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μ</a:t>
                      </a: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m)/ </a:t>
                      </a:r>
                      <a:r>
                        <a:rPr lang="en-US" sz="1300" b="1" kern="1200" dirty="0" err="1">
                          <a:solidFill>
                            <a:srgbClr val="FF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EuBCO</a:t>
                      </a: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 (2.5</a:t>
                      </a:r>
                      <a:r>
                        <a:rPr lang="el-GR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μ</a:t>
                      </a: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m)+BHO Nanorods/</a:t>
                      </a: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CeO</a:t>
                      </a:r>
                      <a:r>
                        <a:rPr lang="en-US" sz="1300" b="1" baseline="-250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  (700 nm)/MgO/Y</a:t>
                      </a:r>
                      <a:r>
                        <a:rPr lang="en-US" sz="1300" b="1" baseline="-250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O</a:t>
                      </a:r>
                      <a:r>
                        <a:rPr lang="en-US" sz="1300" b="1" baseline="-250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/Al</a:t>
                      </a:r>
                      <a:r>
                        <a:rPr lang="en-US" sz="1300" b="1" baseline="-250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O</a:t>
                      </a:r>
                      <a:r>
                        <a:rPr lang="en-US" sz="1300" b="1" baseline="-250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3</a:t>
                      </a: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)/ Hastelloy (50</a:t>
                      </a:r>
                      <a:r>
                        <a:rPr lang="el-GR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 μ</a:t>
                      </a: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m)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66"/>
                          </a:solidFill>
                          <a:latin typeface="+mn-lt"/>
                          <a:ea typeface="Aptos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78499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18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160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600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1.32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</a:rPr>
                        <a:t>1.17488</a:t>
                      </a:r>
                      <a:endParaRPr lang="en-US" sz="1300" b="1" i="0" u="none" strike="noStrike" dirty="0">
                        <a:solidFill>
                          <a:srgbClr val="000066"/>
                        </a:solidFill>
                        <a:effectLst/>
                        <a:latin typeface="+mn-lt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6.25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93.04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>
                          <a:solidFill>
                            <a:srgbClr val="000066"/>
                          </a:solidFill>
                          <a:latin typeface="+mn-lt"/>
                          <a:ea typeface="Aptos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78499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19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160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800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3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 b="1" kern="100" dirty="0">
                        <a:solidFill>
                          <a:srgbClr val="000066"/>
                        </a:solidFill>
                        <a:latin typeface="+mn-lt"/>
                        <a:ea typeface="Aptos"/>
                        <a:cs typeface="Times New Roman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1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Arial"/>
                        </a:rPr>
                        <a:t>2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0.69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kumimoji="0" lang="en-US" sz="1300" b="1" kern="1200" dirty="0">
                          <a:solidFill>
                            <a:srgbClr val="000066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1.17471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6.69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300" b="1" kern="1200" dirty="0">
                          <a:solidFill>
                            <a:srgbClr val="000066"/>
                          </a:solidFill>
                          <a:latin typeface="+mn-lt"/>
                          <a:ea typeface="Times New Roman"/>
                          <a:cs typeface="Calibri"/>
                        </a:rPr>
                        <a:t>92.09</a:t>
                      </a:r>
                      <a:endParaRPr lang="ru-RU" sz="1300" b="1" dirty="0">
                        <a:solidFill>
                          <a:srgbClr val="000066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1093" marR="21093" marT="22069" marB="22069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00" dirty="0">
                          <a:solidFill>
                            <a:srgbClr val="000066"/>
                          </a:solidFill>
                          <a:latin typeface="+mn-lt"/>
                          <a:ea typeface="Aptos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1164547" y="3851555"/>
            <a:ext cx="9851010" cy="282804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04062" y="4886698"/>
            <a:ext cx="9851010" cy="282804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92828" y="4633981"/>
            <a:ext cx="9851010" cy="282804"/>
          </a:xfrm>
          <a:prstGeom prst="rect">
            <a:avLst/>
          </a:prstGeom>
          <a:solidFill>
            <a:srgbClr val="0000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180860" y="6159997"/>
            <a:ext cx="9851010" cy="282804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/>
          <p:cNvSpPr/>
          <p:nvPr/>
        </p:nvSpPr>
        <p:spPr>
          <a:xfrm>
            <a:off x="8012784" y="0"/>
            <a:ext cx="4179216" cy="6858000"/>
          </a:xfrm>
          <a:prstGeom prst="rect">
            <a:avLst/>
          </a:prstGeom>
          <a:solidFill>
            <a:srgbClr val="FFFF0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959258" y="1"/>
            <a:ext cx="4015818" cy="6858000"/>
          </a:xfrm>
          <a:prstGeom prst="rect">
            <a:avLst/>
          </a:prstGeom>
          <a:solidFill>
            <a:srgbClr val="0000FF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-1" y="0"/>
            <a:ext cx="3987539" cy="6858000"/>
          </a:xfrm>
          <a:prstGeom prst="rect">
            <a:avLst/>
          </a:prstGeom>
          <a:solidFill>
            <a:srgbClr val="00CC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229E5A-8463-A0D6-F8B4-E4C3A758B34E}"/>
              </a:ext>
            </a:extLst>
          </p:cNvPr>
          <p:cNvSpPr txBox="1"/>
          <p:nvPr/>
        </p:nvSpPr>
        <p:spPr>
          <a:xfrm>
            <a:off x="9587825" y="0"/>
            <a:ext cx="1048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Gd_CC03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0E97A8-EE27-7EE0-983F-BAE62110F592}"/>
              </a:ext>
            </a:extLst>
          </p:cNvPr>
          <p:cNvSpPr txBox="1"/>
          <p:nvPr/>
        </p:nvSpPr>
        <p:spPr>
          <a:xfrm>
            <a:off x="5854936" y="0"/>
            <a:ext cx="1048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Gd_CC01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E8E439-CED9-DAE4-5D93-45D61EE3A6C9}"/>
              </a:ext>
            </a:extLst>
          </p:cNvPr>
          <p:cNvSpPr txBox="1"/>
          <p:nvPr/>
        </p:nvSpPr>
        <p:spPr>
          <a:xfrm>
            <a:off x="1555491" y="0"/>
            <a:ext cx="1048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Gd_CC00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BCC548EE-B16B-1DF1-7869-79AF5DAC017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-229922" y="95215"/>
          <a:ext cx="4742756" cy="3630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9802131" imgH="7502416" progId="">
                  <p:embed/>
                </p:oleObj>
              </mc:Choice>
              <mc:Fallback>
                <p:oleObj name="Graph" r:id="rId3" imgW="9802131" imgH="7502416" progId="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BCC548EE-B16B-1DF1-7869-79AF5DAC017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29922" y="95215"/>
                        <a:ext cx="4742756" cy="36301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869ABF5C-DD59-2BD4-E7F4-53BA516C61C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-291544" y="3226224"/>
          <a:ext cx="4742756" cy="3630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9802131" imgH="7502416" progId="">
                  <p:embed/>
                </p:oleObj>
              </mc:Choice>
              <mc:Fallback>
                <p:oleObj name="Graph" r:id="rId5" imgW="9802131" imgH="7502416" progId="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869ABF5C-DD59-2BD4-E7F4-53BA516C61C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91544" y="3226224"/>
                        <a:ext cx="4742756" cy="36301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20492B6B-6B89-1B80-A609-6B7615C082C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20698" y="133659"/>
          <a:ext cx="4742758" cy="36301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7" imgW="9802131" imgH="7502416" progId="">
                  <p:embed/>
                </p:oleObj>
              </mc:Choice>
              <mc:Fallback>
                <p:oleObj name="Graph" r:id="rId7" imgW="9802131" imgH="7502416" progId="">
                  <p:embed/>
                  <p:pic>
                    <p:nvPicPr>
                      <p:cNvPr id="16" name="Object 15">
                        <a:extLst>
                          <a:ext uri="{FF2B5EF4-FFF2-40B4-BE49-F238E27FC236}">
                            <a16:creationId xmlns:a16="http://schemas.microsoft.com/office/drawing/2014/main" id="{20492B6B-6B89-1B80-A609-6B7615C082C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0698" y="133659"/>
                        <a:ext cx="4742758" cy="363019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0753A8B7-39B9-78F3-D964-23586C2C763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18275" y="3227807"/>
          <a:ext cx="4742758" cy="36301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9" imgW="9802131" imgH="7502416" progId="">
                  <p:embed/>
                </p:oleObj>
              </mc:Choice>
              <mc:Fallback>
                <p:oleObj name="Graph" r:id="rId9" imgW="9802131" imgH="7502416" progId="">
                  <p:embed/>
                  <p:pic>
                    <p:nvPicPr>
                      <p:cNvPr id="18" name="Object 17">
                        <a:extLst>
                          <a:ext uri="{FF2B5EF4-FFF2-40B4-BE49-F238E27FC236}">
                            <a16:creationId xmlns:a16="http://schemas.microsoft.com/office/drawing/2014/main" id="{0753A8B7-39B9-78F3-D964-23586C2C763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8275" y="3227807"/>
                        <a:ext cx="4742758" cy="363019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21" name="Object 9"/>
          <p:cNvGraphicFramePr>
            <a:graphicFrameLocks noChangeAspect="1"/>
          </p:cNvGraphicFramePr>
          <p:nvPr/>
        </p:nvGraphicFramePr>
        <p:xfrm>
          <a:off x="7703794" y="75416"/>
          <a:ext cx="4838700" cy="370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1" imgW="9802131" imgH="7502416" progId="">
                  <p:embed/>
                </p:oleObj>
              </mc:Choice>
              <mc:Fallback>
                <p:oleObj name="Graph" r:id="rId11" imgW="9802131" imgH="7502416" progId="">
                  <p:embed/>
                  <p:pic>
                    <p:nvPicPr>
                      <p:cNvPr id="90121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03794" y="75416"/>
                        <a:ext cx="4838700" cy="3708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22" name="Object 10"/>
          <p:cNvGraphicFramePr>
            <a:graphicFrameLocks noChangeAspect="1"/>
          </p:cNvGraphicFramePr>
          <p:nvPr/>
        </p:nvGraphicFramePr>
        <p:xfrm>
          <a:off x="7739931" y="3149600"/>
          <a:ext cx="4838700" cy="370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13" imgW="9802131" imgH="7502416" progId="">
                  <p:embed/>
                </p:oleObj>
              </mc:Choice>
              <mc:Fallback>
                <p:oleObj name="Graph" r:id="rId13" imgW="9802131" imgH="7502416" progId="">
                  <p:embed/>
                  <p:pic>
                    <p:nvPicPr>
                      <p:cNvPr id="90122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39931" y="3149600"/>
                        <a:ext cx="4838700" cy="3708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801279" y="1772240"/>
            <a:ext cx="2440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 1  Starting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GdBCO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45106" y="4375550"/>
            <a:ext cx="2163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 1 Starting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GdBCO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769068" y="1839740"/>
            <a:ext cx="149271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 2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GdBCO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 bar 300 </a:t>
            </a:r>
            <a:r>
              <a:rPr kumimoji="0" lang="en-US" sz="1800" b="1" i="0" u="none" strike="noStrike" kern="1200" cap="none" spc="0" normalizeH="0" baseline="30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826000" y="4460855"/>
            <a:ext cx="1767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 2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GdBCO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 bar 300 </a:t>
            </a:r>
            <a:r>
              <a:rPr kumimoji="0" lang="en-US" sz="1800" b="1" i="0" u="none" strike="noStrike" kern="1200" cap="none" spc="0" normalizeH="0" baseline="30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001760" y="1108055"/>
            <a:ext cx="19100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 4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GdBCO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100 bar 600 </a:t>
            </a:r>
            <a:r>
              <a:rPr kumimoji="0" lang="en-US" sz="1800" b="1" i="0" u="none" strike="noStrike" kern="1200" cap="none" spc="0" normalizeH="0" baseline="30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925560" y="4392275"/>
            <a:ext cx="19100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No 4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GdBCO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100 bar 600 </a:t>
            </a:r>
            <a:r>
              <a:rPr kumimoji="0" lang="en-US" sz="1800" b="1" i="0" u="none" strike="noStrike" kern="1200" cap="none" spc="0" normalizeH="0" baseline="30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1901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27681</TotalTime>
  <Words>3655</Words>
  <Application>Microsoft Office PowerPoint</Application>
  <PresentationFormat>Широкоэкранный</PresentationFormat>
  <Paragraphs>707</Paragraphs>
  <Slides>18</Slides>
  <Notes>10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36" baseType="lpstr">
      <vt:lpstr>Aptos</vt:lpstr>
      <vt:lpstr>Arial</vt:lpstr>
      <vt:lpstr>Calibri</vt:lpstr>
      <vt:lpstr>Calibri Light</vt:lpstr>
      <vt:lpstr>Cambria</vt:lpstr>
      <vt:lpstr>Franklin Gothic Book</vt:lpstr>
      <vt:lpstr>Liberation Sans</vt:lpstr>
      <vt:lpstr>Roboto</vt:lpstr>
      <vt:lpstr>Symbol</vt:lpstr>
      <vt:lpstr>Times New Roman</vt:lpstr>
      <vt:lpstr>Wingdings</vt:lpstr>
      <vt:lpstr>Wingdings 2</vt:lpstr>
      <vt:lpstr>Office Theme</vt:lpstr>
      <vt:lpstr>1_Техническая</vt:lpstr>
      <vt:lpstr>2_Office Theme</vt:lpstr>
      <vt:lpstr>1_Office Theme</vt:lpstr>
      <vt:lpstr>Image</vt:lpstr>
      <vt:lpstr>Graph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Pressure oxygenation results on GdBa2Cu3O7-δ and  EuBa2Cu3O7-δ</dc:title>
  <dc:creator>Aiswarya Kethamkuzhi</dc:creator>
  <cp:lastModifiedBy>Татьяна Алексеевна Прихна</cp:lastModifiedBy>
  <cp:revision>598</cp:revision>
  <dcterms:created xsi:type="dcterms:W3CDTF">2023-12-13T11:49:28Z</dcterms:created>
  <dcterms:modified xsi:type="dcterms:W3CDTF">2025-05-19T12:42:30Z</dcterms:modified>
</cp:coreProperties>
</file>