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8" r:id="rId1"/>
  </p:sldMasterIdLst>
  <p:notesMasterIdLst>
    <p:notesMasterId r:id="rId18"/>
  </p:notesMasterIdLst>
  <p:sldIdLst>
    <p:sldId id="274" r:id="rId2"/>
    <p:sldId id="336" r:id="rId3"/>
    <p:sldId id="337" r:id="rId4"/>
    <p:sldId id="338" r:id="rId5"/>
    <p:sldId id="339" r:id="rId6"/>
    <p:sldId id="315" r:id="rId7"/>
    <p:sldId id="340" r:id="rId8"/>
    <p:sldId id="341" r:id="rId9"/>
    <p:sldId id="349" r:id="rId10"/>
    <p:sldId id="351" r:id="rId11"/>
    <p:sldId id="344" r:id="rId12"/>
    <p:sldId id="352" r:id="rId13"/>
    <p:sldId id="348" r:id="rId14"/>
    <p:sldId id="346" r:id="rId15"/>
    <p:sldId id="353" r:id="rId16"/>
    <p:sldId id="335" r:id="rId1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BC53"/>
    <a:srgbClr val="FFFFFF"/>
    <a:srgbClr val="26ACE2"/>
    <a:srgbClr val="008000"/>
    <a:srgbClr val="D0B8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026" autoAdjust="0"/>
  </p:normalViewPr>
  <p:slideViewPr>
    <p:cSldViewPr snapToGrid="0">
      <p:cViewPr varScale="1">
        <p:scale>
          <a:sx n="118" d="100"/>
          <a:sy n="118" d="100"/>
        </p:scale>
        <p:origin x="268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6B342-360D-486A-9B80-17D21A98A0F8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E3E9F3-7BDA-48B4-87EC-5E3EE36AC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159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E3E9F3-7BDA-48B4-87EC-5E3EE36ACE7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9425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26456C-646E-421E-A503-3C74769E907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6324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26456C-646E-421E-A503-3C74769E907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199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EC2102-DCE6-8763-FA05-0C0A190C23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21373241-E888-010B-3D9E-FD4EBD529D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852F850C-9B40-1017-B8F7-FD299D6AE3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ACC5D1F-2865-E022-3C83-87E0E7BDC4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E3E9F3-7BDA-48B4-87EC-5E3EE36ACE7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23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6456C-646E-421E-A503-3C74769E907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477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23C371-E633-4877-9B76-43DF3AD4EC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534DDC-2F6A-4C25-B73A-BA31045379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829840-988F-4348-984F-E61695A0A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28-Sep-2022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CFE5D0-85E5-4ADF-976D-1F921A2BD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Prof. Jim P. Zheng - NASA ULI  8-Dec-2022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A6264B-2F0C-4586-9BD4-8B76CD367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15349" y="4767263"/>
            <a:ext cx="459151" cy="274637"/>
          </a:xfrm>
        </p:spPr>
        <p:txBody>
          <a:bodyPr/>
          <a:lstStyle/>
          <a:p>
            <a:fld id="{8CD6D12E-0F70-4A7B-826F-76923FA9275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258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714E45-15DF-4E53-A99B-93FA3FD68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D29893-8BD7-4FCF-97B2-572241EDD5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8B964709-AE51-486C-A00F-3406F9E76D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52" y="4690772"/>
            <a:ext cx="2641227" cy="409109"/>
          </a:xfrm>
          <a:prstGeom prst="rect">
            <a:avLst/>
          </a:prstGeom>
        </p:spPr>
      </p:pic>
      <p:pic>
        <p:nvPicPr>
          <p:cNvPr id="9" name="Picture 2" descr="A close-up of a logo&#10;&#10;Description automatically generated">
            <a:extLst>
              <a:ext uri="{FF2B5EF4-FFF2-40B4-BE49-F238E27FC236}">
                <a16:creationId xmlns:a16="http://schemas.microsoft.com/office/drawing/2014/main" id="{9C1659F8-3EE7-9970-16F1-493A7F450C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45544"/>
          <a:stretch/>
        </p:blipFill>
        <p:spPr>
          <a:xfrm>
            <a:off x="2777285" y="4698602"/>
            <a:ext cx="448669" cy="411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10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2C6DB-49D0-4DDA-B758-C58DB7FFAA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F92589-638B-4EF4-BC1F-ABF8EF9E41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9888" y="1008311"/>
            <a:ext cx="4295912" cy="36240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04390C-AA62-4ADC-857F-84B0B0AC1E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79111" y="1008311"/>
            <a:ext cx="4295912" cy="36240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8D4178CA-F403-476C-9EEB-8840247BB22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52" y="4690772"/>
            <a:ext cx="2641227" cy="409109"/>
          </a:xfrm>
          <a:prstGeom prst="rect">
            <a:avLst/>
          </a:prstGeom>
        </p:spPr>
      </p:pic>
      <p:pic>
        <p:nvPicPr>
          <p:cNvPr id="9" name="Picture 2" descr="A close-up of a logo&#10;&#10;Description automatically generated">
            <a:extLst>
              <a:ext uri="{FF2B5EF4-FFF2-40B4-BE49-F238E27FC236}">
                <a16:creationId xmlns:a16="http://schemas.microsoft.com/office/drawing/2014/main" id="{9C1659F8-3EE7-9970-16F1-493A7F450C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45544"/>
          <a:stretch/>
        </p:blipFill>
        <p:spPr>
          <a:xfrm>
            <a:off x="2777285" y="4698602"/>
            <a:ext cx="448669" cy="411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80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5941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5E8C2F-D808-4D5C-AFBB-CE28D4725D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789" y="274639"/>
            <a:ext cx="8325561" cy="613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BD5E88-EB7A-458B-93D3-8A21965CB0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1886" y="1101362"/>
            <a:ext cx="8482148" cy="3530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BF53DB-3837-4A30-A3ED-32A18B1E22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91128" y="4758009"/>
            <a:ext cx="105101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28-Sep-2022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DEEB09-4D0A-4680-8B37-0606416AC6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68272" y="4758010"/>
            <a:ext cx="414965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Prof. Jim P. Zheng - NASA ULI  8-Dec-2022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25AB8B-6304-4C7A-A1E1-4C4A0922B0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15350" y="4767263"/>
            <a:ext cx="43886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6D12E-0F70-4A7B-826F-76923FA92750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27BE9C7-0038-4E49-879F-2C9818744576}"/>
              </a:ext>
            </a:extLst>
          </p:cNvPr>
          <p:cNvSpPr/>
          <p:nvPr userDrawn="1"/>
        </p:nvSpPr>
        <p:spPr>
          <a:xfrm>
            <a:off x="0" y="188119"/>
            <a:ext cx="7297783" cy="71438"/>
          </a:xfrm>
          <a:prstGeom prst="rect">
            <a:avLst/>
          </a:prstGeom>
          <a:gradFill>
            <a:gsLst>
              <a:gs pos="10000">
                <a:srgbClr val="26ACE2"/>
              </a:gs>
              <a:gs pos="83000">
                <a:srgbClr val="3EBC5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391D05C-977C-4BEA-952B-65559F14BEC4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1127" y="57604"/>
            <a:ext cx="1563083" cy="85762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1210CCF-64B3-45D2-ACF6-E1CBAC55E2EE}"/>
              </a:ext>
            </a:extLst>
          </p:cNvPr>
          <p:cNvSpPr/>
          <p:nvPr userDrawn="1"/>
        </p:nvSpPr>
        <p:spPr>
          <a:xfrm>
            <a:off x="3800336" y="4658842"/>
            <a:ext cx="5343664" cy="81464"/>
          </a:xfrm>
          <a:prstGeom prst="rect">
            <a:avLst/>
          </a:prstGeom>
          <a:gradFill>
            <a:gsLst>
              <a:gs pos="10000">
                <a:srgbClr val="26ACE2"/>
              </a:gs>
              <a:gs pos="83000">
                <a:srgbClr val="3EBC5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Logo, company name&#10;&#10;Description automatically generated">
            <a:extLst>
              <a:ext uri="{FF2B5EF4-FFF2-40B4-BE49-F238E27FC236}">
                <a16:creationId xmlns:a16="http://schemas.microsoft.com/office/drawing/2014/main" id="{6F9FB2E1-889C-4849-ACFF-BBBE28D88FD5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7247" y="57604"/>
            <a:ext cx="1137208" cy="857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454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2" r:id="rId3"/>
    <p:sldLayoutId id="2147483675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9BD577D-6A78-4BF2-88D3-5D91277F17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0637" y="1453904"/>
            <a:ext cx="7346732" cy="881704"/>
          </a:xfr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000" b="1" dirty="0">
                <a:solidFill>
                  <a:srgbClr val="002060"/>
                </a:solidFill>
                <a:latin typeface="Arial"/>
                <a:cs typeface="Arial"/>
              </a:rPr>
              <a:t>Transient system-level cryogenic thermal management models of liquid hydrogen-fueled electric aircraft</a:t>
            </a:r>
          </a:p>
        </p:txBody>
      </p:sp>
      <p:sp>
        <p:nvSpPr>
          <p:cNvPr id="31" name="Subtitle 30">
            <a:extLst>
              <a:ext uri="{FF2B5EF4-FFF2-40B4-BE49-F238E27FC236}">
                <a16:creationId xmlns:a16="http://schemas.microsoft.com/office/drawing/2014/main" id="{010658A7-A7BE-4BC6-B880-132BB13A28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4053" y="2547268"/>
            <a:ext cx="7772993" cy="1272652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1800" dirty="0" err="1">
                <a:latin typeface="Arial"/>
                <a:cs typeface="Arial"/>
              </a:rPr>
              <a:t>Youngjun</a:t>
            </a:r>
            <a:r>
              <a:rPr lang="en-US" sz="1800" dirty="0">
                <a:latin typeface="Arial"/>
                <a:cs typeface="Arial"/>
              </a:rPr>
              <a:t> Choi, </a:t>
            </a:r>
            <a:r>
              <a:rPr lang="en-US" sz="1800" b="1" dirty="0">
                <a:latin typeface="Arial"/>
                <a:cs typeface="Arial"/>
              </a:rPr>
              <a:t>Chul H. Kim</a:t>
            </a:r>
            <a:r>
              <a:rPr lang="en-US" sz="1800" dirty="0">
                <a:latin typeface="Arial"/>
                <a:cs typeface="Arial"/>
              </a:rPr>
              <a:t>, Peter Cheetham, Sastry Pamidi</a:t>
            </a: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Center for Advanced Power Systems, Florida State University, Florida, USA</a:t>
            </a:r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FAMU-FSU College of Engineering, Department of Electrical &amp; Computer Engineering, Florida, USA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D82C6B-8BC4-433E-A491-AC9CE47DE4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53" y="4053634"/>
            <a:ext cx="815712" cy="8157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CDD4074-2647-41BE-9C66-A4092220E4C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9253" y="4053634"/>
            <a:ext cx="757729" cy="82843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55B0B5D-D642-4BCE-9FD8-7D5AF04C0FF7}"/>
              </a:ext>
            </a:extLst>
          </p:cNvPr>
          <p:cNvSpPr/>
          <p:nvPr/>
        </p:nvSpPr>
        <p:spPr>
          <a:xfrm>
            <a:off x="1790925" y="419018"/>
            <a:ext cx="4416963" cy="67710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777777"/>
                </a:solidFill>
                <a:latin typeface="Roboto Light"/>
              </a:rPr>
              <a:t>CEC/ICMC 2025</a:t>
            </a:r>
          </a:p>
          <a:p>
            <a:pPr algn="ctr"/>
            <a:r>
              <a:rPr lang="en-US" sz="1400" dirty="0">
                <a:latin typeface="Roboto Light"/>
              </a:rPr>
              <a:t>(C3Or4A-03, May 21, 2025 Wednesday 4:45 pm)</a:t>
            </a:r>
            <a:endParaRPr lang="en-US" sz="1200" dirty="0">
              <a:latin typeface="Roboto Ligh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56" y="398973"/>
            <a:ext cx="1105281" cy="1657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5040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CACBD1-5704-02CD-A5A9-944429A583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0CA64B-B55E-7BDA-6668-AF4F639E309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515350" y="4767263"/>
            <a:ext cx="438860" cy="274637"/>
          </a:xfrm>
        </p:spPr>
        <p:txBody>
          <a:bodyPr/>
          <a:lstStyle/>
          <a:p>
            <a:fld id="{8CD6D12E-0F70-4A7B-826F-76923FA92750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5575AB1-34CA-16EE-3C3F-58EC41467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810" y="320514"/>
            <a:ext cx="5148000" cy="392286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rgbClr val="002060"/>
                </a:solidFill>
              </a:rPr>
              <a:t>Heat Exchanger Design Equations</a:t>
            </a:r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76E3FA39-FBE4-91E0-462C-0186765E4740}"/>
              </a:ext>
            </a:extLst>
          </p:cNvPr>
          <p:cNvGrpSpPr/>
          <p:nvPr/>
        </p:nvGrpSpPr>
        <p:grpSpPr>
          <a:xfrm>
            <a:off x="0" y="1402318"/>
            <a:ext cx="3394139" cy="2894561"/>
            <a:chOff x="1191227" y="1776873"/>
            <a:chExt cx="2588685" cy="2207661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1AA9B32-CA9F-88B3-4171-32563B29D44C}"/>
                </a:ext>
              </a:extLst>
            </p:cNvPr>
            <p:cNvGrpSpPr/>
            <p:nvPr/>
          </p:nvGrpSpPr>
          <p:grpSpPr>
            <a:xfrm>
              <a:off x="1619672" y="1916832"/>
              <a:ext cx="2160240" cy="1800200"/>
              <a:chOff x="1619672" y="1916832"/>
              <a:chExt cx="2160240" cy="1800200"/>
            </a:xfrm>
          </p:grpSpPr>
          <p:cxnSp>
            <p:nvCxnSpPr>
              <p:cNvPr id="21" name="직선 화살표 연결선 20">
                <a:extLst>
                  <a:ext uri="{FF2B5EF4-FFF2-40B4-BE49-F238E27FC236}">
                    <a16:creationId xmlns:a16="http://schemas.microsoft.com/office/drawing/2014/main" id="{3CEE5B4B-01D2-E326-E95E-97C53E9332FA}"/>
                  </a:ext>
                </a:extLst>
              </p:cNvPr>
              <p:cNvCxnSpPr/>
              <p:nvPr/>
            </p:nvCxnSpPr>
            <p:spPr>
              <a:xfrm flipV="1">
                <a:off x="1619672" y="1916832"/>
                <a:ext cx="0" cy="18002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직선 화살표 연결선 21">
                <a:extLst>
                  <a:ext uri="{FF2B5EF4-FFF2-40B4-BE49-F238E27FC236}">
                    <a16:creationId xmlns:a16="http://schemas.microsoft.com/office/drawing/2014/main" id="{9E2B5BB3-5D6F-669F-1CB6-F23B73501449}"/>
                  </a:ext>
                </a:extLst>
              </p:cNvPr>
              <p:cNvCxnSpPr/>
              <p:nvPr/>
            </p:nvCxnSpPr>
            <p:spPr>
              <a:xfrm>
                <a:off x="1619672" y="3715843"/>
                <a:ext cx="2160240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EF67FDE-E160-EC4D-FE01-BCD674175BA5}"/>
                </a:ext>
              </a:extLst>
            </p:cNvPr>
            <p:cNvSpPr txBox="1"/>
            <p:nvPr/>
          </p:nvSpPr>
          <p:spPr>
            <a:xfrm>
              <a:off x="2483607" y="3720349"/>
              <a:ext cx="401256" cy="25821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ko-KR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US" altLang="ko-KR" sz="1600" b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HX</a:t>
              </a:r>
              <a:endParaRPr lang="ko-KR" altLang="en-US" sz="16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77595AE-9D2D-F97D-9F33-1969291F3A31}"/>
                </a:ext>
              </a:extLst>
            </p:cNvPr>
            <p:cNvSpPr txBox="1"/>
            <p:nvPr/>
          </p:nvSpPr>
          <p:spPr>
            <a:xfrm>
              <a:off x="1343244" y="1776873"/>
              <a:ext cx="225579" cy="27991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l-GR" altLang="ko-KR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ε</a:t>
              </a:r>
              <a:endParaRPr lang="ko-KR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2" name="직선 연결선 11">
              <a:extLst>
                <a:ext uri="{FF2B5EF4-FFF2-40B4-BE49-F238E27FC236}">
                  <a16:creationId xmlns:a16="http://schemas.microsoft.com/office/drawing/2014/main" id="{6D8FF06B-05E5-79A1-E930-5D1F29D35285}"/>
                </a:ext>
              </a:extLst>
            </p:cNvPr>
            <p:cNvCxnSpPr/>
            <p:nvPr/>
          </p:nvCxnSpPr>
          <p:spPr>
            <a:xfrm>
              <a:off x="1856144" y="2154927"/>
              <a:ext cx="1656184" cy="136815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직선 연결선 12">
              <a:extLst>
                <a:ext uri="{FF2B5EF4-FFF2-40B4-BE49-F238E27FC236}">
                  <a16:creationId xmlns:a16="http://schemas.microsoft.com/office/drawing/2014/main" id="{F65870B5-32CB-C148-ABBE-39685F396AA4}"/>
                </a:ext>
              </a:extLst>
            </p:cNvPr>
            <p:cNvCxnSpPr/>
            <p:nvPr/>
          </p:nvCxnSpPr>
          <p:spPr>
            <a:xfrm>
              <a:off x="1640120" y="2154927"/>
              <a:ext cx="21602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직선 연결선 13">
              <a:extLst>
                <a:ext uri="{FF2B5EF4-FFF2-40B4-BE49-F238E27FC236}">
                  <a16:creationId xmlns:a16="http://schemas.microsoft.com/office/drawing/2014/main" id="{83F69328-65C5-1102-A3D4-2A83018E20A1}"/>
                </a:ext>
              </a:extLst>
            </p:cNvPr>
            <p:cNvCxnSpPr/>
            <p:nvPr/>
          </p:nvCxnSpPr>
          <p:spPr>
            <a:xfrm>
              <a:off x="1619672" y="3523079"/>
              <a:ext cx="1881233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직선 연결선 14">
              <a:extLst>
                <a:ext uri="{FF2B5EF4-FFF2-40B4-BE49-F238E27FC236}">
                  <a16:creationId xmlns:a16="http://schemas.microsoft.com/office/drawing/2014/main" id="{D5A4B1CD-9B76-872A-98D3-3EDACE35139D}"/>
                </a:ext>
              </a:extLst>
            </p:cNvPr>
            <p:cNvCxnSpPr/>
            <p:nvPr/>
          </p:nvCxnSpPr>
          <p:spPr>
            <a:xfrm>
              <a:off x="1858728" y="2154927"/>
              <a:ext cx="0" cy="155603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직선 연결선 15">
              <a:extLst>
                <a:ext uri="{FF2B5EF4-FFF2-40B4-BE49-F238E27FC236}">
                  <a16:creationId xmlns:a16="http://schemas.microsoft.com/office/drawing/2014/main" id="{9667DE3F-CD4D-7CBE-DBC1-F0BDF5C081A5}"/>
                </a:ext>
              </a:extLst>
            </p:cNvPr>
            <p:cNvCxnSpPr/>
            <p:nvPr/>
          </p:nvCxnSpPr>
          <p:spPr>
            <a:xfrm>
              <a:off x="3512328" y="3523079"/>
              <a:ext cx="0" cy="187876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40FF70E-53B2-9F77-C641-5751F5A2DEEC}"/>
                </a:ext>
              </a:extLst>
            </p:cNvPr>
            <p:cNvSpPr txBox="1"/>
            <p:nvPr/>
          </p:nvSpPr>
          <p:spPr>
            <a:xfrm>
              <a:off x="1200505" y="1965020"/>
              <a:ext cx="395227" cy="27991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l-GR" altLang="ko-KR" sz="1600" b="1" dirty="0">
                  <a:solidFill>
                    <a:srgbClr val="FF33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ε</a:t>
              </a:r>
              <a:r>
                <a:rPr lang="en-US" altLang="ko-KR" sz="1600" b="1" baseline="-25000" dirty="0">
                  <a:solidFill>
                    <a:srgbClr val="FF33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HX</a:t>
              </a:r>
              <a:endParaRPr lang="ko-KR" altLang="en-US" sz="1600" b="1" baseline="-250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29D4062-898B-50FF-13DA-A1FF1A56A676}"/>
                </a:ext>
              </a:extLst>
            </p:cNvPr>
            <p:cNvSpPr txBox="1"/>
            <p:nvPr/>
          </p:nvSpPr>
          <p:spPr>
            <a:xfrm>
              <a:off x="1191227" y="3338559"/>
              <a:ext cx="413782" cy="27991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l-GR" altLang="ko-KR" sz="1600" b="1" dirty="0">
                  <a:solidFill>
                    <a:srgbClr val="FF33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ε</a:t>
              </a:r>
              <a:r>
                <a:rPr lang="en-US" altLang="ko-KR" sz="1600" b="1" baseline="-25000" dirty="0">
                  <a:solidFill>
                    <a:srgbClr val="FF33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min</a:t>
              </a:r>
              <a:endParaRPr lang="ko-KR" altLang="en-US" sz="1600" b="1" baseline="-250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30BB6CA-62FA-DD92-5E50-61707484257D}"/>
                </a:ext>
              </a:extLst>
            </p:cNvPr>
            <p:cNvSpPr txBox="1"/>
            <p:nvPr/>
          </p:nvSpPr>
          <p:spPr>
            <a:xfrm>
              <a:off x="3262694" y="3726321"/>
              <a:ext cx="476422" cy="25821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ko-KR" sz="1600" dirty="0" err="1">
                  <a:solidFill>
                    <a:srgbClr val="FF33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US" altLang="ko-KR" sz="1600" baseline="-25000" dirty="0" err="1">
                  <a:solidFill>
                    <a:srgbClr val="FF33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initial</a:t>
              </a:r>
              <a:endParaRPr lang="ko-KR" altLang="en-US" sz="1600" baseline="-250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6D91D76-220F-31E6-679E-1664465E4C65}"/>
                </a:ext>
              </a:extLst>
            </p:cNvPr>
            <p:cNvSpPr txBox="1"/>
            <p:nvPr/>
          </p:nvSpPr>
          <p:spPr>
            <a:xfrm>
              <a:off x="1642299" y="3718068"/>
              <a:ext cx="545524" cy="25821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ko-KR" sz="1600" dirty="0" err="1">
                  <a:solidFill>
                    <a:srgbClr val="FF33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US" altLang="ko-KR" sz="1600" baseline="-25000" dirty="0" err="1">
                  <a:solidFill>
                    <a:srgbClr val="FF33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He_out</a:t>
              </a:r>
              <a:endParaRPr lang="ko-KR" altLang="en-US" sz="1600" baseline="-250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859D221-5983-6414-55CC-29D3F64CACFF}"/>
                  </a:ext>
                </a:extLst>
              </p:cNvPr>
              <p:cNvSpPr txBox="1"/>
              <p:nvPr/>
            </p:nvSpPr>
            <p:spPr>
              <a:xfrm>
                <a:off x="1795037" y="1927317"/>
                <a:ext cx="1501373" cy="2555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ko-KR" altLang="en-US" sz="16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ko-KR" sz="16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</m:acc>
                        </m:e>
                        <m:sub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𝑎𝑐𝑡</m:t>
                          </m:r>
                        </m:sub>
                      </m:sSub>
                      <m:r>
                        <a:rPr lang="en-US" altLang="ko-KR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ko-KR" altLang="en-US" sz="1600" i="1">
                          <a:latin typeface="Cambria Math" panose="02040503050406030204" pitchFamily="18" charset="0"/>
                        </a:rPr>
                        <m:t>𝜀</m:t>
                      </m:r>
                      <m:r>
                        <a:rPr lang="en-US" altLang="ko-KR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altLang="ko-KR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altLang="ko-K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ko-K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𝑄</m:t>
                              </m:r>
                            </m:e>
                          </m:acc>
                        </m:e>
                        <m:sub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</m:oMath>
                  </m:oMathPara>
                </a14:m>
                <a:endParaRPr lang="ko-KR" altLang="en-US" sz="16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859D221-5983-6414-55CC-29D3F64CAC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037" y="1927317"/>
                <a:ext cx="1501373" cy="255583"/>
              </a:xfrm>
              <a:prstGeom prst="rect">
                <a:avLst/>
              </a:prstGeom>
              <a:blipFill>
                <a:blip r:embed="rId2"/>
                <a:stretch>
                  <a:fillRect l="-3644" t="-9524" b="-3095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DCCAA30-5F6B-BD9C-AA9B-C780737C1B9A}"/>
                  </a:ext>
                </a:extLst>
              </p:cNvPr>
              <p:cNvSpPr txBox="1"/>
              <p:nvPr/>
            </p:nvSpPr>
            <p:spPr>
              <a:xfrm>
                <a:off x="1795037" y="1480708"/>
                <a:ext cx="3073342" cy="2802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ko-KR" altLang="en-US" sz="16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ko-KR" sz="16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</m:acc>
                        </m:e>
                        <m:sub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altLang="ko-KR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altLang="ko-KR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ko-KR" sz="16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𝐻𝑒</m:t>
                          </m:r>
                        </m:sub>
                      </m:sSub>
                      <m:sSub>
                        <m:sSubPr>
                          <m:ctrlP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𝐻𝑒</m:t>
                          </m:r>
                        </m:sub>
                      </m:sSub>
                      <m:r>
                        <a:rPr lang="en-US" altLang="ko-KR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ko-KR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altLang="ko-K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𝐻𝑒</m:t>
                          </m:r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altLang="ko-KR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ko-K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2.</m:t>
                          </m:r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altLang="ko-KR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ko-KR" altLang="en-US" sz="16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DCCAA30-5F6B-BD9C-AA9B-C780737C1B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037" y="1480708"/>
                <a:ext cx="3073342" cy="280205"/>
              </a:xfrm>
              <a:prstGeom prst="rect">
                <a:avLst/>
              </a:prstGeom>
              <a:blipFill>
                <a:blip r:embed="rId3"/>
                <a:stretch>
                  <a:fillRect l="-1584" t="-10870" r="-1782" b="-21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197E13F-E984-3952-EBC7-60A9E4DACEA7}"/>
                  </a:ext>
                </a:extLst>
              </p:cNvPr>
              <p:cNvSpPr txBox="1"/>
              <p:nvPr/>
            </p:nvSpPr>
            <p:spPr>
              <a:xfrm>
                <a:off x="1795037" y="2286840"/>
                <a:ext cx="3573927" cy="2802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16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𝐻𝑒</m:t>
                          </m:r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𝑜𝑢𝑡</m:t>
                          </m:r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altLang="ko-KR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𝐻𝑒</m:t>
                          </m:r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altLang="ko-KR" sz="16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ko-KR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ko-KR" altLang="en-US" sz="16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ko-KR" sz="16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</m:acc>
                        </m:e>
                        <m:sub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𝑎𝑐𝑡</m:t>
                          </m:r>
                        </m:sub>
                      </m:sSub>
                      <m:r>
                        <a:rPr lang="en-US" altLang="ko-KR" sz="1600" b="0" i="1" smtClean="0">
                          <a:latin typeface="Cambria Math" panose="02040503050406030204" pitchFamily="18" charset="0"/>
                        </a:rPr>
                        <m:t>/(</m:t>
                      </m:r>
                      <m:sSub>
                        <m:sSubPr>
                          <m:ctrlP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altLang="ko-KR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ko-KR" sz="16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𝐻𝑒</m:t>
                          </m:r>
                        </m:sub>
                      </m:sSub>
                      <m:sSub>
                        <m:sSubPr>
                          <m:ctrlPr>
                            <a:rPr lang="en-US" altLang="ko-KR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16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ko-KR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altLang="ko-KR" sz="1600" i="1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altLang="ko-KR" sz="1600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  <m:r>
                            <a:rPr lang="en-US" altLang="ko-KR" sz="1600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altLang="ko-KR" sz="16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ko-KR" altLang="en-US" sz="16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197E13F-E984-3952-EBC7-60A9E4DACE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037" y="2286840"/>
                <a:ext cx="3573927" cy="280205"/>
              </a:xfrm>
              <a:prstGeom prst="rect">
                <a:avLst/>
              </a:prstGeom>
              <a:blipFill>
                <a:blip r:embed="rId4"/>
                <a:stretch>
                  <a:fillRect t="-8696" r="-341" b="-239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Box 34">
            <a:extLst>
              <a:ext uri="{FF2B5EF4-FFF2-40B4-BE49-F238E27FC236}">
                <a16:creationId xmlns:a16="http://schemas.microsoft.com/office/drawing/2014/main" id="{AA634976-83F2-E443-8A61-C0C3EEB8FB9A}"/>
              </a:ext>
            </a:extLst>
          </p:cNvPr>
          <p:cNvSpPr txBox="1"/>
          <p:nvPr/>
        </p:nvSpPr>
        <p:spPr>
          <a:xfrm>
            <a:off x="197852" y="703582"/>
            <a:ext cx="862020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/>
              <a:t>He and H</a:t>
            </a:r>
            <a:r>
              <a:rPr lang="en-US" altLang="ko-KR" sz="1400" baseline="-25000" dirty="0"/>
              <a:t>2</a:t>
            </a:r>
            <a:r>
              <a:rPr lang="en-US" altLang="ko-KR" sz="1400" dirty="0"/>
              <a:t> properties are referenced from NIST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/>
              <a:t>Heat exchanger performance is calculated based on efficiency, while efficiency varies with initial cooling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/>
              <a:t>The fan compensates for the pressure difference, with losses considered based on efficiency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F69D473-FBC3-1468-9CCC-C68CD6795DBA}"/>
                  </a:ext>
                </a:extLst>
              </p:cNvPr>
              <p:cNvSpPr txBox="1"/>
              <p:nvPr/>
            </p:nvSpPr>
            <p:spPr>
              <a:xfrm>
                <a:off x="5405464" y="2915038"/>
                <a:ext cx="1897892" cy="2659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ko-KR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altLang="ko-KR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altLang="ko-KR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ko-K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altLang="ko-K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𝐻𝑋</m:t>
                          </m:r>
                          <m:r>
                            <a:rPr lang="en-US" altLang="ko-K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altLang="ko-K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altLang="ko-KR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ko-K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𝑓𝑎𝑛</m:t>
                          </m:r>
                          <m:r>
                            <a:rPr lang="en-US" altLang="ko-K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altLang="ko-K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ko-KR" alt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F69D473-FBC3-1468-9CCC-C68CD6795D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5464" y="2915038"/>
                <a:ext cx="1897892" cy="265970"/>
              </a:xfrm>
              <a:prstGeom prst="rect">
                <a:avLst/>
              </a:prstGeom>
              <a:blipFill>
                <a:blip r:embed="rId5"/>
                <a:stretch>
                  <a:fillRect l="-3859" b="-25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9BEF2CC-0D37-3016-50F7-F0032A72F073}"/>
                  </a:ext>
                </a:extLst>
              </p:cNvPr>
              <p:cNvSpPr txBox="1"/>
              <p:nvPr/>
            </p:nvSpPr>
            <p:spPr>
              <a:xfrm>
                <a:off x="5511038" y="3610562"/>
                <a:ext cx="1703030" cy="2659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altLang="ko-K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𝑡𝑜𝑡𝑎𝑙</m:t>
                          </m:r>
                        </m:sub>
                      </m:sSub>
                      <m:r>
                        <a:rPr lang="en-US" altLang="ko-KR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ko-K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altLang="ko-KR" sz="1600" i="1">
                              <a:latin typeface="Cambria Math" panose="02040503050406030204" pitchFamily="18" charset="0"/>
                            </a:rPr>
                            <m:t>𝑓𝑎𝑛</m:t>
                          </m:r>
                        </m:sub>
                      </m:sSub>
                      <m:r>
                        <a:rPr lang="en-US" altLang="ko-KR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altLang="ko-K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ko-KR" alt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US" altLang="ko-KR" sz="1600" i="1">
                              <a:latin typeface="Cambria Math" panose="02040503050406030204" pitchFamily="18" charset="0"/>
                            </a:rPr>
                            <m:t>𝑓𝑎𝑛</m:t>
                          </m:r>
                        </m:sub>
                      </m:sSub>
                    </m:oMath>
                  </m:oMathPara>
                </a14:m>
                <a:endParaRPr lang="ko-KR" alt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9BEF2CC-0D37-3016-50F7-F0032A72F0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1038" y="3610562"/>
                <a:ext cx="1703030" cy="265970"/>
              </a:xfrm>
              <a:prstGeom prst="rect">
                <a:avLst/>
              </a:prstGeom>
              <a:blipFill>
                <a:blip r:embed="rId6"/>
                <a:stretch>
                  <a:fillRect l="-4301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FF0A391-F8B7-96ED-CAEA-88B62C6CFC28}"/>
                  </a:ext>
                </a:extLst>
              </p:cNvPr>
              <p:cNvSpPr txBox="1"/>
              <p:nvPr/>
            </p:nvSpPr>
            <p:spPr>
              <a:xfrm>
                <a:off x="5409726" y="3262800"/>
                <a:ext cx="1909497" cy="2659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altLang="ko-KR" sz="1600" i="1">
                              <a:latin typeface="Cambria Math" panose="02040503050406030204" pitchFamily="18" charset="0"/>
                            </a:rPr>
                            <m:t>𝑓𝑎𝑛</m:t>
                          </m:r>
                        </m:sub>
                      </m:sSub>
                      <m:r>
                        <a:rPr lang="en-US" altLang="ko-KR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ko-KR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𝑑𝑝</m:t>
                      </m:r>
                      <m:r>
                        <a:rPr lang="en-US" altLang="ko-KR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∗(</m:t>
                      </m:r>
                      <m:sSub>
                        <m:sSubPr>
                          <m:ctrlPr>
                            <a:rPr lang="en-US" altLang="ko-K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altLang="ko-K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ko-K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US" altLang="ko-K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𝐻𝑒</m:t>
                          </m:r>
                        </m:sub>
                      </m:sSub>
                      <m:r>
                        <a:rPr lang="en-US" altLang="ko-KR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ko-KR" alt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US" altLang="ko-KR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ko-KR" alt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FF0A391-F8B7-96ED-CAEA-88B62C6CFC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9726" y="3262800"/>
                <a:ext cx="1909497" cy="265970"/>
              </a:xfrm>
              <a:prstGeom prst="rect">
                <a:avLst/>
              </a:prstGeom>
              <a:blipFill>
                <a:blip r:embed="rId7"/>
                <a:stretch>
                  <a:fillRect l="-3822" r="-1274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442A492-7F5D-B4F6-DBD1-19AC103B1054}"/>
                  </a:ext>
                </a:extLst>
              </p:cNvPr>
              <p:cNvSpPr txBox="1"/>
              <p:nvPr/>
            </p:nvSpPr>
            <p:spPr>
              <a:xfrm>
                <a:off x="5181493" y="3958324"/>
                <a:ext cx="2348528" cy="280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altLang="ko-K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ko-KR" sz="16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</m:acc>
                        </m:e>
                        <m:sub>
                          <m:r>
                            <a:rPr lang="en-US" altLang="ko-KR" sz="1600" i="1">
                              <a:latin typeface="Cambria Math" panose="02040503050406030204" pitchFamily="18" charset="0"/>
                            </a:rPr>
                            <m:t>𝑓𝑎𝑛</m:t>
                          </m:r>
                        </m:sub>
                      </m:sSub>
                      <m:r>
                        <a:rPr lang="en-US" altLang="ko-KR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ko-K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altLang="ko-K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𝑡𝑜𝑡𝑎𝑙</m:t>
                          </m:r>
                        </m:sub>
                      </m:sSub>
                      <m:r>
                        <a:rPr lang="en-US" altLang="ko-KR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∗(1−</m:t>
                      </m:r>
                      <m:sSub>
                        <m:sSubPr>
                          <m:ctrlPr>
                            <a:rPr lang="en-US" altLang="ko-K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ko-KR" alt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US" altLang="ko-KR" sz="1600" i="1">
                              <a:latin typeface="Cambria Math" panose="02040503050406030204" pitchFamily="18" charset="0"/>
                            </a:rPr>
                            <m:t>𝑓𝑎𝑛</m:t>
                          </m:r>
                        </m:sub>
                      </m:sSub>
                      <m:r>
                        <a:rPr lang="en-US" altLang="ko-KR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ko-KR" alt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442A492-7F5D-B4F6-DBD1-19AC103B10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1493" y="3958324"/>
                <a:ext cx="2348528" cy="280974"/>
              </a:xfrm>
              <a:prstGeom prst="rect">
                <a:avLst/>
              </a:prstGeom>
              <a:blipFill>
                <a:blip r:embed="rId8"/>
                <a:stretch>
                  <a:fillRect l="-3896" t="-8696" r="-779" b="-239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3BF90A81-1271-D736-4A11-FA6D0B686D46}"/>
                  </a:ext>
                </a:extLst>
              </p:cNvPr>
              <p:cNvSpPr txBox="1"/>
              <p:nvPr/>
            </p:nvSpPr>
            <p:spPr>
              <a:xfrm>
                <a:off x="4738423" y="4321089"/>
                <a:ext cx="3480183" cy="280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altLang="ko-KR" sz="1600" i="1">
                              <a:latin typeface="Cambria Math" panose="02040503050406030204" pitchFamily="18" charset="0"/>
                            </a:rPr>
                            <m:t>𝑓𝑎𝑛</m:t>
                          </m:r>
                          <m:r>
                            <a:rPr lang="en-US" altLang="ko-K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altLang="ko-K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  <m:r>
                        <a:rPr lang="en-US" altLang="ko-KR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ko-K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160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altLang="ko-KR" sz="1600" i="1">
                              <a:latin typeface="Cambria Math" panose="02040503050406030204" pitchFamily="18" charset="0"/>
                            </a:rPr>
                            <m:t>𝑓𝑎𝑛</m:t>
                          </m:r>
                          <m:r>
                            <a:rPr lang="en-US" altLang="ko-K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altLang="ko-K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altLang="ko-KR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ko-KR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altLang="ko-KR" sz="16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ko-KR" sz="16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</m:acc>
                        </m:e>
                        <m:sub>
                          <m:r>
                            <a:rPr lang="en-US" altLang="ko-KR" sz="1600" i="1">
                              <a:latin typeface="Cambria Math" panose="02040503050406030204" pitchFamily="18" charset="0"/>
                            </a:rPr>
                            <m:t>𝑓𝑎𝑛</m:t>
                          </m:r>
                        </m:sub>
                      </m:sSub>
                      <m:r>
                        <a:rPr lang="en-US" altLang="ko-KR" sz="1600" b="0" i="1" smtClean="0">
                          <a:latin typeface="Cambria Math" panose="02040503050406030204" pitchFamily="18" charset="0"/>
                        </a:rPr>
                        <m:t>/(</m:t>
                      </m:r>
                      <m:sSub>
                        <m:sSubPr>
                          <m:ctrlPr>
                            <a:rPr lang="en-US" altLang="ko-KR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altLang="ko-KR" sz="16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ko-KR" sz="16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  <m:r>
                            <a:rPr lang="en-US" altLang="ko-KR" sz="1600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altLang="ko-KR" sz="1600" b="0" i="1" smtClean="0">
                          <a:latin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𝐻𝑒</m:t>
                          </m:r>
                        </m:sub>
                      </m:sSub>
                      <m:r>
                        <a:rPr lang="en-US" altLang="ko-KR" sz="16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ko-KR" alt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3BF90A81-1271-D736-4A11-FA6D0B686D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8423" y="4321089"/>
                <a:ext cx="3480183" cy="280974"/>
              </a:xfrm>
              <a:prstGeom prst="rect">
                <a:avLst/>
              </a:prstGeom>
              <a:blipFill>
                <a:blip r:embed="rId9"/>
                <a:stretch>
                  <a:fillRect l="-1926" t="-10870" r="-350" b="-239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extBox 39">
            <a:extLst>
              <a:ext uri="{FF2B5EF4-FFF2-40B4-BE49-F238E27FC236}">
                <a16:creationId xmlns:a16="http://schemas.microsoft.com/office/drawing/2014/main" id="{2C964725-EDC3-C7F0-D7BB-A8F2DF4DC282}"/>
              </a:ext>
            </a:extLst>
          </p:cNvPr>
          <p:cNvSpPr txBox="1"/>
          <p:nvPr/>
        </p:nvSpPr>
        <p:spPr>
          <a:xfrm>
            <a:off x="1375313" y="4294286"/>
            <a:ext cx="289222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400" dirty="0"/>
              <a:t>Performance of Heat exchanger</a:t>
            </a:r>
            <a:endParaRPr lang="ko-KR" altLang="en-US" sz="14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79C5FCD-CFC1-D5FC-0FBA-E9589241EB32}"/>
              </a:ext>
            </a:extLst>
          </p:cNvPr>
          <p:cNvSpPr txBox="1"/>
          <p:nvPr/>
        </p:nvSpPr>
        <p:spPr>
          <a:xfrm>
            <a:off x="6264771" y="1410016"/>
            <a:ext cx="258009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400" dirty="0"/>
              <a:t>Pressure drop (smooth surface) </a:t>
            </a:r>
            <a:endParaRPr lang="ko-KR" alt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C6220D17-CC5C-45E9-91DE-D73846D03AF2}"/>
                  </a:ext>
                </a:extLst>
              </p:cNvPr>
              <p:cNvSpPr txBox="1"/>
              <p:nvPr/>
            </p:nvSpPr>
            <p:spPr>
              <a:xfrm>
                <a:off x="6334736" y="1674644"/>
                <a:ext cx="2664296" cy="341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ko-KR" sz="1600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altLang="ko-KR" sz="1600" b="0" i="1" smtClean="0">
                          <a:latin typeface="Cambria Math" panose="02040503050406030204" pitchFamily="18" charset="0"/>
                        </a:rPr>
                        <m:t>=0.3164 × </m:t>
                      </m:r>
                      <m:sSup>
                        <m:sSupPr>
                          <m:ctrlPr>
                            <a:rPr lang="en-US" altLang="ko-K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𝑅𝑒</m:t>
                          </m:r>
                        </m:e>
                        <m:sup>
                          <m:r>
                            <a:rPr lang="en-US" altLang="ko-K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−0.25</m:t>
                          </m:r>
                        </m:sup>
                      </m:sSup>
                    </m:oMath>
                  </m:oMathPara>
                </a14:m>
                <a:endParaRPr lang="ko-KR" altLang="en-US" sz="1600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C6220D17-CC5C-45E9-91DE-D73846D03A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4736" y="1674644"/>
                <a:ext cx="2664296" cy="341376"/>
              </a:xfrm>
              <a:prstGeom prst="rect">
                <a:avLst/>
              </a:prstGeom>
              <a:blipFill>
                <a:blip r:embed="rId10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3C247AB8-72CA-7A18-DD73-01DC6BB317E7}"/>
                  </a:ext>
                </a:extLst>
              </p:cNvPr>
              <p:cNvSpPr txBox="1"/>
              <p:nvPr/>
            </p:nvSpPr>
            <p:spPr>
              <a:xfrm>
                <a:off x="6527116" y="1960460"/>
                <a:ext cx="2279536" cy="6281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ko-KR" sz="1600" i="1">
                          <a:latin typeface="Cambria Math" panose="02040503050406030204" pitchFamily="18" charset="0"/>
                        </a:rPr>
                        <m:t>𝑑𝑝</m:t>
                      </m:r>
                      <m:r>
                        <m:rPr>
                          <m:nor/>
                        </m:rPr>
                        <a:rPr lang="en-US" altLang="ko-KR" sz="1600" dirty="0">
                          <a:ea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ko-KR" altLang="en-US" sz="1600" dirty="0"/>
                        <m:t> </m:t>
                      </m:r>
                      <m:r>
                        <m:rPr>
                          <m:nor/>
                        </m:rPr>
                        <a:rPr lang="en-US" altLang="ko-KR" sz="1600" dirty="0"/>
                        <m:t>= </m:t>
                      </m:r>
                      <m:r>
                        <a:rPr lang="en-US" altLang="ko-KR" sz="1600" i="1">
                          <a:latin typeface="Cambria Math" panose="02040503050406030204" pitchFamily="18" charset="0"/>
                        </a:rPr>
                        <m:t>𝑓</m:t>
                      </m:r>
                      <m:f>
                        <m:fPr>
                          <m:ctrlPr>
                            <a:rPr lang="en-US" altLang="ko-K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sSub>
                            <m:sSubPr>
                              <m:ctrlPr>
                                <a:rPr lang="en-US" altLang="ko-KR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1600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altLang="ko-KR" sz="16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altLang="ko-K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ko-KR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̇"/>
                                  <m:ctrlPr>
                                    <a:rPr lang="en-US" altLang="ko-KR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ko-KR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altLang="ko-KR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altLang="ko-K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ko-KR" alt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sSup>
                            <m:sSupPr>
                              <m:ctrlPr>
                                <a:rPr lang="en-US" altLang="ko-K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ko-K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altLang="ko-K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ko-KR" altLang="en-US" sz="1600" dirty="0"/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3C247AB8-72CA-7A18-DD73-01DC6BB317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7116" y="1960460"/>
                <a:ext cx="2279536" cy="628121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TextBox 43">
            <a:extLst>
              <a:ext uri="{FF2B5EF4-FFF2-40B4-BE49-F238E27FC236}">
                <a16:creationId xmlns:a16="http://schemas.microsoft.com/office/drawing/2014/main" id="{956D5886-D94A-30EB-1D1E-481815D5F291}"/>
              </a:ext>
            </a:extLst>
          </p:cNvPr>
          <p:cNvSpPr txBox="1"/>
          <p:nvPr/>
        </p:nvSpPr>
        <p:spPr>
          <a:xfrm>
            <a:off x="5510166" y="2642364"/>
            <a:ext cx="20339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400" dirty="0"/>
              <a:t>Performance of fan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8911175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D6168A-B289-4328-762D-4B94369F74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BF5570-86B2-77D7-6561-6C7C1106824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515350" y="4767263"/>
            <a:ext cx="438860" cy="274637"/>
          </a:xfrm>
        </p:spPr>
        <p:txBody>
          <a:bodyPr/>
          <a:lstStyle/>
          <a:p>
            <a:fld id="{8CD6D12E-0F70-4A7B-826F-76923FA92750}" type="slidenum">
              <a:rPr lang="en-US" smtClean="0"/>
              <a:t>11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3F470E8-CC0A-9EFC-D0DD-2F5E9647C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810" y="320514"/>
            <a:ext cx="7229610" cy="392286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rgbClr val="002060"/>
                </a:solidFill>
              </a:rPr>
              <a:t>He Control Algorithm for Thermal Management System</a:t>
            </a: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4ACDE724-792D-427B-2279-000C3AF8B438}"/>
              </a:ext>
            </a:extLst>
          </p:cNvPr>
          <p:cNvGrpSpPr/>
          <p:nvPr/>
        </p:nvGrpSpPr>
        <p:grpSpPr>
          <a:xfrm>
            <a:off x="481900" y="810101"/>
            <a:ext cx="8464248" cy="3792379"/>
            <a:chOff x="-1599966" y="2187781"/>
            <a:chExt cx="10153155" cy="4504616"/>
          </a:xfrm>
        </p:grpSpPr>
        <p:sp>
          <p:nvSpPr>
            <p:cNvPr id="6" name="모서리가 둥근 직사각형 3">
              <a:extLst>
                <a:ext uri="{FF2B5EF4-FFF2-40B4-BE49-F238E27FC236}">
                  <a16:creationId xmlns:a16="http://schemas.microsoft.com/office/drawing/2014/main" id="{0F12B1C1-EDCA-B104-7BDE-7BE1AD43B18B}"/>
                </a:ext>
              </a:extLst>
            </p:cNvPr>
            <p:cNvSpPr/>
            <p:nvPr/>
          </p:nvSpPr>
          <p:spPr>
            <a:xfrm>
              <a:off x="2447130" y="2784739"/>
              <a:ext cx="2852125" cy="60881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/>
                <a:t>Initial cooling completed?</a:t>
              </a:r>
            </a:p>
          </p:txBody>
        </p:sp>
        <p:sp>
          <p:nvSpPr>
            <p:cNvPr id="7" name="모서리가 둥근 직사각형 6">
              <a:extLst>
                <a:ext uri="{FF2B5EF4-FFF2-40B4-BE49-F238E27FC236}">
                  <a16:creationId xmlns:a16="http://schemas.microsoft.com/office/drawing/2014/main" id="{B5E22CAE-BE67-BB19-BBF4-848348B32DBD}"/>
                </a:ext>
              </a:extLst>
            </p:cNvPr>
            <p:cNvSpPr/>
            <p:nvPr/>
          </p:nvSpPr>
          <p:spPr>
            <a:xfrm>
              <a:off x="4372813" y="6255233"/>
              <a:ext cx="1770945" cy="437164"/>
            </a:xfrm>
            <a:prstGeom prst="roundRect">
              <a:avLst>
                <a:gd name="adj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/>
                <a:t>Next time step</a:t>
              </a:r>
              <a:endParaRPr lang="ko-KR" altLang="en-US" sz="1400" dirty="0"/>
            </a:p>
          </p:txBody>
        </p:sp>
        <p:cxnSp>
          <p:nvCxnSpPr>
            <p:cNvPr id="8" name="꺾인 연결선 7">
              <a:extLst>
                <a:ext uri="{FF2B5EF4-FFF2-40B4-BE49-F238E27FC236}">
                  <a16:creationId xmlns:a16="http://schemas.microsoft.com/office/drawing/2014/main" id="{72FD8324-C3C0-27BF-13FC-3F268D07DFC9}"/>
                </a:ext>
              </a:extLst>
            </p:cNvPr>
            <p:cNvCxnSpPr>
              <a:cxnSpLocks/>
              <a:stCxn id="6" idx="1"/>
              <a:endCxn id="7" idx="1"/>
            </p:cNvCxnSpPr>
            <p:nvPr/>
          </p:nvCxnSpPr>
          <p:spPr>
            <a:xfrm rot="10800000" flipH="1" flipV="1">
              <a:off x="2447130" y="3089146"/>
              <a:ext cx="1925682" cy="3384669"/>
            </a:xfrm>
            <a:prstGeom prst="bentConnector3">
              <a:avLst>
                <a:gd name="adj1" fmla="val -1424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BA88A42-B9A1-F227-EDCC-7002CCEB4B12}"/>
                </a:ext>
              </a:extLst>
            </p:cNvPr>
            <p:cNvSpPr txBox="1"/>
            <p:nvPr/>
          </p:nvSpPr>
          <p:spPr>
            <a:xfrm>
              <a:off x="1699867" y="2988002"/>
              <a:ext cx="470205" cy="18647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ko-KR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모서리가 둥근 직사각형 12">
              <a:extLst>
                <a:ext uri="{FF2B5EF4-FFF2-40B4-BE49-F238E27FC236}">
                  <a16:creationId xmlns:a16="http://schemas.microsoft.com/office/drawing/2014/main" id="{62320F6B-0E88-A134-C633-29CA744A29A6}"/>
                </a:ext>
              </a:extLst>
            </p:cNvPr>
            <p:cNvSpPr/>
            <p:nvPr/>
          </p:nvSpPr>
          <p:spPr>
            <a:xfrm>
              <a:off x="5097602" y="3454656"/>
              <a:ext cx="2142843" cy="45164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/>
                <a:t>Apply mission profile</a:t>
              </a:r>
              <a:endParaRPr lang="ko-KR" altLang="en-US" sz="1400" dirty="0"/>
            </a:p>
          </p:txBody>
        </p:sp>
        <p:cxnSp>
          <p:nvCxnSpPr>
            <p:cNvPr id="11" name="꺾인 연결선 13">
              <a:extLst>
                <a:ext uri="{FF2B5EF4-FFF2-40B4-BE49-F238E27FC236}">
                  <a16:creationId xmlns:a16="http://schemas.microsoft.com/office/drawing/2014/main" id="{E5202F6F-14D4-8349-2C35-FAA2076BC4DC}"/>
                </a:ext>
              </a:extLst>
            </p:cNvPr>
            <p:cNvCxnSpPr>
              <a:cxnSpLocks/>
              <a:stCxn id="6" idx="3"/>
              <a:endCxn id="10" idx="0"/>
            </p:cNvCxnSpPr>
            <p:nvPr/>
          </p:nvCxnSpPr>
          <p:spPr>
            <a:xfrm>
              <a:off x="5299255" y="3089146"/>
              <a:ext cx="869769" cy="365510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18DB462-46B0-96F9-406A-BBDB49DFD1F2}"/>
                </a:ext>
              </a:extLst>
            </p:cNvPr>
            <p:cNvSpPr txBox="1"/>
            <p:nvPr/>
          </p:nvSpPr>
          <p:spPr>
            <a:xfrm>
              <a:off x="6198827" y="3086474"/>
              <a:ext cx="546398" cy="18647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ko-KR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YES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타원 12">
              <a:extLst>
                <a:ext uri="{FF2B5EF4-FFF2-40B4-BE49-F238E27FC236}">
                  <a16:creationId xmlns:a16="http://schemas.microsoft.com/office/drawing/2014/main" id="{D38CBDB5-5A8C-D07B-026C-6756FE36FD40}"/>
                </a:ext>
              </a:extLst>
            </p:cNvPr>
            <p:cNvSpPr/>
            <p:nvPr/>
          </p:nvSpPr>
          <p:spPr>
            <a:xfrm>
              <a:off x="3139790" y="2187781"/>
              <a:ext cx="1466807" cy="24237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/>
                <a:t>Start</a:t>
              </a:r>
              <a:endParaRPr lang="ko-KR" altLang="en-US" sz="1400" dirty="0"/>
            </a:p>
          </p:txBody>
        </p:sp>
        <p:cxnSp>
          <p:nvCxnSpPr>
            <p:cNvPr id="14" name="직선 화살표 연결선 13">
              <a:extLst>
                <a:ext uri="{FF2B5EF4-FFF2-40B4-BE49-F238E27FC236}">
                  <a16:creationId xmlns:a16="http://schemas.microsoft.com/office/drawing/2014/main" id="{7C1D18AE-13B4-716F-2E05-A63EEF611EC2}"/>
                </a:ext>
              </a:extLst>
            </p:cNvPr>
            <p:cNvCxnSpPr>
              <a:cxnSpLocks/>
              <a:stCxn id="13" idx="4"/>
              <a:endCxn id="6" idx="0"/>
            </p:cNvCxnSpPr>
            <p:nvPr/>
          </p:nvCxnSpPr>
          <p:spPr>
            <a:xfrm>
              <a:off x="3873193" y="2430160"/>
              <a:ext cx="0" cy="3545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모서리가 둥근 직사각형 25">
              <a:extLst>
                <a:ext uri="{FF2B5EF4-FFF2-40B4-BE49-F238E27FC236}">
                  <a16:creationId xmlns:a16="http://schemas.microsoft.com/office/drawing/2014/main" id="{63FAE0B1-574B-01EE-2F69-3E877161C66C}"/>
                </a:ext>
              </a:extLst>
            </p:cNvPr>
            <p:cNvSpPr/>
            <p:nvPr/>
          </p:nvSpPr>
          <p:spPr>
            <a:xfrm>
              <a:off x="5092672" y="4288007"/>
              <a:ext cx="2142843" cy="33933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/>
                <a:t>Abs(Err) &lt; Tolerance</a:t>
              </a:r>
              <a:endParaRPr lang="ko-KR" altLang="en-US" sz="1400" dirty="0"/>
            </a:p>
          </p:txBody>
        </p:sp>
        <p:cxnSp>
          <p:nvCxnSpPr>
            <p:cNvPr id="16" name="직선 화살표 연결선 15">
              <a:extLst>
                <a:ext uri="{FF2B5EF4-FFF2-40B4-BE49-F238E27FC236}">
                  <a16:creationId xmlns:a16="http://schemas.microsoft.com/office/drawing/2014/main" id="{70DC50B2-55E2-E2D1-EA80-2F1D7CA0583E}"/>
                </a:ext>
              </a:extLst>
            </p:cNvPr>
            <p:cNvCxnSpPr>
              <a:stCxn id="10" idx="2"/>
              <a:endCxn id="15" idx="0"/>
            </p:cNvCxnSpPr>
            <p:nvPr/>
          </p:nvCxnSpPr>
          <p:spPr>
            <a:xfrm flipH="1">
              <a:off x="6164094" y="3906304"/>
              <a:ext cx="4930" cy="38170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모서리가 둥근 직사각형 32">
              <a:extLst>
                <a:ext uri="{FF2B5EF4-FFF2-40B4-BE49-F238E27FC236}">
                  <a16:creationId xmlns:a16="http://schemas.microsoft.com/office/drawing/2014/main" id="{842613B9-BB01-F673-6DAB-D73E8ABFB4AA}"/>
                </a:ext>
              </a:extLst>
            </p:cNvPr>
            <p:cNvSpPr/>
            <p:nvPr/>
          </p:nvSpPr>
          <p:spPr>
            <a:xfrm>
              <a:off x="3729393" y="4827546"/>
              <a:ext cx="1948039" cy="33933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/>
                <a:t>Err &lt;0</a:t>
              </a:r>
              <a:endParaRPr lang="ko-KR" altLang="en-US" sz="14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B5D247F-9225-B0D7-D48E-6CDCBDC06957}"/>
                </a:ext>
              </a:extLst>
            </p:cNvPr>
            <p:cNvSpPr txBox="1"/>
            <p:nvPr/>
          </p:nvSpPr>
          <p:spPr>
            <a:xfrm>
              <a:off x="7217654" y="4251695"/>
              <a:ext cx="546398" cy="18647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ko-KR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YES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9" name="꺾인 연결선 43">
              <a:extLst>
                <a:ext uri="{FF2B5EF4-FFF2-40B4-BE49-F238E27FC236}">
                  <a16:creationId xmlns:a16="http://schemas.microsoft.com/office/drawing/2014/main" id="{E91DFA6C-A77B-95FD-A93E-2862C8EFF6FE}"/>
                </a:ext>
              </a:extLst>
            </p:cNvPr>
            <p:cNvCxnSpPr>
              <a:cxnSpLocks/>
              <a:stCxn id="15" idx="3"/>
              <a:endCxn id="7" idx="3"/>
            </p:cNvCxnSpPr>
            <p:nvPr/>
          </p:nvCxnSpPr>
          <p:spPr>
            <a:xfrm flipH="1">
              <a:off x="6143757" y="4457673"/>
              <a:ext cx="1091759" cy="2016143"/>
            </a:xfrm>
            <a:prstGeom prst="bentConnector3">
              <a:avLst>
                <a:gd name="adj1" fmla="val -25117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꺾인 연결선 49">
              <a:extLst>
                <a:ext uri="{FF2B5EF4-FFF2-40B4-BE49-F238E27FC236}">
                  <a16:creationId xmlns:a16="http://schemas.microsoft.com/office/drawing/2014/main" id="{B9C26B2F-E6F0-A0A0-4587-96CA3C5905EB}"/>
                </a:ext>
              </a:extLst>
            </p:cNvPr>
            <p:cNvCxnSpPr>
              <a:stCxn id="15" idx="1"/>
              <a:endCxn id="17" idx="0"/>
            </p:cNvCxnSpPr>
            <p:nvPr/>
          </p:nvCxnSpPr>
          <p:spPr>
            <a:xfrm rot="10800000" flipV="1">
              <a:off x="4703414" y="4457673"/>
              <a:ext cx="389260" cy="369874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A5BE93C-A31E-02B9-2242-376824A07671}"/>
                </a:ext>
              </a:extLst>
            </p:cNvPr>
            <p:cNvSpPr txBox="1"/>
            <p:nvPr/>
          </p:nvSpPr>
          <p:spPr>
            <a:xfrm>
              <a:off x="4648284" y="4216217"/>
              <a:ext cx="470208" cy="18647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ko-KR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모서리가 둥근 직사각형 54">
                  <a:extLst>
                    <a:ext uri="{FF2B5EF4-FFF2-40B4-BE49-F238E27FC236}">
                      <a16:creationId xmlns:a16="http://schemas.microsoft.com/office/drawing/2014/main" id="{9E9CEAF3-617F-8D81-E68C-366EEDF060BD}"/>
                    </a:ext>
                  </a:extLst>
                </p:cNvPr>
                <p:cNvSpPr/>
                <p:nvPr/>
              </p:nvSpPr>
              <p:spPr>
                <a:xfrm>
                  <a:off x="5467694" y="5403610"/>
                  <a:ext cx="1463590" cy="339330"/>
                </a:xfrm>
                <a:prstGeom prst="round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ko-KR" sz="1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altLang="ko-KR" sz="1400" i="1" dirty="0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ko-KR" sz="1400" b="0" i="1" dirty="0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US" altLang="ko-KR" sz="1400" b="0" i="1" dirty="0" smtClean="0">
                              <a:latin typeface="Cambria Math" panose="02040503050406030204" pitchFamily="18" charset="0"/>
                            </a:rPr>
                            <m:t>𝐻𝑒</m:t>
                          </m:r>
                        </m:sub>
                      </m:sSub>
                    </m:oMath>
                  </a14:m>
                  <a:r>
                    <a:rPr lang="en-US" altLang="ko-KR" sz="1400" dirty="0"/>
                    <a:t> +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ko-KR" sz="1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altLang="ko-KR" sz="1400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ko-KR" sz="1400" i="1" dirty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US" altLang="ko-KR" sz="1400" b="0" i="1" dirty="0" smtClean="0">
                              <a:latin typeface="Cambria Math" panose="02040503050406030204" pitchFamily="18" charset="0"/>
                            </a:rPr>
                            <m:t>𝑠𝑡𝑒𝑝</m:t>
                          </m:r>
                        </m:sub>
                      </m:sSub>
                    </m:oMath>
                  </a14:m>
                  <a:endParaRPr lang="ko-KR" altLang="en-US" sz="1400" dirty="0"/>
                </a:p>
              </p:txBody>
            </p:sp>
          </mc:Choice>
          <mc:Fallback xmlns="">
            <p:sp>
              <p:nvSpPr>
                <p:cNvPr id="22" name="모서리가 둥근 직사각형 54">
                  <a:extLst>
                    <a:ext uri="{FF2B5EF4-FFF2-40B4-BE49-F238E27FC236}">
                      <a16:creationId xmlns:a16="http://schemas.microsoft.com/office/drawing/2014/main" id="{9E9CEAF3-617F-8D81-E68C-366EEDF060B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67694" y="5403610"/>
                  <a:ext cx="1463590" cy="339330"/>
                </a:xfrm>
                <a:prstGeom prst="roundRect">
                  <a:avLst/>
                </a:prstGeom>
                <a:blipFill>
                  <a:blip r:embed="rId2"/>
                  <a:stretch>
                    <a:fillRect t="-10204" b="-183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모서리가 둥근 직사각형 56">
                  <a:extLst>
                    <a:ext uri="{FF2B5EF4-FFF2-40B4-BE49-F238E27FC236}">
                      <a16:creationId xmlns:a16="http://schemas.microsoft.com/office/drawing/2014/main" id="{530E49FA-597D-BFEF-9913-4904D205ED62}"/>
                    </a:ext>
                  </a:extLst>
                </p:cNvPr>
                <p:cNvSpPr/>
                <p:nvPr/>
              </p:nvSpPr>
              <p:spPr>
                <a:xfrm>
                  <a:off x="2233906" y="5392360"/>
                  <a:ext cx="1330537" cy="339330"/>
                </a:xfrm>
                <a:prstGeom prst="round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ko-KR" sz="1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altLang="ko-KR" sz="1400" i="1" dirty="0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ko-KR" sz="1400" b="0" i="1" dirty="0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US" altLang="ko-KR" sz="1400" b="0" i="1" dirty="0" smtClean="0">
                              <a:latin typeface="Cambria Math" panose="02040503050406030204" pitchFamily="18" charset="0"/>
                            </a:rPr>
                            <m:t>𝐻𝑒</m:t>
                          </m:r>
                        </m:sub>
                      </m:sSub>
                    </m:oMath>
                  </a14:m>
                  <a:r>
                    <a:rPr lang="en-US" altLang="ko-KR" sz="1400" dirty="0"/>
                    <a:t> -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ko-KR" sz="1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altLang="ko-KR" sz="1400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ko-KR" sz="1400" i="1" dirty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US" altLang="ko-KR" sz="1400" b="0" i="1" dirty="0" smtClean="0">
                              <a:latin typeface="Cambria Math" panose="02040503050406030204" pitchFamily="18" charset="0"/>
                            </a:rPr>
                            <m:t>𝑠𝑡𝑒𝑝</m:t>
                          </m:r>
                        </m:sub>
                      </m:sSub>
                    </m:oMath>
                  </a14:m>
                  <a:endParaRPr lang="ko-KR" altLang="en-US" sz="1400" dirty="0"/>
                </a:p>
              </p:txBody>
            </p:sp>
          </mc:Choice>
          <mc:Fallback xmlns="">
            <p:sp>
              <p:nvSpPr>
                <p:cNvPr id="23" name="모서리가 둥근 직사각형 56">
                  <a:extLst>
                    <a:ext uri="{FF2B5EF4-FFF2-40B4-BE49-F238E27FC236}">
                      <a16:creationId xmlns:a16="http://schemas.microsoft.com/office/drawing/2014/main" id="{530E49FA-597D-BFEF-9913-4904D205ED6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33906" y="5392360"/>
                  <a:ext cx="1330537" cy="339330"/>
                </a:xfrm>
                <a:prstGeom prst="roundRect">
                  <a:avLst/>
                </a:prstGeom>
                <a:blipFill>
                  <a:blip r:embed="rId3"/>
                  <a:stretch>
                    <a:fillRect t="-8163" b="-183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4" name="꺾인 연결선 57">
              <a:extLst>
                <a:ext uri="{FF2B5EF4-FFF2-40B4-BE49-F238E27FC236}">
                  <a16:creationId xmlns:a16="http://schemas.microsoft.com/office/drawing/2014/main" id="{A50FF6B9-77E1-469C-B9D5-BF507D67357F}"/>
                </a:ext>
              </a:extLst>
            </p:cNvPr>
            <p:cNvCxnSpPr>
              <a:stCxn id="17" idx="1"/>
              <a:endCxn id="23" idx="0"/>
            </p:cNvCxnSpPr>
            <p:nvPr/>
          </p:nvCxnSpPr>
          <p:spPr>
            <a:xfrm rot="10800000" flipV="1">
              <a:off x="2899177" y="4997212"/>
              <a:ext cx="830218" cy="395148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꺾인 연결선 60">
              <a:extLst>
                <a:ext uri="{FF2B5EF4-FFF2-40B4-BE49-F238E27FC236}">
                  <a16:creationId xmlns:a16="http://schemas.microsoft.com/office/drawing/2014/main" id="{B6EDADC4-4724-79A8-05DF-6BA9924BE85F}"/>
                </a:ext>
              </a:extLst>
            </p:cNvPr>
            <p:cNvCxnSpPr>
              <a:stCxn id="17" idx="3"/>
              <a:endCxn id="22" idx="0"/>
            </p:cNvCxnSpPr>
            <p:nvPr/>
          </p:nvCxnSpPr>
          <p:spPr>
            <a:xfrm>
              <a:off x="5677432" y="4997212"/>
              <a:ext cx="522057" cy="406399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5C58295-B169-659A-DAFD-61C006D3E31E}"/>
                </a:ext>
              </a:extLst>
            </p:cNvPr>
            <p:cNvSpPr txBox="1"/>
            <p:nvPr/>
          </p:nvSpPr>
          <p:spPr>
            <a:xfrm>
              <a:off x="5800766" y="4764376"/>
              <a:ext cx="546398" cy="18647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ko-KR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YES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6AD9E68-55BD-DFBE-70F8-A3C4AE133430}"/>
                </a:ext>
              </a:extLst>
            </p:cNvPr>
            <p:cNvSpPr txBox="1"/>
            <p:nvPr/>
          </p:nvSpPr>
          <p:spPr>
            <a:xfrm>
              <a:off x="2438721" y="4764376"/>
              <a:ext cx="470208" cy="18647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ko-KR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8" name="꺾인 연결선 67">
              <a:extLst>
                <a:ext uri="{FF2B5EF4-FFF2-40B4-BE49-F238E27FC236}">
                  <a16:creationId xmlns:a16="http://schemas.microsoft.com/office/drawing/2014/main" id="{F264FF6A-29C3-2DF0-8F81-05F16D312A9D}"/>
                </a:ext>
              </a:extLst>
            </p:cNvPr>
            <p:cNvCxnSpPr>
              <a:cxnSpLocks/>
              <a:stCxn id="23" idx="2"/>
            </p:cNvCxnSpPr>
            <p:nvPr/>
          </p:nvCxnSpPr>
          <p:spPr>
            <a:xfrm rot="16200000" flipH="1">
              <a:off x="5528977" y="3101887"/>
              <a:ext cx="394404" cy="5654009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꺾인 연결선 73">
              <a:extLst>
                <a:ext uri="{FF2B5EF4-FFF2-40B4-BE49-F238E27FC236}">
                  <a16:creationId xmlns:a16="http://schemas.microsoft.com/office/drawing/2014/main" id="{7D2AB8FE-9EE1-B2E6-FCA2-754A383A2007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6206427" y="4051731"/>
              <a:ext cx="2346762" cy="2043984"/>
            </a:xfrm>
            <a:prstGeom prst="bentConnector3">
              <a:avLst>
                <a:gd name="adj1" fmla="val 301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직사각형 29">
              <a:extLst>
                <a:ext uri="{FF2B5EF4-FFF2-40B4-BE49-F238E27FC236}">
                  <a16:creationId xmlns:a16="http://schemas.microsoft.com/office/drawing/2014/main" id="{A6FA6D8C-B852-5FEB-BDFB-62BB2B7F3DA7}"/>
                </a:ext>
              </a:extLst>
            </p:cNvPr>
            <p:cNvSpPr/>
            <p:nvPr/>
          </p:nvSpPr>
          <p:spPr>
            <a:xfrm>
              <a:off x="5380744" y="4082087"/>
              <a:ext cx="814349" cy="1117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31" name="직선 화살표 연결선 30">
              <a:extLst>
                <a:ext uri="{FF2B5EF4-FFF2-40B4-BE49-F238E27FC236}">
                  <a16:creationId xmlns:a16="http://schemas.microsoft.com/office/drawing/2014/main" id="{0ECEA580-93B9-545F-694A-6C952237106B}"/>
                </a:ext>
              </a:extLst>
            </p:cNvPr>
            <p:cNvCxnSpPr/>
            <p:nvPr/>
          </p:nvCxnSpPr>
          <p:spPr>
            <a:xfrm>
              <a:off x="6201395" y="5744980"/>
              <a:ext cx="7493" cy="35348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직사각형 31">
              <a:extLst>
                <a:ext uri="{FF2B5EF4-FFF2-40B4-BE49-F238E27FC236}">
                  <a16:creationId xmlns:a16="http://schemas.microsoft.com/office/drawing/2014/main" id="{89B76969-6FD9-537C-3E05-420C68FFE8DD}"/>
                </a:ext>
              </a:extLst>
            </p:cNvPr>
            <p:cNvSpPr/>
            <p:nvPr/>
          </p:nvSpPr>
          <p:spPr>
            <a:xfrm>
              <a:off x="-1599966" y="4557186"/>
              <a:ext cx="3387738" cy="15689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F7DEE0CA-43A1-61D4-2EC3-4C47CD1B0B1E}"/>
                    </a:ext>
                  </a:extLst>
                </p:cNvPr>
                <p:cNvSpPr txBox="1"/>
                <p:nvPr/>
              </p:nvSpPr>
              <p:spPr>
                <a:xfrm>
                  <a:off x="-1304110" y="4627338"/>
                  <a:ext cx="2864365" cy="31622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160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ko-KR" sz="1600" b="0" i="1" smtClean="0">
                            <a:latin typeface="Cambria Math" panose="02040503050406030204" pitchFamily="18" charset="0"/>
                          </a:rPr>
                          <m:t>𝑟𝑟</m:t>
                        </m:r>
                        <m:r>
                          <a:rPr lang="en-US" altLang="ko-KR" sz="1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altLang="ko-KR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16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ko-KR" sz="1600" b="0" i="1" smtClean="0">
                                <a:latin typeface="Cambria Math" panose="02040503050406030204" pitchFamily="18" charset="0"/>
                              </a:rPr>
                              <m:t>𝑜𝑝𝑒𝑟𝑎𝑡𝑖𝑛𝑔</m:t>
                            </m:r>
                          </m:sub>
                        </m:sSub>
                        <m:r>
                          <a:rPr lang="en-US" altLang="ko-KR" sz="1600" b="0" i="1" smtClean="0">
                            <a:latin typeface="Cambria Math" panose="02040503050406030204" pitchFamily="18" charset="0"/>
                          </a:rPr>
                          <m:t> −</m:t>
                        </m:r>
                        <m:sSub>
                          <m:sSubPr>
                            <m:ctrlPr>
                              <a:rPr lang="en-US" altLang="ko-KR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16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ko-KR" sz="1600" b="0" i="1" smtClean="0">
                                <a:latin typeface="Cambria Math" panose="02040503050406030204" pitchFamily="18" charset="0"/>
                              </a:rPr>
                              <m:t>𝑡𝑔</m:t>
                            </m:r>
                            <m:r>
                              <a:rPr lang="en-US" altLang="ko-KR" sz="1600" b="0" i="1" smtClean="0">
                                <a:latin typeface="Cambria Math" panose="02040503050406030204" pitchFamily="18" charset="0"/>
                              </a:rPr>
                              <m:t>_</m:t>
                            </m:r>
                            <m:r>
                              <a:rPr lang="en-US" altLang="ko-KR" sz="1600" b="0" i="1" smtClean="0">
                                <a:latin typeface="Cambria Math" panose="02040503050406030204" pitchFamily="18" charset="0"/>
                              </a:rPr>
                              <m:t>𝑜𝑢𝑡</m:t>
                            </m:r>
                          </m:sub>
                        </m:sSub>
                      </m:oMath>
                    </m:oMathPara>
                  </a14:m>
                  <a:endParaRPr lang="ko-KR" altLang="en-US" sz="1600" dirty="0"/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F7DEE0CA-43A1-61D4-2EC3-4C47CD1B0B1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1304110" y="4627338"/>
                  <a:ext cx="2864365" cy="316226"/>
                </a:xfrm>
                <a:prstGeom prst="rect">
                  <a:avLst/>
                </a:prstGeom>
                <a:blipFill>
                  <a:blip r:embed="rId4"/>
                  <a:stretch>
                    <a:fillRect l="-1531" b="-27907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00EDDDF1-BF3E-DF67-89E7-88747BC47FB8}"/>
                    </a:ext>
                  </a:extLst>
                </p:cNvPr>
                <p:cNvSpPr txBox="1"/>
                <p:nvPr/>
              </p:nvSpPr>
              <p:spPr>
                <a:xfrm>
                  <a:off x="-1304110" y="5141390"/>
                  <a:ext cx="1582036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160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altLang="ko-KR" sz="1600" b="0" i="1" smtClean="0">
                            <a:latin typeface="Cambria Math" panose="02040503050406030204" pitchFamily="18" charset="0"/>
                          </a:rPr>
                          <m:t>𝑜𝑙𝑒𝑟𝑎𝑛𝑐𝑒</m:t>
                        </m:r>
                        <m:r>
                          <a:rPr lang="en-US" altLang="ko-KR" sz="1600" b="0" i="1" smtClean="0">
                            <a:latin typeface="Cambria Math" panose="02040503050406030204" pitchFamily="18" charset="0"/>
                          </a:rPr>
                          <m:t>=0.1 </m:t>
                        </m:r>
                      </m:oMath>
                    </m:oMathPara>
                  </a14:m>
                  <a:endParaRPr lang="ko-KR" altLang="en-US" sz="1600" dirty="0"/>
                </a:p>
              </p:txBody>
            </p:sp>
          </mc:Choice>
          <mc:Fallback xmlns="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00EDDDF1-BF3E-DF67-89E7-88747BC47FB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1304110" y="5141390"/>
                  <a:ext cx="1582036" cy="246221"/>
                </a:xfrm>
                <a:prstGeom prst="rect">
                  <a:avLst/>
                </a:prstGeom>
                <a:blipFill>
                  <a:blip r:embed="rId5"/>
                  <a:stretch>
                    <a:fillRect l="-5556" r="-15278" b="-29412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11D0FF07-5AAB-FE97-4E0F-110B60306D23}"/>
                    </a:ext>
                  </a:extLst>
                </p:cNvPr>
                <p:cNvSpPr txBox="1"/>
                <p:nvPr/>
              </p:nvSpPr>
              <p:spPr>
                <a:xfrm>
                  <a:off x="-1304110" y="5585436"/>
                  <a:ext cx="2075532" cy="31500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160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̇"/>
                                <m:ctrlPr>
                                  <a:rPr lang="en-US" altLang="ko-KR" sz="1600" i="1" dirty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ko-KR" sz="1600" i="1" dirty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ko-KR" sz="1600" i="1" dirty="0">
                                <a:latin typeface="Cambria Math" panose="02040503050406030204" pitchFamily="18" charset="0"/>
                              </a:rPr>
                              <m:t>𝑠𝑡𝑒𝑝</m:t>
                            </m:r>
                          </m:sub>
                        </m:sSub>
                        <m:r>
                          <a:rPr lang="en-US" altLang="ko-KR" sz="1600" b="0" i="1" smtClean="0">
                            <a:latin typeface="Cambria Math" panose="02040503050406030204" pitchFamily="18" charset="0"/>
                          </a:rPr>
                          <m:t>=0.001 </m:t>
                        </m:r>
                        <m:r>
                          <a:rPr lang="en-US" altLang="ko-KR" sz="16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en-US" altLang="ko-KR" sz="1600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altLang="ko-KR" sz="16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altLang="ko-KR" sz="1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ko-KR" altLang="en-US" sz="1600" dirty="0"/>
                </a:p>
              </p:txBody>
            </p:sp>
          </mc:Choice>
          <mc:Fallback xmlns="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11D0FF07-5AAB-FE97-4E0F-110B60306D2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1304110" y="5585436"/>
                  <a:ext cx="2075532" cy="315008"/>
                </a:xfrm>
                <a:prstGeom prst="rect">
                  <a:avLst/>
                </a:prstGeom>
                <a:blipFill>
                  <a:blip r:embed="rId6"/>
                  <a:stretch>
                    <a:fillRect l="-1408" b="-25000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6" name="직사각형 35">
              <a:extLst>
                <a:ext uri="{FF2B5EF4-FFF2-40B4-BE49-F238E27FC236}">
                  <a16:creationId xmlns:a16="http://schemas.microsoft.com/office/drawing/2014/main" id="{90E9BA4A-B094-08E9-78ED-A83F52BBE75B}"/>
                </a:ext>
              </a:extLst>
            </p:cNvPr>
            <p:cNvSpPr/>
            <p:nvPr/>
          </p:nvSpPr>
          <p:spPr>
            <a:xfrm>
              <a:off x="6122555" y="3915035"/>
              <a:ext cx="155159" cy="4571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D1C0A68C-AE36-2F49-2E88-CA5637A09234}"/>
              </a:ext>
            </a:extLst>
          </p:cNvPr>
          <p:cNvSpPr txBox="1"/>
          <p:nvPr/>
        </p:nvSpPr>
        <p:spPr>
          <a:xfrm>
            <a:off x="197852" y="703582"/>
            <a:ext cx="3057893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/>
              <a:t>He control algorithm is developed to determine helium flowrate to keep devices at operating temperature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/>
              <a:t>For given power profile and heat exchanger efficiency, H2 and He flowrates are determined.</a:t>
            </a:r>
          </a:p>
        </p:txBody>
      </p:sp>
    </p:spTree>
    <p:extLst>
      <p:ext uri="{BB962C8B-B14F-4D97-AF65-F5344CB8AC3E}">
        <p14:creationId xmlns:p14="http://schemas.microsoft.com/office/powerpoint/2010/main" val="3370014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3AA44B-1BD7-C77E-1754-2730506002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F0C3B1-F082-2D00-5CA5-406D07C0949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515350" y="4767263"/>
            <a:ext cx="438860" cy="274637"/>
          </a:xfrm>
        </p:spPr>
        <p:txBody>
          <a:bodyPr/>
          <a:lstStyle/>
          <a:p>
            <a:fld id="{8CD6D12E-0F70-4A7B-826F-76923FA92750}" type="slidenum">
              <a:rPr lang="en-US" smtClean="0"/>
              <a:t>12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089B70C-7D17-462B-9E9D-A6C0A0615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810" y="320514"/>
            <a:ext cx="8822190" cy="392286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rgbClr val="002060"/>
                </a:solidFill>
              </a:rPr>
              <a:t>Result of heat exchanger simulation for generator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791F21-533A-960C-7B18-6EFBBE3C4204}"/>
              </a:ext>
            </a:extLst>
          </p:cNvPr>
          <p:cNvSpPr txBox="1"/>
          <p:nvPr/>
        </p:nvSpPr>
        <p:spPr>
          <a:xfrm>
            <a:off x="3098395" y="1013346"/>
            <a:ext cx="5266069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ko-KR" sz="1400" dirty="0"/>
              <a:t>During initial cooling, the temperatures of the heat exchanger decrease, while its efficiency gradually recovers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ko-KR" sz="1400" dirty="0"/>
              <a:t>The mission starts after completing the initial cooling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ko-KR" sz="1400" dirty="0"/>
              <a:t>He flow is controlled to maintain operating temperature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CFD44A7-6149-E3D2-92EF-7553AF9F134E}"/>
              </a:ext>
            </a:extLst>
          </p:cNvPr>
          <p:cNvSpPr txBox="1"/>
          <p:nvPr/>
        </p:nvSpPr>
        <p:spPr>
          <a:xfrm>
            <a:off x="2720267" y="4405504"/>
            <a:ext cx="40252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400" dirty="0"/>
              <a:t>Simulation result of unit module for generator</a:t>
            </a:r>
            <a:endParaRPr lang="ko-KR" altLang="en-US" sz="1400" dirty="0"/>
          </a:p>
        </p:txBody>
      </p:sp>
      <p:pic>
        <p:nvPicPr>
          <p:cNvPr id="14" name="그림 13" descr="텍스트, 도표, 스크린샷, 라인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9F48CA65-A078-CCBD-685A-FEEC81AF110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34060" y="2425195"/>
            <a:ext cx="3054484" cy="2160000"/>
          </a:xfrm>
          <a:prstGeom prst="rect">
            <a:avLst/>
          </a:prstGeom>
        </p:spPr>
      </p:pic>
      <p:pic>
        <p:nvPicPr>
          <p:cNvPr id="20" name="그림 19" descr="텍스트, 도표, 라인, 그래프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12D0FACB-43B5-7A4E-E14A-E88D1B806A8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096" y="688261"/>
            <a:ext cx="3054484" cy="2160000"/>
          </a:xfrm>
          <a:prstGeom prst="rect">
            <a:avLst/>
          </a:prstGeom>
        </p:spPr>
      </p:pic>
      <p:pic>
        <p:nvPicPr>
          <p:cNvPr id="21" name="그림 20" descr="텍스트, 도표, 스크린샷, 라인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D7A9E97D-5D2C-9CC4-881F-3FBC7733B092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096" y="2529964"/>
            <a:ext cx="3054483" cy="2160000"/>
          </a:xfrm>
          <a:prstGeom prst="rect">
            <a:avLst/>
          </a:prstGeom>
        </p:spPr>
      </p:pic>
      <p:cxnSp>
        <p:nvCxnSpPr>
          <p:cNvPr id="19" name="직선 연결선 18">
            <a:extLst>
              <a:ext uri="{FF2B5EF4-FFF2-40B4-BE49-F238E27FC236}">
                <a16:creationId xmlns:a16="http://schemas.microsoft.com/office/drawing/2014/main" id="{0B270056-21E6-74D7-DE1A-A3BF8524B092}"/>
              </a:ext>
            </a:extLst>
          </p:cNvPr>
          <p:cNvCxnSpPr>
            <a:cxnSpLocks/>
          </p:cNvCxnSpPr>
          <p:nvPr/>
        </p:nvCxnSpPr>
        <p:spPr>
          <a:xfrm>
            <a:off x="992896" y="744254"/>
            <a:ext cx="0" cy="3599146"/>
          </a:xfrm>
          <a:prstGeom prst="line">
            <a:avLst/>
          </a:prstGeom>
          <a:ln w="127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직선 화살표 연결선 1">
            <a:extLst>
              <a:ext uri="{FF2B5EF4-FFF2-40B4-BE49-F238E27FC236}">
                <a16:creationId xmlns:a16="http://schemas.microsoft.com/office/drawing/2014/main" id="{688EDCCF-B511-D09D-4A2F-664B0A19A394}"/>
              </a:ext>
            </a:extLst>
          </p:cNvPr>
          <p:cNvCxnSpPr>
            <a:cxnSpLocks/>
          </p:cNvCxnSpPr>
          <p:nvPr/>
        </p:nvCxnSpPr>
        <p:spPr>
          <a:xfrm>
            <a:off x="690880" y="897187"/>
            <a:ext cx="237744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직선 화살표 연결선 2">
            <a:extLst>
              <a:ext uri="{FF2B5EF4-FFF2-40B4-BE49-F238E27FC236}">
                <a16:creationId xmlns:a16="http://schemas.microsoft.com/office/drawing/2014/main" id="{17BED6B7-EFD5-7488-CD50-2FD203E56552}"/>
              </a:ext>
            </a:extLst>
          </p:cNvPr>
          <p:cNvCxnSpPr>
            <a:cxnSpLocks/>
          </p:cNvCxnSpPr>
          <p:nvPr/>
        </p:nvCxnSpPr>
        <p:spPr>
          <a:xfrm>
            <a:off x="1036129" y="888921"/>
            <a:ext cx="181167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24FBC40-F399-46CB-6E47-4A2B50199AC3}"/>
              </a:ext>
            </a:extLst>
          </p:cNvPr>
          <p:cNvSpPr txBox="1"/>
          <p:nvPr/>
        </p:nvSpPr>
        <p:spPr>
          <a:xfrm>
            <a:off x="149208" y="646855"/>
            <a:ext cx="91966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000" dirty="0"/>
              <a:t>Initial cooling</a:t>
            </a:r>
            <a:endParaRPr lang="en-US" sz="1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F9E351-0BF9-FA12-3E57-970F07899937}"/>
              </a:ext>
            </a:extLst>
          </p:cNvPr>
          <p:cNvSpPr txBox="1"/>
          <p:nvPr/>
        </p:nvSpPr>
        <p:spPr>
          <a:xfrm>
            <a:off x="1600797" y="646855"/>
            <a:ext cx="68418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000" dirty="0"/>
              <a:t>Mission</a:t>
            </a:r>
            <a:endParaRPr lang="en-US" sz="1000" dirty="0"/>
          </a:p>
        </p:txBody>
      </p:sp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id="{FF2EF4A8-ADD9-371E-1CB0-94C72F157639}"/>
              </a:ext>
            </a:extLst>
          </p:cNvPr>
          <p:cNvCxnSpPr>
            <a:cxnSpLocks/>
          </p:cNvCxnSpPr>
          <p:nvPr/>
        </p:nvCxnSpPr>
        <p:spPr>
          <a:xfrm>
            <a:off x="3989134" y="2587086"/>
            <a:ext cx="0" cy="1634394"/>
          </a:xfrm>
          <a:prstGeom prst="line">
            <a:avLst/>
          </a:prstGeom>
          <a:ln w="127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그림 25" descr="텍스트, 도표, 라인, 그래프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24A8FD4F-3BFA-4A88-3931-1F29A6E20696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06661" y="2425195"/>
            <a:ext cx="3054484" cy="2160000"/>
          </a:xfrm>
          <a:prstGeom prst="rect">
            <a:avLst/>
          </a:prstGeom>
        </p:spPr>
      </p:pic>
      <p:cxnSp>
        <p:nvCxnSpPr>
          <p:cNvPr id="28" name="직선 연결선 27">
            <a:extLst>
              <a:ext uri="{FF2B5EF4-FFF2-40B4-BE49-F238E27FC236}">
                <a16:creationId xmlns:a16="http://schemas.microsoft.com/office/drawing/2014/main" id="{EB0AA018-1160-D160-BD6E-4F4B49839168}"/>
              </a:ext>
            </a:extLst>
          </p:cNvPr>
          <p:cNvCxnSpPr>
            <a:cxnSpLocks/>
          </p:cNvCxnSpPr>
          <p:nvPr/>
        </p:nvCxnSpPr>
        <p:spPr>
          <a:xfrm>
            <a:off x="6763830" y="2587086"/>
            <a:ext cx="0" cy="1634394"/>
          </a:xfrm>
          <a:prstGeom prst="line">
            <a:avLst/>
          </a:prstGeom>
          <a:ln w="127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62128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947A1B-7760-81D0-F697-3A9EE2DF54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F5C409FD-F5DC-38FF-48BF-3F77565CC1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265" y="3004151"/>
            <a:ext cx="8647681" cy="143381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47537E-99CB-FD52-A62F-C1FB954ACD1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515350" y="4767263"/>
            <a:ext cx="438860" cy="274637"/>
          </a:xfrm>
        </p:spPr>
        <p:txBody>
          <a:bodyPr/>
          <a:lstStyle/>
          <a:p>
            <a:fld id="{8CD6D12E-0F70-4A7B-826F-76923FA92750}" type="slidenum">
              <a:rPr lang="en-US" smtClean="0"/>
              <a:t>13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17EF27A-D15D-FC8F-C4D9-E797828C4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810" y="320514"/>
            <a:ext cx="5148000" cy="392286"/>
          </a:xfrm>
        </p:spPr>
        <p:txBody>
          <a:bodyPr>
            <a:normAutofit/>
          </a:bodyPr>
          <a:lstStyle/>
          <a:p>
            <a:r>
              <a:rPr lang="en-US" altLang="ko-KR" sz="2000" dirty="0">
                <a:solidFill>
                  <a:srgbClr val="002060"/>
                </a:solidFill>
              </a:rPr>
              <a:t>Model of Thermal Management System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CD6344-7498-06B0-A25B-5C573B5C5F1F}"/>
              </a:ext>
            </a:extLst>
          </p:cNvPr>
          <p:cNvSpPr txBox="1"/>
          <p:nvPr/>
        </p:nvSpPr>
        <p:spPr>
          <a:xfrm>
            <a:off x="5235611" y="2424296"/>
            <a:ext cx="357961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400" dirty="0"/>
              <a:t>Schematic of thermal management system</a:t>
            </a:r>
            <a:endParaRPr lang="ko-KR" altLang="en-US" sz="1400" dirty="0"/>
          </a:p>
        </p:txBody>
      </p:sp>
      <p:grpSp>
        <p:nvGrpSpPr>
          <p:cNvPr id="53" name="그룹 52">
            <a:extLst>
              <a:ext uri="{FF2B5EF4-FFF2-40B4-BE49-F238E27FC236}">
                <a16:creationId xmlns:a16="http://schemas.microsoft.com/office/drawing/2014/main" id="{BA25EBFB-F361-9775-E774-06CA0F5A21E9}"/>
              </a:ext>
            </a:extLst>
          </p:cNvPr>
          <p:cNvGrpSpPr/>
          <p:nvPr/>
        </p:nvGrpSpPr>
        <p:grpSpPr>
          <a:xfrm>
            <a:off x="3832943" y="843512"/>
            <a:ext cx="5222925" cy="1507597"/>
            <a:chOff x="668630" y="1722960"/>
            <a:chExt cx="7788034" cy="2248014"/>
          </a:xfrm>
        </p:grpSpPr>
        <p:cxnSp>
          <p:nvCxnSpPr>
            <p:cNvPr id="55" name="직선 연결선 54">
              <a:extLst>
                <a:ext uri="{FF2B5EF4-FFF2-40B4-BE49-F238E27FC236}">
                  <a16:creationId xmlns:a16="http://schemas.microsoft.com/office/drawing/2014/main" id="{CBEE7C7E-C85F-1E34-C093-49CC624FCF3D}"/>
                </a:ext>
              </a:extLst>
            </p:cNvPr>
            <p:cNvCxnSpPr>
              <a:stCxn id="75" idx="3"/>
              <a:endCxn id="77" idx="1"/>
            </p:cNvCxnSpPr>
            <p:nvPr/>
          </p:nvCxnSpPr>
          <p:spPr>
            <a:xfrm>
              <a:off x="5100276" y="2350354"/>
              <a:ext cx="526695" cy="0"/>
            </a:xfrm>
            <a:prstGeom prst="line">
              <a:avLst/>
            </a:prstGeom>
            <a:ln w="3810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직선 연결선 55">
              <a:extLst>
                <a:ext uri="{FF2B5EF4-FFF2-40B4-BE49-F238E27FC236}">
                  <a16:creationId xmlns:a16="http://schemas.microsoft.com/office/drawing/2014/main" id="{B2BC235D-6F7B-F979-BB63-5B134538D366}"/>
                </a:ext>
              </a:extLst>
            </p:cNvPr>
            <p:cNvCxnSpPr>
              <a:stCxn id="74" idx="3"/>
              <a:endCxn id="76" idx="1"/>
            </p:cNvCxnSpPr>
            <p:nvPr/>
          </p:nvCxnSpPr>
          <p:spPr>
            <a:xfrm>
              <a:off x="5120945" y="2967066"/>
              <a:ext cx="477737" cy="0"/>
            </a:xfrm>
            <a:prstGeom prst="line">
              <a:avLst/>
            </a:prstGeom>
            <a:ln w="3810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직선 연결선 56">
              <a:extLst>
                <a:ext uri="{FF2B5EF4-FFF2-40B4-BE49-F238E27FC236}">
                  <a16:creationId xmlns:a16="http://schemas.microsoft.com/office/drawing/2014/main" id="{B905667E-E525-48DB-9557-0EDF0DF1F79B}"/>
                </a:ext>
              </a:extLst>
            </p:cNvPr>
            <p:cNvCxnSpPr>
              <a:stCxn id="88" idx="2"/>
              <a:endCxn id="87" idx="6"/>
            </p:cNvCxnSpPr>
            <p:nvPr/>
          </p:nvCxnSpPr>
          <p:spPr>
            <a:xfrm flipH="1" flipV="1">
              <a:off x="3284358" y="3729461"/>
              <a:ext cx="723184" cy="5621"/>
            </a:xfrm>
            <a:prstGeom prst="line">
              <a:avLst/>
            </a:prstGeom>
            <a:ln w="28575">
              <a:solidFill>
                <a:srgbClr val="0000F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직선 연결선 57">
              <a:extLst>
                <a:ext uri="{FF2B5EF4-FFF2-40B4-BE49-F238E27FC236}">
                  <a16:creationId xmlns:a16="http://schemas.microsoft.com/office/drawing/2014/main" id="{18DAE0AB-8F9B-B37E-1167-F7B78C0D26C4}"/>
                </a:ext>
              </a:extLst>
            </p:cNvPr>
            <p:cNvCxnSpPr/>
            <p:nvPr/>
          </p:nvCxnSpPr>
          <p:spPr>
            <a:xfrm flipH="1">
              <a:off x="4871542" y="3732271"/>
              <a:ext cx="373233" cy="2811"/>
            </a:xfrm>
            <a:prstGeom prst="line">
              <a:avLst/>
            </a:prstGeom>
            <a:ln w="28575">
              <a:solidFill>
                <a:srgbClr val="0000F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직선 연결선 58">
              <a:extLst>
                <a:ext uri="{FF2B5EF4-FFF2-40B4-BE49-F238E27FC236}">
                  <a16:creationId xmlns:a16="http://schemas.microsoft.com/office/drawing/2014/main" id="{C79E1F4C-3B28-E3C6-0452-262A4E5F8F57}"/>
                </a:ext>
              </a:extLst>
            </p:cNvPr>
            <p:cNvCxnSpPr/>
            <p:nvPr/>
          </p:nvCxnSpPr>
          <p:spPr>
            <a:xfrm>
              <a:off x="5277914" y="3732271"/>
              <a:ext cx="302198" cy="0"/>
            </a:xfrm>
            <a:prstGeom prst="line">
              <a:avLst/>
            </a:prstGeom>
            <a:ln w="3810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직선 연결선 59">
              <a:extLst>
                <a:ext uri="{FF2B5EF4-FFF2-40B4-BE49-F238E27FC236}">
                  <a16:creationId xmlns:a16="http://schemas.microsoft.com/office/drawing/2014/main" id="{3F6CCC81-B7DA-4D82-7EB0-490171B74ED1}"/>
                </a:ext>
              </a:extLst>
            </p:cNvPr>
            <p:cNvCxnSpPr/>
            <p:nvPr/>
          </p:nvCxnSpPr>
          <p:spPr>
            <a:xfrm flipH="1">
              <a:off x="5586259" y="3730877"/>
              <a:ext cx="264916" cy="0"/>
            </a:xfrm>
            <a:prstGeom prst="line">
              <a:avLst/>
            </a:prstGeom>
            <a:ln w="28575">
              <a:solidFill>
                <a:srgbClr val="0000F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1" name="그룹 60">
              <a:extLst>
                <a:ext uri="{FF2B5EF4-FFF2-40B4-BE49-F238E27FC236}">
                  <a16:creationId xmlns:a16="http://schemas.microsoft.com/office/drawing/2014/main" id="{1DFD9E31-CF3E-2F4E-353F-786C71225E16}"/>
                </a:ext>
              </a:extLst>
            </p:cNvPr>
            <p:cNvGrpSpPr/>
            <p:nvPr/>
          </p:nvGrpSpPr>
          <p:grpSpPr>
            <a:xfrm>
              <a:off x="668630" y="1722960"/>
              <a:ext cx="7788034" cy="2248014"/>
              <a:chOff x="668630" y="1722960"/>
              <a:chExt cx="7788034" cy="2248014"/>
            </a:xfrm>
          </p:grpSpPr>
          <p:grpSp>
            <p:nvGrpSpPr>
              <p:cNvPr id="68" name="그룹 67">
                <a:extLst>
                  <a:ext uri="{FF2B5EF4-FFF2-40B4-BE49-F238E27FC236}">
                    <a16:creationId xmlns:a16="http://schemas.microsoft.com/office/drawing/2014/main" id="{504B7B08-68DF-238B-D8EF-FA757869879C}"/>
                  </a:ext>
                </a:extLst>
              </p:cNvPr>
              <p:cNvGrpSpPr/>
              <p:nvPr/>
            </p:nvGrpSpPr>
            <p:grpSpPr>
              <a:xfrm>
                <a:off x="668630" y="1722960"/>
                <a:ext cx="7647786" cy="2161109"/>
                <a:chOff x="618828" y="4029665"/>
                <a:chExt cx="7647786" cy="2161109"/>
              </a:xfrm>
            </p:grpSpPr>
            <p:sp>
              <p:nvSpPr>
                <p:cNvPr id="70" name="직사각형 69">
                  <a:extLst>
                    <a:ext uri="{FF2B5EF4-FFF2-40B4-BE49-F238E27FC236}">
                      <a16:creationId xmlns:a16="http://schemas.microsoft.com/office/drawing/2014/main" id="{95003273-C5EB-74F0-0274-F70EDE9BCF10}"/>
                    </a:ext>
                  </a:extLst>
                </p:cNvPr>
                <p:cNvSpPr/>
                <p:nvPr/>
              </p:nvSpPr>
              <p:spPr>
                <a:xfrm>
                  <a:off x="2051211" y="4029665"/>
                  <a:ext cx="4961145" cy="1574339"/>
                </a:xfrm>
                <a:prstGeom prst="rect">
                  <a:avLst/>
                </a:prstGeom>
                <a:solidFill>
                  <a:srgbClr val="FFFF00">
                    <a:alpha val="29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r>
                    <a:rPr lang="en-US" altLang="ko-KR" sz="1000" b="1" dirty="0">
                      <a:solidFill>
                        <a:srgbClr val="FF0000"/>
                      </a:solidFill>
                    </a:rPr>
                    <a:t>Graded HX</a:t>
                  </a:r>
                  <a:endParaRPr lang="ko-KR" altLang="en-US" sz="1000" b="1" dirty="0">
                    <a:solidFill>
                      <a:srgbClr val="FF0000"/>
                    </a:solidFill>
                  </a:endParaRPr>
                </a:p>
              </p:txBody>
            </p:sp>
            <p:grpSp>
              <p:nvGrpSpPr>
                <p:cNvPr id="71" name="그룹 70">
                  <a:extLst>
                    <a:ext uri="{FF2B5EF4-FFF2-40B4-BE49-F238E27FC236}">
                      <a16:creationId xmlns:a16="http://schemas.microsoft.com/office/drawing/2014/main" id="{C2ACFE31-89A2-9CE2-6E3F-C002EEAE258A}"/>
                    </a:ext>
                  </a:extLst>
                </p:cNvPr>
                <p:cNvGrpSpPr/>
                <p:nvPr/>
              </p:nvGrpSpPr>
              <p:grpSpPr>
                <a:xfrm>
                  <a:off x="618828" y="4337879"/>
                  <a:ext cx="7647786" cy="1852895"/>
                  <a:chOff x="9394461" y="3669198"/>
                  <a:chExt cx="7647786" cy="2645151"/>
                </a:xfrm>
              </p:grpSpPr>
              <p:sp>
                <p:nvSpPr>
                  <p:cNvPr id="72" name="직사각형 71">
                    <a:extLst>
                      <a:ext uri="{FF2B5EF4-FFF2-40B4-BE49-F238E27FC236}">
                        <a16:creationId xmlns:a16="http://schemas.microsoft.com/office/drawing/2014/main" id="{F20B85C9-08A9-DCB5-33EA-EEAA07B823F7}"/>
                      </a:ext>
                    </a:extLst>
                  </p:cNvPr>
                  <p:cNvSpPr/>
                  <p:nvPr/>
                </p:nvSpPr>
                <p:spPr>
                  <a:xfrm>
                    <a:off x="11209599" y="4726549"/>
                    <a:ext cx="737180" cy="557416"/>
                  </a:xfrm>
                  <a:prstGeom prst="rect">
                    <a:avLst/>
                  </a:prstGeom>
                  <a:solidFill>
                    <a:srgbClr val="00CC66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ko-KR" sz="1000" dirty="0" err="1"/>
                      <a:t>HX</a:t>
                    </a:r>
                    <a:r>
                      <a:rPr lang="en-US" altLang="ko-KR" sz="1000" baseline="-25000" dirty="0" err="1"/>
                      <a:t>He</a:t>
                    </a:r>
                    <a:endParaRPr lang="ko-KR" altLang="en-US" sz="1000" baseline="-25000" dirty="0"/>
                  </a:p>
                </p:txBody>
              </p:sp>
              <p:sp>
                <p:nvSpPr>
                  <p:cNvPr id="73" name="직사각형 72">
                    <a:extLst>
                      <a:ext uri="{FF2B5EF4-FFF2-40B4-BE49-F238E27FC236}">
                        <a16:creationId xmlns:a16="http://schemas.microsoft.com/office/drawing/2014/main" id="{044624A0-5CC3-A362-C6A5-1746950A1F8F}"/>
                      </a:ext>
                    </a:extLst>
                  </p:cNvPr>
                  <p:cNvSpPr/>
                  <p:nvPr/>
                </p:nvSpPr>
                <p:spPr>
                  <a:xfrm>
                    <a:off x="11209599" y="3846144"/>
                    <a:ext cx="737180" cy="557416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ko-KR" sz="1000" dirty="0"/>
                      <a:t>HX</a:t>
                    </a:r>
                    <a:r>
                      <a:rPr lang="en-US" altLang="ko-KR" sz="1000" baseline="-25000" dirty="0"/>
                      <a:t>H2</a:t>
                    </a:r>
                    <a:endParaRPr lang="ko-KR" altLang="en-US" sz="1000" baseline="-25000" dirty="0"/>
                  </a:p>
                </p:txBody>
              </p:sp>
              <p:sp>
                <p:nvSpPr>
                  <p:cNvPr id="74" name="직사각형 73">
                    <a:extLst>
                      <a:ext uri="{FF2B5EF4-FFF2-40B4-BE49-F238E27FC236}">
                        <a16:creationId xmlns:a16="http://schemas.microsoft.com/office/drawing/2014/main" id="{ECED3D2D-FEDD-0E74-AB48-420E70B1B713}"/>
                      </a:ext>
                    </a:extLst>
                  </p:cNvPr>
                  <p:cNvSpPr/>
                  <p:nvPr/>
                </p:nvSpPr>
                <p:spPr>
                  <a:xfrm>
                    <a:off x="12785225" y="4726549"/>
                    <a:ext cx="737180" cy="557416"/>
                  </a:xfrm>
                  <a:prstGeom prst="rect">
                    <a:avLst/>
                  </a:prstGeom>
                  <a:solidFill>
                    <a:srgbClr val="00CC66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ko-KR" sz="1000" dirty="0" err="1"/>
                      <a:t>HX</a:t>
                    </a:r>
                    <a:r>
                      <a:rPr lang="en-US" altLang="ko-KR" sz="1000" baseline="-25000" dirty="0" err="1"/>
                      <a:t>He</a:t>
                    </a:r>
                    <a:endParaRPr lang="ko-KR" altLang="en-US" sz="1000" baseline="-25000" dirty="0"/>
                  </a:p>
                </p:txBody>
              </p:sp>
              <p:sp>
                <p:nvSpPr>
                  <p:cNvPr id="75" name="직사각형 74">
                    <a:extLst>
                      <a:ext uri="{FF2B5EF4-FFF2-40B4-BE49-F238E27FC236}">
                        <a16:creationId xmlns:a16="http://schemas.microsoft.com/office/drawing/2014/main" id="{BC2CDFB3-59B5-C93B-7A49-0DA1195F80C3}"/>
                      </a:ext>
                    </a:extLst>
                  </p:cNvPr>
                  <p:cNvSpPr/>
                  <p:nvPr/>
                </p:nvSpPr>
                <p:spPr>
                  <a:xfrm>
                    <a:off x="12787765" y="3846144"/>
                    <a:ext cx="737180" cy="557416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ko-KR" sz="1000" dirty="0"/>
                      <a:t>HX</a:t>
                    </a:r>
                    <a:r>
                      <a:rPr lang="en-US" altLang="ko-KR" sz="1000" baseline="-25000" dirty="0"/>
                      <a:t>H2</a:t>
                    </a:r>
                    <a:endParaRPr lang="ko-KR" altLang="en-US" sz="1000" baseline="-25000" dirty="0"/>
                  </a:p>
                </p:txBody>
              </p:sp>
              <p:sp>
                <p:nvSpPr>
                  <p:cNvPr id="76" name="직사각형 75">
                    <a:extLst>
                      <a:ext uri="{FF2B5EF4-FFF2-40B4-BE49-F238E27FC236}">
                        <a16:creationId xmlns:a16="http://schemas.microsoft.com/office/drawing/2014/main" id="{179396D2-9695-C4B7-5260-30FAF4AF83AC}"/>
                      </a:ext>
                    </a:extLst>
                  </p:cNvPr>
                  <p:cNvSpPr/>
                  <p:nvPr/>
                </p:nvSpPr>
                <p:spPr>
                  <a:xfrm>
                    <a:off x="14648883" y="4726549"/>
                    <a:ext cx="737180" cy="557416"/>
                  </a:xfrm>
                  <a:prstGeom prst="rect">
                    <a:avLst/>
                  </a:prstGeom>
                  <a:solidFill>
                    <a:srgbClr val="00CC66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ko-KR" sz="1000" dirty="0" err="1"/>
                      <a:t>HX</a:t>
                    </a:r>
                    <a:r>
                      <a:rPr lang="en-US" altLang="ko-KR" sz="1000" baseline="-25000" dirty="0" err="1"/>
                      <a:t>He</a:t>
                    </a:r>
                    <a:endParaRPr lang="ko-KR" altLang="en-US" sz="1000" baseline="-25000" dirty="0"/>
                  </a:p>
                </p:txBody>
              </p:sp>
              <p:sp>
                <p:nvSpPr>
                  <p:cNvPr id="77" name="직사각형 76">
                    <a:extLst>
                      <a:ext uri="{FF2B5EF4-FFF2-40B4-BE49-F238E27FC236}">
                        <a16:creationId xmlns:a16="http://schemas.microsoft.com/office/drawing/2014/main" id="{F9FB2182-CB45-55CB-BA37-133CFD0E6D28}"/>
                      </a:ext>
                    </a:extLst>
                  </p:cNvPr>
                  <p:cNvSpPr/>
                  <p:nvPr/>
                </p:nvSpPr>
                <p:spPr>
                  <a:xfrm>
                    <a:off x="14653964" y="3846144"/>
                    <a:ext cx="737180" cy="557416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ko-KR" sz="1000" dirty="0"/>
                      <a:t>HX</a:t>
                    </a:r>
                    <a:r>
                      <a:rPr lang="en-US" altLang="ko-KR" sz="1000" baseline="-25000" dirty="0"/>
                      <a:t>H2</a:t>
                    </a:r>
                    <a:endParaRPr lang="ko-KR" altLang="en-US" sz="1000" baseline="-25000" dirty="0"/>
                  </a:p>
                </p:txBody>
              </p:sp>
              <p:cxnSp>
                <p:nvCxnSpPr>
                  <p:cNvPr id="78" name="직선 화살표 연결선 77">
                    <a:extLst>
                      <a:ext uri="{FF2B5EF4-FFF2-40B4-BE49-F238E27FC236}">
                        <a16:creationId xmlns:a16="http://schemas.microsoft.com/office/drawing/2014/main" id="{D0856561-1CCF-B276-5D85-76184CE4A2B9}"/>
                      </a:ext>
                    </a:extLst>
                  </p:cNvPr>
                  <p:cNvCxnSpPr>
                    <a:cxnSpLocks/>
                    <a:stCxn id="73" idx="3"/>
                    <a:endCxn id="75" idx="1"/>
                  </p:cNvCxnSpPr>
                  <p:nvPr/>
                </p:nvCxnSpPr>
                <p:spPr>
                  <a:xfrm>
                    <a:off x="11946779" y="4124853"/>
                    <a:ext cx="840986" cy="0"/>
                  </a:xfrm>
                  <a:prstGeom prst="straightConnector1">
                    <a:avLst/>
                  </a:prstGeom>
                  <a:ln w="38100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직선 화살표 연결선 78">
                    <a:extLst>
                      <a:ext uri="{FF2B5EF4-FFF2-40B4-BE49-F238E27FC236}">
                        <a16:creationId xmlns:a16="http://schemas.microsoft.com/office/drawing/2014/main" id="{CB23ED51-55E7-79D5-EAFF-E8E770523E13}"/>
                      </a:ext>
                    </a:extLst>
                  </p:cNvPr>
                  <p:cNvCxnSpPr>
                    <a:cxnSpLocks/>
                    <a:stCxn id="77" idx="3"/>
                    <a:endCxn id="85" idx="2"/>
                  </p:cNvCxnSpPr>
                  <p:nvPr/>
                </p:nvCxnSpPr>
                <p:spPr>
                  <a:xfrm>
                    <a:off x="15391144" y="4124853"/>
                    <a:ext cx="714999" cy="12396"/>
                  </a:xfrm>
                  <a:prstGeom prst="straightConnector1">
                    <a:avLst/>
                  </a:prstGeom>
                  <a:ln w="38100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직선 화살표 연결선 79">
                    <a:extLst>
                      <a:ext uri="{FF2B5EF4-FFF2-40B4-BE49-F238E27FC236}">
                        <a16:creationId xmlns:a16="http://schemas.microsoft.com/office/drawing/2014/main" id="{31F96E11-D34F-3B8B-48E7-716F422BF581}"/>
                      </a:ext>
                    </a:extLst>
                  </p:cNvPr>
                  <p:cNvCxnSpPr>
                    <a:cxnSpLocks/>
                    <a:endCxn id="73" idx="1"/>
                  </p:cNvCxnSpPr>
                  <p:nvPr/>
                </p:nvCxnSpPr>
                <p:spPr>
                  <a:xfrm flipV="1">
                    <a:off x="10257250" y="4124853"/>
                    <a:ext cx="952349" cy="6984"/>
                  </a:xfrm>
                  <a:prstGeom prst="straightConnector1">
                    <a:avLst/>
                  </a:prstGeom>
                  <a:ln w="38100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" name="직선 연결선 80">
                    <a:extLst>
                      <a:ext uri="{FF2B5EF4-FFF2-40B4-BE49-F238E27FC236}">
                        <a16:creationId xmlns:a16="http://schemas.microsoft.com/office/drawing/2014/main" id="{E77925D6-F0F2-EE71-6D3B-01536C43E40A}"/>
                      </a:ext>
                    </a:extLst>
                  </p:cNvPr>
                  <p:cNvCxnSpPr>
                    <a:cxnSpLocks/>
                    <a:stCxn id="73" idx="2"/>
                    <a:endCxn id="72" idx="0"/>
                  </p:cNvCxnSpPr>
                  <p:nvPr/>
                </p:nvCxnSpPr>
                <p:spPr>
                  <a:xfrm>
                    <a:off x="11578189" y="4403561"/>
                    <a:ext cx="0" cy="322988"/>
                  </a:xfrm>
                  <a:prstGeom prst="line">
                    <a:avLst/>
                  </a:prstGeom>
                  <a:ln w="28575">
                    <a:solidFill>
                      <a:schemeClr val="bg1">
                        <a:lumMod val="65000"/>
                      </a:schemeClr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" name="직선 연결선 81">
                    <a:extLst>
                      <a:ext uri="{FF2B5EF4-FFF2-40B4-BE49-F238E27FC236}">
                        <a16:creationId xmlns:a16="http://schemas.microsoft.com/office/drawing/2014/main" id="{486DFFF1-5D93-E191-53EC-926719656E5C}"/>
                      </a:ext>
                    </a:extLst>
                  </p:cNvPr>
                  <p:cNvCxnSpPr>
                    <a:cxnSpLocks/>
                    <a:stCxn id="75" idx="2"/>
                    <a:endCxn id="74" idx="0"/>
                  </p:cNvCxnSpPr>
                  <p:nvPr/>
                </p:nvCxnSpPr>
                <p:spPr>
                  <a:xfrm flipH="1">
                    <a:off x="13153815" y="4403561"/>
                    <a:ext cx="2540" cy="322988"/>
                  </a:xfrm>
                  <a:prstGeom prst="line">
                    <a:avLst/>
                  </a:prstGeom>
                  <a:ln w="28575">
                    <a:solidFill>
                      <a:schemeClr val="bg1">
                        <a:lumMod val="65000"/>
                      </a:schemeClr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3" name="직선 연결선 82">
                    <a:extLst>
                      <a:ext uri="{FF2B5EF4-FFF2-40B4-BE49-F238E27FC236}">
                        <a16:creationId xmlns:a16="http://schemas.microsoft.com/office/drawing/2014/main" id="{AA5DABDB-9D16-221C-2E98-FE6A3BC99BAF}"/>
                      </a:ext>
                    </a:extLst>
                  </p:cNvPr>
                  <p:cNvCxnSpPr>
                    <a:cxnSpLocks/>
                    <a:stCxn id="77" idx="2"/>
                    <a:endCxn id="76" idx="0"/>
                  </p:cNvCxnSpPr>
                  <p:nvPr/>
                </p:nvCxnSpPr>
                <p:spPr>
                  <a:xfrm flipH="1">
                    <a:off x="15017473" y="4403561"/>
                    <a:ext cx="5081" cy="322988"/>
                  </a:xfrm>
                  <a:prstGeom prst="line">
                    <a:avLst/>
                  </a:prstGeom>
                  <a:ln w="28575">
                    <a:solidFill>
                      <a:schemeClr val="bg1">
                        <a:lumMod val="65000"/>
                      </a:schemeClr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4" name="직사각형 83">
                    <a:extLst>
                      <a:ext uri="{FF2B5EF4-FFF2-40B4-BE49-F238E27FC236}">
                        <a16:creationId xmlns:a16="http://schemas.microsoft.com/office/drawing/2014/main" id="{0CEEB216-370E-E2BD-F0C1-9AFDD04A5845}"/>
                      </a:ext>
                    </a:extLst>
                  </p:cNvPr>
                  <p:cNvSpPr/>
                  <p:nvPr/>
                </p:nvSpPr>
                <p:spPr>
                  <a:xfrm>
                    <a:off x="9394461" y="3709916"/>
                    <a:ext cx="1205728" cy="1894894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ko-KR" sz="1000" dirty="0"/>
                      <a:t>LH</a:t>
                    </a:r>
                    <a:r>
                      <a:rPr lang="en-US" altLang="ko-KR" sz="1000" baseline="-25000" dirty="0"/>
                      <a:t>2</a:t>
                    </a:r>
                    <a:endParaRPr lang="ko-KR" altLang="en-US" sz="1000" baseline="-25000" dirty="0"/>
                  </a:p>
                </p:txBody>
              </p:sp>
              <p:sp>
                <p:nvSpPr>
                  <p:cNvPr id="85" name="타원 84">
                    <a:extLst>
                      <a:ext uri="{FF2B5EF4-FFF2-40B4-BE49-F238E27FC236}">
                        <a16:creationId xmlns:a16="http://schemas.microsoft.com/office/drawing/2014/main" id="{BCBEE827-59E1-5FC7-8590-221F46458EC2}"/>
                      </a:ext>
                    </a:extLst>
                  </p:cNvPr>
                  <p:cNvSpPr/>
                  <p:nvPr/>
                </p:nvSpPr>
                <p:spPr>
                  <a:xfrm>
                    <a:off x="16106143" y="3669198"/>
                    <a:ext cx="936104" cy="936103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ko-KR" sz="1000" dirty="0"/>
                      <a:t>Fuel cell</a:t>
                    </a:r>
                    <a:endParaRPr lang="ko-KR" altLang="en-US" sz="1000" dirty="0"/>
                  </a:p>
                </p:txBody>
              </p:sp>
              <p:cxnSp>
                <p:nvCxnSpPr>
                  <p:cNvPr id="86" name="직선 화살표 연결선 68">
                    <a:extLst>
                      <a:ext uri="{FF2B5EF4-FFF2-40B4-BE49-F238E27FC236}">
                        <a16:creationId xmlns:a16="http://schemas.microsoft.com/office/drawing/2014/main" id="{45E759BD-40F7-A641-4DF6-D14AE96F64D6}"/>
                      </a:ext>
                    </a:extLst>
                  </p:cNvPr>
                  <p:cNvCxnSpPr>
                    <a:stCxn id="72" idx="3"/>
                    <a:endCxn id="87" idx="6"/>
                  </p:cNvCxnSpPr>
                  <p:nvPr/>
                </p:nvCxnSpPr>
                <p:spPr>
                  <a:xfrm>
                    <a:off x="11946779" y="5005257"/>
                    <a:ext cx="63410" cy="1088378"/>
                  </a:xfrm>
                  <a:prstGeom prst="bentConnector3">
                    <a:avLst>
                      <a:gd name="adj1" fmla="val 460511"/>
                    </a:avLst>
                  </a:prstGeom>
                  <a:ln w="28575">
                    <a:solidFill>
                      <a:srgbClr val="0000FF"/>
                    </a:solidFill>
                    <a:prstDash val="sysDash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7" name="타원 86">
                    <a:extLst>
                      <a:ext uri="{FF2B5EF4-FFF2-40B4-BE49-F238E27FC236}">
                        <a16:creationId xmlns:a16="http://schemas.microsoft.com/office/drawing/2014/main" id="{8667C18B-36B7-7B64-18A3-A5CAA68980C1}"/>
                      </a:ext>
                    </a:extLst>
                  </p:cNvPr>
                  <p:cNvSpPr/>
                  <p:nvPr/>
                </p:nvSpPr>
                <p:spPr>
                  <a:xfrm>
                    <a:off x="11146189" y="5887030"/>
                    <a:ext cx="864000" cy="41321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ko-KR" sz="1000" dirty="0"/>
                      <a:t>Gen</a:t>
                    </a:r>
                    <a:endParaRPr lang="ko-KR" altLang="en-US" sz="1000" dirty="0"/>
                  </a:p>
                </p:txBody>
              </p:sp>
              <p:sp>
                <p:nvSpPr>
                  <p:cNvPr id="88" name="타원 87">
                    <a:extLst>
                      <a:ext uri="{FF2B5EF4-FFF2-40B4-BE49-F238E27FC236}">
                        <a16:creationId xmlns:a16="http://schemas.microsoft.com/office/drawing/2014/main" id="{1CC309C2-BD56-0F7E-7CAF-685E26FD9306}"/>
                      </a:ext>
                    </a:extLst>
                  </p:cNvPr>
                  <p:cNvSpPr/>
                  <p:nvPr/>
                </p:nvSpPr>
                <p:spPr>
                  <a:xfrm>
                    <a:off x="12733373" y="5895054"/>
                    <a:ext cx="864000" cy="41321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ko-KR" sz="1000" dirty="0"/>
                      <a:t>Cab</a:t>
                    </a:r>
                    <a:endParaRPr lang="ko-KR" altLang="en-US" sz="1000" dirty="0"/>
                  </a:p>
                </p:txBody>
              </p:sp>
              <p:sp>
                <p:nvSpPr>
                  <p:cNvPr id="89" name="타원 88">
                    <a:extLst>
                      <a:ext uri="{FF2B5EF4-FFF2-40B4-BE49-F238E27FC236}">
                        <a16:creationId xmlns:a16="http://schemas.microsoft.com/office/drawing/2014/main" id="{2089EA36-4A9D-9273-CD9B-C4C5C0409CB3}"/>
                      </a:ext>
                    </a:extLst>
                  </p:cNvPr>
                  <p:cNvSpPr/>
                  <p:nvPr/>
                </p:nvSpPr>
                <p:spPr>
                  <a:xfrm>
                    <a:off x="14585473" y="5901138"/>
                    <a:ext cx="864000" cy="41321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ko-KR" sz="1000" dirty="0" err="1"/>
                      <a:t>Oth</a:t>
                    </a:r>
                    <a:endParaRPr lang="ko-KR" altLang="en-US" sz="1000" dirty="0"/>
                  </a:p>
                </p:txBody>
              </p:sp>
              <p:cxnSp>
                <p:nvCxnSpPr>
                  <p:cNvPr id="90" name="직선 화살표 연결선 68">
                    <a:extLst>
                      <a:ext uri="{FF2B5EF4-FFF2-40B4-BE49-F238E27FC236}">
                        <a16:creationId xmlns:a16="http://schemas.microsoft.com/office/drawing/2014/main" id="{0FE1A96D-8C4E-6F23-2B54-363DFAB2154E}"/>
                      </a:ext>
                    </a:extLst>
                  </p:cNvPr>
                  <p:cNvCxnSpPr>
                    <a:stCxn id="87" idx="2"/>
                    <a:endCxn id="72" idx="1"/>
                  </p:cNvCxnSpPr>
                  <p:nvPr/>
                </p:nvCxnSpPr>
                <p:spPr>
                  <a:xfrm rot="10800000" flipH="1">
                    <a:off x="11146189" y="5005259"/>
                    <a:ext cx="63410" cy="1088378"/>
                  </a:xfrm>
                  <a:prstGeom prst="bentConnector3">
                    <a:avLst>
                      <a:gd name="adj1" fmla="val -360511"/>
                    </a:avLst>
                  </a:prstGeom>
                  <a:ln w="28575">
                    <a:solidFill>
                      <a:srgbClr val="0000FF"/>
                    </a:solidFill>
                    <a:prstDash val="sysDash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" name="직선 화살표 연결선 68">
                    <a:extLst>
                      <a:ext uri="{FF2B5EF4-FFF2-40B4-BE49-F238E27FC236}">
                        <a16:creationId xmlns:a16="http://schemas.microsoft.com/office/drawing/2014/main" id="{752B88D1-21C1-5544-1013-AEF7DFEA75D6}"/>
                      </a:ext>
                    </a:extLst>
                  </p:cNvPr>
                  <p:cNvCxnSpPr>
                    <a:stCxn id="76" idx="3"/>
                    <a:endCxn id="89" idx="6"/>
                  </p:cNvCxnSpPr>
                  <p:nvPr/>
                </p:nvCxnSpPr>
                <p:spPr>
                  <a:xfrm>
                    <a:off x="15386063" y="5005257"/>
                    <a:ext cx="63410" cy="1102487"/>
                  </a:xfrm>
                  <a:prstGeom prst="bentConnector3">
                    <a:avLst>
                      <a:gd name="adj1" fmla="val 460511"/>
                    </a:avLst>
                  </a:prstGeom>
                  <a:ln w="28575">
                    <a:solidFill>
                      <a:srgbClr val="0000FF"/>
                    </a:solidFill>
                    <a:prstDash val="sysDash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" name="직선 화살표 연결선 68">
                    <a:extLst>
                      <a:ext uri="{FF2B5EF4-FFF2-40B4-BE49-F238E27FC236}">
                        <a16:creationId xmlns:a16="http://schemas.microsoft.com/office/drawing/2014/main" id="{37A11D5F-DC2D-AFD2-51CF-171CA4F820F1}"/>
                      </a:ext>
                    </a:extLst>
                  </p:cNvPr>
                  <p:cNvCxnSpPr>
                    <a:stCxn id="88" idx="2"/>
                    <a:endCxn id="74" idx="1"/>
                  </p:cNvCxnSpPr>
                  <p:nvPr/>
                </p:nvCxnSpPr>
                <p:spPr>
                  <a:xfrm rot="10800000" flipH="1">
                    <a:off x="12733373" y="5005257"/>
                    <a:ext cx="51852" cy="1096403"/>
                  </a:xfrm>
                  <a:prstGeom prst="bentConnector3">
                    <a:avLst>
                      <a:gd name="adj1" fmla="val -440870"/>
                    </a:avLst>
                  </a:prstGeom>
                  <a:ln w="28575">
                    <a:solidFill>
                      <a:srgbClr val="0000FF"/>
                    </a:solidFill>
                    <a:prstDash val="sysDash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3" name="직선 화살표 연결선 68">
                    <a:extLst>
                      <a:ext uri="{FF2B5EF4-FFF2-40B4-BE49-F238E27FC236}">
                        <a16:creationId xmlns:a16="http://schemas.microsoft.com/office/drawing/2014/main" id="{2320390A-D029-AFB0-1331-39566CAE6C4B}"/>
                      </a:ext>
                    </a:extLst>
                  </p:cNvPr>
                  <p:cNvCxnSpPr>
                    <a:stCxn id="74" idx="3"/>
                    <a:endCxn id="88" idx="6"/>
                  </p:cNvCxnSpPr>
                  <p:nvPr/>
                </p:nvCxnSpPr>
                <p:spPr>
                  <a:xfrm>
                    <a:off x="13522405" y="5005257"/>
                    <a:ext cx="74968" cy="1096403"/>
                  </a:xfrm>
                  <a:prstGeom prst="bentConnector3">
                    <a:avLst>
                      <a:gd name="adj1" fmla="val 404930"/>
                    </a:avLst>
                  </a:prstGeom>
                  <a:ln w="28575">
                    <a:solidFill>
                      <a:srgbClr val="0000FF"/>
                    </a:solidFill>
                    <a:prstDash val="sysDash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4" name="직선 화살표 연결선 68">
                    <a:extLst>
                      <a:ext uri="{FF2B5EF4-FFF2-40B4-BE49-F238E27FC236}">
                        <a16:creationId xmlns:a16="http://schemas.microsoft.com/office/drawing/2014/main" id="{09D48FE9-6711-5F54-44F6-AB55C52EBFF8}"/>
                      </a:ext>
                    </a:extLst>
                  </p:cNvPr>
                  <p:cNvCxnSpPr>
                    <a:stCxn id="89" idx="2"/>
                    <a:endCxn id="76" idx="1"/>
                  </p:cNvCxnSpPr>
                  <p:nvPr/>
                </p:nvCxnSpPr>
                <p:spPr>
                  <a:xfrm rot="10800000" flipH="1">
                    <a:off x="14585473" y="5005257"/>
                    <a:ext cx="63410" cy="1102487"/>
                  </a:xfrm>
                  <a:prstGeom prst="bentConnector3">
                    <a:avLst>
                      <a:gd name="adj1" fmla="val -360511"/>
                    </a:avLst>
                  </a:prstGeom>
                  <a:ln w="28575">
                    <a:solidFill>
                      <a:srgbClr val="0000FF"/>
                    </a:solidFill>
                    <a:prstDash val="sysDash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" name="직선 화살표 연결선 94">
                    <a:extLst>
                      <a:ext uri="{FF2B5EF4-FFF2-40B4-BE49-F238E27FC236}">
                        <a16:creationId xmlns:a16="http://schemas.microsoft.com/office/drawing/2014/main" id="{A6253923-7CD9-50F4-0913-DA91677350A4}"/>
                      </a:ext>
                    </a:extLst>
                  </p:cNvPr>
                  <p:cNvCxnSpPr>
                    <a:cxnSpLocks/>
                    <a:stCxn id="75" idx="3"/>
                  </p:cNvCxnSpPr>
                  <p:nvPr/>
                </p:nvCxnSpPr>
                <p:spPr>
                  <a:xfrm>
                    <a:off x="13524945" y="4124853"/>
                    <a:ext cx="301162" cy="0"/>
                  </a:xfrm>
                  <a:prstGeom prst="straightConnector1">
                    <a:avLst/>
                  </a:prstGeom>
                  <a:ln w="38100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직선 화살표 연결선 95">
                    <a:extLst>
                      <a:ext uri="{FF2B5EF4-FFF2-40B4-BE49-F238E27FC236}">
                        <a16:creationId xmlns:a16="http://schemas.microsoft.com/office/drawing/2014/main" id="{F1FCB52B-DC3A-ED60-0230-C52173AF4F12}"/>
                      </a:ext>
                    </a:extLst>
                  </p:cNvPr>
                  <p:cNvCxnSpPr>
                    <a:cxnSpLocks/>
                    <a:endCxn id="77" idx="1"/>
                  </p:cNvCxnSpPr>
                  <p:nvPr/>
                </p:nvCxnSpPr>
                <p:spPr>
                  <a:xfrm>
                    <a:off x="14399012" y="4124853"/>
                    <a:ext cx="254952" cy="0"/>
                  </a:xfrm>
                  <a:prstGeom prst="straightConnector1">
                    <a:avLst/>
                  </a:prstGeom>
                  <a:ln w="38100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69" name="직사각형 68">
                <a:extLst>
                  <a:ext uri="{FF2B5EF4-FFF2-40B4-BE49-F238E27FC236}">
                    <a16:creationId xmlns:a16="http://schemas.microsoft.com/office/drawing/2014/main" id="{EBDE9752-6885-77C8-ACEB-B337B696F7E5}"/>
                  </a:ext>
                </a:extLst>
              </p:cNvPr>
              <p:cNvSpPr/>
              <p:nvPr/>
            </p:nvSpPr>
            <p:spPr>
              <a:xfrm>
                <a:off x="2041461" y="2019076"/>
                <a:ext cx="6415203" cy="195189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/>
              </a:p>
            </p:txBody>
          </p:sp>
        </p:grpSp>
        <p:sp>
          <p:nvSpPr>
            <p:cNvPr id="62" name="이등변 삼각형 61">
              <a:extLst>
                <a:ext uri="{FF2B5EF4-FFF2-40B4-BE49-F238E27FC236}">
                  <a16:creationId xmlns:a16="http://schemas.microsoft.com/office/drawing/2014/main" id="{2CFEC312-46BD-47D7-4699-EB5822B3F3B1}"/>
                </a:ext>
              </a:extLst>
            </p:cNvPr>
            <p:cNvSpPr/>
            <p:nvPr/>
          </p:nvSpPr>
          <p:spPr>
            <a:xfrm rot="16200000">
              <a:off x="6718454" y="3146502"/>
              <a:ext cx="383236" cy="446317"/>
            </a:xfrm>
            <a:prstGeom prst="triangl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00" dirty="0"/>
            </a:p>
          </p:txBody>
        </p:sp>
        <p:sp>
          <p:nvSpPr>
            <p:cNvPr id="63" name="타원 62">
              <a:extLst>
                <a:ext uri="{FF2B5EF4-FFF2-40B4-BE49-F238E27FC236}">
                  <a16:creationId xmlns:a16="http://schemas.microsoft.com/office/drawing/2014/main" id="{CF12D952-8E0C-2F14-B647-2890EDF81D29}"/>
                </a:ext>
              </a:extLst>
            </p:cNvPr>
            <p:cNvSpPr/>
            <p:nvPr/>
          </p:nvSpPr>
          <p:spPr>
            <a:xfrm>
              <a:off x="6594056" y="3220701"/>
              <a:ext cx="730698" cy="289449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600" b="1" dirty="0">
                  <a:solidFill>
                    <a:schemeClr val="tx1"/>
                  </a:solidFill>
                </a:rPr>
                <a:t>Com</a:t>
              </a:r>
              <a:endParaRPr lang="ko-KR" altLang="en-US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64" name="이등변 삼각형 63">
              <a:extLst>
                <a:ext uri="{FF2B5EF4-FFF2-40B4-BE49-F238E27FC236}">
                  <a16:creationId xmlns:a16="http://schemas.microsoft.com/office/drawing/2014/main" id="{6CB95281-135E-6DBC-642A-DA9C3F3D0DB0}"/>
                </a:ext>
              </a:extLst>
            </p:cNvPr>
            <p:cNvSpPr/>
            <p:nvPr/>
          </p:nvSpPr>
          <p:spPr>
            <a:xfrm rot="16200000">
              <a:off x="4864644" y="3154372"/>
              <a:ext cx="383236" cy="446317"/>
            </a:xfrm>
            <a:prstGeom prst="triangl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00" dirty="0"/>
            </a:p>
          </p:txBody>
        </p:sp>
        <p:sp>
          <p:nvSpPr>
            <p:cNvPr id="65" name="타원 64">
              <a:extLst>
                <a:ext uri="{FF2B5EF4-FFF2-40B4-BE49-F238E27FC236}">
                  <a16:creationId xmlns:a16="http://schemas.microsoft.com/office/drawing/2014/main" id="{7A77EC05-F2E7-8585-610C-397161856772}"/>
                </a:ext>
              </a:extLst>
            </p:cNvPr>
            <p:cNvSpPr/>
            <p:nvPr/>
          </p:nvSpPr>
          <p:spPr>
            <a:xfrm>
              <a:off x="4744978" y="3228938"/>
              <a:ext cx="730698" cy="289449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600" b="1" dirty="0">
                  <a:solidFill>
                    <a:schemeClr val="tx1"/>
                  </a:solidFill>
                </a:rPr>
                <a:t>Com</a:t>
              </a:r>
              <a:endParaRPr lang="ko-KR" altLang="en-US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66" name="이등변 삼각형 65">
              <a:extLst>
                <a:ext uri="{FF2B5EF4-FFF2-40B4-BE49-F238E27FC236}">
                  <a16:creationId xmlns:a16="http://schemas.microsoft.com/office/drawing/2014/main" id="{5888E30C-E0A1-5F69-083D-BEAD7743C78B}"/>
                </a:ext>
              </a:extLst>
            </p:cNvPr>
            <p:cNvSpPr/>
            <p:nvPr/>
          </p:nvSpPr>
          <p:spPr>
            <a:xfrm rot="16200000">
              <a:off x="3214536" y="3154371"/>
              <a:ext cx="383236" cy="446317"/>
            </a:xfrm>
            <a:prstGeom prst="triangl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00" dirty="0"/>
            </a:p>
          </p:txBody>
        </p:sp>
        <p:sp>
          <p:nvSpPr>
            <p:cNvPr id="67" name="타원 66">
              <a:extLst>
                <a:ext uri="{FF2B5EF4-FFF2-40B4-BE49-F238E27FC236}">
                  <a16:creationId xmlns:a16="http://schemas.microsoft.com/office/drawing/2014/main" id="{15B9C739-B99F-FD28-1B65-E02460F928EE}"/>
                </a:ext>
              </a:extLst>
            </p:cNvPr>
            <p:cNvSpPr/>
            <p:nvPr/>
          </p:nvSpPr>
          <p:spPr>
            <a:xfrm>
              <a:off x="3090075" y="3229271"/>
              <a:ext cx="730698" cy="289449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600" b="1" dirty="0">
                  <a:solidFill>
                    <a:schemeClr val="tx1"/>
                  </a:solidFill>
                </a:rPr>
                <a:t>Com</a:t>
              </a:r>
              <a:endParaRPr lang="ko-KR" altLang="en-US" sz="6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97" name="화살표: 위로 굽음 96">
            <a:extLst>
              <a:ext uri="{FF2B5EF4-FFF2-40B4-BE49-F238E27FC236}">
                <a16:creationId xmlns:a16="http://schemas.microsoft.com/office/drawing/2014/main" id="{B38AAEDC-E91A-E3C8-B1AC-F4088AEE92C5}"/>
              </a:ext>
            </a:extLst>
          </p:cNvPr>
          <p:cNvSpPr/>
          <p:nvPr/>
        </p:nvSpPr>
        <p:spPr>
          <a:xfrm rot="10800000">
            <a:off x="3856169" y="2154432"/>
            <a:ext cx="886887" cy="886887"/>
          </a:xfrm>
          <a:prstGeom prst="bentUpArrow">
            <a:avLst>
              <a:gd name="adj1" fmla="val 12112"/>
              <a:gd name="adj2" fmla="val 20275"/>
              <a:gd name="adj3" fmla="val 21563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D612295-8D8C-E720-22DF-36165D8A819A}"/>
              </a:ext>
            </a:extLst>
          </p:cNvPr>
          <p:cNvSpPr txBox="1"/>
          <p:nvPr/>
        </p:nvSpPr>
        <p:spPr>
          <a:xfrm>
            <a:off x="2849529" y="4399565"/>
            <a:ext cx="371715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400" dirty="0" err="1"/>
              <a:t>Matlab</a:t>
            </a:r>
            <a:r>
              <a:rPr lang="en-US" altLang="ko-KR" sz="1400" dirty="0"/>
              <a:t> model of Thermal management system</a:t>
            </a:r>
            <a:endParaRPr lang="ko-KR" altLang="en-US" sz="1400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F57A567-68A6-ED3D-0C10-7A2AFF8A2EC7}"/>
              </a:ext>
            </a:extLst>
          </p:cNvPr>
          <p:cNvSpPr txBox="1"/>
          <p:nvPr/>
        </p:nvSpPr>
        <p:spPr>
          <a:xfrm>
            <a:off x="998800" y="4141962"/>
            <a:ext cx="114134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600" b="1" dirty="0"/>
              <a:t>Generator</a:t>
            </a:r>
            <a:endParaRPr lang="en-US" sz="1600" b="1" dirty="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AB053FCE-E40F-72B6-A74B-389B080A15C2}"/>
              </a:ext>
            </a:extLst>
          </p:cNvPr>
          <p:cNvSpPr txBox="1"/>
          <p:nvPr/>
        </p:nvSpPr>
        <p:spPr>
          <a:xfrm>
            <a:off x="3255807" y="4141962"/>
            <a:ext cx="114134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600" b="1" dirty="0"/>
              <a:t>Motor</a:t>
            </a:r>
            <a:endParaRPr lang="en-US" sz="1600" b="1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44C76A20-9C2C-DECB-091D-ED786F6EE723}"/>
              </a:ext>
            </a:extLst>
          </p:cNvPr>
          <p:cNvSpPr txBox="1"/>
          <p:nvPr/>
        </p:nvSpPr>
        <p:spPr>
          <a:xfrm>
            <a:off x="5489401" y="4141962"/>
            <a:ext cx="114134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600" b="1" dirty="0"/>
              <a:t>Cable</a:t>
            </a:r>
            <a:endParaRPr lang="en-US" sz="1600" b="1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8A82C65-E509-79B0-EF7B-B653BED22459}"/>
              </a:ext>
            </a:extLst>
          </p:cNvPr>
          <p:cNvSpPr txBox="1"/>
          <p:nvPr/>
        </p:nvSpPr>
        <p:spPr>
          <a:xfrm>
            <a:off x="7698260" y="4141962"/>
            <a:ext cx="114134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600" b="1" dirty="0"/>
              <a:t>Fuel cell</a:t>
            </a:r>
            <a:endParaRPr lang="en-US" sz="1600" b="1" dirty="0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E75A583-A87C-49FC-BA99-B91A1C32BF85}"/>
              </a:ext>
            </a:extLst>
          </p:cNvPr>
          <p:cNvSpPr txBox="1"/>
          <p:nvPr/>
        </p:nvSpPr>
        <p:spPr>
          <a:xfrm>
            <a:off x="88132" y="843729"/>
            <a:ext cx="3608811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/>
              <a:t>Thermal management system model is extended from a unit module to a multi-stage configuration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/>
              <a:t>Graded heat exchangers are used to provide cooling power of He flow for each component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/>
              <a:t>H</a:t>
            </a:r>
            <a:r>
              <a:rPr lang="en-US" altLang="ko-KR" sz="1400" baseline="-25000" dirty="0"/>
              <a:t>2 </a:t>
            </a:r>
            <a:r>
              <a:rPr lang="en-US" altLang="ko-KR" sz="1400" dirty="0"/>
              <a:t>can be used as a heat sink for cryogenic cooling and other power devices including fuel cell</a:t>
            </a:r>
          </a:p>
        </p:txBody>
      </p:sp>
    </p:spTree>
    <p:extLst>
      <p:ext uri="{BB962C8B-B14F-4D97-AF65-F5344CB8AC3E}">
        <p14:creationId xmlns:p14="http://schemas.microsoft.com/office/powerpoint/2010/main" val="24223079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360590-E069-D598-6A72-175DBB0858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E3C4C5-9671-8334-A3AF-A9C3326A6F2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515350" y="4767263"/>
            <a:ext cx="438860" cy="274637"/>
          </a:xfrm>
        </p:spPr>
        <p:txBody>
          <a:bodyPr/>
          <a:lstStyle/>
          <a:p>
            <a:fld id="{8CD6D12E-0F70-4A7B-826F-76923FA92750}" type="slidenum">
              <a:rPr lang="en-US" smtClean="0"/>
              <a:t>14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F7AE313-349D-9B60-F175-799915DCF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810" y="320514"/>
            <a:ext cx="8564495" cy="392286"/>
          </a:xfrm>
        </p:spPr>
        <p:txBody>
          <a:bodyPr>
            <a:normAutofit/>
          </a:bodyPr>
          <a:lstStyle/>
          <a:p>
            <a:r>
              <a:rPr lang="en-US" altLang="ko-KR" sz="2000" dirty="0">
                <a:solidFill>
                  <a:srgbClr val="002060"/>
                </a:solidFill>
              </a:rPr>
              <a:t>Result of Thermal Management System simulation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FAFDA3-BDE5-4E09-EEFC-B78EE50D4E5E}"/>
              </a:ext>
            </a:extLst>
          </p:cNvPr>
          <p:cNvSpPr txBox="1"/>
          <p:nvPr/>
        </p:nvSpPr>
        <p:spPr>
          <a:xfrm>
            <a:off x="234427" y="847814"/>
            <a:ext cx="8651878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/>
              <a:t>Graded heat exchanger works efficiently, maintaining the operating temperatures for all cryogenic components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/>
              <a:t>He flow for the generator, motor, and cable are individually controlled based on their heat loads and operating temperatures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/>
              <a:t>Significant amount of heat loads still required to be removed by other cooling sources (such as skin cooling)</a:t>
            </a:r>
          </a:p>
        </p:txBody>
      </p:sp>
      <p:pic>
        <p:nvPicPr>
          <p:cNvPr id="12" name="그림 11" descr="텍스트, 스크린샷, 라인, 도표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BD8D1558-DC3C-8091-FCBF-DF9E654CC3F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73147" y="2219392"/>
            <a:ext cx="3309025" cy="2340000"/>
          </a:xfrm>
          <a:prstGeom prst="rect">
            <a:avLst/>
          </a:prstGeom>
        </p:spPr>
      </p:pic>
      <p:pic>
        <p:nvPicPr>
          <p:cNvPr id="14" name="그림 13" descr="텍스트, 도표, 라인, 그래프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E64DEEF8-1E6A-7DEC-FDD2-0EDCA6E8125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90102" y="2208570"/>
            <a:ext cx="3309024" cy="2340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510463A-143F-AD64-BD72-06AB44BCD936}"/>
              </a:ext>
            </a:extLst>
          </p:cNvPr>
          <p:cNvSpPr txBox="1"/>
          <p:nvPr/>
        </p:nvSpPr>
        <p:spPr>
          <a:xfrm>
            <a:off x="2720267" y="4405504"/>
            <a:ext cx="40252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400" dirty="0"/>
              <a:t>Simulation result of thermal management system</a:t>
            </a:r>
            <a:endParaRPr lang="ko-KR" altLang="en-US" sz="1400" dirty="0"/>
          </a:p>
        </p:txBody>
      </p:sp>
      <p:cxnSp>
        <p:nvCxnSpPr>
          <p:cNvPr id="38" name="직선 연결선 37">
            <a:extLst>
              <a:ext uri="{FF2B5EF4-FFF2-40B4-BE49-F238E27FC236}">
                <a16:creationId xmlns:a16="http://schemas.microsoft.com/office/drawing/2014/main" id="{A1C8D8CA-0874-AD74-4A5B-8A10646B9E20}"/>
              </a:ext>
            </a:extLst>
          </p:cNvPr>
          <p:cNvCxnSpPr>
            <a:cxnSpLocks/>
          </p:cNvCxnSpPr>
          <p:nvPr/>
        </p:nvCxnSpPr>
        <p:spPr>
          <a:xfrm>
            <a:off x="3894592" y="2212848"/>
            <a:ext cx="0" cy="1905832"/>
          </a:xfrm>
          <a:prstGeom prst="line">
            <a:avLst/>
          </a:prstGeom>
          <a:ln w="127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직선 연결선 38">
            <a:extLst>
              <a:ext uri="{FF2B5EF4-FFF2-40B4-BE49-F238E27FC236}">
                <a16:creationId xmlns:a16="http://schemas.microsoft.com/office/drawing/2014/main" id="{0DA18529-0E04-A1A3-75C8-551E09A84DEE}"/>
              </a:ext>
            </a:extLst>
          </p:cNvPr>
          <p:cNvCxnSpPr>
            <a:cxnSpLocks/>
          </p:cNvCxnSpPr>
          <p:nvPr/>
        </p:nvCxnSpPr>
        <p:spPr>
          <a:xfrm>
            <a:off x="6930400" y="2212848"/>
            <a:ext cx="0" cy="1905832"/>
          </a:xfrm>
          <a:prstGeom prst="line">
            <a:avLst/>
          </a:prstGeom>
          <a:ln w="127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6FE44C18-C201-6405-1FD2-5BD44E0BE53E}"/>
              </a:ext>
            </a:extLst>
          </p:cNvPr>
          <p:cNvGrpSpPr/>
          <p:nvPr/>
        </p:nvGrpSpPr>
        <p:grpSpPr>
          <a:xfrm>
            <a:off x="-14408" y="2164571"/>
            <a:ext cx="3309024" cy="2450627"/>
            <a:chOff x="-54439" y="2053944"/>
            <a:chExt cx="3309024" cy="2450627"/>
          </a:xfrm>
        </p:grpSpPr>
        <p:pic>
          <p:nvPicPr>
            <p:cNvPr id="13" name="그림 12" descr="텍스트, 도표, 라인, 그래프이(가) 표시된 사진&#10;&#10;AI가 생성한 콘텐츠는 부정확할 수 있습니다.">
              <a:extLst>
                <a:ext uri="{FF2B5EF4-FFF2-40B4-BE49-F238E27FC236}">
                  <a16:creationId xmlns:a16="http://schemas.microsoft.com/office/drawing/2014/main" id="{70A87611-FA9E-17C9-FBF3-757EDFC38BD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54439" y="2164571"/>
              <a:ext cx="3309024" cy="2340000"/>
            </a:xfrm>
            <a:prstGeom prst="rect">
              <a:avLst/>
            </a:prstGeom>
          </p:spPr>
        </p:pic>
        <p:cxnSp>
          <p:nvCxnSpPr>
            <p:cNvPr id="34" name="직선 연결선 33">
              <a:extLst>
                <a:ext uri="{FF2B5EF4-FFF2-40B4-BE49-F238E27FC236}">
                  <a16:creationId xmlns:a16="http://schemas.microsoft.com/office/drawing/2014/main" id="{C27CF1AB-5675-88D3-058B-4C37EA3FC555}"/>
                </a:ext>
              </a:extLst>
            </p:cNvPr>
            <p:cNvCxnSpPr>
              <a:cxnSpLocks/>
            </p:cNvCxnSpPr>
            <p:nvPr/>
          </p:nvCxnSpPr>
          <p:spPr>
            <a:xfrm>
              <a:off x="871450" y="2212848"/>
              <a:ext cx="0" cy="1905832"/>
            </a:xfrm>
            <a:prstGeom prst="line">
              <a:avLst/>
            </a:prstGeom>
            <a:ln w="12700"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직선 화살표 연결선 39">
              <a:extLst>
                <a:ext uri="{FF2B5EF4-FFF2-40B4-BE49-F238E27FC236}">
                  <a16:creationId xmlns:a16="http://schemas.microsoft.com/office/drawing/2014/main" id="{73C1D0CB-DC99-8E27-F35A-E1530A645370}"/>
                </a:ext>
              </a:extLst>
            </p:cNvPr>
            <p:cNvCxnSpPr>
              <a:cxnSpLocks/>
            </p:cNvCxnSpPr>
            <p:nvPr/>
          </p:nvCxnSpPr>
          <p:spPr>
            <a:xfrm>
              <a:off x="535170" y="2343791"/>
              <a:ext cx="287066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직선 화살표 연결선 40">
              <a:extLst>
                <a:ext uri="{FF2B5EF4-FFF2-40B4-BE49-F238E27FC236}">
                  <a16:creationId xmlns:a16="http://schemas.microsoft.com/office/drawing/2014/main" id="{1A15897F-3E01-D09B-7087-C426C5E54A8C}"/>
                </a:ext>
              </a:extLst>
            </p:cNvPr>
            <p:cNvCxnSpPr>
              <a:cxnSpLocks/>
            </p:cNvCxnSpPr>
            <p:nvPr/>
          </p:nvCxnSpPr>
          <p:spPr>
            <a:xfrm>
              <a:off x="938784" y="2335525"/>
              <a:ext cx="1847088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09EF1C9-6AB2-1173-6C9F-69EB6F860C34}"/>
                </a:ext>
              </a:extLst>
            </p:cNvPr>
            <p:cNvSpPr txBox="1"/>
            <p:nvPr/>
          </p:nvSpPr>
          <p:spPr>
            <a:xfrm>
              <a:off x="-54306" y="2053944"/>
              <a:ext cx="919660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ko-KR" sz="1000" dirty="0"/>
                <a:t>Initial cooling</a:t>
              </a:r>
              <a:endParaRPr lang="en-US" sz="1000" dirty="0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E0FF079B-973D-DE27-1128-CFF5D3919018}"/>
                </a:ext>
              </a:extLst>
            </p:cNvPr>
            <p:cNvSpPr txBox="1"/>
            <p:nvPr/>
          </p:nvSpPr>
          <p:spPr>
            <a:xfrm>
              <a:off x="1423289" y="2053944"/>
              <a:ext cx="684186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ko-KR" sz="1000" dirty="0"/>
                <a:t>Mission</a:t>
              </a:r>
              <a:endParaRPr 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9167350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D78C00-7696-DDB6-3E6E-3B69F1782E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80DD69-245D-6C6B-27F6-17B1F96576CC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515350" y="4767263"/>
            <a:ext cx="438860" cy="274637"/>
          </a:xfrm>
        </p:spPr>
        <p:txBody>
          <a:bodyPr/>
          <a:lstStyle/>
          <a:p>
            <a:fld id="{8CD6D12E-0F70-4A7B-826F-76923FA92750}" type="slidenum">
              <a:rPr lang="en-US" smtClean="0"/>
              <a:t>15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ADCB893-B8E7-281C-E613-05C005585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810" y="320514"/>
            <a:ext cx="7766474" cy="392286"/>
          </a:xfrm>
        </p:spPr>
        <p:txBody>
          <a:bodyPr>
            <a:normAutofit/>
          </a:bodyPr>
          <a:lstStyle/>
          <a:p>
            <a:r>
              <a:rPr lang="en-US" altLang="ko-KR" sz="2000" dirty="0">
                <a:solidFill>
                  <a:srgbClr val="002060"/>
                </a:solidFill>
              </a:rPr>
              <a:t>Result of Thermal Management System simulation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7AF909-3D1A-2E09-3070-20BE8472F90A}"/>
              </a:ext>
            </a:extLst>
          </p:cNvPr>
          <p:cNvSpPr txBox="1"/>
          <p:nvPr/>
        </p:nvSpPr>
        <p:spPr>
          <a:xfrm>
            <a:off x="197852" y="874270"/>
            <a:ext cx="851942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ko-KR" sz="1400" dirty="0"/>
              <a:t>Higher heat exchanger efficiency requires less helium flowrate to maintain operating temperatures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ko-KR" sz="1400" dirty="0"/>
              <a:t>Required helium flow can be reduced by up to 58% by improving ε from 0.3 to 0.7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ko-KR" sz="1400" dirty="0"/>
              <a:t>High-efficiency heat exchanger allows reduction in size and weight of fan, improving the overall system efficiency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표 2">
                <a:extLst>
                  <a:ext uri="{FF2B5EF4-FFF2-40B4-BE49-F238E27FC236}">
                    <a16:creationId xmlns:a16="http://schemas.microsoft.com/office/drawing/2014/main" id="{EBDCDD35-1608-65F7-B2FD-B5F42668AA1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98756076"/>
                  </p:ext>
                </p:extLst>
              </p:nvPr>
            </p:nvGraphicFramePr>
            <p:xfrm>
              <a:off x="676854" y="2304020"/>
              <a:ext cx="7838495" cy="2100924"/>
            </p:xfrm>
            <a:graphic>
              <a:graphicData uri="http://schemas.openxmlformats.org/drawingml/2006/table">
                <a:tbl>
                  <a:tblPr firstRow="1" bandRow="1">
                    <a:tableStyleId>{7E9639D4-E3E2-4D34-9284-5A2195B3D0D7}</a:tableStyleId>
                  </a:tblPr>
                  <a:tblGrid>
                    <a:gridCol w="1381258">
                      <a:extLst>
                        <a:ext uri="{9D8B030D-6E8A-4147-A177-3AD203B41FA5}">
                          <a16:colId xmlns:a16="http://schemas.microsoft.com/office/drawing/2014/main" val="1595791501"/>
                        </a:ext>
                      </a:extLst>
                    </a:gridCol>
                    <a:gridCol w="1533568">
                      <a:extLst>
                        <a:ext uri="{9D8B030D-6E8A-4147-A177-3AD203B41FA5}">
                          <a16:colId xmlns:a16="http://schemas.microsoft.com/office/drawing/2014/main" val="608150473"/>
                        </a:ext>
                      </a:extLst>
                    </a:gridCol>
                    <a:gridCol w="1533568">
                      <a:extLst>
                        <a:ext uri="{9D8B030D-6E8A-4147-A177-3AD203B41FA5}">
                          <a16:colId xmlns:a16="http://schemas.microsoft.com/office/drawing/2014/main" val="592116198"/>
                        </a:ext>
                      </a:extLst>
                    </a:gridCol>
                    <a:gridCol w="1437872">
                      <a:extLst>
                        <a:ext uri="{9D8B030D-6E8A-4147-A177-3AD203B41FA5}">
                          <a16:colId xmlns:a16="http://schemas.microsoft.com/office/drawing/2014/main" val="178038957"/>
                        </a:ext>
                      </a:extLst>
                    </a:gridCol>
                    <a:gridCol w="1952229">
                      <a:extLst>
                        <a:ext uri="{9D8B030D-6E8A-4147-A177-3AD203B41FA5}">
                          <a16:colId xmlns:a16="http://schemas.microsoft.com/office/drawing/2014/main" val="17597403"/>
                        </a:ext>
                      </a:extLst>
                    </a:gridCol>
                  </a:tblGrid>
                  <a:tr h="525231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Parameter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ko-KR" altLang="en-US" sz="1200" i="1" dirty="0" smtClean="0">
                                    <a:latin typeface="Cambria Math" panose="02040503050406030204" pitchFamily="18" charset="0"/>
                                  </a:rPr>
                                  <m:t>𝜺</m:t>
                                </m:r>
                                <m:r>
                                  <a:rPr lang="en-US" altLang="ko-KR" sz="1200" b="1" i="1" dirty="0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altLang="ko-KR" sz="1200" b="1" i="1" dirty="0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altLang="ko-KR" sz="1200" b="1" i="1" dirty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altLang="ko-KR" sz="1200" b="1" i="1" dirty="0" smtClean="0"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</m:oMath>
                            </m:oMathPara>
                          </a14:m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ko-KR" altLang="en-US" sz="1200" i="1" dirty="0" smtClean="0">
                                    <a:latin typeface="Cambria Math" panose="02040503050406030204" pitchFamily="18" charset="0"/>
                                  </a:rPr>
                                  <m:t>𝜺</m:t>
                                </m:r>
                                <m:r>
                                  <a:rPr lang="en-US" altLang="ko-KR" sz="1200" b="1" i="1" dirty="0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altLang="ko-KR" sz="1200" b="1" i="1" dirty="0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altLang="ko-KR" sz="1200" b="1" i="1" dirty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altLang="ko-KR" sz="1200" b="1" i="1" dirty="0" smtClean="0">
                                    <a:latin typeface="Cambria Math" panose="02040503050406030204" pitchFamily="18" charset="0"/>
                                  </a:rPr>
                                  <m:t>𝟓</m:t>
                                </m:r>
                              </m:oMath>
                            </m:oMathPara>
                          </a14:m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ko-KR" altLang="en-US" sz="1200" i="1" dirty="0" smtClean="0">
                                    <a:latin typeface="Cambria Math" panose="02040503050406030204" pitchFamily="18" charset="0"/>
                                  </a:rPr>
                                  <m:t>𝜺</m:t>
                                </m:r>
                                <m:r>
                                  <a:rPr lang="en-US" altLang="ko-KR" sz="1200" b="1" i="1" dirty="0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altLang="ko-KR" sz="1200" b="1" i="1" dirty="0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altLang="ko-KR" sz="1200" b="1" i="1" dirty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altLang="ko-KR" sz="1200" b="1" i="1" dirty="0" smtClean="0">
                                    <a:latin typeface="Cambria Math" panose="02040503050406030204" pitchFamily="18" charset="0"/>
                                  </a:rPr>
                                  <m:t>𝟕</m:t>
                                </m:r>
                              </m:oMath>
                            </m:oMathPara>
                          </a14:m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sz="1200" dirty="0"/>
                            <a:t>Ratio of flowrate reduction</a:t>
                          </a:r>
                        </a:p>
                        <a:p>
                          <a:pPr marL="0" marR="0" lvl="0" indent="0" algn="ctr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sz="1200" dirty="0"/>
                            <a:t>by improved </a:t>
                          </a:r>
                          <a:r>
                            <a:rPr lang="en-US" altLang="ko-KR" sz="1200" dirty="0" err="1"/>
                            <a:t>efiiciency</a:t>
                          </a:r>
                          <a:endParaRPr lang="en-US" altLang="ko-KR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533649502"/>
                      </a:ext>
                    </a:extLst>
                  </a:tr>
                  <a:tr h="525231">
                    <a:tc>
                      <a:txBody>
                        <a:bodyPr/>
                        <a:lstStyle/>
                        <a:p>
                          <a:pPr algn="l" latinLnBrk="1"/>
                          <a:r>
                            <a:rPr lang="en-US" altLang="ko-KR" sz="1200" dirty="0"/>
                            <a:t>Generator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2.0 ~ 212.0 g/s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2.0 ~ 126.0 g/s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1.0 ~ 90.0 g/s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up to 58%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48225647"/>
                      </a:ext>
                    </a:extLst>
                  </a:tr>
                  <a:tr h="525231">
                    <a:tc>
                      <a:txBody>
                        <a:bodyPr/>
                        <a:lstStyle/>
                        <a:p>
                          <a:pPr algn="l" latinLnBrk="1"/>
                          <a:r>
                            <a:rPr lang="en-US" altLang="ko-KR" sz="1200" dirty="0"/>
                            <a:t>Motor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1.0 ~ 175.0 g/s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1.0 ~ 104.0 g/s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0.5 ~ 74.5 g/s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sz="1200" dirty="0"/>
                            <a:t>up to 57%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867757579"/>
                      </a:ext>
                    </a:extLst>
                  </a:tr>
                  <a:tr h="525231">
                    <a:tc>
                      <a:txBody>
                        <a:bodyPr/>
                        <a:lstStyle/>
                        <a:p>
                          <a:pPr algn="l" latinLnBrk="1"/>
                          <a:r>
                            <a:rPr lang="en-US" altLang="ko-KR" sz="1200" dirty="0"/>
                            <a:t>Cable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0.3 ~ 21.0 g/s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0.1 ~ 12.0 g/s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0.1 ~ 9.0 g/s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sz="1200" dirty="0"/>
                            <a:t>up to 57%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09183849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표 2">
                <a:extLst>
                  <a:ext uri="{FF2B5EF4-FFF2-40B4-BE49-F238E27FC236}">
                    <a16:creationId xmlns:a16="http://schemas.microsoft.com/office/drawing/2014/main" id="{EBDCDD35-1608-65F7-B2FD-B5F42668AA1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98756076"/>
                  </p:ext>
                </p:extLst>
              </p:nvPr>
            </p:nvGraphicFramePr>
            <p:xfrm>
              <a:off x="676854" y="2304020"/>
              <a:ext cx="7838495" cy="2100924"/>
            </p:xfrm>
            <a:graphic>
              <a:graphicData uri="http://schemas.openxmlformats.org/drawingml/2006/table">
                <a:tbl>
                  <a:tblPr firstRow="1" bandRow="1">
                    <a:tableStyleId>{7E9639D4-E3E2-4D34-9284-5A2195B3D0D7}</a:tableStyleId>
                  </a:tblPr>
                  <a:tblGrid>
                    <a:gridCol w="1381258">
                      <a:extLst>
                        <a:ext uri="{9D8B030D-6E8A-4147-A177-3AD203B41FA5}">
                          <a16:colId xmlns:a16="http://schemas.microsoft.com/office/drawing/2014/main" val="1595791501"/>
                        </a:ext>
                      </a:extLst>
                    </a:gridCol>
                    <a:gridCol w="1533568">
                      <a:extLst>
                        <a:ext uri="{9D8B030D-6E8A-4147-A177-3AD203B41FA5}">
                          <a16:colId xmlns:a16="http://schemas.microsoft.com/office/drawing/2014/main" val="608150473"/>
                        </a:ext>
                      </a:extLst>
                    </a:gridCol>
                    <a:gridCol w="1533568">
                      <a:extLst>
                        <a:ext uri="{9D8B030D-6E8A-4147-A177-3AD203B41FA5}">
                          <a16:colId xmlns:a16="http://schemas.microsoft.com/office/drawing/2014/main" val="592116198"/>
                        </a:ext>
                      </a:extLst>
                    </a:gridCol>
                    <a:gridCol w="1437872">
                      <a:extLst>
                        <a:ext uri="{9D8B030D-6E8A-4147-A177-3AD203B41FA5}">
                          <a16:colId xmlns:a16="http://schemas.microsoft.com/office/drawing/2014/main" val="178038957"/>
                        </a:ext>
                      </a:extLst>
                    </a:gridCol>
                    <a:gridCol w="1952229">
                      <a:extLst>
                        <a:ext uri="{9D8B030D-6E8A-4147-A177-3AD203B41FA5}">
                          <a16:colId xmlns:a16="http://schemas.microsoft.com/office/drawing/2014/main" val="17597403"/>
                        </a:ext>
                      </a:extLst>
                    </a:gridCol>
                  </a:tblGrid>
                  <a:tr h="525231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Parameter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90837" r="-322311" b="-2988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190079" r="-221032" b="-2988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309746" r="-136017" b="-2988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sz="1200" dirty="0"/>
                            <a:t>Ratio of flowrate reduction</a:t>
                          </a:r>
                        </a:p>
                        <a:p>
                          <a:pPr marL="0" marR="0" lvl="0" indent="0" algn="ctr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sz="1200" dirty="0"/>
                            <a:t>by improved </a:t>
                          </a:r>
                          <a:r>
                            <a:rPr lang="en-US" altLang="ko-KR" sz="1200" dirty="0" err="1"/>
                            <a:t>efiiciency</a:t>
                          </a:r>
                          <a:endParaRPr lang="en-US" altLang="ko-KR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533649502"/>
                      </a:ext>
                    </a:extLst>
                  </a:tr>
                  <a:tr h="525231">
                    <a:tc>
                      <a:txBody>
                        <a:bodyPr/>
                        <a:lstStyle/>
                        <a:p>
                          <a:pPr algn="l" latinLnBrk="1"/>
                          <a:r>
                            <a:rPr lang="en-US" altLang="ko-KR" sz="1200" dirty="0"/>
                            <a:t>Generator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2.0 ~ 212.0 g/s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2.0 ~ 126.0 g/s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1.0 ~ 90.0 g/s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up to 58%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48225647"/>
                      </a:ext>
                    </a:extLst>
                  </a:tr>
                  <a:tr h="525231">
                    <a:tc>
                      <a:txBody>
                        <a:bodyPr/>
                        <a:lstStyle/>
                        <a:p>
                          <a:pPr algn="l" latinLnBrk="1"/>
                          <a:r>
                            <a:rPr lang="en-US" altLang="ko-KR" sz="1200" dirty="0"/>
                            <a:t>Motor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1.0 ~ 175.0 g/s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1.0 ~ 104.0 g/s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0.5 ~ 74.5 g/s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sz="1200" dirty="0"/>
                            <a:t>up to 57%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867757579"/>
                      </a:ext>
                    </a:extLst>
                  </a:tr>
                  <a:tr h="525231">
                    <a:tc>
                      <a:txBody>
                        <a:bodyPr/>
                        <a:lstStyle/>
                        <a:p>
                          <a:pPr algn="l" latinLnBrk="1"/>
                          <a:r>
                            <a:rPr lang="en-US" altLang="ko-KR" sz="1200" dirty="0"/>
                            <a:t>Cable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0.3 ~ 21.0 g/s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0.1 ~ 12.0 g/s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0.1 ~ 9.0 g/s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sz="1200" dirty="0"/>
                            <a:t>up to 57%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09183849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8336085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315" y="740474"/>
            <a:ext cx="2097133" cy="452649"/>
          </a:xfrm>
        </p:spPr>
        <p:txBody>
          <a:bodyPr>
            <a:normAutofit/>
          </a:bodyPr>
          <a:lstStyle/>
          <a:p>
            <a:pPr algn="ctr"/>
            <a:r>
              <a:rPr lang="en-US" sz="2000" b="1" dirty="0">
                <a:solidFill>
                  <a:srgbClr val="002060"/>
                </a:solidFill>
              </a:rPr>
              <a:t>Conclusion</a:t>
            </a: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279268" y="1281160"/>
            <a:ext cx="8280383" cy="1465128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sz="1400" dirty="0"/>
              <a:t>Developed transient simulation model using a graded heat exchanger for thermal management system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400" dirty="0"/>
              <a:t>Helium flow is controlled by an algorithm to maintain key components' operating temperatures </a:t>
            </a:r>
            <a:br>
              <a:rPr lang="en-US" altLang="ko-KR" sz="1400" dirty="0"/>
            </a:br>
            <a:r>
              <a:rPr lang="en-US" altLang="ko-KR" sz="1400" dirty="0"/>
              <a:t>during the mission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400" dirty="0"/>
              <a:t>Heat exchanger efficiency is crucial in determining helium flowrate to maintain operating temperatures</a:t>
            </a:r>
            <a:endParaRPr lang="en-US" sz="1400" dirty="0"/>
          </a:p>
        </p:txBody>
      </p:sp>
      <p:sp>
        <p:nvSpPr>
          <p:cNvPr id="163" name="Slide Number Placeholder 3">
            <a:extLst>
              <a:ext uri="{FF2B5EF4-FFF2-40B4-BE49-F238E27FC236}">
                <a16:creationId xmlns:a16="http://schemas.microsoft.com/office/drawing/2014/main" id="{818E2A10-E207-476D-9750-0E65B220091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403771" y="4767263"/>
            <a:ext cx="470263" cy="274637"/>
          </a:xfrm>
        </p:spPr>
        <p:txBody>
          <a:bodyPr/>
          <a:lstStyle/>
          <a:p>
            <a:fld id="{8CD6D12E-0F70-4A7B-826F-76923FA92750}" type="slidenum">
              <a:rPr lang="en-US" smtClean="0"/>
              <a:t>16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79268" y="2519964"/>
            <a:ext cx="2097133" cy="4526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rgbClr val="002060"/>
                </a:solidFill>
              </a:rPr>
              <a:t>Future work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76660" y="3019911"/>
            <a:ext cx="7904129" cy="1238250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altLang="ko-KR" sz="1400" dirty="0"/>
              <a:t>Analyze the effects of heat exchanger design and efficiency variations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400" dirty="0"/>
              <a:t>More simulations using updated mission profiles and specifications of IZEA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400" dirty="0"/>
              <a:t>Develop additional </a:t>
            </a:r>
            <a:r>
              <a:rPr lang="en-US" altLang="ko-KR" sz="1400"/>
              <a:t>thermal management design </a:t>
            </a:r>
            <a:r>
              <a:rPr lang="en-US" altLang="ko-KR" sz="1400" dirty="0"/>
              <a:t>to improve resiliency including fault conditions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1400" dirty="0"/>
              <a:t>Optimize the helium flow control algorithm for simulation stability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1400" dirty="0"/>
          </a:p>
          <a:p>
            <a:pPr>
              <a:buFont typeface="Wingdings" panose="05000000000000000000" pitchFamily="2" charset="2"/>
              <a:buChar char="§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9057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708"/>
    </mc:Choice>
    <mc:Fallback xmlns="">
      <p:transition spd="slow" advTm="45708"/>
    </mc:Fallback>
  </mc:AlternateContent>
  <p:extLst>
    <p:ext uri="{3A86A75C-4F4B-4683-9AE1-C65F6400EC91}">
      <p14:laserTraceLst xmlns:p14="http://schemas.microsoft.com/office/powerpoint/2010/main">
        <p14:tracePtLst>
          <p14:tracePt t="25810" x="12174538" y="1287463"/>
          <p14:tracePt t="25821" x="12115800" y="1176338"/>
          <p14:tracePt t="25823" x="12039600" y="1016000"/>
          <p14:tracePt t="25833" x="11996738" y="881063"/>
          <p14:tracePt t="25854" x="11818938" y="347663"/>
          <p14:tracePt t="25855" x="11777663" y="58738"/>
          <p14:tracePt t="26694" x="8516938" y="17463"/>
          <p14:tracePt t="26707" x="8458200" y="177800"/>
          <p14:tracePt t="26714" x="8424863" y="330200"/>
          <p14:tracePt t="26727" x="8399463" y="550863"/>
          <p14:tracePt t="26744" x="8364538" y="703263"/>
          <p14:tracePt t="26752" x="8348663" y="855663"/>
          <p14:tracePt t="26753" x="8339138" y="973138"/>
          <p14:tracePt t="26765" x="8339138" y="1109663"/>
          <p14:tracePt t="26776" x="8323263" y="1227138"/>
          <p14:tracePt t="26779" x="8323263" y="1312863"/>
          <p14:tracePt t="26791" x="8323263" y="1404938"/>
          <p14:tracePt t="26803" x="8323263" y="1481138"/>
          <p14:tracePt t="26810" x="8323263" y="1625600"/>
          <p14:tracePt t="26824" x="8323263" y="1701800"/>
          <p14:tracePt t="26825" x="8339138" y="1778000"/>
          <p14:tracePt t="26839" x="8364538" y="1854200"/>
          <p14:tracePt t="26841" x="8382000" y="1912938"/>
          <p14:tracePt t="26856" x="8415338" y="1973263"/>
          <p14:tracePt t="26857" x="8440738" y="2032000"/>
          <p14:tracePt t="26875" x="8458200" y="2065338"/>
          <p14:tracePt t="26876" x="8475663" y="2108200"/>
          <p14:tracePt t="26886" x="8483600" y="2151063"/>
          <p14:tracePt t="26901" x="8516938" y="2184400"/>
          <p14:tracePt t="26905" x="8534400" y="2227263"/>
          <p14:tracePt t="26907" x="8542338" y="2252663"/>
          <p14:tracePt t="26924" x="8559800" y="2286000"/>
          <p14:tracePt t="26925" x="8577263" y="2303463"/>
          <p14:tracePt t="26937" x="8593138" y="2328863"/>
          <p14:tracePt t="26945" x="8593138" y="2344738"/>
          <p14:tracePt t="26947" x="8602663" y="2362200"/>
          <p14:tracePt t="26956" x="8602663" y="2379663"/>
          <p14:tracePt t="26964" x="8618538" y="2387600"/>
          <p14:tracePt t="26975" x="8636000" y="2405063"/>
          <p14:tracePt t="26990" x="8636000" y="2420938"/>
          <p14:tracePt t="26997" x="8653463" y="2420938"/>
          <p14:tracePt t="27005" x="8669338" y="2438400"/>
          <p14:tracePt t="27014" x="8678863" y="2446338"/>
          <p14:tracePt t="27025" x="8694738" y="2463800"/>
          <p14:tracePt t="27026" x="8712200" y="2463800"/>
          <p14:tracePt t="27037" x="8737600" y="2481263"/>
          <p14:tracePt t="27045" x="8788400" y="2497138"/>
          <p14:tracePt t="27054" x="8796338" y="2506663"/>
          <p14:tracePt t="27062" x="8872538" y="2522538"/>
          <p14:tracePt t="27069" x="8923338" y="2522538"/>
          <p14:tracePt t="27078" x="8932863" y="2540000"/>
          <p14:tracePt t="27088" x="8991600" y="2557463"/>
          <p14:tracePt t="27096" x="9050338" y="2573338"/>
          <p14:tracePt t="27104" x="9110663" y="2573338"/>
          <p14:tracePt t="27113" x="9161463" y="2573338"/>
          <p14:tracePt t="27116" x="9220200" y="2582863"/>
          <p14:tracePt t="27126" x="9263063" y="2582863"/>
          <p14:tracePt t="27136" x="9339263" y="2582863"/>
          <p14:tracePt t="27143" x="9398000" y="2582863"/>
          <p14:tracePt t="27151" x="9440863" y="2582863"/>
          <p14:tracePt t="27159" x="9517063" y="2582863"/>
          <p14:tracePt t="27168" x="9550400" y="2582863"/>
          <p14:tracePt t="27176" x="9593263" y="2582863"/>
          <p14:tracePt t="27184" x="9634538" y="2582863"/>
          <p14:tracePt t="27193" x="9685338" y="2582863"/>
          <p14:tracePt t="27202" x="9710738" y="2582863"/>
          <p14:tracePt t="27211" x="9753600" y="2582863"/>
          <p14:tracePt t="27213" x="9804400" y="2573338"/>
          <p14:tracePt t="27223" x="9847263" y="2557463"/>
          <p14:tracePt t="27232" x="9872663" y="2557463"/>
          <p14:tracePt t="27242" x="9939338" y="2522538"/>
          <p14:tracePt t="27250" x="9948863" y="2522538"/>
          <p14:tracePt t="27260" x="9999663" y="2506663"/>
          <p14:tracePt t="27261" x="10025063" y="2481263"/>
          <p14:tracePt t="27272" x="10058400" y="2463800"/>
          <p14:tracePt t="27280" x="10101263" y="2420938"/>
          <p14:tracePt t="27290" x="10126663" y="2387600"/>
          <p14:tracePt t="27299" x="10142538" y="2362200"/>
          <p14:tracePt t="27310" x="10177463" y="2328863"/>
          <p14:tracePt t="27310" x="10193338" y="2286000"/>
          <p14:tracePt t="27323" x="10202863" y="2252663"/>
          <p14:tracePt t="27324" x="10236200" y="2192338"/>
          <p14:tracePt t="27336" x="10253663" y="2151063"/>
          <p14:tracePt t="27345" x="10261600" y="2090738"/>
          <p14:tracePt t="27353" x="10279063" y="2049463"/>
          <p14:tracePt t="27364" x="10294938" y="1998663"/>
          <p14:tracePt t="27375" x="10312400" y="1938338"/>
          <p14:tracePt t="27376" x="10312400" y="1930400"/>
          <p14:tracePt t="27388" x="10320338" y="1879600"/>
          <p14:tracePt t="27389" x="10320338" y="1836738"/>
          <p14:tracePt t="27399" x="10320338" y="1795463"/>
          <p14:tracePt t="27408" x="10320338" y="1760538"/>
          <p14:tracePt t="27416" x="10320338" y="1719263"/>
          <p14:tracePt t="27425" x="10320338" y="1701800"/>
          <p14:tracePt t="27434" x="10320338" y="1643063"/>
          <p14:tracePt t="27443" x="10320338" y="1600200"/>
          <p14:tracePt t="27450" x="10320338" y="1557338"/>
          <p14:tracePt t="27460" x="10320338" y="1490663"/>
          <p14:tracePt t="27468" x="10320338" y="1430338"/>
          <p14:tracePt t="27477" x="10312400" y="1404938"/>
          <p14:tracePt t="27485" x="10294938" y="1363663"/>
          <p14:tracePt t="27495" x="10279063" y="1312863"/>
          <p14:tracePt t="27497" x="10253663" y="1270000"/>
          <p14:tracePt t="27509" x="10236200" y="1236663"/>
          <p14:tracePt t="27518" x="10202863" y="1193800"/>
          <p14:tracePt t="27528" x="10142538" y="1135063"/>
          <p14:tracePt t="27539" x="10117138" y="1109663"/>
          <p14:tracePt t="27546" x="10066338" y="1074738"/>
          <p14:tracePt t="27561" x="10025063" y="1058863"/>
          <p14:tracePt t="27562" x="9999663" y="1049338"/>
          <p14:tracePt t="27576" x="9888538" y="1016000"/>
          <p14:tracePt t="27589" x="9847263" y="1016000"/>
          <p14:tracePt t="27597" x="9786938" y="998538"/>
          <p14:tracePt t="27607" x="9728200" y="998538"/>
          <p14:tracePt t="27619" x="9593263" y="998538"/>
          <p14:tracePt t="27629" x="9499600" y="998538"/>
          <p14:tracePt t="27631" x="9431338" y="998538"/>
          <p14:tracePt t="27641" x="9355138" y="998538"/>
          <p14:tracePt t="27649" x="9278938" y="998538"/>
          <p14:tracePt t="27658" x="9245600" y="998538"/>
          <p14:tracePt t="27669" x="9186863" y="998538"/>
          <p14:tracePt t="27679" x="9144000" y="998538"/>
          <p14:tracePt t="27680" x="9101138" y="998538"/>
          <p14:tracePt t="27690" x="9050338" y="998538"/>
          <p14:tracePt t="27698" x="9024938" y="1016000"/>
          <p14:tracePt t="27711" x="8983663" y="1049338"/>
          <p14:tracePt t="27720" x="8948738" y="1058863"/>
          <p14:tracePt t="27730" x="8923338" y="1074738"/>
          <p14:tracePt t="27732" x="8890000" y="1109663"/>
          <p14:tracePt t="27745" x="8872538" y="1117600"/>
          <p14:tracePt t="27745" x="8831263" y="1176338"/>
          <p14:tracePt t="27757" x="8796338" y="1211263"/>
          <p14:tracePt t="27764" x="8788400" y="1252538"/>
          <p14:tracePt t="27775" x="8755063" y="1287463"/>
          <p14:tracePt t="27787" x="8729663" y="1346200"/>
          <p14:tracePt t="27788" x="8712200" y="1404938"/>
          <p14:tracePt t="27798" x="8694738" y="1447800"/>
          <p14:tracePt t="27807" x="8678863" y="1506538"/>
          <p14:tracePt t="27817" x="8669338" y="1541463"/>
          <p14:tracePt t="27828" x="8653463" y="1582738"/>
          <p14:tracePt t="27829" x="8636000" y="1625600"/>
          <p14:tracePt t="27841" x="8636000" y="1684338"/>
          <p14:tracePt t="27842" x="8618538" y="1735138"/>
          <p14:tracePt t="27853" x="8618538" y="1760538"/>
          <p14:tracePt t="27862" x="8618538" y="1795463"/>
          <p14:tracePt t="27871" x="8618538" y="1836738"/>
          <p14:tracePt t="27880" x="8618538" y="1871663"/>
          <p14:tracePt t="27887" x="8618538" y="1912938"/>
          <p14:tracePt t="27894" x="8618538" y="1955800"/>
          <p14:tracePt t="27904" x="8636000" y="1989138"/>
          <p14:tracePt t="27912" x="8669338" y="2014538"/>
          <p14:tracePt t="27922" x="8712200" y="2065338"/>
          <p14:tracePt t="27924" x="8737600" y="2090738"/>
          <p14:tracePt t="27937" x="8788400" y="2133600"/>
          <p14:tracePt t="27938" x="8831263" y="2192338"/>
          <p14:tracePt t="27949" x="8872538" y="2227263"/>
          <p14:tracePt t="27959" x="8932863" y="2286000"/>
          <p14:tracePt t="27968" x="9009063" y="2344738"/>
          <p14:tracePt t="27979" x="9085263" y="2387600"/>
          <p14:tracePt t="27980" x="9220200" y="2481263"/>
          <p14:tracePt t="27992" x="9278938" y="2522538"/>
          <p14:tracePt t="28000" x="9456738" y="2616200"/>
          <p14:tracePt t="28009" x="9517063" y="2641600"/>
          <p14:tracePt t="28020" x="9728200" y="2735263"/>
          <p14:tracePt t="28030" x="9888538" y="2794000"/>
          <p14:tracePt t="28032" x="10025063" y="2827338"/>
          <p14:tracePt t="28044" x="10202863" y="2852738"/>
          <p14:tracePt t="28044" x="10371138" y="2887663"/>
          <p14:tracePt t="28056" x="10548938" y="2895600"/>
          <p14:tracePt t="28064" x="10726738" y="2913063"/>
          <p14:tracePt t="28076" x="10904538" y="2913063"/>
          <p14:tracePt t="28077" x="10980738" y="2913063"/>
          <p14:tracePt t="28088" x="11117263" y="2913063"/>
          <p14:tracePt t="28095" x="11252200" y="2895600"/>
          <p14:tracePt t="28105" x="11371263" y="2870200"/>
          <p14:tracePt t="28113" x="11472863" y="2836863"/>
          <p14:tracePt t="28125" x="11564938" y="2794000"/>
          <p14:tracePt t="28126" x="11650663" y="2735263"/>
          <p14:tracePt t="28139" x="11742738" y="2674938"/>
          <p14:tracePt t="28146" x="11818938" y="2616200"/>
          <p14:tracePt t="28156" x="11879263" y="2557463"/>
          <p14:tracePt t="28169" x="11996738" y="2420938"/>
          <p14:tracePt t="28177" x="12039600" y="2362200"/>
          <p14:tracePt t="28185" x="12072938" y="2303463"/>
          <p14:tracePt t="28195" x="12115800" y="2227263"/>
          <p14:tracePt t="28204" x="12149138" y="2184400"/>
          <p14:tracePt t="28213" x="12174538" y="2125663"/>
          <p14:tracePt t="28342" x="12174538" y="998538"/>
          <p14:tracePt t="28352" x="12133263" y="973138"/>
          <p14:tracePt t="28360" x="12072938" y="957263"/>
          <p14:tracePt t="28369" x="12014200" y="922338"/>
          <p14:tracePt t="28379" x="11938000" y="896938"/>
          <p14:tracePt t="28386" x="11844338" y="881063"/>
          <p14:tracePt t="28395" x="11760200" y="863600"/>
          <p14:tracePt t="28403" x="11666538" y="855663"/>
          <p14:tracePt t="28412" x="11582400" y="855663"/>
          <p14:tracePt t="28420" x="11488738" y="855663"/>
          <p14:tracePt t="28430" x="11412538" y="855663"/>
          <p14:tracePt t="28436" x="11336338" y="855663"/>
          <p14:tracePt t="28446" x="11269663" y="855663"/>
          <p14:tracePt t="28448" x="11209338" y="855663"/>
          <p14:tracePt t="28457" x="11158538" y="855663"/>
          <p14:tracePt t="28465" x="11117263" y="855663"/>
          <p14:tracePt t="28474" x="11074400" y="863600"/>
          <p14:tracePt t="28483" x="11023600" y="881063"/>
          <p14:tracePt t="28493" x="10964863" y="896938"/>
          <p14:tracePt t="28501" x="10955338" y="914400"/>
          <p14:tracePt t="28510" x="10904538" y="914400"/>
          <p14:tracePt t="28517" x="10879138" y="922338"/>
          <p14:tracePt t="28528" x="10863263" y="939800"/>
          <p14:tracePt t="28529" x="10820400" y="957263"/>
          <p14:tracePt t="28542" x="10802938" y="973138"/>
          <p14:tracePt t="28551" x="10761663" y="998538"/>
          <p14:tracePt t="28554" x="10726738" y="1016000"/>
          <p14:tracePt t="28564" x="10701338" y="1058863"/>
          <p14:tracePt t="28575" x="10668000" y="1092200"/>
          <p14:tracePt t="28584" x="10634663" y="1135063"/>
          <p14:tracePt t="28593" x="10609263" y="1176338"/>
          <p14:tracePt t="28594" x="10574338" y="1227138"/>
          <p14:tracePt t="28606" x="10548938" y="1270000"/>
          <p14:tracePt t="28615" x="10548938" y="1303338"/>
          <p14:tracePt t="28626" x="10515600" y="1346200"/>
          <p14:tracePt t="28627" x="10490200" y="1404938"/>
          <p14:tracePt t="28639" x="10472738" y="1447800"/>
          <p14:tracePt t="28649" x="10456863" y="1506538"/>
          <p14:tracePt t="28652" x="10447338" y="1541463"/>
          <p14:tracePt t="28663" x="10431463" y="1600200"/>
          <p14:tracePt t="28673" x="10414000" y="1658938"/>
          <p14:tracePt t="28683" x="10414000" y="1676400"/>
          <p14:tracePt t="28686" x="10414000" y="1719263"/>
          <p14:tracePt t="28693" x="10414000" y="1760538"/>
          <p14:tracePt t="28704" x="10414000" y="1811338"/>
          <p14:tracePt t="28711" x="10414000" y="1836738"/>
          <p14:tracePt t="28721" x="10414000" y="1879600"/>
          <p14:tracePt t="28731" x="10414000" y="1930400"/>
          <p14:tracePt t="28732" x="10414000" y="1955800"/>
          <p14:tracePt t="28741" x="10414000" y="2014538"/>
          <p14:tracePt t="28750" x="10431463" y="2049463"/>
          <p14:tracePt t="28759" x="10447338" y="2074863"/>
          <p14:tracePt t="28770" x="10456863" y="2125663"/>
          <p14:tracePt t="28773" x="10472738" y="2133600"/>
          <p14:tracePt t="28786" x="10490200" y="2184400"/>
          <p14:tracePt t="28787" x="10515600" y="2209800"/>
          <p14:tracePt t="28798" x="10533063" y="2227263"/>
          <p14:tracePt t="28809" x="10548938" y="2252663"/>
          <p14:tracePt t="28820" x="10566400" y="2268538"/>
          <p14:tracePt t="28828" x="10574338" y="2268538"/>
          <p14:tracePt t="28831" x="10609263" y="2286000"/>
          <p14:tracePt t="36671" x="10634663" y="2227263"/>
          <p14:tracePt t="36684" x="10710863" y="2108200"/>
          <p14:tracePt t="36699" x="10787063" y="1973263"/>
          <p14:tracePt t="36700" x="10879138" y="1871663"/>
          <p14:tracePt t="36716" x="11117263" y="1557338"/>
          <p14:tracePt t="36730" x="11234738" y="1371600"/>
          <p14:tracePt t="36741" x="11353800" y="1176338"/>
          <p14:tracePt t="36747" x="11641138" y="779463"/>
          <p14:tracePt t="36748" x="11904663" y="414338"/>
          <p14:tracePt t="44641" x="12174538" y="119063"/>
        </p14:tracePtLst>
      </p14:laserTrace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25342" y="305176"/>
            <a:ext cx="4757943" cy="562603"/>
          </a:xfrm>
        </p:spPr>
        <p:txBody>
          <a:bodyPr>
            <a:noAutofit/>
          </a:bodyPr>
          <a:lstStyle/>
          <a:p>
            <a:r>
              <a:rPr lang="en-US" sz="2000" b="1" dirty="0">
                <a:solidFill>
                  <a:srgbClr val="002060"/>
                </a:solidFill>
              </a:rPr>
              <a:t>Cryogenics and </a:t>
            </a:r>
            <a:r>
              <a:rPr lang="en-US" sz="2000" b="1" dirty="0" err="1">
                <a:solidFill>
                  <a:srgbClr val="002060"/>
                </a:solidFill>
              </a:rPr>
              <a:t>cryocoolers</a:t>
            </a:r>
            <a:r>
              <a:rPr lang="en-US" sz="2000" b="1" dirty="0">
                <a:solidFill>
                  <a:srgbClr val="002060"/>
                </a:solidFill>
              </a:rPr>
              <a:t> for superconducting power devices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13756" y="953483"/>
            <a:ext cx="8701644" cy="4209071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defPPr>
              <a:defRPr lang="en-US"/>
            </a:defPPr>
            <a:lvl1pPr marL="228600" indent="-2286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sz="2800">
                <a:solidFill>
                  <a:schemeClr val="tx1"/>
                </a:solidFill>
              </a:defRPr>
            </a:lvl1pPr>
            <a:lvl2pPr marL="685800" lvl="1" indent="-228600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9pPr>
          </a:lstStyle>
          <a:p>
            <a:pPr marL="258366" indent="-258366"/>
            <a:r>
              <a:rPr lang="en-US" sz="1800" dirty="0"/>
              <a:t>High Temperature Superconducting (HTS) devices are being developed for large electric transportation systems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/>
              <a:t>Electric Aircraft (NASA, Airbus, Boing, Rolls-Royce, and others)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/>
              <a:t>Electric Ships (US Navy and others)</a:t>
            </a:r>
          </a:p>
          <a:p>
            <a:pPr marL="258366" indent="-258366"/>
            <a:r>
              <a:rPr lang="en-US" sz="1800" dirty="0"/>
              <a:t>High power density (gravimetric and volumetric) is primary attraction for HTS devices</a:t>
            </a:r>
          </a:p>
          <a:p>
            <a:pPr marL="258366" indent="-258366"/>
            <a:r>
              <a:rPr lang="en-US" sz="1800" dirty="0"/>
              <a:t>To achieve high power density at system-level, the cryogenic systems need to support the power density targets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/>
              <a:t>Without compromising resiliency and safety of the transportation platforms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/>
              <a:t>Without lowering the efficiency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/>
              <a:t>With little routine maintenance</a:t>
            </a:r>
            <a:endParaRPr lang="en-US" sz="1400" dirty="0">
              <a:sym typeface="Wingdings" panose="05000000000000000000" pitchFamily="2" charset="2"/>
            </a:endParaRPr>
          </a:p>
          <a:p>
            <a:pPr marL="258366" indent="-258366"/>
            <a:r>
              <a:rPr lang="en-US" sz="1800" dirty="0" err="1">
                <a:sym typeface="Wingdings" panose="05000000000000000000" pitchFamily="2" charset="2"/>
              </a:rPr>
              <a:t>Cryocooler</a:t>
            </a:r>
            <a:r>
              <a:rPr lang="en-US" sz="1800" dirty="0">
                <a:sym typeface="Wingdings" panose="05000000000000000000" pitchFamily="2" charset="2"/>
              </a:rPr>
              <a:t> technology and the system designs of cryogen circulation systems in the integrated electrical and cryogenic systems are critical for electric transportation systems</a:t>
            </a:r>
            <a:endParaRPr lang="en-US" sz="1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915400" y="4800600"/>
            <a:ext cx="226314" cy="342900"/>
          </a:xfrm>
        </p:spPr>
        <p:txBody>
          <a:bodyPr anchor="b" anchorCtr="0"/>
          <a:lstStyle/>
          <a:p>
            <a:pPr algn="l" defTabSz="342900">
              <a:defRPr/>
            </a:pPr>
            <a:fld id="{C29D75AD-6E13-42C6-855B-B7709D3FA4F9}" type="slidenum">
              <a:rPr lang="en-US" sz="1350">
                <a:solidFill>
                  <a:prstClr val="black"/>
                </a:solidFill>
                <a:latin typeface="Calibri" panose="020F0502020204030204"/>
              </a:rPr>
              <a:pPr algn="l" defTabSz="342900">
                <a:defRPr/>
              </a:pPr>
              <a:t>2</a:t>
            </a:fld>
            <a:endParaRPr lang="en-US" sz="135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69195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3263" y="441578"/>
            <a:ext cx="8767916" cy="562603"/>
          </a:xfrm>
        </p:spPr>
        <p:txBody>
          <a:bodyPr>
            <a:noAutofit/>
          </a:bodyPr>
          <a:lstStyle/>
          <a:p>
            <a:r>
              <a:rPr lang="en-US" sz="2000" b="1" dirty="0">
                <a:solidFill>
                  <a:srgbClr val="002060"/>
                </a:solidFill>
              </a:rPr>
              <a:t>Thermal management of electric transportation system 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23263" y="1120376"/>
            <a:ext cx="8767916" cy="4341250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defPPr>
              <a:defRPr lang="en-US"/>
            </a:defPPr>
            <a:lvl1pPr marL="228600" indent="-2286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sz="2800">
                <a:solidFill>
                  <a:schemeClr val="tx1"/>
                </a:solidFill>
              </a:defRPr>
            </a:lvl1pPr>
            <a:lvl2pPr marL="685800" lvl="1" indent="-228600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9pPr>
          </a:lstStyle>
          <a:p>
            <a:pPr marL="258366" indent="-258366"/>
            <a:r>
              <a:rPr lang="en-US" sz="1800" dirty="0"/>
              <a:t>Electric vehicles have thermal loads at various temperature regimes	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/>
              <a:t>Cryogenic regime (20-80 K): HTS generator, HTS motor, HTS power cable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/>
              <a:t>Sub-freezing regime (80 – 270 K): Power electronics, convertor, inverter, motor, etc.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/>
              <a:t>Normal regime (270 – 300 K): Fuel cells, etc.</a:t>
            </a:r>
          </a:p>
          <a:p>
            <a:pPr marL="258366" indent="-258366"/>
            <a:r>
              <a:rPr lang="en-US" sz="1800" dirty="0"/>
              <a:t>Integrated cooling system offers better efficiency in system level thermal management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/>
              <a:t>Subsequent cooling in order of operating temperature can reduce the number of cooling loops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/>
              <a:t>Integrated cooling system can have less components than individual cooling</a:t>
            </a:r>
          </a:p>
          <a:p>
            <a:pPr marL="258366" indent="-258366"/>
            <a:r>
              <a:rPr lang="en-US" sz="1800" dirty="0"/>
              <a:t>Efficient heat exchanger that can provide cooling agent at multiple temperature regimes needed for integrated cooling system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/>
              <a:t>To promote resiliency and safety of the transportation platforms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/>
              <a:t>To maximize efficiency of cooling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915400" y="4800600"/>
            <a:ext cx="226314" cy="342900"/>
          </a:xfrm>
        </p:spPr>
        <p:txBody>
          <a:bodyPr anchor="b" anchorCtr="0"/>
          <a:lstStyle/>
          <a:p>
            <a:pPr algn="l" defTabSz="342900">
              <a:defRPr/>
            </a:pPr>
            <a:fld id="{C29D75AD-6E13-42C6-855B-B7709D3FA4F9}" type="slidenum">
              <a:rPr lang="en-US" sz="1350">
                <a:solidFill>
                  <a:prstClr val="black"/>
                </a:solidFill>
                <a:latin typeface="Calibri" panose="020F0502020204030204"/>
              </a:rPr>
              <a:pPr algn="l" defTabSz="342900">
                <a:defRPr/>
              </a:pPr>
              <a:t>3</a:t>
            </a:fld>
            <a:endParaRPr lang="en-US" sz="135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956165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458" y="272394"/>
            <a:ext cx="5415092" cy="508705"/>
          </a:xfrm>
        </p:spPr>
        <p:txBody>
          <a:bodyPr>
            <a:normAutofit/>
          </a:bodyPr>
          <a:lstStyle/>
          <a:p>
            <a:r>
              <a:rPr lang="en-US" sz="2000" b="1" dirty="0">
                <a:solidFill>
                  <a:srgbClr val="002060"/>
                </a:solidFill>
              </a:rPr>
              <a:t>Focus of our research group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1737" y="781099"/>
            <a:ext cx="6671419" cy="225081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45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02060"/>
                </a:solidFill>
              </a:rPr>
              <a:t>Development of high power dense HTS cables and cryogenic system topologies for all-electric ships and electric aircraft</a:t>
            </a:r>
          </a:p>
          <a:p>
            <a:pPr>
              <a:lnSpc>
                <a:spcPct val="100000"/>
              </a:lnSpc>
              <a:spcBef>
                <a:spcPts val="45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02060"/>
                </a:solidFill>
              </a:rPr>
              <a:t> Majority of our work is on gaseous helium cooled HTS power cables but is equally applicable for liquid hydrogen, liquid nitrogen, liquified natural gas and gaseous hydrogen</a:t>
            </a:r>
          </a:p>
          <a:p>
            <a:pPr>
              <a:lnSpc>
                <a:spcPct val="100000"/>
              </a:lnSpc>
              <a:spcBef>
                <a:spcPts val="45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02060"/>
                </a:solidFill>
              </a:rPr>
              <a:t> Interested in high energy dense, low carbon alternative fuel source for reduced emission and improved efficiencies at all speeds</a:t>
            </a:r>
          </a:p>
          <a:p>
            <a:pPr>
              <a:lnSpc>
                <a:spcPct val="100000"/>
              </a:lnSpc>
              <a:spcBef>
                <a:spcPts val="450"/>
              </a:spcBef>
              <a:buFont typeface="Wingdings" panose="05000000000000000000" pitchFamily="2" charset="2"/>
              <a:buChar char="Ø"/>
            </a:pPr>
            <a:endParaRPr lang="en-US" sz="1600" dirty="0">
              <a:solidFill>
                <a:srgbClr val="00206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515350" y="4767263"/>
            <a:ext cx="438860" cy="274637"/>
          </a:xfrm>
        </p:spPr>
        <p:txBody>
          <a:bodyPr/>
          <a:lstStyle/>
          <a:p>
            <a:fld id="{79157A97-6360-4FCB-B9C2-05313E148589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6898525" y="1156222"/>
            <a:ext cx="2114549" cy="1524639"/>
            <a:chOff x="5535695" y="4208331"/>
            <a:chExt cx="2846937" cy="2268669"/>
          </a:xfrm>
          <a:solidFill>
            <a:srgbClr val="C0504D"/>
          </a:solidFill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5695" y="4208331"/>
              <a:ext cx="2846937" cy="1897957"/>
            </a:xfrm>
            <a:prstGeom prst="rect">
              <a:avLst/>
            </a:prstGeom>
            <a:grpFill/>
          </p:spPr>
        </p:pic>
        <p:sp>
          <p:nvSpPr>
            <p:cNvPr id="16" name="Rectangle 15"/>
            <p:cNvSpPr/>
            <p:nvPr/>
          </p:nvSpPr>
          <p:spPr>
            <a:xfrm>
              <a:off x="5535695" y="6106288"/>
              <a:ext cx="2846937" cy="370712"/>
            </a:xfrm>
            <a:prstGeom prst="rect">
              <a:avLst/>
            </a:prstGeom>
            <a:grpFill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kern="0" dirty="0"/>
                <a:t>All-electric ship c</a:t>
              </a:r>
              <a:r>
                <a:rPr lang="en-US" sz="800" dirty="0"/>
                <a:t>ommissioned</a:t>
              </a:r>
              <a:r>
                <a:rPr lang="en-US" sz="800" kern="0" dirty="0"/>
                <a:t> by U.S. Navy</a:t>
              </a:r>
            </a:p>
          </p:txBody>
        </p:sp>
      </p:grp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E58CC99-1A2B-4130-993D-76086352C6C0}"/>
              </a:ext>
            </a:extLst>
          </p:cNvPr>
          <p:cNvSpPr txBox="1">
            <a:spLocks/>
          </p:cNvSpPr>
          <p:nvPr/>
        </p:nvSpPr>
        <p:spPr>
          <a:xfrm>
            <a:off x="216368" y="2766443"/>
            <a:ext cx="6361955" cy="1595958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45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02060"/>
                </a:solidFill>
              </a:rPr>
              <a:t> Advantages of all electric vehicles :</a:t>
            </a:r>
          </a:p>
          <a:p>
            <a:pPr lvl="1">
              <a:lnSpc>
                <a:spcPct val="80000"/>
              </a:lnSpc>
              <a:spcBef>
                <a:spcPts val="450"/>
              </a:spcBef>
              <a:buFont typeface="Wingdings" panose="05000000000000000000" pitchFamily="2" charset="2"/>
              <a:buChar char="q"/>
            </a:pPr>
            <a:r>
              <a:rPr lang="en-US" sz="1800" dirty="0">
                <a:solidFill>
                  <a:srgbClr val="002060"/>
                </a:solidFill>
              </a:rPr>
              <a:t>Increased </a:t>
            </a:r>
          </a:p>
          <a:p>
            <a:pPr marL="815579" lvl="2" indent="-211931">
              <a:lnSpc>
                <a:spcPct val="80000"/>
              </a:lnSpc>
              <a:spcBef>
                <a:spcPts val="450"/>
              </a:spcBef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rgbClr val="002060"/>
                </a:solidFill>
              </a:rPr>
              <a:t>Fuel efficiency</a:t>
            </a:r>
          </a:p>
          <a:p>
            <a:pPr marL="815579" lvl="2" indent="-211931">
              <a:lnSpc>
                <a:spcPct val="80000"/>
              </a:lnSpc>
              <a:spcBef>
                <a:spcPts val="450"/>
              </a:spcBef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rgbClr val="002060"/>
                </a:solidFill>
              </a:rPr>
              <a:t>Power density</a:t>
            </a:r>
          </a:p>
          <a:p>
            <a:pPr marL="815579" lvl="2" indent="-211931">
              <a:lnSpc>
                <a:spcPct val="80000"/>
              </a:lnSpc>
              <a:spcBef>
                <a:spcPts val="450"/>
              </a:spcBef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rgbClr val="002060"/>
                </a:solidFill>
              </a:rPr>
              <a:t>Flexibility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B3C8C3D-3B92-4EBE-96D2-37AD9A75644F}"/>
              </a:ext>
            </a:extLst>
          </p:cNvPr>
          <p:cNvSpPr/>
          <p:nvPr/>
        </p:nvSpPr>
        <p:spPr>
          <a:xfrm>
            <a:off x="3285689" y="3031918"/>
            <a:ext cx="3253092" cy="1259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3647" lvl="1" indent="-260747">
              <a:lnSpc>
                <a:spcPct val="80000"/>
              </a:lnSpc>
              <a:spcBef>
                <a:spcPts val="450"/>
              </a:spcBef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002060"/>
                </a:solidFill>
              </a:rPr>
              <a:t>Reduced</a:t>
            </a:r>
          </a:p>
          <a:p>
            <a:pPr marL="898922" lvl="2" indent="-295275">
              <a:lnSpc>
                <a:spcPct val="80000"/>
              </a:lnSpc>
              <a:spcBef>
                <a:spcPts val="450"/>
              </a:spcBef>
              <a:buFont typeface="Wingdings" panose="05000000000000000000" pitchFamily="2" charset="2"/>
              <a:buChar char="ü"/>
            </a:pPr>
            <a:r>
              <a:rPr lang="fr-FR" sz="1400" dirty="0">
                <a:solidFill>
                  <a:srgbClr val="002060"/>
                </a:solidFill>
              </a:rPr>
              <a:t>Emission</a:t>
            </a:r>
          </a:p>
          <a:p>
            <a:pPr marL="898922" lvl="2" indent="-295275">
              <a:lnSpc>
                <a:spcPct val="80000"/>
              </a:lnSpc>
              <a:spcBef>
                <a:spcPts val="450"/>
              </a:spcBef>
              <a:buFont typeface="Wingdings" panose="05000000000000000000" pitchFamily="2" charset="2"/>
              <a:buChar char="ü"/>
            </a:pPr>
            <a:r>
              <a:rPr lang="fr-FR" sz="1400" dirty="0">
                <a:solidFill>
                  <a:srgbClr val="002060"/>
                </a:solidFill>
              </a:rPr>
              <a:t>Noise</a:t>
            </a:r>
          </a:p>
          <a:p>
            <a:pPr marL="898922" lvl="2" indent="-295275">
              <a:lnSpc>
                <a:spcPct val="80000"/>
              </a:lnSpc>
              <a:spcBef>
                <a:spcPts val="450"/>
              </a:spcBef>
              <a:buFont typeface="Wingdings" panose="05000000000000000000" pitchFamily="2" charset="2"/>
              <a:buChar char="ü"/>
            </a:pPr>
            <a:r>
              <a:rPr lang="fr-FR" sz="1400" dirty="0">
                <a:solidFill>
                  <a:srgbClr val="002060"/>
                </a:solidFill>
              </a:rPr>
              <a:t>Magnetic signature</a:t>
            </a:r>
          </a:p>
          <a:p>
            <a:pPr marL="898922" lvl="2" indent="-295275">
              <a:lnSpc>
                <a:spcPct val="80000"/>
              </a:lnSpc>
              <a:spcBef>
                <a:spcPts val="450"/>
              </a:spcBef>
              <a:buFont typeface="Wingdings" panose="05000000000000000000" pitchFamily="2" charset="2"/>
              <a:buChar char="ü"/>
            </a:pPr>
            <a:r>
              <a:rPr lang="fr-FR" sz="1400" dirty="0">
                <a:solidFill>
                  <a:srgbClr val="002060"/>
                </a:solidFill>
              </a:rPr>
              <a:t>Voltage drop</a:t>
            </a:r>
            <a:endParaRPr lang="en-US" sz="1400" dirty="0">
              <a:solidFill>
                <a:srgbClr val="002060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898524" y="2911279"/>
            <a:ext cx="2119919" cy="1613387"/>
            <a:chOff x="9198032" y="3881705"/>
            <a:chExt cx="2826558" cy="2151182"/>
          </a:xfrm>
        </p:grpSpPr>
        <p:sp>
          <p:nvSpPr>
            <p:cNvPr id="13" name="Rectangle 12"/>
            <p:cNvSpPr/>
            <p:nvPr/>
          </p:nvSpPr>
          <p:spPr>
            <a:xfrm>
              <a:off x="9198033" y="5498055"/>
              <a:ext cx="2819399" cy="534832"/>
            </a:xfrm>
            <a:prstGeom prst="rect">
              <a:avLst/>
            </a:prstGeom>
            <a:solidFill>
              <a:srgbClr val="C0504D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kern="0" dirty="0"/>
                <a:t>Blended wing body electric aircraft</a:t>
              </a:r>
            </a:p>
          </p:txBody>
        </p:sp>
        <p:pic>
          <p:nvPicPr>
            <p:cNvPr id="18" name="Picture 2" descr="NASA - Blended Wing Body Fact Sheet">
              <a:extLst>
                <a:ext uri="{FF2B5EF4-FFF2-40B4-BE49-F238E27FC236}">
                  <a16:creationId xmlns:a16="http://schemas.microsoft.com/office/drawing/2014/main" id="{9D3DF93F-126D-47A4-B5CC-EBC41AB291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98032" y="3881705"/>
              <a:ext cx="2826558" cy="16158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02208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558" y="309207"/>
            <a:ext cx="4625361" cy="614666"/>
          </a:xfrm>
        </p:spPr>
        <p:txBody>
          <a:bodyPr vert="horz" lIns="68580" tIns="34290" rIns="68580" bIns="34290" rtlCol="0" anchor="ctr">
            <a:noAutofit/>
          </a:bodyPr>
          <a:lstStyle/>
          <a:p>
            <a:r>
              <a:rPr lang="en-US" sz="2000" b="1" dirty="0">
                <a:solidFill>
                  <a:srgbClr val="002060"/>
                </a:solidFill>
              </a:rPr>
              <a:t>IZEA (Integrated Zero-Emission Aviation)</a:t>
            </a:r>
            <a:br>
              <a:rPr lang="en-US" sz="2000" b="1" dirty="0">
                <a:solidFill>
                  <a:srgbClr val="002060"/>
                </a:solidFill>
              </a:rPr>
            </a:br>
            <a:r>
              <a:rPr lang="en-US" sz="2000" b="1" dirty="0">
                <a:solidFill>
                  <a:srgbClr val="002060"/>
                </a:solidFill>
              </a:rPr>
              <a:t> using a robust hybrid architecture 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86558" y="983506"/>
            <a:ext cx="8455487" cy="1907230"/>
          </a:xfrm>
        </p:spPr>
        <p:txBody>
          <a:bodyPr>
            <a:normAutofit/>
          </a:bodyPr>
          <a:lstStyle/>
          <a:p>
            <a:r>
              <a:rPr lang="en-US" sz="1600" dirty="0"/>
              <a:t>NASA 5yr ULI Develop HTS cable network as part of a hydrogen aircraft</a:t>
            </a:r>
          </a:p>
          <a:p>
            <a:r>
              <a:rPr lang="en-US" sz="1600" dirty="0"/>
              <a:t>Design must use finite amount of hydrogen as both fuel source and coolant</a:t>
            </a:r>
          </a:p>
          <a:p>
            <a:r>
              <a:rPr lang="en-US" sz="1600" dirty="0"/>
              <a:t>Thermal management of HTS power devices and conventional devices at variable power rating based on stage of flight is needed</a:t>
            </a:r>
          </a:p>
          <a:p>
            <a:r>
              <a:rPr lang="en-US" sz="1600" dirty="0"/>
              <a:t>Optimally integrated cryogenic systems to allow fast response and risk mitigation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0160" y="2841366"/>
            <a:ext cx="4043840" cy="1340897"/>
          </a:xfrm>
          <a:prstGeom prst="rect">
            <a:avLst/>
          </a:prstGeom>
        </p:spPr>
      </p:pic>
      <p:pic>
        <p:nvPicPr>
          <p:cNvPr id="8" name="Picture 7" descr="Diagram&#10;&#10;Description automatically generated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845" y="2520955"/>
            <a:ext cx="4389120" cy="2087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033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" name="Picture 268">
            <a:extLst>
              <a:ext uri="{FF2B5EF4-FFF2-40B4-BE49-F238E27FC236}">
                <a16:creationId xmlns:a16="http://schemas.microsoft.com/office/drawing/2014/main" id="{323B542F-6259-9354-75E8-101C81B74B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1833" y="448164"/>
            <a:ext cx="1723346" cy="159369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8E2A10-E207-476D-9750-0E65B220091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515350" y="4767263"/>
            <a:ext cx="438860" cy="274637"/>
          </a:xfrm>
        </p:spPr>
        <p:txBody>
          <a:bodyPr/>
          <a:lstStyle/>
          <a:p>
            <a:fld id="{8CD6D12E-0F70-4A7B-826F-76923FA92750}" type="slidenum">
              <a:rPr lang="en-US" smtClean="0"/>
              <a:t>6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9C91199-31DB-44C8-99DF-E1E14F638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810" y="320514"/>
            <a:ext cx="5148000" cy="392286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rgbClr val="002060"/>
                </a:solidFill>
              </a:rPr>
              <a:t>Integrated cooling system</a:t>
            </a:r>
          </a:p>
        </p:txBody>
      </p:sp>
      <p:pic>
        <p:nvPicPr>
          <p:cNvPr id="6" name="Picture 5" descr="Diagram&#10;&#10;Description automatically generated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95" y="712800"/>
            <a:ext cx="2333466" cy="1329062"/>
          </a:xfrm>
          <a:prstGeom prst="rect">
            <a:avLst/>
          </a:prstGeom>
        </p:spPr>
      </p:pic>
      <p:sp>
        <p:nvSpPr>
          <p:cNvPr id="191" name="TextBox 190">
            <a:extLst>
              <a:ext uri="{FF2B5EF4-FFF2-40B4-BE49-F238E27FC236}">
                <a16:creationId xmlns:a16="http://schemas.microsoft.com/office/drawing/2014/main" id="{85D03E79-13D3-4A70-A233-1B73DE73671D}"/>
              </a:ext>
            </a:extLst>
          </p:cNvPr>
          <p:cNvSpPr txBox="1"/>
          <p:nvPr/>
        </p:nvSpPr>
        <p:spPr>
          <a:xfrm>
            <a:off x="479778" y="4314098"/>
            <a:ext cx="8236641" cy="307777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Flow control is essential to design thermal management system at system level - Tool needed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85D03E79-13D3-4A70-A233-1B73DE73671D}"/>
              </a:ext>
            </a:extLst>
          </p:cNvPr>
          <p:cNvSpPr txBox="1"/>
          <p:nvPr/>
        </p:nvSpPr>
        <p:spPr>
          <a:xfrm>
            <a:off x="6452114" y="2872194"/>
            <a:ext cx="91366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Integrated</a:t>
            </a: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85D03E79-13D3-4A70-A233-1B73DE73671D}"/>
              </a:ext>
            </a:extLst>
          </p:cNvPr>
          <p:cNvSpPr txBox="1"/>
          <p:nvPr/>
        </p:nvSpPr>
        <p:spPr>
          <a:xfrm>
            <a:off x="6409939" y="949115"/>
            <a:ext cx="91366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Individual</a:t>
            </a:r>
          </a:p>
        </p:txBody>
      </p:sp>
      <p:grpSp>
        <p:nvGrpSpPr>
          <p:cNvPr id="85" name="Group 84"/>
          <p:cNvGrpSpPr/>
          <p:nvPr/>
        </p:nvGrpSpPr>
        <p:grpSpPr>
          <a:xfrm>
            <a:off x="4776803" y="532975"/>
            <a:ext cx="4061865" cy="1688712"/>
            <a:chOff x="2735414" y="1653638"/>
            <a:chExt cx="5401615" cy="2153601"/>
          </a:xfrm>
        </p:grpSpPr>
        <p:grpSp>
          <p:nvGrpSpPr>
            <p:cNvPr id="87" name="Group 86"/>
            <p:cNvGrpSpPr/>
            <p:nvPr/>
          </p:nvGrpSpPr>
          <p:grpSpPr>
            <a:xfrm>
              <a:off x="2845776" y="1653638"/>
              <a:ext cx="5236744" cy="2123091"/>
              <a:chOff x="2845776" y="1653638"/>
              <a:chExt cx="5236744" cy="2123091"/>
            </a:xfrm>
          </p:grpSpPr>
          <p:grpSp>
            <p:nvGrpSpPr>
              <p:cNvPr id="124" name="Group 123"/>
              <p:cNvGrpSpPr/>
              <p:nvPr/>
            </p:nvGrpSpPr>
            <p:grpSpPr>
              <a:xfrm>
                <a:off x="2845776" y="1653638"/>
                <a:ext cx="5236744" cy="2123091"/>
                <a:chOff x="4801988" y="1056414"/>
                <a:chExt cx="3987581" cy="1453670"/>
              </a:xfrm>
            </p:grpSpPr>
            <p:sp>
              <p:nvSpPr>
                <p:cNvPr id="127" name="Rectangle 126"/>
                <p:cNvSpPr/>
                <p:nvPr/>
              </p:nvSpPr>
              <p:spPr>
                <a:xfrm>
                  <a:off x="7259493" y="2080726"/>
                  <a:ext cx="558529" cy="99272"/>
                </a:xfrm>
                <a:prstGeom prst="rect">
                  <a:avLst/>
                </a:prstGeom>
                <a:solidFill>
                  <a:srgbClr val="92D050"/>
                </a:solidFill>
                <a:ln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700" dirty="0"/>
                    <a:t>Air</a:t>
                  </a:r>
                  <a:endParaRPr lang="en-US" sz="8000" dirty="0"/>
                </a:p>
              </p:txBody>
            </p:sp>
            <p:sp>
              <p:nvSpPr>
                <p:cNvPr id="129" name="Rectangle 128"/>
                <p:cNvSpPr/>
                <p:nvPr/>
              </p:nvSpPr>
              <p:spPr>
                <a:xfrm>
                  <a:off x="8070821" y="2062945"/>
                  <a:ext cx="558529" cy="99272"/>
                </a:xfrm>
                <a:prstGeom prst="rect">
                  <a:avLst/>
                </a:prstGeom>
                <a:solidFill>
                  <a:srgbClr val="0070C0"/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700" dirty="0"/>
                    <a:t>Water</a:t>
                  </a:r>
                  <a:endParaRPr lang="en-US" sz="8000" dirty="0"/>
                </a:p>
              </p:txBody>
            </p:sp>
            <p:sp>
              <p:nvSpPr>
                <p:cNvPr id="131" name="Rounded Rectangle 130"/>
                <p:cNvSpPr/>
                <p:nvPr/>
              </p:nvSpPr>
              <p:spPr>
                <a:xfrm>
                  <a:off x="5217275" y="1056414"/>
                  <a:ext cx="1053273" cy="568496"/>
                </a:xfrm>
                <a:prstGeom prst="roundRect">
                  <a:avLst>
                    <a:gd name="adj" fmla="val 48832"/>
                  </a:avLst>
                </a:pr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900" dirty="0"/>
                    <a:t>LH2/GH2</a:t>
                  </a:r>
                </a:p>
              </p:txBody>
            </p:sp>
            <p:grpSp>
              <p:nvGrpSpPr>
                <p:cNvPr id="133" name="Group 132"/>
                <p:cNvGrpSpPr/>
                <p:nvPr/>
              </p:nvGrpSpPr>
              <p:grpSpPr>
                <a:xfrm>
                  <a:off x="4915526" y="1798320"/>
                  <a:ext cx="594360" cy="703475"/>
                  <a:chOff x="4975860" y="1798320"/>
                  <a:chExt cx="594360" cy="703475"/>
                </a:xfrm>
              </p:grpSpPr>
              <p:sp>
                <p:nvSpPr>
                  <p:cNvPr id="178" name="Rectangle 177"/>
                  <p:cNvSpPr/>
                  <p:nvPr/>
                </p:nvSpPr>
                <p:spPr>
                  <a:xfrm>
                    <a:off x="4975860" y="1798320"/>
                    <a:ext cx="594360" cy="251672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sz="1100" dirty="0"/>
                  </a:p>
                </p:txBody>
              </p:sp>
              <p:cxnSp>
                <p:nvCxnSpPr>
                  <p:cNvPr id="179" name="Straight Connector 9"/>
                  <p:cNvCxnSpPr/>
                  <p:nvPr/>
                </p:nvCxnSpPr>
                <p:spPr>
                  <a:xfrm>
                    <a:off x="5013325" y="2005542"/>
                    <a:ext cx="0" cy="239183"/>
                  </a:xfrm>
                  <a:prstGeom prst="straightConnector1">
                    <a:avLst/>
                  </a:prstGeom>
                  <a:ln w="63500"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0" name="Straight Connector 9"/>
                  <p:cNvCxnSpPr/>
                  <p:nvPr/>
                </p:nvCxnSpPr>
                <p:spPr>
                  <a:xfrm>
                    <a:off x="5527675" y="2005542"/>
                    <a:ext cx="0" cy="239183"/>
                  </a:xfrm>
                  <a:prstGeom prst="straightConnector1">
                    <a:avLst/>
                  </a:prstGeom>
                  <a:ln w="63500"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1" name="Straight Connector 9"/>
                  <p:cNvCxnSpPr/>
                  <p:nvPr/>
                </p:nvCxnSpPr>
                <p:spPr>
                  <a:xfrm flipH="1">
                    <a:off x="5010150" y="2212975"/>
                    <a:ext cx="517526" cy="0"/>
                  </a:xfrm>
                  <a:prstGeom prst="straightConnector1">
                    <a:avLst/>
                  </a:prstGeom>
                  <a:ln w="63500"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82" name="Rectangle 181"/>
                  <p:cNvSpPr/>
                  <p:nvPr/>
                </p:nvSpPr>
                <p:spPr>
                  <a:xfrm>
                    <a:off x="4975860" y="2250123"/>
                    <a:ext cx="594360" cy="251672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en-US" sz="600" dirty="0"/>
                      <a:t>Generator</a:t>
                    </a:r>
                    <a:endParaRPr lang="en-US" sz="300" dirty="0"/>
                  </a:p>
                </p:txBody>
              </p:sp>
            </p:grpSp>
            <p:grpSp>
              <p:nvGrpSpPr>
                <p:cNvPr id="134" name="Group 133"/>
                <p:cNvGrpSpPr/>
                <p:nvPr/>
              </p:nvGrpSpPr>
              <p:grpSpPr>
                <a:xfrm>
                  <a:off x="5679334" y="1806609"/>
                  <a:ext cx="594361" cy="703475"/>
                  <a:chOff x="4975860" y="1798320"/>
                  <a:chExt cx="594361" cy="703475"/>
                </a:xfrm>
              </p:grpSpPr>
              <p:sp>
                <p:nvSpPr>
                  <p:cNvPr id="173" name="Rectangle 172"/>
                  <p:cNvSpPr/>
                  <p:nvPr/>
                </p:nvSpPr>
                <p:spPr>
                  <a:xfrm>
                    <a:off x="4975860" y="1798320"/>
                    <a:ext cx="594361" cy="251672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sz="1100" dirty="0"/>
                  </a:p>
                </p:txBody>
              </p:sp>
              <p:cxnSp>
                <p:nvCxnSpPr>
                  <p:cNvPr id="174" name="Straight Connector 9"/>
                  <p:cNvCxnSpPr/>
                  <p:nvPr/>
                </p:nvCxnSpPr>
                <p:spPr>
                  <a:xfrm>
                    <a:off x="5013325" y="2005542"/>
                    <a:ext cx="0" cy="239183"/>
                  </a:xfrm>
                  <a:prstGeom prst="straightConnector1">
                    <a:avLst/>
                  </a:prstGeom>
                  <a:ln w="63500"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5" name="Straight Connector 9"/>
                  <p:cNvCxnSpPr/>
                  <p:nvPr/>
                </p:nvCxnSpPr>
                <p:spPr>
                  <a:xfrm>
                    <a:off x="5527675" y="2005542"/>
                    <a:ext cx="0" cy="239183"/>
                  </a:xfrm>
                  <a:prstGeom prst="straightConnector1">
                    <a:avLst/>
                  </a:prstGeom>
                  <a:ln w="63500"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6" name="Straight Connector 9"/>
                  <p:cNvCxnSpPr/>
                  <p:nvPr/>
                </p:nvCxnSpPr>
                <p:spPr>
                  <a:xfrm flipH="1">
                    <a:off x="5010150" y="2212975"/>
                    <a:ext cx="517526" cy="0"/>
                  </a:xfrm>
                  <a:prstGeom prst="straightConnector1">
                    <a:avLst/>
                  </a:prstGeom>
                  <a:ln w="63500"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7" name="Rectangle 176"/>
                  <p:cNvSpPr/>
                  <p:nvPr/>
                </p:nvSpPr>
                <p:spPr>
                  <a:xfrm>
                    <a:off x="4975860" y="2250123"/>
                    <a:ext cx="594360" cy="251672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en-US" sz="600" dirty="0"/>
                      <a:t>HTS cable</a:t>
                    </a:r>
                    <a:endParaRPr lang="en-US" sz="1400" dirty="0"/>
                  </a:p>
                </p:txBody>
              </p:sp>
            </p:grpSp>
            <p:grpSp>
              <p:nvGrpSpPr>
                <p:cNvPr id="135" name="Group 134"/>
                <p:cNvGrpSpPr/>
                <p:nvPr/>
              </p:nvGrpSpPr>
              <p:grpSpPr>
                <a:xfrm>
                  <a:off x="6448635" y="1806609"/>
                  <a:ext cx="594360" cy="703475"/>
                  <a:chOff x="4975860" y="1798320"/>
                  <a:chExt cx="594360" cy="703475"/>
                </a:xfrm>
              </p:grpSpPr>
              <p:sp>
                <p:nvSpPr>
                  <p:cNvPr id="168" name="Rectangle 167"/>
                  <p:cNvSpPr/>
                  <p:nvPr/>
                </p:nvSpPr>
                <p:spPr>
                  <a:xfrm>
                    <a:off x="4975860" y="1798320"/>
                    <a:ext cx="594360" cy="251672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sz="1100" dirty="0"/>
                  </a:p>
                </p:txBody>
              </p:sp>
              <p:cxnSp>
                <p:nvCxnSpPr>
                  <p:cNvPr id="169" name="Straight Connector 9"/>
                  <p:cNvCxnSpPr/>
                  <p:nvPr/>
                </p:nvCxnSpPr>
                <p:spPr>
                  <a:xfrm>
                    <a:off x="5013325" y="2005542"/>
                    <a:ext cx="0" cy="239183"/>
                  </a:xfrm>
                  <a:prstGeom prst="straightConnector1">
                    <a:avLst/>
                  </a:prstGeom>
                  <a:ln w="63500"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0" name="Straight Connector 9"/>
                  <p:cNvCxnSpPr/>
                  <p:nvPr/>
                </p:nvCxnSpPr>
                <p:spPr>
                  <a:xfrm>
                    <a:off x="5527675" y="2005542"/>
                    <a:ext cx="0" cy="239183"/>
                  </a:xfrm>
                  <a:prstGeom prst="straightConnector1">
                    <a:avLst/>
                  </a:prstGeom>
                  <a:ln w="63500"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1" name="Straight Connector 9"/>
                  <p:cNvCxnSpPr/>
                  <p:nvPr/>
                </p:nvCxnSpPr>
                <p:spPr>
                  <a:xfrm flipH="1">
                    <a:off x="5010150" y="2212975"/>
                    <a:ext cx="517526" cy="0"/>
                  </a:xfrm>
                  <a:prstGeom prst="straightConnector1">
                    <a:avLst/>
                  </a:prstGeom>
                  <a:ln w="63500"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2" name="Rectangle 171"/>
                  <p:cNvSpPr/>
                  <p:nvPr/>
                </p:nvSpPr>
                <p:spPr>
                  <a:xfrm>
                    <a:off x="4975860" y="2250123"/>
                    <a:ext cx="594360" cy="251672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en-US" sz="600" dirty="0"/>
                      <a:t>Motor</a:t>
                    </a:r>
                    <a:endParaRPr lang="en-US" sz="3600" dirty="0"/>
                  </a:p>
                </p:txBody>
              </p:sp>
            </p:grpSp>
            <p:grpSp>
              <p:nvGrpSpPr>
                <p:cNvPr id="136" name="Group 135"/>
                <p:cNvGrpSpPr/>
                <p:nvPr/>
              </p:nvGrpSpPr>
              <p:grpSpPr>
                <a:xfrm>
                  <a:off x="7256549" y="1806609"/>
                  <a:ext cx="594360" cy="703475"/>
                  <a:chOff x="4975860" y="1798320"/>
                  <a:chExt cx="594360" cy="703475"/>
                </a:xfrm>
              </p:grpSpPr>
              <p:sp>
                <p:nvSpPr>
                  <p:cNvPr id="163" name="Rectangle 162"/>
                  <p:cNvSpPr/>
                  <p:nvPr/>
                </p:nvSpPr>
                <p:spPr>
                  <a:xfrm>
                    <a:off x="4975860" y="1798320"/>
                    <a:ext cx="594360" cy="251672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sz="1100" dirty="0"/>
                  </a:p>
                </p:txBody>
              </p:sp>
              <p:cxnSp>
                <p:nvCxnSpPr>
                  <p:cNvPr id="164" name="Straight Connector 9"/>
                  <p:cNvCxnSpPr/>
                  <p:nvPr/>
                </p:nvCxnSpPr>
                <p:spPr>
                  <a:xfrm>
                    <a:off x="5013325" y="2005542"/>
                    <a:ext cx="0" cy="239183"/>
                  </a:xfrm>
                  <a:prstGeom prst="straightConnector1">
                    <a:avLst/>
                  </a:prstGeom>
                  <a:ln w="63500"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5" name="Straight Connector 9"/>
                  <p:cNvCxnSpPr/>
                  <p:nvPr/>
                </p:nvCxnSpPr>
                <p:spPr>
                  <a:xfrm>
                    <a:off x="5527675" y="2005542"/>
                    <a:ext cx="0" cy="239183"/>
                  </a:xfrm>
                  <a:prstGeom prst="straightConnector1">
                    <a:avLst/>
                  </a:prstGeom>
                  <a:ln w="63500"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6" name="Straight Connector 9"/>
                  <p:cNvCxnSpPr/>
                  <p:nvPr/>
                </p:nvCxnSpPr>
                <p:spPr>
                  <a:xfrm flipH="1">
                    <a:off x="5010150" y="2212975"/>
                    <a:ext cx="517526" cy="0"/>
                  </a:xfrm>
                  <a:prstGeom prst="straightConnector1">
                    <a:avLst/>
                  </a:prstGeom>
                  <a:ln w="63500"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7" name="Rectangle 166"/>
                  <p:cNvSpPr/>
                  <p:nvPr/>
                </p:nvSpPr>
                <p:spPr>
                  <a:xfrm>
                    <a:off x="4975860" y="2250123"/>
                    <a:ext cx="594360" cy="251672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en-US" sz="600" dirty="0"/>
                      <a:t>Power Electronics</a:t>
                    </a:r>
                    <a:endParaRPr lang="en-US" sz="3600" dirty="0"/>
                  </a:p>
                </p:txBody>
              </p:sp>
            </p:grpSp>
            <p:grpSp>
              <p:nvGrpSpPr>
                <p:cNvPr id="137" name="Group 136"/>
                <p:cNvGrpSpPr/>
                <p:nvPr/>
              </p:nvGrpSpPr>
              <p:grpSpPr>
                <a:xfrm>
                  <a:off x="8063315" y="1795319"/>
                  <a:ext cx="594360" cy="703475"/>
                  <a:chOff x="4975860" y="1798320"/>
                  <a:chExt cx="594360" cy="703475"/>
                </a:xfrm>
              </p:grpSpPr>
              <p:sp>
                <p:nvSpPr>
                  <p:cNvPr id="154" name="Rectangle 153"/>
                  <p:cNvSpPr/>
                  <p:nvPr/>
                </p:nvSpPr>
                <p:spPr>
                  <a:xfrm>
                    <a:off x="4975860" y="1798320"/>
                    <a:ext cx="594360" cy="251672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sz="1100" dirty="0"/>
                  </a:p>
                </p:txBody>
              </p:sp>
              <p:cxnSp>
                <p:nvCxnSpPr>
                  <p:cNvPr id="155" name="Straight Connector 9"/>
                  <p:cNvCxnSpPr/>
                  <p:nvPr/>
                </p:nvCxnSpPr>
                <p:spPr>
                  <a:xfrm>
                    <a:off x="5013325" y="2005542"/>
                    <a:ext cx="0" cy="239183"/>
                  </a:xfrm>
                  <a:prstGeom prst="straightConnector1">
                    <a:avLst/>
                  </a:prstGeom>
                  <a:ln w="63500"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6" name="Straight Connector 9"/>
                  <p:cNvCxnSpPr/>
                  <p:nvPr/>
                </p:nvCxnSpPr>
                <p:spPr>
                  <a:xfrm>
                    <a:off x="5527675" y="2005542"/>
                    <a:ext cx="0" cy="239183"/>
                  </a:xfrm>
                  <a:prstGeom prst="straightConnector1">
                    <a:avLst/>
                  </a:prstGeom>
                  <a:ln w="63500"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9" name="Straight Connector 9"/>
                  <p:cNvCxnSpPr/>
                  <p:nvPr/>
                </p:nvCxnSpPr>
                <p:spPr>
                  <a:xfrm flipH="1">
                    <a:off x="5010150" y="2212975"/>
                    <a:ext cx="517526" cy="0"/>
                  </a:xfrm>
                  <a:prstGeom prst="straightConnector1">
                    <a:avLst/>
                  </a:prstGeom>
                  <a:ln w="63500"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2" name="Rectangle 161"/>
                  <p:cNvSpPr/>
                  <p:nvPr/>
                </p:nvSpPr>
                <p:spPr>
                  <a:xfrm>
                    <a:off x="4975860" y="2250123"/>
                    <a:ext cx="594360" cy="251672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en-US" sz="600" dirty="0"/>
                      <a:t>Fuel Cell</a:t>
                    </a:r>
                    <a:endParaRPr lang="en-US" sz="7200" dirty="0"/>
                  </a:p>
                </p:txBody>
              </p:sp>
            </p:grpSp>
            <p:cxnSp>
              <p:nvCxnSpPr>
                <p:cNvPr id="138" name="Straight Connector 9"/>
                <p:cNvCxnSpPr/>
                <p:nvPr/>
              </p:nvCxnSpPr>
              <p:spPr>
                <a:xfrm>
                  <a:off x="5413705" y="1551499"/>
                  <a:ext cx="397638" cy="374417"/>
                </a:xfrm>
                <a:prstGeom prst="bentConnector3">
                  <a:avLst>
                    <a:gd name="adj1" fmla="val -159597"/>
                  </a:avLst>
                </a:prstGeom>
                <a:ln w="635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9"/>
                <p:cNvCxnSpPr/>
                <p:nvPr/>
              </p:nvCxnSpPr>
              <p:spPr>
                <a:xfrm rot="10800000">
                  <a:off x="5753095" y="1924670"/>
                  <a:ext cx="3010899" cy="318328"/>
                </a:xfrm>
                <a:prstGeom prst="bentConnector3">
                  <a:avLst>
                    <a:gd name="adj1" fmla="val 17"/>
                  </a:avLst>
                </a:prstGeom>
                <a:ln w="635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9"/>
                <p:cNvCxnSpPr/>
                <p:nvPr/>
              </p:nvCxnSpPr>
              <p:spPr>
                <a:xfrm rot="5400000">
                  <a:off x="8621155" y="2234150"/>
                  <a:ext cx="162982" cy="119971"/>
                </a:xfrm>
                <a:prstGeom prst="bentConnector2">
                  <a:avLst/>
                </a:prstGeom>
                <a:ln w="635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5" name="TextBox 194"/>
                <p:cNvSpPr txBox="1"/>
                <p:nvPr/>
              </p:nvSpPr>
              <p:spPr>
                <a:xfrm>
                  <a:off x="5045165" y="2037791"/>
                  <a:ext cx="366230" cy="17468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lvl="1"/>
                  <a:r>
                    <a:rPr lang="en-US" sz="700" dirty="0" err="1"/>
                    <a:t>GHe</a:t>
                  </a:r>
                  <a:endParaRPr lang="en-US" sz="700" dirty="0"/>
                </a:p>
              </p:txBody>
            </p:sp>
            <p:sp>
              <p:nvSpPr>
                <p:cNvPr id="146" name="TextBox 195"/>
                <p:cNvSpPr txBox="1"/>
                <p:nvPr/>
              </p:nvSpPr>
              <p:spPr>
                <a:xfrm>
                  <a:off x="5808057" y="2041521"/>
                  <a:ext cx="390686" cy="17468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lvl="1"/>
                  <a:r>
                    <a:rPr lang="en-US" sz="700" dirty="0" err="1"/>
                    <a:t>GHe</a:t>
                  </a:r>
                  <a:endParaRPr lang="en-US" sz="700" dirty="0"/>
                </a:p>
              </p:txBody>
            </p:sp>
            <p:sp>
              <p:nvSpPr>
                <p:cNvPr id="147" name="TextBox 196"/>
                <p:cNvSpPr txBox="1"/>
                <p:nvPr/>
              </p:nvSpPr>
              <p:spPr>
                <a:xfrm>
                  <a:off x="6558597" y="2054215"/>
                  <a:ext cx="403872" cy="17468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lvl="1"/>
                  <a:r>
                    <a:rPr lang="en-US" sz="700" dirty="0" err="1"/>
                    <a:t>GHe</a:t>
                  </a:r>
                  <a:endParaRPr lang="en-US" sz="700" dirty="0"/>
                </a:p>
              </p:txBody>
            </p:sp>
            <p:cxnSp>
              <p:nvCxnSpPr>
                <p:cNvPr id="148" name="Straight Connector 9"/>
                <p:cNvCxnSpPr/>
                <p:nvPr/>
              </p:nvCxnSpPr>
              <p:spPr>
                <a:xfrm flipV="1">
                  <a:off x="4801988" y="1693214"/>
                  <a:ext cx="3987581" cy="0"/>
                </a:xfrm>
                <a:prstGeom prst="straightConnector1">
                  <a:avLst/>
                </a:prstGeom>
                <a:ln w="635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9"/>
                <p:cNvCxnSpPr/>
                <p:nvPr/>
              </p:nvCxnSpPr>
              <p:spPr>
                <a:xfrm flipH="1">
                  <a:off x="8762831" y="1687361"/>
                  <a:ext cx="2854" cy="237309"/>
                </a:xfrm>
                <a:prstGeom prst="straightConnector1">
                  <a:avLst/>
                </a:prstGeom>
                <a:ln w="635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Straight Connector 9"/>
                <p:cNvCxnSpPr/>
                <p:nvPr/>
              </p:nvCxnSpPr>
              <p:spPr>
                <a:xfrm flipH="1">
                  <a:off x="7946080" y="1704463"/>
                  <a:ext cx="2854" cy="237309"/>
                </a:xfrm>
                <a:prstGeom prst="straightConnector1">
                  <a:avLst/>
                </a:prstGeom>
                <a:ln w="635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9"/>
                <p:cNvCxnSpPr/>
                <p:nvPr/>
              </p:nvCxnSpPr>
              <p:spPr>
                <a:xfrm flipH="1">
                  <a:off x="7141362" y="1692938"/>
                  <a:ext cx="2854" cy="237309"/>
                </a:xfrm>
                <a:prstGeom prst="straightConnector1">
                  <a:avLst/>
                </a:prstGeom>
                <a:ln w="635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9"/>
                <p:cNvCxnSpPr/>
                <p:nvPr/>
              </p:nvCxnSpPr>
              <p:spPr>
                <a:xfrm flipH="1">
                  <a:off x="6373333" y="1700196"/>
                  <a:ext cx="2854" cy="237309"/>
                </a:xfrm>
                <a:prstGeom prst="straightConnector1">
                  <a:avLst/>
                </a:prstGeom>
                <a:ln w="635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Connector 9"/>
                <p:cNvCxnSpPr/>
                <p:nvPr/>
              </p:nvCxnSpPr>
              <p:spPr>
                <a:xfrm flipH="1">
                  <a:off x="5585223" y="1693805"/>
                  <a:ext cx="2854" cy="237309"/>
                </a:xfrm>
                <a:prstGeom prst="straightConnector1">
                  <a:avLst/>
                </a:prstGeom>
                <a:ln w="635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6" name="Elbow Connector 125"/>
              <p:cNvCxnSpPr>
                <a:endCxn id="182" idx="2"/>
              </p:cNvCxnSpPr>
              <p:nvPr/>
            </p:nvCxnSpPr>
            <p:spPr>
              <a:xfrm rot="10800000" flipV="1">
                <a:off x="3385158" y="3548047"/>
                <a:ext cx="4667178" cy="216575"/>
              </a:xfrm>
              <a:prstGeom prst="bentConnector4">
                <a:avLst>
                  <a:gd name="adj1" fmla="val -47"/>
                  <a:gd name="adj2" fmla="val 161696"/>
                </a:avLst>
              </a:prstGeom>
              <a:ln w="635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8" name="Group 87"/>
            <p:cNvGrpSpPr/>
            <p:nvPr/>
          </p:nvGrpSpPr>
          <p:grpSpPr>
            <a:xfrm rot="5400000" flipH="1">
              <a:off x="7991884" y="3665914"/>
              <a:ext cx="123899" cy="158751"/>
              <a:chOff x="-3007424" y="-41598232"/>
              <a:chExt cx="1045706" cy="1339855"/>
            </a:xfrm>
          </p:grpSpPr>
          <p:cxnSp>
            <p:nvCxnSpPr>
              <p:cNvPr id="122" name="Straight Connector 121"/>
              <p:cNvCxnSpPr/>
              <p:nvPr/>
            </p:nvCxnSpPr>
            <p:spPr>
              <a:xfrm>
                <a:off x="-3007424" y="-41598232"/>
                <a:ext cx="0" cy="133985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3" name="Isosceles Triangle 122"/>
              <p:cNvSpPr/>
              <p:nvPr/>
            </p:nvSpPr>
            <p:spPr>
              <a:xfrm rot="16200000">
                <a:off x="-3154499" y="-41451157"/>
                <a:ext cx="1339855" cy="1045706"/>
              </a:xfrm>
              <a:prstGeom prst="triangl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</p:grpSp>
        <p:grpSp>
          <p:nvGrpSpPr>
            <p:cNvPr id="89" name="Group 88"/>
            <p:cNvGrpSpPr/>
            <p:nvPr/>
          </p:nvGrpSpPr>
          <p:grpSpPr>
            <a:xfrm rot="5400000" flipH="1">
              <a:off x="2752664" y="2666195"/>
              <a:ext cx="124251" cy="158751"/>
              <a:chOff x="1187450" y="2660650"/>
              <a:chExt cx="1048677" cy="1339855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187450" y="2660650"/>
                <a:ext cx="0" cy="133985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1" name="Isosceles Triangle 120"/>
              <p:cNvSpPr/>
              <p:nvPr/>
            </p:nvSpPr>
            <p:spPr>
              <a:xfrm rot="16200000">
                <a:off x="1043345" y="2807722"/>
                <a:ext cx="1339854" cy="1045711"/>
              </a:xfrm>
              <a:prstGeom prst="triangl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</p:grpSp>
        <p:grpSp>
          <p:nvGrpSpPr>
            <p:cNvPr id="94" name="Group 93"/>
            <p:cNvGrpSpPr/>
            <p:nvPr/>
          </p:nvGrpSpPr>
          <p:grpSpPr>
            <a:xfrm rot="5400000" flipH="1">
              <a:off x="3817086" y="2666195"/>
              <a:ext cx="124251" cy="158751"/>
              <a:chOff x="1187450" y="2660650"/>
              <a:chExt cx="1048677" cy="1339855"/>
            </a:xfrm>
          </p:grpSpPr>
          <p:cxnSp>
            <p:nvCxnSpPr>
              <p:cNvPr id="117" name="Straight Connector 116"/>
              <p:cNvCxnSpPr/>
              <p:nvPr/>
            </p:nvCxnSpPr>
            <p:spPr>
              <a:xfrm>
                <a:off x="1187450" y="2660650"/>
                <a:ext cx="0" cy="133985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8" name="Isosceles Triangle 117"/>
              <p:cNvSpPr/>
              <p:nvPr/>
            </p:nvSpPr>
            <p:spPr>
              <a:xfrm rot="16200000">
                <a:off x="1043345" y="2807722"/>
                <a:ext cx="1339854" cy="1045711"/>
              </a:xfrm>
              <a:prstGeom prst="triangl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</p:grpSp>
        <p:grpSp>
          <p:nvGrpSpPr>
            <p:cNvPr id="95" name="Group 94"/>
            <p:cNvGrpSpPr/>
            <p:nvPr/>
          </p:nvGrpSpPr>
          <p:grpSpPr>
            <a:xfrm rot="5400000" flipH="1">
              <a:off x="4851921" y="2672121"/>
              <a:ext cx="124251" cy="158751"/>
              <a:chOff x="1187450" y="2660650"/>
              <a:chExt cx="1048677" cy="1339855"/>
            </a:xfrm>
          </p:grpSpPr>
          <p:cxnSp>
            <p:nvCxnSpPr>
              <p:cNvPr id="115" name="Straight Connector 114"/>
              <p:cNvCxnSpPr/>
              <p:nvPr/>
            </p:nvCxnSpPr>
            <p:spPr>
              <a:xfrm>
                <a:off x="1187450" y="2660650"/>
                <a:ext cx="0" cy="133985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6" name="Isosceles Triangle 115"/>
              <p:cNvSpPr/>
              <p:nvPr/>
            </p:nvSpPr>
            <p:spPr>
              <a:xfrm rot="16200000">
                <a:off x="1043345" y="2807722"/>
                <a:ext cx="1339854" cy="1045711"/>
              </a:xfrm>
              <a:prstGeom prst="triangl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</p:grpSp>
        <p:grpSp>
          <p:nvGrpSpPr>
            <p:cNvPr id="97" name="Group 96"/>
            <p:cNvGrpSpPr/>
            <p:nvPr/>
          </p:nvGrpSpPr>
          <p:grpSpPr>
            <a:xfrm rot="5400000" flipH="1">
              <a:off x="5860232" y="2666195"/>
              <a:ext cx="124251" cy="158751"/>
              <a:chOff x="1187450" y="2660650"/>
              <a:chExt cx="1048677" cy="1339855"/>
            </a:xfrm>
          </p:grpSpPr>
          <p:cxnSp>
            <p:nvCxnSpPr>
              <p:cNvPr id="108" name="Straight Connector 107"/>
              <p:cNvCxnSpPr/>
              <p:nvPr/>
            </p:nvCxnSpPr>
            <p:spPr>
              <a:xfrm>
                <a:off x="1187450" y="2660650"/>
                <a:ext cx="0" cy="133985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Isosceles Triangle 113"/>
              <p:cNvSpPr/>
              <p:nvPr/>
            </p:nvSpPr>
            <p:spPr>
              <a:xfrm rot="16200000">
                <a:off x="1043345" y="2807722"/>
                <a:ext cx="1339854" cy="1045711"/>
              </a:xfrm>
              <a:prstGeom prst="triangl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</p:grpSp>
        <p:grpSp>
          <p:nvGrpSpPr>
            <p:cNvPr id="98" name="Group 97"/>
            <p:cNvGrpSpPr/>
            <p:nvPr/>
          </p:nvGrpSpPr>
          <p:grpSpPr>
            <a:xfrm rot="5400000" flipH="1">
              <a:off x="6923589" y="2663649"/>
              <a:ext cx="124251" cy="158751"/>
              <a:chOff x="1187450" y="2660650"/>
              <a:chExt cx="1048677" cy="1339855"/>
            </a:xfrm>
          </p:grpSpPr>
          <p:cxnSp>
            <p:nvCxnSpPr>
              <p:cNvPr id="106" name="Straight Connector 105"/>
              <p:cNvCxnSpPr/>
              <p:nvPr/>
            </p:nvCxnSpPr>
            <p:spPr>
              <a:xfrm>
                <a:off x="1187450" y="2660650"/>
                <a:ext cx="0" cy="133985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7" name="Isosceles Triangle 106"/>
              <p:cNvSpPr/>
              <p:nvPr/>
            </p:nvSpPr>
            <p:spPr>
              <a:xfrm rot="16200000">
                <a:off x="1043345" y="2807722"/>
                <a:ext cx="1339854" cy="1045711"/>
              </a:xfrm>
              <a:prstGeom prst="triangl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</p:grpSp>
        <p:grpSp>
          <p:nvGrpSpPr>
            <p:cNvPr id="99" name="Group 98"/>
            <p:cNvGrpSpPr/>
            <p:nvPr/>
          </p:nvGrpSpPr>
          <p:grpSpPr>
            <a:xfrm rot="5400000" flipH="1">
              <a:off x="7994874" y="2671771"/>
              <a:ext cx="124251" cy="158751"/>
              <a:chOff x="1187450" y="2660650"/>
              <a:chExt cx="1048677" cy="1339855"/>
            </a:xfrm>
          </p:grpSpPr>
          <p:cxnSp>
            <p:nvCxnSpPr>
              <p:cNvPr id="104" name="Straight Connector 103"/>
              <p:cNvCxnSpPr/>
              <p:nvPr/>
            </p:nvCxnSpPr>
            <p:spPr>
              <a:xfrm>
                <a:off x="1187450" y="2660650"/>
                <a:ext cx="0" cy="133985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5" name="Isosceles Triangle 104"/>
              <p:cNvSpPr/>
              <p:nvPr/>
            </p:nvSpPr>
            <p:spPr>
              <a:xfrm rot="16200000">
                <a:off x="1043345" y="2807722"/>
                <a:ext cx="1339854" cy="1045711"/>
              </a:xfrm>
              <a:prstGeom prst="triangl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</p:grpSp>
        <p:grpSp>
          <p:nvGrpSpPr>
            <p:cNvPr id="100" name="Group 99"/>
            <p:cNvGrpSpPr/>
            <p:nvPr/>
          </p:nvGrpSpPr>
          <p:grpSpPr>
            <a:xfrm rot="5400000" flipH="1">
              <a:off x="7995528" y="3165288"/>
              <a:ext cx="124251" cy="158751"/>
              <a:chOff x="1187450" y="2660650"/>
              <a:chExt cx="1048677" cy="1339855"/>
            </a:xfrm>
          </p:grpSpPr>
          <p:cxnSp>
            <p:nvCxnSpPr>
              <p:cNvPr id="102" name="Straight Connector 101"/>
              <p:cNvCxnSpPr/>
              <p:nvPr/>
            </p:nvCxnSpPr>
            <p:spPr>
              <a:xfrm>
                <a:off x="1187450" y="2660650"/>
                <a:ext cx="0" cy="133985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3" name="Isosceles Triangle 102"/>
              <p:cNvSpPr/>
              <p:nvPr/>
            </p:nvSpPr>
            <p:spPr>
              <a:xfrm rot="16200000">
                <a:off x="1043345" y="2807722"/>
                <a:ext cx="1339854" cy="1045711"/>
              </a:xfrm>
              <a:prstGeom prst="triangl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</p:grpSp>
      </p:grpSp>
      <p:grpSp>
        <p:nvGrpSpPr>
          <p:cNvPr id="183" name="Group 182"/>
          <p:cNvGrpSpPr/>
          <p:nvPr/>
        </p:nvGrpSpPr>
        <p:grpSpPr>
          <a:xfrm>
            <a:off x="4937649" y="2426435"/>
            <a:ext cx="3898146" cy="1780261"/>
            <a:chOff x="2605073" y="4000765"/>
            <a:chExt cx="5725940" cy="2512130"/>
          </a:xfrm>
        </p:grpSpPr>
        <p:grpSp>
          <p:nvGrpSpPr>
            <p:cNvPr id="238" name="Group 237"/>
            <p:cNvGrpSpPr/>
            <p:nvPr/>
          </p:nvGrpSpPr>
          <p:grpSpPr>
            <a:xfrm>
              <a:off x="2605073" y="4000765"/>
              <a:ext cx="5725940" cy="2268820"/>
              <a:chOff x="2570488" y="4075043"/>
              <a:chExt cx="5725940" cy="2268820"/>
            </a:xfrm>
          </p:grpSpPr>
          <p:grpSp>
            <p:nvGrpSpPr>
              <p:cNvPr id="239" name="Group 238"/>
              <p:cNvGrpSpPr/>
              <p:nvPr/>
            </p:nvGrpSpPr>
            <p:grpSpPr>
              <a:xfrm>
                <a:off x="2570488" y="4075043"/>
                <a:ext cx="5718149" cy="2268820"/>
                <a:chOff x="4869542" y="2710046"/>
                <a:chExt cx="3848467" cy="1837941"/>
              </a:xfrm>
            </p:grpSpPr>
            <p:sp>
              <p:nvSpPr>
                <p:cNvPr id="241" name="Rectangle 240"/>
                <p:cNvSpPr/>
                <p:nvPr/>
              </p:nvSpPr>
              <p:spPr>
                <a:xfrm>
                  <a:off x="5870278" y="3551686"/>
                  <a:ext cx="1893548" cy="427496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1100"/>
                </a:p>
              </p:txBody>
            </p:sp>
            <p:sp>
              <p:nvSpPr>
                <p:cNvPr id="242" name="Rounded Rectangle 241"/>
                <p:cNvSpPr/>
                <p:nvPr/>
              </p:nvSpPr>
              <p:spPr>
                <a:xfrm>
                  <a:off x="5268480" y="2710046"/>
                  <a:ext cx="1023670" cy="750738"/>
                </a:xfrm>
                <a:prstGeom prst="roundRect">
                  <a:avLst>
                    <a:gd name="adj" fmla="val 48832"/>
                  </a:avLst>
                </a:pr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900" dirty="0"/>
                    <a:t>LH2/GH2</a:t>
                  </a:r>
                </a:p>
              </p:txBody>
            </p:sp>
            <p:sp>
              <p:nvSpPr>
                <p:cNvPr id="243" name="Rectangle 242"/>
                <p:cNvSpPr/>
                <p:nvPr/>
              </p:nvSpPr>
              <p:spPr>
                <a:xfrm>
                  <a:off x="4869542" y="4296315"/>
                  <a:ext cx="594360" cy="251672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600"/>
                    <a:t>Generator</a:t>
                  </a:r>
                </a:p>
              </p:txBody>
            </p:sp>
            <p:sp>
              <p:nvSpPr>
                <p:cNvPr id="244" name="Rectangle 243"/>
                <p:cNvSpPr/>
                <p:nvPr/>
              </p:nvSpPr>
              <p:spPr>
                <a:xfrm>
                  <a:off x="5637477" y="4296315"/>
                  <a:ext cx="594360" cy="251672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600"/>
                    <a:t>HTS cable</a:t>
                  </a:r>
                  <a:endParaRPr lang="en-US" sz="3600"/>
                </a:p>
              </p:txBody>
            </p:sp>
            <p:sp>
              <p:nvSpPr>
                <p:cNvPr id="245" name="Rectangle 244"/>
                <p:cNvSpPr/>
                <p:nvPr/>
              </p:nvSpPr>
              <p:spPr>
                <a:xfrm>
                  <a:off x="6405412" y="4295785"/>
                  <a:ext cx="594360" cy="251672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600"/>
                    <a:t>Motor</a:t>
                  </a:r>
                  <a:endParaRPr lang="en-US" sz="7200"/>
                </a:p>
              </p:txBody>
            </p:sp>
            <p:sp>
              <p:nvSpPr>
                <p:cNvPr id="246" name="Rectangle 245"/>
                <p:cNvSpPr/>
                <p:nvPr/>
              </p:nvSpPr>
              <p:spPr>
                <a:xfrm>
                  <a:off x="7169466" y="4295785"/>
                  <a:ext cx="594360" cy="251672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600"/>
                    <a:t>Power Electronics</a:t>
                  </a:r>
                  <a:endParaRPr lang="en-US" sz="7200"/>
                </a:p>
              </p:txBody>
            </p:sp>
            <p:sp>
              <p:nvSpPr>
                <p:cNvPr id="247" name="Rectangle 246"/>
                <p:cNvSpPr/>
                <p:nvPr/>
              </p:nvSpPr>
              <p:spPr>
                <a:xfrm>
                  <a:off x="7941282" y="4290494"/>
                  <a:ext cx="594360" cy="251672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600"/>
                    <a:t>Fuel Cell</a:t>
                  </a:r>
                  <a:endParaRPr lang="en-US" sz="8000"/>
                </a:p>
              </p:txBody>
            </p:sp>
            <p:cxnSp>
              <p:nvCxnSpPr>
                <p:cNvPr id="248" name="Straight Connector 9"/>
                <p:cNvCxnSpPr/>
                <p:nvPr/>
              </p:nvCxnSpPr>
              <p:spPr>
                <a:xfrm>
                  <a:off x="5455475" y="3369881"/>
                  <a:ext cx="1115794" cy="395553"/>
                </a:xfrm>
                <a:prstGeom prst="bentConnector3">
                  <a:avLst>
                    <a:gd name="adj1" fmla="val -37499"/>
                  </a:avLst>
                </a:prstGeom>
                <a:ln w="635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9" name="Straight Connector 9"/>
                <p:cNvCxnSpPr/>
                <p:nvPr/>
              </p:nvCxnSpPr>
              <p:spPr>
                <a:xfrm flipV="1">
                  <a:off x="6464346" y="3759161"/>
                  <a:ext cx="2253663" cy="6994"/>
                </a:xfrm>
                <a:prstGeom prst="straightConnector1">
                  <a:avLst/>
                </a:prstGeom>
                <a:ln w="635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0" name="Straight Connector 9"/>
                <p:cNvCxnSpPr>
                  <a:endCxn id="247" idx="3"/>
                </p:cNvCxnSpPr>
                <p:nvPr/>
              </p:nvCxnSpPr>
              <p:spPr>
                <a:xfrm rot="5400000">
                  <a:off x="8281171" y="3992165"/>
                  <a:ext cx="678636" cy="169694"/>
                </a:xfrm>
                <a:prstGeom prst="bentConnector2">
                  <a:avLst/>
                </a:prstGeom>
                <a:ln w="635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1" name="Straight Connector 9"/>
                <p:cNvCxnSpPr/>
                <p:nvPr/>
              </p:nvCxnSpPr>
              <p:spPr>
                <a:xfrm flipH="1">
                  <a:off x="4907007" y="4266136"/>
                  <a:ext cx="517526" cy="0"/>
                </a:xfrm>
                <a:prstGeom prst="straightConnector1">
                  <a:avLst/>
                </a:prstGeom>
                <a:ln w="635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2" name="Straight Connector 9"/>
                <p:cNvCxnSpPr/>
                <p:nvPr/>
              </p:nvCxnSpPr>
              <p:spPr>
                <a:xfrm flipH="1">
                  <a:off x="5670815" y="4269485"/>
                  <a:ext cx="517526" cy="0"/>
                </a:xfrm>
                <a:prstGeom prst="straightConnector1">
                  <a:avLst/>
                </a:prstGeom>
                <a:ln w="635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3" name="Straight Connector 9"/>
                <p:cNvCxnSpPr/>
                <p:nvPr/>
              </p:nvCxnSpPr>
              <p:spPr>
                <a:xfrm flipH="1">
                  <a:off x="6440116" y="4264722"/>
                  <a:ext cx="517526" cy="0"/>
                </a:xfrm>
                <a:prstGeom prst="straightConnector1">
                  <a:avLst/>
                </a:prstGeom>
                <a:ln w="635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4" name="Straight Connector 9"/>
                <p:cNvCxnSpPr/>
                <p:nvPr/>
              </p:nvCxnSpPr>
              <p:spPr>
                <a:xfrm flipH="1">
                  <a:off x="7210565" y="4158561"/>
                  <a:ext cx="517526" cy="0"/>
                </a:xfrm>
                <a:prstGeom prst="straightConnector1">
                  <a:avLst/>
                </a:prstGeom>
                <a:ln w="635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5" name="Straight Connector 9"/>
                <p:cNvCxnSpPr/>
                <p:nvPr/>
              </p:nvCxnSpPr>
              <p:spPr>
                <a:xfrm flipH="1">
                  <a:off x="7991200" y="4160989"/>
                  <a:ext cx="517526" cy="0"/>
                </a:xfrm>
                <a:prstGeom prst="straightConnector1">
                  <a:avLst/>
                </a:prstGeom>
                <a:ln w="635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6" name="Straight Connector 9"/>
                <p:cNvCxnSpPr/>
                <p:nvPr/>
              </p:nvCxnSpPr>
              <p:spPr>
                <a:xfrm rot="10800000" flipV="1">
                  <a:off x="5158762" y="3933582"/>
                  <a:ext cx="854610" cy="304602"/>
                </a:xfrm>
                <a:prstGeom prst="bentConnector3">
                  <a:avLst>
                    <a:gd name="adj1" fmla="val 98483"/>
                  </a:avLst>
                </a:prstGeom>
                <a:ln w="34925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7" name="Straight Connector 9"/>
                <p:cNvCxnSpPr/>
                <p:nvPr/>
              </p:nvCxnSpPr>
              <p:spPr>
                <a:xfrm rot="5400000">
                  <a:off x="5902800" y="3935684"/>
                  <a:ext cx="354329" cy="303746"/>
                </a:xfrm>
                <a:prstGeom prst="bentConnector3">
                  <a:avLst>
                    <a:gd name="adj1" fmla="val 50000"/>
                  </a:avLst>
                </a:prstGeom>
                <a:ln w="34925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8" name="Straight Connector 9"/>
                <p:cNvCxnSpPr/>
                <p:nvPr/>
              </p:nvCxnSpPr>
              <p:spPr>
                <a:xfrm>
                  <a:off x="6702592" y="3933582"/>
                  <a:ext cx="0" cy="310157"/>
                </a:xfrm>
                <a:prstGeom prst="straightConnector1">
                  <a:avLst/>
                </a:prstGeom>
                <a:ln w="34925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9" name="Straight Connector 9"/>
                <p:cNvCxnSpPr/>
                <p:nvPr/>
              </p:nvCxnSpPr>
              <p:spPr>
                <a:xfrm rot="16200000" flipH="1">
                  <a:off x="7243797" y="3955970"/>
                  <a:ext cx="217959" cy="192078"/>
                </a:xfrm>
                <a:prstGeom prst="bentConnector3">
                  <a:avLst>
                    <a:gd name="adj1" fmla="val 50000"/>
                  </a:avLst>
                </a:prstGeom>
                <a:ln w="34925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0" name="Straight Connector 9"/>
                <p:cNvCxnSpPr/>
                <p:nvPr/>
              </p:nvCxnSpPr>
              <p:spPr>
                <a:xfrm>
                  <a:off x="7728091" y="3933582"/>
                  <a:ext cx="544442" cy="201423"/>
                </a:xfrm>
                <a:prstGeom prst="bentConnector3">
                  <a:avLst>
                    <a:gd name="adj1" fmla="val 97687"/>
                  </a:avLst>
                </a:prstGeom>
                <a:ln w="34925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1" name="Straight Connector 9"/>
                <p:cNvCxnSpPr/>
                <p:nvPr/>
              </p:nvCxnSpPr>
              <p:spPr>
                <a:xfrm>
                  <a:off x="5413705" y="4266709"/>
                  <a:ext cx="257109" cy="0"/>
                </a:xfrm>
                <a:prstGeom prst="straightConnector1">
                  <a:avLst/>
                </a:prstGeom>
                <a:ln w="34925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2" name="Straight Connector 9"/>
                <p:cNvCxnSpPr/>
                <p:nvPr/>
              </p:nvCxnSpPr>
              <p:spPr>
                <a:xfrm flipH="1">
                  <a:off x="6175363" y="4269486"/>
                  <a:ext cx="264299" cy="0"/>
                </a:xfrm>
                <a:prstGeom prst="straightConnector1">
                  <a:avLst/>
                </a:prstGeom>
                <a:ln w="34925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3" name="Straight Connector 9"/>
                <p:cNvCxnSpPr/>
                <p:nvPr/>
              </p:nvCxnSpPr>
              <p:spPr>
                <a:xfrm rot="10800000" flipV="1">
                  <a:off x="6957643" y="4152753"/>
                  <a:ext cx="252923" cy="114429"/>
                </a:xfrm>
                <a:prstGeom prst="bentConnector3">
                  <a:avLst>
                    <a:gd name="adj1" fmla="val 22964"/>
                  </a:avLst>
                </a:prstGeom>
                <a:ln w="34925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4" name="Straight Connector 9"/>
                <p:cNvCxnSpPr/>
                <p:nvPr/>
              </p:nvCxnSpPr>
              <p:spPr>
                <a:xfrm flipH="1">
                  <a:off x="7728090" y="4163918"/>
                  <a:ext cx="263110" cy="0"/>
                </a:xfrm>
                <a:prstGeom prst="straightConnector1">
                  <a:avLst/>
                </a:prstGeom>
                <a:ln w="34925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5" name="Rectangle 264"/>
                <p:cNvSpPr/>
                <p:nvPr/>
              </p:nvSpPr>
              <p:spPr>
                <a:xfrm>
                  <a:off x="7182860" y="4188549"/>
                  <a:ext cx="558529" cy="99272"/>
                </a:xfrm>
                <a:prstGeom prst="rect">
                  <a:avLst/>
                </a:prstGeom>
                <a:solidFill>
                  <a:srgbClr val="92D050"/>
                </a:solidFill>
                <a:ln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600"/>
                    <a:t>Air</a:t>
                  </a:r>
                  <a:endParaRPr lang="en-US" sz="7200"/>
                </a:p>
              </p:txBody>
            </p:sp>
            <p:sp>
              <p:nvSpPr>
                <p:cNvPr id="266" name="Rectangle 265"/>
                <p:cNvSpPr/>
                <p:nvPr/>
              </p:nvSpPr>
              <p:spPr>
                <a:xfrm>
                  <a:off x="7959197" y="4188549"/>
                  <a:ext cx="558529" cy="99272"/>
                </a:xfrm>
                <a:prstGeom prst="rect">
                  <a:avLst/>
                </a:prstGeom>
                <a:solidFill>
                  <a:srgbClr val="0070C0"/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600"/>
                    <a:t>Water</a:t>
                  </a:r>
                  <a:endParaRPr lang="en-US" sz="7200"/>
                </a:p>
              </p:txBody>
            </p:sp>
            <p:sp>
              <p:nvSpPr>
                <p:cNvPr id="267" name="TextBox 191">
                  <a:extLst>
                    <a:ext uri="{FF2B5EF4-FFF2-40B4-BE49-F238E27FC236}">
                      <a16:creationId xmlns:a16="http://schemas.microsoft.com/office/drawing/2014/main" id="{85D03E79-13D3-4A70-A233-1B73DE73671D}"/>
                    </a:ext>
                  </a:extLst>
                </p:cNvPr>
                <p:cNvSpPr txBox="1"/>
                <p:nvPr/>
              </p:nvSpPr>
              <p:spPr>
                <a:xfrm>
                  <a:off x="6430374" y="3537645"/>
                  <a:ext cx="780769" cy="26386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900" dirty="0"/>
                    <a:t>Graded HX</a:t>
                  </a:r>
                </a:p>
              </p:txBody>
            </p:sp>
            <p:sp>
              <p:nvSpPr>
                <p:cNvPr id="268" name="TextBox 197"/>
                <p:cNvSpPr txBox="1"/>
                <p:nvPr/>
              </p:nvSpPr>
              <p:spPr>
                <a:xfrm>
                  <a:off x="6569374" y="3777796"/>
                  <a:ext cx="385313" cy="21109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lvl="1"/>
                  <a:r>
                    <a:rPr lang="en-US" sz="600" dirty="0" err="1"/>
                    <a:t>GHe</a:t>
                  </a:r>
                  <a:endParaRPr lang="en-US" sz="600" dirty="0"/>
                </a:p>
              </p:txBody>
            </p:sp>
          </p:grpSp>
          <p:cxnSp>
            <p:nvCxnSpPr>
              <p:cNvPr id="240" name="Elbow Connector 239"/>
              <p:cNvCxnSpPr>
                <a:endCxn id="243" idx="2"/>
              </p:cNvCxnSpPr>
              <p:nvPr/>
            </p:nvCxnSpPr>
            <p:spPr>
              <a:xfrm rot="10800000" flipV="1">
                <a:off x="3012047" y="6181339"/>
                <a:ext cx="5284381" cy="162522"/>
              </a:xfrm>
              <a:prstGeom prst="bentConnector4">
                <a:avLst>
                  <a:gd name="adj1" fmla="val 464"/>
                  <a:gd name="adj2" fmla="val 188823"/>
                </a:avLst>
              </a:prstGeom>
              <a:ln w="635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5" name="Group 184"/>
            <p:cNvGrpSpPr/>
            <p:nvPr/>
          </p:nvGrpSpPr>
          <p:grpSpPr>
            <a:xfrm>
              <a:off x="5416982" y="6340873"/>
              <a:ext cx="123901" cy="172022"/>
              <a:chOff x="2748538" y="2988478"/>
              <a:chExt cx="1045721" cy="1451870"/>
            </a:xfrm>
          </p:grpSpPr>
          <p:cxnSp>
            <p:nvCxnSpPr>
              <p:cNvPr id="234" name="Straight Connector 233"/>
              <p:cNvCxnSpPr/>
              <p:nvPr/>
            </p:nvCxnSpPr>
            <p:spPr>
              <a:xfrm>
                <a:off x="2808717" y="2988478"/>
                <a:ext cx="0" cy="133984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5" name="Isosceles Triangle 234"/>
              <p:cNvSpPr/>
              <p:nvPr/>
            </p:nvSpPr>
            <p:spPr>
              <a:xfrm rot="16200000">
                <a:off x="2601471" y="3247560"/>
                <a:ext cx="1339855" cy="1045721"/>
              </a:xfrm>
              <a:prstGeom prst="triangl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</p:grpSp>
        <p:grpSp>
          <p:nvGrpSpPr>
            <p:cNvPr id="186" name="Group 185"/>
            <p:cNvGrpSpPr/>
            <p:nvPr/>
          </p:nvGrpSpPr>
          <p:grpSpPr>
            <a:xfrm flipH="1">
              <a:off x="7196177" y="5440231"/>
              <a:ext cx="124251" cy="158751"/>
              <a:chOff x="1187450" y="2660650"/>
              <a:chExt cx="1048677" cy="1339855"/>
            </a:xfrm>
          </p:grpSpPr>
          <p:cxnSp>
            <p:nvCxnSpPr>
              <p:cNvPr id="232" name="Straight Connector 231"/>
              <p:cNvCxnSpPr/>
              <p:nvPr/>
            </p:nvCxnSpPr>
            <p:spPr>
              <a:xfrm>
                <a:off x="1187450" y="2660650"/>
                <a:ext cx="0" cy="133985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3" name="Isosceles Triangle 232"/>
              <p:cNvSpPr/>
              <p:nvPr/>
            </p:nvSpPr>
            <p:spPr>
              <a:xfrm rot="16200000">
                <a:off x="1043345" y="2807722"/>
                <a:ext cx="1339854" cy="1045711"/>
              </a:xfrm>
              <a:prstGeom prst="triangl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</p:grpSp>
        <p:grpSp>
          <p:nvGrpSpPr>
            <p:cNvPr id="188" name="Group 187"/>
            <p:cNvGrpSpPr/>
            <p:nvPr/>
          </p:nvGrpSpPr>
          <p:grpSpPr>
            <a:xfrm flipH="1">
              <a:off x="3539718" y="5852778"/>
              <a:ext cx="124251" cy="158751"/>
              <a:chOff x="1187450" y="2660650"/>
              <a:chExt cx="1048677" cy="1339855"/>
            </a:xfrm>
          </p:grpSpPr>
          <p:cxnSp>
            <p:nvCxnSpPr>
              <p:cNvPr id="228" name="Straight Connector 227"/>
              <p:cNvCxnSpPr/>
              <p:nvPr/>
            </p:nvCxnSpPr>
            <p:spPr>
              <a:xfrm>
                <a:off x="1187450" y="2660650"/>
                <a:ext cx="0" cy="133985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9" name="Isosceles Triangle 228"/>
              <p:cNvSpPr/>
              <p:nvPr/>
            </p:nvSpPr>
            <p:spPr>
              <a:xfrm rot="16200000">
                <a:off x="1043345" y="2807722"/>
                <a:ext cx="1339854" cy="1045711"/>
              </a:xfrm>
              <a:prstGeom prst="triangl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</p:grpSp>
        <p:grpSp>
          <p:nvGrpSpPr>
            <p:cNvPr id="189" name="Group 188"/>
            <p:cNvGrpSpPr/>
            <p:nvPr/>
          </p:nvGrpSpPr>
          <p:grpSpPr>
            <a:xfrm flipH="1">
              <a:off x="4705754" y="5852777"/>
              <a:ext cx="124251" cy="158751"/>
              <a:chOff x="1187450" y="2660650"/>
              <a:chExt cx="1048677" cy="1339855"/>
            </a:xfrm>
          </p:grpSpPr>
          <p:cxnSp>
            <p:nvCxnSpPr>
              <p:cNvPr id="226" name="Straight Connector 225"/>
              <p:cNvCxnSpPr/>
              <p:nvPr/>
            </p:nvCxnSpPr>
            <p:spPr>
              <a:xfrm>
                <a:off x="1187450" y="2660650"/>
                <a:ext cx="0" cy="133985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7" name="Isosceles Triangle 226"/>
              <p:cNvSpPr/>
              <p:nvPr/>
            </p:nvSpPr>
            <p:spPr>
              <a:xfrm rot="16200000">
                <a:off x="1043345" y="2807722"/>
                <a:ext cx="1339854" cy="1045711"/>
              </a:xfrm>
              <a:prstGeom prst="triangl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</p:grpSp>
        <p:grpSp>
          <p:nvGrpSpPr>
            <p:cNvPr id="190" name="Group 189"/>
            <p:cNvGrpSpPr/>
            <p:nvPr/>
          </p:nvGrpSpPr>
          <p:grpSpPr>
            <a:xfrm flipH="1">
              <a:off x="6985716" y="5712483"/>
              <a:ext cx="124251" cy="158751"/>
              <a:chOff x="1187450" y="2660650"/>
              <a:chExt cx="1048677" cy="1339855"/>
            </a:xfrm>
          </p:grpSpPr>
          <p:cxnSp>
            <p:nvCxnSpPr>
              <p:cNvPr id="224" name="Straight Connector 223"/>
              <p:cNvCxnSpPr/>
              <p:nvPr/>
            </p:nvCxnSpPr>
            <p:spPr>
              <a:xfrm>
                <a:off x="1187450" y="2660650"/>
                <a:ext cx="0" cy="133985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5" name="Isosceles Triangle 224"/>
              <p:cNvSpPr/>
              <p:nvPr/>
            </p:nvSpPr>
            <p:spPr>
              <a:xfrm rot="16200000">
                <a:off x="1043345" y="2807722"/>
                <a:ext cx="1339854" cy="1045711"/>
              </a:xfrm>
              <a:prstGeom prst="triangl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</p:grpSp>
        <p:grpSp>
          <p:nvGrpSpPr>
            <p:cNvPr id="193" name="Group 192"/>
            <p:cNvGrpSpPr/>
            <p:nvPr/>
          </p:nvGrpSpPr>
          <p:grpSpPr>
            <a:xfrm flipH="1">
              <a:off x="5834164" y="5840535"/>
              <a:ext cx="124251" cy="158751"/>
              <a:chOff x="1187450" y="2660650"/>
              <a:chExt cx="1048677" cy="1339855"/>
            </a:xfrm>
          </p:grpSpPr>
          <p:cxnSp>
            <p:nvCxnSpPr>
              <p:cNvPr id="222" name="Straight Connector 221"/>
              <p:cNvCxnSpPr/>
              <p:nvPr/>
            </p:nvCxnSpPr>
            <p:spPr>
              <a:xfrm>
                <a:off x="1187450" y="2660650"/>
                <a:ext cx="0" cy="133985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3" name="Isosceles Triangle 222"/>
              <p:cNvSpPr/>
              <p:nvPr/>
            </p:nvSpPr>
            <p:spPr>
              <a:xfrm rot="16200000">
                <a:off x="1043345" y="2807722"/>
                <a:ext cx="1339854" cy="1045711"/>
              </a:xfrm>
              <a:prstGeom prst="triangl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</p:grpSp>
        <p:grpSp>
          <p:nvGrpSpPr>
            <p:cNvPr id="194" name="Group 193"/>
            <p:cNvGrpSpPr/>
            <p:nvPr/>
          </p:nvGrpSpPr>
          <p:grpSpPr>
            <a:xfrm rot="5400000" flipH="1">
              <a:off x="2999747" y="5618213"/>
              <a:ext cx="124251" cy="158751"/>
              <a:chOff x="1187450" y="2660650"/>
              <a:chExt cx="1048677" cy="1339855"/>
            </a:xfrm>
          </p:grpSpPr>
          <p:cxnSp>
            <p:nvCxnSpPr>
              <p:cNvPr id="220" name="Straight Connector 219"/>
              <p:cNvCxnSpPr/>
              <p:nvPr/>
            </p:nvCxnSpPr>
            <p:spPr>
              <a:xfrm>
                <a:off x="1187450" y="2660650"/>
                <a:ext cx="0" cy="133985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1" name="Isosceles Triangle 220"/>
              <p:cNvSpPr/>
              <p:nvPr/>
            </p:nvSpPr>
            <p:spPr>
              <a:xfrm rot="16200000">
                <a:off x="1043345" y="2807722"/>
                <a:ext cx="1339854" cy="1045711"/>
              </a:xfrm>
              <a:prstGeom prst="triangl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</p:grpSp>
        <p:grpSp>
          <p:nvGrpSpPr>
            <p:cNvPr id="199" name="Group 198"/>
            <p:cNvGrpSpPr/>
            <p:nvPr/>
          </p:nvGrpSpPr>
          <p:grpSpPr>
            <a:xfrm rot="5400000" flipH="1">
              <a:off x="5267727" y="5671750"/>
              <a:ext cx="124251" cy="158751"/>
              <a:chOff x="1187450" y="2660650"/>
              <a:chExt cx="1048677" cy="1339855"/>
            </a:xfrm>
          </p:grpSpPr>
          <p:cxnSp>
            <p:nvCxnSpPr>
              <p:cNvPr id="218" name="Straight Connector 217"/>
              <p:cNvCxnSpPr/>
              <p:nvPr/>
            </p:nvCxnSpPr>
            <p:spPr>
              <a:xfrm>
                <a:off x="1187450" y="2660650"/>
                <a:ext cx="0" cy="133985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9" name="Isosceles Triangle 218"/>
              <p:cNvSpPr/>
              <p:nvPr/>
            </p:nvSpPr>
            <p:spPr>
              <a:xfrm rot="16200000">
                <a:off x="1043345" y="2807722"/>
                <a:ext cx="1339854" cy="1045711"/>
              </a:xfrm>
              <a:prstGeom prst="triangl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</p:grpSp>
        <p:grpSp>
          <p:nvGrpSpPr>
            <p:cNvPr id="203" name="Group 202"/>
            <p:cNvGrpSpPr/>
            <p:nvPr/>
          </p:nvGrpSpPr>
          <p:grpSpPr>
            <a:xfrm>
              <a:off x="4300966" y="5612431"/>
              <a:ext cx="124251" cy="158750"/>
              <a:chOff x="1187450" y="2660650"/>
              <a:chExt cx="1048678" cy="1339850"/>
            </a:xfrm>
          </p:grpSpPr>
          <p:cxnSp>
            <p:nvCxnSpPr>
              <p:cNvPr id="216" name="Straight Connector 215"/>
              <p:cNvCxnSpPr/>
              <p:nvPr/>
            </p:nvCxnSpPr>
            <p:spPr>
              <a:xfrm>
                <a:off x="1187450" y="2660650"/>
                <a:ext cx="0" cy="133985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7" name="Isosceles Triangle 216"/>
              <p:cNvSpPr/>
              <p:nvPr/>
            </p:nvSpPr>
            <p:spPr>
              <a:xfrm rot="-5400000">
                <a:off x="1043349" y="2807720"/>
                <a:ext cx="1339849" cy="1045709"/>
              </a:xfrm>
              <a:prstGeom prst="triangl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</p:grpSp>
        <p:grpSp>
          <p:nvGrpSpPr>
            <p:cNvPr id="204" name="Group 203"/>
            <p:cNvGrpSpPr/>
            <p:nvPr/>
          </p:nvGrpSpPr>
          <p:grpSpPr>
            <a:xfrm flipH="1">
              <a:off x="6225947" y="5580355"/>
              <a:ext cx="124251" cy="158751"/>
              <a:chOff x="1187450" y="2660650"/>
              <a:chExt cx="1048677" cy="1339855"/>
            </a:xfrm>
          </p:grpSpPr>
          <p:cxnSp>
            <p:nvCxnSpPr>
              <p:cNvPr id="214" name="Straight Connector 213"/>
              <p:cNvCxnSpPr/>
              <p:nvPr/>
            </p:nvCxnSpPr>
            <p:spPr>
              <a:xfrm>
                <a:off x="1187450" y="2660650"/>
                <a:ext cx="0" cy="133985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5" name="Isosceles Triangle 214"/>
              <p:cNvSpPr/>
              <p:nvPr/>
            </p:nvSpPr>
            <p:spPr>
              <a:xfrm rot="16200000">
                <a:off x="1043345" y="2807722"/>
                <a:ext cx="1339854" cy="1045711"/>
              </a:xfrm>
              <a:prstGeom prst="triangl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</p:grpSp>
        <p:grpSp>
          <p:nvGrpSpPr>
            <p:cNvPr id="205" name="Group 204"/>
            <p:cNvGrpSpPr/>
            <p:nvPr/>
          </p:nvGrpSpPr>
          <p:grpSpPr>
            <a:xfrm flipH="1">
              <a:off x="3016997" y="5218268"/>
              <a:ext cx="124251" cy="158751"/>
              <a:chOff x="1187450" y="2660650"/>
              <a:chExt cx="1048677" cy="1339855"/>
            </a:xfrm>
          </p:grpSpPr>
          <p:cxnSp>
            <p:nvCxnSpPr>
              <p:cNvPr id="212" name="Straight Connector 211"/>
              <p:cNvCxnSpPr/>
              <p:nvPr/>
            </p:nvCxnSpPr>
            <p:spPr>
              <a:xfrm>
                <a:off x="1187450" y="2660650"/>
                <a:ext cx="0" cy="133985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3" name="Isosceles Triangle 212"/>
              <p:cNvSpPr/>
              <p:nvPr/>
            </p:nvSpPr>
            <p:spPr>
              <a:xfrm rot="16200000">
                <a:off x="1043345" y="2807722"/>
                <a:ext cx="1339854" cy="1045711"/>
              </a:xfrm>
              <a:prstGeom prst="triangl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</p:grpSp>
        <p:grpSp>
          <p:nvGrpSpPr>
            <p:cNvPr id="207" name="Group 206"/>
            <p:cNvGrpSpPr/>
            <p:nvPr/>
          </p:nvGrpSpPr>
          <p:grpSpPr>
            <a:xfrm flipH="1">
              <a:off x="8120910" y="6026560"/>
              <a:ext cx="129337" cy="158751"/>
              <a:chOff x="-2336010" y="9501072"/>
              <a:chExt cx="1091602" cy="1339861"/>
            </a:xfrm>
          </p:grpSpPr>
          <p:cxnSp>
            <p:nvCxnSpPr>
              <p:cNvPr id="208" name="Straight Connector 207"/>
              <p:cNvCxnSpPr/>
              <p:nvPr/>
            </p:nvCxnSpPr>
            <p:spPr>
              <a:xfrm>
                <a:off x="-1244408" y="9501072"/>
                <a:ext cx="0" cy="13398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9" name="Isosceles Triangle 208"/>
              <p:cNvSpPr/>
              <p:nvPr/>
            </p:nvSpPr>
            <p:spPr>
              <a:xfrm rot="5400000" flipH="1">
                <a:off x="-2483081" y="9648143"/>
                <a:ext cx="1339861" cy="1045719"/>
              </a:xfrm>
              <a:prstGeom prst="triangl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30833E7-CA86-7082-3811-034A09FC650A}"/>
              </a:ext>
            </a:extLst>
          </p:cNvPr>
          <p:cNvSpPr txBox="1"/>
          <p:nvPr/>
        </p:nvSpPr>
        <p:spPr>
          <a:xfrm>
            <a:off x="393343" y="2174880"/>
            <a:ext cx="4343009" cy="212365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Thermal management for multiple temperature ranges is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Efficient use of cooling budget from cryogen is essential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Advantages of integrated cooling system using graded heat exchanger</a:t>
            </a:r>
          </a:p>
          <a:p>
            <a:pPr marL="742950" lvl="1" indent="-285750">
              <a:buSzPct val="90000"/>
              <a:buFont typeface="Courier New" panose="02070309020205020404" pitchFamily="49" charset="0"/>
              <a:buChar char="o"/>
            </a:pPr>
            <a:r>
              <a:rPr lang="en-US" sz="1200" dirty="0"/>
              <a:t>Minimize heat leaks in HXs</a:t>
            </a:r>
          </a:p>
          <a:p>
            <a:pPr marL="742950" lvl="1" indent="-285750">
              <a:buSzPct val="90000"/>
              <a:buFont typeface="Courier New" panose="02070309020205020404" pitchFamily="49" charset="0"/>
              <a:buChar char="o"/>
            </a:pPr>
            <a:r>
              <a:rPr lang="en-US" sz="1200" dirty="0"/>
              <a:t>Simpler plumbing for LH2</a:t>
            </a:r>
          </a:p>
          <a:p>
            <a:pPr marL="742950" lvl="1" indent="-285750">
              <a:buSzPct val="90000"/>
              <a:buFont typeface="Courier New" panose="02070309020205020404" pitchFamily="49" charset="0"/>
              <a:buChar char="o"/>
            </a:pPr>
            <a:r>
              <a:rPr lang="en-US" sz="1200" dirty="0"/>
              <a:t>Versatile cooling on each component by secondary</a:t>
            </a:r>
          </a:p>
          <a:p>
            <a:pPr marL="742950" lvl="1" indent="-285750">
              <a:buSzPct val="90000"/>
              <a:buFont typeface="Courier New" panose="02070309020205020404" pitchFamily="49" charset="0"/>
              <a:buChar char="o"/>
            </a:pPr>
            <a:r>
              <a:rPr lang="en-US" sz="1200" dirty="0"/>
              <a:t>Independent flow controls for resilient cooling</a:t>
            </a:r>
          </a:p>
        </p:txBody>
      </p:sp>
    </p:spTree>
    <p:extLst>
      <p:ext uri="{BB962C8B-B14F-4D97-AF65-F5344CB8AC3E}">
        <p14:creationId xmlns:p14="http://schemas.microsoft.com/office/powerpoint/2010/main" val="2063600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8E2A10-E207-476D-9750-0E65B220091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515350" y="4767263"/>
            <a:ext cx="438860" cy="274637"/>
          </a:xfrm>
        </p:spPr>
        <p:txBody>
          <a:bodyPr/>
          <a:lstStyle/>
          <a:p>
            <a:fld id="{8CD6D12E-0F70-4A7B-826F-76923FA92750}" type="slidenum">
              <a:rPr lang="en-US" smtClean="0"/>
              <a:t>7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9C91199-31DB-44C8-99DF-E1E14F638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810" y="320514"/>
            <a:ext cx="5148000" cy="392286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rgbClr val="002060"/>
                </a:solidFill>
              </a:rPr>
              <a:t>Cooling budget for given mission profile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BF4B6A9-5FA7-BFEF-479C-BCAAA059CD38}"/>
              </a:ext>
            </a:extLst>
          </p:cNvPr>
          <p:cNvSpPr txBox="1"/>
          <p:nvPr/>
        </p:nvSpPr>
        <p:spPr>
          <a:xfrm>
            <a:off x="5626608" y="4376379"/>
            <a:ext cx="28575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400" dirty="0"/>
              <a:t>Supplied H</a:t>
            </a:r>
            <a:r>
              <a:rPr lang="en-US" altLang="ko-KR" sz="1400" baseline="-25000" dirty="0"/>
              <a:t>2</a:t>
            </a:r>
            <a:r>
              <a:rPr lang="en-US" altLang="ko-KR" sz="1400" dirty="0"/>
              <a:t> and cooling capacity</a:t>
            </a:r>
            <a:endParaRPr lang="ko-KR" altLang="en-US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7C9E0F9-7DBA-D2BB-3914-A1D9BA4ACCA0}"/>
              </a:ext>
            </a:extLst>
          </p:cNvPr>
          <p:cNvSpPr txBox="1"/>
          <p:nvPr/>
        </p:nvSpPr>
        <p:spPr>
          <a:xfrm>
            <a:off x="940480" y="4376379"/>
            <a:ext cx="186219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400" dirty="0"/>
              <a:t>Mission profile of IZEA</a:t>
            </a:r>
            <a:endParaRPr lang="ko-KR" altLang="en-US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962DD25-2008-9638-BE1A-28EA2AB4F833}"/>
              </a:ext>
            </a:extLst>
          </p:cNvPr>
          <p:cNvSpPr txBox="1"/>
          <p:nvPr/>
        </p:nvSpPr>
        <p:spPr>
          <a:xfrm>
            <a:off x="197853" y="703582"/>
            <a:ext cx="3984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/>
              <a:t>Initial cooling completed before mission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/>
              <a:t>H</a:t>
            </a:r>
            <a:r>
              <a:rPr lang="en-US" altLang="ko-KR" sz="1400" baseline="-25000" dirty="0"/>
              <a:t>2</a:t>
            </a:r>
            <a:r>
              <a:rPr lang="en-US" altLang="ko-KR" sz="1400" dirty="0"/>
              <a:t> supplied to the fuel cell by mission profile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/>
              <a:t>Utilizing cooling capacity of H</a:t>
            </a:r>
            <a:r>
              <a:rPr lang="en-US" altLang="ko-KR" sz="1400" baseline="-25000" dirty="0"/>
              <a:t>2</a:t>
            </a:r>
            <a:r>
              <a:rPr lang="en-US" altLang="ko-KR" sz="1400" dirty="0"/>
              <a:t> to maintain operating temperatures for cryogenic devices</a:t>
            </a:r>
            <a:endParaRPr lang="en-US" sz="1200" dirty="0"/>
          </a:p>
        </p:txBody>
      </p:sp>
      <p:grpSp>
        <p:nvGrpSpPr>
          <p:cNvPr id="12" name="그룹 11">
            <a:extLst>
              <a:ext uri="{FF2B5EF4-FFF2-40B4-BE49-F238E27FC236}">
                <a16:creationId xmlns:a16="http://schemas.microsoft.com/office/drawing/2014/main" id="{95841A41-3417-415D-6E65-9A91492B5310}"/>
              </a:ext>
            </a:extLst>
          </p:cNvPr>
          <p:cNvGrpSpPr/>
          <p:nvPr/>
        </p:nvGrpSpPr>
        <p:grpSpPr>
          <a:xfrm>
            <a:off x="94536" y="1623837"/>
            <a:ext cx="3422857" cy="2940668"/>
            <a:chOff x="-9096" y="1623837"/>
            <a:chExt cx="3422857" cy="2940668"/>
          </a:xfrm>
        </p:grpSpPr>
        <p:cxnSp>
          <p:nvCxnSpPr>
            <p:cNvPr id="13" name="직선 연결선 12">
              <a:extLst>
                <a:ext uri="{FF2B5EF4-FFF2-40B4-BE49-F238E27FC236}">
                  <a16:creationId xmlns:a16="http://schemas.microsoft.com/office/drawing/2014/main" id="{9B99EA09-835D-CF79-B1D6-5C54D9D89E9D}"/>
                </a:ext>
              </a:extLst>
            </p:cNvPr>
            <p:cNvCxnSpPr>
              <a:cxnSpLocks/>
            </p:cNvCxnSpPr>
            <p:nvPr/>
          </p:nvCxnSpPr>
          <p:spPr>
            <a:xfrm>
              <a:off x="810016" y="1894874"/>
              <a:ext cx="0" cy="2212610"/>
            </a:xfrm>
            <a:prstGeom prst="line">
              <a:avLst/>
            </a:prstGeom>
            <a:ln w="12700"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그림 13" descr="텍스트, 도표, 라인, 스케치이(가) 표시된 사진&#10;&#10;AI가 생성한 콘텐츠는 부정확할 수 있습니다.">
              <a:extLst>
                <a:ext uri="{FF2B5EF4-FFF2-40B4-BE49-F238E27FC236}">
                  <a16:creationId xmlns:a16="http://schemas.microsoft.com/office/drawing/2014/main" id="{122022FF-CD9A-6060-DD7F-D8E9138FC3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7562" r="8394"/>
            <a:stretch/>
          </p:blipFill>
          <p:spPr>
            <a:xfrm>
              <a:off x="-9095" y="1684505"/>
              <a:ext cx="3422856" cy="2880000"/>
            </a:xfrm>
            <a:prstGeom prst="rect">
              <a:avLst/>
            </a:prstGeom>
          </p:spPr>
        </p:pic>
        <p:cxnSp>
          <p:nvCxnSpPr>
            <p:cNvPr id="15" name="직선 화살표 연결선 14">
              <a:extLst>
                <a:ext uri="{FF2B5EF4-FFF2-40B4-BE49-F238E27FC236}">
                  <a16:creationId xmlns:a16="http://schemas.microsoft.com/office/drawing/2014/main" id="{CD4CEB3E-A763-1C25-5595-7DE1C07EB289}"/>
                </a:ext>
              </a:extLst>
            </p:cNvPr>
            <p:cNvCxnSpPr>
              <a:cxnSpLocks/>
            </p:cNvCxnSpPr>
            <p:nvPr/>
          </p:nvCxnSpPr>
          <p:spPr>
            <a:xfrm>
              <a:off x="859345" y="1911682"/>
              <a:ext cx="232073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6F7D991-981F-44E4-BA49-758AD7EAB08A}"/>
                </a:ext>
              </a:extLst>
            </p:cNvPr>
            <p:cNvSpPr txBox="1"/>
            <p:nvPr/>
          </p:nvSpPr>
          <p:spPr>
            <a:xfrm>
              <a:off x="-9096" y="1623837"/>
              <a:ext cx="919660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ko-KR" sz="1000" dirty="0"/>
                <a:t>Initial cooling</a:t>
              </a:r>
              <a:endParaRPr lang="en-US" sz="1000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DAD15DF-1584-0F37-77D7-BA2A29D67F16}"/>
                </a:ext>
              </a:extLst>
            </p:cNvPr>
            <p:cNvSpPr txBox="1"/>
            <p:nvPr/>
          </p:nvSpPr>
          <p:spPr>
            <a:xfrm>
              <a:off x="1566253" y="1623837"/>
              <a:ext cx="684186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ko-KR" sz="1000" dirty="0"/>
                <a:t>Mission</a:t>
              </a:r>
              <a:endParaRPr lang="en-US" sz="1000" dirty="0"/>
            </a:p>
          </p:txBody>
        </p:sp>
        <p:cxnSp>
          <p:nvCxnSpPr>
            <p:cNvPr id="25" name="직선 화살표 연결선 24">
              <a:extLst>
                <a:ext uri="{FF2B5EF4-FFF2-40B4-BE49-F238E27FC236}">
                  <a16:creationId xmlns:a16="http://schemas.microsoft.com/office/drawing/2014/main" id="{33C227C0-2BF4-89FF-B146-96D154CE92D4}"/>
                </a:ext>
              </a:extLst>
            </p:cNvPr>
            <p:cNvCxnSpPr>
              <a:cxnSpLocks/>
            </p:cNvCxnSpPr>
            <p:nvPr/>
          </p:nvCxnSpPr>
          <p:spPr>
            <a:xfrm>
              <a:off x="396240" y="1919948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화살표: 오른쪽 18">
            <a:extLst>
              <a:ext uri="{FF2B5EF4-FFF2-40B4-BE49-F238E27FC236}">
                <a16:creationId xmlns:a16="http://schemas.microsoft.com/office/drawing/2014/main" id="{30A17DC4-FF1D-01DB-35A5-12DAE6D934BC}"/>
              </a:ext>
            </a:extLst>
          </p:cNvPr>
          <p:cNvSpPr/>
          <p:nvPr/>
        </p:nvSpPr>
        <p:spPr>
          <a:xfrm>
            <a:off x="3685403" y="2635001"/>
            <a:ext cx="703338" cy="42097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8BD9A66F-BFC0-18A3-716B-7E833F735B4E}"/>
              </a:ext>
            </a:extLst>
          </p:cNvPr>
          <p:cNvSpPr/>
          <p:nvPr/>
        </p:nvSpPr>
        <p:spPr>
          <a:xfrm>
            <a:off x="6299273" y="9817"/>
            <a:ext cx="2768859" cy="11643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4" name="그림 33" descr="텍스트, 도표, 라인, 평행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D636E281-B868-4F57-C4C6-1580CB73297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087" r="9444"/>
          <a:stretch/>
        </p:blipFill>
        <p:spPr>
          <a:xfrm>
            <a:off x="4688675" y="549038"/>
            <a:ext cx="4257472" cy="216000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EDF86DCD-2B7C-4256-0142-CB7B18BF845B}"/>
              </a:ext>
            </a:extLst>
          </p:cNvPr>
          <p:cNvGrpSpPr/>
          <p:nvPr/>
        </p:nvGrpSpPr>
        <p:grpSpPr>
          <a:xfrm>
            <a:off x="5230185" y="362213"/>
            <a:ext cx="3857960" cy="373649"/>
            <a:chOff x="5230185" y="362213"/>
            <a:chExt cx="3857960" cy="373649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4B3D49F1-4190-E84A-2838-9E6F9B021A4A}"/>
                </a:ext>
              </a:extLst>
            </p:cNvPr>
            <p:cNvGrpSpPr/>
            <p:nvPr/>
          </p:nvGrpSpPr>
          <p:grpSpPr>
            <a:xfrm>
              <a:off x="5230185" y="362213"/>
              <a:ext cx="2433814" cy="373649"/>
              <a:chOff x="5230185" y="362213"/>
              <a:chExt cx="2433814" cy="373649"/>
            </a:xfrm>
          </p:grpSpPr>
          <p:pic>
            <p:nvPicPr>
              <p:cNvPr id="8" name="그림 7">
                <a:extLst>
                  <a:ext uri="{FF2B5EF4-FFF2-40B4-BE49-F238E27FC236}">
                    <a16:creationId xmlns:a16="http://schemas.microsoft.com/office/drawing/2014/main" id="{6953F719-C95B-A713-6B46-B9E722E2E7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5874680" y="362213"/>
                <a:ext cx="1789319" cy="373649"/>
              </a:xfrm>
              <a:prstGeom prst="rect">
                <a:avLst/>
              </a:prstGeom>
              <a:solidFill>
                <a:schemeClr val="bg1"/>
              </a:solidFill>
            </p:spPr>
          </p:pic>
          <p:pic>
            <p:nvPicPr>
              <p:cNvPr id="9" name="그림 8">
                <a:extLst>
                  <a:ext uri="{FF2B5EF4-FFF2-40B4-BE49-F238E27FC236}">
                    <a16:creationId xmlns:a16="http://schemas.microsoft.com/office/drawing/2014/main" id="{83DAD362-89D7-476F-BC74-2A3BE12E7DD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5230185" y="414579"/>
                <a:ext cx="667622" cy="224969"/>
              </a:xfrm>
              <a:prstGeom prst="rect">
                <a:avLst/>
              </a:prstGeom>
              <a:solidFill>
                <a:schemeClr val="bg1"/>
              </a:solidFill>
            </p:spPr>
          </p:pic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D9F3E06-0F05-BC18-785C-34C0FD6589F3}"/>
                </a:ext>
              </a:extLst>
            </p:cNvPr>
            <p:cNvSpPr txBox="1"/>
            <p:nvPr/>
          </p:nvSpPr>
          <p:spPr>
            <a:xfrm>
              <a:off x="7739447" y="390246"/>
              <a:ext cx="134869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(Voltage : 1.23 V)</a:t>
              </a:r>
              <a:endParaRPr lang="ko-KR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39" name="그림 38" descr="텍스트, 도표, 스크린샷, 라인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AFC7E787-DDB6-C6F7-3A3C-D2BB09EDAA4C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361" r="9289"/>
          <a:stretch/>
        </p:blipFill>
        <p:spPr>
          <a:xfrm>
            <a:off x="4755260" y="2394334"/>
            <a:ext cx="4198949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1873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A338E3-C79B-127B-3BD6-A040890B05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7B2523-E855-ECD7-AC0E-01CE03369D7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515350" y="4767263"/>
            <a:ext cx="438860" cy="274637"/>
          </a:xfrm>
        </p:spPr>
        <p:txBody>
          <a:bodyPr/>
          <a:lstStyle/>
          <a:p>
            <a:fld id="{8CD6D12E-0F70-4A7B-826F-76923FA92750}" type="slidenum">
              <a:rPr lang="en-US" smtClean="0"/>
              <a:t>8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460EF9F-EBBC-6055-9870-17A0E7E70C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810" y="320514"/>
            <a:ext cx="5148000" cy="392286"/>
          </a:xfrm>
        </p:spPr>
        <p:txBody>
          <a:bodyPr>
            <a:normAutofit/>
          </a:bodyPr>
          <a:lstStyle/>
          <a:p>
            <a:r>
              <a:rPr lang="en-US" altLang="ko-KR" sz="2000" dirty="0">
                <a:solidFill>
                  <a:srgbClr val="002060"/>
                </a:solidFill>
              </a:rPr>
              <a:t>Scenario of Thermal Management System</a:t>
            </a:r>
            <a:endParaRPr lang="en-US" sz="2000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" name="표 16">
                <a:extLst>
                  <a:ext uri="{FF2B5EF4-FFF2-40B4-BE49-F238E27FC236}">
                    <a16:creationId xmlns:a16="http://schemas.microsoft.com/office/drawing/2014/main" id="{C916F0E5-D7F6-3B04-84FB-D6CA03D8BF8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40015271"/>
                  </p:ext>
                </p:extLst>
              </p:nvPr>
            </p:nvGraphicFramePr>
            <p:xfrm>
              <a:off x="3703318" y="1089659"/>
              <a:ext cx="5250890" cy="1863170"/>
            </p:xfrm>
            <a:graphic>
              <a:graphicData uri="http://schemas.openxmlformats.org/drawingml/2006/table">
                <a:tbl>
                  <a:tblPr firstRow="1" bandRow="1">
                    <a:tableStyleId>{7E9639D4-E3E2-4D34-9284-5A2195B3D0D7}</a:tableStyleId>
                  </a:tblPr>
                  <a:tblGrid>
                    <a:gridCol w="1956510">
                      <a:extLst>
                        <a:ext uri="{9D8B030D-6E8A-4147-A177-3AD203B41FA5}">
                          <a16:colId xmlns:a16="http://schemas.microsoft.com/office/drawing/2014/main" val="1595791501"/>
                        </a:ext>
                      </a:extLst>
                    </a:gridCol>
                    <a:gridCol w="887046">
                      <a:extLst>
                        <a:ext uri="{9D8B030D-6E8A-4147-A177-3AD203B41FA5}">
                          <a16:colId xmlns:a16="http://schemas.microsoft.com/office/drawing/2014/main" val="608150473"/>
                        </a:ext>
                      </a:extLst>
                    </a:gridCol>
                    <a:gridCol w="1643217">
                      <a:extLst>
                        <a:ext uri="{9D8B030D-6E8A-4147-A177-3AD203B41FA5}">
                          <a16:colId xmlns:a16="http://schemas.microsoft.com/office/drawing/2014/main" val="592116198"/>
                        </a:ext>
                      </a:extLst>
                    </a:gridCol>
                    <a:gridCol w="764117">
                      <a:extLst>
                        <a:ext uri="{9D8B030D-6E8A-4147-A177-3AD203B41FA5}">
                          <a16:colId xmlns:a16="http://schemas.microsoft.com/office/drawing/2014/main" val="178038957"/>
                        </a:ext>
                      </a:extLst>
                    </a:gridCol>
                  </a:tblGrid>
                  <a:tr h="262027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sz="1200" dirty="0"/>
                            <a:t>Parameter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Value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sz="1200" dirty="0"/>
                            <a:t>Parameter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Value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533649502"/>
                      </a:ext>
                    </a:extLst>
                  </a:tr>
                  <a:tr h="436712"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200" dirty="0"/>
                            <a:t>Max. output (MW) </a:t>
                          </a:r>
                          <a:br>
                            <a:rPr lang="en-US" altLang="ko-KR" sz="1200" dirty="0"/>
                          </a:br>
                          <a:r>
                            <a:rPr lang="en-US" altLang="ko-KR" sz="1200" dirty="0"/>
                            <a:t>@take-off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40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latinLnBrk="1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ko-KR" sz="12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1200" b="0" i="1" dirty="0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altLang="ko-KR" sz="1200" b="0" i="1" dirty="0" smtClean="0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  <m:r>
                                    <a:rPr lang="en-US" altLang="ko-KR" sz="1200" b="0" i="1" dirty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altLang="ko-KR" sz="1200" i="1" dirty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altLang="ko-KR" sz="1200" dirty="0"/>
                            <a:t>(MPa)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0.15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48225647"/>
                      </a:ext>
                    </a:extLst>
                  </a:tr>
                  <a:tr h="428665">
                    <a:tc>
                      <a:txBody>
                        <a:bodyPr/>
                        <a:lstStyle/>
                        <a:p>
                          <a:pPr latinLnBrk="1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ko-KR" sz="12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1200" b="0" i="1" dirty="0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altLang="ko-KR" sz="1200" b="0" i="1" dirty="0" smtClean="0">
                                      <a:latin typeface="Cambria Math" panose="02040503050406030204" pitchFamily="18" charset="0"/>
                                    </a:rPr>
                                    <m:t>𝐻𝑋</m:t>
                                  </m:r>
                                </m:sub>
                              </m:sSub>
                              <m:r>
                                <a:rPr lang="en-US" altLang="ko-KR" sz="1200" i="1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altLang="ko-KR" sz="1200" dirty="0"/>
                            <a:t>(kg) @STS316L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10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latinLnBrk="1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ko-KR" sz="12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1200" b="0" i="1" dirty="0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altLang="ko-KR" sz="1200" b="0" i="1" dirty="0" smtClean="0">
                                      <a:latin typeface="Cambria Math" panose="02040503050406030204" pitchFamily="18" charset="0"/>
                                    </a:rPr>
                                    <m:t>𝐻𝑒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ko-KR" sz="1200" dirty="0"/>
                            <a:t> (MPa)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2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091838497"/>
                      </a:ext>
                    </a:extLst>
                  </a:tr>
                  <a:tr h="428665">
                    <a:tc>
                      <a:txBody>
                        <a:bodyPr/>
                        <a:lstStyle/>
                        <a:p>
                          <a:pPr latinLnBrk="1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ko-KR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̇"/>
                                      <m:ctrlPr>
                                        <a:rPr lang="ko-KR" altLang="en-US" sz="12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altLang="ko-KR" sz="1200" b="0" i="1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altLang="ko-KR" sz="1200" b="0" i="1" smtClean="0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  <m:r>
                                    <a:rPr lang="en-US" altLang="ko-KR" sz="1200" b="0" i="1" baseline="-2500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altLang="ko-KR" sz="1200" b="0" i="1" smtClean="0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en-US" altLang="ko-KR" sz="1200" b="0" i="1" smtClean="0">
                                      <a:latin typeface="Cambria Math" panose="02040503050406030204" pitchFamily="18" charset="0"/>
                                    </a:rPr>
                                    <m:t>𝑖𝑛𝑖𝑡𝑖𝑎𝑙</m:t>
                                  </m:r>
                                </m:sub>
                              </m:sSub>
                            </m:oMath>
                          </a14:m>
                          <a:r>
                            <a:rPr lang="ko-KR" altLang="en-US" sz="1200" dirty="0"/>
                            <a:t> </a:t>
                          </a:r>
                          <a:r>
                            <a:rPr lang="en-US" altLang="ko-KR" sz="1200" dirty="0"/>
                            <a:t>(g/s)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50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latinLnBrk="1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ko-KR" sz="12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1200" i="1" dirty="0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altLang="ko-KR" sz="1200" b="0" i="1" dirty="0" smtClean="0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  <m:r>
                                    <a:rPr lang="en-US" altLang="ko-KR" sz="1200" b="0" i="1" baseline="-25000" dirty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altLang="ko-KR" sz="1200" b="0" i="1" dirty="0" smtClean="0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en-US" altLang="ko-KR" sz="1200" b="0" i="1" dirty="0" smtClean="0">
                                      <a:latin typeface="Cambria Math" panose="02040503050406030204" pitchFamily="18" charset="0"/>
                                    </a:rPr>
                                    <m:t>𝑖𝑛𝑙𝑒𝑡</m:t>
                                  </m:r>
                                </m:sub>
                              </m:sSub>
                              <m:r>
                                <a:rPr lang="en-US" altLang="ko-KR" sz="1200" i="1" dirty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altLang="ko-KR" sz="1200" dirty="0"/>
                            <a:t>(K) @sat.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21.8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41245382"/>
                      </a:ext>
                    </a:extLst>
                  </a:tr>
                  <a:tr h="26202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ko-KR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̇"/>
                                      <m:ctrlPr>
                                        <a:rPr lang="ko-KR" altLang="en-US" sz="12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altLang="ko-KR" sz="1200" b="0" i="1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altLang="ko-KR" sz="1200" b="0" i="1" smtClean="0">
                                      <a:latin typeface="Cambria Math" panose="02040503050406030204" pitchFamily="18" charset="0"/>
                                    </a:rPr>
                                    <m:t>𝐻𝑒</m:t>
                                  </m:r>
                                  <m:r>
                                    <a:rPr lang="en-US" altLang="ko-KR" sz="1200" b="0" i="1" smtClean="0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en-US" altLang="ko-KR" sz="1200" b="0" i="1" smtClean="0">
                                      <a:latin typeface="Cambria Math" panose="02040503050406030204" pitchFamily="18" charset="0"/>
                                    </a:rPr>
                                    <m:t>𝑖𝑛𝑖𝑡𝑖𝑎𝑙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ko-KR" sz="1200" dirty="0"/>
                            <a:t> (g/s)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200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latinLnBrk="1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ko-KR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1200" i="1" smtClean="0"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altLang="ko-KR" sz="1200" b="0" i="1" smtClean="0">
                                      <a:latin typeface="Cambria Math" panose="02040503050406030204" pitchFamily="18" charset="0"/>
                                    </a:rPr>
                                    <m:t>𝐻𝑋</m:t>
                                  </m:r>
                                </m:sub>
                              </m:sSub>
                            </m:oMath>
                          </a14:m>
                          <a:r>
                            <a:rPr lang="ko-KR" altLang="en-US" sz="1200" dirty="0"/>
                            <a:t>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0.7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1521432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7" name="표 16">
                <a:extLst>
                  <a:ext uri="{FF2B5EF4-FFF2-40B4-BE49-F238E27FC236}">
                    <a16:creationId xmlns:a16="http://schemas.microsoft.com/office/drawing/2014/main" id="{C916F0E5-D7F6-3B04-84FB-D6CA03D8BF8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40015271"/>
                  </p:ext>
                </p:extLst>
              </p:nvPr>
            </p:nvGraphicFramePr>
            <p:xfrm>
              <a:off x="3703318" y="1089659"/>
              <a:ext cx="5250890" cy="1863170"/>
            </p:xfrm>
            <a:graphic>
              <a:graphicData uri="http://schemas.openxmlformats.org/drawingml/2006/table">
                <a:tbl>
                  <a:tblPr firstRow="1" bandRow="1">
                    <a:tableStyleId>{7E9639D4-E3E2-4D34-9284-5A2195B3D0D7}</a:tableStyleId>
                  </a:tblPr>
                  <a:tblGrid>
                    <a:gridCol w="1956510">
                      <a:extLst>
                        <a:ext uri="{9D8B030D-6E8A-4147-A177-3AD203B41FA5}">
                          <a16:colId xmlns:a16="http://schemas.microsoft.com/office/drawing/2014/main" val="1595791501"/>
                        </a:ext>
                      </a:extLst>
                    </a:gridCol>
                    <a:gridCol w="887046">
                      <a:extLst>
                        <a:ext uri="{9D8B030D-6E8A-4147-A177-3AD203B41FA5}">
                          <a16:colId xmlns:a16="http://schemas.microsoft.com/office/drawing/2014/main" val="608150473"/>
                        </a:ext>
                      </a:extLst>
                    </a:gridCol>
                    <a:gridCol w="1643217">
                      <a:extLst>
                        <a:ext uri="{9D8B030D-6E8A-4147-A177-3AD203B41FA5}">
                          <a16:colId xmlns:a16="http://schemas.microsoft.com/office/drawing/2014/main" val="592116198"/>
                        </a:ext>
                      </a:extLst>
                    </a:gridCol>
                    <a:gridCol w="764117">
                      <a:extLst>
                        <a:ext uri="{9D8B030D-6E8A-4147-A177-3AD203B41FA5}">
                          <a16:colId xmlns:a16="http://schemas.microsoft.com/office/drawing/2014/main" val="178038957"/>
                        </a:ext>
                      </a:extLst>
                    </a:gridCol>
                  </a:tblGrid>
                  <a:tr h="27432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sz="1200" dirty="0"/>
                            <a:t>Parameter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Value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sz="1200" dirty="0"/>
                            <a:t>Parameter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Value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533649502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200" dirty="0"/>
                            <a:t>Max. output (MW) </a:t>
                          </a:r>
                          <a:br>
                            <a:rPr lang="en-US" altLang="ko-KR" sz="1200" dirty="0"/>
                          </a:br>
                          <a:r>
                            <a:rPr lang="en-US" altLang="ko-KR" sz="1200" dirty="0"/>
                            <a:t>@take-off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40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173333" t="-60526" r="-46667" b="-2526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0.15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48225647"/>
                      </a:ext>
                    </a:extLst>
                  </a:tr>
                  <a:tr h="42866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312" t="-174286" r="-168847" b="-1742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10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173333" t="-174286" r="-46667" b="-1742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2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091838497"/>
                      </a:ext>
                    </a:extLst>
                  </a:tr>
                  <a:tr h="42866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312" t="-270423" r="-168847" b="-718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50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173333" t="-270423" r="-46667" b="-718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21.8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41245382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312" t="-584444" r="-168847" b="-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200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173333" t="-584444" r="-46667" b="-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0.7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15214327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8" name="표 17">
                <a:extLst>
                  <a:ext uri="{FF2B5EF4-FFF2-40B4-BE49-F238E27FC236}">
                    <a16:creationId xmlns:a16="http://schemas.microsoft.com/office/drawing/2014/main" id="{DC8421A0-DF3F-E1A9-8AFA-D3654D5D611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06377736"/>
                  </p:ext>
                </p:extLst>
              </p:nvPr>
            </p:nvGraphicFramePr>
            <p:xfrm>
              <a:off x="3703320" y="3208019"/>
              <a:ext cx="5250889" cy="1093139"/>
            </p:xfrm>
            <a:graphic>
              <a:graphicData uri="http://schemas.openxmlformats.org/drawingml/2006/table">
                <a:tbl>
                  <a:tblPr firstRow="1" bandRow="1">
                    <a:tableStyleId>{7E9639D4-E3E2-4D34-9284-5A2195B3D0D7}</a:tableStyleId>
                  </a:tblPr>
                  <a:tblGrid>
                    <a:gridCol w="1613005">
                      <a:extLst>
                        <a:ext uri="{9D8B030D-6E8A-4147-A177-3AD203B41FA5}">
                          <a16:colId xmlns:a16="http://schemas.microsoft.com/office/drawing/2014/main" val="1595791501"/>
                        </a:ext>
                      </a:extLst>
                    </a:gridCol>
                    <a:gridCol w="909471">
                      <a:extLst>
                        <a:ext uri="{9D8B030D-6E8A-4147-A177-3AD203B41FA5}">
                          <a16:colId xmlns:a16="http://schemas.microsoft.com/office/drawing/2014/main" val="608150473"/>
                        </a:ext>
                      </a:extLst>
                    </a:gridCol>
                    <a:gridCol w="909471">
                      <a:extLst>
                        <a:ext uri="{9D8B030D-6E8A-4147-A177-3AD203B41FA5}">
                          <a16:colId xmlns:a16="http://schemas.microsoft.com/office/drawing/2014/main" val="592116198"/>
                        </a:ext>
                      </a:extLst>
                    </a:gridCol>
                    <a:gridCol w="909471">
                      <a:extLst>
                        <a:ext uri="{9D8B030D-6E8A-4147-A177-3AD203B41FA5}">
                          <a16:colId xmlns:a16="http://schemas.microsoft.com/office/drawing/2014/main" val="178038957"/>
                        </a:ext>
                      </a:extLst>
                    </a:gridCol>
                    <a:gridCol w="909471">
                      <a:extLst>
                        <a:ext uri="{9D8B030D-6E8A-4147-A177-3AD203B41FA5}">
                          <a16:colId xmlns:a16="http://schemas.microsoft.com/office/drawing/2014/main" val="2582817352"/>
                        </a:ext>
                      </a:extLst>
                    </a:gridCol>
                  </a:tblGrid>
                  <a:tr h="267499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Parameter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sz="1200" dirty="0"/>
                            <a:t>Generator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Motor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Cable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Fuel cell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533649502"/>
                      </a:ext>
                    </a:extLst>
                  </a:tr>
                  <a:tr h="445832">
                    <a:tc>
                      <a:txBody>
                        <a:bodyPr/>
                        <a:lstStyle/>
                        <a:p>
                          <a:pPr algn="l" latinLnBrk="1"/>
                          <a:r>
                            <a:rPr lang="en-US" altLang="ko-KR" sz="1200" dirty="0"/>
                            <a:t>Max. Heat load (kW)</a:t>
                          </a:r>
                        </a:p>
                        <a:p>
                          <a:pPr algn="l" latinLnBrk="1"/>
                          <a:r>
                            <a:rPr lang="en-US" altLang="ko-KR" sz="1200" dirty="0"/>
                            <a:t>@take-off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7.6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7.6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1.5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20,000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48225647"/>
                      </a:ext>
                    </a:extLst>
                  </a:tr>
                  <a:tr h="361619">
                    <a:tc>
                      <a:txBody>
                        <a:bodyPr/>
                        <a:lstStyle/>
                        <a:p>
                          <a:pPr algn="l" latinLnBrk="1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ko-KR" sz="12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1200" b="0" i="1" dirty="0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altLang="ko-KR" sz="1200" b="0" i="1" dirty="0" smtClean="0">
                                      <a:latin typeface="Cambria Math" panose="02040503050406030204" pitchFamily="18" charset="0"/>
                                    </a:rPr>
                                    <m:t>𝑜𝑝𝑒𝑟𝑎𝑡𝑖𝑛𝑔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ko-KR" sz="1200" dirty="0"/>
                            <a:t> (K)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45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50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65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350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09183849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8" name="표 17">
                <a:extLst>
                  <a:ext uri="{FF2B5EF4-FFF2-40B4-BE49-F238E27FC236}">
                    <a16:creationId xmlns:a16="http://schemas.microsoft.com/office/drawing/2014/main" id="{DC8421A0-DF3F-E1A9-8AFA-D3654D5D611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06377736"/>
                  </p:ext>
                </p:extLst>
              </p:nvPr>
            </p:nvGraphicFramePr>
            <p:xfrm>
              <a:off x="3703320" y="3208019"/>
              <a:ext cx="5250889" cy="1093139"/>
            </p:xfrm>
            <a:graphic>
              <a:graphicData uri="http://schemas.openxmlformats.org/drawingml/2006/table">
                <a:tbl>
                  <a:tblPr firstRow="1" bandRow="1">
                    <a:tableStyleId>{7E9639D4-E3E2-4D34-9284-5A2195B3D0D7}</a:tableStyleId>
                  </a:tblPr>
                  <a:tblGrid>
                    <a:gridCol w="1613005">
                      <a:extLst>
                        <a:ext uri="{9D8B030D-6E8A-4147-A177-3AD203B41FA5}">
                          <a16:colId xmlns:a16="http://schemas.microsoft.com/office/drawing/2014/main" val="1595791501"/>
                        </a:ext>
                      </a:extLst>
                    </a:gridCol>
                    <a:gridCol w="909471">
                      <a:extLst>
                        <a:ext uri="{9D8B030D-6E8A-4147-A177-3AD203B41FA5}">
                          <a16:colId xmlns:a16="http://schemas.microsoft.com/office/drawing/2014/main" val="608150473"/>
                        </a:ext>
                      </a:extLst>
                    </a:gridCol>
                    <a:gridCol w="909471">
                      <a:extLst>
                        <a:ext uri="{9D8B030D-6E8A-4147-A177-3AD203B41FA5}">
                          <a16:colId xmlns:a16="http://schemas.microsoft.com/office/drawing/2014/main" val="592116198"/>
                        </a:ext>
                      </a:extLst>
                    </a:gridCol>
                    <a:gridCol w="909471">
                      <a:extLst>
                        <a:ext uri="{9D8B030D-6E8A-4147-A177-3AD203B41FA5}">
                          <a16:colId xmlns:a16="http://schemas.microsoft.com/office/drawing/2014/main" val="178038957"/>
                        </a:ext>
                      </a:extLst>
                    </a:gridCol>
                    <a:gridCol w="909471">
                      <a:extLst>
                        <a:ext uri="{9D8B030D-6E8A-4147-A177-3AD203B41FA5}">
                          <a16:colId xmlns:a16="http://schemas.microsoft.com/office/drawing/2014/main" val="2582817352"/>
                        </a:ext>
                      </a:extLst>
                    </a:gridCol>
                  </a:tblGrid>
                  <a:tr h="274320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Parameter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sz="1200" dirty="0"/>
                            <a:t>Generator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Motor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Cable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Fuel cell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533649502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l" latinLnBrk="1"/>
                          <a:r>
                            <a:rPr lang="en-US" altLang="ko-KR" sz="1200" dirty="0"/>
                            <a:t>Max. Heat load (kW)</a:t>
                          </a:r>
                        </a:p>
                        <a:p>
                          <a:pPr algn="l" latinLnBrk="1"/>
                          <a:r>
                            <a:rPr lang="en-US" altLang="ko-KR" sz="1200" dirty="0"/>
                            <a:t>@take-off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7.6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7.6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1.5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20,000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48225647"/>
                      </a:ext>
                    </a:extLst>
                  </a:tr>
                  <a:tr h="361619"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377" t="-201667" r="-225660" b="-1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45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50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65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200" dirty="0"/>
                            <a:t>350</a:t>
                          </a:r>
                          <a:endParaRPr lang="ko-KR" altLang="en-US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09183849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9C7B822B-9A13-B67F-A36A-56342B6ADE4E}"/>
              </a:ext>
            </a:extLst>
          </p:cNvPr>
          <p:cNvSpPr txBox="1"/>
          <p:nvPr/>
        </p:nvSpPr>
        <p:spPr>
          <a:xfrm>
            <a:off x="197853" y="703582"/>
            <a:ext cx="350546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/>
              <a:t>Operating temperatures and heat loads of cryogenic components are based on a </a:t>
            </a:r>
            <a:r>
              <a:rPr lang="en-US" altLang="ko-KR" sz="1400" b="1" dirty="0"/>
              <a:t>maximum output of 40 MW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FCC4741-E7AA-B393-5547-8D0738B58415}"/>
              </a:ext>
            </a:extLst>
          </p:cNvPr>
          <p:cNvSpPr txBox="1"/>
          <p:nvPr/>
        </p:nvSpPr>
        <p:spPr>
          <a:xfrm>
            <a:off x="4819631" y="4376379"/>
            <a:ext cx="362889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400" dirty="0"/>
              <a:t>Condition of thermal management system</a:t>
            </a:r>
            <a:endParaRPr lang="ko-KR" altLang="en-US" sz="1400" dirty="0"/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A12B032C-2BA2-41CC-7029-965BD1AE50E7}"/>
              </a:ext>
            </a:extLst>
          </p:cNvPr>
          <p:cNvGrpSpPr/>
          <p:nvPr/>
        </p:nvGrpSpPr>
        <p:grpSpPr>
          <a:xfrm>
            <a:off x="-213433" y="1623837"/>
            <a:ext cx="4072645" cy="2940668"/>
            <a:chOff x="-317065" y="1623837"/>
            <a:chExt cx="4072645" cy="2940668"/>
          </a:xfrm>
        </p:grpSpPr>
        <p:cxnSp>
          <p:nvCxnSpPr>
            <p:cNvPr id="11" name="직선 연결선 10">
              <a:extLst>
                <a:ext uri="{FF2B5EF4-FFF2-40B4-BE49-F238E27FC236}">
                  <a16:creationId xmlns:a16="http://schemas.microsoft.com/office/drawing/2014/main" id="{CDBEF6A7-D749-86A5-35A1-B4B3080292E1}"/>
                </a:ext>
              </a:extLst>
            </p:cNvPr>
            <p:cNvCxnSpPr>
              <a:cxnSpLocks/>
            </p:cNvCxnSpPr>
            <p:nvPr/>
          </p:nvCxnSpPr>
          <p:spPr>
            <a:xfrm>
              <a:off x="810016" y="1894874"/>
              <a:ext cx="0" cy="2212610"/>
            </a:xfrm>
            <a:prstGeom prst="line">
              <a:avLst/>
            </a:prstGeom>
            <a:ln w="12700"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그림 7" descr="텍스트, 도표, 라인, 스케치이(가) 표시된 사진&#10;&#10;AI가 생성한 콘텐츠는 부정확할 수 있습니다.">
              <a:extLst>
                <a:ext uri="{FF2B5EF4-FFF2-40B4-BE49-F238E27FC236}">
                  <a16:creationId xmlns:a16="http://schemas.microsoft.com/office/drawing/2014/main" id="{B335A0AE-44D0-7671-5723-382560011B9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317065" y="1684505"/>
              <a:ext cx="4072645" cy="2880000"/>
            </a:xfrm>
            <a:prstGeom prst="rect">
              <a:avLst/>
            </a:prstGeom>
          </p:spPr>
        </p:pic>
        <p:cxnSp>
          <p:nvCxnSpPr>
            <p:cNvPr id="3" name="직선 화살표 연결선 2">
              <a:extLst>
                <a:ext uri="{FF2B5EF4-FFF2-40B4-BE49-F238E27FC236}">
                  <a16:creationId xmlns:a16="http://schemas.microsoft.com/office/drawing/2014/main" id="{7444EDFE-A8AF-8AEA-4860-29780DF08B0D}"/>
                </a:ext>
              </a:extLst>
            </p:cNvPr>
            <p:cNvCxnSpPr>
              <a:cxnSpLocks/>
            </p:cNvCxnSpPr>
            <p:nvPr/>
          </p:nvCxnSpPr>
          <p:spPr>
            <a:xfrm>
              <a:off x="859345" y="1911682"/>
              <a:ext cx="232073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1CAAF3E-C5DB-3D8A-7EBF-45CFD5D15972}"/>
                </a:ext>
              </a:extLst>
            </p:cNvPr>
            <p:cNvSpPr txBox="1"/>
            <p:nvPr/>
          </p:nvSpPr>
          <p:spPr>
            <a:xfrm>
              <a:off x="-9096" y="1623837"/>
              <a:ext cx="919660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ko-KR" sz="1000" dirty="0"/>
                <a:t>Initial cooling</a:t>
              </a:r>
              <a:endParaRPr lang="en-US" sz="1000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FE12DB1-31CA-735B-5581-A8939B001D6C}"/>
                </a:ext>
              </a:extLst>
            </p:cNvPr>
            <p:cNvSpPr txBox="1"/>
            <p:nvPr/>
          </p:nvSpPr>
          <p:spPr>
            <a:xfrm>
              <a:off x="1566253" y="1623837"/>
              <a:ext cx="684186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ko-KR" sz="1000" dirty="0"/>
                <a:t>Mission</a:t>
              </a:r>
              <a:endParaRPr lang="en-US" sz="1000" dirty="0"/>
            </a:p>
          </p:txBody>
        </p:sp>
        <p:cxnSp>
          <p:nvCxnSpPr>
            <p:cNvPr id="12" name="직선 화살표 연결선 11">
              <a:extLst>
                <a:ext uri="{FF2B5EF4-FFF2-40B4-BE49-F238E27FC236}">
                  <a16:creationId xmlns:a16="http://schemas.microsoft.com/office/drawing/2014/main" id="{8F1F6162-A191-5A03-C92E-2486305D7A11}"/>
                </a:ext>
              </a:extLst>
            </p:cNvPr>
            <p:cNvCxnSpPr>
              <a:cxnSpLocks/>
            </p:cNvCxnSpPr>
            <p:nvPr/>
          </p:nvCxnSpPr>
          <p:spPr>
            <a:xfrm>
              <a:off x="396240" y="1919948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E6000011-3202-CB43-6D96-77FABED5A8F4}"/>
              </a:ext>
            </a:extLst>
          </p:cNvPr>
          <p:cNvSpPr txBox="1"/>
          <p:nvPr/>
        </p:nvSpPr>
        <p:spPr>
          <a:xfrm>
            <a:off x="940480" y="4376379"/>
            <a:ext cx="186219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400" dirty="0"/>
              <a:t>Mission profile of IZEA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8302127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B82B45-6C87-1B61-F158-FF328FD9E1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FB9D8E-949A-50D2-230D-8679BD669B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515350" y="4767263"/>
            <a:ext cx="438860" cy="274637"/>
          </a:xfrm>
        </p:spPr>
        <p:txBody>
          <a:bodyPr/>
          <a:lstStyle/>
          <a:p>
            <a:fld id="{8CD6D12E-0F70-4A7B-826F-76923FA92750}" type="slidenum">
              <a:rPr lang="en-US" smtClean="0"/>
              <a:t>9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5074362-C918-A7B5-B8C1-ED50FA392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810" y="320514"/>
            <a:ext cx="5148000" cy="392286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rgbClr val="002060"/>
                </a:solidFill>
              </a:rPr>
              <a:t>Unit module modeling</a:t>
            </a: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1071B054-330E-5371-12AD-290197EEB88B}"/>
              </a:ext>
            </a:extLst>
          </p:cNvPr>
          <p:cNvGrpSpPr/>
          <p:nvPr/>
        </p:nvGrpSpPr>
        <p:grpSpPr>
          <a:xfrm>
            <a:off x="-27931" y="1491183"/>
            <a:ext cx="4366113" cy="3006714"/>
            <a:chOff x="47241" y="1888144"/>
            <a:chExt cx="3954589" cy="2723319"/>
          </a:xfrm>
        </p:grpSpPr>
        <p:pic>
          <p:nvPicPr>
            <p:cNvPr id="53" name="그림 52">
              <a:extLst>
                <a:ext uri="{FF2B5EF4-FFF2-40B4-BE49-F238E27FC236}">
                  <a16:creationId xmlns:a16="http://schemas.microsoft.com/office/drawing/2014/main" id="{54B1AB04-121E-FA2E-C3D7-3C0FD9F9079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241" y="2098364"/>
              <a:ext cx="3954589" cy="2513099"/>
            </a:xfrm>
            <a:prstGeom prst="rect">
              <a:avLst/>
            </a:prstGeom>
          </p:spPr>
        </p:pic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B9FA89A7-C1E9-F4E6-4A6D-CF76CCE03E00}"/>
                </a:ext>
              </a:extLst>
            </p:cNvPr>
            <p:cNvSpPr txBox="1"/>
            <p:nvPr/>
          </p:nvSpPr>
          <p:spPr>
            <a:xfrm>
              <a:off x="1222701" y="1888144"/>
              <a:ext cx="1603668" cy="27876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ko-KR" sz="1400" b="1" dirty="0">
                  <a:solidFill>
                    <a:schemeClr val="accent2"/>
                  </a:solidFill>
                </a:rPr>
                <a:t>Heat exchanger</a:t>
              </a:r>
              <a:endParaRPr lang="en-US" sz="1400" b="1" dirty="0">
                <a:solidFill>
                  <a:schemeClr val="accent2"/>
                </a:solidFill>
              </a:endParaRP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BC9D92E0-CB1C-F2EF-3861-BAC7B52B2AAC}"/>
                </a:ext>
              </a:extLst>
            </p:cNvPr>
            <p:cNvSpPr txBox="1"/>
            <p:nvPr/>
          </p:nvSpPr>
          <p:spPr>
            <a:xfrm>
              <a:off x="1241914" y="3529040"/>
              <a:ext cx="1603668" cy="27876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chemeClr val="accent2"/>
                  </a:solidFill>
                </a:rPr>
                <a:t>Cooling target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43C60563-0502-E6A8-0B15-4F25E10DD005}"/>
                </a:ext>
              </a:extLst>
            </p:cNvPr>
            <p:cNvSpPr txBox="1"/>
            <p:nvPr/>
          </p:nvSpPr>
          <p:spPr>
            <a:xfrm>
              <a:off x="3037681" y="2255375"/>
              <a:ext cx="660622" cy="27876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chemeClr val="accent2"/>
                  </a:solidFill>
                </a:rPr>
                <a:t>Fan</a:t>
              </a:r>
            </a:p>
          </p:txBody>
        </p:sp>
        <p:cxnSp>
          <p:nvCxnSpPr>
            <p:cNvPr id="108" name="직선 화살표 연결선 107">
              <a:extLst>
                <a:ext uri="{FF2B5EF4-FFF2-40B4-BE49-F238E27FC236}">
                  <a16:creationId xmlns:a16="http://schemas.microsoft.com/office/drawing/2014/main" id="{80595984-EACE-2B95-E1CF-CBABC92981BC}"/>
                </a:ext>
              </a:extLst>
            </p:cNvPr>
            <p:cNvCxnSpPr>
              <a:cxnSpLocks/>
            </p:cNvCxnSpPr>
            <p:nvPr/>
          </p:nvCxnSpPr>
          <p:spPr>
            <a:xfrm>
              <a:off x="617220" y="2571750"/>
              <a:ext cx="2003802" cy="0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직사각형 108">
              <a:extLst>
                <a:ext uri="{FF2B5EF4-FFF2-40B4-BE49-F238E27FC236}">
                  <a16:creationId xmlns:a16="http://schemas.microsoft.com/office/drawing/2014/main" id="{4C9D92D1-E9EC-26B3-5EA2-CF39828A872F}"/>
                </a:ext>
              </a:extLst>
            </p:cNvPr>
            <p:cNvSpPr/>
            <p:nvPr/>
          </p:nvSpPr>
          <p:spPr>
            <a:xfrm>
              <a:off x="617220" y="2721335"/>
              <a:ext cx="2842060" cy="1317263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11" name="직선 화살표 연결선 110">
              <a:extLst>
                <a:ext uri="{FF2B5EF4-FFF2-40B4-BE49-F238E27FC236}">
                  <a16:creationId xmlns:a16="http://schemas.microsoft.com/office/drawing/2014/main" id="{F1C71F3F-CA05-F3B5-3D10-5DA790EB276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76180" y="2721335"/>
              <a:ext cx="18056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직선 화살표 연결선 111">
              <a:extLst>
                <a:ext uri="{FF2B5EF4-FFF2-40B4-BE49-F238E27FC236}">
                  <a16:creationId xmlns:a16="http://schemas.microsoft.com/office/drawing/2014/main" id="{916D08A2-FF03-7BE6-C875-826124AFFC82}"/>
                </a:ext>
              </a:extLst>
            </p:cNvPr>
            <p:cNvCxnSpPr>
              <a:cxnSpLocks/>
            </p:cNvCxnSpPr>
            <p:nvPr/>
          </p:nvCxnSpPr>
          <p:spPr>
            <a:xfrm>
              <a:off x="1650780" y="4037053"/>
              <a:ext cx="18056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직선 화살표 연결선 112">
              <a:extLst>
                <a:ext uri="{FF2B5EF4-FFF2-40B4-BE49-F238E27FC236}">
                  <a16:creationId xmlns:a16="http://schemas.microsoft.com/office/drawing/2014/main" id="{7A2A3AB7-83A5-3CDF-C373-B55A721E551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6940" y="3415377"/>
              <a:ext cx="18056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직선 화살표 연결선 113">
              <a:extLst>
                <a:ext uri="{FF2B5EF4-FFF2-40B4-BE49-F238E27FC236}">
                  <a16:creationId xmlns:a16="http://schemas.microsoft.com/office/drawing/2014/main" id="{AB8BBCEC-438B-9DE6-CB64-9DC80FF977E5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3369000" y="3481874"/>
              <a:ext cx="18056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CA4A031A-79BD-8887-DBC7-AA9C94B3EDC9}"/>
                </a:ext>
              </a:extLst>
            </p:cNvPr>
            <p:cNvSpPr txBox="1"/>
            <p:nvPr/>
          </p:nvSpPr>
          <p:spPr>
            <a:xfrm>
              <a:off x="192493" y="2361516"/>
              <a:ext cx="503062" cy="3066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b="1" dirty="0">
                  <a:solidFill>
                    <a:schemeClr val="accent1"/>
                  </a:solidFill>
                </a:rPr>
                <a:t>H</a:t>
              </a:r>
              <a:r>
                <a:rPr lang="en-US" sz="1600" b="1" baseline="-25000" dirty="0">
                  <a:solidFill>
                    <a:schemeClr val="accent1"/>
                  </a:solidFill>
                </a:rPr>
                <a:t>2</a:t>
              </a: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EB0CC791-F226-DE6E-193F-1D4975DB0189}"/>
                </a:ext>
              </a:extLst>
            </p:cNvPr>
            <p:cNvSpPr txBox="1"/>
            <p:nvPr/>
          </p:nvSpPr>
          <p:spPr>
            <a:xfrm>
              <a:off x="2253299" y="2700052"/>
              <a:ext cx="48024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b="1" dirty="0">
                  <a:solidFill>
                    <a:srgbClr val="FF0000"/>
                  </a:solidFill>
                </a:rPr>
                <a:t>He</a:t>
              </a:r>
              <a:endParaRPr lang="en-US" sz="1600" b="1" baseline="-25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22" name="TextBox 121">
            <a:extLst>
              <a:ext uri="{FF2B5EF4-FFF2-40B4-BE49-F238E27FC236}">
                <a16:creationId xmlns:a16="http://schemas.microsoft.com/office/drawing/2014/main" id="{C05D4CCA-B6A5-E5E8-E39E-0026769F4E85}"/>
              </a:ext>
            </a:extLst>
          </p:cNvPr>
          <p:cNvSpPr txBox="1"/>
          <p:nvPr/>
        </p:nvSpPr>
        <p:spPr>
          <a:xfrm>
            <a:off x="5235611" y="2424296"/>
            <a:ext cx="357961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400" dirty="0"/>
              <a:t>Schematic of thermal management system</a:t>
            </a:r>
            <a:endParaRPr lang="ko-KR" altLang="en-US" sz="1400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24E918B1-1715-FB75-3A1E-BB85A83E84F0}"/>
              </a:ext>
            </a:extLst>
          </p:cNvPr>
          <p:cNvSpPr txBox="1"/>
          <p:nvPr/>
        </p:nvSpPr>
        <p:spPr>
          <a:xfrm>
            <a:off x="955106" y="4428891"/>
            <a:ext cx="371715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400" dirty="0" err="1"/>
              <a:t>Matlab</a:t>
            </a:r>
            <a:r>
              <a:rPr lang="en-US" altLang="ko-KR" sz="1400" dirty="0"/>
              <a:t> model of unit module</a:t>
            </a:r>
            <a:endParaRPr lang="ko-KR" altLang="en-US" sz="1400" dirty="0"/>
          </a:p>
        </p:txBody>
      </p:sp>
      <p:grpSp>
        <p:nvGrpSpPr>
          <p:cNvPr id="54" name="그룹 53">
            <a:extLst>
              <a:ext uri="{FF2B5EF4-FFF2-40B4-BE49-F238E27FC236}">
                <a16:creationId xmlns:a16="http://schemas.microsoft.com/office/drawing/2014/main" id="{A8A43542-D3B8-499C-ACA4-9BEA3653417C}"/>
              </a:ext>
            </a:extLst>
          </p:cNvPr>
          <p:cNvGrpSpPr/>
          <p:nvPr/>
        </p:nvGrpSpPr>
        <p:grpSpPr>
          <a:xfrm>
            <a:off x="3832943" y="843512"/>
            <a:ext cx="5128870" cy="1530458"/>
            <a:chOff x="668630" y="1722960"/>
            <a:chExt cx="7647786" cy="2282104"/>
          </a:xfrm>
        </p:grpSpPr>
        <p:cxnSp>
          <p:nvCxnSpPr>
            <p:cNvPr id="55" name="직선 연결선 54">
              <a:extLst>
                <a:ext uri="{FF2B5EF4-FFF2-40B4-BE49-F238E27FC236}">
                  <a16:creationId xmlns:a16="http://schemas.microsoft.com/office/drawing/2014/main" id="{01687E1D-DE0C-4AC5-C180-9F77B7AA432D}"/>
                </a:ext>
              </a:extLst>
            </p:cNvPr>
            <p:cNvCxnSpPr>
              <a:stCxn id="75" idx="3"/>
              <a:endCxn id="77" idx="1"/>
            </p:cNvCxnSpPr>
            <p:nvPr/>
          </p:nvCxnSpPr>
          <p:spPr>
            <a:xfrm>
              <a:off x="5100276" y="2350354"/>
              <a:ext cx="526695" cy="0"/>
            </a:xfrm>
            <a:prstGeom prst="line">
              <a:avLst/>
            </a:prstGeom>
            <a:ln w="3810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직선 연결선 55">
              <a:extLst>
                <a:ext uri="{FF2B5EF4-FFF2-40B4-BE49-F238E27FC236}">
                  <a16:creationId xmlns:a16="http://schemas.microsoft.com/office/drawing/2014/main" id="{082DEBD2-2710-7D67-6314-F9F0EE024AEC}"/>
                </a:ext>
              </a:extLst>
            </p:cNvPr>
            <p:cNvCxnSpPr>
              <a:stCxn id="74" idx="3"/>
              <a:endCxn id="76" idx="1"/>
            </p:cNvCxnSpPr>
            <p:nvPr/>
          </p:nvCxnSpPr>
          <p:spPr>
            <a:xfrm>
              <a:off x="5120945" y="2967066"/>
              <a:ext cx="477737" cy="0"/>
            </a:xfrm>
            <a:prstGeom prst="line">
              <a:avLst/>
            </a:prstGeom>
            <a:ln w="3810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직선 연결선 56">
              <a:extLst>
                <a:ext uri="{FF2B5EF4-FFF2-40B4-BE49-F238E27FC236}">
                  <a16:creationId xmlns:a16="http://schemas.microsoft.com/office/drawing/2014/main" id="{0158AC72-C27C-F371-35E8-1C736D68BE6F}"/>
                </a:ext>
              </a:extLst>
            </p:cNvPr>
            <p:cNvCxnSpPr>
              <a:stCxn id="90" idx="2"/>
              <a:endCxn id="89" idx="6"/>
            </p:cNvCxnSpPr>
            <p:nvPr/>
          </p:nvCxnSpPr>
          <p:spPr>
            <a:xfrm flipH="1" flipV="1">
              <a:off x="3284358" y="3729461"/>
              <a:ext cx="723184" cy="5621"/>
            </a:xfrm>
            <a:prstGeom prst="line">
              <a:avLst/>
            </a:prstGeom>
            <a:ln w="28575">
              <a:solidFill>
                <a:srgbClr val="0000F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직선 연결선 57">
              <a:extLst>
                <a:ext uri="{FF2B5EF4-FFF2-40B4-BE49-F238E27FC236}">
                  <a16:creationId xmlns:a16="http://schemas.microsoft.com/office/drawing/2014/main" id="{B44B7CB3-0D0F-468F-96D0-7C2B1210FDE5}"/>
                </a:ext>
              </a:extLst>
            </p:cNvPr>
            <p:cNvCxnSpPr/>
            <p:nvPr/>
          </p:nvCxnSpPr>
          <p:spPr>
            <a:xfrm flipH="1">
              <a:off x="4871542" y="3732271"/>
              <a:ext cx="373233" cy="2811"/>
            </a:xfrm>
            <a:prstGeom prst="line">
              <a:avLst/>
            </a:prstGeom>
            <a:ln w="28575">
              <a:solidFill>
                <a:srgbClr val="0000F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직선 연결선 58">
              <a:extLst>
                <a:ext uri="{FF2B5EF4-FFF2-40B4-BE49-F238E27FC236}">
                  <a16:creationId xmlns:a16="http://schemas.microsoft.com/office/drawing/2014/main" id="{0048677D-8AFD-760F-F936-B1A3ACD55966}"/>
                </a:ext>
              </a:extLst>
            </p:cNvPr>
            <p:cNvCxnSpPr/>
            <p:nvPr/>
          </p:nvCxnSpPr>
          <p:spPr>
            <a:xfrm>
              <a:off x="5277914" y="3732271"/>
              <a:ext cx="302198" cy="0"/>
            </a:xfrm>
            <a:prstGeom prst="line">
              <a:avLst/>
            </a:prstGeom>
            <a:ln w="3810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직선 연결선 59">
              <a:extLst>
                <a:ext uri="{FF2B5EF4-FFF2-40B4-BE49-F238E27FC236}">
                  <a16:creationId xmlns:a16="http://schemas.microsoft.com/office/drawing/2014/main" id="{0F22A2DE-35DE-6273-A7A9-499EBF68E396}"/>
                </a:ext>
              </a:extLst>
            </p:cNvPr>
            <p:cNvCxnSpPr/>
            <p:nvPr/>
          </p:nvCxnSpPr>
          <p:spPr>
            <a:xfrm flipH="1">
              <a:off x="5586259" y="3730877"/>
              <a:ext cx="264916" cy="0"/>
            </a:xfrm>
            <a:prstGeom prst="line">
              <a:avLst/>
            </a:prstGeom>
            <a:ln w="28575">
              <a:solidFill>
                <a:srgbClr val="0000F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1" name="그룹 60">
              <a:extLst>
                <a:ext uri="{FF2B5EF4-FFF2-40B4-BE49-F238E27FC236}">
                  <a16:creationId xmlns:a16="http://schemas.microsoft.com/office/drawing/2014/main" id="{CAA4517C-DD54-9D26-4413-90C51892D49A}"/>
                </a:ext>
              </a:extLst>
            </p:cNvPr>
            <p:cNvGrpSpPr/>
            <p:nvPr/>
          </p:nvGrpSpPr>
          <p:grpSpPr>
            <a:xfrm>
              <a:off x="668630" y="1722960"/>
              <a:ext cx="7647786" cy="2282104"/>
              <a:chOff x="668630" y="1722960"/>
              <a:chExt cx="7647786" cy="2282104"/>
            </a:xfrm>
          </p:grpSpPr>
          <p:grpSp>
            <p:nvGrpSpPr>
              <p:cNvPr id="68" name="그룹 67">
                <a:extLst>
                  <a:ext uri="{FF2B5EF4-FFF2-40B4-BE49-F238E27FC236}">
                    <a16:creationId xmlns:a16="http://schemas.microsoft.com/office/drawing/2014/main" id="{A3BEDE90-4207-AC85-CDE8-A16E8799D416}"/>
                  </a:ext>
                </a:extLst>
              </p:cNvPr>
              <p:cNvGrpSpPr/>
              <p:nvPr/>
            </p:nvGrpSpPr>
            <p:grpSpPr>
              <a:xfrm>
                <a:off x="668630" y="1722960"/>
                <a:ext cx="7647786" cy="2161109"/>
                <a:chOff x="618828" y="4029665"/>
                <a:chExt cx="7647786" cy="2161109"/>
              </a:xfrm>
            </p:grpSpPr>
            <p:sp>
              <p:nvSpPr>
                <p:cNvPr id="70" name="직사각형 69">
                  <a:extLst>
                    <a:ext uri="{FF2B5EF4-FFF2-40B4-BE49-F238E27FC236}">
                      <a16:creationId xmlns:a16="http://schemas.microsoft.com/office/drawing/2014/main" id="{FA678CC3-97FB-7539-0AAD-AC7667DB857D}"/>
                    </a:ext>
                  </a:extLst>
                </p:cNvPr>
                <p:cNvSpPr/>
                <p:nvPr/>
              </p:nvSpPr>
              <p:spPr>
                <a:xfrm>
                  <a:off x="2051211" y="4029665"/>
                  <a:ext cx="4961145" cy="1574339"/>
                </a:xfrm>
                <a:prstGeom prst="rect">
                  <a:avLst/>
                </a:prstGeom>
                <a:solidFill>
                  <a:srgbClr val="FFFF00">
                    <a:alpha val="29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r>
                    <a:rPr lang="en-US" altLang="ko-KR" sz="1000" b="1" dirty="0">
                      <a:solidFill>
                        <a:srgbClr val="FF0000"/>
                      </a:solidFill>
                    </a:rPr>
                    <a:t>Graded HX</a:t>
                  </a:r>
                  <a:endParaRPr lang="ko-KR" altLang="en-US" sz="1000" b="1" dirty="0">
                    <a:solidFill>
                      <a:srgbClr val="FF0000"/>
                    </a:solidFill>
                  </a:endParaRPr>
                </a:p>
              </p:txBody>
            </p:sp>
            <p:grpSp>
              <p:nvGrpSpPr>
                <p:cNvPr id="71" name="그룹 70">
                  <a:extLst>
                    <a:ext uri="{FF2B5EF4-FFF2-40B4-BE49-F238E27FC236}">
                      <a16:creationId xmlns:a16="http://schemas.microsoft.com/office/drawing/2014/main" id="{66FD5CF6-091B-1D13-84FA-57C22BEAE295}"/>
                    </a:ext>
                  </a:extLst>
                </p:cNvPr>
                <p:cNvGrpSpPr/>
                <p:nvPr/>
              </p:nvGrpSpPr>
              <p:grpSpPr>
                <a:xfrm>
                  <a:off x="618828" y="4337879"/>
                  <a:ext cx="7647786" cy="1852895"/>
                  <a:chOff x="9394461" y="3669198"/>
                  <a:chExt cx="7647786" cy="2645151"/>
                </a:xfrm>
              </p:grpSpPr>
              <p:sp>
                <p:nvSpPr>
                  <p:cNvPr id="72" name="직사각형 71">
                    <a:extLst>
                      <a:ext uri="{FF2B5EF4-FFF2-40B4-BE49-F238E27FC236}">
                        <a16:creationId xmlns:a16="http://schemas.microsoft.com/office/drawing/2014/main" id="{CC77C3A5-A0C7-6790-1757-F44FF6BC78EF}"/>
                      </a:ext>
                    </a:extLst>
                  </p:cNvPr>
                  <p:cNvSpPr/>
                  <p:nvPr/>
                </p:nvSpPr>
                <p:spPr>
                  <a:xfrm>
                    <a:off x="11209599" y="4726549"/>
                    <a:ext cx="737180" cy="557416"/>
                  </a:xfrm>
                  <a:prstGeom prst="rect">
                    <a:avLst/>
                  </a:prstGeom>
                  <a:solidFill>
                    <a:srgbClr val="00CC66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ko-KR" sz="1000" dirty="0" err="1"/>
                      <a:t>HX</a:t>
                    </a:r>
                    <a:r>
                      <a:rPr lang="en-US" altLang="ko-KR" sz="1000" baseline="-25000" dirty="0" err="1"/>
                      <a:t>He</a:t>
                    </a:r>
                    <a:endParaRPr lang="ko-KR" altLang="en-US" sz="1000" baseline="-25000" dirty="0"/>
                  </a:p>
                </p:txBody>
              </p:sp>
              <p:sp>
                <p:nvSpPr>
                  <p:cNvPr id="73" name="직사각형 72">
                    <a:extLst>
                      <a:ext uri="{FF2B5EF4-FFF2-40B4-BE49-F238E27FC236}">
                        <a16:creationId xmlns:a16="http://schemas.microsoft.com/office/drawing/2014/main" id="{D3ADC277-1469-6085-D5DE-74DEB66DC637}"/>
                      </a:ext>
                    </a:extLst>
                  </p:cNvPr>
                  <p:cNvSpPr/>
                  <p:nvPr/>
                </p:nvSpPr>
                <p:spPr>
                  <a:xfrm>
                    <a:off x="11209599" y="3846144"/>
                    <a:ext cx="737180" cy="557416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ko-KR" sz="1000" dirty="0"/>
                      <a:t>HX</a:t>
                    </a:r>
                    <a:r>
                      <a:rPr lang="en-US" altLang="ko-KR" sz="1000" baseline="-25000" dirty="0"/>
                      <a:t>H2</a:t>
                    </a:r>
                    <a:endParaRPr lang="ko-KR" altLang="en-US" sz="1000" baseline="-25000" dirty="0"/>
                  </a:p>
                </p:txBody>
              </p:sp>
              <p:sp>
                <p:nvSpPr>
                  <p:cNvPr id="74" name="직사각형 73">
                    <a:extLst>
                      <a:ext uri="{FF2B5EF4-FFF2-40B4-BE49-F238E27FC236}">
                        <a16:creationId xmlns:a16="http://schemas.microsoft.com/office/drawing/2014/main" id="{E9646740-F429-6D20-46C7-6DBEB48EA628}"/>
                      </a:ext>
                    </a:extLst>
                  </p:cNvPr>
                  <p:cNvSpPr/>
                  <p:nvPr/>
                </p:nvSpPr>
                <p:spPr>
                  <a:xfrm>
                    <a:off x="12785225" y="4726549"/>
                    <a:ext cx="737180" cy="557416"/>
                  </a:xfrm>
                  <a:prstGeom prst="rect">
                    <a:avLst/>
                  </a:prstGeom>
                  <a:solidFill>
                    <a:srgbClr val="00CC66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ko-KR" sz="1000" dirty="0" err="1"/>
                      <a:t>HX</a:t>
                    </a:r>
                    <a:r>
                      <a:rPr lang="en-US" altLang="ko-KR" sz="1000" baseline="-25000" dirty="0" err="1"/>
                      <a:t>He</a:t>
                    </a:r>
                    <a:endParaRPr lang="ko-KR" altLang="en-US" sz="1000" baseline="-25000" dirty="0"/>
                  </a:p>
                </p:txBody>
              </p:sp>
              <p:sp>
                <p:nvSpPr>
                  <p:cNvPr id="75" name="직사각형 74">
                    <a:extLst>
                      <a:ext uri="{FF2B5EF4-FFF2-40B4-BE49-F238E27FC236}">
                        <a16:creationId xmlns:a16="http://schemas.microsoft.com/office/drawing/2014/main" id="{A7071B59-4B7B-A2C9-5384-A3FC94CB3ED6}"/>
                      </a:ext>
                    </a:extLst>
                  </p:cNvPr>
                  <p:cNvSpPr/>
                  <p:nvPr/>
                </p:nvSpPr>
                <p:spPr>
                  <a:xfrm>
                    <a:off x="12787765" y="3846144"/>
                    <a:ext cx="737180" cy="557416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ko-KR" sz="1000" dirty="0"/>
                      <a:t>HX</a:t>
                    </a:r>
                    <a:r>
                      <a:rPr lang="en-US" altLang="ko-KR" sz="1000" baseline="-25000" dirty="0"/>
                      <a:t>H2</a:t>
                    </a:r>
                    <a:endParaRPr lang="ko-KR" altLang="en-US" sz="1000" baseline="-25000" dirty="0"/>
                  </a:p>
                </p:txBody>
              </p:sp>
              <p:sp>
                <p:nvSpPr>
                  <p:cNvPr id="76" name="직사각형 75">
                    <a:extLst>
                      <a:ext uri="{FF2B5EF4-FFF2-40B4-BE49-F238E27FC236}">
                        <a16:creationId xmlns:a16="http://schemas.microsoft.com/office/drawing/2014/main" id="{7E1C277F-3589-63F4-B369-7EF363A63049}"/>
                      </a:ext>
                    </a:extLst>
                  </p:cNvPr>
                  <p:cNvSpPr/>
                  <p:nvPr/>
                </p:nvSpPr>
                <p:spPr>
                  <a:xfrm>
                    <a:off x="14648883" y="4726549"/>
                    <a:ext cx="737180" cy="557416"/>
                  </a:xfrm>
                  <a:prstGeom prst="rect">
                    <a:avLst/>
                  </a:prstGeom>
                  <a:solidFill>
                    <a:srgbClr val="00CC66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ko-KR" sz="1000" dirty="0" err="1"/>
                      <a:t>HX</a:t>
                    </a:r>
                    <a:r>
                      <a:rPr lang="en-US" altLang="ko-KR" sz="1000" baseline="-25000" dirty="0" err="1"/>
                      <a:t>He</a:t>
                    </a:r>
                    <a:endParaRPr lang="ko-KR" altLang="en-US" sz="1000" baseline="-25000" dirty="0"/>
                  </a:p>
                </p:txBody>
              </p:sp>
              <p:sp>
                <p:nvSpPr>
                  <p:cNvPr id="77" name="직사각형 76">
                    <a:extLst>
                      <a:ext uri="{FF2B5EF4-FFF2-40B4-BE49-F238E27FC236}">
                        <a16:creationId xmlns:a16="http://schemas.microsoft.com/office/drawing/2014/main" id="{CD9FEB01-E5FE-2346-42B2-4A9D15A8204D}"/>
                      </a:ext>
                    </a:extLst>
                  </p:cNvPr>
                  <p:cNvSpPr/>
                  <p:nvPr/>
                </p:nvSpPr>
                <p:spPr>
                  <a:xfrm>
                    <a:off x="14653964" y="3846144"/>
                    <a:ext cx="737180" cy="557416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ko-KR" sz="1000" dirty="0"/>
                      <a:t>HX</a:t>
                    </a:r>
                    <a:r>
                      <a:rPr lang="en-US" altLang="ko-KR" sz="1000" baseline="-25000" dirty="0"/>
                      <a:t>H2</a:t>
                    </a:r>
                    <a:endParaRPr lang="ko-KR" altLang="en-US" sz="1000" baseline="-25000" dirty="0"/>
                  </a:p>
                </p:txBody>
              </p:sp>
              <p:cxnSp>
                <p:nvCxnSpPr>
                  <p:cNvPr id="78" name="직선 화살표 연결선 77">
                    <a:extLst>
                      <a:ext uri="{FF2B5EF4-FFF2-40B4-BE49-F238E27FC236}">
                        <a16:creationId xmlns:a16="http://schemas.microsoft.com/office/drawing/2014/main" id="{4F22C52E-65F6-5FD0-F692-E49443A49048}"/>
                      </a:ext>
                    </a:extLst>
                  </p:cNvPr>
                  <p:cNvCxnSpPr>
                    <a:cxnSpLocks/>
                    <a:stCxn id="73" idx="3"/>
                    <a:endCxn id="75" idx="1"/>
                  </p:cNvCxnSpPr>
                  <p:nvPr/>
                </p:nvCxnSpPr>
                <p:spPr>
                  <a:xfrm>
                    <a:off x="11946779" y="4124853"/>
                    <a:ext cx="840986" cy="0"/>
                  </a:xfrm>
                  <a:prstGeom prst="straightConnector1">
                    <a:avLst/>
                  </a:prstGeom>
                  <a:ln w="38100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직선 화살표 연결선 78">
                    <a:extLst>
                      <a:ext uri="{FF2B5EF4-FFF2-40B4-BE49-F238E27FC236}">
                        <a16:creationId xmlns:a16="http://schemas.microsoft.com/office/drawing/2014/main" id="{3771CC53-A190-AA83-A5F6-6636E2B1DFF9}"/>
                      </a:ext>
                    </a:extLst>
                  </p:cNvPr>
                  <p:cNvCxnSpPr>
                    <a:cxnSpLocks/>
                    <a:stCxn id="77" idx="3"/>
                    <a:endCxn id="85" idx="2"/>
                  </p:cNvCxnSpPr>
                  <p:nvPr/>
                </p:nvCxnSpPr>
                <p:spPr>
                  <a:xfrm>
                    <a:off x="15391144" y="4124853"/>
                    <a:ext cx="714999" cy="12396"/>
                  </a:xfrm>
                  <a:prstGeom prst="straightConnector1">
                    <a:avLst/>
                  </a:prstGeom>
                  <a:ln w="38100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직선 화살표 연결선 79">
                    <a:extLst>
                      <a:ext uri="{FF2B5EF4-FFF2-40B4-BE49-F238E27FC236}">
                        <a16:creationId xmlns:a16="http://schemas.microsoft.com/office/drawing/2014/main" id="{E3ABF33C-F4F4-0F57-3D51-88F4603EE2B0}"/>
                      </a:ext>
                    </a:extLst>
                  </p:cNvPr>
                  <p:cNvCxnSpPr>
                    <a:cxnSpLocks/>
                    <a:endCxn id="73" idx="1"/>
                  </p:cNvCxnSpPr>
                  <p:nvPr/>
                </p:nvCxnSpPr>
                <p:spPr>
                  <a:xfrm flipV="1">
                    <a:off x="10257250" y="4124853"/>
                    <a:ext cx="952349" cy="6984"/>
                  </a:xfrm>
                  <a:prstGeom prst="straightConnector1">
                    <a:avLst/>
                  </a:prstGeom>
                  <a:ln w="38100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" name="직선 연결선 80">
                    <a:extLst>
                      <a:ext uri="{FF2B5EF4-FFF2-40B4-BE49-F238E27FC236}">
                        <a16:creationId xmlns:a16="http://schemas.microsoft.com/office/drawing/2014/main" id="{B746D233-B34B-C5BF-EED5-278C3E15DB11}"/>
                      </a:ext>
                    </a:extLst>
                  </p:cNvPr>
                  <p:cNvCxnSpPr>
                    <a:cxnSpLocks/>
                    <a:stCxn id="73" idx="2"/>
                    <a:endCxn id="72" idx="0"/>
                  </p:cNvCxnSpPr>
                  <p:nvPr/>
                </p:nvCxnSpPr>
                <p:spPr>
                  <a:xfrm>
                    <a:off x="11578189" y="4403561"/>
                    <a:ext cx="0" cy="322988"/>
                  </a:xfrm>
                  <a:prstGeom prst="line">
                    <a:avLst/>
                  </a:prstGeom>
                  <a:ln w="28575">
                    <a:solidFill>
                      <a:schemeClr val="bg1">
                        <a:lumMod val="65000"/>
                      </a:schemeClr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" name="직선 연결선 81">
                    <a:extLst>
                      <a:ext uri="{FF2B5EF4-FFF2-40B4-BE49-F238E27FC236}">
                        <a16:creationId xmlns:a16="http://schemas.microsoft.com/office/drawing/2014/main" id="{38577EDD-2004-6FD5-6925-75CD671E804A}"/>
                      </a:ext>
                    </a:extLst>
                  </p:cNvPr>
                  <p:cNvCxnSpPr>
                    <a:cxnSpLocks/>
                    <a:stCxn id="75" idx="2"/>
                    <a:endCxn id="74" idx="0"/>
                  </p:cNvCxnSpPr>
                  <p:nvPr/>
                </p:nvCxnSpPr>
                <p:spPr>
                  <a:xfrm flipH="1">
                    <a:off x="13153815" y="4403561"/>
                    <a:ext cx="2540" cy="322988"/>
                  </a:xfrm>
                  <a:prstGeom prst="line">
                    <a:avLst/>
                  </a:prstGeom>
                  <a:ln w="28575">
                    <a:solidFill>
                      <a:schemeClr val="bg1">
                        <a:lumMod val="65000"/>
                      </a:schemeClr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3" name="직선 연결선 82">
                    <a:extLst>
                      <a:ext uri="{FF2B5EF4-FFF2-40B4-BE49-F238E27FC236}">
                        <a16:creationId xmlns:a16="http://schemas.microsoft.com/office/drawing/2014/main" id="{37D0F695-01C3-C2E4-A544-8465C5C68E2D}"/>
                      </a:ext>
                    </a:extLst>
                  </p:cNvPr>
                  <p:cNvCxnSpPr>
                    <a:cxnSpLocks/>
                    <a:stCxn id="77" idx="2"/>
                    <a:endCxn id="76" idx="0"/>
                  </p:cNvCxnSpPr>
                  <p:nvPr/>
                </p:nvCxnSpPr>
                <p:spPr>
                  <a:xfrm flipH="1">
                    <a:off x="15017473" y="4403561"/>
                    <a:ext cx="5081" cy="322988"/>
                  </a:xfrm>
                  <a:prstGeom prst="line">
                    <a:avLst/>
                  </a:prstGeom>
                  <a:ln w="28575">
                    <a:solidFill>
                      <a:schemeClr val="bg1">
                        <a:lumMod val="65000"/>
                      </a:schemeClr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4" name="직사각형 83">
                    <a:extLst>
                      <a:ext uri="{FF2B5EF4-FFF2-40B4-BE49-F238E27FC236}">
                        <a16:creationId xmlns:a16="http://schemas.microsoft.com/office/drawing/2014/main" id="{F491A434-DA7E-9A8C-3FAE-C0C603BFED43}"/>
                      </a:ext>
                    </a:extLst>
                  </p:cNvPr>
                  <p:cNvSpPr/>
                  <p:nvPr/>
                </p:nvSpPr>
                <p:spPr>
                  <a:xfrm>
                    <a:off x="9394461" y="3709916"/>
                    <a:ext cx="1205728" cy="1894894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ko-KR" sz="1000" dirty="0"/>
                      <a:t>LH</a:t>
                    </a:r>
                    <a:r>
                      <a:rPr lang="en-US" altLang="ko-KR" sz="1000" baseline="-25000" dirty="0"/>
                      <a:t>2</a:t>
                    </a:r>
                    <a:endParaRPr lang="ko-KR" altLang="en-US" sz="1000" baseline="-25000" dirty="0"/>
                  </a:p>
                </p:txBody>
              </p:sp>
              <p:sp>
                <p:nvSpPr>
                  <p:cNvPr id="85" name="타원 84">
                    <a:extLst>
                      <a:ext uri="{FF2B5EF4-FFF2-40B4-BE49-F238E27FC236}">
                        <a16:creationId xmlns:a16="http://schemas.microsoft.com/office/drawing/2014/main" id="{594FC545-F8CB-BAF4-1DE1-78C5D306136B}"/>
                      </a:ext>
                    </a:extLst>
                  </p:cNvPr>
                  <p:cNvSpPr/>
                  <p:nvPr/>
                </p:nvSpPr>
                <p:spPr>
                  <a:xfrm>
                    <a:off x="16106143" y="3669198"/>
                    <a:ext cx="936104" cy="936103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ko-KR" sz="1000" dirty="0"/>
                      <a:t>Fuel cell</a:t>
                    </a:r>
                    <a:endParaRPr lang="ko-KR" altLang="en-US" sz="1000" dirty="0"/>
                  </a:p>
                </p:txBody>
              </p:sp>
              <p:cxnSp>
                <p:nvCxnSpPr>
                  <p:cNvPr id="86" name="직선 화살표 연결선 68">
                    <a:extLst>
                      <a:ext uri="{FF2B5EF4-FFF2-40B4-BE49-F238E27FC236}">
                        <a16:creationId xmlns:a16="http://schemas.microsoft.com/office/drawing/2014/main" id="{FB5ECA1B-D7C9-337F-B078-D5D34C8FBED0}"/>
                      </a:ext>
                    </a:extLst>
                  </p:cNvPr>
                  <p:cNvCxnSpPr>
                    <a:stCxn id="72" idx="3"/>
                    <a:endCxn id="89" idx="6"/>
                  </p:cNvCxnSpPr>
                  <p:nvPr/>
                </p:nvCxnSpPr>
                <p:spPr>
                  <a:xfrm>
                    <a:off x="11946779" y="5005257"/>
                    <a:ext cx="63410" cy="1088378"/>
                  </a:xfrm>
                  <a:prstGeom prst="bentConnector3">
                    <a:avLst>
                      <a:gd name="adj1" fmla="val 460511"/>
                    </a:avLst>
                  </a:prstGeom>
                  <a:ln w="28575">
                    <a:solidFill>
                      <a:srgbClr val="0000FF"/>
                    </a:solidFill>
                    <a:prstDash val="sysDash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9" name="타원 88">
                    <a:extLst>
                      <a:ext uri="{FF2B5EF4-FFF2-40B4-BE49-F238E27FC236}">
                        <a16:creationId xmlns:a16="http://schemas.microsoft.com/office/drawing/2014/main" id="{7CCF0366-C5D2-742D-EAF1-DF969008DCED}"/>
                      </a:ext>
                    </a:extLst>
                  </p:cNvPr>
                  <p:cNvSpPr/>
                  <p:nvPr/>
                </p:nvSpPr>
                <p:spPr>
                  <a:xfrm>
                    <a:off x="11146189" y="5887030"/>
                    <a:ext cx="864000" cy="41321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ko-KR" sz="1000" dirty="0"/>
                      <a:t>Gen</a:t>
                    </a:r>
                    <a:endParaRPr lang="ko-KR" altLang="en-US" sz="1000" dirty="0"/>
                  </a:p>
                </p:txBody>
              </p:sp>
              <p:sp>
                <p:nvSpPr>
                  <p:cNvPr id="90" name="타원 89">
                    <a:extLst>
                      <a:ext uri="{FF2B5EF4-FFF2-40B4-BE49-F238E27FC236}">
                        <a16:creationId xmlns:a16="http://schemas.microsoft.com/office/drawing/2014/main" id="{EDB0D978-6AA1-3D47-B24A-32D7CAA09160}"/>
                      </a:ext>
                    </a:extLst>
                  </p:cNvPr>
                  <p:cNvSpPr/>
                  <p:nvPr/>
                </p:nvSpPr>
                <p:spPr>
                  <a:xfrm>
                    <a:off x="12733373" y="5895054"/>
                    <a:ext cx="864000" cy="41321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ko-KR" sz="1000" dirty="0"/>
                      <a:t>Cab</a:t>
                    </a:r>
                    <a:endParaRPr lang="ko-KR" altLang="en-US" sz="1000" dirty="0"/>
                  </a:p>
                </p:txBody>
              </p:sp>
              <p:sp>
                <p:nvSpPr>
                  <p:cNvPr id="91" name="타원 90">
                    <a:extLst>
                      <a:ext uri="{FF2B5EF4-FFF2-40B4-BE49-F238E27FC236}">
                        <a16:creationId xmlns:a16="http://schemas.microsoft.com/office/drawing/2014/main" id="{F4DC08A8-5A15-FBF4-A3A3-0D271569CE17}"/>
                      </a:ext>
                    </a:extLst>
                  </p:cNvPr>
                  <p:cNvSpPr/>
                  <p:nvPr/>
                </p:nvSpPr>
                <p:spPr>
                  <a:xfrm>
                    <a:off x="14585473" y="5901138"/>
                    <a:ext cx="864000" cy="41321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ko-KR" sz="1000" dirty="0"/>
                      <a:t>etc.</a:t>
                    </a:r>
                    <a:endParaRPr lang="ko-KR" altLang="en-US" sz="1000" dirty="0"/>
                  </a:p>
                </p:txBody>
              </p:sp>
              <p:cxnSp>
                <p:nvCxnSpPr>
                  <p:cNvPr id="92" name="직선 화살표 연결선 68">
                    <a:extLst>
                      <a:ext uri="{FF2B5EF4-FFF2-40B4-BE49-F238E27FC236}">
                        <a16:creationId xmlns:a16="http://schemas.microsoft.com/office/drawing/2014/main" id="{1C5755E7-5452-5B9C-462D-8D32392501CE}"/>
                      </a:ext>
                    </a:extLst>
                  </p:cNvPr>
                  <p:cNvCxnSpPr>
                    <a:stCxn id="89" idx="2"/>
                    <a:endCxn id="72" idx="1"/>
                  </p:cNvCxnSpPr>
                  <p:nvPr/>
                </p:nvCxnSpPr>
                <p:spPr>
                  <a:xfrm rot="10800000" flipH="1">
                    <a:off x="11146189" y="5005259"/>
                    <a:ext cx="63410" cy="1088378"/>
                  </a:xfrm>
                  <a:prstGeom prst="bentConnector3">
                    <a:avLst>
                      <a:gd name="adj1" fmla="val -360511"/>
                    </a:avLst>
                  </a:prstGeom>
                  <a:ln w="28575">
                    <a:solidFill>
                      <a:srgbClr val="0000FF"/>
                    </a:solidFill>
                    <a:prstDash val="sysDash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3" name="직선 화살표 연결선 68">
                    <a:extLst>
                      <a:ext uri="{FF2B5EF4-FFF2-40B4-BE49-F238E27FC236}">
                        <a16:creationId xmlns:a16="http://schemas.microsoft.com/office/drawing/2014/main" id="{B1ACB99C-DA67-7589-C85F-98D4C1463974}"/>
                      </a:ext>
                    </a:extLst>
                  </p:cNvPr>
                  <p:cNvCxnSpPr>
                    <a:stCxn id="76" idx="3"/>
                    <a:endCxn id="91" idx="6"/>
                  </p:cNvCxnSpPr>
                  <p:nvPr/>
                </p:nvCxnSpPr>
                <p:spPr>
                  <a:xfrm>
                    <a:off x="15386063" y="5005257"/>
                    <a:ext cx="63410" cy="1102487"/>
                  </a:xfrm>
                  <a:prstGeom prst="bentConnector3">
                    <a:avLst>
                      <a:gd name="adj1" fmla="val 460511"/>
                    </a:avLst>
                  </a:prstGeom>
                  <a:ln w="28575">
                    <a:solidFill>
                      <a:srgbClr val="0000FF"/>
                    </a:solidFill>
                    <a:prstDash val="sysDash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4" name="직선 화살표 연결선 68">
                    <a:extLst>
                      <a:ext uri="{FF2B5EF4-FFF2-40B4-BE49-F238E27FC236}">
                        <a16:creationId xmlns:a16="http://schemas.microsoft.com/office/drawing/2014/main" id="{72A637E0-E086-8BFB-105F-C05F8D441FBA}"/>
                      </a:ext>
                    </a:extLst>
                  </p:cNvPr>
                  <p:cNvCxnSpPr>
                    <a:stCxn id="90" idx="2"/>
                    <a:endCxn id="74" idx="1"/>
                  </p:cNvCxnSpPr>
                  <p:nvPr/>
                </p:nvCxnSpPr>
                <p:spPr>
                  <a:xfrm rot="10800000" flipH="1">
                    <a:off x="12733373" y="5005257"/>
                    <a:ext cx="51852" cy="1096403"/>
                  </a:xfrm>
                  <a:prstGeom prst="bentConnector3">
                    <a:avLst>
                      <a:gd name="adj1" fmla="val -440870"/>
                    </a:avLst>
                  </a:prstGeom>
                  <a:ln w="28575">
                    <a:solidFill>
                      <a:srgbClr val="0000FF"/>
                    </a:solidFill>
                    <a:prstDash val="sysDash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" name="직선 화살표 연결선 68">
                    <a:extLst>
                      <a:ext uri="{FF2B5EF4-FFF2-40B4-BE49-F238E27FC236}">
                        <a16:creationId xmlns:a16="http://schemas.microsoft.com/office/drawing/2014/main" id="{B2292136-51F0-3FB5-7D37-70B9078F368F}"/>
                      </a:ext>
                    </a:extLst>
                  </p:cNvPr>
                  <p:cNvCxnSpPr>
                    <a:stCxn id="74" idx="3"/>
                    <a:endCxn id="90" idx="6"/>
                  </p:cNvCxnSpPr>
                  <p:nvPr/>
                </p:nvCxnSpPr>
                <p:spPr>
                  <a:xfrm>
                    <a:off x="13522405" y="5005257"/>
                    <a:ext cx="74968" cy="1096403"/>
                  </a:xfrm>
                  <a:prstGeom prst="bentConnector3">
                    <a:avLst>
                      <a:gd name="adj1" fmla="val 404930"/>
                    </a:avLst>
                  </a:prstGeom>
                  <a:ln w="28575">
                    <a:solidFill>
                      <a:srgbClr val="0000FF"/>
                    </a:solidFill>
                    <a:prstDash val="sysDash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직선 화살표 연결선 68">
                    <a:extLst>
                      <a:ext uri="{FF2B5EF4-FFF2-40B4-BE49-F238E27FC236}">
                        <a16:creationId xmlns:a16="http://schemas.microsoft.com/office/drawing/2014/main" id="{0872776E-66FE-EB30-FB80-78CBAD5B03DA}"/>
                      </a:ext>
                    </a:extLst>
                  </p:cNvPr>
                  <p:cNvCxnSpPr>
                    <a:stCxn id="91" idx="2"/>
                    <a:endCxn id="76" idx="1"/>
                  </p:cNvCxnSpPr>
                  <p:nvPr/>
                </p:nvCxnSpPr>
                <p:spPr>
                  <a:xfrm rot="10800000" flipH="1">
                    <a:off x="14585473" y="5005257"/>
                    <a:ext cx="63410" cy="1102487"/>
                  </a:xfrm>
                  <a:prstGeom prst="bentConnector3">
                    <a:avLst>
                      <a:gd name="adj1" fmla="val -360511"/>
                    </a:avLst>
                  </a:prstGeom>
                  <a:ln w="28575">
                    <a:solidFill>
                      <a:srgbClr val="0000FF"/>
                    </a:solidFill>
                    <a:prstDash val="sysDash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" name="직선 화살표 연결선 96">
                    <a:extLst>
                      <a:ext uri="{FF2B5EF4-FFF2-40B4-BE49-F238E27FC236}">
                        <a16:creationId xmlns:a16="http://schemas.microsoft.com/office/drawing/2014/main" id="{E4BF5074-A16F-FB90-CA41-B9487CDEBBEC}"/>
                      </a:ext>
                    </a:extLst>
                  </p:cNvPr>
                  <p:cNvCxnSpPr>
                    <a:cxnSpLocks/>
                    <a:stCxn id="75" idx="3"/>
                  </p:cNvCxnSpPr>
                  <p:nvPr/>
                </p:nvCxnSpPr>
                <p:spPr>
                  <a:xfrm>
                    <a:off x="13524945" y="4124853"/>
                    <a:ext cx="301162" cy="0"/>
                  </a:xfrm>
                  <a:prstGeom prst="straightConnector1">
                    <a:avLst/>
                  </a:prstGeom>
                  <a:ln w="38100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직선 화살표 연결선 97">
                    <a:extLst>
                      <a:ext uri="{FF2B5EF4-FFF2-40B4-BE49-F238E27FC236}">
                        <a16:creationId xmlns:a16="http://schemas.microsoft.com/office/drawing/2014/main" id="{1BA0BDC2-F0B5-CF7D-DC5D-34FF30F74C8E}"/>
                      </a:ext>
                    </a:extLst>
                  </p:cNvPr>
                  <p:cNvCxnSpPr>
                    <a:cxnSpLocks/>
                    <a:endCxn id="77" idx="1"/>
                  </p:cNvCxnSpPr>
                  <p:nvPr/>
                </p:nvCxnSpPr>
                <p:spPr>
                  <a:xfrm>
                    <a:off x="14399012" y="4124853"/>
                    <a:ext cx="254952" cy="0"/>
                  </a:xfrm>
                  <a:prstGeom prst="straightConnector1">
                    <a:avLst/>
                  </a:prstGeom>
                  <a:ln w="38100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69" name="직사각형 68">
                <a:extLst>
                  <a:ext uri="{FF2B5EF4-FFF2-40B4-BE49-F238E27FC236}">
                    <a16:creationId xmlns:a16="http://schemas.microsoft.com/office/drawing/2014/main" id="{A98FD633-ECF7-B48A-D94D-C9C71DA21AA4}"/>
                  </a:ext>
                </a:extLst>
              </p:cNvPr>
              <p:cNvSpPr/>
              <p:nvPr/>
            </p:nvSpPr>
            <p:spPr>
              <a:xfrm>
                <a:off x="2041461" y="2031172"/>
                <a:ext cx="1633848" cy="197389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/>
              </a:p>
            </p:txBody>
          </p:sp>
        </p:grpSp>
        <p:sp>
          <p:nvSpPr>
            <p:cNvPr id="62" name="이등변 삼각형 61">
              <a:extLst>
                <a:ext uri="{FF2B5EF4-FFF2-40B4-BE49-F238E27FC236}">
                  <a16:creationId xmlns:a16="http://schemas.microsoft.com/office/drawing/2014/main" id="{F027B82E-E5C3-BE38-8CFD-7FAA1D58B505}"/>
                </a:ext>
              </a:extLst>
            </p:cNvPr>
            <p:cNvSpPr/>
            <p:nvPr/>
          </p:nvSpPr>
          <p:spPr>
            <a:xfrm rot="16200000">
              <a:off x="6718454" y="3146502"/>
              <a:ext cx="383236" cy="446317"/>
            </a:xfrm>
            <a:prstGeom prst="triangl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00" dirty="0"/>
            </a:p>
          </p:txBody>
        </p:sp>
        <p:sp>
          <p:nvSpPr>
            <p:cNvPr id="63" name="타원 62">
              <a:extLst>
                <a:ext uri="{FF2B5EF4-FFF2-40B4-BE49-F238E27FC236}">
                  <a16:creationId xmlns:a16="http://schemas.microsoft.com/office/drawing/2014/main" id="{CB122DA6-7BEE-B935-E64C-919E84E7EB78}"/>
                </a:ext>
              </a:extLst>
            </p:cNvPr>
            <p:cNvSpPr/>
            <p:nvPr/>
          </p:nvSpPr>
          <p:spPr>
            <a:xfrm>
              <a:off x="6594056" y="3220701"/>
              <a:ext cx="730698" cy="289449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600" b="1" dirty="0">
                  <a:solidFill>
                    <a:schemeClr val="tx1"/>
                  </a:solidFill>
                </a:rPr>
                <a:t>Com</a:t>
              </a:r>
              <a:endParaRPr lang="ko-KR" altLang="en-US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64" name="이등변 삼각형 63">
              <a:extLst>
                <a:ext uri="{FF2B5EF4-FFF2-40B4-BE49-F238E27FC236}">
                  <a16:creationId xmlns:a16="http://schemas.microsoft.com/office/drawing/2014/main" id="{B4631EA1-2982-CC1A-32A4-B6CC40E6C52B}"/>
                </a:ext>
              </a:extLst>
            </p:cNvPr>
            <p:cNvSpPr/>
            <p:nvPr/>
          </p:nvSpPr>
          <p:spPr>
            <a:xfrm rot="16200000">
              <a:off x="4864644" y="3154372"/>
              <a:ext cx="383236" cy="446317"/>
            </a:xfrm>
            <a:prstGeom prst="triangl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00" dirty="0"/>
            </a:p>
          </p:txBody>
        </p:sp>
        <p:sp>
          <p:nvSpPr>
            <p:cNvPr id="65" name="타원 64">
              <a:extLst>
                <a:ext uri="{FF2B5EF4-FFF2-40B4-BE49-F238E27FC236}">
                  <a16:creationId xmlns:a16="http://schemas.microsoft.com/office/drawing/2014/main" id="{31A98AD9-669F-303A-6F47-2588C001C591}"/>
                </a:ext>
              </a:extLst>
            </p:cNvPr>
            <p:cNvSpPr/>
            <p:nvPr/>
          </p:nvSpPr>
          <p:spPr>
            <a:xfrm>
              <a:off x="4744978" y="3228938"/>
              <a:ext cx="730698" cy="289449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600" b="1" dirty="0">
                  <a:solidFill>
                    <a:schemeClr val="tx1"/>
                  </a:solidFill>
                </a:rPr>
                <a:t>Com</a:t>
              </a:r>
              <a:endParaRPr lang="ko-KR" altLang="en-US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66" name="이등변 삼각형 65">
              <a:extLst>
                <a:ext uri="{FF2B5EF4-FFF2-40B4-BE49-F238E27FC236}">
                  <a16:creationId xmlns:a16="http://schemas.microsoft.com/office/drawing/2014/main" id="{DB2F7007-C5D6-6393-875B-4EF29CD950F2}"/>
                </a:ext>
              </a:extLst>
            </p:cNvPr>
            <p:cNvSpPr/>
            <p:nvPr/>
          </p:nvSpPr>
          <p:spPr>
            <a:xfrm rot="16200000">
              <a:off x="3214536" y="3154371"/>
              <a:ext cx="383236" cy="446317"/>
            </a:xfrm>
            <a:prstGeom prst="triangl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00" dirty="0"/>
            </a:p>
          </p:txBody>
        </p:sp>
        <p:sp>
          <p:nvSpPr>
            <p:cNvPr id="67" name="타원 66">
              <a:extLst>
                <a:ext uri="{FF2B5EF4-FFF2-40B4-BE49-F238E27FC236}">
                  <a16:creationId xmlns:a16="http://schemas.microsoft.com/office/drawing/2014/main" id="{DDEFC6F1-4F01-4B7F-5ADD-965171486134}"/>
                </a:ext>
              </a:extLst>
            </p:cNvPr>
            <p:cNvSpPr/>
            <p:nvPr/>
          </p:nvSpPr>
          <p:spPr>
            <a:xfrm>
              <a:off x="3090075" y="3229271"/>
              <a:ext cx="730698" cy="289449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600" b="1" dirty="0">
                  <a:solidFill>
                    <a:schemeClr val="tx1"/>
                  </a:solidFill>
                </a:rPr>
                <a:t>Com</a:t>
              </a:r>
              <a:endParaRPr lang="ko-KR" altLang="en-US" sz="6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65483EA2-8DD1-5EC7-20E8-4C75F7DA1A5B}"/>
              </a:ext>
            </a:extLst>
          </p:cNvPr>
          <p:cNvSpPr txBox="1"/>
          <p:nvPr/>
        </p:nvSpPr>
        <p:spPr>
          <a:xfrm>
            <a:off x="4380367" y="3276358"/>
            <a:ext cx="479014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 err="1"/>
              <a:t>Matlab</a:t>
            </a:r>
            <a:r>
              <a:rPr lang="en-US" altLang="ko-KR" sz="1400" dirty="0"/>
              <a:t> Simulink based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/>
              <a:t>The unit module consists of a heat exchanger, supply line, cooling target, and fan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/>
              <a:t>The cooling target is cooled by helium</a:t>
            </a:r>
          </a:p>
        </p:txBody>
      </p:sp>
      <p:sp>
        <p:nvSpPr>
          <p:cNvPr id="7" name="화살표: 위로 굽음 6">
            <a:extLst>
              <a:ext uri="{FF2B5EF4-FFF2-40B4-BE49-F238E27FC236}">
                <a16:creationId xmlns:a16="http://schemas.microsoft.com/office/drawing/2014/main" id="{C0ACD975-0E90-FD38-5936-1411E6C9A58E}"/>
              </a:ext>
            </a:extLst>
          </p:cNvPr>
          <p:cNvSpPr/>
          <p:nvPr/>
        </p:nvSpPr>
        <p:spPr>
          <a:xfrm rot="5400000" flipV="1">
            <a:off x="4087361" y="2166575"/>
            <a:ext cx="886887" cy="1283266"/>
          </a:xfrm>
          <a:prstGeom prst="bentUpArrow">
            <a:avLst>
              <a:gd name="adj1" fmla="val 12112"/>
              <a:gd name="adj2" fmla="val 20275"/>
              <a:gd name="adj3" fmla="val 21563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89156B-14FA-C7F1-CE37-33778D6BFC23}"/>
              </a:ext>
            </a:extLst>
          </p:cNvPr>
          <p:cNvSpPr txBox="1"/>
          <p:nvPr/>
        </p:nvSpPr>
        <p:spPr>
          <a:xfrm>
            <a:off x="2818945" y="3055442"/>
            <a:ext cx="81315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b="1" dirty="0">
                <a:solidFill>
                  <a:schemeClr val="accent2"/>
                </a:solidFill>
              </a:rPr>
              <a:t>Supply Line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A7C8996-778F-37AA-9919-A8F1C6B4FD4C}"/>
              </a:ext>
            </a:extLst>
          </p:cNvPr>
          <p:cNvSpPr txBox="1"/>
          <p:nvPr/>
        </p:nvSpPr>
        <p:spPr>
          <a:xfrm>
            <a:off x="632611" y="2726012"/>
            <a:ext cx="81315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Supply Line</a:t>
            </a:r>
          </a:p>
        </p:txBody>
      </p:sp>
    </p:spTree>
    <p:extLst>
      <p:ext uri="{BB962C8B-B14F-4D97-AF65-F5344CB8AC3E}">
        <p14:creationId xmlns:p14="http://schemas.microsoft.com/office/powerpoint/2010/main" val="1739078659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Garnet_HighDef-1</Template>
  <TotalTime>8619</TotalTime>
  <Words>1501</Words>
  <Application>Microsoft Office PowerPoint</Application>
  <PresentationFormat>On-screen Show (16:9)</PresentationFormat>
  <Paragraphs>296</Paragraphs>
  <Slides>16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Arial</vt:lpstr>
      <vt:lpstr>Calibri</vt:lpstr>
      <vt:lpstr>Cambria Math</vt:lpstr>
      <vt:lpstr>Courier New</vt:lpstr>
      <vt:lpstr>Franklin Gothic Book</vt:lpstr>
      <vt:lpstr>Franklin Gothic Medium</vt:lpstr>
      <vt:lpstr>Roboto Light</vt:lpstr>
      <vt:lpstr>Times New Roman</vt:lpstr>
      <vt:lpstr>Wingdings</vt:lpstr>
      <vt:lpstr>Custom Design</vt:lpstr>
      <vt:lpstr>Transient system-level cryogenic thermal management models of liquid hydrogen-fueled electric aircraft</vt:lpstr>
      <vt:lpstr>Cryogenics and cryocoolers for superconducting power devices</vt:lpstr>
      <vt:lpstr>Thermal management of electric transportation system </vt:lpstr>
      <vt:lpstr>Focus of our research group</vt:lpstr>
      <vt:lpstr>IZEA (Integrated Zero-Emission Aviation)  using a robust hybrid architecture </vt:lpstr>
      <vt:lpstr>Integrated cooling system</vt:lpstr>
      <vt:lpstr>Cooling budget for given mission profile</vt:lpstr>
      <vt:lpstr>Scenario of Thermal Management System</vt:lpstr>
      <vt:lpstr>Unit module modeling</vt:lpstr>
      <vt:lpstr>Heat Exchanger Design Equations</vt:lpstr>
      <vt:lpstr>He Control Algorithm for Thermal Management System</vt:lpstr>
      <vt:lpstr>Result of heat exchanger simulation for generator</vt:lpstr>
      <vt:lpstr>Model of Thermal Management System</vt:lpstr>
      <vt:lpstr>Result of Thermal Management System simulation</vt:lpstr>
      <vt:lpstr>Result of Thermal Management System simulation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ckim@caps.fsu.edu</dc:creator>
  <cp:lastModifiedBy>Chul Kim</cp:lastModifiedBy>
  <cp:revision>110</cp:revision>
  <dcterms:created xsi:type="dcterms:W3CDTF">2022-04-04T19:14:15Z</dcterms:created>
  <dcterms:modified xsi:type="dcterms:W3CDTF">2025-05-21T06:39:56Z</dcterms:modified>
</cp:coreProperties>
</file>