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86" r:id="rId6"/>
    <p:sldId id="287" r:id="rId7"/>
    <p:sldId id="261" r:id="rId8"/>
    <p:sldId id="262" r:id="rId9"/>
    <p:sldId id="263" r:id="rId10"/>
    <p:sldId id="271" r:id="rId11"/>
    <p:sldId id="268" r:id="rId12"/>
    <p:sldId id="270" r:id="rId13"/>
    <p:sldId id="288" r:id="rId14"/>
    <p:sldId id="275" r:id="rId15"/>
    <p:sldId id="292" r:id="rId16"/>
    <p:sldId id="291" r:id="rId17"/>
    <p:sldId id="289" r:id="rId18"/>
    <p:sldId id="273" r:id="rId19"/>
    <p:sldId id="284" r:id="rId20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0F9F8"/>
    <a:srgbClr val="0074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86483" autoAdjust="0"/>
  </p:normalViewPr>
  <p:slideViewPr>
    <p:cSldViewPr snapToGrid="0" showGuides="1">
      <p:cViewPr varScale="1">
        <p:scale>
          <a:sx n="90" d="100"/>
          <a:sy n="90" d="100"/>
        </p:scale>
        <p:origin x="172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9A9E8B-8668-4EE9-81CF-39121E276770}" type="datetimeFigureOut">
              <a:rPr lang="zh-CN" altLang="en-US" smtClean="0"/>
              <a:t>2025-05-20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3DABDA-89F0-4727-B28F-05A90B0069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9895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0A3092A-E3C7-4C29-B344-27D9EEC2E3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0" r="160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51B26A8-1312-4798-A188-D5B8F05449B4}"/>
              </a:ext>
            </a:extLst>
          </p:cNvPr>
          <p:cNvSpPr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8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66750" y="1143000"/>
            <a:ext cx="10763250" cy="857250"/>
          </a:xfrm>
          <a:prstGeom prst="rect">
            <a:avLst/>
          </a:prstGeom>
        </p:spPr>
        <p:txBody>
          <a:bodyPr anchor="b"/>
          <a:lstStyle>
            <a:lvl1pPr algn="l">
              <a:defRPr sz="6000" b="1" i="0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Presentation Title Goes Here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 hasCustomPrompt="1"/>
          </p:nvPr>
        </p:nvSpPr>
        <p:spPr>
          <a:xfrm>
            <a:off x="1400175" y="2362200"/>
            <a:ext cx="10029825" cy="590550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000" b="0" i="0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1556033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60400" y="1092200"/>
            <a:ext cx="10858500" cy="504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200150" indent="-285750">
              <a:buFont typeface="Arial" panose="020B0604020202020204" pitchFamily="34" charset="0"/>
              <a:buChar char="•"/>
              <a:defRPr/>
            </a:lvl3pPr>
            <a:lvl4pPr marL="1657350" indent="-285750">
              <a:buFont typeface="Arial" panose="020B0604020202020204" pitchFamily="34" charset="0"/>
              <a:buChar char="•"/>
              <a:defRPr/>
            </a:lvl4pPr>
            <a:lvl5pPr marL="2114550" indent="-28575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43B38-FCD2-4D0A-90BC-740ACC77290F}" type="datetime1">
              <a:rPr lang="zh-CN" altLang="en-US" smtClean="0"/>
              <a:t>2025-05-20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f-ZA" altLang="zh-CN"/>
              <a:t>OfficePLUS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739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660400" y="1500188"/>
            <a:ext cx="2836800" cy="914400"/>
          </a:xfrm>
          <a:prstGeom prst="rect">
            <a:avLst/>
          </a:prstGeom>
        </p:spPr>
        <p:txBody>
          <a:bodyPr wrap="none" anchor="t">
            <a:normAutofit/>
          </a:bodyPr>
          <a:lstStyle>
            <a:lvl1pPr algn="r">
              <a:lnSpc>
                <a:spcPct val="100000"/>
              </a:lnSpc>
              <a:defRPr sz="2800"/>
            </a:lvl1pPr>
          </a:lstStyle>
          <a:p>
            <a:pPr lvl="0"/>
            <a:r>
              <a:rPr lang="en-US"/>
              <a:t>Agenda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 hasCustomPrompt="1"/>
          </p:nvPr>
        </p:nvSpPr>
        <p:spPr>
          <a:xfrm>
            <a:off x="3746500" y="1500187"/>
            <a:ext cx="7772400" cy="4633200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457200" indent="-457200">
              <a:lnSpc>
                <a:spcPct val="130000"/>
              </a:lnSpc>
              <a:buFont typeface="+mj-lt"/>
              <a:buAutoNum type="arabicPeriod"/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add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A813-B2FD-42E1-9222-83B574E99074}" type="datetime1">
              <a:rPr lang="zh-CN" altLang="en-US" smtClean="0"/>
              <a:t>2025-05-20</a:t>
            </a:fld>
            <a:endParaRPr lang="en-US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f-ZA" altLang="zh-CN"/>
              <a:t>OfficePLUS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  <a:pPr/>
              <a:t>‹#›</a:t>
            </a:fld>
            <a:endParaRPr lang="en-US" altLang="zh-CN"/>
          </a:p>
        </p:txBody>
      </p:sp>
      <p:grpSp>
        <p:nvGrpSpPr>
          <p:cNvPr id="9" name="Group 8"/>
          <p:cNvGrpSpPr/>
          <p:nvPr/>
        </p:nvGrpSpPr>
        <p:grpSpPr>
          <a:xfrm>
            <a:off x="2626456" y="1500188"/>
            <a:ext cx="994563" cy="4634686"/>
            <a:chOff x="2626456" y="1500188"/>
            <a:chExt cx="994563" cy="4634686"/>
          </a:xfrm>
        </p:grpSpPr>
        <p:cxnSp>
          <p:nvCxnSpPr>
            <p:cNvPr id="10" name="Straight Connector 9"/>
            <p:cNvCxnSpPr>
              <a:cxnSpLocks/>
            </p:cNvCxnSpPr>
            <p:nvPr/>
          </p:nvCxnSpPr>
          <p:spPr>
            <a:xfrm>
              <a:off x="3621019" y="1500188"/>
              <a:ext cx="0" cy="4633913"/>
            </a:xfrm>
            <a:prstGeom prst="line">
              <a:avLst/>
            </a:prstGeom>
            <a:solidFill>
              <a:srgbClr val="FFCC00"/>
            </a:solidFill>
            <a:ln w="3175" cap="flat" cmpd="sng" algn="ctr">
              <a:solidFill>
                <a:schemeClr val="tx1">
                  <a:alpha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2" name="Freeform: Shape 11"/>
            <p:cNvSpPr>
              <a:spLocks noChangeAspect="1"/>
            </p:cNvSpPr>
            <p:nvPr/>
          </p:nvSpPr>
          <p:spPr bwMode="auto">
            <a:xfrm>
              <a:off x="2626456" y="5219207"/>
              <a:ext cx="870506" cy="915667"/>
            </a:xfrm>
            <a:custGeom>
              <a:avLst/>
              <a:gdLst>
                <a:gd name="T0" fmla="*/ 3353 w 5127"/>
                <a:gd name="T1" fmla="*/ 1728 h 5401"/>
                <a:gd name="T2" fmla="*/ 2183 w 5127"/>
                <a:gd name="T3" fmla="*/ 1608 h 5401"/>
                <a:gd name="T4" fmla="*/ 3353 w 5127"/>
                <a:gd name="T5" fmla="*/ 1488 h 5401"/>
                <a:gd name="T6" fmla="*/ 3103 w 5127"/>
                <a:gd name="T7" fmla="*/ 2231 h 5401"/>
                <a:gd name="T8" fmla="*/ 3103 w 5127"/>
                <a:gd name="T9" fmla="*/ 1991 h 5401"/>
                <a:gd name="T10" fmla="*/ 2432 w 5127"/>
                <a:gd name="T11" fmla="*/ 2111 h 5401"/>
                <a:gd name="T12" fmla="*/ 3103 w 5127"/>
                <a:gd name="T13" fmla="*/ 2231 h 5401"/>
                <a:gd name="T14" fmla="*/ 3353 w 5127"/>
                <a:gd name="T15" fmla="*/ 2648 h 5401"/>
                <a:gd name="T16" fmla="*/ 2183 w 5127"/>
                <a:gd name="T17" fmla="*/ 2768 h 5401"/>
                <a:gd name="T18" fmla="*/ 3353 w 5127"/>
                <a:gd name="T19" fmla="*/ 2888 h 5401"/>
                <a:gd name="T20" fmla="*/ 2552 w 5127"/>
                <a:gd name="T21" fmla="*/ 3151 h 5401"/>
                <a:gd name="T22" fmla="*/ 2552 w 5127"/>
                <a:gd name="T23" fmla="*/ 3391 h 5401"/>
                <a:gd name="T24" fmla="*/ 3223 w 5127"/>
                <a:gd name="T25" fmla="*/ 3271 h 5401"/>
                <a:gd name="T26" fmla="*/ 2552 w 5127"/>
                <a:gd name="T27" fmla="*/ 3151 h 5401"/>
                <a:gd name="T28" fmla="*/ 4448 w 5127"/>
                <a:gd name="T29" fmla="*/ 1442 h 5401"/>
                <a:gd name="T30" fmla="*/ 4688 w 5127"/>
                <a:gd name="T31" fmla="*/ 1442 h 5401"/>
                <a:gd name="T32" fmla="*/ 3988 w 5127"/>
                <a:gd name="T33" fmla="*/ 0 h 5401"/>
                <a:gd name="T34" fmla="*/ 0 w 5127"/>
                <a:gd name="T35" fmla="*/ 604 h 5401"/>
                <a:gd name="T36" fmla="*/ 120 w 5127"/>
                <a:gd name="T37" fmla="*/ 1792 h 5401"/>
                <a:gd name="T38" fmla="*/ 686 w 5127"/>
                <a:gd name="T39" fmla="*/ 1672 h 5401"/>
                <a:gd name="T40" fmla="*/ 240 w 5127"/>
                <a:gd name="T41" fmla="*/ 1552 h 5401"/>
                <a:gd name="T42" fmla="*/ 604 w 5127"/>
                <a:gd name="T43" fmla="*/ 240 h 5401"/>
                <a:gd name="T44" fmla="*/ 968 w 5127"/>
                <a:gd name="T45" fmla="*/ 4179 h 5401"/>
                <a:gd name="T46" fmla="*/ 3904 w 5127"/>
                <a:gd name="T47" fmla="*/ 4879 h 5401"/>
                <a:gd name="T48" fmla="*/ 3904 w 5127"/>
                <a:gd name="T49" fmla="*/ 4639 h 5401"/>
                <a:gd name="T50" fmla="*/ 1208 w 5127"/>
                <a:gd name="T51" fmla="*/ 4179 h 5401"/>
                <a:gd name="T52" fmla="*/ 1086 w 5127"/>
                <a:gd name="T53" fmla="*/ 240 h 5401"/>
                <a:gd name="T54" fmla="*/ 4448 w 5127"/>
                <a:gd name="T55" fmla="*/ 700 h 5401"/>
                <a:gd name="T56" fmla="*/ 4568 w 5127"/>
                <a:gd name="T57" fmla="*/ 2000 h 5401"/>
                <a:gd name="T58" fmla="*/ 4568 w 5127"/>
                <a:gd name="T59" fmla="*/ 2240 h 5401"/>
                <a:gd name="T60" fmla="*/ 4887 w 5127"/>
                <a:gd name="T61" fmla="*/ 2340 h 5401"/>
                <a:gd name="T62" fmla="*/ 5007 w 5127"/>
                <a:gd name="T63" fmla="*/ 3838 h 5401"/>
                <a:gd name="T64" fmla="*/ 5127 w 5127"/>
                <a:gd name="T65" fmla="*/ 2340 h 5401"/>
                <a:gd name="T66" fmla="*/ 4568 w 5127"/>
                <a:gd name="T67" fmla="*/ 5139 h 5401"/>
                <a:gd name="T68" fmla="*/ 4448 w 5127"/>
                <a:gd name="T69" fmla="*/ 5281 h 5401"/>
                <a:gd name="T70" fmla="*/ 4688 w 5127"/>
                <a:gd name="T71" fmla="*/ 5281 h 5401"/>
                <a:gd name="T72" fmla="*/ 4568 w 5127"/>
                <a:gd name="T73" fmla="*/ 5139 h 5401"/>
                <a:gd name="T74" fmla="*/ 4448 w 5127"/>
                <a:gd name="T75" fmla="*/ 2559 h 5401"/>
                <a:gd name="T76" fmla="*/ 4568 w 5127"/>
                <a:gd name="T77" fmla="*/ 4974 h 5401"/>
                <a:gd name="T78" fmla="*/ 4688 w 5127"/>
                <a:gd name="T79" fmla="*/ 2559 h 5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27" h="5401">
                  <a:moveTo>
                    <a:pt x="3473" y="1608"/>
                  </a:moveTo>
                  <a:cubicBezTo>
                    <a:pt x="3473" y="1674"/>
                    <a:pt x="3419" y="1728"/>
                    <a:pt x="3353" y="1728"/>
                  </a:cubicBezTo>
                  <a:lnTo>
                    <a:pt x="2303" y="1728"/>
                  </a:lnTo>
                  <a:cubicBezTo>
                    <a:pt x="2236" y="1728"/>
                    <a:pt x="2183" y="1674"/>
                    <a:pt x="2183" y="1608"/>
                  </a:cubicBezTo>
                  <a:cubicBezTo>
                    <a:pt x="2183" y="1542"/>
                    <a:pt x="2236" y="1488"/>
                    <a:pt x="2303" y="1488"/>
                  </a:cubicBezTo>
                  <a:lnTo>
                    <a:pt x="3353" y="1488"/>
                  </a:lnTo>
                  <a:cubicBezTo>
                    <a:pt x="3419" y="1488"/>
                    <a:pt x="3473" y="1542"/>
                    <a:pt x="3473" y="1608"/>
                  </a:cubicBezTo>
                  <a:close/>
                  <a:moveTo>
                    <a:pt x="3103" y="2231"/>
                  </a:moveTo>
                  <a:cubicBezTo>
                    <a:pt x="3170" y="2231"/>
                    <a:pt x="3223" y="2178"/>
                    <a:pt x="3223" y="2111"/>
                  </a:cubicBezTo>
                  <a:cubicBezTo>
                    <a:pt x="3223" y="2045"/>
                    <a:pt x="3170" y="1991"/>
                    <a:pt x="3103" y="1991"/>
                  </a:cubicBezTo>
                  <a:lnTo>
                    <a:pt x="2552" y="1991"/>
                  </a:lnTo>
                  <a:cubicBezTo>
                    <a:pt x="2486" y="1991"/>
                    <a:pt x="2432" y="2045"/>
                    <a:pt x="2432" y="2111"/>
                  </a:cubicBezTo>
                  <a:cubicBezTo>
                    <a:pt x="2432" y="2178"/>
                    <a:pt x="2486" y="2231"/>
                    <a:pt x="2552" y="2231"/>
                  </a:cubicBezTo>
                  <a:lnTo>
                    <a:pt x="3103" y="2231"/>
                  </a:lnTo>
                  <a:close/>
                  <a:moveTo>
                    <a:pt x="3473" y="2768"/>
                  </a:moveTo>
                  <a:cubicBezTo>
                    <a:pt x="3473" y="2701"/>
                    <a:pt x="3419" y="2648"/>
                    <a:pt x="3353" y="2648"/>
                  </a:cubicBezTo>
                  <a:lnTo>
                    <a:pt x="2303" y="2648"/>
                  </a:lnTo>
                  <a:cubicBezTo>
                    <a:pt x="2236" y="2648"/>
                    <a:pt x="2183" y="2701"/>
                    <a:pt x="2183" y="2768"/>
                  </a:cubicBezTo>
                  <a:cubicBezTo>
                    <a:pt x="2183" y="2834"/>
                    <a:pt x="2236" y="2888"/>
                    <a:pt x="2303" y="2888"/>
                  </a:cubicBezTo>
                  <a:lnTo>
                    <a:pt x="3353" y="2888"/>
                  </a:lnTo>
                  <a:cubicBezTo>
                    <a:pt x="3419" y="2888"/>
                    <a:pt x="3473" y="2834"/>
                    <a:pt x="3473" y="2768"/>
                  </a:cubicBezTo>
                  <a:close/>
                  <a:moveTo>
                    <a:pt x="2552" y="3151"/>
                  </a:moveTo>
                  <a:cubicBezTo>
                    <a:pt x="2486" y="3151"/>
                    <a:pt x="2432" y="3205"/>
                    <a:pt x="2432" y="3271"/>
                  </a:cubicBezTo>
                  <a:cubicBezTo>
                    <a:pt x="2432" y="3338"/>
                    <a:pt x="2486" y="3391"/>
                    <a:pt x="2552" y="3391"/>
                  </a:cubicBezTo>
                  <a:lnTo>
                    <a:pt x="3103" y="3391"/>
                  </a:lnTo>
                  <a:cubicBezTo>
                    <a:pt x="3170" y="3391"/>
                    <a:pt x="3223" y="3338"/>
                    <a:pt x="3223" y="3271"/>
                  </a:cubicBezTo>
                  <a:cubicBezTo>
                    <a:pt x="3223" y="3205"/>
                    <a:pt x="3170" y="3151"/>
                    <a:pt x="3103" y="3151"/>
                  </a:cubicBezTo>
                  <a:lnTo>
                    <a:pt x="2552" y="3151"/>
                  </a:lnTo>
                  <a:close/>
                  <a:moveTo>
                    <a:pt x="4448" y="700"/>
                  </a:moveTo>
                  <a:lnTo>
                    <a:pt x="4448" y="1442"/>
                  </a:lnTo>
                  <a:cubicBezTo>
                    <a:pt x="4448" y="1509"/>
                    <a:pt x="4501" y="1562"/>
                    <a:pt x="4568" y="1562"/>
                  </a:cubicBezTo>
                  <a:cubicBezTo>
                    <a:pt x="4634" y="1562"/>
                    <a:pt x="4688" y="1509"/>
                    <a:pt x="4688" y="1442"/>
                  </a:cubicBezTo>
                  <a:lnTo>
                    <a:pt x="4688" y="700"/>
                  </a:lnTo>
                  <a:cubicBezTo>
                    <a:pt x="4688" y="314"/>
                    <a:pt x="4374" y="0"/>
                    <a:pt x="3988" y="0"/>
                  </a:cubicBezTo>
                  <a:lnTo>
                    <a:pt x="604" y="0"/>
                  </a:lnTo>
                  <a:cubicBezTo>
                    <a:pt x="271" y="0"/>
                    <a:pt x="0" y="271"/>
                    <a:pt x="0" y="604"/>
                  </a:cubicBezTo>
                  <a:lnTo>
                    <a:pt x="0" y="1672"/>
                  </a:lnTo>
                  <a:cubicBezTo>
                    <a:pt x="0" y="1738"/>
                    <a:pt x="53" y="1792"/>
                    <a:pt x="120" y="1792"/>
                  </a:cubicBezTo>
                  <a:lnTo>
                    <a:pt x="566" y="1792"/>
                  </a:lnTo>
                  <a:cubicBezTo>
                    <a:pt x="632" y="1792"/>
                    <a:pt x="686" y="1738"/>
                    <a:pt x="686" y="1672"/>
                  </a:cubicBezTo>
                  <a:cubicBezTo>
                    <a:pt x="686" y="1606"/>
                    <a:pt x="632" y="1552"/>
                    <a:pt x="566" y="1552"/>
                  </a:cubicBezTo>
                  <a:lnTo>
                    <a:pt x="240" y="1552"/>
                  </a:lnTo>
                  <a:lnTo>
                    <a:pt x="240" y="604"/>
                  </a:lnTo>
                  <a:cubicBezTo>
                    <a:pt x="240" y="403"/>
                    <a:pt x="403" y="240"/>
                    <a:pt x="604" y="240"/>
                  </a:cubicBezTo>
                  <a:cubicBezTo>
                    <a:pt x="805" y="240"/>
                    <a:pt x="968" y="403"/>
                    <a:pt x="968" y="604"/>
                  </a:cubicBezTo>
                  <a:lnTo>
                    <a:pt x="968" y="4179"/>
                  </a:lnTo>
                  <a:cubicBezTo>
                    <a:pt x="968" y="4565"/>
                    <a:pt x="1282" y="4879"/>
                    <a:pt x="1668" y="4879"/>
                  </a:cubicBezTo>
                  <a:lnTo>
                    <a:pt x="3904" y="4879"/>
                  </a:lnTo>
                  <a:cubicBezTo>
                    <a:pt x="3970" y="4879"/>
                    <a:pt x="4024" y="4825"/>
                    <a:pt x="4024" y="4759"/>
                  </a:cubicBezTo>
                  <a:cubicBezTo>
                    <a:pt x="4024" y="4693"/>
                    <a:pt x="3970" y="4639"/>
                    <a:pt x="3904" y="4639"/>
                  </a:cubicBezTo>
                  <a:lnTo>
                    <a:pt x="1668" y="4639"/>
                  </a:lnTo>
                  <a:cubicBezTo>
                    <a:pt x="1415" y="4639"/>
                    <a:pt x="1208" y="4433"/>
                    <a:pt x="1208" y="4179"/>
                  </a:cubicBezTo>
                  <a:lnTo>
                    <a:pt x="1208" y="604"/>
                  </a:lnTo>
                  <a:cubicBezTo>
                    <a:pt x="1208" y="468"/>
                    <a:pt x="1163" y="341"/>
                    <a:pt x="1086" y="240"/>
                  </a:cubicBezTo>
                  <a:lnTo>
                    <a:pt x="3988" y="240"/>
                  </a:lnTo>
                  <a:cubicBezTo>
                    <a:pt x="4241" y="240"/>
                    <a:pt x="4448" y="446"/>
                    <a:pt x="4448" y="700"/>
                  </a:cubicBezTo>
                  <a:close/>
                  <a:moveTo>
                    <a:pt x="4787" y="2000"/>
                  </a:moveTo>
                  <a:lnTo>
                    <a:pt x="4568" y="2000"/>
                  </a:lnTo>
                  <a:cubicBezTo>
                    <a:pt x="4501" y="2000"/>
                    <a:pt x="4448" y="2054"/>
                    <a:pt x="4448" y="2120"/>
                  </a:cubicBezTo>
                  <a:cubicBezTo>
                    <a:pt x="4448" y="2187"/>
                    <a:pt x="4501" y="2240"/>
                    <a:pt x="4568" y="2240"/>
                  </a:cubicBezTo>
                  <a:lnTo>
                    <a:pt x="4787" y="2240"/>
                  </a:lnTo>
                  <a:cubicBezTo>
                    <a:pt x="4842" y="2240"/>
                    <a:pt x="4887" y="2285"/>
                    <a:pt x="4887" y="2340"/>
                  </a:cubicBezTo>
                  <a:lnTo>
                    <a:pt x="4887" y="3718"/>
                  </a:lnTo>
                  <a:cubicBezTo>
                    <a:pt x="4887" y="3785"/>
                    <a:pt x="4941" y="3838"/>
                    <a:pt x="5007" y="3838"/>
                  </a:cubicBezTo>
                  <a:cubicBezTo>
                    <a:pt x="5073" y="3838"/>
                    <a:pt x="5127" y="3785"/>
                    <a:pt x="5127" y="3718"/>
                  </a:cubicBezTo>
                  <a:lnTo>
                    <a:pt x="5127" y="2340"/>
                  </a:lnTo>
                  <a:cubicBezTo>
                    <a:pt x="5127" y="2153"/>
                    <a:pt x="4975" y="2000"/>
                    <a:pt x="4787" y="2000"/>
                  </a:cubicBezTo>
                  <a:close/>
                  <a:moveTo>
                    <a:pt x="4568" y="5139"/>
                  </a:moveTo>
                  <a:cubicBezTo>
                    <a:pt x="4501" y="5139"/>
                    <a:pt x="4448" y="5193"/>
                    <a:pt x="4448" y="5259"/>
                  </a:cubicBezTo>
                  <a:lnTo>
                    <a:pt x="4448" y="5281"/>
                  </a:lnTo>
                  <a:cubicBezTo>
                    <a:pt x="4448" y="5347"/>
                    <a:pt x="4501" y="5401"/>
                    <a:pt x="4568" y="5401"/>
                  </a:cubicBezTo>
                  <a:cubicBezTo>
                    <a:pt x="4634" y="5401"/>
                    <a:pt x="4688" y="5347"/>
                    <a:pt x="4688" y="5281"/>
                  </a:cubicBezTo>
                  <a:lnTo>
                    <a:pt x="4688" y="5259"/>
                  </a:lnTo>
                  <a:cubicBezTo>
                    <a:pt x="4688" y="5193"/>
                    <a:pt x="4634" y="5139"/>
                    <a:pt x="4568" y="5139"/>
                  </a:cubicBezTo>
                  <a:close/>
                  <a:moveTo>
                    <a:pt x="4568" y="2439"/>
                  </a:moveTo>
                  <a:cubicBezTo>
                    <a:pt x="4501" y="2439"/>
                    <a:pt x="4448" y="2492"/>
                    <a:pt x="4448" y="2559"/>
                  </a:cubicBezTo>
                  <a:lnTo>
                    <a:pt x="4448" y="4854"/>
                  </a:lnTo>
                  <a:cubicBezTo>
                    <a:pt x="4448" y="4920"/>
                    <a:pt x="4501" y="4974"/>
                    <a:pt x="4568" y="4974"/>
                  </a:cubicBezTo>
                  <a:cubicBezTo>
                    <a:pt x="4634" y="4974"/>
                    <a:pt x="4688" y="4920"/>
                    <a:pt x="4688" y="4854"/>
                  </a:cubicBezTo>
                  <a:lnTo>
                    <a:pt x="4688" y="2559"/>
                  </a:lnTo>
                  <a:cubicBezTo>
                    <a:pt x="4688" y="2492"/>
                    <a:pt x="4634" y="2439"/>
                    <a:pt x="4568" y="2439"/>
                  </a:cubicBez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9692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A5D8542-9A91-4BB8-AE95-FE2D101B9AA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0" r="160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C727318-C6AF-4381-8431-750C2409B3C5}"/>
              </a:ext>
            </a:extLst>
          </p:cNvPr>
          <p:cNvSpPr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8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333750" y="2571750"/>
            <a:ext cx="5334000" cy="857250"/>
          </a:xfrm>
          <a:prstGeom prst="rect">
            <a:avLst/>
          </a:prstGeom>
        </p:spPr>
        <p:txBody>
          <a:bodyPr anchor="b"/>
          <a:lstStyle>
            <a:lvl1pPr algn="ctr">
              <a:defRPr sz="3600" b="1" i="0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Click to add title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 hasCustomPrompt="1"/>
          </p:nvPr>
        </p:nvSpPr>
        <p:spPr>
          <a:xfrm>
            <a:off x="3333750" y="3524250"/>
            <a:ext cx="5334000" cy="9525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707758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ED10539A-C1C4-6938-E08F-ABBF8809B51F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827E2AD-3652-ED88-F70A-AB4CB38FE0AE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rotWithShape="0">
              <a:blip r:embed="rId2"/>
              <a:srcRect/>
              <a:stretch>
                <a:fillRect l="-36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zh-CN" alt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21FF61-D406-0CC5-1220-B0D3CCB8BCFE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660400" y="0"/>
            <a:ext cx="10858500" cy="10287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82A54-1ED4-49C6-8154-FC2019FF8FB3}" type="datetime1">
              <a:rPr lang="zh-CN" altLang="en-US" smtClean="0"/>
              <a:t>2025-05-20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f-ZA" altLang="zh-CN"/>
              <a:t>OfficePLUS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7155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3D36A-0885-4071-9EF1-0FE4286E17CF}" type="datetime1">
              <a:rPr lang="zh-CN" altLang="en-US" smtClean="0"/>
              <a:t>2025-05-20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OfficePLUS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361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ECC54FB-9EF6-432F-817F-4107A3BDBF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60" r="160"/>
          <a:stretch/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B089FD8-CA6C-47EA-AF9A-7B0F50169E7B}"/>
              </a:ext>
            </a:extLst>
          </p:cNvPr>
          <p:cNvSpPr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80000">
                <a:schemeClr val="accent1">
                  <a:lumMod val="20000"/>
                  <a:lumOff val="80000"/>
                  <a:alpha val="0"/>
                </a:schemeClr>
              </a:gs>
            </a:gsLst>
            <a:lin ang="5400000"/>
            <a:tileRect/>
          </a:gra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66750" y="1143000"/>
            <a:ext cx="10763250" cy="857250"/>
          </a:xfrm>
          <a:prstGeom prst="rect">
            <a:avLst/>
          </a:prstGeom>
        </p:spPr>
        <p:txBody>
          <a:bodyPr anchor="b"/>
          <a:lstStyle>
            <a:lvl1pPr algn="l">
              <a:defRPr sz="6000" b="1" i="0">
                <a:ln>
                  <a:noFill/>
                </a:ln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76275" y="5781674"/>
            <a:ext cx="1666875" cy="342900"/>
          </a:xfrm>
          <a:prstGeom prst="rect">
            <a:avLst/>
          </a:prstGeom>
        </p:spPr>
        <p:txBody>
          <a:bodyPr vert="horz" rtlCol="0" anchor="ctr"/>
          <a:lstStyle>
            <a:lvl1pPr marL="0" indent="0" algn="l">
              <a:lnSpc>
                <a:spcPct val="100000"/>
              </a:lnSpc>
              <a:buNone/>
              <a:defRPr lang="en-US" altLang="zh-CN" sz="1200" b="0" i="0" smtClean="0">
                <a:ln>
                  <a:noFill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altLang="zh-CN" dirty="0"/>
              <a:t>Speaker name and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0001250" y="5781674"/>
            <a:ext cx="1514475" cy="342900"/>
          </a:xfrm>
          <a:prstGeom prst="rect">
            <a:avLst/>
          </a:prstGeom>
        </p:spPr>
        <p:txBody>
          <a:bodyPr vert="horz" rtlCol="0" anchor="ctr"/>
          <a:lstStyle>
            <a:lvl1pPr marL="0" indent="0" algn="r">
              <a:lnSpc>
                <a:spcPct val="100000"/>
              </a:lnSpc>
              <a:buNone/>
              <a:defRPr lang="en-US" altLang="zh-CN" sz="1200" b="0" i="0" smtClean="0">
                <a:ln>
                  <a:noFill/>
                </a:ln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altLang="zh-CN" dirty="0"/>
              <a:t>OfficePLUS</a:t>
            </a:r>
          </a:p>
        </p:txBody>
      </p:sp>
    </p:spTree>
    <p:extLst>
      <p:ext uri="{BB962C8B-B14F-4D97-AF65-F5344CB8AC3E}">
        <p14:creationId xmlns:p14="http://schemas.microsoft.com/office/powerpoint/2010/main" val="387670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0400" y="128587"/>
            <a:ext cx="10858500" cy="900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</a:t>
            </a:r>
            <a:r>
              <a:rPr lang="en-US" altLang="zh-CN" dirty="0"/>
              <a:t>add text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8050" y="6409690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AEBC5-1D0D-411D-9EE3-C6F41EFD080C}" type="datetime1">
              <a:rPr lang="zh-CN" altLang="en-US" smtClean="0"/>
              <a:t>2025-05-20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399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OfficePLUS</a:t>
            </a:r>
            <a:endParaRPr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861300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B1146-E542-4D4E-B8E9-6919A11DDD4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1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3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5.xml"/><Relationship Id="rId6" Type="http://schemas.microsoft.com/office/2007/relationships/hdphoto" Target="../media/hdphoto6.wdp"/><Relationship Id="rId5" Type="http://schemas.openxmlformats.org/officeDocument/2006/relationships/image" Target="../media/image36.png"/><Relationship Id="rId4" Type="http://schemas.microsoft.com/office/2007/relationships/hdphoto" Target="../media/hdphoto5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0.xml"/><Relationship Id="rId5" Type="http://schemas.openxmlformats.org/officeDocument/2006/relationships/image" Target="../media/image18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67188" y="2344342"/>
            <a:ext cx="8746131" cy="1235487"/>
          </a:xfrm>
        </p:spPr>
        <p:txBody>
          <a:bodyPr wrap="square">
            <a:normAutofit fontScale="90000"/>
          </a:bodyPr>
          <a:lstStyle/>
          <a:p>
            <a:pPr algn="ctr"/>
            <a:r>
              <a:rPr lang="en-US" altLang="zh-CN" sz="4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study on a large-scale free-piston Stirling cryocooler</a:t>
            </a:r>
            <a:endParaRPr lang="zh-CN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33649" y="4243662"/>
            <a:ext cx="8746131" cy="554192"/>
          </a:xfrm>
        </p:spPr>
        <p:txBody>
          <a:bodyPr wrap="square">
            <a:noAutofit/>
          </a:bodyPr>
          <a:lstStyle/>
          <a:p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Hangyu Ma, Guoyao Yu, Haojie Sun, Ying Ma, Wei Dai, Ercang Luo</a:t>
            </a: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6CBE7A21-5528-9C9E-993D-CEEDB6F09842}"/>
              </a:ext>
            </a:extLst>
          </p:cNvPr>
          <p:cNvCxnSpPr>
            <a:cxnSpLocks/>
          </p:cNvCxnSpPr>
          <p:nvPr/>
        </p:nvCxnSpPr>
        <p:spPr>
          <a:xfrm>
            <a:off x="3884482" y="4814249"/>
            <a:ext cx="1453116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>
            <a:extLst>
              <a:ext uri="{FF2B5EF4-FFF2-40B4-BE49-F238E27FC236}">
                <a16:creationId xmlns:a16="http://schemas.microsoft.com/office/drawing/2014/main" id="{08EAE1D6-35A8-440D-AC7A-F1CC934F4F5F}"/>
              </a:ext>
            </a:extLst>
          </p:cNvPr>
          <p:cNvSpPr/>
          <p:nvPr/>
        </p:nvSpPr>
        <p:spPr>
          <a:xfrm>
            <a:off x="0" y="1"/>
            <a:ext cx="12192000" cy="10260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CEC/ICMC 2025</a:t>
            </a:r>
            <a:endParaRPr lang="zh-CN" altLang="en-US" sz="3200" dirty="0"/>
          </a:p>
        </p:txBody>
      </p:sp>
      <p:pic>
        <p:nvPicPr>
          <p:cNvPr id="14" name="图片 7">
            <a:extLst>
              <a:ext uri="{FF2B5EF4-FFF2-40B4-BE49-F238E27FC236}">
                <a16:creationId xmlns:a16="http://schemas.microsoft.com/office/drawing/2014/main" id="{71D5877E-0A43-4276-C18E-D69761FA23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87" b="89540" l="936" r="16225">
                        <a14:foregroundMark x1="2028" y1="47280" x2="1716" y2="55230"/>
                        <a14:foregroundMark x1="1560" y1="45607" x2="1560" y2="54812"/>
                        <a14:foregroundMark x1="1560" y1="36820" x2="1716" y2="48954"/>
                        <a14:foregroundMark x1="5616" y1="46444" x2="5616" y2="46444"/>
                        <a14:foregroundMark x1="6864" y1="48117" x2="8658" y2="48117"/>
                        <a14:foregroundMark x1="8190" y1="48117" x2="12246" y2="48117"/>
                        <a14:foregroundMark x1="8034" y1="45607" x2="11778" y2="52301"/>
                        <a14:foregroundMark x1="936" y1="45607" x2="1092" y2="55230"/>
                        <a14:foregroundMark x1="10140" y1="50628" x2="10920" y2="50628"/>
                        <a14:foregroundMark x1="8034" y1="49791" x2="10764" y2="53138"/>
                        <a14:foregroundMark x1="7722" y1="52301" x2="10920" y2="48954"/>
                        <a14:foregroundMark x1="8034" y1="43933" x2="10764" y2="41004"/>
                        <a14:foregroundMark x1="6708" y1="45607" x2="11388" y2="47280"/>
                        <a14:foregroundMark x1="7878" y1="43933" x2="8502" y2="52301"/>
                        <a14:foregroundMark x1="6396" y1="47280" x2="8190" y2="58577"/>
                        <a14:foregroundMark x1="5928" y1="43933" x2="8814" y2="53975"/>
                        <a14:foregroundMark x1="5928" y1="44770" x2="8190" y2="51464"/>
                        <a14:foregroundMark x1="7254" y1="48954" x2="9672" y2="57741"/>
                        <a14:foregroundMark x1="9984" y1="59414" x2="10608" y2="52301"/>
                        <a14:foregroundMark x1="10608" y1="48954" x2="11388" y2="42678"/>
                        <a14:foregroundMark x1="11388" y1="43933" x2="11544" y2="56067"/>
                        <a14:foregroundMark x1="8346" y1="28870" x2="5928" y2="30544"/>
                        <a14:foregroundMark x1="6864" y1="28033" x2="6708" y2="28033"/>
                        <a14:foregroundMark x1="7020" y1="26360" x2="9516" y2="28033"/>
                        <a14:foregroundMark x1="8502" y1="26360" x2="5928" y2="37657"/>
                        <a14:foregroundMark x1="5070" y1="34310" x2="4914" y2="36820"/>
                        <a14:foregroundMark x1="5148" y1="30544" x2="4914" y2="39331"/>
                        <a14:foregroundMark x1="4914" y1="39331" x2="4758" y2="56904"/>
                        <a14:foregroundMark x1="4914" y1="55230" x2="6240" y2="61088"/>
                        <a14:foregroundMark x1="6084" y1="56904" x2="6864" y2="63598"/>
                        <a14:foregroundMark x1="6084" y1="58577" x2="6864" y2="66109"/>
                        <a14:foregroundMark x1="5148" y1="54812" x2="7722" y2="68201"/>
                        <a14:foregroundMark x1="5616" y1="56904" x2="5928" y2="64435"/>
                        <a14:foregroundMark x1="4758" y1="53975" x2="5928" y2="67364"/>
                        <a14:foregroundMark x1="4290" y1="53138" x2="5070" y2="65272"/>
                        <a14:foregroundMark x1="3978" y1="51464" x2="4134" y2="63598"/>
                        <a14:backgroundMark x1="11778" y1="56904" x2="11778" y2="569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642" r="85108" b="12638"/>
          <a:stretch/>
        </p:blipFill>
        <p:spPr bwMode="auto">
          <a:xfrm>
            <a:off x="204698" y="85058"/>
            <a:ext cx="741768" cy="758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8A4A287B-B311-47F7-BE0F-B427F79777BB}"/>
              </a:ext>
            </a:extLst>
          </p:cNvPr>
          <p:cNvSpPr/>
          <p:nvPr/>
        </p:nvSpPr>
        <p:spPr>
          <a:xfrm>
            <a:off x="0" y="5968031"/>
            <a:ext cx="12192000" cy="8868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36F1119-3BFB-43E5-89BA-3035AB9942AA}"/>
              </a:ext>
            </a:extLst>
          </p:cNvPr>
          <p:cNvSpPr txBox="1"/>
          <p:nvPr/>
        </p:nvSpPr>
        <p:spPr>
          <a:xfrm>
            <a:off x="3552896" y="6060211"/>
            <a:ext cx="5374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Institute of Physics and Chemistry, CAS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C3859E3-DD98-49CB-9750-F6A588F4EDE7}"/>
              </a:ext>
            </a:extLst>
          </p:cNvPr>
          <p:cNvSpPr txBox="1"/>
          <p:nvPr/>
        </p:nvSpPr>
        <p:spPr>
          <a:xfrm>
            <a:off x="5413107" y="6411460"/>
            <a:ext cx="165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21, 2025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C0AB0DBB-5E96-42CF-6C17-2658B0D526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77" b="88889" l="5450" r="92371">
                        <a14:foregroundMark x1="5450" y1="69136" x2="5450" y2="69136"/>
                        <a14:foregroundMark x1="5995" y1="66667" x2="5995" y2="66667"/>
                        <a14:foregroundMark x1="6540" y1="65432" x2="6540" y2="65432"/>
                        <a14:foregroundMark x1="28065" y1="62963" x2="28065" y2="62963"/>
                        <a14:foregroundMark x1="28065" y1="64198" x2="28065" y2="64198"/>
                        <a14:foregroundMark x1="17984" y1="29630" x2="17984" y2="29630"/>
                        <a14:foregroundMark x1="20708" y1="29630" x2="20708" y2="29630"/>
                        <a14:foregroundMark x1="21253" y1="28395" x2="21253" y2="28395"/>
                        <a14:foregroundMark x1="20436" y1="34568" x2="20436" y2="34568"/>
                        <a14:foregroundMark x1="37602" y1="58025" x2="37602" y2="58025"/>
                        <a14:foregroundMark x1="64305" y1="59259" x2="64305" y2="59259"/>
                        <a14:foregroundMark x1="92371" y1="61728" x2="92371" y2="6172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5219" y="289160"/>
            <a:ext cx="1906576" cy="42079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271446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F3C33F84-C81A-4A08-8B30-A045ECE3EAC0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itle 114">
            <a:extLst>
              <a:ext uri="{FF2B5EF4-FFF2-40B4-BE49-F238E27FC236}">
                <a16:creationId xmlns:a16="http://schemas.microsoft.com/office/drawing/2014/main" id="{3B5D4695-524B-4EFF-806E-B10E6ACB72FF}"/>
              </a:ext>
            </a:extLst>
          </p:cNvPr>
          <p:cNvSpPr txBox="1">
            <a:spLocks/>
          </p:cNvSpPr>
          <p:nvPr/>
        </p:nvSpPr>
        <p:spPr>
          <a:xfrm>
            <a:off x="107029" y="57507"/>
            <a:ext cx="2822307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Method and design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B7AA2F8E-8632-422E-842C-BDAEE5BCBBDD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062E6AB-693D-48F9-8A99-F08A5012D3ED}"/>
              </a:ext>
            </a:extLst>
          </p:cNvPr>
          <p:cNvSpPr txBox="1"/>
          <p:nvPr/>
        </p:nvSpPr>
        <p:spPr>
          <a:xfrm>
            <a:off x="6580193" y="35522"/>
            <a:ext cx="261266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endParaRPr lang="en-US" altLang="zh-CN" sz="25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59FB6C9-867E-4C02-86F2-CAB41716F7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117" y="2411807"/>
            <a:ext cx="2547421" cy="3547396"/>
          </a:xfrm>
          <a:prstGeom prst="rect">
            <a:avLst/>
          </a:prstGeom>
        </p:spPr>
      </p:pic>
      <p:graphicFrame>
        <p:nvGraphicFramePr>
          <p:cNvPr id="19" name="表格 18">
            <a:extLst>
              <a:ext uri="{FF2B5EF4-FFF2-40B4-BE49-F238E27FC236}">
                <a16:creationId xmlns:a16="http://schemas.microsoft.com/office/drawing/2014/main" id="{B27D6678-3CA0-4C7E-B841-26D74D480C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193801"/>
              </p:ext>
            </p:extLst>
          </p:nvPr>
        </p:nvGraphicFramePr>
        <p:xfrm>
          <a:off x="5142451" y="2033708"/>
          <a:ext cx="3526630" cy="430359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96718">
                  <a:extLst>
                    <a:ext uri="{9D8B030D-6E8A-4147-A177-3AD203B41FA5}">
                      <a16:colId xmlns:a16="http://schemas.microsoft.com/office/drawing/2014/main" val="4049422912"/>
                    </a:ext>
                  </a:extLst>
                </a:gridCol>
                <a:gridCol w="1229912">
                  <a:extLst>
                    <a:ext uri="{9D8B030D-6E8A-4147-A177-3AD203B41FA5}">
                      <a16:colId xmlns:a16="http://schemas.microsoft.com/office/drawing/2014/main" val="2801417921"/>
                    </a:ext>
                  </a:extLst>
                </a:gridCol>
              </a:tblGrid>
              <a:tr h="36738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Regenerato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910047"/>
                  </a:ext>
                </a:extLst>
              </a:tr>
              <a:tr h="30083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Number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1916907"/>
                  </a:ext>
                </a:extLst>
              </a:tr>
              <a:tr h="28726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Length, 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0726826"/>
                  </a:ext>
                </a:extLst>
              </a:tr>
              <a:tr h="27369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Diameter, 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7538359"/>
                  </a:ext>
                </a:extLst>
              </a:tr>
              <a:tr h="26012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Matrix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SS316L, #300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8836425"/>
                  </a:ext>
                </a:extLst>
              </a:tr>
              <a:tr h="341533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Displacer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240544"/>
                  </a:ext>
                </a:extLst>
              </a:tr>
              <a:tr h="3622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Moving mass, kg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0.97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37622877"/>
                  </a:ext>
                </a:extLst>
              </a:tr>
              <a:tr h="34698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Spring stiffness, kN/m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113.3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27470553"/>
                  </a:ext>
                </a:extLst>
              </a:tr>
              <a:tr h="30537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facing expansion, m2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5.00E-03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46792200"/>
                  </a:ext>
                </a:extLst>
              </a:tr>
              <a:tr h="29077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facing compression, m2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4.56E-03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26670013"/>
                  </a:ext>
                </a:extLst>
              </a:tr>
              <a:tr h="30357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coefficient, Ns/m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384464980"/>
                  </a:ext>
                </a:extLst>
              </a:tr>
              <a:tr h="34407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Expansion space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591319"/>
                  </a:ext>
                </a:extLst>
              </a:tr>
              <a:tr h="3152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Volume, m3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6.32E-05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671058534"/>
                  </a:ext>
                </a:extLst>
              </a:tr>
            </a:tbl>
          </a:graphicData>
        </a:graphic>
      </p:graphicFrame>
      <p:sp>
        <p:nvSpPr>
          <p:cNvPr id="10" name="文本框 9">
            <a:extLst>
              <a:ext uri="{FF2B5EF4-FFF2-40B4-BE49-F238E27FC236}">
                <a16:creationId xmlns:a16="http://schemas.microsoft.com/office/drawing/2014/main" id="{9A789EC8-1328-410A-BDCE-DA434E02C7D8}"/>
              </a:ext>
            </a:extLst>
          </p:cNvPr>
          <p:cNvSpPr txBox="1"/>
          <p:nvPr/>
        </p:nvSpPr>
        <p:spPr>
          <a:xfrm>
            <a:off x="685909" y="845543"/>
            <a:ext cx="798317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/>
              <a:t>12-independent thermoacoustic cores</a:t>
            </a:r>
            <a:endParaRPr lang="zh-CN" altLang="en-US" sz="2400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5DB64D8-F324-FD7F-0AFD-20AD9A216F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08" y="2693591"/>
            <a:ext cx="4907857" cy="258308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5243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6F7E9DDB-7499-4401-971D-9CDBB5566359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04152CF-C9A6-4DC1-B633-D4AF0E238872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809BEC6-672E-4691-84AD-5000B9D3FF3A}"/>
              </a:ext>
            </a:extLst>
          </p:cNvPr>
          <p:cNvSpPr txBox="1"/>
          <p:nvPr/>
        </p:nvSpPr>
        <p:spPr>
          <a:xfrm>
            <a:off x="5908431" y="35522"/>
            <a:ext cx="328443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features</a:t>
            </a:r>
            <a:endParaRPr lang="en-US" altLang="zh-CN" sz="25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89326007-BFB3-4B73-94DF-E7541C126484}"/>
              </a:ext>
            </a:extLst>
          </p:cNvPr>
          <p:cNvSpPr/>
          <p:nvPr/>
        </p:nvSpPr>
        <p:spPr>
          <a:xfrm>
            <a:off x="1128645" y="1084782"/>
            <a:ext cx="2155900" cy="2155900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4AC61A5E-773E-480A-B594-B016DF07894C}"/>
              </a:ext>
            </a:extLst>
          </p:cNvPr>
          <p:cNvSpPr/>
          <p:nvPr/>
        </p:nvSpPr>
        <p:spPr>
          <a:xfrm>
            <a:off x="4693706" y="2162732"/>
            <a:ext cx="2804588" cy="3908329"/>
          </a:xfrm>
          <a:prstGeom prst="roundRect">
            <a:avLst>
              <a:gd name="adj" fmla="val 4731"/>
            </a:avLst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51AA9C8D-736B-4F0D-9D35-3DA0ADF0684D}"/>
              </a:ext>
            </a:extLst>
          </p:cNvPr>
          <p:cNvCxnSpPr>
            <a:cxnSpLocks/>
          </p:cNvCxnSpPr>
          <p:nvPr/>
        </p:nvCxnSpPr>
        <p:spPr>
          <a:xfrm flipH="1" flipV="1">
            <a:off x="3225565" y="2533880"/>
            <a:ext cx="1812948" cy="14652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>
            <a:extLst>
              <a:ext uri="{FF2B5EF4-FFF2-40B4-BE49-F238E27FC236}">
                <a16:creationId xmlns:a16="http://schemas.microsoft.com/office/drawing/2014/main" id="{23EB627E-C28D-4639-9710-6E9D06F78481}"/>
              </a:ext>
            </a:extLst>
          </p:cNvPr>
          <p:cNvSpPr/>
          <p:nvPr/>
        </p:nvSpPr>
        <p:spPr>
          <a:xfrm>
            <a:off x="5087774" y="3782752"/>
            <a:ext cx="518713" cy="518713"/>
          </a:xfrm>
          <a:prstGeom prst="ellipse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CA4E878C-F0B2-410C-BA02-E29A918FE6F8}"/>
              </a:ext>
            </a:extLst>
          </p:cNvPr>
          <p:cNvSpPr/>
          <p:nvPr/>
        </p:nvSpPr>
        <p:spPr>
          <a:xfrm>
            <a:off x="9192862" y="1231414"/>
            <a:ext cx="2340528" cy="234052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896C58F3-992F-406E-9EE2-E5BC32AE56CA}"/>
              </a:ext>
            </a:extLst>
          </p:cNvPr>
          <p:cNvSpPr/>
          <p:nvPr/>
        </p:nvSpPr>
        <p:spPr>
          <a:xfrm>
            <a:off x="6479714" y="3173730"/>
            <a:ext cx="628777" cy="628777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id="{B1333861-C0FE-4D8D-9093-11B08B40B086}"/>
              </a:ext>
            </a:extLst>
          </p:cNvPr>
          <p:cNvCxnSpPr>
            <a:cxnSpLocks/>
            <a:endCxn id="18" idx="2"/>
          </p:cNvCxnSpPr>
          <p:nvPr/>
        </p:nvCxnSpPr>
        <p:spPr>
          <a:xfrm flipV="1">
            <a:off x="7033837" y="2401678"/>
            <a:ext cx="2159025" cy="1027324"/>
          </a:xfrm>
          <a:prstGeom prst="straightConnector1">
            <a:avLst/>
          </a:prstGeom>
          <a:ln w="381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>
            <a:extLst>
              <a:ext uri="{FF2B5EF4-FFF2-40B4-BE49-F238E27FC236}">
                <a16:creationId xmlns:a16="http://schemas.microsoft.com/office/drawing/2014/main" id="{53117E38-06BA-4AC7-A51B-8BFCB33DAF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914962">
            <a:off x="8206886" y="905366"/>
            <a:ext cx="803611" cy="774980"/>
          </a:xfrm>
          <a:prstGeom prst="rect">
            <a:avLst/>
          </a:prstGeom>
        </p:spPr>
      </p:pic>
      <p:sp>
        <p:nvSpPr>
          <p:cNvPr id="24" name="梯形 23">
            <a:extLst>
              <a:ext uri="{FF2B5EF4-FFF2-40B4-BE49-F238E27FC236}">
                <a16:creationId xmlns:a16="http://schemas.microsoft.com/office/drawing/2014/main" id="{C2EB0D5F-094F-40BB-99ED-A36F3D97DFDE}"/>
              </a:ext>
            </a:extLst>
          </p:cNvPr>
          <p:cNvSpPr/>
          <p:nvPr/>
        </p:nvSpPr>
        <p:spPr>
          <a:xfrm rot="7321778">
            <a:off x="8890504" y="1312232"/>
            <a:ext cx="792602" cy="792046"/>
          </a:xfrm>
          <a:prstGeom prst="trapezoid">
            <a:avLst>
              <a:gd name="adj" fmla="val 38242"/>
            </a:avLst>
          </a:prstGeom>
          <a:gradFill>
            <a:gsLst>
              <a:gs pos="12000">
                <a:schemeClr val="bg2"/>
              </a:gs>
              <a:gs pos="86000">
                <a:schemeClr val="accent1">
                  <a:lumMod val="45000"/>
                  <a:lumOff val="55000"/>
                </a:schemeClr>
              </a:gs>
              <a:gs pos="62000">
                <a:srgbClr val="9FE3F8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bg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D7699342-71EC-43E1-8386-A1FEDA211F9B}"/>
              </a:ext>
            </a:extLst>
          </p:cNvPr>
          <p:cNvSpPr/>
          <p:nvPr/>
        </p:nvSpPr>
        <p:spPr>
          <a:xfrm>
            <a:off x="5667290" y="4431285"/>
            <a:ext cx="986898" cy="898282"/>
          </a:xfrm>
          <a:prstGeom prst="ellipse">
            <a:avLst/>
          </a:prstGeom>
          <a:noFill/>
          <a:ln w="254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8" name="直接箭头连接符 27">
            <a:extLst>
              <a:ext uri="{FF2B5EF4-FFF2-40B4-BE49-F238E27FC236}">
                <a16:creationId xmlns:a16="http://schemas.microsoft.com/office/drawing/2014/main" id="{C3DE1632-82A8-42CF-B63F-F253BF3A524D}"/>
              </a:ext>
            </a:extLst>
          </p:cNvPr>
          <p:cNvCxnSpPr>
            <a:cxnSpLocks/>
          </p:cNvCxnSpPr>
          <p:nvPr/>
        </p:nvCxnSpPr>
        <p:spPr>
          <a:xfrm>
            <a:off x="6614638" y="5076941"/>
            <a:ext cx="2936986" cy="61881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: 圆角 30">
            <a:extLst>
              <a:ext uri="{FF2B5EF4-FFF2-40B4-BE49-F238E27FC236}">
                <a16:creationId xmlns:a16="http://schemas.microsoft.com/office/drawing/2014/main" id="{E32779DF-3B17-4E80-9FE4-364E9AD32D5B}"/>
              </a:ext>
            </a:extLst>
          </p:cNvPr>
          <p:cNvSpPr/>
          <p:nvPr/>
        </p:nvSpPr>
        <p:spPr>
          <a:xfrm>
            <a:off x="9551624" y="4301465"/>
            <a:ext cx="1642823" cy="2404790"/>
          </a:xfrm>
          <a:prstGeom prst="roundRect">
            <a:avLst>
              <a:gd name="adj" fmla="val 6314"/>
            </a:avLst>
          </a:prstGeom>
          <a:blipFill>
            <a:blip r:embed="rId7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>
            <a:extLst>
              <a:ext uri="{FF2B5EF4-FFF2-40B4-BE49-F238E27FC236}">
                <a16:creationId xmlns:a16="http://schemas.microsoft.com/office/drawing/2014/main" id="{5D056258-DF3F-4D7D-820E-BFADC392E8D9}"/>
              </a:ext>
            </a:extLst>
          </p:cNvPr>
          <p:cNvSpPr/>
          <p:nvPr/>
        </p:nvSpPr>
        <p:spPr>
          <a:xfrm>
            <a:off x="885496" y="4065248"/>
            <a:ext cx="2642197" cy="2642197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>
            <a:extLst>
              <a:ext uri="{FF2B5EF4-FFF2-40B4-BE49-F238E27FC236}">
                <a16:creationId xmlns:a16="http://schemas.microsoft.com/office/drawing/2014/main" id="{6DFBF8D8-FF2B-4DBB-83A6-AB63CCDB51A8}"/>
              </a:ext>
            </a:extLst>
          </p:cNvPr>
          <p:cNvSpPr/>
          <p:nvPr/>
        </p:nvSpPr>
        <p:spPr>
          <a:xfrm>
            <a:off x="5006738" y="4370271"/>
            <a:ext cx="628777" cy="62877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01F2A5C4-768C-4BB3-8F47-502E497E2BE1}"/>
              </a:ext>
            </a:extLst>
          </p:cNvPr>
          <p:cNvCxnSpPr>
            <a:cxnSpLocks/>
            <a:stCxn id="34" idx="3"/>
            <a:endCxn id="33" idx="6"/>
          </p:cNvCxnSpPr>
          <p:nvPr/>
        </p:nvCxnSpPr>
        <p:spPr>
          <a:xfrm flipH="1">
            <a:off x="3527693" y="4906966"/>
            <a:ext cx="1571127" cy="47938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A85C76F9-F008-41DA-8585-0C8E02A57700}"/>
              </a:ext>
            </a:extLst>
          </p:cNvPr>
          <p:cNvSpPr txBox="1"/>
          <p:nvPr/>
        </p:nvSpPr>
        <p:spPr>
          <a:xfrm>
            <a:off x="3236109" y="888675"/>
            <a:ext cx="309275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Parallel-regenerator assembly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AC60803D-F2F8-46DB-B4FC-228663A1B0E1}"/>
              </a:ext>
            </a:extLst>
          </p:cNvPr>
          <p:cNvSpPr txBox="1"/>
          <p:nvPr/>
        </p:nvSpPr>
        <p:spPr>
          <a:xfrm>
            <a:off x="9360750" y="3524066"/>
            <a:ext cx="234052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Multi-tube-bundle</a:t>
            </a:r>
          </a:p>
          <a:p>
            <a:pPr algn="l"/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cold head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982E7608-EE41-401B-8AE9-876E40BFBBE1}"/>
              </a:ext>
            </a:extLst>
          </p:cNvPr>
          <p:cNvSpPr txBox="1"/>
          <p:nvPr/>
        </p:nvSpPr>
        <p:spPr>
          <a:xfrm>
            <a:off x="7683983" y="6001820"/>
            <a:ext cx="1808866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Split Displacer assembly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816089AD-DD56-4751-A16D-B9D3928F1528}"/>
              </a:ext>
            </a:extLst>
          </p:cNvPr>
          <p:cNvSpPr txBox="1"/>
          <p:nvPr/>
        </p:nvSpPr>
        <p:spPr>
          <a:xfrm>
            <a:off x="3304664" y="6155061"/>
            <a:ext cx="279250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Multi-tube-bundle aftercooler</a:t>
            </a:r>
          </a:p>
        </p:txBody>
      </p:sp>
      <p:sp>
        <p:nvSpPr>
          <p:cNvPr id="42" name="Title 114">
            <a:extLst>
              <a:ext uri="{FF2B5EF4-FFF2-40B4-BE49-F238E27FC236}">
                <a16:creationId xmlns:a16="http://schemas.microsoft.com/office/drawing/2014/main" id="{D0486BA8-9A93-49CE-B7F8-ACE93A940B31}"/>
              </a:ext>
            </a:extLst>
          </p:cNvPr>
          <p:cNvSpPr txBox="1">
            <a:spLocks/>
          </p:cNvSpPr>
          <p:nvPr/>
        </p:nvSpPr>
        <p:spPr>
          <a:xfrm>
            <a:off x="107029" y="57507"/>
            <a:ext cx="2822307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Method and design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09883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3A0CCB7C-9416-4C73-B543-351643FD0174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821B32C-C937-4B8C-BFFA-D9E38F20A47F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6439A78-723D-48A4-A245-7786589146E5}"/>
              </a:ext>
            </a:extLst>
          </p:cNvPr>
          <p:cNvSpPr txBox="1"/>
          <p:nvPr/>
        </p:nvSpPr>
        <p:spPr>
          <a:xfrm>
            <a:off x="5908431" y="35522"/>
            <a:ext cx="328443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  <a:endParaRPr lang="en-US" altLang="zh-CN" sz="25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itle 114">
            <a:extLst>
              <a:ext uri="{FF2B5EF4-FFF2-40B4-BE49-F238E27FC236}">
                <a16:creationId xmlns:a16="http://schemas.microsoft.com/office/drawing/2014/main" id="{A3C463AA-5024-4598-AAEE-63ABD1953C9C}"/>
              </a:ext>
            </a:extLst>
          </p:cNvPr>
          <p:cNvSpPr txBox="1">
            <a:spLocks/>
          </p:cNvSpPr>
          <p:nvPr/>
        </p:nvSpPr>
        <p:spPr>
          <a:xfrm>
            <a:off x="107029" y="57507"/>
            <a:ext cx="2822307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Method and design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89C5F042-2147-42F3-8074-F4CBD82E21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457650"/>
              </p:ext>
            </p:extLst>
          </p:nvPr>
        </p:nvGraphicFramePr>
        <p:xfrm>
          <a:off x="1466460" y="4636016"/>
          <a:ext cx="8883941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4260">
                  <a:extLst>
                    <a:ext uri="{9D8B030D-6E8A-4147-A177-3AD203B41FA5}">
                      <a16:colId xmlns:a16="http://schemas.microsoft.com/office/drawing/2014/main" val="4134458078"/>
                    </a:ext>
                  </a:extLst>
                </a:gridCol>
                <a:gridCol w="1367406">
                  <a:extLst>
                    <a:ext uri="{9D8B030D-6E8A-4147-A177-3AD203B41FA5}">
                      <a16:colId xmlns:a16="http://schemas.microsoft.com/office/drawing/2014/main" val="1940347120"/>
                    </a:ext>
                  </a:extLst>
                </a:gridCol>
                <a:gridCol w="2038524">
                  <a:extLst>
                    <a:ext uri="{9D8B030D-6E8A-4147-A177-3AD203B41FA5}">
                      <a16:colId xmlns:a16="http://schemas.microsoft.com/office/drawing/2014/main" val="1628207234"/>
                    </a:ext>
                  </a:extLst>
                </a:gridCol>
                <a:gridCol w="2323751">
                  <a:extLst>
                    <a:ext uri="{9D8B030D-6E8A-4147-A177-3AD203B41FA5}">
                      <a16:colId xmlns:a16="http://schemas.microsoft.com/office/drawing/2014/main" val="35503077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Qc</a:t>
                      </a:r>
                      <a:r>
                        <a:rPr lang="zh-CN" altLang="en-US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zh-CN" altLang="en-US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err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Ea</a:t>
                      </a:r>
                      <a:r>
                        <a:rPr lang="en-US" altLang="zh-CN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-in</a:t>
                      </a:r>
                      <a:r>
                        <a:rPr lang="zh-CN" altLang="en-US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zh-CN" altLang="en-US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b="0" dirty="0" err="1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Ea</a:t>
                      </a:r>
                      <a:r>
                        <a:rPr lang="en-US" altLang="zh-CN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-out</a:t>
                      </a:r>
                      <a:r>
                        <a:rPr lang="zh-CN" altLang="en-US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W</a:t>
                      </a:r>
                      <a:r>
                        <a:rPr lang="zh-CN" altLang="en-US" b="0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5592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Traditional design by Sage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400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3257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371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1372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Current design by Sage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604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3500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980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616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Current design by CFD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448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4262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Times New Roman" panose="02020603050405020304" pitchFamily="18" charset="0"/>
                          <a:ea typeface="微软雅黑" panose="020B0503020204020204" pitchFamily="34" charset="-122"/>
                          <a:cs typeface="Times New Roman" panose="02020603050405020304" pitchFamily="18" charset="0"/>
                        </a:rPr>
                        <a:t>744</a:t>
                      </a:r>
                      <a:endParaRPr lang="zh-CN" altLang="en-US" dirty="0">
                        <a:latin typeface="Times New Roman" panose="02020603050405020304" pitchFamily="18" charset="0"/>
                        <a:ea typeface="微软雅黑" panose="020B0503020204020204" pitchFamily="34" charset="-122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6139698"/>
                  </a:ext>
                </a:extLst>
              </a:tr>
            </a:tbl>
          </a:graphicData>
        </a:graphic>
      </p:graphicFrame>
      <p:pic>
        <p:nvPicPr>
          <p:cNvPr id="14" name="图片 13">
            <a:extLst>
              <a:ext uri="{FF2B5EF4-FFF2-40B4-BE49-F238E27FC236}">
                <a16:creationId xmlns:a16="http://schemas.microsoft.com/office/drawing/2014/main" id="{3BB0207D-5689-4E5D-ACA9-7850E8D926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894" t="20625" r="40571" b="17917"/>
          <a:stretch/>
        </p:blipFill>
        <p:spPr>
          <a:xfrm>
            <a:off x="385799" y="1245481"/>
            <a:ext cx="2264766" cy="2622412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0E69A5A1-F29B-4849-AB4F-D9A33FCC979D}"/>
              </a:ext>
            </a:extLst>
          </p:cNvPr>
          <p:cNvSpPr/>
          <p:nvPr/>
        </p:nvSpPr>
        <p:spPr>
          <a:xfrm>
            <a:off x="0" y="6233225"/>
            <a:ext cx="12192000" cy="621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F63EE91-1227-46EA-BE17-2A3DA665FD80}"/>
              </a:ext>
            </a:extLst>
          </p:cNvPr>
          <p:cNvSpPr txBox="1"/>
          <p:nvPr/>
        </p:nvSpPr>
        <p:spPr>
          <a:xfrm>
            <a:off x="533747" y="6220891"/>
            <a:ext cx="11426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Acoustic characteristics remains the same in Sage calculations.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CFD simulations reveals complicated flow and heat transfer, indicating underlying loss.</a:t>
            </a:r>
            <a:endParaRPr lang="zh-CN" alt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A6F7638-E05F-D96E-58A7-8F3190AC3A5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2" t="2693" r="11270" b="3362"/>
          <a:stretch/>
        </p:blipFill>
        <p:spPr>
          <a:xfrm>
            <a:off x="6962000" y="848585"/>
            <a:ext cx="3737961" cy="3241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1174C5C-50CF-7724-0069-A6134A67E11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1" t="6039" r="12828" b="2606"/>
          <a:stretch/>
        </p:blipFill>
        <p:spPr>
          <a:xfrm>
            <a:off x="2973231" y="852846"/>
            <a:ext cx="3737962" cy="3237339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ADFFA772-5FD7-402F-951A-27DC2D41558C}"/>
              </a:ext>
            </a:extLst>
          </p:cNvPr>
          <p:cNvSpPr txBox="1"/>
          <p:nvPr/>
        </p:nvSpPr>
        <p:spPr>
          <a:xfrm>
            <a:off x="3181327" y="4178434"/>
            <a:ext cx="3487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Variation of relative flow resistance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AE5F9A6B-B757-4E90-8A1C-8EFAD3F3EA2E}"/>
              </a:ext>
            </a:extLst>
          </p:cNvPr>
          <p:cNvSpPr txBox="1"/>
          <p:nvPr/>
        </p:nvSpPr>
        <p:spPr>
          <a:xfrm>
            <a:off x="7389121" y="4178434"/>
            <a:ext cx="27280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Variation of flow resistance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1761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60023" y="1970655"/>
            <a:ext cx="5200215" cy="857250"/>
          </a:xfrm>
        </p:spPr>
        <p:txBody>
          <a:bodyPr wrap="square">
            <a:normAutofit/>
          </a:bodyPr>
          <a:lstStyle/>
          <a:p>
            <a:pPr algn="l"/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Experiments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457C55C-EC97-4E9F-A866-24A7D4CF1BBB}"/>
              </a:ext>
            </a:extLst>
          </p:cNvPr>
          <p:cNvSpPr/>
          <p:nvPr/>
        </p:nvSpPr>
        <p:spPr>
          <a:xfrm>
            <a:off x="0" y="2819980"/>
            <a:ext cx="12192000" cy="147518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954983" y="2827906"/>
            <a:ext cx="7408706" cy="1366590"/>
          </a:xfrm>
        </p:spPr>
        <p:txBody>
          <a:bodyPr wrap="square">
            <a:no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Fundamental performance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Parametric test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53DA230-4C4E-486E-B920-A72447046A9E}"/>
              </a:ext>
            </a:extLst>
          </p:cNvPr>
          <p:cNvSpPr/>
          <p:nvPr/>
        </p:nvSpPr>
        <p:spPr>
          <a:xfrm rot="2677798">
            <a:off x="2249415" y="2239037"/>
            <a:ext cx="1185182" cy="1185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2426B00-ED64-4A07-9123-D9FAA5EBA985}"/>
              </a:ext>
            </a:extLst>
          </p:cNvPr>
          <p:cNvSpPr/>
          <p:nvPr/>
        </p:nvSpPr>
        <p:spPr>
          <a:xfrm>
            <a:off x="2004637" y="1970655"/>
            <a:ext cx="1721946" cy="1721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CCC9C3-6842-42CA-8002-B83E7D227B7F}"/>
              </a:ext>
            </a:extLst>
          </p:cNvPr>
          <p:cNvSpPr txBox="1"/>
          <p:nvPr/>
        </p:nvSpPr>
        <p:spPr>
          <a:xfrm>
            <a:off x="2557311" y="2317349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r"/>
            <a:r>
              <a:rPr kumimoji="1" lang="en-US" altLang="zh-CN" sz="5400" b="1" dirty="0">
                <a:solidFill>
                  <a:schemeClr val="bg1"/>
                </a:solidFill>
              </a:rPr>
              <a:t>3</a:t>
            </a:r>
            <a:endParaRPr kumimoji="1" lang="zh-CN" altLang="en-US" sz="54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1674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51EF3A72-A632-4A6E-A987-412AF0967E1C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C3D94EE8-8FCD-4C11-BC3A-A897698735DE}"/>
              </a:ext>
            </a:extLst>
          </p:cNvPr>
          <p:cNvSpPr/>
          <p:nvPr/>
        </p:nvSpPr>
        <p:spPr>
          <a:xfrm>
            <a:off x="1383600" y="1283955"/>
            <a:ext cx="3776869" cy="3573272"/>
          </a:xfrm>
          <a:prstGeom prst="roundRect">
            <a:avLst>
              <a:gd name="adj" fmla="val 4069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B500D507-9435-4DE0-A8ED-5C8291D33400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4ECE30C-E055-4FB5-8E34-437B962AF481}"/>
              </a:ext>
            </a:extLst>
          </p:cNvPr>
          <p:cNvSpPr txBox="1"/>
          <p:nvPr/>
        </p:nvSpPr>
        <p:spPr>
          <a:xfrm>
            <a:off x="5908431" y="35522"/>
            <a:ext cx="328443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setup</a:t>
            </a:r>
            <a:endParaRPr lang="en-US" altLang="zh-CN" sz="25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itle 114">
            <a:extLst>
              <a:ext uri="{FF2B5EF4-FFF2-40B4-BE49-F238E27FC236}">
                <a16:creationId xmlns:a16="http://schemas.microsoft.com/office/drawing/2014/main" id="{E6B67199-8D28-4651-987C-C402F286794B}"/>
              </a:ext>
            </a:extLst>
          </p:cNvPr>
          <p:cNvSpPr txBox="1">
            <a:spLocks/>
          </p:cNvSpPr>
          <p:nvPr/>
        </p:nvSpPr>
        <p:spPr>
          <a:xfrm>
            <a:off x="107029" y="57507"/>
            <a:ext cx="2822307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Experiments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81C55E16-01E2-4AF7-B5D0-AC57E3B92B75}"/>
              </a:ext>
            </a:extLst>
          </p:cNvPr>
          <p:cNvSpPr/>
          <p:nvPr/>
        </p:nvSpPr>
        <p:spPr>
          <a:xfrm>
            <a:off x="5908431" y="1283953"/>
            <a:ext cx="5265705" cy="3573273"/>
          </a:xfrm>
          <a:prstGeom prst="roundRect">
            <a:avLst>
              <a:gd name="adj" fmla="val 3834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3" name="表格 12">
            <a:extLst>
              <a:ext uri="{FF2B5EF4-FFF2-40B4-BE49-F238E27FC236}">
                <a16:creationId xmlns:a16="http://schemas.microsoft.com/office/drawing/2014/main" id="{E91351CE-07EC-415F-B47D-72862D51E5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05959"/>
              </p:ext>
            </p:extLst>
          </p:nvPr>
        </p:nvGraphicFramePr>
        <p:xfrm>
          <a:off x="1383600" y="5451125"/>
          <a:ext cx="9672506" cy="9686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0470">
                  <a:extLst>
                    <a:ext uri="{9D8B030D-6E8A-4147-A177-3AD203B41FA5}">
                      <a16:colId xmlns:a16="http://schemas.microsoft.com/office/drawing/2014/main" val="3299148409"/>
                    </a:ext>
                  </a:extLst>
                </a:gridCol>
                <a:gridCol w="1663834">
                  <a:extLst>
                    <a:ext uri="{9D8B030D-6E8A-4147-A177-3AD203B41FA5}">
                      <a16:colId xmlns:a16="http://schemas.microsoft.com/office/drawing/2014/main" val="1385176381"/>
                    </a:ext>
                  </a:extLst>
                </a:gridCol>
                <a:gridCol w="1130300">
                  <a:extLst>
                    <a:ext uri="{9D8B030D-6E8A-4147-A177-3AD203B41FA5}">
                      <a16:colId xmlns:a16="http://schemas.microsoft.com/office/drawing/2014/main" val="1884187600"/>
                    </a:ext>
                  </a:extLst>
                </a:gridCol>
                <a:gridCol w="2365095">
                  <a:extLst>
                    <a:ext uri="{9D8B030D-6E8A-4147-A177-3AD203B41FA5}">
                      <a16:colId xmlns:a16="http://schemas.microsoft.com/office/drawing/2014/main" val="3532401037"/>
                    </a:ext>
                  </a:extLst>
                </a:gridCol>
                <a:gridCol w="2432807">
                  <a:extLst>
                    <a:ext uri="{9D8B030D-6E8A-4147-A177-3AD203B41FA5}">
                      <a16:colId xmlns:a16="http://schemas.microsoft.com/office/drawing/2014/main" val="584209446"/>
                    </a:ext>
                  </a:extLst>
                </a:gridCol>
              </a:tblGrid>
              <a:tr h="5171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 condition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 pressure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Acoustic power input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Ambient temperature</a:t>
                      </a:r>
                      <a:endParaRPr lang="en-US" sz="2000" b="0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7056180"/>
                  </a:ext>
                </a:extLst>
              </a:tr>
              <a:tr h="4514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Range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2.6-3 MPa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48~54 Hz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1000~3000 W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 K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07031255"/>
                  </a:ext>
                </a:extLst>
              </a:tr>
            </a:tbl>
          </a:graphicData>
        </a:graphic>
      </p:graphicFrame>
      <p:pic>
        <p:nvPicPr>
          <p:cNvPr id="14" name="图片 13">
            <a:extLst>
              <a:ext uri="{FF2B5EF4-FFF2-40B4-BE49-F238E27FC236}">
                <a16:creationId xmlns:a16="http://schemas.microsoft.com/office/drawing/2014/main" id="{71C6F15B-8719-E73B-D1F7-EBE301BC70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2720" b="90739" l="9141" r="87266">
                        <a14:foregroundMark x1="45625" y1="90211" x2="57031" y2="90211"/>
                        <a14:foregroundMark x1="18672" y1="78839" x2="34531" y2="79426"/>
                        <a14:foregroundMark x1="44844" y1="68054" x2="64766" y2="78312"/>
                        <a14:foregroundMark x1="58125" y1="53693" x2="52969" y2="75557"/>
                        <a14:foregroundMark x1="13906" y1="76377" x2="13906" y2="81653"/>
                        <a14:foregroundMark x1="19453" y1="86635" x2="41172" y2="88804"/>
                        <a14:foregroundMark x1="41172" y1="90739" x2="67188" y2="89390"/>
                        <a14:foregroundMark x1="67188" y1="89390" x2="67344" y2="89390"/>
                        <a14:foregroundMark x1="78828" y1="70868" x2="76953" y2="78312"/>
                        <a14:foregroundMark x1="71016" y1="88570" x2="84297" y2="80246"/>
                        <a14:foregroundMark x1="86563" y1="76377" x2="83594" y2="82474"/>
                        <a14:foregroundMark x1="79531" y1="85522" x2="84297" y2="83587"/>
                        <a14:foregroundMark x1="84688" y1="82474" x2="85781" y2="79953"/>
                        <a14:foregroundMark x1="86172" y1="82181" x2="87266" y2="80246"/>
                        <a14:foregroundMark x1="20938" y1="86635" x2="9141" y2="80539"/>
                        <a14:foregroundMark x1="40781" y1="17702" x2="56641" y2="17995"/>
                        <a14:foregroundMark x1="30156" y1="16354" x2="43750" y2="14420"/>
                        <a14:foregroundMark x1="63672" y1="16354" x2="63672" y2="16354"/>
                        <a14:foregroundMark x1="23516" y1="20516" x2="23516" y2="20516"/>
                        <a14:foregroundMark x1="21250" y1="21043" x2="21250" y2="21043"/>
                        <a14:foregroundMark x1="80234" y1="49531" x2="80234" y2="51465"/>
                        <a14:foregroundMark x1="84688" y1="49238" x2="84688" y2="49238"/>
                        <a14:foregroundMark x1="79531" y1="47304" x2="84297" y2="49531"/>
                        <a14:foregroundMark x1="81719" y1="47304" x2="85781" y2="49004"/>
                        <a14:foregroundMark x1="77656" y1="46776" x2="86563" y2="48710"/>
                        <a14:foregroundMark x1="17188" y1="47069" x2="23125" y2="45369"/>
                        <a14:foregroundMark x1="20938" y1="45662" x2="11328" y2="49531"/>
                        <a14:foregroundMark x1="19766" y1="45135" x2="22031" y2="45369"/>
                        <a14:foregroundMark x1="29766" y1="14947" x2="36406" y2="1272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81" t="10275" r="9676" b="4220"/>
          <a:stretch/>
        </p:blipFill>
        <p:spPr>
          <a:xfrm>
            <a:off x="7301571" y="1411901"/>
            <a:ext cx="2479423" cy="345242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D2D447C1-AB85-42C0-85CC-44DA615DB27F}"/>
              </a:ext>
            </a:extLst>
          </p:cNvPr>
          <p:cNvSpPr txBox="1"/>
          <p:nvPr/>
        </p:nvSpPr>
        <p:spPr>
          <a:xfrm>
            <a:off x="2189302" y="4969510"/>
            <a:ext cx="2424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Experimental prototype</a:t>
            </a: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27A28C6-6FE5-BE5A-DA67-1994A8EA3B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862" b="94947" l="7772" r="92228">
                        <a14:foregroundMark x1="41969" y1="21543" x2="51295" y2="30851"/>
                        <a14:foregroundMark x1="50777" y1="18883" x2="55959" y2="34574"/>
                        <a14:foregroundMark x1="34197" y1="3989" x2="63212" y2="12500"/>
                        <a14:foregroundMark x1="9845" y1="51064" x2="12435" y2="50798"/>
                        <a14:foregroundMark x1="89637" y1="52128" x2="89637" y2="52128"/>
                        <a14:foregroundMark x1="93782" y1="50266" x2="93782" y2="50266"/>
                        <a14:foregroundMark x1="61658" y1="1862" x2="61658" y2="1862"/>
                        <a14:foregroundMark x1="24870" y1="82447" x2="66321" y2="94149"/>
                        <a14:foregroundMark x1="66321" y1="94149" x2="66839" y2="94415"/>
                        <a14:foregroundMark x1="23316" y1="76330" x2="79793" y2="82181"/>
                        <a14:foregroundMark x1="8290" y1="69947" x2="18653" y2="83245"/>
                        <a14:foregroundMark x1="19171" y1="91755" x2="19171" y2="9494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11006" y="1275826"/>
            <a:ext cx="1838325" cy="35814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8ADA8307-2F0B-4159-98A9-5121FA589BB4}"/>
              </a:ext>
            </a:extLst>
          </p:cNvPr>
          <p:cNvSpPr txBox="1"/>
          <p:nvPr/>
        </p:nvSpPr>
        <p:spPr>
          <a:xfrm>
            <a:off x="6763426" y="4965854"/>
            <a:ext cx="3957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Cold head and measurement assembly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9034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F37B84-4F48-3FF0-66BE-F48B68952C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8DFB9569-7E30-053F-B033-1488596DDF88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ACFD4B7-C419-6074-2B1C-0212667158F6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77A0438-45DF-C8FB-7921-F8B37D60C4FC}"/>
              </a:ext>
            </a:extLst>
          </p:cNvPr>
          <p:cNvSpPr txBox="1"/>
          <p:nvPr/>
        </p:nvSpPr>
        <p:spPr>
          <a:xfrm>
            <a:off x="5908431" y="35522"/>
            <a:ext cx="328443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Cooling down process</a:t>
            </a:r>
            <a:endParaRPr lang="en-US" altLang="zh-CN" sz="25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14">
            <a:extLst>
              <a:ext uri="{FF2B5EF4-FFF2-40B4-BE49-F238E27FC236}">
                <a16:creationId xmlns:a16="http://schemas.microsoft.com/office/drawing/2014/main" id="{99D7011D-2B1E-C969-E1B0-B4E0073D249A}"/>
              </a:ext>
            </a:extLst>
          </p:cNvPr>
          <p:cNvSpPr txBox="1">
            <a:spLocks/>
          </p:cNvSpPr>
          <p:nvPr/>
        </p:nvSpPr>
        <p:spPr>
          <a:xfrm>
            <a:off x="107030" y="57507"/>
            <a:ext cx="2191554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Experiments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3C4AA4C-E7A6-2186-2695-AB6F7ACF76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5" t="9377" r="12142" b="1882"/>
          <a:stretch/>
        </p:blipFill>
        <p:spPr>
          <a:xfrm>
            <a:off x="973556" y="1584341"/>
            <a:ext cx="4404823" cy="368931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68B813D-F661-4464-BA1F-A56516CBF73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6" t="2927" r="13008" b="3761"/>
          <a:stretch/>
        </p:blipFill>
        <p:spPr>
          <a:xfrm>
            <a:off x="6258188" y="1587615"/>
            <a:ext cx="4077050" cy="368276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2869EAF8-DA0E-414D-8FAF-C99A14DDE07E}"/>
              </a:ext>
            </a:extLst>
          </p:cNvPr>
          <p:cNvSpPr txBox="1"/>
          <p:nvPr/>
        </p:nvSpPr>
        <p:spPr>
          <a:xfrm>
            <a:off x="2113801" y="5472850"/>
            <a:ext cx="2424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Cooling down curve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02BAAF8-6182-427D-A8BA-387C2ADCAF7D}"/>
              </a:ext>
            </a:extLst>
          </p:cNvPr>
          <p:cNvSpPr txBox="1"/>
          <p:nvPr/>
        </p:nvSpPr>
        <p:spPr>
          <a:xfrm>
            <a:off x="6545312" y="5472850"/>
            <a:ext cx="39577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Relative Carnot efficiency @80 K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8DF4CA0-ABE3-4582-B5C9-527B1F742E8F}"/>
              </a:ext>
            </a:extLst>
          </p:cNvPr>
          <p:cNvSpPr txBox="1"/>
          <p:nvPr/>
        </p:nvSpPr>
        <p:spPr>
          <a:xfrm>
            <a:off x="685910" y="845543"/>
            <a:ext cx="423004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/>
              <a:t>Cooling performance</a:t>
            </a:r>
            <a:endParaRPr lang="zh-CN" altLang="en-US" sz="2400" b="1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2628B67-B80C-4DFE-966A-B3A16324962D}"/>
              </a:ext>
            </a:extLst>
          </p:cNvPr>
          <p:cNvSpPr/>
          <p:nvPr/>
        </p:nvSpPr>
        <p:spPr>
          <a:xfrm>
            <a:off x="0" y="6233225"/>
            <a:ext cx="12192000" cy="621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EC984F8-BFF0-471C-A328-E5A27E9305DB}"/>
              </a:ext>
            </a:extLst>
          </p:cNvPr>
          <p:cNvSpPr txBox="1"/>
          <p:nvPr/>
        </p:nvSpPr>
        <p:spPr>
          <a:xfrm>
            <a:off x="533747" y="6220891"/>
            <a:ext cx="11426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1009 W acoustic power to cool down the cryocooler to 80 K with 1 hour.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peak relative Carnot efficiency reaches about 27% at 400 W @ 80 K, </a:t>
            </a:r>
            <a:r>
              <a:rPr lang="en-US" altLang="zh-CN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points more below previous work</a:t>
            </a: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id="{FE63E908-4708-4521-9EBD-75F704D4507C}"/>
              </a:ext>
            </a:extLst>
          </p:cNvPr>
          <p:cNvSpPr/>
          <p:nvPr/>
        </p:nvSpPr>
        <p:spPr>
          <a:xfrm>
            <a:off x="2369612" y="3874532"/>
            <a:ext cx="247754" cy="2612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985DE84-7297-48DE-9CD0-92A3EEDACFE6}"/>
              </a:ext>
            </a:extLst>
          </p:cNvPr>
          <p:cNvSpPr txBox="1"/>
          <p:nvPr/>
        </p:nvSpPr>
        <p:spPr>
          <a:xfrm>
            <a:off x="1930517" y="4186106"/>
            <a:ext cx="137369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80 K, 1 hour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C54906B-EADE-49F6-9E36-C6AFAE55C1B5}"/>
              </a:ext>
            </a:extLst>
          </p:cNvPr>
          <p:cNvSpPr txBox="1"/>
          <p:nvPr/>
        </p:nvSpPr>
        <p:spPr>
          <a:xfrm>
            <a:off x="4060446" y="2445184"/>
            <a:ext cx="117189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f=52 Hz</a:t>
            </a:r>
          </a:p>
          <a:p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Th=293 K</a:t>
            </a:r>
          </a:p>
          <a:p>
            <a:r>
              <a:rPr lang="en-US" altLang="zh-CN" sz="140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Ea</a:t>
            </a:r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=1009 W</a:t>
            </a:r>
          </a:p>
          <a:p>
            <a:r>
              <a:rPr lang="en-US" altLang="zh-CN" sz="14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Pm=3.0 MPa</a:t>
            </a:r>
            <a:endParaRPr lang="zh-CN" altLang="en-US" sz="1400" dirty="0"/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1D56E471-967F-402F-826F-8BBAE27C6288}"/>
              </a:ext>
            </a:extLst>
          </p:cNvPr>
          <p:cNvSpPr/>
          <p:nvPr/>
        </p:nvSpPr>
        <p:spPr>
          <a:xfrm>
            <a:off x="9192862" y="2105854"/>
            <a:ext cx="1142376" cy="4444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6511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720AEE-389F-F553-9192-50ACC3FAFE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B028E06-111F-6133-0061-EFED55D00035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7BFE06B2-DA90-C6A7-9210-A5A58E08CFA5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E1B081A-FB00-2AD3-D447-228C941906D3}"/>
              </a:ext>
            </a:extLst>
          </p:cNvPr>
          <p:cNvSpPr txBox="1"/>
          <p:nvPr/>
        </p:nvSpPr>
        <p:spPr>
          <a:xfrm>
            <a:off x="5908431" y="35522"/>
            <a:ext cx="328443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Parametric test</a:t>
            </a:r>
            <a:endParaRPr lang="en-US" altLang="zh-CN" sz="25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itle 114">
            <a:extLst>
              <a:ext uri="{FF2B5EF4-FFF2-40B4-BE49-F238E27FC236}">
                <a16:creationId xmlns:a16="http://schemas.microsoft.com/office/drawing/2014/main" id="{42E8C361-6920-8FC5-195F-B2F085BAE25A}"/>
              </a:ext>
            </a:extLst>
          </p:cNvPr>
          <p:cNvSpPr txBox="1">
            <a:spLocks/>
          </p:cNvSpPr>
          <p:nvPr/>
        </p:nvSpPr>
        <p:spPr>
          <a:xfrm>
            <a:off x="107030" y="57507"/>
            <a:ext cx="2191554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Experiments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E292545-BD75-27C0-5B34-BD9C577259C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4" t="2471" r="10327" b="3949"/>
          <a:stretch/>
        </p:blipFill>
        <p:spPr>
          <a:xfrm>
            <a:off x="6502758" y="1797900"/>
            <a:ext cx="3976384" cy="348559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F3F3AB58-5CCB-4E4E-B6CA-D0F0F7A230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22" t="2471" r="11321" b="3949"/>
          <a:stretch/>
        </p:blipFill>
        <p:spPr>
          <a:xfrm>
            <a:off x="1638853" y="1797900"/>
            <a:ext cx="3906269" cy="3485596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10F95F31-0132-4A46-B089-152D82D36969}"/>
              </a:ext>
            </a:extLst>
          </p:cNvPr>
          <p:cNvSpPr/>
          <p:nvPr/>
        </p:nvSpPr>
        <p:spPr>
          <a:xfrm>
            <a:off x="0" y="6233225"/>
            <a:ext cx="12192000" cy="621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532A37B-27DF-411C-A7AD-72EBD3AF72B7}"/>
              </a:ext>
            </a:extLst>
          </p:cNvPr>
          <p:cNvSpPr txBox="1"/>
          <p:nvPr/>
        </p:nvSpPr>
        <p:spPr>
          <a:xfrm>
            <a:off x="533747" y="6220891"/>
            <a:ext cx="11426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Mean pressure has limited influence on the relative Carnot efficiency under different cooling power.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Gains in </a:t>
            </a:r>
            <a:r>
              <a:rPr lang="en-US" altLang="zh-CN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rCarnot</a:t>
            </a: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upon higher refrigeration temperature falter.</a:t>
            </a:r>
            <a:endParaRPr lang="zh-CN" alt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6A729F7-0D02-4766-A1F0-DB20E43DA194}"/>
              </a:ext>
            </a:extLst>
          </p:cNvPr>
          <p:cNvSpPr txBox="1"/>
          <p:nvPr/>
        </p:nvSpPr>
        <p:spPr>
          <a:xfrm>
            <a:off x="6603427" y="5391443"/>
            <a:ext cx="38757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Refrigeration temperature vs. </a:t>
            </a:r>
            <a:r>
              <a:rPr lang="en-US" altLang="zh-CN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rCarnot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161883D-BE73-492B-93D2-DB4CE6A4B6D3}"/>
              </a:ext>
            </a:extLst>
          </p:cNvPr>
          <p:cNvSpPr txBox="1"/>
          <p:nvPr/>
        </p:nvSpPr>
        <p:spPr>
          <a:xfrm>
            <a:off x="2234261" y="5391443"/>
            <a:ext cx="27154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Mean pressure vs. </a:t>
            </a:r>
            <a:r>
              <a:rPr lang="en-US" altLang="zh-CN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rCarnot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2AF8C61-AF2C-40E2-99F6-502AFF22B63C}"/>
              </a:ext>
            </a:extLst>
          </p:cNvPr>
          <p:cNvSpPr txBox="1"/>
          <p:nvPr/>
        </p:nvSpPr>
        <p:spPr>
          <a:xfrm>
            <a:off x="685909" y="845543"/>
            <a:ext cx="112096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/>
              <a:t>Impact of refrigeration temperature and mean pressure on </a:t>
            </a:r>
            <a:r>
              <a:rPr lang="en-US" altLang="zh-CN" sz="2400" b="1" dirty="0" err="1"/>
              <a:t>rCarnot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68861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60023" y="1970655"/>
            <a:ext cx="5200215" cy="857250"/>
          </a:xfrm>
        </p:spPr>
        <p:txBody>
          <a:bodyPr wrap="square">
            <a:normAutofit/>
          </a:bodyPr>
          <a:lstStyle/>
          <a:p>
            <a:pPr algn="l"/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457C55C-EC97-4E9F-A866-24A7D4CF1BBB}"/>
              </a:ext>
            </a:extLst>
          </p:cNvPr>
          <p:cNvSpPr/>
          <p:nvPr/>
        </p:nvSpPr>
        <p:spPr>
          <a:xfrm>
            <a:off x="0" y="2819980"/>
            <a:ext cx="12192000" cy="137451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946594" y="3079220"/>
            <a:ext cx="7408706" cy="502631"/>
          </a:xfrm>
        </p:spPr>
        <p:txBody>
          <a:bodyPr wrap="square">
            <a:no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 and future work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53DA230-4C4E-486E-B920-A72447046A9E}"/>
              </a:ext>
            </a:extLst>
          </p:cNvPr>
          <p:cNvSpPr/>
          <p:nvPr/>
        </p:nvSpPr>
        <p:spPr>
          <a:xfrm rot="2677798">
            <a:off x="2249415" y="2239037"/>
            <a:ext cx="1185182" cy="1185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2426B00-ED64-4A07-9123-D9FAA5EBA985}"/>
              </a:ext>
            </a:extLst>
          </p:cNvPr>
          <p:cNvSpPr/>
          <p:nvPr/>
        </p:nvSpPr>
        <p:spPr>
          <a:xfrm>
            <a:off x="2004637" y="1970655"/>
            <a:ext cx="1721946" cy="1721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CCC9C3-6842-42CA-8002-B83E7D227B7F}"/>
              </a:ext>
            </a:extLst>
          </p:cNvPr>
          <p:cNvSpPr txBox="1"/>
          <p:nvPr/>
        </p:nvSpPr>
        <p:spPr>
          <a:xfrm>
            <a:off x="2557311" y="2317349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r"/>
            <a:r>
              <a:rPr kumimoji="1" lang="en-US" altLang="zh-CN" sz="5400" b="1" dirty="0">
                <a:solidFill>
                  <a:schemeClr val="bg1"/>
                </a:solidFill>
              </a:rPr>
              <a:t>4</a:t>
            </a:r>
            <a:endParaRPr kumimoji="1" lang="zh-CN" altLang="en-US" sz="54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79879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10">
            <a:extLst>
              <a:ext uri="{FF2B5EF4-FFF2-40B4-BE49-F238E27FC236}">
                <a16:creationId xmlns:a16="http://schemas.microsoft.com/office/drawing/2014/main" id="{0D8A391B-D6EB-0E9D-A412-50436D8F2A03}"/>
              </a:ext>
            </a:extLst>
          </p:cNvPr>
          <p:cNvSpPr/>
          <p:nvPr/>
        </p:nvSpPr>
        <p:spPr>
          <a:xfrm>
            <a:off x="842787" y="980501"/>
            <a:ext cx="10207131" cy="5431821"/>
          </a:xfrm>
          <a:prstGeom prst="roundRect">
            <a:avLst>
              <a:gd name="adj" fmla="val 3036"/>
            </a:avLst>
          </a:prstGeom>
          <a:solidFill>
            <a:schemeClr val="bg2"/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 altLang="en-US" sz="2000">
              <a:solidFill>
                <a:prstClr val="white"/>
              </a:solidFill>
              <a:latin typeface="Calibri" panose="020F0502020204030204"/>
              <a:ea typeface="等线" panose="02010600030101010101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70B86977-F8DD-4E24-82E2-6DEC377D99F7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0951A76-A969-4119-9783-E2367722AE74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0925329-372C-487A-AB65-6A92CACF97C0}"/>
              </a:ext>
            </a:extLst>
          </p:cNvPr>
          <p:cNvSpPr txBox="1"/>
          <p:nvPr/>
        </p:nvSpPr>
        <p:spPr>
          <a:xfrm>
            <a:off x="5645791" y="35522"/>
            <a:ext cx="4051882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 and future work</a:t>
            </a:r>
            <a:endParaRPr lang="en-US" altLang="zh-CN" sz="25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114">
            <a:extLst>
              <a:ext uri="{FF2B5EF4-FFF2-40B4-BE49-F238E27FC236}">
                <a16:creationId xmlns:a16="http://schemas.microsoft.com/office/drawing/2014/main" id="{4DD5FDC1-A75D-450D-9C76-7481AE8BE62F}"/>
              </a:ext>
            </a:extLst>
          </p:cNvPr>
          <p:cNvSpPr txBox="1">
            <a:spLocks/>
          </p:cNvSpPr>
          <p:nvPr/>
        </p:nvSpPr>
        <p:spPr>
          <a:xfrm>
            <a:off x="107030" y="57507"/>
            <a:ext cx="2191554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Summary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TextBox 35">
            <a:extLst>
              <a:ext uri="{FF2B5EF4-FFF2-40B4-BE49-F238E27FC236}">
                <a16:creationId xmlns:a16="http://schemas.microsoft.com/office/drawing/2014/main" id="{9E543D6B-853B-43D8-B971-4DF48B9389A6}"/>
              </a:ext>
            </a:extLst>
          </p:cNvPr>
          <p:cNvSpPr txBox="1"/>
          <p:nvPr/>
        </p:nvSpPr>
        <p:spPr>
          <a:xfrm>
            <a:off x="1266512" y="1636616"/>
            <a:ext cx="9108010" cy="4119589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parallel thermoacoustic-core design was proposed for a free-piston Stirling cryocooler capable of providing several hundred Watt cooling power at 80 K.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endParaRPr lang="en-US" altLang="zh-C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Several novel design features were incorporated into the prototype.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endParaRPr lang="en-US" altLang="zh-C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cooling power of over 400 watt, and a peak efficiency of 27% </a:t>
            </a:r>
            <a:r>
              <a:rPr lang="en-US" altLang="zh-CN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rCarnot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obtained, whereas far below expectation.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endParaRPr lang="en-US" altLang="zh-CN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Inconsistency among the thermoacoustic cores, matching between compressor and cryocooler require further investigation.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8552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55457" y="1219066"/>
            <a:ext cx="4547424" cy="857250"/>
          </a:xfrm>
        </p:spPr>
        <p:txBody>
          <a:bodyPr wrap="square">
            <a:noAutofit/>
          </a:bodyPr>
          <a:lstStyle/>
          <a:p>
            <a:r>
              <a:rPr lang="en-US" altLang="zh-CN" sz="6600" dirty="0"/>
              <a:t>Thank You!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9E6694E-81C7-44CB-BDBD-A37BC03B1E2B}"/>
              </a:ext>
            </a:extLst>
          </p:cNvPr>
          <p:cNvSpPr/>
          <p:nvPr/>
        </p:nvSpPr>
        <p:spPr>
          <a:xfrm>
            <a:off x="0" y="1"/>
            <a:ext cx="12192000" cy="10260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CEC/ICMC 2025</a:t>
            </a:r>
            <a:endParaRPr lang="zh-CN" altLang="en-US" sz="3200" dirty="0"/>
          </a:p>
        </p:txBody>
      </p:sp>
      <p:pic>
        <p:nvPicPr>
          <p:cNvPr id="5" name="图片 7">
            <a:extLst>
              <a:ext uri="{FF2B5EF4-FFF2-40B4-BE49-F238E27FC236}">
                <a16:creationId xmlns:a16="http://schemas.microsoft.com/office/drawing/2014/main" id="{FF9655EC-ACAD-49CF-84A0-E66085E940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787" b="89540" l="936" r="16225">
                        <a14:foregroundMark x1="2028" y1="47280" x2="1716" y2="55230"/>
                        <a14:foregroundMark x1="1560" y1="45607" x2="1560" y2="54812"/>
                        <a14:foregroundMark x1="1560" y1="36820" x2="1716" y2="48954"/>
                        <a14:foregroundMark x1="5616" y1="46444" x2="5616" y2="46444"/>
                        <a14:foregroundMark x1="6864" y1="48117" x2="8658" y2="48117"/>
                        <a14:foregroundMark x1="8190" y1="48117" x2="12246" y2="48117"/>
                        <a14:foregroundMark x1="8034" y1="45607" x2="11778" y2="52301"/>
                        <a14:foregroundMark x1="936" y1="45607" x2="1092" y2="55230"/>
                        <a14:foregroundMark x1="10140" y1="50628" x2="10920" y2="50628"/>
                        <a14:foregroundMark x1="8034" y1="49791" x2="10764" y2="53138"/>
                        <a14:foregroundMark x1="7722" y1="52301" x2="10920" y2="48954"/>
                        <a14:foregroundMark x1="8034" y1="43933" x2="10764" y2="41004"/>
                        <a14:foregroundMark x1="6708" y1="45607" x2="11388" y2="47280"/>
                        <a14:foregroundMark x1="7878" y1="43933" x2="8502" y2="52301"/>
                        <a14:foregroundMark x1="6396" y1="47280" x2="8190" y2="58577"/>
                        <a14:foregroundMark x1="5928" y1="43933" x2="8814" y2="53975"/>
                        <a14:foregroundMark x1="5928" y1="44770" x2="8190" y2="51464"/>
                        <a14:foregroundMark x1="7254" y1="48954" x2="9672" y2="57741"/>
                        <a14:foregroundMark x1="9984" y1="59414" x2="10608" y2="52301"/>
                        <a14:foregroundMark x1="10608" y1="48954" x2="11388" y2="42678"/>
                        <a14:foregroundMark x1="11388" y1="43933" x2="11544" y2="56067"/>
                        <a14:foregroundMark x1="8346" y1="28870" x2="5928" y2="30544"/>
                        <a14:foregroundMark x1="6864" y1="28033" x2="6708" y2="28033"/>
                        <a14:foregroundMark x1="7020" y1="26360" x2="9516" y2="28033"/>
                        <a14:foregroundMark x1="8502" y1="26360" x2="5928" y2="37657"/>
                        <a14:foregroundMark x1="5070" y1="34310" x2="4914" y2="36820"/>
                        <a14:foregroundMark x1="5148" y1="30544" x2="4914" y2="39331"/>
                        <a14:foregroundMark x1="4914" y1="39331" x2="4758" y2="56904"/>
                        <a14:foregroundMark x1="4914" y1="55230" x2="6240" y2="61088"/>
                        <a14:foregroundMark x1="6084" y1="56904" x2="6864" y2="63598"/>
                        <a14:foregroundMark x1="6084" y1="58577" x2="6864" y2="66109"/>
                        <a14:foregroundMark x1="5148" y1="54812" x2="7722" y2="68201"/>
                        <a14:foregroundMark x1="5616" y1="56904" x2="5928" y2="64435"/>
                        <a14:foregroundMark x1="4758" y1="53975" x2="5928" y2="67364"/>
                        <a14:foregroundMark x1="4290" y1="53138" x2="5070" y2="65272"/>
                        <a14:foregroundMark x1="3978" y1="51464" x2="4134" y2="63598"/>
                        <a14:backgroundMark x1="11778" y1="56904" x2="11778" y2="569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5642" r="85108" b="12638"/>
          <a:stretch/>
        </p:blipFill>
        <p:spPr bwMode="auto">
          <a:xfrm>
            <a:off x="204698" y="85058"/>
            <a:ext cx="741768" cy="758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A1140948-603F-4FAF-8795-2AC632C5BF4C}"/>
              </a:ext>
            </a:extLst>
          </p:cNvPr>
          <p:cNvSpPr/>
          <p:nvPr/>
        </p:nvSpPr>
        <p:spPr>
          <a:xfrm>
            <a:off x="0" y="5968031"/>
            <a:ext cx="12192000" cy="88685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918524B-70E5-4B82-B5B8-52EDFCE76518}"/>
              </a:ext>
            </a:extLst>
          </p:cNvPr>
          <p:cNvSpPr txBox="1"/>
          <p:nvPr/>
        </p:nvSpPr>
        <p:spPr>
          <a:xfrm>
            <a:off x="3552896" y="6060211"/>
            <a:ext cx="53747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Institute of Physics and Chemistry, CAS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58802CE-9A8F-433F-95C2-7DA47BBFF3F7}"/>
              </a:ext>
            </a:extLst>
          </p:cNvPr>
          <p:cNvSpPr txBox="1"/>
          <p:nvPr/>
        </p:nvSpPr>
        <p:spPr>
          <a:xfrm>
            <a:off x="5413107" y="6411460"/>
            <a:ext cx="165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May 21, 2025</a:t>
            </a:r>
            <a:endParaRPr lang="zh-CN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42AF54DF-5580-52F9-325C-27B8772A8FCD}"/>
              </a:ext>
            </a:extLst>
          </p:cNvPr>
          <p:cNvSpPr txBox="1"/>
          <p:nvPr/>
        </p:nvSpPr>
        <p:spPr>
          <a:xfrm>
            <a:off x="1281215" y="2168495"/>
            <a:ext cx="9307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highlight>
                  <a:srgbClr val="FFFF00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Special thanks to Haibing Li of Lihan for financial and technical support!</a:t>
            </a:r>
            <a:endParaRPr lang="zh-CN" altLang="en-US" sz="2400" dirty="0">
              <a:highlight>
                <a:srgbClr val="FFFF00"/>
              </a:highligh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1A718A56-87CA-611B-EDE6-2B3C806A75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905486"/>
            <a:ext cx="6223592" cy="306254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A28B52FC-ECC5-7365-EE77-C8751F36643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11840"/>
          <a:stretch/>
        </p:blipFill>
        <p:spPr>
          <a:xfrm>
            <a:off x="6223593" y="2903002"/>
            <a:ext cx="5968408" cy="306503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8082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>
            <a:extLst>
              <a:ext uri="{FF2B5EF4-FFF2-40B4-BE49-F238E27FC236}">
                <a16:creationId xmlns:a16="http://schemas.microsoft.com/office/drawing/2014/main" id="{C048093A-491F-4ADE-B670-E468BE9B16C7}"/>
              </a:ext>
            </a:extLst>
          </p:cNvPr>
          <p:cNvSpPr/>
          <p:nvPr/>
        </p:nvSpPr>
        <p:spPr>
          <a:xfrm>
            <a:off x="0" y="1"/>
            <a:ext cx="12192000" cy="16760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938806EF-FFD7-481A-AE61-F87296F4F01B}"/>
              </a:ext>
            </a:extLst>
          </p:cNvPr>
          <p:cNvSpPr/>
          <p:nvPr/>
        </p:nvSpPr>
        <p:spPr>
          <a:xfrm rot="2677798">
            <a:off x="9364980" y="3090911"/>
            <a:ext cx="1185182" cy="1185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>
            <a:extLst>
              <a:ext uri="{FF2B5EF4-FFF2-40B4-BE49-F238E27FC236}">
                <a16:creationId xmlns:a16="http://schemas.microsoft.com/office/drawing/2014/main" id="{CA18C27D-108B-4682-89C4-852BDA81E602}"/>
              </a:ext>
            </a:extLst>
          </p:cNvPr>
          <p:cNvSpPr/>
          <p:nvPr/>
        </p:nvSpPr>
        <p:spPr>
          <a:xfrm>
            <a:off x="9120202" y="2822529"/>
            <a:ext cx="1721946" cy="1721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AAF87128-CAC1-4A93-A959-4891A3D12C64}"/>
              </a:ext>
            </a:extLst>
          </p:cNvPr>
          <p:cNvSpPr/>
          <p:nvPr/>
        </p:nvSpPr>
        <p:spPr>
          <a:xfrm rot="2677798">
            <a:off x="6744298" y="3084941"/>
            <a:ext cx="1185182" cy="1185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8F8CB033-FD21-4823-9675-DA11F065CF1E}"/>
              </a:ext>
            </a:extLst>
          </p:cNvPr>
          <p:cNvSpPr/>
          <p:nvPr/>
        </p:nvSpPr>
        <p:spPr>
          <a:xfrm>
            <a:off x="6499520" y="2816559"/>
            <a:ext cx="1721946" cy="1721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E0E39C6B-CE79-4678-A3D9-4B712CA7B503}"/>
              </a:ext>
            </a:extLst>
          </p:cNvPr>
          <p:cNvSpPr/>
          <p:nvPr/>
        </p:nvSpPr>
        <p:spPr>
          <a:xfrm rot="2677798">
            <a:off x="4124281" y="3086567"/>
            <a:ext cx="1185182" cy="1185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B26118BE-6C39-49AE-90A3-2AF436B30B6D}"/>
              </a:ext>
            </a:extLst>
          </p:cNvPr>
          <p:cNvSpPr/>
          <p:nvPr/>
        </p:nvSpPr>
        <p:spPr>
          <a:xfrm>
            <a:off x="3879503" y="2818185"/>
            <a:ext cx="1721946" cy="1721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F7F3C99-1F64-49C9-8C56-A936C270D742}"/>
              </a:ext>
            </a:extLst>
          </p:cNvPr>
          <p:cNvSpPr/>
          <p:nvPr/>
        </p:nvSpPr>
        <p:spPr>
          <a:xfrm rot="2677798">
            <a:off x="1502539" y="3084941"/>
            <a:ext cx="1185182" cy="1185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807B63F-A408-E5AC-10B5-FEA514B87530}"/>
              </a:ext>
            </a:extLst>
          </p:cNvPr>
          <p:cNvGrpSpPr/>
          <p:nvPr/>
        </p:nvGrpSpPr>
        <p:grpSpPr>
          <a:xfrm>
            <a:off x="1257761" y="450306"/>
            <a:ext cx="9537843" cy="5034764"/>
            <a:chOff x="412586" y="42536"/>
            <a:chExt cx="9537843" cy="503476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4298EAC-A15D-0BFE-379A-ECFC37E3B945}"/>
                </a:ext>
              </a:extLst>
            </p:cNvPr>
            <p:cNvGrpSpPr/>
            <p:nvPr/>
          </p:nvGrpSpPr>
          <p:grpSpPr>
            <a:xfrm>
              <a:off x="3266295" y="42536"/>
              <a:ext cx="3477875" cy="830997"/>
              <a:chOff x="3266295" y="42536"/>
              <a:chExt cx="3477875" cy="830997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F6F5A8C-1E0D-58D7-2F17-AB74D96911DB}"/>
                  </a:ext>
                </a:extLst>
              </p:cNvPr>
              <p:cNvSpPr txBox="1"/>
              <p:nvPr/>
            </p:nvSpPr>
            <p:spPr>
              <a:xfrm>
                <a:off x="3266295" y="42536"/>
                <a:ext cx="3477875" cy="830997"/>
              </a:xfrm>
              <a:prstGeom prst="rect">
                <a:avLst/>
              </a:prstGeom>
              <a:noFill/>
            </p:spPr>
            <p:txBody>
              <a:bodyPr wrap="none" lIns="0" rtlCol="0">
                <a:spAutoFit/>
              </a:bodyPr>
              <a:lstStyle>
                <a:defPPr>
                  <a:defRPr lang="zh-CN"/>
                </a:defPPr>
                <a:lvl1pPr>
                  <a:defRPr kumimoji="0" sz="1400" b="1" i="0" u="none" strike="noStrike" cap="none" spc="0" normalizeH="0" baseline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</a:defRPr>
                </a:lvl1pPr>
              </a:lstStyle>
              <a:p>
                <a:pPr>
                  <a:lnSpc>
                    <a:spcPct val="100000"/>
                  </a:lnSpc>
                </a:pPr>
                <a:r>
                  <a:rPr kumimoji="1" lang="en-US" altLang="zh-CN" sz="48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CONTENTS</a:t>
                </a:r>
                <a:endParaRPr lang="en-US" altLang="zh-CN" sz="48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19AA941-B654-A0CE-2BBE-7E8084FEAAEE}"/>
                </a:ext>
              </a:extLst>
            </p:cNvPr>
            <p:cNvGrpSpPr/>
            <p:nvPr/>
          </p:nvGrpSpPr>
          <p:grpSpPr>
            <a:xfrm>
              <a:off x="412586" y="2793474"/>
              <a:ext cx="9537843" cy="2283826"/>
              <a:chOff x="412586" y="2793474"/>
              <a:chExt cx="9537843" cy="2283826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5D68FBCA-6492-D6B6-AC7C-D82EC9A9FAF0}"/>
                  </a:ext>
                </a:extLst>
              </p:cNvPr>
              <p:cNvGrpSpPr/>
              <p:nvPr/>
            </p:nvGrpSpPr>
            <p:grpSpPr>
              <a:xfrm>
                <a:off x="412586" y="2793474"/>
                <a:ext cx="1636987" cy="2283826"/>
                <a:chOff x="1111848" y="2464225"/>
                <a:chExt cx="1613712" cy="2283826"/>
              </a:xfrm>
            </p:grpSpPr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B0B2E9A-75D2-A7EE-B68F-1EC0C12F34AF}"/>
                    </a:ext>
                  </a:extLst>
                </p:cNvPr>
                <p:cNvSpPr txBox="1"/>
                <p:nvPr/>
              </p:nvSpPr>
              <p:spPr>
                <a:xfrm>
                  <a:off x="1637343" y="2464225"/>
                  <a:ext cx="561291" cy="923330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rtlCol="0" anchor="ctr" anchorCtr="0">
                  <a:spAutoFit/>
                </a:bodyPr>
                <a:lstStyle/>
                <a:p>
                  <a:pPr algn="r"/>
                  <a:r>
                    <a:rPr kumimoji="1" lang="en-US" altLang="zh-CN" sz="5400" b="1" dirty="0">
                      <a:solidFill>
                        <a:schemeClr val="bg1"/>
                      </a:solidFill>
                    </a:rPr>
                    <a:t>1</a:t>
                  </a:r>
                  <a:endParaRPr kumimoji="1" lang="zh-CN" altLang="en-US" sz="5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" name="Rectangle 8">
                  <a:extLst>
                    <a:ext uri="{FF2B5EF4-FFF2-40B4-BE49-F238E27FC236}">
                      <a16:creationId xmlns:a16="http://schemas.microsoft.com/office/drawing/2014/main" id="{EA7F2B4D-5AC9-FF45-EE90-C3A739ECA183}"/>
                    </a:ext>
                  </a:extLst>
                </p:cNvPr>
                <p:cNvSpPr/>
                <p:nvPr/>
              </p:nvSpPr>
              <p:spPr>
                <a:xfrm>
                  <a:off x="1111848" y="4286386"/>
                  <a:ext cx="1613712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91440" tIns="45720" rIns="91440" bIns="45720" rtlCol="0" anchor="b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00000"/>
                    </a:lnSpc>
                  </a:pPr>
                  <a:r>
                    <a:rPr kumimoji="1" lang="en-US" altLang="zh-CN" sz="24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Motivation</a:t>
                  </a:r>
                  <a:endParaRPr kumimoji="1" lang="zh-CN" altLang="en-US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D2F2F41-D1F1-2FC5-186B-F668231D413C}"/>
                  </a:ext>
                </a:extLst>
              </p:cNvPr>
              <p:cNvGrpSpPr/>
              <p:nvPr/>
            </p:nvGrpSpPr>
            <p:grpSpPr>
              <a:xfrm>
                <a:off x="2521807" y="2793474"/>
                <a:ext cx="2699778" cy="2283825"/>
                <a:chOff x="956117" y="2464225"/>
                <a:chExt cx="2661390" cy="2283825"/>
              </a:xfrm>
            </p:grpSpPr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96F6C921-E804-9108-D96C-31F037F28BB5}"/>
                    </a:ext>
                  </a:extLst>
                </p:cNvPr>
                <p:cNvSpPr txBox="1"/>
                <p:nvPr/>
              </p:nvSpPr>
              <p:spPr>
                <a:xfrm>
                  <a:off x="2006168" y="2464225"/>
                  <a:ext cx="561291" cy="923330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rtlCol="0" anchor="ctr" anchorCtr="0">
                  <a:spAutoFit/>
                </a:bodyPr>
                <a:lstStyle/>
                <a:p>
                  <a:pPr algn="r"/>
                  <a:r>
                    <a:rPr kumimoji="1" lang="en-US" altLang="zh-CN" sz="5400" b="1" dirty="0">
                      <a:solidFill>
                        <a:schemeClr val="bg1"/>
                      </a:solidFill>
                    </a:rPr>
                    <a:t>2</a:t>
                  </a:r>
                  <a:endParaRPr kumimoji="1" lang="zh-CN" altLang="en-US" sz="5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F606BED3-33CE-E6D8-EB2E-DFBBB9E17726}"/>
                    </a:ext>
                  </a:extLst>
                </p:cNvPr>
                <p:cNvSpPr/>
                <p:nvPr/>
              </p:nvSpPr>
              <p:spPr>
                <a:xfrm>
                  <a:off x="956117" y="4286385"/>
                  <a:ext cx="2661390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91440" tIns="45720" rIns="91440" bIns="45720" rtlCol="0" anchor="b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00000"/>
                    </a:lnSpc>
                  </a:pPr>
                  <a:r>
                    <a:rPr kumimoji="1" lang="en-US" altLang="zh-CN" sz="24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Method and design</a:t>
                  </a:r>
                  <a:endParaRPr kumimoji="1" lang="zh-CN" altLang="en-US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2CC92C7A-824A-0B9E-FF6E-09E0272A4372}"/>
                  </a:ext>
                </a:extLst>
              </p:cNvPr>
              <p:cNvGrpSpPr/>
              <p:nvPr/>
            </p:nvGrpSpPr>
            <p:grpSpPr>
              <a:xfrm>
                <a:off x="5585415" y="2793474"/>
                <a:ext cx="1859805" cy="2283824"/>
                <a:chOff x="1741203" y="2464225"/>
                <a:chExt cx="1833362" cy="2283824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0C69A125-3B4F-9AA0-7486-76D7FFC057C1}"/>
                    </a:ext>
                  </a:extLst>
                </p:cNvPr>
                <p:cNvSpPr txBox="1"/>
                <p:nvPr/>
              </p:nvSpPr>
              <p:spPr>
                <a:xfrm>
                  <a:off x="2377239" y="2464225"/>
                  <a:ext cx="561291" cy="923330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rtlCol="0" anchor="ctr" anchorCtr="0">
                  <a:spAutoFit/>
                </a:bodyPr>
                <a:lstStyle/>
                <a:p>
                  <a:pPr algn="r"/>
                  <a:r>
                    <a:rPr kumimoji="1" lang="en-US" altLang="zh-CN" sz="5400" b="1" dirty="0">
                      <a:solidFill>
                        <a:schemeClr val="bg1"/>
                      </a:solidFill>
                    </a:rPr>
                    <a:t>3</a:t>
                  </a:r>
                  <a:endParaRPr kumimoji="1" lang="zh-CN" altLang="en-US" sz="5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5FEF611C-3363-0F6F-B2A6-485F963A5A5E}"/>
                    </a:ext>
                  </a:extLst>
                </p:cNvPr>
                <p:cNvSpPr/>
                <p:nvPr/>
              </p:nvSpPr>
              <p:spPr>
                <a:xfrm>
                  <a:off x="1741203" y="4286384"/>
                  <a:ext cx="1833362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91440" tIns="45720" rIns="91440" bIns="45720" rtlCol="0" anchor="b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00000"/>
                    </a:lnSpc>
                  </a:pPr>
                  <a:r>
                    <a:rPr kumimoji="1" lang="en-US" altLang="zh-CN" sz="24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Experiments</a:t>
                  </a:r>
                  <a:endParaRPr kumimoji="1" lang="zh-CN" altLang="en-US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E56969F8-7D9F-0C64-45EC-C67E1217B773}"/>
                  </a:ext>
                </a:extLst>
              </p:cNvPr>
              <p:cNvGrpSpPr/>
              <p:nvPr/>
            </p:nvGrpSpPr>
            <p:grpSpPr>
              <a:xfrm>
                <a:off x="8465727" y="2793474"/>
                <a:ext cx="1484702" cy="2283824"/>
                <a:chOff x="2345600" y="2464225"/>
                <a:chExt cx="1463592" cy="2283824"/>
              </a:xfrm>
            </p:grpSpPr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DABA32B6-43E7-8ED1-CB81-7E9C757C0E6A}"/>
                    </a:ext>
                  </a:extLst>
                </p:cNvPr>
                <p:cNvSpPr txBox="1"/>
                <p:nvPr/>
              </p:nvSpPr>
              <p:spPr>
                <a:xfrm>
                  <a:off x="2702430" y="2464225"/>
                  <a:ext cx="561291" cy="923330"/>
                </a:xfrm>
                <a:prstGeom prst="rect">
                  <a:avLst/>
                </a:prstGeom>
                <a:noFill/>
              </p:spPr>
              <p:txBody>
                <a:bodyPr wrap="none" lIns="91440" tIns="45720" rIns="91440" bIns="45720" rtlCol="0" anchor="ctr" anchorCtr="0">
                  <a:spAutoFit/>
                </a:bodyPr>
                <a:lstStyle/>
                <a:p>
                  <a:pPr algn="r"/>
                  <a:r>
                    <a:rPr kumimoji="1" lang="en-US" altLang="zh-CN" sz="5400" b="1" dirty="0">
                      <a:solidFill>
                        <a:schemeClr val="bg1"/>
                      </a:solidFill>
                    </a:rPr>
                    <a:t>4</a:t>
                  </a:r>
                  <a:endParaRPr kumimoji="1" lang="zh-CN" altLang="en-US" sz="5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97E91C60-6C18-5081-E25E-2B710047CFBA}"/>
                    </a:ext>
                  </a:extLst>
                </p:cNvPr>
                <p:cNvSpPr/>
                <p:nvPr/>
              </p:nvSpPr>
              <p:spPr>
                <a:xfrm>
                  <a:off x="2345600" y="4286384"/>
                  <a:ext cx="1463592" cy="46166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lIns="91440" tIns="45720" rIns="91440" bIns="45720" rtlCol="0" anchor="b" anchorCtr="0">
                  <a:sp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</a:defRPr>
                  </a:lvl9pPr>
                </a:lstStyle>
                <a:p>
                  <a:pPr>
                    <a:lnSpc>
                      <a:spcPct val="100000"/>
                    </a:lnSpc>
                  </a:pPr>
                  <a:r>
                    <a:rPr kumimoji="1" lang="en-US" altLang="zh-CN" sz="2400" b="1" dirty="0">
                      <a:solidFill>
                        <a:schemeClr val="tx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Summary</a:t>
                  </a:r>
                  <a:endParaRPr kumimoji="1" lang="zh-CN" altLang="en-US" sz="2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EE4D11CA-EA6C-8BDF-8133-02C2232552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43" t="37647" r="9275" b="36843"/>
          <a:stretch/>
        </p:blipFill>
        <p:spPr bwMode="auto">
          <a:xfrm>
            <a:off x="7645186" y="631117"/>
            <a:ext cx="1695358" cy="53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38AF0E85-E088-459F-AA9D-EBEA6071F439}"/>
              </a:ext>
            </a:extLst>
          </p:cNvPr>
          <p:cNvSpPr/>
          <p:nvPr/>
        </p:nvSpPr>
        <p:spPr>
          <a:xfrm>
            <a:off x="1257761" y="2816559"/>
            <a:ext cx="1721946" cy="1721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6427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60023" y="1970655"/>
            <a:ext cx="3153429" cy="857250"/>
          </a:xfrm>
        </p:spPr>
        <p:txBody>
          <a:bodyPr wrap="square">
            <a:normAutofit/>
          </a:bodyPr>
          <a:lstStyle/>
          <a:p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457C55C-EC97-4E9F-A866-24A7D4CF1BBB}"/>
              </a:ext>
            </a:extLst>
          </p:cNvPr>
          <p:cNvSpPr/>
          <p:nvPr/>
        </p:nvSpPr>
        <p:spPr>
          <a:xfrm>
            <a:off x="0" y="2819980"/>
            <a:ext cx="12192000" cy="17938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961963" y="3077596"/>
            <a:ext cx="7408706" cy="1117476"/>
          </a:xfrm>
        </p:spPr>
        <p:txBody>
          <a:bodyPr wrap="square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 for compact large-scale cryocoolers 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en-US" altLang="zh-C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large-scale Stirling-type cryocoolers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53DA230-4C4E-486E-B920-A72447046A9E}"/>
              </a:ext>
            </a:extLst>
          </p:cNvPr>
          <p:cNvSpPr/>
          <p:nvPr/>
        </p:nvSpPr>
        <p:spPr>
          <a:xfrm rot="2677798">
            <a:off x="2249415" y="2239037"/>
            <a:ext cx="1185182" cy="1185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2426B00-ED64-4A07-9123-D9FAA5EBA985}"/>
              </a:ext>
            </a:extLst>
          </p:cNvPr>
          <p:cNvSpPr/>
          <p:nvPr/>
        </p:nvSpPr>
        <p:spPr>
          <a:xfrm>
            <a:off x="2004637" y="1970655"/>
            <a:ext cx="1721946" cy="1721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CCC9C3-6842-42CA-8002-B83E7D227B7F}"/>
              </a:ext>
            </a:extLst>
          </p:cNvPr>
          <p:cNvSpPr txBox="1"/>
          <p:nvPr/>
        </p:nvSpPr>
        <p:spPr>
          <a:xfrm>
            <a:off x="2557312" y="2317349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r"/>
            <a:r>
              <a:rPr kumimoji="1" lang="en-US" altLang="zh-CN" sz="5400" b="1" dirty="0">
                <a:solidFill>
                  <a:schemeClr val="bg1"/>
                </a:solidFill>
              </a:rPr>
              <a:t>1</a:t>
            </a:r>
            <a:endParaRPr kumimoji="1" lang="zh-CN" altLang="en-US" sz="54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692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>
            <a:extLst>
              <a:ext uri="{FF2B5EF4-FFF2-40B4-BE49-F238E27FC236}">
                <a16:creationId xmlns:a16="http://schemas.microsoft.com/office/drawing/2014/main" id="{F971DB27-F2CE-4D9B-A541-571255A5261E}"/>
              </a:ext>
            </a:extLst>
          </p:cNvPr>
          <p:cNvSpPr/>
          <p:nvPr/>
        </p:nvSpPr>
        <p:spPr>
          <a:xfrm>
            <a:off x="0" y="6233225"/>
            <a:ext cx="12192000" cy="621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C8C4214-2248-4ED8-9883-7E515F928C54}"/>
              </a:ext>
            </a:extLst>
          </p:cNvPr>
          <p:cNvSpPr/>
          <p:nvPr/>
        </p:nvSpPr>
        <p:spPr>
          <a:xfrm>
            <a:off x="0" y="1"/>
            <a:ext cx="2303450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115" name="Title 114"/>
          <p:cNvSpPr>
            <a:spLocks noGrp="1"/>
          </p:cNvSpPr>
          <p:nvPr>
            <p:ph type="title"/>
          </p:nvPr>
        </p:nvSpPr>
        <p:spPr>
          <a:xfrm>
            <a:off x="218416" y="55935"/>
            <a:ext cx="1866618" cy="475009"/>
          </a:xfrm>
        </p:spPr>
        <p:txBody>
          <a:bodyPr wrap="square">
            <a:normAutofit fontScale="90000"/>
          </a:bodyPr>
          <a:lstStyle/>
          <a:p>
            <a:pPr lvl="0"/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Motivation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CFA92C9-28FC-BB32-E0A2-508A768F7A16}"/>
              </a:ext>
            </a:extLst>
          </p:cNvPr>
          <p:cNvSpPr txBox="1"/>
          <p:nvPr/>
        </p:nvSpPr>
        <p:spPr>
          <a:xfrm>
            <a:off x="837618" y="6359391"/>
            <a:ext cx="10889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Most of the applications demand </a:t>
            </a:r>
            <a:r>
              <a:rPr lang="en-US" altLang="zh-CN" b="1" dirty="0">
                <a:solidFill>
                  <a:srgbClr val="FFC000"/>
                </a:solidFill>
                <a:latin typeface="+mn-ea"/>
                <a:cs typeface="Times New Roman" panose="02020603050405020304" pitchFamily="18" charset="0"/>
              </a:rPr>
              <a:t>compact and large-scale </a:t>
            </a:r>
            <a:r>
              <a:rPr lang="en-US" altLang="zh-CN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cryocoolers with low maintenance</a:t>
            </a:r>
            <a:endParaRPr lang="zh-CN" altLang="en-US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60AAC31E-1DE5-4389-A357-03DDBF426B87}"/>
              </a:ext>
            </a:extLst>
          </p:cNvPr>
          <p:cNvSpPr/>
          <p:nvPr/>
        </p:nvSpPr>
        <p:spPr>
          <a:xfrm>
            <a:off x="2440136" y="0"/>
            <a:ext cx="9751864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A1B1CE2-2503-4A81-88BB-30099600F7AC}"/>
              </a:ext>
            </a:extLst>
          </p:cNvPr>
          <p:cNvSpPr txBox="1"/>
          <p:nvPr/>
        </p:nvSpPr>
        <p:spPr>
          <a:xfrm>
            <a:off x="4123415" y="53890"/>
            <a:ext cx="662601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 for compact large-scale cryocoolers </a:t>
            </a:r>
          </a:p>
        </p:txBody>
      </p:sp>
      <p:sp>
        <p:nvSpPr>
          <p:cNvPr id="9" name="椭圆 8">
            <a:extLst>
              <a:ext uri="{FF2B5EF4-FFF2-40B4-BE49-F238E27FC236}">
                <a16:creationId xmlns:a16="http://schemas.microsoft.com/office/drawing/2014/main" id="{AEBADD83-2247-4976-BAB9-3187055A0E3B}"/>
              </a:ext>
            </a:extLst>
          </p:cNvPr>
          <p:cNvSpPr/>
          <p:nvPr/>
        </p:nvSpPr>
        <p:spPr>
          <a:xfrm>
            <a:off x="7436423" y="1195674"/>
            <a:ext cx="2175581" cy="2175581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>
            <a:extLst>
              <a:ext uri="{FF2B5EF4-FFF2-40B4-BE49-F238E27FC236}">
                <a16:creationId xmlns:a16="http://schemas.microsoft.com/office/drawing/2014/main" id="{B7B29BF0-5B22-43CF-9493-5815EC2F0FDB}"/>
              </a:ext>
            </a:extLst>
          </p:cNvPr>
          <p:cNvSpPr/>
          <p:nvPr/>
        </p:nvSpPr>
        <p:spPr>
          <a:xfrm>
            <a:off x="9020913" y="2889113"/>
            <a:ext cx="2175581" cy="2175581"/>
          </a:xfrm>
          <a:prstGeom prst="ellipse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>
            <a:extLst>
              <a:ext uri="{FF2B5EF4-FFF2-40B4-BE49-F238E27FC236}">
                <a16:creationId xmlns:a16="http://schemas.microsoft.com/office/drawing/2014/main" id="{A4E86895-92D1-4EE8-A46B-0EF38053C01C}"/>
              </a:ext>
            </a:extLst>
          </p:cNvPr>
          <p:cNvSpPr/>
          <p:nvPr/>
        </p:nvSpPr>
        <p:spPr>
          <a:xfrm>
            <a:off x="6649642" y="3545546"/>
            <a:ext cx="1874571" cy="1874571"/>
          </a:xfrm>
          <a:prstGeom prst="ellipse">
            <a:avLst/>
          </a:prstGeom>
          <a:blipFill>
            <a:blip r:embed="rId5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397282E-5253-4980-802A-BB8D6DF50AD8}"/>
              </a:ext>
            </a:extLst>
          </p:cNvPr>
          <p:cNvSpPr txBox="1"/>
          <p:nvPr/>
        </p:nvSpPr>
        <p:spPr>
          <a:xfrm>
            <a:off x="660400" y="1578270"/>
            <a:ext cx="6097162" cy="7987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ts val="10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Demand within the industry and research is still booming around 80 K </a:t>
            </a:r>
            <a:endParaRPr lang="en-US" altLang="zh-CN" sz="20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2" name="TextBox 35">
            <a:extLst>
              <a:ext uri="{FF2B5EF4-FFF2-40B4-BE49-F238E27FC236}">
                <a16:creationId xmlns:a16="http://schemas.microsoft.com/office/drawing/2014/main" id="{1180E7D5-FE9C-4146-BF90-A90085918CD8}"/>
              </a:ext>
            </a:extLst>
          </p:cNvPr>
          <p:cNvSpPr txBox="1"/>
          <p:nvPr/>
        </p:nvSpPr>
        <p:spPr>
          <a:xfrm>
            <a:off x="1151725" y="2658796"/>
            <a:ext cx="5214174" cy="951543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1500"/>
              </a:lnSpc>
              <a:defRPr sz="900"/>
            </a:lvl1pPr>
          </a:lstStyle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Nitrogen liquefaction and re-liquefaction (BOG)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Manufacturing processes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l"/>
            </a:pP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Precooling of low-T cryocooler for Superconducting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50D15BB7-16E1-4DEB-9675-BB08551DD581}"/>
              </a:ext>
            </a:extLst>
          </p:cNvPr>
          <p:cNvSpPr txBox="1"/>
          <p:nvPr/>
        </p:nvSpPr>
        <p:spPr>
          <a:xfrm>
            <a:off x="660400" y="4081613"/>
            <a:ext cx="6097162" cy="1168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0000" indent="-342900">
              <a:lnSpc>
                <a:spcPct val="120000"/>
              </a:lnSpc>
              <a:spcBef>
                <a:spcPts val="1000"/>
              </a:spcBef>
              <a:buFont typeface="Wingdings" panose="05000000000000000000" pitchFamily="2" charset="2"/>
              <a:buChar char="n"/>
            </a:pPr>
            <a:r>
              <a:rPr lang="en-US" altLang="zh-CN" sz="2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Regenerative cryocooler demonstrates comprehensive advantages  in the cooling power range of 100 W~ 1000 W</a:t>
            </a:r>
            <a:endParaRPr lang="en-US" altLang="zh-CN" sz="2000" dirty="0">
              <a:solidFill>
                <a:srgbClr val="FF0000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50657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>
            <a:extLst>
              <a:ext uri="{FF2B5EF4-FFF2-40B4-BE49-F238E27FC236}">
                <a16:creationId xmlns:a16="http://schemas.microsoft.com/office/drawing/2014/main" id="{00B052BE-233A-4636-8FCF-0A7736A3DD64}"/>
              </a:ext>
            </a:extLst>
          </p:cNvPr>
          <p:cNvSpPr/>
          <p:nvPr/>
        </p:nvSpPr>
        <p:spPr>
          <a:xfrm>
            <a:off x="140319" y="1533921"/>
            <a:ext cx="6716523" cy="115546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C69AEEBA-2F3E-4593-A126-BE6EB44EAE77}"/>
              </a:ext>
            </a:extLst>
          </p:cNvPr>
          <p:cNvSpPr/>
          <p:nvPr/>
        </p:nvSpPr>
        <p:spPr>
          <a:xfrm>
            <a:off x="0" y="6233225"/>
            <a:ext cx="12192000" cy="621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C8C4214-2248-4ED8-9883-7E515F928C54}"/>
              </a:ext>
            </a:extLst>
          </p:cNvPr>
          <p:cNvSpPr/>
          <p:nvPr/>
        </p:nvSpPr>
        <p:spPr>
          <a:xfrm>
            <a:off x="0" y="1"/>
            <a:ext cx="2303450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115" name="Title 114"/>
          <p:cNvSpPr>
            <a:spLocks noGrp="1"/>
          </p:cNvSpPr>
          <p:nvPr>
            <p:ph type="title"/>
          </p:nvPr>
        </p:nvSpPr>
        <p:spPr>
          <a:xfrm>
            <a:off x="218416" y="55935"/>
            <a:ext cx="1866618" cy="475009"/>
          </a:xfrm>
        </p:spPr>
        <p:txBody>
          <a:bodyPr wrap="square">
            <a:normAutofit fontScale="90000"/>
          </a:bodyPr>
          <a:lstStyle/>
          <a:p>
            <a:pPr lvl="0"/>
            <a:r>
              <a:rPr lang="en-US" altLang="zh-CN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Motivation</a:t>
            </a:r>
            <a:endParaRPr lang="en-US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60AAC31E-1DE5-4389-A357-03DDBF426B87}"/>
              </a:ext>
            </a:extLst>
          </p:cNvPr>
          <p:cNvSpPr/>
          <p:nvPr/>
        </p:nvSpPr>
        <p:spPr>
          <a:xfrm>
            <a:off x="2440136" y="0"/>
            <a:ext cx="9751864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A1B1CE2-2503-4A81-88BB-30099600F7AC}"/>
              </a:ext>
            </a:extLst>
          </p:cNvPr>
          <p:cNvSpPr txBox="1"/>
          <p:nvPr/>
        </p:nvSpPr>
        <p:spPr>
          <a:xfrm>
            <a:off x="3832104" y="53890"/>
            <a:ext cx="7364061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large-scale Stirling-type cryocoolers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42BFCB1A-F420-457F-8E1A-B352169D707C}"/>
              </a:ext>
            </a:extLst>
          </p:cNvPr>
          <p:cNvGrpSpPr/>
          <p:nvPr/>
        </p:nvGrpSpPr>
        <p:grpSpPr>
          <a:xfrm>
            <a:off x="6951384" y="1550546"/>
            <a:ext cx="5137393" cy="3722157"/>
            <a:chOff x="6631145" y="1674482"/>
            <a:chExt cx="5137393" cy="3722157"/>
          </a:xfrm>
        </p:grpSpPr>
        <p:pic>
          <p:nvPicPr>
            <p:cNvPr id="2" name="图片 1">
              <a:extLst>
                <a:ext uri="{FF2B5EF4-FFF2-40B4-BE49-F238E27FC236}">
                  <a16:creationId xmlns:a16="http://schemas.microsoft.com/office/drawing/2014/main" id="{7F11F378-18C1-4EF0-BCE3-6D841AF72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31145" y="1674482"/>
              <a:ext cx="5137393" cy="3715177"/>
            </a:xfrm>
            <a:prstGeom prst="rect">
              <a:avLst/>
            </a:prstGeom>
          </p:spPr>
        </p:pic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15E36CBF-A96E-4D21-874A-965D6D5C2B87}"/>
                </a:ext>
              </a:extLst>
            </p:cNvPr>
            <p:cNvSpPr/>
            <p:nvPr/>
          </p:nvSpPr>
          <p:spPr>
            <a:xfrm>
              <a:off x="8711231" y="5158826"/>
              <a:ext cx="809697" cy="2308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F6C7DD97-6E0B-452A-BAF7-930968659037}"/>
                </a:ext>
              </a:extLst>
            </p:cNvPr>
            <p:cNvSpPr txBox="1"/>
            <p:nvPr/>
          </p:nvSpPr>
          <p:spPr>
            <a:xfrm>
              <a:off x="8166778" y="5058085"/>
              <a:ext cx="15077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Cooling power</a:t>
              </a:r>
              <a:endParaRPr lang="zh-CN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54AE0328-3E7D-4A5F-BA3B-3D11F2DCACCD}"/>
                </a:ext>
              </a:extLst>
            </p:cNvPr>
            <p:cNvSpPr/>
            <p:nvPr/>
          </p:nvSpPr>
          <p:spPr>
            <a:xfrm>
              <a:off x="7802648" y="2397818"/>
              <a:ext cx="1013285" cy="4780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9B3B0BDC-7B7F-4703-A65F-C7AED5623F35}"/>
                </a:ext>
              </a:extLst>
            </p:cNvPr>
            <p:cNvSpPr/>
            <p:nvPr/>
          </p:nvSpPr>
          <p:spPr>
            <a:xfrm>
              <a:off x="9077691" y="2230328"/>
              <a:ext cx="596802" cy="4780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9218DA84-09A2-4DCA-A1AA-0E09FD0FF59E}"/>
                </a:ext>
              </a:extLst>
            </p:cNvPr>
            <p:cNvSpPr/>
            <p:nvPr/>
          </p:nvSpPr>
          <p:spPr>
            <a:xfrm>
              <a:off x="9987436" y="2230329"/>
              <a:ext cx="1111007" cy="47800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B740BE20-9F66-490A-82A4-93B19510BFAC}"/>
                </a:ext>
              </a:extLst>
            </p:cNvPr>
            <p:cNvSpPr/>
            <p:nvPr/>
          </p:nvSpPr>
          <p:spPr>
            <a:xfrm>
              <a:off x="9604692" y="2556018"/>
              <a:ext cx="809697" cy="2308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41F09096-5A64-4437-947F-DF03ED4EC05F}"/>
                </a:ext>
              </a:extLst>
            </p:cNvPr>
            <p:cNvSpPr txBox="1"/>
            <p:nvPr/>
          </p:nvSpPr>
          <p:spPr>
            <a:xfrm>
              <a:off x="7742737" y="2357068"/>
              <a:ext cx="601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TIPC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586CDD4A-388B-49B9-8B09-3D2BAA59B0EF}"/>
                </a:ext>
              </a:extLst>
            </p:cNvPr>
            <p:cNvSpPr txBox="1"/>
            <p:nvPr/>
          </p:nvSpPr>
          <p:spPr>
            <a:xfrm>
              <a:off x="7743322" y="2509852"/>
              <a:ext cx="601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SITP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A620F1B0-B73E-494E-AE6C-394101081935}"/>
                </a:ext>
              </a:extLst>
            </p:cNvPr>
            <p:cNvSpPr txBox="1"/>
            <p:nvPr/>
          </p:nvSpPr>
          <p:spPr>
            <a:xfrm>
              <a:off x="7742737" y="2671434"/>
              <a:ext cx="601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KPI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F2401FB9-91BF-43C5-AE87-5E6F45398767}"/>
                </a:ext>
              </a:extLst>
            </p:cNvPr>
            <p:cNvSpPr txBox="1"/>
            <p:nvPr/>
          </p:nvSpPr>
          <p:spPr>
            <a:xfrm>
              <a:off x="9042791" y="2170090"/>
              <a:ext cx="8096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CETC16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5AC6CFD-0445-42DC-8FD9-93064F070F33}"/>
                </a:ext>
              </a:extLst>
            </p:cNvPr>
            <p:cNvSpPr txBox="1"/>
            <p:nvPr/>
          </p:nvSpPr>
          <p:spPr>
            <a:xfrm>
              <a:off x="9050937" y="2357068"/>
              <a:ext cx="8096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ZJU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5D2C28F2-531B-4425-856F-94180F40B1A5}"/>
                </a:ext>
              </a:extLst>
            </p:cNvPr>
            <p:cNvSpPr txBox="1"/>
            <p:nvPr/>
          </p:nvSpPr>
          <p:spPr>
            <a:xfrm>
              <a:off x="9047449" y="2532075"/>
              <a:ext cx="8096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NCRIEO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B7161659-3676-4015-9870-7EF18D28FBC3}"/>
                </a:ext>
              </a:extLst>
            </p:cNvPr>
            <p:cNvSpPr txBox="1"/>
            <p:nvPr/>
          </p:nvSpPr>
          <p:spPr>
            <a:xfrm>
              <a:off x="9894376" y="2183639"/>
              <a:ext cx="8096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LIPCAST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414AA438-AC43-4854-B0B1-D4D6EB440E70}"/>
                </a:ext>
              </a:extLst>
            </p:cNvPr>
            <p:cNvSpPr/>
            <p:nvPr/>
          </p:nvSpPr>
          <p:spPr>
            <a:xfrm>
              <a:off x="10820085" y="3063414"/>
              <a:ext cx="668931" cy="3760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6CCE77F7-1933-45A6-8686-14A6510D7284}"/>
              </a:ext>
            </a:extLst>
          </p:cNvPr>
          <p:cNvSpPr txBox="1"/>
          <p:nvPr/>
        </p:nvSpPr>
        <p:spPr>
          <a:xfrm>
            <a:off x="382745" y="6359391"/>
            <a:ext cx="11426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Developing </a:t>
            </a:r>
            <a:r>
              <a:rPr lang="en-US" altLang="zh-CN" b="1" dirty="0">
                <a:solidFill>
                  <a:srgbClr val="FFC000"/>
                </a:solidFill>
                <a:latin typeface="+mn-ea"/>
                <a:cs typeface="Times New Roman" panose="02020603050405020304" pitchFamily="18" charset="0"/>
              </a:rPr>
              <a:t>compact and large-scale linear Stirling </a:t>
            </a:r>
            <a:r>
              <a:rPr lang="en-US" altLang="zh-CN" b="1" dirty="0">
                <a:solidFill>
                  <a:schemeClr val="bg1"/>
                </a:solidFill>
                <a:latin typeface="+mn-ea"/>
                <a:cs typeface="Times New Roman" panose="02020603050405020304" pitchFamily="18" charset="0"/>
              </a:rPr>
              <a:t>cryocoolers with comprehensive performance</a:t>
            </a:r>
            <a:endParaRPr lang="zh-CN" altLang="en-US" b="1" dirty="0">
              <a:solidFill>
                <a:schemeClr val="bg1"/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40F35E0-7E38-48F3-A902-C6BFB33BAA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73" y="1628075"/>
            <a:ext cx="5754742" cy="96479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47C5547A-A37C-458D-9C15-42F221CC3D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7918" y="2853579"/>
            <a:ext cx="1085850" cy="1857375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id="{0D8DD041-D9C2-4878-8AF9-5CC46B42E5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319" y="2939478"/>
            <a:ext cx="2087217" cy="1857375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79AE3687-14B4-482C-8DF9-D4561920A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589" y="3065702"/>
            <a:ext cx="2731699" cy="153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id="{FB3AEC72-4994-4BDB-AB73-73957F70D7B3}"/>
              </a:ext>
            </a:extLst>
          </p:cNvPr>
          <p:cNvSpPr/>
          <p:nvPr/>
        </p:nvSpPr>
        <p:spPr>
          <a:xfrm>
            <a:off x="5458530" y="2751887"/>
            <a:ext cx="1404626" cy="2167066"/>
          </a:xfrm>
          <a:prstGeom prst="rect">
            <a:avLst/>
          </a:prstGeom>
          <a:solidFill>
            <a:schemeClr val="accent3">
              <a:lumMod val="7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5BE723F4-C5A8-4D58-8E06-AB792DC86FB5}"/>
              </a:ext>
            </a:extLst>
          </p:cNvPr>
          <p:cNvSpPr/>
          <p:nvPr/>
        </p:nvSpPr>
        <p:spPr>
          <a:xfrm>
            <a:off x="140319" y="2751887"/>
            <a:ext cx="2147128" cy="2167066"/>
          </a:xfrm>
          <a:prstGeom prst="rect">
            <a:avLst/>
          </a:prstGeom>
          <a:solidFill>
            <a:schemeClr val="accent3">
              <a:lumMod val="7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A45A7782-80FB-407B-8329-07408495226F}"/>
              </a:ext>
            </a:extLst>
          </p:cNvPr>
          <p:cNvSpPr/>
          <p:nvPr/>
        </p:nvSpPr>
        <p:spPr>
          <a:xfrm>
            <a:off x="2410720" y="2751887"/>
            <a:ext cx="2959582" cy="2167066"/>
          </a:xfrm>
          <a:prstGeom prst="rect">
            <a:avLst/>
          </a:prstGeom>
          <a:solidFill>
            <a:schemeClr val="accent3">
              <a:lumMod val="7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94A9611-60D8-4713-943D-543E43B206F2}"/>
              </a:ext>
            </a:extLst>
          </p:cNvPr>
          <p:cNvSpPr txBox="1"/>
          <p:nvPr/>
        </p:nvSpPr>
        <p:spPr>
          <a:xfrm>
            <a:off x="272226" y="5027191"/>
            <a:ext cx="181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+mn-ea"/>
              </a:rPr>
              <a:t>Rotary Stirling</a:t>
            </a:r>
            <a:endParaRPr lang="zh-CN" altLang="en-US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0EA34445-F960-487F-B3F7-9B5F6A9296E5}"/>
              </a:ext>
            </a:extLst>
          </p:cNvPr>
          <p:cNvSpPr txBox="1"/>
          <p:nvPr/>
        </p:nvSpPr>
        <p:spPr>
          <a:xfrm>
            <a:off x="2857139" y="5034890"/>
            <a:ext cx="2042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+mn-ea"/>
              </a:rPr>
              <a:t>Stirling-type PTC</a:t>
            </a:r>
            <a:endParaRPr lang="zh-CN" altLang="en-US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7B201F5-BF93-4044-9286-81731D2C23C2}"/>
              </a:ext>
            </a:extLst>
          </p:cNvPr>
          <p:cNvSpPr txBox="1"/>
          <p:nvPr/>
        </p:nvSpPr>
        <p:spPr>
          <a:xfrm>
            <a:off x="5276288" y="5022091"/>
            <a:ext cx="1812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accent1"/>
                </a:solidFill>
                <a:latin typeface="+mn-ea"/>
              </a:rPr>
              <a:t>Linear Stirling</a:t>
            </a:r>
            <a:endParaRPr lang="zh-CN" altLang="en-US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8" name="箭头: 右 27">
            <a:extLst>
              <a:ext uri="{FF2B5EF4-FFF2-40B4-BE49-F238E27FC236}">
                <a16:creationId xmlns:a16="http://schemas.microsoft.com/office/drawing/2014/main" id="{8428D9D4-2376-44C0-A42F-950230A93A6A}"/>
              </a:ext>
            </a:extLst>
          </p:cNvPr>
          <p:cNvSpPr/>
          <p:nvPr/>
        </p:nvSpPr>
        <p:spPr>
          <a:xfrm>
            <a:off x="2287447" y="3664580"/>
            <a:ext cx="123273" cy="279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箭头: 右 37">
            <a:extLst>
              <a:ext uri="{FF2B5EF4-FFF2-40B4-BE49-F238E27FC236}">
                <a16:creationId xmlns:a16="http://schemas.microsoft.com/office/drawing/2014/main" id="{A6DA2735-C08B-41CE-9430-86D8584BDA7A}"/>
              </a:ext>
            </a:extLst>
          </p:cNvPr>
          <p:cNvSpPr/>
          <p:nvPr/>
        </p:nvSpPr>
        <p:spPr>
          <a:xfrm>
            <a:off x="5351824" y="3685847"/>
            <a:ext cx="123273" cy="27953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6640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60023" y="1970655"/>
            <a:ext cx="5200215" cy="857250"/>
          </a:xfrm>
        </p:spPr>
        <p:txBody>
          <a:bodyPr wrap="square">
            <a:normAutofit/>
          </a:bodyPr>
          <a:lstStyle/>
          <a:p>
            <a:r>
              <a:rPr lang="en-US" altLang="zh-CN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 and design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D457C55C-EC97-4E9F-A866-24A7D4CF1BBB}"/>
              </a:ext>
            </a:extLst>
          </p:cNvPr>
          <p:cNvSpPr/>
          <p:nvPr/>
        </p:nvSpPr>
        <p:spPr>
          <a:xfrm>
            <a:off x="0" y="2819980"/>
            <a:ext cx="12192000" cy="22134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954983" y="2827905"/>
            <a:ext cx="7408706" cy="1976035"/>
          </a:xfrm>
        </p:spPr>
        <p:txBody>
          <a:bodyPr wrap="square">
            <a:no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 piston Stirling structure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 and method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 features</a:t>
            </a:r>
          </a:p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zh-CN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Calculations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A53DA230-4C4E-486E-B920-A72447046A9E}"/>
              </a:ext>
            </a:extLst>
          </p:cNvPr>
          <p:cNvSpPr/>
          <p:nvPr/>
        </p:nvSpPr>
        <p:spPr>
          <a:xfrm rot="2677798">
            <a:off x="2249415" y="2239037"/>
            <a:ext cx="1185182" cy="11851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2426B00-ED64-4A07-9123-D9FAA5EBA985}"/>
              </a:ext>
            </a:extLst>
          </p:cNvPr>
          <p:cNvSpPr/>
          <p:nvPr/>
        </p:nvSpPr>
        <p:spPr>
          <a:xfrm>
            <a:off x="2004637" y="1970655"/>
            <a:ext cx="1721946" cy="17219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CCC9C3-6842-42CA-8002-B83E7D227B7F}"/>
              </a:ext>
            </a:extLst>
          </p:cNvPr>
          <p:cNvSpPr txBox="1"/>
          <p:nvPr/>
        </p:nvSpPr>
        <p:spPr>
          <a:xfrm>
            <a:off x="2557311" y="2317349"/>
            <a:ext cx="569388" cy="923330"/>
          </a:xfrm>
          <a:prstGeom prst="rect">
            <a:avLst/>
          </a:prstGeom>
          <a:noFill/>
        </p:spPr>
        <p:txBody>
          <a:bodyPr wrap="none" lIns="91440" tIns="45720" rIns="91440" bIns="45720" rtlCol="0" anchor="ctr" anchorCtr="0">
            <a:spAutoFit/>
          </a:bodyPr>
          <a:lstStyle/>
          <a:p>
            <a:pPr algn="r"/>
            <a:r>
              <a:rPr kumimoji="1" lang="en-US" altLang="zh-CN" sz="5400" b="1" dirty="0">
                <a:solidFill>
                  <a:schemeClr val="bg1"/>
                </a:solidFill>
              </a:rPr>
              <a:t>2</a:t>
            </a:r>
            <a:endParaRPr kumimoji="1" lang="zh-CN" altLang="en-US" sz="5400" b="1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3623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ABC33136-7A36-AE0B-B7C3-FA919954247F}"/>
              </a:ext>
            </a:extLst>
          </p:cNvPr>
          <p:cNvSpPr txBox="1"/>
          <p:nvPr/>
        </p:nvSpPr>
        <p:spPr>
          <a:xfrm>
            <a:off x="902294" y="941174"/>
            <a:ext cx="42001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/>
              <a:t>Traditional structure </a:t>
            </a:r>
            <a:endParaRPr lang="zh-CN" altLang="en-US" sz="2400" b="1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1D157A96-E28C-44AD-B22B-E4BDAE2EE29B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5DD7685F-CEB8-4275-9CFA-2AD950CA86A5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9BF43B1B-BEA8-493F-9126-399FB095BEE1}"/>
              </a:ext>
            </a:extLst>
          </p:cNvPr>
          <p:cNvSpPr txBox="1"/>
          <p:nvPr/>
        </p:nvSpPr>
        <p:spPr>
          <a:xfrm>
            <a:off x="5554110" y="35522"/>
            <a:ext cx="4196927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Free-piston Stirling structure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1ECEAB82-4B96-4115-90F3-D235972511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72" b="89988" l="3604" r="93640">
                        <a14:foregroundMark x1="8601" y1="45539" x2="8601" y2="45539"/>
                        <a14:foregroundMark x1="8601" y1="50303" x2="8601" y2="50303"/>
                        <a14:foregroundMark x1="9055" y1="53896" x2="9055" y2="53896"/>
                        <a14:foregroundMark x1="9721" y1="61082" x2="8843" y2="33549"/>
                        <a14:foregroundMark x1="8843" y1="33549" x2="8843" y2="33549"/>
                        <a14:foregroundMark x1="9964" y1="73355" x2="5451" y2="48526"/>
                        <a14:foregroundMark x1="5451" y1="48526" x2="5451" y2="48526"/>
                        <a14:foregroundMark x1="6814" y1="59871" x2="5906" y2="38030"/>
                        <a14:foregroundMark x1="5906" y1="38030" x2="5906" y2="38030"/>
                        <a14:foregroundMark x1="5906" y1="50908" x2="5239" y2="35648"/>
                        <a14:foregroundMark x1="5027" y1="52402" x2="4785" y2="26686"/>
                        <a14:foregroundMark x1="4785" y1="26686" x2="5239" y2="24304"/>
                        <a14:foregroundMark x1="3664" y1="47638" x2="4785" y2="37142"/>
                        <a14:foregroundMark x1="5027" y1="55107" x2="3907" y2="28785"/>
                        <a14:foregroundMark x1="3907" y1="28785" x2="3907" y2="28785"/>
                        <a14:foregroundMark x1="3907" y1="65281" x2="6814" y2="32055"/>
                        <a14:foregroundMark x1="5451" y1="65281" x2="4785" y2="36536"/>
                        <a14:foregroundMark x1="4785" y1="36536" x2="4785" y2="36536"/>
                        <a14:foregroundMark x1="4331" y1="59306" x2="4573" y2="55713"/>
                        <a14:foregroundMark x1="64476" y1="32983" x2="66929" y2="29673"/>
                        <a14:foregroundMark x1="65597" y1="33266" x2="67383" y2="30884"/>
                        <a14:foregroundMark x1="66717" y1="34154" x2="66717" y2="34154"/>
                        <a14:foregroundMark x1="66717" y1="34154" x2="66717" y2="34154"/>
                        <a14:foregroundMark x1="66717" y1="31449" x2="66717" y2="31449"/>
                        <a14:foregroundMark x1="65597" y1="30561" x2="65597" y2="30561"/>
                        <a14:foregroundMark x1="66051" y1="34760" x2="66051" y2="33872"/>
                        <a14:foregroundMark x1="61326" y1="35648" x2="61326" y2="35648"/>
                        <a14:foregroundMark x1="61326" y1="35648" x2="61326" y2="35648"/>
                        <a14:foregroundMark x1="61326" y1="35365" x2="61326" y2="35365"/>
                        <a14:foregroundMark x1="89582" y1="42834" x2="89582" y2="42834"/>
                        <a14:foregroundMark x1="90491" y1="42834" x2="90491" y2="42834"/>
                        <a14:foregroundMark x1="91823" y1="42834" x2="91823" y2="42834"/>
                        <a14:foregroundMark x1="92520" y1="42834" x2="92520" y2="42834"/>
                        <a14:foregroundMark x1="89370" y1="44328" x2="89370" y2="44328"/>
                        <a14:foregroundMark x1="91399" y1="44610" x2="91399" y2="44610"/>
                        <a14:foregroundMark x1="91399" y1="45216" x2="91399" y2="45216"/>
                        <a14:foregroundMark x1="87583" y1="44933" x2="92974" y2="43117"/>
                        <a14:foregroundMark x1="87341" y1="44328" x2="92065" y2="43440"/>
                        <a14:foregroundMark x1="86463" y1="45822" x2="92520" y2="43722"/>
                        <a14:foregroundMark x1="89824" y1="56601" x2="93186" y2="56278"/>
                        <a14:foregroundMark x1="89158" y1="56278" x2="92520" y2="54784"/>
                        <a14:foregroundMark x1="88250" y1="55713" x2="91823" y2="56278"/>
                        <a14:foregroundMark x1="89582" y1="34760" x2="89582" y2="34760"/>
                        <a14:foregroundMark x1="89582" y1="34760" x2="90945" y2="34477"/>
                        <a14:foregroundMark x1="88038" y1="34154" x2="90945" y2="33872"/>
                        <a14:foregroundMark x1="89158" y1="34154" x2="91399" y2="34154"/>
                        <a14:foregroundMark x1="90703" y1="55995" x2="93186" y2="55390"/>
                        <a14:foregroundMark x1="90491" y1="55390" x2="93640" y2="55713"/>
                        <a14:foregroundMark x1="90491" y1="56278" x2="92520" y2="56278"/>
                        <a14:foregroundMark x1="87583" y1="33549" x2="91611" y2="33872"/>
                        <a14:foregroundMark x1="88250" y1="34154" x2="90491" y2="34477"/>
                        <a14:foregroundMark x1="76348" y1="34477" x2="76348" y2="34477"/>
                        <a14:foregroundMark x1="76590" y1="34760" x2="77044" y2="34154"/>
                        <a14:foregroundMark x1="76348" y1="34154" x2="77256" y2="32983"/>
                        <a14:foregroundMark x1="33495" y1="82317" x2="33495" y2="82317"/>
                        <a14:foregroundMark x1="31254" y1="15906" x2="31254" y2="15906"/>
                        <a14:foregroundMark x1="31254" y1="16229" x2="32374" y2="16229"/>
                        <a14:foregroundMark x1="30588" y1="18006" x2="33283" y2="16795"/>
                        <a14:foregroundMark x1="29921" y1="16795" x2="33283" y2="15018"/>
                        <a14:foregroundMark x1="30376" y1="15018" x2="33949" y2="14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724" r="3751" b="14703"/>
          <a:stretch/>
        </p:blipFill>
        <p:spPr>
          <a:xfrm rot="5400000">
            <a:off x="-316084" y="2835684"/>
            <a:ext cx="2900390" cy="1707995"/>
          </a:xfrm>
          <a:prstGeom prst="rect">
            <a:avLst/>
          </a:prstGeom>
        </p:spPr>
      </p:pic>
      <p:graphicFrame>
        <p:nvGraphicFramePr>
          <p:cNvPr id="31" name="表格 7">
            <a:extLst>
              <a:ext uri="{FF2B5EF4-FFF2-40B4-BE49-F238E27FC236}">
                <a16:creationId xmlns:a16="http://schemas.microsoft.com/office/drawing/2014/main" id="{F3C113CB-84A9-4D54-92D5-379A00A4BF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518961"/>
              </p:ext>
            </p:extLst>
          </p:nvPr>
        </p:nvGraphicFramePr>
        <p:xfrm>
          <a:off x="5323765" y="4150370"/>
          <a:ext cx="5734123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6827">
                  <a:extLst>
                    <a:ext uri="{9D8B030D-6E8A-4147-A177-3AD203B41FA5}">
                      <a16:colId xmlns:a16="http://schemas.microsoft.com/office/drawing/2014/main" val="3958436959"/>
                    </a:ext>
                  </a:extLst>
                </a:gridCol>
                <a:gridCol w="1562730">
                  <a:extLst>
                    <a:ext uri="{9D8B030D-6E8A-4147-A177-3AD203B41FA5}">
                      <a16:colId xmlns:a16="http://schemas.microsoft.com/office/drawing/2014/main" val="338971455"/>
                    </a:ext>
                  </a:extLst>
                </a:gridCol>
                <a:gridCol w="1614566">
                  <a:extLst>
                    <a:ext uri="{9D8B030D-6E8A-4147-A177-3AD203B41FA5}">
                      <a16:colId xmlns:a16="http://schemas.microsoft.com/office/drawing/2014/main" val="2098107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Cooler only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System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408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Acoustic power input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3265 W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3358 W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4887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Cooling</a:t>
                      </a:r>
                      <a:r>
                        <a:rPr lang="zh-CN" altLang="en-US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power</a:t>
                      </a:r>
                      <a:r>
                        <a:rPr lang="zh-CN" altLang="en-US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@80K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402 W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406 W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9348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rCarnot</a:t>
                      </a:r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by </a:t>
                      </a:r>
                      <a:r>
                        <a:rPr lang="en-US" altLang="zh-CN" dirty="0" err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Ea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33.6%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32.9%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109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dirty="0" err="1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rCarnot</a:t>
                      </a:r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by We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27.1%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27.8%</a:t>
                      </a:r>
                      <a:endParaRPr lang="zh-CN" altLang="en-US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851632"/>
                  </a:ext>
                </a:extLst>
              </a:tr>
            </a:tbl>
          </a:graphicData>
        </a:graphic>
      </p:graphicFrame>
      <p:graphicFrame>
        <p:nvGraphicFramePr>
          <p:cNvPr id="10" name="表格 9">
            <a:extLst>
              <a:ext uri="{FF2B5EF4-FFF2-40B4-BE49-F238E27FC236}">
                <a16:creationId xmlns:a16="http://schemas.microsoft.com/office/drawing/2014/main" id="{F0E4012F-60CC-4D1C-9875-1CF38E9096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528127"/>
              </p:ext>
            </p:extLst>
          </p:nvPr>
        </p:nvGraphicFramePr>
        <p:xfrm>
          <a:off x="6096000" y="2151900"/>
          <a:ext cx="4119557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56827">
                  <a:extLst>
                    <a:ext uri="{9D8B030D-6E8A-4147-A177-3AD203B41FA5}">
                      <a16:colId xmlns:a16="http://schemas.microsoft.com/office/drawing/2014/main" val="1700317146"/>
                    </a:ext>
                  </a:extLst>
                </a:gridCol>
                <a:gridCol w="1562730">
                  <a:extLst>
                    <a:ext uri="{9D8B030D-6E8A-4147-A177-3AD203B41FA5}">
                      <a16:colId xmlns:a16="http://schemas.microsoft.com/office/drawing/2014/main" val="28257091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Item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Value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2709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Frequency 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52 Hz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0911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Mean</a:t>
                      </a:r>
                      <a:r>
                        <a:rPr lang="zh-CN" altLang="en-US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</a:t>
                      </a:r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pressure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2.8 MPa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9006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Working fluid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Helium</a:t>
                      </a:r>
                      <a:endParaRPr lang="zh-CN" altLang="en-US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2289892"/>
                  </a:ext>
                </a:extLst>
              </a:tr>
            </a:tbl>
          </a:graphicData>
        </a:graphic>
      </p:graphicFrame>
      <p:sp>
        <p:nvSpPr>
          <p:cNvPr id="32" name="矩形 31">
            <a:extLst>
              <a:ext uri="{FF2B5EF4-FFF2-40B4-BE49-F238E27FC236}">
                <a16:creationId xmlns:a16="http://schemas.microsoft.com/office/drawing/2014/main" id="{FFF39792-9735-4E42-8CEE-F4D069019E1C}"/>
              </a:ext>
            </a:extLst>
          </p:cNvPr>
          <p:cNvSpPr/>
          <p:nvPr/>
        </p:nvSpPr>
        <p:spPr>
          <a:xfrm>
            <a:off x="0" y="6233225"/>
            <a:ext cx="12192000" cy="621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itle 114">
            <a:extLst>
              <a:ext uri="{FF2B5EF4-FFF2-40B4-BE49-F238E27FC236}">
                <a16:creationId xmlns:a16="http://schemas.microsoft.com/office/drawing/2014/main" id="{BB4595B8-FED1-4652-8045-DBB26BDA6709}"/>
              </a:ext>
            </a:extLst>
          </p:cNvPr>
          <p:cNvSpPr txBox="1">
            <a:spLocks/>
          </p:cNvSpPr>
          <p:nvPr/>
        </p:nvSpPr>
        <p:spPr>
          <a:xfrm>
            <a:off x="107029" y="57507"/>
            <a:ext cx="2822307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Method and design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D1945DE-78A7-46B9-BC92-9E09A06B0F54}"/>
              </a:ext>
            </a:extLst>
          </p:cNvPr>
          <p:cNvSpPr txBox="1"/>
          <p:nvPr/>
        </p:nvSpPr>
        <p:spPr>
          <a:xfrm>
            <a:off x="533747" y="6220891"/>
            <a:ext cx="11426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Through delicate tuning, a high relative Carnot efficiency of 27.8% has been achieved. 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Large deviation between experiment and calculation still exists.</a:t>
            </a:r>
            <a:endParaRPr lang="zh-CN" alt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6D3BDF06-5A7D-8078-7BF8-53F80539D689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2" r="12305" b="3415"/>
          <a:stretch/>
        </p:blipFill>
        <p:spPr>
          <a:xfrm>
            <a:off x="2354862" y="3941908"/>
            <a:ext cx="2510753" cy="230038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487B8006-C7DA-1327-D14B-E5484A4BE4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862" y="1594411"/>
            <a:ext cx="2924546" cy="23396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65315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>
            <a:extLst>
              <a:ext uri="{FF2B5EF4-FFF2-40B4-BE49-F238E27FC236}">
                <a16:creationId xmlns:a16="http://schemas.microsoft.com/office/drawing/2014/main" id="{23C36FFA-BDBF-4918-846C-942FB5DAC30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07" r="3553" b="5316"/>
          <a:stretch/>
        </p:blipFill>
        <p:spPr>
          <a:xfrm>
            <a:off x="821805" y="1769488"/>
            <a:ext cx="5478350" cy="422630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5CA426F4-C3A8-921E-8FA6-B94AFD99CED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470" r="19395" b="52882"/>
          <a:stretch/>
        </p:blipFill>
        <p:spPr>
          <a:xfrm>
            <a:off x="456975" y="4310074"/>
            <a:ext cx="1336668" cy="1830266"/>
          </a:xfrm>
          <a:prstGeom prst="rect">
            <a:avLst/>
          </a:prstGeom>
        </p:spPr>
      </p:pic>
      <p:sp>
        <p:nvSpPr>
          <p:cNvPr id="22" name="矩形 21">
            <a:extLst>
              <a:ext uri="{FF2B5EF4-FFF2-40B4-BE49-F238E27FC236}">
                <a16:creationId xmlns:a16="http://schemas.microsoft.com/office/drawing/2014/main" id="{07151521-5BD3-423B-856D-9AD71E2DC912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496A614F-D830-4398-AC57-E6ED0DF1E9DB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94BF5D10-87B2-4F8D-8E21-B0D035554B97}"/>
              </a:ext>
            </a:extLst>
          </p:cNvPr>
          <p:cNvSpPr txBox="1"/>
          <p:nvPr/>
        </p:nvSpPr>
        <p:spPr>
          <a:xfrm>
            <a:off x="6580193" y="35522"/>
            <a:ext cx="261266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</a:t>
            </a:r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method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EC37D34C-9064-4477-9154-D962FF77822B}"/>
              </a:ext>
            </a:extLst>
          </p:cNvPr>
          <p:cNvSpPr txBox="1"/>
          <p:nvPr/>
        </p:nvSpPr>
        <p:spPr>
          <a:xfrm>
            <a:off x="685910" y="845543"/>
            <a:ext cx="5555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/>
              <a:t>Non-uniformity in the regenerator</a:t>
            </a:r>
            <a:endParaRPr lang="zh-CN" altLang="en-US" sz="2400" b="1" dirty="0"/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A57FF5A-63B0-4C84-9C59-1CA349D2E3F9}"/>
              </a:ext>
            </a:extLst>
          </p:cNvPr>
          <p:cNvGrpSpPr/>
          <p:nvPr/>
        </p:nvGrpSpPr>
        <p:grpSpPr>
          <a:xfrm>
            <a:off x="633296" y="1528694"/>
            <a:ext cx="2186685" cy="1914681"/>
            <a:chOff x="4340707" y="4412844"/>
            <a:chExt cx="2186685" cy="1914681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id="{4957CFAE-42E9-4F4B-992D-5DEF22BD943B}"/>
                </a:ext>
              </a:extLst>
            </p:cNvPr>
            <p:cNvSpPr/>
            <p:nvPr/>
          </p:nvSpPr>
          <p:spPr>
            <a:xfrm>
              <a:off x="4802345" y="4788384"/>
              <a:ext cx="1200587" cy="1200587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id="{B44DB719-94EC-4A95-9C01-79BCD8002F3A}"/>
                </a:ext>
              </a:extLst>
            </p:cNvPr>
            <p:cNvSpPr/>
            <p:nvPr/>
          </p:nvSpPr>
          <p:spPr>
            <a:xfrm>
              <a:off x="5353777" y="4739523"/>
              <a:ext cx="97722" cy="977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>
              <a:extLst>
                <a:ext uri="{FF2B5EF4-FFF2-40B4-BE49-F238E27FC236}">
                  <a16:creationId xmlns:a16="http://schemas.microsoft.com/office/drawing/2014/main" id="{4C322B6B-07FD-448D-B145-20F42BE7D48F}"/>
                </a:ext>
              </a:extLst>
            </p:cNvPr>
            <p:cNvSpPr/>
            <p:nvPr/>
          </p:nvSpPr>
          <p:spPr>
            <a:xfrm>
              <a:off x="4753484" y="5339816"/>
              <a:ext cx="97722" cy="977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901BACA7-22BB-45B1-AAA2-184BC975442D}"/>
                </a:ext>
              </a:extLst>
            </p:cNvPr>
            <p:cNvSpPr/>
            <p:nvPr/>
          </p:nvSpPr>
          <p:spPr>
            <a:xfrm>
              <a:off x="5353777" y="5940110"/>
              <a:ext cx="97722" cy="977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A03AFB9F-DC3E-4567-8112-AB62D3456E87}"/>
                </a:ext>
              </a:extLst>
            </p:cNvPr>
            <p:cNvSpPr/>
            <p:nvPr/>
          </p:nvSpPr>
          <p:spPr>
            <a:xfrm>
              <a:off x="5954071" y="5339816"/>
              <a:ext cx="97722" cy="97722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8D6F4DD9-22A6-41E4-ADEF-C42193AB86BC}"/>
                </a:ext>
              </a:extLst>
            </p:cNvPr>
            <p:cNvSpPr txBox="1"/>
            <p:nvPr/>
          </p:nvSpPr>
          <p:spPr>
            <a:xfrm>
              <a:off x="5200213" y="4412844"/>
              <a:ext cx="5025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T5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E493BC99-7CF6-4070-935D-DFE196320D01}"/>
                </a:ext>
              </a:extLst>
            </p:cNvPr>
            <p:cNvSpPr txBox="1"/>
            <p:nvPr/>
          </p:nvSpPr>
          <p:spPr>
            <a:xfrm>
              <a:off x="6024820" y="5219400"/>
              <a:ext cx="5025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T6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3F971E56-6743-4699-ABB9-EFAEE5F7A922}"/>
                </a:ext>
              </a:extLst>
            </p:cNvPr>
            <p:cNvSpPr txBox="1"/>
            <p:nvPr/>
          </p:nvSpPr>
          <p:spPr>
            <a:xfrm>
              <a:off x="5260018" y="5988971"/>
              <a:ext cx="5025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T7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72B96DBF-1C4A-457F-AA70-F8565076266D}"/>
                </a:ext>
              </a:extLst>
            </p:cNvPr>
            <p:cNvSpPr txBox="1"/>
            <p:nvPr/>
          </p:nvSpPr>
          <p:spPr>
            <a:xfrm>
              <a:off x="4340707" y="5219400"/>
              <a:ext cx="5025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T8</a:t>
              </a:r>
              <a:endParaRPr lang="zh-CN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55" name="图片 54">
            <a:extLst>
              <a:ext uri="{FF2B5EF4-FFF2-40B4-BE49-F238E27FC236}">
                <a16:creationId xmlns:a16="http://schemas.microsoft.com/office/drawing/2014/main" id="{074FE850-A6F3-4AF3-9D92-44284F8641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9368" y="3453786"/>
            <a:ext cx="3030852" cy="1451905"/>
          </a:xfrm>
          <a:prstGeom prst="rect">
            <a:avLst/>
          </a:prstGeom>
        </p:spPr>
      </p:pic>
      <p:sp>
        <p:nvSpPr>
          <p:cNvPr id="57" name="矩形 56">
            <a:extLst>
              <a:ext uri="{FF2B5EF4-FFF2-40B4-BE49-F238E27FC236}">
                <a16:creationId xmlns:a16="http://schemas.microsoft.com/office/drawing/2014/main" id="{CA38B49E-A05F-46E6-854F-6B7D2E979E96}"/>
              </a:ext>
            </a:extLst>
          </p:cNvPr>
          <p:cNvSpPr/>
          <p:nvPr/>
        </p:nvSpPr>
        <p:spPr>
          <a:xfrm>
            <a:off x="10164743" y="3506547"/>
            <a:ext cx="164351" cy="37609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9" name="图片 58">
            <a:extLst>
              <a:ext uri="{FF2B5EF4-FFF2-40B4-BE49-F238E27FC236}">
                <a16:creationId xmlns:a16="http://schemas.microsoft.com/office/drawing/2014/main" id="{05C8AE26-FF6C-4EEE-A2D5-58DEEA5909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9368" y="2906233"/>
            <a:ext cx="2716436" cy="422557"/>
          </a:xfrm>
          <a:prstGeom prst="rect">
            <a:avLst/>
          </a:prstGeom>
        </p:spPr>
      </p:pic>
      <p:sp>
        <p:nvSpPr>
          <p:cNvPr id="108" name="矩形 107">
            <a:extLst>
              <a:ext uri="{FF2B5EF4-FFF2-40B4-BE49-F238E27FC236}">
                <a16:creationId xmlns:a16="http://schemas.microsoft.com/office/drawing/2014/main" id="{1234E218-3B71-42A1-A869-5530A162D0C2}"/>
              </a:ext>
            </a:extLst>
          </p:cNvPr>
          <p:cNvSpPr/>
          <p:nvPr/>
        </p:nvSpPr>
        <p:spPr>
          <a:xfrm>
            <a:off x="0" y="6233225"/>
            <a:ext cx="12192000" cy="621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A1D173F1-25C5-4D09-9345-6EE28D324D9A}"/>
              </a:ext>
            </a:extLst>
          </p:cNvPr>
          <p:cNvGrpSpPr/>
          <p:nvPr/>
        </p:nvGrpSpPr>
        <p:grpSpPr>
          <a:xfrm>
            <a:off x="6488144" y="2081928"/>
            <a:ext cx="2363277" cy="3962166"/>
            <a:chOff x="6488144" y="2081928"/>
            <a:chExt cx="2363277" cy="3962166"/>
          </a:xfrm>
        </p:grpSpPr>
        <p:grpSp>
          <p:nvGrpSpPr>
            <p:cNvPr id="56" name="组合 55">
              <a:extLst>
                <a:ext uri="{FF2B5EF4-FFF2-40B4-BE49-F238E27FC236}">
                  <a16:creationId xmlns:a16="http://schemas.microsoft.com/office/drawing/2014/main" id="{9C9EFEF9-C527-406F-A6B1-60C8D23DE6C6}"/>
                </a:ext>
              </a:extLst>
            </p:cNvPr>
            <p:cNvGrpSpPr/>
            <p:nvPr/>
          </p:nvGrpSpPr>
          <p:grpSpPr>
            <a:xfrm>
              <a:off x="6488144" y="2081928"/>
              <a:ext cx="2363277" cy="3962166"/>
              <a:chOff x="7371418" y="2648366"/>
              <a:chExt cx="2363277" cy="3962166"/>
            </a:xfrm>
          </p:grpSpPr>
          <p:cxnSp>
            <p:nvCxnSpPr>
              <p:cNvPr id="27" name="直接连接符 26">
                <a:extLst>
                  <a:ext uri="{FF2B5EF4-FFF2-40B4-BE49-F238E27FC236}">
                    <a16:creationId xmlns:a16="http://schemas.microsoft.com/office/drawing/2014/main" id="{90BC678C-6FF5-448C-823B-F8BE5A73C95E}"/>
                  </a:ext>
                </a:extLst>
              </p:cNvPr>
              <p:cNvCxnSpPr/>
              <p:nvPr/>
            </p:nvCxnSpPr>
            <p:spPr>
              <a:xfrm>
                <a:off x="7371418" y="6051792"/>
                <a:ext cx="0" cy="3629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直接连接符 44">
                <a:extLst>
                  <a:ext uri="{FF2B5EF4-FFF2-40B4-BE49-F238E27FC236}">
                    <a16:creationId xmlns:a16="http://schemas.microsoft.com/office/drawing/2014/main" id="{73702596-A47A-484E-8808-2034646A83AE}"/>
                  </a:ext>
                </a:extLst>
              </p:cNvPr>
              <p:cNvCxnSpPr/>
              <p:nvPr/>
            </p:nvCxnSpPr>
            <p:spPr>
              <a:xfrm>
                <a:off x="9004775" y="6051792"/>
                <a:ext cx="0" cy="3629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箭头连接符 30">
                <a:extLst>
                  <a:ext uri="{FF2B5EF4-FFF2-40B4-BE49-F238E27FC236}">
                    <a16:creationId xmlns:a16="http://schemas.microsoft.com/office/drawing/2014/main" id="{9A9FEFCB-4D64-423F-A90B-8DB3896B2449}"/>
                  </a:ext>
                </a:extLst>
              </p:cNvPr>
              <p:cNvCxnSpPr/>
              <p:nvPr/>
            </p:nvCxnSpPr>
            <p:spPr>
              <a:xfrm>
                <a:off x="7371418" y="6233276"/>
                <a:ext cx="1633357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>
                <a:extLst>
                  <a:ext uri="{FF2B5EF4-FFF2-40B4-BE49-F238E27FC236}">
                    <a16:creationId xmlns:a16="http://schemas.microsoft.com/office/drawing/2014/main" id="{A6D76179-B4DE-4ECD-A87F-FB2CD5205D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94354" y="2648366"/>
                <a:ext cx="47543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>
                <a:extLst>
                  <a:ext uri="{FF2B5EF4-FFF2-40B4-BE49-F238E27FC236}">
                    <a16:creationId xmlns:a16="http://schemas.microsoft.com/office/drawing/2014/main" id="{84C9A9A6-D6E0-4D9D-8088-820938624C0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094354" y="5909445"/>
                <a:ext cx="47543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接箭头连接符 48">
                <a:extLst>
                  <a:ext uri="{FF2B5EF4-FFF2-40B4-BE49-F238E27FC236}">
                    <a16:creationId xmlns:a16="http://schemas.microsoft.com/office/drawing/2014/main" id="{44552429-EED5-45AB-AE2A-AA7B13D7383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32072" y="2648366"/>
                <a:ext cx="1" cy="326107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文本框 52">
                <a:extLst>
                  <a:ext uri="{FF2B5EF4-FFF2-40B4-BE49-F238E27FC236}">
                    <a16:creationId xmlns:a16="http://schemas.microsoft.com/office/drawing/2014/main" id="{96A29249-ED54-4816-AD68-B9E47454A4E3}"/>
                  </a:ext>
                </a:extLst>
              </p:cNvPr>
              <p:cNvSpPr txBox="1"/>
              <p:nvPr/>
            </p:nvSpPr>
            <p:spPr>
              <a:xfrm>
                <a:off x="8023191" y="6241200"/>
                <a:ext cx="32981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b="1" dirty="0"/>
                  <a:t>D</a:t>
                </a:r>
                <a:endParaRPr lang="zh-CN" altLang="en-US" dirty="0"/>
              </a:p>
            </p:txBody>
          </p:sp>
          <p:sp>
            <p:nvSpPr>
              <p:cNvPr id="54" name="文本框 53">
                <a:extLst>
                  <a:ext uri="{FF2B5EF4-FFF2-40B4-BE49-F238E27FC236}">
                    <a16:creationId xmlns:a16="http://schemas.microsoft.com/office/drawing/2014/main" id="{36E37090-EEE5-4670-BF7E-64FBBEDEA7CE}"/>
                  </a:ext>
                </a:extLst>
              </p:cNvPr>
              <p:cNvSpPr txBox="1"/>
              <p:nvPr/>
            </p:nvSpPr>
            <p:spPr>
              <a:xfrm>
                <a:off x="9404884" y="4115180"/>
                <a:ext cx="32981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1800" b="1" dirty="0"/>
                  <a:t>L</a:t>
                </a:r>
                <a:endParaRPr lang="zh-CN" altLang="en-US" dirty="0"/>
              </a:p>
            </p:txBody>
          </p:sp>
        </p:grp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FC90E6F5-9616-43C1-B20A-64F54D944105}"/>
                </a:ext>
              </a:extLst>
            </p:cNvPr>
            <p:cNvSpPr/>
            <p:nvPr/>
          </p:nvSpPr>
          <p:spPr>
            <a:xfrm rot="5400000">
              <a:off x="5674283" y="2916730"/>
              <a:ext cx="3261079" cy="1633356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19AE0F4A-843C-4D78-9B48-EB3142C2EB74}"/>
              </a:ext>
            </a:extLst>
          </p:cNvPr>
          <p:cNvCxnSpPr>
            <a:cxnSpLocks/>
            <a:stCxn id="47" idx="2"/>
          </p:cNvCxnSpPr>
          <p:nvPr/>
        </p:nvCxnSpPr>
        <p:spPr>
          <a:xfrm flipH="1">
            <a:off x="170462" y="5251262"/>
            <a:ext cx="196934" cy="24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B0198480-5C45-4581-851F-1EF38DED4864}"/>
              </a:ext>
            </a:extLst>
          </p:cNvPr>
          <p:cNvCxnSpPr>
            <a:cxnSpLocks/>
          </p:cNvCxnSpPr>
          <p:nvPr/>
        </p:nvCxnSpPr>
        <p:spPr>
          <a:xfrm>
            <a:off x="170461" y="2455666"/>
            <a:ext cx="0" cy="279366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7B54EFEC-2716-43CF-B1AD-EAFEBE69B95D}"/>
              </a:ext>
            </a:extLst>
          </p:cNvPr>
          <p:cNvCxnSpPr>
            <a:cxnSpLocks/>
            <a:endCxn id="44" idx="1"/>
          </p:cNvCxnSpPr>
          <p:nvPr/>
        </p:nvCxnSpPr>
        <p:spPr>
          <a:xfrm>
            <a:off x="170461" y="2455666"/>
            <a:ext cx="462835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椭圆 46">
            <a:extLst>
              <a:ext uri="{FF2B5EF4-FFF2-40B4-BE49-F238E27FC236}">
                <a16:creationId xmlns:a16="http://schemas.microsoft.com/office/drawing/2014/main" id="{5DA3F3DF-CF5A-4941-9948-5A74C1317255}"/>
              </a:ext>
            </a:extLst>
          </p:cNvPr>
          <p:cNvSpPr/>
          <p:nvPr/>
        </p:nvSpPr>
        <p:spPr>
          <a:xfrm>
            <a:off x="367396" y="5173217"/>
            <a:ext cx="1528514" cy="156089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Title 114">
            <a:extLst>
              <a:ext uri="{FF2B5EF4-FFF2-40B4-BE49-F238E27FC236}">
                <a16:creationId xmlns:a16="http://schemas.microsoft.com/office/drawing/2014/main" id="{156D5565-E243-44AB-9A34-96BEB1F8CE25}"/>
              </a:ext>
            </a:extLst>
          </p:cNvPr>
          <p:cNvSpPr txBox="1">
            <a:spLocks/>
          </p:cNvSpPr>
          <p:nvPr/>
        </p:nvSpPr>
        <p:spPr>
          <a:xfrm>
            <a:off x="107029" y="57507"/>
            <a:ext cx="2822307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Method and design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E089C348-90D5-4D94-AF3B-B3E0DB53D0DE}"/>
              </a:ext>
            </a:extLst>
          </p:cNvPr>
          <p:cNvSpPr txBox="1"/>
          <p:nvPr/>
        </p:nvSpPr>
        <p:spPr>
          <a:xfrm>
            <a:off x="533747" y="6220891"/>
            <a:ext cx="11426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 acoustic streaming might account for a significant part of the deviation. 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Experiments show non-uniform temperature distribution in the middle of the regenerator.</a:t>
            </a:r>
            <a:endParaRPr lang="zh-CN" alt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椭圆 38">
            <a:extLst>
              <a:ext uri="{FF2B5EF4-FFF2-40B4-BE49-F238E27FC236}">
                <a16:creationId xmlns:a16="http://schemas.microsoft.com/office/drawing/2014/main" id="{D576585C-E32F-4DB8-BBA9-58DEF0E351BC}"/>
              </a:ext>
            </a:extLst>
          </p:cNvPr>
          <p:cNvSpPr/>
          <p:nvPr/>
        </p:nvSpPr>
        <p:spPr>
          <a:xfrm rot="1013589">
            <a:off x="6597662" y="3488638"/>
            <a:ext cx="1528514" cy="34720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D884219-131E-4D55-858C-5BC047B03C51}"/>
              </a:ext>
            </a:extLst>
          </p:cNvPr>
          <p:cNvSpPr txBox="1"/>
          <p:nvPr/>
        </p:nvSpPr>
        <p:spPr>
          <a:xfrm>
            <a:off x="8751974" y="2391071"/>
            <a:ext cx="26907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Local acoustic streaming 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44302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>
            <a:extLst>
              <a:ext uri="{FF2B5EF4-FFF2-40B4-BE49-F238E27FC236}">
                <a16:creationId xmlns:a16="http://schemas.microsoft.com/office/drawing/2014/main" id="{B7B6F460-2CC7-4A70-8D61-CAAF09E6BFE7}"/>
              </a:ext>
            </a:extLst>
          </p:cNvPr>
          <p:cNvSpPr/>
          <p:nvPr/>
        </p:nvSpPr>
        <p:spPr>
          <a:xfrm>
            <a:off x="2951953" y="1631897"/>
            <a:ext cx="2596984" cy="3620954"/>
          </a:xfrm>
          <a:prstGeom prst="rect">
            <a:avLst/>
          </a:prstGeom>
          <a:solidFill>
            <a:schemeClr val="accent3">
              <a:lumMod val="7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D36EB900-E0EC-487C-AE04-5DF9197D6B78}"/>
              </a:ext>
            </a:extLst>
          </p:cNvPr>
          <p:cNvSpPr/>
          <p:nvPr/>
        </p:nvSpPr>
        <p:spPr>
          <a:xfrm>
            <a:off x="7666892" y="1637792"/>
            <a:ext cx="3409332" cy="3620954"/>
          </a:xfrm>
          <a:prstGeom prst="rect">
            <a:avLst/>
          </a:prstGeom>
          <a:solidFill>
            <a:srgbClr val="7030A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807D1D3F-FFEC-4BF0-9AF0-80649F653AD0}"/>
              </a:ext>
            </a:extLst>
          </p:cNvPr>
          <p:cNvSpPr/>
          <p:nvPr/>
        </p:nvSpPr>
        <p:spPr>
          <a:xfrm>
            <a:off x="1115776" y="5252851"/>
            <a:ext cx="1671088" cy="57717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1937C448-834E-4417-B4C0-489E2F7D9A6B}"/>
              </a:ext>
            </a:extLst>
          </p:cNvPr>
          <p:cNvSpPr/>
          <p:nvPr/>
        </p:nvSpPr>
        <p:spPr>
          <a:xfrm>
            <a:off x="0" y="1"/>
            <a:ext cx="3036366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id="{21682DC5-FB5E-4876-B4B7-683E3D725AEF}"/>
              </a:ext>
            </a:extLst>
          </p:cNvPr>
          <p:cNvSpPr/>
          <p:nvPr/>
        </p:nvSpPr>
        <p:spPr>
          <a:xfrm>
            <a:off x="3175968" y="0"/>
            <a:ext cx="9016031" cy="590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D4B79A6-845F-4C43-A6EC-C948F50D71BE}"/>
              </a:ext>
            </a:extLst>
          </p:cNvPr>
          <p:cNvSpPr txBox="1"/>
          <p:nvPr/>
        </p:nvSpPr>
        <p:spPr>
          <a:xfrm>
            <a:off x="6580193" y="35522"/>
            <a:ext cx="2612669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altLang="zh-CN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Issue and </a:t>
            </a:r>
            <a:r>
              <a:rPr lang="en-US" altLang="zh-CN" sz="25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method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CE72AFAA-ED4E-4695-B633-0A9703C0B6B6}"/>
              </a:ext>
            </a:extLst>
          </p:cNvPr>
          <p:cNvSpPr/>
          <p:nvPr/>
        </p:nvSpPr>
        <p:spPr>
          <a:xfrm>
            <a:off x="0" y="6233225"/>
            <a:ext cx="12192000" cy="62166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6C27F18-FEE2-4D62-8DC7-9E1A2AA562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8778" y="1841487"/>
            <a:ext cx="954293" cy="2352302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BA5228FA-F4C6-4B69-A603-35D238950AA1}"/>
              </a:ext>
            </a:extLst>
          </p:cNvPr>
          <p:cNvGrpSpPr/>
          <p:nvPr/>
        </p:nvGrpSpPr>
        <p:grpSpPr>
          <a:xfrm>
            <a:off x="2189340" y="2905406"/>
            <a:ext cx="713154" cy="1025984"/>
            <a:chOff x="1194818" y="3147646"/>
            <a:chExt cx="713154" cy="1025984"/>
          </a:xfrm>
        </p:grpSpPr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FAAE0AEA-D35E-428D-9693-BE3D628CD4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94818" y="3147646"/>
              <a:ext cx="4754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9F5B1B69-4DD6-4CBF-81A9-1B583FA0AF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94818" y="4173630"/>
              <a:ext cx="4754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34B7C993-6C18-4AC2-BC45-5CA8AFE1101F}"/>
                </a:ext>
              </a:extLst>
            </p:cNvPr>
            <p:cNvCxnSpPr>
              <a:cxnSpLocks/>
            </p:cNvCxnSpPr>
            <p:nvPr/>
          </p:nvCxnSpPr>
          <p:spPr>
            <a:xfrm>
              <a:off x="1432536" y="3147646"/>
              <a:ext cx="1" cy="1025984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99EBC32D-C3EA-4FD1-851C-1295FDF48BBF}"/>
                </a:ext>
              </a:extLst>
            </p:cNvPr>
            <p:cNvSpPr txBox="1"/>
            <p:nvPr/>
          </p:nvSpPr>
          <p:spPr>
            <a:xfrm>
              <a:off x="1432536" y="3537104"/>
              <a:ext cx="4754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46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76C854D5-E182-4437-B45B-6872224A38FC}"/>
              </a:ext>
            </a:extLst>
          </p:cNvPr>
          <p:cNvGrpSpPr/>
          <p:nvPr/>
        </p:nvGrpSpPr>
        <p:grpSpPr>
          <a:xfrm>
            <a:off x="1556990" y="4843487"/>
            <a:ext cx="467652" cy="248900"/>
            <a:chOff x="560196" y="4525686"/>
            <a:chExt cx="467652" cy="248900"/>
          </a:xfrm>
        </p:grpSpPr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1A2E47AB-00D0-4D01-9688-76CA76746E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7848" y="4525686"/>
              <a:ext cx="0" cy="248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>
              <a:extLst>
                <a:ext uri="{FF2B5EF4-FFF2-40B4-BE49-F238E27FC236}">
                  <a16:creationId xmlns:a16="http://schemas.microsoft.com/office/drawing/2014/main" id="{80F7476C-B8A3-4055-95D5-3F2239C11D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165" y="4525686"/>
              <a:ext cx="0" cy="2489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id="{90D8708B-B143-4A5C-974A-845DDB816C9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0196" y="4648415"/>
              <a:ext cx="46765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>
            <a:extLst>
              <a:ext uri="{FF2B5EF4-FFF2-40B4-BE49-F238E27FC236}">
                <a16:creationId xmlns:a16="http://schemas.microsoft.com/office/drawing/2014/main" id="{C44FEDC4-DF53-4AF2-BC2A-FC4ED6E47C75}"/>
              </a:ext>
            </a:extLst>
          </p:cNvPr>
          <p:cNvSpPr txBox="1"/>
          <p:nvPr/>
        </p:nvSpPr>
        <p:spPr>
          <a:xfrm>
            <a:off x="1576929" y="4667825"/>
            <a:ext cx="6464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11.5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6A1E609D-D925-4B2D-BEED-EA04D094D7D8}"/>
              </a:ext>
            </a:extLst>
          </p:cNvPr>
          <p:cNvGrpSpPr/>
          <p:nvPr/>
        </p:nvGrpSpPr>
        <p:grpSpPr>
          <a:xfrm>
            <a:off x="1681503" y="4377054"/>
            <a:ext cx="239052" cy="248900"/>
            <a:chOff x="560196" y="4525686"/>
            <a:chExt cx="239052" cy="248900"/>
          </a:xfrm>
        </p:grpSpPr>
        <p:cxnSp>
          <p:nvCxnSpPr>
            <p:cNvPr id="26" name="直接连接符 25">
              <a:extLst>
                <a:ext uri="{FF2B5EF4-FFF2-40B4-BE49-F238E27FC236}">
                  <a16:creationId xmlns:a16="http://schemas.microsoft.com/office/drawing/2014/main" id="{13ACDFD1-EA36-44CF-80DF-F45D945D7A5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9248" y="4526186"/>
              <a:ext cx="0" cy="248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id="{F65E9B0E-5106-4000-B5E9-EBAB0641130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165" y="4525686"/>
              <a:ext cx="0" cy="2489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AF0A0317-CCC1-4942-A461-339EA46C89C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0196" y="4648415"/>
              <a:ext cx="21862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B414DEBE-4E50-4000-9027-53B822FB95EE}"/>
              </a:ext>
            </a:extLst>
          </p:cNvPr>
          <p:cNvSpPr txBox="1"/>
          <p:nvPr/>
        </p:nvSpPr>
        <p:spPr>
          <a:xfrm>
            <a:off x="1623970" y="4119581"/>
            <a:ext cx="4940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5.8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EF41A10-B0A4-4A49-A7CD-EDB385DA88FA}"/>
              </a:ext>
            </a:extLst>
          </p:cNvPr>
          <p:cNvSpPr txBox="1"/>
          <p:nvPr/>
        </p:nvSpPr>
        <p:spPr>
          <a:xfrm>
            <a:off x="1443963" y="5354819"/>
            <a:ext cx="1063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L/D=8.1</a:t>
            </a:r>
            <a:endParaRPr lang="zh-CN" alt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254AC15A-C8DB-41CF-AD9B-D5EDB35376C1}"/>
              </a:ext>
            </a:extLst>
          </p:cNvPr>
          <p:cNvSpPr/>
          <p:nvPr/>
        </p:nvSpPr>
        <p:spPr>
          <a:xfrm>
            <a:off x="1129227" y="1627995"/>
            <a:ext cx="1671088" cy="3620954"/>
          </a:xfrm>
          <a:prstGeom prst="rect">
            <a:avLst/>
          </a:prstGeom>
          <a:solidFill>
            <a:schemeClr val="tx2">
              <a:lumMod val="75000"/>
              <a:alpha val="1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grpSp>
        <p:nvGrpSpPr>
          <p:cNvPr id="37" name="组合 36">
            <a:extLst>
              <a:ext uri="{FF2B5EF4-FFF2-40B4-BE49-F238E27FC236}">
                <a16:creationId xmlns:a16="http://schemas.microsoft.com/office/drawing/2014/main" id="{4B8D53C3-AB40-4208-9935-5C3D9E4FABEA}"/>
              </a:ext>
            </a:extLst>
          </p:cNvPr>
          <p:cNvGrpSpPr/>
          <p:nvPr/>
        </p:nvGrpSpPr>
        <p:grpSpPr>
          <a:xfrm>
            <a:off x="4758348" y="2537417"/>
            <a:ext cx="746265" cy="369389"/>
            <a:chOff x="1194818" y="3804241"/>
            <a:chExt cx="746265" cy="369389"/>
          </a:xfrm>
        </p:grpSpPr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id="{313ADE3C-31F8-4E87-BF90-2A70374DFB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94818" y="3804241"/>
              <a:ext cx="4754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>
              <a:extLst>
                <a:ext uri="{FF2B5EF4-FFF2-40B4-BE49-F238E27FC236}">
                  <a16:creationId xmlns:a16="http://schemas.microsoft.com/office/drawing/2014/main" id="{9842805C-3F5A-47E1-BB86-FFF6FE0CD9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94818" y="4173630"/>
              <a:ext cx="4754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箭头连接符 43">
              <a:extLst>
                <a:ext uri="{FF2B5EF4-FFF2-40B4-BE49-F238E27FC236}">
                  <a16:creationId xmlns:a16="http://schemas.microsoft.com/office/drawing/2014/main" id="{B8763B13-BF68-41C9-B75B-8956E7BC6145}"/>
                </a:ext>
              </a:extLst>
            </p:cNvPr>
            <p:cNvCxnSpPr>
              <a:cxnSpLocks/>
            </p:cNvCxnSpPr>
            <p:nvPr/>
          </p:nvCxnSpPr>
          <p:spPr>
            <a:xfrm>
              <a:off x="1432537" y="3812385"/>
              <a:ext cx="0" cy="361245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BA950B33-E77F-4342-A231-05F3EC812A4C}"/>
                </a:ext>
              </a:extLst>
            </p:cNvPr>
            <p:cNvSpPr txBox="1"/>
            <p:nvPr/>
          </p:nvSpPr>
          <p:spPr>
            <a:xfrm>
              <a:off x="1465647" y="3832217"/>
              <a:ext cx="4754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59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011E6DC6-87CC-4A3D-BC6B-4A653BCDA4A2}"/>
              </a:ext>
            </a:extLst>
          </p:cNvPr>
          <p:cNvGrpSpPr/>
          <p:nvPr/>
        </p:nvGrpSpPr>
        <p:grpSpPr>
          <a:xfrm>
            <a:off x="3796689" y="4672363"/>
            <a:ext cx="536812" cy="248900"/>
            <a:chOff x="526205" y="4525686"/>
            <a:chExt cx="536812" cy="248900"/>
          </a:xfrm>
        </p:grpSpPr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D34C7D59-41B6-4846-85E6-3A40CFA67B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63017" y="4526186"/>
              <a:ext cx="0" cy="248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AE40B679-E583-47A2-B2A6-A43B6763E2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6205" y="4525686"/>
              <a:ext cx="0" cy="2489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箭头连接符 48">
              <a:extLst>
                <a:ext uri="{FF2B5EF4-FFF2-40B4-BE49-F238E27FC236}">
                  <a16:creationId xmlns:a16="http://schemas.microsoft.com/office/drawing/2014/main" id="{374680AE-C44C-4933-B5E0-5AD390C481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6205" y="4648415"/>
              <a:ext cx="536812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D5460B44-1A7E-4EA4-A41A-3875224D7B83}"/>
              </a:ext>
            </a:extLst>
          </p:cNvPr>
          <p:cNvSpPr txBox="1"/>
          <p:nvPr/>
        </p:nvSpPr>
        <p:spPr>
          <a:xfrm>
            <a:off x="3863547" y="4510001"/>
            <a:ext cx="4940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84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A212BE55-E272-4CD3-BA5F-7812C1F1B382}"/>
              </a:ext>
            </a:extLst>
          </p:cNvPr>
          <p:cNvGrpSpPr/>
          <p:nvPr/>
        </p:nvGrpSpPr>
        <p:grpSpPr>
          <a:xfrm>
            <a:off x="3612049" y="4979205"/>
            <a:ext cx="853336" cy="248900"/>
            <a:chOff x="306396" y="4525686"/>
            <a:chExt cx="853336" cy="248900"/>
          </a:xfrm>
        </p:grpSpPr>
        <p:cxnSp>
          <p:nvCxnSpPr>
            <p:cNvPr id="52" name="直接连接符 51">
              <a:extLst>
                <a:ext uri="{FF2B5EF4-FFF2-40B4-BE49-F238E27FC236}">
                  <a16:creationId xmlns:a16="http://schemas.microsoft.com/office/drawing/2014/main" id="{0B8BE1EA-2A37-427B-9F43-37B8C39F52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9732" y="4526186"/>
              <a:ext cx="0" cy="248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>
              <a:extLst>
                <a:ext uri="{FF2B5EF4-FFF2-40B4-BE49-F238E27FC236}">
                  <a16:creationId xmlns:a16="http://schemas.microsoft.com/office/drawing/2014/main" id="{E331FEBA-31D7-481C-8A75-B6BD2C4CA5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6396" y="4525686"/>
              <a:ext cx="0" cy="2489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箭头连接符 53">
              <a:extLst>
                <a:ext uri="{FF2B5EF4-FFF2-40B4-BE49-F238E27FC236}">
                  <a16:creationId xmlns:a16="http://schemas.microsoft.com/office/drawing/2014/main" id="{12FA11D2-B56B-45BC-92F7-08DF53B294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6396" y="4657379"/>
              <a:ext cx="853335" cy="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id="{E0CDB64F-605E-4C28-A1F0-D2C78E6E2030}"/>
              </a:ext>
            </a:extLst>
          </p:cNvPr>
          <p:cNvSpPr txBox="1"/>
          <p:nvPr/>
        </p:nvSpPr>
        <p:spPr>
          <a:xfrm>
            <a:off x="3827293" y="4836103"/>
            <a:ext cx="6464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endParaRPr lang="zh-CN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FD188586-8AD6-436B-93BF-BF37527262EE}"/>
              </a:ext>
            </a:extLst>
          </p:cNvPr>
          <p:cNvSpPr/>
          <p:nvPr/>
        </p:nvSpPr>
        <p:spPr>
          <a:xfrm>
            <a:off x="2951953" y="5258746"/>
            <a:ext cx="2596984" cy="577170"/>
          </a:xfrm>
          <a:prstGeom prst="rect">
            <a:avLst/>
          </a:prstGeom>
          <a:solidFill>
            <a:srgbClr val="0074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D609ECDE-2AFA-4363-813C-5173ED8AA3C3}"/>
              </a:ext>
            </a:extLst>
          </p:cNvPr>
          <p:cNvSpPr txBox="1"/>
          <p:nvPr/>
        </p:nvSpPr>
        <p:spPr>
          <a:xfrm>
            <a:off x="3647731" y="5359329"/>
            <a:ext cx="1110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L/D=0.64</a:t>
            </a:r>
            <a:endParaRPr lang="zh-CN" alt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9" name="图片 58">
            <a:extLst>
              <a:ext uri="{FF2B5EF4-FFF2-40B4-BE49-F238E27FC236}">
                <a16:creationId xmlns:a16="http://schemas.microsoft.com/office/drawing/2014/main" id="{7B7E369D-121F-4378-B257-B2603D35F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7598" y="2105322"/>
            <a:ext cx="2030098" cy="2815941"/>
          </a:xfrm>
          <a:prstGeom prst="rect">
            <a:avLst/>
          </a:prstGeom>
        </p:spPr>
      </p:pic>
      <p:sp>
        <p:nvSpPr>
          <p:cNvPr id="79" name="箭头: 右 78">
            <a:extLst>
              <a:ext uri="{FF2B5EF4-FFF2-40B4-BE49-F238E27FC236}">
                <a16:creationId xmlns:a16="http://schemas.microsoft.com/office/drawing/2014/main" id="{E2990635-5116-49D0-B54C-73C5E3F2280F}"/>
              </a:ext>
            </a:extLst>
          </p:cNvPr>
          <p:cNvSpPr/>
          <p:nvPr/>
        </p:nvSpPr>
        <p:spPr>
          <a:xfrm>
            <a:off x="6365632" y="3220609"/>
            <a:ext cx="681912" cy="6763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>
            <a:extLst>
              <a:ext uri="{FF2B5EF4-FFF2-40B4-BE49-F238E27FC236}">
                <a16:creationId xmlns:a16="http://schemas.microsoft.com/office/drawing/2014/main" id="{F29DD0FD-9F62-4B3B-BF3C-7CAA3F958F23}"/>
              </a:ext>
            </a:extLst>
          </p:cNvPr>
          <p:cNvSpPr/>
          <p:nvPr/>
        </p:nvSpPr>
        <p:spPr>
          <a:xfrm>
            <a:off x="7672016" y="5258746"/>
            <a:ext cx="3404208" cy="57717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CF5036E9-1B1D-4558-80A4-DCDCE8FEC14B}"/>
              </a:ext>
            </a:extLst>
          </p:cNvPr>
          <p:cNvSpPr txBox="1"/>
          <p:nvPr/>
        </p:nvSpPr>
        <p:spPr>
          <a:xfrm>
            <a:off x="8912191" y="5362665"/>
            <a:ext cx="1112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L/D=2.35</a:t>
            </a:r>
            <a:endParaRPr lang="zh-CN" altLang="en-US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81256909-EE4E-4A80-A07E-3746A275DD60}"/>
              </a:ext>
            </a:extLst>
          </p:cNvPr>
          <p:cNvSpPr txBox="1"/>
          <p:nvPr/>
        </p:nvSpPr>
        <p:spPr>
          <a:xfrm>
            <a:off x="685910" y="845543"/>
            <a:ext cx="55552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l">
              <a:lnSpc>
                <a:spcPct val="100000"/>
              </a:lnSpc>
              <a:buFont typeface="Wingdings" panose="05000000000000000000" pitchFamily="2" charset="2"/>
              <a:buChar char="l"/>
            </a:pPr>
            <a:r>
              <a:rPr lang="en-US" altLang="zh-CN" sz="2400" b="1" dirty="0"/>
              <a:t>Parallel regenerators</a:t>
            </a:r>
            <a:endParaRPr lang="zh-CN" altLang="en-US" sz="2400" b="1" dirty="0"/>
          </a:p>
        </p:txBody>
      </p:sp>
      <p:sp>
        <p:nvSpPr>
          <p:cNvPr id="60" name="Title 114">
            <a:extLst>
              <a:ext uri="{FF2B5EF4-FFF2-40B4-BE49-F238E27FC236}">
                <a16:creationId xmlns:a16="http://schemas.microsoft.com/office/drawing/2014/main" id="{BC1F65E3-9202-411F-AE09-17BD477BC0C8}"/>
              </a:ext>
            </a:extLst>
          </p:cNvPr>
          <p:cNvSpPr txBox="1">
            <a:spLocks/>
          </p:cNvSpPr>
          <p:nvPr/>
        </p:nvSpPr>
        <p:spPr>
          <a:xfrm>
            <a:off x="107029" y="57507"/>
            <a:ext cx="2822307" cy="475009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5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Method and design</a:t>
            </a:r>
            <a:endParaRPr lang="en-US" sz="25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9DA8C9C0-AE0C-4D0D-9825-BCC153B2E0E0}"/>
              </a:ext>
            </a:extLst>
          </p:cNvPr>
          <p:cNvSpPr txBox="1"/>
          <p:nvPr/>
        </p:nvSpPr>
        <p:spPr>
          <a:xfrm>
            <a:off x="544005" y="6359391"/>
            <a:ext cx="7133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zh-CN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Aspect ratio increases by virtue of the parallel-regenerator design.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CA784B8-81E6-0E84-41F3-DE2D1C183C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6006" y="2120811"/>
            <a:ext cx="1395788" cy="2479751"/>
          </a:xfrm>
          <a:prstGeom prst="rect">
            <a:avLst/>
          </a:prstGeom>
        </p:spPr>
      </p:pic>
      <p:cxnSp>
        <p:nvCxnSpPr>
          <p:cNvPr id="4" name="直接箭头连接符 3">
            <a:extLst>
              <a:ext uri="{FF2B5EF4-FFF2-40B4-BE49-F238E27FC236}">
                <a16:creationId xmlns:a16="http://schemas.microsoft.com/office/drawing/2014/main" id="{B18BA4B0-564B-4903-9493-D50566F3A419}"/>
              </a:ext>
            </a:extLst>
          </p:cNvPr>
          <p:cNvCxnSpPr/>
          <p:nvPr/>
        </p:nvCxnSpPr>
        <p:spPr>
          <a:xfrm flipV="1">
            <a:off x="10100345" y="5362665"/>
            <a:ext cx="0" cy="3600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6460145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IMAGE" val="New_Batches_0403_Outline/20240403/images_texture_5001_6000/f08d38f1-74b2-4666-bb1c-37861fed2f3e-3.source.default.zh-Hans.jpg"/>
  <p:tag name="OFFICEPLUS.THEME" val="New_Batches_0403_Outline/20240403/images_texture_5001_6000/f08d38f1-74b2-4666-bb1c-37861fed2f3e-3.source.default.zh-Hans-9.pptx"/>
  <p:tag name="OFFICEPLUS.OUTLINE" val="1694627"/>
  <p:tag name="OFFICEPLUS.OUTLINEEXTERNAL" val="aad6cbb1-cfda-cbf5-9081-5b62b629ac2d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aa48607f-3263-49cd-8d76-fbd41f4ea8dc.pptx"/>
  <p:tag name="OFFICEPLUS.TAG" val="bd142c3d-b2ac-49d2-945d-a40ea7d68a02"/>
  <p:tag name="OFFICEPLUS.OUTLINECONTENT" val="4236257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82d028cc-0508-4739-a0e9-bb6ba9d5a8d0.pptx"/>
  <p:tag name="OFFICEPLUS.TAG" val="bd142c3d-b2ac-49d2-945d-a40ea7d68a02"/>
  <p:tag name="OFFICEPLUS.OUTLINECONTENT" val="4236258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9f63f5ef-5ce8-4c18-837c-b722c8176775.pptx"/>
  <p:tag name="OFFICEPLUS.TAG" val="2beb2bf3-40ba-4876-8eff-8450af69fbd8"/>
  <p:tag name="OFFICEPLUS.OUTLINECONTENT" val="4236257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fff4d059-995b-494f-9410-b6afa88c9ff9.pptx"/>
  <p:tag name="OFFICEPLUS.TAG" val="bd142c3d-b2ac-49d2-945d-a40ea7d68a02"/>
  <p:tag name="OFFICEPLUS.OUTLINECONTENT" val="4236257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AG" val="43779941-ebb9-4272-ab0a-451395e9a0c0"/>
  <p:tag name="OFFICEPLUS.OUTLINESECTION" val="1123941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11ec0530-91b3-4703-9ed7-2e025b1e6564.pptx"/>
  <p:tag name="OFFICEPLUS.TAG" val="bd142c3d-b2ac-49d2-945d-a40ea7d68a02"/>
  <p:tag name="OFFICEPLUS.OUTLINECONTENT" val="4236258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AG" val="43779941-ebb9-4272-ab0a-451395e9a0c0"/>
  <p:tag name="OFFICEPLUS.OUTLINESECTION" val="1123941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2c74be83-da7d-412b-b3b4-856b900ed24e.pptx"/>
  <p:tag name="OFFICEPLUS.TAG" val="bd142c3d-b2ac-49d2-945d-a40ea7d68a02"/>
  <p:tag name="OFFICEPLUS.OUTLINECONTENT" val="4236258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AG" val="e69c5ac3-dafd-4b9a-bbf1-d26a1016f8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AG" val="03a12446-4040-4dad-8d54-bb681f10892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AG" val="7bbc12ee-40ec-489f-ab8c-4fa55cf2bf59"/>
  <p:tag name="OFFICEPLUS.TEMPLATE" val="96b9ae34-36f7-4b48-95be-77dbdbcf38eb.pptx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AG" val="43779941-ebb9-4272-ab0a-451395e9a0c0"/>
  <p:tag name="OFFICEPLUS.OUTLINESECTION" val="112394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1d9c8ff8-bd00-4762-83f5-0339d98226f6.pptx"/>
  <p:tag name="OFFICEPLUS.TAG" val="bd142c3d-b2ac-49d2-945d-a40ea7d68a02"/>
  <p:tag name="OFFICEPLUS.OUTLINECONTENT" val="4236257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1d9c8ff8-bd00-4762-83f5-0339d98226f6.pptx"/>
  <p:tag name="OFFICEPLUS.TAG" val="bd142c3d-b2ac-49d2-945d-a40ea7d68a02"/>
  <p:tag name="OFFICEPLUS.OUTLINECONTENT" val="4236257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AG" val="43779941-ebb9-4272-ab0a-451395e9a0c0"/>
  <p:tag name="OFFICEPLUS.OUTLINESECTION" val="1123941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0b118c05-71d0-4b8f-8984-dcdbc48ffa97.pptx"/>
  <p:tag name="OFFICEPLUS.TAG" val="bd142c3d-b2ac-49d2-945d-a40ea7d68a02"/>
  <p:tag name="OFFICEPLUS.OUTLINECONTENT" val="4236257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FICEPLUS.TEMPLATE" val="c8822c56-ba2a-41a7-9495-18ed8d6e9f85.pptx"/>
  <p:tag name="OFFICEPLUS.TAG" val="bd142c3d-b2ac-49d2-945d-a40ea7d68a02"/>
  <p:tag name="OFFICEPLUS.OUTLINECONTENT" val="42362573"/>
</p:tagLst>
</file>

<file path=ppt/theme/theme1.xml><?xml version="1.0" encoding="utf-8"?>
<a:theme xmlns:a="http://schemas.openxmlformats.org/drawingml/2006/main" name="Designed by OfficePLUS">
  <a:themeElements>
    <a:clrScheme name="OfficePLUS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007498"/>
      </a:accent1>
      <a:accent2>
        <a:srgbClr val="03D7FF"/>
      </a:accent2>
      <a:accent3>
        <a:srgbClr val="00AAC9"/>
      </a:accent3>
      <a:accent4>
        <a:srgbClr val="0AF8D7"/>
      </a:accent4>
      <a:accent5>
        <a:srgbClr val="6C6C6C"/>
      </a:accent5>
      <a:accent6>
        <a:srgbClr val="8C8C8C"/>
      </a:accent6>
      <a:hlink>
        <a:srgbClr val="4472C4"/>
      </a:hlink>
      <a:folHlink>
        <a:srgbClr val="BFBFBF"/>
      </a:folHlink>
    </a:clrScheme>
    <a:fontScheme name="OfficePLU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PLUS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PLUS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2325</TotalTime>
  <Words>748</Words>
  <Application>Microsoft Office PowerPoint</Application>
  <PresentationFormat>宽屏</PresentationFormat>
  <Paragraphs>208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6" baseType="lpstr">
      <vt:lpstr>等线</vt:lpstr>
      <vt:lpstr>微软雅黑</vt:lpstr>
      <vt:lpstr>Arial</vt:lpstr>
      <vt:lpstr>Calibri</vt:lpstr>
      <vt:lpstr>Times New Roman</vt:lpstr>
      <vt:lpstr>Wingdings</vt:lpstr>
      <vt:lpstr>Designed by OfficePLUS</vt:lpstr>
      <vt:lpstr>Comparison study on a large-scale free-piston Stirling cryocooler</vt:lpstr>
      <vt:lpstr>PowerPoint 演示文稿</vt:lpstr>
      <vt:lpstr>Motivation</vt:lpstr>
      <vt:lpstr>Motivation</vt:lpstr>
      <vt:lpstr>Motivation</vt:lpstr>
      <vt:lpstr>Method and design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Experiments</vt:lpstr>
      <vt:lpstr>PowerPoint 演示文稿</vt:lpstr>
      <vt:lpstr>PowerPoint 演示文稿</vt:lpstr>
      <vt:lpstr>PowerPoint 演示文稿</vt:lpstr>
      <vt:lpstr>Summary</vt:lpstr>
      <vt:lpstr>PowerPoint 演示文稿</vt:lpstr>
      <vt:lpstr>Thank You!</vt:lpstr>
    </vt:vector>
  </TitlesOfParts>
  <Company>OfficePLUS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OfficePLUS PowerPoint Template</dc:title>
  <dc:creator>OfficePLUS</dc:creator>
  <cp:lastModifiedBy>建华 薛</cp:lastModifiedBy>
  <cp:revision>87</cp:revision>
  <dcterms:created xsi:type="dcterms:W3CDTF">2023-07-20T03:04:31Z</dcterms:created>
  <dcterms:modified xsi:type="dcterms:W3CDTF">2025-05-20T03:21:30Z</dcterms:modified>
</cp:coreProperties>
</file>