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13" r:id="rId3"/>
    <p:sldId id="412" r:id="rId4"/>
    <p:sldId id="415" r:id="rId5"/>
    <p:sldId id="257" r:id="rId6"/>
    <p:sldId id="418" r:id="rId7"/>
    <p:sldId id="416" r:id="rId8"/>
    <p:sldId id="419" r:id="rId9"/>
    <p:sldId id="417" r:id="rId10"/>
    <p:sldId id="420" r:id="rId11"/>
    <p:sldId id="421" r:id="rId12"/>
    <p:sldId id="422" r:id="rId13"/>
    <p:sldId id="423" r:id="rId14"/>
    <p:sldId id="424" r:id="rId15"/>
    <p:sldId id="426" r:id="rId16"/>
    <p:sldId id="42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624"/>
    <a:srgbClr val="782F40"/>
    <a:srgbClr val="B7B09C"/>
    <a:srgbClr val="A69C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48" autoAdjust="0"/>
    <p:restoredTop sz="94660"/>
  </p:normalViewPr>
  <p:slideViewPr>
    <p:cSldViewPr snapToGrid="0">
      <p:cViewPr varScale="1">
        <p:scale>
          <a:sx n="82" d="100"/>
          <a:sy n="82" d="100"/>
        </p:scale>
        <p:origin x="78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C0F3E-4A09-436A-9BBB-B046EC3487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122363"/>
            <a:ext cx="10515599" cy="2260355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46AC5B-A832-438B-B781-FE132E5AAD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B2237-D19F-4807-93A1-B951EFD42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B7AB-C1A8-4DE7-9E12-C001B062E958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F16E9-80B2-44F4-B002-4CC70E965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64444" y="6419880"/>
            <a:ext cx="4114800" cy="42966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C7E91-1549-4E7F-819F-6C7534E78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ABC0-072B-4F22-8F9B-95A9D10B02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27DF4B-D02C-5AB5-3380-FB3CBEB615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577" y="6161073"/>
            <a:ext cx="2046896" cy="80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C-ICMC 2025">
            <a:extLst>
              <a:ext uri="{FF2B5EF4-FFF2-40B4-BE49-F238E27FC236}">
                <a16:creationId xmlns:a16="http://schemas.microsoft.com/office/drawing/2014/main" id="{55455EF9-5458-6AF0-6EE4-6FBA02E94B9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4" y="8456"/>
            <a:ext cx="5006546" cy="94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02C54A18-4CB4-F41D-E51A-ECFBB62C06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132" y="6303160"/>
            <a:ext cx="37417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6AC2AF2E-14F4-A33C-468E-7AF5297E94A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78" y="6355664"/>
            <a:ext cx="476821" cy="476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>
            <a:extLst>
              <a:ext uri="{FF2B5EF4-FFF2-40B4-BE49-F238E27FC236}">
                <a16:creationId xmlns:a16="http://schemas.microsoft.com/office/drawing/2014/main" id="{719E2E5A-BA51-D436-3791-9680883242A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842" y="6327257"/>
            <a:ext cx="520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>
            <a:extLst>
              <a:ext uri="{FF2B5EF4-FFF2-40B4-BE49-F238E27FC236}">
                <a16:creationId xmlns:a16="http://schemas.microsoft.com/office/drawing/2014/main" id="{BC12AC22-C263-2477-234B-144CD60781F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719" y="6419880"/>
            <a:ext cx="2371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344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ED841-5B96-493E-B5C6-3F11E62C5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A1748-C7E9-47CB-8DD5-CAF35627C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A1F57-795C-4829-9535-40B0629D4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5B7AB-C1A8-4DE7-9E12-C001B062E958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6AD01-B507-4B70-9A15-5AE5873D9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34243" y="10847581"/>
            <a:ext cx="445770" cy="4571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CAFD7-0AD6-40EC-A5C2-E344C63A2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ABC0-072B-4F22-8F9B-95A9D10B0206}" type="slidenum">
              <a:rPr lang="en-US" smtClean="0"/>
              <a:t>‹#›</a:t>
            </a:fld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90FC68F1-A361-3361-6FDF-6C4F8090C9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577" y="6161073"/>
            <a:ext cx="2046896" cy="80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5211ED07-0898-D4E2-185B-8ACDF7AED9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132" y="6303160"/>
            <a:ext cx="37417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>
            <a:extLst>
              <a:ext uri="{FF2B5EF4-FFF2-40B4-BE49-F238E27FC236}">
                <a16:creationId xmlns:a16="http://schemas.microsoft.com/office/drawing/2014/main" id="{321BAA83-050A-C3BC-A7D2-0D6AE38466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78" y="6355664"/>
            <a:ext cx="476821" cy="476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>
            <a:extLst>
              <a:ext uri="{FF2B5EF4-FFF2-40B4-BE49-F238E27FC236}">
                <a16:creationId xmlns:a16="http://schemas.microsoft.com/office/drawing/2014/main" id="{247EAF0C-F1E5-2B3C-D98E-59D6D9AF8D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842" y="6327257"/>
            <a:ext cx="520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>
            <a:extLst>
              <a:ext uri="{FF2B5EF4-FFF2-40B4-BE49-F238E27FC236}">
                <a16:creationId xmlns:a16="http://schemas.microsoft.com/office/drawing/2014/main" id="{05E9F867-3946-3F4B-CBFE-4421566163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719" y="6419880"/>
            <a:ext cx="2371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1292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CA2C76-7C22-478F-8C60-B045B81E33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293772" cy="3467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E1909E-E193-4A1E-8592-B70F4F30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937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BC225-E088-4271-BDE9-60C50F9B16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4574" y="6419880"/>
            <a:ext cx="3063240" cy="429664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Department of Mechanical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69547-C2CC-49D6-9C6E-79A123413B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27884" y="6484419"/>
            <a:ext cx="704088" cy="365125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1FABC0-072B-4F22-8F9B-95A9D10B02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5A59F67-081F-15D5-CB68-275D0A466D3D}"/>
              </a:ext>
            </a:extLst>
          </p:cNvPr>
          <p:cNvSpPr/>
          <p:nvPr userDrawn="1"/>
        </p:nvSpPr>
        <p:spPr>
          <a:xfrm>
            <a:off x="10678509" y="0"/>
            <a:ext cx="1513491" cy="6865992"/>
          </a:xfrm>
          <a:prstGeom prst="rect">
            <a:avLst/>
          </a:prstGeom>
          <a:solidFill>
            <a:srgbClr val="782F4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 descr="A black and white logo&#10;&#10;Description automatically generated">
            <a:extLst>
              <a:ext uri="{FF2B5EF4-FFF2-40B4-BE49-F238E27FC236}">
                <a16:creationId xmlns:a16="http://schemas.microsoft.com/office/drawing/2014/main" id="{3943E11F-82A3-5549-D930-81390D720F4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4332" y="5424845"/>
            <a:ext cx="941844" cy="1059574"/>
          </a:xfrm>
          <a:prstGeom prst="rect">
            <a:avLst/>
          </a:prstGeom>
        </p:spPr>
      </p:pic>
      <p:sp>
        <p:nvSpPr>
          <p:cNvPr id="25" name="Diagonal Stripe 24">
            <a:extLst>
              <a:ext uri="{FF2B5EF4-FFF2-40B4-BE49-F238E27FC236}">
                <a16:creationId xmlns:a16="http://schemas.microsoft.com/office/drawing/2014/main" id="{D6108CE2-3852-7855-587E-8362C34ED14A}"/>
              </a:ext>
            </a:extLst>
          </p:cNvPr>
          <p:cNvSpPr/>
          <p:nvPr userDrawn="1"/>
        </p:nvSpPr>
        <p:spPr>
          <a:xfrm flipH="1">
            <a:off x="10252784" y="-16448"/>
            <a:ext cx="1750906" cy="1566042"/>
          </a:xfrm>
          <a:prstGeom prst="diagStripe">
            <a:avLst/>
          </a:prstGeom>
          <a:solidFill>
            <a:schemeClr val="bg1">
              <a:alpha val="2510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Diagonal Stripe 25">
            <a:extLst>
              <a:ext uri="{FF2B5EF4-FFF2-40B4-BE49-F238E27FC236}">
                <a16:creationId xmlns:a16="http://schemas.microsoft.com/office/drawing/2014/main" id="{B80C5357-FB0C-8456-0D76-A3209F623FBA}"/>
              </a:ext>
            </a:extLst>
          </p:cNvPr>
          <p:cNvSpPr/>
          <p:nvPr userDrawn="1"/>
        </p:nvSpPr>
        <p:spPr>
          <a:xfrm flipH="1">
            <a:off x="10665954" y="766574"/>
            <a:ext cx="1545019" cy="1399020"/>
          </a:xfrm>
          <a:prstGeom prst="diagStripe">
            <a:avLst>
              <a:gd name="adj" fmla="val 50671"/>
            </a:avLst>
          </a:prstGeom>
          <a:solidFill>
            <a:srgbClr val="EE7624">
              <a:alpha val="2510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Diagonal Stripe 26">
            <a:extLst>
              <a:ext uri="{FF2B5EF4-FFF2-40B4-BE49-F238E27FC236}">
                <a16:creationId xmlns:a16="http://schemas.microsoft.com/office/drawing/2014/main" id="{4DE2FB2D-98FC-46F6-E26E-23C3EF14B1E3}"/>
              </a:ext>
            </a:extLst>
          </p:cNvPr>
          <p:cNvSpPr/>
          <p:nvPr userDrawn="1"/>
        </p:nvSpPr>
        <p:spPr>
          <a:xfrm flipH="1">
            <a:off x="9816661" y="583103"/>
            <a:ext cx="1750905" cy="1566042"/>
          </a:xfrm>
          <a:prstGeom prst="diagStripe">
            <a:avLst/>
          </a:prstGeom>
          <a:solidFill>
            <a:schemeClr val="bg1">
              <a:alpha val="2510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Diagonal Stripe 23">
            <a:extLst>
              <a:ext uri="{FF2B5EF4-FFF2-40B4-BE49-F238E27FC236}">
                <a16:creationId xmlns:a16="http://schemas.microsoft.com/office/drawing/2014/main" id="{67792F43-6975-8F37-A06A-7362A78193ED}"/>
              </a:ext>
            </a:extLst>
          </p:cNvPr>
          <p:cNvSpPr/>
          <p:nvPr userDrawn="1"/>
        </p:nvSpPr>
        <p:spPr>
          <a:xfrm flipH="1">
            <a:off x="10867696" y="-1"/>
            <a:ext cx="1343276" cy="1187671"/>
          </a:xfrm>
          <a:prstGeom prst="diagStripe">
            <a:avLst/>
          </a:prstGeom>
          <a:solidFill>
            <a:srgbClr val="EE7624">
              <a:alpha val="2510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921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pn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542CE-CCF2-4EE5-9ED1-F9F25266C7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6529" y="965718"/>
            <a:ext cx="10515599" cy="1045400"/>
          </a:xfrm>
        </p:spPr>
        <p:txBody>
          <a:bodyPr>
            <a:normAutofit/>
          </a:bodyPr>
          <a:lstStyle/>
          <a:p>
            <a:r>
              <a:rPr lang="en-US" sz="3200" b="1" i="0" u="none" strike="noStrike" dirty="0">
                <a:solidFill>
                  <a:schemeClr val="tx1"/>
                </a:solidFill>
                <a:effectLst/>
              </a:rPr>
              <a:t>Inconel 625 flange development for Cu-based superconducting radio frequency cavities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C2AD93-F0BC-4566-BF4B-C1D2376FA7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3903" y="2435962"/>
            <a:ext cx="9838845" cy="1655762"/>
          </a:xfrm>
        </p:spPr>
        <p:txBody>
          <a:bodyPr/>
          <a:lstStyle/>
          <a:p>
            <a:r>
              <a:rPr lang="en-US" dirty="0"/>
              <a:t>Shreyas Balachandran</a:t>
            </a:r>
            <a:r>
              <a:rPr lang="en-US" baseline="30000" dirty="0"/>
              <a:t>1</a:t>
            </a:r>
            <a:r>
              <a:rPr lang="en-US" dirty="0"/>
              <a:t>, </a:t>
            </a:r>
            <a:r>
              <a:rPr lang="en-US" b="0" i="0" dirty="0">
                <a:effectLst/>
                <a:latin typeface="+mj-lt"/>
              </a:rPr>
              <a:t>Oleksandr Hryhorenko</a:t>
            </a:r>
            <a:r>
              <a:rPr lang="en-US" baseline="30000" dirty="0"/>
              <a:t>2</a:t>
            </a:r>
            <a:endParaRPr lang="en-US" b="0" i="0" dirty="0">
              <a:effectLst/>
              <a:latin typeface="+mj-lt"/>
            </a:endParaRPr>
          </a:p>
          <a:p>
            <a:r>
              <a:rPr lang="en-US" dirty="0"/>
              <a:t> Adam O’Brien</a:t>
            </a:r>
            <a:r>
              <a:rPr lang="en-US" baseline="30000" dirty="0"/>
              <a:t>2</a:t>
            </a:r>
            <a:r>
              <a:rPr lang="en-US" dirty="0"/>
              <a:t>, Gregory Grose</a:t>
            </a:r>
            <a:r>
              <a:rPr lang="en-US" baseline="30000" dirty="0"/>
              <a:t>2</a:t>
            </a:r>
            <a:r>
              <a:rPr lang="en-US" dirty="0"/>
              <a:t>, Aniket Ingrole</a:t>
            </a:r>
            <a:r>
              <a:rPr lang="en-US" baseline="30000" dirty="0"/>
              <a:t>3</a:t>
            </a:r>
            <a:r>
              <a:rPr lang="en-US" dirty="0"/>
              <a:t>, Jun Lu</a:t>
            </a:r>
            <a:r>
              <a:rPr lang="en-US" baseline="30000" dirty="0"/>
              <a:t>3</a:t>
            </a:r>
            <a:r>
              <a:rPr lang="en-US" dirty="0"/>
              <a:t>, Anne-Marie Valente-Feliciano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ED772D-EF80-9E23-C105-973A1A1A8E01}"/>
              </a:ext>
            </a:extLst>
          </p:cNvPr>
          <p:cNvSpPr txBox="1"/>
          <p:nvPr/>
        </p:nvSpPr>
        <p:spPr>
          <a:xfrm>
            <a:off x="466529" y="3630059"/>
            <a:ext cx="100935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Department of Mechanical Engineering, FAMU- FSU College of Engineering, Tallahassee, FL.</a:t>
            </a:r>
          </a:p>
          <a:p>
            <a:pPr marL="342900" indent="-342900"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Thomas Jefferson National Lab Facility, Newport News, VA.</a:t>
            </a:r>
          </a:p>
          <a:p>
            <a:pPr marL="342900" indent="-342900"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Magnet Science and Technology, National High Magnetic Field Lab, Tallahassee, FL.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17CDF1-4708-1D5A-6915-3460A7C4793C}"/>
              </a:ext>
            </a:extLst>
          </p:cNvPr>
          <p:cNvSpPr txBox="1"/>
          <p:nvPr/>
        </p:nvSpPr>
        <p:spPr>
          <a:xfrm>
            <a:off x="255527" y="4972001"/>
            <a:ext cx="10515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Acknowledgement: The work was performed under the DOE- ACCELERATE program. Additional support for the National High Magnetic Field Laboratory facilities is from the NSF: NSF-DMR-2128556, and the State of Florida. This work is authored by Jefferson Science Associates, LLC, under U.S. DOE Contract No. DE-AC05-06OR23177.</a:t>
            </a:r>
          </a:p>
        </p:txBody>
      </p:sp>
    </p:spTree>
    <p:extLst>
      <p:ext uri="{BB962C8B-B14F-4D97-AF65-F5344CB8AC3E}">
        <p14:creationId xmlns:p14="http://schemas.microsoft.com/office/powerpoint/2010/main" val="1096115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9A05586-07F8-0333-1C1F-43C6A4BE4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-92045"/>
            <a:ext cx="10658167" cy="1325563"/>
          </a:xfrm>
        </p:spPr>
        <p:txBody>
          <a:bodyPr/>
          <a:lstStyle/>
          <a:p>
            <a:r>
              <a:rPr lang="en-US" dirty="0"/>
              <a:t>Result- Quantifying the fusion zone after heat treatments- Offset 1mm in Cu.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D7C593-16E7-6DA0-A321-CD7AF0E11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2557" y="3846914"/>
            <a:ext cx="2933664" cy="21031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CE6749-F67D-3233-0927-29DFDC5AE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369" y="3845522"/>
            <a:ext cx="3033047" cy="23156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E6DC01-F6E9-45A2-11DE-5E3EC95F2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450" y="3832552"/>
            <a:ext cx="2969600" cy="232862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D8B5DF22-B6BF-4DB2-A23F-64A5A65618B5}"/>
              </a:ext>
            </a:extLst>
          </p:cNvPr>
          <p:cNvGrpSpPr/>
          <p:nvPr/>
        </p:nvGrpSpPr>
        <p:grpSpPr>
          <a:xfrm>
            <a:off x="545054" y="1081529"/>
            <a:ext cx="9381167" cy="2436976"/>
            <a:chOff x="545054" y="1081529"/>
            <a:chExt cx="9381167" cy="243697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3523F67-0411-8C86-2590-4F3CE8311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78225" y="1380060"/>
              <a:ext cx="2647996" cy="210312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67DA144-AFEA-D4F1-6635-E928AB651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5054" y="1415385"/>
              <a:ext cx="2647996" cy="210312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F298DA9-2B71-7113-C78A-BCF23990C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81974" y="1415385"/>
              <a:ext cx="2647996" cy="210312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36FE17B-01B3-90C0-98D5-4D2545595F45}"/>
                </a:ext>
              </a:extLst>
            </p:cNvPr>
            <p:cNvSpPr txBox="1"/>
            <p:nvPr/>
          </p:nvSpPr>
          <p:spPr>
            <a:xfrm>
              <a:off x="1081146" y="1091361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As welded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7D5AA27-A18C-B8A2-ECFA-B752C4BA119B}"/>
                </a:ext>
              </a:extLst>
            </p:cNvPr>
            <p:cNvSpPr txBox="1"/>
            <p:nvPr/>
          </p:nvSpPr>
          <p:spPr>
            <a:xfrm>
              <a:off x="4468777" y="1081529"/>
              <a:ext cx="1330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750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℃ / 50h</a:t>
              </a:r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973F5A1-023E-1541-35C4-E28E992FAC7A}"/>
                </a:ext>
              </a:extLst>
            </p:cNvPr>
            <p:cNvSpPr txBox="1"/>
            <p:nvPr/>
          </p:nvSpPr>
          <p:spPr>
            <a:xfrm>
              <a:off x="7985882" y="1091361"/>
              <a:ext cx="1215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950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℃ / 2h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2669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E4BD2-A860-39B5-0F5B-1D46C203F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23825"/>
            <a:ext cx="9293772" cy="1325563"/>
          </a:xfrm>
        </p:spPr>
        <p:txBody>
          <a:bodyPr/>
          <a:lstStyle/>
          <a:p>
            <a:r>
              <a:rPr lang="en-US" dirty="0"/>
              <a:t>Result: Alloy 625 microstructure does not change with heat treatment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1C1561-20EA-AF98-7F80-20E85B279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97" y="1449389"/>
            <a:ext cx="7702743" cy="40665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8CF345-CF1E-65AF-B004-5DA9511DD0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092" y="5604383"/>
            <a:ext cx="588185" cy="588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7BE4CB-1802-FBD4-7DBE-3BD257437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8574" y="1864518"/>
            <a:ext cx="4150519" cy="312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00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1587F-38DF-FBBD-8734-45AC1A290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045" y="129150"/>
            <a:ext cx="9293772" cy="1325563"/>
          </a:xfrm>
        </p:spPr>
        <p:txBody>
          <a:bodyPr>
            <a:normAutofit/>
          </a:bodyPr>
          <a:lstStyle/>
          <a:p>
            <a:r>
              <a:rPr lang="en-US" dirty="0"/>
              <a:t>Result: Hardness values of regions around the fusion zone.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86EF4C-443D-D3A3-0703-A77A641F9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74" y="1906999"/>
            <a:ext cx="2034699" cy="17407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332C07-F6BB-D785-44C4-B5DC7BBF69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2482" y="1805519"/>
            <a:ext cx="8137562" cy="370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45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DACC6-1564-976D-4FC6-8BC2733AB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65" y="188145"/>
            <a:ext cx="9807507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Result: Hardness values of regions around the fusion zone after 950</a:t>
            </a:r>
            <a:r>
              <a:rPr lang="en-US" dirty="0">
                <a:latin typeface="+mn-lt"/>
                <a:cs typeface="Times New Roman" panose="02020603050405020304" pitchFamily="18" charset="0"/>
              </a:rPr>
              <a:t>℃/2h</a:t>
            </a:r>
            <a:r>
              <a:rPr lang="en-US" dirty="0">
                <a:latin typeface="+mn-lt"/>
              </a:rPr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A9C7B0-F417-58CB-64E3-36176A53C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39" y="1779287"/>
            <a:ext cx="3423194" cy="27927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54D10B-B935-50FC-5011-95F0A5D84F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668" y="1755360"/>
            <a:ext cx="6514231" cy="334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711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DF7DA-9428-90C8-CDA2-38E1D0A1E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094" y="-78658"/>
            <a:ext cx="9980905" cy="1325563"/>
          </a:xfrm>
        </p:spPr>
        <p:txBody>
          <a:bodyPr>
            <a:normAutofit/>
          </a:bodyPr>
          <a:lstStyle/>
          <a:p>
            <a:r>
              <a:rPr lang="en-US" sz="3200" dirty="0"/>
              <a:t>Mechanical testing in progress (77K) - Fracture in Cu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850C32-E200-F4D1-EE9A-BA46E6781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13" y="1018305"/>
            <a:ext cx="7364361" cy="25391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75A8D9-3122-2371-6B65-4AC02E230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13" y="3611836"/>
            <a:ext cx="7364361" cy="28936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5D5500-70EC-283A-C9F1-9D5ED8E140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1784"/>
          <a:stretch/>
        </p:blipFill>
        <p:spPr>
          <a:xfrm>
            <a:off x="7914493" y="1018305"/>
            <a:ext cx="4237409" cy="20488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E302BA-2614-FD4C-CA8E-E19357EE4E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4493" y="3766175"/>
            <a:ext cx="4198984" cy="16460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25BD2F2-9215-CF0E-47A4-9509711BF14C}"/>
              </a:ext>
            </a:extLst>
          </p:cNvPr>
          <p:cNvSpPr txBox="1"/>
          <p:nvPr/>
        </p:nvSpPr>
        <p:spPr>
          <a:xfrm>
            <a:off x="8966262" y="2722493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Offset in Cu 1mm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52C0F7-1CC9-6BE8-9D05-4B1D44DEB528}"/>
              </a:ext>
            </a:extLst>
          </p:cNvPr>
          <p:cNvSpPr txBox="1"/>
          <p:nvPr/>
        </p:nvSpPr>
        <p:spPr>
          <a:xfrm>
            <a:off x="8483600" y="5042906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Offset in Cu 0.4 mm</a:t>
            </a:r>
          </a:p>
        </p:txBody>
      </p:sp>
    </p:spTree>
    <p:extLst>
      <p:ext uri="{BB962C8B-B14F-4D97-AF65-F5344CB8AC3E}">
        <p14:creationId xmlns:p14="http://schemas.microsoft.com/office/powerpoint/2010/main" val="255380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6FB8A-75E4-8F23-6180-AB969725C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293772" cy="1325563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1D4FA-F11D-AA01-31E4-DF810B436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625"/>
            <a:ext cx="9293772" cy="42322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Cu welds well with Inconel 625. </a:t>
            </a:r>
          </a:p>
          <a:p>
            <a:pPr lvl="1"/>
            <a:r>
              <a:rPr lang="en-US" dirty="0"/>
              <a:t>Offsets in Cu were easier to weld than offsets in Inconel 625.</a:t>
            </a:r>
          </a:p>
          <a:p>
            <a:pPr lvl="1"/>
            <a:endParaRPr lang="en-US" dirty="0"/>
          </a:p>
          <a:p>
            <a:r>
              <a:rPr lang="en-US" dirty="0"/>
              <a:t>The welds last heat treatments in the range of 750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℃ - 9</a:t>
            </a:r>
            <a:r>
              <a:rPr lang="en-US" dirty="0"/>
              <a:t>50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℃.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testing indicates Cu is the weak spot but…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Fatigue properties need exploration. </a:t>
            </a:r>
          </a:p>
          <a:p>
            <a:pPr lvl="1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Inconel 625 maintains its microstructure in the temperature range explored.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Precipitation is expected.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259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C99F312-F606-C9E7-A915-5A36A48E59AE}"/>
              </a:ext>
            </a:extLst>
          </p:cNvPr>
          <p:cNvGrpSpPr/>
          <p:nvPr/>
        </p:nvGrpSpPr>
        <p:grpSpPr>
          <a:xfrm>
            <a:off x="1945341" y="845596"/>
            <a:ext cx="6904318" cy="5166808"/>
            <a:chOff x="1945341" y="845596"/>
            <a:chExt cx="6904318" cy="51668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DAE6668-AA45-96D6-D331-826AC3ED8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45341" y="845596"/>
              <a:ext cx="6904318" cy="516680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2DB9214-5733-7A33-85CF-22F8CC22756B}"/>
                </a:ext>
              </a:extLst>
            </p:cNvPr>
            <p:cNvSpPr txBox="1"/>
            <p:nvPr/>
          </p:nvSpPr>
          <p:spPr>
            <a:xfrm>
              <a:off x="2895600" y="1803400"/>
              <a:ext cx="55451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Inconel Flange welded to Cu tube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15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5058652-E66D-0630-3A9A-AC6FB8190CED}"/>
              </a:ext>
            </a:extLst>
          </p:cNvPr>
          <p:cNvSpPr txBox="1">
            <a:spLocks noChangeArrowheads="1"/>
          </p:cNvSpPr>
          <p:nvPr/>
        </p:nvSpPr>
        <p:spPr>
          <a:xfrm>
            <a:off x="511628" y="90796"/>
            <a:ext cx="10058400" cy="1096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en-US" b="0" dirty="0"/>
              <a:t>Beyond SRF Nb- Alternative materials: Focus on Nb</a:t>
            </a:r>
            <a:r>
              <a:rPr lang="en-US" altLang="en-US" b="0" baseline="-25000" dirty="0"/>
              <a:t>3</a:t>
            </a:r>
            <a:r>
              <a:rPr lang="en-US" altLang="en-US" b="0" dirty="0"/>
              <a:t>Sn</a:t>
            </a:r>
          </a:p>
        </p:txBody>
      </p:sp>
      <p:pic>
        <p:nvPicPr>
          <p:cNvPr id="7" name="Picture 32">
            <a:extLst>
              <a:ext uri="{FF2B5EF4-FFF2-40B4-BE49-F238E27FC236}">
                <a16:creationId xmlns:a16="http://schemas.microsoft.com/office/drawing/2014/main" id="{29CECEAD-42DA-2742-9B20-DE5BA4F0FD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" t="6991"/>
          <a:stretch/>
        </p:blipFill>
        <p:spPr bwMode="auto">
          <a:xfrm>
            <a:off x="5355771" y="877078"/>
            <a:ext cx="5337111" cy="1875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1E67424-86B1-243B-3B5D-4E5D79C26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628" y="1234420"/>
            <a:ext cx="4770533" cy="3558848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C2DBF923-E016-FECC-B1F5-74998C3BF31B}"/>
              </a:ext>
            </a:extLst>
          </p:cNvPr>
          <p:cNvGrpSpPr>
            <a:grpSpLocks/>
          </p:cNvGrpSpPr>
          <p:nvPr/>
        </p:nvGrpSpPr>
        <p:grpSpPr bwMode="auto">
          <a:xfrm>
            <a:off x="5414964" y="2677886"/>
            <a:ext cx="5585608" cy="3437164"/>
            <a:chOff x="5453781" y="1412548"/>
            <a:chExt cx="6693113" cy="4621681"/>
          </a:xfrm>
        </p:grpSpPr>
        <p:pic>
          <p:nvPicPr>
            <p:cNvPr id="25" name="Picture 9">
              <a:extLst>
                <a:ext uri="{FF2B5EF4-FFF2-40B4-BE49-F238E27FC236}">
                  <a16:creationId xmlns:a16="http://schemas.microsoft.com/office/drawing/2014/main" id="{44E0EBC6-B35C-5954-B36D-42E64E7452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781" y="1412548"/>
              <a:ext cx="5900020" cy="4621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Freeform: Shape 11">
              <a:extLst>
                <a:ext uri="{FF2B5EF4-FFF2-40B4-BE49-F238E27FC236}">
                  <a16:creationId xmlns:a16="http://schemas.microsoft.com/office/drawing/2014/main" id="{4926294E-EE36-195D-7C32-F377E26BD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3791" y="2833689"/>
              <a:ext cx="2892859" cy="1166812"/>
            </a:xfrm>
            <a:custGeom>
              <a:avLst/>
              <a:gdLst>
                <a:gd name="T0" fmla="*/ 0 w 2300287"/>
                <a:gd name="T1" fmla="*/ 1504573 h 904875"/>
                <a:gd name="T2" fmla="*/ 564919 w 2300287"/>
                <a:gd name="T3" fmla="*/ 1195740 h 904875"/>
                <a:gd name="T4" fmla="*/ 1295549 w 2300287"/>
                <a:gd name="T5" fmla="*/ 855231 h 904875"/>
                <a:gd name="T6" fmla="*/ 1920727 w 2300287"/>
                <a:gd name="T7" fmla="*/ 546399 h 904875"/>
                <a:gd name="T8" fmla="*/ 3638082 w 2300287"/>
                <a:gd name="T9" fmla="*/ 0 h 9048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00287" h="904875">
                  <a:moveTo>
                    <a:pt x="0" y="904875"/>
                  </a:moveTo>
                  <a:cubicBezTo>
                    <a:pt x="110331" y="844550"/>
                    <a:pt x="220662" y="784225"/>
                    <a:pt x="357187" y="719138"/>
                  </a:cubicBezTo>
                  <a:cubicBezTo>
                    <a:pt x="493712" y="654050"/>
                    <a:pt x="676275" y="579437"/>
                    <a:pt x="819150" y="514350"/>
                  </a:cubicBezTo>
                  <a:cubicBezTo>
                    <a:pt x="962025" y="449263"/>
                    <a:pt x="967581" y="414338"/>
                    <a:pt x="1214437" y="328613"/>
                  </a:cubicBezTo>
                  <a:cubicBezTo>
                    <a:pt x="1461293" y="242888"/>
                    <a:pt x="1880790" y="121444"/>
                    <a:pt x="2300287" y="0"/>
                  </a:cubicBezTo>
                </a:path>
              </a:pathLst>
            </a:custGeom>
            <a:noFill/>
            <a:ln w="50800">
              <a:solidFill>
                <a:srgbClr val="26FA2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013990C-E742-3C3A-875E-CE0CBD16B60F}"/>
                </a:ext>
              </a:extLst>
            </p:cNvPr>
            <p:cNvSpPr txBox="1"/>
            <p:nvPr/>
          </p:nvSpPr>
          <p:spPr>
            <a:xfrm>
              <a:off x="11115073" y="2422511"/>
              <a:ext cx="1031821" cy="7080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4W </a:t>
              </a:r>
            </a:p>
            <a:p>
              <a:pPr>
                <a:defRPr/>
              </a:pPr>
              <a:r>
                <a:rPr lang="en-US" sz="20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 ~4 K</a:t>
              </a:r>
            </a:p>
          </p:txBody>
        </p:sp>
      </p:grpSp>
      <p:sp>
        <p:nvSpPr>
          <p:cNvPr id="28" name="TextBox 14">
            <a:extLst>
              <a:ext uri="{FF2B5EF4-FFF2-40B4-BE49-F238E27FC236}">
                <a16:creationId xmlns:a16="http://schemas.microsoft.com/office/drawing/2014/main" id="{63375862-8545-518A-CFCD-CB8029883B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289" y="5208081"/>
            <a:ext cx="517071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Posen, S., Lee, J., Seidman, D. N., Romanenko, A., Tennis, B., Melnychuk, O. S., &amp; </a:t>
            </a:r>
            <a:r>
              <a:rPr lang="en-US" altLang="en-US" sz="1200" dirty="0" err="1">
                <a:solidFill>
                  <a:srgbClr val="222222"/>
                </a:solidFill>
                <a:latin typeface="Arial" panose="020B0604020202020204" pitchFamily="34" charset="0"/>
              </a:rPr>
              <a:t>Sergatskov</a:t>
            </a:r>
            <a:r>
              <a:rPr lang="en-US" alt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, D. A. (2021). Advances in Nb</a:t>
            </a:r>
            <a:r>
              <a:rPr lang="en-US" altLang="en-US" sz="1200" baseline="-25000" dirty="0">
                <a:solidFill>
                  <a:srgbClr val="222222"/>
                </a:solidFill>
                <a:latin typeface="Arial" panose="020B0604020202020204" pitchFamily="34" charset="0"/>
              </a:rPr>
              <a:t>3</a:t>
            </a:r>
            <a:r>
              <a:rPr lang="en-US" alt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Sn superconducting radiofrequency cavities towards first practical accelerator applications. </a:t>
            </a:r>
            <a:r>
              <a:rPr lang="en-US" altLang="en-US" sz="1200" i="1" dirty="0">
                <a:solidFill>
                  <a:srgbClr val="222222"/>
                </a:solidFill>
                <a:latin typeface="Arial" panose="020B0604020202020204" pitchFamily="34" charset="0"/>
              </a:rPr>
              <a:t>Superconductor Science and Technology</a:t>
            </a:r>
            <a:r>
              <a:rPr lang="en-US" alt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US" altLang="en-US" sz="1200" i="1" dirty="0">
                <a:solidFill>
                  <a:srgbClr val="222222"/>
                </a:solidFill>
                <a:latin typeface="Arial" panose="020B0604020202020204" pitchFamily="34" charset="0"/>
              </a:rPr>
              <a:t>34</a:t>
            </a:r>
            <a:r>
              <a:rPr lang="en-US" alt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(2), 025007.</a:t>
            </a:r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8822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id="{6037BEDE-0DC2-D2D9-3A80-E0405F177A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3675" y="80471"/>
            <a:ext cx="10461949" cy="1096963"/>
          </a:xfrm>
        </p:spPr>
        <p:txBody>
          <a:bodyPr>
            <a:normAutofit/>
          </a:bodyPr>
          <a:lstStyle/>
          <a:p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Cryocooled Nb</a:t>
            </a:r>
            <a:r>
              <a:rPr lang="en-US" altLang="en-US" sz="32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Sn on Nb successfully tested in Jefferson Lab- 1MW, 1MeV compact electron accelerator possible.</a:t>
            </a:r>
          </a:p>
        </p:txBody>
      </p:sp>
      <p:sp>
        <p:nvSpPr>
          <p:cNvPr id="48131" name="Date Placeholder 3">
            <a:extLst>
              <a:ext uri="{FF2B5EF4-FFF2-40B4-BE49-F238E27FC236}">
                <a16:creationId xmlns:a16="http://schemas.microsoft.com/office/drawing/2014/main" id="{5965BB56-E21D-3E9D-45CD-44760A968C3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9C037-7E1E-4B76-89C4-4B04C89D5466}" type="datetime1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5/19/2025</a:t>
            </a:fld>
            <a:endParaRPr lang="en-US" altLang="en-US"/>
          </a:p>
        </p:txBody>
      </p:sp>
      <p:sp>
        <p:nvSpPr>
          <p:cNvPr id="48132" name="Slide Number Placeholder 4">
            <a:extLst>
              <a:ext uri="{FF2B5EF4-FFF2-40B4-BE49-F238E27FC236}">
                <a16:creationId xmlns:a16="http://schemas.microsoft.com/office/drawing/2014/main" id="{1F5BF278-AA31-5D43-E6B8-EBCE29FBF26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D6AEE1-822D-437D-BFAD-BC2FFF6A8080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/>
          </a:p>
        </p:txBody>
      </p:sp>
      <p:pic>
        <p:nvPicPr>
          <p:cNvPr id="48133" name="Picture 6">
            <a:extLst>
              <a:ext uri="{FF2B5EF4-FFF2-40B4-BE49-F238E27FC236}">
                <a16:creationId xmlns:a16="http://schemas.microsoft.com/office/drawing/2014/main" id="{7EFA13D8-263C-DE96-DD43-7188F1CFC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1329923"/>
            <a:ext cx="5021263" cy="362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8">
            <a:extLst>
              <a:ext uri="{FF2B5EF4-FFF2-40B4-BE49-F238E27FC236}">
                <a16:creationId xmlns:a16="http://schemas.microsoft.com/office/drawing/2014/main" id="{BBE0AF75-E367-F996-BC57-AA8CB6602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706" y="5166122"/>
            <a:ext cx="3234761" cy="143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5" name="Picture 10">
            <a:extLst>
              <a:ext uri="{FF2B5EF4-FFF2-40B4-BE49-F238E27FC236}">
                <a16:creationId xmlns:a16="http://schemas.microsoft.com/office/drawing/2014/main" id="{51B22FB6-19FB-B9DF-B58C-975CA62B5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972" y="1610212"/>
            <a:ext cx="2849563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C69F241-A699-633E-D444-A01FC2D73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381" y="1525743"/>
            <a:ext cx="3220363" cy="163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7AB3684-477A-A2BA-1ED8-4803E8253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535" y="3474107"/>
            <a:ext cx="2770043" cy="221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C317AE3-C35C-8999-0033-C6BBD7171FCD}"/>
              </a:ext>
            </a:extLst>
          </p:cNvPr>
          <p:cNvSpPr txBox="1"/>
          <p:nvPr/>
        </p:nvSpPr>
        <p:spPr>
          <a:xfrm>
            <a:off x="4526902" y="5943439"/>
            <a:ext cx="384400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3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10 MeV, 1 MW system in the works!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5A076-19E7-5344-CB3A-80B77F26D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293772" cy="1325563"/>
          </a:xfrm>
        </p:spPr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on Cu for SRF applications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FDDE04-F385-590C-5C03-F6728F0C8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737" y="1390650"/>
            <a:ext cx="516255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EF565A-93E9-A975-9C87-1FBE9B9A045C}"/>
              </a:ext>
            </a:extLst>
          </p:cNvPr>
          <p:cNvSpPr txBox="1"/>
          <p:nvPr/>
        </p:nvSpPr>
        <p:spPr>
          <a:xfrm>
            <a:off x="8274699" y="1590675"/>
            <a:ext cx="1703388" cy="64611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Cu melts at ~1100°C</a:t>
            </a:r>
            <a:r>
              <a: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575EB3-5FF8-190E-1C47-4D48889C91FC}"/>
              </a:ext>
            </a:extLst>
          </p:cNvPr>
          <p:cNvSpPr txBox="1"/>
          <p:nvPr/>
        </p:nvSpPr>
        <p:spPr>
          <a:xfrm>
            <a:off x="8274699" y="2400300"/>
            <a:ext cx="1703388" cy="1200150"/>
          </a:xfrm>
          <a:prstGeom prst="rect">
            <a:avLst/>
          </a:prstGeom>
          <a:solidFill>
            <a:srgbClr val="00B05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Cu-based Nb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Sn is a widely studied system.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6BD7C1-CE0B-EEBB-8AAA-1276F69672D2}"/>
              </a:ext>
            </a:extLst>
          </p:cNvPr>
          <p:cNvSpPr txBox="1"/>
          <p:nvPr/>
        </p:nvSpPr>
        <p:spPr>
          <a:xfrm>
            <a:off x="8274699" y="3833813"/>
            <a:ext cx="1703388" cy="1201737"/>
          </a:xfrm>
          <a:prstGeom prst="rect">
            <a:avLst/>
          </a:prstGeom>
          <a:solidFill>
            <a:srgbClr val="00B05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Cost of RRR 100 Cu ~ 1/20 of RRR 300 Nb</a:t>
            </a:r>
          </a:p>
        </p:txBody>
      </p:sp>
      <p:grpSp>
        <p:nvGrpSpPr>
          <p:cNvPr id="21" name="Group 26">
            <a:extLst>
              <a:ext uri="{FF2B5EF4-FFF2-40B4-BE49-F238E27FC236}">
                <a16:creationId xmlns:a16="http://schemas.microsoft.com/office/drawing/2014/main" id="{0A1482E3-28E6-507F-3CEB-BC3E18C0A81B}"/>
              </a:ext>
            </a:extLst>
          </p:cNvPr>
          <p:cNvGrpSpPr>
            <a:grpSpLocks/>
          </p:cNvGrpSpPr>
          <p:nvPr/>
        </p:nvGrpSpPr>
        <p:grpSpPr bwMode="auto">
          <a:xfrm>
            <a:off x="622971" y="3920773"/>
            <a:ext cx="2141981" cy="1027815"/>
            <a:chOff x="5671456" y="1211990"/>
            <a:chExt cx="2142185" cy="1027490"/>
          </a:xfrm>
        </p:grpSpPr>
        <p:grpSp>
          <p:nvGrpSpPr>
            <p:cNvPr id="23" name="Group 12">
              <a:extLst>
                <a:ext uri="{FF2B5EF4-FFF2-40B4-BE49-F238E27FC236}">
                  <a16:creationId xmlns:a16="http://schemas.microsoft.com/office/drawing/2014/main" id="{BBEBEFF5-F13C-C4DE-6EB9-0F386A3FB4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1456" y="1557882"/>
              <a:ext cx="1709058" cy="681598"/>
              <a:chOff x="5780313" y="2262988"/>
              <a:chExt cx="1709058" cy="681598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F6AEBAD-C76B-324B-3D07-1BC5A59DD260}"/>
                  </a:ext>
                </a:extLst>
              </p:cNvPr>
              <p:cNvSpPr/>
              <p:nvPr/>
            </p:nvSpPr>
            <p:spPr>
              <a:xfrm>
                <a:off x="5780313" y="2341483"/>
                <a:ext cx="1711487" cy="603060"/>
              </a:xfrm>
              <a:prstGeom prst="rect">
                <a:avLst/>
              </a:prstGeom>
              <a:solidFill>
                <a:srgbClr val="FFFEFD">
                  <a:lumMod val="50000"/>
                </a:srgbClr>
              </a:solidFill>
            </p:spPr>
            <p:txBody>
              <a:bodyPr anchor="ctr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41313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D0F5F45-DFCE-F959-8588-069135065043}"/>
                  </a:ext>
                </a:extLst>
              </p:cNvPr>
              <p:cNvSpPr/>
              <p:nvPr/>
            </p:nvSpPr>
            <p:spPr>
              <a:xfrm>
                <a:off x="5780313" y="2263720"/>
                <a:ext cx="1711487" cy="7776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txBody>
              <a:bodyPr anchor="ctr">
                <a:spAutoFit/>
              </a:bodyPr>
              <a:lstStyle/>
              <a:p>
                <a:pPr marL="0" marR="0" lvl="0" indent="0" algn="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41313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6DCC858-E587-5125-263A-FED58C38AAE9}"/>
                </a:ext>
              </a:extLst>
            </p:cNvPr>
            <p:cNvSpPr txBox="1"/>
            <p:nvPr/>
          </p:nvSpPr>
          <p:spPr>
            <a:xfrm>
              <a:off x="6095358" y="1712554"/>
              <a:ext cx="1184388" cy="3697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41313"/>
                  </a:solidFill>
                  <a:effectLst/>
                  <a:uLnTx/>
                  <a:uFillTx/>
                </a:rPr>
                <a:t>Cu</a:t>
              </a:r>
            </a:p>
          </p:txBody>
        </p:sp>
        <p:grpSp>
          <p:nvGrpSpPr>
            <p:cNvPr id="25" name="Group 17">
              <a:extLst>
                <a:ext uri="{FF2B5EF4-FFF2-40B4-BE49-F238E27FC236}">
                  <a16:creationId xmlns:a16="http://schemas.microsoft.com/office/drawing/2014/main" id="{B10E0B3C-8C59-FB75-5B73-046D454E92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39967" y="1211990"/>
              <a:ext cx="973674" cy="369770"/>
              <a:chOff x="2824087" y="1272646"/>
              <a:chExt cx="973674" cy="369770"/>
            </a:xfrm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322E4D29-AB46-E078-5B8B-6ABF1638CB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24087" y="1522464"/>
                <a:ext cx="179404" cy="9045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141313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A814A16-6D1D-6130-B40A-7C2A7059121E}"/>
                  </a:ext>
                </a:extLst>
              </p:cNvPr>
              <p:cNvSpPr txBox="1"/>
              <p:nvPr/>
            </p:nvSpPr>
            <p:spPr>
              <a:xfrm>
                <a:off x="2953131" y="1272646"/>
                <a:ext cx="844630" cy="36977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141313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Nb</a:t>
                </a:r>
                <a:r>
                  <a:rPr kumimoji="0" lang="en-US" sz="18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141313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141313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Sn</a:t>
                </a:r>
              </a:p>
            </p:txBody>
          </p: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EC365E66-7D6E-62CF-A58B-99A6A4893989}"/>
              </a:ext>
            </a:extLst>
          </p:cNvPr>
          <p:cNvSpPr txBox="1"/>
          <p:nvPr/>
        </p:nvSpPr>
        <p:spPr bwMode="auto">
          <a:xfrm>
            <a:off x="3470787" y="5559168"/>
            <a:ext cx="6777485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~ 5 times improvement in thermal conductivity at 4K with Cu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426D4-F464-F58B-8EA0-3A22098EEE4C}"/>
              </a:ext>
            </a:extLst>
          </p:cNvPr>
          <p:cNvSpPr/>
          <p:nvPr/>
        </p:nvSpPr>
        <p:spPr bwMode="auto">
          <a:xfrm>
            <a:off x="611838" y="2000956"/>
            <a:ext cx="1711324" cy="603251"/>
          </a:xfrm>
          <a:prstGeom prst="rect">
            <a:avLst/>
          </a:prstGeom>
          <a:solidFill>
            <a:srgbClr val="FFFEFD">
              <a:lumMod val="50000"/>
            </a:srgbClr>
          </a:solidFill>
        </p:spPr>
        <p:txBody>
          <a:bodyPr anchor="ctr">
            <a:spAutoFit/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141313"/>
              </a:solidFill>
              <a:effectLst/>
              <a:uLnTx/>
              <a:uFillTx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66E78DD-B658-9923-CAB0-9482B4961497}"/>
              </a:ext>
            </a:extLst>
          </p:cNvPr>
          <p:cNvSpPr/>
          <p:nvPr/>
        </p:nvSpPr>
        <p:spPr bwMode="auto">
          <a:xfrm>
            <a:off x="611838" y="1803400"/>
            <a:ext cx="1711324" cy="777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spAutoFit/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141313"/>
              </a:solidFill>
              <a:effectLst/>
              <a:uLnTx/>
              <a:uFillTx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4460B0A-50AF-F662-035E-2B8C33A23BE9}"/>
              </a:ext>
            </a:extLst>
          </p:cNvPr>
          <p:cNvSpPr txBox="1"/>
          <p:nvPr/>
        </p:nvSpPr>
        <p:spPr bwMode="auto">
          <a:xfrm>
            <a:off x="507187" y="2211167"/>
            <a:ext cx="11842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</a:rPr>
              <a:t>Cu</a:t>
            </a:r>
          </a:p>
        </p:txBody>
      </p:sp>
      <p:grpSp>
        <p:nvGrpSpPr>
          <p:cNvPr id="33" name="Group 17">
            <a:extLst>
              <a:ext uri="{FF2B5EF4-FFF2-40B4-BE49-F238E27FC236}">
                <a16:creationId xmlns:a16="http://schemas.microsoft.com/office/drawing/2014/main" id="{B148166A-57C5-635C-C0CA-A66B447A5992}"/>
              </a:ext>
            </a:extLst>
          </p:cNvPr>
          <p:cNvGrpSpPr>
            <a:grpSpLocks/>
          </p:cNvGrpSpPr>
          <p:nvPr/>
        </p:nvGrpSpPr>
        <p:grpSpPr bwMode="auto">
          <a:xfrm>
            <a:off x="1780238" y="1418431"/>
            <a:ext cx="1085500" cy="378619"/>
            <a:chOff x="2824087" y="1234423"/>
            <a:chExt cx="1085603" cy="378499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E03511A-6BEF-4118-3710-1CD68267E4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24087" y="1522464"/>
              <a:ext cx="179404" cy="90458"/>
            </a:xfrm>
            <a:prstGeom prst="straightConnector1">
              <a:avLst/>
            </a:prstGeom>
            <a:noFill/>
            <a:ln w="25400" cap="flat" cmpd="sng" algn="ctr">
              <a:solidFill>
                <a:srgbClr val="14131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F0E21E1-C4A5-EBE1-C9CC-408FA289B0E0}"/>
                </a:ext>
              </a:extLst>
            </p:cNvPr>
            <p:cNvSpPr txBox="1"/>
            <p:nvPr/>
          </p:nvSpPr>
          <p:spPr>
            <a:xfrm>
              <a:off x="3065060" y="1234423"/>
              <a:ext cx="844630" cy="3697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41313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Nb</a:t>
              </a:r>
              <a:r>
                <a:rPr kumimoji="0" lang="en-US" sz="1800" b="0" i="0" u="none" strike="noStrike" kern="0" cap="none" spc="0" normalizeH="0" baseline="-25000" noProof="0" dirty="0">
                  <a:ln>
                    <a:noFill/>
                  </a:ln>
                  <a:solidFill>
                    <a:srgbClr val="141313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41313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Sn</a:t>
              </a: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1A3CAA73-1092-4379-F02C-4DF5E837B656}"/>
              </a:ext>
            </a:extLst>
          </p:cNvPr>
          <p:cNvSpPr/>
          <p:nvPr/>
        </p:nvSpPr>
        <p:spPr bwMode="auto">
          <a:xfrm>
            <a:off x="622971" y="1875348"/>
            <a:ext cx="1703649" cy="251216"/>
          </a:xfrm>
          <a:prstGeom prst="rect">
            <a:avLst/>
          </a:prstGeom>
          <a:solidFill>
            <a:schemeClr val="bg2">
              <a:lumMod val="10000"/>
              <a:alpha val="87000"/>
            </a:schemeClr>
          </a:solidFill>
        </p:spPr>
        <p:txBody>
          <a:bodyPr wrap="square" anchor="ctr">
            <a:spAutoFit/>
          </a:bodyPr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141313"/>
              </a:solidFill>
              <a:effectLst/>
              <a:uLnTx/>
              <a:uFillTx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0B2E150-2B76-CA4B-638F-DD4578E48E47}"/>
              </a:ext>
            </a:extLst>
          </p:cNvPr>
          <p:cNvCxnSpPr>
            <a:cxnSpLocks/>
          </p:cNvCxnSpPr>
          <p:nvPr/>
        </p:nvCxnSpPr>
        <p:spPr bwMode="auto">
          <a:xfrm flipH="1">
            <a:off x="2323162" y="1993781"/>
            <a:ext cx="417621" cy="0"/>
          </a:xfrm>
          <a:prstGeom prst="straightConnector1">
            <a:avLst/>
          </a:prstGeom>
          <a:noFill/>
          <a:ln w="25400" cap="flat" cmpd="sng" algn="ctr">
            <a:solidFill>
              <a:srgbClr val="14131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0639D11-F112-6DFA-CCFF-86DD2850823F}"/>
              </a:ext>
            </a:extLst>
          </p:cNvPr>
          <p:cNvSpPr txBox="1"/>
          <p:nvPr/>
        </p:nvSpPr>
        <p:spPr bwMode="auto">
          <a:xfrm>
            <a:off x="2626237" y="1816012"/>
            <a:ext cx="47961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4131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0A02DF-8F48-D3D2-EE85-0F6E3C95F693}"/>
              </a:ext>
            </a:extLst>
          </p:cNvPr>
          <p:cNvSpPr txBox="1"/>
          <p:nvPr/>
        </p:nvSpPr>
        <p:spPr>
          <a:xfrm>
            <a:off x="622971" y="1179871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48B9B8-3911-AD98-F03E-C201807FB059}"/>
              </a:ext>
            </a:extLst>
          </p:cNvPr>
          <p:cNvSpPr txBox="1"/>
          <p:nvPr/>
        </p:nvSpPr>
        <p:spPr>
          <a:xfrm>
            <a:off x="596090" y="367461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Proposed</a:t>
            </a:r>
          </a:p>
        </p:txBody>
      </p:sp>
    </p:spTree>
    <p:extLst>
      <p:ext uri="{BB962C8B-B14F-4D97-AF65-F5344CB8AC3E}">
        <p14:creationId xmlns:p14="http://schemas.microsoft.com/office/powerpoint/2010/main" val="321570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3ED10-A1BD-8CAF-0EA0-62CD03A21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303" y="0"/>
            <a:ext cx="10589342" cy="1325563"/>
          </a:xfrm>
        </p:spPr>
        <p:txBody>
          <a:bodyPr>
            <a:normAutofit/>
          </a:bodyPr>
          <a:lstStyle/>
          <a:p>
            <a:r>
              <a:rPr lang="en-US" sz="4000" b="0" dirty="0"/>
              <a:t>Techniques available to deposit Nb</a:t>
            </a:r>
            <a:r>
              <a:rPr lang="en-US" sz="4000" b="0" baseline="-25000" dirty="0"/>
              <a:t>3</a:t>
            </a:r>
            <a:r>
              <a:rPr lang="en-US" sz="4000" b="0" dirty="0"/>
              <a:t>Sn on Cu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22B571B-9D0B-2566-D8A0-8AC8EAC9FD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735723"/>
              </p:ext>
            </p:extLst>
          </p:nvPr>
        </p:nvGraphicFramePr>
        <p:xfrm>
          <a:off x="430156" y="1444882"/>
          <a:ext cx="9701816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092">
                  <a:extLst>
                    <a:ext uri="{9D8B030D-6E8A-4147-A177-3AD203B41FA5}">
                      <a16:colId xmlns:a16="http://schemas.microsoft.com/office/drawing/2014/main" val="1292633532"/>
                    </a:ext>
                  </a:extLst>
                </a:gridCol>
                <a:gridCol w="1749326">
                  <a:extLst>
                    <a:ext uri="{9D8B030D-6E8A-4147-A177-3AD203B41FA5}">
                      <a16:colId xmlns:a16="http://schemas.microsoft.com/office/drawing/2014/main" val="1377797773"/>
                    </a:ext>
                  </a:extLst>
                </a:gridCol>
                <a:gridCol w="1141357">
                  <a:extLst>
                    <a:ext uri="{9D8B030D-6E8A-4147-A177-3AD203B41FA5}">
                      <a16:colId xmlns:a16="http://schemas.microsoft.com/office/drawing/2014/main" val="547347669"/>
                    </a:ext>
                  </a:extLst>
                </a:gridCol>
                <a:gridCol w="5097041">
                  <a:extLst>
                    <a:ext uri="{9D8B030D-6E8A-4147-A177-3AD203B41FA5}">
                      <a16:colId xmlns:a16="http://schemas.microsoft.com/office/drawing/2014/main" val="2258265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Hold Temperature (°C)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Hold Time </a:t>
                      </a:r>
                    </a:p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9816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CVD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850-950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Personal communication with Ultramet.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431224"/>
                  </a:ext>
                </a:extLst>
              </a:tr>
              <a:tr h="123942">
                <a:tc rowSpan="2"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Magnetron sputtering- Subsequent heat treatments to obtain higher T</a:t>
                      </a:r>
                      <a:r>
                        <a:rPr lang="en-US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L. Xiao </a:t>
                      </a:r>
                      <a:r>
                        <a:rPr lang="en-US" sz="1200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et al.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“The Study of Deposition Method of Nb3Sn Film on Cu Substrate,” presented at the 18th Int. Conf. on RF Superconductivity (SRF’17), Lanzhou, China, July 17-21, 2017, JACOW, Geneva, Switzerland, Jan. 2018, pp. 131–133.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doi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10.18429/JACoW-SRF2017-MOPB036.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711101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E. A. Ilyina </a:t>
                      </a:r>
                      <a:r>
                        <a:rPr lang="en-US" sz="1200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et al.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“Development of sputtered Nb3Sn films on copper substrates for superconducting radiofrequency applications,” </a:t>
                      </a:r>
                      <a:r>
                        <a:rPr lang="en-US" sz="1200" i="1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Supercond</a:t>
                      </a:r>
                      <a:r>
                        <a:rPr lang="en-US" sz="1200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Sci. Technol.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vol. 32, no. 3, p. 035002, Jan. 2019,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doi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10.1088/1361-6668/aaf61f.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727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3821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D92AA7-9ADA-8A27-0FF7-05BAF1DCA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5346" b="8972"/>
          <a:stretch/>
        </p:blipFill>
        <p:spPr>
          <a:xfrm>
            <a:off x="278984" y="1475337"/>
            <a:ext cx="4244056" cy="36821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58D42C-83E8-929A-0847-11CCFC159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6721" y="1224184"/>
            <a:ext cx="4564482" cy="39332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874719-D20C-6FB8-9A41-195A6002BB69}"/>
              </a:ext>
            </a:extLst>
          </p:cNvPr>
          <p:cNvSpPr txBox="1"/>
          <p:nvPr/>
        </p:nvSpPr>
        <p:spPr>
          <a:xfrm>
            <a:off x="1549400" y="241300"/>
            <a:ext cx="785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Problem: Cu structure after heat treatment</a:t>
            </a:r>
          </a:p>
        </p:txBody>
      </p:sp>
    </p:spTree>
    <p:extLst>
      <p:ext uri="{BB962C8B-B14F-4D97-AF65-F5344CB8AC3E}">
        <p14:creationId xmlns:p14="http://schemas.microsoft.com/office/powerpoint/2010/main" val="256124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E7F2678-8BD9-0891-8411-58A9B0BEA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303" y="0"/>
            <a:ext cx="10589342" cy="868483"/>
          </a:xfrm>
        </p:spPr>
        <p:txBody>
          <a:bodyPr>
            <a:normAutofit/>
          </a:bodyPr>
          <a:lstStyle/>
          <a:p>
            <a:r>
              <a:rPr lang="en-US" sz="4000" b="0" dirty="0"/>
              <a:t>Materials and Methods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10DF1BF-E3CE-C255-A91C-4C9F50635F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341852"/>
              </p:ext>
            </p:extLst>
          </p:nvPr>
        </p:nvGraphicFramePr>
        <p:xfrm>
          <a:off x="430621" y="1385440"/>
          <a:ext cx="2745303" cy="485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336">
                  <a:extLst>
                    <a:ext uri="{9D8B030D-6E8A-4147-A177-3AD203B41FA5}">
                      <a16:colId xmlns:a16="http://schemas.microsoft.com/office/drawing/2014/main" val="4141745802"/>
                    </a:ext>
                  </a:extLst>
                </a:gridCol>
                <a:gridCol w="1074967">
                  <a:extLst>
                    <a:ext uri="{9D8B030D-6E8A-4147-A177-3AD203B41FA5}">
                      <a16:colId xmlns:a16="http://schemas.microsoft.com/office/drawing/2014/main" val="2016472125"/>
                    </a:ext>
                  </a:extLst>
                </a:gridCol>
              </a:tblGrid>
              <a:tr h="553275">
                <a:tc>
                  <a:txBody>
                    <a:bodyPr/>
                    <a:lstStyle/>
                    <a:p>
                      <a:r>
                        <a:rPr lang="en-US" dirty="0"/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Weight percent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058146"/>
                  </a:ext>
                </a:extLst>
              </a:tr>
              <a:tr h="350114">
                <a:tc>
                  <a:txBody>
                    <a:bodyPr/>
                    <a:lstStyle/>
                    <a:p>
                      <a:r>
                        <a:rPr lang="en-US" sz="1500" dirty="0"/>
                        <a:t>Chromium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22.0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723522"/>
                  </a:ext>
                </a:extLst>
              </a:tr>
              <a:tr h="350114">
                <a:tc>
                  <a:txBody>
                    <a:bodyPr/>
                    <a:lstStyle/>
                    <a:p>
                      <a:r>
                        <a:rPr lang="en-US" sz="1500" dirty="0"/>
                        <a:t>Molybdenum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605099"/>
                  </a:ext>
                </a:extLst>
              </a:tr>
              <a:tr h="499359">
                <a:tc>
                  <a:txBody>
                    <a:bodyPr/>
                    <a:lstStyle/>
                    <a:p>
                      <a:r>
                        <a:rPr lang="en-US" sz="1500" dirty="0"/>
                        <a:t>Niobium + Tantalum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702472"/>
                  </a:ext>
                </a:extLst>
              </a:tr>
              <a:tr h="350114">
                <a:tc>
                  <a:txBody>
                    <a:bodyPr/>
                    <a:lstStyle/>
                    <a:p>
                      <a:r>
                        <a:rPr lang="en-US" sz="1500" dirty="0"/>
                        <a:t>Iron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735144"/>
                  </a:ext>
                </a:extLst>
              </a:tr>
              <a:tr h="350114">
                <a:tc>
                  <a:txBody>
                    <a:bodyPr/>
                    <a:lstStyle/>
                    <a:p>
                      <a:r>
                        <a:rPr lang="en-US" sz="1500" dirty="0"/>
                        <a:t>Aluminum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007363"/>
                  </a:ext>
                </a:extLst>
              </a:tr>
              <a:tr h="350114">
                <a:tc>
                  <a:txBody>
                    <a:bodyPr/>
                    <a:lstStyle/>
                    <a:p>
                      <a:r>
                        <a:rPr lang="en-US" sz="1500" dirty="0"/>
                        <a:t>Titanium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011215"/>
                  </a:ext>
                </a:extLst>
              </a:tr>
              <a:tr h="350114">
                <a:tc>
                  <a:txBody>
                    <a:bodyPr/>
                    <a:lstStyle/>
                    <a:p>
                      <a:r>
                        <a:rPr lang="en-US" sz="1500" dirty="0"/>
                        <a:t>Silicon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130892"/>
                  </a:ext>
                </a:extLst>
              </a:tr>
              <a:tr h="350114">
                <a:tc>
                  <a:txBody>
                    <a:bodyPr/>
                    <a:lstStyle/>
                    <a:p>
                      <a:r>
                        <a:rPr lang="en-US" sz="1500" dirty="0"/>
                        <a:t>Manganese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862578"/>
                  </a:ext>
                </a:extLst>
              </a:tr>
              <a:tr h="276638">
                <a:tc>
                  <a:txBody>
                    <a:bodyPr/>
                    <a:lstStyle/>
                    <a:p>
                      <a:r>
                        <a:rPr lang="en-US" sz="1500" dirty="0"/>
                        <a:t>Carbon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546573"/>
                  </a:ext>
                </a:extLst>
              </a:tr>
              <a:tr h="486629">
                <a:tc>
                  <a:txBody>
                    <a:bodyPr/>
                    <a:lstStyle/>
                    <a:p>
                      <a:r>
                        <a:rPr lang="en-US" sz="1500" dirty="0"/>
                        <a:t>Sulphur + Phosphorus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&lt;0.005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5956143"/>
                  </a:ext>
                </a:extLst>
              </a:tr>
              <a:tr h="350114">
                <a:tc>
                  <a:txBody>
                    <a:bodyPr/>
                    <a:lstStyle/>
                    <a:p>
                      <a:r>
                        <a:rPr lang="en-US" sz="1500" dirty="0"/>
                        <a:t>Nickel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Bal.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86444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C6A68BE7-30C3-3C4E-3E69-6288C67823A6}"/>
              </a:ext>
            </a:extLst>
          </p:cNvPr>
          <p:cNvSpPr txBox="1"/>
          <p:nvPr/>
        </p:nvSpPr>
        <p:spPr>
          <a:xfrm>
            <a:off x="5209977" y="1019547"/>
            <a:ext cx="4284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Cu- C10100, off the shelf- 3.1 mm sheet</a:t>
            </a:r>
          </a:p>
          <a:p>
            <a:r>
              <a:rPr lang="en-US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A5847E-FDDD-2D64-FB98-CC79D130DC0B}"/>
              </a:ext>
            </a:extLst>
          </p:cNvPr>
          <p:cNvSpPr txBox="1"/>
          <p:nvPr/>
        </p:nvSpPr>
        <p:spPr>
          <a:xfrm>
            <a:off x="275303" y="942295"/>
            <a:ext cx="4365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Inconel 625- 3.1mm sheet and 1 in. plate</a:t>
            </a:r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50B32F03-77D8-AA4C-160B-7BD928408D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845131"/>
              </p:ext>
            </p:extLst>
          </p:nvPr>
        </p:nvGraphicFramePr>
        <p:xfrm>
          <a:off x="5028501" y="3652240"/>
          <a:ext cx="4440764" cy="24923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0191">
                  <a:extLst>
                    <a:ext uri="{9D8B030D-6E8A-4147-A177-3AD203B41FA5}">
                      <a16:colId xmlns:a16="http://schemas.microsoft.com/office/drawing/2014/main" val="778229834"/>
                    </a:ext>
                  </a:extLst>
                </a:gridCol>
                <a:gridCol w="1110191">
                  <a:extLst>
                    <a:ext uri="{9D8B030D-6E8A-4147-A177-3AD203B41FA5}">
                      <a16:colId xmlns:a16="http://schemas.microsoft.com/office/drawing/2014/main" val="969885581"/>
                    </a:ext>
                  </a:extLst>
                </a:gridCol>
                <a:gridCol w="1110191">
                  <a:extLst>
                    <a:ext uri="{9D8B030D-6E8A-4147-A177-3AD203B41FA5}">
                      <a16:colId xmlns:a16="http://schemas.microsoft.com/office/drawing/2014/main" val="4173646398"/>
                    </a:ext>
                  </a:extLst>
                </a:gridCol>
                <a:gridCol w="1110191">
                  <a:extLst>
                    <a:ext uri="{9D8B030D-6E8A-4147-A177-3AD203B41FA5}">
                      <a16:colId xmlns:a16="http://schemas.microsoft.com/office/drawing/2014/main" val="635118348"/>
                    </a:ext>
                  </a:extLst>
                </a:gridCol>
              </a:tblGrid>
              <a:tr h="6254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ID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Weld speed  (mm/s)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Offset (mm)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per unit length (W/mm)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2754715979"/>
                  </a:ext>
                </a:extLst>
              </a:tr>
              <a:tr h="16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O1-C</a:t>
                      </a:r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328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116784407"/>
                  </a:ext>
                </a:extLst>
              </a:tr>
              <a:tr h="16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O2-C</a:t>
                      </a:r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328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976968697"/>
                  </a:ext>
                </a:extLst>
              </a:tr>
              <a:tr h="16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O3-C</a:t>
                      </a:r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328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411141412"/>
                  </a:ext>
                </a:extLst>
              </a:tr>
              <a:tr h="16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O4-C</a:t>
                      </a:r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328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56073151"/>
                  </a:ext>
                </a:extLst>
              </a:tr>
              <a:tr h="16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V1-C</a:t>
                      </a:r>
                      <a:endParaRPr lang="en-US" sz="12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328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18345703"/>
                  </a:ext>
                </a:extLst>
              </a:tr>
              <a:tr h="16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V2-C</a:t>
                      </a:r>
                      <a:endParaRPr lang="en-US" sz="12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369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408422722"/>
                  </a:ext>
                </a:extLst>
              </a:tr>
              <a:tr h="16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V3-C</a:t>
                      </a:r>
                      <a:endParaRPr lang="en-US" sz="12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422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683153516"/>
                  </a:ext>
                </a:extLst>
              </a:tr>
              <a:tr h="16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V4-C</a:t>
                      </a:r>
                      <a:endParaRPr lang="en-US" sz="12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492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2342359336"/>
                  </a:ext>
                </a:extLst>
              </a:tr>
              <a:tr h="16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O7-I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328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849569734"/>
                  </a:ext>
                </a:extLst>
              </a:tr>
              <a:tr h="16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O8-I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328</a:t>
                      </a: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782772476"/>
                  </a:ext>
                </a:extLst>
              </a:tr>
            </a:tbl>
          </a:graphicData>
        </a:graphic>
      </p:graphicFrame>
      <p:pic>
        <p:nvPicPr>
          <p:cNvPr id="34" name="Picture 33">
            <a:extLst>
              <a:ext uri="{FF2B5EF4-FFF2-40B4-BE49-F238E27FC236}">
                <a16:creationId xmlns:a16="http://schemas.microsoft.com/office/drawing/2014/main" id="{756B988A-6C38-978E-1918-BDED13555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966" y="1373797"/>
            <a:ext cx="3446905" cy="1493449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D46350D8-98C8-FF26-9689-9EF1DF1127BE}"/>
              </a:ext>
            </a:extLst>
          </p:cNvPr>
          <p:cNvSpPr txBox="1"/>
          <p:nvPr/>
        </p:nvSpPr>
        <p:spPr>
          <a:xfrm>
            <a:off x="4478593" y="2929416"/>
            <a:ext cx="574695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Welding parameters for 3mm thick sheets of Cu and Inconel 625. Beam current = 50 mA, beam Voltage = 50 kV, and oscillation diameter of 2mm, 10 kHz. </a:t>
            </a:r>
            <a:endParaRPr lang="en-US" sz="1400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EF6919-A17D-64EA-4944-16B62D17E9CF}"/>
              </a:ext>
            </a:extLst>
          </p:cNvPr>
          <p:cNvGrpSpPr/>
          <p:nvPr/>
        </p:nvGrpSpPr>
        <p:grpSpPr>
          <a:xfrm>
            <a:off x="9469265" y="3597083"/>
            <a:ext cx="1070915" cy="2831544"/>
            <a:chOff x="9469265" y="3597083"/>
            <a:chExt cx="1070915" cy="2831544"/>
          </a:xfrm>
        </p:grpSpPr>
        <p:sp>
          <p:nvSpPr>
            <p:cNvPr id="37" name="Right Brace 36">
              <a:extLst>
                <a:ext uri="{FF2B5EF4-FFF2-40B4-BE49-F238E27FC236}">
                  <a16:creationId xmlns:a16="http://schemas.microsoft.com/office/drawing/2014/main" id="{2F4C96FD-7782-1593-05C5-342098D58D14}"/>
                </a:ext>
              </a:extLst>
            </p:cNvPr>
            <p:cNvSpPr/>
            <p:nvPr/>
          </p:nvSpPr>
          <p:spPr>
            <a:xfrm>
              <a:off x="9469265" y="4296697"/>
              <a:ext cx="245006" cy="1432316"/>
            </a:xfrm>
            <a:prstGeom prst="rightBrac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845B31-3484-02CD-CBC3-3CEF4F222377}"/>
                </a:ext>
              </a:extLst>
            </p:cNvPr>
            <p:cNvSpPr txBox="1"/>
            <p:nvPr/>
          </p:nvSpPr>
          <p:spPr>
            <a:xfrm>
              <a:off x="9714271" y="3597083"/>
              <a:ext cx="825909" cy="2831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Beam</a:t>
              </a:r>
            </a:p>
            <a:p>
              <a:r>
                <a:rPr lang="en-US" sz="1600" dirty="0"/>
                <a:t>Offset </a:t>
              </a:r>
            </a:p>
            <a:p>
              <a:endParaRPr lang="en-US" sz="1600" dirty="0"/>
            </a:p>
            <a:p>
              <a:endParaRPr lang="en-US" sz="1600" dirty="0"/>
            </a:p>
            <a:p>
              <a:endParaRPr lang="en-US" sz="1600" dirty="0"/>
            </a:p>
            <a:p>
              <a:r>
                <a:rPr lang="en-US" sz="1600" dirty="0"/>
                <a:t>In Cu</a:t>
              </a:r>
            </a:p>
            <a:p>
              <a:endParaRPr lang="en-US" sz="1600" dirty="0"/>
            </a:p>
            <a:p>
              <a:endParaRPr lang="en-US" sz="1600" dirty="0"/>
            </a:p>
            <a:p>
              <a:r>
                <a:rPr lang="en-US" sz="1600" dirty="0"/>
                <a:t>In A-625</a:t>
              </a:r>
            </a:p>
            <a:p>
              <a:endParaRPr lang="en-US" dirty="0"/>
            </a:p>
          </p:txBody>
        </p:sp>
        <p:sp>
          <p:nvSpPr>
            <p:cNvPr id="39" name="Right Brace 38">
              <a:extLst>
                <a:ext uri="{FF2B5EF4-FFF2-40B4-BE49-F238E27FC236}">
                  <a16:creationId xmlns:a16="http://schemas.microsoft.com/office/drawing/2014/main" id="{B08F1B99-4775-A4DC-C791-8C417FD67090}"/>
                </a:ext>
              </a:extLst>
            </p:cNvPr>
            <p:cNvSpPr/>
            <p:nvPr/>
          </p:nvSpPr>
          <p:spPr>
            <a:xfrm>
              <a:off x="9469265" y="5729013"/>
              <a:ext cx="245006" cy="415529"/>
            </a:xfrm>
            <a:prstGeom prst="rightBrac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549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63F75-71C2-3319-D823-0FB7C40B4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9604" y="325722"/>
            <a:ext cx="4660783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Result- Beam offset in Cu leads to better welds.</a:t>
            </a:r>
          </a:p>
        </p:txBody>
      </p:sp>
      <p:pic>
        <p:nvPicPr>
          <p:cNvPr id="5" name="Picture 4" descr="A close-up of a gold and black object&#10;&#10;Description automatically generated">
            <a:extLst>
              <a:ext uri="{FF2B5EF4-FFF2-40B4-BE49-F238E27FC236}">
                <a16:creationId xmlns:a16="http://schemas.microsoft.com/office/drawing/2014/main" id="{B6C85930-D92A-7E48-84E3-C3D6D755BD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400652" y="331677"/>
            <a:ext cx="2437614" cy="1828800"/>
          </a:xfrm>
          <a:prstGeom prst="rect">
            <a:avLst/>
          </a:prstGeom>
        </p:spPr>
      </p:pic>
      <p:pic>
        <p:nvPicPr>
          <p:cNvPr id="6" name="Picture 5" descr="A close-up of a metal strip&#10;&#10;Description automatically generated">
            <a:extLst>
              <a:ext uri="{FF2B5EF4-FFF2-40B4-BE49-F238E27FC236}">
                <a16:creationId xmlns:a16="http://schemas.microsoft.com/office/drawing/2014/main" id="{8A0FD294-F7C7-AD46-BC5A-45DD6AB133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422455" y="4744460"/>
            <a:ext cx="2437615" cy="1828800"/>
          </a:xfrm>
          <a:prstGeom prst="rect">
            <a:avLst/>
          </a:prstGeom>
        </p:spPr>
      </p:pic>
      <p:pic>
        <p:nvPicPr>
          <p:cNvPr id="7" name="Picture 6" descr="A close-up of a tape&#10;&#10;Description automatically generated">
            <a:extLst>
              <a:ext uri="{FF2B5EF4-FFF2-40B4-BE49-F238E27FC236}">
                <a16:creationId xmlns:a16="http://schemas.microsoft.com/office/drawing/2014/main" id="{BA2F55D3-7D60-971E-C40D-D71DFE5725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422456" y="3281225"/>
            <a:ext cx="2437614" cy="1828800"/>
          </a:xfrm>
          <a:prstGeom prst="rect">
            <a:avLst/>
          </a:prstGeom>
        </p:spPr>
      </p:pic>
      <p:pic>
        <p:nvPicPr>
          <p:cNvPr id="8" name="Picture 7" descr="A close-up of a sandpaper&#10;&#10;Description automatically generated">
            <a:extLst>
              <a:ext uri="{FF2B5EF4-FFF2-40B4-BE49-F238E27FC236}">
                <a16:creationId xmlns:a16="http://schemas.microsoft.com/office/drawing/2014/main" id="{492EC271-778F-244A-649A-B65B182FC5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393393" y="1848636"/>
            <a:ext cx="2437614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907320-7FD3-5DB4-7295-D8550A1B2180}"/>
              </a:ext>
            </a:extLst>
          </p:cNvPr>
          <p:cNvSpPr txBox="1"/>
          <p:nvPr/>
        </p:nvSpPr>
        <p:spPr>
          <a:xfrm>
            <a:off x="361251" y="1476086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0.4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7AA7F9-4762-4451-3D02-2B0D021A5F5A}"/>
              </a:ext>
            </a:extLst>
          </p:cNvPr>
          <p:cNvSpPr txBox="1"/>
          <p:nvPr/>
        </p:nvSpPr>
        <p:spPr>
          <a:xfrm>
            <a:off x="386133" y="329846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0.6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96CA77-E836-B8CE-1643-735BF2E70333}"/>
              </a:ext>
            </a:extLst>
          </p:cNvPr>
          <p:cNvSpPr txBox="1"/>
          <p:nvPr/>
        </p:nvSpPr>
        <p:spPr>
          <a:xfrm>
            <a:off x="419996" y="467652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0.9 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88547B-087D-B2D6-A8E7-5B709FDB6DCE}"/>
              </a:ext>
            </a:extLst>
          </p:cNvPr>
          <p:cNvSpPr txBox="1"/>
          <p:nvPr/>
        </p:nvSpPr>
        <p:spPr>
          <a:xfrm>
            <a:off x="400651" y="6190517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1.1 mm</a:t>
            </a:r>
          </a:p>
        </p:txBody>
      </p:sp>
      <p:pic>
        <p:nvPicPr>
          <p:cNvPr id="13" name="Picture 12" descr="A close-up of a gold and black strip&#10;&#10;Description automatically generated">
            <a:extLst>
              <a:ext uri="{FF2B5EF4-FFF2-40B4-BE49-F238E27FC236}">
                <a16:creationId xmlns:a16="http://schemas.microsoft.com/office/drawing/2014/main" id="{40735BF3-831A-55AD-798A-2F6E0A2073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0720" y="457127"/>
            <a:ext cx="2437615" cy="1828800"/>
          </a:xfrm>
          <a:prstGeom prst="rect">
            <a:avLst/>
          </a:prstGeom>
        </p:spPr>
      </p:pic>
      <p:pic>
        <p:nvPicPr>
          <p:cNvPr id="14" name="Picture 13" descr="A close-up of a gold and black tape&#10;&#10;Description automatically generated">
            <a:extLst>
              <a:ext uri="{FF2B5EF4-FFF2-40B4-BE49-F238E27FC236}">
                <a16:creationId xmlns:a16="http://schemas.microsoft.com/office/drawing/2014/main" id="{9FC9B9C5-6EE4-2615-9402-01A7BEDF94A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0720" y="1878870"/>
            <a:ext cx="2437615" cy="1828800"/>
          </a:xfrm>
          <a:prstGeom prst="rect">
            <a:avLst/>
          </a:prstGeom>
        </p:spPr>
      </p:pic>
      <p:pic>
        <p:nvPicPr>
          <p:cNvPr id="15" name="Picture 14" descr="A close-up of a gold and black&#10;&#10;Description automatically generated">
            <a:extLst>
              <a:ext uri="{FF2B5EF4-FFF2-40B4-BE49-F238E27FC236}">
                <a16:creationId xmlns:a16="http://schemas.microsoft.com/office/drawing/2014/main" id="{0AAC603B-0B13-8FA0-7E26-2BC55000B7A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0720" y="3232774"/>
            <a:ext cx="2437615" cy="1828800"/>
          </a:xfrm>
          <a:prstGeom prst="rect">
            <a:avLst/>
          </a:prstGeom>
        </p:spPr>
      </p:pic>
      <p:pic>
        <p:nvPicPr>
          <p:cNvPr id="16" name="Picture 15" descr="A close-up of a gold and black object&#10;&#10;Description automatically generated">
            <a:extLst>
              <a:ext uri="{FF2B5EF4-FFF2-40B4-BE49-F238E27FC236}">
                <a16:creationId xmlns:a16="http://schemas.microsoft.com/office/drawing/2014/main" id="{8F2BCCBC-D7B3-5371-EA4F-2F44B2D7A0E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0720" y="4654517"/>
            <a:ext cx="2437615" cy="18288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B907F39-1D4C-A8F5-18E1-C1F83F3742EE}"/>
              </a:ext>
            </a:extLst>
          </p:cNvPr>
          <p:cNvSpPr txBox="1"/>
          <p:nvPr/>
        </p:nvSpPr>
        <p:spPr>
          <a:xfrm>
            <a:off x="8914995" y="458676"/>
            <a:ext cx="137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V= 7.6 mm/s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D3F3C0-34F1-A229-CC25-8D82329227BE}"/>
              </a:ext>
            </a:extLst>
          </p:cNvPr>
          <p:cNvSpPr txBox="1"/>
          <p:nvPr/>
        </p:nvSpPr>
        <p:spPr>
          <a:xfrm>
            <a:off x="8938712" y="1817671"/>
            <a:ext cx="137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V= 6.8 mm/s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BC063-06D4-7440-2833-535A7A132B23}"/>
              </a:ext>
            </a:extLst>
          </p:cNvPr>
          <p:cNvSpPr txBox="1"/>
          <p:nvPr/>
        </p:nvSpPr>
        <p:spPr>
          <a:xfrm>
            <a:off x="8953000" y="3176666"/>
            <a:ext cx="137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V= 5.9 mm/s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161FC28-C01B-8A97-4977-70BA0CE9C0C4}"/>
              </a:ext>
            </a:extLst>
          </p:cNvPr>
          <p:cNvSpPr txBox="1"/>
          <p:nvPr/>
        </p:nvSpPr>
        <p:spPr>
          <a:xfrm>
            <a:off x="8953000" y="4609185"/>
            <a:ext cx="137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V= 5.1 mm/s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26191A-5F3E-12E0-7471-3AF7D720CF15}"/>
              </a:ext>
            </a:extLst>
          </p:cNvPr>
          <p:cNvSpPr txBox="1"/>
          <p:nvPr/>
        </p:nvSpPr>
        <p:spPr>
          <a:xfrm>
            <a:off x="7986785" y="6113985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 = 1 mm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86A0F3-CAF5-B8E2-BCBA-E6AD40272E70}"/>
              </a:ext>
            </a:extLst>
          </p:cNvPr>
          <p:cNvSpPr txBox="1"/>
          <p:nvPr/>
        </p:nvSpPr>
        <p:spPr>
          <a:xfrm>
            <a:off x="531534" y="625456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Cu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5195A2-39F9-1DD3-4D7B-41095B1CE227}"/>
              </a:ext>
            </a:extLst>
          </p:cNvPr>
          <p:cNvSpPr txBox="1"/>
          <p:nvPr/>
        </p:nvSpPr>
        <p:spPr>
          <a:xfrm>
            <a:off x="1758458" y="527687"/>
            <a:ext cx="1124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Alloy 625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030FB99-A5F5-FD1D-268C-6047500CD861}"/>
              </a:ext>
            </a:extLst>
          </p:cNvPr>
          <p:cNvSpPr txBox="1"/>
          <p:nvPr/>
        </p:nvSpPr>
        <p:spPr>
          <a:xfrm>
            <a:off x="7943568" y="562691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Cu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44CBA2-964D-E27F-57CE-34D56544DDC4}"/>
              </a:ext>
            </a:extLst>
          </p:cNvPr>
          <p:cNvSpPr txBox="1"/>
          <p:nvPr/>
        </p:nvSpPr>
        <p:spPr>
          <a:xfrm>
            <a:off x="9102422" y="930550"/>
            <a:ext cx="1124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Alloy 625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AB8C3E6-D11A-1B05-9267-B38B633AB471}"/>
              </a:ext>
            </a:extLst>
          </p:cNvPr>
          <p:cNvSpPr txBox="1"/>
          <p:nvPr/>
        </p:nvSpPr>
        <p:spPr>
          <a:xfrm>
            <a:off x="331304" y="-28010"/>
            <a:ext cx="2854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Offset in Cu, v = 6.8 mm/s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32813F1-C063-7F6E-1E81-77B679F5A9D0}"/>
              </a:ext>
            </a:extLst>
          </p:cNvPr>
          <p:cNvGrpSpPr/>
          <p:nvPr/>
        </p:nvGrpSpPr>
        <p:grpSpPr>
          <a:xfrm>
            <a:off x="3013750" y="2565009"/>
            <a:ext cx="4825237" cy="3327466"/>
            <a:chOff x="3013750" y="2565009"/>
            <a:chExt cx="4825237" cy="332746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23EE23E-C371-5042-D4FD-0DF1CBFD40F1}"/>
                </a:ext>
              </a:extLst>
            </p:cNvPr>
            <p:cNvSpPr txBox="1"/>
            <p:nvPr/>
          </p:nvSpPr>
          <p:spPr>
            <a:xfrm>
              <a:off x="3164029" y="2565009"/>
              <a:ext cx="3751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Offset in Inconel 625, v = 6.8 mm/s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33CAC33-18FE-FA45-8EF1-7C6EB9B52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013750" y="3037672"/>
              <a:ext cx="4825237" cy="2854803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83A83F8-5727-CC08-E53E-DF48B2F71E91}"/>
                </a:ext>
              </a:extLst>
            </p:cNvPr>
            <p:cNvSpPr txBox="1"/>
            <p:nvPr/>
          </p:nvSpPr>
          <p:spPr>
            <a:xfrm>
              <a:off x="3056013" y="324433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1.0 mm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EA7CE5D-FE9B-B9AC-01D1-44B5CDFB9171}"/>
                </a:ext>
              </a:extLst>
            </p:cNvPr>
            <p:cNvSpPr txBox="1"/>
            <p:nvPr/>
          </p:nvSpPr>
          <p:spPr>
            <a:xfrm>
              <a:off x="3042813" y="4581963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0.4 mm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315D7B0-5C7E-F786-652E-CED0026E44D7}"/>
              </a:ext>
            </a:extLst>
          </p:cNvPr>
          <p:cNvSpPr txBox="1"/>
          <p:nvPr/>
        </p:nvSpPr>
        <p:spPr>
          <a:xfrm>
            <a:off x="7591317" y="57196"/>
            <a:ext cx="4404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Varying speed, Offset in Cu = 1mm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065868D-D4B1-E558-AA40-09BD8CA49204}"/>
              </a:ext>
            </a:extLst>
          </p:cNvPr>
          <p:cNvSpPr/>
          <p:nvPr/>
        </p:nvSpPr>
        <p:spPr>
          <a:xfrm>
            <a:off x="3139604" y="5613140"/>
            <a:ext cx="1188720" cy="9144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8D26D1C-E78A-1B89-E567-C48450576B3F}"/>
              </a:ext>
            </a:extLst>
          </p:cNvPr>
          <p:cNvSpPr txBox="1"/>
          <p:nvPr/>
        </p:nvSpPr>
        <p:spPr>
          <a:xfrm>
            <a:off x="3248373" y="521093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 mm</a:t>
            </a:r>
          </a:p>
        </p:txBody>
      </p:sp>
    </p:spTree>
    <p:extLst>
      <p:ext uri="{BB962C8B-B14F-4D97-AF65-F5344CB8AC3E}">
        <p14:creationId xmlns:p14="http://schemas.microsoft.com/office/powerpoint/2010/main" val="214316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20941-5636-2BBF-7273-398C19488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09" y="89822"/>
            <a:ext cx="10658167" cy="1325563"/>
          </a:xfrm>
        </p:spPr>
        <p:txBody>
          <a:bodyPr/>
          <a:lstStyle/>
          <a:p>
            <a:r>
              <a:rPr lang="en-US" dirty="0"/>
              <a:t>Result- Quantification of the fusion zone -Ni, Cr, Mo distribution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C56744-21C7-704D-D58B-3475A961A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47" y="1415385"/>
            <a:ext cx="3363750" cy="48395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FCF3F3-4627-E656-5AE7-389FE8E17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0603" y="1415385"/>
            <a:ext cx="3196842" cy="48444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7E1F54-A827-A4B3-5A0F-554835EA74EB}"/>
              </a:ext>
            </a:extLst>
          </p:cNvPr>
          <p:cNvSpPr txBox="1"/>
          <p:nvPr/>
        </p:nvSpPr>
        <p:spPr>
          <a:xfrm>
            <a:off x="6410903" y="2002284"/>
            <a:ext cx="40407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is diffusion of Ni and Cr  in Cu. There is a slight Cu diffusion on the Inconel edge in the 0.4mm offset sample.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Inconel particle density in the fusion zone depends on the Cu offset.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71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889</Words>
  <Application>Microsoft Office PowerPoint</Application>
  <PresentationFormat>Widescreen</PresentationFormat>
  <Paragraphs>179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Times New Roman</vt:lpstr>
      <vt:lpstr>Office Theme</vt:lpstr>
      <vt:lpstr>Inconel 625 flange development for Cu-based superconducting radio frequency cavities</vt:lpstr>
      <vt:lpstr>PowerPoint Presentation</vt:lpstr>
      <vt:lpstr>Cryocooled Nb3Sn on Nb successfully tested in Jefferson Lab- 1MW, 1MeV compact electron accelerator possible.</vt:lpstr>
      <vt:lpstr>Nb3Sn on Cu for SRF applications</vt:lpstr>
      <vt:lpstr>Techniques available to deposit Nb3Sn on Cu</vt:lpstr>
      <vt:lpstr>PowerPoint Presentation</vt:lpstr>
      <vt:lpstr>Materials and Methods</vt:lpstr>
      <vt:lpstr>Result- Beam offset in Cu leads to better welds.</vt:lpstr>
      <vt:lpstr>Result- Quantification of the fusion zone -Ni, Cr, Mo distribution</vt:lpstr>
      <vt:lpstr>Result- Quantifying the fusion zone after heat treatments- Offset 1mm in Cu.</vt:lpstr>
      <vt:lpstr>Result: Alloy 625 microstructure does not change with heat treatment</vt:lpstr>
      <vt:lpstr>Result: Hardness values of regions around the fusion zone.</vt:lpstr>
      <vt:lpstr>Result: Hardness values of regions around the fusion zone after 950℃/2h.</vt:lpstr>
      <vt:lpstr>Mechanical testing in progress (77K) - Fracture in Cu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TISHA KELLER</dc:creator>
  <cp:lastModifiedBy>Shreyas Balachandran</cp:lastModifiedBy>
  <cp:revision>15</cp:revision>
  <dcterms:created xsi:type="dcterms:W3CDTF">2018-08-08T00:25:42Z</dcterms:created>
  <dcterms:modified xsi:type="dcterms:W3CDTF">2025-05-19T14:31:45Z</dcterms:modified>
</cp:coreProperties>
</file>