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8" r:id="rId12"/>
    <p:sldId id="267" r:id="rId13"/>
    <p:sldId id="264" r:id="rId14"/>
    <p:sldId id="265" r:id="rId15"/>
    <p:sldId id="266" r:id="rId16"/>
    <p:sldId id="270" r:id="rId17"/>
  </p:sldIdLst>
  <p:sldSz cx="12192000" cy="6858000"/>
  <p:notesSz cx="6858000" cy="9144000"/>
  <p:embeddedFontLst>
    <p:embeddedFont>
      <p:font typeface="3M Circular TT Black" panose="020B0A04020101010102" pitchFamily="34" charset="0"/>
      <p:bold r:id="rId19"/>
      <p:italic r:id="rId20"/>
      <p:boldItalic r:id="rId21"/>
    </p:embeddedFont>
    <p:embeddedFont>
      <p:font typeface="3M Circular TT Bold" panose="020B0604020101020102"/>
      <p:bold r:id="rId22"/>
      <p:italic r:id="rId23"/>
      <p:boldItalic r:id="rId24"/>
    </p:embeddedFont>
    <p:embeddedFont>
      <p:font typeface="3M Circular TT Book" panose="020B0604020101020102" pitchFamily="34" charset="0"/>
      <p:regular r:id="rId25"/>
      <p:bold r:id="rId26"/>
      <p:italic r:id="rId27"/>
      <p:boldItalic r:id="rId28"/>
    </p:embeddedFont>
    <p:embeddedFont>
      <p:font typeface="Cambria Math" panose="02040503050406030204" pitchFamily="18" charset="0"/>
      <p:regular r:id="rId29"/>
    </p:embeddedFont>
    <p:embeddedFont>
      <p:font typeface="MS PGothic" panose="020B0600070205080204" pitchFamily="34" charset="-128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10411"/>
    <a:srgbClr val="313136"/>
    <a:srgbClr val="741714"/>
    <a:srgbClr val="AE0418"/>
    <a:srgbClr val="B38000"/>
    <a:srgbClr val="447F5C"/>
    <a:srgbClr val="FEC5C8"/>
    <a:srgbClr val="B28000"/>
    <a:srgbClr val="C1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95D15-7BBF-8AAF-BD5D-E7C0C94A954A}" v="394" dt="2025-05-13T15:47:11.771"/>
    <p1510:client id="{7CED5C30-4D7C-40BE-B2B3-1D31FEEE56FA}" v="999" dt="2025-05-13T20:02:08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3"/>
          <c:order val="0"/>
          <c:tx>
            <c:v>Fesmire 2015 data</c:v>
          </c:tx>
          <c:spPr>
            <a:ln w="12700" cap="rnd">
              <a:solidFill>
                <a:srgbClr val="000000"/>
              </a:solidFill>
              <a:round/>
            </a:ln>
            <a:effectLst/>
          </c:spPr>
          <c:marker>
            <c:symbol val="diamond"/>
            <c:size val="6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Plots!$A$4:$A$16</c:f>
              <c:numCache>
                <c:formatCode>General</c:formatCode>
                <c:ptCount val="13"/>
                <c:pt idx="0">
                  <c:v>0.121278490760952</c:v>
                </c:pt>
                <c:pt idx="1">
                  <c:v>1</c:v>
                </c:pt>
                <c:pt idx="2">
                  <c:v>9.9379612106691599</c:v>
                </c:pt>
                <c:pt idx="3">
                  <c:v>24.349300334543599</c:v>
                </c:pt>
                <c:pt idx="4">
                  <c:v>49.498791353810297</c:v>
                </c:pt>
                <c:pt idx="5">
                  <c:v>98.763073024765006</c:v>
                </c:pt>
                <c:pt idx="6">
                  <c:v>345.01488942083603</c:v>
                </c:pt>
                <c:pt idx="7">
                  <c:v>981.50358876660505</c:v>
                </c:pt>
                <c:pt idx="8">
                  <c:v>2953.04639565858</c:v>
                </c:pt>
                <c:pt idx="9">
                  <c:v>9937.9612106691402</c:v>
                </c:pt>
                <c:pt idx="10">
                  <c:v>29900.308943587701</c:v>
                </c:pt>
                <c:pt idx="11">
                  <c:v>98763.073024765195</c:v>
                </c:pt>
                <c:pt idx="12">
                  <c:v>755750.38723949296</c:v>
                </c:pt>
              </c:numCache>
            </c:numRef>
          </c:xVal>
          <c:yVal>
            <c:numRef>
              <c:f>Plots!$B$4:$B$16</c:f>
              <c:numCache>
                <c:formatCode>General</c:formatCode>
                <c:ptCount val="13"/>
                <c:pt idx="0">
                  <c:v>0.69929463151585003</c:v>
                </c:pt>
                <c:pt idx="1">
                  <c:v>0.71510354673574905</c:v>
                </c:pt>
                <c:pt idx="2">
                  <c:v>0.826943291079966</c:v>
                </c:pt>
                <c:pt idx="3">
                  <c:v>0.97789283063681898</c:v>
                </c:pt>
                <c:pt idx="4">
                  <c:v>1.2366107276689799</c:v>
                </c:pt>
                <c:pt idx="5">
                  <c:v>1.71005354324353</c:v>
                </c:pt>
                <c:pt idx="6">
                  <c:v>3.7815504864022298</c:v>
                </c:pt>
                <c:pt idx="7">
                  <c:v>7.9967334713743696</c:v>
                </c:pt>
                <c:pt idx="8">
                  <c:v>13.828551742123301</c:v>
                </c:pt>
                <c:pt idx="9">
                  <c:v>19.997277522234501</c:v>
                </c:pt>
                <c:pt idx="10">
                  <c:v>22.867742907131099</c:v>
                </c:pt>
                <c:pt idx="11">
                  <c:v>25.287891610847801</c:v>
                </c:pt>
                <c:pt idx="12">
                  <c:v>25.859573583722799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A3-4E55-875C-64FB3BB9586A}"/>
            </c:ext>
          </c:extLst>
        </c:ser>
        <c:ser>
          <c:idx val="4"/>
          <c:order val="1"/>
          <c:tx>
            <c:v>Model w/4.2um size effect</c:v>
          </c:tx>
          <c:spPr>
            <a:ln w="1270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'65um'!$M$3:$M$12</c:f>
                <c:numCache>
                  <c:formatCode>General</c:formatCode>
                  <c:ptCount val="10"/>
                  <c:pt idx="0">
                    <c:v>1.629499999999999E-2</c:v>
                  </c:pt>
                  <c:pt idx="1">
                    <c:v>1.7674999999999982E-2</c:v>
                  </c:pt>
                  <c:pt idx="2">
                    <c:v>3.0874999999999986E-2</c:v>
                  </c:pt>
                  <c:pt idx="3">
                    <c:v>0.15249999999999986</c:v>
                  </c:pt>
                  <c:pt idx="4">
                    <c:v>0.39424999999999999</c:v>
                  </c:pt>
                  <c:pt idx="5">
                    <c:v>0.69179999999999975</c:v>
                  </c:pt>
                  <c:pt idx="6">
                    <c:v>0.85299999999999976</c:v>
                  </c:pt>
                  <c:pt idx="7">
                    <c:v>0.51299999999999812</c:v>
                  </c:pt>
                  <c:pt idx="8">
                    <c:v>0.39899999999999736</c:v>
                  </c:pt>
                  <c:pt idx="9">
                    <c:v>0.32649999999999935</c:v>
                  </c:pt>
                </c:numCache>
              </c:numRef>
            </c:plus>
            <c:minus>
              <c:numRef>
                <c:f>'65um'!$M$3:$M$12</c:f>
                <c:numCache>
                  <c:formatCode>General</c:formatCode>
                  <c:ptCount val="10"/>
                  <c:pt idx="0">
                    <c:v>1.629499999999999E-2</c:v>
                  </c:pt>
                  <c:pt idx="1">
                    <c:v>1.7674999999999982E-2</c:v>
                  </c:pt>
                  <c:pt idx="2">
                    <c:v>3.0874999999999986E-2</c:v>
                  </c:pt>
                  <c:pt idx="3">
                    <c:v>0.15249999999999986</c:v>
                  </c:pt>
                  <c:pt idx="4">
                    <c:v>0.39424999999999999</c:v>
                  </c:pt>
                  <c:pt idx="5">
                    <c:v>0.69179999999999975</c:v>
                  </c:pt>
                  <c:pt idx="6">
                    <c:v>0.85299999999999976</c:v>
                  </c:pt>
                  <c:pt idx="7">
                    <c:v>0.51299999999999812</c:v>
                  </c:pt>
                  <c:pt idx="8">
                    <c:v>0.39899999999999736</c:v>
                  </c:pt>
                  <c:pt idx="9">
                    <c:v>0.32649999999999935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'65um'!$A$3:$A$12</c:f>
              <c:numCache>
                <c:formatCode>General</c:formatCode>
                <c:ptCount val="10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350</c:v>
                </c:pt>
                <c:pt idx="5">
                  <c:v>1000</c:v>
                </c:pt>
                <c:pt idx="6">
                  <c:v>3000</c:v>
                </c:pt>
                <c:pt idx="7">
                  <c:v>30000</c:v>
                </c:pt>
                <c:pt idx="8" formatCode="0.00E+00">
                  <c:v>100000</c:v>
                </c:pt>
                <c:pt idx="9" formatCode="0.00E+00">
                  <c:v>750000</c:v>
                </c:pt>
              </c:numCache>
            </c:numRef>
          </c:xVal>
          <c:yVal>
            <c:numRef>
              <c:f>'65um'!$L$3:$L$12</c:f>
              <c:numCache>
                <c:formatCode>0.000</c:formatCode>
                <c:ptCount val="10"/>
                <c:pt idx="0">
                  <c:v>0.121875</c:v>
                </c:pt>
                <c:pt idx="1">
                  <c:v>0.13209499999999999</c:v>
                </c:pt>
                <c:pt idx="2">
                  <c:v>0.23362499999999997</c:v>
                </c:pt>
                <c:pt idx="3">
                  <c:v>1.1949999999999998</c:v>
                </c:pt>
                <c:pt idx="4">
                  <c:v>3.4246499999999997</c:v>
                </c:pt>
                <c:pt idx="5">
                  <c:v>7.3369999999999997</c:v>
                </c:pt>
                <c:pt idx="6">
                  <c:v>12.863</c:v>
                </c:pt>
                <c:pt idx="7">
                  <c:v>21.080999999999996</c:v>
                </c:pt>
                <c:pt idx="8">
                  <c:v>22.846</c:v>
                </c:pt>
                <c:pt idx="9">
                  <c:v>23.737500000000001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A3-4E55-875C-64FB3BB9586A}"/>
            </c:ext>
          </c:extLst>
        </c:ser>
        <c:ser>
          <c:idx val="1"/>
          <c:order val="2"/>
          <c:tx>
            <c:v>Model w/10um size effect</c:v>
          </c:tx>
          <c:spPr>
            <a:ln w="1270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'65um'!$M$30:$M$39</c:f>
                <c:numCache>
                  <c:formatCode>General</c:formatCode>
                  <c:ptCount val="10"/>
                  <c:pt idx="0">
                    <c:v>1.7589999999999981E-2</c:v>
                  </c:pt>
                  <c:pt idx="1">
                    <c:v>2.0470000000000016E-2</c:v>
                  </c:pt>
                  <c:pt idx="2">
                    <c:v>5.0929999999999975E-2</c:v>
                  </c:pt>
                  <c:pt idx="3">
                    <c:v>0.30000000000000027</c:v>
                  </c:pt>
                  <c:pt idx="4">
                    <c:v>0.65329999999999977</c:v>
                  </c:pt>
                  <c:pt idx="5">
                    <c:v>0.84850000000000136</c:v>
                  </c:pt>
                  <c:pt idx="6">
                    <c:v>0.7710000000000008</c:v>
                  </c:pt>
                  <c:pt idx="7">
                    <c:v>0.40950000000000131</c:v>
                  </c:pt>
                  <c:pt idx="8">
                    <c:v>0.35200000000000031</c:v>
                  </c:pt>
                  <c:pt idx="9">
                    <c:v>0.32699999999999818</c:v>
                  </c:pt>
                </c:numCache>
              </c:numRef>
            </c:plus>
            <c:minus>
              <c:numRef>
                <c:f>'65um'!$M$30:$M$39</c:f>
                <c:numCache>
                  <c:formatCode>General</c:formatCode>
                  <c:ptCount val="10"/>
                  <c:pt idx="0">
                    <c:v>1.7589999999999981E-2</c:v>
                  </c:pt>
                  <c:pt idx="1">
                    <c:v>2.0470000000000016E-2</c:v>
                  </c:pt>
                  <c:pt idx="2">
                    <c:v>5.0929999999999975E-2</c:v>
                  </c:pt>
                  <c:pt idx="3">
                    <c:v>0.30000000000000027</c:v>
                  </c:pt>
                  <c:pt idx="4">
                    <c:v>0.65329999999999977</c:v>
                  </c:pt>
                  <c:pt idx="5">
                    <c:v>0.84850000000000136</c:v>
                  </c:pt>
                  <c:pt idx="6">
                    <c:v>0.7710000000000008</c:v>
                  </c:pt>
                  <c:pt idx="7">
                    <c:v>0.40950000000000131</c:v>
                  </c:pt>
                  <c:pt idx="8">
                    <c:v>0.35200000000000031</c:v>
                  </c:pt>
                  <c:pt idx="9">
                    <c:v>0.32699999999999818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'65um'!$A$30:$A$39</c:f>
              <c:numCache>
                <c:formatCode>General</c:formatCode>
                <c:ptCount val="10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350</c:v>
                </c:pt>
                <c:pt idx="5">
                  <c:v>1000</c:v>
                </c:pt>
                <c:pt idx="6">
                  <c:v>3000</c:v>
                </c:pt>
                <c:pt idx="7">
                  <c:v>30000</c:v>
                </c:pt>
                <c:pt idx="8" formatCode="0.00E+00">
                  <c:v>100000</c:v>
                </c:pt>
                <c:pt idx="9" formatCode="0.00E+00">
                  <c:v>750000</c:v>
                </c:pt>
              </c:numCache>
            </c:numRef>
          </c:xVal>
          <c:yVal>
            <c:numRef>
              <c:f>'65um'!$L$30:$L$39</c:f>
              <c:numCache>
                <c:formatCode>0.000</c:formatCode>
                <c:ptCount val="10"/>
                <c:pt idx="0">
                  <c:v>0.12381999999999999</c:v>
                </c:pt>
                <c:pt idx="1">
                  <c:v>0.14599000000000001</c:v>
                </c:pt>
                <c:pt idx="2">
                  <c:v>0.38566999999999996</c:v>
                </c:pt>
                <c:pt idx="3">
                  <c:v>2.4877000000000002</c:v>
                </c:pt>
                <c:pt idx="4">
                  <c:v>6.5078999999999994</c:v>
                </c:pt>
                <c:pt idx="5">
                  <c:v>11.665500000000002</c:v>
                </c:pt>
                <c:pt idx="6">
                  <c:v>16.783999999999999</c:v>
                </c:pt>
                <c:pt idx="7">
                  <c:v>22.4695</c:v>
                </c:pt>
                <c:pt idx="8">
                  <c:v>23.417999999999999</c:v>
                </c:pt>
                <c:pt idx="9">
                  <c:v>23.835999999999999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BA3-4E55-875C-64FB3BB958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8688880"/>
        <c:axId val="1068689960"/>
      </c:scatterChart>
      <c:valAx>
        <c:axId val="1068688880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Interstitial gas pressure (mTorr)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689960"/>
        <c:crosses val="autoZero"/>
        <c:crossBetween val="midCat"/>
      </c:valAx>
      <c:valAx>
        <c:axId val="1068689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Effective cryostat conductivity (mW/m-K)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688880"/>
        <c:crossesAt val="0.1"/>
        <c:crossBetween val="midCat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0116045873653809"/>
          <c:y val="0.84191555818036046"/>
          <c:w val="0.63621094570551562"/>
          <c:h val="0.140894877013401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6F5B7-9F81-5240-9A00-463211C91BAD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20C23-606E-424A-93C5-318212D1F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4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D20C23-606E-424A-93C5-318212D1FF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41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Ins="0"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B1AC2FA-3D07-801F-9DE2-FD6DDDED63CD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563CA-9E0D-A696-CF2E-EF871D324A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0ADBF-C020-0F5D-3309-5D646EA8B8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91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Only_ 1/3 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261102" y="384048"/>
            <a:ext cx="7543546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C3DB1E1-9D59-8C7C-FE4F-7FD562E94F21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C1C0E57-EC59-F43E-FA7F-2327FF64DBF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9412" y="384048"/>
            <a:ext cx="3881690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9C0076-4D94-BF70-46EF-B2529975CD2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9EDEBA-1A2B-27D4-5C73-EE7E3DC9165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48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14"/>
          </p:nvPr>
        </p:nvSpPr>
        <p:spPr>
          <a:xfrm>
            <a:off x="4262628" y="384048"/>
            <a:ext cx="3666744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/>
          </p:nvPr>
        </p:nvSpPr>
        <p:spPr>
          <a:xfrm>
            <a:off x="8130734" y="384048"/>
            <a:ext cx="3666744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0C6C8BA-B4B1-39F8-EAAF-4A46D2EBD531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E0AD69CB-027F-F94F-16AC-03B74EEBAC2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9412" y="384048"/>
            <a:ext cx="3666744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149B5-94D6-B5CA-0971-65CBFA93DAF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4AE38F-2A17-D268-6E9A-2DA0810D26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47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,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1" y="841248"/>
            <a:ext cx="8394863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9D03307-7159-3CFE-E5FD-1680CAB2B729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49096B-D03B-1E9A-B742-7BC2D6AE1C6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5876" y="0"/>
            <a:ext cx="3246124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222091-9C06-74B2-82D0-8AA0C4204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3" y="381000"/>
            <a:ext cx="8394862" cy="4602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78D001-6719-B938-AF80-EBF4342942F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1001" y="1281217"/>
            <a:ext cx="8394862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2C6882-42D0-0044-5318-AE7CC1322C7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81000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B5AEF3-49EC-8F95-A541-5360115F7B6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52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sz="quarter" idx="13"/>
          </p:nvPr>
        </p:nvSpPr>
        <p:spPr>
          <a:xfrm>
            <a:off x="379412" y="383675"/>
            <a:ext cx="7040719" cy="5861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553374" y="381000"/>
            <a:ext cx="4251274" cy="586422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63D4BB0-8793-7E16-B305-E9D4DB5A0088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5765AA-F785-3F11-7A03-4E240C4EA7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1DC788-193E-2AF9-8487-6A31FF9735A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97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list- 2 Column with image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9414" y="381000"/>
            <a:ext cx="11425236" cy="460241"/>
          </a:xfrm>
        </p:spPr>
        <p:txBody>
          <a:bodyPr rIns="0"/>
          <a:lstStyle/>
          <a:p>
            <a:r>
              <a:rPr lang="en-US"/>
              <a:t>Image right</a:t>
            </a:r>
            <a:endParaRPr lang="en-GB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408C6FB-BB0C-CD4B-B374-025253E647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53373" y="1285784"/>
            <a:ext cx="4251275" cy="497785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9E03BD9-04C1-D6E1-C622-4E428E323144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912A264E-068A-359F-96EA-E6E0A6B8FCA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3" y="1295401"/>
            <a:ext cx="7040718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FC0A7F85-9D6A-11E3-9FCB-FCA60CC1EC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9412" y="841248"/>
            <a:ext cx="1142523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75F2C-0249-061A-931F-DC6C6EFA382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6679A-3BC1-372B-6469-3D96E1FBC8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98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9412" y="381000"/>
            <a:ext cx="11425236" cy="435864"/>
          </a:xfrm>
        </p:spPr>
        <p:txBody>
          <a:bodyPr rIns="0"/>
          <a:lstStyle>
            <a:lvl1pPr>
              <a:defRPr/>
            </a:lvl1pPr>
          </a:lstStyle>
          <a:p>
            <a:r>
              <a:rPr lang="en-US"/>
              <a:t>Image left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EF009F2-17EF-7F4F-91BC-C9D2B62F4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9412" y="1355918"/>
            <a:ext cx="5923597" cy="49149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422A09F-94C8-6798-2668-6BF8F0171C5C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E4132E-F665-ABE3-C3F3-8730E3BEA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F3445-EAC9-1B56-AD5F-A66C00401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4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9412" y="381000"/>
            <a:ext cx="11425236" cy="435864"/>
          </a:xfrm>
        </p:spPr>
        <p:txBody>
          <a:bodyPr rIns="0"/>
          <a:lstStyle>
            <a:lvl1pPr>
              <a:defRPr/>
            </a:lvl1pPr>
          </a:lstStyle>
          <a:p>
            <a:r>
              <a:rPr lang="en-US"/>
              <a:t>2 images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EF009F2-17EF-7F4F-91BC-C9D2B62F4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9412" y="1476219"/>
            <a:ext cx="3379977" cy="218541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DD33E0B6-FA3C-4C42-8E9A-A34DC203DB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9412" y="3927227"/>
            <a:ext cx="3379977" cy="218541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B192762-37CB-42EA-957C-2F9ECF3798EF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24E431-BDE2-2F7C-4D5A-32148D890E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109EA8-B51E-EFD0-CB8C-9A2CA038DE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43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onten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9412" y="381000"/>
            <a:ext cx="11423925" cy="435864"/>
          </a:xfrm>
        </p:spPr>
        <p:txBody>
          <a:bodyPr rIns="0"/>
          <a:lstStyle>
            <a:lvl1pPr>
              <a:defRPr/>
            </a:lvl1pPr>
          </a:lstStyle>
          <a:p>
            <a:r>
              <a:rPr lang="en-US"/>
              <a:t>3 Column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EF009F2-17EF-7F4F-91BC-C9D2B62F4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9412" y="1471758"/>
            <a:ext cx="3379977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645E584F-5DE2-B141-AC84-3A34A02CE5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23360" y="1471758"/>
            <a:ext cx="3379977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055D5057-AB79-EC43-800A-30C61EFE7C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1386" y="1471758"/>
            <a:ext cx="3379977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E15917-84EE-0247-DFE0-E55995F90BD4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2D4BCE-E2A7-4ED2-5625-8B6BC66B7F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5B8C6-5620-2757-2F3E-349A2497C0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6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ontent -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9412" y="381000"/>
            <a:ext cx="11425236" cy="435864"/>
          </a:xfrm>
        </p:spPr>
        <p:txBody>
          <a:bodyPr rIns="0"/>
          <a:lstStyle>
            <a:lvl1pPr>
              <a:defRPr/>
            </a:lvl1pPr>
          </a:lstStyle>
          <a:p>
            <a:r>
              <a:rPr lang="en-US"/>
              <a:t>4 Column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DEF009F2-17EF-7F4F-91BC-C9D2B62F4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9412" y="1473408"/>
            <a:ext cx="2599689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28E301B7-7692-CC4B-B7B1-C6AF36DB68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10956" y="1473408"/>
            <a:ext cx="2599689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70A4A61-55BF-B84F-A6BF-9C4D85C5EBC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3415" y="1473408"/>
            <a:ext cx="2599689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C7A4C35A-34A5-B54C-BA60-9A722D57870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04959" y="1473408"/>
            <a:ext cx="2599689" cy="233420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04270DA-B3EA-0DDA-3AFA-1166EC07030B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06051A-DD27-B9C4-4812-9F2FC3AEA39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68368-41FF-CFC7-1850-1B4B3973AE2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18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30DA5EFA-4F73-A14E-A503-3A05AC68643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F5FB02-BFF6-9385-0F10-B9DDBEDD30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4054942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Ins="0"/>
          <a:lstStyle/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B1AC2FA-3D07-801F-9DE2-FD6DDDED63CD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563CA-9E0D-A696-CF2E-EF871D324A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0ADBF-C020-0F5D-3309-5D646EA8B8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54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AC0278-4462-E8B8-B266-AF792B8A64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108BD5-C981-6A13-1BB3-11AB90578E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4D083E-061E-D224-659E-A9093294A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7950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2523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640CE77-6E39-7488-05AC-AF5DA5EAB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602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1C98B4-4A5F-2EE5-3836-675CE0538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E84030-DD2D-D3EC-C4A1-5EE66B5A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14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0009-6850-23D0-387D-67227A8C0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5FE4E9-45F9-3290-855A-F81F9D51E2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281217"/>
            <a:ext cx="1141729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EEA8-F166-84BA-7CEF-7B078CDAC79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D7B01-36B1-FBDC-5AE3-60E40B7D07F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71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derline_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0009-6850-23D0-387D-67227A8C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602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5FE4E9-45F9-3290-855A-F81F9D51E2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281217"/>
            <a:ext cx="1141729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EEA8-F166-84BA-7CEF-7B078CDAC79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D7B01-36B1-FBDC-5AE3-60E40B7D07F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ED90E6-222C-F9C7-F161-FE62E41E6E0A}"/>
              </a:ext>
            </a:extLst>
          </p:cNvPr>
          <p:cNvSpPr/>
          <p:nvPr userDrawn="1"/>
        </p:nvSpPr>
        <p:spPr>
          <a:xfrm>
            <a:off x="379412" y="916001"/>
            <a:ext cx="918271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0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: automation, fill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8D8F33-8C18-E3B9-085A-E6CEA80EB9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6"/>
            <a:ext cx="12192000" cy="6845807"/>
          </a:xfrm>
          <a:prstGeom prst="rect">
            <a:avLst/>
          </a:prstGeom>
        </p:spPr>
      </p:pic>
      <p:sp>
        <p:nvSpPr>
          <p:cNvPr id="4" name="Text Placeholder 67">
            <a:extLst>
              <a:ext uri="{FF2B5EF4-FFF2-40B4-BE49-F238E27FC236}">
                <a16:creationId xmlns:a16="http://schemas.microsoft.com/office/drawing/2014/main" id="{088D95E3-55C7-4A7C-2DDF-ED17BC952F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360" y="2206014"/>
            <a:ext cx="4053466" cy="2701652"/>
          </a:xfrm>
        </p:spPr>
        <p:txBody>
          <a:bodyPr lIns="228600" tIns="228600" rIns="228600" bIns="228600">
            <a:normAutofit/>
          </a:bodyPr>
          <a:lstStyle>
            <a:lvl1pPr marL="0" indent="0">
              <a:lnSpc>
                <a:spcPct val="88000"/>
              </a:lnSpc>
              <a:spcAft>
                <a:spcPts val="0"/>
              </a:spcAft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5" name="Text Placeholder 67">
            <a:extLst>
              <a:ext uri="{FF2B5EF4-FFF2-40B4-BE49-F238E27FC236}">
                <a16:creationId xmlns:a16="http://schemas.microsoft.com/office/drawing/2014/main" id="{B93E07FD-A2C3-049B-1CDA-6375D32872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907666"/>
            <a:ext cx="4053466" cy="1355974"/>
          </a:xfrm>
        </p:spPr>
        <p:txBody>
          <a:bodyPr lIns="228600" tIns="228600" rIns="228600" bIns="22860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9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F53B57-535B-D7E4-4E60-86693EE0E963}"/>
              </a:ext>
            </a:extLst>
          </p:cNvPr>
          <p:cNvSpPr/>
          <p:nvPr userDrawn="1"/>
        </p:nvSpPr>
        <p:spPr>
          <a:xfrm>
            <a:off x="594360" y="2210174"/>
            <a:ext cx="4053466" cy="4053466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6C10B8A-3E4E-6BC1-DA24-C58FAAC129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1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: custom image, fill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A18002-4482-E2AC-238F-D31A4CA23A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083D7AC-A9C3-5EE4-71EF-055AA8231963}"/>
              </a:ext>
            </a:extLst>
          </p:cNvPr>
          <p:cNvSpPr/>
          <p:nvPr userDrawn="1"/>
        </p:nvSpPr>
        <p:spPr>
          <a:xfrm rot="16200000">
            <a:off x="4589228" y="-4589228"/>
            <a:ext cx="3013544" cy="12192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61000">
                <a:srgbClr val="201C21">
                  <a:alpha val="48959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7766D6-8AA6-89B5-E50D-E501CE1A7B3A}"/>
              </a:ext>
            </a:extLst>
          </p:cNvPr>
          <p:cNvSpPr/>
          <p:nvPr userDrawn="1"/>
        </p:nvSpPr>
        <p:spPr>
          <a:xfrm>
            <a:off x="594360" y="2206013"/>
            <a:ext cx="4053466" cy="4053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FEAFA5FD-BC40-F1A6-47FB-53C8C02E17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360" y="2206014"/>
            <a:ext cx="4053466" cy="2701652"/>
          </a:xfrm>
        </p:spPr>
        <p:txBody>
          <a:bodyPr lIns="228600" tIns="228600" rIns="228600" bIns="228600">
            <a:normAutofit/>
          </a:bodyPr>
          <a:lstStyle>
            <a:lvl1pPr marL="0" indent="0">
              <a:lnSpc>
                <a:spcPct val="88000"/>
              </a:lnSpc>
              <a:spcAft>
                <a:spcPts val="0"/>
              </a:spcAft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9" name="Text Placeholder 67">
            <a:extLst>
              <a:ext uri="{FF2B5EF4-FFF2-40B4-BE49-F238E27FC236}">
                <a16:creationId xmlns:a16="http://schemas.microsoft.com/office/drawing/2014/main" id="{976DD9C0-FB1F-81EC-4F66-CB33493D19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907666"/>
            <a:ext cx="4053466" cy="1355974"/>
          </a:xfrm>
        </p:spPr>
        <p:txBody>
          <a:bodyPr lIns="228600" tIns="228600" rIns="228600" bIns="22860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9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8246709-2BD9-BC03-B452-74497DF4E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5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: custom image, fill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A18002-4482-E2AC-238F-D31A4CA23A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6"/>
            <a:ext cx="12192000" cy="68458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47766D6-8AA6-89B5-E50D-E501CE1A7B3A}"/>
              </a:ext>
            </a:extLst>
          </p:cNvPr>
          <p:cNvSpPr/>
          <p:nvPr userDrawn="1"/>
        </p:nvSpPr>
        <p:spPr>
          <a:xfrm>
            <a:off x="594360" y="2206013"/>
            <a:ext cx="4053466" cy="4053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FEAFA5FD-BC40-F1A6-47FB-53C8C02E17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360" y="2206014"/>
            <a:ext cx="4053466" cy="2701652"/>
          </a:xfrm>
        </p:spPr>
        <p:txBody>
          <a:bodyPr lIns="228600" tIns="228600" rIns="228600" bIns="228600">
            <a:normAutofit/>
          </a:bodyPr>
          <a:lstStyle>
            <a:lvl1pPr marL="0" indent="0">
              <a:lnSpc>
                <a:spcPct val="88000"/>
              </a:lnSpc>
              <a:spcAft>
                <a:spcPts val="0"/>
              </a:spcAft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9" name="Text Placeholder 67">
            <a:extLst>
              <a:ext uri="{FF2B5EF4-FFF2-40B4-BE49-F238E27FC236}">
                <a16:creationId xmlns:a16="http://schemas.microsoft.com/office/drawing/2014/main" id="{976DD9C0-FB1F-81EC-4F66-CB33493D19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907666"/>
            <a:ext cx="4053466" cy="1355974"/>
          </a:xfrm>
        </p:spPr>
        <p:txBody>
          <a:bodyPr lIns="228600" tIns="228600" rIns="228600" bIns="22860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9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0F6144-EB47-10A6-6B8E-1671453303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31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: custom image, fill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A18002-4482-E2AC-238F-D31A4CA23A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6"/>
            <a:ext cx="12192000" cy="68458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47766D6-8AA6-89B5-E50D-E501CE1A7B3A}"/>
              </a:ext>
            </a:extLst>
          </p:cNvPr>
          <p:cNvSpPr/>
          <p:nvPr userDrawn="1"/>
        </p:nvSpPr>
        <p:spPr>
          <a:xfrm>
            <a:off x="594360" y="2206013"/>
            <a:ext cx="4053466" cy="40534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FEAFA5FD-BC40-F1A6-47FB-53C8C02E17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4360" y="2206014"/>
            <a:ext cx="4053466" cy="2701652"/>
          </a:xfrm>
        </p:spPr>
        <p:txBody>
          <a:bodyPr lIns="228600" tIns="228600" rIns="228600" bIns="228600">
            <a:normAutofit/>
          </a:bodyPr>
          <a:lstStyle>
            <a:lvl1pPr marL="0" indent="0">
              <a:lnSpc>
                <a:spcPct val="88000"/>
              </a:lnSpc>
              <a:spcAft>
                <a:spcPts val="0"/>
              </a:spcAft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9" name="Text Placeholder 67">
            <a:extLst>
              <a:ext uri="{FF2B5EF4-FFF2-40B4-BE49-F238E27FC236}">
                <a16:creationId xmlns:a16="http://schemas.microsoft.com/office/drawing/2014/main" id="{976DD9C0-FB1F-81EC-4F66-CB33493D19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907666"/>
            <a:ext cx="4053466" cy="1355974"/>
          </a:xfrm>
        </p:spPr>
        <p:txBody>
          <a:bodyPr lIns="228600" tIns="228600" rIns="228600" bIns="22860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9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14E6EBA-4A7F-FC8E-D4F4-DDC159B201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: installer glove, fill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A1333D2-384B-D5F0-C628-51250F31D3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6096"/>
            <a:ext cx="12192000" cy="68519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BE595D1-58CB-5D21-BF0C-7D84FF77DF5D}"/>
              </a:ext>
            </a:extLst>
          </p:cNvPr>
          <p:cNvSpPr/>
          <p:nvPr userDrawn="1"/>
        </p:nvSpPr>
        <p:spPr>
          <a:xfrm>
            <a:off x="7544174" y="2210174"/>
            <a:ext cx="4053466" cy="4053466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11" name="Text Placeholder 67">
            <a:extLst>
              <a:ext uri="{FF2B5EF4-FFF2-40B4-BE49-F238E27FC236}">
                <a16:creationId xmlns:a16="http://schemas.microsoft.com/office/drawing/2014/main" id="{26AED924-3CBB-2570-C13F-0177932D18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44174" y="2206014"/>
            <a:ext cx="4053466" cy="2701652"/>
          </a:xfrm>
        </p:spPr>
        <p:txBody>
          <a:bodyPr lIns="228600" tIns="228600" rIns="228600" bIns="228600">
            <a:normAutofit/>
          </a:bodyPr>
          <a:lstStyle>
            <a:lvl1pPr marL="0" indent="0">
              <a:lnSpc>
                <a:spcPct val="88000"/>
              </a:lnSpc>
              <a:spcAft>
                <a:spcPts val="0"/>
              </a:spcAft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12" name="Text Placeholder 67">
            <a:extLst>
              <a:ext uri="{FF2B5EF4-FFF2-40B4-BE49-F238E27FC236}">
                <a16:creationId xmlns:a16="http://schemas.microsoft.com/office/drawing/2014/main" id="{1F4E8F2A-EB52-11AB-C74A-F95B4FD4F1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44174" y="4907666"/>
            <a:ext cx="4053466" cy="1355974"/>
          </a:xfrm>
        </p:spPr>
        <p:txBody>
          <a:bodyPr lIns="228600" tIns="228600" rIns="228600" bIns="22860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9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AEED43-5939-AFF8-8B30-87FAC8644E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2"/>
            <a:ext cx="3749039" cy="66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25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: color bleed,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E90D54C-F426-FDA9-36E4-F4FE76D622F6}"/>
              </a:ext>
            </a:extLst>
          </p:cNvPr>
          <p:cNvSpPr/>
          <p:nvPr userDrawn="1"/>
        </p:nvSpPr>
        <p:spPr>
          <a:xfrm>
            <a:off x="0" y="0"/>
            <a:ext cx="742013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85067-5932-3455-0FD6-C3CEF545E0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0132" y="0"/>
            <a:ext cx="4771868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4693E25-CD0F-07CA-0D7C-62AA15B418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5397611"/>
            <a:ext cx="6043507" cy="10249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88000"/>
              </a:lnSpc>
              <a:buNone/>
              <a:defRPr sz="1800">
                <a:solidFill>
                  <a:schemeClr val="bg1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Other copy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4923BB4-52A4-2070-96A0-5B459C1B3A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3607061"/>
            <a:ext cx="6043507" cy="102497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88000"/>
              </a:lnSpc>
              <a:buNone/>
              <a:defRPr sz="2400">
                <a:solidFill>
                  <a:schemeClr val="bg1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FD9773-1C07-1D8A-2CAF-1BF956DAA7E5}"/>
              </a:ext>
            </a:extLst>
          </p:cNvPr>
          <p:cNvSpPr/>
          <p:nvPr userDrawn="1"/>
        </p:nvSpPr>
        <p:spPr>
          <a:xfrm>
            <a:off x="594360" y="3215572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486BC5-FAE1-FC67-E4D0-2E360E29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1" y="1804579"/>
            <a:ext cx="6283517" cy="1298713"/>
          </a:xfrm>
        </p:spPr>
        <p:txBody>
          <a:bodyPr anchor="b" anchorCtr="0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09064DE-F37B-4314-BAAD-576CB8E929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55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D79A0-C830-8C1A-5B51-35F0B77064A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281217"/>
            <a:ext cx="1142523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968DA3-66EF-C1FD-4C98-396D98C2C6FD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CA85514F-D23C-45D1-CEB2-1F80776AD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2602F4-6688-F010-9EFC-AD3ECBC975D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6EBB0-4F33-0D1D-C9CD-5DE6FB8BE5C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92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: color bleed,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E90D54C-F426-FDA9-36E4-F4FE76D622F6}"/>
              </a:ext>
            </a:extLst>
          </p:cNvPr>
          <p:cNvSpPr/>
          <p:nvPr userDrawn="1"/>
        </p:nvSpPr>
        <p:spPr>
          <a:xfrm>
            <a:off x="0" y="0"/>
            <a:ext cx="742013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285067-5932-3455-0FD6-C3CEF545E0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0132" y="0"/>
            <a:ext cx="4771868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4693E25-CD0F-07CA-0D7C-62AA15B418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5397611"/>
            <a:ext cx="6043507" cy="10249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88000"/>
              </a:lnSpc>
              <a:buNone/>
              <a:defRPr sz="1800">
                <a:solidFill>
                  <a:schemeClr val="bg1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Other copy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4923BB4-52A4-2070-96A0-5B459C1B3A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3607061"/>
            <a:ext cx="6043507" cy="102497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88000"/>
              </a:lnSpc>
              <a:buNone/>
              <a:defRPr sz="2400">
                <a:solidFill>
                  <a:schemeClr val="bg1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FD9773-1C07-1D8A-2CAF-1BF956DAA7E5}"/>
              </a:ext>
            </a:extLst>
          </p:cNvPr>
          <p:cNvSpPr/>
          <p:nvPr userDrawn="1"/>
        </p:nvSpPr>
        <p:spPr>
          <a:xfrm>
            <a:off x="594360" y="3215572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486BC5-FAE1-FC67-E4D0-2E360E297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1" y="1804579"/>
            <a:ext cx="6283517" cy="1298713"/>
          </a:xfrm>
        </p:spPr>
        <p:txBody>
          <a:bodyPr anchor="b" anchorCtr="0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74A721D-90BC-90BE-8B14-3D6AA28CF5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94360"/>
            <a:ext cx="3749039" cy="66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3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: white bkgnd,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5DC2C07-C9AA-E05C-0A00-1B6C011633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68366" y="0"/>
            <a:ext cx="7423633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160557-8EC1-A8F0-2D46-29D29254ECE4}"/>
              </a:ext>
            </a:extLst>
          </p:cNvPr>
          <p:cNvSpPr/>
          <p:nvPr userDrawn="1"/>
        </p:nvSpPr>
        <p:spPr>
          <a:xfrm>
            <a:off x="594360" y="3868954"/>
            <a:ext cx="918271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67">
            <a:extLst>
              <a:ext uri="{FF2B5EF4-FFF2-40B4-BE49-F238E27FC236}">
                <a16:creationId xmlns:a16="http://schemas.microsoft.com/office/drawing/2014/main" id="{931A016C-1BF9-533B-7A4A-31B4A81FD9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2118167"/>
            <a:ext cx="3425710" cy="1621534"/>
          </a:xfrm>
        </p:spPr>
        <p:txBody>
          <a:bodyPr anchor="b" anchorCtr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2" name="Text Placeholder 67">
            <a:extLst>
              <a:ext uri="{FF2B5EF4-FFF2-40B4-BE49-F238E27FC236}">
                <a16:creationId xmlns:a16="http://schemas.microsoft.com/office/drawing/2014/main" id="{168578C5-D8C6-591D-406F-5277A30660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5137079"/>
            <a:ext cx="3425710" cy="1058237"/>
          </a:xfrm>
        </p:spPr>
        <p:txBody>
          <a:bodyPr>
            <a:noAutofit/>
          </a:bodyPr>
          <a:lstStyle>
            <a:lvl1pPr marL="0" indent="0">
              <a:lnSpc>
                <a:spcPct val="88000"/>
              </a:lnSpc>
              <a:buFontTx/>
              <a:buNone/>
              <a:defRPr sz="1800" b="1" i="0">
                <a:solidFill>
                  <a:schemeClr val="tx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9AF13CC-27DD-E147-3322-52FF12B679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509817"/>
            <a:ext cx="3365246" cy="59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70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: safety gla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68D81F-D5CC-E801-7701-63F44225C2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6"/>
            <a:ext cx="12192000" cy="68458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C2DD9C-6849-1210-8E55-BAC8DA04E3D3}"/>
              </a:ext>
            </a:extLst>
          </p:cNvPr>
          <p:cNvSpPr/>
          <p:nvPr userDrawn="1"/>
        </p:nvSpPr>
        <p:spPr>
          <a:xfrm>
            <a:off x="594360" y="6010761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FB4ABBD-AB68-EAFD-3F5A-F79AE8358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4902492"/>
            <a:ext cx="7621589" cy="955185"/>
          </a:xfrm>
        </p:spPr>
        <p:txBody>
          <a:bodyPr anchor="b" anchorCtr="0"/>
          <a:lstStyle>
            <a:lvl1pPr>
              <a:defRPr b="1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r>
              <a:rPr lang="en-US"/>
              <a:t>Insert headline here</a:t>
            </a:r>
          </a:p>
        </p:txBody>
      </p:sp>
    </p:spTree>
    <p:extLst>
      <p:ext uri="{BB962C8B-B14F-4D97-AF65-F5344CB8AC3E}">
        <p14:creationId xmlns:p14="http://schemas.microsoft.com/office/powerpoint/2010/main" val="5552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: solar panel fi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359F02-EB9F-B9FA-97E5-18FD71F040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96"/>
            <a:ext cx="12192000" cy="684580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5073F4-74F2-04EB-800F-7910FD6DA5F1}"/>
              </a:ext>
            </a:extLst>
          </p:cNvPr>
          <p:cNvSpPr/>
          <p:nvPr userDrawn="1"/>
        </p:nvSpPr>
        <p:spPr>
          <a:xfrm>
            <a:off x="594360" y="2336825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0332E48-FBAC-5D0A-E860-1CB3B13A4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228556"/>
            <a:ext cx="7621589" cy="955185"/>
          </a:xfrm>
        </p:spPr>
        <p:txBody>
          <a:bodyPr anchor="b" anchorCtr="0"/>
          <a:lstStyle>
            <a:lvl1pPr>
              <a:defRPr b="1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r>
              <a:rPr lang="en-US"/>
              <a:t>Insert headline here</a:t>
            </a:r>
          </a:p>
        </p:txBody>
      </p:sp>
    </p:spTree>
    <p:extLst>
      <p:ext uri="{BB962C8B-B14F-4D97-AF65-F5344CB8AC3E}">
        <p14:creationId xmlns:p14="http://schemas.microsoft.com/office/powerpoint/2010/main" val="150577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maroon bkg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424BCB-4DAA-7DBB-CF30-E87D5DA3BF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7F3FB3-278F-E599-F498-3DAE1F43E1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228556"/>
            <a:ext cx="7621589" cy="955185"/>
          </a:xfrm>
        </p:spPr>
        <p:txBody>
          <a:bodyPr anchor="b" anchorCtr="0"/>
          <a:lstStyle>
            <a:lvl1pPr>
              <a:defRPr b="1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r>
              <a:rPr lang="en-US"/>
              <a:t>Insert headline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3F5031-149B-AB64-4939-51A152C1F551}"/>
              </a:ext>
            </a:extLst>
          </p:cNvPr>
          <p:cNvSpPr/>
          <p:nvPr userDrawn="1"/>
        </p:nvSpPr>
        <p:spPr>
          <a:xfrm>
            <a:off x="594360" y="2336825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9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Dk Gray bkg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424BCB-4DAA-7DBB-CF30-E87D5DA3BF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F02A3A-6A0E-FBAA-576B-1731F9FF2D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228556"/>
            <a:ext cx="7621589" cy="955185"/>
          </a:xfrm>
        </p:spPr>
        <p:txBody>
          <a:bodyPr anchor="b" anchorCtr="0"/>
          <a:lstStyle>
            <a:lvl1pPr>
              <a:defRPr b="1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r>
              <a:rPr lang="en-US"/>
              <a:t>Insert headline here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C9423E-2061-8570-F2FF-8B8CB8C33984}"/>
              </a:ext>
            </a:extLst>
          </p:cNvPr>
          <p:cNvSpPr/>
          <p:nvPr userDrawn="1"/>
        </p:nvSpPr>
        <p:spPr>
          <a:xfrm>
            <a:off x="594360" y="2336825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8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: red bkg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C4F10A-685F-6FE5-B007-82F4FD9E40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4" name="Text Placeholder 67">
            <a:extLst>
              <a:ext uri="{FF2B5EF4-FFF2-40B4-BE49-F238E27FC236}">
                <a16:creationId xmlns:a16="http://schemas.microsoft.com/office/drawing/2014/main" id="{F6398743-7E0E-B52F-6516-0987BA6C51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1039174"/>
            <a:ext cx="4779651" cy="3202626"/>
          </a:xfrm>
        </p:spPr>
        <p:txBody>
          <a:bodyPr lIns="274320" tIns="274320" rIns="274320">
            <a:normAutofit/>
          </a:bodyPr>
          <a:lstStyle>
            <a:lvl1pPr marL="0" indent="0">
              <a:buFontTx/>
              <a:buNone/>
              <a:defRPr sz="38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5DEDD785-304C-87DC-3446-C5680DFCC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241800"/>
            <a:ext cx="4779651" cy="1577025"/>
          </a:xfrm>
        </p:spPr>
        <p:txBody>
          <a:bodyPr lIns="274320" tIns="182880" rIns="274320" bIns="27432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2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34DC3E-4A95-D685-20B7-BE79854C2564}"/>
              </a:ext>
            </a:extLst>
          </p:cNvPr>
          <p:cNvSpPr/>
          <p:nvPr userDrawn="1"/>
        </p:nvSpPr>
        <p:spPr>
          <a:xfrm>
            <a:off x="594360" y="1039174"/>
            <a:ext cx="4805820" cy="480582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32528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: more access 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C4F10A-685F-6FE5-B007-82F4FD9E40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" name="Text Placeholder 67">
            <a:extLst>
              <a:ext uri="{FF2B5EF4-FFF2-40B4-BE49-F238E27FC236}">
                <a16:creationId xmlns:a16="http://schemas.microsoft.com/office/drawing/2014/main" id="{44FCEEE8-C37E-EA4B-D16A-3E10573C53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1039174"/>
            <a:ext cx="4779651" cy="3202626"/>
          </a:xfrm>
        </p:spPr>
        <p:txBody>
          <a:bodyPr lIns="274320" tIns="274320" rIns="274320">
            <a:normAutofit/>
          </a:bodyPr>
          <a:lstStyle>
            <a:lvl1pPr marL="0" indent="0">
              <a:buFontTx/>
              <a:buNone/>
              <a:defRPr sz="38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6" name="Text Placeholder 67">
            <a:extLst>
              <a:ext uri="{FF2B5EF4-FFF2-40B4-BE49-F238E27FC236}">
                <a16:creationId xmlns:a16="http://schemas.microsoft.com/office/drawing/2014/main" id="{24AE33BD-154F-A85A-721C-B6D0D92856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241800"/>
            <a:ext cx="4779651" cy="1577025"/>
          </a:xfrm>
        </p:spPr>
        <p:txBody>
          <a:bodyPr lIns="274320" tIns="182880" rIns="274320" bIns="274320"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2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Insert subhead information here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53033F-757A-544F-00ED-EB9EC0C3842B}"/>
              </a:ext>
            </a:extLst>
          </p:cNvPr>
          <p:cNvSpPr/>
          <p:nvPr userDrawn="1"/>
        </p:nvSpPr>
        <p:spPr>
          <a:xfrm>
            <a:off x="594360" y="1039174"/>
            <a:ext cx="4805820" cy="480582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217988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: red bkg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424BCB-4DAA-7DBB-CF30-E87D5DA3BF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" name="Text Placeholder 67">
            <a:extLst>
              <a:ext uri="{FF2B5EF4-FFF2-40B4-BE49-F238E27FC236}">
                <a16:creationId xmlns:a16="http://schemas.microsoft.com/office/drawing/2014/main" id="{636F9CFE-AFD7-FD3F-97B7-D9EAAD0744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2305" y="2300508"/>
            <a:ext cx="9451397" cy="59890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3" name="Text Placeholder 67">
            <a:extLst>
              <a:ext uri="{FF2B5EF4-FFF2-40B4-BE49-F238E27FC236}">
                <a16:creationId xmlns:a16="http://schemas.microsoft.com/office/drawing/2014/main" id="{E068E589-59DD-F6FF-EDC6-AB4920C3D3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2305" y="2899413"/>
            <a:ext cx="7935113" cy="1503465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Point 1</a:t>
            </a:r>
          </a:p>
          <a:p>
            <a:pPr lvl="0"/>
            <a:r>
              <a:rPr lang="en-US"/>
              <a:t>Point 2</a:t>
            </a:r>
          </a:p>
          <a:p>
            <a:pPr lvl="0"/>
            <a:r>
              <a:rPr lang="en-US"/>
              <a:t>Point 3</a:t>
            </a:r>
          </a:p>
          <a:p>
            <a:pPr lvl="0"/>
            <a:r>
              <a:rPr lang="en-US"/>
              <a:t>Point 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4E29BB-3B58-4FC0-8A43-292C1295087A}"/>
              </a:ext>
            </a:extLst>
          </p:cNvPr>
          <p:cNvSpPr/>
          <p:nvPr userDrawn="1"/>
        </p:nvSpPr>
        <p:spPr>
          <a:xfrm rot="5400000">
            <a:off x="-372286" y="3280030"/>
            <a:ext cx="2086757" cy="1463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68892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: more access 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424BCB-4DAA-7DBB-CF30-E87D5DA3BF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5" name="Text Placeholder 67">
            <a:extLst>
              <a:ext uri="{FF2B5EF4-FFF2-40B4-BE49-F238E27FC236}">
                <a16:creationId xmlns:a16="http://schemas.microsoft.com/office/drawing/2014/main" id="{55BFD048-5AA2-17FF-7B76-0DC246389B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2305" y="2300508"/>
            <a:ext cx="9451397" cy="59890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8" name="Text Placeholder 67">
            <a:extLst>
              <a:ext uri="{FF2B5EF4-FFF2-40B4-BE49-F238E27FC236}">
                <a16:creationId xmlns:a16="http://schemas.microsoft.com/office/drawing/2014/main" id="{7D551E4A-C4C7-9769-33C0-793271D8AF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2305" y="2899413"/>
            <a:ext cx="7935113" cy="1503465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3M Circular TT Book" panose="020B0604020101020102" pitchFamily="34" charset="77"/>
                <a:cs typeface="3M Circular TT Book" panose="020B0604020101020102" pitchFamily="34" charset="77"/>
              </a:defRPr>
            </a:lvl1pPr>
          </a:lstStyle>
          <a:p>
            <a:pPr lvl="0"/>
            <a:r>
              <a:rPr lang="en-US"/>
              <a:t>Point 1</a:t>
            </a:r>
          </a:p>
          <a:p>
            <a:pPr lvl="0"/>
            <a:r>
              <a:rPr lang="en-US"/>
              <a:t>Point 2</a:t>
            </a:r>
          </a:p>
          <a:p>
            <a:pPr lvl="0"/>
            <a:r>
              <a:rPr lang="en-US"/>
              <a:t>Point 3</a:t>
            </a:r>
          </a:p>
          <a:p>
            <a:pPr lvl="0"/>
            <a:r>
              <a:rPr lang="en-US"/>
              <a:t>Point 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79180F-7326-6EF2-CEB5-F2EE7E030F3F}"/>
              </a:ext>
            </a:extLst>
          </p:cNvPr>
          <p:cNvSpPr/>
          <p:nvPr userDrawn="1"/>
        </p:nvSpPr>
        <p:spPr>
          <a:xfrm rot="5400000">
            <a:off x="-372286" y="3280030"/>
            <a:ext cx="2086757" cy="1463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24683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2523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6C8E618-245E-7967-6502-C3391D9E976F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B640CE77-6E39-7488-05AC-AF5DA5EAB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602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1C98B4-4A5F-2EE5-3836-675CE0538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E84030-DD2D-D3EC-C4A1-5EE66B5A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60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navigation: diamond gr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and black diamond pattern&#10;&#10;Description automatically generated">
            <a:extLst>
              <a:ext uri="{FF2B5EF4-FFF2-40B4-BE49-F238E27FC236}">
                <a16:creationId xmlns:a16="http://schemas.microsoft.com/office/drawing/2014/main" id="{52999E01-7F35-1B9C-506F-A78C55197F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635129" cy="6858000"/>
          </a:xfrm>
          <a:prstGeom prst="rect">
            <a:avLst/>
          </a:prstGeom>
        </p:spPr>
      </p:pic>
      <p:sp>
        <p:nvSpPr>
          <p:cNvPr id="2" name="Text Placeholder 67">
            <a:extLst>
              <a:ext uri="{FF2B5EF4-FFF2-40B4-BE49-F238E27FC236}">
                <a16:creationId xmlns:a16="http://schemas.microsoft.com/office/drawing/2014/main" id="{2C497513-FCB7-0178-FCDB-ABECD10E62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2238757"/>
            <a:ext cx="3425710" cy="2087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FE0BDD2-68A3-7881-C1B4-A9948F28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1" y="380999"/>
            <a:ext cx="3653548" cy="4572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navigation</a:t>
            </a:r>
            <a:endParaRPr lang="en-GB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7305D0B1-32E9-884F-A13C-3AD0DD8219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0873" y="1047750"/>
            <a:ext cx="5429938" cy="4469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9605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navigation: diamond gr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03FEF2-BF98-C10C-7FAF-457D9C0D03D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3366" y="0"/>
            <a:ext cx="4635129" cy="6857999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ext Placeholder 67">
            <a:extLst>
              <a:ext uri="{FF2B5EF4-FFF2-40B4-BE49-F238E27FC236}">
                <a16:creationId xmlns:a16="http://schemas.microsoft.com/office/drawing/2014/main" id="{2C497513-FCB7-0178-FCDB-ABECD10E62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2238757"/>
            <a:ext cx="3425710" cy="2087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FE0BDD2-68A3-7881-C1B4-A9948F284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1" y="380999"/>
            <a:ext cx="3653548" cy="4572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navigation</a:t>
            </a:r>
            <a:endParaRPr lang="en-GB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7305D0B1-32E9-884F-A13C-3AD0DD8219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0873" y="1047750"/>
            <a:ext cx="5429938" cy="4469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3249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navigation: solid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FF1B30-F456-F788-4A50-F6D3D3BD5BC6}"/>
              </a:ext>
            </a:extLst>
          </p:cNvPr>
          <p:cNvSpPr/>
          <p:nvPr userDrawn="1"/>
        </p:nvSpPr>
        <p:spPr>
          <a:xfrm>
            <a:off x="0" y="0"/>
            <a:ext cx="463512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67">
            <a:extLst>
              <a:ext uri="{FF2B5EF4-FFF2-40B4-BE49-F238E27FC236}">
                <a16:creationId xmlns:a16="http://schemas.microsoft.com/office/drawing/2014/main" id="{56632F9D-A460-0902-6D49-FBAA5970E9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2238757"/>
            <a:ext cx="3425710" cy="2087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33FF66-0879-C22E-F884-51C42F4AAD63}"/>
              </a:ext>
            </a:extLst>
          </p:cNvPr>
          <p:cNvSpPr/>
          <p:nvPr userDrawn="1"/>
        </p:nvSpPr>
        <p:spPr>
          <a:xfrm>
            <a:off x="594360" y="1038324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8FB63B7-ADD8-FDB0-EA4D-D0167677C8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1" y="380999"/>
            <a:ext cx="3653548" cy="4572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navigation</a:t>
            </a:r>
            <a:endParaRPr lang="en-GB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6F8B4FA-1874-A886-0AD5-9F8BDE0F63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0873" y="1047750"/>
            <a:ext cx="5429938" cy="4469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61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navigation: solid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FF1B30-F456-F788-4A50-F6D3D3BD5BC6}"/>
              </a:ext>
            </a:extLst>
          </p:cNvPr>
          <p:cNvSpPr/>
          <p:nvPr userDrawn="1"/>
        </p:nvSpPr>
        <p:spPr>
          <a:xfrm>
            <a:off x="0" y="0"/>
            <a:ext cx="46351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67">
            <a:extLst>
              <a:ext uri="{FF2B5EF4-FFF2-40B4-BE49-F238E27FC236}">
                <a16:creationId xmlns:a16="http://schemas.microsoft.com/office/drawing/2014/main" id="{56632F9D-A460-0902-6D49-FBAA5970E9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360" y="2238757"/>
            <a:ext cx="3425710" cy="2087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3M Circular TT Bold" panose="020B0604020101020102" pitchFamily="34" charset="77"/>
                <a:cs typeface="3M Circular TT Bold" panose="020B0604020101020102" pitchFamily="34" charset="77"/>
              </a:defRPr>
            </a:lvl1pPr>
          </a:lstStyle>
          <a:p>
            <a:pPr lvl="0"/>
            <a:r>
              <a:rPr lang="en-US"/>
              <a:t>Insert headline copy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33FF66-0879-C22E-F884-51C42F4AAD63}"/>
              </a:ext>
            </a:extLst>
          </p:cNvPr>
          <p:cNvSpPr/>
          <p:nvPr userDrawn="1"/>
        </p:nvSpPr>
        <p:spPr>
          <a:xfrm>
            <a:off x="594360" y="1038324"/>
            <a:ext cx="918271" cy="109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8FB63B7-ADD8-FDB0-EA4D-D0167677C8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1" y="380999"/>
            <a:ext cx="3653548" cy="4572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navigation</a:t>
            </a:r>
            <a:endParaRPr lang="en-GB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6F8B4FA-1874-A886-0AD5-9F8BDE0F63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0873" y="1047750"/>
            <a:ext cx="5429938" cy="4469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3544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7352" y="841248"/>
            <a:ext cx="1141729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F17590C-2085-2ABB-0DDE-8A026A9EF081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D960009-6850-23D0-387D-67227A8C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602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5FE4E9-45F9-3290-855A-F81F9D51E2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281217"/>
            <a:ext cx="1141729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EEA8-F166-84BA-7CEF-7B078CDAC79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D7B01-36B1-FBDC-5AE3-60E40B7D07F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8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2523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5B22259-43B4-2B92-89E3-4E49A194FC2A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2831FADB-0B84-5EBE-4266-AD9CA753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60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60540F-5483-DD13-A527-302C4CA26E2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3" y="1281217"/>
            <a:ext cx="571658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D2E121-4FDE-9FC1-5C9A-E3FA2C1102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095998" y="1281217"/>
            <a:ext cx="5708650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4B6E6E-2D58-DDB0-2ECF-5092406B72A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A53E9-83E3-5DF9-F4B0-37BEE9E8E78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3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2523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5B22259-43B4-2B92-89E3-4E49A194FC2A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2831FADB-0B84-5EBE-4266-AD9CA753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460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D2E121-4FDE-9FC1-5C9A-E3FA2C1102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61102" y="1281217"/>
            <a:ext cx="7543546" cy="49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5A2899AC-770C-55E0-5E53-056C892B26A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3" y="1281217"/>
            <a:ext cx="3881690" cy="4967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708F4-B3BA-4709-7E5C-A4A7C624100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8EAB5-D1F6-E374-1DEE-235A14ED159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17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2 Content,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DCAD51B-DA13-65F1-2784-341E0128053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287711"/>
            <a:ext cx="5652343" cy="4967182"/>
          </a:xfrm>
        </p:spPr>
        <p:txBody>
          <a:bodyPr lIns="182880" tIns="182880" rIns="182880" bIns="18288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6AEE2FE3-FD83-1D83-1D50-E4D373C38F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49888" y="1287711"/>
            <a:ext cx="5652343" cy="4967182"/>
          </a:xfrm>
        </p:spPr>
        <p:txBody>
          <a:bodyPr lIns="182880" tIns="182880" rIns="182880" bIns="18288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ADF922-CE0F-190D-0395-4D686C406482}"/>
              </a:ext>
            </a:extLst>
          </p:cNvPr>
          <p:cNvSpPr/>
          <p:nvPr userDrawn="1"/>
        </p:nvSpPr>
        <p:spPr>
          <a:xfrm>
            <a:off x="379412" y="1288309"/>
            <a:ext cx="5652344" cy="4967183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045BAA-F527-7C80-0166-7EF2E3A6EB03}"/>
              </a:ext>
            </a:extLst>
          </p:cNvPr>
          <p:cNvSpPr/>
          <p:nvPr userDrawn="1"/>
        </p:nvSpPr>
        <p:spPr>
          <a:xfrm>
            <a:off x="6156719" y="1288309"/>
            <a:ext cx="5652343" cy="4967182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33176" cy="36576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5B22259-43B4-2B92-89E3-4E49A194FC2A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52C819A1-E55E-3E08-F189-6E6024F2C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596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AA18A2-AB1D-845B-9E1D-B078AA447E4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7A300-C677-2D8C-9054-06BF056604D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1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12" y="384048"/>
            <a:ext cx="11425236" cy="5861304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FBCA657-7BAA-9458-53C4-C43626B7D49E}"/>
              </a:ext>
            </a:extLst>
          </p:cNvPr>
          <p:cNvCxnSpPr>
            <a:cxnSpLocks/>
          </p:cNvCxnSpPr>
          <p:nvPr userDrawn="1"/>
        </p:nvCxnSpPr>
        <p:spPr>
          <a:xfrm>
            <a:off x="0" y="71748"/>
            <a:ext cx="12192000" cy="0"/>
          </a:xfrm>
          <a:prstGeom prst="line">
            <a:avLst/>
          </a:prstGeom>
          <a:ln w="152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04313F-C4AB-19B0-3850-15CBF1C9D2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412" y="6356350"/>
            <a:ext cx="2502800" cy="365125"/>
          </a:xfrm>
          <a:prstGeom prst="rect">
            <a:avLst/>
          </a:prstGeom>
        </p:spPr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643617-BCAB-D7AE-5347-6CD297D788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67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oleObject" Target="../embeddings/oleObject1.bin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7CE97265-D0F8-6428-D3A8-FCA91E1718D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5"/>
            </p:custDataLst>
            <p:extLst>
              <p:ext uri="{D42A27DB-BD31-4B8C-83A1-F6EECF244321}">
                <p14:modId xmlns:p14="http://schemas.microsoft.com/office/powerpoint/2010/main" val="38303542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6" imgW="473" imgH="473" progId="TCLayout.ActiveDocument.1">
                  <p:embed/>
                </p:oleObj>
              </mc:Choice>
              <mc:Fallback>
                <p:oleObj name="think-cell Slide" r:id="rId46" imgW="473" imgH="473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CE97265-D0F8-6428-D3A8-FCA91E171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82296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11" y="1295400"/>
            <a:ext cx="11425237" cy="4953000"/>
          </a:xfrm>
          <a:prstGeom prst="rect">
            <a:avLst/>
          </a:prstGeom>
        </p:spPr>
        <p:txBody>
          <a:bodyPr vert="horz" wrap="square" lIns="0" tIns="0" rIns="18000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5C42799-17FD-B4DA-2B26-8116888E32F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910048" y="6477000"/>
            <a:ext cx="363963" cy="194400"/>
          </a:xfrm>
          <a:custGeom>
            <a:avLst/>
            <a:gdLst>
              <a:gd name="T0" fmla="*/ 134 w 170"/>
              <a:gd name="T1" fmla="*/ 3 h 90"/>
              <a:gd name="T2" fmla="*/ 122 w 170"/>
              <a:gd name="T3" fmla="*/ 52 h 90"/>
              <a:gd name="T4" fmla="*/ 109 w 170"/>
              <a:gd name="T5" fmla="*/ 3 h 90"/>
              <a:gd name="T6" fmla="*/ 74 w 170"/>
              <a:gd name="T7" fmla="*/ 3 h 90"/>
              <a:gd name="T8" fmla="*/ 74 w 170"/>
              <a:gd name="T9" fmla="*/ 21 h 90"/>
              <a:gd name="T10" fmla="*/ 40 w 170"/>
              <a:gd name="T11" fmla="*/ 1 h 90"/>
              <a:gd name="T12" fmla="*/ 4 w 170"/>
              <a:gd name="T13" fmla="*/ 31 h 90"/>
              <a:gd name="T14" fmla="*/ 28 w 170"/>
              <a:gd name="T15" fmla="*/ 31 h 90"/>
              <a:gd name="T16" fmla="*/ 39 w 170"/>
              <a:gd name="T17" fmla="*/ 20 h 90"/>
              <a:gd name="T18" fmla="*/ 50 w 170"/>
              <a:gd name="T19" fmla="*/ 28 h 90"/>
              <a:gd name="T20" fmla="*/ 39 w 170"/>
              <a:gd name="T21" fmla="*/ 35 h 90"/>
              <a:gd name="T22" fmla="*/ 31 w 170"/>
              <a:gd name="T23" fmla="*/ 35 h 90"/>
              <a:gd name="T24" fmla="*/ 31 w 170"/>
              <a:gd name="T25" fmla="*/ 51 h 90"/>
              <a:gd name="T26" fmla="*/ 38 w 170"/>
              <a:gd name="T27" fmla="*/ 51 h 90"/>
              <a:gd name="T28" fmla="*/ 48 w 170"/>
              <a:gd name="T29" fmla="*/ 60 h 90"/>
              <a:gd name="T30" fmla="*/ 38 w 170"/>
              <a:gd name="T31" fmla="*/ 70 h 90"/>
              <a:gd name="T32" fmla="*/ 25 w 170"/>
              <a:gd name="T33" fmla="*/ 54 h 90"/>
              <a:gd name="T34" fmla="*/ 1 w 170"/>
              <a:gd name="T35" fmla="*/ 54 h 90"/>
              <a:gd name="T36" fmla="*/ 38 w 170"/>
              <a:gd name="T37" fmla="*/ 90 h 90"/>
              <a:gd name="T38" fmla="*/ 74 w 170"/>
              <a:gd name="T39" fmla="*/ 71 h 90"/>
              <a:gd name="T40" fmla="*/ 74 w 170"/>
              <a:gd name="T41" fmla="*/ 88 h 90"/>
              <a:gd name="T42" fmla="*/ 98 w 170"/>
              <a:gd name="T43" fmla="*/ 88 h 90"/>
              <a:gd name="T44" fmla="*/ 98 w 170"/>
              <a:gd name="T45" fmla="*/ 34 h 90"/>
              <a:gd name="T46" fmla="*/ 111 w 170"/>
              <a:gd name="T47" fmla="*/ 88 h 90"/>
              <a:gd name="T48" fmla="*/ 132 w 170"/>
              <a:gd name="T49" fmla="*/ 88 h 90"/>
              <a:gd name="T50" fmla="*/ 146 w 170"/>
              <a:gd name="T51" fmla="*/ 34 h 90"/>
              <a:gd name="T52" fmla="*/ 146 w 170"/>
              <a:gd name="T53" fmla="*/ 88 h 90"/>
              <a:gd name="T54" fmla="*/ 170 w 170"/>
              <a:gd name="T55" fmla="*/ 88 h 90"/>
              <a:gd name="T56" fmla="*/ 170 w 170"/>
              <a:gd name="T57" fmla="*/ 3 h 90"/>
              <a:gd name="T58" fmla="*/ 134 w 170"/>
              <a:gd name="T59" fmla="*/ 3 h 90"/>
              <a:gd name="T60" fmla="*/ 74 w 170"/>
              <a:gd name="T61" fmla="*/ 52 h 90"/>
              <a:gd name="T62" fmla="*/ 64 w 170"/>
              <a:gd name="T63" fmla="*/ 42 h 90"/>
              <a:gd name="T64" fmla="*/ 74 w 170"/>
              <a:gd name="T65" fmla="*/ 31 h 90"/>
              <a:gd name="T66" fmla="*/ 74 w 170"/>
              <a:gd name="T67" fmla="*/ 5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0" h="90">
                <a:moveTo>
                  <a:pt x="134" y="3"/>
                </a:moveTo>
                <a:cubicBezTo>
                  <a:pt x="122" y="52"/>
                  <a:pt x="122" y="52"/>
                  <a:pt x="122" y="52"/>
                </a:cubicBezTo>
                <a:cubicBezTo>
                  <a:pt x="109" y="3"/>
                  <a:pt x="109" y="3"/>
                  <a:pt x="109" y="3"/>
                </a:cubicBezTo>
                <a:cubicBezTo>
                  <a:pt x="74" y="3"/>
                  <a:pt x="74" y="3"/>
                  <a:pt x="74" y="3"/>
                </a:cubicBezTo>
                <a:cubicBezTo>
                  <a:pt x="74" y="21"/>
                  <a:pt x="74" y="21"/>
                  <a:pt x="74" y="21"/>
                </a:cubicBezTo>
                <a:cubicBezTo>
                  <a:pt x="69" y="5"/>
                  <a:pt x="54" y="1"/>
                  <a:pt x="40" y="1"/>
                </a:cubicBezTo>
                <a:cubicBezTo>
                  <a:pt x="23" y="0"/>
                  <a:pt x="5" y="8"/>
                  <a:pt x="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4"/>
                  <a:pt x="33" y="20"/>
                  <a:pt x="39" y="20"/>
                </a:cubicBezTo>
                <a:cubicBezTo>
                  <a:pt x="46" y="20"/>
                  <a:pt x="50" y="23"/>
                  <a:pt x="50" y="28"/>
                </a:cubicBezTo>
                <a:cubicBezTo>
                  <a:pt x="49" y="32"/>
                  <a:pt x="47" y="35"/>
                  <a:pt x="39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51"/>
                  <a:pt x="31" y="51"/>
                  <a:pt x="3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42" y="51"/>
                  <a:pt x="48" y="54"/>
                  <a:pt x="48" y="60"/>
                </a:cubicBezTo>
                <a:cubicBezTo>
                  <a:pt x="49" y="67"/>
                  <a:pt x="44" y="70"/>
                  <a:pt x="38" y="70"/>
                </a:cubicBezTo>
                <a:cubicBezTo>
                  <a:pt x="27" y="69"/>
                  <a:pt x="25" y="61"/>
                  <a:pt x="25" y="54"/>
                </a:cubicBezTo>
                <a:cubicBezTo>
                  <a:pt x="1" y="54"/>
                  <a:pt x="1" y="54"/>
                  <a:pt x="1" y="54"/>
                </a:cubicBezTo>
                <a:cubicBezTo>
                  <a:pt x="1" y="59"/>
                  <a:pt x="0" y="90"/>
                  <a:pt x="38" y="90"/>
                </a:cubicBezTo>
                <a:cubicBezTo>
                  <a:pt x="57" y="90"/>
                  <a:pt x="70" y="82"/>
                  <a:pt x="74" y="71"/>
                </a:cubicBezTo>
                <a:cubicBezTo>
                  <a:pt x="74" y="88"/>
                  <a:pt x="74" y="88"/>
                  <a:pt x="74" y="88"/>
                </a:cubicBezTo>
                <a:cubicBezTo>
                  <a:pt x="98" y="88"/>
                  <a:pt x="98" y="88"/>
                  <a:pt x="98" y="88"/>
                </a:cubicBezTo>
                <a:cubicBezTo>
                  <a:pt x="98" y="34"/>
                  <a:pt x="98" y="34"/>
                  <a:pt x="98" y="34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132" y="88"/>
                  <a:pt x="132" y="88"/>
                  <a:pt x="132" y="88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46" y="88"/>
                  <a:pt x="146" y="88"/>
                  <a:pt x="146" y="88"/>
                </a:cubicBezTo>
                <a:cubicBezTo>
                  <a:pt x="170" y="88"/>
                  <a:pt x="170" y="88"/>
                  <a:pt x="170" y="88"/>
                </a:cubicBezTo>
                <a:cubicBezTo>
                  <a:pt x="170" y="3"/>
                  <a:pt x="170" y="3"/>
                  <a:pt x="170" y="3"/>
                </a:cubicBezTo>
                <a:lnTo>
                  <a:pt x="134" y="3"/>
                </a:lnTo>
                <a:close/>
                <a:moveTo>
                  <a:pt x="74" y="52"/>
                </a:moveTo>
                <a:cubicBezTo>
                  <a:pt x="71" y="46"/>
                  <a:pt x="66" y="43"/>
                  <a:pt x="64" y="42"/>
                </a:cubicBezTo>
                <a:cubicBezTo>
                  <a:pt x="69" y="40"/>
                  <a:pt x="72" y="37"/>
                  <a:pt x="74" y="31"/>
                </a:cubicBezTo>
                <a:lnTo>
                  <a:pt x="74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021EE-6AA3-3C43-BBF1-486386EE0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17608" y="6356350"/>
            <a:ext cx="2987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fld id="{70D5124F-2089-5247-B7B9-A8C28FACD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454626A-F4ED-C86B-A44F-C6DD62BB15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411" y="6356350"/>
            <a:ext cx="250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8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697" r:id="rId2"/>
    <p:sldLayoutId id="2147483698" r:id="rId3"/>
    <p:sldLayoutId id="2147483699" r:id="rId4"/>
    <p:sldLayoutId id="2147483700" r:id="rId5"/>
    <p:sldLayoutId id="2147483709" r:id="rId6"/>
    <p:sldLayoutId id="2147483710" r:id="rId7"/>
    <p:sldLayoutId id="2147483712" r:id="rId8"/>
    <p:sldLayoutId id="2147483727" r:id="rId9"/>
    <p:sldLayoutId id="2147483728" r:id="rId10"/>
    <p:sldLayoutId id="2147483729" r:id="rId11"/>
    <p:sldLayoutId id="2147483704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51" r:id="rId20"/>
    <p:sldLayoutId id="2147483756" r:id="rId21"/>
    <p:sldLayoutId id="2147483755" r:id="rId22"/>
    <p:sldLayoutId id="2147483754" r:id="rId23"/>
    <p:sldLayoutId id="2147483765" r:id="rId24"/>
    <p:sldLayoutId id="2147483759" r:id="rId25"/>
    <p:sldLayoutId id="2147483764" r:id="rId26"/>
    <p:sldLayoutId id="2147483766" r:id="rId27"/>
    <p:sldLayoutId id="2147483666" r:id="rId28"/>
    <p:sldLayoutId id="2147483680" r:id="rId29"/>
    <p:sldLayoutId id="2147483752" r:id="rId30"/>
    <p:sldLayoutId id="2147483685" r:id="rId31"/>
    <p:sldLayoutId id="2147483760" r:id="rId32"/>
    <p:sldLayoutId id="2147483761" r:id="rId33"/>
    <p:sldLayoutId id="2147483691" r:id="rId34"/>
    <p:sldLayoutId id="2147483692" r:id="rId35"/>
    <p:sldLayoutId id="2147483723" r:id="rId36"/>
    <p:sldLayoutId id="2147483724" r:id="rId37"/>
    <p:sldLayoutId id="2147483725" r:id="rId38"/>
    <p:sldLayoutId id="2147483726" r:id="rId39"/>
    <p:sldLayoutId id="2147483763" r:id="rId40"/>
    <p:sldLayoutId id="2147483693" r:id="rId41"/>
    <p:sldLayoutId id="2147483696" r:id="rId42"/>
    <p:sldLayoutId id="2147483767" r:id="rId4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3M Circular TT Black" panose="020B0604020101020102" pitchFamily="34" charset="77"/>
          <a:ea typeface="+mj-ea"/>
          <a:cs typeface="3M Circular TT Black" panose="020B0604020101020102" pitchFamily="34" charset="77"/>
        </a:defRPr>
      </a:lvl1pPr>
    </p:titleStyle>
    <p:bodyStyle>
      <a:lvl1pPr marL="0" indent="0" algn="l" defTabSz="914400" rtl="0" eaLnBrk="1" latinLnBrk="0" hangingPunct="1">
        <a:lnSpc>
          <a:spcPct val="88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lang="en-US" sz="2000" b="1" i="0" kern="1200" dirty="0" smtClean="0">
          <a:solidFill>
            <a:schemeClr val="tx1"/>
          </a:solidFill>
          <a:latin typeface="3M Circular TT Book" panose="020B0604020101020102" pitchFamily="34" charset="77"/>
          <a:ea typeface="+mj-ea"/>
          <a:cs typeface="3M Circular TT Book" panose="020B0604020101020102" pitchFamily="34" charset="77"/>
        </a:defRPr>
      </a:lvl1pPr>
      <a:lvl2pPr marL="182563" indent="-182563" algn="l" defTabSz="914400" rtl="0" eaLnBrk="1" latinLnBrk="0" hangingPunct="1">
        <a:lnSpc>
          <a:spcPct val="88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en-US" sz="1800" b="1" i="0" kern="1200" dirty="0" smtClean="0">
          <a:solidFill>
            <a:schemeClr val="tx1"/>
          </a:solidFill>
          <a:latin typeface="3M Circular TT Book" panose="020B0604020101020102" pitchFamily="34" charset="77"/>
          <a:ea typeface="+mn-ea"/>
          <a:cs typeface="3M Circular TT Book" panose="020B0604020101020102" pitchFamily="34" charset="77"/>
        </a:defRPr>
      </a:lvl2pPr>
      <a:lvl3pPr marL="314325" indent="-13176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en-US" sz="1600" b="0" i="0" kern="1200" dirty="0" smtClean="0">
          <a:solidFill>
            <a:schemeClr val="tx1"/>
          </a:solidFill>
          <a:latin typeface="3M Circular TT Book" panose="020B0604020101020102" pitchFamily="34" charset="77"/>
          <a:ea typeface="+mn-ea"/>
          <a:cs typeface="3M Circular TT Book" panose="020B0604020101020102" pitchFamily="34" charset="77"/>
        </a:defRPr>
      </a:lvl3pPr>
      <a:lvl4pPr marL="473075" indent="-115888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en-US" sz="1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103188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en-GB" sz="1200" b="0" i="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88">
          <p15:clr>
            <a:srgbClr val="F26B43"/>
          </p15:clr>
        </p15:guide>
        <p15:guide id="2" pos="3840">
          <p15:clr>
            <a:srgbClr val="F26B43"/>
          </p15:clr>
        </p15:guide>
        <p15:guide id="3" pos="2640">
          <p15:clr>
            <a:srgbClr val="F26B43"/>
          </p15:clr>
        </p15:guide>
        <p15:guide id="4" pos="1440">
          <p15:clr>
            <a:srgbClr val="F26B43"/>
          </p15:clr>
        </p15:guide>
        <p15:guide id="5" pos="240">
          <p15:clr>
            <a:srgbClr val="F26B43"/>
          </p15:clr>
        </p15:guide>
        <p15:guide id="6" pos="5040">
          <p15:clr>
            <a:srgbClr val="F26B43"/>
          </p15:clr>
        </p15:guide>
        <p15:guide id="7" pos="6240">
          <p15:clr>
            <a:srgbClr val="F26B43"/>
          </p15:clr>
        </p15:guide>
        <p15:guide id="8" pos="7440">
          <p15:clr>
            <a:srgbClr val="F26B43"/>
          </p15:clr>
        </p15:guide>
        <p15:guide id="9" orient="horz" pos="1474">
          <p15:clr>
            <a:srgbClr val="F26B43"/>
          </p15:clr>
        </p15:guide>
        <p15:guide id="10" orient="horz" pos="840">
          <p15:clr>
            <a:srgbClr val="F26B43"/>
          </p15:clr>
        </p15:guide>
        <p15:guide id="11" orient="horz" pos="240">
          <p15:clr>
            <a:srgbClr val="F26B43"/>
          </p15:clr>
        </p15:guide>
        <p15:guide id="12" orient="horz" pos="2696">
          <p15:clr>
            <a:srgbClr val="F26B43"/>
          </p15:clr>
        </p15:guide>
        <p15:guide id="14" orient="horz" pos="4080">
          <p15:clr>
            <a:srgbClr val="F26B43"/>
          </p15:clr>
        </p15:guide>
        <p15:guide id="15" orient="horz" pos="3936">
          <p15:clr>
            <a:srgbClr val="F26B43"/>
          </p15:clr>
        </p15:guide>
        <p15:guide id="17" pos="5034">
          <p15:clr>
            <a:srgbClr val="F26B43"/>
          </p15:clr>
        </p15:guide>
        <p15:guide id="18" orient="horz" pos="3312">
          <p15:clr>
            <a:srgbClr val="F26B43"/>
          </p15:clr>
        </p15:guide>
        <p15:guide id="19" orient="horz" pos="2702">
          <p15:clr>
            <a:srgbClr val="F26B43"/>
          </p15:clr>
        </p15:guide>
        <p15:guide id="21" pos="2634">
          <p15:clr>
            <a:srgbClr val="F26B43"/>
          </p15:clr>
        </p15:guide>
        <p15:guide id="22" pos="5046">
          <p15:clr>
            <a:srgbClr val="F26B43"/>
          </p15:clr>
        </p15:guide>
        <p15:guide id="23" orient="horz" pos="1468">
          <p15:clr>
            <a:srgbClr val="F26B43"/>
          </p15:clr>
        </p15:guide>
        <p15:guide id="25" orient="horz" pos="1480">
          <p15:clr>
            <a:srgbClr val="F26B43"/>
          </p15:clr>
        </p15:guide>
        <p15:guide id="26" orient="horz" pos="2706">
          <p15:clr>
            <a:srgbClr val="F26B43"/>
          </p15:clr>
        </p15:guide>
        <p15:guide id="27" pos="2648">
          <p15:clr>
            <a:srgbClr val="F26B43"/>
          </p15:clr>
        </p15:guide>
        <p15:guide id="28" orient="horz" pos="576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emf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3m.com/glassbubbl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hyperlink" Target="https://ntrs.nasa.gov/citations/20210016332" TargetMode="External"/><Relationship Id="rId4" Type="http://schemas.openxmlformats.org/officeDocument/2006/relationships/hyperlink" Target="https://ntrs.nasa.gov/search?q=research%20and%20development%20history%20of%20glass%20bubbl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abs/pii/S0017931023010633" TargetMode="External"/><Relationship Id="rId2" Type="http://schemas.openxmlformats.org/officeDocument/2006/relationships/hyperlink" Target="https://onlinelibrary.wiley.com/doi/epdf/10.1002/ente.202301308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ciencedirect.com/science/article/abs/pii/S001793102400615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close-up of a glass ball&#10;&#10;AI-generated content may be incorrect.">
            <a:extLst>
              <a:ext uri="{FF2B5EF4-FFF2-40B4-BE49-F238E27FC236}">
                <a16:creationId xmlns:a16="http://schemas.microsoft.com/office/drawing/2014/main" id="{105BAD06-FEBA-0E42-E4DE-C1299CBC44A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r="38733"/>
          <a:stretch/>
        </p:blipFill>
        <p:spPr>
          <a:xfrm>
            <a:off x="4768575" y="0"/>
            <a:ext cx="7423215" cy="6858000"/>
          </a:xfrm>
          <a:noFill/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9D064-19EE-1085-591A-7314CCEE86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60" y="2118167"/>
            <a:ext cx="3425710" cy="1621534"/>
          </a:xfrm>
        </p:spPr>
        <p:txBody>
          <a:bodyPr wrap="square" anchor="b">
            <a:normAutofit lnSpcReduction="10000"/>
          </a:bodyPr>
          <a:lstStyle/>
          <a:p>
            <a:r>
              <a:rPr lang="en-US" sz="2200" b="0">
                <a:effectLst/>
              </a:rPr>
              <a:t>Validating effective thermal conductivity of glass microspheres in cryogenic storage insulation via finite element analysis</a:t>
            </a:r>
            <a:endParaRPr lang="en-US" sz="2200" b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225851-FBB5-01A4-93F9-7182B5BE2C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4360" y="5137079"/>
            <a:ext cx="3425710" cy="1058237"/>
          </a:xfrm>
        </p:spPr>
        <p:txBody>
          <a:bodyPr wrap="square" anchor="t">
            <a:normAutofit fontScale="92500" lnSpcReduction="10000"/>
          </a:bodyPr>
          <a:lstStyle/>
          <a:p>
            <a:r>
              <a:rPr lang="en-US"/>
              <a:t>Marc Dunham, Ph.D. (presenter)</a:t>
            </a:r>
          </a:p>
          <a:p>
            <a:r>
              <a:rPr lang="en-US"/>
              <a:t>Rob Hunter</a:t>
            </a:r>
          </a:p>
          <a:p>
            <a:r>
              <a:rPr lang="en-US"/>
              <a:t>Clara Mata, Ph.D.</a:t>
            </a:r>
          </a:p>
          <a:p>
            <a:r>
              <a:rPr lang="en-US"/>
              <a:t>Matt Mortensen, Ph.D.</a:t>
            </a:r>
          </a:p>
        </p:txBody>
      </p:sp>
    </p:spTree>
    <p:extLst>
      <p:ext uri="{BB962C8B-B14F-4D97-AF65-F5344CB8AC3E}">
        <p14:creationId xmlns:p14="http://schemas.microsoft.com/office/powerpoint/2010/main" val="329151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67451F9-BD3B-CF4A-26E7-0F4AC83D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Mesoscale – Cryostat effective conductivity validation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01FDF-0E37-35E9-E213-3DB999A0346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13562-BA6F-AED9-02B4-14D9AB7CABA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B4BFE4C6-5113-809D-F9DB-BC8CB8BBB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640" y="1440007"/>
            <a:ext cx="4221846" cy="397798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160B935-F3E9-E781-F6D3-ED5C25C0EC60}"/>
              </a:ext>
            </a:extLst>
          </p:cNvPr>
          <p:cNvSpPr/>
          <p:nvPr/>
        </p:nvSpPr>
        <p:spPr>
          <a:xfrm>
            <a:off x="7285055" y="1597688"/>
            <a:ext cx="592853" cy="3707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C22AFD-4367-071F-A597-39AA1FE624B6}"/>
              </a:ext>
            </a:extLst>
          </p:cNvPr>
          <p:cNvSpPr/>
          <p:nvPr/>
        </p:nvSpPr>
        <p:spPr>
          <a:xfrm>
            <a:off x="7366237" y="5256874"/>
            <a:ext cx="4446353" cy="398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5BD59A-33A1-E650-89D0-48123CD8D03D}"/>
              </a:ext>
            </a:extLst>
          </p:cNvPr>
          <p:cNvSpPr txBox="1"/>
          <p:nvPr/>
        </p:nvSpPr>
        <p:spPr>
          <a:xfrm>
            <a:off x="8062493" y="1867654"/>
            <a:ext cx="99065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Ambient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65A07D-A1A1-4F37-5052-A421C44BA007}"/>
              </a:ext>
            </a:extLst>
          </p:cNvPr>
          <p:cNvCxnSpPr/>
          <p:nvPr/>
        </p:nvCxnSpPr>
        <p:spPr>
          <a:xfrm flipV="1">
            <a:off x="8313018" y="4344143"/>
            <a:ext cx="247284" cy="247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7DE1282-1A95-7EAD-2C2F-27E74FAC7BC5}"/>
              </a:ext>
            </a:extLst>
          </p:cNvPr>
          <p:cNvCxnSpPr>
            <a:cxnSpLocks/>
          </p:cNvCxnSpPr>
          <p:nvPr/>
        </p:nvCxnSpPr>
        <p:spPr>
          <a:xfrm rot="10800000" flipV="1">
            <a:off x="8778486" y="3866623"/>
            <a:ext cx="247284" cy="247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3C14633-1432-FCDE-2D63-26C560794501}"/>
              </a:ext>
            </a:extLst>
          </p:cNvPr>
          <p:cNvSpPr txBox="1"/>
          <p:nvPr/>
        </p:nvSpPr>
        <p:spPr>
          <a:xfrm>
            <a:off x="8072336" y="4627676"/>
            <a:ext cx="22618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Insulation (bubbles)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08BE73-737B-8126-AD69-7696F3CEBDC9}"/>
              </a:ext>
            </a:extLst>
          </p:cNvPr>
          <p:cNvSpPr txBox="1"/>
          <p:nvPr/>
        </p:nvSpPr>
        <p:spPr>
          <a:xfrm>
            <a:off x="8778486" y="3206999"/>
            <a:ext cx="12695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err="1"/>
              <a:t>Cryo</a:t>
            </a:r>
            <a:r>
              <a:rPr lang="en-US" sz="2000"/>
              <a:t> liquid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3D68E24-0E47-002B-09BC-6D6FDC9F22CF}"/>
                  </a:ext>
                </a:extLst>
              </p:cNvPr>
              <p:cNvSpPr txBox="1"/>
              <p:nvPr/>
            </p:nvSpPr>
            <p:spPr>
              <a:xfrm>
                <a:off x="8475454" y="5281768"/>
                <a:ext cx="1875642" cy="10835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den>
                          </m:f>
                        </m:den>
                      </m:f>
                    </m:oMath>
                  </m:oMathPara>
                </a14:m>
                <a:endParaRPr lang="en-US" sz="200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3D68E24-0E47-002B-09BC-6D6FDC9F2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5454" y="5281768"/>
                <a:ext cx="1875642" cy="10835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FE10590-D8F8-FC3B-E633-4CE5E158713F}"/>
              </a:ext>
            </a:extLst>
          </p:cNvPr>
          <p:cNvCxnSpPr/>
          <p:nvPr/>
        </p:nvCxnSpPr>
        <p:spPr>
          <a:xfrm>
            <a:off x="5787851" y="3360887"/>
            <a:ext cx="25251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B5E89E-B338-3F2F-5F46-B144FBF1111D}"/>
                  </a:ext>
                </a:extLst>
              </p:cNvPr>
              <p:cNvSpPr txBox="1"/>
              <p:nvPr/>
            </p:nvSpPr>
            <p:spPr>
              <a:xfrm>
                <a:off x="6585716" y="3014481"/>
                <a:ext cx="84285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B5E89E-B338-3F2F-5F46-B144FBF111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716" y="3014481"/>
                <a:ext cx="842859" cy="307777"/>
              </a:xfrm>
              <a:prstGeom prst="rect">
                <a:avLst/>
              </a:prstGeom>
              <a:blipFill>
                <a:blip r:embed="rId4"/>
                <a:stretch>
                  <a:fillRect l="-6475" t="-2000" r="-9353" b="-3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7EDB1B9C-8976-2FAD-0D44-CA2005B64B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564" y="1514526"/>
            <a:ext cx="5334000" cy="4000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C739C0-9949-A5D0-3EA4-067C54DEF279}"/>
              </a:ext>
            </a:extLst>
          </p:cNvPr>
          <p:cNvSpPr txBox="1"/>
          <p:nvPr/>
        </p:nvSpPr>
        <p:spPr>
          <a:xfrm>
            <a:off x="627401" y="5575766"/>
            <a:ext cx="546462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/>
              <a:t>(Simulated results are specific to model parameters including geometry, material properties, and boundary conditions)</a:t>
            </a:r>
          </a:p>
        </p:txBody>
      </p:sp>
    </p:spTree>
    <p:extLst>
      <p:ext uri="{BB962C8B-B14F-4D97-AF65-F5344CB8AC3E}">
        <p14:creationId xmlns:p14="http://schemas.microsoft.com/office/powerpoint/2010/main" val="342419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85A5963-2DC7-84FE-18D0-1EE44EC3B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440" y="1273902"/>
            <a:ext cx="5334000" cy="40005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B9AF574-95E8-D937-FFB8-EAA778826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31CBE-42C8-9310-971F-A8F3CEF0A3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395F2-2F57-CB08-EFE0-DCE106E8860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18D25F5-9DF3-4C9D-B800-A53F4D86CC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7666922"/>
              </p:ext>
            </p:extLst>
          </p:nvPr>
        </p:nvGraphicFramePr>
        <p:xfrm>
          <a:off x="488901" y="1419908"/>
          <a:ext cx="5603129" cy="4432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3908479-89D7-CFD3-A4A5-A188042CD528}"/>
              </a:ext>
            </a:extLst>
          </p:cNvPr>
          <p:cNvSpPr txBox="1"/>
          <p:nvPr/>
        </p:nvSpPr>
        <p:spPr>
          <a:xfrm>
            <a:off x="9401746" y="5306420"/>
            <a:ext cx="208069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10 </a:t>
            </a:r>
            <a:r>
              <a:rPr lang="en-US" sz="2000" err="1"/>
              <a:t>mTorr</a:t>
            </a:r>
            <a:r>
              <a:rPr lang="en-US" sz="2000"/>
              <a:t>, 300K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67% (this work)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54% (Kim </a:t>
            </a:r>
            <a:r>
              <a:rPr lang="en-US" sz="2000" i="1"/>
              <a:t>et al</a:t>
            </a:r>
            <a:r>
              <a:rPr lang="en-US" sz="200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205867-70A1-81AA-BD2C-2599B75D7F12}"/>
              </a:ext>
            </a:extLst>
          </p:cNvPr>
          <p:cNvSpPr txBox="1"/>
          <p:nvPr/>
        </p:nvSpPr>
        <p:spPr>
          <a:xfrm>
            <a:off x="6898966" y="5317407"/>
            <a:ext cx="208069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10 </a:t>
            </a:r>
            <a:r>
              <a:rPr lang="en-US" sz="2000" err="1"/>
              <a:t>mTorr</a:t>
            </a:r>
            <a:r>
              <a:rPr lang="en-US" sz="2000"/>
              <a:t>, 160K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31% (this work)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38% (Kim </a:t>
            </a:r>
            <a:r>
              <a:rPr lang="en-US" sz="2000" i="1"/>
              <a:t>et al</a:t>
            </a:r>
            <a:r>
              <a:rPr lang="en-US" sz="2000"/>
              <a:t>)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046CD0B-0C1B-A184-65AE-A8EE2B269298}"/>
              </a:ext>
            </a:extLst>
          </p:cNvPr>
          <p:cNvSpPr/>
          <p:nvPr/>
        </p:nvSpPr>
        <p:spPr>
          <a:xfrm>
            <a:off x="10862270" y="3848716"/>
            <a:ext cx="80386" cy="80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C5EA277-EE96-7392-955B-BE7DE7DDD297}"/>
              </a:ext>
            </a:extLst>
          </p:cNvPr>
          <p:cNvSpPr/>
          <p:nvPr/>
        </p:nvSpPr>
        <p:spPr>
          <a:xfrm>
            <a:off x="9072726" y="3848716"/>
            <a:ext cx="80386" cy="80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E439BC-6135-3214-9A46-9031D7A917B8}"/>
              </a:ext>
            </a:extLst>
          </p:cNvPr>
          <p:cNvCxnSpPr>
            <a:cxnSpLocks/>
          </p:cNvCxnSpPr>
          <p:nvPr/>
        </p:nvCxnSpPr>
        <p:spPr>
          <a:xfrm flipV="1">
            <a:off x="9102871" y="3848717"/>
            <a:ext cx="0" cy="107497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4DF9D59-79A2-08D7-4A8C-3C7D26F18996}"/>
              </a:ext>
            </a:extLst>
          </p:cNvPr>
          <p:cNvCxnSpPr>
            <a:cxnSpLocks/>
          </p:cNvCxnSpPr>
          <p:nvPr/>
        </p:nvCxnSpPr>
        <p:spPr>
          <a:xfrm>
            <a:off x="7155596" y="3880735"/>
            <a:ext cx="3787060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850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95DB6C-05BA-EED9-C317-4A9669FEF04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Lack of spectral radiation data at cryogenic temperatures</a:t>
            </a:r>
            <a:br>
              <a:rPr lang="en-US" sz="2400" b="0"/>
            </a:br>
            <a:endParaRPr lang="en-US" sz="2400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Continuum approximation in quasi-ballistic regime</a:t>
            </a:r>
            <a:br>
              <a:rPr lang="en-US" sz="2400" b="0"/>
            </a:br>
            <a:endParaRPr lang="en-US" sz="2400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Limited data on microsphere-microsphere contact resistance</a:t>
            </a:r>
            <a:br>
              <a:rPr lang="en-US" sz="2400" b="0"/>
            </a:br>
            <a:endParaRPr lang="en-US" sz="2400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Currently a monodisperse, close packed hexagonal distribution (but model provides ability to examine polydisperse and irregular packing)</a:t>
            </a:r>
            <a:br>
              <a:rPr lang="en-US" sz="2400" b="0"/>
            </a:br>
            <a:endParaRPr lang="en-US" sz="2400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Not explicitly accounting for gas phase change/condensation</a:t>
            </a:r>
          </a:p>
          <a:p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C8C585-FDB4-3416-FAC3-1BFFDD756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limitations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4573DA-EA9B-8151-8767-C30A099DB4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3FB56-68FB-7F7E-C965-2BD67E8B7D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7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F8F90-9235-B24C-B89E-3E8549C2B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613C1-0CA3-BA4C-B343-A966026C6D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60" y="1356527"/>
            <a:ext cx="4174006" cy="2383174"/>
          </a:xfrm>
        </p:spPr>
        <p:txBody>
          <a:bodyPr/>
          <a:lstStyle/>
          <a:p>
            <a:r>
              <a:rPr lang="en-US" sz="2800" b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Validating effective thermal conductivity of glass microspheres in cryogenic storage insulation via finite element analysis</a:t>
            </a:r>
            <a:endParaRPr lang="en-US" sz="3600" b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CE848-44D1-9FB1-9E48-07487EB2BC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4359" y="5137079"/>
            <a:ext cx="3792583" cy="1274607"/>
          </a:xfrm>
        </p:spPr>
        <p:txBody>
          <a:bodyPr/>
          <a:lstStyle/>
          <a:p>
            <a:r>
              <a:rPr lang="en-US"/>
              <a:t>Marc Dunham, Ph.D. (presenter)</a:t>
            </a:r>
          </a:p>
          <a:p>
            <a:r>
              <a:rPr lang="en-US"/>
              <a:t>Rob Hunter</a:t>
            </a:r>
          </a:p>
          <a:p>
            <a:r>
              <a:rPr lang="en-US"/>
              <a:t>Clara Mata, Ph.D.</a:t>
            </a:r>
          </a:p>
          <a:p>
            <a:r>
              <a:rPr lang="en-US"/>
              <a:t>Matt Mortensen, Ph.D.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38B5D3-2648-D5C0-7368-C4126FD3CD48}"/>
              </a:ext>
            </a:extLst>
          </p:cNvPr>
          <p:cNvSpPr txBox="1"/>
          <p:nvPr/>
        </p:nvSpPr>
        <p:spPr>
          <a:xfrm>
            <a:off x="7419852" y="446314"/>
            <a:ext cx="207749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/>
              <a:t>Questions?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4B0E9F-3094-B11A-254B-2DDF5DD77C78}"/>
              </a:ext>
            </a:extLst>
          </p:cNvPr>
          <p:cNvSpPr txBox="1"/>
          <p:nvPr/>
        </p:nvSpPr>
        <p:spPr>
          <a:xfrm>
            <a:off x="6278292" y="1661465"/>
            <a:ext cx="5319348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/>
              <a:t>References</a:t>
            </a:r>
          </a:p>
          <a:p>
            <a:endParaRPr lang="en-US" sz="2000"/>
          </a:p>
          <a:p>
            <a:r>
              <a:rPr lang="en-US" sz="1200"/>
              <a:t>Fesmire, J.E., 2017, “Research and Development History of Glass Bubbles Bulk-Fill Thermal Insulation Systems for Large-Scale Cryogenic Liquid Hydrogen Storage Tanks,” NASA Technical Reports Server, Report Number KSC-E-DAA-TN57204.</a:t>
            </a:r>
          </a:p>
          <a:p>
            <a:endParaRPr lang="en-US" sz="1200"/>
          </a:p>
          <a:p>
            <a:r>
              <a:rPr lang="en-US" sz="1200"/>
              <a:t>Swanger, A., 2021, “NASA-KSC &amp; Liquid Hydrogen: Past, Present &amp; Future,” SPE International, SPE Review London, May-Jun 2021.</a:t>
            </a:r>
          </a:p>
          <a:p>
            <a:endParaRPr lang="en-US" sz="1200"/>
          </a:p>
          <a:p>
            <a:r>
              <a:rPr lang="en-US" sz="1200"/>
              <a:t>Wang, Y, Chen, S, Dang, Z, Jiao, J, Pang, C., 2024, “Research on effective thermal conductivity of hollow glass microspheres under vacuum at low temperature,” Applied Thermal Engineering </a:t>
            </a:r>
            <a:r>
              <a:rPr lang="en-US" sz="1200" b="1"/>
              <a:t>252</a:t>
            </a:r>
            <a:r>
              <a:rPr lang="en-US" sz="1200"/>
              <a:t>, pp. 123675.</a:t>
            </a:r>
          </a:p>
          <a:p>
            <a:endParaRPr lang="en-US" sz="1200"/>
          </a:p>
          <a:p>
            <a:r>
              <a:rPr lang="en-US" sz="1200"/>
              <a:t>Taghavi, M., Sharma, S., </a:t>
            </a:r>
            <a:r>
              <a:rPr lang="en-US" sz="1200" err="1"/>
              <a:t>Balakotaiah</a:t>
            </a:r>
            <a:r>
              <a:rPr lang="en-US" sz="1200"/>
              <a:t>, V., 2024, “Natural convection effects in insulation layers of spherical cryogenic storage tanks,” International Journal of Heat and Mass Transfer </a:t>
            </a:r>
            <a:r>
              <a:rPr lang="en-US" sz="1200" b="1"/>
              <a:t>220</a:t>
            </a:r>
            <a:r>
              <a:rPr lang="en-US" sz="1200"/>
              <a:t>, pp. 124918.</a:t>
            </a:r>
          </a:p>
          <a:p>
            <a:endParaRPr lang="en-US" sz="1200"/>
          </a:p>
          <a:p>
            <a:r>
              <a:rPr lang="en-US" sz="1200"/>
              <a:t>Kim, J., Kim, K., Bae, K., Juhn, K.J., Kang, J.S., 2024, “Exploring the ultralow effective thermal conductivity of hollow glass microsphere at various pressures and temperatures,” International Journal of Heat and Mass Transfer </a:t>
            </a:r>
            <a:r>
              <a:rPr lang="en-US" sz="1200" b="1"/>
              <a:t>230</a:t>
            </a:r>
            <a:r>
              <a:rPr lang="en-US" sz="1200"/>
              <a:t>, pp. 125784.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CD047D-F251-80B2-9283-0B03EDC83A9E}"/>
              </a:ext>
            </a:extLst>
          </p:cNvPr>
          <p:cNvSpPr/>
          <p:nvPr/>
        </p:nvSpPr>
        <p:spPr>
          <a:xfrm>
            <a:off x="6096000" y="1356527"/>
            <a:ext cx="5650992" cy="4965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610394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25250C-B3FC-2953-7408-6CAAAB8C33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79412" y="1310906"/>
            <a:ext cx="7529859" cy="239977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b="0">
                <a:latin typeface="3M Circular TT Book"/>
                <a:cs typeface="3M Circular TT Book"/>
              </a:rPr>
              <a:t>Long history of 3M™ Glass Bubbles</a:t>
            </a:r>
            <a:r>
              <a:rPr lang="en-US" b="0" baseline="30000">
                <a:latin typeface="3M Circular TT Book"/>
                <a:cs typeface="3M Circular TT Book"/>
              </a:rPr>
              <a:t>1</a:t>
            </a:r>
            <a:r>
              <a:rPr lang="en-US" b="0">
                <a:latin typeface="3M Circular TT Book"/>
                <a:cs typeface="3M Circular TT Book"/>
              </a:rPr>
              <a:t> use in a wide range of applications and industries: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latin typeface="3M Circular TT Book"/>
                <a:cs typeface="3M Circular TT Book"/>
              </a:rPr>
              <a:t>Transportation &amp; automotive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latin typeface="3M Circular TT Book"/>
                <a:cs typeface="3M Circular TT Book"/>
              </a:rPr>
              <a:t>Construction &amp; manufacturing</a:t>
            </a: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latin typeface="3M Circular TT Book"/>
                <a:cs typeface="3M Circular TT Book"/>
              </a:rPr>
              <a:t>Energy </a:t>
            </a:r>
            <a:endParaRPr lang="en-US"/>
          </a:p>
          <a:p>
            <a:pPr marL="628650" lvl="1" indent="-285750">
              <a:buFont typeface="Wingdings" panose="05000000000000000000" pitchFamily="2" charset="2"/>
              <a:buChar char="ü"/>
            </a:pPr>
            <a:r>
              <a:rPr lang="en-US" b="0">
                <a:latin typeface="3M Circular TT Book"/>
                <a:cs typeface="3M Circular TT Book"/>
              </a:rPr>
              <a:t>Mining</a:t>
            </a:r>
          </a:p>
          <a:p>
            <a:pPr marL="628650" lvl="1" indent="-285750">
              <a:buFont typeface="Wingdings" panose="05000000000000000000" pitchFamily="2" charset="2"/>
              <a:buChar char="ü"/>
            </a:pPr>
            <a:r>
              <a:rPr lang="en-US" b="0">
                <a:latin typeface="3M Circular TT Book"/>
                <a:cs typeface="3M Circular TT Book"/>
              </a:rPr>
              <a:t>Oil &amp; Gas</a:t>
            </a:r>
          </a:p>
          <a:p>
            <a:pPr marL="628650" lvl="1" indent="-285750">
              <a:buFont typeface="Wingdings" panose="05000000000000000000" pitchFamily="2" charset="2"/>
              <a:buChar char="ü"/>
            </a:pPr>
            <a:r>
              <a:rPr lang="en-US">
                <a:latin typeface="3M Circular TT Book"/>
                <a:cs typeface="3M Circular TT Book"/>
              </a:rPr>
              <a:t>Cryogenic storage application</a:t>
            </a:r>
            <a:r>
              <a:rPr lang="en-US" b="0" baseline="30000">
                <a:latin typeface="3M Circular TT Book"/>
                <a:cs typeface="3M Circular TT Book"/>
              </a:rPr>
              <a:t>2,3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955418-F6F9-89AC-26A2-75677ABA0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6C97B1-C4B1-A0E1-59EE-853594A017D1}"/>
              </a:ext>
            </a:extLst>
          </p:cNvPr>
          <p:cNvSpPr txBox="1"/>
          <p:nvPr/>
        </p:nvSpPr>
        <p:spPr>
          <a:xfrm>
            <a:off x="379708" y="5668188"/>
            <a:ext cx="11210732" cy="6924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100">
                <a:ea typeface="+mn-lt"/>
                <a:cs typeface="3M Circular TT Book" panose="020B0604020101020102" pitchFamily="34" charset="0"/>
                <a:hlinkClick r:id="rId3"/>
              </a:rPr>
              <a:t>https://www.3m.com/glassbubbles</a:t>
            </a:r>
            <a:endParaRPr lang="en-US" sz="1100">
              <a:cs typeface="3M Circular TT Book" panose="020B0604020101020102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 u="sng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3M Circular TT Book" panose="020B0604020101020102" pitchFamily="34" charset="0"/>
                <a:hlinkClick r:id="rId4"/>
              </a:rPr>
              <a:t>Fesmire, J., </a:t>
            </a:r>
            <a:r>
              <a:rPr lang="en-US" sz="1100" i="1" u="sng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3M Circular TT Book" panose="020B0604020101020102" pitchFamily="34" charset="0"/>
                <a:hlinkClick r:id="rId4"/>
              </a:rPr>
              <a:t>Research and Development History of Glass Bubbles Bulk-Fill Thermal Insulation Systems for Large-Scale Cryogenic Liquid Hydrogen Storage Tanks</a:t>
            </a:r>
            <a:r>
              <a:rPr lang="en-US" sz="1100" u="sng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3M Circular TT Book" panose="020B0604020101020102" pitchFamily="34" charset="0"/>
                <a:hlinkClick r:id="rId4"/>
              </a:rPr>
              <a:t>, Cryogenics Test Laboratory, NASA Kenedy Space Center (2017).</a:t>
            </a:r>
            <a:endParaRPr lang="en-US" sz="1100">
              <a:cs typeface="3M Circular TT Book"/>
              <a:hlinkClick r:id="" action="ppaction://noaction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>
                <a:cs typeface="3M Circular TT Book"/>
                <a:hlinkClick r:id="rId5"/>
              </a:rPr>
              <a:t>Swanger, A., NASA-KSC &amp; Liquid hydrogen: Past, Present &amp; Future (2021).</a:t>
            </a:r>
            <a:endParaRPr lang="en-US" sz="1100">
              <a:cs typeface="3M Circular TT Book"/>
              <a:hlinkClick r:id="" action="ppaction://noaction"/>
            </a:endParaRPr>
          </a:p>
        </p:txBody>
      </p:sp>
      <p:pic>
        <p:nvPicPr>
          <p:cNvPr id="4" name="Picture 3" descr="A group of white spheres&#10;&#10;AI-generated content may be incorrect.">
            <a:extLst>
              <a:ext uri="{FF2B5EF4-FFF2-40B4-BE49-F238E27FC236}">
                <a16:creationId xmlns:a16="http://schemas.microsoft.com/office/drawing/2014/main" id="{18A6AE10-D6A7-0AB4-DA61-3152437357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8654" y="1361727"/>
            <a:ext cx="3901786" cy="414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90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2E3487-0855-618D-C7AD-95F83D1F276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Experimental and computational study of thermal properties of HGM  (</a:t>
            </a:r>
            <a:r>
              <a:rPr lang="en-US" b="0">
                <a:hlinkClick r:id="rId2"/>
              </a:rPr>
              <a:t>Wang</a:t>
            </a:r>
            <a:r>
              <a:rPr lang="en-US" b="0" i="1">
                <a:hlinkClick r:id="rId2"/>
              </a:rPr>
              <a:t> et al</a:t>
            </a:r>
            <a:r>
              <a:rPr lang="en-US" b="0">
                <a:hlinkClick r:id="rId2"/>
              </a:rPr>
              <a:t>, 2024</a:t>
            </a:r>
            <a:r>
              <a:rPr lang="en-US" b="0"/>
              <a:t>)</a:t>
            </a:r>
            <a:endParaRPr lang="en-US" b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Analytical models of heat transfer and buoyancy effects in tank (</a:t>
            </a:r>
            <a:r>
              <a:rPr lang="en-US" b="0">
                <a:hlinkClick r:id="rId3"/>
              </a:rPr>
              <a:t>Taghavi </a:t>
            </a:r>
            <a:r>
              <a:rPr lang="en-US" b="0" i="1">
                <a:hlinkClick r:id="rId3"/>
              </a:rPr>
              <a:t>et al</a:t>
            </a:r>
            <a:r>
              <a:rPr lang="en-US" b="0">
                <a:hlinkClick r:id="rId3"/>
              </a:rPr>
              <a:t>, 2024</a:t>
            </a:r>
            <a:r>
              <a:rPr lang="en-US" b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/>
              <a:t>Analytical model of conductivity in HGM insulation (</a:t>
            </a:r>
            <a:r>
              <a:rPr lang="en-US" b="0">
                <a:hlinkClick r:id="rId4"/>
              </a:rPr>
              <a:t>Kim </a:t>
            </a:r>
            <a:r>
              <a:rPr lang="en-US" b="0" i="1">
                <a:hlinkClick r:id="rId4"/>
              </a:rPr>
              <a:t>et al</a:t>
            </a:r>
            <a:r>
              <a:rPr lang="en-US" b="0">
                <a:hlinkClick r:id="rId4"/>
              </a:rPr>
              <a:t>, 2024</a:t>
            </a:r>
            <a:r>
              <a:rPr lang="en-US" b="0"/>
              <a:t>)</a:t>
            </a:r>
          </a:p>
          <a:p>
            <a:endParaRPr lang="en-US" b="0"/>
          </a:p>
          <a:p>
            <a:endParaRPr lang="en-US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A70184-699E-81FA-8DC4-5361ACF61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Recent modeling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DFDAB6-24DD-E6BA-6B34-450C101FDB9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76A4A-334C-09AF-E80B-2F4F230F16F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6DC019-ADD1-A51E-9090-3179B8449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construct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9A343-A97C-168F-0A39-CAF054F51FB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6C781-0066-C197-F731-E633AB6169D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756C0B-F2AF-BC02-D5B8-7A5724F1F7E1}"/>
              </a:ext>
            </a:extLst>
          </p:cNvPr>
          <p:cNvCxnSpPr/>
          <p:nvPr/>
        </p:nvCxnSpPr>
        <p:spPr>
          <a:xfrm>
            <a:off x="2291024" y="1931614"/>
            <a:ext cx="0" cy="407963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70B0B9-EFAB-FDF7-8D07-7F62034CA7BD}"/>
              </a:ext>
            </a:extLst>
          </p:cNvPr>
          <p:cNvCxnSpPr/>
          <p:nvPr/>
        </p:nvCxnSpPr>
        <p:spPr>
          <a:xfrm>
            <a:off x="4242079" y="1931614"/>
            <a:ext cx="0" cy="407963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A51A2A-2BA3-6B75-9BF0-CAF4B3FE4325}"/>
              </a:ext>
            </a:extLst>
          </p:cNvPr>
          <p:cNvSpPr txBox="1"/>
          <p:nvPr/>
        </p:nvSpPr>
        <p:spPr>
          <a:xfrm>
            <a:off x="1245996" y="3817540"/>
            <a:ext cx="92172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T=300K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79A4E1-BEBB-31DE-E6AE-2898018CE711}"/>
              </a:ext>
            </a:extLst>
          </p:cNvPr>
          <p:cNvSpPr txBox="1"/>
          <p:nvPr/>
        </p:nvSpPr>
        <p:spPr>
          <a:xfrm>
            <a:off x="4362660" y="3817539"/>
            <a:ext cx="7726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T=20K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067F5B-159F-EA62-D2CE-E7714700F962}"/>
              </a:ext>
            </a:extLst>
          </p:cNvPr>
          <p:cNvSpPr/>
          <p:nvPr/>
        </p:nvSpPr>
        <p:spPr>
          <a:xfrm>
            <a:off x="2314135" y="1931614"/>
            <a:ext cx="1920240" cy="4079631"/>
          </a:xfrm>
          <a:prstGeom prst="rect">
            <a:avLst/>
          </a:prstGeom>
          <a:pattFill prst="sphere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B6AD92-A1E5-C9C0-0FBC-6138DAB36079}"/>
              </a:ext>
            </a:extLst>
          </p:cNvPr>
          <p:cNvCxnSpPr/>
          <p:nvPr/>
        </p:nvCxnSpPr>
        <p:spPr>
          <a:xfrm>
            <a:off x="2446215" y="3970201"/>
            <a:ext cx="15951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8755837-DE65-6A4C-9115-7B573451D8D1}"/>
                  </a:ext>
                </a:extLst>
              </p:cNvPr>
              <p:cNvSpPr txBox="1"/>
              <p:nvPr/>
            </p:nvSpPr>
            <p:spPr>
              <a:xfrm>
                <a:off x="2331753" y="3470358"/>
                <a:ext cx="1885003" cy="347403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′′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00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8755837-DE65-6A4C-9115-7B573451D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753" y="3470358"/>
                <a:ext cx="1885003" cy="347403"/>
              </a:xfrm>
              <a:prstGeom prst="rect">
                <a:avLst/>
              </a:prstGeom>
              <a:blipFill>
                <a:blip r:embed="rId2"/>
                <a:stretch>
                  <a:fillRect l="-3560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B1518DFA-0249-0226-ACBC-743C7E5A4386}"/>
              </a:ext>
            </a:extLst>
          </p:cNvPr>
          <p:cNvSpPr txBox="1"/>
          <p:nvPr/>
        </p:nvSpPr>
        <p:spPr>
          <a:xfrm>
            <a:off x="2664311" y="1549066"/>
            <a:ext cx="12198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mesoscale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9B4759-097A-98DE-E4A7-BE3F01AF0E56}"/>
              </a:ext>
            </a:extLst>
          </p:cNvPr>
          <p:cNvSpPr txBox="1"/>
          <p:nvPr/>
        </p:nvSpPr>
        <p:spPr>
          <a:xfrm>
            <a:off x="8094805" y="1549065"/>
            <a:ext cx="12551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microscale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BD5E1F-5C2E-3781-ECDA-0397609073E7}"/>
              </a:ext>
            </a:extLst>
          </p:cNvPr>
          <p:cNvCxnSpPr>
            <a:cxnSpLocks/>
          </p:cNvCxnSpPr>
          <p:nvPr/>
        </p:nvCxnSpPr>
        <p:spPr>
          <a:xfrm>
            <a:off x="7818064" y="3350441"/>
            <a:ext cx="0" cy="112664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672626-E4C7-C3E3-A891-FF20B141FEBA}"/>
              </a:ext>
            </a:extLst>
          </p:cNvPr>
          <p:cNvCxnSpPr>
            <a:cxnSpLocks/>
          </p:cNvCxnSpPr>
          <p:nvPr/>
        </p:nvCxnSpPr>
        <p:spPr>
          <a:xfrm>
            <a:off x="9585904" y="3350441"/>
            <a:ext cx="0" cy="11266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FBD45214-CC6A-21A4-CFB3-9240DC83A5F4}"/>
              </a:ext>
            </a:extLst>
          </p:cNvPr>
          <p:cNvSpPr/>
          <p:nvPr/>
        </p:nvSpPr>
        <p:spPr>
          <a:xfrm>
            <a:off x="7855920" y="3330122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FF8FA84-1C3A-3619-A96B-1C3308C9A268}"/>
              </a:ext>
            </a:extLst>
          </p:cNvPr>
          <p:cNvSpPr/>
          <p:nvPr/>
        </p:nvSpPr>
        <p:spPr>
          <a:xfrm>
            <a:off x="7855920" y="3777159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59E9BFC-C436-8E8F-34A1-97430F8DA968}"/>
              </a:ext>
            </a:extLst>
          </p:cNvPr>
          <p:cNvSpPr/>
          <p:nvPr/>
        </p:nvSpPr>
        <p:spPr>
          <a:xfrm>
            <a:off x="7855919" y="4224196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DC08FD1-5688-443C-715A-444B189DD936}"/>
              </a:ext>
            </a:extLst>
          </p:cNvPr>
          <p:cNvSpPr/>
          <p:nvPr/>
        </p:nvSpPr>
        <p:spPr>
          <a:xfrm>
            <a:off x="8264254" y="4000677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9F976C9-572B-5DA1-A5B9-D98D2C5FBFBB}"/>
              </a:ext>
            </a:extLst>
          </p:cNvPr>
          <p:cNvSpPr/>
          <p:nvPr/>
        </p:nvSpPr>
        <p:spPr>
          <a:xfrm>
            <a:off x="8269262" y="3547050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41E2806-219C-578C-4690-D0C6DCBD8AF1}"/>
              </a:ext>
            </a:extLst>
          </p:cNvPr>
          <p:cNvSpPr/>
          <p:nvPr/>
        </p:nvSpPr>
        <p:spPr>
          <a:xfrm>
            <a:off x="8268293" y="3093423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022547B-C37C-82E6-25A6-BB4F3D562722}"/>
              </a:ext>
            </a:extLst>
          </p:cNvPr>
          <p:cNvSpPr/>
          <p:nvPr/>
        </p:nvSpPr>
        <p:spPr>
          <a:xfrm>
            <a:off x="8253235" y="4447713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4C1D3EB-AF2C-7C4C-866F-C6CD1384BB03}"/>
              </a:ext>
            </a:extLst>
          </p:cNvPr>
          <p:cNvSpPr/>
          <p:nvPr/>
        </p:nvSpPr>
        <p:spPr>
          <a:xfrm>
            <a:off x="8700273" y="3330122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1F15C0C-39F7-130B-37BC-6B793F595605}"/>
              </a:ext>
            </a:extLst>
          </p:cNvPr>
          <p:cNvSpPr/>
          <p:nvPr/>
        </p:nvSpPr>
        <p:spPr>
          <a:xfrm>
            <a:off x="8700273" y="3777159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9D693DE-8C2F-C356-ACEF-94284BAA80D2}"/>
              </a:ext>
            </a:extLst>
          </p:cNvPr>
          <p:cNvSpPr/>
          <p:nvPr/>
        </p:nvSpPr>
        <p:spPr>
          <a:xfrm>
            <a:off x="8700272" y="4224196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596EAAD-3C23-0E9C-F3E2-B74712D03BB1}"/>
              </a:ext>
            </a:extLst>
          </p:cNvPr>
          <p:cNvSpPr/>
          <p:nvPr/>
        </p:nvSpPr>
        <p:spPr>
          <a:xfrm>
            <a:off x="9108607" y="4000677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CF47A67-7BB9-68E9-BA9F-4242C37E613C}"/>
              </a:ext>
            </a:extLst>
          </p:cNvPr>
          <p:cNvSpPr/>
          <p:nvPr/>
        </p:nvSpPr>
        <p:spPr>
          <a:xfrm>
            <a:off x="9113615" y="3547050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326AF83-D7A5-E14E-0AA1-62249D8E271B}"/>
              </a:ext>
            </a:extLst>
          </p:cNvPr>
          <p:cNvSpPr/>
          <p:nvPr/>
        </p:nvSpPr>
        <p:spPr>
          <a:xfrm>
            <a:off x="9112646" y="3093423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DC2373A-6BB4-F92A-C4A7-85133347001C}"/>
              </a:ext>
            </a:extLst>
          </p:cNvPr>
          <p:cNvSpPr/>
          <p:nvPr/>
        </p:nvSpPr>
        <p:spPr>
          <a:xfrm>
            <a:off x="9097588" y="4447713"/>
            <a:ext cx="447037" cy="447037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939AE9-8D99-AEBF-B125-639D27A8641F}"/>
              </a:ext>
            </a:extLst>
          </p:cNvPr>
          <p:cNvSpPr/>
          <p:nvPr/>
        </p:nvSpPr>
        <p:spPr>
          <a:xfrm>
            <a:off x="7693511" y="2903404"/>
            <a:ext cx="2057741" cy="426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02C39BF-0902-D182-0C53-2A0342A8AEF5}"/>
              </a:ext>
            </a:extLst>
          </p:cNvPr>
          <p:cNvSpPr/>
          <p:nvPr/>
        </p:nvSpPr>
        <p:spPr>
          <a:xfrm>
            <a:off x="7671401" y="4477085"/>
            <a:ext cx="2057741" cy="641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9993323-8A32-AA4B-1792-E84E01BFEB26}"/>
              </a:ext>
            </a:extLst>
          </p:cNvPr>
          <p:cNvSpPr txBox="1"/>
          <p:nvPr/>
        </p:nvSpPr>
        <p:spPr>
          <a:xfrm>
            <a:off x="7102392" y="3699472"/>
            <a:ext cx="61074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err="1"/>
              <a:t>T+dT</a:t>
            </a:r>
            <a:endParaRPr lang="en-US" sz="20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E13DB3C-8D46-460C-FCE0-0CC3D6B402A2}"/>
              </a:ext>
            </a:extLst>
          </p:cNvPr>
          <p:cNvSpPr txBox="1"/>
          <p:nvPr/>
        </p:nvSpPr>
        <p:spPr>
          <a:xfrm>
            <a:off x="9689150" y="3699472"/>
            <a:ext cx="56586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T-dT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0005F7-ECB2-5082-EF91-D4BEF8F35AAD}"/>
              </a:ext>
            </a:extLst>
          </p:cNvPr>
          <p:cNvSpPr txBox="1"/>
          <p:nvPr/>
        </p:nvSpPr>
        <p:spPr>
          <a:xfrm>
            <a:off x="6789378" y="4834042"/>
            <a:ext cx="386600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/>
              <a:t>Sweep T from 20K-&gt;300K and gas pressure from 0.1 </a:t>
            </a:r>
            <a:r>
              <a:rPr lang="en-US" err="1"/>
              <a:t>mTorr</a:t>
            </a:r>
            <a:r>
              <a:rPr lang="en-US"/>
              <a:t> to ambient to generate effective material model</a:t>
            </a:r>
          </a:p>
        </p:txBody>
      </p:sp>
    </p:spTree>
    <p:extLst>
      <p:ext uri="{BB962C8B-B14F-4D97-AF65-F5344CB8AC3E}">
        <p14:creationId xmlns:p14="http://schemas.microsoft.com/office/powerpoint/2010/main" val="2129821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4" grpId="0" animBg="1"/>
      <p:bldP spid="15" grpId="0"/>
      <p:bldP spid="16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A083DA-6C5B-D34F-9195-B0E8BBCD1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construct – Symmetry and radiation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9C8EF-A539-8C44-9EC8-BE2ABB0B7F8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29042-90FF-E39F-1EFD-478CB3E3F43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Content Placeholder 4" descr="A group of round objects&#10;&#10;Description automatically generated">
            <a:extLst>
              <a:ext uri="{FF2B5EF4-FFF2-40B4-BE49-F238E27FC236}">
                <a16:creationId xmlns:a16="http://schemas.microsoft.com/office/drawing/2014/main" id="{F0B4EF0E-D092-AD1A-8C7F-2E48066FC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89" y="790893"/>
            <a:ext cx="5273497" cy="17679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62AF3B-3DAA-6617-A0A0-012C269D0FED}"/>
              </a:ext>
            </a:extLst>
          </p:cNvPr>
          <p:cNvSpPr txBox="1"/>
          <p:nvPr/>
        </p:nvSpPr>
        <p:spPr>
          <a:xfrm>
            <a:off x="790775" y="1202373"/>
            <a:ext cx="42672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/>
              <a:t>COMSOL</a:t>
            </a:r>
            <a:r>
              <a:rPr lang="en-US" sz="2000" baseline="30000"/>
              <a:t>TM</a:t>
            </a:r>
            <a:r>
              <a:rPr lang="en-US" sz="2000"/>
              <a:t> model: Hexagonal close-packed configuration with three-plane symmetry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3ECEC3-ACAC-5A46-8D62-648043541E3B}"/>
              </a:ext>
            </a:extLst>
          </p:cNvPr>
          <p:cNvSpPr txBox="1"/>
          <p:nvPr/>
        </p:nvSpPr>
        <p:spPr>
          <a:xfrm>
            <a:off x="6391332" y="3143508"/>
            <a:ext cx="42672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/>
              <a:t>Surface-to-surface radiation defined for both interior and exterior of spheres</a:t>
            </a:r>
          </a:p>
        </p:txBody>
      </p:sp>
      <p:pic>
        <p:nvPicPr>
          <p:cNvPr id="9" name="Picture 8" descr="A group of spheres with blue lines&#10;&#10;Description automatically generated">
            <a:extLst>
              <a:ext uri="{FF2B5EF4-FFF2-40B4-BE49-F238E27FC236}">
                <a16:creationId xmlns:a16="http://schemas.microsoft.com/office/drawing/2014/main" id="{CF647576-E943-3DB6-36AD-19ED9455E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157" y="2704090"/>
            <a:ext cx="4610500" cy="366553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A03E24B-9ADF-D672-E4B8-B83646F23605}"/>
              </a:ext>
            </a:extLst>
          </p:cNvPr>
          <p:cNvCxnSpPr>
            <a:cxnSpLocks/>
          </p:cNvCxnSpPr>
          <p:nvPr/>
        </p:nvCxnSpPr>
        <p:spPr>
          <a:xfrm flipH="1">
            <a:off x="5127970" y="3523913"/>
            <a:ext cx="1195044" cy="7883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253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9BA9BA-943D-1974-33E2-E42CAFD77C37}"/>
              </a:ext>
            </a:extLst>
          </p:cNvPr>
          <p:cNvSpPr txBox="1">
            <a:spLocks/>
          </p:cNvSpPr>
          <p:nvPr/>
        </p:nvSpPr>
        <p:spPr>
          <a:xfrm>
            <a:off x="379412" y="1287711"/>
            <a:ext cx="5652343" cy="4967182"/>
          </a:xfrm>
          <a:prstGeom prst="rect">
            <a:avLst/>
          </a:prstGeom>
        </p:spPr>
        <p:txBody>
          <a:bodyPr vert="horz" wrap="square" lIns="182880" tIns="182880" rIns="182880" bIns="182880" rtlCol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3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4325" marR="0" indent="-1317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73075" marR="0" indent="-115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2938" marR="0" indent="-1031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/>
              <a:t>All materials exhibit some combination of pressure and temperature effects.</a:t>
            </a:r>
          </a:p>
          <a:p>
            <a:pPr>
              <a:lnSpc>
                <a:spcPct val="100000"/>
              </a:lnSpc>
              <a:defRPr/>
            </a:pPr>
            <a:endParaRPr lang="en-US"/>
          </a:p>
          <a:p>
            <a:pPr>
              <a:lnSpc>
                <a:spcPct val="100000"/>
              </a:lnSpc>
              <a:defRPr/>
            </a:pPr>
            <a:r>
              <a:rPr lang="en-US"/>
              <a:t>Temperature-dependence: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/>
              <a:t>Glass shell thermal conductivity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/>
              <a:t>Bubble interior gas conductivity (SO2: decreasing with temperature until triple point, then effectively zero)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/>
              <a:t>Interstitial gas conductivity</a:t>
            </a:r>
          </a:p>
          <a:p>
            <a:pPr>
              <a:lnSpc>
                <a:spcPct val="100000"/>
              </a:lnSpc>
              <a:defRPr/>
            </a:pPr>
            <a:endParaRPr lang="en-US"/>
          </a:p>
          <a:p>
            <a:pPr>
              <a:lnSpc>
                <a:spcPct val="100000"/>
              </a:lnSpc>
              <a:defRPr/>
            </a:pPr>
            <a:r>
              <a:rPr lang="en-US"/>
              <a:t>Pressure-dependence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/>
              <a:t>Interstitial gas conductivity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235A549-CD37-270D-FB33-58911F7F18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412" y="841248"/>
            <a:ext cx="11433176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3309E503-95DF-2872-7149-BE8B56C2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2" y="381000"/>
            <a:ext cx="11425237" cy="459642"/>
          </a:xfrm>
        </p:spPr>
        <p:txBody>
          <a:bodyPr/>
          <a:lstStyle/>
          <a:p>
            <a:r>
              <a:rPr lang="en-US"/>
              <a:t>Gas conduction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787E32-6C13-1687-4239-DE6E5DD5C8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79412" y="6356350"/>
            <a:ext cx="2502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0">
                <a:solidFill>
                  <a:prstClr val="black"/>
                </a:solidFill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</a:rPr>
              <a:pPr>
                <a:spcAft>
                  <a:spcPts val="600"/>
                </a:spcAft>
              </a:pPr>
              <a:t>2025</a:t>
            </a:fld>
            <a:r>
              <a:rPr lang="en-US" kern="0">
                <a:solidFill>
                  <a:prstClr val="black"/>
                </a:solidFill>
              </a:rPr>
              <a:t>. All Rights Reserved.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250935-63A4-4123-B31E-5ABC2AA431D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8817608" y="6356350"/>
            <a:ext cx="298704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0D5124F-2089-5247-B7B9-A8C28FACD56A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9" name="Picture 8" descr="A diagram of a heat exchanger&#10;&#10;Description automatically generated">
            <a:extLst>
              <a:ext uri="{FF2B5EF4-FFF2-40B4-BE49-F238E27FC236}">
                <a16:creationId xmlns:a16="http://schemas.microsoft.com/office/drawing/2014/main" id="{8E603F86-C72A-EEFC-3D62-FAFD7A884B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790" r="32007"/>
          <a:stretch/>
        </p:blipFill>
        <p:spPr>
          <a:xfrm>
            <a:off x="6745603" y="1648099"/>
            <a:ext cx="4455798" cy="4272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612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0C15F5-76F0-B5DC-449D-4586B72A43B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3F8F0-8A25-DE7B-0CFF-A2533DB7E397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/>
              <a:t>With size effect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45642-AF80-58DC-1D7C-C0355D9D2E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1BDCBD-4376-2A27-1C15-062DCE427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Quasi-ballistic gas conduction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3B056E-1F53-A4FA-61FF-03B4DC56CC9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01420-7FD1-332E-70BE-69C7997C19F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59B3C4-F30B-126A-AF9B-65F92588D75A}"/>
                  </a:ext>
                </a:extLst>
              </p:cNvPr>
              <p:cNvSpPr txBox="1"/>
              <p:nvPr/>
            </p:nvSpPr>
            <p:spPr>
              <a:xfrm>
                <a:off x="1481355" y="4422329"/>
                <a:ext cx="1180195" cy="578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𝐶𝑣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59B3C4-F30B-126A-AF9B-65F92588D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355" y="4422329"/>
                <a:ext cx="1180195" cy="5782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82A5F9-DB94-41F2-ED7F-CB0732EF4173}"/>
                  </a:ext>
                </a:extLst>
              </p:cNvPr>
              <p:cNvSpPr txBox="1"/>
              <p:nvPr/>
            </p:nvSpPr>
            <p:spPr>
              <a:xfrm>
                <a:off x="4162641" y="4433615"/>
                <a:ext cx="1457450" cy="635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82A5F9-DB94-41F2-ED7F-CB0732EF4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2641" y="4433615"/>
                <a:ext cx="1457450" cy="6357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CAED0E-AEA7-344F-30FA-DEAD81F743C9}"/>
              </a:ext>
            </a:extLst>
          </p:cNvPr>
          <p:cNvCxnSpPr>
            <a:cxnSpLocks/>
          </p:cNvCxnSpPr>
          <p:nvPr/>
        </p:nvCxnSpPr>
        <p:spPr>
          <a:xfrm>
            <a:off x="2402162" y="4861281"/>
            <a:ext cx="721539" cy="604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82DF20-650F-BC09-3FEA-BD513C93F19C}"/>
                  </a:ext>
                </a:extLst>
              </p:cNvPr>
              <p:cNvSpPr txBox="1"/>
              <p:nvPr/>
            </p:nvSpPr>
            <p:spPr>
              <a:xfrm>
                <a:off x="3023290" y="5219842"/>
                <a:ext cx="1206163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282DF20-650F-BC09-3FEA-BD513C93F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290" y="5219842"/>
                <a:ext cx="1206163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66A2526-321B-673A-0FEF-4138BFF59C7D}"/>
                  </a:ext>
                </a:extLst>
              </p:cNvPr>
              <p:cNvSpPr txBox="1"/>
              <p:nvPr/>
            </p:nvSpPr>
            <p:spPr>
              <a:xfrm>
                <a:off x="6545397" y="1986869"/>
                <a:ext cx="2271584" cy="700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𝐿𝑂𝑆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66A2526-321B-673A-0FEF-4138BFF59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397" y="1986869"/>
                <a:ext cx="2271584" cy="7008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EE0B906-83F8-315F-8DD9-9CD4B58D4612}"/>
              </a:ext>
            </a:extLst>
          </p:cNvPr>
          <p:cNvCxnSpPr>
            <a:cxnSpLocks/>
          </p:cNvCxnSpPr>
          <p:nvPr/>
        </p:nvCxnSpPr>
        <p:spPr>
          <a:xfrm>
            <a:off x="2679447" y="4745538"/>
            <a:ext cx="1365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F69970-CB76-43E1-2FFF-4F9611D55DC5}"/>
              </a:ext>
            </a:extLst>
          </p:cNvPr>
          <p:cNvCxnSpPr>
            <a:cxnSpLocks/>
          </p:cNvCxnSpPr>
          <p:nvPr/>
        </p:nvCxnSpPr>
        <p:spPr>
          <a:xfrm>
            <a:off x="2252322" y="4898280"/>
            <a:ext cx="0" cy="567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17C88D-6390-393F-37B3-71262B93B53D}"/>
                  </a:ext>
                </a:extLst>
              </p:cNvPr>
              <p:cNvSpPr txBox="1"/>
              <p:nvPr/>
            </p:nvSpPr>
            <p:spPr>
              <a:xfrm>
                <a:off x="1486127" y="5476515"/>
                <a:ext cx="1112997" cy="6284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17C88D-6390-393F-37B3-71262B93B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127" y="5476515"/>
                <a:ext cx="1112997" cy="62844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A907720-02EC-EA0F-878E-8C4C84030EE5}"/>
              </a:ext>
            </a:extLst>
          </p:cNvPr>
          <p:cNvCxnSpPr>
            <a:cxnSpLocks/>
          </p:cNvCxnSpPr>
          <p:nvPr/>
        </p:nvCxnSpPr>
        <p:spPr>
          <a:xfrm>
            <a:off x="6671738" y="2687702"/>
            <a:ext cx="914767" cy="919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3740075-95F2-D499-F4DD-DE99AEC947EF}"/>
                  </a:ext>
                </a:extLst>
              </p:cNvPr>
              <p:cNvSpPr txBox="1"/>
              <p:nvPr/>
            </p:nvSpPr>
            <p:spPr>
              <a:xfrm>
                <a:off x="6545397" y="4545888"/>
                <a:ext cx="3889013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𝐿𝑂𝑆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𝐿𝑂𝑆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3740075-95F2-D499-F4DD-DE99AEC94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397" y="4545888"/>
                <a:ext cx="3889013" cy="90935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D444F8-27E6-381C-30FC-26E978FEB740}"/>
                  </a:ext>
                </a:extLst>
              </p:cNvPr>
              <p:cNvSpPr txBox="1"/>
              <p:nvPr/>
            </p:nvSpPr>
            <p:spPr>
              <a:xfrm>
                <a:off x="6545397" y="3427200"/>
                <a:ext cx="1180195" cy="578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𝐶𝑣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D444F8-27E6-381C-30FC-26E978FEB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397" y="3427200"/>
                <a:ext cx="1180195" cy="5782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AB76095-1676-2591-CF63-C5B3181765C8}"/>
              </a:ext>
            </a:extLst>
          </p:cNvPr>
          <p:cNvCxnSpPr>
            <a:cxnSpLocks/>
          </p:cNvCxnSpPr>
          <p:nvPr/>
        </p:nvCxnSpPr>
        <p:spPr>
          <a:xfrm>
            <a:off x="6659031" y="3927122"/>
            <a:ext cx="12707" cy="934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C3F05ADD-0E90-2F3D-E5F8-8E38AA3F2D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406" y="1348231"/>
            <a:ext cx="2560542" cy="299339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6045A5A-51E7-10BC-823B-FEF94971C6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18137" y="1357052"/>
            <a:ext cx="2645893" cy="297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09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5" grpId="0"/>
      <p:bldP spid="21" grpId="0"/>
      <p:bldP spid="24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F53D8D-6355-79D2-8B60-60FAA28B20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80106B9-995D-8551-537E-6C49A08FC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Monte Carlo line-of-sight analysis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699F23E-A4FA-8AEE-A4B6-70BB615D142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4AC732F-36C7-52EE-6873-59829B680134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7C5C2-04CC-6CB8-AB79-26F8A52D418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9EC5C-4C87-4342-0773-7BDC94D5C33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BD6C9E15-5ADB-827C-F8AD-550741FBE8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54" t="4351" r="5362" b="10457"/>
          <a:stretch/>
        </p:blipFill>
        <p:spPr>
          <a:xfrm>
            <a:off x="829148" y="1976350"/>
            <a:ext cx="4752870" cy="3878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FA430F-5DB2-B3ED-664C-1455624C5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99" y="1732181"/>
            <a:ext cx="5326380" cy="399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6B5606-FBD8-BECD-0FA1-377628955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581" y="1910815"/>
            <a:ext cx="3284220" cy="27889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9AE808-DCA2-B030-2B0F-77662BBBA019}"/>
              </a:ext>
            </a:extLst>
          </p:cNvPr>
          <p:cNvSpPr txBox="1"/>
          <p:nvPr/>
        </p:nvSpPr>
        <p:spPr>
          <a:xfrm>
            <a:off x="6259668" y="5834834"/>
            <a:ext cx="557364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/>
              <a:t>(Values calculated using </a:t>
            </a:r>
            <a:r>
              <a:rPr lang="en-US" sz="1600" err="1"/>
              <a:t>Matlab</a:t>
            </a:r>
            <a:r>
              <a:rPr lang="en-US" sz="1600"/>
              <a:t> for Monte Carlo ray tracing)</a:t>
            </a:r>
          </a:p>
        </p:txBody>
      </p:sp>
    </p:spTree>
    <p:extLst>
      <p:ext uri="{BB962C8B-B14F-4D97-AF65-F5344CB8AC3E}">
        <p14:creationId xmlns:p14="http://schemas.microsoft.com/office/powerpoint/2010/main" val="1081610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6F6E99D6-98F3-25EF-A97B-47E4C8B394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C0C377-903A-EE1B-C508-AA4671083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Interpretation of thermal conductivity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EB03308D-9DE1-C584-926C-AE1F0754FBA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679CA-08D0-2730-EBB1-C9E81561390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Ensure mesh and tolerance settings result in heat in/out within ~2%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Calculate an envelope for effective thermal conductivity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Sweep temperature and pressure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04630-7F44-F52E-68E5-9673072BA95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© 3M </a:t>
            </a:r>
            <a:fld id="{8E59BD97-1E34-BA4E-82B3-B29ECD06FDBF}" type="datetimeyyyy">
              <a:rPr lang="en-US" kern="0" smtClea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pPr/>
              <a:t>2025</a:t>
            </a:fld>
            <a:r>
              <a:rPr lang="en-US" kern="0">
                <a:solidFill>
                  <a:prstClr val="black"/>
                </a:solidFill>
                <a:ea typeface="ＭＳ Ｐゴシック" charset="0"/>
                <a:cs typeface="3M Circular TT Book" panose="020B0604020101020102" pitchFamily="34" charset="0"/>
              </a:rPr>
              <a:t>. All Rights Reserved.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12740A-6D6B-8767-689E-73E27B8B684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0D5124F-2089-5247-B7B9-A8C28FACD56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531729-431C-12B9-5DE1-00B3EBA7E9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60" r="3071"/>
          <a:stretch/>
        </p:blipFill>
        <p:spPr>
          <a:xfrm>
            <a:off x="512462" y="2703823"/>
            <a:ext cx="5335674" cy="165087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4559F-D4FE-B114-B7FE-C9393A98414B}"/>
              </a:ext>
            </a:extLst>
          </p:cNvPr>
          <p:cNvCxnSpPr/>
          <p:nvPr/>
        </p:nvCxnSpPr>
        <p:spPr>
          <a:xfrm>
            <a:off x="4623955" y="3596157"/>
            <a:ext cx="0" cy="1100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6D18B7-EEA6-6E73-6BA9-B597DAD54ED2}"/>
              </a:ext>
            </a:extLst>
          </p:cNvPr>
          <p:cNvCxnSpPr/>
          <p:nvPr/>
        </p:nvCxnSpPr>
        <p:spPr>
          <a:xfrm>
            <a:off x="1279529" y="3596157"/>
            <a:ext cx="0" cy="1100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B43B81-A9B6-AAD4-6C8E-3AB9A9DD457F}"/>
              </a:ext>
            </a:extLst>
          </p:cNvPr>
          <p:cNvCxnSpPr>
            <a:cxnSpLocks/>
          </p:cNvCxnSpPr>
          <p:nvPr/>
        </p:nvCxnSpPr>
        <p:spPr>
          <a:xfrm>
            <a:off x="1274544" y="4696995"/>
            <a:ext cx="334941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569DB55-715D-BDC6-6D83-A51B11A2DB75}"/>
              </a:ext>
            </a:extLst>
          </p:cNvPr>
          <p:cNvSpPr txBox="1"/>
          <p:nvPr/>
        </p:nvSpPr>
        <p:spPr>
          <a:xfrm>
            <a:off x="2800023" y="4354693"/>
            <a:ext cx="4055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dT</a:t>
            </a:r>
            <a:r>
              <a:rPr lang="en-US" sz="2000" baseline="-25000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AF661-07D8-058E-681A-B40449289F1E}"/>
              </a:ext>
            </a:extLst>
          </p:cNvPr>
          <p:cNvSpPr txBox="1"/>
          <p:nvPr/>
        </p:nvSpPr>
        <p:spPr>
          <a:xfrm>
            <a:off x="2796162" y="4777698"/>
            <a:ext cx="37991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dx</a:t>
            </a:r>
            <a:r>
              <a:rPr lang="en-US" sz="2000" baseline="-25000"/>
              <a:t>2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6FBB2-46A7-3C1B-5CA4-26AEB2E17DD9}"/>
              </a:ext>
            </a:extLst>
          </p:cNvPr>
          <p:cNvCxnSpPr/>
          <p:nvPr/>
        </p:nvCxnSpPr>
        <p:spPr>
          <a:xfrm>
            <a:off x="522514" y="3025798"/>
            <a:ext cx="0" cy="864159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25B635B9-2953-4ED2-9F59-26797C99E304}"/>
              </a:ext>
            </a:extLst>
          </p:cNvPr>
          <p:cNvSpPr/>
          <p:nvPr/>
        </p:nvSpPr>
        <p:spPr>
          <a:xfrm>
            <a:off x="211015" y="3246862"/>
            <a:ext cx="301447" cy="34929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C5319D5-1737-A1D7-BFFD-F79921B1F08A}"/>
                  </a:ext>
                </a:extLst>
              </p:cNvPr>
              <p:cNvSpPr txBox="1"/>
              <p:nvPr/>
            </p:nvSpPr>
            <p:spPr>
              <a:xfrm>
                <a:off x="-9262" y="3457877"/>
                <a:ext cx="430502" cy="3195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C5319D5-1737-A1D7-BFFD-F79921B1F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262" y="3457877"/>
                <a:ext cx="430502" cy="319511"/>
              </a:xfrm>
              <a:prstGeom prst="rect">
                <a:avLst/>
              </a:prstGeom>
              <a:blipFill>
                <a:blip r:embed="rId3"/>
                <a:stretch>
                  <a:fillRect l="-16901" t="-11321" r="-5634" b="-26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F62220-E21C-DA73-664A-D8B3547FB5C0}"/>
                  </a:ext>
                </a:extLst>
              </p:cNvPr>
              <p:cNvSpPr txBox="1"/>
              <p:nvPr/>
            </p:nvSpPr>
            <p:spPr>
              <a:xfrm>
                <a:off x="2147747" y="5287832"/>
                <a:ext cx="1296829" cy="886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F62220-E21C-DA73-664A-D8B3547FB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7747" y="5287832"/>
                <a:ext cx="1296829" cy="8864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BA22DB0-FE24-9BCF-B1F0-457D0D35C887}"/>
              </a:ext>
            </a:extLst>
          </p:cNvPr>
          <p:cNvCxnSpPr/>
          <p:nvPr/>
        </p:nvCxnSpPr>
        <p:spPr>
          <a:xfrm>
            <a:off x="5848136" y="3025798"/>
            <a:ext cx="0" cy="864159"/>
          </a:xfrm>
          <a:prstGeom prst="line">
            <a:avLst/>
          </a:prstGeom>
          <a:ln w="571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CCEF0DBA-4CBF-517B-8C30-3ABB017C7562}"/>
              </a:ext>
            </a:extLst>
          </p:cNvPr>
          <p:cNvSpPr/>
          <p:nvPr/>
        </p:nvSpPr>
        <p:spPr>
          <a:xfrm>
            <a:off x="5898705" y="3246862"/>
            <a:ext cx="301447" cy="349295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ctr"/>
            <a:endParaRPr lang="en-US" sz="20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D70772-647A-4D29-D691-756F85FE35A3}"/>
                  </a:ext>
                </a:extLst>
              </p:cNvPr>
              <p:cNvSpPr txBox="1"/>
              <p:nvPr/>
            </p:nvSpPr>
            <p:spPr>
              <a:xfrm>
                <a:off x="5843509" y="2823610"/>
                <a:ext cx="558936" cy="3195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2000" err="1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D70772-647A-4D29-D691-756F85FE3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509" y="2823610"/>
                <a:ext cx="558936" cy="319511"/>
              </a:xfrm>
              <a:prstGeom prst="rect">
                <a:avLst/>
              </a:prstGeom>
              <a:blipFill>
                <a:blip r:embed="rId5"/>
                <a:stretch>
                  <a:fillRect l="-13187" t="-11321" r="-3297" b="-26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2608300-D986-4E9F-10FB-B7E656924139}"/>
              </a:ext>
            </a:extLst>
          </p:cNvPr>
          <p:cNvCxnSpPr/>
          <p:nvPr/>
        </p:nvCxnSpPr>
        <p:spPr>
          <a:xfrm>
            <a:off x="5558452" y="2418262"/>
            <a:ext cx="0" cy="1100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AA58085-E946-84AE-0578-83FE3D67C123}"/>
              </a:ext>
            </a:extLst>
          </p:cNvPr>
          <p:cNvCxnSpPr/>
          <p:nvPr/>
        </p:nvCxnSpPr>
        <p:spPr>
          <a:xfrm>
            <a:off x="817305" y="2418262"/>
            <a:ext cx="0" cy="1100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8DEDCB-010E-B251-B5B0-24A4C67EA9EF}"/>
              </a:ext>
            </a:extLst>
          </p:cNvPr>
          <p:cNvCxnSpPr>
            <a:cxnSpLocks/>
          </p:cNvCxnSpPr>
          <p:nvPr/>
        </p:nvCxnSpPr>
        <p:spPr>
          <a:xfrm>
            <a:off x="817305" y="2418262"/>
            <a:ext cx="474114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3B609B9-8EFC-1C26-6A06-28C3B3C46FAB}"/>
              </a:ext>
            </a:extLst>
          </p:cNvPr>
          <p:cNvSpPr txBox="1"/>
          <p:nvPr/>
        </p:nvSpPr>
        <p:spPr>
          <a:xfrm>
            <a:off x="2895775" y="2080751"/>
            <a:ext cx="4055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dT</a:t>
            </a:r>
            <a:r>
              <a:rPr lang="en-US" sz="2000" baseline="-25000"/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6BCFA4-3F2E-CC6A-34AF-BF17120023B5}"/>
              </a:ext>
            </a:extLst>
          </p:cNvPr>
          <p:cNvSpPr txBox="1"/>
          <p:nvPr/>
        </p:nvSpPr>
        <p:spPr>
          <a:xfrm>
            <a:off x="2893282" y="2469231"/>
            <a:ext cx="37991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/>
              <a:t>dx</a:t>
            </a:r>
            <a:r>
              <a:rPr lang="en-US" sz="2000" baseline="-25000"/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0096C9-2FF4-CE1E-8EC4-60C5DF2F01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0499" y="2720975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02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6" grpId="0"/>
      <p:bldP spid="19" grpId="0" animBg="1"/>
      <p:bldP spid="20" grpId="0"/>
      <p:bldP spid="21" grpId="0"/>
      <p:bldP spid="23" grpId="0" animBg="1"/>
      <p:bldP spid="24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M_PPTtemplate_v6">
  <a:themeElements>
    <a:clrScheme name="Custom 1">
      <a:dk1>
        <a:srgbClr val="000000"/>
      </a:dk1>
      <a:lt1>
        <a:srgbClr val="FFFFFF"/>
      </a:lt1>
      <a:dk2>
        <a:srgbClr val="CBCBD3"/>
      </a:dk2>
      <a:lt2>
        <a:srgbClr val="303036"/>
      </a:lt2>
      <a:accent1>
        <a:srgbClr val="D10411"/>
      </a:accent1>
      <a:accent2>
        <a:srgbClr val="8A041F"/>
      </a:accent2>
      <a:accent3>
        <a:srgbClr val="5F0E11"/>
      </a:accent3>
      <a:accent4>
        <a:srgbClr val="D39700"/>
      </a:accent4>
      <a:accent5>
        <a:srgbClr val="5DA87B"/>
      </a:accent5>
      <a:accent6>
        <a:srgbClr val="2A55A0"/>
      </a:accent6>
      <a:hlink>
        <a:srgbClr val="0563C1"/>
      </a:hlink>
      <a:folHlink>
        <a:srgbClr val="1E4E79"/>
      </a:folHlink>
    </a:clrScheme>
    <a:fontScheme name="3M_Theme_v6">
      <a:majorFont>
        <a:latin typeface="3M Circular TT Bold"/>
        <a:ea typeface=""/>
        <a:cs typeface=""/>
      </a:majorFont>
      <a:minorFont>
        <a:latin typeface="3M Circular TT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80000" tIns="180000" rIns="180000" bIns="180000" rtlCol="0" anchor="t"/>
      <a:lstStyle>
        <a:defPPr algn="ctr">
          <a:defRPr sz="20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1E88627-84B7-44CD-9350-66F787124C09}" vid="{B127B033-A258-42AB-A847-F38CC0FFF6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9e845f-424c-4bdc-8cb6-d93a1b02776a">
      <Terms xmlns="http://schemas.microsoft.com/office/infopath/2007/PartnerControls"/>
    </lcf76f155ced4ddcb4097134ff3c332f>
    <_ModernAudienceTargetUserField xmlns="1d9e845f-424c-4bdc-8cb6-d93a1b02776a">
      <UserInfo>
        <DisplayName/>
        <AccountId xsi:nil="true"/>
        <AccountType/>
      </UserInfo>
    </_ModernAudienceTargetUserField>
    <TaxCatchAll xmlns="49b1ff83-fcbf-447d-97e9-0d3e6f3a9a03" xsi:nil="true"/>
    <_PublishStartDate xmlns="http://schemas.microsoft.com/sharepoint/v3">2025-03-14T00:33:50+00:00</_PublishStartDate>
    <Stockor3M xmlns="1d9e845f-424c-4bdc-8cb6-d93a1b02776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4388C3C77FD04DA906F625FCD3FA4B" ma:contentTypeVersion="20" ma:contentTypeDescription="Create a new document." ma:contentTypeScope="" ma:versionID="5e01121b8569532e7e6cea72c6c131d0">
  <xsd:schema xmlns:xsd="http://www.w3.org/2001/XMLSchema" xmlns:xs="http://www.w3.org/2001/XMLSchema" xmlns:p="http://schemas.microsoft.com/office/2006/metadata/properties" xmlns:ns1="http://schemas.microsoft.com/sharepoint/v3" xmlns:ns2="1d9e845f-424c-4bdc-8cb6-d93a1b02776a" xmlns:ns4="49b1ff83-fcbf-447d-97e9-0d3e6f3a9a03" targetNamespace="http://schemas.microsoft.com/office/2006/metadata/properties" ma:root="true" ma:fieldsID="e611355d258aebed1debccc699cd36a5" ns1:_="" ns2:_="" ns4:_="">
    <xsd:import namespace="http://schemas.microsoft.com/sharepoint/v3"/>
    <xsd:import namespace="1d9e845f-424c-4bdc-8cb6-d93a1b02776a"/>
    <xsd:import namespace="49b1ff83-fcbf-447d-97e9-0d3e6f3a9a03"/>
    <xsd:element name="properties">
      <xsd:complexType>
        <xsd:sequence>
          <xsd:element name="documentManagement">
            <xsd:complexType>
              <xsd:all>
                <xsd:element ref="ns2:_ModernAudienceTargetUserField" minOccurs="0"/>
                <xsd:element ref="ns2:_ModernAudienceAadObjectId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1:_PublishStartDate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Stockor3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PublishStartDate" ma:index="15" nillable="true" ma:displayName="Publish Start Date" ma:default="[today]" ma:format="DateTime" ma:internalName="_PublishStart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9e845f-424c-4bdc-8cb6-d93a1b02776a" elementFormDefault="qualified">
    <xsd:import namespace="http://schemas.microsoft.com/office/2006/documentManagement/types"/>
    <xsd:import namespace="http://schemas.microsoft.com/office/infopath/2007/PartnerControls"/>
    <xsd:element name="_ModernAudienceTargetUserField" ma:index="8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9" nillable="true" ma:displayName="AudienceIds" ma:list="{28ce8526-f0b1-409e-8711-6beb450c79f8}" ma:internalName="_ModernAudienceAadObjectIds" ma:readOnly="true" ma:showField="_AadObjectIdForUser" ma:web="486332d7-6041-4838-b55a-dfb2aaa985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727abb3-b6a4-4605-be73-24578a989c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ockor3M" ma:index="26" nillable="true" ma:displayName="Stock or 3M " ma:format="Dropdown" ma:internalName="Stockor3M">
      <xsd:simpleType>
        <xsd:restriction base="dms:Choice">
          <xsd:enumeration value="3M Image (3M employees, location, product)"/>
          <xsd:enumeration value="Stock Image (Getty, Shutterstock, etc.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1ff83-fcbf-447d-97e9-0d3e6f3a9a03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400b8b3-b20a-49ad-88be-3a23f5f0c4b2}" ma:internalName="TaxCatchAll" ma:showField="CatchAllData" ma:web="486332d7-6041-4838-b55a-dfb2aaa985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F8FF04-80C2-48B9-B004-BF2CBDE090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6910E6-1A94-4991-801B-DABD46BDC2FE}">
  <ds:schemaRefs>
    <ds:schemaRef ds:uri="http://purl.org/dc/elements/1.1/"/>
    <ds:schemaRef ds:uri="1d9e845f-424c-4bdc-8cb6-d93a1b02776a"/>
    <ds:schemaRef ds:uri="http://purl.org/dc/terms/"/>
    <ds:schemaRef ds:uri="http://schemas.microsoft.com/office/2006/documentManagement/types"/>
    <ds:schemaRef ds:uri="http://schemas.microsoft.com/sharepoint/v3"/>
    <ds:schemaRef ds:uri="49b1ff83-fcbf-447d-97e9-0d3e6f3a9a03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8E1DDFD-DA4C-4D32-8DA2-980077F974CA}">
  <ds:schemaRefs>
    <ds:schemaRef ds:uri="1d9e845f-424c-4bdc-8cb6-d93a1b02776a"/>
    <ds:schemaRef ds:uri="49b1ff83-fcbf-447d-97e9-0d3e6f3a9a0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2025_TEBG_templates</Template>
  <TotalTime>0</TotalTime>
  <Words>870</Words>
  <Application>Microsoft Office PowerPoint</Application>
  <PresentationFormat>Widescreen</PresentationFormat>
  <Paragraphs>130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3M Circular TT Book</vt:lpstr>
      <vt:lpstr>Times New Roman</vt:lpstr>
      <vt:lpstr>Arial</vt:lpstr>
      <vt:lpstr>Aptos</vt:lpstr>
      <vt:lpstr>MS PGothic</vt:lpstr>
      <vt:lpstr>3M Circular TT Black</vt:lpstr>
      <vt:lpstr>Wingdings</vt:lpstr>
      <vt:lpstr>3M Circular TT Bold</vt:lpstr>
      <vt:lpstr>Cambria Math</vt:lpstr>
      <vt:lpstr>3M_PPTtemplate_v6</vt:lpstr>
      <vt:lpstr>think-cell Slide</vt:lpstr>
      <vt:lpstr>PowerPoint Presentation</vt:lpstr>
      <vt:lpstr>Background</vt:lpstr>
      <vt:lpstr>Recent modeling work</vt:lpstr>
      <vt:lpstr>Model construct</vt:lpstr>
      <vt:lpstr>Model construct – Symmetry and radiation</vt:lpstr>
      <vt:lpstr>Gas conduction</vt:lpstr>
      <vt:lpstr>Quasi-ballistic gas conduction</vt:lpstr>
      <vt:lpstr>Monte Carlo line-of-sight analysis</vt:lpstr>
      <vt:lpstr>Interpretation of thermal conductivity</vt:lpstr>
      <vt:lpstr>Mesoscale – Cryostat effective conductivity validation</vt:lpstr>
      <vt:lpstr>Results</vt:lpstr>
      <vt:lpstr>Model limitations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Dunham</dc:creator>
  <cp:lastModifiedBy>Clara Mata</cp:lastModifiedBy>
  <cp:revision>1</cp:revision>
  <cp:lastPrinted>2025-01-25T17:45:01Z</cp:lastPrinted>
  <dcterms:created xsi:type="dcterms:W3CDTF">2025-05-12T14:53:01Z</dcterms:created>
  <dcterms:modified xsi:type="dcterms:W3CDTF">2025-05-13T20:02:08Z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0x010100ED4388C3C77FD04DA906F625FCD3FA4B</vt:lpwstr>
  </property>
  <property fmtid="{D5CDD505-2E9C-101B-9397-08002B2CF9AE}" pid="3" name="MediaServiceImageTags">
    <vt:lpwstr/>
  </property>
</Properties>
</file>