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51206400" cy="3200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1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479" autoAdjust="0"/>
    <p:restoredTop sz="94660"/>
  </p:normalViewPr>
  <p:slideViewPr>
    <p:cSldViewPr snapToGrid="0">
      <p:cViewPr>
        <p:scale>
          <a:sx n="40" d="100"/>
          <a:sy n="40" d="100"/>
        </p:scale>
        <p:origin x="-2160" y="-78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S&amp;T\Materials%20Development%20and%20Characterization\Mat'lCharLab\Archived%20Magnet%20Material%20Data\32T%20&amp;%20Hi%20Tc\2024\24-015%20Heated%20SS%20and%20Cu\Comparison\Comparis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S&amp;T\Materials%20Development%20and%20Characterization\Mat'lCharLab\Archived%20Magnet%20Material%20Data\32T%20&amp;%20Hi%20Tc\2024\24-015%20Heated%20SS%20and%20Cu\Comparison\Comparis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3000">
                <a:latin typeface="Arial" panose="020B0604020202020204" pitchFamily="34" charset="0"/>
                <a:cs typeface="Arial" panose="020B0604020202020204" pitchFamily="34" charset="0"/>
              </a:rPr>
              <a:t>77K Modulus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DEA1-437B-B4BA-BE7AC3674F1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64F-4C2F-8C81-6E88F885E6A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64F-4C2F-8C81-6E88F885E6AA}"/>
              </c:ext>
            </c:extLst>
          </c:dPt>
          <c:errBars>
            <c:errBarType val="both"/>
            <c:errValType val="cust"/>
            <c:noEndCap val="0"/>
            <c:plus>
              <c:numRef>
                <c:extLst>
                  <c:ext xmlns:c15="http://schemas.microsoft.com/office/drawing/2012/chart" uri="{02D57815-91ED-43cb-92C2-25804820EDAC}">
                    <c15:fullRef>
                      <c15:sqref>(Sheet1!$E$2,Sheet1!$E$5,Sheet1!$E$8,Sheet1!$E$11,Sheet1!$E$15,Sheet1!$E$18)</c15:sqref>
                    </c15:fullRef>
                  </c:ext>
                </c:extLst>
                <c:f>(Sheet1!$E$5,Sheet1!$E$8,Sheet1!$E$11,Sheet1!$E$15)</c:f>
                <c:numCache>
                  <c:formatCode>General</c:formatCode>
                  <c:ptCount val="4"/>
                  <c:pt idx="0">
                    <c:v>4.0646639459366867</c:v>
                  </c:pt>
                  <c:pt idx="1">
                    <c:v>1.858128789356333</c:v>
                  </c:pt>
                  <c:pt idx="2">
                    <c:v>6.418708420366074</c:v>
                  </c:pt>
                  <c:pt idx="3">
                    <c:v>3.9227936996899451</c:v>
                  </c:pt>
                </c:numCache>
              </c:numRef>
            </c:plus>
            <c:minus>
              <c:numRef>
                <c:extLst>
                  <c:ext xmlns:c15="http://schemas.microsoft.com/office/drawing/2012/chart" uri="{02D57815-91ED-43cb-92C2-25804820EDAC}">
                    <c15:fullRef>
                      <c15:sqref>(Sheet1!$E$2,Sheet1!$E$5,Sheet1!$E$8,Sheet1!$E$11,Sheet1!$E$15,Sheet1!$E$18)</c15:sqref>
                    </c15:fullRef>
                  </c:ext>
                </c:extLst>
                <c:f>(Sheet1!$E$5,Sheet1!$E$8,Sheet1!$E$11,Sheet1!$E$15)</c:f>
                <c:numCache>
                  <c:formatCode>General</c:formatCode>
                  <c:ptCount val="4"/>
                  <c:pt idx="0">
                    <c:v>4.0646639459366867</c:v>
                  </c:pt>
                  <c:pt idx="1">
                    <c:v>1.858128789356333</c:v>
                  </c:pt>
                  <c:pt idx="2">
                    <c:v>6.418708420366074</c:v>
                  </c:pt>
                  <c:pt idx="3">
                    <c:v>3.9227936996899451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extLst>
                <c:ext xmlns:c15="http://schemas.microsoft.com/office/drawing/2012/chart" uri="{02D57815-91ED-43cb-92C2-25804820EDAC}">
                  <c15:fullRef>
                    <c15:sqref>(Sheet1!$B$2,Sheet1!$B$5,Sheet1!$B$8,Sheet1!$B$11,Sheet1!$B$15,Sheet1!$B$18)</c15:sqref>
                  </c15:fullRef>
                </c:ext>
              </c:extLst>
              <c:f>(Sheet1!$B$5,Sheet1!$B$8,Sheet1!$B$11,Sheet1!$B$15)</c:f>
              <c:strCache>
                <c:ptCount val="4"/>
                <c:pt idx="0">
                  <c:v>HH 316 SS</c:v>
                </c:pt>
                <c:pt idx="1">
                  <c:v>QH 316 SS</c:v>
                </c:pt>
                <c:pt idx="2">
                  <c:v>Heat Treated S316L-006-QH</c:v>
                </c:pt>
                <c:pt idx="3">
                  <c:v>Heat Treated S316L-008-HH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(Sheet1!$D$2,Sheet1!$D$5,Sheet1!$D$8,Sheet1!$D$11,Sheet1!$D$15,Sheet1!$D$18)</c15:sqref>
                  </c15:fullRef>
                </c:ext>
              </c:extLst>
              <c:f>(Sheet1!$D$5,Sheet1!$D$8,Sheet1!$D$11,Sheet1!$D$15)</c:f>
              <c:numCache>
                <c:formatCode>0</c:formatCode>
                <c:ptCount val="4"/>
                <c:pt idx="0">
                  <c:v>175.16409313155722</c:v>
                </c:pt>
                <c:pt idx="1">
                  <c:v>179.7916113293717</c:v>
                </c:pt>
                <c:pt idx="2">
                  <c:v>191.50487842738829</c:v>
                </c:pt>
                <c:pt idx="3">
                  <c:v>186.46740544143722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Sheet1!$D$18</c15:sqref>
                  <c15:spPr xmlns:c15="http://schemas.microsoft.com/office/drawing/2012/chart"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  <a:effectLst/>
                  </c15:spPr>
                  <c15:invertIfNegative val="0"/>
                  <c15:bubble3D val="0"/>
                </c15:categoryFilterException>
              </c15:categoryFilterExceptions>
            </c:ext>
            <c:ext xmlns:c16="http://schemas.microsoft.com/office/drawing/2014/chart" uri="{C3380CC4-5D6E-409C-BE32-E72D297353CC}">
              <c16:uniqueId val="{00000000-464F-4C2F-8C81-6E88F885E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712752"/>
        <c:axId val="194336944"/>
      </c:barChart>
      <c:catAx>
        <c:axId val="186712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4336944"/>
        <c:crosses val="autoZero"/>
        <c:auto val="1"/>
        <c:lblAlgn val="ctr"/>
        <c:lblOffset val="100"/>
        <c:noMultiLvlLbl val="0"/>
      </c:catAx>
      <c:valAx>
        <c:axId val="194336944"/>
        <c:scaling>
          <c:orientation val="minMax"/>
          <c:max val="22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Modulus (GPa)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6712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3000">
                <a:latin typeface="Arial" panose="020B0604020202020204" pitchFamily="34" charset="0"/>
                <a:cs typeface="Arial" panose="020B0604020202020204" pitchFamily="34" charset="0"/>
              </a:rPr>
              <a:t>77K Yield Strength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24B8-440C-BDB5-0A127C8C153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097-47E4-85CA-969D7766151E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097-47E4-85CA-969D7766151E}"/>
              </c:ext>
            </c:extLst>
          </c:dPt>
          <c:errBars>
            <c:errBarType val="both"/>
            <c:errValType val="cust"/>
            <c:noEndCap val="0"/>
            <c:plus>
              <c:numRef>
                <c:extLst>
                  <c:ext xmlns:c15="http://schemas.microsoft.com/office/drawing/2012/chart" uri="{02D57815-91ED-43cb-92C2-25804820EDAC}">
                    <c15:fullRef>
                      <c15:sqref>(Sheet1!$H$2,Sheet1!$H$5,Sheet1!$H$8,Sheet1!$H$11,Sheet1!$H$15,Sheet1!$H$18)</c15:sqref>
                    </c15:fullRef>
                  </c:ext>
                </c:extLst>
                <c:f>(Sheet1!$H$5,Sheet1!$H$8,Sheet1!$H$11,Sheet1!$H$15)</c:f>
                <c:numCache>
                  <c:formatCode>General</c:formatCode>
                  <c:ptCount val="4"/>
                  <c:pt idx="0">
                    <c:v>7.2337075558697475</c:v>
                  </c:pt>
                  <c:pt idx="1">
                    <c:v>8.4089878747659874</c:v>
                  </c:pt>
                  <c:pt idx="2">
                    <c:v>1.6664620983349796</c:v>
                  </c:pt>
                  <c:pt idx="3">
                    <c:v>20.93524853565458</c:v>
                  </c:pt>
                </c:numCache>
              </c:numRef>
            </c:plus>
            <c:minus>
              <c:numRef>
                <c:extLst>
                  <c:ext xmlns:c15="http://schemas.microsoft.com/office/drawing/2012/chart" uri="{02D57815-91ED-43cb-92C2-25804820EDAC}">
                    <c15:fullRef>
                      <c15:sqref>(Sheet1!$H$2,Sheet1!$H$5,Sheet1!$H$8,Sheet1!$H$11,Sheet1!$H$15,Sheet1!$H$18)</c15:sqref>
                    </c15:fullRef>
                  </c:ext>
                </c:extLst>
                <c:f>(Sheet1!$H$5,Sheet1!$H$8,Sheet1!$H$11,Sheet1!$H$15)</c:f>
                <c:numCache>
                  <c:formatCode>General</c:formatCode>
                  <c:ptCount val="4"/>
                  <c:pt idx="0">
                    <c:v>7.2337075558697475</c:v>
                  </c:pt>
                  <c:pt idx="1">
                    <c:v>8.4089878747659874</c:v>
                  </c:pt>
                  <c:pt idx="2">
                    <c:v>1.6664620983349796</c:v>
                  </c:pt>
                  <c:pt idx="3">
                    <c:v>20.93524853565458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extLst>
                <c:ext xmlns:c15="http://schemas.microsoft.com/office/drawing/2012/chart" uri="{02D57815-91ED-43cb-92C2-25804820EDAC}">
                  <c15:fullRef>
                    <c15:sqref>(Sheet1!$B$2,Sheet1!$B$5,Sheet1!$B$8,Sheet1!$B$11,Sheet1!$B$15,Sheet1!$B$18)</c15:sqref>
                  </c15:fullRef>
                </c:ext>
              </c:extLst>
              <c:f>(Sheet1!$B$5,Sheet1!$B$8,Sheet1!$B$11,Sheet1!$B$15)</c:f>
              <c:strCache>
                <c:ptCount val="4"/>
                <c:pt idx="0">
                  <c:v>HH 316 SS</c:v>
                </c:pt>
                <c:pt idx="1">
                  <c:v>QH 316 SS</c:v>
                </c:pt>
                <c:pt idx="2">
                  <c:v>Heat Treated S316L-006-QH</c:v>
                </c:pt>
                <c:pt idx="3">
                  <c:v>Heat Treated S316L-008-HH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(Sheet1!$G$2,Sheet1!$G$5,Sheet1!$G$8,Sheet1!$G$11,Sheet1!$G$15,Sheet1!$G$18)</c15:sqref>
                  </c15:fullRef>
                </c:ext>
              </c:extLst>
              <c:f>(Sheet1!$G$5,Sheet1!$G$8,Sheet1!$G$11,Sheet1!$G$15)</c:f>
              <c:numCache>
                <c:formatCode>0</c:formatCode>
                <c:ptCount val="4"/>
                <c:pt idx="0">
                  <c:v>1254.4069160604406</c:v>
                </c:pt>
                <c:pt idx="1">
                  <c:v>1046.4154685219194</c:v>
                </c:pt>
                <c:pt idx="2">
                  <c:v>1022.0165415797001</c:v>
                </c:pt>
                <c:pt idx="3">
                  <c:v>1288.2578800301724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Sheet1!$G$18</c15:sqref>
                  <c15:spPr xmlns:c15="http://schemas.microsoft.com/office/drawing/2012/chart">
                    <a:solidFill>
                      <a:schemeClr val="accent1">
                        <a:lumMod val="60000"/>
                        <a:lumOff val="40000"/>
                      </a:schemeClr>
                    </a:solidFill>
                    <a:ln>
                      <a:noFill/>
                    </a:ln>
                    <a:effectLst/>
                  </c15:spPr>
                  <c15:invertIfNegative val="0"/>
                  <c15:bubble3D val="0"/>
                </c15:categoryFilterException>
              </c15:categoryFilterExceptions>
            </c:ext>
            <c:ext xmlns:c16="http://schemas.microsoft.com/office/drawing/2014/chart" uri="{C3380CC4-5D6E-409C-BE32-E72D297353CC}">
              <c16:uniqueId val="{00000000-6097-47E4-85CA-969D776615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712752"/>
        <c:axId val="194336944"/>
      </c:barChart>
      <c:catAx>
        <c:axId val="186712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4336944"/>
        <c:crosses val="autoZero"/>
        <c:auto val="1"/>
        <c:lblAlgn val="ctr"/>
        <c:lblOffset val="100"/>
        <c:noMultiLvlLbl val="0"/>
      </c:catAx>
      <c:valAx>
        <c:axId val="194336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Yield Strength (MPa)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6712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3F389-962B-4B10-816A-D5D3EFD1F7A7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988F5-375C-4736-B21D-1EE8729A5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88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B988F5-375C-4736-B21D-1EE8729A517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41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0" y="5237694"/>
            <a:ext cx="38404800" cy="11142133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16809511"/>
            <a:ext cx="38404800" cy="7726889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049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644580" y="1703917"/>
            <a:ext cx="11041380" cy="271219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0440" y="1703917"/>
            <a:ext cx="32484060" cy="271219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06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91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770" y="7978780"/>
            <a:ext cx="44165520" cy="13312773"/>
          </a:xfrm>
        </p:spPr>
        <p:txBody>
          <a:bodyPr anchor="b"/>
          <a:lstStyle>
            <a:lvl1pPr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3770" y="21417496"/>
            <a:ext cx="44165520" cy="7000873"/>
          </a:xfrm>
        </p:spPr>
        <p:txBody>
          <a:bodyPr/>
          <a:lstStyle>
            <a:lvl1pPr marL="0" indent="0">
              <a:buNone/>
              <a:defRPr sz="10080">
                <a:solidFill>
                  <a:schemeClr val="tx1">
                    <a:tint val="75000"/>
                  </a:schemeClr>
                </a:solidFill>
              </a:defRPr>
            </a:lvl1pPr>
            <a:lvl2pPr marL="1920240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384048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3pPr>
            <a:lvl4pPr marL="57607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76809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96012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15214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3441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4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0440" y="8519583"/>
            <a:ext cx="21762720" cy="20306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3240" y="8519583"/>
            <a:ext cx="21762720" cy="20306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84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1703919"/>
            <a:ext cx="44165520" cy="6185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7112" y="7845427"/>
            <a:ext cx="21662705" cy="3844923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7112" y="11690350"/>
            <a:ext cx="21662705" cy="171947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23240" y="7845427"/>
            <a:ext cx="21769390" cy="3844923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23240" y="11690350"/>
            <a:ext cx="21769390" cy="171947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26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22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2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2133600"/>
            <a:ext cx="16515395" cy="746760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9390" y="4607986"/>
            <a:ext cx="25923240" cy="22743583"/>
          </a:xfrm>
        </p:spPr>
        <p:txBody>
          <a:bodyPr/>
          <a:lstStyle>
            <a:lvl1pPr>
              <a:defRPr sz="13440"/>
            </a:lvl1pPr>
            <a:lvl2pPr>
              <a:defRPr sz="11760"/>
            </a:lvl2pPr>
            <a:lvl3pPr>
              <a:defRPr sz="1008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9601200"/>
            <a:ext cx="16515395" cy="17787411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7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2133600"/>
            <a:ext cx="16515395" cy="746760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69390" y="4607986"/>
            <a:ext cx="25923240" cy="22743583"/>
          </a:xfrm>
        </p:spPr>
        <p:txBody>
          <a:bodyPr anchor="t"/>
          <a:lstStyle>
            <a:lvl1pPr marL="0" indent="0">
              <a:buNone/>
              <a:defRPr sz="13440"/>
            </a:lvl1pPr>
            <a:lvl2pPr marL="1920240" indent="0">
              <a:buNone/>
              <a:defRPr sz="11760"/>
            </a:lvl2pPr>
            <a:lvl3pPr marL="3840480" indent="0">
              <a:buNone/>
              <a:defRPr sz="10080"/>
            </a:lvl3pPr>
            <a:lvl4pPr marL="5760720" indent="0">
              <a:buNone/>
              <a:defRPr sz="8400"/>
            </a:lvl4pPr>
            <a:lvl5pPr marL="7680960" indent="0">
              <a:buNone/>
              <a:defRPr sz="8400"/>
            </a:lvl5pPr>
            <a:lvl6pPr marL="9601200" indent="0">
              <a:buNone/>
              <a:defRPr sz="8400"/>
            </a:lvl6pPr>
            <a:lvl7pPr marL="11521440" indent="0">
              <a:buNone/>
              <a:defRPr sz="8400"/>
            </a:lvl7pPr>
            <a:lvl8pPr marL="13441680" indent="0">
              <a:buNone/>
              <a:defRPr sz="8400"/>
            </a:lvl8pPr>
            <a:lvl9pPr marL="15361920" indent="0">
              <a:buNone/>
              <a:defRPr sz="8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9601200"/>
            <a:ext cx="16515395" cy="17787411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292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0440" y="1703919"/>
            <a:ext cx="44165520" cy="61859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0440" y="8519583"/>
            <a:ext cx="44165520" cy="20306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0440" y="29662969"/>
            <a:ext cx="11521440" cy="1703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62120" y="29662969"/>
            <a:ext cx="17282160" cy="1703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64520" y="29662969"/>
            <a:ext cx="11521440" cy="1703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7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.jpe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27419A-8FF6-86F9-B6AE-EC5522165B5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2269" y="228600"/>
            <a:ext cx="50749200" cy="315468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A1651A-7837-0776-3CE5-9C0CAEAA178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2268" y="228600"/>
            <a:ext cx="50741863" cy="25146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C5279D-3448-A762-3299-9BF2C51DC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8207" y="342900"/>
            <a:ext cx="40928411" cy="228600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sz="8900" b="1" dirty="0">
                <a:solidFill>
                  <a:schemeClr val="bg1"/>
                </a:solidFill>
              </a:rPr>
              <a:t>Mechanical Properties of Stainless-Steel co-wind Tapes for REBCO magnets</a:t>
            </a:r>
            <a:br>
              <a:rPr lang="en-US" sz="8000" b="1" dirty="0">
                <a:solidFill>
                  <a:schemeClr val="bg1"/>
                </a:solidFill>
              </a:rPr>
            </a:br>
            <a:br>
              <a:rPr lang="en-US" sz="3300" b="1" dirty="0">
                <a:solidFill>
                  <a:schemeClr val="bg1"/>
                </a:solidFill>
              </a:rPr>
            </a:br>
            <a:r>
              <a:rPr lang="en-US" sz="5000" b="1" dirty="0">
                <a:solidFill>
                  <a:schemeClr val="bg1"/>
                </a:solidFill>
              </a:rPr>
              <a:t>A. Ingrole and J. Lu – National High Magnetic Field Laboratory, Tallahassee, Florida USA.</a:t>
            </a:r>
          </a:p>
        </p:txBody>
      </p:sp>
      <p:pic>
        <p:nvPicPr>
          <p:cNvPr id="5" name="Content Placeholder 4" descr="A black and white logo&#10;&#10;Description automatically generated">
            <a:extLst>
              <a:ext uri="{FF2B5EF4-FFF2-40B4-BE49-F238E27FC236}">
                <a16:creationId xmlns:a16="http://schemas.microsoft.com/office/drawing/2014/main" id="{258EDA0F-4F2E-D046-8461-868E0487DC3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33" y="617882"/>
            <a:ext cx="6575461" cy="1828800"/>
          </a:xfrm>
        </p:spPr>
      </p:pic>
      <p:pic>
        <p:nvPicPr>
          <p:cNvPr id="7" name="Picture 6" descr="A logo of a globe with a gold cogwheel&#10;&#10;Description automatically generated">
            <a:extLst>
              <a:ext uri="{FF2B5EF4-FFF2-40B4-BE49-F238E27FC236}">
                <a16:creationId xmlns:a16="http://schemas.microsoft.com/office/drawing/2014/main" id="{7E5CF5DB-4006-3FC8-3825-BE3920FB0FE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8131" y="342900"/>
            <a:ext cx="2286000" cy="22860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24FA4C5-6AC3-6437-8562-9DC092BB8A39}"/>
              </a:ext>
            </a:extLst>
          </p:cNvPr>
          <p:cNvCxnSpPr/>
          <p:nvPr/>
        </p:nvCxnSpPr>
        <p:spPr>
          <a:xfrm>
            <a:off x="17148667" y="3101007"/>
            <a:ext cx="0" cy="28346400"/>
          </a:xfrm>
          <a:prstGeom prst="line">
            <a:avLst/>
          </a:prstGeom>
          <a:ln w="12700">
            <a:solidFill>
              <a:srgbClr val="4E41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F41F8CD-12E2-AC5C-C921-52DE27B6781D}"/>
              </a:ext>
            </a:extLst>
          </p:cNvPr>
          <p:cNvCxnSpPr>
            <a:cxnSpLocks/>
          </p:cNvCxnSpPr>
          <p:nvPr/>
        </p:nvCxnSpPr>
        <p:spPr>
          <a:xfrm flipH="1">
            <a:off x="17806060" y="20519722"/>
            <a:ext cx="32723207" cy="0"/>
          </a:xfrm>
          <a:prstGeom prst="line">
            <a:avLst/>
          </a:prstGeom>
          <a:ln w="12700">
            <a:solidFill>
              <a:srgbClr val="4E41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99937C2E-178A-B20D-0A13-C4D40649C813}"/>
              </a:ext>
            </a:extLst>
          </p:cNvPr>
          <p:cNvSpPr/>
          <p:nvPr/>
        </p:nvSpPr>
        <p:spPr>
          <a:xfrm>
            <a:off x="1351423" y="3085361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Introduction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418597-FC4E-F766-63F4-C7E072C8CBA5}"/>
              </a:ext>
            </a:extLst>
          </p:cNvPr>
          <p:cNvSpPr/>
          <p:nvPr/>
        </p:nvSpPr>
        <p:spPr>
          <a:xfrm>
            <a:off x="1124495" y="12599826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Material Information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5EA6D1-E707-B85E-0CF3-53E186FE14FD}"/>
              </a:ext>
            </a:extLst>
          </p:cNvPr>
          <p:cNvSpPr/>
          <p:nvPr/>
        </p:nvSpPr>
        <p:spPr>
          <a:xfrm>
            <a:off x="17950544" y="3085361"/>
            <a:ext cx="32016512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Results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C8638B-D12F-A1DC-29D5-48BBD99242AA}"/>
              </a:ext>
            </a:extLst>
          </p:cNvPr>
          <p:cNvSpPr/>
          <p:nvPr/>
        </p:nvSpPr>
        <p:spPr>
          <a:xfrm>
            <a:off x="18315512" y="20841999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Discussion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4A0720E-C6BC-6983-641A-AFDFAD65CA59}"/>
              </a:ext>
            </a:extLst>
          </p:cNvPr>
          <p:cNvSpPr/>
          <p:nvPr/>
        </p:nvSpPr>
        <p:spPr>
          <a:xfrm>
            <a:off x="35507766" y="20886123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Acknowledgement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B9C5825-E0BC-55CF-AF73-364BBD0044B6}"/>
              </a:ext>
            </a:extLst>
          </p:cNvPr>
          <p:cNvSpPr txBox="1"/>
          <p:nvPr/>
        </p:nvSpPr>
        <p:spPr>
          <a:xfrm>
            <a:off x="34627274" y="22149068"/>
            <a:ext cx="15754822" cy="2084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This work was performed at the National High Magnetic Field Laboratory, which is supported by National Science Foundation Cooperative Agreement No. DMR-1644779, DMR-1839796, DMR- 2131790, and the State of Florida.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CF09035-BE1F-E658-6484-9EB181B1642D}"/>
              </a:ext>
            </a:extLst>
          </p:cNvPr>
          <p:cNvCxnSpPr>
            <a:cxnSpLocks/>
          </p:cNvCxnSpPr>
          <p:nvPr/>
        </p:nvCxnSpPr>
        <p:spPr>
          <a:xfrm>
            <a:off x="34390292" y="24590801"/>
            <a:ext cx="16228786" cy="0"/>
          </a:xfrm>
          <a:prstGeom prst="line">
            <a:avLst/>
          </a:prstGeom>
          <a:ln w="12700">
            <a:solidFill>
              <a:srgbClr val="4E41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1">
            <a:extLst>
              <a:ext uri="{FF2B5EF4-FFF2-40B4-BE49-F238E27FC236}">
                <a16:creationId xmlns:a16="http://schemas.microsoft.com/office/drawing/2014/main" id="{4DB5E4AD-5CD3-6425-5531-44E62B3CA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0993" y="21560265"/>
            <a:ext cx="15500789" cy="76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100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Landmark MTS servo-hydraulic tensile machine with a 5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load cell and a 25 mm wire extensometer was used for strain measurement.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Tests were conducted in a liquid nitrogen bath (77 K) at a displacement rate of 0.5 mm/min. Grips used are shown in Figure 4.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 unload/reload cycle was applied at 0.4% strain, matching the maximum expected strain in the 40 T magnet design, to determine Young’s modulus.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Samples were loaded up to ~4% strain, without breaking, to simulate operational stress conditions. Three tests were performed per tape length for consistency.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Measured Parameters:</a:t>
            </a:r>
          </a:p>
          <a:p>
            <a:pPr marL="9144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2% offset yield strength</a:t>
            </a:r>
          </a:p>
          <a:p>
            <a:pPr marL="9144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Young’s modulus from unload/reload at 0.4% strain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89DAF2C-ADC1-903C-54B6-F0C29A1DC981}"/>
              </a:ext>
            </a:extLst>
          </p:cNvPr>
          <p:cNvSpPr/>
          <p:nvPr/>
        </p:nvSpPr>
        <p:spPr>
          <a:xfrm>
            <a:off x="1130393" y="19672692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Test Method</a:t>
            </a: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DE735E30-F120-E585-5663-CE78793D4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98509" y="21890989"/>
            <a:ext cx="15637495" cy="970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As 316L stainless steel moves from annealed to quarter-hard to half-hard temper, cold working introduces more dislocations and residual stresses into the material.</a:t>
            </a:r>
          </a:p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While cold work increases strength and hardness, the elastic modulus (stiffness) is relatively insensitive and may slightly decrease (typically ~5–10%) because internal stresses and defects disrupt the purely elastic response.</a:t>
            </a:r>
            <a:endParaRPr lang="en-US" sz="3000" b="1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Heat treatment or annealing reduces dislocation density and residual stresses, partially restoring the elastic modulus and improving ductility.</a:t>
            </a:r>
          </a:p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For metals like stainless steels, modulus changes are small across temper levels, unlike strength and hardness, which increase significantly.</a:t>
            </a:r>
          </a:p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Stainless steel tapes were tested in two conditions: quarter-hard (0.006") and half-hard (0.008") as-received.</a:t>
            </a:r>
          </a:p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An increase of 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approximately 6.5% after heat treatment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expected,</a:t>
            </a:r>
            <a:r>
              <a:rPr lang="en-US" sz="30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~5–10% modulus variation.</a:t>
            </a:r>
            <a:endParaRPr lang="en-US" sz="3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Yield strength showed minimal reduction, around 2%.</a:t>
            </a:r>
          </a:p>
        </p:txBody>
      </p:sp>
      <p:pic>
        <p:nvPicPr>
          <p:cNvPr id="43" name="Picture 2" descr="CEC-ICMC 2025">
            <a:extLst>
              <a:ext uri="{FF2B5EF4-FFF2-40B4-BE49-F238E27FC236}">
                <a16:creationId xmlns:a16="http://schemas.microsoft.com/office/drawing/2014/main" id="{49E90627-4E3E-E626-B66D-BC668EC36C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10"/>
          <a:stretch/>
        </p:blipFill>
        <p:spPr bwMode="auto">
          <a:xfrm>
            <a:off x="39648399" y="28493357"/>
            <a:ext cx="1126165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9731EFB9-87FA-9A2E-1C9C-7F2326408475}"/>
              </a:ext>
            </a:extLst>
          </p:cNvPr>
          <p:cNvSpPr txBox="1"/>
          <p:nvPr/>
        </p:nvSpPr>
        <p:spPr>
          <a:xfrm>
            <a:off x="17603908" y="11255816"/>
            <a:ext cx="77472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Figure 1: Tensile Test Setup</a:t>
            </a:r>
            <a:endParaRPr lang="en-US" sz="3000" dirty="0"/>
          </a:p>
        </p:txBody>
      </p:sp>
      <p:sp>
        <p:nvSpPr>
          <p:cNvPr id="59" name="Rectangle 6">
            <a:extLst>
              <a:ext uri="{FF2B5EF4-FFF2-40B4-BE49-F238E27FC236}">
                <a16:creationId xmlns:a16="http://schemas.microsoft.com/office/drawing/2014/main" id="{9D2CC041-831B-4E5B-81F5-4905322F7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622" y="4738357"/>
            <a:ext cx="15494169" cy="693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REBCO HTS tapes offer high critical current density in strong magnetic fields and are used in ultra-high field superconducting magnets.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Co-winding REBCO with insulated 316L stainless-steel tapes is a promising method to improve mechanical performance under high stress.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This study focuses on the mechanical properties of 316L stainless-steel tapes of different tempers (quarter-hard and half-hard).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impact of heat treatment—simulating sol-gel insulation curing—was investigated to understand its effect on material behavior.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Understanding these effects is essential for optimizing magnet design and co-winding performance in next-generation superconducting systems.</a:t>
            </a:r>
          </a:p>
        </p:txBody>
      </p:sp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2A6B09A6-DA1D-907E-AF78-B6ACDB1ABA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077231"/>
              </p:ext>
            </p:extLst>
          </p:nvPr>
        </p:nvGraphicFramePr>
        <p:xfrm>
          <a:off x="880993" y="14112401"/>
          <a:ext cx="15129199" cy="40367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7360">
                  <a:extLst>
                    <a:ext uri="{9D8B030D-6E8A-4147-A177-3AD203B41FA5}">
                      <a16:colId xmlns:a16="http://schemas.microsoft.com/office/drawing/2014/main" val="1716324629"/>
                    </a:ext>
                  </a:extLst>
                </a:gridCol>
                <a:gridCol w="3398277">
                  <a:extLst>
                    <a:ext uri="{9D8B030D-6E8A-4147-A177-3AD203B41FA5}">
                      <a16:colId xmlns:a16="http://schemas.microsoft.com/office/drawing/2014/main" val="1610875088"/>
                    </a:ext>
                  </a:extLst>
                </a:gridCol>
                <a:gridCol w="6178686">
                  <a:extLst>
                    <a:ext uri="{9D8B030D-6E8A-4147-A177-3AD203B41FA5}">
                      <a16:colId xmlns:a16="http://schemas.microsoft.com/office/drawing/2014/main" val="1969312476"/>
                    </a:ext>
                  </a:extLst>
                </a:gridCol>
                <a:gridCol w="2934876">
                  <a:extLst>
                    <a:ext uri="{9D8B030D-6E8A-4147-A177-3AD203B41FA5}">
                      <a16:colId xmlns:a16="http://schemas.microsoft.com/office/drawing/2014/main" val="1235473722"/>
                    </a:ext>
                  </a:extLst>
                </a:gridCol>
              </a:tblGrid>
              <a:tr h="10091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Temper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Thickness (mm)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Serial Number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Heat treatment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180081"/>
                  </a:ext>
                </a:extLst>
              </a:tr>
              <a:tr h="10091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Quarter hard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0.152 (0.006”)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Ulbrich S316L-006-QH-#2-.15555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550C, 1 min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29460388"/>
                  </a:ext>
                </a:extLst>
              </a:tr>
              <a:tr h="10091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Half hard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0.203 (0.008”)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Ulbrich S316L-008-HH-#2-.15551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550C, 1 min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4910718"/>
                  </a:ext>
                </a:extLst>
              </a:tr>
              <a:tr h="10091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Half hard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0.305 (0.012”)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Ulbrich S316L-012-HH-#2-.15551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550C, 1 min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335872"/>
                  </a:ext>
                </a:extLst>
              </a:tr>
            </a:tbl>
          </a:graphicData>
        </a:graphic>
      </p:graphicFrame>
      <p:pic>
        <p:nvPicPr>
          <p:cNvPr id="61" name="Picture 60" descr="A picture containing metal, device, miller&#10;&#10;Description automatically generated">
            <a:extLst>
              <a:ext uri="{FF2B5EF4-FFF2-40B4-BE49-F238E27FC236}">
                <a16:creationId xmlns:a16="http://schemas.microsoft.com/office/drawing/2014/main" id="{B0760481-CA93-189D-DEAD-7CDECDB4B0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58004" y="4402221"/>
            <a:ext cx="6172200" cy="8229600"/>
          </a:xfrm>
          <a:prstGeom prst="rect">
            <a:avLst/>
          </a:prstGeom>
        </p:spPr>
      </p:pic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285A969A-2805-A7B3-ACD9-8558E72122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459714"/>
              </p:ext>
            </p:extLst>
          </p:nvPr>
        </p:nvGraphicFramePr>
        <p:xfrm>
          <a:off x="26306945" y="4418354"/>
          <a:ext cx="11862418" cy="8229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88740">
                  <a:extLst>
                    <a:ext uri="{9D8B030D-6E8A-4147-A177-3AD203B41FA5}">
                      <a16:colId xmlns:a16="http://schemas.microsoft.com/office/drawing/2014/main" val="3729007426"/>
                    </a:ext>
                  </a:extLst>
                </a:gridCol>
                <a:gridCol w="2185811">
                  <a:extLst>
                    <a:ext uri="{9D8B030D-6E8A-4147-A177-3AD203B41FA5}">
                      <a16:colId xmlns:a16="http://schemas.microsoft.com/office/drawing/2014/main" val="2306802375"/>
                    </a:ext>
                  </a:extLst>
                </a:gridCol>
                <a:gridCol w="1942897">
                  <a:extLst>
                    <a:ext uri="{9D8B030D-6E8A-4147-A177-3AD203B41FA5}">
                      <a16:colId xmlns:a16="http://schemas.microsoft.com/office/drawing/2014/main" val="708878560"/>
                    </a:ext>
                  </a:extLst>
                </a:gridCol>
                <a:gridCol w="2372485">
                  <a:extLst>
                    <a:ext uri="{9D8B030D-6E8A-4147-A177-3AD203B41FA5}">
                      <a16:colId xmlns:a16="http://schemas.microsoft.com/office/drawing/2014/main" val="1316296305"/>
                    </a:ext>
                  </a:extLst>
                </a:gridCol>
                <a:gridCol w="2372485">
                  <a:extLst>
                    <a:ext uri="{9D8B030D-6E8A-4147-A177-3AD203B41FA5}">
                      <a16:colId xmlns:a16="http://schemas.microsoft.com/office/drawing/2014/main" val="4275367831"/>
                    </a:ext>
                  </a:extLst>
                </a:gridCol>
              </a:tblGrid>
              <a:tr h="20979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Temper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Thickness (inch)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Modulus </a:t>
                      </a:r>
                      <a:b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(0-0.4% Strain)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Yield strength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>
                    <a:solidFill>
                      <a:srgbClr val="4E41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893405"/>
                  </a:ext>
                </a:extLst>
              </a:tr>
              <a:tr h="1021937">
                <a:tc>
                  <a:txBody>
                    <a:bodyPr/>
                    <a:lstStyle/>
                    <a:p>
                      <a:pPr marL="0" marR="0" lvl="0" indent="0" algn="ctr" defTabSz="384048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hard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0.006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33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172±5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1354±12</a:t>
                      </a:r>
                      <a:endParaRPr lang="en-US" sz="33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extLst>
                  <a:ext uri="{0D108BD9-81ED-4DB2-BD59-A6C34878D82A}">
                    <a16:rowId xmlns:a16="http://schemas.microsoft.com/office/drawing/2014/main" val="3717489858"/>
                  </a:ext>
                </a:extLst>
              </a:tr>
              <a:tr h="1021937">
                <a:tc>
                  <a:txBody>
                    <a:bodyPr/>
                    <a:lstStyle/>
                    <a:p>
                      <a:pPr marL="0" marR="0" lvl="0" indent="0" algn="ctr" defTabSz="384048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Half hard</a:t>
                      </a:r>
                    </a:p>
                  </a:txBody>
                  <a:tcPr marL="60166" marR="60166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0.008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175±4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1254±7</a:t>
                      </a:r>
                      <a:endParaRPr lang="en-US" sz="33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extLst>
                  <a:ext uri="{0D108BD9-81ED-4DB2-BD59-A6C34878D82A}">
                    <a16:rowId xmlns:a16="http://schemas.microsoft.com/office/drawing/2014/main" val="1926290226"/>
                  </a:ext>
                </a:extLst>
              </a:tr>
              <a:tr h="1021937">
                <a:tc>
                  <a:txBody>
                    <a:bodyPr/>
                    <a:lstStyle/>
                    <a:p>
                      <a:pPr marL="0" marR="0" lvl="0" indent="0" algn="ctr" defTabSz="384048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Quarter hard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0.008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180±2</a:t>
                      </a:r>
                      <a:endParaRPr lang="en-US" sz="33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1046±8</a:t>
                      </a:r>
                      <a:endParaRPr lang="en-US" sz="33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extLst>
                  <a:ext uri="{0D108BD9-81ED-4DB2-BD59-A6C34878D82A}">
                    <a16:rowId xmlns:a16="http://schemas.microsoft.com/office/drawing/2014/main" val="2710331960"/>
                  </a:ext>
                </a:extLst>
              </a:tr>
              <a:tr h="1021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Quarter hard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0.006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192±6</a:t>
                      </a:r>
                      <a:endParaRPr lang="en-US" sz="33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1022±2</a:t>
                      </a:r>
                      <a:endParaRPr lang="en-US" sz="33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extLst>
                  <a:ext uri="{0D108BD9-81ED-4DB2-BD59-A6C34878D82A}">
                    <a16:rowId xmlns:a16="http://schemas.microsoft.com/office/drawing/2014/main" val="2203744300"/>
                  </a:ext>
                </a:extLst>
              </a:tr>
              <a:tr h="1021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Half hard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0.008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186±4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1288±21</a:t>
                      </a:r>
                      <a:endParaRPr lang="en-US" sz="33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extLst>
                  <a:ext uri="{0D108BD9-81ED-4DB2-BD59-A6C34878D82A}">
                    <a16:rowId xmlns:a16="http://schemas.microsoft.com/office/drawing/2014/main" val="2202028072"/>
                  </a:ext>
                </a:extLst>
              </a:tr>
              <a:tr h="1021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Half hard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0.012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33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192±2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1020±5</a:t>
                      </a:r>
                      <a:endParaRPr lang="en-US" sz="33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0166" marR="60166" marT="0" marB="0" anchor="ctr"/>
                </a:tc>
                <a:extLst>
                  <a:ext uri="{0D108BD9-81ED-4DB2-BD59-A6C34878D82A}">
                    <a16:rowId xmlns:a16="http://schemas.microsoft.com/office/drawing/2014/main" val="1268840831"/>
                  </a:ext>
                </a:extLst>
              </a:tr>
            </a:tbl>
          </a:graphicData>
        </a:graphic>
      </p:graphicFrame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123B8E1-7DE5-3AB6-DD21-AB0A0E857944}"/>
              </a:ext>
            </a:extLst>
          </p:cNvPr>
          <p:cNvCxnSpPr>
            <a:cxnSpLocks/>
          </p:cNvCxnSpPr>
          <p:nvPr/>
        </p:nvCxnSpPr>
        <p:spPr>
          <a:xfrm flipV="1">
            <a:off x="34013032" y="20841999"/>
            <a:ext cx="0" cy="10605408"/>
          </a:xfrm>
          <a:prstGeom prst="line">
            <a:avLst/>
          </a:prstGeom>
          <a:ln w="12700">
            <a:solidFill>
              <a:srgbClr val="4E41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4" name="Chart 73">
            <a:extLst>
              <a:ext uri="{FF2B5EF4-FFF2-40B4-BE49-F238E27FC236}">
                <a16:creationId xmlns:a16="http://schemas.microsoft.com/office/drawing/2014/main" id="{3E00E026-45E3-522E-75ED-7A38F008AE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3911960"/>
              </p:ext>
            </p:extLst>
          </p:nvPr>
        </p:nvGraphicFramePr>
        <p:xfrm>
          <a:off x="38888243" y="4553112"/>
          <a:ext cx="11430000" cy="6551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5" name="Chart 74">
            <a:extLst>
              <a:ext uri="{FF2B5EF4-FFF2-40B4-BE49-F238E27FC236}">
                <a16:creationId xmlns:a16="http://schemas.microsoft.com/office/drawing/2014/main" id="{02A665F8-F71A-463B-AF10-F472F7DAA5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4219740"/>
              </p:ext>
            </p:extLst>
          </p:nvPr>
        </p:nvGraphicFramePr>
        <p:xfrm>
          <a:off x="38860400" y="12873857"/>
          <a:ext cx="11485687" cy="6583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79" name="Picture 78">
            <a:extLst>
              <a:ext uri="{FF2B5EF4-FFF2-40B4-BE49-F238E27FC236}">
                <a16:creationId xmlns:a16="http://schemas.microsoft.com/office/drawing/2014/main" id="{E29797FC-5F1D-0E8F-1A27-5D323B0253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911468" y="12973375"/>
            <a:ext cx="9285219" cy="6858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47B7FB28-EA5A-54B0-F099-7F9A5DFCF3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596512" y="12973375"/>
            <a:ext cx="9297186" cy="6858000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834B0EA8-DAD5-5E8A-213B-9ECDC1C8E961}"/>
              </a:ext>
            </a:extLst>
          </p:cNvPr>
          <p:cNvSpPr txBox="1"/>
          <p:nvPr/>
        </p:nvSpPr>
        <p:spPr>
          <a:xfrm>
            <a:off x="17148667" y="19898549"/>
            <a:ext cx="101957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Figure 2: Stress-Strain Curves f</a:t>
            </a:r>
            <a:r>
              <a:rPr lang="en-US" sz="3000" dirty="0">
                <a:latin typeface="Arial" panose="020B0604020202020204" pitchFamily="34" charset="0"/>
                <a:ea typeface="DengXian" panose="02010600030101010101" pitchFamily="2" charset="-122"/>
              </a:rPr>
              <a:t>or As-Received Samples</a:t>
            </a:r>
            <a:endParaRPr lang="en-US" sz="30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38009B2-667A-4222-58A3-40CDB1D24270}"/>
              </a:ext>
            </a:extLst>
          </p:cNvPr>
          <p:cNvSpPr txBox="1"/>
          <p:nvPr/>
        </p:nvSpPr>
        <p:spPr>
          <a:xfrm>
            <a:off x="28147255" y="19952795"/>
            <a:ext cx="101957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Figure 3: Stress-Strain Curves f</a:t>
            </a:r>
            <a:r>
              <a:rPr lang="en-US" sz="3000" dirty="0">
                <a:latin typeface="Arial" panose="020B0604020202020204" pitchFamily="34" charset="0"/>
                <a:ea typeface="DengXian" panose="02010600030101010101" pitchFamily="2" charset="-122"/>
              </a:rPr>
              <a:t>or Heat Treated Samples</a:t>
            </a:r>
            <a:endParaRPr lang="en-US" sz="3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31BAF9-E747-12CD-FBA2-C3A6D8FD5E13}"/>
              </a:ext>
            </a:extLst>
          </p:cNvPr>
          <p:cNvSpPr txBox="1"/>
          <p:nvPr/>
        </p:nvSpPr>
        <p:spPr>
          <a:xfrm>
            <a:off x="34403126" y="25203251"/>
            <a:ext cx="16215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E41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Reference:</a:t>
            </a:r>
          </a:p>
          <a:p>
            <a:endParaRPr lang="en-US" sz="2400" b="1" dirty="0">
              <a:solidFill>
                <a:srgbClr val="4E41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Callister Jr, William D., and David G. Rethwisch. </a:t>
            </a:r>
            <a:r>
              <a:rPr lang="en-US" sz="2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Materials science and engineering: an introduction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John </a:t>
            </a:r>
            <a:r>
              <a:rPr lang="en-US" sz="2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wiley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&amp; sons, 2020.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Davis, Joseph R., ed. </a:t>
            </a:r>
            <a:r>
              <a:rPr lang="en-US" sz="2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Stainless steels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ASM international, 1994.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A01 Committee. "Specification for Annealed or Cold-Worked Austenitic Stainless Steel Sheet, Strip, Plate, and Flat Bar." </a:t>
            </a:r>
            <a:r>
              <a:rPr lang="en-US" sz="2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ASTM International. </a:t>
            </a:r>
            <a:r>
              <a:rPr lang="en-US" sz="24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doi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10 (2015).</a:t>
            </a:r>
            <a:endParaRPr lang="en-US" sz="2400" dirty="0">
              <a:solidFill>
                <a:srgbClr val="4E41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605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16883</TotalTime>
  <Words>675</Words>
  <Application>Microsoft Office PowerPoint</Application>
  <PresentationFormat>Custom</PresentationFormat>
  <Paragraphs>91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Calibri</vt:lpstr>
      <vt:lpstr>Calibri Light</vt:lpstr>
      <vt:lpstr>Wingdings</vt:lpstr>
      <vt:lpstr>Office Theme</vt:lpstr>
      <vt:lpstr>Mechanical Properties of Stainless-Steel co-wind Tapes for REBCO magnets  A. Ingrole and J. Lu – National High Magnetic Field Laboratory, Tallahassee, Florida USA.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the Electromechanical Performance of REBCO Tapes for High-Field Magnet Applications A. Ingrole, J. Deterding, J. Lu and R. Walsh</dc:title>
  <dc:creator>Aniket Ingrole</dc:creator>
  <cp:lastModifiedBy>Aniket Ingrole</cp:lastModifiedBy>
  <cp:revision>33</cp:revision>
  <dcterms:created xsi:type="dcterms:W3CDTF">2024-07-11T14:54:17Z</dcterms:created>
  <dcterms:modified xsi:type="dcterms:W3CDTF">2025-05-12T14:59:25Z</dcterms:modified>
</cp:coreProperties>
</file>