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010" r:id="rId5"/>
  </p:sldMasterIdLst>
  <p:notesMasterIdLst>
    <p:notesMasterId r:id="rId23"/>
  </p:notesMasterIdLst>
  <p:handoutMasterIdLst>
    <p:handoutMasterId r:id="rId24"/>
  </p:handoutMasterIdLst>
  <p:sldIdLst>
    <p:sldId id="270" r:id="rId6"/>
    <p:sldId id="516" r:id="rId7"/>
    <p:sldId id="515" r:id="rId8"/>
    <p:sldId id="518" r:id="rId9"/>
    <p:sldId id="517" r:id="rId10"/>
    <p:sldId id="519" r:id="rId11"/>
    <p:sldId id="520" r:id="rId12"/>
    <p:sldId id="521" r:id="rId13"/>
    <p:sldId id="522" r:id="rId14"/>
    <p:sldId id="523" r:id="rId15"/>
    <p:sldId id="524" r:id="rId16"/>
    <p:sldId id="525" r:id="rId17"/>
    <p:sldId id="526" r:id="rId18"/>
    <p:sldId id="527" r:id="rId19"/>
    <p:sldId id="528" r:id="rId20"/>
    <p:sldId id="529" r:id="rId21"/>
    <p:sldId id="530" r:id="rId22"/>
  </p:sldIdLst>
  <p:sldSz cx="12192000" cy="6858000"/>
  <p:notesSz cx="6950075" cy="9236075"/>
  <p:defaultTextStyle>
    <a:defPPr>
      <a:defRPr lang="en-US"/>
    </a:defPPr>
    <a:lvl1pPr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1pPr>
    <a:lvl2pPr marL="457126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2pPr>
    <a:lvl3pPr marL="914254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3pPr>
    <a:lvl4pPr marL="1371379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4pPr>
    <a:lvl5pPr marL="1828506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5pPr>
    <a:lvl6pPr marL="2285633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6pPr>
    <a:lvl7pPr marL="2742759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7pPr>
    <a:lvl8pPr marL="3199886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8pPr>
    <a:lvl9pPr marL="3657012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8" userDrawn="1">
          <p15:clr>
            <a:srgbClr val="A4A3A4"/>
          </p15:clr>
        </p15:guide>
        <p15:guide id="2" pos="218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64308"/>
    <a:srgbClr val="FFAE1A"/>
    <a:srgbClr val="E7E9DE"/>
    <a:srgbClr val="0F0C8F"/>
    <a:srgbClr val="CC00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2" autoAdjust="0"/>
    <p:restoredTop sz="94660"/>
  </p:normalViewPr>
  <p:slideViewPr>
    <p:cSldViewPr snapToObjects="1">
      <p:cViewPr varScale="1">
        <p:scale>
          <a:sx n="73" d="100"/>
          <a:sy n="73" d="100"/>
        </p:scale>
        <p:origin x="44" y="2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56" d="100"/>
          <a:sy n="56" d="100"/>
        </p:scale>
        <p:origin x="2572" y="64"/>
      </p:cViewPr>
      <p:guideLst>
        <p:guide orient="horz" pos="2908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11" y="0"/>
            <a:ext cx="3011489" cy="463385"/>
          </a:xfrm>
          <a:prstGeom prst="rect">
            <a:avLst/>
          </a:prstGeom>
        </p:spPr>
        <p:txBody>
          <a:bodyPr vert="horz" lIns="90959" tIns="45479" rIns="90959" bIns="45479" rtlCol="0"/>
          <a:lstStyle>
            <a:lvl1pPr algn="r">
              <a:defRPr sz="1200"/>
            </a:lvl1pPr>
          </a:lstStyle>
          <a:p>
            <a:r>
              <a:rPr lang="en-US" sz="900" dirty="0"/>
              <a:t>19 May 2025</a:t>
            </a:r>
          </a:p>
        </p:txBody>
      </p:sp>
      <p:sp>
        <p:nvSpPr>
          <p:cNvPr id="14" name="Header Placeholder 13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11489" cy="463385"/>
          </a:xfrm>
          <a:prstGeom prst="rect">
            <a:avLst/>
          </a:prstGeom>
        </p:spPr>
        <p:txBody>
          <a:bodyPr vert="horz" lIns="90959" tIns="45479" rIns="90959" bIns="45479" rtlCol="0"/>
          <a:lstStyle>
            <a:lvl1pPr algn="l">
              <a:defRPr sz="1200"/>
            </a:lvl1pPr>
          </a:lstStyle>
          <a:p>
            <a:r>
              <a:rPr lang="en-US" sz="900" dirty="0"/>
              <a:t>M3Or1A-02: Design, fabrication, and testing of the quadrupole triplet magnet for the HRS project </a:t>
            </a:r>
          </a:p>
          <a:p>
            <a:r>
              <a:rPr lang="en-US" sz="900" dirty="0"/>
              <a:t>Xiaoji Du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2"/>
          </p:nvPr>
        </p:nvSpPr>
        <p:spPr>
          <a:xfrm>
            <a:off x="788289" y="8450227"/>
            <a:ext cx="4729728" cy="703690"/>
          </a:xfrm>
          <a:prstGeom prst="rect">
            <a:avLst/>
          </a:prstGeom>
        </p:spPr>
        <p:txBody>
          <a:bodyPr vert="horz" lIns="94149" tIns="47074" rIns="94149" bIns="47074" rtlCol="0" anchor="b"/>
          <a:lstStyle>
            <a:lvl1pPr algn="l">
              <a:defRPr sz="1200"/>
            </a:lvl1pPr>
          </a:lstStyle>
          <a:p>
            <a:r>
              <a:rPr lang="en-US" sz="900" dirty="0"/>
              <a:t>Facility for Rare Isotope Beams</a:t>
            </a:r>
          </a:p>
          <a:p>
            <a:r>
              <a:rPr lang="en-US" sz="900" dirty="0"/>
              <a:t>U.S. Department of Energy Office of Science | Michigan State University</a:t>
            </a:r>
          </a:p>
          <a:p>
            <a:r>
              <a:rPr lang="en-US" sz="900" dirty="0"/>
              <a:t>640 South Shaw Lane • East Lansing, MI 48824, USA</a:t>
            </a:r>
          </a:p>
          <a:p>
            <a:r>
              <a:rPr lang="en-US" sz="900" dirty="0"/>
              <a:t>frib.msu.edu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5" y="8403314"/>
            <a:ext cx="642863" cy="75060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3"/>
          </p:nvPr>
        </p:nvSpPr>
        <p:spPr>
          <a:xfrm>
            <a:off x="3936173" y="8772379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0C3F6D33-7C2E-44BB-B6EF-2876F56DBD42}" type="slidenum">
              <a:rPr lang="en-US" sz="900"/>
              <a:t>‹#›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80257101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11699" cy="461725"/>
          </a:xfrm>
          <a:prstGeom prst="rect">
            <a:avLst/>
          </a:prstGeom>
        </p:spPr>
        <p:txBody>
          <a:bodyPr vert="horz" wrap="square" lIns="91914" tIns="45956" rIns="91914" bIns="45956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2"/>
            <a:ext cx="3011699" cy="461725"/>
          </a:xfrm>
          <a:prstGeom prst="rect">
            <a:avLst/>
          </a:prstGeom>
        </p:spPr>
        <p:txBody>
          <a:bodyPr vert="horz" wrap="square" lIns="91914" tIns="45956" rIns="91914" bIns="45956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58165478-8271-4537-9DBA-6DB278E2C8C0}" type="datetime1">
              <a:rPr lang="en-US"/>
              <a:pPr>
                <a:defRPr/>
              </a:pPr>
              <a:t>5/20/2025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914" tIns="45956" rIns="91914" bIns="45956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78"/>
            <a:ext cx="5560060" cy="4155519"/>
          </a:xfrm>
          <a:prstGeom prst="rect">
            <a:avLst/>
          </a:prstGeom>
        </p:spPr>
        <p:txBody>
          <a:bodyPr vert="horz" wrap="square" lIns="91914" tIns="45956" rIns="91914" bIns="45956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764"/>
            <a:ext cx="3011699" cy="461724"/>
          </a:xfrm>
          <a:prstGeom prst="rect">
            <a:avLst/>
          </a:prstGeom>
        </p:spPr>
        <p:txBody>
          <a:bodyPr vert="horz" wrap="square" lIns="91914" tIns="45956" rIns="91914" bIns="45956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764"/>
            <a:ext cx="3011699" cy="461724"/>
          </a:xfrm>
          <a:prstGeom prst="rect">
            <a:avLst/>
          </a:prstGeom>
        </p:spPr>
        <p:txBody>
          <a:bodyPr vert="horz" wrap="square" lIns="91914" tIns="45956" rIns="91914" bIns="45956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74EB2CD8-9047-43A5-BEAD-229CAC8CF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13162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 pitchFamily="-65" charset="-128"/>
      </a:defRPr>
    </a:lvl1pPr>
    <a:lvl2pPr marL="742831" indent="-285705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/>
      </a:defRPr>
    </a:lvl2pPr>
    <a:lvl3pPr marL="1142817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pitchFamily="-65" charset="-128"/>
      </a:defRPr>
    </a:lvl3pPr>
    <a:lvl4pPr marL="1599942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4pPr>
    <a:lvl5pPr marL="2057070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5pPr>
    <a:lvl6pPr marL="2285633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59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86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12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50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96875" y="692150"/>
            <a:ext cx="6156325" cy="34639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Rectangle 2051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64087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50703" y="1238250"/>
            <a:ext cx="9986635" cy="4473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6447" tIns="43223" rIns="86447" bIns="43223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sz="26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2032000" y="4071938"/>
            <a:ext cx="8128000" cy="1143000"/>
          </a:xfrm>
        </p:spPr>
        <p:txBody>
          <a:bodyPr/>
          <a:lstStyle>
            <a:lvl1pPr marL="0" indent="0" algn="ctr">
              <a:buNone/>
              <a:defRPr/>
            </a:lvl1pPr>
            <a:lvl2pPr marL="432277" indent="0" algn="ctr">
              <a:buNone/>
              <a:defRPr/>
            </a:lvl2pPr>
            <a:lvl3pPr marL="864551" indent="0" algn="ctr">
              <a:buNone/>
              <a:defRPr/>
            </a:lvl3pPr>
            <a:lvl4pPr marL="1296827" indent="0" algn="ctr">
              <a:buNone/>
              <a:defRPr/>
            </a:lvl4pPr>
            <a:lvl5pPr marL="1729104" indent="0" algn="ctr">
              <a:buNone/>
              <a:defRPr/>
            </a:lvl5pPr>
            <a:lvl6pPr marL="2161379" indent="0" algn="ctr">
              <a:buNone/>
              <a:defRPr/>
            </a:lvl6pPr>
            <a:lvl7pPr marL="2593655" indent="0" algn="ctr">
              <a:buNone/>
              <a:defRPr/>
            </a:lvl7pPr>
            <a:lvl8pPr marL="3025929" indent="0" algn="ctr">
              <a:buNone/>
              <a:defRPr/>
            </a:lvl8pPr>
            <a:lvl9pPr marL="3458205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5255" y="3147284"/>
            <a:ext cx="12001499" cy="4786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533400" y="6387154"/>
            <a:ext cx="10668000" cy="425885"/>
          </a:xfrm>
          <a:prstGeom prst="rect">
            <a:avLst/>
          </a:prstGeom>
          <a:noFill/>
        </p:spPr>
        <p:txBody>
          <a:bodyPr wrap="square" lIns="86486" tIns="43243" rIns="86486" bIns="43243" rtlCol="0">
            <a:spAutoFit/>
          </a:bodyPr>
          <a:lstStyle/>
          <a:p>
            <a:pPr algn="l"/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Energy, Office of Science, Office of Nuclear Physics under Award Number DE-SC0024098. </a:t>
            </a:r>
          </a:p>
          <a:p>
            <a:pPr algn="l"/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Portion is supported by MSU general fund.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4015216" y="415245"/>
            <a:ext cx="3657600" cy="20999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900" y="546592"/>
            <a:ext cx="1600200" cy="204389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6D52DA-7EC2-A93A-E527-24C0D964EA8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r="53488"/>
          <a:stretch/>
        </p:blipFill>
        <p:spPr>
          <a:xfrm>
            <a:off x="2819400" y="5636776"/>
            <a:ext cx="3048000" cy="639434"/>
          </a:xfrm>
          <a:prstGeom prst="rect">
            <a:avLst/>
          </a:prstGeom>
        </p:spPr>
      </p:pic>
      <p:pic>
        <p:nvPicPr>
          <p:cNvPr id="3" name="Picture 2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25E56C48-E97E-EB04-E105-6EE91E71CEC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19800" y="5695162"/>
            <a:ext cx="3474189" cy="616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241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93746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6096000" y="6356450"/>
            <a:ext cx="5080007" cy="364628"/>
          </a:xfrm>
        </p:spPr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fr-FR"/>
              <a:t>X. Du, 19 May 2025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frib.msu.edu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798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-16079" y="6063452"/>
            <a:ext cx="12208080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26690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fr-FR"/>
              <a:t>X. Du, 19 May 2025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0" y="5410200"/>
            <a:ext cx="12192000" cy="6858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6007095"/>
            <a:ext cx="12192000" cy="762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5410200"/>
            <a:ext cx="12089496" cy="584200"/>
          </a:xfrm>
        </p:spPr>
        <p:txBody>
          <a:bodyPr anchor="ctr"/>
          <a:lstStyle>
            <a:lvl1pPr marL="137112" indent="0">
              <a:spcBef>
                <a:spcPts val="0"/>
              </a:spcBef>
              <a:buNone/>
              <a:defRPr b="1" baseline="0"/>
            </a:lvl1pPr>
          </a:lstStyle>
          <a:p>
            <a:pPr lvl="0"/>
            <a:r>
              <a:rPr lang="en-US" dirty="0"/>
              <a:t>Add takeaway message</a:t>
            </a: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935527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6" y="285757"/>
            <a:ext cx="11988797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1" y="1067100"/>
            <a:ext cx="5897640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6192767" y="1071570"/>
            <a:ext cx="5897636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fr-FR"/>
              <a:t>X. Du, 19 May 2025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4F88C639-55E7-4D97-AC8D-4B42A67367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569056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-16079" y="6063452"/>
            <a:ext cx="12208080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2" y="1067105"/>
            <a:ext cx="1198880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101602" y="3581407"/>
            <a:ext cx="1198880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fr-FR"/>
              <a:t>X. Du, 19 May 2025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BCDB990A-6268-4898-A641-7F04AAB15E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2456740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r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8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6" y="285757"/>
            <a:ext cx="11988797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1" y="1067105"/>
            <a:ext cx="5892800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6167379" y="1067105"/>
            <a:ext cx="5923033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101613" y="3581407"/>
            <a:ext cx="5892799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6167379" y="3581407"/>
            <a:ext cx="5923033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fr-FR"/>
              <a:t>X. Du, 19 May 2025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74887700-F8AD-4E75-9DA6-99EB4D2760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1178028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4" name="Picture 5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fr-FR"/>
              <a:t>X. Du, 19 May 2025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CF988859-7953-4624-98C4-717249B46A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330951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clea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-16079" y="6063452"/>
            <a:ext cx="12192000" cy="8229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28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fr-FR"/>
              <a:t>X. Du, 19 May 2025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893770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0798" y="79927"/>
            <a:ext cx="11990413" cy="4786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0798" y="1067100"/>
            <a:ext cx="11990413" cy="502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5520912" y="6356450"/>
            <a:ext cx="5655095" cy="364628"/>
          </a:xfrm>
          <a:prstGeom prst="rect">
            <a:avLst/>
          </a:prstGeom>
        </p:spPr>
        <p:txBody>
          <a:bodyPr lIns="0" tIns="45712" rIns="0" bIns="45712" anchor="b"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fr-FR"/>
              <a:t>X. Du, 19 May 2025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176000" y="6356450"/>
            <a:ext cx="1016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120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, Slide </a:t>
            </a:r>
            <a:fld id="{D30A2C6D-39BC-4576-856C-8743CF76CC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425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</p:sldLayoutIdLst>
  <p:hf hdr="0" dt="0"/>
  <p:txStyles>
    <p:titleStyle>
      <a:lvl1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57080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914162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371241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828323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80195" indent="-180195" algn="l" defTabSz="803370" rtl="0" eaLnBrk="1" fontAlgn="base" hangingPunct="1">
        <a:lnSpc>
          <a:spcPct val="90000"/>
        </a:lnSpc>
        <a:spcBef>
          <a:spcPts val="1206"/>
        </a:spcBef>
        <a:spcAft>
          <a:spcPct val="0"/>
        </a:spcAft>
        <a:buSzPct val="100000"/>
        <a:buFont typeface="Wingdings" pitchFamily="2" charset="2"/>
        <a:buChar char="§"/>
        <a:defRPr sz="2200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63394" indent="-15166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Arial" pitchFamily="34" charset="0"/>
        <a:buChar char="•"/>
        <a:defRPr sz="20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91641" indent="-160673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Lucida Grande" charset="0"/>
        <a:buChar char="»"/>
        <a:defRPr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728290" indent="-13364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Arial" pitchFamily="34" charset="0"/>
        <a:buChar char="•"/>
        <a:defRPr sz="16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4pPr>
      <a:lvl5pPr marL="1003087" indent="-18019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Lucida Grande" charset="0"/>
        <a:buChar char="»"/>
        <a:defRPr sz="14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5pPr>
      <a:lvl6pPr marL="2223507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6pPr>
      <a:lvl7pPr marL="2680590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137672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8pPr>
      <a:lvl9pPr marL="3594752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0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2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41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23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06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87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66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47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ubtitle 6"/>
          <p:cNvSpPr>
            <a:spLocks noGrp="1"/>
          </p:cNvSpPr>
          <p:nvPr>
            <p:ph type="subTitle" idx="1"/>
          </p:nvPr>
        </p:nvSpPr>
        <p:spPr>
          <a:xfrm>
            <a:off x="685800" y="4419600"/>
            <a:ext cx="11125200" cy="1219200"/>
          </a:xfrm>
        </p:spPr>
        <p:txBody>
          <a:bodyPr/>
          <a:lstStyle/>
          <a:p>
            <a:pPr marL="0" marR="0" algn="l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Xiaoji Du, Yamen Al-Mahmoud, Yoonhyuck Choi, David Greene, Junseong Kim, Ryan Koschay, Hai Nguyen, John Wenstrom, Ting Xu, Danlu Zhang, Hengkang Zheng</a:t>
            </a:r>
            <a:endParaRPr lang="en-US" sz="1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algn="l">
              <a:lnSpc>
                <a:spcPct val="107000"/>
              </a:lnSpc>
              <a:spcAft>
                <a:spcPts val="800"/>
              </a:spcAft>
            </a:pPr>
            <a:r>
              <a:rPr lang="en-US" sz="1800" i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Facility for Rare Isotope Beams, Michigan State University, East Lansing, MI 48824, USA</a:t>
            </a:r>
            <a:br>
              <a:rPr lang="en-US" dirty="0"/>
            </a:br>
            <a:endParaRPr lang="en-US" dirty="0"/>
          </a:p>
        </p:txBody>
      </p:sp>
      <p:sp>
        <p:nvSpPr>
          <p:cNvPr id="9219" name="Title 5"/>
          <p:cNvSpPr>
            <a:spLocks noGrp="1"/>
          </p:cNvSpPr>
          <p:nvPr>
            <p:ph type="title"/>
          </p:nvPr>
        </p:nvSpPr>
        <p:spPr>
          <a:xfrm>
            <a:off x="685800" y="2930623"/>
            <a:ext cx="11410954" cy="911935"/>
          </a:xfrm>
        </p:spPr>
        <p:txBody>
          <a:bodyPr/>
          <a:lstStyle/>
          <a:p>
            <a:pPr algn="l"/>
            <a:r>
              <a:rPr lang="en-US" dirty="0"/>
              <a:t>Design, fabrication, and testing of the quadrupole triplet magnet for the HRS project</a:t>
            </a:r>
          </a:p>
        </p:txBody>
      </p:sp>
      <p:pic>
        <p:nvPicPr>
          <p:cNvPr id="3" name="Picture 2" descr="A blue sign with white text&#10;&#10;AI-generated content may be incorrect.">
            <a:extLst>
              <a:ext uri="{FF2B5EF4-FFF2-40B4-BE49-F238E27FC236}">
                <a16:creationId xmlns:a16="http://schemas.microsoft.com/office/drawing/2014/main" id="{686A090C-2A38-EAF3-8EDE-609E9EC2F5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5" y="75999"/>
            <a:ext cx="4960102" cy="93583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A10690-631B-4204-DFEF-C283BA4AF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685500"/>
          </a:xfrm>
        </p:spPr>
        <p:txBody>
          <a:bodyPr/>
          <a:lstStyle/>
          <a:p>
            <a:r>
              <a:rPr lang="en-US" dirty="0"/>
              <a:t>Dipole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148F1E-5DB0-39AE-9B4A-8AD889128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design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88394E-E445-249A-4A92-8981BE61D85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X. Du, 19 May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835207-6C12-9C48-FB9C-C6279A4E60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CF4A47-F270-44C7-FEA5-105C922BA1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187" y="3712666"/>
            <a:ext cx="2930180" cy="235190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BB0319B-D144-8F2A-66A8-897569E8E7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254010"/>
              </p:ext>
            </p:extLst>
          </p:nvPr>
        </p:nvGraphicFramePr>
        <p:xfrm>
          <a:off x="1392309" y="1250632"/>
          <a:ext cx="4703691" cy="48139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27768">
                  <a:extLst>
                    <a:ext uri="{9D8B030D-6E8A-4147-A177-3AD203B41FA5}">
                      <a16:colId xmlns:a16="http://schemas.microsoft.com/office/drawing/2014/main" val="1190692589"/>
                    </a:ext>
                  </a:extLst>
                </a:gridCol>
                <a:gridCol w="1175923">
                  <a:extLst>
                    <a:ext uri="{9D8B030D-6E8A-4147-A177-3AD203B41FA5}">
                      <a16:colId xmlns:a16="http://schemas.microsoft.com/office/drawing/2014/main" val="435344429"/>
                    </a:ext>
                  </a:extLst>
                </a:gridCol>
              </a:tblGrid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Operating Current [A]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11443399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Diameter of wire [mm]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06592589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Inner Radius [m]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0.1993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87312441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Outer Radius [m]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0.2076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93729205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Turns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866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89536965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Racial Thickness [mm]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63583199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straight section length [mm]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341.90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49887498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Packing factor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0.554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38618611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Total length [mm]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75702037"/>
                  </a:ext>
                </a:extLst>
              </a:tr>
              <a:tr h="20037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Start angle [degree]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0.075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05311354"/>
                  </a:ext>
                </a:extLst>
              </a:tr>
              <a:tr h="200377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End angle [degree]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15.075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98704873"/>
                  </a:ext>
                </a:extLst>
              </a:tr>
              <a:tr h="20037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Coil</a:t>
                      </a:r>
                      <a:r>
                        <a:rPr lang="en-US" altLang="zh-CN" sz="16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angle [degree]</a:t>
                      </a:r>
                      <a:endParaRPr lang="en-US" altLang="zh-CN" sz="16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64171116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Ratio of co-winding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0.33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23262848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 field on wire [T]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0.686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4526969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Reference radius [m]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</a:t>
                      </a:r>
                      <a:endParaRPr lang="en-US" altLang="zh-CN" sz="1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58227888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Field Strength [T]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0.06488</a:t>
                      </a:r>
                      <a:endParaRPr lang="zh-CN" altLang="en-US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71389942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Effective</a:t>
                      </a:r>
                      <a:r>
                        <a:rPr lang="en-US" sz="16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length [mm]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~428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36337003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Integrated Strength [Tm]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~0.0278</a:t>
                      </a:r>
                      <a:endParaRPr lang="zh-CN" altLang="en-US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4514123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Non_uniform</a:t>
                      </a:r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[%]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5.669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11225280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A40528F9-96D5-A12D-74CA-3A8CE00569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0200" y="3657599"/>
            <a:ext cx="2948390" cy="24069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5D81D37-2C9A-6AA8-AF43-1412B3CBDB7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0011" y="1250632"/>
            <a:ext cx="5262117" cy="20318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68903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17270F6-39AD-0BB3-4761-7E317E647D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78624"/>
          </a:xfrm>
        </p:spPr>
        <p:txBody>
          <a:bodyPr/>
          <a:lstStyle/>
          <a:p>
            <a:r>
              <a:rPr lang="en-US" dirty="0"/>
              <a:t>Force calculation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DAF255C-17D0-137D-1C8E-BC39CF682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design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77F1E2-4999-F04F-FBC6-D0D5F72775C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X. Du, 19 May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D65719-0147-30D9-5EAC-D4D116ECE7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7" name="Picture 6" descr="A circular design with different colored lines&#10;&#10;Description automatically generated">
            <a:extLst>
              <a:ext uri="{FF2B5EF4-FFF2-40B4-BE49-F238E27FC236}">
                <a16:creationId xmlns:a16="http://schemas.microsoft.com/office/drawing/2014/main" id="{E7776991-799C-44E5-CD65-0F79C3679D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58297" y="1901827"/>
            <a:ext cx="4254244" cy="3542038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3FA813D3-5007-7AC0-5B2A-E28003D082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993833"/>
              </p:ext>
            </p:extLst>
          </p:nvPr>
        </p:nvGraphicFramePr>
        <p:xfrm>
          <a:off x="5562600" y="2689531"/>
          <a:ext cx="2209800" cy="2856466"/>
        </p:xfrm>
        <a:graphic>
          <a:graphicData uri="http://schemas.openxmlformats.org/drawingml/2006/table">
            <a:tbl>
              <a:tblPr firstRow="1">
                <a:tableStyleId>{00A15C55-8517-42AA-B614-E9B94910E393}</a:tableStyleId>
              </a:tblPr>
              <a:tblGrid>
                <a:gridCol w="736600">
                  <a:extLst>
                    <a:ext uri="{9D8B030D-6E8A-4147-A177-3AD203B41FA5}">
                      <a16:colId xmlns:a16="http://schemas.microsoft.com/office/drawing/2014/main" val="4015848161"/>
                    </a:ext>
                  </a:extLst>
                </a:gridCol>
                <a:gridCol w="736600">
                  <a:extLst>
                    <a:ext uri="{9D8B030D-6E8A-4147-A177-3AD203B41FA5}">
                      <a16:colId xmlns:a16="http://schemas.microsoft.com/office/drawing/2014/main" val="3250697416"/>
                    </a:ext>
                  </a:extLst>
                </a:gridCol>
                <a:gridCol w="736600">
                  <a:extLst>
                    <a:ext uri="{9D8B030D-6E8A-4147-A177-3AD203B41FA5}">
                      <a16:colId xmlns:a16="http://schemas.microsoft.com/office/drawing/2014/main" val="4237644515"/>
                    </a:ext>
                  </a:extLst>
                </a:gridCol>
              </a:tblGrid>
              <a:tr h="4620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Dipole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Sext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effectLst/>
                        </a:rPr>
                        <a:t>Octu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8349727"/>
                  </a:ext>
                </a:extLst>
              </a:tr>
              <a:tr h="2993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4612398"/>
                  </a:ext>
                </a:extLst>
              </a:tr>
              <a:tr h="2993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-1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81513379"/>
                  </a:ext>
                </a:extLst>
              </a:tr>
              <a:tr h="2993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-1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48232977"/>
                  </a:ext>
                </a:extLst>
              </a:tr>
              <a:tr h="2993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-1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-1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10839615"/>
                  </a:ext>
                </a:extLst>
              </a:tr>
              <a:tr h="2993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-1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2331343"/>
                  </a:ext>
                </a:extLst>
              </a:tr>
              <a:tr h="2993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-1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-1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58286410"/>
                  </a:ext>
                </a:extLst>
              </a:tr>
              <a:tr h="2993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-1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-1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87591371"/>
                  </a:ext>
                </a:extLst>
              </a:tr>
              <a:tr h="2993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-1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-1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-1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62795469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D66F1408-7BC7-8755-E0CE-979C99A9D800}"/>
              </a:ext>
            </a:extLst>
          </p:cNvPr>
          <p:cNvSpPr txBox="1"/>
          <p:nvPr/>
        </p:nvSpPr>
        <p:spPr>
          <a:xfrm>
            <a:off x="5410200" y="1607254"/>
            <a:ext cx="8869680" cy="7489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solidFill>
                  <a:srgbClr val="064308"/>
                </a:solidFill>
                <a:latin typeface="Arial" charset="0"/>
                <a:ea typeface="ＭＳ Ｐゴシック" pitchFamily="-65" charset="-128"/>
              </a:rPr>
              <a:t>Polarity (1 for +36 A; -1 for -36 A)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64308"/>
                </a:solidFill>
                <a:latin typeface="Arial" charset="0"/>
                <a:ea typeface="ＭＳ Ｐゴシック" pitchFamily="-65" charset="-128"/>
              </a:rPr>
              <a:t>8 </a:t>
            </a:r>
            <a:r>
              <a:rPr lang="en-US" altLang="zh-CN" sz="1800" dirty="0">
                <a:solidFill>
                  <a:srgbClr val="064308"/>
                </a:solidFill>
                <a:latin typeface="Arial" charset="0"/>
                <a:ea typeface="ＭＳ Ｐゴシック" pitchFamily="-65" charset="-128"/>
              </a:rPr>
              <a:t>different cases totally (Setting quadrupole to 450 A)</a:t>
            </a:r>
            <a:endParaRPr lang="en-US" sz="1800" dirty="0">
              <a:solidFill>
                <a:srgbClr val="064308"/>
              </a:solidFill>
              <a:latin typeface="Arial" charset="0"/>
              <a:ea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2388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832AB8D-8F89-94B8-73A9-B067325013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365" y="5334000"/>
            <a:ext cx="11987896" cy="685500"/>
          </a:xfrm>
        </p:spPr>
        <p:txBody>
          <a:bodyPr/>
          <a:lstStyle/>
          <a:p>
            <a:r>
              <a:rPr lang="en-US" sz="2000" kern="100" dirty="0">
                <a:effectLst/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The maximum segment net force always appears on quadrupole. The order of magnitude of max/min </a:t>
            </a:r>
            <a:r>
              <a:rPr lang="en-US" altLang="zh-CN" sz="2000" kern="100" dirty="0">
                <a:effectLst/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force</a:t>
            </a:r>
            <a:r>
              <a:rPr lang="en-US" sz="2000" kern="100" dirty="0">
                <a:effectLst/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kern="100" dirty="0">
                <a:effectLst/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remains</a:t>
            </a:r>
            <a:r>
              <a:rPr lang="en-US" sz="2000" kern="100" dirty="0">
                <a:effectLst/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 roughly unchanged when changing polarities.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57E774-7432-F1D1-3275-7EC2F0898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design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C922CD-177F-A9CB-B190-C72EB597829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X. Du, 19 May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574DF4-5991-BA6A-B422-DFA2ECC6EBD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6136F5C-47C5-58CF-6797-2CE1D018C5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023561"/>
              </p:ext>
            </p:extLst>
          </p:nvPr>
        </p:nvGraphicFramePr>
        <p:xfrm>
          <a:off x="100011" y="1054910"/>
          <a:ext cx="11991979" cy="4250836"/>
        </p:xfrm>
        <a:graphic>
          <a:graphicData uri="http://schemas.openxmlformats.org/drawingml/2006/table">
            <a:tbl>
              <a:tblPr firstRow="1">
                <a:tableStyleId>{F5AB1C69-6EDB-4FF4-983F-18BD219EF322}</a:tableStyleId>
              </a:tblPr>
              <a:tblGrid>
                <a:gridCol w="398463">
                  <a:extLst>
                    <a:ext uri="{9D8B030D-6E8A-4147-A177-3AD203B41FA5}">
                      <a16:colId xmlns:a16="http://schemas.microsoft.com/office/drawing/2014/main" val="1311003350"/>
                    </a:ext>
                  </a:extLst>
                </a:gridCol>
                <a:gridCol w="398463">
                  <a:extLst>
                    <a:ext uri="{9D8B030D-6E8A-4147-A177-3AD203B41FA5}">
                      <a16:colId xmlns:a16="http://schemas.microsoft.com/office/drawing/2014/main" val="2470386224"/>
                    </a:ext>
                  </a:extLst>
                </a:gridCol>
                <a:gridCol w="398463">
                  <a:extLst>
                    <a:ext uri="{9D8B030D-6E8A-4147-A177-3AD203B41FA5}">
                      <a16:colId xmlns:a16="http://schemas.microsoft.com/office/drawing/2014/main" val="1190180297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941095595"/>
                    </a:ext>
                  </a:extLst>
                </a:gridCol>
                <a:gridCol w="814594">
                  <a:extLst>
                    <a:ext uri="{9D8B030D-6E8A-4147-A177-3AD203B41FA5}">
                      <a16:colId xmlns:a16="http://schemas.microsoft.com/office/drawing/2014/main" val="956511152"/>
                    </a:ext>
                  </a:extLst>
                </a:gridCol>
                <a:gridCol w="715092">
                  <a:extLst>
                    <a:ext uri="{9D8B030D-6E8A-4147-A177-3AD203B41FA5}">
                      <a16:colId xmlns:a16="http://schemas.microsoft.com/office/drawing/2014/main" val="3360111532"/>
                    </a:ext>
                  </a:extLst>
                </a:gridCol>
                <a:gridCol w="715092">
                  <a:extLst>
                    <a:ext uri="{9D8B030D-6E8A-4147-A177-3AD203B41FA5}">
                      <a16:colId xmlns:a16="http://schemas.microsoft.com/office/drawing/2014/main" val="3011427158"/>
                    </a:ext>
                  </a:extLst>
                </a:gridCol>
                <a:gridCol w="715092">
                  <a:extLst>
                    <a:ext uri="{9D8B030D-6E8A-4147-A177-3AD203B41FA5}">
                      <a16:colId xmlns:a16="http://schemas.microsoft.com/office/drawing/2014/main" val="195108997"/>
                    </a:ext>
                  </a:extLst>
                </a:gridCol>
                <a:gridCol w="715092">
                  <a:extLst>
                    <a:ext uri="{9D8B030D-6E8A-4147-A177-3AD203B41FA5}">
                      <a16:colId xmlns:a16="http://schemas.microsoft.com/office/drawing/2014/main" val="1131344342"/>
                    </a:ext>
                  </a:extLst>
                </a:gridCol>
                <a:gridCol w="715092">
                  <a:extLst>
                    <a:ext uri="{9D8B030D-6E8A-4147-A177-3AD203B41FA5}">
                      <a16:colId xmlns:a16="http://schemas.microsoft.com/office/drawing/2014/main" val="4279202870"/>
                    </a:ext>
                  </a:extLst>
                </a:gridCol>
                <a:gridCol w="715092">
                  <a:extLst>
                    <a:ext uri="{9D8B030D-6E8A-4147-A177-3AD203B41FA5}">
                      <a16:colId xmlns:a16="http://schemas.microsoft.com/office/drawing/2014/main" val="3636248180"/>
                    </a:ext>
                  </a:extLst>
                </a:gridCol>
                <a:gridCol w="715092">
                  <a:extLst>
                    <a:ext uri="{9D8B030D-6E8A-4147-A177-3AD203B41FA5}">
                      <a16:colId xmlns:a16="http://schemas.microsoft.com/office/drawing/2014/main" val="3805453875"/>
                    </a:ext>
                  </a:extLst>
                </a:gridCol>
                <a:gridCol w="715092">
                  <a:extLst>
                    <a:ext uri="{9D8B030D-6E8A-4147-A177-3AD203B41FA5}">
                      <a16:colId xmlns:a16="http://schemas.microsoft.com/office/drawing/2014/main" val="107509140"/>
                    </a:ext>
                  </a:extLst>
                </a:gridCol>
                <a:gridCol w="715092">
                  <a:extLst>
                    <a:ext uri="{9D8B030D-6E8A-4147-A177-3AD203B41FA5}">
                      <a16:colId xmlns:a16="http://schemas.microsoft.com/office/drawing/2014/main" val="1286088157"/>
                    </a:ext>
                  </a:extLst>
                </a:gridCol>
                <a:gridCol w="715092">
                  <a:extLst>
                    <a:ext uri="{9D8B030D-6E8A-4147-A177-3AD203B41FA5}">
                      <a16:colId xmlns:a16="http://schemas.microsoft.com/office/drawing/2014/main" val="4288123030"/>
                    </a:ext>
                  </a:extLst>
                </a:gridCol>
                <a:gridCol w="715092">
                  <a:extLst>
                    <a:ext uri="{9D8B030D-6E8A-4147-A177-3AD203B41FA5}">
                      <a16:colId xmlns:a16="http://schemas.microsoft.com/office/drawing/2014/main" val="4253421569"/>
                    </a:ext>
                  </a:extLst>
                </a:gridCol>
                <a:gridCol w="715092">
                  <a:extLst>
                    <a:ext uri="{9D8B030D-6E8A-4147-A177-3AD203B41FA5}">
                      <a16:colId xmlns:a16="http://schemas.microsoft.com/office/drawing/2014/main" val="2124226378"/>
                    </a:ext>
                  </a:extLst>
                </a:gridCol>
                <a:gridCol w="715092">
                  <a:extLst>
                    <a:ext uri="{9D8B030D-6E8A-4147-A177-3AD203B41FA5}">
                      <a16:colId xmlns:a16="http://schemas.microsoft.com/office/drawing/2014/main" val="807699701"/>
                    </a:ext>
                  </a:extLst>
                </a:gridCol>
              </a:tblGrid>
              <a:tr h="392119"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Polarity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Dipole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Quadrupole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err="1">
                          <a:effectLst/>
                        </a:rPr>
                        <a:t>Sextupole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Octupole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376341"/>
                  </a:ext>
                </a:extLst>
              </a:tr>
              <a:tr h="302871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Layer_1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Layer_2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Layer_3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Layer_4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0592866"/>
                  </a:ext>
                </a:extLst>
              </a:tr>
              <a:tr h="1975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Dipole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Sext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Octu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F_x (N/m)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F_y (N/m)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F_x (N/m)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F_y (N/m)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F_x (N/m)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F_y (N/m)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F_x (N/m)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F_y (N/m)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F_x (N/m)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F_y (N/m)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F_x (N/m)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F_y (N/m)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F_x (N/m)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F_y (N/m)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extLst>
                  <a:ext uri="{0D108BD9-81ED-4DB2-BD59-A6C34878D82A}">
                    <a16:rowId xmlns:a16="http://schemas.microsoft.com/office/drawing/2014/main" val="3927140000"/>
                  </a:ext>
                </a:extLst>
              </a:tr>
              <a:tr h="1975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</a:rPr>
                        <a:t>maximum</a:t>
                      </a:r>
                      <a:br>
                        <a:rPr lang="en-US" sz="1000" b="1" u="none" strike="noStrike" dirty="0">
                          <a:effectLst/>
                        </a:rPr>
                      </a:br>
                      <a:r>
                        <a:rPr lang="en-US" sz="1000" b="1" u="none" strike="noStrike" dirty="0">
                          <a:effectLst/>
                        </a:rPr>
                        <a:t>net force</a:t>
                      </a:r>
                      <a:br>
                        <a:rPr lang="en-US" sz="1000" b="1" u="none" strike="noStrike" dirty="0">
                          <a:effectLst/>
                        </a:rPr>
                      </a:br>
                      <a:r>
                        <a:rPr lang="en-US" sz="1000" b="1" u="none" strike="noStrike" dirty="0">
                          <a:effectLst/>
                        </a:rPr>
                        <a:t>of segment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45164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20379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167670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143560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106640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110040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108290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129400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119810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145030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-29698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39337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34499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45521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extLst>
                  <a:ext uri="{0D108BD9-81ED-4DB2-BD59-A6C34878D82A}">
                    <a16:rowId xmlns:a16="http://schemas.microsoft.com/office/drawing/2014/main" val="2706692435"/>
                  </a:ext>
                </a:extLst>
              </a:tr>
              <a:tr h="1975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-1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31209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14702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154510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156720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111510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93830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132320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105370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149850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114990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-49599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27608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51732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41570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extLst>
                  <a:ext uri="{0D108BD9-81ED-4DB2-BD59-A6C34878D82A}">
                    <a16:rowId xmlns:a16="http://schemas.microsoft.com/office/drawing/2014/main" val="3408649593"/>
                  </a:ext>
                </a:extLst>
              </a:tr>
              <a:tr h="1975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-1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44422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23369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141190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142860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74790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110030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70438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129400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75246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145050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43944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39337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49671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45521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extLst>
                  <a:ext uri="{0D108BD9-81ED-4DB2-BD59-A6C34878D82A}">
                    <a16:rowId xmlns:a16="http://schemas.microsoft.com/office/drawing/2014/main" val="1182590097"/>
                  </a:ext>
                </a:extLst>
              </a:tr>
              <a:tr h="1975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-1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-1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18929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14702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128030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155890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79675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93484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94468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105370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105290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115010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63845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27608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36560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41570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extLst>
                  <a:ext uri="{0D108BD9-81ED-4DB2-BD59-A6C34878D82A}">
                    <a16:rowId xmlns:a16="http://schemas.microsoft.com/office/drawing/2014/main" val="2691749891"/>
                  </a:ext>
                </a:extLst>
              </a:tr>
              <a:tr h="1975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-1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45164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34366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166720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153740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106150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99413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108160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118290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119660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133400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-29698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38234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34499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50231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extLst>
                  <a:ext uri="{0D108BD9-81ED-4DB2-BD59-A6C34878D82A}">
                    <a16:rowId xmlns:a16="http://schemas.microsoft.com/office/drawing/2014/main" val="2676242754"/>
                  </a:ext>
                </a:extLst>
              </a:tr>
              <a:tr h="1975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-1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-1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31209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36802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153680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166900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111400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104480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132190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94259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149700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103360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-49599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26505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51732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43460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extLst>
                  <a:ext uri="{0D108BD9-81ED-4DB2-BD59-A6C34878D82A}">
                    <a16:rowId xmlns:a16="http://schemas.microsoft.com/office/drawing/2014/main" val="3496668969"/>
                  </a:ext>
                </a:extLst>
              </a:tr>
              <a:tr h="1975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-1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-1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44422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34366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140420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152970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74515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99422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70567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118290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75390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133370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43944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38234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49671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50231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extLst>
                  <a:ext uri="{0D108BD9-81ED-4DB2-BD59-A6C34878D82A}">
                    <a16:rowId xmlns:a16="http://schemas.microsoft.com/office/drawing/2014/main" val="3865006350"/>
                  </a:ext>
                </a:extLst>
              </a:tr>
              <a:tr h="1975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-1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-1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-1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30467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36802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127380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166000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79785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104060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94597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94257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105430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103330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63845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26505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36560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43460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extLst>
                  <a:ext uri="{0D108BD9-81ED-4DB2-BD59-A6C34878D82A}">
                    <a16:rowId xmlns:a16="http://schemas.microsoft.com/office/drawing/2014/main" val="24096917"/>
                  </a:ext>
                </a:extLst>
              </a:tr>
              <a:tr h="19754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extLst>
                  <a:ext uri="{0D108BD9-81ED-4DB2-BD59-A6C34878D82A}">
                    <a16:rowId xmlns:a16="http://schemas.microsoft.com/office/drawing/2014/main" val="1892508874"/>
                  </a:ext>
                </a:extLst>
              </a:tr>
              <a:tr h="1975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</a:rPr>
                        <a:t>minimum</a:t>
                      </a:r>
                      <a:br>
                        <a:rPr lang="en-US" sz="1000" b="1" u="none" strike="noStrike" dirty="0">
                          <a:effectLst/>
                        </a:rPr>
                      </a:br>
                      <a:r>
                        <a:rPr lang="en-US" sz="1000" b="1" u="none" strike="noStrike" dirty="0">
                          <a:effectLst/>
                        </a:rPr>
                        <a:t>net force</a:t>
                      </a:r>
                      <a:br>
                        <a:rPr lang="en-US" sz="1000" b="1" u="none" strike="noStrike" dirty="0">
                          <a:effectLst/>
                        </a:rPr>
                      </a:br>
                      <a:r>
                        <a:rPr lang="en-US" sz="1000" b="1" u="none" strike="noStrike" dirty="0">
                          <a:effectLst/>
                        </a:rPr>
                        <a:t>of segment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-44422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-34366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-140420  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-152970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-74515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-99422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-70567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-118290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-75390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-133370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-43944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-38234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-49671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-50231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extLst>
                  <a:ext uri="{0D108BD9-81ED-4DB2-BD59-A6C34878D82A}">
                    <a16:rowId xmlns:a16="http://schemas.microsoft.com/office/drawing/2014/main" val="2595552871"/>
                  </a:ext>
                </a:extLst>
              </a:tr>
              <a:tr h="1975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-1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-30467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-36802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-127380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-166000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-79785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-104060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-94597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-94257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-105430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-103330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-63845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-26505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-36560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-43460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extLst>
                  <a:ext uri="{0D108BD9-81ED-4DB2-BD59-A6C34878D82A}">
                    <a16:rowId xmlns:a16="http://schemas.microsoft.com/office/drawing/2014/main" val="71246305"/>
                  </a:ext>
                </a:extLst>
              </a:tr>
              <a:tr h="1975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-1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-45164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-34366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-166720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-153740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-106150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-99413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-108160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-118290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-119660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-133400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29698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-38234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-34499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-50231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extLst>
                  <a:ext uri="{0D108BD9-81ED-4DB2-BD59-A6C34878D82A}">
                    <a16:rowId xmlns:a16="http://schemas.microsoft.com/office/drawing/2014/main" val="2321610319"/>
                  </a:ext>
                </a:extLst>
              </a:tr>
              <a:tr h="1975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-1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-1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-31209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-36802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-153680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-166900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-111400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-104480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-132190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-94259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-149700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-103360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49599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-26505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-51732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-43460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extLst>
                  <a:ext uri="{0D108BD9-81ED-4DB2-BD59-A6C34878D82A}">
                    <a16:rowId xmlns:a16="http://schemas.microsoft.com/office/drawing/2014/main" val="1145960544"/>
                  </a:ext>
                </a:extLst>
              </a:tr>
              <a:tr h="1975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-1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-44422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-23369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-141190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-142860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-74791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-110030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-70438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-129400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-75246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-145050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-43944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-39337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-49671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-45521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extLst>
                  <a:ext uri="{0D108BD9-81ED-4DB2-BD59-A6C34878D82A}">
                    <a16:rowId xmlns:a16="http://schemas.microsoft.com/office/drawing/2014/main" val="1279361774"/>
                  </a:ext>
                </a:extLst>
              </a:tr>
              <a:tr h="1975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-1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-1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-30467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-14702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-128030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-155890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-79675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-93484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-94468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-105370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-105290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-115010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-63845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-27608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-36560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-41570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extLst>
                  <a:ext uri="{0D108BD9-81ED-4DB2-BD59-A6C34878D82A}">
                    <a16:rowId xmlns:a16="http://schemas.microsoft.com/office/drawing/2014/main" val="3085359615"/>
                  </a:ext>
                </a:extLst>
              </a:tr>
              <a:tr h="1975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-1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-1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-45164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-23369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-167670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-143560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-106640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-110040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-108290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-129400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-119810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-145030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29698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-39337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-34499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-45521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extLst>
                  <a:ext uri="{0D108BD9-81ED-4DB2-BD59-A6C34878D82A}">
                    <a16:rowId xmlns:a16="http://schemas.microsoft.com/office/drawing/2014/main" val="53350857"/>
                  </a:ext>
                </a:extLst>
              </a:tr>
              <a:tr h="1975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-1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-1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-1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-31209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-14702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-154510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-156720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-111510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-93830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-132320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-105370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-149850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-114990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49599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-27608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-51732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-41570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1" marR="8501" marT="8501" marB="0" anchor="b"/>
                </a:tc>
                <a:extLst>
                  <a:ext uri="{0D108BD9-81ED-4DB2-BD59-A6C34878D82A}">
                    <a16:rowId xmlns:a16="http://schemas.microsoft.com/office/drawing/2014/main" val="5404662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30774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E028CA-DEA6-3D35-509F-5E5DC52F53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666" y="1219200"/>
            <a:ext cx="11987896" cy="364628"/>
          </a:xfrm>
        </p:spPr>
        <p:txBody>
          <a:bodyPr/>
          <a:lstStyle/>
          <a:p>
            <a:r>
              <a:rPr lang="en-US" dirty="0"/>
              <a:t>Overbending structure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CAC7F88-EA92-6FC5-5E6B-A754FB7FC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design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13561F-9FAB-4DB8-A0F3-9ECF58C878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X. Du, 19 May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9417C5-7011-6A3C-24A5-60D0BCC13EA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378A00-2B12-D9AD-7968-F800946858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1184396"/>
            <a:ext cx="6172200" cy="38619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99F8615-55B6-6A65-B2D6-DA7FB2FE982F}"/>
              </a:ext>
            </a:extLst>
          </p:cNvPr>
          <p:cNvSpPr txBox="1"/>
          <p:nvPr/>
        </p:nvSpPr>
        <p:spPr>
          <a:xfrm>
            <a:off x="342900" y="4924209"/>
            <a:ext cx="115062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718825" eaLnBrk="0" hangingPunct="0">
              <a:defRPr/>
            </a:pPr>
            <a:r>
              <a:rPr lang="en-US" altLang="zh-CN" b="1" kern="0" dirty="0">
                <a:solidFill>
                  <a:prstClr val="black"/>
                </a:solidFill>
                <a:latin typeface="+mn-lt"/>
                <a:ea typeface="宋体" panose="02010600030101010101" pitchFamily="2" charset="-122"/>
              </a:rPr>
              <a:t>M1Po3C-02</a:t>
            </a:r>
            <a:r>
              <a:rPr lang="en-US" altLang="zh-CN" kern="0" dirty="0">
                <a:solidFill>
                  <a:prstClr val="black"/>
                </a:solidFill>
                <a:latin typeface="+mn-lt"/>
                <a:ea typeface="宋体" panose="02010600030101010101" pitchFamily="2" charset="-122"/>
              </a:rPr>
              <a:t>: Structural analysis and field mapping test setup of the quadrupole triplet magnet for HRS project</a:t>
            </a:r>
          </a:p>
          <a:p>
            <a:pPr defTabSz="718825" eaLnBrk="0" hangingPunct="0">
              <a:defRPr/>
            </a:pPr>
            <a:endParaRPr lang="en-US" altLang="zh-CN" kern="0" dirty="0">
              <a:solidFill>
                <a:prstClr val="black"/>
              </a:solidFill>
              <a:latin typeface="+mn-lt"/>
              <a:ea typeface="宋体" panose="02010600030101010101" pitchFamily="2" charset="-122"/>
            </a:endParaRPr>
          </a:p>
          <a:p>
            <a:pPr defTabSz="718825" eaLnBrk="0" hangingPunct="0">
              <a:defRPr/>
            </a:pPr>
            <a:r>
              <a:rPr lang="en-US" altLang="zh-CN" sz="1400" kern="0" dirty="0">
                <a:solidFill>
                  <a:prstClr val="black"/>
                </a:solidFill>
                <a:latin typeface="+mn-lt"/>
                <a:ea typeface="宋体" panose="02010600030101010101" pitchFamily="2" charset="-122"/>
              </a:rPr>
              <a:t>Hengkang Zheng, Xiaoji Du, Yamen Al-Mahmoud, Yoonhyuck Choi, David Greene, Junseong Kim, Ryan Koschay, Hai Nguyen, John Wenstrom, Danlu Zhang, Ting Xu</a:t>
            </a:r>
            <a:endParaRPr lang="en-US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672051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CD71515-B989-D9AE-CCB6-CE143E5B6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78624"/>
          </a:xfrm>
        </p:spPr>
        <p:txBody>
          <a:bodyPr/>
          <a:lstStyle/>
          <a:p>
            <a:r>
              <a:rPr lang="en-US" dirty="0"/>
              <a:t>Quadrupole coil fabrication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BFE8615-0722-41BC-93A3-B46AD8872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Magnet Fabrication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3C1932-C082-F5C9-E32D-BFC7976EF1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X. Du, 19 May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52273B-518E-DDC1-6955-4DB9130208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5A1ABB-0099-CDD4-655A-CDF86F00F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644" y="2561756"/>
            <a:ext cx="3962400" cy="24109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7535F25-30DA-D79D-2B5B-A4829E2F29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164" y="2613685"/>
            <a:ext cx="4191000" cy="235900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331ED19-84F7-EECE-ACD1-417BB8876C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6619" y="1568032"/>
            <a:ext cx="2558737" cy="3404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748BD5F-A23D-9B39-4046-DEEE2197780C}"/>
              </a:ext>
            </a:extLst>
          </p:cNvPr>
          <p:cNvSpPr txBox="1"/>
          <p:nvPr/>
        </p:nvSpPr>
        <p:spPr>
          <a:xfrm>
            <a:off x="110162" y="1633035"/>
            <a:ext cx="91601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prstClr val="black"/>
                </a:solidFill>
                <a:ea typeface="宋体" panose="02010600030101010101" pitchFamily="2" charset="-122"/>
              </a:rPr>
              <a:t>The quadrupole is discrete cosine-theta </a:t>
            </a:r>
            <a:r>
              <a:rPr lang="en-US" altLang="zh-CN" sz="1800" dirty="0" err="1">
                <a:solidFill>
                  <a:prstClr val="black"/>
                </a:solidFill>
                <a:ea typeface="宋体" panose="02010600030101010101" pitchFamily="2" charset="-122"/>
              </a:rPr>
              <a:t>NbTi</a:t>
            </a:r>
            <a:r>
              <a:rPr lang="en-US" altLang="zh-CN" sz="1800" dirty="0">
                <a:solidFill>
                  <a:prstClr val="black"/>
                </a:solidFill>
                <a:ea typeface="宋体" panose="02010600030101010101" pitchFamily="2" charset="-122"/>
              </a:rPr>
              <a:t> coil wound on anodized Aluminum bobbin, There are 4 layers with G-10 inter-layer separators and aluminum outer cylinder. 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6C4EFF1-F5DB-E389-98B9-7C3F03448080}"/>
              </a:ext>
            </a:extLst>
          </p:cNvPr>
          <p:cNvSpPr txBox="1"/>
          <p:nvPr/>
        </p:nvSpPr>
        <p:spPr>
          <a:xfrm>
            <a:off x="1600200" y="5073134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Coil winding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D234F3-57B7-4E3B-A6FD-F34007E4C51F}"/>
              </a:ext>
            </a:extLst>
          </p:cNvPr>
          <p:cNvSpPr txBox="1"/>
          <p:nvPr/>
        </p:nvSpPr>
        <p:spPr>
          <a:xfrm>
            <a:off x="5348557" y="5122344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G-10 pieces overbending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C0AF957-14C7-7EC3-C04C-87E2788A8EA9}"/>
              </a:ext>
            </a:extLst>
          </p:cNvPr>
          <p:cNvSpPr txBox="1"/>
          <p:nvPr/>
        </p:nvSpPr>
        <p:spPr>
          <a:xfrm>
            <a:off x="8736458" y="5085847"/>
            <a:ext cx="3445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Vacuum Pressure Impregnation</a:t>
            </a:r>
          </a:p>
        </p:txBody>
      </p:sp>
    </p:spTree>
    <p:extLst>
      <p:ext uri="{BB962C8B-B14F-4D97-AF65-F5344CB8AC3E}">
        <p14:creationId xmlns:p14="http://schemas.microsoft.com/office/powerpoint/2010/main" val="37047706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170AC6-3BFC-C64A-9E14-B7BFFD3410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78624"/>
          </a:xfrm>
        </p:spPr>
        <p:txBody>
          <a:bodyPr/>
          <a:lstStyle/>
          <a:p>
            <a:r>
              <a:rPr lang="en-US" dirty="0"/>
              <a:t>Multipole coil fabrication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553BD6-774A-2B22-20A4-3197A5045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Magnet Fabrication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2E15BB-78FD-8B37-CE96-8F7094075C6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X. Du, 19 May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DBBFCA-C954-E7E3-6045-CD33871C1D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6" name="Picture 5" descr="A close-up of a machine&#10;&#10;Description automatically generated">
            <a:extLst>
              <a:ext uri="{FF2B5EF4-FFF2-40B4-BE49-F238E27FC236}">
                <a16:creationId xmlns:a16="http://schemas.microsoft.com/office/drawing/2014/main" id="{124874CB-E287-59AC-A077-5D195D637E5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74" r="9096"/>
          <a:stretch/>
        </p:blipFill>
        <p:spPr bwMode="auto">
          <a:xfrm rot="5400000">
            <a:off x="169629" y="1984531"/>
            <a:ext cx="3824030" cy="30237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CC4889-15CA-7E9E-6BFE-E6CB1DC5E7E9}"/>
              </a:ext>
            </a:extLst>
          </p:cNvPr>
          <p:cNvSpPr txBox="1"/>
          <p:nvPr/>
        </p:nvSpPr>
        <p:spPr>
          <a:xfrm>
            <a:off x="1121524" y="5530334"/>
            <a:ext cx="2033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Coil winding</a:t>
            </a:r>
          </a:p>
        </p:txBody>
      </p:sp>
      <p:pic>
        <p:nvPicPr>
          <p:cNvPr id="8" name="Picture 7" descr="A person in protective gear holding a piece of cardboard&#10;&#10;Description automatically generated">
            <a:extLst>
              <a:ext uri="{FF2B5EF4-FFF2-40B4-BE49-F238E27FC236}">
                <a16:creationId xmlns:a16="http://schemas.microsoft.com/office/drawing/2014/main" id="{E05E6930-1EA4-DBE2-887C-F53BF20515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42133" y="1761254"/>
            <a:ext cx="4164733" cy="31242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FC03C53-D462-69A6-1F84-1A3A67C3CF52}"/>
              </a:ext>
            </a:extLst>
          </p:cNvPr>
          <p:cNvSpPr txBox="1"/>
          <p:nvPr/>
        </p:nvSpPr>
        <p:spPr>
          <a:xfrm>
            <a:off x="3314700" y="5509061"/>
            <a:ext cx="4533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Side clamp bars and end pieces assembly</a:t>
            </a:r>
          </a:p>
        </p:txBody>
      </p:sp>
      <p:pic>
        <p:nvPicPr>
          <p:cNvPr id="10" name="Picture 9" descr="A metal oven with a few pieces of wood&#10;&#10;Description automatically generated with medium confidence">
            <a:extLst>
              <a:ext uri="{FF2B5EF4-FFF2-40B4-BE49-F238E27FC236}">
                <a16:creationId xmlns:a16="http://schemas.microsoft.com/office/drawing/2014/main" id="{ED617B77-FB9D-0C0B-80A6-D703A34F4D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870860" y="1093279"/>
            <a:ext cx="3023784" cy="226831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2CD2A89-CAE4-4616-DED3-72CDE3FFC129}"/>
              </a:ext>
            </a:extLst>
          </p:cNvPr>
          <p:cNvSpPr txBox="1"/>
          <p:nvPr/>
        </p:nvSpPr>
        <p:spPr>
          <a:xfrm>
            <a:off x="10947399" y="1361058"/>
            <a:ext cx="2033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Curing</a:t>
            </a:r>
          </a:p>
        </p:txBody>
      </p:sp>
      <p:pic>
        <p:nvPicPr>
          <p:cNvPr id="12" name="Picture 11" descr="A person standing next to a computer&#10;&#10;Description automatically generated">
            <a:extLst>
              <a:ext uri="{FF2B5EF4-FFF2-40B4-BE49-F238E27FC236}">
                <a16:creationId xmlns:a16="http://schemas.microsoft.com/office/drawing/2014/main" id="{12EBE4AA-9646-5110-4319-B861E4B68A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858874" y="3496409"/>
            <a:ext cx="3023756" cy="226831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E23A132-317B-FD37-5612-9EF21BF42251}"/>
              </a:ext>
            </a:extLst>
          </p:cNvPr>
          <p:cNvSpPr txBox="1"/>
          <p:nvPr/>
        </p:nvSpPr>
        <p:spPr>
          <a:xfrm>
            <a:off x="10947399" y="3762819"/>
            <a:ext cx="2033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Inspection</a:t>
            </a:r>
          </a:p>
        </p:txBody>
      </p:sp>
    </p:spTree>
    <p:extLst>
      <p:ext uri="{BB962C8B-B14F-4D97-AF65-F5344CB8AC3E}">
        <p14:creationId xmlns:p14="http://schemas.microsoft.com/office/powerpoint/2010/main" val="32313136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C42170-6D94-D8AF-626B-532A6AFDB4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7594600" cy="44955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The single-layer prototype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In-house fabrication, and </a:t>
            </a:r>
            <a:r>
              <a:rPr lang="en-US" altLang="zh-CN" dirty="0"/>
              <a:t>cold</a:t>
            </a:r>
            <a:r>
              <a:rPr lang="en-US" dirty="0"/>
              <a:t> testing have been completed. </a:t>
            </a:r>
          </a:p>
          <a:p>
            <a:pPr>
              <a:lnSpc>
                <a:spcPct val="150000"/>
              </a:lnSpc>
            </a:pPr>
            <a:r>
              <a:rPr lang="en-US" dirty="0"/>
              <a:t>The full-scale quadrupole coils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Fabricated by vendors.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2 long and 6 short coils have been </a:t>
            </a:r>
            <a:r>
              <a:rPr lang="en-US" altLang="zh-CN" dirty="0"/>
              <a:t>fabricated.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/>
              <a:t>1 long and 1 short coil have passed cold testing</a:t>
            </a:r>
            <a:r>
              <a:rPr lang="zh-CN" altLang="en-US" dirty="0"/>
              <a:t>，</a:t>
            </a:r>
            <a:r>
              <a:rPr lang="en-US" dirty="0"/>
              <a:t>with no quench occurrences.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The remaining coils are currently waiting for testing. 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8F1417-1746-FA83-5102-57A1F759E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Quadrupole coil</a:t>
            </a:r>
            <a:r>
              <a:rPr lang="en-US" dirty="0"/>
              <a:t> testing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892BF6-AA7A-B2B2-A529-9DAAC7B07A6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X. Du, 19 May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BA2336-6B75-1630-F417-2594AF88333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6" name="Picture 5" descr="A large cylindrical object in a factory&#10;&#10;AI-generated content may be incorrect.">
            <a:extLst>
              <a:ext uri="{FF2B5EF4-FFF2-40B4-BE49-F238E27FC236}">
                <a16:creationId xmlns:a16="http://schemas.microsoft.com/office/drawing/2014/main" id="{8FCB40A5-896B-9BC1-5BC1-8D05E2C01C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9897" y="1190121"/>
            <a:ext cx="3048000" cy="40617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FB55A5C-A609-61EB-9B2B-BFAC8860120A}"/>
              </a:ext>
            </a:extLst>
          </p:cNvPr>
          <p:cNvSpPr txBox="1"/>
          <p:nvPr/>
        </p:nvSpPr>
        <p:spPr>
          <a:xfrm>
            <a:off x="8275320" y="5428229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Quadrupole coil </a:t>
            </a:r>
            <a:r>
              <a:rPr lang="en-US" dirty="0" err="1"/>
              <a:t>LHe</a:t>
            </a:r>
            <a:r>
              <a:rPr lang="en-US" dirty="0"/>
              <a:t> test set up</a:t>
            </a:r>
          </a:p>
        </p:txBody>
      </p:sp>
    </p:spTree>
    <p:extLst>
      <p:ext uri="{BB962C8B-B14F-4D97-AF65-F5344CB8AC3E}">
        <p14:creationId xmlns:p14="http://schemas.microsoft.com/office/powerpoint/2010/main" val="26135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06B050-EE01-CE5A-BBC5-167A290F7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524000"/>
            <a:ext cx="11987896" cy="2590800"/>
          </a:xfrm>
        </p:spPr>
        <p:txBody>
          <a:bodyPr/>
          <a:lstStyle/>
          <a:p>
            <a:r>
              <a:rPr lang="en-US" dirty="0"/>
              <a:t>A discrete cosine theta quadrupole triplet was designed for HRS project. </a:t>
            </a:r>
          </a:p>
          <a:p>
            <a:r>
              <a:rPr lang="en-US" dirty="0"/>
              <a:t>Quench protection circuit was designed to ensure the safe operation of superconducting magnets. </a:t>
            </a:r>
          </a:p>
          <a:p>
            <a:r>
              <a:rPr lang="en-US" dirty="0"/>
              <a:t>The quadrupole coils have been </a:t>
            </a:r>
            <a:r>
              <a:rPr lang="en-US" altLang="zh-CN" dirty="0"/>
              <a:t>fabricat</a:t>
            </a:r>
            <a:r>
              <a:rPr lang="en-US" dirty="0"/>
              <a:t>ed and has passed individual c</a:t>
            </a:r>
            <a:r>
              <a:rPr lang="en-US" altLang="zh-CN" dirty="0"/>
              <a:t>old</a:t>
            </a:r>
            <a:r>
              <a:rPr lang="en-US" dirty="0"/>
              <a:t> testing. </a:t>
            </a:r>
          </a:p>
          <a:p>
            <a:r>
              <a:rPr lang="en-US" dirty="0"/>
              <a:t>The multipole coils, which is paired with the long quadrupole coil, have also been fabricated. </a:t>
            </a:r>
          </a:p>
          <a:p>
            <a:r>
              <a:rPr lang="en-US" altLang="zh-CN" dirty="0"/>
              <a:t>N</a:t>
            </a:r>
            <a:r>
              <a:rPr lang="en-US" dirty="0"/>
              <a:t>ext step: assemble the multipole and quadrupole coils together and carry out c</a:t>
            </a:r>
            <a:r>
              <a:rPr lang="en-US" altLang="zh-CN" dirty="0"/>
              <a:t>old</a:t>
            </a:r>
            <a:r>
              <a:rPr lang="en-US" dirty="0"/>
              <a:t> testing.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78648A-2E26-7349-7D25-E02053336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D3D4B8-E562-11C9-984D-791F88C9441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X. Du, 19 May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B3775E-DA3F-F647-6917-677F179888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9BEE23F2-2801-814E-6CA6-D8065773019A}"/>
              </a:ext>
            </a:extLst>
          </p:cNvPr>
          <p:cNvSpPr txBox="1">
            <a:spLocks/>
          </p:cNvSpPr>
          <p:nvPr/>
        </p:nvSpPr>
        <p:spPr bwMode="auto">
          <a:xfrm>
            <a:off x="101600" y="4114800"/>
            <a:ext cx="11557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195" indent="-180195" algn="l" defTabSz="803370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94" indent="-15166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641" indent="-160673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90" indent="-13364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3087" indent="-18019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507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590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67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75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kern="0" dirty="0"/>
              <a:t>References:</a:t>
            </a:r>
          </a:p>
          <a:p>
            <a:pPr marL="211729" lvl="1" indent="0">
              <a:lnSpc>
                <a:spcPct val="100000"/>
              </a:lnSpc>
              <a:buNone/>
            </a:pPr>
            <a:r>
              <a:rPr lang="en-US" sz="1600" kern="0" dirty="0"/>
              <a:t>[1] Yoonhyuck Choi, et al., “The High Transmission Beamline Superconducting Magnets for High Rigidity Spectrometer Project at FRIB: Design Status</a:t>
            </a:r>
            <a:r>
              <a:rPr lang="zh-CN" altLang="en-US" sz="1600" kern="0" dirty="0"/>
              <a:t>”</a:t>
            </a:r>
            <a:r>
              <a:rPr lang="en-US" sz="1600" kern="0" dirty="0"/>
              <a:t>, IEEE Transactions on Applied Superconductivity, vol. 35, no. 5, August 2025.</a:t>
            </a:r>
          </a:p>
          <a:p>
            <a:pPr marL="211729" lvl="1" indent="0">
              <a:lnSpc>
                <a:spcPct val="100000"/>
              </a:lnSpc>
              <a:buNone/>
            </a:pPr>
            <a:r>
              <a:rPr lang="en-US" sz="1600" kern="0" dirty="0"/>
              <a:t>[2] D. Greene, et al., "Design of Coil-Dominated Quadrupole Triplet for High Rigidity Isotope Beams," IEEE Transactions on Applied Superconductivity, vol. 33, no. 5, pp. 1-5, 2023.</a:t>
            </a:r>
          </a:p>
          <a:p>
            <a:pPr marL="211729" lvl="1" indent="0">
              <a:lnSpc>
                <a:spcPct val="100000"/>
              </a:lnSpc>
              <a:buNone/>
            </a:pPr>
            <a:r>
              <a:rPr lang="en-US" sz="1600" kern="0" dirty="0"/>
              <a:t>[3] D. Greene, et al., “Status of coil-dominated discrete-cosine-theta quadrupole prototype for High Rigidity isotope beams”,</a:t>
            </a:r>
            <a:r>
              <a:rPr lang="zh-CN" altLang="en-US" sz="1600" kern="0" dirty="0"/>
              <a:t> </a:t>
            </a:r>
            <a:r>
              <a:rPr lang="en-US" altLang="zh-CN" sz="1600" kern="0" dirty="0"/>
              <a:t>15</a:t>
            </a:r>
            <a:r>
              <a:rPr lang="en-US" altLang="zh-CN" sz="1600" kern="0" baseline="30000" dirty="0"/>
              <a:t>th</a:t>
            </a:r>
            <a:r>
              <a:rPr lang="zh-CN" altLang="en-US" sz="1600" kern="0" dirty="0"/>
              <a:t> </a:t>
            </a:r>
            <a:r>
              <a:rPr lang="en-US" altLang="zh-CN" sz="1600" kern="0" dirty="0"/>
              <a:t>IPAC,</a:t>
            </a:r>
            <a:r>
              <a:rPr lang="zh-CN" altLang="en-US" sz="1600" kern="0" dirty="0"/>
              <a:t> </a:t>
            </a:r>
            <a:r>
              <a:rPr lang="en-US" altLang="zh-CN" sz="1600" kern="0" dirty="0"/>
              <a:t>2024, </a:t>
            </a:r>
            <a:r>
              <a:rPr lang="en-US" altLang="zh-CN" sz="1600" kern="0" dirty="0" err="1"/>
              <a:t>doi</a:t>
            </a:r>
            <a:r>
              <a:rPr lang="en-US" altLang="zh-CN" sz="1600" kern="0" dirty="0"/>
              <a:t>: 10.18429/JACoW-IPAC2024-WEPS67</a:t>
            </a:r>
            <a:endParaRPr lang="en-US" sz="1600" kern="0" dirty="0"/>
          </a:p>
        </p:txBody>
      </p:sp>
    </p:spTree>
    <p:extLst>
      <p:ext uri="{BB962C8B-B14F-4D97-AF65-F5344CB8AC3E}">
        <p14:creationId xmlns:p14="http://schemas.microsoft.com/office/powerpoint/2010/main" val="1309795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7C753B-FF32-78A2-CF70-3DF1850F7B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 of HRS project in FRIB</a:t>
            </a:r>
          </a:p>
          <a:p>
            <a:endParaRPr lang="en-US" dirty="0"/>
          </a:p>
          <a:p>
            <a:r>
              <a:rPr lang="en-US" dirty="0"/>
              <a:t>Quadrupole triplet magnet for HRS project</a:t>
            </a:r>
          </a:p>
          <a:p>
            <a:endParaRPr lang="en-US" dirty="0"/>
          </a:p>
          <a:p>
            <a:r>
              <a:rPr lang="en-US" altLang="zh-CN" dirty="0"/>
              <a:t>M</a:t>
            </a:r>
            <a:r>
              <a:rPr lang="en-US" dirty="0"/>
              <a:t>agnet design</a:t>
            </a:r>
          </a:p>
          <a:p>
            <a:endParaRPr lang="en-US" dirty="0"/>
          </a:p>
          <a:p>
            <a:r>
              <a:rPr lang="en-US" dirty="0"/>
              <a:t>Magnet fabrication</a:t>
            </a:r>
          </a:p>
          <a:p>
            <a:endParaRPr lang="en-US" dirty="0"/>
          </a:p>
          <a:p>
            <a:r>
              <a:rPr lang="en-US" dirty="0"/>
              <a:t>Magnet cold test</a:t>
            </a:r>
          </a:p>
          <a:p>
            <a:endParaRPr lang="en-US" dirty="0"/>
          </a:p>
          <a:p>
            <a:r>
              <a:rPr lang="en-US" dirty="0"/>
              <a:t>Summary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DD6F43-75EB-CCAE-04CF-2720AEA6E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73222-50BE-0BA9-9534-37A6855458C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X. Du, 19 May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663750-0C82-4780-A00C-A7D4EC499A1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227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1494877"/>
          </a:xfrm>
        </p:spPr>
        <p:txBody>
          <a:bodyPr/>
          <a:lstStyle/>
          <a:p>
            <a:pPr lvl="0"/>
            <a:r>
              <a:rPr lang="en-US" altLang="zh-CN" dirty="0"/>
              <a:t>High Rigidity Spectrometer (HRS) is a key expansion of FRIB user facility and will improve beam efficiency and provide high rigidity (8 Tm) rare isotope beams</a:t>
            </a:r>
          </a:p>
          <a:p>
            <a:r>
              <a:rPr lang="en-US" dirty="0"/>
              <a:t>HRS project divided into two sub-projects: High Transmission Beamline (HTBL) and Spectrometer Section (SPS)</a:t>
            </a:r>
          </a:p>
          <a:p>
            <a:pPr lvl="0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/>
              <a:t>Introduction of HRS project in FRIB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096000" y="6356450"/>
            <a:ext cx="5080007" cy="364628"/>
          </a:xfrm>
        </p:spPr>
        <p:txBody>
          <a:bodyPr/>
          <a:lstStyle/>
          <a:p>
            <a:r>
              <a:rPr lang="fr-FR"/>
              <a:t>X. Du, 19 May 2025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176000" y="6356450"/>
            <a:ext cx="1016000" cy="364628"/>
          </a:xfrm>
        </p:spPr>
        <p:txBody>
          <a:bodyPr/>
          <a:lstStyle/>
          <a:p>
            <a:r>
              <a:rPr lang="en-US"/>
              <a:t>, Slide </a:t>
            </a:r>
            <a:fld id="{35AD4620-7552-4207-8973-898801ED212B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2" descr="FRIB">
            <a:extLst>
              <a:ext uri="{FF2B5EF4-FFF2-40B4-BE49-F238E27FC236}">
                <a16:creationId xmlns:a16="http://schemas.microsoft.com/office/drawing/2014/main" id="{13A31B07-75C8-11A3-D874-12ED74ACED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47" y="2514286"/>
            <a:ext cx="4439370" cy="342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B874CAD-0040-51FE-2160-C2C7E6D3B1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1847" y="2515778"/>
            <a:ext cx="6766388" cy="35020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F941DB-59AD-69AA-2710-F58724D22C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630" y="4472515"/>
            <a:ext cx="2456347" cy="16375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5BEC250-E31B-65EE-1832-613F04A8718F}"/>
              </a:ext>
            </a:extLst>
          </p:cNvPr>
          <p:cNvSpPr txBox="1"/>
          <p:nvPr/>
        </p:nvSpPr>
        <p:spPr>
          <a:xfrm>
            <a:off x="1828467" y="422753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Arial Narrow" panose="020B0606020202030204" pitchFamily="34" charset="0"/>
              </a:rPr>
              <a:t>HRS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76B97D2-F1C9-3B70-CA40-3CDD7E8CB899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2273383" y="4472515"/>
            <a:ext cx="2531247" cy="818782"/>
          </a:xfrm>
          <a:prstGeom prst="line">
            <a:avLst/>
          </a:prstGeom>
          <a:ln>
            <a:solidFill>
              <a:srgbClr val="0000FF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8316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86D3FD-4E5A-3F0A-500F-EDD272511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78624"/>
          </a:xfrm>
        </p:spPr>
        <p:txBody>
          <a:bodyPr/>
          <a:lstStyle/>
          <a:p>
            <a:r>
              <a:rPr lang="en-US" dirty="0"/>
              <a:t>Functional Requirements for the Quadrupole Magnets of the HTBL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20D05C-EC3F-C617-94C6-A1304D268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Quadrupole triplet magnet for HRS project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B5F079-9C05-1537-9D8B-73DBCAEA338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X. Du, 19 May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8F8B73-4738-A6D4-E31F-AC6BAFF258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2213AD54-D380-2320-07E0-D514E68DFD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279054"/>
              </p:ext>
            </p:extLst>
          </p:nvPr>
        </p:nvGraphicFramePr>
        <p:xfrm>
          <a:off x="685800" y="1545724"/>
          <a:ext cx="10286999" cy="4397880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6324600">
                  <a:extLst>
                    <a:ext uri="{9D8B030D-6E8A-4147-A177-3AD203B41FA5}">
                      <a16:colId xmlns:a16="http://schemas.microsoft.com/office/drawing/2014/main" val="1725833808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720914540"/>
                    </a:ext>
                  </a:extLst>
                </a:gridCol>
                <a:gridCol w="1904999">
                  <a:extLst>
                    <a:ext uri="{9D8B030D-6E8A-4147-A177-3AD203B41FA5}">
                      <a16:colId xmlns:a16="http://schemas.microsoft.com/office/drawing/2014/main" val="3228763535"/>
                    </a:ext>
                  </a:extLst>
                </a:gridCol>
              </a:tblGrid>
              <a:tr h="293192">
                <a:tc>
                  <a:txBody>
                    <a:bodyPr/>
                    <a:lstStyle/>
                    <a:p>
                      <a:pPr marL="0" marR="0" algn="l">
                        <a:buNone/>
                      </a:pPr>
                      <a:r>
                        <a:rPr lang="en-US" sz="1200">
                          <a:effectLst/>
                        </a:rPr>
                        <a:t>Parameter</a:t>
                      </a:r>
                      <a:endParaRPr lang="en-US" sz="1600" b="1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QHA</a:t>
                      </a:r>
                      <a:endParaRPr lang="en-US" sz="1600" b="1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QHB</a:t>
                      </a:r>
                      <a:endParaRPr lang="en-US" sz="1600" b="1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52402655"/>
                  </a:ext>
                </a:extLst>
              </a:tr>
              <a:tr h="293192">
                <a:tc>
                  <a:txBody>
                    <a:bodyPr/>
                    <a:lstStyle/>
                    <a:p>
                      <a:pPr marL="0" marR="0" algn="l">
                        <a:buNone/>
                      </a:pPr>
                      <a:r>
                        <a:rPr lang="en-US" sz="1200">
                          <a:effectLst/>
                        </a:rPr>
                        <a:t>Quantity (in 8 quadrupole triplets)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16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6615357"/>
                  </a:ext>
                </a:extLst>
              </a:tr>
              <a:tr h="293192">
                <a:tc>
                  <a:txBody>
                    <a:bodyPr/>
                    <a:lstStyle/>
                    <a:p>
                      <a:pPr marL="0" marR="0" algn="l">
                        <a:buNone/>
                      </a:pPr>
                      <a:r>
                        <a:rPr lang="en-US" sz="1200">
                          <a:effectLst/>
                        </a:rPr>
                        <a:t>Effective field length (nominal) (m)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0.40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0.79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83543770"/>
                  </a:ext>
                </a:extLst>
              </a:tr>
              <a:tr h="293192">
                <a:tc>
                  <a:txBody>
                    <a:bodyPr/>
                    <a:lstStyle/>
                    <a:p>
                      <a:pPr marL="0" marR="0" algn="l">
                        <a:buNone/>
                      </a:pPr>
                      <a:r>
                        <a:rPr lang="en-US" sz="1200">
                          <a:effectLst/>
                        </a:rPr>
                        <a:t>Pole-tip radius (m)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0.15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0.15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83056492"/>
                  </a:ext>
                </a:extLst>
              </a:tr>
              <a:tr h="293192">
                <a:tc>
                  <a:txBody>
                    <a:bodyPr/>
                    <a:lstStyle/>
                    <a:p>
                      <a:pPr marL="0" marR="0" algn="l">
                        <a:buNone/>
                      </a:pPr>
                      <a:r>
                        <a:rPr lang="en-US" sz="1200">
                          <a:effectLst/>
                        </a:rPr>
                        <a:t>Warm-bore radius (m)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0.10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0.10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77817449"/>
                  </a:ext>
                </a:extLst>
              </a:tr>
              <a:tr h="293192">
                <a:tc>
                  <a:txBody>
                    <a:bodyPr/>
                    <a:lstStyle/>
                    <a:p>
                      <a:pPr marL="0" marR="0" algn="l">
                        <a:buNone/>
                      </a:pPr>
                      <a:r>
                        <a:rPr lang="en-US" sz="1200" dirty="0">
                          <a:effectLst/>
                        </a:rPr>
                        <a:t>Quadrupole maximum field strength (</a:t>
                      </a:r>
                      <a:r>
                        <a:rPr lang="en-US" sz="1200" dirty="0" err="1">
                          <a:effectLst/>
                        </a:rPr>
                        <a:t>T@poletip</a:t>
                      </a:r>
                      <a:r>
                        <a:rPr lang="en-US" sz="1200" dirty="0">
                          <a:effectLst/>
                        </a:rPr>
                        <a:t>, base requirement)</a:t>
                      </a:r>
                      <a:endParaRPr lang="en-US" sz="1600" dirty="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2.34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2.48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81061319"/>
                  </a:ext>
                </a:extLst>
              </a:tr>
              <a:tr h="293192">
                <a:tc>
                  <a:txBody>
                    <a:bodyPr/>
                    <a:lstStyle/>
                    <a:p>
                      <a:pPr marL="0" marR="0" algn="l">
                        <a:buNone/>
                      </a:pPr>
                      <a:r>
                        <a:rPr lang="en-US" sz="1200" dirty="0">
                          <a:effectLst/>
                        </a:rPr>
                        <a:t>Quadrupole maximum field strength (</a:t>
                      </a:r>
                      <a:r>
                        <a:rPr lang="en-US" sz="1200" dirty="0" err="1">
                          <a:effectLst/>
                        </a:rPr>
                        <a:t>T@poletip</a:t>
                      </a:r>
                      <a:r>
                        <a:rPr lang="en-US" sz="1200" dirty="0">
                          <a:effectLst/>
                        </a:rPr>
                        <a:t>, with 10% tuning margin)</a:t>
                      </a:r>
                      <a:endParaRPr lang="en-US" sz="1600" dirty="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2.57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 dirty="0">
                          <a:effectLst/>
                        </a:rPr>
                        <a:t>2.73</a:t>
                      </a:r>
                      <a:endParaRPr lang="en-US" sz="1600" dirty="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10498873"/>
                  </a:ext>
                </a:extLst>
              </a:tr>
              <a:tr h="293192">
                <a:tc>
                  <a:txBody>
                    <a:bodyPr/>
                    <a:lstStyle/>
                    <a:p>
                      <a:pPr marL="0" marR="0" algn="l">
                        <a:buNone/>
                      </a:pPr>
                      <a:r>
                        <a:rPr lang="en-US" sz="1200" dirty="0">
                          <a:effectLst/>
                        </a:rPr>
                        <a:t>Quadrupole gradient integral (T, base requirement)</a:t>
                      </a:r>
                      <a:endParaRPr lang="en-US" sz="1600" dirty="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6.24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13.06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94053875"/>
                  </a:ext>
                </a:extLst>
              </a:tr>
              <a:tr h="293192">
                <a:tc>
                  <a:txBody>
                    <a:bodyPr/>
                    <a:lstStyle/>
                    <a:p>
                      <a:pPr marL="0" marR="0" algn="l">
                        <a:buNone/>
                      </a:pPr>
                      <a:r>
                        <a:rPr lang="en-US" sz="1200" dirty="0">
                          <a:effectLst/>
                        </a:rPr>
                        <a:t>Quadrupole gradient integral (T, with 10% tuning margin)</a:t>
                      </a:r>
                      <a:endParaRPr lang="en-US" sz="1600" dirty="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6.86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14.37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1823664"/>
                  </a:ext>
                </a:extLst>
              </a:tr>
              <a:tr h="293192">
                <a:tc>
                  <a:txBody>
                    <a:bodyPr/>
                    <a:lstStyle/>
                    <a:p>
                      <a:pPr marL="0" marR="0" algn="l">
                        <a:buNone/>
                      </a:pPr>
                      <a:r>
                        <a:rPr lang="en-US" sz="1200">
                          <a:effectLst/>
                        </a:rPr>
                        <a:t>Quadrupole good-field region radius (m)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0.10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0.10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6283488"/>
                  </a:ext>
                </a:extLst>
              </a:tr>
              <a:tr h="293192">
                <a:tc>
                  <a:txBody>
                    <a:bodyPr/>
                    <a:lstStyle/>
                    <a:p>
                      <a:pPr marL="0" marR="0" algn="l">
                        <a:buNone/>
                      </a:pPr>
                      <a:r>
                        <a:rPr lang="en-US" sz="1200" dirty="0">
                          <a:effectLst/>
                        </a:rPr>
                        <a:t>Maximum higher-order-field contamination (%)</a:t>
                      </a:r>
                      <a:endParaRPr lang="en-US" sz="1600" dirty="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95318122"/>
                  </a:ext>
                </a:extLst>
              </a:tr>
              <a:tr h="293192">
                <a:tc>
                  <a:txBody>
                    <a:bodyPr/>
                    <a:lstStyle/>
                    <a:p>
                      <a:pPr marL="0" marR="0" algn="l">
                        <a:buNone/>
                      </a:pPr>
                      <a:r>
                        <a:rPr lang="en-US" sz="1200" dirty="0">
                          <a:effectLst/>
                        </a:rPr>
                        <a:t>Sextupole maximum field strength (T/m</a:t>
                      </a:r>
                      <a:r>
                        <a:rPr lang="en-US" sz="1200" baseline="30000" dirty="0">
                          <a:effectLst/>
                        </a:rPr>
                        <a:t>2</a:t>
                      </a:r>
                      <a:r>
                        <a:rPr lang="en-US" sz="1200" dirty="0">
                          <a:effectLst/>
                        </a:rPr>
                        <a:t>, base requirement)</a:t>
                      </a:r>
                      <a:endParaRPr lang="en-US" sz="1600" dirty="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82746185"/>
                  </a:ext>
                </a:extLst>
              </a:tr>
              <a:tr h="293192">
                <a:tc>
                  <a:txBody>
                    <a:bodyPr/>
                    <a:lstStyle/>
                    <a:p>
                      <a:pPr marL="0" marR="0" algn="l">
                        <a:buNone/>
                      </a:pPr>
                      <a:r>
                        <a:rPr lang="en-US" sz="1200" dirty="0">
                          <a:effectLst/>
                        </a:rPr>
                        <a:t>Sextupole maximum field strength (T/m</a:t>
                      </a:r>
                      <a:r>
                        <a:rPr lang="en-US" sz="1200" baseline="30000" dirty="0">
                          <a:effectLst/>
                        </a:rPr>
                        <a:t>2</a:t>
                      </a:r>
                      <a:r>
                        <a:rPr lang="en-US" sz="1200" dirty="0">
                          <a:effectLst/>
                        </a:rPr>
                        <a:t>, with 10% tuning margin)</a:t>
                      </a:r>
                      <a:endParaRPr lang="en-US" sz="1600" dirty="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13066225"/>
                  </a:ext>
                </a:extLst>
              </a:tr>
              <a:tr h="293192">
                <a:tc>
                  <a:txBody>
                    <a:bodyPr/>
                    <a:lstStyle/>
                    <a:p>
                      <a:pPr marL="0" marR="0" algn="l">
                        <a:buNone/>
                      </a:pPr>
                      <a:r>
                        <a:rPr lang="en-US" sz="1200">
                          <a:effectLst/>
                        </a:rPr>
                        <a:t>Octupole maximum field strength (T/m</a:t>
                      </a:r>
                      <a:r>
                        <a:rPr lang="en-US" sz="1200" baseline="30000">
                          <a:effectLst/>
                        </a:rPr>
                        <a:t>3</a:t>
                      </a:r>
                      <a:r>
                        <a:rPr lang="en-US" sz="1200">
                          <a:effectLst/>
                        </a:rPr>
                        <a:t>, base requirement)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50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50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22995217"/>
                  </a:ext>
                </a:extLst>
              </a:tr>
              <a:tr h="293192">
                <a:tc>
                  <a:txBody>
                    <a:bodyPr/>
                    <a:lstStyle/>
                    <a:p>
                      <a:pPr marL="0" marR="0" algn="l">
                        <a:buNone/>
                      </a:pPr>
                      <a:r>
                        <a:rPr lang="en-US" sz="1200" dirty="0">
                          <a:effectLst/>
                        </a:rPr>
                        <a:t>Octupole maximum field strength (T/m</a:t>
                      </a:r>
                      <a:r>
                        <a:rPr lang="en-US" sz="1200" baseline="30000" dirty="0">
                          <a:effectLst/>
                        </a:rPr>
                        <a:t>3</a:t>
                      </a:r>
                      <a:r>
                        <a:rPr lang="en-US" sz="1200" dirty="0">
                          <a:effectLst/>
                        </a:rPr>
                        <a:t>, with 10% tuning margin)</a:t>
                      </a:r>
                      <a:endParaRPr lang="en-US" sz="1600" dirty="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>
                          <a:effectLst/>
                        </a:rPr>
                        <a:t>55</a:t>
                      </a:r>
                      <a:endParaRPr lang="en-US" sz="160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 dirty="0">
                          <a:effectLst/>
                        </a:rPr>
                        <a:t>55</a:t>
                      </a:r>
                      <a:endParaRPr lang="en-US" sz="1600" dirty="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15517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1057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57642D-7F02-2D75-8FBB-D8D46538B8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5537200" cy="478624"/>
          </a:xfrm>
        </p:spPr>
        <p:txBody>
          <a:bodyPr/>
          <a:lstStyle/>
          <a:p>
            <a:r>
              <a:rPr lang="en-US" dirty="0"/>
              <a:t>Coil-dominated quadrupole triplet (CDQT)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36E0DC-9D61-B903-2274-B90D00E92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</a:t>
            </a:r>
            <a:r>
              <a:rPr lang="en-US" dirty="0"/>
              <a:t>agnet design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82A4DF-5C12-0B11-D2A1-D4118D6D06E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X. Du, 19 May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8E64C2-ED4C-97F9-D134-2285B8ACB1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702BC79-6150-36D5-16C8-F94762A7F8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53" r="3919"/>
          <a:stretch/>
        </p:blipFill>
        <p:spPr>
          <a:xfrm>
            <a:off x="1600200" y="4042931"/>
            <a:ext cx="2635382" cy="2155741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5AF6A4E-CC4C-9C70-CDC7-1FC713103C30}"/>
              </a:ext>
            </a:extLst>
          </p:cNvPr>
          <p:cNvSpPr txBox="1">
            <a:spLocks/>
          </p:cNvSpPr>
          <p:nvPr/>
        </p:nvSpPr>
        <p:spPr bwMode="auto">
          <a:xfrm>
            <a:off x="60213" y="3793862"/>
            <a:ext cx="5537200" cy="478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195" indent="-180195" algn="l" defTabSz="803370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94" indent="-15166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641" indent="-160673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90" indent="-13364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3087" indent="-18019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507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590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67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75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r>
              <a:rPr lang="en-US" altLang="zh-CN" kern="0" dirty="0"/>
              <a:t>Iron</a:t>
            </a:r>
            <a:r>
              <a:rPr lang="en-US" kern="0" dirty="0"/>
              <a:t>-dominated quadrupole triplet (IDQT)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CDC8380E-8148-BBED-FB74-B38F35C83181}"/>
              </a:ext>
            </a:extLst>
          </p:cNvPr>
          <p:cNvSpPr txBox="1">
            <a:spLocks/>
          </p:cNvSpPr>
          <p:nvPr/>
        </p:nvSpPr>
        <p:spPr bwMode="auto">
          <a:xfrm>
            <a:off x="6525804" y="1166212"/>
            <a:ext cx="5334000" cy="216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195" indent="-180195" algn="l" defTabSz="803370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94" indent="-15166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641" indent="-160673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90" indent="-13364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3087" indent="-18019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507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590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67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75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US" sz="2000" kern="0" dirty="0"/>
              <a:t>Lower weight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kern="0" dirty="0"/>
              <a:t>Decreased helium consumption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kern="0" dirty="0"/>
              <a:t>Reduced cool-down time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kern="0" dirty="0"/>
              <a:t>Improved mechanical performance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kern="0" dirty="0"/>
              <a:t>Shortened secondary beam tuning time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29494" y="1400100"/>
            <a:ext cx="4129892" cy="23585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CB93D92-E1CA-673F-6E49-5D1F9B91EA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8304" y="3382110"/>
            <a:ext cx="3428999" cy="2430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591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D5EFBA-574C-3286-C7AB-E078A1A7F6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609300"/>
          </a:xfrm>
        </p:spPr>
        <p:txBody>
          <a:bodyPr/>
          <a:lstStyle/>
          <a:p>
            <a:r>
              <a:rPr lang="en-US" altLang="zh-CN" dirty="0"/>
              <a:t>Quadrupole design (discrete cosine theta coil)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7D32FF-A1DB-EC44-7D40-A9910A74B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</a:t>
            </a:r>
            <a:r>
              <a:rPr lang="en-US" dirty="0"/>
              <a:t>agnet design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6E06D8-A719-49EF-F106-B5DF855CA58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X. Du, 19 May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26FE33-F688-6648-74C9-4EB101C20DA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88E256-28C2-43B6-7190-DF8F81B276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9024" y="1017189"/>
            <a:ext cx="2724150" cy="21269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BFF098C-44EF-FDFC-0F4A-109A5F65B349}"/>
              </a:ext>
            </a:extLst>
          </p:cNvPr>
          <p:cNvSpPr txBox="1"/>
          <p:nvPr/>
        </p:nvSpPr>
        <p:spPr>
          <a:xfrm>
            <a:off x="7022863" y="3171812"/>
            <a:ext cx="1613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Shape function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0B50ABF-5844-FF29-A8F1-B39E27282F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0624" y="3568523"/>
            <a:ext cx="2840847" cy="21306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BE6AF00-0D06-FFED-FCF6-82288A266F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7589" y="3424405"/>
            <a:ext cx="2900144" cy="217510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ED008E5-983E-C2AA-5C63-2A69A9CD290C}"/>
              </a:ext>
            </a:extLst>
          </p:cNvPr>
          <p:cNvSpPr/>
          <p:nvPr/>
        </p:nvSpPr>
        <p:spPr>
          <a:xfrm>
            <a:off x="9681131" y="3225643"/>
            <a:ext cx="2083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2D plot of coil geometry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415A5F2-82F8-0E29-46D9-E12E6D88246A}"/>
              </a:ext>
            </a:extLst>
          </p:cNvPr>
          <p:cNvSpPr/>
          <p:nvPr/>
        </p:nvSpPr>
        <p:spPr>
          <a:xfrm>
            <a:off x="6041366" y="5698218"/>
            <a:ext cx="31925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Quadrupole gradient along  beam axis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7D698FD-3CB4-20B3-96E1-BC1F9BBEA1C0}"/>
              </a:ext>
            </a:extLst>
          </p:cNvPr>
          <p:cNvSpPr/>
          <p:nvPr/>
        </p:nvSpPr>
        <p:spPr>
          <a:xfrm>
            <a:off x="9262174" y="5698217"/>
            <a:ext cx="2921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Harmonic decomposition analysis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AB313E5-0CBE-33EC-A321-FF201D9084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6183" y="1081478"/>
            <a:ext cx="2681550" cy="2126933"/>
          </a:xfrm>
          <a:prstGeom prst="rect">
            <a:avLst/>
          </a:prstGeom>
        </p:spPr>
      </p:pic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3342DB8C-9A1D-894E-BD24-AA4E411A0C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302222"/>
              </p:ext>
            </p:extLst>
          </p:nvPr>
        </p:nvGraphicFramePr>
        <p:xfrm>
          <a:off x="314842" y="1590641"/>
          <a:ext cx="5473633" cy="41128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82744">
                  <a:extLst>
                    <a:ext uri="{9D8B030D-6E8A-4147-A177-3AD203B41FA5}">
                      <a16:colId xmlns:a16="http://schemas.microsoft.com/office/drawing/2014/main" val="1030830448"/>
                    </a:ext>
                  </a:extLst>
                </a:gridCol>
                <a:gridCol w="1590889">
                  <a:extLst>
                    <a:ext uri="{9D8B030D-6E8A-4147-A177-3AD203B41FA5}">
                      <a16:colId xmlns:a16="http://schemas.microsoft.com/office/drawing/2014/main" val="4185908933"/>
                    </a:ext>
                  </a:extLst>
                </a:gridCol>
              </a:tblGrid>
              <a:tr h="211015">
                <a:tc>
                  <a:txBody>
                    <a:bodyPr/>
                    <a:lstStyle/>
                    <a:p>
                      <a:pPr marL="0" marR="0" algn="l" defTabSz="914162" rtl="0" eaLnBrk="1" fontAlgn="b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Property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Value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2172329"/>
                  </a:ext>
                </a:extLst>
              </a:tr>
              <a:tr h="2110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Multipole Order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600" b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2732569"/>
                  </a:ext>
                </a:extLst>
              </a:tr>
              <a:tr h="2110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Number of super-layers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422258"/>
                  </a:ext>
                </a:extLst>
              </a:tr>
              <a:tr h="2110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Number of Layers per super-layers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600" b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2748879"/>
                  </a:ext>
                </a:extLst>
              </a:tr>
              <a:tr h="2110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Number of Turns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20,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21, 23, 24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6578564"/>
                  </a:ext>
                </a:extLst>
              </a:tr>
              <a:tr h="211015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Length of cable [m]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731.47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5181044"/>
                  </a:ext>
                </a:extLst>
              </a:tr>
              <a:tr h="2110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Min wire spacing in arcs [mm]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3.4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3412962"/>
                  </a:ext>
                </a:extLst>
              </a:tr>
              <a:tr h="2110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Min wire spacing in straights [mm]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3.8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602693"/>
                  </a:ext>
                </a:extLst>
              </a:tr>
              <a:tr h="2110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Tip-to-Tip length [m]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0.5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8977556"/>
                  </a:ext>
                </a:extLst>
              </a:tr>
              <a:tr h="2110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Effective Length, L</a:t>
                      </a:r>
                      <a:r>
                        <a:rPr lang="en-US" sz="1600" b="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(m)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0.40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1885235"/>
                  </a:ext>
                </a:extLst>
              </a:tr>
              <a:tr h="2110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Radius of Aperture, R</a:t>
                      </a:r>
                      <a:r>
                        <a:rPr lang="en-US" sz="1600" b="0" baseline="-25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r>
                        <a:rPr lang="en-US" sz="16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(m)</a:t>
                      </a:r>
                      <a:endParaRPr lang="en-US" sz="1600" b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0.10</a:t>
                      </a:r>
                      <a:endParaRPr lang="en-US" sz="1600" b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054854"/>
                  </a:ext>
                </a:extLst>
              </a:tr>
              <a:tr h="2110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Quad. MAX gradient, G</a:t>
                      </a:r>
                      <a:r>
                        <a:rPr lang="en-US" sz="1600" b="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(T/m)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17.4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541815"/>
                  </a:ext>
                </a:extLst>
              </a:tr>
              <a:tr h="2110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Quad. MAX grad. integral, Gi</a:t>
                      </a:r>
                      <a:r>
                        <a:rPr lang="en-US" sz="1600" b="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(T)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6.98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4787711"/>
                  </a:ext>
                </a:extLst>
              </a:tr>
              <a:tr h="2110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Maximum non-quadrupole content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0.12%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691728"/>
                  </a:ext>
                </a:extLst>
              </a:tr>
              <a:tr h="211015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Bmax</a:t>
                      </a:r>
                      <a:r>
                        <a:rPr lang="en-US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coil [T]</a:t>
                      </a:r>
                      <a:endParaRPr lang="zh-CN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2.9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9892639"/>
                  </a:ext>
                </a:extLst>
              </a:tr>
              <a:tr h="211015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magnetic stored energy [kJ]</a:t>
                      </a:r>
                      <a:endParaRPr lang="zh-CN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70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467723"/>
                  </a:ext>
                </a:extLst>
              </a:tr>
              <a:tr h="211015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Inductance [H]</a:t>
                      </a:r>
                      <a:endParaRPr lang="zh-CN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0.69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25363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7549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2624D17-B535-396A-99C1-5526891151D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81000" y="1676400"/>
            <a:ext cx="5205090" cy="401708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5114F6D-BC3B-6A29-1DB7-EEF9FD6ED24D}"/>
              </a:ext>
            </a:extLst>
          </p:cNvPr>
          <p:cNvSpPr/>
          <p:nvPr/>
        </p:nvSpPr>
        <p:spPr>
          <a:xfrm>
            <a:off x="228601" y="1631462"/>
            <a:ext cx="5357490" cy="1469100"/>
          </a:xfrm>
          <a:prstGeom prst="rect">
            <a:avLst/>
          </a:prstGeom>
          <a:solidFill>
            <a:schemeClr val="accent1">
              <a:alpha val="12000"/>
            </a:schemeClr>
          </a:solidFill>
          <a:ln w="12700">
            <a:solidFill>
              <a:schemeClr val="accent1">
                <a:shade val="95000"/>
                <a:satMod val="105000"/>
                <a:alpha val="0"/>
              </a:schemeClr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732FC1D-2241-74C9-1ACE-150B5E8A6F2A}"/>
              </a:ext>
            </a:extLst>
          </p:cNvPr>
          <p:cNvSpPr/>
          <p:nvPr/>
        </p:nvSpPr>
        <p:spPr>
          <a:xfrm>
            <a:off x="228601" y="3100562"/>
            <a:ext cx="5357489" cy="2950500"/>
          </a:xfrm>
          <a:prstGeom prst="rect">
            <a:avLst/>
          </a:prstGeom>
          <a:solidFill>
            <a:srgbClr val="0F0C8F">
              <a:alpha val="14000"/>
            </a:srgbClr>
          </a:solidFill>
          <a:ln w="12700">
            <a:solidFill>
              <a:srgbClr val="0F0C8F">
                <a:alpha val="0"/>
              </a:srgbClr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12A8D48-B947-CCB1-F024-D4B8BD05E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78624"/>
          </a:xfrm>
        </p:spPr>
        <p:txBody>
          <a:bodyPr/>
          <a:lstStyle/>
          <a:p>
            <a:r>
              <a:rPr lang="en-US" dirty="0"/>
              <a:t>Quench protection circuit for quadrupole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55A561-418D-9CB3-D8EF-E546E82DB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</a:t>
            </a:r>
            <a:r>
              <a:rPr lang="en-US" dirty="0"/>
              <a:t>agnet design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B2CE65-AA7F-67B7-5B05-EE375EDDB5F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X. Du, 19 May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CB5EE4-EF23-CAA4-98C2-2CDEB5EEEC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FB7AEB-1D1C-8DF9-E060-9F7030E98E1A}"/>
              </a:ext>
            </a:extLst>
          </p:cNvPr>
          <p:cNvSpPr txBox="1"/>
          <p:nvPr/>
        </p:nvSpPr>
        <p:spPr>
          <a:xfrm>
            <a:off x="4267200" y="3276769"/>
            <a:ext cx="11089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HTS Leads</a:t>
            </a:r>
            <a:endParaRPr lang="zh-CN" alt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DE425F-8450-9DE0-EDCC-96AABAF261FA}"/>
              </a:ext>
            </a:extLst>
          </p:cNvPr>
          <p:cNvSpPr txBox="1"/>
          <p:nvPr/>
        </p:nvSpPr>
        <p:spPr>
          <a:xfrm>
            <a:off x="457200" y="3310832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HTS Leads</a:t>
            </a:r>
            <a:endParaRPr lang="zh-CN" alt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06B367-FD2D-13EB-BDC3-2B58EDB30C70}"/>
              </a:ext>
            </a:extLst>
          </p:cNvPr>
          <p:cNvSpPr txBox="1"/>
          <p:nvPr/>
        </p:nvSpPr>
        <p:spPr>
          <a:xfrm>
            <a:off x="3784432" y="1676400"/>
            <a:ext cx="1805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/>
              <a:t>Room Temperature</a:t>
            </a:r>
            <a:endParaRPr lang="zh-CN" altLang="en-US" sz="14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95BF07-5EA3-3871-39B7-40B756E1A6AA}"/>
              </a:ext>
            </a:extLst>
          </p:cNvPr>
          <p:cNvSpPr txBox="1"/>
          <p:nvPr/>
        </p:nvSpPr>
        <p:spPr>
          <a:xfrm>
            <a:off x="4225635" y="5824157"/>
            <a:ext cx="1433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/>
              <a:t>In Cryo Vessel</a:t>
            </a:r>
            <a:endParaRPr lang="zh-CN" altLang="en-US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63EFD6F-DEC9-72EE-C8CB-879CDD329506}"/>
              </a:ext>
            </a:extLst>
          </p:cNvPr>
          <p:cNvSpPr txBox="1"/>
          <p:nvPr/>
        </p:nvSpPr>
        <p:spPr>
          <a:xfrm>
            <a:off x="1764534" y="1655866"/>
            <a:ext cx="1054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PS (500A)</a:t>
            </a:r>
            <a:endParaRPr lang="zh-CN" altLang="en-US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7DD7E17-B6D1-943B-9BDA-7737FA9BDA20}"/>
              </a:ext>
            </a:extLst>
          </p:cNvPr>
          <p:cNvSpPr txBox="1"/>
          <p:nvPr/>
        </p:nvSpPr>
        <p:spPr>
          <a:xfrm>
            <a:off x="1764534" y="2314835"/>
            <a:ext cx="2753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Slow Dump Resistor (0.16 Ohm)</a:t>
            </a:r>
            <a:endParaRPr lang="zh-CN" altLang="en-US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4F1B17-9648-37FF-1E08-D1473516A569}"/>
              </a:ext>
            </a:extLst>
          </p:cNvPr>
          <p:cNvSpPr txBox="1"/>
          <p:nvPr/>
        </p:nvSpPr>
        <p:spPr>
          <a:xfrm>
            <a:off x="453775" y="4083592"/>
            <a:ext cx="1493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Cold Diodes (4V)</a:t>
            </a:r>
            <a:endParaRPr lang="zh-CN" altLang="en-US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0D182EC-8227-1B03-815E-D310067E4C89}"/>
              </a:ext>
            </a:extLst>
          </p:cNvPr>
          <p:cNvSpPr txBox="1"/>
          <p:nvPr/>
        </p:nvSpPr>
        <p:spPr>
          <a:xfrm>
            <a:off x="644571" y="5569874"/>
            <a:ext cx="9533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SC Coil</a:t>
            </a:r>
            <a:endParaRPr lang="zh-CN" altLang="en-US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8477644-59CB-30C4-9EE1-F5DDE635CBF7}"/>
              </a:ext>
            </a:extLst>
          </p:cNvPr>
          <p:cNvSpPr txBox="1"/>
          <p:nvPr/>
        </p:nvSpPr>
        <p:spPr>
          <a:xfrm>
            <a:off x="3008750" y="5569873"/>
            <a:ext cx="9533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SC Coil</a:t>
            </a:r>
            <a:endParaRPr lang="zh-CN" altLang="en-US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D2FAFE-7682-75FD-B1F3-0AA54C6CD3F1}"/>
              </a:ext>
            </a:extLst>
          </p:cNvPr>
          <p:cNvSpPr txBox="1"/>
          <p:nvPr/>
        </p:nvSpPr>
        <p:spPr>
          <a:xfrm>
            <a:off x="4414360" y="5569368"/>
            <a:ext cx="9533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SC Coil</a:t>
            </a:r>
            <a:endParaRPr lang="zh-CN" altLang="en-US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2A43A91-A572-D6C5-F76A-7ECFC33C1892}"/>
              </a:ext>
            </a:extLst>
          </p:cNvPr>
          <p:cNvSpPr txBox="1"/>
          <p:nvPr/>
        </p:nvSpPr>
        <p:spPr>
          <a:xfrm>
            <a:off x="1724858" y="5569875"/>
            <a:ext cx="9533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SC Coil</a:t>
            </a:r>
            <a:endParaRPr lang="zh-CN" altLang="en-US" sz="1400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E6F31FA-1560-D91A-B8C2-5A5A3DBD3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2832" y="1645548"/>
            <a:ext cx="5741052" cy="4305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220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3FD114B-6677-849D-920F-0033208C9A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364628"/>
          </a:xfrm>
        </p:spPr>
        <p:txBody>
          <a:bodyPr/>
          <a:lstStyle/>
          <a:p>
            <a:r>
              <a:rPr lang="en-US" dirty="0"/>
              <a:t>Sextupole coil (QHA)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F445E2-84F0-CCB8-4FD8-A52865380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</a:t>
            </a:r>
            <a:r>
              <a:rPr lang="en-US" dirty="0"/>
              <a:t>agnet design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B6B9F5-F3E5-E89A-775F-972EBDCA4B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X. Du, 19 May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DAC20D-AF2F-2F87-955B-C178E47F9A3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6754DCA-932C-88BF-E75E-8EA9F7C762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6514653"/>
              </p:ext>
            </p:extLst>
          </p:nvPr>
        </p:nvGraphicFramePr>
        <p:xfrm>
          <a:off x="1554480" y="1408750"/>
          <a:ext cx="4541520" cy="45605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06140">
                  <a:extLst>
                    <a:ext uri="{9D8B030D-6E8A-4147-A177-3AD203B41FA5}">
                      <a16:colId xmlns:a16="http://schemas.microsoft.com/office/drawing/2014/main" val="1190692589"/>
                    </a:ext>
                  </a:extLst>
                </a:gridCol>
                <a:gridCol w="1135380">
                  <a:extLst>
                    <a:ext uri="{9D8B030D-6E8A-4147-A177-3AD203B41FA5}">
                      <a16:colId xmlns:a16="http://schemas.microsoft.com/office/drawing/2014/main" val="435344429"/>
                    </a:ext>
                  </a:extLst>
                </a:gridCol>
              </a:tblGrid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Operating Current [A]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11443399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Diameter of wire [mm]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06592589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Inner Radius [m]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0.1798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87312441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Outer Radius [m]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0.1874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93729205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Turns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969 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89536965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Racial Thickness [mm]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63583199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Packing factor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0.562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53109008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straight section length [mm]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302.714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49887498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Total length [mm]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75702037"/>
                  </a:ext>
                </a:extLst>
              </a:tr>
              <a:tr h="20037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Start angle [degree]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0.0797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05311354"/>
                  </a:ext>
                </a:extLst>
              </a:tr>
              <a:tr h="200377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End angle [degree]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20.1077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98704873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Coil</a:t>
                      </a:r>
                      <a:r>
                        <a:rPr lang="en-US" altLang="zh-CN" sz="16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angle [degree]</a:t>
                      </a:r>
                      <a:endParaRPr lang="en-US" altLang="zh-CN" sz="16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20.028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4526969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 field on wire [T]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0.658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95542855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Reference radius [m]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</a:t>
                      </a:r>
                      <a:endParaRPr lang="en-US" altLang="zh-CN" sz="1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58227888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Field Gradient [T/m^2]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altLang="zh-CN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11.2566</a:t>
                      </a:r>
                      <a:endParaRPr lang="zh-CN" alt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71389942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Effective</a:t>
                      </a:r>
                      <a:r>
                        <a:rPr lang="en-US" sz="16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length [mm]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409.2489</a:t>
                      </a:r>
                      <a:endParaRPr lang="zh-CN" altLang="en-US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36337003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Integrated Strength [T/m]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4.6068</a:t>
                      </a:r>
                      <a:endParaRPr lang="zh-CN" altLang="en-US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4514123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Non_uniform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0.3322%</a:t>
                      </a:r>
                      <a:endParaRPr lang="zh-CN" altLang="en-US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11225280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F1C75CDF-AD2F-E23A-9B4A-535C2E25B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7727" y="1261229"/>
            <a:ext cx="3305501" cy="22273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C75AAB-9F92-6E06-B2EE-40503F02C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3488591"/>
            <a:ext cx="3407028" cy="2555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415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7F504A-CB24-9EE1-88FA-494C100FCB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78624"/>
          </a:xfrm>
        </p:spPr>
        <p:txBody>
          <a:bodyPr/>
          <a:lstStyle/>
          <a:p>
            <a:r>
              <a:rPr lang="en-US" dirty="0"/>
              <a:t>Octupole coil (QHA)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E2E1A5-3FC3-33A7-5CDF-D45C0E2EC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</a:t>
            </a:r>
            <a:r>
              <a:rPr lang="en-US" dirty="0"/>
              <a:t>agnet design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DA536E-8AB0-1530-2E4B-65CF388412D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X. Du, 19 May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7A289B-67B4-6A22-251A-84E9A67DEC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1C11232-8196-BC41-0265-39D215E446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398457"/>
              </p:ext>
            </p:extLst>
          </p:nvPr>
        </p:nvGraphicFramePr>
        <p:xfrm>
          <a:off x="1392309" y="1458446"/>
          <a:ext cx="4703691" cy="46290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27768">
                  <a:extLst>
                    <a:ext uri="{9D8B030D-6E8A-4147-A177-3AD203B41FA5}">
                      <a16:colId xmlns:a16="http://schemas.microsoft.com/office/drawing/2014/main" val="1190692589"/>
                    </a:ext>
                  </a:extLst>
                </a:gridCol>
                <a:gridCol w="1175923">
                  <a:extLst>
                    <a:ext uri="{9D8B030D-6E8A-4147-A177-3AD203B41FA5}">
                      <a16:colId xmlns:a16="http://schemas.microsoft.com/office/drawing/2014/main" val="435344429"/>
                    </a:ext>
                  </a:extLst>
                </a:gridCol>
              </a:tblGrid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Operating Current [A]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11443399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Diameter of wire [mm]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06592589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Inner Radius [m]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0.1892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87312441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Outer Radius [m]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0.1975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93729205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Turns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819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89536965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Racial Thickness [mm]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63583199"/>
                  </a:ext>
                </a:extLst>
              </a:tr>
              <a:tr h="32189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straight section length [mm]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341.90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49887498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Packing factor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0.554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38618611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Total length [mm]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75702037"/>
                  </a:ext>
                </a:extLst>
              </a:tr>
              <a:tr h="20037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Start angle [degree]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0.0755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05311354"/>
                  </a:ext>
                </a:extLst>
              </a:tr>
              <a:tr h="200377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End angle [degree]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14.9935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98704873"/>
                  </a:ext>
                </a:extLst>
              </a:tr>
              <a:tr h="20037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Coil</a:t>
                      </a:r>
                      <a:r>
                        <a:rPr lang="en-US" altLang="zh-CN" sz="16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angle [degree]</a:t>
                      </a:r>
                      <a:endParaRPr lang="en-US" altLang="zh-CN" sz="16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14.918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64171116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 field on wire [T]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0.664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4526969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Reference radius [m]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6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</a:t>
                      </a:r>
                      <a:endParaRPr lang="en-US" altLang="zh-CN" sz="1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58227888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Field Gradient [T/m^3]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56.0406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71389942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Effective</a:t>
                      </a:r>
                      <a:r>
                        <a:rPr lang="en-US" sz="16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length [mm]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427.93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36337003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Integrated Strength [T/m^2]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23.98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4514123"/>
                  </a:ext>
                </a:extLst>
              </a:tr>
              <a:tr h="201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Non_uniform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0.0878%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11225280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4035E09C-9488-A708-C417-1CCFEDB166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0030" y="1118672"/>
            <a:ext cx="3360420" cy="22670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E4DB8EF-FD10-02F4-6D3A-8400342834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9570" y="3576295"/>
            <a:ext cx="3364230" cy="2523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720038"/>
      </p:ext>
    </p:extLst>
  </p:cSld>
  <p:clrMapOvr>
    <a:masterClrMapping/>
  </p:clrMapOvr>
</p:sld>
</file>

<file path=ppt/theme/theme1.xml><?xml version="1.0" encoding="utf-8"?>
<a:theme xmlns:a="http://schemas.openxmlformats.org/drawingml/2006/main" name="1_FRIB3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RIB-PowerPoint-Template-16x9-v5" id="{386E0BD5-C86C-4D62-9771-31771216E89C}" vid="{4ACF4385-ADC6-4C4F-9B7B-D66EF0FAE73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Controlled Document" ma:contentTypeID="0x010100A77CE2F963BD5C4AB895E5E1F954079C" ma:contentTypeVersion="16" ma:contentTypeDescription="Create a new document." ma:contentTypeScope="" ma:versionID="afdac9f8058ac176136f3d7adb595399">
  <xsd:schema xmlns:xsd="http://www.w3.org/2001/XMLSchema" xmlns:xs="http://www.w3.org/2001/XMLSchema" xmlns:p="http://schemas.microsoft.com/office/2006/metadata/properties" xmlns:ns1="http://schemas.microsoft.com/sharepoint/v3" xmlns:ns3="6819902c-d263-4340-a3b4-c7375668d2ad" xmlns:ns4="51b9806a-5185-426e-8026-9f8401f8c974" xmlns:ns5="27e6a43e-a4c4-4f52-b0e1-49827a209077" targetNamespace="http://schemas.microsoft.com/office/2006/metadata/properties" ma:root="true" ma:fieldsID="c30e777042fe99c0ff3ef036ff66f7c5" ns1:_="" ns3:_="" ns4:_="" ns5:_="">
    <xsd:import namespace="http://schemas.microsoft.com/sharepoint/v3"/>
    <xsd:import namespace="6819902c-d263-4340-a3b4-c7375668d2ad"/>
    <xsd:import namespace="51b9806a-5185-426e-8026-9f8401f8c974"/>
    <xsd:import namespace="27e6a43e-a4c4-4f52-b0e1-49827a209077"/>
    <xsd:element name="properties">
      <xsd:complexType>
        <xsd:sequence>
          <xsd:element name="documentManagement">
            <xsd:complexType>
              <xsd:all>
                <xsd:element ref="ns3:Filtered_x0020_Document_x0020_Number0" minOccurs="0"/>
                <xsd:element ref="ns4:WBS_x0020_Abbreviation" minOccurs="0"/>
                <xsd:element ref="ns4:Identifier" minOccurs="0"/>
                <xsd:element ref="ns4:Formatted_x0020_Sequence_x0020_Number" minOccurs="0"/>
                <xsd:element ref="ns4:Formatted_x0020_Revision" minOccurs="0"/>
                <xsd:element ref="ns4:InternalSigners" minOccurs="0"/>
                <xsd:element ref="ns4:ExternalSigners" minOccurs="0"/>
                <xsd:element ref="ns4:AuthorizingDoc" minOccurs="0"/>
                <xsd:element ref="ns4:AuthorizedDocs" minOccurs="0"/>
                <xsd:element ref="ns4:AuthorizingComm_x0026_Boards" minOccurs="0"/>
                <xsd:element ref="ns4:Author1" minOccurs="0"/>
                <xsd:element ref="ns4:Revision_x0020_History" minOccurs="0"/>
                <xsd:element ref="ns5:Document_x0020_Number" minOccurs="0"/>
                <xsd:element ref="ns3:k249c3db22e246c8be4b953e603e4d6b" minOccurs="0"/>
                <xsd:element ref="ns3:e9dd64bcc98445289e39b91f109bdcd5" minOccurs="0"/>
                <xsd:element ref="ns3:af7f2bdd3e3f4144927c8f46bf137639" minOccurs="0"/>
                <xsd:element ref="ns3:i71e836a5a224468bea9b04c4fae55f7" minOccurs="0"/>
                <xsd:element ref="ns5:TaxCatchAll" minOccurs="0"/>
                <xsd:element ref="ns1:_dlc_Exempt" minOccurs="0"/>
                <xsd:element ref="ns3:adda98769e204859847d571c1cc4aba8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31" nillable="true" ma:displayName="Exempt from Policy" ma:hidden="true" ma:internalName="_dlc_Exempt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19902c-d263-4340-a3b4-c7375668d2ad" elementFormDefault="qualified">
    <xsd:import namespace="http://schemas.microsoft.com/office/2006/documentManagement/types"/>
    <xsd:import namespace="http://schemas.microsoft.com/office/infopath/2007/PartnerControls"/>
    <xsd:element name="Filtered_x0020_Document_x0020_Number0" ma:index="3" nillable="true" ma:displayName="Filtered Document Number" ma:list="9fecad60-3c5f-4b1e-97fe-bd29726213cb" ma:internalName="Filtered_x0020_Document_x0020_Number0" ma:showField="03f48824-29a8-4910-b16b-2538dd33bf46" ma:web="27e6a43e-a4c4-4f52-b0e1-49827a209077">
      <xsd:simpleType>
        <xsd:restriction base="dms:Unknown"/>
      </xsd:simpleType>
    </xsd:element>
    <xsd:element name="k249c3db22e246c8be4b953e603e4d6b" ma:index="24" nillable="true" ma:taxonomy="true" ma:internalName="k249c3db22e246c8be4b953e603e4d6b" ma:taxonomyFieldName="Author_" ma:displayName="Author_" ma:indexed="true" ma:default="" ma:fieldId="{4249c3db-22e2-46c8-be4b-953e603e4d6b}" ma:sspId="e79ac590-b2ba-4d84-8233-e7113f930f2a" ma:termSetId="9a961305-3498-445e-9205-fc8019e3f968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e9dd64bcc98445289e39b91f109bdcd5" ma:index="26" nillable="true" ma:taxonomy="true" ma:internalName="e9dd64bcc98445289e39b91f109bdcd5" ma:taxonomyFieldName="Subcategory_" ma:displayName="Subcategory_" ma:indexed="true" ma:default="" ma:fieldId="{e9dd64bc-c984-4528-9e39-b91f109bdcd5}" ma:sspId="e79ac590-b2ba-4d84-8233-e7113f930f2a" ma:termSetId="df4988c2-6ea7-4775-a660-7ca64affa0f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f7f2bdd3e3f4144927c8f46bf137639" ma:index="27" nillable="true" ma:taxonomy="true" ma:internalName="af7f2bdd3e3f4144927c8f46bf137639" ma:taxonomyFieldName="_x0057_BS0" ma:displayName="WBS" ma:indexed="true" ma:default="" ma:fieldId="{af7f2bdd-3e3f-4144-927c-8f46bf137639}" ma:sspId="e79ac590-b2ba-4d84-8233-e7113f930f2a" ma:termSetId="5af71c37-dbbc-4bcd-b94e-7a1ec876d16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71e836a5a224468bea9b04c4fae55f7" ma:index="28" nillable="true" ma:taxonomy="true" ma:internalName="i71e836a5a224468bea9b04c4fae55f7" ma:taxonomyFieldName="Tags10" ma:displayName="Tags" ma:default="" ma:fieldId="{271e836a-5a22-4468-bea9-b04c4fae55f7}" ma:taxonomyMulti="true" ma:sspId="e79ac590-b2ba-4d84-8233-e7113f930f2a" ma:termSetId="15758f5a-2859-4efe-a184-c420225ff4a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dda98769e204859847d571c1cc4aba8" ma:index="32" nillable="true" ma:displayName="EC Keywords_0" ma:hidden="true" ma:internalName="adda98769e204859847d571c1cc4aba8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b9806a-5185-426e-8026-9f8401f8c974" elementFormDefault="qualified">
    <xsd:import namespace="http://schemas.microsoft.com/office/2006/documentManagement/types"/>
    <xsd:import namespace="http://schemas.microsoft.com/office/infopath/2007/PartnerControls"/>
    <xsd:element name="WBS_x0020_Abbreviation" ma:index="4" nillable="true" ma:displayName="WBS Abbreviation" ma:indexed="true" ma:internalName="WBS_x0020_Abbreviation">
      <xsd:simpleType>
        <xsd:restriction base="dms:Text">
          <xsd:maxLength value="255"/>
        </xsd:restriction>
      </xsd:simpleType>
    </xsd:element>
    <xsd:element name="Identifier" ma:index="5" nillable="true" ma:displayName="Identifier" ma:internalName="Identifier">
      <xsd:simpleType>
        <xsd:restriction base="dms:Text">
          <xsd:maxLength value="255"/>
        </xsd:restriction>
      </xsd:simpleType>
    </xsd:element>
    <xsd:element name="Formatted_x0020_Sequence_x0020_Number" ma:index="6" nillable="true" ma:displayName="Formatted Sequence Number" ma:indexed="true" ma:internalName="Formatted_x0020_Sequence_x0020_Number">
      <xsd:simpleType>
        <xsd:restriction base="dms:Text">
          <xsd:maxLength value="255"/>
        </xsd:restriction>
      </xsd:simpleType>
    </xsd:element>
    <xsd:element name="Formatted_x0020_Revision" ma:index="7" nillable="true" ma:displayName="Formatted Revision" ma:internalName="Formatted_x0020_Revision">
      <xsd:simpleType>
        <xsd:restriction base="dms:Text">
          <xsd:maxLength value="255"/>
        </xsd:restriction>
      </xsd:simpleType>
    </xsd:element>
    <xsd:element name="InternalSigners" ma:index="8" nillable="true" ma:displayName="Internal Signers" ma:list="UserInfo" ma:SharePointGroup="0" ma:internalName="InternalSigners" ma:showField="Titl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Signers" ma:index="9" nillable="true" ma:displayName="External Signers" ma:internalName="ExternalSigners">
      <xsd:simpleType>
        <xsd:restriction base="dms:Note">
          <xsd:maxLength value="255"/>
        </xsd:restriction>
      </xsd:simpleType>
    </xsd:element>
    <xsd:element name="AuthorizingDoc" ma:index="10" nillable="true" ma:displayName="Authorizing Doc" ma:internalName="AuthorizingDoc">
      <xsd:simpleType>
        <xsd:restriction base="dms:Note">
          <xsd:maxLength value="255"/>
        </xsd:restriction>
      </xsd:simpleType>
    </xsd:element>
    <xsd:element name="AuthorizedDocs" ma:index="11" nillable="true" ma:displayName="Authorized Docs" ma:internalName="AuthorizedDocs">
      <xsd:simpleType>
        <xsd:restriction base="dms:Note">
          <xsd:maxLength value="255"/>
        </xsd:restriction>
      </xsd:simpleType>
    </xsd:element>
    <xsd:element name="AuthorizingComm_x0026_Boards" ma:index="12" nillable="true" ma:displayName="Authorizing Comm &amp; Board" ma:internalName="AuthorizingComm_x0026_Boards">
      <xsd:simpleType>
        <xsd:restriction base="dms:Note">
          <xsd:maxLength value="255"/>
        </xsd:restriction>
      </xsd:simpleType>
    </xsd:element>
    <xsd:element name="Author1" ma:index="16" nillable="true" ma:displayName="Author1" ma:internalName="Author1">
      <xsd:simpleType>
        <xsd:restriction base="dms:Text">
          <xsd:maxLength value="255"/>
        </xsd:restriction>
      </xsd:simpleType>
    </xsd:element>
    <xsd:element name="Revision_x0020_History" ma:index="18" nillable="true" ma:displayName="Revision History" ma:internalName="Revision_x0020_History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e6a43e-a4c4-4f52-b0e1-49827a209077" elementFormDefault="qualified">
    <xsd:import namespace="http://schemas.microsoft.com/office/2006/documentManagement/types"/>
    <xsd:import namespace="http://schemas.microsoft.com/office/infopath/2007/PartnerControls"/>
    <xsd:element name="Document_x0020_Number" ma:index="19" nillable="true" ma:displayName="Document Number" ma:hidden="true" ma:list="{9fecad60-3c5f-4b1e-97fe-bd29726213cb}" ma:internalName="Document_x0020_Number" ma:readOnly="false" ma:showField="Document_x0020_Number" ma:web="27e6a43e-a4c4-4f52-b0e1-49827a209077">
      <xsd:simpleType>
        <xsd:restriction base="dms:Lookup"/>
      </xsd:simpleType>
    </xsd:element>
    <xsd:element name="TaxCatchAll" ma:index="29" nillable="true" ma:displayName="Taxonomy Catch All Column" ma:hidden="true" ma:list="{aa28423a-96a4-4fb2-8cce-b1b4f3e5b10f}" ma:internalName="TaxCatchAll" ma:showField="CatchAllData" ma:web="27e6a43e-a4c4-4f52-b0e1-49827a2090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3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TaxCatchAll xmlns="27e6a43e-a4c4-4f52-b0e1-49827a209077">
      <Value>447</Value>
      <Value>283</Value>
      <Value>471</Value>
    </TaxCatchAll>
    <Document_x0020_Number xmlns="27e6a43e-a4c4-4f52-b0e1-49827a209077">48689</Document_x0020_Number>
    <AuthorizedDocs xmlns="51b9806a-5185-426e-8026-9f8401f8c974" xsi:nil="true"/>
    <Formatted_x0020_Sequence_x0020_Number xmlns="51b9806a-5185-426e-8026-9f8401f8c974">000454</Formatted_x0020_Sequence_x0020_Number>
    <Author1 xmlns="51b9806a-5185-426e-8026-9f8401f8c974">Parsons, Alex|61354939-8ef1-40bf-a344-a283b52ba8e0</Author1>
    <af7f2bdd3e3f4144927c8f46bf137639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S10000 Management and Administration</TermName>
          <TermId xmlns="http://schemas.microsoft.com/office/infopath/2007/PartnerControls">26ad7ea8-87d4-42ac-9781-b7fff1d89416</TermId>
        </TermInfo>
      </Terms>
    </af7f2bdd3e3f4144927c8f46bf137639>
    <WBS_x0020_Abbreviation xmlns="51b9806a-5185-426e-8026-9f8401f8c974">S10000</WBS_x0020_Abbreviation>
    <InternalSigners xmlns="51b9806a-5185-426e-8026-9f8401f8c974">
      <UserInfo>
        <DisplayName>Parsons, Alex</DisplayName>
        <AccountId>936</AccountId>
        <AccountType/>
      </UserInfo>
    </InternalSigners>
    <k249c3db22e246c8be4b953e603e4d6b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Parsons, Alex</TermName>
          <TermId xmlns="http://schemas.microsoft.com/office/infopath/2007/PartnerControls">61354939-8ef1-40bf-a344-a283b52ba8e0</TermId>
        </TermInfo>
      </Terms>
    </k249c3db22e246c8be4b953e603e4d6b>
    <ExternalSigners xmlns="51b9806a-5185-426e-8026-9f8401f8c974" xsi:nil="true"/>
    <AuthorizingDoc xmlns="51b9806a-5185-426e-8026-9f8401f8c974" xsi:nil="true"/>
    <i71e836a5a224468bea9b04c4fae55f7 xmlns="6819902c-d263-4340-a3b4-c7375668d2ad">
      <Terms xmlns="http://schemas.microsoft.com/office/infopath/2007/PartnerControls"/>
    </i71e836a5a224468bea9b04c4fae55f7>
    <e9dd64bcc98445289e39b91f109bdcd5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FM</TermName>
          <TermId xmlns="http://schemas.microsoft.com/office/infopath/2007/PartnerControls">6b363047-e12c-44ec-9837-aeed4884c22d</TermId>
        </TermInfo>
      </Terms>
    </e9dd64bcc98445289e39b91f109bdcd5>
    <Filtered_x0020_Document_x0020_Number0 xmlns="6819902c-d263-4340-a3b4-c7375668d2ad">48689</Filtered_x0020_Document_x0020_Number0>
    <Identifier xmlns="51b9806a-5185-426e-8026-9f8401f8c974">FM</Identifier>
    <Formatted_x0020_Revision xmlns="51b9806a-5185-426e-8026-9f8401f8c974">005</Formatted_x0020_Revision>
    <Revision_x0020_History xmlns="51b9806a-5185-426e-8026-9f8401f8c974">Updated footer with new DOE logo</Revision_x0020_History>
    <adda98769e204859847d571c1cc4aba8 xmlns="6819902c-d263-4340-a3b4-c7375668d2ad" xsi:nil="true"/>
    <AuthorizingComm_x0026_Boards xmlns="51b9806a-5185-426e-8026-9f8401f8c97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p:Policy xmlns:p="office.server.policy" id="" local="true">
  <p:Name>Controlled Document</p:Name>
  <p:Description/>
  <p:Statement/>
  <p:PolicyItems>
    <p:PolicyItem featureId="Microsoft.Office.RecordsManagement.PolicyFeatures.PolicyAudit" staticId="0x0101005B1FD2F7289FF44494593DF6B04CC580|8138272" UniqueId="d2e935fd-7aec-4982-a92c-0eafd6a3e49f">
      <p:Name>Auditing</p:Name>
      <p:Description>Audits user actions on documents and list items to the Audit Log.</p:Description>
      <p:CustomData>
        <Audit>
          <Update/>
          <View/>
          <CheckInOut/>
          <MoveCopy/>
          <DeleteRestore/>
        </Audit>
      </p:CustomData>
    </p:PolicyItem>
  </p:PolicyItems>
</p:Policy>
</file>

<file path=customXml/itemProps1.xml><?xml version="1.0" encoding="utf-8"?>
<ds:datastoreItem xmlns:ds="http://schemas.openxmlformats.org/officeDocument/2006/customXml" ds:itemID="{9492E1D8-DBB6-4499-95C6-CADF0CC526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819902c-d263-4340-a3b4-c7375668d2ad"/>
    <ds:schemaRef ds:uri="51b9806a-5185-426e-8026-9f8401f8c974"/>
    <ds:schemaRef ds:uri="27e6a43e-a4c4-4f52-b0e1-49827a2090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BA702D-F6E6-4314-8945-369A109C75F9}">
  <ds:schemaRefs>
    <ds:schemaRef ds:uri="http://purl.org/dc/dcmitype/"/>
    <ds:schemaRef ds:uri="http://schemas.microsoft.com/office/2006/metadata/properties"/>
    <ds:schemaRef ds:uri="31ac3772-10db-466f-87b2-5ca6a813de61"/>
    <ds:schemaRef ds:uri="http://purl.org/dc/terms/"/>
    <ds:schemaRef ds:uri="http://schemas.microsoft.com/office/infopath/2007/PartnerControls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eabd35fa-70f7-4707-bb94-f0fb9d38b1ac"/>
    <ds:schemaRef ds:uri="http://schemas.microsoft.com/sharepoint/v4"/>
    <ds:schemaRef ds:uri="27e6a43e-a4c4-4f52-b0e1-49827a209077"/>
    <ds:schemaRef ds:uri="51b9806a-5185-426e-8026-9f8401f8c974"/>
    <ds:schemaRef ds:uri="6819902c-d263-4340-a3b4-c7375668d2ad"/>
  </ds:schemaRefs>
</ds:datastoreItem>
</file>

<file path=customXml/itemProps3.xml><?xml version="1.0" encoding="utf-8"?>
<ds:datastoreItem xmlns:ds="http://schemas.openxmlformats.org/officeDocument/2006/customXml" ds:itemID="{8B76CD61-6042-403B-B3F6-04E51A8FF76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3757BF34-B7C1-46C0-9AA8-0B6FB1E45DD9}">
  <ds:schemaRefs>
    <ds:schemaRef ds:uri="office.server.policy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1146</TotalTime>
  <Words>2080</Words>
  <Application>Microsoft Office PowerPoint</Application>
  <PresentationFormat>Widescreen</PresentationFormat>
  <Paragraphs>644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Lucida Grande</vt:lpstr>
      <vt:lpstr>宋体</vt:lpstr>
      <vt:lpstr>ヒラギノ角ゴ Pro W3</vt:lpstr>
      <vt:lpstr>Arial</vt:lpstr>
      <vt:lpstr>Arial Narrow</vt:lpstr>
      <vt:lpstr>Calibri</vt:lpstr>
      <vt:lpstr>Helvetica</vt:lpstr>
      <vt:lpstr>Wingdings</vt:lpstr>
      <vt:lpstr>1_FRIB3</vt:lpstr>
      <vt:lpstr>Design, fabrication, and testing of the quadrupole triplet magnet for the HRS project</vt:lpstr>
      <vt:lpstr>Outline</vt:lpstr>
      <vt:lpstr>Introduction of HRS project in FRIB</vt:lpstr>
      <vt:lpstr>Quadrupole triplet magnet for HRS project</vt:lpstr>
      <vt:lpstr>Magnet design</vt:lpstr>
      <vt:lpstr>Magnet design</vt:lpstr>
      <vt:lpstr>Magnet design</vt:lpstr>
      <vt:lpstr>Magnet design</vt:lpstr>
      <vt:lpstr>Magnet design</vt:lpstr>
      <vt:lpstr>Magnet design</vt:lpstr>
      <vt:lpstr>Magnet design</vt:lpstr>
      <vt:lpstr>Magnet design</vt:lpstr>
      <vt:lpstr>Magnet design</vt:lpstr>
      <vt:lpstr>Magnet Fabrication</vt:lpstr>
      <vt:lpstr>Magnet Fabrication</vt:lpstr>
      <vt:lpstr>Quadrupole coil testing</vt:lpstr>
      <vt:lpstr>Summary</vt:lpstr>
    </vt:vector>
  </TitlesOfParts>
  <Company>MSU NSCL/FRIB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M3Or1A-02_ Design, fabrication, and testing of the quadrupole triplet magnet for the HRS project</dc:title>
  <dc:subject>S10000-FM-000454-R005</dc:subject>
  <dc:creator>Du, Xiaoji</dc:creator>
  <cp:lastModifiedBy>Du, Xiaoji</cp:lastModifiedBy>
  <cp:revision>34</cp:revision>
  <cp:lastPrinted>2024-12-18T15:41:47Z</cp:lastPrinted>
  <dcterms:created xsi:type="dcterms:W3CDTF">2023-05-16T14:40:51Z</dcterms:created>
  <dcterms:modified xsi:type="dcterms:W3CDTF">2025-05-21T01:11:59Z</dcterms:modified>
  <cp:category>24 February 2025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0x010100A77CE2F963BD5C4AB895E5E1F954079C</vt:lpwstr>
  </property>
  <property fmtid="{D5CDD505-2E9C-101B-9397-08002B2CF9AE}" pid="3" name="TemplateUrl">
    <vt:lpwstr/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Order">
    <vt:r8>5600</vt:r8>
  </property>
  <property fmtid="{D5CDD505-2E9C-101B-9397-08002B2CF9AE}" pid="7" name="Author_">
    <vt:lpwstr>447;#Parsons, Alex|61354939-8ef1-40bf-a344-a283b52ba8e0</vt:lpwstr>
  </property>
  <property fmtid="{D5CDD505-2E9C-101B-9397-08002B2CF9AE}" pid="8" name="Subcategory_">
    <vt:lpwstr>283;#FM|6b363047-e12c-44ec-9837-aeed4884c22d</vt:lpwstr>
  </property>
  <property fmtid="{D5CDD505-2E9C-101B-9397-08002B2CF9AE}" pid="9" name="ECKeywords">
    <vt:lpwstr/>
  </property>
  <property fmtid="{D5CDD505-2E9C-101B-9397-08002B2CF9AE}" pid="10" name="WBS0">
    <vt:lpwstr>471;#S10000 Management and Administration|26ad7ea8-87d4-42ac-9781-b7fff1d89416</vt:lpwstr>
  </property>
  <property fmtid="{D5CDD505-2E9C-101B-9397-08002B2CF9AE}" pid="11" name="Tags10">
    <vt:lpwstr/>
  </property>
  <property fmtid="{D5CDD505-2E9C-101B-9397-08002B2CF9AE}" pid="12" name="WorkflowChangePath">
    <vt:lpwstr>141c4800-5459-4a0f-8f70-37b212b6aaa7,4;141c4800-5459-4a0f-8f70-37b212b6aaa7,4;141c4800-5459-4a0f-8f70-37b212b6aaa7,4;141c4800-5459-4a0f-8f70-37b212b6aaa7,6;141c4800-5459-4a0f-8f70-37b212b6aaa7,6;141c4800-5459-4a0f-8f70-37b212b6aaa7,6;141c4800-5459-4a0f-8f141c4800-5459-4a0f-8f70-37b212b6aaa7,4;141c4800-5459-4a0f-8f70-37b212b6aaa7,4;141c4800-5459-4a0f-8f70-37b212b6aaa7,4;141c4800-5459-4a0f-8f70-37b212b6aaa7,5;141c4800-5459-4a0f-8f70-37b212b6aaa7,5;141c4800-5459-4a0f-8f70-37b212b6aaa7,5;141c4800-5459-4a0f-8f70-37b212b6aaa7,5;141c4800-5459-4a0f-8f70-37b212b6aaa7,5;141c4800-5459-4a0f-8f70-37b212b6aaa7,4;141c4800-5459-4a0f-8f70-37b212b6aaa7,4;141c4800-5459-4a0f-8f70-37b212b6aaa7,4;141c4800-5459-4a0f-8f70-37b212b6aaa7,7;141c4800-5459-4a0f-8f70-37b212b6aaa7,7;141c4800-5459-4a0f-8f70-37b212b6aaa7,7;141c4800-5459-4a0f-8f70-37b212b6aaa7,7;141c4800-5459-4a0f-8f70-37b212b6aaa7,7;141c4800-5459-4a0f-8f70-37b212b6aaa7,4;141c4800-5459-4a0f-8f70-37b212b6aaa7,4;141c4800-5459-4a0f-8f70-37b212b6aaa7,4;141c4800-5459-4a0f-8f70-37b212b6aaa7,6;141c4800-5459-4a0f-8f70-37b212b6aaa7,6;141c4800-5459-4a0f-8f70-37b212b6aaa7,6;141c4800-5459-4a0f-8f70-37b212b6aaa7,6;141c4800-5459-4a0f-8f70-37b212b6aaa7,6;</vt:lpwstr>
  </property>
  <property fmtid="{D5CDD505-2E9C-101B-9397-08002B2CF9AE}" pid="13" name="DNS">
    <vt:lpwstr>44668;#S10000-FM-000454-R002</vt:lpwstr>
  </property>
  <property fmtid="{D5CDD505-2E9C-101B-9397-08002B2CF9AE}" pid="14" name="Archive Document Workflow">
    <vt:lpwstr>, </vt:lpwstr>
  </property>
  <property fmtid="{D5CDD505-2E9C-101B-9397-08002B2CF9AE}" pid="15" name="Submission Date">
    <vt:filetime>2023-08-09T16:57:02Z</vt:filetime>
  </property>
  <property fmtid="{D5CDD505-2E9C-101B-9397-08002B2CF9AE}" pid="16" name="Subcategory">
    <vt:lpwstr>20</vt:lpwstr>
  </property>
</Properties>
</file>