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51206400" cy="3200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1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22" d="100"/>
          <a:sy n="22" d="100"/>
        </p:scale>
        <p:origin x="1302" y="2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0" y="5237694"/>
            <a:ext cx="38404800" cy="11142133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16809511"/>
            <a:ext cx="38404800" cy="7726889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049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644580" y="1703917"/>
            <a:ext cx="11041380" cy="271219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0440" y="1703917"/>
            <a:ext cx="32484060" cy="271219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06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9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770" y="7978780"/>
            <a:ext cx="44165520" cy="13312773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3770" y="21417496"/>
            <a:ext cx="44165520" cy="7000873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>
                    <a:tint val="75000"/>
                  </a:schemeClr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4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0440" y="8519583"/>
            <a:ext cx="21762720" cy="20306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3240" y="8519583"/>
            <a:ext cx="21762720" cy="20306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84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1703919"/>
            <a:ext cx="44165520" cy="6185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7112" y="7845427"/>
            <a:ext cx="21662705" cy="3844923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112" y="11690350"/>
            <a:ext cx="21662705" cy="171947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23240" y="7845427"/>
            <a:ext cx="21769390" cy="3844923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23240" y="11690350"/>
            <a:ext cx="21769390" cy="171947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2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22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2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2133600"/>
            <a:ext cx="16515395" cy="746760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9390" y="4607986"/>
            <a:ext cx="25923240" cy="22743583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9601200"/>
            <a:ext cx="16515395" cy="17787411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7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2133600"/>
            <a:ext cx="16515395" cy="746760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69390" y="4607986"/>
            <a:ext cx="25923240" cy="22743583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9601200"/>
            <a:ext cx="16515395" cy="17787411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292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1703919"/>
            <a:ext cx="44165520" cy="61859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8519583"/>
            <a:ext cx="44165520" cy="20306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29662969"/>
            <a:ext cx="11521440" cy="1703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DA572-E4D2-420B-9E80-1632A9D93CE8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29662969"/>
            <a:ext cx="17282160" cy="1703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29662969"/>
            <a:ext cx="11521440" cy="1703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CAA39-2AD8-443B-AD19-9776B3E2D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7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27419A-8FF6-86F9-B6AE-EC5522165B5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2269" y="228600"/>
            <a:ext cx="50749200" cy="315468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A1651A-7837-0776-3CE5-9C0CAEAA178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2268" y="228600"/>
            <a:ext cx="50741863" cy="25146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C5279D-3448-A762-3299-9BF2C51DC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8207" y="342900"/>
            <a:ext cx="40928411" cy="228600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sz="8900" b="1" dirty="0">
                <a:solidFill>
                  <a:schemeClr val="bg1"/>
                </a:solidFill>
              </a:rPr>
              <a:t>Friction Coefficient Measurements for High-Temperature Superconducting Magnet Design</a:t>
            </a:r>
            <a:br>
              <a:rPr lang="en-US" sz="8000" b="1" dirty="0">
                <a:solidFill>
                  <a:schemeClr val="bg1"/>
                </a:solidFill>
              </a:rPr>
            </a:br>
            <a:br>
              <a:rPr lang="en-US" sz="3300" b="1" dirty="0">
                <a:solidFill>
                  <a:schemeClr val="bg1"/>
                </a:solidFill>
              </a:rPr>
            </a:br>
            <a:r>
              <a:rPr lang="en-US" sz="5000" b="1" dirty="0">
                <a:solidFill>
                  <a:schemeClr val="bg1"/>
                </a:solidFill>
              </a:rPr>
              <a:t>A. Ingrole and J. Lu – National High Magnetic Field Laboratory, Tallahassee, Florida USA.</a:t>
            </a:r>
          </a:p>
        </p:txBody>
      </p:sp>
      <p:pic>
        <p:nvPicPr>
          <p:cNvPr id="5" name="Content Placeholder 4" descr="A black and white logo&#10;&#10;Description automatically generated">
            <a:extLst>
              <a:ext uri="{FF2B5EF4-FFF2-40B4-BE49-F238E27FC236}">
                <a16:creationId xmlns:a16="http://schemas.microsoft.com/office/drawing/2014/main" id="{258EDA0F-4F2E-D046-8461-868E0487DC3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33" y="617882"/>
            <a:ext cx="6575461" cy="1828800"/>
          </a:xfrm>
        </p:spPr>
      </p:pic>
      <p:pic>
        <p:nvPicPr>
          <p:cNvPr id="7" name="Picture 6" descr="A logo of a globe with a gold cogwheel&#10;&#10;Description automatically generated">
            <a:extLst>
              <a:ext uri="{FF2B5EF4-FFF2-40B4-BE49-F238E27FC236}">
                <a16:creationId xmlns:a16="http://schemas.microsoft.com/office/drawing/2014/main" id="{7E5CF5DB-4006-3FC8-3825-BE3920FB0FE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8131" y="342900"/>
            <a:ext cx="2286000" cy="22860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24FA4C5-6AC3-6437-8562-9DC092BB8A39}"/>
              </a:ext>
            </a:extLst>
          </p:cNvPr>
          <p:cNvCxnSpPr/>
          <p:nvPr/>
        </p:nvCxnSpPr>
        <p:spPr>
          <a:xfrm>
            <a:off x="17148667" y="3101007"/>
            <a:ext cx="0" cy="28346400"/>
          </a:xfrm>
          <a:prstGeom prst="line">
            <a:avLst/>
          </a:prstGeom>
          <a:ln w="12700">
            <a:solidFill>
              <a:srgbClr val="4E41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F41F8CD-12E2-AC5C-C921-52DE27B6781D}"/>
              </a:ext>
            </a:extLst>
          </p:cNvPr>
          <p:cNvCxnSpPr/>
          <p:nvPr/>
        </p:nvCxnSpPr>
        <p:spPr>
          <a:xfrm>
            <a:off x="34018684" y="3054617"/>
            <a:ext cx="0" cy="28346400"/>
          </a:xfrm>
          <a:prstGeom prst="line">
            <a:avLst/>
          </a:prstGeom>
          <a:ln w="12700">
            <a:solidFill>
              <a:srgbClr val="4E41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99937C2E-178A-B20D-0A13-C4D40649C813}"/>
              </a:ext>
            </a:extLst>
          </p:cNvPr>
          <p:cNvSpPr/>
          <p:nvPr/>
        </p:nvSpPr>
        <p:spPr>
          <a:xfrm>
            <a:off x="1351423" y="3085361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Introduction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418597-FC4E-F766-63F4-C7E072C8CBA5}"/>
              </a:ext>
            </a:extLst>
          </p:cNvPr>
          <p:cNvSpPr/>
          <p:nvPr/>
        </p:nvSpPr>
        <p:spPr>
          <a:xfrm>
            <a:off x="1351423" y="16946630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Material Information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98DB426-BC50-BA3D-D8A3-5D6BE3F4CDE8}"/>
              </a:ext>
            </a:extLst>
          </p:cNvPr>
          <p:cNvSpPr/>
          <p:nvPr/>
        </p:nvSpPr>
        <p:spPr>
          <a:xfrm>
            <a:off x="18393355" y="3085361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Test Setup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5EA6D1-E707-B85E-0CF3-53E186FE14FD}"/>
              </a:ext>
            </a:extLst>
          </p:cNvPr>
          <p:cNvSpPr/>
          <p:nvPr/>
        </p:nvSpPr>
        <p:spPr>
          <a:xfrm>
            <a:off x="35336656" y="3085361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Results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C8638B-D12F-A1DC-29D5-48BBD99242AA}"/>
              </a:ext>
            </a:extLst>
          </p:cNvPr>
          <p:cNvSpPr/>
          <p:nvPr/>
        </p:nvSpPr>
        <p:spPr>
          <a:xfrm>
            <a:off x="35336656" y="11454611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Discussion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A0720E-C6BC-6983-641A-AFDFAD65CA59}"/>
              </a:ext>
            </a:extLst>
          </p:cNvPr>
          <p:cNvSpPr/>
          <p:nvPr/>
        </p:nvSpPr>
        <p:spPr>
          <a:xfrm>
            <a:off x="35336656" y="23695418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Acknowledgement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B9C5825-E0BC-55CF-AF73-364BBD0044B6}"/>
              </a:ext>
            </a:extLst>
          </p:cNvPr>
          <p:cNvSpPr txBox="1"/>
          <p:nvPr/>
        </p:nvSpPr>
        <p:spPr>
          <a:xfrm>
            <a:off x="34727677" y="24891658"/>
            <a:ext cx="15754822" cy="2084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This work was performed at the National High Magnetic Field Laboratory, which is supported by National Science Foundation Cooperative Agreement No. DMR-1644779, DMR-1839796, DMR- 2131790, and the State of Florida.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5EED116-DF99-9A90-544A-5BCC8E666A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026837"/>
              </p:ext>
            </p:extLst>
          </p:nvPr>
        </p:nvGraphicFramePr>
        <p:xfrm>
          <a:off x="545037" y="18356214"/>
          <a:ext cx="16243173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020">
                  <a:extLst>
                    <a:ext uri="{9D8B030D-6E8A-4147-A177-3AD203B41FA5}">
                      <a16:colId xmlns:a16="http://schemas.microsoft.com/office/drawing/2014/main" val="799219191"/>
                    </a:ext>
                  </a:extLst>
                </a:gridCol>
                <a:gridCol w="11976153">
                  <a:extLst>
                    <a:ext uri="{9D8B030D-6E8A-4147-A177-3AD203B41FA5}">
                      <a16:colId xmlns:a16="http://schemas.microsoft.com/office/drawing/2014/main" val="322650880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38404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1" dirty="0"/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317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/>
                        <a:t>Details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31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30416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/>
                        <a:t>REBCO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000" dirty="0" err="1"/>
                        <a:t>SuperPower</a:t>
                      </a:r>
                      <a:r>
                        <a:rPr lang="en-US" sz="3000" dirty="0"/>
                        <a:t> </a:t>
                      </a:r>
                      <a:r>
                        <a:rPr lang="en-US" sz="3000" dirty="0">
                          <a:solidFill>
                            <a:schemeClr val="tx1"/>
                          </a:solidFill>
                        </a:rPr>
                        <a:t>SCS</a:t>
                      </a:r>
                      <a:r>
                        <a:rPr lang="en-US" sz="3000" dirty="0"/>
                        <a:t>4050</a:t>
                      </a:r>
                      <a:r>
                        <a:rPr lang="en-US" sz="3000" dirty="0">
                          <a:solidFill>
                            <a:schemeClr val="tx1"/>
                          </a:solidFill>
                        </a:rPr>
                        <a:t>, 4 mm wide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3732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/>
                        <a:t>Stainless Steel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000" dirty="0"/>
                        <a:t>Ulbrich 0.006” thick 316 L Half-Hard, with sol-gel insulation, </a:t>
                      </a:r>
                      <a:r>
                        <a:rPr lang="en-US" sz="3000" dirty="0">
                          <a:solidFill>
                            <a:schemeClr val="tx1"/>
                          </a:solidFill>
                        </a:rPr>
                        <a:t>4 mm wide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49766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/>
                        <a:t>Copper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000" dirty="0"/>
                        <a:t>US foil 0.005” thick C101, Half-Hard, RRR=100, </a:t>
                      </a:r>
                      <a:r>
                        <a:rPr lang="en-US" sz="3000" dirty="0">
                          <a:solidFill>
                            <a:schemeClr val="tx1"/>
                          </a:solidFill>
                        </a:rPr>
                        <a:t>4 mm wide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65025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585436F-BCB3-1085-75BD-99510FB17608}"/>
              </a:ext>
            </a:extLst>
          </p:cNvPr>
          <p:cNvSpPr txBox="1"/>
          <p:nvPr/>
        </p:nvSpPr>
        <p:spPr>
          <a:xfrm>
            <a:off x="34453878" y="27122921"/>
            <a:ext cx="16228786" cy="2862322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2400" b="1" dirty="0">
                <a:solidFill>
                  <a:srgbClr val="4E41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References: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Dudley Fuller, Coefficients of friction, section 2d, American Institute of physics handbook, 3rd ed. 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Huang, M., Fu, Y., Qiao, X., &amp; Chen, P. (2022). Investigation into Friction and Wear Characteristics of 316L Stainless-Steel Wire at High Temperature. Materials, 16(1), 213.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Qin, W., Kang, J., Li, J., Yue, W., Liu, Y., She, D., ... &amp; Li, Y. (2018). Tribological behavior of the 316L stainless steel with heterogeneous lamella structure. Materials, 11(10), 1839.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CF09035-BE1F-E658-6484-9EB181B1642D}"/>
              </a:ext>
            </a:extLst>
          </p:cNvPr>
          <p:cNvCxnSpPr>
            <a:cxnSpLocks/>
          </p:cNvCxnSpPr>
          <p:nvPr/>
        </p:nvCxnSpPr>
        <p:spPr>
          <a:xfrm>
            <a:off x="34390292" y="27048933"/>
            <a:ext cx="16228786" cy="0"/>
          </a:xfrm>
          <a:prstGeom prst="line">
            <a:avLst/>
          </a:prstGeom>
          <a:ln w="12700">
            <a:solidFill>
              <a:srgbClr val="4E41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C249954-D053-B2E1-0C04-0C7D1E3822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7083"/>
          <a:stretch/>
        </p:blipFill>
        <p:spPr>
          <a:xfrm>
            <a:off x="4699460" y="11095994"/>
            <a:ext cx="3405195" cy="48380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4EA258-B304-06E2-A255-5307FEF4E343}"/>
              </a:ext>
            </a:extLst>
          </p:cNvPr>
          <p:cNvSpPr txBox="1"/>
          <p:nvPr/>
        </p:nvSpPr>
        <p:spPr>
          <a:xfrm>
            <a:off x="2528085" y="16015779"/>
            <a:ext cx="122770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1: </a:t>
            </a:r>
            <a:r>
              <a:rPr lang="en-US" sz="3000" dirty="0">
                <a:latin typeface="Arial" panose="020B0604020202020204" pitchFamily="34" charset="0"/>
                <a:ea typeface="DengXian" panose="02010600030101010101" pitchFamily="2" charset="-122"/>
              </a:rPr>
              <a:t>Schematic </a:t>
            </a:r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(not to scale) of the 40 T conductor and </a:t>
            </a:r>
            <a:r>
              <a:rPr lang="en-US" sz="30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cowind</a:t>
            </a:r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</a:t>
            </a:r>
            <a:endParaRPr lang="en-US" sz="30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AE63EA7-6060-6670-0621-1A639D635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89990" y="4145030"/>
            <a:ext cx="5663114" cy="59436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3843A5C-E084-DC06-73FE-E765511DAA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1"/>
          <a:stretch/>
        </p:blipFill>
        <p:spPr bwMode="auto">
          <a:xfrm>
            <a:off x="26192680" y="4145030"/>
            <a:ext cx="4421268" cy="5943600"/>
          </a:xfrm>
          <a:prstGeom prst="rect">
            <a:avLst/>
          </a:prstGeom>
          <a:noFill/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4790CDE-A14D-2C78-368F-2BEF9F72453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248" y="11030680"/>
            <a:ext cx="6934614" cy="5029200"/>
          </a:xfrm>
          <a:prstGeom prst="rect">
            <a:avLst/>
          </a:prstGeom>
          <a:noFill/>
        </p:spPr>
      </p:pic>
      <p:sp>
        <p:nvSpPr>
          <p:cNvPr id="32" name="Rectangle 1">
            <a:extLst>
              <a:ext uri="{FF2B5EF4-FFF2-40B4-BE49-F238E27FC236}">
                <a16:creationId xmlns:a16="http://schemas.microsoft.com/office/drawing/2014/main" id="{4DB5E4AD-5CD3-6425-5531-44E62B3CA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228" y="23939004"/>
            <a:ext cx="15500789" cy="693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35 N transverse load was applied using a calibrated spring clamp, effective at both 295 K and 77 K, assuming negligible temperature effect on clamp stiffness 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(Figure 2).</a:t>
            </a:r>
          </a:p>
          <a:p>
            <a:pPr marL="457200" lvl="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Tape A was placed between two Tape B strips with 25 mm overlap, aligned using G10 blocks and roll pins.</a:t>
            </a:r>
            <a:r>
              <a:rPr lang="en-US" altLang="en-US" sz="3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3000" dirty="0">
                <a:latin typeface="Arial" panose="020B0604020202020204" pitchFamily="34" charset="0"/>
              </a:rPr>
              <a:t>The contact pressure was ~350 kPa.</a:t>
            </a:r>
            <a:endParaRPr kumimoji="0" lang="en-US" altLang="en-US" sz="3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Tests were conducted on a 100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MTS machine with a 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5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kN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load cell and 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10 mm/min stroke rate.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Static friction coefficient was calculated using the peak load 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in the static region of Figure 3,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divided by two for dual interfaces.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Kinetic friction was obtained by averaging the force after the peak 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in Figure 3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minimizing stick-slip effects. </a:t>
            </a:r>
          </a:p>
        </p:txBody>
      </p:sp>
      <p:sp>
        <p:nvSpPr>
          <p:cNvPr id="33" name="Rectangle 2">
            <a:extLst>
              <a:ext uri="{FF2B5EF4-FFF2-40B4-BE49-F238E27FC236}">
                <a16:creationId xmlns:a16="http://schemas.microsoft.com/office/drawing/2014/main" id="{A5F3111F-3D51-25A3-3C54-7939F6D6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494" y="4098974"/>
            <a:ext cx="16358259" cy="693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 dry-wound 40 T superconducting magnets, friction between tape turns is crucial for load transfer and stress distribution across multiple tape interfaces.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friction coefficient (μ) varies with surface conditions, pressure, and temperature; static friction (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μs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is typically greater than kinetic friction (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μk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Existing data are limited to room temperature and often inconsistent; no prior measurements exist at cryogenic temperatures.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custom experimental setup was developed to measure friction between REBCO and co-winding tapes at 295 K and 77 K under controlled transverse loading.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Results showed temperature-dependent friction behavior, enabling improved stress modeling and magnet design optimization.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89DAF2C-ADC1-903C-54B6-F0C29A1DC981}"/>
              </a:ext>
            </a:extLst>
          </p:cNvPr>
          <p:cNvSpPr/>
          <p:nvPr/>
        </p:nvSpPr>
        <p:spPr>
          <a:xfrm>
            <a:off x="1351423" y="22998855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Test Method</a:t>
            </a: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DE735E30-F120-E585-5663-CE78793D4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9885" y="12604299"/>
            <a:ext cx="15662591" cy="10804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lower friction coefficient (0.31) measured for uncoated 316 SS tapes compared to literature values (~0.41–0.52) is likely due to ethanol cleaning, smoother surface conditions, the specific transverse pressure used (350 kPa), and differences in test setup compared to standard tribology methods.</a:t>
            </a:r>
          </a:p>
          <a:p>
            <a:pPr marL="457200" marR="0" indent="-4572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Standard deviations (±0.02–0.09) indicate good overall repeatability, but slight variability is likely due to stick-slip behavior and instrument noise.</a:t>
            </a:r>
          </a:p>
          <a:p>
            <a:pPr marL="457200" marR="0" indent="-4572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 spring clamp was calibrated at room temperature; thermal contraction at 77 K may slightly alter the actual clamping force, introducing minor systematic error.</a:t>
            </a:r>
          </a:p>
          <a:p>
            <a:pPr marL="457200" marR="0" indent="-4572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Misalignment between samples and added friction at roll pins may slightly inflate measured friction values.</a:t>
            </a:r>
          </a:p>
          <a:p>
            <a:pPr marL="457200" marR="0" indent="-4572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Variability in surface roughness, oxide layers, or residual contamination—even after ethanol cleaning—can impact friction measurements between material pairs.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Future work will focus on improving load control, re-benchmarking with known materials, collaborating with tribology experts, and validating results using commercial friction test systems.</a:t>
            </a:r>
          </a:p>
        </p:txBody>
      </p:sp>
      <p:pic>
        <p:nvPicPr>
          <p:cNvPr id="43" name="Picture 2" descr="CEC-ICMC 2025">
            <a:extLst>
              <a:ext uri="{FF2B5EF4-FFF2-40B4-BE49-F238E27FC236}">
                <a16:creationId xmlns:a16="http://schemas.microsoft.com/office/drawing/2014/main" id="{49E90627-4E3E-E626-B66D-BC668EC36C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10"/>
          <a:stretch/>
        </p:blipFill>
        <p:spPr bwMode="auto">
          <a:xfrm>
            <a:off x="43938649" y="29698293"/>
            <a:ext cx="6950052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D5F54E9-C161-CB07-CF4E-E3FB9ED42B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726750" y="18080751"/>
            <a:ext cx="9963611" cy="5943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9526E6DF-8A80-9AF4-96AC-EE9D9020DE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733042" y="24971408"/>
            <a:ext cx="9951026" cy="5943600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F4D93A72-1302-3CF3-6A90-A38E8349AEF0}"/>
              </a:ext>
            </a:extLst>
          </p:cNvPr>
          <p:cNvSpPr/>
          <p:nvPr/>
        </p:nvSpPr>
        <p:spPr>
          <a:xfrm>
            <a:off x="18393355" y="16946630"/>
            <a:ext cx="14630400" cy="914400"/>
          </a:xfrm>
          <a:prstGeom prst="rect">
            <a:avLst/>
          </a:prstGeom>
          <a:solidFill>
            <a:srgbClr val="4E4186"/>
          </a:solidFill>
          <a:ln>
            <a:solidFill>
              <a:srgbClr val="4E41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/>
              <a:t>Force-Displacement Curves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731EFB9-87FA-9A2E-1C9C-7F2326408475}"/>
              </a:ext>
            </a:extLst>
          </p:cNvPr>
          <p:cNvSpPr txBox="1"/>
          <p:nvPr/>
        </p:nvSpPr>
        <p:spPr>
          <a:xfrm>
            <a:off x="19628002" y="10229311"/>
            <a:ext cx="122770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</a:t>
            </a:r>
            <a:r>
              <a:rPr lang="en-US" sz="3000" dirty="0">
                <a:latin typeface="Arial" panose="020B0604020202020204" pitchFamily="34" charset="0"/>
                <a:ea typeface="DengXian" panose="02010600030101010101" pitchFamily="2" charset="-122"/>
              </a:rPr>
              <a:t>2</a:t>
            </a:r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: </a:t>
            </a:r>
            <a:r>
              <a:rPr lang="en-US" sz="3000" dirty="0">
                <a:latin typeface="Arial" panose="020B0604020202020204" pitchFamily="34" charset="0"/>
                <a:ea typeface="DengXian" panose="02010600030101010101" pitchFamily="2" charset="-122"/>
              </a:rPr>
              <a:t>Schematic </a:t>
            </a:r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of the test method and actual setup</a:t>
            </a:r>
            <a:endParaRPr lang="en-US" sz="30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8CE171-5886-CDDB-4FD6-84EC1349AFAF}"/>
              </a:ext>
            </a:extLst>
          </p:cNvPr>
          <p:cNvSpPr txBox="1"/>
          <p:nvPr/>
        </p:nvSpPr>
        <p:spPr>
          <a:xfrm>
            <a:off x="19464661" y="16226256"/>
            <a:ext cx="122770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3: </a:t>
            </a:r>
            <a:r>
              <a:rPr lang="en-US" sz="3000" dirty="0">
                <a:latin typeface="Arial" panose="020B0604020202020204" pitchFamily="34" charset="0"/>
                <a:ea typeface="DengXian" panose="02010600030101010101" pitchFamily="2" charset="-122"/>
              </a:rPr>
              <a:t>Static and Kinetic region in force-displacement curve</a:t>
            </a:r>
            <a:endParaRPr lang="en-US" sz="3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A439B00-08E0-DE38-F2AF-82B9A631F315}"/>
              </a:ext>
            </a:extLst>
          </p:cNvPr>
          <p:cNvSpPr txBox="1"/>
          <p:nvPr/>
        </p:nvSpPr>
        <p:spPr>
          <a:xfrm>
            <a:off x="19614566" y="24188885"/>
            <a:ext cx="122770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4: F</a:t>
            </a:r>
            <a:r>
              <a:rPr lang="en-US" sz="3000" dirty="0">
                <a:latin typeface="Arial" panose="020B0604020202020204" pitchFamily="34" charset="0"/>
                <a:ea typeface="DengXian" panose="02010600030101010101" pitchFamily="2" charset="-122"/>
              </a:rPr>
              <a:t>orce-displacement curve at 295K</a:t>
            </a:r>
            <a:endParaRPr lang="en-US" sz="3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BA1F4DE-227B-DFF7-25B1-A67B13DE3432}"/>
              </a:ext>
            </a:extLst>
          </p:cNvPr>
          <p:cNvSpPr txBox="1"/>
          <p:nvPr/>
        </p:nvSpPr>
        <p:spPr>
          <a:xfrm>
            <a:off x="19570017" y="30937607"/>
            <a:ext cx="122770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5: F</a:t>
            </a:r>
            <a:r>
              <a:rPr lang="en-US" sz="3000" dirty="0">
                <a:latin typeface="Arial" panose="020B0604020202020204" pitchFamily="34" charset="0"/>
                <a:ea typeface="DengXian" panose="02010600030101010101" pitchFamily="2" charset="-122"/>
              </a:rPr>
              <a:t>orce-displacement curve at 77K</a:t>
            </a:r>
            <a:endParaRPr lang="en-US" sz="3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2D2CE2-6AB4-3460-2FC1-0B6CFCA42B6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2515" t="14814" b="36760"/>
          <a:stretch/>
        </p:blipFill>
        <p:spPr>
          <a:xfrm>
            <a:off x="7495019" y="12632222"/>
            <a:ext cx="4561068" cy="23428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68FD0F-B9A2-6150-C24E-07481342AA80}"/>
              </a:ext>
            </a:extLst>
          </p:cNvPr>
          <p:cNvSpPr txBox="1"/>
          <p:nvPr/>
        </p:nvSpPr>
        <p:spPr>
          <a:xfrm>
            <a:off x="48539306" y="6370693"/>
            <a:ext cx="1076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Stdev</a:t>
            </a:r>
            <a:r>
              <a:rPr lang="en-US" sz="2400" dirty="0">
                <a:solidFill>
                  <a:srgbClr val="FF0000"/>
                </a:solidFill>
              </a:rPr>
              <a:t>?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4A76FAE2-94C9-EC72-B73F-AB58CF82EE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089769"/>
              </p:ext>
            </p:extLst>
          </p:nvPr>
        </p:nvGraphicFramePr>
        <p:xfrm>
          <a:off x="34727677" y="4151050"/>
          <a:ext cx="15544799" cy="71139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60672">
                  <a:extLst>
                    <a:ext uri="{9D8B030D-6E8A-4147-A177-3AD203B41FA5}">
                      <a16:colId xmlns:a16="http://schemas.microsoft.com/office/drawing/2014/main" val="3108052160"/>
                    </a:ext>
                  </a:extLst>
                </a:gridCol>
                <a:gridCol w="1744258">
                  <a:extLst>
                    <a:ext uri="{9D8B030D-6E8A-4147-A177-3AD203B41FA5}">
                      <a16:colId xmlns:a16="http://schemas.microsoft.com/office/drawing/2014/main" val="3148798275"/>
                    </a:ext>
                  </a:extLst>
                </a:gridCol>
                <a:gridCol w="1744258">
                  <a:extLst>
                    <a:ext uri="{9D8B030D-6E8A-4147-A177-3AD203B41FA5}">
                      <a16:colId xmlns:a16="http://schemas.microsoft.com/office/drawing/2014/main" val="3731298413"/>
                    </a:ext>
                  </a:extLst>
                </a:gridCol>
                <a:gridCol w="3293220">
                  <a:extLst>
                    <a:ext uri="{9D8B030D-6E8A-4147-A177-3AD203B41FA5}">
                      <a16:colId xmlns:a16="http://schemas.microsoft.com/office/drawing/2014/main" val="483522614"/>
                    </a:ext>
                  </a:extLst>
                </a:gridCol>
                <a:gridCol w="3502391">
                  <a:extLst>
                    <a:ext uri="{9D8B030D-6E8A-4147-A177-3AD203B41FA5}">
                      <a16:colId xmlns:a16="http://schemas.microsoft.com/office/drawing/2014/main" val="502190209"/>
                    </a:ext>
                  </a:extLst>
                </a:gridCol>
              </a:tblGrid>
              <a:tr h="15481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Contacting surface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tests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Static friction coef.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Kinetic friction coef.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789069"/>
                  </a:ext>
                </a:extLst>
              </a:tr>
              <a:tr h="55381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Copper - Insulated 316L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295 K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0.71 ± 0.06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 ± 0.07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4717648"/>
                  </a:ext>
                </a:extLst>
              </a:tr>
              <a:tr h="5538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 K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 ± 0.02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 ± 0.07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5014009"/>
                  </a:ext>
                </a:extLst>
              </a:tr>
              <a:tr h="55381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REBCO - REBCO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295 K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 ± 0.07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0.42± 0.07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4364705"/>
                  </a:ext>
                </a:extLst>
              </a:tr>
              <a:tr h="5538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 K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 ± 0.07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0.43± 0.00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7478904"/>
                  </a:ext>
                </a:extLst>
              </a:tr>
              <a:tr h="55381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REBCO - Insulated 316L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295 K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 ± 0.05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0.88 ± 0.06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3989533"/>
                  </a:ext>
                </a:extLst>
              </a:tr>
              <a:tr h="5538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 K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0.91 ± 0.03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 ± 0.04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57311464"/>
                  </a:ext>
                </a:extLst>
              </a:tr>
              <a:tr h="55381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Copper - REBCO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295 K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 ± 0.06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 ± 0.04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0738273"/>
                  </a:ext>
                </a:extLst>
              </a:tr>
              <a:tr h="5538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 K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 ± 0.02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 ± 0.02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2718730"/>
                  </a:ext>
                </a:extLst>
              </a:tr>
              <a:tr h="55381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Insulated 316L - Insulated 316L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4E41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295 K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 ± 0.08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0.90 ± 0.07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3239486"/>
                  </a:ext>
                </a:extLst>
              </a:tr>
              <a:tr h="5815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 K</a:t>
                      </a:r>
                      <a:endParaRPr lang="en-US" sz="30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2198" marR="621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0.88 ± 0.09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3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0.85 ± 0.05</a:t>
                      </a:r>
                      <a:endParaRPr lang="en-US" sz="30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6605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9605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9383</TotalTime>
  <Words>821</Words>
  <Application>Microsoft Office PowerPoint</Application>
  <PresentationFormat>Custom</PresentationFormat>
  <Paragraphs>94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Friction Coefficient Measurements for High-Temperature Superconducting Magnet Design  A. Ingrole and J. Lu – National High Magnetic Field Laboratory, Tallahassee, Florida USA.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the Electromechanical Performance of REBCO Tapes for High-Field Magnet Applications A. Ingrole, J. Deterding, J. Lu and R. Walsh</dc:title>
  <dc:creator>Aniket Ingrole</dc:creator>
  <cp:lastModifiedBy>Aniket Ingrole</cp:lastModifiedBy>
  <cp:revision>33</cp:revision>
  <dcterms:created xsi:type="dcterms:W3CDTF">2024-07-11T14:54:17Z</dcterms:created>
  <dcterms:modified xsi:type="dcterms:W3CDTF">2025-05-12T14:50:55Z</dcterms:modified>
</cp:coreProperties>
</file>