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4"/>
  </p:sldMasterIdLst>
  <p:notesMasterIdLst>
    <p:notesMasterId r:id="rId19"/>
  </p:notesMasterIdLst>
  <p:handoutMasterIdLst>
    <p:handoutMasterId r:id="rId20"/>
  </p:handoutMasterIdLst>
  <p:sldIdLst>
    <p:sldId id="2072578443" r:id="rId5"/>
    <p:sldId id="2072578641" r:id="rId6"/>
    <p:sldId id="257" r:id="rId7"/>
    <p:sldId id="2072578642" r:id="rId8"/>
    <p:sldId id="2072578577" r:id="rId9"/>
    <p:sldId id="2072578580" r:id="rId10"/>
    <p:sldId id="2072578567" r:id="rId11"/>
    <p:sldId id="2072578568" r:id="rId12"/>
    <p:sldId id="2072578569" r:id="rId13"/>
    <p:sldId id="2072578573" r:id="rId14"/>
    <p:sldId id="2072578579" r:id="rId15"/>
    <p:sldId id="2072578564" r:id="rId16"/>
    <p:sldId id="2072578465" r:id="rId17"/>
    <p:sldId id="207257876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ie Jo Adams" initials="KJA" lastIdx="2" clrIdx="0">
    <p:extLst>
      <p:ext uri="{19B8F6BF-5375-455C-9EA6-DF929625EA0E}">
        <p15:presenceInfo xmlns:p15="http://schemas.microsoft.com/office/powerpoint/2012/main" userId="Katie Jo Adam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002F6C"/>
    <a:srgbClr val="0285CA"/>
    <a:srgbClr val="96B0DE"/>
    <a:srgbClr val="CC00FF"/>
    <a:srgbClr val="00A3E0"/>
    <a:srgbClr val="DB9FD2"/>
    <a:srgbClr val="D0CECE"/>
    <a:srgbClr val="70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1DB9DB-5430-4E63-9E95-69F8A8732AF2}" v="210" dt="2025-05-20T21:29:52.9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7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102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AN KENNY" userId="b33aea10-3495-4669-89c5-b21c74447304" providerId="ADAL" clId="{FA1DB9DB-5430-4E63-9E95-69F8A8732AF2}"/>
    <pc:docChg chg="undo redo custSel addSld delSld modSld sldOrd modMainMaster">
      <pc:chgData name="SEAN KENNY" userId="b33aea10-3495-4669-89c5-b21c74447304" providerId="ADAL" clId="{FA1DB9DB-5430-4E63-9E95-69F8A8732AF2}" dt="2025-05-21T00:25:00.226" v="3941" actId="478"/>
      <pc:docMkLst>
        <pc:docMk/>
      </pc:docMkLst>
      <pc:sldChg chg="addSp delSp modSp mod ord">
        <pc:chgData name="SEAN KENNY" userId="b33aea10-3495-4669-89c5-b21c74447304" providerId="ADAL" clId="{FA1DB9DB-5430-4E63-9E95-69F8A8732AF2}" dt="2025-05-21T00:25:00.226" v="3941" actId="478"/>
        <pc:sldMkLst>
          <pc:docMk/>
          <pc:sldMk cId="2333898154" sldId="257"/>
        </pc:sldMkLst>
        <pc:spChg chg="mod">
          <ac:chgData name="SEAN KENNY" userId="b33aea10-3495-4669-89c5-b21c74447304" providerId="ADAL" clId="{FA1DB9DB-5430-4E63-9E95-69F8A8732AF2}" dt="2025-05-20T06:57:59.913" v="39" actId="115"/>
          <ac:spMkLst>
            <pc:docMk/>
            <pc:sldMk cId="2333898154" sldId="257"/>
            <ac:spMk id="2" creationId="{00000000-0000-0000-0000-000000000000}"/>
          </ac:spMkLst>
        </pc:spChg>
        <pc:spChg chg="mod">
          <ac:chgData name="SEAN KENNY" userId="b33aea10-3495-4669-89c5-b21c74447304" providerId="ADAL" clId="{FA1DB9DB-5430-4E63-9E95-69F8A8732AF2}" dt="2025-05-20T07:22:53.695" v="533" actId="207"/>
          <ac:spMkLst>
            <pc:docMk/>
            <pc:sldMk cId="2333898154" sldId="257"/>
            <ac:spMk id="3" creationId="{08C2E87C-3CCD-7D86-A07D-03A82523529E}"/>
          </ac:spMkLst>
        </pc:spChg>
        <pc:spChg chg="add del mod">
          <ac:chgData name="SEAN KENNY" userId="b33aea10-3495-4669-89c5-b21c74447304" providerId="ADAL" clId="{FA1DB9DB-5430-4E63-9E95-69F8A8732AF2}" dt="2025-05-20T06:59:20.028" v="48" actId="164"/>
          <ac:spMkLst>
            <pc:docMk/>
            <pc:sldMk cId="2333898154" sldId="257"/>
            <ac:spMk id="4" creationId="{906E1F00-5956-1DF5-682D-D2C6C305412F}"/>
          </ac:spMkLst>
        </pc:spChg>
        <pc:spChg chg="mod">
          <ac:chgData name="SEAN KENNY" userId="b33aea10-3495-4669-89c5-b21c74447304" providerId="ADAL" clId="{FA1DB9DB-5430-4E63-9E95-69F8A8732AF2}" dt="2025-05-20T06:59:20.028" v="48" actId="164"/>
          <ac:spMkLst>
            <pc:docMk/>
            <pc:sldMk cId="2333898154" sldId="257"/>
            <ac:spMk id="5" creationId="{EBF85853-F14B-B42C-55C7-3B91551E0FCB}"/>
          </ac:spMkLst>
        </pc:spChg>
        <pc:grpChg chg="add mod">
          <ac:chgData name="SEAN KENNY" userId="b33aea10-3495-4669-89c5-b21c74447304" providerId="ADAL" clId="{FA1DB9DB-5430-4E63-9E95-69F8A8732AF2}" dt="2025-05-20T06:59:46.659" v="51" actId="1076"/>
          <ac:grpSpMkLst>
            <pc:docMk/>
            <pc:sldMk cId="2333898154" sldId="257"/>
            <ac:grpSpMk id="8" creationId="{A384CA25-4D5C-B5CB-8D1A-6CC888E6A662}"/>
          </ac:grpSpMkLst>
        </pc:grpChg>
        <pc:picChg chg="mod">
          <ac:chgData name="SEAN KENNY" userId="b33aea10-3495-4669-89c5-b21c74447304" providerId="ADAL" clId="{FA1DB9DB-5430-4E63-9E95-69F8A8732AF2}" dt="2025-05-20T06:59:39.150" v="50" actId="1076"/>
          <ac:picMkLst>
            <pc:docMk/>
            <pc:sldMk cId="2333898154" sldId="257"/>
            <ac:picMk id="13" creationId="{45078640-8F2C-5F14-DDB5-909DE47A8878}"/>
          </ac:picMkLst>
        </pc:picChg>
        <pc:picChg chg="mod">
          <ac:chgData name="SEAN KENNY" userId="b33aea10-3495-4669-89c5-b21c74447304" providerId="ADAL" clId="{FA1DB9DB-5430-4E63-9E95-69F8A8732AF2}" dt="2025-05-20T07:00:11.084" v="54" actId="14100"/>
          <ac:picMkLst>
            <pc:docMk/>
            <pc:sldMk cId="2333898154" sldId="257"/>
            <ac:picMk id="15" creationId="{187D3A44-3A35-5937-4261-445CB50FE4EE}"/>
          </ac:picMkLst>
        </pc:picChg>
        <pc:cxnChg chg="add del mod">
          <ac:chgData name="SEAN KENNY" userId="b33aea10-3495-4669-89c5-b21c74447304" providerId="ADAL" clId="{FA1DB9DB-5430-4E63-9E95-69F8A8732AF2}" dt="2025-05-21T00:25:00.226" v="3941" actId="478"/>
          <ac:cxnSpMkLst>
            <pc:docMk/>
            <pc:sldMk cId="2333898154" sldId="257"/>
            <ac:cxnSpMk id="7" creationId="{B81E579B-844F-CA9A-5F63-BB2A3AF212B8}"/>
          </ac:cxnSpMkLst>
        </pc:cxnChg>
        <pc:cxnChg chg="add del">
          <ac:chgData name="SEAN KENNY" userId="b33aea10-3495-4669-89c5-b21c74447304" providerId="ADAL" clId="{FA1DB9DB-5430-4E63-9E95-69F8A8732AF2}" dt="2025-05-20T06:58:44.525" v="46" actId="478"/>
          <ac:cxnSpMkLst>
            <pc:docMk/>
            <pc:sldMk cId="2333898154" sldId="257"/>
            <ac:cxnSpMk id="9" creationId="{9E278B7E-23FE-E225-9C43-CEB66B3C9D6E}"/>
          </ac:cxnSpMkLst>
        </pc:cxnChg>
      </pc:sldChg>
      <pc:sldChg chg="addSp delSp modSp mod">
        <pc:chgData name="SEAN KENNY" userId="b33aea10-3495-4669-89c5-b21c74447304" providerId="ADAL" clId="{FA1DB9DB-5430-4E63-9E95-69F8A8732AF2}" dt="2025-05-21T00:19:53.827" v="3937" actId="1076"/>
        <pc:sldMkLst>
          <pc:docMk/>
          <pc:sldMk cId="1442317537" sldId="2072578443"/>
        </pc:sldMkLst>
        <pc:spChg chg="mod">
          <ac:chgData name="SEAN KENNY" userId="b33aea10-3495-4669-89c5-b21c74447304" providerId="ADAL" clId="{FA1DB9DB-5430-4E63-9E95-69F8A8732AF2}" dt="2025-05-20T21:04:59.354" v="3160" actId="5793"/>
          <ac:spMkLst>
            <pc:docMk/>
            <pc:sldMk cId="1442317537" sldId="2072578443"/>
            <ac:spMk id="3" creationId="{DC73E0D6-FFB1-4DA3-ACD1-FFC6C4D4282D}"/>
          </ac:spMkLst>
        </pc:spChg>
        <pc:spChg chg="mod">
          <ac:chgData name="SEAN KENNY" userId="b33aea10-3495-4669-89c5-b21c74447304" providerId="ADAL" clId="{FA1DB9DB-5430-4E63-9E95-69F8A8732AF2}" dt="2025-05-19T20:02:29.472" v="14" actId="20577"/>
          <ac:spMkLst>
            <pc:docMk/>
            <pc:sldMk cId="1442317537" sldId="2072578443"/>
            <ac:spMk id="4" creationId="{C99C92F3-ADD2-4329-9DA9-22147CDEB6AF}"/>
          </ac:spMkLst>
        </pc:spChg>
        <pc:picChg chg="del">
          <ac:chgData name="SEAN KENNY" userId="b33aea10-3495-4669-89c5-b21c74447304" providerId="ADAL" clId="{FA1DB9DB-5430-4E63-9E95-69F8A8732AF2}" dt="2025-05-19T20:02:03.878" v="0" actId="478"/>
          <ac:picMkLst>
            <pc:docMk/>
            <pc:sldMk cId="1442317537" sldId="2072578443"/>
            <ac:picMk id="5" creationId="{E06451BF-2022-6CA2-E95B-73D3B4D7C88E}"/>
          </ac:picMkLst>
        </pc:picChg>
        <pc:picChg chg="add mod modCrop">
          <ac:chgData name="SEAN KENNY" userId="b33aea10-3495-4669-89c5-b21c74447304" providerId="ADAL" clId="{FA1DB9DB-5430-4E63-9E95-69F8A8732AF2}" dt="2025-05-21T00:19:53.827" v="3937" actId="1076"/>
          <ac:picMkLst>
            <pc:docMk/>
            <pc:sldMk cId="1442317537" sldId="2072578443"/>
            <ac:picMk id="7" creationId="{DFE22DFA-C60A-5DDD-7387-E99D3A2A1967}"/>
          </ac:picMkLst>
        </pc:picChg>
      </pc:sldChg>
      <pc:sldChg chg="modSp mod">
        <pc:chgData name="SEAN KENNY" userId="b33aea10-3495-4669-89c5-b21c74447304" providerId="ADAL" clId="{FA1DB9DB-5430-4E63-9E95-69F8A8732AF2}" dt="2025-05-20T19:51:51.273" v="1183" actId="20577"/>
        <pc:sldMkLst>
          <pc:docMk/>
          <pc:sldMk cId="1277418487" sldId="2072578567"/>
        </pc:sldMkLst>
        <pc:spChg chg="mod">
          <ac:chgData name="SEAN KENNY" userId="b33aea10-3495-4669-89c5-b21c74447304" providerId="ADAL" clId="{FA1DB9DB-5430-4E63-9E95-69F8A8732AF2}" dt="2025-05-20T19:51:51.273" v="1183" actId="20577"/>
          <ac:spMkLst>
            <pc:docMk/>
            <pc:sldMk cId="1277418487" sldId="2072578567"/>
            <ac:spMk id="10" creationId="{7034581A-478B-4358-A156-6F1B4CF00E9B}"/>
          </ac:spMkLst>
        </pc:spChg>
      </pc:sldChg>
      <pc:sldChg chg="modSp mod">
        <pc:chgData name="SEAN KENNY" userId="b33aea10-3495-4669-89c5-b21c74447304" providerId="ADAL" clId="{FA1DB9DB-5430-4E63-9E95-69F8A8732AF2}" dt="2025-05-20T19:58:46.442" v="1441" actId="20577"/>
        <pc:sldMkLst>
          <pc:docMk/>
          <pc:sldMk cId="1464609072" sldId="2072578568"/>
        </pc:sldMkLst>
        <pc:spChg chg="mod">
          <ac:chgData name="SEAN KENNY" userId="b33aea10-3495-4669-89c5-b21c74447304" providerId="ADAL" clId="{FA1DB9DB-5430-4E63-9E95-69F8A8732AF2}" dt="2025-05-20T19:58:46.442" v="1441" actId="20577"/>
          <ac:spMkLst>
            <pc:docMk/>
            <pc:sldMk cId="1464609072" sldId="2072578568"/>
            <ac:spMk id="16" creationId="{0724FEE9-8C6F-475D-BF4E-2509AFC097B4}"/>
          </ac:spMkLst>
        </pc:spChg>
      </pc:sldChg>
      <pc:sldChg chg="modSp mod">
        <pc:chgData name="SEAN KENNY" userId="b33aea10-3495-4669-89c5-b21c74447304" providerId="ADAL" clId="{FA1DB9DB-5430-4E63-9E95-69F8A8732AF2}" dt="2025-05-20T20:06:32.903" v="1609" actId="20577"/>
        <pc:sldMkLst>
          <pc:docMk/>
          <pc:sldMk cId="2822760764" sldId="2072578569"/>
        </pc:sldMkLst>
        <pc:spChg chg="mod">
          <ac:chgData name="SEAN KENNY" userId="b33aea10-3495-4669-89c5-b21c74447304" providerId="ADAL" clId="{FA1DB9DB-5430-4E63-9E95-69F8A8732AF2}" dt="2025-05-20T20:06:32.903" v="1609" actId="20577"/>
          <ac:spMkLst>
            <pc:docMk/>
            <pc:sldMk cId="2822760764" sldId="2072578569"/>
            <ac:spMk id="8" creationId="{5AAE4006-8EC7-4927-803A-7AB0EAB97B43}"/>
          </ac:spMkLst>
        </pc:spChg>
      </pc:sldChg>
      <pc:sldChg chg="addSp delSp modSp mod">
        <pc:chgData name="SEAN KENNY" userId="b33aea10-3495-4669-89c5-b21c74447304" providerId="ADAL" clId="{FA1DB9DB-5430-4E63-9E95-69F8A8732AF2}" dt="2025-05-21T00:20:31.214" v="3938" actId="33524"/>
        <pc:sldMkLst>
          <pc:docMk/>
          <pc:sldMk cId="3633901409" sldId="2072578573"/>
        </pc:sldMkLst>
        <pc:spChg chg="mod">
          <ac:chgData name="SEAN KENNY" userId="b33aea10-3495-4669-89c5-b21c74447304" providerId="ADAL" clId="{FA1DB9DB-5430-4E63-9E95-69F8A8732AF2}" dt="2025-05-20T20:46:01.004" v="2685" actId="115"/>
          <ac:spMkLst>
            <pc:docMk/>
            <pc:sldMk cId="3633901409" sldId="2072578573"/>
            <ac:spMk id="2" creationId="{17317837-F51D-4B8B-BBC4-98F703085D8F}"/>
          </ac:spMkLst>
        </pc:spChg>
        <pc:spChg chg="mod">
          <ac:chgData name="SEAN KENNY" userId="b33aea10-3495-4669-89c5-b21c74447304" providerId="ADAL" clId="{FA1DB9DB-5430-4E63-9E95-69F8A8732AF2}" dt="2025-05-21T00:20:31.214" v="3938" actId="33524"/>
          <ac:spMkLst>
            <pc:docMk/>
            <pc:sldMk cId="3633901409" sldId="2072578573"/>
            <ac:spMk id="3" creationId="{840E65D2-FC4E-41B6-8594-8F228E8EA90E}"/>
          </ac:spMkLst>
        </pc:spChg>
        <pc:spChg chg="mod">
          <ac:chgData name="SEAN KENNY" userId="b33aea10-3495-4669-89c5-b21c74447304" providerId="ADAL" clId="{FA1DB9DB-5430-4E63-9E95-69F8A8732AF2}" dt="2025-05-20T20:48:40.996" v="2741" actId="27636"/>
          <ac:spMkLst>
            <pc:docMk/>
            <pc:sldMk cId="3633901409" sldId="2072578573"/>
            <ac:spMk id="5" creationId="{2FE5209F-42C7-E6F5-DF8A-6F5A832AC487}"/>
          </ac:spMkLst>
        </pc:spChg>
        <pc:spChg chg="del">
          <ac:chgData name="SEAN KENNY" userId="b33aea10-3495-4669-89c5-b21c74447304" providerId="ADAL" clId="{FA1DB9DB-5430-4E63-9E95-69F8A8732AF2}" dt="2025-05-20T07:38:32.220" v="927" actId="478"/>
          <ac:spMkLst>
            <pc:docMk/>
            <pc:sldMk cId="3633901409" sldId="2072578573"/>
            <ac:spMk id="6" creationId="{798587BF-990E-69F8-599C-EA8B8878EE33}"/>
          </ac:spMkLst>
        </pc:spChg>
        <pc:spChg chg="add mod">
          <ac:chgData name="SEAN KENNY" userId="b33aea10-3495-4669-89c5-b21c74447304" providerId="ADAL" clId="{FA1DB9DB-5430-4E63-9E95-69F8A8732AF2}" dt="2025-05-20T20:53:02.471" v="2978" actId="404"/>
          <ac:spMkLst>
            <pc:docMk/>
            <pc:sldMk cId="3633901409" sldId="2072578573"/>
            <ac:spMk id="7" creationId="{DB45E98E-755E-1B79-77B5-49733EC390BA}"/>
          </ac:spMkLst>
        </pc:spChg>
        <pc:picChg chg="del">
          <ac:chgData name="SEAN KENNY" userId="b33aea10-3495-4669-89c5-b21c74447304" providerId="ADAL" clId="{FA1DB9DB-5430-4E63-9E95-69F8A8732AF2}" dt="2025-05-20T07:38:17.865" v="924" actId="478"/>
          <ac:picMkLst>
            <pc:docMk/>
            <pc:sldMk cId="3633901409" sldId="2072578573"/>
            <ac:picMk id="13" creationId="{3C622010-F0AA-00C3-2168-7E25A76610A0}"/>
          </ac:picMkLst>
        </pc:picChg>
      </pc:sldChg>
      <pc:sldChg chg="modSp mod">
        <pc:chgData name="SEAN KENNY" userId="b33aea10-3495-4669-89c5-b21c74447304" providerId="ADAL" clId="{FA1DB9DB-5430-4E63-9E95-69F8A8732AF2}" dt="2025-05-21T00:16:34.440" v="3900" actId="20577"/>
        <pc:sldMkLst>
          <pc:docMk/>
          <pc:sldMk cId="103006764" sldId="2072578577"/>
        </pc:sldMkLst>
        <pc:spChg chg="mod">
          <ac:chgData name="SEAN KENNY" userId="b33aea10-3495-4669-89c5-b21c74447304" providerId="ADAL" clId="{FA1DB9DB-5430-4E63-9E95-69F8A8732AF2}" dt="2025-05-20T07:34:18.112" v="863" actId="115"/>
          <ac:spMkLst>
            <pc:docMk/>
            <pc:sldMk cId="103006764" sldId="2072578577"/>
            <ac:spMk id="2" creationId="{00000000-0000-0000-0000-000000000000}"/>
          </ac:spMkLst>
        </pc:spChg>
        <pc:spChg chg="mod">
          <ac:chgData name="SEAN KENNY" userId="b33aea10-3495-4669-89c5-b21c74447304" providerId="ADAL" clId="{FA1DB9DB-5430-4E63-9E95-69F8A8732AF2}" dt="2025-05-21T00:16:34.440" v="3900" actId="20577"/>
          <ac:spMkLst>
            <pc:docMk/>
            <pc:sldMk cId="103006764" sldId="2072578577"/>
            <ac:spMk id="3" creationId="{00000000-0000-0000-0000-000000000000}"/>
          </ac:spMkLst>
        </pc:spChg>
      </pc:sldChg>
      <pc:sldChg chg="addSp modSp mod">
        <pc:chgData name="SEAN KENNY" userId="b33aea10-3495-4669-89c5-b21c74447304" providerId="ADAL" clId="{FA1DB9DB-5430-4E63-9E95-69F8A8732AF2}" dt="2025-05-20T21:04:40.893" v="3159" actId="1038"/>
        <pc:sldMkLst>
          <pc:docMk/>
          <pc:sldMk cId="199114984" sldId="2072578579"/>
        </pc:sldMkLst>
        <pc:spChg chg="mod">
          <ac:chgData name="SEAN KENNY" userId="b33aea10-3495-4669-89c5-b21c74447304" providerId="ADAL" clId="{FA1DB9DB-5430-4E63-9E95-69F8A8732AF2}" dt="2025-05-20T20:59:55.804" v="3019" actId="20577"/>
          <ac:spMkLst>
            <pc:docMk/>
            <pc:sldMk cId="199114984" sldId="2072578579"/>
            <ac:spMk id="2" creationId="{637D48A5-726F-7A66-DA71-9563688E7C4F}"/>
          </ac:spMkLst>
        </pc:spChg>
        <pc:spChg chg="mod">
          <ac:chgData name="SEAN KENNY" userId="b33aea10-3495-4669-89c5-b21c74447304" providerId="ADAL" clId="{FA1DB9DB-5430-4E63-9E95-69F8A8732AF2}" dt="2025-05-20T21:04:36.244" v="3149" actId="207"/>
          <ac:spMkLst>
            <pc:docMk/>
            <pc:sldMk cId="199114984" sldId="2072578579"/>
            <ac:spMk id="3" creationId="{34B640CC-EDE7-F55D-76AA-C2BA6CC9EED1}"/>
          </ac:spMkLst>
        </pc:spChg>
        <pc:spChg chg="add mod">
          <ac:chgData name="SEAN KENNY" userId="b33aea10-3495-4669-89c5-b21c74447304" providerId="ADAL" clId="{FA1DB9DB-5430-4E63-9E95-69F8A8732AF2}" dt="2025-05-20T21:04:25.713" v="3148" actId="1038"/>
          <ac:spMkLst>
            <pc:docMk/>
            <pc:sldMk cId="199114984" sldId="2072578579"/>
            <ac:spMk id="5" creationId="{627E59D8-CCB1-6FEE-50F0-8AAD6FECC190}"/>
          </ac:spMkLst>
        </pc:spChg>
        <pc:picChg chg="mod">
          <ac:chgData name="SEAN KENNY" userId="b33aea10-3495-4669-89c5-b21c74447304" providerId="ADAL" clId="{FA1DB9DB-5430-4E63-9E95-69F8A8732AF2}" dt="2025-05-20T21:04:40.893" v="3159" actId="1038"/>
          <ac:picMkLst>
            <pc:docMk/>
            <pc:sldMk cId="199114984" sldId="2072578579"/>
            <ac:picMk id="7" creationId="{60E76922-8F9F-9C6B-4FCB-064F027BDE37}"/>
          </ac:picMkLst>
        </pc:picChg>
      </pc:sldChg>
      <pc:sldChg chg="modSp mod">
        <pc:chgData name="SEAN KENNY" userId="b33aea10-3495-4669-89c5-b21c74447304" providerId="ADAL" clId="{FA1DB9DB-5430-4E63-9E95-69F8A8732AF2}" dt="2025-05-21T00:17:15.951" v="3923" actId="1038"/>
        <pc:sldMkLst>
          <pc:docMk/>
          <pc:sldMk cId="897119153" sldId="2072578580"/>
        </pc:sldMkLst>
        <pc:spChg chg="mod">
          <ac:chgData name="SEAN KENNY" userId="b33aea10-3495-4669-89c5-b21c74447304" providerId="ADAL" clId="{FA1DB9DB-5430-4E63-9E95-69F8A8732AF2}" dt="2025-05-21T00:17:07.561" v="3908" actId="404"/>
          <ac:spMkLst>
            <pc:docMk/>
            <pc:sldMk cId="897119153" sldId="2072578580"/>
            <ac:spMk id="3" creationId="{00000000-0000-0000-0000-000000000000}"/>
          </ac:spMkLst>
        </pc:spChg>
        <pc:graphicFrameChg chg="mod">
          <ac:chgData name="SEAN KENNY" userId="b33aea10-3495-4669-89c5-b21c74447304" providerId="ADAL" clId="{FA1DB9DB-5430-4E63-9E95-69F8A8732AF2}" dt="2025-05-21T00:17:15.951" v="3923" actId="1038"/>
          <ac:graphicFrameMkLst>
            <pc:docMk/>
            <pc:sldMk cId="897119153" sldId="2072578580"/>
            <ac:graphicFrameMk id="4" creationId="{853CA5BB-3E44-7A17-F4D0-CC92F40B4105}"/>
          </ac:graphicFrameMkLst>
        </pc:graphicFrameChg>
        <pc:graphicFrameChg chg="mod modGraphic">
          <ac:chgData name="SEAN KENNY" userId="b33aea10-3495-4669-89c5-b21c74447304" providerId="ADAL" clId="{FA1DB9DB-5430-4E63-9E95-69F8A8732AF2}" dt="2025-05-21T00:17:01.371" v="3903" actId="14100"/>
          <ac:graphicFrameMkLst>
            <pc:docMk/>
            <pc:sldMk cId="897119153" sldId="2072578580"/>
            <ac:graphicFrameMk id="12" creationId="{03AE2AC8-3362-4472-F28C-5BFB4C3376E7}"/>
          </ac:graphicFrameMkLst>
        </pc:graphicFrameChg>
        <pc:graphicFrameChg chg="mod modGraphic">
          <ac:chgData name="SEAN KENNY" userId="b33aea10-3495-4669-89c5-b21c74447304" providerId="ADAL" clId="{FA1DB9DB-5430-4E63-9E95-69F8A8732AF2}" dt="2025-05-21T00:16:58.028" v="3902" actId="14100"/>
          <ac:graphicFrameMkLst>
            <pc:docMk/>
            <pc:sldMk cId="897119153" sldId="2072578580"/>
            <ac:graphicFrameMk id="15" creationId="{1936446E-B315-2516-D683-86DBB776AE90}"/>
          </ac:graphicFrameMkLst>
        </pc:graphicFrameChg>
      </pc:sldChg>
      <pc:sldChg chg="addSp delSp modSp mod ord">
        <pc:chgData name="SEAN KENNY" userId="b33aea10-3495-4669-89c5-b21c74447304" providerId="ADAL" clId="{FA1DB9DB-5430-4E63-9E95-69F8A8732AF2}" dt="2025-05-20T21:29:14.628" v="3708"/>
        <pc:sldMkLst>
          <pc:docMk/>
          <pc:sldMk cId="4055111377" sldId="2072578641"/>
        </pc:sldMkLst>
        <pc:spChg chg="mod">
          <ac:chgData name="SEAN KENNY" userId="b33aea10-3495-4669-89c5-b21c74447304" providerId="ADAL" clId="{FA1DB9DB-5430-4E63-9E95-69F8A8732AF2}" dt="2025-05-20T07:19:04.935" v="424" actId="115"/>
          <ac:spMkLst>
            <pc:docMk/>
            <pc:sldMk cId="4055111377" sldId="2072578641"/>
            <ac:spMk id="2" creationId="{00000000-0000-0000-0000-000000000000}"/>
          </ac:spMkLst>
        </pc:spChg>
        <pc:spChg chg="mod">
          <ac:chgData name="SEAN KENNY" userId="b33aea10-3495-4669-89c5-b21c74447304" providerId="ADAL" clId="{FA1DB9DB-5430-4E63-9E95-69F8A8732AF2}" dt="2025-05-20T21:22:06.430" v="3391" actId="20577"/>
          <ac:spMkLst>
            <pc:docMk/>
            <pc:sldMk cId="4055111377" sldId="2072578641"/>
            <ac:spMk id="3" creationId="{00000000-0000-0000-0000-000000000000}"/>
          </ac:spMkLst>
        </pc:spChg>
        <pc:spChg chg="mod">
          <ac:chgData name="SEAN KENNY" userId="b33aea10-3495-4669-89c5-b21c74447304" providerId="ADAL" clId="{FA1DB9DB-5430-4E63-9E95-69F8A8732AF2}" dt="2025-05-20T21:27:45.423" v="3631" actId="1035"/>
          <ac:spMkLst>
            <pc:docMk/>
            <pc:sldMk cId="4055111377" sldId="2072578641"/>
            <ac:spMk id="8" creationId="{B3BDFB89-782E-C5F3-D7C7-98BDC5FAF5AA}"/>
          </ac:spMkLst>
        </pc:spChg>
        <pc:spChg chg="mod">
          <ac:chgData name="SEAN KENNY" userId="b33aea10-3495-4669-89c5-b21c74447304" providerId="ADAL" clId="{FA1DB9DB-5430-4E63-9E95-69F8A8732AF2}" dt="2025-05-20T21:26:55.410" v="3463" actId="1035"/>
          <ac:spMkLst>
            <pc:docMk/>
            <pc:sldMk cId="4055111377" sldId="2072578641"/>
            <ac:spMk id="10" creationId="{466BC1F7-8DED-953F-912F-E68978657C97}"/>
          </ac:spMkLst>
        </pc:spChg>
        <pc:spChg chg="mod">
          <ac:chgData name="SEAN KENNY" userId="b33aea10-3495-4669-89c5-b21c74447304" providerId="ADAL" clId="{FA1DB9DB-5430-4E63-9E95-69F8A8732AF2}" dt="2025-05-20T21:27:55.551" v="3706" actId="1036"/>
          <ac:spMkLst>
            <pc:docMk/>
            <pc:sldMk cId="4055111377" sldId="2072578641"/>
            <ac:spMk id="12" creationId="{27235141-410F-5160-8384-0E36DDEF3448}"/>
          </ac:spMkLst>
        </pc:spChg>
        <pc:picChg chg="mod">
          <ac:chgData name="SEAN KENNY" userId="b33aea10-3495-4669-89c5-b21c74447304" providerId="ADAL" clId="{FA1DB9DB-5430-4E63-9E95-69F8A8732AF2}" dt="2025-05-20T21:28:24.452" v="3707"/>
          <ac:picMkLst>
            <pc:docMk/>
            <pc:sldMk cId="4055111377" sldId="2072578641"/>
            <ac:picMk id="6" creationId="{5FBDBDFC-2F6C-DFD4-790D-161B2BCD1D6B}"/>
          </ac:picMkLst>
        </pc:picChg>
        <pc:picChg chg="add mod modCrop">
          <ac:chgData name="SEAN KENNY" userId="b33aea10-3495-4669-89c5-b21c74447304" providerId="ADAL" clId="{FA1DB9DB-5430-4E63-9E95-69F8A8732AF2}" dt="2025-05-20T21:27:40.415" v="3622" actId="14100"/>
          <ac:picMkLst>
            <pc:docMk/>
            <pc:sldMk cId="4055111377" sldId="2072578641"/>
            <ac:picMk id="13" creationId="{92634480-5686-B0F5-E424-05F668216748}"/>
          </ac:picMkLst>
        </pc:picChg>
        <pc:picChg chg="mod">
          <ac:chgData name="SEAN KENNY" userId="b33aea10-3495-4669-89c5-b21c74447304" providerId="ADAL" clId="{FA1DB9DB-5430-4E63-9E95-69F8A8732AF2}" dt="2025-05-20T21:27:37.866" v="3620" actId="1035"/>
          <ac:picMkLst>
            <pc:docMk/>
            <pc:sldMk cId="4055111377" sldId="2072578641"/>
            <ac:picMk id="19" creationId="{8610DC1A-9203-25F3-24B8-BB4A5E88133E}"/>
          </ac:picMkLst>
        </pc:picChg>
        <pc:picChg chg="del">
          <ac:chgData name="SEAN KENNY" userId="b33aea10-3495-4669-89c5-b21c74447304" providerId="ADAL" clId="{FA1DB9DB-5430-4E63-9E95-69F8A8732AF2}" dt="2025-05-20T21:26:21.711" v="3419" actId="478"/>
          <ac:picMkLst>
            <pc:docMk/>
            <pc:sldMk cId="4055111377" sldId="2072578641"/>
            <ac:picMk id="21" creationId="{6913E20E-7301-6F67-A58B-05A89BB3FF43}"/>
          </ac:picMkLst>
        </pc:picChg>
        <pc:picChg chg="mod">
          <ac:chgData name="SEAN KENNY" userId="b33aea10-3495-4669-89c5-b21c74447304" providerId="ADAL" clId="{FA1DB9DB-5430-4E63-9E95-69F8A8732AF2}" dt="2025-05-20T21:29:14.628" v="3708"/>
          <ac:picMkLst>
            <pc:docMk/>
            <pc:sldMk cId="4055111377" sldId="2072578641"/>
            <ac:picMk id="1026" creationId="{CC24E403-67A4-8C44-6339-6F80CF9214A9}"/>
          </ac:picMkLst>
        </pc:picChg>
      </pc:sldChg>
      <pc:sldChg chg="addSp delSp modSp mod">
        <pc:chgData name="SEAN KENNY" userId="b33aea10-3495-4669-89c5-b21c74447304" providerId="ADAL" clId="{FA1DB9DB-5430-4E63-9E95-69F8A8732AF2}" dt="2025-05-20T21:29:52.932" v="3709"/>
        <pc:sldMkLst>
          <pc:docMk/>
          <pc:sldMk cId="1230333733" sldId="2072578642"/>
        </pc:sldMkLst>
        <pc:spChg chg="mod">
          <ac:chgData name="SEAN KENNY" userId="b33aea10-3495-4669-89c5-b21c74447304" providerId="ADAL" clId="{FA1DB9DB-5430-4E63-9E95-69F8A8732AF2}" dt="2025-05-20T07:23:34.728" v="535" actId="6549"/>
          <ac:spMkLst>
            <pc:docMk/>
            <pc:sldMk cId="1230333733" sldId="2072578642"/>
            <ac:spMk id="2" creationId="{00000000-0000-0000-0000-000000000000}"/>
          </ac:spMkLst>
        </pc:spChg>
        <pc:spChg chg="del">
          <ac:chgData name="SEAN KENNY" userId="b33aea10-3495-4669-89c5-b21c74447304" providerId="ADAL" clId="{FA1DB9DB-5430-4E63-9E95-69F8A8732AF2}" dt="2025-05-20T07:07:54.887" v="217" actId="478"/>
          <ac:spMkLst>
            <pc:docMk/>
            <pc:sldMk cId="1230333733" sldId="2072578642"/>
            <ac:spMk id="3" creationId="{3C69F69A-5E35-CC00-906A-E0000A2594AB}"/>
          </ac:spMkLst>
        </pc:spChg>
        <pc:spChg chg="del">
          <ac:chgData name="SEAN KENNY" userId="b33aea10-3495-4669-89c5-b21c74447304" providerId="ADAL" clId="{FA1DB9DB-5430-4E63-9E95-69F8A8732AF2}" dt="2025-05-20T07:07:53.299" v="216" actId="478"/>
          <ac:spMkLst>
            <pc:docMk/>
            <pc:sldMk cId="1230333733" sldId="2072578642"/>
            <ac:spMk id="4" creationId="{4204A4D6-BC50-65D5-3007-DA510A933B08}"/>
          </ac:spMkLst>
        </pc:spChg>
        <pc:spChg chg="mod">
          <ac:chgData name="SEAN KENNY" userId="b33aea10-3495-4669-89c5-b21c74447304" providerId="ADAL" clId="{FA1DB9DB-5430-4E63-9E95-69F8A8732AF2}" dt="2025-05-20T07:13:58.135" v="311" actId="207"/>
          <ac:spMkLst>
            <pc:docMk/>
            <pc:sldMk cId="1230333733" sldId="2072578642"/>
            <ac:spMk id="5" creationId="{5CA5A712-7AC8-0EDA-D29A-FC55D48FDA12}"/>
          </ac:spMkLst>
        </pc:spChg>
        <pc:spChg chg="add del mod">
          <ac:chgData name="SEAN KENNY" userId="b33aea10-3495-4669-89c5-b21c74447304" providerId="ADAL" clId="{FA1DB9DB-5430-4E63-9E95-69F8A8732AF2}" dt="2025-05-20T07:14:23.233" v="313" actId="478"/>
          <ac:spMkLst>
            <pc:docMk/>
            <pc:sldMk cId="1230333733" sldId="2072578642"/>
            <ac:spMk id="10" creationId="{FB37E84F-59CE-7F7C-5640-753613F23058}"/>
          </ac:spMkLst>
        </pc:spChg>
        <pc:picChg chg="add mod ord">
          <ac:chgData name="SEAN KENNY" userId="b33aea10-3495-4669-89c5-b21c74447304" providerId="ADAL" clId="{FA1DB9DB-5430-4E63-9E95-69F8A8732AF2}" dt="2025-05-20T21:29:52.932" v="3709"/>
          <ac:picMkLst>
            <pc:docMk/>
            <pc:sldMk cId="1230333733" sldId="2072578642"/>
            <ac:picMk id="7" creationId="{2F3A4CF5-6BF4-4360-F125-4B70C9367B08}"/>
          </ac:picMkLst>
        </pc:picChg>
        <pc:picChg chg="del mod modCrop">
          <ac:chgData name="SEAN KENNY" userId="b33aea10-3495-4669-89c5-b21c74447304" providerId="ADAL" clId="{FA1DB9DB-5430-4E63-9E95-69F8A8732AF2}" dt="2025-05-20T07:14:16.952" v="312" actId="478"/>
          <ac:picMkLst>
            <pc:docMk/>
            <pc:sldMk cId="1230333733" sldId="2072578642"/>
            <ac:picMk id="8" creationId="{2BE8CB15-A2A5-5FC2-45E4-F4D805019513}"/>
          </ac:picMkLst>
        </pc:picChg>
        <pc:picChg chg="del">
          <ac:chgData name="SEAN KENNY" userId="b33aea10-3495-4669-89c5-b21c74447304" providerId="ADAL" clId="{FA1DB9DB-5430-4E63-9E95-69F8A8732AF2}" dt="2025-05-20T07:08:18.222" v="220" actId="478"/>
          <ac:picMkLst>
            <pc:docMk/>
            <pc:sldMk cId="1230333733" sldId="2072578642"/>
            <ac:picMk id="15" creationId="{187D3A44-3A35-5937-4261-445CB50FE4EE}"/>
          </ac:picMkLst>
        </pc:picChg>
      </pc:sldChg>
      <pc:sldChg chg="del">
        <pc:chgData name="SEAN KENNY" userId="b33aea10-3495-4669-89c5-b21c74447304" providerId="ADAL" clId="{FA1DB9DB-5430-4E63-9E95-69F8A8732AF2}" dt="2025-05-20T07:23:50.616" v="536" actId="2696"/>
        <pc:sldMkLst>
          <pc:docMk/>
          <pc:sldMk cId="3502034581" sldId="2072578723"/>
        </pc:sldMkLst>
      </pc:sldChg>
      <pc:sldChg chg="delSp modSp del mod">
        <pc:chgData name="SEAN KENNY" userId="b33aea10-3495-4669-89c5-b21c74447304" providerId="ADAL" clId="{FA1DB9DB-5430-4E63-9E95-69F8A8732AF2}" dt="2025-05-20T07:24:36.722" v="539" actId="2696"/>
        <pc:sldMkLst>
          <pc:docMk/>
          <pc:sldMk cId="4026161575" sldId="2072578766"/>
        </pc:sldMkLst>
        <pc:spChg chg="mod">
          <ac:chgData name="SEAN KENNY" userId="b33aea10-3495-4669-89c5-b21c74447304" providerId="ADAL" clId="{FA1DB9DB-5430-4E63-9E95-69F8A8732AF2}" dt="2025-05-20T07:24:26.402" v="538" actId="6549"/>
          <ac:spMkLst>
            <pc:docMk/>
            <pc:sldMk cId="4026161575" sldId="2072578766"/>
            <ac:spMk id="4" creationId="{67F4E7F0-187F-197E-EB91-F5E92A3785AC}"/>
          </ac:spMkLst>
        </pc:spChg>
        <pc:grpChg chg="del">
          <ac:chgData name="SEAN KENNY" userId="b33aea10-3495-4669-89c5-b21c74447304" providerId="ADAL" clId="{FA1DB9DB-5430-4E63-9E95-69F8A8732AF2}" dt="2025-05-20T06:43:33.295" v="23" actId="478"/>
          <ac:grpSpMkLst>
            <pc:docMk/>
            <pc:sldMk cId="4026161575" sldId="2072578766"/>
            <ac:grpSpMk id="9" creationId="{AA298DD0-5A45-3A4F-1315-46AED5CB2630}"/>
          </ac:grpSpMkLst>
        </pc:grpChg>
      </pc:sldChg>
      <pc:sldChg chg="add ord">
        <pc:chgData name="SEAN KENNY" userId="b33aea10-3495-4669-89c5-b21c74447304" providerId="ADAL" clId="{FA1DB9DB-5430-4E63-9E95-69F8A8732AF2}" dt="2025-05-20T07:07:02.609" v="212"/>
        <pc:sldMkLst>
          <pc:docMk/>
          <pc:sldMk cId="1742632063" sldId="2072578767"/>
        </pc:sldMkLst>
      </pc:sldChg>
      <pc:sldMasterChg chg="delSldLayout modSldLayout">
        <pc:chgData name="SEAN KENNY" userId="b33aea10-3495-4669-89c5-b21c74447304" providerId="ADAL" clId="{FA1DB9DB-5430-4E63-9E95-69F8A8732AF2}" dt="2025-05-21T00:21:18.079" v="3940" actId="478"/>
        <pc:sldMasterMkLst>
          <pc:docMk/>
          <pc:sldMasterMk cId="3305550491" sldId="2147483694"/>
        </pc:sldMasterMkLst>
        <pc:sldLayoutChg chg="modSp mod">
          <pc:chgData name="SEAN KENNY" userId="b33aea10-3495-4669-89c5-b21c74447304" providerId="ADAL" clId="{FA1DB9DB-5430-4E63-9E95-69F8A8732AF2}" dt="2025-05-20T07:18:19.628" v="410" actId="20577"/>
          <pc:sldLayoutMkLst>
            <pc:docMk/>
            <pc:sldMasterMk cId="3305550491" sldId="2147483694"/>
            <pc:sldLayoutMk cId="2111561789" sldId="2147483695"/>
          </pc:sldLayoutMkLst>
          <pc:spChg chg="mod">
            <ac:chgData name="SEAN KENNY" userId="b33aea10-3495-4669-89c5-b21c74447304" providerId="ADAL" clId="{FA1DB9DB-5430-4E63-9E95-69F8A8732AF2}" dt="2025-05-20T07:18:19.628" v="410" actId="20577"/>
            <ac:spMkLst>
              <pc:docMk/>
              <pc:sldMasterMk cId="3305550491" sldId="2147483694"/>
              <pc:sldLayoutMk cId="2111561789" sldId="2147483695"/>
              <ac:spMk id="14" creationId="{1FFD5DF4-DFE5-4F4C-A19F-9C4A54171DF5}"/>
            </ac:spMkLst>
          </pc:spChg>
        </pc:sldLayoutChg>
        <pc:sldLayoutChg chg="delSp modSp mod">
          <pc:chgData name="SEAN KENNY" userId="b33aea10-3495-4669-89c5-b21c74447304" providerId="ADAL" clId="{FA1DB9DB-5430-4E63-9E95-69F8A8732AF2}" dt="2025-05-21T00:21:18.079" v="3940" actId="478"/>
          <pc:sldLayoutMkLst>
            <pc:docMk/>
            <pc:sldMasterMk cId="3305550491" sldId="2147483694"/>
            <pc:sldLayoutMk cId="2926070546" sldId="2147483813"/>
          </pc:sldLayoutMkLst>
          <pc:spChg chg="del mod">
            <ac:chgData name="SEAN KENNY" userId="b33aea10-3495-4669-89c5-b21c74447304" providerId="ADAL" clId="{FA1DB9DB-5430-4E63-9E95-69F8A8732AF2}" dt="2025-05-21T00:21:18.079" v="3940" actId="478"/>
            <ac:spMkLst>
              <pc:docMk/>
              <pc:sldMasterMk cId="3305550491" sldId="2147483694"/>
              <pc:sldLayoutMk cId="2926070546" sldId="2147483813"/>
              <ac:spMk id="9" creationId="{9D47F61E-F8D2-CB4F-B177-62E2FE9F76D7}"/>
            </ac:spMkLst>
          </pc:spChg>
        </pc:sldLayoutChg>
        <pc:sldLayoutChg chg="del">
          <pc:chgData name="SEAN KENNY" userId="b33aea10-3495-4669-89c5-b21c74447304" providerId="ADAL" clId="{FA1DB9DB-5430-4E63-9E95-69F8A8732AF2}" dt="2025-05-20T07:24:36.722" v="539" actId="2696"/>
          <pc:sldLayoutMkLst>
            <pc:docMk/>
            <pc:sldMasterMk cId="3305550491" sldId="2147483694"/>
            <pc:sldLayoutMk cId="2183906167" sldId="2147483815"/>
          </pc:sldLayoutMkLst>
        </pc:sldLayoutChg>
        <pc:sldLayoutChg chg="del">
          <pc:chgData name="SEAN KENNY" userId="b33aea10-3495-4669-89c5-b21c74447304" providerId="ADAL" clId="{FA1DB9DB-5430-4E63-9E95-69F8A8732AF2}" dt="2025-05-20T07:23:50.616" v="536" actId="2696"/>
          <pc:sldLayoutMkLst>
            <pc:docMk/>
            <pc:sldMasterMk cId="3305550491" sldId="2147483694"/>
            <pc:sldLayoutMk cId="2059765972" sldId="214748381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B0925-D018-4694-8BD2-B89F172BCC04}" type="datetimeFigureOut">
              <a:rPr lang="en-US" smtClean="0"/>
              <a:t>5/20/2025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1C376-EA5F-40EB-B5C9-F210D82C38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88753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5D99-016A-414A-B5D0-2B391DB0FAA8}" type="datetimeFigureOut">
              <a:rPr lang="en-US" smtClean="0"/>
              <a:t>5/20/2025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5F514-E216-4B0B-9B33-6FEA2EC08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8886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F3F148-ED51-674A-9DED-FABE47FAFA0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9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bg>
      <p:bgPr>
        <a:blipFill dpi="0" rotWithShape="1">
          <a:blip r:embed="rId2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E82EE71-49D4-4163-95A9-08FE5C05D6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395" b="96660" l="0" r="89912">
                        <a14:foregroundMark x1="10845" y1="70146" x2="11097" y2="79958"/>
                        <a14:foregroundMark x1="11097" y1="79958" x2="16520" y2="70355"/>
                        <a14:foregroundMark x1="16520" y1="70355" x2="8323" y2="80376"/>
                        <a14:foregroundMark x1="8323" y1="80376" x2="5044" y2="93946"/>
                        <a14:foregroundMark x1="5044" y1="93946" x2="13115" y2="80793"/>
                        <a14:foregroundMark x1="13115" y1="80793" x2="16772" y2="96868"/>
                        <a14:foregroundMark x1="16772" y1="96868" x2="16772" y2="96868"/>
                        <a14:foregroundMark x1="5422" y1="91441" x2="2900" y2="59290"/>
                        <a14:foregroundMark x1="2900" y1="59290" x2="4540" y2="70981"/>
                        <a14:foregroundMark x1="4540" y1="70981" x2="4161" y2="59499"/>
                        <a14:foregroundMark x1="4161" y1="59499" x2="2270" y2="70564"/>
                        <a14:foregroundMark x1="55738" y1="80793" x2="53972" y2="80585"/>
                        <a14:foregroundMark x1="56747" y1="80376" x2="55612" y2="80793"/>
                        <a14:foregroundMark x1="43632" y1="35282" x2="46280" y2="32777"/>
                        <a14:foregroundMark x1="36696" y1="52610" x2="17528" y2="43006"/>
                        <a14:foregroundMark x1="17528" y1="43006" x2="11349" y2="42171"/>
                        <a14:foregroundMark x1="11349" y1="42171" x2="0" y2="48434"/>
                        <a14:foregroundMark x1="0" y1="48434" x2="0" y2="48434"/>
                        <a14:foregroundMark x1="33670" y1="50313" x2="21690" y2="43424"/>
                        <a14:foregroundMark x1="21690" y1="43424" x2="21564" y2="42380"/>
                        <a14:foregroundMark x1="34678" y1="49896" x2="21185" y2="43633"/>
                        <a14:foregroundMark x1="32030" y1="47390" x2="24086" y2="44050"/>
                        <a14:foregroundMark x1="24212" y1="44676" x2="16141" y2="42380"/>
                        <a14:foregroundMark x1="16141" y1="42380" x2="14376" y2="40710"/>
                        <a14:foregroundMark x1="24464" y1="43006" x2="18789" y2="42380"/>
                        <a14:foregroundMark x1="46406" y1="32777" x2="53342" y2="31733"/>
                        <a14:foregroundMark x1="53342" y1="31733" x2="59899" y2="32777"/>
                        <a14:foregroundMark x1="59899" y1="32777" x2="64565" y2="37578"/>
                        <a14:foregroundMark x1="8449" y1="42797" x2="1261" y2="44676"/>
                        <a14:foregroundMark x1="1261" y1="44676" x2="631" y2="459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5435"/>
            <a:ext cx="8683717" cy="5245271"/>
          </a:xfrm>
          <a:prstGeom prst="rect">
            <a:avLst/>
          </a:prstGeom>
        </p:spPr>
      </p:pic>
      <p:sp>
        <p:nvSpPr>
          <p:cNvPr id="6" name="Subtitle 9">
            <a:extLst>
              <a:ext uri="{FF2B5EF4-FFF2-40B4-BE49-F238E27FC236}">
                <a16:creationId xmlns:a16="http://schemas.microsoft.com/office/drawing/2014/main" id="{464AA4D6-8F70-4779-8279-A4A682A9F8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9334" y="1844857"/>
            <a:ext cx="10991851" cy="369332"/>
          </a:xfrm>
        </p:spPr>
        <p:txBody>
          <a:bodyPr/>
          <a:lstStyle>
            <a:lvl1pPr marL="0" indent="0" algn="ctr" defTabSz="658416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0" lang="en-US" sz="2400" b="1" i="0" u="none" strike="noStrike" kern="0" cap="none" spc="0" normalizeH="0" baseline="0" dirty="0">
                <a:ln>
                  <a:solidFill>
                    <a:srgbClr val="000000">
                      <a:lumMod val="65000"/>
                      <a:lumOff val="35000"/>
                    </a:srgb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/>
              <a:t>(Topic ID) (Topic Name)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B711A6DF-2381-41FA-8F4D-BA1C887A46D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83716" y="5078187"/>
            <a:ext cx="2971799" cy="307777"/>
          </a:xfrm>
        </p:spPr>
        <p:txBody>
          <a:bodyPr/>
          <a:lstStyle>
            <a:lvl1pPr marL="0" indent="0" algn="r">
              <a:buNone/>
              <a:defRPr kumimoji="0" lang="en-US" sz="2000" b="1" i="0" u="none" strike="noStrike" kern="0" cap="none" spc="0" normalizeH="0" baseline="0" dirty="0" smtClean="0">
                <a:ln>
                  <a:solidFill>
                    <a:srgbClr val="000000">
                      <a:lumMod val="65000"/>
                      <a:lumOff val="35000"/>
                    </a:srgb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buNone/>
              <a:defRPr sz="1350"/>
            </a:lvl2pPr>
            <a:lvl3pPr marL="0" indent="0">
              <a:buNone/>
              <a:defRPr sz="1350"/>
            </a:lvl3pPr>
            <a:lvl4pPr marL="0" indent="0">
              <a:buNone/>
              <a:defRPr sz="1350"/>
            </a:lvl4pPr>
            <a:lvl5pPr marL="0" indent="0">
              <a:buNone/>
              <a:defRPr sz="1350"/>
            </a:lvl5pPr>
          </a:lstStyle>
          <a:p>
            <a:pPr lvl="0"/>
            <a:r>
              <a:rPr lang="en-US"/>
              <a:t>(Name)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FD5DF4-DFE5-4F4C-A19F-9C4A54171DF5}"/>
              </a:ext>
            </a:extLst>
          </p:cNvPr>
          <p:cNvSpPr txBox="1"/>
          <p:nvPr userDrawn="1"/>
        </p:nvSpPr>
        <p:spPr bwMode="auto">
          <a:xfrm>
            <a:off x="600076" y="723173"/>
            <a:ext cx="10991848" cy="648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defTabSz="877888" eaLnBrk="1" hangingPunct="1">
              <a:lnSpc>
                <a:spcPct val="100000"/>
              </a:lnSpc>
              <a:defRPr kumimoji="0" sz="4800" i="0" u="none" strike="noStrike" kern="0" cap="none" spc="0" normalizeH="0" baseline="0">
                <a:ln>
                  <a:solidFill>
                    <a:srgbClr val="000000">
                      <a:lumMod val="65000"/>
                      <a:lumOff val="35000"/>
                    </a:srgb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gency FB" panose="020B0503020202020204" pitchFamily="34" charset="0"/>
                <a:ea typeface="+mj-ea"/>
                <a:cs typeface="Calibri"/>
              </a:defRPr>
            </a:lvl1pPr>
            <a:lvl2pPr defTabSz="887413" eaLnBrk="1" hangingPunct="1"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cs typeface="ＭＳ Ｐゴシック" pitchFamily="-112" charset="-128"/>
              </a:defRPr>
            </a:lvl2pPr>
            <a:lvl3pPr defTabSz="887413" eaLnBrk="1" hangingPunct="1"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cs typeface="ＭＳ Ｐゴシック" pitchFamily="-112" charset="-128"/>
              </a:defRPr>
            </a:lvl3pPr>
            <a:lvl4pPr defTabSz="887413" eaLnBrk="1" hangingPunct="1"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cs typeface="ＭＳ Ｐゴシック" pitchFamily="-112" charset="-128"/>
              </a:defRPr>
            </a:lvl4pPr>
            <a:lvl5pPr defTabSz="887413" eaLnBrk="1" hangingPunct="1"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cs typeface="ＭＳ Ｐゴシック" pitchFamily="-112" charset="-128"/>
              </a:defRPr>
            </a:lvl5pPr>
            <a:lvl6pPr marL="457200" defTabSz="8874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</a:defRPr>
            </a:lvl6pPr>
            <a:lvl7pPr marL="914400" defTabSz="8874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</a:defRPr>
            </a:lvl7pPr>
            <a:lvl8pPr marL="1371600" defTabSz="8874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</a:defRPr>
            </a:lvl8pPr>
            <a:lvl9pPr marL="1828800" defTabSz="8874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</a:defRPr>
            </a:lvl9pPr>
          </a:lstStyle>
          <a:p>
            <a:pPr lvl="0"/>
            <a:r>
              <a:rPr lang="en-US" sz="2800" b="1" cap="small" baseline="0" dirty="0">
                <a:latin typeface="Arial" panose="020B0604020202020204" pitchFamily="34" charset="0"/>
                <a:cs typeface="Arial" panose="020B0604020202020204" pitchFamily="34" charset="0"/>
              </a:rPr>
              <a:t>Cryogenic Fluid Management Portfolio Project (CFMPP) 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51EC446E-1B75-4EF8-873B-1842395DAC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83716" y="5691444"/>
            <a:ext cx="2971799" cy="246221"/>
          </a:xfrm>
        </p:spPr>
        <p:txBody>
          <a:bodyPr/>
          <a:lstStyle>
            <a:lvl1pPr marL="0" indent="0" algn="r">
              <a:buNone/>
              <a:defRPr kumimoji="0" lang="en-US" sz="1600" b="1" i="0" u="none" strike="noStrike" kern="0" cap="none" spc="0" normalizeH="0" baseline="0" dirty="0" smtClean="0">
                <a:ln>
                  <a:solidFill>
                    <a:srgbClr val="000000">
                      <a:lumMod val="65000"/>
                      <a:lumOff val="35000"/>
                    </a:srgb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buNone/>
              <a:defRPr sz="1350"/>
            </a:lvl2pPr>
            <a:lvl3pPr marL="0" indent="0">
              <a:buNone/>
              <a:defRPr sz="1350"/>
            </a:lvl3pPr>
            <a:lvl4pPr marL="0" indent="0">
              <a:buNone/>
              <a:defRPr sz="1350"/>
            </a:lvl4pPr>
            <a:lvl5pPr marL="0" indent="0">
              <a:buNone/>
              <a:defRPr sz="1350"/>
            </a:lvl5pPr>
          </a:lstStyle>
          <a:p>
            <a:pPr lvl="0"/>
            <a:r>
              <a:rPr lang="en-US"/>
              <a:t>(Date)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03BFD4-E9DC-46DD-A7E9-16571549267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45" y="143665"/>
            <a:ext cx="854578" cy="70759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9026F-EADA-4CAC-93BF-5B314E11C2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81513" y="44376"/>
            <a:ext cx="3228975" cy="246221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0000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CUI Marking (if applicable)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DF98DDD-C5AC-3FCA-1A68-3111C45D69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5"/>
          <a:stretch/>
        </p:blipFill>
        <p:spPr>
          <a:xfrm>
            <a:off x="10169615" y="192411"/>
            <a:ext cx="1751793" cy="61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6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755111" y="2613367"/>
            <a:ext cx="10684021" cy="61555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 cap="all" baseline="0">
                <a:solidFill>
                  <a:srgbClr val="002F6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ENTER TRANSITION TITLE</a:t>
            </a:r>
          </a:p>
        </p:txBody>
      </p:sp>
      <p:sp>
        <p:nvSpPr>
          <p:cNvPr id="12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755110" y="3536666"/>
            <a:ext cx="10684021" cy="36933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cap="all" baseline="0">
                <a:solidFill>
                  <a:srgbClr val="002F6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TRANSITION SUBTITLE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01151CB-6018-4A93-9B05-03C69E626C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54757" y="-34504"/>
            <a:ext cx="2682486" cy="2355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CUI Marking (if applicable)</a:t>
            </a:r>
          </a:p>
        </p:txBody>
      </p:sp>
    </p:spTree>
    <p:extLst>
      <p:ext uri="{BB962C8B-B14F-4D97-AF65-F5344CB8AC3E}">
        <p14:creationId xmlns:p14="http://schemas.microsoft.com/office/powerpoint/2010/main" val="23440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755111" y="2613367"/>
            <a:ext cx="10684021" cy="61555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 cap="all" baseline="0">
                <a:solidFill>
                  <a:srgbClr val="002F6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ENTER TRANSITION TITLE</a:t>
            </a:r>
          </a:p>
        </p:txBody>
      </p:sp>
      <p:sp>
        <p:nvSpPr>
          <p:cNvPr id="12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755110" y="3536666"/>
            <a:ext cx="10684021" cy="36933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cap="all" baseline="0">
                <a:solidFill>
                  <a:srgbClr val="002F6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TRANSITION SUBTITLE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01151CB-6018-4A93-9B05-03C69E626C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54757" y="-34504"/>
            <a:ext cx="2682486" cy="2355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CUI Marking (if applicable)</a:t>
            </a:r>
          </a:p>
        </p:txBody>
      </p:sp>
    </p:spTree>
    <p:extLst>
      <p:ext uri="{BB962C8B-B14F-4D97-AF65-F5344CB8AC3E}">
        <p14:creationId xmlns:p14="http://schemas.microsoft.com/office/powerpoint/2010/main" val="77572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4995A-92DB-4B9F-8862-D86246C22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89635"/>
            <a:ext cx="9701786" cy="55841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3B2C3-8119-41A9-A405-67240287C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72" y="928713"/>
            <a:ext cx="11586376" cy="54038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231775" indent="-231775">
              <a:defRPr lang="en-US" dirty="0"/>
            </a:lvl1pPr>
            <a:lvl2pPr marL="292100" indent="-292100">
              <a:defRPr lang="en-US" sz="2000" dirty="0"/>
            </a:lvl2pPr>
            <a:lvl3pPr marL="292100" indent="-292100">
              <a:defRPr lang="en-US" sz="1600" dirty="0"/>
            </a:lvl3pPr>
            <a:lvl4pPr marL="292100" indent="-292100">
              <a:defRPr lang="en-US" sz="1200" dirty="0"/>
            </a:lvl4pPr>
            <a:lvl5pPr marL="292100" indent="-292100">
              <a:defRPr lang="en-US" sz="1200" b="0" dirty="0">
                <a:solidFill>
                  <a:schemeClr val="tx2"/>
                </a:solidFill>
              </a:defRPr>
            </a:lvl5pPr>
          </a:lstStyle>
          <a:p>
            <a:pPr marL="342900" lvl="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Click to edit Master text styles</a:t>
            </a:r>
          </a:p>
          <a:p>
            <a:pPr marL="569913" lvl="1" indent="-225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Second level</a:t>
            </a:r>
          </a:p>
          <a:p>
            <a:pPr marL="801688" lvl="2" indent="-2317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Third level</a:t>
            </a:r>
          </a:p>
          <a:p>
            <a:pPr marL="1027113" lvl="3" indent="-225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Fourth level</a:t>
            </a:r>
          </a:p>
          <a:p>
            <a:pPr marL="1198563" lvl="4" indent="-1714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Fifth level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E392D6B-D66A-9BF9-0CAC-895FCC2D55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54758" y="-8626"/>
            <a:ext cx="2682485" cy="16927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CUI Marking (if applicable)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4954ED-B3EB-7BC5-C6FB-563B7C7FE6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" y="23999"/>
            <a:ext cx="854578" cy="70759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DB983F8-1813-8BD1-4C07-75EF3EA224C3}"/>
              </a:ext>
            </a:extLst>
          </p:cNvPr>
          <p:cNvSpPr/>
          <p:nvPr userDrawn="1"/>
        </p:nvSpPr>
        <p:spPr bwMode="auto">
          <a:xfrm>
            <a:off x="-1" y="762737"/>
            <a:ext cx="12188952" cy="45720"/>
          </a:xfrm>
          <a:prstGeom prst="rect">
            <a:avLst/>
          </a:prstGeom>
          <a:gradFill flip="none" rotWithShape="1">
            <a:gsLst>
              <a:gs pos="66000">
                <a:srgbClr val="B8C6D9"/>
              </a:gs>
              <a:gs pos="0">
                <a:schemeClr val="accent1">
                  <a:gamma/>
                  <a:shade val="46275"/>
                  <a:invGamma/>
                  <a:lumMod val="91000"/>
                  <a:lumOff val="9000"/>
                </a:schemeClr>
              </a:gs>
              <a:gs pos="37000">
                <a:srgbClr val="00234F"/>
              </a:gs>
              <a:gs pos="82000">
                <a:schemeClr val="accent1">
                  <a:lumMod val="0"/>
                  <a:lumOff val="10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B0F39E0C-2849-115C-BC03-B20FFA3299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77" y="41251"/>
            <a:ext cx="1872385" cy="659626"/>
          </a:xfrm>
          <a:prstGeom prst="rect">
            <a:avLst/>
          </a:prstGeom>
        </p:spPr>
      </p:pic>
      <p:pic>
        <p:nvPicPr>
          <p:cNvPr id="9" name="Picture 8" descr="A picture containing nature, night sky&#10;&#10;Description automatically generated">
            <a:extLst>
              <a:ext uri="{FF2B5EF4-FFF2-40B4-BE49-F238E27FC236}">
                <a16:creationId xmlns:a16="http://schemas.microsoft.com/office/drawing/2014/main" id="{5BFC0124-8B2F-E7CD-9575-D0AB8DF2CE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85" b="13332"/>
          <a:stretch/>
        </p:blipFill>
        <p:spPr>
          <a:xfrm>
            <a:off x="0" y="6564572"/>
            <a:ext cx="12192000" cy="293427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23FD450-5CB3-82BE-E1B4-1173C2709F79}"/>
              </a:ext>
            </a:extLst>
          </p:cNvPr>
          <p:cNvSpPr txBox="1">
            <a:spLocks/>
          </p:cNvSpPr>
          <p:nvPr userDrawn="1"/>
        </p:nvSpPr>
        <p:spPr>
          <a:xfrm>
            <a:off x="7712363" y="6406653"/>
            <a:ext cx="3463048" cy="571499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9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400"/>
              </a:spcBef>
            </a:pPr>
            <a:r>
              <a:rPr lang="en-US" sz="1400" b="1" i="0" cap="small" baseline="0" dirty="0">
                <a:solidFill>
                  <a:schemeClr val="bg1"/>
                </a:solidFill>
                <a:latin typeface="Agency FB" panose="020B0503020202020204" pitchFamily="34" charset="0"/>
              </a:rPr>
              <a:t>Cryogenic Fluid Management Portfolio (CFMP) Project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0B9936-8D52-236F-7593-08E3E5F8276A}"/>
              </a:ext>
            </a:extLst>
          </p:cNvPr>
          <p:cNvSpPr txBox="1"/>
          <p:nvPr userDrawn="1"/>
        </p:nvSpPr>
        <p:spPr>
          <a:xfrm>
            <a:off x="11582400" y="6539271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5264778-C0F2-4A1D-870D-8751F1230773}" type="slidenum"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71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2EDFDA0-DB76-0C49-B3B5-15442D03C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727" y="142875"/>
            <a:ext cx="10328193" cy="411480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B80195-6DE0-5F44-8201-7DAD9844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727" y="671119"/>
            <a:ext cx="11235350" cy="55778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20B3DF01-C89B-E541-BB42-2B706714B4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21764" y="6607064"/>
            <a:ext cx="844791" cy="25093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rgbClr val="ADB8CC"/>
                </a:solidFill>
                <a:effectLst>
                  <a:glow rad="190500">
                    <a:srgbClr val="0B183D">
                      <a:alpha val="50000"/>
                    </a:srgbClr>
                  </a:glow>
                </a:effectLst>
              </a:defRPr>
            </a:lvl1pPr>
          </a:lstStyle>
          <a:p>
            <a:fld id="{E56C2CFA-516A-574D-AF1B-0A4D0819EE1F}" type="datetime1">
              <a:rPr lang="en-US" smtClean="0"/>
              <a:pPr/>
              <a:t>5/20/2025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BF89E6DD-D45B-054D-90DE-8F8641B8F5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27566" y="6607064"/>
            <a:ext cx="3807604" cy="250936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rgbClr val="ADB8CC"/>
                </a:solidFill>
                <a:effectLst>
                  <a:glow rad="190500">
                    <a:srgbClr val="0B183D">
                      <a:alpha val="50000"/>
                    </a:srgbClr>
                  </a:glow>
                </a:effectLst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070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067" y="1226565"/>
            <a:ext cx="10955866" cy="462068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B487-36FD-4CED-B07A-1A81FC6540B1}" type="datetime1">
              <a:rPr lang="en-US" smtClean="0"/>
              <a:pPr/>
              <a:t>5/20/2025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86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nature, night sky&#10;&#10;Description automatically generated">
            <a:extLst>
              <a:ext uri="{FF2B5EF4-FFF2-40B4-BE49-F238E27FC236}">
                <a16:creationId xmlns:a16="http://schemas.microsoft.com/office/drawing/2014/main" id="{374017E1-2F25-4071-A3C9-B7BAE315BD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85" b="13332"/>
          <a:stretch/>
        </p:blipFill>
        <p:spPr>
          <a:xfrm>
            <a:off x="0" y="6286500"/>
            <a:ext cx="12192000" cy="571500"/>
          </a:xfrm>
          <a:prstGeom prst="rect">
            <a:avLst/>
          </a:prstGeom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96442" y="133362"/>
            <a:ext cx="10334625" cy="53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68862"/>
            <a:ext cx="11582400" cy="15927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Click to edit Master text styles</a:t>
            </a:r>
          </a:p>
          <a:p>
            <a:pPr marL="569913" lvl="1" indent="-225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Second level</a:t>
            </a:r>
          </a:p>
          <a:p>
            <a:pPr marL="801688" lvl="2" indent="-2317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Third level</a:t>
            </a:r>
          </a:p>
          <a:p>
            <a:pPr marL="1027113" lvl="3" indent="-22542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Fourth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A6B38EB-7EA0-4656-BD7A-69724454286C}"/>
              </a:ext>
            </a:extLst>
          </p:cNvPr>
          <p:cNvSpPr txBox="1">
            <a:spLocks/>
          </p:cNvSpPr>
          <p:nvPr userDrawn="1"/>
        </p:nvSpPr>
        <p:spPr>
          <a:xfrm>
            <a:off x="7712363" y="6297469"/>
            <a:ext cx="3463048" cy="571499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9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400"/>
              </a:spcBef>
            </a:pPr>
            <a:r>
              <a:rPr lang="en-US" sz="1400" b="1" i="0" cap="small" baseline="0" dirty="0">
                <a:solidFill>
                  <a:schemeClr val="bg1"/>
                </a:solidFill>
                <a:latin typeface="Agency FB" panose="020B0503020202020204" pitchFamily="34" charset="0"/>
              </a:rPr>
              <a:t>Cryogenic Fluid Management Portfolio (CFMP) Project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FCF6C4-DB4F-4A77-9203-19B6839FB47B}"/>
              </a:ext>
            </a:extLst>
          </p:cNvPr>
          <p:cNvSpPr txBox="1"/>
          <p:nvPr userDrawn="1"/>
        </p:nvSpPr>
        <p:spPr>
          <a:xfrm>
            <a:off x="11582400" y="6430087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5264778-C0F2-4A1D-870D-8751F1230773}" type="slidenum"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3C4C3F9-5365-4E06-B1A0-A8592FF4C165}"/>
              </a:ext>
            </a:extLst>
          </p:cNvPr>
          <p:cNvSpPr txBox="1">
            <a:spLocks/>
          </p:cNvSpPr>
          <p:nvPr userDrawn="1"/>
        </p:nvSpPr>
        <p:spPr>
          <a:xfrm>
            <a:off x="0" y="6358293"/>
            <a:ext cx="4331856" cy="44985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9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00"/>
              </a:spcBef>
            </a:pPr>
            <a:endParaRPr lang="en-US" sz="1050" b="1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14263D-EEB4-4D14-9E6E-FB8EC53C023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" y="23999"/>
            <a:ext cx="854578" cy="7075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77C862-7C77-403E-820C-BF628EAC0209}"/>
              </a:ext>
            </a:extLst>
          </p:cNvPr>
          <p:cNvSpPr/>
          <p:nvPr userDrawn="1"/>
        </p:nvSpPr>
        <p:spPr bwMode="auto">
          <a:xfrm>
            <a:off x="-1" y="762737"/>
            <a:ext cx="12188952" cy="45720"/>
          </a:xfrm>
          <a:prstGeom prst="rect">
            <a:avLst/>
          </a:prstGeom>
          <a:gradFill flip="none" rotWithShape="1">
            <a:gsLst>
              <a:gs pos="66000">
                <a:srgbClr val="B8C6D9"/>
              </a:gs>
              <a:gs pos="0">
                <a:schemeClr val="accent1">
                  <a:gamma/>
                  <a:shade val="46275"/>
                  <a:invGamma/>
                  <a:lumMod val="91000"/>
                  <a:lumOff val="9000"/>
                </a:schemeClr>
              </a:gs>
              <a:gs pos="37000">
                <a:srgbClr val="00234F"/>
              </a:gs>
              <a:gs pos="82000">
                <a:schemeClr val="accent1">
                  <a:lumMod val="0"/>
                  <a:lumOff val="10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05725727-F376-50B9-A1C3-FB617C1F752F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77" y="41251"/>
            <a:ext cx="1872385" cy="65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55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52" r:id="rId2"/>
    <p:sldLayoutId id="2147483811" r:id="rId3"/>
    <p:sldLayoutId id="2147483810" r:id="rId4"/>
    <p:sldLayoutId id="2147483813" r:id="rId5"/>
    <p:sldLayoutId id="2147483814" r:id="rId6"/>
  </p:sldLayoutIdLst>
  <p:hf sldNum="0" hdr="0" dt="0"/>
  <p:txStyles>
    <p:titleStyle>
      <a:lvl1pPr algn="l" defTabSz="665560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3200" b="1" cap="none" baseline="0">
          <a:solidFill>
            <a:srgbClr val="003478"/>
          </a:solidFill>
          <a:effectLst/>
          <a:latin typeface="+mn-lt"/>
          <a:ea typeface="ＭＳ Ｐゴシック" pitchFamily="-112" charset="-128"/>
          <a:cs typeface="Calibri"/>
        </a:defRPr>
      </a:lvl1pPr>
      <a:lvl2pPr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342900"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</a:defRPr>
      </a:lvl6pPr>
      <a:lvl7pPr marL="685800"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</a:defRPr>
      </a:lvl7pPr>
      <a:lvl8pPr marL="1028700"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</a:defRPr>
      </a:lvl8pPr>
      <a:lvl9pPr marL="1371600"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</a:defRPr>
      </a:lvl9pPr>
    </p:titleStyle>
    <p:bodyStyle>
      <a:lvl1pPr marL="166688" indent="-166688" algn="l" defTabSz="665560" rtl="0" eaLnBrk="1" fontAlgn="base" hangingPunct="1">
        <a:spcBef>
          <a:spcPts val="450"/>
        </a:spcBef>
        <a:spcAft>
          <a:spcPct val="0"/>
        </a:spcAft>
        <a:buSzPct val="100000"/>
        <a:buChar char="•"/>
        <a:defRPr lang="en-US" sz="2400" b="0" baseline="0" dirty="0">
          <a:solidFill>
            <a:schemeClr val="tx2"/>
          </a:solidFill>
          <a:effectLst/>
          <a:latin typeface="Arial" panose="020B0604020202020204" pitchFamily="34" charset="0"/>
          <a:ea typeface="ＭＳ Ｐゴシック" pitchFamily="-112" charset="-128"/>
          <a:cs typeface="Arial" panose="020B0604020202020204" pitchFamily="34" charset="0"/>
        </a:defRPr>
      </a:lvl1pPr>
      <a:lvl2pPr marL="383381" indent="-209550" algn="l" defTabSz="665560" rtl="0" eaLnBrk="1" fontAlgn="base" hangingPunct="1">
        <a:spcBef>
          <a:spcPts val="450"/>
        </a:spcBef>
        <a:spcAft>
          <a:spcPct val="0"/>
        </a:spcAft>
        <a:buSzPct val="100000"/>
        <a:buChar char="–"/>
        <a:defRPr lang="en-US" sz="2000" b="0" baseline="0" dirty="0">
          <a:solidFill>
            <a:schemeClr val="tx2"/>
          </a:solidFill>
          <a:effectLst/>
          <a:latin typeface="Arial" panose="020B0604020202020204" pitchFamily="34" charset="0"/>
          <a:ea typeface="ＭＳ Ｐゴシック" pitchFamily="-112" charset="-128"/>
          <a:cs typeface="Arial" panose="020B0604020202020204" pitchFamily="34" charset="0"/>
        </a:defRPr>
      </a:lvl2pPr>
      <a:lvl3pPr marL="558404" indent="-175022" algn="l" defTabSz="665560" rtl="0" eaLnBrk="1" fontAlgn="base" hangingPunct="1">
        <a:spcBef>
          <a:spcPts val="450"/>
        </a:spcBef>
        <a:spcAft>
          <a:spcPct val="0"/>
        </a:spcAft>
        <a:buSzPct val="80000"/>
        <a:buChar char="•"/>
        <a:defRPr lang="en-US" sz="1600" b="0" baseline="0" dirty="0">
          <a:solidFill>
            <a:schemeClr val="tx2"/>
          </a:solidFill>
          <a:effectLst/>
          <a:latin typeface="Arial" panose="020B0604020202020204" pitchFamily="34" charset="0"/>
          <a:ea typeface="ＭＳ Ｐゴシック" pitchFamily="-112" charset="-128"/>
          <a:cs typeface="Arial" panose="020B0604020202020204" pitchFamily="34" charset="0"/>
        </a:defRPr>
      </a:lvl3pPr>
      <a:lvl4pPr marL="685800" indent="-127397" algn="l" defTabSz="665560" rtl="0" eaLnBrk="1" fontAlgn="base" hangingPunct="1">
        <a:spcBef>
          <a:spcPct val="20000"/>
        </a:spcBef>
        <a:spcAft>
          <a:spcPct val="0"/>
        </a:spcAft>
        <a:buSzPct val="80000"/>
        <a:buFont typeface="Arial" pitchFamily="34" charset="0"/>
        <a:buChar char="–"/>
        <a:defRPr lang="en-US" sz="1200" b="0" baseline="0" dirty="0">
          <a:solidFill>
            <a:schemeClr val="tx2"/>
          </a:solidFill>
          <a:effectLst/>
          <a:latin typeface="Arial" panose="020B0604020202020204" pitchFamily="34" charset="0"/>
          <a:ea typeface="ＭＳ Ｐゴシック" pitchFamily="-112" charset="-128"/>
          <a:cs typeface="Arial" panose="020B0604020202020204" pitchFamily="34" charset="0"/>
        </a:defRPr>
      </a:lvl4pPr>
      <a:lvl5pPr marL="859631" indent="-133350" algn="l" defTabSz="665560" rtl="0" eaLnBrk="1" fontAlgn="base" hangingPunct="1">
        <a:spcBef>
          <a:spcPct val="20000"/>
        </a:spcBef>
        <a:spcAft>
          <a:spcPct val="0"/>
        </a:spcAft>
        <a:buSzPct val="80000"/>
        <a:buFont typeface="Arial" pitchFamily="34" charset="0"/>
        <a:buChar char="•"/>
        <a:defRPr sz="1500" b="1">
          <a:solidFill>
            <a:schemeClr val="bg2"/>
          </a:solidFill>
          <a:effectLst/>
          <a:latin typeface="Calibri"/>
          <a:ea typeface="ＭＳ Ｐゴシック" pitchFamily="-112" charset="-128"/>
          <a:cs typeface="Calibri"/>
        </a:defRPr>
      </a:lvl5pPr>
      <a:lvl6pPr marL="1838325" indent="-166688" algn="l" defTabSz="665560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12" charset="-128"/>
        </a:defRPr>
      </a:lvl6pPr>
      <a:lvl7pPr marL="2181225" indent="-166688" algn="l" defTabSz="665560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12" charset="-128"/>
        </a:defRPr>
      </a:lvl7pPr>
      <a:lvl8pPr marL="2524125" indent="-166688" algn="l" defTabSz="665560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12" charset="-128"/>
        </a:defRPr>
      </a:lvl8pPr>
      <a:lvl9pPr marL="2867025" indent="-166688" algn="l" defTabSz="665560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microsoft.com/office/2007/relationships/hdphoto" Target="../media/hdphoto3.wdp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microsoft.com/office/2007/relationships/hdphoto" Target="../media/hdphoto2.wdp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7028075-60F6-4E5D-9C75-A1479B3D837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79334" y="1449438"/>
            <a:ext cx="10991851" cy="369332"/>
          </a:xfrm>
        </p:spPr>
        <p:txBody>
          <a:bodyPr/>
          <a:lstStyle/>
          <a:p>
            <a:r>
              <a:rPr lang="en-US" dirty="0"/>
              <a:t>CFMPP Office Cryocooler Technology Strategy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73E0D6-FFB1-4DA3-ACD1-FFC6C4D4282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89932" y="4986778"/>
            <a:ext cx="4875648" cy="1712409"/>
          </a:xfrm>
        </p:spPr>
        <p:txBody>
          <a:bodyPr/>
          <a:lstStyle/>
          <a:p>
            <a:pPr marL="0" indent="0">
              <a:buNone/>
            </a:pPr>
            <a:r>
              <a:rPr lang="en-US" sz="2400" u="sng" dirty="0">
                <a:solidFill>
                  <a:schemeClr val="bg1"/>
                </a:solidFill>
              </a:rPr>
              <a:t>Sean M. Kenny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CFMPP Sub-Systems Portfolio Lead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NASA/MSFC/ST23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9C92F3-ADD2-4329-9DA9-22147CDEB6A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7129849" y="6301437"/>
            <a:ext cx="4735731" cy="5565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May 22,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E22DFA-C60A-5DDD-7387-E99D3A2A19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7490"/>
          <a:stretch/>
        </p:blipFill>
        <p:spPr>
          <a:xfrm rot="816663">
            <a:off x="6770513" y="1815312"/>
            <a:ext cx="3222553" cy="947603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42317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17837-F51D-4B8B-BBC4-98F703085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-151179"/>
            <a:ext cx="9875520" cy="1018442"/>
          </a:xfrm>
        </p:spPr>
        <p:txBody>
          <a:bodyPr>
            <a:normAutofit/>
          </a:bodyPr>
          <a:lstStyle/>
          <a:p>
            <a:r>
              <a:rPr lang="en-US" sz="2800" dirty="0"/>
              <a:t>Future Cryocooler Technology Investment: </a:t>
            </a:r>
            <a:br>
              <a:rPr lang="en-US" sz="2800" dirty="0"/>
            </a:br>
            <a:r>
              <a:rPr lang="en-US" sz="2800" u="sng" dirty="0">
                <a:solidFill>
                  <a:srgbClr val="0000FF"/>
                </a:solidFill>
              </a:rPr>
              <a:t>CACHE</a:t>
            </a:r>
            <a:r>
              <a:rPr lang="en-US" sz="2800" dirty="0"/>
              <a:t> (</a:t>
            </a:r>
            <a:r>
              <a:rPr lang="en-US" sz="2800" dirty="0">
                <a:solidFill>
                  <a:srgbClr val="0000FF"/>
                </a:solidFill>
              </a:rPr>
              <a:t>C</a:t>
            </a:r>
            <a:r>
              <a:rPr lang="en-US" sz="2800" dirty="0"/>
              <a:t>ryogenic </a:t>
            </a:r>
            <a:r>
              <a:rPr lang="en-US" sz="2800" dirty="0">
                <a:solidFill>
                  <a:srgbClr val="0000FF"/>
                </a:solidFill>
              </a:rPr>
              <a:t>A</a:t>
            </a:r>
            <a:r>
              <a:rPr lang="en-US" sz="2800" dirty="0"/>
              <a:t>ctive </a:t>
            </a:r>
            <a:r>
              <a:rPr lang="en-US" sz="2800" dirty="0">
                <a:solidFill>
                  <a:srgbClr val="0000FF"/>
                </a:solidFill>
              </a:rPr>
              <a:t>C</a:t>
            </a:r>
            <a:r>
              <a:rPr lang="en-US" sz="2800" dirty="0"/>
              <a:t>ooling for </a:t>
            </a:r>
            <a:r>
              <a:rPr lang="en-US" sz="2800" dirty="0">
                <a:solidFill>
                  <a:srgbClr val="0000FF"/>
                </a:solidFill>
              </a:rPr>
              <a:t>H</a:t>
            </a:r>
            <a:r>
              <a:rPr lang="en-US" sz="2800" dirty="0"/>
              <a:t>uman </a:t>
            </a:r>
            <a:r>
              <a:rPr lang="en-US" sz="2800" dirty="0">
                <a:solidFill>
                  <a:srgbClr val="0000FF"/>
                </a:solidFill>
              </a:rPr>
              <a:t>E</a:t>
            </a:r>
            <a:r>
              <a:rPr lang="en-US" sz="2800" dirty="0"/>
              <a:t>xploration)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E65D2-FC4E-41B6-8594-8F228E8EA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275" y="857838"/>
            <a:ext cx="6777955" cy="5419393"/>
          </a:xfrm>
          <a:ln>
            <a:solidFill>
              <a:schemeClr val="tx1"/>
            </a:solidFill>
          </a:ln>
        </p:spPr>
        <p:txBody>
          <a:bodyPr lIns="91440" tIns="91440">
            <a:normAutofit fontScale="85000" lnSpcReduction="10000"/>
          </a:bodyPr>
          <a:lstStyle/>
          <a:p>
            <a:pPr marL="0" indent="0">
              <a:buNone/>
            </a:pPr>
            <a:r>
              <a:rPr lang="en-US" b="1" u="sng" dirty="0"/>
              <a:t>Scope of CACHE:</a:t>
            </a:r>
          </a:p>
          <a:p>
            <a:pPr marL="0" indent="0">
              <a:buNone/>
            </a:pPr>
            <a:r>
              <a:rPr lang="en-US" i="1" dirty="0"/>
              <a:t>Prior or Current NASA funded technologies are not eligible </a:t>
            </a:r>
          </a:p>
          <a:p>
            <a:pPr marL="0" indent="0">
              <a:buNone/>
            </a:pPr>
            <a:r>
              <a:rPr lang="en-US" dirty="0"/>
              <a:t>Two contracts with Options (multiple awards possible): (Firm Fixed Price, FFP)</a:t>
            </a:r>
          </a:p>
          <a:p>
            <a:pPr marL="216693" lvl="1" indent="0">
              <a:buNone/>
            </a:pPr>
            <a:r>
              <a:rPr lang="en-US" u="sng" dirty="0"/>
              <a:t>First Contract</a:t>
            </a:r>
            <a:r>
              <a:rPr lang="en-US" dirty="0"/>
              <a:t>: “Concept Development &amp; Detailed Design”</a:t>
            </a:r>
          </a:p>
          <a:p>
            <a:pPr marL="734616" lvl="2" indent="-342900"/>
            <a:r>
              <a:rPr lang="en-US" dirty="0"/>
              <a:t>Base Scope includes Concept Development &amp; Preliminary Design</a:t>
            </a:r>
          </a:p>
          <a:p>
            <a:pPr marL="734616" lvl="2" indent="-342900"/>
            <a:r>
              <a:rPr lang="en-US" dirty="0"/>
              <a:t>Option CLIN includes Detailed Design</a:t>
            </a:r>
          </a:p>
          <a:p>
            <a:pPr marL="734616" lvl="2" indent="-342900"/>
            <a:r>
              <a:rPr lang="en-US" dirty="0"/>
              <a:t>A Special Studies CLIN will allow for Risk Reduction, Developmental Testing, Etc </a:t>
            </a:r>
          </a:p>
          <a:p>
            <a:pPr marL="862012" lvl="3" indent="-342900"/>
            <a:r>
              <a:rPr lang="en-US" dirty="0"/>
              <a:t>FFP RFP’s to be requested during contract execution as needed</a:t>
            </a:r>
          </a:p>
          <a:p>
            <a:pPr marL="216693" lvl="1" indent="0">
              <a:buNone/>
            </a:pPr>
            <a:r>
              <a:rPr lang="en-US" u="sng" dirty="0"/>
              <a:t>Second Contract</a:t>
            </a:r>
            <a:r>
              <a:rPr lang="en-US" dirty="0"/>
              <a:t>: “Build, Verification, &amp; Demonstration with Environmental Testing” (</a:t>
            </a:r>
            <a:r>
              <a:rPr lang="en-US" i="1" dirty="0"/>
              <a:t>Only awardees from first contract are eligible to propose</a:t>
            </a:r>
            <a:r>
              <a:rPr lang="en-US" dirty="0"/>
              <a:t>)</a:t>
            </a:r>
          </a:p>
          <a:p>
            <a:pPr marL="795338" lvl="2" indent="-342900"/>
            <a:r>
              <a:rPr lang="en-US" dirty="0"/>
              <a:t>Base Scope: Fabrication, Assembly &amp; Acceptance Test</a:t>
            </a:r>
          </a:p>
          <a:p>
            <a:pPr marL="922734" lvl="3" indent="-342900"/>
            <a:r>
              <a:rPr lang="en-US" dirty="0"/>
              <a:t>Parts, Components, Assemblies &amp; Integrated System</a:t>
            </a:r>
          </a:p>
          <a:p>
            <a:pPr marL="795338" lvl="2" indent="-342900"/>
            <a:r>
              <a:rPr lang="en-US" dirty="0"/>
              <a:t>Option CLIN: Performance Testing (TRL-5)</a:t>
            </a:r>
          </a:p>
          <a:p>
            <a:pPr marL="795338" lvl="2" indent="-342900"/>
            <a:r>
              <a:rPr lang="en-US" dirty="0"/>
              <a:t>Option CLIN: Environmental Testing (TRL-6)</a:t>
            </a:r>
          </a:p>
          <a:p>
            <a:pPr marL="0" indent="0">
              <a:buNone/>
            </a:pPr>
            <a:r>
              <a:rPr lang="en-US" u="sng" dirty="0"/>
              <a:t>Schedule: </a:t>
            </a:r>
          </a:p>
          <a:p>
            <a:pPr marL="290513" lvl="1" indent="166688"/>
            <a:r>
              <a:rPr lang="en-US" dirty="0"/>
              <a:t>Anticipated RFP Release 4Q FY25 (July)</a:t>
            </a:r>
          </a:p>
          <a:p>
            <a:pPr marL="290513" lvl="1" indent="166688"/>
            <a:r>
              <a:rPr lang="en-US" dirty="0"/>
              <a:t>Anticipate completion of both contracts by 2030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FE5209F-42C7-E6F5-DF8A-6F5A832AC487}"/>
              </a:ext>
            </a:extLst>
          </p:cNvPr>
          <p:cNvSpPr txBox="1">
            <a:spLocks/>
          </p:cNvSpPr>
          <p:nvPr/>
        </p:nvSpPr>
        <p:spPr>
          <a:xfrm>
            <a:off x="165125" y="857836"/>
            <a:ext cx="5049734" cy="541939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114300">
              <a:buFont typeface="Arial" panose="020B0604020202020204" pitchFamily="34" charset="0"/>
              <a:buNone/>
            </a:pPr>
            <a:r>
              <a:rPr lang="en-US" sz="2200" b="1" u="sng" dirty="0">
                <a:solidFill>
                  <a:schemeClr val="tx2"/>
                </a:solidFill>
              </a:rPr>
              <a:t>Approach:</a:t>
            </a:r>
          </a:p>
          <a:p>
            <a:pPr marL="0" indent="-114300"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tx2"/>
                </a:solidFill>
              </a:rPr>
              <a:t>Utilize NextSTEP-3 BAA to solicit proposals to develop cryocooler and control electronics for Mars missions</a:t>
            </a:r>
          </a:p>
          <a:p>
            <a:pPr marL="0" indent="-114300">
              <a:buFont typeface="Arial" panose="020B0604020202020204" pitchFamily="34" charset="0"/>
              <a:buNone/>
            </a:pPr>
            <a:r>
              <a:rPr lang="en-US" sz="2200" b="1" u="sng" dirty="0">
                <a:solidFill>
                  <a:schemeClr val="tx2"/>
                </a:solidFill>
              </a:rPr>
              <a:t>Objectives:</a:t>
            </a:r>
          </a:p>
          <a:p>
            <a:r>
              <a:rPr lang="en-US" sz="2000" dirty="0">
                <a:solidFill>
                  <a:schemeClr val="tx2"/>
                </a:solidFill>
              </a:rPr>
              <a:t>Develop active cooling technologies to enable future missions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Requirements derived from Mars Architecture Studies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Mature Prototype Cryocooler Technology to TRL-6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Mitigate risk factors for TRL 7+ flight Demo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Address human rated flight certification</a:t>
            </a:r>
          </a:p>
          <a:p>
            <a:pPr lvl="2"/>
            <a:r>
              <a:rPr lang="en-US" sz="2000" dirty="0">
                <a:solidFill>
                  <a:schemeClr val="tx2"/>
                </a:solidFill>
              </a:rPr>
              <a:t>Predictable and flight certifiable performance and reliability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Enhance NASA institutional knowledge </a:t>
            </a:r>
          </a:p>
          <a:p>
            <a:pPr lvl="2"/>
            <a:r>
              <a:rPr lang="en-US" sz="2000" dirty="0">
                <a:solidFill>
                  <a:schemeClr val="tx2"/>
                </a:solidFill>
              </a:rPr>
              <a:t>Smart Buyer / Operator</a:t>
            </a:r>
          </a:p>
          <a:p>
            <a:r>
              <a:rPr lang="en-US" sz="2100" dirty="0">
                <a:solidFill>
                  <a:schemeClr val="tx2"/>
                </a:solidFill>
              </a:rPr>
              <a:t>Assure availability of high capacity cryocoolers for future NASA missions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45E98E-755E-1B79-77B5-49733EC390BA}"/>
              </a:ext>
            </a:extLst>
          </p:cNvPr>
          <p:cNvSpPr txBox="1"/>
          <p:nvPr/>
        </p:nvSpPr>
        <p:spPr bwMode="auto">
          <a:xfrm>
            <a:off x="5290275" y="5769329"/>
            <a:ext cx="81259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NextSTEP https://www.nasa.gov/humans-in-space/nextstep/</a:t>
            </a:r>
          </a:p>
        </p:txBody>
      </p:sp>
    </p:spTree>
    <p:extLst>
      <p:ext uri="{BB962C8B-B14F-4D97-AF65-F5344CB8AC3E}">
        <p14:creationId xmlns:p14="http://schemas.microsoft.com/office/powerpoint/2010/main" val="3633901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640CC-EDE7-F55D-76AA-C2BA6CC9E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727" y="840259"/>
            <a:ext cx="11022350" cy="541226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The NASA CFM Portfolio Project is enabling long duration cryogenic missions through maturation of critical technologies</a:t>
            </a:r>
          </a:p>
          <a:p>
            <a:r>
              <a:rPr lang="en-US" sz="2000" dirty="0"/>
              <a:t>Technology KPP’s and requirements derived from current Mars Architecture Studies</a:t>
            </a:r>
          </a:p>
          <a:p>
            <a:r>
              <a:rPr lang="en-US" sz="2000" dirty="0"/>
              <a:t>Current Cryocooler investments are progressing primarily via SBIR contracts with Creare LLC</a:t>
            </a:r>
          </a:p>
          <a:p>
            <a:r>
              <a:rPr lang="en-US" sz="2000" dirty="0"/>
              <a:t>CFMPP will continue to mitigate risks for infusion for a TRL 7 demonstration opportunity</a:t>
            </a:r>
          </a:p>
          <a:p>
            <a:pPr lvl="1"/>
            <a:r>
              <a:rPr lang="en-US" sz="2000" dirty="0"/>
              <a:t>Will target risks that impact performance, reliability &amp; life</a:t>
            </a:r>
          </a:p>
          <a:p>
            <a:r>
              <a:rPr lang="en-US" sz="2000" dirty="0"/>
              <a:t>Stakeholders include </a:t>
            </a:r>
          </a:p>
          <a:p>
            <a:pPr lvl="1"/>
            <a:r>
              <a:rPr lang="en-US" sz="2000" dirty="0"/>
              <a:t>Earth/Moon missions, Transit and Surface</a:t>
            </a:r>
          </a:p>
          <a:p>
            <a:pPr lvl="2"/>
            <a:r>
              <a:rPr lang="en-US" sz="2000" dirty="0"/>
              <a:t>Depots, Aggregation Architectures, ISRU</a:t>
            </a:r>
          </a:p>
          <a:p>
            <a:pPr lvl="2"/>
            <a:r>
              <a:rPr lang="en-US" sz="2000" dirty="0"/>
              <a:t>HLS Sustaining Missions</a:t>
            </a:r>
          </a:p>
          <a:p>
            <a:pPr lvl="1"/>
            <a:r>
              <a:rPr lang="en-US" sz="2000" dirty="0"/>
              <a:t>Mars Mission Architecture Studies</a:t>
            </a:r>
          </a:p>
          <a:p>
            <a:pPr lvl="2"/>
            <a:r>
              <a:rPr lang="en-US" sz="2000" dirty="0"/>
              <a:t>Nuclear Thermal, Nuclear Electric/Chemical </a:t>
            </a:r>
          </a:p>
          <a:p>
            <a:pPr lvl="2"/>
            <a:r>
              <a:rPr lang="en-US" sz="2000" dirty="0"/>
              <a:t>Solar Electric/Chemical</a:t>
            </a:r>
          </a:p>
          <a:p>
            <a:pPr lvl="2"/>
            <a:r>
              <a:rPr lang="en-US" sz="2000" dirty="0"/>
              <a:t>All-Chemical</a:t>
            </a:r>
          </a:p>
          <a:p>
            <a:r>
              <a:rPr lang="en-US" sz="2000" dirty="0"/>
              <a:t>CFMPP will be soliciting proposals for alternative cryocooler</a:t>
            </a:r>
          </a:p>
          <a:p>
            <a:pPr marL="0" indent="0">
              <a:buNone/>
            </a:pPr>
            <a:r>
              <a:rPr lang="en-US" sz="2000" dirty="0"/>
              <a:t>   technical solutions under </a:t>
            </a:r>
            <a:r>
              <a:rPr lang="en-US" sz="2000" u="sng" dirty="0"/>
              <a:t>CACHE</a:t>
            </a:r>
            <a:r>
              <a:rPr lang="en-US" sz="2000" dirty="0"/>
              <a:t> RFP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7D48A5-726F-7A66-DA71-9563688E7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42875"/>
            <a:ext cx="9875520" cy="411480"/>
          </a:xfrm>
        </p:spPr>
        <p:txBody>
          <a:bodyPr>
            <a:normAutofit fontScale="90000"/>
          </a:bodyPr>
          <a:lstStyle/>
          <a:p>
            <a:r>
              <a:rPr lang="en-US" dirty="0"/>
              <a:t>NASA Cryogenic Propellant Active Cooling Summary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E76922-8F9F-9C6B-4FCB-064F027BD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0337" y="2571161"/>
            <a:ext cx="4595421" cy="28235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7E59D8-CCB1-6FEE-50F0-8AAD6FECC190}"/>
              </a:ext>
            </a:extLst>
          </p:cNvPr>
          <p:cNvSpPr txBox="1"/>
          <p:nvPr/>
        </p:nvSpPr>
        <p:spPr bwMode="auto">
          <a:xfrm>
            <a:off x="5109330" y="5837021"/>
            <a:ext cx="7016684" cy="4154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</a:rPr>
              <a:t>NextSTEP https://www.nasa.gov/humans-in-space/nextstep/</a:t>
            </a:r>
          </a:p>
        </p:txBody>
      </p:sp>
    </p:spTree>
    <p:extLst>
      <p:ext uri="{BB962C8B-B14F-4D97-AF65-F5344CB8AC3E}">
        <p14:creationId xmlns:p14="http://schemas.microsoft.com/office/powerpoint/2010/main" val="199114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49062C-D1FD-4058-BFD2-A5CEA46DA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4800" dirty="0"/>
              <a:t>Backup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ACE39C-3FEB-472B-AF03-2E7AC5F35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D8D479-8942-46E8-A226-A4E01F7A105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058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8D2FD1-BA99-4676-A12A-BD5D96362D79}"/>
              </a:ext>
            </a:extLst>
          </p:cNvPr>
          <p:cNvSpPr txBox="1"/>
          <p:nvPr/>
        </p:nvSpPr>
        <p:spPr>
          <a:xfrm>
            <a:off x="3991708" y="155183"/>
            <a:ext cx="4899848" cy="58477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lvl="0" defTabSz="457200">
              <a:spcBef>
                <a:spcPct val="20000"/>
              </a:spcBef>
            </a:pPr>
            <a:r>
              <a:rPr lang="en-US" sz="3200" b="0" dirty="0">
                <a:ln w="15875">
                  <a:solidFill>
                    <a:schemeClr val="accent1"/>
                  </a:solidFill>
                </a:ln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TRL Maturity Chart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6DCAC2-9D18-4FBB-8405-8BEAD91CE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39" y="1114425"/>
            <a:ext cx="10839450" cy="562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7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BE8CB15-A2A5-5FC2-45E4-F4D8050195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9077" y="983487"/>
            <a:ext cx="9607241" cy="531846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908" y="142875"/>
            <a:ext cx="9879012" cy="41148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NASA Cryocooler Technology Reference Missions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7D3A44-3A35-5937-4261-445CB50FE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908" y="648393"/>
            <a:ext cx="10106025" cy="447675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C69F69A-5E35-CC00-906A-E0000A2594AB}"/>
              </a:ext>
            </a:extLst>
          </p:cNvPr>
          <p:cNvSpPr/>
          <p:nvPr/>
        </p:nvSpPr>
        <p:spPr>
          <a:xfrm>
            <a:off x="1948968" y="4235148"/>
            <a:ext cx="1121238" cy="1412503"/>
          </a:xfrm>
          <a:prstGeom prst="roundRect">
            <a:avLst/>
          </a:prstGeom>
          <a:noFill/>
          <a:ln w="28575">
            <a:solidFill>
              <a:srgbClr val="9AA7ED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204A4D6-BC50-65D5-3007-DA510A933B08}"/>
              </a:ext>
            </a:extLst>
          </p:cNvPr>
          <p:cNvSpPr/>
          <p:nvPr/>
        </p:nvSpPr>
        <p:spPr>
          <a:xfrm>
            <a:off x="9137944" y="4222791"/>
            <a:ext cx="2222416" cy="1412503"/>
          </a:xfrm>
          <a:prstGeom prst="roundRect">
            <a:avLst/>
          </a:prstGeom>
          <a:noFill/>
          <a:ln w="28575">
            <a:solidFill>
              <a:srgbClr val="9AA7ED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A5A712-7AC8-0EDA-D29A-FC55D48FDA12}"/>
              </a:ext>
            </a:extLst>
          </p:cNvPr>
          <p:cNvSpPr/>
          <p:nvPr/>
        </p:nvSpPr>
        <p:spPr>
          <a:xfrm>
            <a:off x="91026" y="1346716"/>
            <a:ext cx="1688212" cy="4530209"/>
          </a:xfrm>
          <a:prstGeom prst="roundRect">
            <a:avLst/>
          </a:prstGeom>
          <a:noFill/>
          <a:ln w="28575">
            <a:solidFill>
              <a:srgbClr val="9AA7ED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Mission Duration Drives Cryocooler Design Life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(Longest Selected)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r>
              <a:rPr lang="en-US" sz="1400" b="1" dirty="0">
                <a:solidFill>
                  <a:schemeClr val="tx1"/>
                </a:solidFill>
              </a:rPr>
              <a:t>~ 5 years of operation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(Includes aggregation)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r>
              <a:rPr lang="en-US" sz="1400" b="1" dirty="0">
                <a:solidFill>
                  <a:schemeClr val="tx1"/>
                </a:solidFill>
              </a:rPr>
              <a:t>~ 120 Start/stop cycles defined by mission CONOPS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63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0732"/>
            <a:ext cx="8345029" cy="5395486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Long duration cryogenic missions (Months to Years):</a:t>
            </a:r>
          </a:p>
          <a:p>
            <a:pPr lvl="1"/>
            <a:r>
              <a:rPr lang="en-US" u="sng" dirty="0"/>
              <a:t>Propellant Storage</a:t>
            </a:r>
            <a:r>
              <a:rPr lang="en-US" dirty="0"/>
              <a:t>: LOX &amp;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</a:t>
            </a:r>
            <a:r>
              <a:rPr kumimoji="0" lang="en-US" sz="2000" b="0" i="0" u="none" strike="noStrike" kern="1200" cap="none" spc="0" normalizeH="0" baseline="-1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lang="en-US" dirty="0"/>
              <a:t> or L</a:t>
            </a:r>
            <a:r>
              <a:rPr lang="en-US" kern="1200" dirty="0">
                <a:solidFill>
                  <a:sysClr val="windowText" lastClr="000000"/>
                </a:solidFill>
                <a:ea typeface="+mn-ea"/>
              </a:rPr>
              <a:t>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</a:t>
            </a:r>
            <a:r>
              <a:rPr kumimoji="0" lang="en-US" sz="2000" b="0" i="0" u="none" strike="noStrike" kern="1200" cap="none" spc="0" normalizeH="0" baseline="-1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lang="en-US" dirty="0"/>
              <a:t> (Methane)</a:t>
            </a:r>
          </a:p>
          <a:p>
            <a:pPr lvl="2"/>
            <a:r>
              <a:rPr lang="en-US" dirty="0"/>
              <a:t>Space Nuclear Propulsion (SNP)</a:t>
            </a:r>
          </a:p>
          <a:p>
            <a:pPr lvl="3"/>
            <a:r>
              <a:rPr lang="en-US" dirty="0"/>
              <a:t>Nuclear Thermal Propulsion (NTP)</a:t>
            </a:r>
          </a:p>
          <a:p>
            <a:pPr lvl="3"/>
            <a:r>
              <a:rPr lang="en-US" dirty="0"/>
              <a:t>Nuclear Electric Propulsion (NEP)</a:t>
            </a:r>
          </a:p>
          <a:p>
            <a:pPr lvl="2"/>
            <a:r>
              <a:rPr lang="en-US" dirty="0"/>
              <a:t>Traditional Chemical Propulsion</a:t>
            </a:r>
          </a:p>
          <a:p>
            <a:pPr lvl="1"/>
            <a:r>
              <a:rPr lang="en-US" u="sng" dirty="0"/>
              <a:t>On-Orbit Operations </a:t>
            </a:r>
            <a:r>
              <a:rPr lang="en-US" dirty="0"/>
              <a:t>(Types of vehicles &amp; missions)</a:t>
            </a:r>
          </a:p>
          <a:p>
            <a:pPr lvl="2"/>
            <a:r>
              <a:rPr lang="en-US" dirty="0"/>
              <a:t>Tanker / Receiver</a:t>
            </a:r>
          </a:p>
          <a:p>
            <a:pPr lvl="2"/>
            <a:r>
              <a:rPr lang="en-US" dirty="0"/>
              <a:t>Cryogenic Depot</a:t>
            </a:r>
          </a:p>
          <a:p>
            <a:pPr lvl="2"/>
            <a:r>
              <a:rPr lang="en-US" dirty="0"/>
              <a:t>Aggregation Missions</a:t>
            </a:r>
          </a:p>
          <a:p>
            <a:pPr lvl="1"/>
            <a:r>
              <a:rPr lang="en-US" u="sng" dirty="0"/>
              <a:t>ISRU</a:t>
            </a:r>
            <a:r>
              <a:rPr lang="en-US" dirty="0"/>
              <a:t> (In Space Resource Utilization on Moon &amp; Mars)</a:t>
            </a:r>
          </a:p>
          <a:p>
            <a:pPr lvl="2"/>
            <a:r>
              <a:rPr lang="en-US" dirty="0"/>
              <a:t>Liquefaction, Storage, &amp; Transfer </a:t>
            </a:r>
          </a:p>
          <a:p>
            <a:pPr lvl="2"/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</a:t>
            </a:r>
            <a:r>
              <a:rPr kumimoji="0" lang="en-US" sz="2000" b="0" i="0" u="none" strike="noStrike" kern="1200" cap="none" spc="0" normalizeH="0" baseline="-1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lang="en-US" dirty="0"/>
              <a:t>, LOX, L</a:t>
            </a:r>
            <a:r>
              <a:rPr lang="en-US" kern="1200" dirty="0">
                <a:solidFill>
                  <a:sysClr val="windowText" lastClr="000000"/>
                </a:solidFill>
                <a:ea typeface="+mn-ea"/>
              </a:rPr>
              <a:t>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</a:t>
            </a:r>
            <a:r>
              <a:rPr kumimoji="0" lang="en-US" sz="2000" b="0" i="0" u="none" strike="noStrike" kern="1200" cap="none" spc="0" normalizeH="0" baseline="-1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lang="en-US" dirty="0"/>
              <a:t> </a:t>
            </a:r>
          </a:p>
          <a:p>
            <a:r>
              <a:rPr lang="en-US" b="1" dirty="0"/>
              <a:t>Active Cooling is required: Cryocooler is the powered component</a:t>
            </a:r>
          </a:p>
          <a:p>
            <a:pPr lvl="1"/>
            <a:r>
              <a:rPr lang="en-US" dirty="0"/>
              <a:t>Uses thermodynamic refrigeration cycles to transport heat from a cold zone to a warm zone</a:t>
            </a:r>
          </a:p>
          <a:p>
            <a:r>
              <a:rPr lang="en-US" b="1" dirty="0"/>
              <a:t>Active cooling systems also require:</a:t>
            </a:r>
          </a:p>
          <a:p>
            <a:pPr lvl="1"/>
            <a:r>
              <a:rPr lang="en-US" u="sng" dirty="0"/>
              <a:t>Passive thermal management</a:t>
            </a:r>
            <a:r>
              <a:rPr lang="en-US" dirty="0"/>
              <a:t>: Insulation &amp; Low conductivity structure</a:t>
            </a:r>
          </a:p>
          <a:p>
            <a:pPr lvl="1"/>
            <a:r>
              <a:rPr lang="en-US" u="sng" dirty="0"/>
              <a:t>Coolant Distribution</a:t>
            </a:r>
            <a:r>
              <a:rPr lang="en-US" dirty="0"/>
              <a:t>: Broad Area Cooling (</a:t>
            </a:r>
            <a:r>
              <a:rPr lang="en-US" b="1" dirty="0"/>
              <a:t>BAC</a:t>
            </a:r>
            <a:r>
              <a:rPr lang="en-US" dirty="0"/>
              <a:t>) Tube-on-Tank &amp; Tube-on-Shield</a:t>
            </a:r>
          </a:p>
          <a:p>
            <a:pPr lvl="2"/>
            <a:r>
              <a:rPr lang="en-US" dirty="0"/>
              <a:t>NTP baseline BAC uses ‘Nested’ BAC with 20K on tank and 90K on shield within MLI</a:t>
            </a:r>
          </a:p>
          <a:p>
            <a:pPr lvl="1"/>
            <a:r>
              <a:rPr lang="en-US" u="sng" dirty="0"/>
              <a:t>Power:</a:t>
            </a:r>
            <a:r>
              <a:rPr lang="en-US" dirty="0"/>
              <a:t> Solar Panels, etc.</a:t>
            </a:r>
          </a:p>
          <a:p>
            <a:pPr lvl="1"/>
            <a:r>
              <a:rPr lang="en-US" u="sng" dirty="0"/>
              <a:t>Heat Rejection:</a:t>
            </a:r>
            <a:r>
              <a:rPr lang="en-US" dirty="0"/>
              <a:t> Radiators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681" y="142875"/>
            <a:ext cx="9727239" cy="41148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NASA Cryocooler </a:t>
            </a:r>
            <a:r>
              <a:rPr lang="en-US" u="sng" dirty="0">
                <a:solidFill>
                  <a:schemeClr val="tx2"/>
                </a:solidFill>
              </a:rPr>
              <a:t>Technology Need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291280-8CC6-9CF0-0EC7-797885BEB90F}"/>
              </a:ext>
            </a:extLst>
          </p:cNvPr>
          <p:cNvSpPr txBox="1"/>
          <p:nvPr/>
        </p:nvSpPr>
        <p:spPr>
          <a:xfrm>
            <a:off x="8414025" y="758077"/>
            <a:ext cx="1641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294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Insulation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BDFB89-782E-C5F3-D7C7-98BDC5FAF5AA}"/>
              </a:ext>
            </a:extLst>
          </p:cNvPr>
          <p:cNvSpPr txBox="1"/>
          <p:nvPr/>
        </p:nvSpPr>
        <p:spPr>
          <a:xfrm>
            <a:off x="10055551" y="3171340"/>
            <a:ext cx="1641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294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BAC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6BC1F7-8DED-953F-912F-E68978657C97}"/>
              </a:ext>
            </a:extLst>
          </p:cNvPr>
          <p:cNvSpPr txBox="1"/>
          <p:nvPr/>
        </p:nvSpPr>
        <p:spPr>
          <a:xfrm>
            <a:off x="7758351" y="5665962"/>
            <a:ext cx="1641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294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Power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35141-410F-5160-8384-0E36DDEF3448}"/>
              </a:ext>
            </a:extLst>
          </p:cNvPr>
          <p:cNvSpPr txBox="1"/>
          <p:nvPr/>
        </p:nvSpPr>
        <p:spPr>
          <a:xfrm>
            <a:off x="10234661" y="2646773"/>
            <a:ext cx="1641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64294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Heat Rejection</a:t>
            </a:r>
          </a:p>
          <a:p>
            <a:r>
              <a:rPr lang="en-US" dirty="0"/>
              <a:t>(Radiators)</a:t>
            </a:r>
          </a:p>
        </p:txBody>
      </p:sp>
      <p:pic>
        <p:nvPicPr>
          <p:cNvPr id="18" name="Content Placeholder 6">
            <a:extLst>
              <a:ext uri="{FF2B5EF4-FFF2-40B4-BE49-F238E27FC236}">
                <a16:creationId xmlns:a16="http://schemas.microsoft.com/office/drawing/2014/main" id="{D4E842D7-6A0E-902D-FEAD-5903E3AD7318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0713" y="1047197"/>
            <a:ext cx="1704838" cy="1230454"/>
          </a:xfrm>
          <a:prstGeom prst="rect">
            <a:avLst/>
          </a:prstGeom>
        </p:spPr>
      </p:pic>
      <p:pic>
        <p:nvPicPr>
          <p:cNvPr id="19" name="Picture 18" descr="MLI01.JPG">
            <a:extLst>
              <a:ext uri="{FF2B5EF4-FFF2-40B4-BE49-F238E27FC236}">
                <a16:creationId xmlns:a16="http://schemas.microsoft.com/office/drawing/2014/main" id="{8610DC1A-9203-25F3-24B8-BB4A5E8813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84000"/>
                    </a14:imgEffect>
                    <a14:imgEffect>
                      <a14:brightnessContrast bright="-15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7873" r="5914" b="25718"/>
          <a:stretch/>
        </p:blipFill>
        <p:spPr>
          <a:xfrm>
            <a:off x="8635460" y="2223885"/>
            <a:ext cx="1086806" cy="106055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C24E403-67A4-8C44-6339-6F80CF921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34662" y="1021894"/>
            <a:ext cx="1635842" cy="163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BDBDFC-2F6C-DFD4-790D-161B2BCD1D6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384" y="3845154"/>
            <a:ext cx="1090748" cy="186614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6364B5A-816A-C597-D06F-51CF04EC7125}"/>
              </a:ext>
            </a:extLst>
          </p:cNvPr>
          <p:cNvGrpSpPr/>
          <p:nvPr/>
        </p:nvGrpSpPr>
        <p:grpSpPr>
          <a:xfrm>
            <a:off x="5410200" y="910732"/>
            <a:ext cx="2940513" cy="2330354"/>
            <a:chOff x="6027174" y="892159"/>
            <a:chExt cx="2323539" cy="185409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C7AB623-C74B-32D4-F388-9342A75694DC}"/>
                </a:ext>
              </a:extLst>
            </p:cNvPr>
            <p:cNvGrpSpPr/>
            <p:nvPr/>
          </p:nvGrpSpPr>
          <p:grpSpPr>
            <a:xfrm>
              <a:off x="6027174" y="892159"/>
              <a:ext cx="2323539" cy="1854099"/>
              <a:chOff x="6027174" y="892159"/>
              <a:chExt cx="2323539" cy="1854099"/>
            </a:xfrm>
          </p:grpSpPr>
          <p:pic>
            <p:nvPicPr>
              <p:cNvPr id="22" name="Picture 21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5BDBDE3E-5BAC-AD03-1408-4A19FF89F2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10802" y="1108981"/>
                <a:ext cx="2239911" cy="1408827"/>
              </a:xfrm>
              <a:prstGeom prst="rect">
                <a:avLst/>
              </a:prstGeom>
            </p:spPr>
          </p:pic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A41A637E-F8BA-F41E-50D2-5484D0441102}"/>
                  </a:ext>
                </a:extLst>
              </p:cNvPr>
              <p:cNvSpPr/>
              <p:nvPr/>
            </p:nvSpPr>
            <p:spPr>
              <a:xfrm>
                <a:off x="6027174" y="892159"/>
                <a:ext cx="2323539" cy="1854099"/>
              </a:xfrm>
              <a:prstGeom prst="roundRect">
                <a:avLst/>
              </a:prstGeom>
              <a:noFill/>
              <a:ln w="28575">
                <a:solidFill>
                  <a:srgbClr val="9AA7ED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endParaRPr lang="en-US" sz="1200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3EBFAAC-403F-4A19-B4E0-C42EB0AA1D7D}"/>
                </a:ext>
              </a:extLst>
            </p:cNvPr>
            <p:cNvSpPr/>
            <p:nvPr/>
          </p:nvSpPr>
          <p:spPr>
            <a:xfrm>
              <a:off x="7401034" y="2343556"/>
              <a:ext cx="880855" cy="39083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Image by Creare LLC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329D76D-8A7E-8342-0C5C-F3D0698A3F26}"/>
                </a:ext>
              </a:extLst>
            </p:cNvPr>
            <p:cNvSpPr txBox="1"/>
            <p:nvPr/>
          </p:nvSpPr>
          <p:spPr>
            <a:xfrm>
              <a:off x="6334603" y="892613"/>
              <a:ext cx="16415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64294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Cryocooler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2634480-5686-B0F5-E424-05F66821674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197"/>
          <a:stretch/>
        </p:blipFill>
        <p:spPr>
          <a:xfrm>
            <a:off x="9203133" y="3454242"/>
            <a:ext cx="2988868" cy="271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111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5078640-8F2C-5F14-DDB5-909DE47A88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7252" y="1561754"/>
            <a:ext cx="8992496" cy="469235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910" y="142875"/>
            <a:ext cx="10052010" cy="41148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NASA Cryocooler Technology </a:t>
            </a:r>
            <a:r>
              <a:rPr lang="en-US" u="sng" dirty="0">
                <a:solidFill>
                  <a:schemeClr val="tx2"/>
                </a:solidFill>
              </a:rPr>
              <a:t>Reference Architectures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7D3A44-3A35-5937-4261-445CB50FE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418" y="1243889"/>
            <a:ext cx="8724496" cy="386476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C2E87C-3CCD-7D86-A07D-03A82523529E}"/>
              </a:ext>
            </a:extLst>
          </p:cNvPr>
          <p:cNvSpPr/>
          <p:nvPr/>
        </p:nvSpPr>
        <p:spPr>
          <a:xfrm>
            <a:off x="56254" y="1243890"/>
            <a:ext cx="2850998" cy="4723278"/>
          </a:xfrm>
          <a:prstGeom prst="roundRect">
            <a:avLst/>
          </a:prstGeom>
          <a:noFill/>
          <a:ln w="28575">
            <a:solidFill>
              <a:srgbClr val="9AA7ED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r>
              <a:rPr lang="en-US" sz="1400" b="1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Propellant Summary</a:t>
            </a:r>
          </a:p>
          <a:p>
            <a:r>
              <a:rPr lang="en-US" sz="1600" b="1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Space Nuclear Propulsion</a:t>
            </a:r>
          </a:p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Nuclear Electric (NEP) Hybrid: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See below</a:t>
            </a:r>
          </a:p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Thermal (NTP):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Liquid Hydrogen</a:t>
            </a:r>
          </a:p>
          <a:p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sz="1600" b="1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NEP or SEP/Chemical Hybrids</a:t>
            </a:r>
          </a:p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            Solar Electric (SEP)</a:t>
            </a:r>
          </a:p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Chemicals: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Methane and LOX</a:t>
            </a:r>
          </a:p>
          <a:p>
            <a:endParaRPr lang="en-US" sz="105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Xenon or Krypton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sz="1600" b="1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All-Chemical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Methane and LOX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84CA25-4D5C-B5CB-8D1A-6CC888E6A662}"/>
              </a:ext>
            </a:extLst>
          </p:cNvPr>
          <p:cNvGrpSpPr/>
          <p:nvPr/>
        </p:nvGrpSpPr>
        <p:grpSpPr>
          <a:xfrm>
            <a:off x="3088802" y="2277956"/>
            <a:ext cx="6014396" cy="1824133"/>
            <a:chOff x="3053443" y="2035230"/>
            <a:chExt cx="6014396" cy="187670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6E1F00-5956-1DF5-682D-D2C6C305412F}"/>
                </a:ext>
              </a:extLst>
            </p:cNvPr>
            <p:cNvSpPr/>
            <p:nvPr/>
          </p:nvSpPr>
          <p:spPr>
            <a:xfrm>
              <a:off x="3053443" y="2784021"/>
              <a:ext cx="2955471" cy="1127915"/>
            </a:xfrm>
            <a:prstGeom prst="roundRect">
              <a:avLst/>
            </a:prstGeom>
            <a:noFill/>
            <a:ln w="28575">
              <a:solidFill>
                <a:srgbClr val="9AA7ED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BF85853-F14B-B42C-55C7-3B91551E0FCB}"/>
                </a:ext>
              </a:extLst>
            </p:cNvPr>
            <p:cNvSpPr/>
            <p:nvPr/>
          </p:nvSpPr>
          <p:spPr>
            <a:xfrm>
              <a:off x="8180295" y="2035230"/>
              <a:ext cx="887544" cy="1876706"/>
            </a:xfrm>
            <a:prstGeom prst="roundRect">
              <a:avLst/>
            </a:prstGeom>
            <a:noFill/>
            <a:ln w="28575">
              <a:solidFill>
                <a:srgbClr val="9AA7ED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3389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F3A4CF5-6BF4-4360-F125-4B70C9367B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79238" y="816428"/>
            <a:ext cx="10412762" cy="5662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908" y="142875"/>
            <a:ext cx="9879012" cy="41148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NASA Cryocooler Technology </a:t>
            </a:r>
            <a:r>
              <a:rPr lang="en-US" u="sng" dirty="0">
                <a:solidFill>
                  <a:schemeClr val="tx2"/>
                </a:solidFill>
              </a:rPr>
              <a:t>Reference Mission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A5A712-7AC8-0EDA-D29A-FC55D48FDA12}"/>
              </a:ext>
            </a:extLst>
          </p:cNvPr>
          <p:cNvSpPr/>
          <p:nvPr/>
        </p:nvSpPr>
        <p:spPr>
          <a:xfrm>
            <a:off x="47134" y="816429"/>
            <a:ext cx="1732104" cy="5358128"/>
          </a:xfrm>
          <a:prstGeom prst="roundRect">
            <a:avLst/>
          </a:prstGeom>
          <a:noFill/>
          <a:ln w="28575">
            <a:solidFill>
              <a:srgbClr val="9AA7ED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u="sng" dirty="0">
                <a:solidFill>
                  <a:schemeClr val="tx2"/>
                </a:solidFill>
              </a:rPr>
              <a:t>Mission Duration Drives Cryocooler Design Life</a:t>
            </a:r>
          </a:p>
          <a:p>
            <a:endParaRPr lang="en-US" sz="1600" b="1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rgbClr val="C00000"/>
                </a:solidFill>
              </a:rPr>
              <a:t>~ 5 years of operation</a:t>
            </a:r>
          </a:p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(Includes aggregation)</a:t>
            </a:r>
          </a:p>
          <a:p>
            <a:endParaRPr lang="en-US" sz="1600" b="1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rgbClr val="C00000"/>
                </a:solidFill>
              </a:rPr>
              <a:t>~ 120 Start/stop </a:t>
            </a:r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cycles defined by mission CONOPS</a:t>
            </a:r>
          </a:p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(Assumes shutdown for each propulsive maneuver)</a:t>
            </a:r>
          </a:p>
          <a:p>
            <a:endParaRPr lang="en-US" sz="1600" b="1" dirty="0">
              <a:solidFill>
                <a:schemeClr val="tx2"/>
              </a:solidFill>
            </a:endParaRPr>
          </a:p>
          <a:p>
            <a:endParaRPr lang="en-US" sz="1600" b="1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333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2875"/>
            <a:ext cx="9875520" cy="623244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en-US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Desirable Characteristics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needed for spaceflight Cryocooler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3642"/>
            <a:ext cx="12038029" cy="5385947"/>
          </a:xfrm>
        </p:spPr>
        <p:txBody>
          <a:bodyPr numCol="2">
            <a:normAutofit fontScale="77500" lnSpcReduction="20000"/>
          </a:bodyPr>
          <a:lstStyle/>
          <a:p>
            <a:pPr marL="173831" lvl="1" indent="0">
              <a:buNone/>
            </a:pPr>
            <a:r>
              <a:rPr lang="en-US" sz="2000" b="1" u="sng" dirty="0"/>
              <a:t>Performance</a:t>
            </a:r>
          </a:p>
          <a:p>
            <a:pPr lvl="2"/>
            <a:r>
              <a:rPr lang="en-US" sz="2000" dirty="0"/>
              <a:t>Refrigeration Power, “Lift”</a:t>
            </a:r>
          </a:p>
          <a:p>
            <a:pPr lvl="3"/>
            <a:r>
              <a:rPr lang="en-US" dirty="0"/>
              <a:t>NTP Mission: 50W each for 90K and 20K</a:t>
            </a:r>
            <a:endParaRPr lang="en-US" sz="900" dirty="0"/>
          </a:p>
          <a:p>
            <a:pPr marL="173831" lvl="1" indent="0">
              <a:buNone/>
            </a:pPr>
            <a:endParaRPr lang="en-US" sz="2000" b="1" u="sng" dirty="0"/>
          </a:p>
          <a:p>
            <a:pPr marL="173831" lvl="1" indent="0">
              <a:buNone/>
            </a:pPr>
            <a:r>
              <a:rPr lang="en-US" sz="2000" b="1" u="sng" dirty="0"/>
              <a:t>Efficiency</a:t>
            </a:r>
          </a:p>
          <a:p>
            <a:pPr lvl="2"/>
            <a:r>
              <a:rPr lang="en-US" sz="2000" dirty="0"/>
              <a:t>Key Performance Parameters (KPP)</a:t>
            </a:r>
          </a:p>
          <a:p>
            <a:pPr lvl="3"/>
            <a:r>
              <a:rPr lang="en-US" sz="2000" dirty="0"/>
              <a:t>Power &amp; Thermodynamic Efficiency</a:t>
            </a:r>
          </a:p>
          <a:p>
            <a:pPr lvl="4"/>
            <a:r>
              <a:rPr lang="en-US" sz="2000" dirty="0">
                <a:solidFill>
                  <a:schemeClr val="tx2"/>
                </a:solidFill>
              </a:rPr>
              <a:t>~20% COP relative to Carnot</a:t>
            </a:r>
          </a:p>
          <a:p>
            <a:pPr marL="726281" lvl="4" indent="0">
              <a:buNone/>
            </a:pPr>
            <a:r>
              <a:rPr lang="en-US" sz="2000" b="0" dirty="0">
                <a:solidFill>
                  <a:schemeClr val="tx2"/>
                </a:solidFill>
              </a:rPr>
              <a:t>(at 300K Heat Rejection Interface Temp.)</a:t>
            </a:r>
          </a:p>
          <a:p>
            <a:pPr lvl="3"/>
            <a:r>
              <a:rPr lang="en-US" sz="2000" dirty="0"/>
              <a:t>Mass Efficiency (Mass/Watts</a:t>
            </a:r>
            <a:r>
              <a:rPr lang="en-US" sz="2800" baseline="-25000" dirty="0"/>
              <a:t>lift</a:t>
            </a:r>
            <a:r>
              <a:rPr lang="en-US" sz="2000" dirty="0"/>
              <a:t>)</a:t>
            </a:r>
          </a:p>
          <a:p>
            <a:pPr marL="173831" lvl="1" indent="0">
              <a:buNone/>
            </a:pPr>
            <a:endParaRPr lang="en-US" sz="2000" b="1" u="sng" dirty="0"/>
          </a:p>
          <a:p>
            <a:pPr marL="173831" lvl="1" indent="0">
              <a:buNone/>
            </a:pPr>
            <a:r>
              <a:rPr lang="en-US" sz="2000" b="1" u="sng" dirty="0"/>
              <a:t>System Integration</a:t>
            </a:r>
          </a:p>
          <a:p>
            <a:pPr lvl="2"/>
            <a:r>
              <a:rPr lang="en-US" sz="2000" dirty="0"/>
              <a:t>Flexible Packaging for improved thermal management</a:t>
            </a:r>
          </a:p>
          <a:p>
            <a:pPr lvl="2"/>
            <a:r>
              <a:rPr lang="en-US" sz="2000" dirty="0"/>
              <a:t>Broad Area Cooling interface </a:t>
            </a:r>
          </a:p>
          <a:p>
            <a:pPr lvl="3"/>
            <a:r>
              <a:rPr lang="en-US" sz="2000" dirty="0"/>
              <a:t>Coolant circulation for Tube-on-Tank or Tube-on-Shield</a:t>
            </a:r>
          </a:p>
          <a:p>
            <a:pPr lvl="2"/>
            <a:r>
              <a:rPr lang="en-US" sz="2000" dirty="0"/>
              <a:t>Thermal Management</a:t>
            </a:r>
          </a:p>
          <a:p>
            <a:pPr lvl="3"/>
            <a:r>
              <a:rPr lang="en-US" sz="2000" dirty="0"/>
              <a:t>Minimize parasitic heat</a:t>
            </a:r>
          </a:p>
          <a:p>
            <a:pPr lvl="3"/>
            <a:r>
              <a:rPr lang="en-US" sz="2000" dirty="0"/>
              <a:t>Heat Rejection</a:t>
            </a:r>
          </a:p>
          <a:p>
            <a:pPr marL="173831" lvl="1" indent="0">
              <a:buNone/>
            </a:pPr>
            <a:endParaRPr lang="en-US" sz="2000" b="1" u="sng" dirty="0"/>
          </a:p>
          <a:p>
            <a:pPr marL="173831" lvl="1" indent="0">
              <a:buNone/>
            </a:pPr>
            <a:endParaRPr lang="en-US" sz="2000" b="1" u="sng" dirty="0"/>
          </a:p>
          <a:p>
            <a:pPr marL="173831" lvl="1" indent="0">
              <a:buNone/>
            </a:pPr>
            <a:endParaRPr lang="en-US" sz="2000" b="1" u="sng" dirty="0"/>
          </a:p>
          <a:p>
            <a:pPr marL="173831" lvl="1" indent="0">
              <a:buNone/>
            </a:pPr>
            <a:r>
              <a:rPr lang="en-US" sz="2000" b="1" u="sng" dirty="0"/>
              <a:t>Reliability</a:t>
            </a:r>
          </a:p>
          <a:p>
            <a:pPr lvl="2"/>
            <a:r>
              <a:rPr lang="en-US" sz="2000" dirty="0"/>
              <a:t>Operational life ~5 years</a:t>
            </a:r>
          </a:p>
          <a:p>
            <a:pPr lvl="2"/>
            <a:r>
              <a:rPr lang="en-US" sz="2000" dirty="0"/>
              <a:t>Duty Cycle &gt;120 start/stop</a:t>
            </a:r>
          </a:p>
          <a:p>
            <a:pPr lvl="2"/>
            <a:r>
              <a:rPr lang="en-US" sz="2000" dirty="0"/>
              <a:t>Closed cycle cryocoolers are more reliable </a:t>
            </a:r>
          </a:p>
          <a:p>
            <a:pPr marL="1371600" lvl="3" indent="0">
              <a:buNone/>
            </a:pPr>
            <a:r>
              <a:rPr lang="en-US" sz="2000" dirty="0"/>
              <a:t>(Working fluid is closed cycle, ‘not prop’)</a:t>
            </a:r>
          </a:p>
          <a:p>
            <a:pPr lvl="3"/>
            <a:r>
              <a:rPr lang="en-US" sz="2000" dirty="0"/>
              <a:t>Sealed from contamination</a:t>
            </a:r>
          </a:p>
          <a:p>
            <a:pPr lvl="3"/>
            <a:r>
              <a:rPr lang="en-US" sz="2000" dirty="0"/>
              <a:t>More predictable and controllable operating conditions</a:t>
            </a:r>
            <a:endParaRPr lang="en-US" sz="900" dirty="0"/>
          </a:p>
          <a:p>
            <a:pPr marL="173831" lvl="1" indent="0">
              <a:buNone/>
            </a:pPr>
            <a:endParaRPr lang="en-US" sz="2000" b="1" u="sng" dirty="0"/>
          </a:p>
          <a:p>
            <a:pPr marL="173831" lvl="1" indent="0">
              <a:buNone/>
            </a:pPr>
            <a:r>
              <a:rPr lang="en-US" sz="2000" b="1" u="sng" dirty="0"/>
              <a:t>Applicability to Hard &amp; Soft Cryogens</a:t>
            </a:r>
          </a:p>
          <a:p>
            <a:pPr lvl="2"/>
            <a:r>
              <a:rPr lang="en-US" sz="2000" dirty="0"/>
              <a:t>Cycle + Working Fluid must be efficient at Target Temps</a:t>
            </a:r>
          </a:p>
          <a:p>
            <a:pPr lvl="2"/>
            <a:r>
              <a:rPr lang="en-US" sz="2000" dirty="0"/>
              <a:t>Investment in Technologies applicable to all Reference missions and vehicles</a:t>
            </a:r>
          </a:p>
          <a:p>
            <a:pPr lvl="3"/>
            <a:r>
              <a:rPr lang="en-US" sz="2000" dirty="0"/>
              <a:t>Technology commonality between applications:</a:t>
            </a:r>
          </a:p>
          <a:p>
            <a:pPr marL="726281" lvl="4" indent="0">
              <a:buNone/>
            </a:pPr>
            <a:r>
              <a:rPr lang="en-US" sz="2000" b="0" dirty="0">
                <a:solidFill>
                  <a:schemeClr val="tx2"/>
                </a:solidFill>
              </a:rPr>
              <a:t>(Design Processes, Manufacturing Processes, Cycles, Configurations, Components, Interfaces, etc.)</a:t>
            </a:r>
          </a:p>
          <a:p>
            <a:pPr lvl="4"/>
            <a:r>
              <a:rPr lang="en-US" sz="2000" b="0" dirty="0">
                <a:solidFill>
                  <a:schemeClr val="tx2"/>
                </a:solidFill>
              </a:rPr>
              <a:t>Delivers the Best Value and Return on technology investment</a:t>
            </a:r>
          </a:p>
          <a:p>
            <a:pPr lvl="3"/>
            <a:endParaRPr lang="en-US" sz="2000" dirty="0"/>
          </a:p>
          <a:p>
            <a:pPr lvl="3"/>
            <a:endParaRPr lang="en-US" sz="2000" dirty="0"/>
          </a:p>
          <a:p>
            <a:pPr lvl="3"/>
            <a:endParaRPr lang="en-US" sz="2000" dirty="0"/>
          </a:p>
          <a:p>
            <a:pPr marL="558403" lvl="3" indent="0">
              <a:buNone/>
            </a:pPr>
            <a:r>
              <a:rPr lang="en-US" sz="1900" dirty="0"/>
              <a:t>“Hard Cryogens” = Hydrogen</a:t>
            </a:r>
          </a:p>
          <a:p>
            <a:pPr marL="558403" lvl="3" indent="0">
              <a:buNone/>
            </a:pPr>
            <a:r>
              <a:rPr lang="en-US" sz="1900" dirty="0"/>
              <a:t>“Soft Cryogens” = Oxygen, Methane</a:t>
            </a:r>
          </a:p>
        </p:txBody>
      </p:sp>
    </p:spTree>
    <p:extLst>
      <p:ext uri="{BB962C8B-B14F-4D97-AF65-F5344CB8AC3E}">
        <p14:creationId xmlns:p14="http://schemas.microsoft.com/office/powerpoint/2010/main" val="103006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686" y="142875"/>
            <a:ext cx="9900234" cy="411480"/>
          </a:xfrm>
        </p:spPr>
        <p:txBody>
          <a:bodyPr>
            <a:normAutofit fontScale="90000"/>
          </a:bodyPr>
          <a:lstStyle/>
          <a:p>
            <a:r>
              <a:rPr lang="en-US" dirty="0"/>
              <a:t>Key Performance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726" y="815546"/>
            <a:ext cx="11461807" cy="4670854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sz="1900" dirty="0"/>
              <a:t>Design target temperature, Kelvin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900" dirty="0"/>
              <a:t>Heat Removal, Refrigeration Power, or “Lift”, Watts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900" dirty="0"/>
              <a:t>Power Efficiency stated in two ways:</a:t>
            </a:r>
          </a:p>
          <a:p>
            <a:pPr marL="1371600" lvl="2" indent="-457200"/>
            <a:r>
              <a:rPr lang="en-US" sz="1900" dirty="0"/>
              <a:t>(Coefficient of Performance, COP) or % of Carnot </a:t>
            </a:r>
          </a:p>
          <a:p>
            <a:pPr marL="1371600" lvl="2" indent="-457200"/>
            <a:r>
              <a:rPr lang="en-US" sz="1900" dirty="0"/>
              <a:t>(Watts needed to power the cooler / Watts of heat removed) [Lower is Better]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900" dirty="0"/>
              <a:t>Mass Efficiency (Cryocooler Mass, KG / Watts of heat removed) [Lower is Better]</a:t>
            </a:r>
          </a:p>
          <a:p>
            <a:pPr marL="457200" lvl="1" indent="0">
              <a:buNone/>
            </a:pPr>
            <a:r>
              <a:rPr lang="en-US" sz="1900" dirty="0"/>
              <a:t>CURRENT TECHNOLOGY DEVELOPMENTS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sz="1200" dirty="0"/>
          </a:p>
          <a:p>
            <a:pPr marL="457200" lvl="1" indent="0">
              <a:buNone/>
            </a:pPr>
            <a:endParaRPr lang="en-US" sz="2400" dirty="0"/>
          </a:p>
          <a:p>
            <a:pPr marL="457200" lvl="1" indent="0">
              <a:buNone/>
            </a:pPr>
            <a:r>
              <a:rPr lang="en-US" sz="1900" dirty="0"/>
              <a:t>FUTURE TECHNOLOGY INVESTMENTS (CACHE)</a:t>
            </a:r>
            <a:br>
              <a:rPr lang="en-US" sz="1900" dirty="0"/>
            </a:br>
            <a:endParaRPr lang="en-US" sz="1900" dirty="0"/>
          </a:p>
          <a:p>
            <a:pPr lvl="1"/>
            <a:endParaRPr lang="en-US" sz="2400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3AE2AC8-3362-4472-F28C-5BFB4C3376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789712"/>
              </p:ext>
            </p:extLst>
          </p:nvPr>
        </p:nvGraphicFramePr>
        <p:xfrm>
          <a:off x="6192629" y="3283274"/>
          <a:ext cx="4643971" cy="1381253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349266">
                  <a:extLst>
                    <a:ext uri="{9D8B030D-6E8A-4147-A177-3AD203B41FA5}">
                      <a16:colId xmlns:a16="http://schemas.microsoft.com/office/drawing/2014/main" val="1114648942"/>
                    </a:ext>
                  </a:extLst>
                </a:gridCol>
                <a:gridCol w="1110619">
                  <a:extLst>
                    <a:ext uri="{9D8B030D-6E8A-4147-A177-3AD203B41FA5}">
                      <a16:colId xmlns:a16="http://schemas.microsoft.com/office/drawing/2014/main" val="3413480337"/>
                    </a:ext>
                  </a:extLst>
                </a:gridCol>
                <a:gridCol w="1184086">
                  <a:extLst>
                    <a:ext uri="{9D8B030D-6E8A-4147-A177-3AD203B41FA5}">
                      <a16:colId xmlns:a16="http://schemas.microsoft.com/office/drawing/2014/main" val="1091053225"/>
                    </a:ext>
                  </a:extLst>
                </a:gridCol>
              </a:tblGrid>
              <a:tr h="3525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90 Kelvin Cryocooler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Threshold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Goal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659405411"/>
                  </a:ext>
                </a:extLst>
              </a:tr>
              <a:tr h="264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Lift (W)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120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150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2860088805"/>
                  </a:ext>
                </a:extLst>
              </a:tr>
              <a:tr h="264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W</a:t>
                      </a:r>
                      <a:r>
                        <a:rPr lang="en-US" sz="1800" u="none" strike="noStrike" baseline="-25000" dirty="0">
                          <a:solidFill>
                            <a:schemeClr val="tx2"/>
                          </a:solidFill>
                          <a:effectLst/>
                        </a:rPr>
                        <a:t>in</a:t>
                      </a:r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/W</a:t>
                      </a:r>
                      <a:r>
                        <a:rPr lang="en-US" sz="1800" u="none" strike="noStrike" baseline="-25000" dirty="0">
                          <a:solidFill>
                            <a:schemeClr val="tx2"/>
                          </a:solidFill>
                          <a:effectLst/>
                        </a:rPr>
                        <a:t>L</a:t>
                      </a:r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 (TMU)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8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85969744"/>
                  </a:ext>
                </a:extLst>
              </a:tr>
              <a:tr h="264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kg/W (TMU)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0.8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0.5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537657218"/>
                  </a:ext>
                </a:extLst>
              </a:tr>
              <a:tr h="198311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Assumption: 300K Heat Rejection Temp</a:t>
                      </a:r>
                    </a:p>
                  </a:txBody>
                  <a:tcPr marR="0" marT="0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91440" marB="9144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91440" marB="91440" anchor="b"/>
                </a:tc>
                <a:extLst>
                  <a:ext uri="{0D108BD9-81ED-4DB2-BD59-A6C34878D82A}">
                    <a16:rowId xmlns:a16="http://schemas.microsoft.com/office/drawing/2014/main" val="374372573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1936446E-B315-2516-D683-86DBB776AE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836974"/>
              </p:ext>
            </p:extLst>
          </p:nvPr>
        </p:nvGraphicFramePr>
        <p:xfrm>
          <a:off x="990405" y="3284663"/>
          <a:ext cx="4643971" cy="134410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349266">
                  <a:extLst>
                    <a:ext uri="{9D8B030D-6E8A-4147-A177-3AD203B41FA5}">
                      <a16:colId xmlns:a16="http://schemas.microsoft.com/office/drawing/2014/main" val="3173745814"/>
                    </a:ext>
                  </a:extLst>
                </a:gridCol>
                <a:gridCol w="1110619">
                  <a:extLst>
                    <a:ext uri="{9D8B030D-6E8A-4147-A177-3AD203B41FA5}">
                      <a16:colId xmlns:a16="http://schemas.microsoft.com/office/drawing/2014/main" val="2786776956"/>
                    </a:ext>
                  </a:extLst>
                </a:gridCol>
                <a:gridCol w="1184086">
                  <a:extLst>
                    <a:ext uri="{9D8B030D-6E8A-4147-A177-3AD203B41FA5}">
                      <a16:colId xmlns:a16="http://schemas.microsoft.com/office/drawing/2014/main" val="3168716632"/>
                    </a:ext>
                  </a:extLst>
                </a:gridCol>
              </a:tblGrid>
              <a:tr h="31540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20 Kelvin Cryocooler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Threshold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Goal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2329647936"/>
                  </a:ext>
                </a:extLst>
              </a:tr>
              <a:tr h="236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Lift (W)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1994566381"/>
                  </a:ext>
                </a:extLst>
              </a:tr>
              <a:tr h="236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W</a:t>
                      </a:r>
                      <a:r>
                        <a:rPr lang="en-US" sz="1800" u="none" strike="noStrike" baseline="-25000" dirty="0">
                          <a:solidFill>
                            <a:schemeClr val="tx2"/>
                          </a:solidFill>
                          <a:effectLst/>
                        </a:rPr>
                        <a:t>in</a:t>
                      </a:r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/W</a:t>
                      </a:r>
                      <a:r>
                        <a:rPr lang="en-US" sz="1800" u="none" strike="noStrike" baseline="-25000" dirty="0">
                          <a:solidFill>
                            <a:schemeClr val="tx2"/>
                          </a:solidFill>
                          <a:effectLst/>
                        </a:rPr>
                        <a:t>L</a:t>
                      </a:r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 (TMU)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4218033302"/>
                  </a:ext>
                </a:extLst>
              </a:tr>
              <a:tr h="236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kg/W (TMU)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</a:t>
                      </a: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3703648238"/>
                  </a:ext>
                </a:extLst>
              </a:tr>
              <a:tr h="177417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Assumption: 285K Heat Rejection Temp</a:t>
                      </a:r>
                    </a:p>
                  </a:txBody>
                  <a:tcPr marR="0" marT="0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91440" marB="9144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91440" marB="91440" anchor="b"/>
                </a:tc>
                <a:extLst>
                  <a:ext uri="{0D108BD9-81ED-4DB2-BD59-A6C34878D82A}">
                    <a16:rowId xmlns:a16="http://schemas.microsoft.com/office/drawing/2014/main" val="204422513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53CA5BB-3E44-7A17-F4D0-CC92F40B41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521781"/>
              </p:ext>
            </p:extLst>
          </p:nvPr>
        </p:nvGraphicFramePr>
        <p:xfrm>
          <a:off x="3527244" y="4947711"/>
          <a:ext cx="4643971" cy="139446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349266">
                  <a:extLst>
                    <a:ext uri="{9D8B030D-6E8A-4147-A177-3AD203B41FA5}">
                      <a16:colId xmlns:a16="http://schemas.microsoft.com/office/drawing/2014/main" val="3173745814"/>
                    </a:ext>
                  </a:extLst>
                </a:gridCol>
                <a:gridCol w="1110619">
                  <a:extLst>
                    <a:ext uri="{9D8B030D-6E8A-4147-A177-3AD203B41FA5}">
                      <a16:colId xmlns:a16="http://schemas.microsoft.com/office/drawing/2014/main" val="2786776956"/>
                    </a:ext>
                  </a:extLst>
                </a:gridCol>
                <a:gridCol w="1184086">
                  <a:extLst>
                    <a:ext uri="{9D8B030D-6E8A-4147-A177-3AD203B41FA5}">
                      <a16:colId xmlns:a16="http://schemas.microsoft.com/office/drawing/2014/main" val="316871663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20 Kelvin Cryocooler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Threshold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Goal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2329647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Lift (W)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1994566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COP</a:t>
                      </a: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42180333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kg/W (TMU)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</a:t>
                      </a:r>
                    </a:p>
                  </a:txBody>
                  <a:tcPr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</a:p>
                  </a:txBody>
                  <a:tcPr marR="0" marT="0" marB="0" anchor="b"/>
                </a:tc>
                <a:extLst>
                  <a:ext uri="{0D108BD9-81ED-4DB2-BD59-A6C34878D82A}">
                    <a16:rowId xmlns:a16="http://schemas.microsoft.com/office/drawing/2014/main" val="3703648238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Assumption: 285K Heat Rejection Temp</a:t>
                      </a:r>
                    </a:p>
                  </a:txBody>
                  <a:tcPr marR="0" marT="0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91440" marB="9144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T="91440" marB="91440" anchor="b"/>
                </a:tc>
                <a:extLst>
                  <a:ext uri="{0D108BD9-81ED-4DB2-BD59-A6C34878D82A}">
                    <a16:rowId xmlns:a16="http://schemas.microsoft.com/office/drawing/2014/main" val="2044225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119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17837-F51D-4B8B-BBC4-98F703085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42875"/>
            <a:ext cx="9875520" cy="411480"/>
          </a:xfrm>
        </p:spPr>
        <p:txBody>
          <a:bodyPr>
            <a:normAutofit fontScale="90000"/>
          </a:bodyPr>
          <a:lstStyle/>
          <a:p>
            <a:r>
              <a:rPr lang="en-US" dirty="0"/>
              <a:t>20 Kelvin 20 Watt Cryocooler Status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034581A-478B-4358-A156-6F1B4CF00E9B}"/>
              </a:ext>
            </a:extLst>
          </p:cNvPr>
          <p:cNvSpPr txBox="1">
            <a:spLocks/>
          </p:cNvSpPr>
          <p:nvPr/>
        </p:nvSpPr>
        <p:spPr bwMode="auto">
          <a:xfrm>
            <a:off x="282497" y="785769"/>
            <a:ext cx="7436483" cy="54168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22250" marR="0" indent="-222250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1175" marR="0" indent="-279400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44538" marR="0" indent="-233363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80000"/>
              <a:buFontTx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marR="0" indent="-169863" algn="l" defTabSz="8874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2675" indent="-1682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Technology Description:</a:t>
            </a:r>
          </a:p>
          <a:p>
            <a:pPr defTabSz="914400"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20W 20K Cryocooler addresses the need for zero boil off storage of Liquid Hydrogen (LH</a:t>
            </a:r>
            <a:r>
              <a:rPr kumimoji="0" lang="en-US" sz="1800" b="0" i="0" u="none" strike="noStrike" kern="1200" cap="none" spc="0" normalizeH="0" baseline="-1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), critical for Nuclear Thermal Propulsion as well as LH</a:t>
            </a:r>
            <a:r>
              <a:rPr kumimoji="0" lang="en-US" sz="1800" b="0" i="0" u="none" strike="noStrike" kern="1200" cap="none" spc="0" normalizeH="0" baseline="-1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-based architectures for exploration and enable</a:t>
            </a:r>
            <a:r>
              <a:rPr lang="en-US" sz="1500" dirty="0">
                <a:solidFill>
                  <a:sysClr val="windowText" lastClr="000000"/>
                </a:solidFill>
              </a:rPr>
              <a:t>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ISRU liquefaction.</a:t>
            </a:r>
          </a:p>
          <a:p>
            <a:pPr marL="222250" marR="0" lvl="0" indent="-2222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Thermodynamic Cycle: Reverse Turbo-Brayton (RTB)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lvl="0" indent="0" defTabSz="914400">
              <a:buNone/>
              <a:defRPr/>
            </a:pPr>
            <a:r>
              <a:rPr lang="en-US" sz="1500" b="1" kern="0" dirty="0">
                <a:solidFill>
                  <a:sysClr val="windowText" lastClr="000000"/>
                </a:solidFill>
              </a:rPr>
              <a:t>Objectives:</a:t>
            </a:r>
          </a:p>
          <a:p>
            <a:pPr lvl="0" defTabSz="914400"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solidFill>
                  <a:sysClr val="windowText" lastClr="000000"/>
                </a:solidFill>
              </a:rPr>
              <a:t>Design, build, and demonstrate a 20W 20K RTB cryocooler with a specific mass of 4.4 kg/W and a specific power of 60 W/W.</a:t>
            </a:r>
            <a:endParaRPr lang="en-US" sz="1500" b="1" kern="0" dirty="0">
              <a:solidFill>
                <a:sysClr val="windowText" lastClr="0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Scope / Status:</a:t>
            </a:r>
          </a:p>
          <a:p>
            <a:pPr defTabSz="914400">
              <a:defRPr/>
            </a:pPr>
            <a:r>
              <a:rPr lang="en-US" sz="1500" dirty="0">
                <a:solidFill>
                  <a:sysClr val="windowText" lastClr="000000"/>
                </a:solidFill>
              </a:rPr>
              <a:t>Development under SBIR with CREARE LLC (Contact: Mark Zagarola) </a:t>
            </a:r>
          </a:p>
          <a:p>
            <a:pPr defTabSz="914400">
              <a:defRPr/>
            </a:pPr>
            <a:r>
              <a:rPr kumimoji="0" lang="en-US" sz="15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Components developed and integrated with initial performance verification completed</a:t>
            </a:r>
          </a:p>
          <a:p>
            <a:pPr defTabSz="914400">
              <a:defRPr/>
            </a:pPr>
            <a:r>
              <a:rPr lang="en-US" sz="1500" dirty="0">
                <a:solidFill>
                  <a:sysClr val="windowText" lastClr="000000"/>
                </a:solidFill>
              </a:rPr>
              <a:t>Current Work and Next steps: </a:t>
            </a:r>
          </a:p>
          <a:p>
            <a:pPr lvl="1" defTabSz="914400">
              <a:defRPr/>
            </a:pPr>
            <a:r>
              <a:rPr lang="en-US" sz="1400" dirty="0">
                <a:solidFill>
                  <a:sysClr val="windowText" lastClr="000000"/>
                </a:solidFill>
              </a:rPr>
              <a:t>Full operating range characterization in flight-like configuration through August, 2025</a:t>
            </a:r>
          </a:p>
          <a:p>
            <a:pPr lvl="1" defTabSz="914400">
              <a:defRPr/>
            </a:pPr>
            <a:r>
              <a:rPr lang="en-US" sz="1400" dirty="0">
                <a:solidFill>
                  <a:sysClr val="windowText" lastClr="000000"/>
                </a:solidFill>
              </a:rPr>
              <a:t>Vibration &amp; Thermal Vacuum Testing (with post test functional verification)</a:t>
            </a:r>
          </a:p>
          <a:p>
            <a:pPr marL="511175" lvl="2" indent="0" defTabSz="914400">
              <a:buNone/>
              <a:defRPr/>
            </a:pPr>
            <a:r>
              <a:rPr lang="en-US" sz="1400" u="sng" dirty="0">
                <a:solidFill>
                  <a:sysClr val="windowText" lastClr="000000"/>
                </a:solidFill>
              </a:rPr>
              <a:t>TRL 6 Achievement in 2026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Mission Pull:</a:t>
            </a:r>
          </a:p>
          <a:p>
            <a:pPr marL="222250" marR="0" lvl="0" indent="-2222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Nuclear Thermal Propulsion as well as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</a:t>
            </a:r>
            <a:r>
              <a:rPr kumimoji="0" lang="en-US" sz="1800" b="0" i="0" u="none" strike="noStrike" kern="1200" cap="none" spc="0" normalizeH="0" baseline="-1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-based architectures for exploration </a:t>
            </a:r>
          </a:p>
          <a:p>
            <a:pPr marL="222250" marR="0" lvl="0" indent="-2222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ISRU (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</a:t>
            </a:r>
            <a:r>
              <a:rPr kumimoji="0" lang="en-US" sz="1800" b="0" i="0" u="none" strike="noStrike" kern="1200" cap="none" spc="0" normalizeH="0" baseline="-1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1C8F28-F1C7-403E-9841-21026C5321FB}"/>
              </a:ext>
            </a:extLst>
          </p:cNvPr>
          <p:cNvSpPr txBox="1"/>
          <p:nvPr/>
        </p:nvSpPr>
        <p:spPr>
          <a:xfrm>
            <a:off x="7692086" y="2952774"/>
            <a:ext cx="4261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294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20W 20K Cryocooler Vacuum Chamber Model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FD953C-893C-3295-7936-49E790F15959}"/>
              </a:ext>
            </a:extLst>
          </p:cNvPr>
          <p:cNvSpPr txBox="1"/>
          <p:nvPr/>
        </p:nvSpPr>
        <p:spPr>
          <a:xfrm>
            <a:off x="7788976" y="5906439"/>
            <a:ext cx="37617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294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20W 20K Cryocooler </a:t>
            </a:r>
            <a:r>
              <a:rPr lang="en-US" sz="1600" b="1" kern="0" dirty="0">
                <a:solidFill>
                  <a:prstClr val="black"/>
                </a:solidFill>
              </a:rPr>
              <a:t>Configured for Test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363795-4424-D9AD-94A0-8B7F413D4251}"/>
              </a:ext>
            </a:extLst>
          </p:cNvPr>
          <p:cNvSpPr/>
          <p:nvPr/>
        </p:nvSpPr>
        <p:spPr>
          <a:xfrm>
            <a:off x="10302142" y="5524881"/>
            <a:ext cx="806245" cy="31463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Images by Creare LLC</a:t>
            </a:r>
          </a:p>
        </p:txBody>
      </p:sp>
      <p:pic>
        <p:nvPicPr>
          <p:cNvPr id="8" name="Picture 7" descr="Men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544E1DA9-6EE6-9D7C-7367-28E09CA5BF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32" t="26402" r="26064" b="1369"/>
          <a:stretch/>
        </p:blipFill>
        <p:spPr>
          <a:xfrm>
            <a:off x="8629429" y="3291328"/>
            <a:ext cx="1636825" cy="2680665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71E45BC7-D9B4-90AF-58E5-79E69B85F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5498" y="142875"/>
            <a:ext cx="2418559" cy="2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18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17837-F51D-4B8B-BBC4-98F703085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616" y="0"/>
            <a:ext cx="9937304" cy="727649"/>
          </a:xfrm>
        </p:spPr>
        <p:txBody>
          <a:bodyPr>
            <a:noAutofit/>
          </a:bodyPr>
          <a:lstStyle/>
          <a:p>
            <a:r>
              <a:rPr lang="en-US" sz="2800" dirty="0"/>
              <a:t>90 Kelvin 150 Watt Cryocooler TMU Status </a:t>
            </a:r>
            <a:br>
              <a:rPr lang="en-US" sz="2400" dirty="0"/>
            </a:br>
            <a:r>
              <a:rPr lang="en-US" sz="2000" dirty="0"/>
              <a:t>(Thermo-Mechanical Unit)</a:t>
            </a:r>
            <a:endParaRPr lang="en-US" sz="2400" dirty="0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0724FEE9-8C6F-475D-BF4E-2509AFC097B4}"/>
              </a:ext>
            </a:extLst>
          </p:cNvPr>
          <p:cNvSpPr txBox="1">
            <a:spLocks/>
          </p:cNvSpPr>
          <p:nvPr/>
        </p:nvSpPr>
        <p:spPr bwMode="auto">
          <a:xfrm>
            <a:off x="530940" y="810483"/>
            <a:ext cx="7019930" cy="54245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22250" marR="0" indent="-222250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1175" marR="0" indent="-279400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44538" marR="0" indent="-233363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80000"/>
              <a:buFontTx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marR="0" indent="-169863" algn="l" defTabSz="88741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Arial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2675" indent="-1682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47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Technology Description:</a:t>
            </a:r>
          </a:p>
          <a:p>
            <a:pPr lvl="0" defTabSz="914400">
              <a:defRPr/>
            </a:pPr>
            <a:r>
              <a:rPr kumimoji="0" lang="en-US" sz="147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90K High Capacity Cryocoolers are an enabling technology for the long duration storage of </a:t>
            </a:r>
            <a:r>
              <a:rPr lang="en-US" sz="1475" dirty="0">
                <a:solidFill>
                  <a:sysClr val="windowText" lastClr="000000"/>
                </a:solidFill>
              </a:rPr>
              <a:t>cryogens as well as </a:t>
            </a:r>
            <a:r>
              <a:rPr kumimoji="0" lang="en-US" sz="147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ISRU liquefaction of LOX &amp; LCH</a:t>
            </a:r>
            <a:r>
              <a:rPr kumimoji="0" lang="en-US" sz="2000" b="0" i="0" u="none" strike="noStrike" kern="1200" cap="none" spc="0" normalizeH="0" baseline="-1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endParaRPr kumimoji="0" lang="en-US" sz="1490" b="0" i="0" u="none" strike="noStrike" kern="1200" cap="none" spc="0" normalizeH="0" baseline="-10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2250" marR="0" lvl="0" indent="-2222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US" sz="147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Reverse Turbo-Brayton (RTB)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None/>
              <a:tabLst/>
              <a:defRPr/>
            </a:pPr>
            <a:r>
              <a:rPr kumimoji="0" lang="en-US" sz="147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Objectives:</a:t>
            </a:r>
          </a:p>
          <a:p>
            <a:pPr marL="222250" marR="0" lvl="0" indent="-2222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US" sz="147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Design, build, demonstrate a 150W / 90K RTB cryocooler having a specific mass of 0.4 kg/W and a specific power requirement of 8.0 W/W.</a:t>
            </a:r>
          </a:p>
          <a:p>
            <a:pPr marL="0" indent="0" defTabSz="914400">
              <a:buNone/>
              <a:defRPr/>
            </a:pPr>
            <a:r>
              <a:rPr kumimoji="0" lang="en-US" sz="147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Scope / Status [Complete!]:</a:t>
            </a:r>
          </a:p>
          <a:p>
            <a:pPr defTabSz="914400">
              <a:defRPr/>
            </a:pPr>
            <a:r>
              <a:rPr kumimoji="0" lang="en-US" sz="1475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Development was performed under SBIR contracts with CREARE LLC</a:t>
            </a:r>
          </a:p>
          <a:p>
            <a:pPr lvl="1" defTabSz="914400">
              <a:defRPr/>
            </a:pPr>
            <a:r>
              <a:rPr lang="en-US" sz="1200" kern="0" dirty="0">
                <a:solidFill>
                  <a:sysClr val="windowText" lastClr="000000"/>
                </a:solidFill>
              </a:rPr>
              <a:t>Contact Mark Zagarola @ Creare</a:t>
            </a:r>
            <a:endParaRPr kumimoji="0" lang="en-US" sz="12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914400">
              <a:defRPr/>
            </a:pPr>
            <a:r>
              <a:rPr kumimoji="0" lang="en-US" sz="1475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Components developed and integrated with initial performance verification completed (Brassboard)</a:t>
            </a:r>
          </a:p>
          <a:p>
            <a:pPr defTabSz="914400">
              <a:defRPr/>
            </a:pPr>
            <a:r>
              <a:rPr lang="en-US" sz="1475" kern="0" dirty="0">
                <a:solidFill>
                  <a:sysClr val="windowText" lastClr="000000"/>
                </a:solidFill>
              </a:rPr>
              <a:t>Flight-like integration into Engineering Model (EM)</a:t>
            </a:r>
          </a:p>
          <a:p>
            <a:pPr defTabSz="914400">
              <a:defRPr/>
            </a:pPr>
            <a:r>
              <a:rPr lang="en-US" sz="1475" kern="0" dirty="0">
                <a:solidFill>
                  <a:sysClr val="windowText" lastClr="000000"/>
                </a:solidFill>
              </a:rPr>
              <a:t>Full operating range characterization in flight prototype configuration</a:t>
            </a:r>
          </a:p>
          <a:p>
            <a:pPr defTabSz="914400">
              <a:defRPr/>
            </a:pPr>
            <a:r>
              <a:rPr lang="en-US" sz="1475" kern="0" dirty="0">
                <a:solidFill>
                  <a:sysClr val="windowText" lastClr="000000"/>
                </a:solidFill>
              </a:rPr>
              <a:t>Performed vibration testing on EM and repeat functional testing</a:t>
            </a:r>
          </a:p>
          <a:p>
            <a:pPr defTabSz="914400">
              <a:defRPr/>
            </a:pPr>
            <a:r>
              <a:rPr lang="en-US" sz="1475" kern="0" dirty="0">
                <a:solidFill>
                  <a:sysClr val="windowText" lastClr="000000"/>
                </a:solidFill>
              </a:rPr>
              <a:t>Delivered to NASA for “CryoFILL” integrated liquefaction system demonstration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47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Mission Pull:</a:t>
            </a:r>
          </a:p>
          <a:p>
            <a:pPr marL="222250" marR="0" lvl="0" indent="-2222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US" sz="1475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Nuclear Thermal Propulsion (Staged BAC cooling application), ISRU (LOX)</a:t>
            </a:r>
          </a:p>
          <a:p>
            <a:pPr marL="222250" marR="0" lvl="0" indent="-2222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lang="en-US" sz="1475" kern="0" dirty="0">
                <a:solidFill>
                  <a:sysClr val="windowText" lastClr="000000"/>
                </a:solidFill>
              </a:rPr>
              <a:t>Mars architecture studies (NEP, SEP, Hybrid, All-Chemical)</a:t>
            </a:r>
            <a:endParaRPr kumimoji="0" lang="en-US" sz="1475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39FE63-5380-EEF1-7293-76BEBC54E93C}"/>
              </a:ext>
            </a:extLst>
          </p:cNvPr>
          <p:cNvSpPr txBox="1"/>
          <p:nvPr/>
        </p:nvSpPr>
        <p:spPr>
          <a:xfrm>
            <a:off x="7692087" y="3228230"/>
            <a:ext cx="3416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294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150W/ 90K Cryocooler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608429-A4D9-8C3C-8EEF-354B3EE01577}"/>
              </a:ext>
            </a:extLst>
          </p:cNvPr>
          <p:cNvSpPr txBox="1"/>
          <p:nvPr/>
        </p:nvSpPr>
        <p:spPr>
          <a:xfrm>
            <a:off x="7692086" y="5936132"/>
            <a:ext cx="4393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294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150W/ 90K Cryocooler in Vacuum Test Chamber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399823-4655-2685-64F2-D5A54881D2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4063" y="3737380"/>
            <a:ext cx="1392239" cy="23079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4A1D949-7B14-9AD0-359E-1A60AFEC2B60}"/>
              </a:ext>
            </a:extLst>
          </p:cNvPr>
          <p:cNvSpPr/>
          <p:nvPr/>
        </p:nvSpPr>
        <p:spPr>
          <a:xfrm>
            <a:off x="10894216" y="3155401"/>
            <a:ext cx="806245" cy="31463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Images by Creare LLC</a:t>
            </a:r>
          </a:p>
        </p:txBody>
      </p:sp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B6980C5D-9FFD-5D34-21B0-071E069BB2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72" t="34702" r="2760"/>
          <a:stretch/>
        </p:blipFill>
        <p:spPr>
          <a:xfrm>
            <a:off x="7757260" y="1028647"/>
            <a:ext cx="3993682" cy="20638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47DE5F-A6B9-3D90-8894-EE6B058C80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366" b="8004"/>
          <a:stretch/>
        </p:blipFill>
        <p:spPr>
          <a:xfrm>
            <a:off x="9252998" y="3484253"/>
            <a:ext cx="2085155" cy="25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609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17837-F51D-4B8B-BBC4-98F703085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4973" y="0"/>
            <a:ext cx="9924947" cy="700012"/>
          </a:xfrm>
        </p:spPr>
        <p:txBody>
          <a:bodyPr>
            <a:noAutofit/>
          </a:bodyPr>
          <a:lstStyle/>
          <a:p>
            <a:r>
              <a:rPr lang="en-US" sz="2800" dirty="0"/>
              <a:t>90 Kelvin 150 Watt Cryocooler CCE Status </a:t>
            </a:r>
            <a:br>
              <a:rPr lang="en-US" sz="2800" dirty="0"/>
            </a:br>
            <a:r>
              <a:rPr lang="en-US" sz="2000" dirty="0"/>
              <a:t>(Cryocooler Control Electronics)</a:t>
            </a:r>
            <a:endParaRPr lang="en-US" sz="2800" dirty="0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5AAE4006-8EC7-4927-803A-7AB0EAB97B43}"/>
              </a:ext>
            </a:extLst>
          </p:cNvPr>
          <p:cNvSpPr txBox="1">
            <a:spLocks/>
          </p:cNvSpPr>
          <p:nvPr/>
        </p:nvSpPr>
        <p:spPr>
          <a:xfrm>
            <a:off x="461727" y="823582"/>
            <a:ext cx="7399502" cy="5478363"/>
          </a:xfrm>
          <a:prstGeom prst="rect">
            <a:avLst/>
          </a:prstGeom>
        </p:spPr>
        <p:txBody>
          <a:bodyPr/>
          <a:lstStyle>
            <a:lvl1pPr marL="225425" indent="-2254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276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2pPr>
            <a:lvl3pPr marL="800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-128"/>
              </a:defRPr>
            </a:lvl3pPr>
            <a:lvl4pPr marL="108743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0"/>
              </a:defRPr>
            </a:lvl4pPr>
            <a:lvl5pPr marL="1371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ts val="1600"/>
              </a:lnSpc>
              <a:spcBef>
                <a:spcPts val="600"/>
              </a:spcBef>
              <a:buSzPct val="100000"/>
              <a:buNone/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Description: </a:t>
            </a:r>
          </a:p>
          <a:p>
            <a:pPr marL="0" indent="0">
              <a:lnSpc>
                <a:spcPts val="1600"/>
              </a:lnSpc>
              <a:buFontTx/>
              <a:buNone/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Cryocooler Control Electronics Unit (CCE)</a:t>
            </a:r>
          </a:p>
          <a:p>
            <a:pPr marL="222250" indent="-222250" eaLnBrk="1" hangingPunct="1">
              <a:lnSpc>
                <a:spcPts val="1600"/>
              </a:lnSpc>
              <a:spcBef>
                <a:spcPts val="600"/>
              </a:spcBef>
              <a:buSzPct val="100000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Designed to operate the Creare 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90K 150W RTB TMU</a:t>
            </a:r>
            <a:endParaRPr lang="en-US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2250" indent="-222250" eaLnBrk="1" hangingPunct="1">
              <a:lnSpc>
                <a:spcPts val="1600"/>
              </a:lnSpc>
              <a:spcBef>
                <a:spcPts val="600"/>
              </a:spcBef>
              <a:buSzPct val="100000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Operate in defined environments (Mars Transit Missions)</a:t>
            </a:r>
          </a:p>
          <a:p>
            <a:pPr marL="222250" indent="-222250" eaLnBrk="1" hangingPunct="1">
              <a:lnSpc>
                <a:spcPts val="1600"/>
              </a:lnSpc>
              <a:spcBef>
                <a:spcPts val="600"/>
              </a:spcBef>
              <a:buSzPct val="100000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 power and weight efficiency requirements (KPPs)</a:t>
            </a:r>
          </a:p>
          <a:p>
            <a:pPr marL="0" indent="0" eaLnBrk="1" hangingPunct="1">
              <a:lnSpc>
                <a:spcPts val="1600"/>
              </a:lnSpc>
              <a:spcBef>
                <a:spcPts val="600"/>
              </a:spcBef>
              <a:buSzPct val="100000"/>
              <a:buNone/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Objectives:</a:t>
            </a:r>
          </a:p>
          <a:p>
            <a:pPr marL="222250" indent="-222250" eaLnBrk="1" hangingPunct="1">
              <a:lnSpc>
                <a:spcPts val="1600"/>
              </a:lnSpc>
              <a:spcBef>
                <a:spcPts val="600"/>
              </a:spcBef>
              <a:buSzPct val="100000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Design, build, demonstrate a 150W / 90K RTB CCE (~1600 Watts input power) enabling its required performance (specific mass of 0.4 kg/W and a specific power requirement of 8.0 W/W)</a:t>
            </a:r>
          </a:p>
          <a:p>
            <a:pPr marL="0" indent="0" eaLnBrk="1" hangingPunct="1">
              <a:lnSpc>
                <a:spcPts val="1600"/>
              </a:lnSpc>
              <a:spcBef>
                <a:spcPts val="600"/>
              </a:spcBef>
              <a:buSzPct val="100000"/>
              <a:buNone/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 / Status:</a:t>
            </a:r>
          </a:p>
          <a:p>
            <a:pPr marL="0" indent="0">
              <a:lnSpc>
                <a:spcPts val="1600"/>
              </a:lnSpc>
              <a:buNone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(Development under SBIR Ph III, CREARE LLC, </a:t>
            </a:r>
            <a:r>
              <a:rPr lang="en-US" sz="1600" kern="0" dirty="0">
                <a:solidFill>
                  <a:sysClr val="windowText" lastClr="000000"/>
                </a:solidFill>
              </a:rPr>
              <a:t>Contact: Mark Zagarola</a:t>
            </a: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hangingPunct="1">
              <a:lnSpc>
                <a:spcPts val="16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 Detailed Engineering Model Design (“EMCCE”)</a:t>
            </a:r>
          </a:p>
          <a:p>
            <a:pPr eaLnBrk="1" hangingPunct="1">
              <a:lnSpc>
                <a:spcPts val="16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 Test Planning, Simulators, Facilities, etc. (PDR Level)</a:t>
            </a:r>
          </a:p>
          <a:p>
            <a:pPr marL="573088" lvl="1" indent="-285750" eaLnBrk="1" hangingPunct="1">
              <a:lnSpc>
                <a:spcPts val="16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Assessment of applicability to 20K / 20W TMU</a:t>
            </a:r>
          </a:p>
          <a:p>
            <a:pPr eaLnBrk="1" hangingPunct="1">
              <a:lnSpc>
                <a:spcPts val="16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 Developmental Testing (component, breadboard)</a:t>
            </a:r>
          </a:p>
          <a:p>
            <a:pPr marL="0" indent="0" eaLnBrk="1" hangingPunct="1">
              <a:lnSpc>
                <a:spcPts val="1600"/>
              </a:lnSpc>
              <a:spcBef>
                <a:spcPts val="600"/>
              </a:spcBef>
              <a:buSzPct val="100000"/>
              <a:buNone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and Next Steps: (Contract awarded November 2024)</a:t>
            </a:r>
          </a:p>
          <a:p>
            <a:pPr marL="222250" indent="-222250" eaLnBrk="1" hangingPunct="1">
              <a:lnSpc>
                <a:spcPts val="1600"/>
              </a:lnSpc>
              <a:spcBef>
                <a:spcPts val="600"/>
              </a:spcBef>
              <a:buSzPct val="100000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Fabricate EMCCE – Feb 2026</a:t>
            </a:r>
          </a:p>
          <a:p>
            <a:pPr marL="222250" indent="-222250" eaLnBrk="1" hangingPunct="1">
              <a:lnSpc>
                <a:spcPts val="1600"/>
              </a:lnSpc>
              <a:spcBef>
                <a:spcPts val="600"/>
              </a:spcBef>
              <a:buSzPct val="100000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 Demonstration Phase Testing (TRL 5) – May 2026</a:t>
            </a:r>
          </a:p>
          <a:p>
            <a:pPr marL="509588" lvl="1" indent="-222250" eaLnBrk="1" hangingPunct="1">
              <a:lnSpc>
                <a:spcPts val="1600"/>
              </a:lnSpc>
              <a:spcBef>
                <a:spcPts val="600"/>
              </a:spcBef>
              <a:buSzPct val="100000"/>
              <a:defRPr/>
            </a:pPr>
            <a:r>
              <a:rPr lang="en-US" sz="1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using simulated TMU</a:t>
            </a:r>
          </a:p>
          <a:p>
            <a:pPr marL="222250" indent="-222250" eaLnBrk="1" hangingPunct="1">
              <a:lnSpc>
                <a:spcPts val="1600"/>
              </a:lnSpc>
              <a:spcBef>
                <a:spcPts val="600"/>
              </a:spcBef>
              <a:buSzPct val="100000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 Environmental Testing (TRL 6) – July 2026: </a:t>
            </a:r>
            <a:r>
              <a:rPr lang="en-US" sz="1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Vibration, EMI, TVAC testing</a:t>
            </a:r>
            <a:endParaRPr lang="en-US" sz="1600" kern="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D543F5-3C9D-3FEB-DCD4-441709D558E6}"/>
              </a:ext>
            </a:extLst>
          </p:cNvPr>
          <p:cNvSpPr txBox="1"/>
          <p:nvPr/>
        </p:nvSpPr>
        <p:spPr>
          <a:xfrm>
            <a:off x="7722973" y="3242072"/>
            <a:ext cx="4469027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900" dirty="0">
                <a:solidFill>
                  <a:schemeClr val="tx2"/>
                </a:solidFill>
              </a:rPr>
              <a:t>Key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/>
                </a:solidFill>
              </a:rPr>
              <a:t>Power conversion and conditioning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/>
                </a:solidFill>
              </a:rPr>
              <a:t>Turbomachine speed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/>
                </a:solidFill>
              </a:rPr>
              <a:t>System level 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2"/>
                </a:solidFill>
              </a:rPr>
              <a:t>Telemetry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chemeClr val="tx2"/>
                </a:solidFill>
              </a:rPr>
              <a:t>Total mass: 21 kg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chemeClr val="tx2"/>
                </a:solidFill>
              </a:rPr>
              <a:t>Total volume: 18 liters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chemeClr val="tx2"/>
                </a:solidFill>
              </a:rPr>
              <a:t>Conductively cooled through baseplate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chemeClr val="tx2"/>
                </a:solidFill>
              </a:rPr>
              <a:t>Low EMI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3E9AFC-FF2B-9A35-88F6-C0AB041FE270}"/>
              </a:ext>
            </a:extLst>
          </p:cNvPr>
          <p:cNvSpPr/>
          <p:nvPr/>
        </p:nvSpPr>
        <p:spPr>
          <a:xfrm>
            <a:off x="11173549" y="2790257"/>
            <a:ext cx="806245" cy="31463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Images by Creare LLC</a:t>
            </a:r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CB6A85DF-D8AB-A556-3C03-936F2A43A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831" y="823583"/>
            <a:ext cx="4229442" cy="224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760764"/>
      </p:ext>
    </p:extLst>
  </p:cSld>
  <p:clrMapOvr>
    <a:masterClrMapping/>
  </p:clrMapOvr>
</p:sld>
</file>

<file path=ppt/theme/theme1.xml><?xml version="1.0" encoding="utf-8"?>
<a:theme xmlns:a="http://schemas.openxmlformats.org/drawingml/2006/main" name="2_Corporate Presentation">
  <a:themeElements>
    <a:clrScheme name="LM">
      <a:dk1>
        <a:srgbClr val="63666A"/>
      </a:dk1>
      <a:lt1>
        <a:sysClr val="window" lastClr="FFFFFF"/>
      </a:lt1>
      <a:dk2>
        <a:srgbClr val="000000"/>
      </a:dk2>
      <a:lt2>
        <a:srgbClr val="E7E6E6"/>
      </a:lt2>
      <a:accent1>
        <a:srgbClr val="002F6C"/>
      </a:accent1>
      <a:accent2>
        <a:srgbClr val="00A3E0"/>
      </a:accent2>
      <a:accent3>
        <a:srgbClr val="007396"/>
      </a:accent3>
      <a:accent4>
        <a:srgbClr val="833177"/>
      </a:accent4>
      <a:accent5>
        <a:srgbClr val="43B02A"/>
      </a:accent5>
      <a:accent6>
        <a:srgbClr val="FFCD00"/>
      </a:accent6>
      <a:hlink>
        <a:srgbClr val="0563C1"/>
      </a:hlink>
      <a:folHlink>
        <a:srgbClr val="954F72"/>
      </a:folHlink>
    </a:clrScheme>
    <a:fontScheme name="LM">
      <a:majorFont>
        <a:latin typeface="Agency FB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>
                <a:gamma/>
                <a:shade val="46275"/>
                <a:invGamma/>
              </a:schemeClr>
            </a:gs>
            <a:gs pos="100000">
              <a:schemeClr val="accent1"/>
            </a:gs>
          </a:gsLst>
          <a:lin ang="5400000" scaled="1"/>
        </a:gradFill>
        <a:ln w="12700" cap="flat" cmpd="sng" algn="ctr">
          <a:solidFill>
            <a:srgbClr val="66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rgbClr val="FAFD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>
                <a:gamma/>
                <a:shade val="46275"/>
                <a:invGamma/>
              </a:schemeClr>
            </a:gs>
            <a:gs pos="100000">
              <a:schemeClr val="accent1"/>
            </a:gs>
          </a:gsLst>
          <a:lin ang="5400000" scaled="1"/>
        </a:gradFill>
        <a:ln w="12700" cap="flat" cmpd="sng" algn="ctr">
          <a:solidFill>
            <a:srgbClr val="66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rgbClr val="FAFD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-112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0"/>
          </a:spcBef>
          <a:spcAft>
            <a:spcPct val="0"/>
          </a:spcAft>
          <a:buClrTx/>
          <a:buSzTx/>
          <a:buFontTx/>
          <a:buNone/>
          <a:tabLst/>
          <a:defRPr sz="2400" dirty="0" err="1">
            <a:solidFill>
              <a:schemeClr val="tx1"/>
            </a:solidFill>
            <a:latin typeface="Calibri"/>
            <a:cs typeface="Calibri"/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279F"/>
        </a:dk2>
        <a:lt2>
          <a:srgbClr val="FFFFFF"/>
        </a:lt2>
        <a:accent1>
          <a:srgbClr val="0000FF"/>
        </a:accent1>
        <a:accent2>
          <a:srgbClr val="00AE00"/>
        </a:accent2>
        <a:accent3>
          <a:srgbClr val="AAACCD"/>
        </a:accent3>
        <a:accent4>
          <a:srgbClr val="DADADA"/>
        </a:accent4>
        <a:accent5>
          <a:srgbClr val="AAAAFF"/>
        </a:accent5>
        <a:accent6>
          <a:srgbClr val="009D00"/>
        </a:accent6>
        <a:hlink>
          <a:srgbClr val="9933FF"/>
        </a:hlink>
        <a:folHlink>
          <a:srgbClr val="33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279F"/>
        </a:dk2>
        <a:lt2>
          <a:srgbClr val="FFFFFF"/>
        </a:lt2>
        <a:accent1>
          <a:srgbClr val="6699FF"/>
        </a:accent1>
        <a:accent2>
          <a:srgbClr val="00AE00"/>
        </a:accent2>
        <a:accent3>
          <a:srgbClr val="AAACCD"/>
        </a:accent3>
        <a:accent4>
          <a:srgbClr val="DADADA"/>
        </a:accent4>
        <a:accent5>
          <a:srgbClr val="B8CAFF"/>
        </a:accent5>
        <a:accent6>
          <a:srgbClr val="009D00"/>
        </a:accent6>
        <a:hlink>
          <a:srgbClr val="9933FF"/>
        </a:hlink>
        <a:folHlink>
          <a:srgbClr val="33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1F5CCB154798409089FBF4E2149BB4" ma:contentTypeVersion="14" ma:contentTypeDescription="Create a new document." ma:contentTypeScope="" ma:versionID="2591fdf0afa8af28a32ab2c56feee06a">
  <xsd:schema xmlns:xsd="http://www.w3.org/2001/XMLSchema" xmlns:xs="http://www.w3.org/2001/XMLSchema" xmlns:p="http://schemas.microsoft.com/office/2006/metadata/properties" xmlns:ns2="e5165b50-6ecb-408f-9271-b9753cc758ea" xmlns:ns3="29417a99-398a-4157-a8b2-f8db5ad0fb90" targetNamespace="http://schemas.microsoft.com/office/2006/metadata/properties" ma:root="true" ma:fieldsID="61cc32ad72d2ee30b9aaf073ade00264" ns2:_="" ns3:_="">
    <xsd:import namespace="e5165b50-6ecb-408f-9271-b9753cc758ea"/>
    <xsd:import namespace="29417a99-398a-4157-a8b2-f8db5ad0fb9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65b50-6ecb-408f-9271-b9753cc758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0fb68aea-d2ee-4a6c-85e6-e4b5686e96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417a99-398a-4157-a8b2-f8db5ad0fb90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74e1068-356c-484a-ad73-fcfd49e1fe99}" ma:internalName="TaxCatchAll" ma:showField="CatchAllData" ma:web="29417a99-398a-4157-a8b2-f8db5ad0fb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5165b50-6ecb-408f-9271-b9753cc758ea">
      <Terms xmlns="http://schemas.microsoft.com/office/infopath/2007/PartnerControls"/>
    </lcf76f155ced4ddcb4097134ff3c332f>
    <TaxCatchAll xmlns="29417a99-398a-4157-a8b2-f8db5ad0fb9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723EB3-A3A2-4953-9877-10C8DBEF17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165b50-6ecb-408f-9271-b9753cc758ea"/>
    <ds:schemaRef ds:uri="29417a99-398a-4157-a8b2-f8db5ad0fb9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99D200-8C76-4381-B149-0ABAA83066DA}">
  <ds:schemaRefs>
    <ds:schemaRef ds:uri="29417a99-398a-4157-a8b2-f8db5ad0fb90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metadata/properties"/>
    <ds:schemaRef ds:uri="e5165b50-6ecb-408f-9271-b9753cc758ea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5D910FE-BA35-46CD-9006-7B6EAFC62712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005d458-45be-48ae-8140-d43da96dd17b}" enabled="0" method="" siteId="{7005d458-45be-48ae-8140-d43da96dd17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6003</TotalTime>
  <Words>1684</Words>
  <Application>Microsoft Office PowerPoint</Application>
  <PresentationFormat>Widescreen</PresentationFormat>
  <Paragraphs>283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Agency FB</vt:lpstr>
      <vt:lpstr>Arial</vt:lpstr>
      <vt:lpstr>Arial Black</vt:lpstr>
      <vt:lpstr>Calibri</vt:lpstr>
      <vt:lpstr>Courier New</vt:lpstr>
      <vt:lpstr>Wingdings</vt:lpstr>
      <vt:lpstr>2_Corporate Presentation</vt:lpstr>
      <vt:lpstr>PowerPoint Presentation</vt:lpstr>
      <vt:lpstr>NASA Cryocooler Technology Need</vt:lpstr>
      <vt:lpstr>NASA Cryocooler Technology Reference Architectures</vt:lpstr>
      <vt:lpstr>NASA Cryocooler Technology Reference Mission</vt:lpstr>
      <vt:lpstr>Desirable Characteristics needed for spaceflight Cryocooler</vt:lpstr>
      <vt:lpstr>Key Performance Parameters</vt:lpstr>
      <vt:lpstr>20 Kelvin 20 Watt Cryocooler Status</vt:lpstr>
      <vt:lpstr>90 Kelvin 150 Watt Cryocooler TMU Status  (Thermo-Mechanical Unit)</vt:lpstr>
      <vt:lpstr>90 Kelvin 150 Watt Cryocooler CCE Status  (Cryocooler Control Electronics)</vt:lpstr>
      <vt:lpstr>Future Cryocooler Technology Investment:  CACHE (Cryogenic Active Cooling for Human Exploration)</vt:lpstr>
      <vt:lpstr>NASA Cryogenic Propellant Active Cooling Summary</vt:lpstr>
      <vt:lpstr>PowerPoint Presentation</vt:lpstr>
      <vt:lpstr>PowerPoint Presentation</vt:lpstr>
      <vt:lpstr>NASA Cryocooler Technology Reference Missions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Henkel, Kathryn L (MSFC-EE05)</dc:creator>
  <cp:lastModifiedBy>Brion Jacobs</cp:lastModifiedBy>
  <cp:revision>180</cp:revision>
  <dcterms:created xsi:type="dcterms:W3CDTF">2017-06-29T19:00:07Z</dcterms:created>
  <dcterms:modified xsi:type="dcterms:W3CDTF">2025-05-21T01:09:13Z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0x0101001B1F5CCB154798409089FBF4E2149BB4</vt:lpwstr>
  </property>
  <property fmtid="{D5CDD505-2E9C-101B-9397-08002B2CF9AE}" pid="3" name="Enterprise Keywords">
    <vt:lpwstr>34;#Official|cf27d6ae-165f-4fd4-82df-b359670c06e5;#33;#template|aa6d2b24-3068-464c-b8a1-9c0912f06071;#32;#PowerPoint|fdd97a65-f75e-49d0-985b-95654da0a884</vt:lpwstr>
  </property>
  <property fmtid="{D5CDD505-2E9C-101B-9397-08002B2CF9AE}" pid="4" name="checkedProgramsCount">
    <vt:i4>0</vt:i4>
  </property>
  <property fmtid="{D5CDD505-2E9C-101B-9397-08002B2CF9AE}" pid="5" name="lmss_lock_sip_cache">
    <vt:lpwstr>;#Lockheed Martin Proprietary Information (LMPI);#~#~#~#~#</vt:lpwstr>
  </property>
  <property fmtid="{D5CDD505-2E9C-101B-9397-08002B2CF9AE}" pid="6" name="office_lock_sip_cache">
    <vt:lpwstr>;#Lockheed Martin Proprietary Information (LMPI);#~#~#~#~#</vt:lpwstr>
  </property>
  <property fmtid="{D5CDD505-2E9C-101B-9397-08002B2CF9AE}" pid="7" name="sip_cache_lock_id">
    <vt:lpwstr>31637649034170000000</vt:lpwstr>
  </property>
  <property fmtid="{D5CDD505-2E9C-101B-9397-08002B2CF9AE}" pid="8" name="LM SIP Document Sensitivity">
    <vt:lpwstr>Lockheed Martin Proprietary Information</vt:lpwstr>
  </property>
  <property fmtid="{D5CDD505-2E9C-101B-9397-08002B2CF9AE}" pid="9" name="Document Author">
    <vt:lpwstr>ACCT02\wdpratt</vt:lpwstr>
  </property>
  <property fmtid="{D5CDD505-2E9C-101B-9397-08002B2CF9AE}" pid="10" name="Document Sensitivity">
    <vt:lpwstr>2</vt:lpwstr>
  </property>
  <property fmtid="{D5CDD505-2E9C-101B-9397-08002B2CF9AE}" pid="11" name="ThirdParty">
    <vt:lpwstr/>
  </property>
  <property fmtid="{D5CDD505-2E9C-101B-9397-08002B2CF9AE}" pid="12" name="OCI Restriction">
    <vt:bool>false</vt:bool>
  </property>
  <property fmtid="{D5CDD505-2E9C-101B-9397-08002B2CF9AE}" pid="13" name="OCI Additional Info">
    <vt:lpwstr/>
  </property>
  <property fmtid="{D5CDD505-2E9C-101B-9397-08002B2CF9AE}" pid="14" name="Allow Header Overwrite">
    <vt:bool>true</vt:bool>
  </property>
  <property fmtid="{D5CDD505-2E9C-101B-9397-08002B2CF9AE}" pid="15" name="Allow Footer Overwrite">
    <vt:bool>true</vt:bool>
  </property>
  <property fmtid="{D5CDD505-2E9C-101B-9397-08002B2CF9AE}" pid="16" name="Multiple Selected">
    <vt:lpwstr>-1</vt:lpwstr>
  </property>
  <property fmtid="{D5CDD505-2E9C-101B-9397-08002B2CF9AE}" pid="17" name="SIPLongWording">
    <vt:lpwstr>Lockheed Martin Proprietary Information_x000d_
_x000d_
</vt:lpwstr>
  </property>
  <property fmtid="{D5CDD505-2E9C-101B-9397-08002B2CF9AE}" pid="18" name="ExpCountry">
    <vt:lpwstr/>
  </property>
  <property fmtid="{D5CDD505-2E9C-101B-9397-08002B2CF9AE}" pid="19" name="TextBoxAndDropdownValues">
    <vt:lpwstr>TB_Third_PARTY:;</vt:lpwstr>
  </property>
</Properties>
</file>