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 id="2147483673" r:id="rId5"/>
  </p:sldMasterIdLst>
  <p:notesMasterIdLst>
    <p:notesMasterId r:id="rId19"/>
  </p:notesMasterIdLst>
  <p:sldIdLst>
    <p:sldId id="2098148963" r:id="rId6"/>
    <p:sldId id="2098148964" r:id="rId7"/>
    <p:sldId id="18911" r:id="rId8"/>
    <p:sldId id="2098148936" r:id="rId9"/>
    <p:sldId id="2098148953" r:id="rId10"/>
    <p:sldId id="2098148965" r:id="rId11"/>
    <p:sldId id="18910" r:id="rId12"/>
    <p:sldId id="2098148956" r:id="rId13"/>
    <p:sldId id="2098148954" r:id="rId14"/>
    <p:sldId id="2098148958" r:id="rId15"/>
    <p:sldId id="2098148959" r:id="rId16"/>
    <p:sldId id="2098148961" r:id="rId17"/>
    <p:sldId id="2098148957"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4" d="100"/>
          <a:sy n="104" d="100"/>
        </p:scale>
        <p:origin x="756"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22764D-F2D8-43F5-92E2-C10CA8180EED}" type="datetimeFigureOut">
              <a:rPr lang="en-US" smtClean="0"/>
              <a:t>5/9/2025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E1FEA9E-C333-4C15-990A-6FD850583FB0}" type="slidenum">
              <a:rPr lang="en-US" smtClean="0"/>
              <a:t>‹#›</a:t>
            </a:fld>
            <a:endParaRPr lang="en-US"/>
          </a:p>
        </p:txBody>
      </p:sp>
    </p:spTree>
    <p:extLst>
      <p:ext uri="{BB962C8B-B14F-4D97-AF65-F5344CB8AC3E}">
        <p14:creationId xmlns:p14="http://schemas.microsoft.com/office/powerpoint/2010/main" val="27102569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3038A271-4932-2F41-8308-499AE0EE9F68}" type="slidenum">
              <a:rPr lang="en-US" smtClean="0"/>
              <a:pPr>
                <a:defRPr/>
              </a:pPr>
              <a:t>4</a:t>
            </a:fld>
            <a:endParaRPr lang="en-US"/>
          </a:p>
        </p:txBody>
      </p:sp>
    </p:spTree>
    <p:extLst>
      <p:ext uri="{BB962C8B-B14F-4D97-AF65-F5344CB8AC3E}">
        <p14:creationId xmlns:p14="http://schemas.microsoft.com/office/powerpoint/2010/main" val="33312270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59690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40"/>
            <a:ext cx="103632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219749" y="6356352"/>
            <a:ext cx="2844800" cy="365125"/>
          </a:xfrm>
          <a:prstGeom prst="rect">
            <a:avLst/>
          </a:prstGeom>
        </p:spPr>
        <p:txBody>
          <a:bodyPr/>
          <a:lstStyle/>
          <a:p>
            <a:fld id="{B2197A52-216B-7B46-A00D-B39E46D9A1C2}" type="datetime1">
              <a:rPr lang="en-US" smtClean="0"/>
              <a:t>5/9/2025</a:t>
            </a:fld>
            <a:endParaRPr lang="en-US"/>
          </a:p>
        </p:txBody>
      </p:sp>
      <p:sp>
        <p:nvSpPr>
          <p:cNvPr id="5" name="Footer Placeholder 4"/>
          <p:cNvSpPr>
            <a:spLocks noGrp="1"/>
          </p:cNvSpPr>
          <p:nvPr>
            <p:ph type="ftr" sz="quarter" idx="11"/>
          </p:nvPr>
        </p:nvSpPr>
        <p:spPr>
          <a:xfrm>
            <a:off x="4165600" y="6356352"/>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9115268" y="6371720"/>
            <a:ext cx="2844800" cy="365125"/>
          </a:xfrm>
          <a:prstGeom prst="rect">
            <a:avLst/>
          </a:prstGeom>
        </p:spPr>
        <p:txBody>
          <a:bodyPr/>
          <a:lstStyle>
            <a:lvl1pPr algn="r">
              <a:defRPr/>
            </a:lvl1pPr>
          </a:lstStyle>
          <a:p>
            <a:fld id="{3936B88E-EF68-EA45-81C9-E52047EC76EC}" type="slidenum">
              <a:rPr lang="en-US" smtClean="0"/>
              <a:pPr/>
              <a:t>‹#›</a:t>
            </a:fld>
            <a:endParaRPr lang="en-US"/>
          </a:p>
        </p:txBody>
      </p:sp>
    </p:spTree>
    <p:extLst>
      <p:ext uri="{BB962C8B-B14F-4D97-AF65-F5344CB8AC3E}">
        <p14:creationId xmlns:p14="http://schemas.microsoft.com/office/powerpoint/2010/main" val="5157802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609600" y="1600201"/>
            <a:ext cx="109728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219749" y="6356352"/>
            <a:ext cx="2844800" cy="365125"/>
          </a:xfrm>
          <a:prstGeom prst="rect">
            <a:avLst/>
          </a:prstGeom>
        </p:spPr>
        <p:txBody>
          <a:bodyPr/>
          <a:lstStyle/>
          <a:p>
            <a:fld id="{2A5FA0EA-0328-0843-96A1-2EB562EC7CCD}" type="datetime1">
              <a:rPr lang="en-US" smtClean="0"/>
              <a:t>5/9/2025</a:t>
            </a:fld>
            <a:endParaRPr lang="en-US"/>
          </a:p>
        </p:txBody>
      </p:sp>
      <p:sp>
        <p:nvSpPr>
          <p:cNvPr id="5" name="Footer Placeholder 4"/>
          <p:cNvSpPr>
            <a:spLocks noGrp="1"/>
          </p:cNvSpPr>
          <p:nvPr>
            <p:ph type="ftr" sz="quarter" idx="11"/>
          </p:nvPr>
        </p:nvSpPr>
        <p:spPr>
          <a:xfrm>
            <a:off x="4165600" y="6356352"/>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9115268" y="6371720"/>
            <a:ext cx="2844800" cy="365125"/>
          </a:xfrm>
          <a:prstGeom prst="rect">
            <a:avLst/>
          </a:prstGeom>
        </p:spPr>
        <p:txBody>
          <a:bodyPr/>
          <a:lstStyle>
            <a:lvl1pPr algn="r">
              <a:defRPr/>
            </a:lvl1pPr>
          </a:lstStyle>
          <a:p>
            <a:fld id="{3936B88E-EF68-EA45-81C9-E52047EC76EC}" type="slidenum">
              <a:rPr lang="en-US" smtClean="0"/>
              <a:pPr/>
              <a:t>‹#›</a:t>
            </a:fld>
            <a:endParaRPr lang="en-US"/>
          </a:p>
        </p:txBody>
      </p:sp>
    </p:spTree>
    <p:extLst>
      <p:ext uri="{BB962C8B-B14F-4D97-AF65-F5344CB8AC3E}">
        <p14:creationId xmlns:p14="http://schemas.microsoft.com/office/powerpoint/2010/main" val="32428317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0"/>
            <a:ext cx="27432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0"/>
            <a:ext cx="80264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219749" y="6356352"/>
            <a:ext cx="2844800" cy="365125"/>
          </a:xfrm>
          <a:prstGeom prst="rect">
            <a:avLst/>
          </a:prstGeom>
        </p:spPr>
        <p:txBody>
          <a:bodyPr/>
          <a:lstStyle/>
          <a:p>
            <a:fld id="{74C427DA-2872-5340-83B7-E597D853B5D2}" type="datetime1">
              <a:rPr lang="en-US" smtClean="0"/>
              <a:t>5/9/2025</a:t>
            </a:fld>
            <a:endParaRPr lang="en-US"/>
          </a:p>
        </p:txBody>
      </p:sp>
      <p:sp>
        <p:nvSpPr>
          <p:cNvPr id="5" name="Footer Placeholder 4"/>
          <p:cNvSpPr>
            <a:spLocks noGrp="1"/>
          </p:cNvSpPr>
          <p:nvPr>
            <p:ph type="ftr" sz="quarter" idx="11"/>
          </p:nvPr>
        </p:nvSpPr>
        <p:spPr>
          <a:xfrm>
            <a:off x="4165600" y="6356352"/>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9115268" y="6371720"/>
            <a:ext cx="2844800" cy="365125"/>
          </a:xfrm>
          <a:prstGeom prst="rect">
            <a:avLst/>
          </a:prstGeom>
        </p:spPr>
        <p:txBody>
          <a:bodyPr/>
          <a:lstStyle>
            <a:lvl1pPr algn="r">
              <a:defRPr/>
            </a:lvl1pPr>
          </a:lstStyle>
          <a:p>
            <a:fld id="{3936B88E-EF68-EA45-81C9-E52047EC76EC}" type="slidenum">
              <a:rPr lang="en-US" smtClean="0"/>
              <a:pPr/>
              <a:t>‹#›</a:t>
            </a:fld>
            <a:endParaRPr lang="en-US"/>
          </a:p>
        </p:txBody>
      </p:sp>
    </p:spTree>
    <p:extLst>
      <p:ext uri="{BB962C8B-B14F-4D97-AF65-F5344CB8AC3E}">
        <p14:creationId xmlns:p14="http://schemas.microsoft.com/office/powerpoint/2010/main" val="40662641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1" y="365129"/>
            <a:ext cx="10515600" cy="1325563"/>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838201" y="1825625"/>
            <a:ext cx="10515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1" y="6356354"/>
            <a:ext cx="2743200" cy="365125"/>
          </a:xfrm>
          <a:prstGeom prst="rect">
            <a:avLst/>
          </a:prstGeom>
        </p:spPr>
        <p:txBody>
          <a:bodyPr/>
          <a:lstStyle/>
          <a:p>
            <a:r>
              <a:rPr lang="en-US"/>
              <a:t>www.nasa.gov</a:t>
            </a:r>
          </a:p>
        </p:txBody>
      </p:sp>
      <p:sp>
        <p:nvSpPr>
          <p:cNvPr id="5" name="Footer Placeholder 4"/>
          <p:cNvSpPr>
            <a:spLocks noGrp="1"/>
          </p:cNvSpPr>
          <p:nvPr>
            <p:ph type="ftr" sz="quarter" idx="11"/>
          </p:nvPr>
        </p:nvSpPr>
        <p:spPr>
          <a:xfrm>
            <a:off x="4038601" y="6356354"/>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1" y="6356354"/>
            <a:ext cx="2743200" cy="365125"/>
          </a:xfrm>
          <a:prstGeom prst="rect">
            <a:avLst/>
          </a:prstGeom>
        </p:spPr>
        <p:txBody>
          <a:bodyPr/>
          <a:lstStyle/>
          <a:p>
            <a:fld id="{5730F11F-53D1-E545-9A25-42A251B761A9}" type="slidenum">
              <a:rPr lang="en-US" smtClean="0"/>
              <a:t>‹#›</a:t>
            </a:fld>
            <a:endParaRPr lang="en-US"/>
          </a:p>
        </p:txBody>
      </p:sp>
      <p:sp>
        <p:nvSpPr>
          <p:cNvPr id="8" name="Content Placeholder 7"/>
          <p:cNvSpPr>
            <a:spLocks noGrp="1"/>
          </p:cNvSpPr>
          <p:nvPr>
            <p:ph sz="quarter" idx="13"/>
          </p:nvPr>
        </p:nvSpPr>
        <p:spPr>
          <a:xfrm>
            <a:off x="11568113" y="554037"/>
            <a:ext cx="914400" cy="9144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213465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61EA535D-904F-4B71-98F5-D7574385254F}" type="slidenum">
              <a:rPr lang="en-US" smtClean="0"/>
              <a:t>‹#›</a:t>
            </a:fld>
            <a:endParaRPr lang="en-US"/>
          </a:p>
        </p:txBody>
      </p:sp>
      <p:sp>
        <p:nvSpPr>
          <p:cNvPr id="6" name="Date Placeholder 5"/>
          <p:cNvSpPr>
            <a:spLocks noGrp="1"/>
          </p:cNvSpPr>
          <p:nvPr>
            <p:ph type="dt" sz="half" idx="12"/>
          </p:nvPr>
        </p:nvSpPr>
        <p:spPr/>
        <p:txBody>
          <a:bodyPr/>
          <a:lstStyle>
            <a:lvl1pPr>
              <a:defRPr/>
            </a:lvl1pPr>
          </a:lstStyle>
          <a:p>
            <a:fld id="{CB18C46D-E1E6-4F12-A3F2-8BACE12B5B17}" type="datetimeFigureOut">
              <a:rPr lang="en-US" smtClean="0"/>
              <a:t>5/9/2025</a:t>
            </a:fld>
            <a:endParaRPr lang="en-US"/>
          </a:p>
        </p:txBody>
      </p:sp>
    </p:spTree>
    <p:extLst>
      <p:ext uri="{BB962C8B-B14F-4D97-AF65-F5344CB8AC3E}">
        <p14:creationId xmlns:p14="http://schemas.microsoft.com/office/powerpoint/2010/main" val="11675224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61EA535D-904F-4B71-98F5-D7574385254F}" type="slidenum">
              <a:rPr lang="en-US" smtClean="0"/>
              <a:t>‹#›</a:t>
            </a:fld>
            <a:endParaRPr lang="en-US"/>
          </a:p>
        </p:txBody>
      </p:sp>
      <p:sp>
        <p:nvSpPr>
          <p:cNvPr id="6" name="Date Placeholder 5"/>
          <p:cNvSpPr>
            <a:spLocks noGrp="1"/>
          </p:cNvSpPr>
          <p:nvPr>
            <p:ph type="dt" sz="half" idx="12"/>
          </p:nvPr>
        </p:nvSpPr>
        <p:spPr/>
        <p:txBody>
          <a:bodyPr/>
          <a:lstStyle>
            <a:lvl1pPr>
              <a:defRPr/>
            </a:lvl1pPr>
          </a:lstStyle>
          <a:p>
            <a:fld id="{CB18C46D-E1E6-4F12-A3F2-8BACE12B5B17}" type="datetimeFigureOut">
              <a:rPr lang="en-US" smtClean="0"/>
              <a:t>5/9/2025</a:t>
            </a:fld>
            <a:endParaRPr lang="en-US"/>
          </a:p>
        </p:txBody>
      </p:sp>
    </p:spTree>
    <p:extLst>
      <p:ext uri="{BB962C8B-B14F-4D97-AF65-F5344CB8AC3E}">
        <p14:creationId xmlns:p14="http://schemas.microsoft.com/office/powerpoint/2010/main" val="6231217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61EA535D-904F-4B71-98F5-D7574385254F}" type="slidenum">
              <a:rPr lang="en-US" smtClean="0"/>
              <a:t>‹#›</a:t>
            </a:fld>
            <a:endParaRPr lang="en-US"/>
          </a:p>
        </p:txBody>
      </p:sp>
      <p:sp>
        <p:nvSpPr>
          <p:cNvPr id="6" name="Date Placeholder 5"/>
          <p:cNvSpPr>
            <a:spLocks noGrp="1"/>
          </p:cNvSpPr>
          <p:nvPr>
            <p:ph type="dt" sz="half" idx="12"/>
          </p:nvPr>
        </p:nvSpPr>
        <p:spPr/>
        <p:txBody>
          <a:bodyPr/>
          <a:lstStyle>
            <a:lvl1pPr>
              <a:defRPr/>
            </a:lvl1pPr>
          </a:lstStyle>
          <a:p>
            <a:fld id="{CB18C46D-E1E6-4F12-A3F2-8BACE12B5B17}" type="datetimeFigureOut">
              <a:rPr lang="en-US" smtClean="0"/>
              <a:t>5/9/2025</a:t>
            </a:fld>
            <a:endParaRPr lang="en-US"/>
          </a:p>
        </p:txBody>
      </p:sp>
    </p:spTree>
    <p:extLst>
      <p:ext uri="{BB962C8B-B14F-4D97-AF65-F5344CB8AC3E}">
        <p14:creationId xmlns:p14="http://schemas.microsoft.com/office/powerpoint/2010/main" val="31723602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219200"/>
            <a:ext cx="5080000" cy="49530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219200"/>
            <a:ext cx="5080000" cy="49530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61EA535D-904F-4B71-98F5-D7574385254F}" type="slidenum">
              <a:rPr lang="en-US" smtClean="0"/>
              <a:t>‹#›</a:t>
            </a:fld>
            <a:endParaRPr lang="en-US"/>
          </a:p>
        </p:txBody>
      </p:sp>
      <p:sp>
        <p:nvSpPr>
          <p:cNvPr id="7" name="Date Placeholder 6"/>
          <p:cNvSpPr>
            <a:spLocks noGrp="1"/>
          </p:cNvSpPr>
          <p:nvPr>
            <p:ph type="dt" sz="half" idx="12"/>
          </p:nvPr>
        </p:nvSpPr>
        <p:spPr/>
        <p:txBody>
          <a:bodyPr/>
          <a:lstStyle>
            <a:lvl1pPr>
              <a:defRPr/>
            </a:lvl1pPr>
          </a:lstStyle>
          <a:p>
            <a:fld id="{CB18C46D-E1E6-4F12-A3F2-8BACE12B5B17}" type="datetimeFigureOut">
              <a:rPr lang="en-US" smtClean="0"/>
              <a:t>5/9/2025</a:t>
            </a:fld>
            <a:endParaRPr lang="en-US"/>
          </a:p>
        </p:txBody>
      </p:sp>
    </p:spTree>
    <p:extLst>
      <p:ext uri="{BB962C8B-B14F-4D97-AF65-F5344CB8AC3E}">
        <p14:creationId xmlns:p14="http://schemas.microsoft.com/office/powerpoint/2010/main" val="3098059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6"/>
          <p:cNvSpPr>
            <a:spLocks noGrp="1"/>
          </p:cNvSpPr>
          <p:nvPr>
            <p:ph type="ftr" sz="quarter" idx="10"/>
          </p:nvPr>
        </p:nvSpPr>
        <p:spPr/>
        <p:txBody>
          <a:bodyPr/>
          <a:lstStyle>
            <a:lvl1pPr>
              <a:defRPr/>
            </a:lvl1pPr>
          </a:lstStyle>
          <a:p>
            <a:endParaRPr lang="en-US"/>
          </a:p>
        </p:txBody>
      </p:sp>
      <p:sp>
        <p:nvSpPr>
          <p:cNvPr id="8" name="Slide Number Placeholder 7"/>
          <p:cNvSpPr>
            <a:spLocks noGrp="1"/>
          </p:cNvSpPr>
          <p:nvPr>
            <p:ph type="sldNum" sz="quarter" idx="11"/>
          </p:nvPr>
        </p:nvSpPr>
        <p:spPr/>
        <p:txBody>
          <a:bodyPr/>
          <a:lstStyle>
            <a:lvl1pPr>
              <a:defRPr/>
            </a:lvl1pPr>
          </a:lstStyle>
          <a:p>
            <a:fld id="{61EA535D-904F-4B71-98F5-D7574385254F}" type="slidenum">
              <a:rPr lang="en-US" smtClean="0"/>
              <a:t>‹#›</a:t>
            </a:fld>
            <a:endParaRPr lang="en-US"/>
          </a:p>
        </p:txBody>
      </p:sp>
      <p:sp>
        <p:nvSpPr>
          <p:cNvPr id="9" name="Date Placeholder 8"/>
          <p:cNvSpPr>
            <a:spLocks noGrp="1"/>
          </p:cNvSpPr>
          <p:nvPr>
            <p:ph type="dt" sz="half" idx="12"/>
          </p:nvPr>
        </p:nvSpPr>
        <p:spPr/>
        <p:txBody>
          <a:bodyPr/>
          <a:lstStyle>
            <a:lvl1pPr>
              <a:defRPr/>
            </a:lvl1pPr>
          </a:lstStyle>
          <a:p>
            <a:fld id="{CB18C46D-E1E6-4F12-A3F2-8BACE12B5B17}" type="datetimeFigureOut">
              <a:rPr lang="en-US" smtClean="0"/>
              <a:t>5/9/2025</a:t>
            </a:fld>
            <a:endParaRPr lang="en-US"/>
          </a:p>
        </p:txBody>
      </p:sp>
    </p:spTree>
    <p:extLst>
      <p:ext uri="{BB962C8B-B14F-4D97-AF65-F5344CB8AC3E}">
        <p14:creationId xmlns:p14="http://schemas.microsoft.com/office/powerpoint/2010/main" val="15514952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lvl1pPr>
              <a:defRPr/>
            </a:lvl1pPr>
          </a:lstStyle>
          <a:p>
            <a:endParaRPr lang="en-US"/>
          </a:p>
        </p:txBody>
      </p:sp>
      <p:sp>
        <p:nvSpPr>
          <p:cNvPr id="4" name="Slide Number Placeholder 3"/>
          <p:cNvSpPr>
            <a:spLocks noGrp="1"/>
          </p:cNvSpPr>
          <p:nvPr>
            <p:ph type="sldNum" sz="quarter" idx="11"/>
          </p:nvPr>
        </p:nvSpPr>
        <p:spPr/>
        <p:txBody>
          <a:bodyPr/>
          <a:lstStyle>
            <a:lvl1pPr>
              <a:defRPr/>
            </a:lvl1pPr>
          </a:lstStyle>
          <a:p>
            <a:fld id="{61EA535D-904F-4B71-98F5-D7574385254F}" type="slidenum">
              <a:rPr lang="en-US" smtClean="0"/>
              <a:t>‹#›</a:t>
            </a:fld>
            <a:endParaRPr lang="en-US"/>
          </a:p>
        </p:txBody>
      </p:sp>
      <p:sp>
        <p:nvSpPr>
          <p:cNvPr id="5" name="Date Placeholder 4"/>
          <p:cNvSpPr>
            <a:spLocks noGrp="1"/>
          </p:cNvSpPr>
          <p:nvPr>
            <p:ph type="dt" sz="half" idx="12"/>
          </p:nvPr>
        </p:nvSpPr>
        <p:spPr/>
        <p:txBody>
          <a:bodyPr/>
          <a:lstStyle>
            <a:lvl1pPr>
              <a:defRPr/>
            </a:lvl1pPr>
          </a:lstStyle>
          <a:p>
            <a:fld id="{CB18C46D-E1E6-4F12-A3F2-8BACE12B5B17}" type="datetimeFigureOut">
              <a:rPr lang="en-US" smtClean="0"/>
              <a:t>5/9/2025</a:t>
            </a:fld>
            <a:endParaRPr lang="en-US"/>
          </a:p>
        </p:txBody>
      </p:sp>
    </p:spTree>
    <p:extLst>
      <p:ext uri="{BB962C8B-B14F-4D97-AF65-F5344CB8AC3E}">
        <p14:creationId xmlns:p14="http://schemas.microsoft.com/office/powerpoint/2010/main" val="36870385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p>
        </p:txBody>
      </p:sp>
      <p:sp>
        <p:nvSpPr>
          <p:cNvPr id="3" name="Slide Number Placeholder 2"/>
          <p:cNvSpPr>
            <a:spLocks noGrp="1"/>
          </p:cNvSpPr>
          <p:nvPr>
            <p:ph type="sldNum" sz="quarter" idx="11"/>
          </p:nvPr>
        </p:nvSpPr>
        <p:spPr/>
        <p:txBody>
          <a:bodyPr/>
          <a:lstStyle>
            <a:lvl1pPr>
              <a:defRPr/>
            </a:lvl1pPr>
          </a:lstStyle>
          <a:p>
            <a:fld id="{61EA535D-904F-4B71-98F5-D7574385254F}" type="slidenum">
              <a:rPr lang="en-US" smtClean="0"/>
              <a:t>‹#›</a:t>
            </a:fld>
            <a:endParaRPr lang="en-US"/>
          </a:p>
        </p:txBody>
      </p:sp>
      <p:sp>
        <p:nvSpPr>
          <p:cNvPr id="4" name="Date Placeholder 3"/>
          <p:cNvSpPr>
            <a:spLocks noGrp="1"/>
          </p:cNvSpPr>
          <p:nvPr>
            <p:ph type="dt" sz="half" idx="12"/>
          </p:nvPr>
        </p:nvSpPr>
        <p:spPr/>
        <p:txBody>
          <a:bodyPr/>
          <a:lstStyle>
            <a:lvl1pPr>
              <a:defRPr/>
            </a:lvl1pPr>
          </a:lstStyle>
          <a:p>
            <a:fld id="{CB18C46D-E1E6-4F12-A3F2-8BACE12B5B17}" type="datetimeFigureOut">
              <a:rPr lang="en-US" smtClean="0"/>
              <a:t>5/9/2025</a:t>
            </a:fld>
            <a:endParaRPr lang="en-US"/>
          </a:p>
        </p:txBody>
      </p:sp>
    </p:spTree>
    <p:extLst>
      <p:ext uri="{BB962C8B-B14F-4D97-AF65-F5344CB8AC3E}">
        <p14:creationId xmlns:p14="http://schemas.microsoft.com/office/powerpoint/2010/main" val="2482691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609600" y="1600201"/>
            <a:ext cx="109728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219749" y="6356352"/>
            <a:ext cx="2844800" cy="365125"/>
          </a:xfrm>
          <a:prstGeom prst="rect">
            <a:avLst/>
          </a:prstGeom>
        </p:spPr>
        <p:txBody>
          <a:bodyPr/>
          <a:lstStyle/>
          <a:p>
            <a:fld id="{F2D8D00B-226F-504D-BEB7-DC870CD3D0CA}" type="datetime1">
              <a:rPr lang="en-US" smtClean="0"/>
              <a:t>5/9/2025</a:t>
            </a:fld>
            <a:endParaRPr lang="en-US"/>
          </a:p>
        </p:txBody>
      </p:sp>
      <p:sp>
        <p:nvSpPr>
          <p:cNvPr id="5" name="Footer Placeholder 4"/>
          <p:cNvSpPr>
            <a:spLocks noGrp="1"/>
          </p:cNvSpPr>
          <p:nvPr>
            <p:ph type="ftr" sz="quarter" idx="11"/>
          </p:nvPr>
        </p:nvSpPr>
        <p:spPr>
          <a:xfrm>
            <a:off x="4165600" y="6356352"/>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9115268" y="6371720"/>
            <a:ext cx="2844800" cy="365125"/>
          </a:xfrm>
          <a:prstGeom prst="rect">
            <a:avLst/>
          </a:prstGeom>
        </p:spPr>
        <p:txBody>
          <a:bodyPr/>
          <a:lstStyle>
            <a:lvl1pPr algn="r">
              <a:defRPr/>
            </a:lvl1pPr>
          </a:lstStyle>
          <a:p>
            <a:fld id="{3936B88E-EF68-EA45-81C9-E52047EC76EC}" type="slidenum">
              <a:rPr lang="en-US" smtClean="0"/>
              <a:pPr/>
              <a:t>‹#›</a:t>
            </a:fld>
            <a:endParaRPr lang="en-US"/>
          </a:p>
        </p:txBody>
      </p:sp>
    </p:spTree>
    <p:extLst>
      <p:ext uri="{BB962C8B-B14F-4D97-AF65-F5344CB8AC3E}">
        <p14:creationId xmlns:p14="http://schemas.microsoft.com/office/powerpoint/2010/main" val="398927238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4766733" y="273053"/>
            <a:ext cx="6815667"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3"/>
            <a:ext cx="4011084"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61EA535D-904F-4B71-98F5-D7574385254F}" type="slidenum">
              <a:rPr lang="en-US" smtClean="0"/>
              <a:t>‹#›</a:t>
            </a:fld>
            <a:endParaRPr lang="en-US"/>
          </a:p>
        </p:txBody>
      </p:sp>
      <p:sp>
        <p:nvSpPr>
          <p:cNvPr id="7" name="Date Placeholder 6"/>
          <p:cNvSpPr>
            <a:spLocks noGrp="1"/>
          </p:cNvSpPr>
          <p:nvPr>
            <p:ph type="dt" sz="half" idx="12"/>
          </p:nvPr>
        </p:nvSpPr>
        <p:spPr/>
        <p:txBody>
          <a:bodyPr/>
          <a:lstStyle>
            <a:lvl1pPr>
              <a:defRPr/>
            </a:lvl1pPr>
          </a:lstStyle>
          <a:p>
            <a:fld id="{CB18C46D-E1E6-4F12-A3F2-8BACE12B5B17}" type="datetimeFigureOut">
              <a:rPr lang="en-US" smtClean="0"/>
              <a:t>5/9/2025</a:t>
            </a:fld>
            <a:endParaRPr lang="en-US"/>
          </a:p>
        </p:txBody>
      </p:sp>
    </p:spTree>
    <p:extLst>
      <p:ext uri="{BB962C8B-B14F-4D97-AF65-F5344CB8AC3E}">
        <p14:creationId xmlns:p14="http://schemas.microsoft.com/office/powerpoint/2010/main" val="16268450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61EA535D-904F-4B71-98F5-D7574385254F}" type="slidenum">
              <a:rPr lang="en-US" smtClean="0"/>
              <a:t>‹#›</a:t>
            </a:fld>
            <a:endParaRPr lang="en-US"/>
          </a:p>
        </p:txBody>
      </p:sp>
      <p:sp>
        <p:nvSpPr>
          <p:cNvPr id="7" name="Date Placeholder 6"/>
          <p:cNvSpPr>
            <a:spLocks noGrp="1"/>
          </p:cNvSpPr>
          <p:nvPr>
            <p:ph type="dt" sz="half" idx="12"/>
          </p:nvPr>
        </p:nvSpPr>
        <p:spPr/>
        <p:txBody>
          <a:bodyPr/>
          <a:lstStyle>
            <a:lvl1pPr>
              <a:defRPr/>
            </a:lvl1pPr>
          </a:lstStyle>
          <a:p>
            <a:fld id="{CB18C46D-E1E6-4F12-A3F2-8BACE12B5B17}" type="datetimeFigureOut">
              <a:rPr lang="en-US" smtClean="0"/>
              <a:t>5/9/2025</a:t>
            </a:fld>
            <a:endParaRPr lang="en-US"/>
          </a:p>
        </p:txBody>
      </p:sp>
    </p:spTree>
    <p:extLst>
      <p:ext uri="{BB962C8B-B14F-4D97-AF65-F5344CB8AC3E}">
        <p14:creationId xmlns:p14="http://schemas.microsoft.com/office/powerpoint/2010/main" val="387507681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61EA535D-904F-4B71-98F5-D7574385254F}" type="slidenum">
              <a:rPr lang="en-US" smtClean="0"/>
              <a:t>‹#›</a:t>
            </a:fld>
            <a:endParaRPr lang="en-US"/>
          </a:p>
        </p:txBody>
      </p:sp>
      <p:sp>
        <p:nvSpPr>
          <p:cNvPr id="6" name="Date Placeholder 5"/>
          <p:cNvSpPr>
            <a:spLocks noGrp="1"/>
          </p:cNvSpPr>
          <p:nvPr>
            <p:ph type="dt" sz="half" idx="12"/>
          </p:nvPr>
        </p:nvSpPr>
        <p:spPr/>
        <p:txBody>
          <a:bodyPr/>
          <a:lstStyle>
            <a:lvl1pPr>
              <a:defRPr/>
            </a:lvl1pPr>
          </a:lstStyle>
          <a:p>
            <a:fld id="{CB18C46D-E1E6-4F12-A3F2-8BACE12B5B17}" type="datetimeFigureOut">
              <a:rPr lang="en-US" smtClean="0"/>
              <a:t>5/9/2025</a:t>
            </a:fld>
            <a:endParaRPr lang="en-US"/>
          </a:p>
        </p:txBody>
      </p:sp>
    </p:spTree>
    <p:extLst>
      <p:ext uri="{BB962C8B-B14F-4D97-AF65-F5344CB8AC3E}">
        <p14:creationId xmlns:p14="http://schemas.microsoft.com/office/powerpoint/2010/main" val="33045231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393700"/>
            <a:ext cx="2590800" cy="57785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393700"/>
            <a:ext cx="7569200" cy="57785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61EA535D-904F-4B71-98F5-D7574385254F}" type="slidenum">
              <a:rPr lang="en-US" smtClean="0"/>
              <a:t>‹#›</a:t>
            </a:fld>
            <a:endParaRPr lang="en-US"/>
          </a:p>
        </p:txBody>
      </p:sp>
      <p:sp>
        <p:nvSpPr>
          <p:cNvPr id="6" name="Date Placeholder 5"/>
          <p:cNvSpPr>
            <a:spLocks noGrp="1"/>
          </p:cNvSpPr>
          <p:nvPr>
            <p:ph type="dt" sz="half" idx="12"/>
          </p:nvPr>
        </p:nvSpPr>
        <p:spPr/>
        <p:txBody>
          <a:bodyPr/>
          <a:lstStyle>
            <a:lvl1pPr>
              <a:defRPr/>
            </a:lvl1pPr>
          </a:lstStyle>
          <a:p>
            <a:fld id="{CB18C46D-E1E6-4F12-A3F2-8BACE12B5B17}" type="datetimeFigureOut">
              <a:rPr lang="en-US" smtClean="0"/>
              <a:t>5/9/2025</a:t>
            </a:fld>
            <a:endParaRPr lang="en-US"/>
          </a:p>
        </p:txBody>
      </p:sp>
    </p:spTree>
    <p:extLst>
      <p:ext uri="{BB962C8B-B14F-4D97-AF65-F5344CB8AC3E}">
        <p14:creationId xmlns:p14="http://schemas.microsoft.com/office/powerpoint/2010/main" val="30503160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a:prstGeom prst="rect">
            <a:avLst/>
          </a:prstGeom>
        </p:spPr>
        <p:txBody>
          <a:bodyPr anchor="t"/>
          <a:lstStyle>
            <a:lvl1pPr algn="l">
              <a:defRPr sz="5333"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219749" y="6356352"/>
            <a:ext cx="2844800" cy="365125"/>
          </a:xfrm>
          <a:prstGeom prst="rect">
            <a:avLst/>
          </a:prstGeom>
        </p:spPr>
        <p:txBody>
          <a:bodyPr/>
          <a:lstStyle/>
          <a:p>
            <a:fld id="{B7E408D1-42C6-DA4C-B5DA-48062B6BFEEE}" type="datetime1">
              <a:rPr lang="en-US" smtClean="0"/>
              <a:t>5/9/2025</a:t>
            </a:fld>
            <a:endParaRPr lang="en-US"/>
          </a:p>
        </p:txBody>
      </p:sp>
      <p:sp>
        <p:nvSpPr>
          <p:cNvPr id="5" name="Footer Placeholder 4"/>
          <p:cNvSpPr>
            <a:spLocks noGrp="1"/>
          </p:cNvSpPr>
          <p:nvPr>
            <p:ph type="ftr" sz="quarter" idx="11"/>
          </p:nvPr>
        </p:nvSpPr>
        <p:spPr>
          <a:xfrm>
            <a:off x="4165600" y="6356352"/>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9115268" y="6371720"/>
            <a:ext cx="2844800" cy="365125"/>
          </a:xfrm>
          <a:prstGeom prst="rect">
            <a:avLst/>
          </a:prstGeom>
        </p:spPr>
        <p:txBody>
          <a:bodyPr/>
          <a:lstStyle>
            <a:lvl1pPr algn="r">
              <a:defRPr/>
            </a:lvl1pPr>
          </a:lstStyle>
          <a:p>
            <a:fld id="{3936B88E-EF68-EA45-81C9-E52047EC76EC}" type="slidenum">
              <a:rPr lang="en-US" smtClean="0"/>
              <a:pPr/>
              <a:t>‹#›</a:t>
            </a:fld>
            <a:endParaRPr lang="en-US"/>
          </a:p>
        </p:txBody>
      </p:sp>
    </p:spTree>
    <p:extLst>
      <p:ext uri="{BB962C8B-B14F-4D97-AF65-F5344CB8AC3E}">
        <p14:creationId xmlns:p14="http://schemas.microsoft.com/office/powerpoint/2010/main" val="8580253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a:prstGeom prst="rect">
            <a:avLst/>
          </a:prstGeo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a:prstGeom prst="rect">
            <a:avLst/>
          </a:prstGeo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219749" y="6356352"/>
            <a:ext cx="2844800" cy="365125"/>
          </a:xfrm>
          <a:prstGeom prst="rect">
            <a:avLst/>
          </a:prstGeom>
        </p:spPr>
        <p:txBody>
          <a:bodyPr/>
          <a:lstStyle/>
          <a:p>
            <a:fld id="{C6B72016-FE21-7444-9FCC-7C4752903325}" type="datetime1">
              <a:rPr lang="en-US" smtClean="0"/>
              <a:t>5/9/2025</a:t>
            </a:fld>
            <a:endParaRPr lang="en-US"/>
          </a:p>
        </p:txBody>
      </p:sp>
      <p:sp>
        <p:nvSpPr>
          <p:cNvPr id="6" name="Footer Placeholder 5"/>
          <p:cNvSpPr>
            <a:spLocks noGrp="1"/>
          </p:cNvSpPr>
          <p:nvPr>
            <p:ph type="ftr" sz="quarter" idx="11"/>
          </p:nvPr>
        </p:nvSpPr>
        <p:spPr>
          <a:xfrm>
            <a:off x="4165600" y="6356352"/>
            <a:ext cx="3860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9115268" y="6371720"/>
            <a:ext cx="2844800" cy="365125"/>
          </a:xfrm>
          <a:prstGeom prst="rect">
            <a:avLst/>
          </a:prstGeom>
        </p:spPr>
        <p:txBody>
          <a:bodyPr/>
          <a:lstStyle>
            <a:lvl1pPr algn="r">
              <a:defRPr/>
            </a:lvl1pPr>
          </a:lstStyle>
          <a:p>
            <a:fld id="{3936B88E-EF68-EA45-81C9-E52047EC76EC}" type="slidenum">
              <a:rPr lang="en-US" smtClean="0"/>
              <a:pPr/>
              <a:t>‹#›</a:t>
            </a:fld>
            <a:endParaRPr lang="en-US"/>
          </a:p>
        </p:txBody>
      </p:sp>
    </p:spTree>
    <p:extLst>
      <p:ext uri="{BB962C8B-B14F-4D97-AF65-F5344CB8AC3E}">
        <p14:creationId xmlns:p14="http://schemas.microsoft.com/office/powerpoint/2010/main" val="99011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3"/>
          </a:xfrm>
          <a:prstGeom prst="rect">
            <a:avLst/>
          </a:prstGeo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8" y="1535113"/>
            <a:ext cx="5389033" cy="639763"/>
          </a:xfrm>
          <a:prstGeom prst="rect">
            <a:avLst/>
          </a:prstGeo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p:cNvSpPr>
            <a:spLocks noGrp="1"/>
          </p:cNvSpPr>
          <p:nvPr>
            <p:ph sz="quarter" idx="4"/>
          </p:nvPr>
        </p:nvSpPr>
        <p:spPr>
          <a:xfrm>
            <a:off x="6193378" y="2174875"/>
            <a:ext cx="5389033" cy="3951288"/>
          </a:xfrm>
          <a:prstGeom prst="rect">
            <a:avLst/>
          </a:prstGeo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219749" y="6356352"/>
            <a:ext cx="2844800" cy="365125"/>
          </a:xfrm>
          <a:prstGeom prst="rect">
            <a:avLst/>
          </a:prstGeom>
        </p:spPr>
        <p:txBody>
          <a:bodyPr/>
          <a:lstStyle/>
          <a:p>
            <a:fld id="{C3522CDE-8779-D949-AFDB-F585C4E5CA26}" type="datetime1">
              <a:rPr lang="en-US" smtClean="0"/>
              <a:t>5/9/2025</a:t>
            </a:fld>
            <a:endParaRPr lang="en-US"/>
          </a:p>
        </p:txBody>
      </p:sp>
      <p:sp>
        <p:nvSpPr>
          <p:cNvPr id="8" name="Footer Placeholder 7"/>
          <p:cNvSpPr>
            <a:spLocks noGrp="1"/>
          </p:cNvSpPr>
          <p:nvPr>
            <p:ph type="ftr" sz="quarter" idx="11"/>
          </p:nvPr>
        </p:nvSpPr>
        <p:spPr>
          <a:xfrm>
            <a:off x="4165600" y="6356352"/>
            <a:ext cx="38608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9115268" y="6371720"/>
            <a:ext cx="2844800" cy="365125"/>
          </a:xfrm>
          <a:prstGeom prst="rect">
            <a:avLst/>
          </a:prstGeom>
        </p:spPr>
        <p:txBody>
          <a:bodyPr/>
          <a:lstStyle>
            <a:lvl1pPr algn="r">
              <a:defRPr/>
            </a:lvl1pPr>
          </a:lstStyle>
          <a:p>
            <a:fld id="{3936B88E-EF68-EA45-81C9-E52047EC76EC}" type="slidenum">
              <a:rPr lang="en-US" smtClean="0"/>
              <a:pPr/>
              <a:t>‹#›</a:t>
            </a:fld>
            <a:endParaRPr lang="en-US"/>
          </a:p>
        </p:txBody>
      </p:sp>
    </p:spTree>
    <p:extLst>
      <p:ext uri="{BB962C8B-B14F-4D97-AF65-F5344CB8AC3E}">
        <p14:creationId xmlns:p14="http://schemas.microsoft.com/office/powerpoint/2010/main" val="14697701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a:prstGeom prst="rect">
            <a:avLst/>
          </a:prstGeom>
        </p:spPr>
        <p:txBody>
          <a:bodyPr/>
          <a:lstStyle/>
          <a:p>
            <a:r>
              <a:rPr lang="en-US"/>
              <a:t>Click to edit Master title style</a:t>
            </a:r>
          </a:p>
        </p:txBody>
      </p:sp>
      <p:sp>
        <p:nvSpPr>
          <p:cNvPr id="3" name="Date Placeholder 2"/>
          <p:cNvSpPr>
            <a:spLocks noGrp="1"/>
          </p:cNvSpPr>
          <p:nvPr>
            <p:ph type="dt" sz="half" idx="10"/>
          </p:nvPr>
        </p:nvSpPr>
        <p:spPr>
          <a:xfrm>
            <a:off x="219749" y="6356352"/>
            <a:ext cx="2844800" cy="365125"/>
          </a:xfrm>
          <a:prstGeom prst="rect">
            <a:avLst/>
          </a:prstGeom>
        </p:spPr>
        <p:txBody>
          <a:bodyPr/>
          <a:lstStyle/>
          <a:p>
            <a:fld id="{9AC8CD23-BCE7-0441-85CD-6ACE91748B97}" type="datetime1">
              <a:rPr lang="en-US" smtClean="0"/>
              <a:t>5/9/2025</a:t>
            </a:fld>
            <a:endParaRPr lang="en-US"/>
          </a:p>
        </p:txBody>
      </p:sp>
      <p:sp>
        <p:nvSpPr>
          <p:cNvPr id="4" name="Footer Placeholder 3"/>
          <p:cNvSpPr>
            <a:spLocks noGrp="1"/>
          </p:cNvSpPr>
          <p:nvPr>
            <p:ph type="ftr" sz="quarter" idx="11"/>
          </p:nvPr>
        </p:nvSpPr>
        <p:spPr>
          <a:xfrm>
            <a:off x="4165600" y="6356352"/>
            <a:ext cx="38608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9115268" y="6371720"/>
            <a:ext cx="2844800" cy="365125"/>
          </a:xfrm>
          <a:prstGeom prst="rect">
            <a:avLst/>
          </a:prstGeom>
        </p:spPr>
        <p:txBody>
          <a:bodyPr/>
          <a:lstStyle>
            <a:lvl1pPr algn="r">
              <a:defRPr/>
            </a:lvl1pPr>
          </a:lstStyle>
          <a:p>
            <a:fld id="{3936B88E-EF68-EA45-81C9-E52047EC76EC}" type="slidenum">
              <a:rPr lang="en-US" smtClean="0"/>
              <a:pPr/>
              <a:t>‹#›</a:t>
            </a:fld>
            <a:endParaRPr lang="en-US"/>
          </a:p>
        </p:txBody>
      </p:sp>
    </p:spTree>
    <p:extLst>
      <p:ext uri="{BB962C8B-B14F-4D97-AF65-F5344CB8AC3E}">
        <p14:creationId xmlns:p14="http://schemas.microsoft.com/office/powerpoint/2010/main" val="16061683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219749" y="6356352"/>
            <a:ext cx="2844800" cy="365125"/>
          </a:xfrm>
          <a:prstGeom prst="rect">
            <a:avLst/>
          </a:prstGeom>
        </p:spPr>
        <p:txBody>
          <a:bodyPr/>
          <a:lstStyle/>
          <a:p>
            <a:fld id="{C5254C49-43D1-0745-B0B2-7229D2D95751}" type="datetime1">
              <a:rPr lang="en-US" smtClean="0"/>
              <a:t>5/9/2025</a:t>
            </a:fld>
            <a:endParaRPr lang="en-US"/>
          </a:p>
        </p:txBody>
      </p:sp>
      <p:sp>
        <p:nvSpPr>
          <p:cNvPr id="3" name="Footer Placeholder 2"/>
          <p:cNvSpPr>
            <a:spLocks noGrp="1"/>
          </p:cNvSpPr>
          <p:nvPr>
            <p:ph type="ftr" sz="quarter" idx="11"/>
          </p:nvPr>
        </p:nvSpPr>
        <p:spPr>
          <a:xfrm>
            <a:off x="4165600" y="6356352"/>
            <a:ext cx="3860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9115268" y="6371720"/>
            <a:ext cx="2844800" cy="365125"/>
          </a:xfrm>
          <a:prstGeom prst="rect">
            <a:avLst/>
          </a:prstGeom>
        </p:spPr>
        <p:txBody>
          <a:bodyPr/>
          <a:lstStyle>
            <a:lvl1pPr algn="r">
              <a:defRPr/>
            </a:lvl1pPr>
          </a:lstStyle>
          <a:p>
            <a:fld id="{3936B88E-EF68-EA45-81C9-E52047EC76EC}" type="slidenum">
              <a:rPr lang="en-US" smtClean="0"/>
              <a:pPr/>
              <a:t>‹#›</a:t>
            </a:fld>
            <a:endParaRPr lang="en-US"/>
          </a:p>
        </p:txBody>
      </p:sp>
    </p:spTree>
    <p:extLst>
      <p:ext uri="{BB962C8B-B14F-4D97-AF65-F5344CB8AC3E}">
        <p14:creationId xmlns:p14="http://schemas.microsoft.com/office/powerpoint/2010/main" val="23458885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26" y="273049"/>
            <a:ext cx="4011084" cy="1162051"/>
          </a:xfrm>
          <a:prstGeom prst="rect">
            <a:avLst/>
          </a:prstGeom>
        </p:spPr>
        <p:txBody>
          <a:bodyPr anchor="b"/>
          <a:lstStyle>
            <a:lvl1pPr algn="l">
              <a:defRPr sz="2667" b="1"/>
            </a:lvl1pPr>
          </a:lstStyle>
          <a:p>
            <a:r>
              <a:rPr lang="en-US"/>
              <a:t>Click to edit Master title style</a:t>
            </a:r>
          </a:p>
        </p:txBody>
      </p:sp>
      <p:sp>
        <p:nvSpPr>
          <p:cNvPr id="3" name="Content Placeholder 2"/>
          <p:cNvSpPr>
            <a:spLocks noGrp="1"/>
          </p:cNvSpPr>
          <p:nvPr>
            <p:ph idx="1"/>
          </p:nvPr>
        </p:nvSpPr>
        <p:spPr>
          <a:xfrm>
            <a:off x="4766733" y="273065"/>
            <a:ext cx="6815667" cy="5853113"/>
          </a:xfrm>
          <a:prstGeom prst="rect">
            <a:avLst/>
          </a:prstGeo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26" y="1435104"/>
            <a:ext cx="4011084" cy="4691063"/>
          </a:xfrm>
          <a:prstGeom prst="rect">
            <a:avLst/>
          </a:prstGeo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a:xfrm>
            <a:off x="219749" y="6356352"/>
            <a:ext cx="2844800" cy="365125"/>
          </a:xfrm>
          <a:prstGeom prst="rect">
            <a:avLst/>
          </a:prstGeom>
        </p:spPr>
        <p:txBody>
          <a:bodyPr/>
          <a:lstStyle/>
          <a:p>
            <a:fld id="{D19104D8-4AFC-DF4B-91D2-F6A0BAE93E87}" type="datetime1">
              <a:rPr lang="en-US" smtClean="0"/>
              <a:t>5/9/2025</a:t>
            </a:fld>
            <a:endParaRPr lang="en-US"/>
          </a:p>
        </p:txBody>
      </p:sp>
      <p:sp>
        <p:nvSpPr>
          <p:cNvPr id="6" name="Footer Placeholder 5"/>
          <p:cNvSpPr>
            <a:spLocks noGrp="1"/>
          </p:cNvSpPr>
          <p:nvPr>
            <p:ph type="ftr" sz="quarter" idx="11"/>
          </p:nvPr>
        </p:nvSpPr>
        <p:spPr>
          <a:xfrm>
            <a:off x="4165600" y="6356352"/>
            <a:ext cx="3860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9115268" y="6371720"/>
            <a:ext cx="2844800" cy="365125"/>
          </a:xfrm>
          <a:prstGeom prst="rect">
            <a:avLst/>
          </a:prstGeom>
        </p:spPr>
        <p:txBody>
          <a:bodyPr/>
          <a:lstStyle>
            <a:lvl1pPr algn="r">
              <a:defRPr/>
            </a:lvl1pPr>
          </a:lstStyle>
          <a:p>
            <a:fld id="{3936B88E-EF68-EA45-81C9-E52047EC76EC}" type="slidenum">
              <a:rPr lang="en-US" smtClean="0"/>
              <a:pPr/>
              <a:t>‹#›</a:t>
            </a:fld>
            <a:endParaRPr lang="en-US"/>
          </a:p>
        </p:txBody>
      </p:sp>
    </p:spTree>
    <p:extLst>
      <p:ext uri="{BB962C8B-B14F-4D97-AF65-F5344CB8AC3E}">
        <p14:creationId xmlns:p14="http://schemas.microsoft.com/office/powerpoint/2010/main" val="12146054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1"/>
            <a:ext cx="7315200" cy="566739"/>
          </a:xfrm>
          <a:prstGeom prst="rect">
            <a:avLst/>
          </a:prstGeom>
        </p:spPr>
        <p:txBody>
          <a:bodyPr anchor="b"/>
          <a:lstStyle>
            <a:lvl1pPr algn="l">
              <a:defRPr sz="2667"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endParaRPr lang="en-US"/>
          </a:p>
        </p:txBody>
      </p:sp>
      <p:sp>
        <p:nvSpPr>
          <p:cNvPr id="4" name="Text Placeholder 3"/>
          <p:cNvSpPr>
            <a:spLocks noGrp="1"/>
          </p:cNvSpPr>
          <p:nvPr>
            <p:ph type="body" sz="half" idx="2"/>
          </p:nvPr>
        </p:nvSpPr>
        <p:spPr>
          <a:xfrm>
            <a:off x="2389717" y="5367351"/>
            <a:ext cx="7315200" cy="804863"/>
          </a:xfrm>
          <a:prstGeom prst="rect">
            <a:avLst/>
          </a:prstGeo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a:xfrm>
            <a:off x="219749" y="6356352"/>
            <a:ext cx="2844800" cy="365125"/>
          </a:xfrm>
          <a:prstGeom prst="rect">
            <a:avLst/>
          </a:prstGeom>
        </p:spPr>
        <p:txBody>
          <a:bodyPr/>
          <a:lstStyle/>
          <a:p>
            <a:fld id="{51F6E03F-59D2-844A-9BFD-4B65EA2390F2}" type="datetime1">
              <a:rPr lang="en-US" smtClean="0"/>
              <a:t>5/9/2025</a:t>
            </a:fld>
            <a:endParaRPr lang="en-US"/>
          </a:p>
        </p:txBody>
      </p:sp>
      <p:sp>
        <p:nvSpPr>
          <p:cNvPr id="6" name="Footer Placeholder 5"/>
          <p:cNvSpPr>
            <a:spLocks noGrp="1"/>
          </p:cNvSpPr>
          <p:nvPr>
            <p:ph type="ftr" sz="quarter" idx="11"/>
          </p:nvPr>
        </p:nvSpPr>
        <p:spPr>
          <a:xfrm>
            <a:off x="4165600" y="6356352"/>
            <a:ext cx="3860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9115268" y="6371720"/>
            <a:ext cx="2844800" cy="365125"/>
          </a:xfrm>
          <a:prstGeom prst="rect">
            <a:avLst/>
          </a:prstGeom>
        </p:spPr>
        <p:txBody>
          <a:bodyPr/>
          <a:lstStyle>
            <a:lvl1pPr algn="r">
              <a:defRPr/>
            </a:lvl1pPr>
          </a:lstStyle>
          <a:p>
            <a:fld id="{3936B88E-EF68-EA45-81C9-E52047EC76EC}" type="slidenum">
              <a:rPr lang="en-US" smtClean="0"/>
              <a:pPr/>
              <a:t>‹#›</a:t>
            </a:fld>
            <a:endParaRPr lang="en-US"/>
          </a:p>
        </p:txBody>
      </p:sp>
    </p:spTree>
    <p:extLst>
      <p:ext uri="{BB962C8B-B14F-4D97-AF65-F5344CB8AC3E}">
        <p14:creationId xmlns:p14="http://schemas.microsoft.com/office/powerpoint/2010/main" val="34759093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4.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Presentation Background.jpg"/>
          <p:cNvPicPr>
            <a:picLocks noChangeAspect="1"/>
          </p:cNvPicPr>
          <p:nvPr userDrawn="1"/>
        </p:nvPicPr>
        <p:blipFill>
          <a:blip r:embed="rId14" cstate="print">
            <a:alphaModFix amt="42000"/>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Picture 2"/>
          <p:cNvPicPr>
            <a:picLocks noChangeAspect="1"/>
          </p:cNvPicPr>
          <p:nvPr userDrawn="1"/>
        </p:nvPicPr>
        <p:blipFill>
          <a:blip r:embed="rId15"/>
          <a:stretch>
            <a:fillRect/>
          </a:stretch>
        </p:blipFill>
        <p:spPr>
          <a:xfrm>
            <a:off x="11087805" y="-26954"/>
            <a:ext cx="1094524" cy="1094524"/>
          </a:xfrm>
          <a:prstGeom prst="rect">
            <a:avLst/>
          </a:prstGeom>
        </p:spPr>
      </p:pic>
      <p:pic>
        <p:nvPicPr>
          <p:cNvPr id="5" name="Picture 4" descr="Tech Converg.logo.png"/>
          <p:cNvPicPr>
            <a:picLocks noChangeAspect="1"/>
          </p:cNvPicPr>
          <p:nvPr userDrawn="1"/>
        </p:nvPicPr>
        <p:blipFill>
          <a:blip r:embed="rId16" cstate="print">
            <a:extLst>
              <a:ext uri="{28A0092B-C50C-407E-A947-70E740481C1C}">
                <a14:useLocalDpi xmlns:a14="http://schemas.microsoft.com/office/drawing/2010/main"/>
              </a:ext>
            </a:extLst>
          </a:blip>
          <a:stretch>
            <a:fillRect/>
          </a:stretch>
        </p:blipFill>
        <p:spPr>
          <a:xfrm>
            <a:off x="132234" y="83289"/>
            <a:ext cx="927783" cy="927783"/>
          </a:xfrm>
          <a:prstGeom prst="rect">
            <a:avLst/>
          </a:prstGeom>
        </p:spPr>
      </p:pic>
    </p:spTree>
    <p:extLst>
      <p:ext uri="{BB962C8B-B14F-4D97-AF65-F5344CB8AC3E}">
        <p14:creationId xmlns:p14="http://schemas.microsoft.com/office/powerpoint/2010/main" val="271049814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ctr" defTabSz="609585"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609585" rtl="0" eaLnBrk="1" latinLnBrk="0" hangingPunct="1">
        <a:spcBef>
          <a:spcPct val="20000"/>
        </a:spcBef>
        <a:buFont typeface="Arial"/>
        <a:buChar char="•"/>
        <a:defRPr sz="4267" kern="1200">
          <a:solidFill>
            <a:schemeClr val="tx1"/>
          </a:solidFill>
          <a:latin typeface="+mn-lt"/>
          <a:ea typeface="+mn-ea"/>
          <a:cs typeface="+mn-cs"/>
        </a:defRPr>
      </a:lvl1pPr>
      <a:lvl2pPr marL="990575" indent="-380990" algn="l" defTabSz="609585" rtl="0" eaLnBrk="1" latinLnBrk="0" hangingPunct="1">
        <a:spcBef>
          <a:spcPct val="20000"/>
        </a:spcBef>
        <a:buFont typeface="Arial"/>
        <a:buChar char="–"/>
        <a:defRPr sz="3733" kern="1200">
          <a:solidFill>
            <a:schemeClr val="tx1"/>
          </a:solidFill>
          <a:latin typeface="+mn-lt"/>
          <a:ea typeface="+mn-ea"/>
          <a:cs typeface="+mn-cs"/>
        </a:defRPr>
      </a:lvl2pPr>
      <a:lvl3pPr marL="1523962" indent="-304792" algn="l" defTabSz="609585" rtl="0" eaLnBrk="1" latinLnBrk="0" hangingPunct="1">
        <a:spcBef>
          <a:spcPct val="20000"/>
        </a:spcBef>
        <a:buFont typeface="Arial"/>
        <a:buChar char="•"/>
        <a:defRPr sz="3200" kern="1200">
          <a:solidFill>
            <a:schemeClr val="tx1"/>
          </a:solidFill>
          <a:latin typeface="+mn-lt"/>
          <a:ea typeface="+mn-ea"/>
          <a:cs typeface="+mn-cs"/>
        </a:defRPr>
      </a:lvl3pPr>
      <a:lvl4pPr marL="2133547" indent="-304792" algn="l" defTabSz="609585" rtl="0" eaLnBrk="1" latinLnBrk="0" hangingPunct="1">
        <a:spcBef>
          <a:spcPct val="20000"/>
        </a:spcBef>
        <a:buFont typeface="Arial"/>
        <a:buChar char="–"/>
        <a:defRPr sz="2667" kern="1200">
          <a:solidFill>
            <a:schemeClr val="tx1"/>
          </a:solidFill>
          <a:latin typeface="+mn-lt"/>
          <a:ea typeface="+mn-ea"/>
          <a:cs typeface="+mn-cs"/>
        </a:defRPr>
      </a:lvl4pPr>
      <a:lvl5pPr marL="2743131" indent="-304792" algn="l" defTabSz="609585" rtl="0" eaLnBrk="1" latinLnBrk="0" hangingPunct="1">
        <a:spcBef>
          <a:spcPct val="20000"/>
        </a:spcBef>
        <a:buFont typeface="Arial"/>
        <a:buChar char="»"/>
        <a:defRPr sz="2667" kern="1200">
          <a:solidFill>
            <a:schemeClr val="tx1"/>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82" name="Rectangle 10"/>
          <p:cNvSpPr>
            <a:spLocks noGrp="1" noChangeArrowheads="1"/>
          </p:cNvSpPr>
          <p:nvPr>
            <p:ph type="ftr" sz="quarter" idx="3"/>
          </p:nvPr>
        </p:nvSpPr>
        <p:spPr bwMode="auto">
          <a:xfrm>
            <a:off x="228600" y="6523038"/>
            <a:ext cx="6527800" cy="2587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solidFill>
                  <a:srgbClr val="3D86AB"/>
                </a:solidFill>
                <a:latin typeface="+mn-lt"/>
              </a:defRPr>
            </a:lvl1pPr>
          </a:lstStyle>
          <a:p>
            <a:endParaRPr lang="en-US"/>
          </a:p>
        </p:txBody>
      </p:sp>
      <p:sp>
        <p:nvSpPr>
          <p:cNvPr id="3083" name="Rectangle 11"/>
          <p:cNvSpPr>
            <a:spLocks noGrp="1" noChangeArrowheads="1"/>
          </p:cNvSpPr>
          <p:nvPr>
            <p:ph type="sldNum" sz="quarter" idx="4"/>
          </p:nvPr>
        </p:nvSpPr>
        <p:spPr bwMode="auto">
          <a:xfrm>
            <a:off x="11728453" y="6596063"/>
            <a:ext cx="425449" cy="1841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450">
                <a:latin typeface="+mn-lt"/>
              </a:defRPr>
            </a:lvl1pPr>
          </a:lstStyle>
          <a:p>
            <a:fld id="{61EA535D-904F-4B71-98F5-D7574385254F}" type="slidenum">
              <a:rPr lang="en-US" smtClean="0"/>
              <a:t>‹#›</a:t>
            </a:fld>
            <a:endParaRPr lang="en-US"/>
          </a:p>
        </p:txBody>
      </p:sp>
      <p:sp>
        <p:nvSpPr>
          <p:cNvPr id="3084" name="Rectangle 12"/>
          <p:cNvSpPr>
            <a:spLocks noGrp="1" noChangeArrowheads="1"/>
          </p:cNvSpPr>
          <p:nvPr>
            <p:ph type="dt" sz="half" idx="2"/>
          </p:nvPr>
        </p:nvSpPr>
        <p:spPr bwMode="auto">
          <a:xfrm>
            <a:off x="9084733" y="6597650"/>
            <a:ext cx="1016000" cy="1905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450">
                <a:latin typeface="Times New Roman" pitchFamily="1" charset="0"/>
              </a:defRPr>
            </a:lvl1pPr>
          </a:lstStyle>
          <a:p>
            <a:fld id="{CB18C46D-E1E6-4F12-A3F2-8BACE12B5B17}" type="datetimeFigureOut">
              <a:rPr lang="en-US" smtClean="0"/>
              <a:t>5/9/2025</a:t>
            </a:fld>
            <a:endParaRPr lang="en-US"/>
          </a:p>
        </p:txBody>
      </p:sp>
      <p:sp>
        <p:nvSpPr>
          <p:cNvPr id="3086" name="Line 14"/>
          <p:cNvSpPr>
            <a:spLocks noChangeShapeType="1"/>
          </p:cNvSpPr>
          <p:nvPr/>
        </p:nvSpPr>
        <p:spPr bwMode="auto">
          <a:xfrm>
            <a:off x="353486" y="6537325"/>
            <a:ext cx="11406716" cy="0"/>
          </a:xfrm>
          <a:prstGeom prst="line">
            <a:avLst/>
          </a:prstGeom>
          <a:noFill/>
          <a:ln w="28575">
            <a:solidFill>
              <a:schemeClr val="tx2"/>
            </a:solidFill>
            <a:round/>
            <a:headEnd/>
            <a:tailEnd/>
          </a:ln>
          <a:effectLst/>
        </p:spPr>
        <p:txBody>
          <a:bodyPr wrap="none" anchor="ctr"/>
          <a:lstStyle/>
          <a:p>
            <a:endParaRPr lang="en-US" sz="1350"/>
          </a:p>
        </p:txBody>
      </p:sp>
      <p:sp>
        <p:nvSpPr>
          <p:cNvPr id="3087" name="Text Box 15"/>
          <p:cNvSpPr txBox="1">
            <a:spLocks noChangeArrowheads="1"/>
          </p:cNvSpPr>
          <p:nvPr/>
        </p:nvSpPr>
        <p:spPr bwMode="auto">
          <a:xfrm>
            <a:off x="245534" y="84141"/>
            <a:ext cx="2183611" cy="207749"/>
          </a:xfrm>
          <a:prstGeom prst="rect">
            <a:avLst/>
          </a:prstGeom>
          <a:noFill/>
          <a:ln w="9525">
            <a:noFill/>
            <a:miter lim="800000"/>
            <a:headEnd/>
            <a:tailEnd/>
          </a:ln>
          <a:effectLst/>
        </p:spPr>
        <p:txBody>
          <a:bodyPr wrap="none">
            <a:spAutoFit/>
          </a:bodyPr>
          <a:lstStyle/>
          <a:p>
            <a:r>
              <a:rPr lang="en-US" sz="750">
                <a:latin typeface="Helvetica" pitchFamily="1" charset="0"/>
              </a:rPr>
              <a:t>National Aeronautics and Space Administration</a:t>
            </a:r>
          </a:p>
        </p:txBody>
      </p:sp>
      <p:sp>
        <p:nvSpPr>
          <p:cNvPr id="3088" name="Text Box 16"/>
          <p:cNvSpPr txBox="1">
            <a:spLocks noChangeArrowheads="1"/>
          </p:cNvSpPr>
          <p:nvPr/>
        </p:nvSpPr>
        <p:spPr bwMode="auto">
          <a:xfrm>
            <a:off x="8219019" y="6535740"/>
            <a:ext cx="3668183" cy="219291"/>
          </a:xfrm>
          <a:prstGeom prst="rect">
            <a:avLst/>
          </a:prstGeom>
          <a:noFill/>
          <a:ln w="9525">
            <a:noFill/>
            <a:miter lim="800000"/>
            <a:headEnd/>
            <a:tailEnd/>
          </a:ln>
          <a:effectLst/>
        </p:spPr>
        <p:txBody>
          <a:bodyPr>
            <a:spAutoFit/>
          </a:bodyPr>
          <a:lstStyle/>
          <a:p>
            <a:pPr algn="r"/>
            <a:r>
              <a:rPr lang="en-US" sz="825">
                <a:solidFill>
                  <a:schemeClr val="tx2"/>
                </a:solidFill>
                <a:latin typeface="Arial" charset="0"/>
              </a:rPr>
              <a:t>www.nasa.gov</a:t>
            </a:r>
            <a:endParaRPr lang="en-US" sz="825">
              <a:latin typeface="Arial" charset="0"/>
            </a:endParaRPr>
          </a:p>
        </p:txBody>
      </p:sp>
      <p:sp>
        <p:nvSpPr>
          <p:cNvPr id="3090" name="Rectangle 18"/>
          <p:cNvSpPr>
            <a:spLocks noGrp="1" noChangeArrowheads="1"/>
          </p:cNvSpPr>
          <p:nvPr>
            <p:ph type="title"/>
          </p:nvPr>
        </p:nvSpPr>
        <p:spPr bwMode="auto">
          <a:xfrm>
            <a:off x="1270000" y="393700"/>
            <a:ext cx="9652000" cy="7493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091" name="Rectangle 19"/>
          <p:cNvSpPr>
            <a:spLocks noGrp="1" noChangeArrowheads="1"/>
          </p:cNvSpPr>
          <p:nvPr>
            <p:ph type="body" idx="1"/>
          </p:nvPr>
        </p:nvSpPr>
        <p:spPr bwMode="auto">
          <a:xfrm>
            <a:off x="914400" y="1219200"/>
            <a:ext cx="10363200" cy="4953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3096" name="Group 24"/>
          <p:cNvGrpSpPr>
            <a:grpSpLocks/>
          </p:cNvGrpSpPr>
          <p:nvPr/>
        </p:nvGrpSpPr>
        <p:grpSpPr bwMode="auto">
          <a:xfrm>
            <a:off x="11277600" y="60328"/>
            <a:ext cx="711202" cy="720725"/>
            <a:chOff x="4128" y="1248"/>
            <a:chExt cx="646" cy="639"/>
          </a:xfrm>
        </p:grpSpPr>
        <p:sp>
          <p:nvSpPr>
            <p:cNvPr id="3095" name="Oval 23"/>
            <p:cNvSpPr>
              <a:spLocks noChangeArrowheads="1"/>
            </p:cNvSpPr>
            <p:nvPr userDrawn="1"/>
          </p:nvSpPr>
          <p:spPr bwMode="auto">
            <a:xfrm>
              <a:off x="4184" y="1342"/>
              <a:ext cx="484" cy="484"/>
            </a:xfrm>
            <a:prstGeom prst="ellipse">
              <a:avLst/>
            </a:prstGeom>
            <a:solidFill>
              <a:srgbClr val="FFFFFF"/>
            </a:solidFill>
            <a:ln w="9525">
              <a:noFill/>
              <a:round/>
              <a:headEnd/>
              <a:tailEnd/>
            </a:ln>
            <a:effectLst/>
          </p:spPr>
          <p:txBody>
            <a:bodyPr wrap="none" anchor="ctr"/>
            <a:lstStyle/>
            <a:p>
              <a:pPr algn="ctr"/>
              <a:endParaRPr lang="en-US" sz="1350"/>
            </a:p>
          </p:txBody>
        </p:sp>
        <p:pic>
          <p:nvPicPr>
            <p:cNvPr id="3094" name="Picture 22"/>
            <p:cNvPicPr>
              <a:picLocks noChangeAspect="1" noChangeArrowheads="1"/>
            </p:cNvPicPr>
            <p:nvPr userDrawn="1"/>
          </p:nvPicPr>
          <p:blipFill>
            <a:blip r:embed="rId1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4128" y="1248"/>
              <a:ext cx="646" cy="639"/>
            </a:xfrm>
            <a:prstGeom prst="rect">
              <a:avLst/>
            </a:prstGeom>
            <a:noFill/>
          </p:spPr>
        </p:pic>
      </p:grpSp>
    </p:spTree>
    <p:extLst>
      <p:ext uri="{BB962C8B-B14F-4D97-AF65-F5344CB8AC3E}">
        <p14:creationId xmlns:p14="http://schemas.microsoft.com/office/powerpoint/2010/main" val="4174754108"/>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rtl="0" eaLnBrk="1" fontAlgn="base" hangingPunct="1">
        <a:spcBef>
          <a:spcPct val="0"/>
        </a:spcBef>
        <a:spcAft>
          <a:spcPct val="0"/>
        </a:spcAft>
        <a:defRPr sz="2100">
          <a:solidFill>
            <a:schemeClr val="tx2"/>
          </a:solidFill>
          <a:latin typeface="+mj-lt"/>
          <a:ea typeface="+mj-ea"/>
          <a:cs typeface="+mj-cs"/>
        </a:defRPr>
      </a:lvl1pPr>
      <a:lvl2pPr algn="ctr" rtl="0" eaLnBrk="1" fontAlgn="base" hangingPunct="1">
        <a:spcBef>
          <a:spcPct val="0"/>
        </a:spcBef>
        <a:spcAft>
          <a:spcPct val="0"/>
        </a:spcAft>
        <a:defRPr sz="2100">
          <a:solidFill>
            <a:schemeClr val="tx2"/>
          </a:solidFill>
          <a:latin typeface="Arial" charset="0"/>
        </a:defRPr>
      </a:lvl2pPr>
      <a:lvl3pPr algn="ctr" rtl="0" eaLnBrk="1" fontAlgn="base" hangingPunct="1">
        <a:spcBef>
          <a:spcPct val="0"/>
        </a:spcBef>
        <a:spcAft>
          <a:spcPct val="0"/>
        </a:spcAft>
        <a:defRPr sz="2100">
          <a:solidFill>
            <a:schemeClr val="tx2"/>
          </a:solidFill>
          <a:latin typeface="Arial" charset="0"/>
        </a:defRPr>
      </a:lvl3pPr>
      <a:lvl4pPr algn="ctr" rtl="0" eaLnBrk="1" fontAlgn="base" hangingPunct="1">
        <a:spcBef>
          <a:spcPct val="0"/>
        </a:spcBef>
        <a:spcAft>
          <a:spcPct val="0"/>
        </a:spcAft>
        <a:defRPr sz="2100">
          <a:solidFill>
            <a:schemeClr val="tx2"/>
          </a:solidFill>
          <a:latin typeface="Arial" charset="0"/>
        </a:defRPr>
      </a:lvl4pPr>
      <a:lvl5pPr algn="ctr" rtl="0" eaLnBrk="1" fontAlgn="base" hangingPunct="1">
        <a:spcBef>
          <a:spcPct val="0"/>
        </a:spcBef>
        <a:spcAft>
          <a:spcPct val="0"/>
        </a:spcAft>
        <a:defRPr sz="2100">
          <a:solidFill>
            <a:schemeClr val="tx2"/>
          </a:solidFill>
          <a:latin typeface="Arial" charset="0"/>
        </a:defRPr>
      </a:lvl5pPr>
      <a:lvl6pPr marL="342900" algn="ctr" rtl="0" eaLnBrk="1" fontAlgn="base" hangingPunct="1">
        <a:spcBef>
          <a:spcPct val="0"/>
        </a:spcBef>
        <a:spcAft>
          <a:spcPct val="0"/>
        </a:spcAft>
        <a:defRPr sz="2100">
          <a:solidFill>
            <a:schemeClr val="tx2"/>
          </a:solidFill>
          <a:latin typeface="Arial" charset="0"/>
        </a:defRPr>
      </a:lvl6pPr>
      <a:lvl7pPr marL="685800" algn="ctr" rtl="0" eaLnBrk="1" fontAlgn="base" hangingPunct="1">
        <a:spcBef>
          <a:spcPct val="0"/>
        </a:spcBef>
        <a:spcAft>
          <a:spcPct val="0"/>
        </a:spcAft>
        <a:defRPr sz="2100">
          <a:solidFill>
            <a:schemeClr val="tx2"/>
          </a:solidFill>
          <a:latin typeface="Arial" charset="0"/>
        </a:defRPr>
      </a:lvl7pPr>
      <a:lvl8pPr marL="1028700" algn="ctr" rtl="0" eaLnBrk="1" fontAlgn="base" hangingPunct="1">
        <a:spcBef>
          <a:spcPct val="0"/>
        </a:spcBef>
        <a:spcAft>
          <a:spcPct val="0"/>
        </a:spcAft>
        <a:defRPr sz="2100">
          <a:solidFill>
            <a:schemeClr val="tx2"/>
          </a:solidFill>
          <a:latin typeface="Arial" charset="0"/>
        </a:defRPr>
      </a:lvl8pPr>
      <a:lvl9pPr marL="1371600" algn="ctr" rtl="0" eaLnBrk="1" fontAlgn="base" hangingPunct="1">
        <a:spcBef>
          <a:spcPct val="0"/>
        </a:spcBef>
        <a:spcAft>
          <a:spcPct val="0"/>
        </a:spcAft>
        <a:defRPr sz="2100">
          <a:solidFill>
            <a:schemeClr val="tx2"/>
          </a:solidFill>
          <a:latin typeface="Arial" charset="0"/>
        </a:defRPr>
      </a:lvl9pPr>
    </p:titleStyle>
    <p:bodyStyle>
      <a:lvl1pPr marL="257175" indent="-257175" algn="l" rtl="0" eaLnBrk="1" fontAlgn="base" hangingPunct="1">
        <a:spcBef>
          <a:spcPct val="20000"/>
        </a:spcBef>
        <a:spcAft>
          <a:spcPct val="0"/>
        </a:spcAft>
        <a:buChar char="•"/>
        <a:defRPr sz="1800">
          <a:solidFill>
            <a:schemeClr val="tx1"/>
          </a:solidFill>
          <a:latin typeface="+mn-lt"/>
          <a:ea typeface="+mn-ea"/>
          <a:cs typeface="+mn-cs"/>
        </a:defRPr>
      </a:lvl1pPr>
      <a:lvl2pPr marL="557213" indent="-214313" algn="l" rtl="0" eaLnBrk="1" fontAlgn="base" hangingPunct="1">
        <a:spcBef>
          <a:spcPct val="20000"/>
        </a:spcBef>
        <a:spcAft>
          <a:spcPct val="0"/>
        </a:spcAft>
        <a:buChar char="–"/>
        <a:defRPr sz="1500">
          <a:solidFill>
            <a:schemeClr val="tx1"/>
          </a:solidFill>
          <a:latin typeface="+mn-lt"/>
        </a:defRPr>
      </a:lvl2pPr>
      <a:lvl3pPr marL="814388" indent="-171450" algn="l" rtl="0" eaLnBrk="1" fontAlgn="base" hangingPunct="1">
        <a:spcBef>
          <a:spcPct val="20000"/>
        </a:spcBef>
        <a:spcAft>
          <a:spcPct val="0"/>
        </a:spcAft>
        <a:buChar char="•"/>
        <a:defRPr>
          <a:solidFill>
            <a:schemeClr val="tx1"/>
          </a:solidFill>
          <a:latin typeface="+mn-lt"/>
        </a:defRPr>
      </a:lvl3pPr>
      <a:lvl4pPr marL="1071563" indent="-171450" algn="l" rtl="0" eaLnBrk="1" fontAlgn="base" hangingPunct="1">
        <a:spcBef>
          <a:spcPct val="20000"/>
        </a:spcBef>
        <a:spcAft>
          <a:spcPct val="0"/>
        </a:spcAft>
        <a:buChar char="–"/>
        <a:defRPr sz="1200">
          <a:solidFill>
            <a:schemeClr val="tx1"/>
          </a:solidFill>
          <a:latin typeface="+mn-lt"/>
        </a:defRPr>
      </a:lvl4pPr>
      <a:lvl5pPr marL="1328738" indent="-171450" algn="l" rtl="0" eaLnBrk="1" fontAlgn="base" hangingPunct="1">
        <a:spcBef>
          <a:spcPct val="20000"/>
        </a:spcBef>
        <a:spcAft>
          <a:spcPct val="0"/>
        </a:spcAft>
        <a:buChar char="»"/>
        <a:defRPr sz="1050">
          <a:solidFill>
            <a:schemeClr val="tx1"/>
          </a:solidFill>
          <a:latin typeface="+mn-lt"/>
        </a:defRPr>
      </a:lvl5pPr>
      <a:lvl6pPr marL="1671638" indent="-171450" algn="l" rtl="0" eaLnBrk="1" fontAlgn="base" hangingPunct="1">
        <a:spcBef>
          <a:spcPct val="20000"/>
        </a:spcBef>
        <a:spcAft>
          <a:spcPct val="0"/>
        </a:spcAft>
        <a:buChar char="»"/>
        <a:defRPr sz="1050">
          <a:solidFill>
            <a:schemeClr val="tx1"/>
          </a:solidFill>
          <a:latin typeface="+mn-lt"/>
        </a:defRPr>
      </a:lvl6pPr>
      <a:lvl7pPr marL="2014538" indent="-171450" algn="l" rtl="0" eaLnBrk="1" fontAlgn="base" hangingPunct="1">
        <a:spcBef>
          <a:spcPct val="20000"/>
        </a:spcBef>
        <a:spcAft>
          <a:spcPct val="0"/>
        </a:spcAft>
        <a:buChar char="»"/>
        <a:defRPr sz="1050">
          <a:solidFill>
            <a:schemeClr val="tx1"/>
          </a:solidFill>
          <a:latin typeface="+mn-lt"/>
        </a:defRPr>
      </a:lvl7pPr>
      <a:lvl8pPr marL="2357438" indent="-171450" algn="l" rtl="0" eaLnBrk="1" fontAlgn="base" hangingPunct="1">
        <a:spcBef>
          <a:spcPct val="20000"/>
        </a:spcBef>
        <a:spcAft>
          <a:spcPct val="0"/>
        </a:spcAft>
        <a:buChar char="»"/>
        <a:defRPr sz="1050">
          <a:solidFill>
            <a:schemeClr val="tx1"/>
          </a:solidFill>
          <a:latin typeface="+mn-lt"/>
        </a:defRPr>
      </a:lvl8pPr>
      <a:lvl9pPr marL="2700338" indent="-171450" algn="l" rtl="0" eaLnBrk="1" fontAlgn="base" hangingPunct="1">
        <a:spcBef>
          <a:spcPct val="20000"/>
        </a:spcBef>
        <a:spcAft>
          <a:spcPct val="0"/>
        </a:spcAft>
        <a:buChar char="»"/>
        <a:defRPr sz="1050">
          <a:solidFill>
            <a:schemeClr val="tx1"/>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s://www.iec.ch/blog/how-can-hydrogen-help-decarbonize-aviation" TargetMode="External"/><Relationship Id="rId3" Type="http://schemas.openxmlformats.org/officeDocument/2006/relationships/image" Target="../media/image6.png"/><Relationship Id="rId7" Type="http://schemas.openxmlformats.org/officeDocument/2006/relationships/image" Target="../media/image10.jpeg"/><Relationship Id="rId12" Type="http://schemas.openxmlformats.org/officeDocument/2006/relationships/hyperlink" Target="https://www.dhl.com/global-en/delivered/responsibility/hydrogen-powered-trucks.html" TargetMode="External"/><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image" Target="../media/image9.png"/><Relationship Id="rId11" Type="http://schemas.openxmlformats.org/officeDocument/2006/relationships/hyperlink" Target="https://www.cnbc.com/2020/09/30/uk-trials-hydrogen-train-in-step-forward-for-transport-innovation-.html" TargetMode="External"/><Relationship Id="rId5" Type="http://schemas.openxmlformats.org/officeDocument/2006/relationships/image" Target="../media/image8.png"/><Relationship Id="rId10" Type="http://schemas.openxmlformats.org/officeDocument/2006/relationships/hyperlink" Target="https://metroairportnews.com/zeroavia-makes-major-strides-in-hydrogen-refueling-with-shell-collaboration-and-airport-pipeline-launch/" TargetMode="External"/><Relationship Id="rId4" Type="http://schemas.openxmlformats.org/officeDocument/2006/relationships/image" Target="../media/image7.jpeg"/><Relationship Id="rId9" Type="http://schemas.openxmlformats.org/officeDocument/2006/relationships/hyperlink" Target="https://www.airbus.com/en/newsroom/news/2021-12-how-to-store-liquid-hydrogen-for-zero-emission-flight"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png"/><Relationship Id="rId9" Type="http://schemas.openxmlformats.org/officeDocument/2006/relationships/image" Target="../media/image18.png"/></Relationships>
</file>

<file path=ppt/slides/_rels/slide4.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19.jpeg"/><Relationship Id="rId7" Type="http://schemas.openxmlformats.org/officeDocument/2006/relationships/image" Target="../media/image23.wmf"/><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wmf"/><Relationship Id="rId9" Type="http://schemas.openxmlformats.org/officeDocument/2006/relationships/image" Target="../media/image25.wm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jpeg"/><Relationship Id="rId7" Type="http://schemas.openxmlformats.org/officeDocument/2006/relationships/image" Target="../media/image31.png"/><Relationship Id="rId2" Type="http://schemas.openxmlformats.org/officeDocument/2006/relationships/image" Target="../media/image26.jpeg"/><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image" Target="../media/image29.emf"/><Relationship Id="rId4" Type="http://schemas.openxmlformats.org/officeDocument/2006/relationships/image" Target="../media/image28.jpeg"/><Relationship Id="rId9" Type="http://schemas.openxmlformats.org/officeDocument/2006/relationships/image" Target="../media/image3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2784B3-BA6B-176E-C801-86E5D185DB13}"/>
              </a:ext>
            </a:extLst>
          </p:cNvPr>
          <p:cNvSpPr>
            <a:spLocks noGrp="1"/>
          </p:cNvSpPr>
          <p:nvPr>
            <p:ph type="ctrTitle"/>
          </p:nvPr>
        </p:nvSpPr>
        <p:spPr/>
        <p:txBody>
          <a:bodyPr/>
          <a:lstStyle/>
          <a:p>
            <a:r>
              <a:rPr lang="en-US" sz="3600" dirty="0">
                <a:effectLst/>
                <a:latin typeface="Calibri" panose="020F0502020204030204" pitchFamily="34" charset="0"/>
                <a:ea typeface="Calibri" panose="020F0502020204030204" pitchFamily="34" charset="0"/>
                <a:cs typeface="Calibri" panose="020F0502020204030204" pitchFamily="34" charset="0"/>
              </a:rPr>
              <a:t>The Need for the Development of Liquid Hydrogen Test Capability for Aviation and Beyond</a:t>
            </a:r>
            <a:endParaRPr lang="en-US" sz="8800" dirty="0"/>
          </a:p>
        </p:txBody>
      </p:sp>
      <p:sp>
        <p:nvSpPr>
          <p:cNvPr id="3" name="Subtitle 2">
            <a:extLst>
              <a:ext uri="{FF2B5EF4-FFF2-40B4-BE49-F238E27FC236}">
                <a16:creationId xmlns:a16="http://schemas.microsoft.com/office/drawing/2014/main" id="{9810D626-A650-1546-AF69-E034DA5E014F}"/>
              </a:ext>
            </a:extLst>
          </p:cNvPr>
          <p:cNvSpPr>
            <a:spLocks noGrp="1"/>
          </p:cNvSpPr>
          <p:nvPr>
            <p:ph type="subTitle" idx="1"/>
          </p:nvPr>
        </p:nvSpPr>
        <p:spPr/>
        <p:txBody>
          <a:bodyPr/>
          <a:lstStyle/>
          <a:p>
            <a:pPr marL="0" marR="0">
              <a:lnSpc>
                <a:spcPct val="107000"/>
              </a:lnSpc>
              <a:spcBef>
                <a:spcPts val="0"/>
              </a:spcBef>
              <a:spcAft>
                <a:spcPts val="0"/>
              </a:spcAft>
            </a:pPr>
            <a:r>
              <a:rPr lang="en-US" sz="18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Johnson, W.L.</a:t>
            </a:r>
            <a:r>
              <a:rPr lang="en-US" sz="1800" baseline="30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1</a:t>
            </a:r>
            <a:r>
              <a:rPr lang="en-US" sz="18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Vivod, S.L.</a:t>
            </a:r>
            <a:r>
              <a:rPr lang="en-US" sz="1800" baseline="30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1</a:t>
            </a:r>
            <a:r>
              <a:rPr lang="en-US" sz="18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Lvovich, V.F.</a:t>
            </a:r>
            <a:r>
              <a:rPr lang="en-US" sz="1800" baseline="30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1</a:t>
            </a:r>
            <a:r>
              <a:rPr lang="en-US" sz="18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Hunter, G.W.</a:t>
            </a:r>
            <a:r>
              <a:rPr lang="en-US" sz="1800" baseline="30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1</a:t>
            </a:r>
            <a:r>
              <a:rPr lang="en-US" sz="18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lang="en-US" sz="1800" dirty="0">
                <a:solidFill>
                  <a:schemeClr val="tx1"/>
                </a:solidFill>
                <a:latin typeface="Calibri" panose="020F0502020204030204" pitchFamily="34" charset="0"/>
                <a:ea typeface="Calibri" panose="020F0502020204030204" pitchFamily="34" charset="0"/>
                <a:cs typeface="Calibri" panose="020F0502020204030204" pitchFamily="34" charset="0"/>
              </a:rPr>
              <a:t>Martinovic, Z.</a:t>
            </a:r>
            <a:r>
              <a:rPr lang="en-US" sz="1800" baseline="30000" dirty="0">
                <a:solidFill>
                  <a:schemeClr val="tx1"/>
                </a:solidFill>
                <a:latin typeface="Calibri" panose="020F0502020204030204" pitchFamily="34" charset="0"/>
                <a:ea typeface="Calibri" panose="020F0502020204030204" pitchFamily="34" charset="0"/>
                <a:cs typeface="Calibri" panose="020F0502020204030204" pitchFamily="34" charset="0"/>
              </a:rPr>
              <a:t>2</a:t>
            </a:r>
            <a:r>
              <a:rPr lang="en-US" sz="1800" dirty="0">
                <a:solidFill>
                  <a:schemeClr val="tx1"/>
                </a:solidFill>
                <a:latin typeface="Calibri" panose="020F0502020204030204" pitchFamily="34" charset="0"/>
                <a:ea typeface="Calibri" panose="020F0502020204030204" pitchFamily="34" charset="0"/>
                <a:cs typeface="Calibri" panose="020F0502020204030204" pitchFamily="34" charset="0"/>
              </a:rPr>
              <a:t>, </a:t>
            </a:r>
            <a:r>
              <a:rPr lang="en-US" sz="18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Koci, F.D.</a:t>
            </a:r>
            <a:r>
              <a:rPr lang="en-US" sz="1800" baseline="30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1</a:t>
            </a:r>
            <a:r>
              <a:rPr lang="en-US" sz="18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Mazhari, A.</a:t>
            </a:r>
            <a:r>
              <a:rPr lang="en-US" sz="1800" baseline="30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3</a:t>
            </a:r>
            <a:r>
              <a:rPr lang="en-US" sz="18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Rinehart, D.</a:t>
            </a:r>
            <a:r>
              <a:rPr lang="en-US" sz="1800" baseline="30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1</a:t>
            </a:r>
            <a:r>
              <a:rPr lang="en-US" sz="18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Malakooti, S.</a:t>
            </a:r>
            <a:r>
              <a:rPr lang="en-US" sz="1800" baseline="30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1</a:t>
            </a:r>
            <a:r>
              <a:rPr lang="en-US" sz="18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Jakupca, I.J.</a:t>
            </a:r>
            <a:r>
              <a:rPr lang="en-US" sz="1800" baseline="30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1</a:t>
            </a:r>
            <a:r>
              <a:rPr lang="en-US" sz="18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Hewston, A.W.</a:t>
            </a:r>
            <a:r>
              <a:rPr lang="en-US" sz="1800" baseline="30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1</a:t>
            </a:r>
            <a:r>
              <a:rPr lang="en-US" sz="18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Tomlinson, B.H.</a:t>
            </a:r>
            <a:r>
              <a:rPr lang="en-US" sz="1800" baseline="30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4</a:t>
            </a:r>
            <a:r>
              <a:rPr lang="en-US" sz="18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and Chin, J.</a:t>
            </a:r>
            <a:r>
              <a:rPr lang="en-US" sz="1800" baseline="30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1</a:t>
            </a:r>
            <a:endPar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1800" baseline="30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baseline="30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a:t>
            </a:r>
            <a:r>
              <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NASA Glenn Research Center, Cleveland OH</a:t>
            </a:r>
            <a:br>
              <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br>
            <a:r>
              <a:rPr lang="en-US" sz="1800" baseline="30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a:t>
            </a:r>
            <a:r>
              <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NASA Langley Research Center, </a:t>
            </a:r>
            <a:r>
              <a:rPr lang="en-US" sz="1800" dirty="0">
                <a:solidFill>
                  <a:schemeClr val="tx1"/>
                </a:solidFill>
                <a:latin typeface="Calibri" panose="020F0502020204030204" pitchFamily="34" charset="0"/>
                <a:ea typeface="Calibri" panose="020F0502020204030204" pitchFamily="34" charset="0"/>
                <a:cs typeface="Times New Roman" panose="02020603050405020304" pitchFamily="18" charset="0"/>
              </a:rPr>
              <a:t>Hampton</a:t>
            </a:r>
            <a:r>
              <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VA</a:t>
            </a:r>
            <a:br>
              <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br>
            <a:r>
              <a:rPr lang="en-US" sz="1800" baseline="30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a:t>
            </a:r>
            <a:r>
              <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NASA Ames Research Center, Moffit Field, CA</a:t>
            </a:r>
            <a:br>
              <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br>
            <a:r>
              <a:rPr lang="en-US" sz="1800" baseline="30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4</a:t>
            </a:r>
            <a:r>
              <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NASA Armstrong Flight Research Center, Edwards Air Force Base, CA</a:t>
            </a:r>
          </a:p>
          <a:p>
            <a:endParaRPr lang="en-US" dirty="0">
              <a:solidFill>
                <a:schemeClr val="tx1"/>
              </a:solidFill>
            </a:endParaRPr>
          </a:p>
        </p:txBody>
      </p:sp>
      <p:sp>
        <p:nvSpPr>
          <p:cNvPr id="4" name="Slide Number Placeholder 3">
            <a:extLst>
              <a:ext uri="{FF2B5EF4-FFF2-40B4-BE49-F238E27FC236}">
                <a16:creationId xmlns:a16="http://schemas.microsoft.com/office/drawing/2014/main" id="{FB638A6B-4981-E3E1-C0D9-7D98DA5216B4}"/>
              </a:ext>
            </a:extLst>
          </p:cNvPr>
          <p:cNvSpPr>
            <a:spLocks noGrp="1"/>
          </p:cNvSpPr>
          <p:nvPr>
            <p:ph type="sldNum" sz="quarter" idx="12"/>
          </p:nvPr>
        </p:nvSpPr>
        <p:spPr/>
        <p:txBody>
          <a:bodyPr/>
          <a:lstStyle/>
          <a:p>
            <a:fld id="{3936B88E-EF68-EA45-81C9-E52047EC76EC}" type="slidenum">
              <a:rPr lang="en-US" smtClean="0"/>
              <a:pPr/>
              <a:t>1</a:t>
            </a:fld>
            <a:endParaRPr lang="en-US"/>
          </a:p>
        </p:txBody>
      </p:sp>
      <p:sp>
        <p:nvSpPr>
          <p:cNvPr id="5" name="TextBox 4">
            <a:extLst>
              <a:ext uri="{FF2B5EF4-FFF2-40B4-BE49-F238E27FC236}">
                <a16:creationId xmlns:a16="http://schemas.microsoft.com/office/drawing/2014/main" id="{A74BF138-5A79-414B-3571-77D9156A7488}"/>
              </a:ext>
            </a:extLst>
          </p:cNvPr>
          <p:cNvSpPr txBox="1"/>
          <p:nvPr/>
        </p:nvSpPr>
        <p:spPr>
          <a:xfrm>
            <a:off x="2188071" y="6417547"/>
            <a:ext cx="7815858" cy="369332"/>
          </a:xfrm>
          <a:prstGeom prst="rect">
            <a:avLst/>
          </a:prstGeom>
          <a:noFill/>
        </p:spPr>
        <p:txBody>
          <a:bodyPr wrap="none" rtlCol="0">
            <a:spAutoFit/>
          </a:bodyPr>
          <a:lstStyle/>
          <a:p>
            <a:r>
              <a:rPr lang="en-US" dirty="0"/>
              <a:t>Presented at the 2025 Cryogenic Engineering Conference, Reno NV, May 21, 2025</a:t>
            </a:r>
          </a:p>
        </p:txBody>
      </p:sp>
    </p:spTree>
    <p:extLst>
      <p:ext uri="{BB962C8B-B14F-4D97-AF65-F5344CB8AC3E}">
        <p14:creationId xmlns:p14="http://schemas.microsoft.com/office/powerpoint/2010/main" val="743435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D0BEA97-9A66-A6CE-606F-F4B68D5F8F56}"/>
              </a:ext>
            </a:extLst>
          </p:cNvPr>
          <p:cNvSpPr>
            <a:spLocks noGrp="1"/>
          </p:cNvSpPr>
          <p:nvPr>
            <p:ph type="title"/>
          </p:nvPr>
        </p:nvSpPr>
        <p:spPr/>
        <p:txBody>
          <a:bodyPr/>
          <a:lstStyle/>
          <a:p>
            <a:r>
              <a:rPr lang="en-US" dirty="0"/>
              <a:t>Responses</a:t>
            </a:r>
          </a:p>
        </p:txBody>
      </p:sp>
      <p:sp>
        <p:nvSpPr>
          <p:cNvPr id="2" name="Slide Number Placeholder 1">
            <a:extLst>
              <a:ext uri="{FF2B5EF4-FFF2-40B4-BE49-F238E27FC236}">
                <a16:creationId xmlns:a16="http://schemas.microsoft.com/office/drawing/2014/main" id="{1EB2B344-07DB-B1BA-7BB2-52764E55AC96}"/>
              </a:ext>
            </a:extLst>
          </p:cNvPr>
          <p:cNvSpPr>
            <a:spLocks noGrp="1"/>
          </p:cNvSpPr>
          <p:nvPr>
            <p:ph type="sldNum" sz="quarter" idx="12"/>
          </p:nvPr>
        </p:nvSpPr>
        <p:spPr/>
        <p:txBody>
          <a:bodyPr/>
          <a:lstStyle/>
          <a:p>
            <a:fld id="{3936B88E-EF68-EA45-81C9-E52047EC76EC}" type="slidenum">
              <a:rPr lang="en-US" smtClean="0"/>
              <a:pPr/>
              <a:t>10</a:t>
            </a:fld>
            <a:endParaRPr lang="en-US"/>
          </a:p>
        </p:txBody>
      </p:sp>
      <p:sp>
        <p:nvSpPr>
          <p:cNvPr id="12" name="TextBox 11">
            <a:extLst>
              <a:ext uri="{FF2B5EF4-FFF2-40B4-BE49-F238E27FC236}">
                <a16:creationId xmlns:a16="http://schemas.microsoft.com/office/drawing/2014/main" id="{4BA57B17-B1A3-D057-CBD2-1C67C80FB299}"/>
              </a:ext>
            </a:extLst>
          </p:cNvPr>
          <p:cNvSpPr txBox="1"/>
          <p:nvPr/>
        </p:nvSpPr>
        <p:spPr>
          <a:xfrm>
            <a:off x="738604" y="1331149"/>
            <a:ext cx="5204791" cy="4893647"/>
          </a:xfrm>
          <a:prstGeom prst="rect">
            <a:avLst/>
          </a:prstGeom>
          <a:noFill/>
          <a:ln>
            <a:noFill/>
          </a:ln>
        </p:spPr>
        <p:txBody>
          <a:bodyPr wrap="square" rtlCol="0">
            <a:spAutoFit/>
          </a:bodyPr>
          <a:lstStyle/>
          <a:p>
            <a:r>
              <a:rPr lang="en-US" sz="2400" dirty="0"/>
              <a:t>A variety of highly diverse Respondents that cover the range from:</a:t>
            </a:r>
          </a:p>
          <a:p>
            <a:pPr marL="285750" indent="-285750">
              <a:buFont typeface="Arial" panose="020B0604020202020204" pitchFamily="34" charset="0"/>
              <a:buChar char="•"/>
            </a:pPr>
            <a:r>
              <a:rPr lang="en-US" sz="2400" dirty="0"/>
              <a:t>Aspiring component developers to existing test facilities to full aircraft manufacturers; </a:t>
            </a:r>
          </a:p>
          <a:p>
            <a:pPr marL="285750" indent="-285750">
              <a:buFont typeface="Arial" panose="020B0604020202020204" pitchFamily="34" charset="0"/>
              <a:buChar char="•"/>
            </a:pPr>
            <a:r>
              <a:rPr lang="en-US" sz="2400" dirty="0"/>
              <a:t>From small business to large international corporations to companies running Federally Funded Research and Development Centers (i.e. National Labs)</a:t>
            </a:r>
          </a:p>
          <a:p>
            <a:pPr marL="285750" indent="-285750">
              <a:buFont typeface="Arial" panose="020B0604020202020204" pitchFamily="34" charset="0"/>
              <a:buChar char="•"/>
            </a:pPr>
            <a:r>
              <a:rPr lang="en-US" sz="2400" dirty="0"/>
              <a:t>Companies with existing test capabilities to those looking to use a developed capability</a:t>
            </a:r>
          </a:p>
        </p:txBody>
      </p:sp>
      <p:pic>
        <p:nvPicPr>
          <p:cNvPr id="7" name="Picture 6">
            <a:extLst>
              <a:ext uri="{FF2B5EF4-FFF2-40B4-BE49-F238E27FC236}">
                <a16:creationId xmlns:a16="http://schemas.microsoft.com/office/drawing/2014/main" id="{0E08BE0C-BB67-8974-0C16-B79624365047}"/>
              </a:ext>
            </a:extLst>
          </p:cNvPr>
          <p:cNvPicPr>
            <a:picLocks noChangeAspect="1"/>
          </p:cNvPicPr>
          <p:nvPr/>
        </p:nvPicPr>
        <p:blipFill rotWithShape="1">
          <a:blip r:embed="rId2"/>
          <a:srcRect t="3102"/>
          <a:stretch/>
        </p:blipFill>
        <p:spPr>
          <a:xfrm>
            <a:off x="6248606" y="2057399"/>
            <a:ext cx="5419725" cy="3285711"/>
          </a:xfrm>
          <a:prstGeom prst="rect">
            <a:avLst/>
          </a:prstGeom>
        </p:spPr>
      </p:pic>
    </p:spTree>
    <p:extLst>
      <p:ext uri="{BB962C8B-B14F-4D97-AF65-F5344CB8AC3E}">
        <p14:creationId xmlns:p14="http://schemas.microsoft.com/office/powerpoint/2010/main" val="16436096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E59406-B3F1-EF7C-6931-861CCB704157}"/>
              </a:ext>
            </a:extLst>
          </p:cNvPr>
          <p:cNvSpPr>
            <a:spLocks noGrp="1"/>
          </p:cNvSpPr>
          <p:nvPr>
            <p:ph type="title"/>
          </p:nvPr>
        </p:nvSpPr>
        <p:spPr/>
        <p:txBody>
          <a:bodyPr/>
          <a:lstStyle/>
          <a:p>
            <a:r>
              <a:rPr lang="en-US" dirty="0"/>
              <a:t>Existing Testing Capabilities</a:t>
            </a:r>
          </a:p>
        </p:txBody>
      </p:sp>
      <p:sp>
        <p:nvSpPr>
          <p:cNvPr id="5" name="Content Placeholder 4">
            <a:extLst>
              <a:ext uri="{FF2B5EF4-FFF2-40B4-BE49-F238E27FC236}">
                <a16:creationId xmlns:a16="http://schemas.microsoft.com/office/drawing/2014/main" id="{34F6E74E-CF3D-B612-9441-3219AA06E3FB}"/>
              </a:ext>
            </a:extLst>
          </p:cNvPr>
          <p:cNvSpPr>
            <a:spLocks noGrp="1"/>
          </p:cNvSpPr>
          <p:nvPr>
            <p:ph sz="half" idx="1"/>
          </p:nvPr>
        </p:nvSpPr>
        <p:spPr>
          <a:xfrm>
            <a:off x="609600" y="1600201"/>
            <a:ext cx="5486400" cy="4895849"/>
          </a:xfrm>
        </p:spPr>
        <p:txBody>
          <a:bodyPr>
            <a:normAutofit fontScale="92500" lnSpcReduction="10000"/>
          </a:bodyPr>
          <a:lstStyle/>
          <a:p>
            <a:r>
              <a:rPr lang="en-US" dirty="0"/>
              <a:t>Most of the respondents have some level of hydrogen testing capability</a:t>
            </a:r>
          </a:p>
          <a:p>
            <a:r>
              <a:rPr lang="en-US" dirty="0"/>
              <a:t>A majority of respondents indicated that they saw a need for further test capability at a range of different sizes.</a:t>
            </a:r>
          </a:p>
          <a:p>
            <a:endParaRPr lang="en-US" dirty="0"/>
          </a:p>
        </p:txBody>
      </p:sp>
      <p:sp>
        <p:nvSpPr>
          <p:cNvPr id="4" name="Slide Number Placeholder 3">
            <a:extLst>
              <a:ext uri="{FF2B5EF4-FFF2-40B4-BE49-F238E27FC236}">
                <a16:creationId xmlns:a16="http://schemas.microsoft.com/office/drawing/2014/main" id="{0AF57749-0D63-7133-4CDF-87828AB884A8}"/>
              </a:ext>
            </a:extLst>
          </p:cNvPr>
          <p:cNvSpPr>
            <a:spLocks noGrp="1"/>
          </p:cNvSpPr>
          <p:nvPr>
            <p:ph type="sldNum" sz="quarter" idx="12"/>
          </p:nvPr>
        </p:nvSpPr>
        <p:spPr/>
        <p:txBody>
          <a:bodyPr/>
          <a:lstStyle/>
          <a:p>
            <a:fld id="{3936B88E-EF68-EA45-81C9-E52047EC76EC}" type="slidenum">
              <a:rPr lang="en-US" smtClean="0"/>
              <a:pPr/>
              <a:t>11</a:t>
            </a:fld>
            <a:endParaRPr lang="en-US"/>
          </a:p>
        </p:txBody>
      </p:sp>
      <p:pic>
        <p:nvPicPr>
          <p:cNvPr id="7" name="Picture 6">
            <a:extLst>
              <a:ext uri="{FF2B5EF4-FFF2-40B4-BE49-F238E27FC236}">
                <a16:creationId xmlns:a16="http://schemas.microsoft.com/office/drawing/2014/main" id="{B3DC27A6-B2A3-4C82-EB26-2285392F218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482348" y="1301991"/>
            <a:ext cx="2438400" cy="2639797"/>
          </a:xfrm>
          <a:prstGeom prst="rect">
            <a:avLst/>
          </a:prstGeom>
        </p:spPr>
      </p:pic>
      <p:pic>
        <p:nvPicPr>
          <p:cNvPr id="8" name="Picture 7">
            <a:extLst>
              <a:ext uri="{FF2B5EF4-FFF2-40B4-BE49-F238E27FC236}">
                <a16:creationId xmlns:a16="http://schemas.microsoft.com/office/drawing/2014/main" id="{9F8D40A0-E290-1815-1F4E-07E73A63FAED}"/>
              </a:ext>
            </a:extLst>
          </p:cNvPr>
          <p:cNvPicPr>
            <a:picLocks noChangeAspect="1"/>
          </p:cNvPicPr>
          <p:nvPr/>
        </p:nvPicPr>
        <p:blipFill>
          <a:blip r:embed="rId3"/>
          <a:stretch>
            <a:fillRect/>
          </a:stretch>
        </p:blipFill>
        <p:spPr>
          <a:xfrm>
            <a:off x="6354384" y="4109241"/>
            <a:ext cx="4694327" cy="2627604"/>
          </a:xfrm>
          <a:prstGeom prst="rect">
            <a:avLst/>
          </a:prstGeom>
        </p:spPr>
      </p:pic>
    </p:spTree>
    <p:extLst>
      <p:ext uri="{BB962C8B-B14F-4D97-AF65-F5344CB8AC3E}">
        <p14:creationId xmlns:p14="http://schemas.microsoft.com/office/powerpoint/2010/main" val="32164715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85917B-C525-B28E-2791-CB15A52B4C66}"/>
              </a:ext>
            </a:extLst>
          </p:cNvPr>
          <p:cNvSpPr>
            <a:spLocks noGrp="1"/>
          </p:cNvSpPr>
          <p:nvPr>
            <p:ph type="title"/>
          </p:nvPr>
        </p:nvSpPr>
        <p:spPr/>
        <p:txBody>
          <a:bodyPr/>
          <a:lstStyle/>
          <a:p>
            <a:r>
              <a:rPr lang="en-US" dirty="0"/>
              <a:t>Existing Collaboration Groups</a:t>
            </a:r>
          </a:p>
        </p:txBody>
      </p:sp>
      <p:sp>
        <p:nvSpPr>
          <p:cNvPr id="3" name="Content Placeholder 2">
            <a:extLst>
              <a:ext uri="{FF2B5EF4-FFF2-40B4-BE49-F238E27FC236}">
                <a16:creationId xmlns:a16="http://schemas.microsoft.com/office/drawing/2014/main" id="{ACC17AB3-A75F-B30A-9053-7F4CF1227F41}"/>
              </a:ext>
            </a:extLst>
          </p:cNvPr>
          <p:cNvSpPr>
            <a:spLocks noGrp="1"/>
          </p:cNvSpPr>
          <p:nvPr>
            <p:ph sz="half" idx="1"/>
          </p:nvPr>
        </p:nvSpPr>
        <p:spPr>
          <a:xfrm>
            <a:off x="609600" y="1417638"/>
            <a:ext cx="10401300" cy="2655597"/>
          </a:xfrm>
        </p:spPr>
        <p:txBody>
          <a:bodyPr>
            <a:normAutofit fontScale="70000" lnSpcReduction="20000"/>
          </a:bodyPr>
          <a:lstStyle/>
          <a:p>
            <a:r>
              <a:rPr lang="en-US" dirty="0"/>
              <a:t>The existing industry collaboration groups are spread out and not widely supported by respondents.</a:t>
            </a:r>
          </a:p>
          <a:p>
            <a:pPr lvl="1"/>
            <a:r>
              <a:rPr lang="en-US" dirty="0"/>
              <a:t>The average respondent participates in more than one (1.5) of these groups with some participating in up to 6 different groups.</a:t>
            </a:r>
          </a:p>
          <a:p>
            <a:r>
              <a:rPr lang="en-US" dirty="0"/>
              <a:t>Other government agencies have large portions of the respondents already working with them.</a:t>
            </a:r>
          </a:p>
          <a:p>
            <a:pPr lvl="1"/>
            <a:r>
              <a:rPr lang="en-US"/>
              <a:t>Continue </a:t>
            </a:r>
            <a:r>
              <a:rPr lang="en-US" dirty="0"/>
              <a:t>to focus on working with other government agencies collaboratively instead of trying to start other groups.</a:t>
            </a:r>
          </a:p>
        </p:txBody>
      </p:sp>
      <p:sp>
        <p:nvSpPr>
          <p:cNvPr id="5" name="Slide Number Placeholder 4">
            <a:extLst>
              <a:ext uri="{FF2B5EF4-FFF2-40B4-BE49-F238E27FC236}">
                <a16:creationId xmlns:a16="http://schemas.microsoft.com/office/drawing/2014/main" id="{4EA7236E-ECFE-A7B9-077C-7C89798491C4}"/>
              </a:ext>
            </a:extLst>
          </p:cNvPr>
          <p:cNvSpPr>
            <a:spLocks noGrp="1"/>
          </p:cNvSpPr>
          <p:nvPr>
            <p:ph type="sldNum" sz="quarter" idx="12"/>
          </p:nvPr>
        </p:nvSpPr>
        <p:spPr/>
        <p:txBody>
          <a:bodyPr/>
          <a:lstStyle/>
          <a:p>
            <a:fld id="{3936B88E-EF68-EA45-81C9-E52047EC76EC}" type="slidenum">
              <a:rPr lang="en-US" smtClean="0"/>
              <a:pPr/>
              <a:t>12</a:t>
            </a:fld>
            <a:endParaRPr lang="en-US"/>
          </a:p>
        </p:txBody>
      </p:sp>
      <p:pic>
        <p:nvPicPr>
          <p:cNvPr id="4" name="Picture 3">
            <a:extLst>
              <a:ext uri="{FF2B5EF4-FFF2-40B4-BE49-F238E27FC236}">
                <a16:creationId xmlns:a16="http://schemas.microsoft.com/office/drawing/2014/main" id="{E65BB50E-D305-552A-1116-0CAF3D21026A}"/>
              </a:ext>
            </a:extLst>
          </p:cNvPr>
          <p:cNvPicPr>
            <a:picLocks noChangeAspect="1"/>
          </p:cNvPicPr>
          <p:nvPr/>
        </p:nvPicPr>
        <p:blipFill>
          <a:blip r:embed="rId2"/>
          <a:stretch>
            <a:fillRect/>
          </a:stretch>
        </p:blipFill>
        <p:spPr>
          <a:xfrm>
            <a:off x="1776519" y="4126560"/>
            <a:ext cx="8461981" cy="2627604"/>
          </a:xfrm>
          <a:prstGeom prst="rect">
            <a:avLst/>
          </a:prstGeom>
        </p:spPr>
      </p:pic>
    </p:spTree>
    <p:extLst>
      <p:ext uri="{BB962C8B-B14F-4D97-AF65-F5344CB8AC3E}">
        <p14:creationId xmlns:p14="http://schemas.microsoft.com/office/powerpoint/2010/main" val="30382076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82699E3-46E8-28DB-6449-1A95EA20E03E}"/>
              </a:ext>
            </a:extLst>
          </p:cNvPr>
          <p:cNvSpPr>
            <a:spLocks noGrp="1"/>
          </p:cNvSpPr>
          <p:nvPr>
            <p:ph type="title"/>
          </p:nvPr>
        </p:nvSpPr>
        <p:spPr/>
        <p:txBody>
          <a:bodyPr lIns="91440" tIns="45720" rIns="91440" bIns="45720" anchor="t"/>
          <a:lstStyle/>
          <a:p>
            <a:r>
              <a:rPr lang="en-US" sz="4800" dirty="0">
                <a:cs typeface="Calibri"/>
              </a:rPr>
              <a:t>Conclusions</a:t>
            </a:r>
            <a:endParaRPr lang="en-US" sz="4800" dirty="0"/>
          </a:p>
        </p:txBody>
      </p:sp>
      <p:sp>
        <p:nvSpPr>
          <p:cNvPr id="4" name="Content Placeholder 3">
            <a:extLst>
              <a:ext uri="{FF2B5EF4-FFF2-40B4-BE49-F238E27FC236}">
                <a16:creationId xmlns:a16="http://schemas.microsoft.com/office/drawing/2014/main" id="{810F9C8E-D70A-8875-7A1F-B48FDD5179DA}"/>
              </a:ext>
            </a:extLst>
          </p:cNvPr>
          <p:cNvSpPr>
            <a:spLocks noGrp="1"/>
          </p:cNvSpPr>
          <p:nvPr>
            <p:ph idx="1"/>
          </p:nvPr>
        </p:nvSpPr>
        <p:spPr/>
        <p:txBody>
          <a:bodyPr lIns="91440" tIns="45720" rIns="91440" bIns="45720" anchor="t">
            <a:normAutofit fontScale="85000" lnSpcReduction="20000"/>
          </a:bodyPr>
          <a:lstStyle/>
          <a:p>
            <a:r>
              <a:rPr lang="en-US" sz="4250" dirty="0">
                <a:cs typeface="Calibri"/>
              </a:rPr>
              <a:t>Our team is investigating the observed need for liquid hydrogen testing capability within the US to meet the need for development of hydrogen aircraft and transportation systems.</a:t>
            </a:r>
          </a:p>
          <a:p>
            <a:r>
              <a:rPr lang="en-US" sz="4250" dirty="0">
                <a:cs typeface="Calibri"/>
              </a:rPr>
              <a:t>We have conducted a Request For Information (RFI) regarding the need and uses for testing for cryogenic hydrogen.</a:t>
            </a:r>
          </a:p>
          <a:p>
            <a:r>
              <a:rPr lang="en-US" sz="4250" dirty="0">
                <a:cs typeface="Calibri"/>
              </a:rPr>
              <a:t>The data from the responses to the RFI is currently being analyzed internally.</a:t>
            </a:r>
            <a:endParaRPr lang="en-US" sz="3716" dirty="0">
              <a:cs typeface="Calibri"/>
            </a:endParaRPr>
          </a:p>
          <a:p>
            <a:endParaRPr lang="en-US" sz="4250" dirty="0">
              <a:cs typeface="Calibri"/>
            </a:endParaRPr>
          </a:p>
          <a:p>
            <a:endParaRPr lang="en-US" sz="4250" dirty="0">
              <a:cs typeface="Calibri"/>
            </a:endParaRPr>
          </a:p>
        </p:txBody>
      </p:sp>
      <p:sp>
        <p:nvSpPr>
          <p:cNvPr id="2" name="Slide Number Placeholder 1">
            <a:extLst>
              <a:ext uri="{FF2B5EF4-FFF2-40B4-BE49-F238E27FC236}">
                <a16:creationId xmlns:a16="http://schemas.microsoft.com/office/drawing/2014/main" id="{B7C95C4A-F9AC-E4C2-4ACD-DCE947CBB20C}"/>
              </a:ext>
            </a:extLst>
          </p:cNvPr>
          <p:cNvSpPr>
            <a:spLocks noGrp="1"/>
          </p:cNvSpPr>
          <p:nvPr>
            <p:ph type="sldNum" sz="quarter" idx="12"/>
          </p:nvPr>
        </p:nvSpPr>
        <p:spPr/>
        <p:txBody>
          <a:bodyPr/>
          <a:lstStyle/>
          <a:p>
            <a:fld id="{3936B88E-EF68-EA45-81C9-E52047EC76EC}" type="slidenum">
              <a:rPr lang="en-US" smtClean="0"/>
              <a:pPr/>
              <a:t>13</a:t>
            </a:fld>
            <a:endParaRPr lang="en-US"/>
          </a:p>
        </p:txBody>
      </p:sp>
    </p:spTree>
    <p:extLst>
      <p:ext uri="{BB962C8B-B14F-4D97-AF65-F5344CB8AC3E}">
        <p14:creationId xmlns:p14="http://schemas.microsoft.com/office/powerpoint/2010/main" val="19643428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6D48ACCC-D8F4-CDA1-D187-E9C26A99FF4A}"/>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9450663" y="2173167"/>
            <a:ext cx="2730899" cy="1493707"/>
          </a:xfrm>
          <a:prstGeom prst="rect">
            <a:avLst/>
          </a:prstGeom>
        </p:spPr>
      </p:pic>
      <p:pic>
        <p:nvPicPr>
          <p:cNvPr id="15" name="Picture 14">
            <a:extLst>
              <a:ext uri="{FF2B5EF4-FFF2-40B4-BE49-F238E27FC236}">
                <a16:creationId xmlns:a16="http://schemas.microsoft.com/office/drawing/2014/main" id="{05A21CAE-A95A-42DB-28C3-A4232BF8B61A}"/>
              </a:ext>
            </a:extLst>
          </p:cNvPr>
          <p:cNvPicPr>
            <a:picLocks noChangeAspect="1"/>
          </p:cNvPicPr>
          <p:nvPr/>
        </p:nvPicPr>
        <p:blipFill>
          <a:blip r:embed="rId3"/>
          <a:stretch>
            <a:fillRect/>
          </a:stretch>
        </p:blipFill>
        <p:spPr>
          <a:xfrm>
            <a:off x="9582150" y="4145072"/>
            <a:ext cx="2609850" cy="1752600"/>
          </a:xfrm>
          <a:prstGeom prst="rect">
            <a:avLst/>
          </a:prstGeom>
        </p:spPr>
      </p:pic>
      <p:sp>
        <p:nvSpPr>
          <p:cNvPr id="3" name="TextBox 2">
            <a:extLst>
              <a:ext uri="{FF2B5EF4-FFF2-40B4-BE49-F238E27FC236}">
                <a16:creationId xmlns:a16="http://schemas.microsoft.com/office/drawing/2014/main" id="{DC575AB5-FC4F-804E-8AC2-6E80FE94EA4F}"/>
              </a:ext>
            </a:extLst>
          </p:cNvPr>
          <p:cNvSpPr txBox="1"/>
          <p:nvPr/>
        </p:nvSpPr>
        <p:spPr>
          <a:xfrm>
            <a:off x="1297578" y="269340"/>
            <a:ext cx="8991642" cy="646331"/>
          </a:xfrm>
          <a:prstGeom prst="rect">
            <a:avLst/>
          </a:prstGeom>
          <a:noFill/>
        </p:spPr>
        <p:txBody>
          <a:bodyPr wrap="square" rtlCol="0">
            <a:spAutoFit/>
          </a:bodyPr>
          <a:lstStyle/>
          <a:p>
            <a:r>
              <a:rPr lang="en-US" sz="3600" dirty="0"/>
              <a:t>Collaborative Hydrogen Aero Testing Area</a:t>
            </a:r>
          </a:p>
        </p:txBody>
      </p:sp>
      <p:sp>
        <p:nvSpPr>
          <p:cNvPr id="5" name="TextBox 4">
            <a:extLst>
              <a:ext uri="{FF2B5EF4-FFF2-40B4-BE49-F238E27FC236}">
                <a16:creationId xmlns:a16="http://schemas.microsoft.com/office/drawing/2014/main" id="{612181E0-B27E-CC41-AA94-38C563AB8A8C}"/>
              </a:ext>
            </a:extLst>
          </p:cNvPr>
          <p:cNvSpPr txBox="1"/>
          <p:nvPr/>
        </p:nvSpPr>
        <p:spPr>
          <a:xfrm>
            <a:off x="455220" y="1029556"/>
            <a:ext cx="8926905" cy="4247317"/>
          </a:xfrm>
          <a:prstGeom prst="rect">
            <a:avLst/>
          </a:prstGeom>
          <a:noFill/>
        </p:spPr>
        <p:txBody>
          <a:bodyPr wrap="square" lIns="91440" tIns="45720" rIns="91440" bIns="45720" rtlCol="0" anchor="t">
            <a:spAutoFit/>
          </a:bodyPr>
          <a:lstStyle/>
          <a:p>
            <a:pPr>
              <a:defRPr/>
            </a:pPr>
            <a:r>
              <a:rPr kumimoji="0" lang="en-US" b="1" i="0" u="none" strike="noStrike" kern="1200" cap="none" spc="0" normalizeH="0" baseline="0" noProof="0" dirty="0">
                <a:ln>
                  <a:noFill/>
                </a:ln>
                <a:effectLst/>
                <a:uLnTx/>
                <a:uFillTx/>
                <a:latin typeface="Calibri"/>
                <a:ea typeface="+mn-ea"/>
                <a:cs typeface="+mn-cs"/>
              </a:rPr>
              <a:t>Opportunity:</a:t>
            </a:r>
            <a:br>
              <a:rPr kumimoji="0" lang="en-US" b="0" i="0" u="none" strike="noStrike" kern="1200" cap="none" spc="0" normalizeH="0" baseline="0" noProof="0" dirty="0">
                <a:ln>
                  <a:noFill/>
                </a:ln>
                <a:solidFill>
                  <a:prstClr val="black"/>
                </a:solidFill>
                <a:effectLst/>
                <a:uLnTx/>
                <a:uFillTx/>
                <a:latin typeface="Calibri"/>
                <a:ea typeface="+mn-ea"/>
                <a:cs typeface="+mn-cs"/>
              </a:rPr>
            </a:br>
            <a:r>
              <a:rPr lang="en-US" sz="1800" dirty="0">
                <a:effectLst/>
                <a:latin typeface="Times New Roman" panose="02020603050405020304" pitchFamily="18" charset="0"/>
                <a:ea typeface="Times New Roman" panose="02020603050405020304" pitchFamily="18" charset="0"/>
              </a:rPr>
              <a:t>There is a large and increasing need for hydrogen test capabilities for the development of components, subsystems, and systems for aircraft and other transportation systems. Industry is showing a desire to develop systems for clean energy solutions, but testing with hydrogen, and especially liquid hydrogen is challenging and costly. Furthermore, there is a need to explore the trade-space around operational aircraft refueling.  There may be synergistic ways to combine the two problems.</a:t>
            </a:r>
          </a:p>
          <a:p>
            <a:pPr>
              <a:defRPr/>
            </a:pPr>
            <a:br>
              <a:rPr kumimoji="0" lang="en-US" b="0" i="0" u="none" strike="noStrike" kern="1200" cap="none" spc="0" normalizeH="0" baseline="0" noProof="0" dirty="0">
                <a:ln>
                  <a:noFill/>
                </a:ln>
                <a:solidFill>
                  <a:prstClr val="black"/>
                </a:solidFill>
                <a:effectLst/>
                <a:uLnTx/>
                <a:uFillTx/>
                <a:latin typeface="Calibri"/>
                <a:ea typeface="+mn-ea"/>
                <a:cs typeface="+mn-cs"/>
              </a:rPr>
            </a:br>
            <a:br>
              <a:rPr kumimoji="0" lang="en-US" b="0" i="0" u="none" strike="noStrike" kern="1200" cap="none" spc="0" normalizeH="0" baseline="0" noProof="0" dirty="0">
                <a:ln>
                  <a:noFill/>
                </a:ln>
                <a:solidFill>
                  <a:prstClr val="black"/>
                </a:solidFill>
                <a:effectLst/>
                <a:uLnTx/>
                <a:uFillTx/>
                <a:latin typeface="Calibri"/>
                <a:ea typeface="+mn-ea"/>
                <a:cs typeface="+mn-cs"/>
              </a:rPr>
            </a:br>
            <a:br>
              <a:rPr kumimoji="0" lang="en-US" b="0" i="0" u="none" strike="noStrike" kern="1200" cap="none" spc="0" normalizeH="0" baseline="0" noProof="0" dirty="0">
                <a:ln>
                  <a:noFill/>
                </a:ln>
                <a:solidFill>
                  <a:prstClr val="black"/>
                </a:solidFill>
                <a:effectLst/>
                <a:uLnTx/>
                <a:uFillTx/>
                <a:latin typeface="Calibri"/>
                <a:ea typeface="+mn-ea"/>
                <a:cs typeface="+mn-cs"/>
              </a:rPr>
            </a:br>
            <a:endParaRPr kumimoji="0" lang="en-US" b="0" i="0" u="none" strike="noStrike" kern="1200" cap="none" spc="0" normalizeH="0" baseline="0" noProof="0" dirty="0">
              <a:ln>
                <a:noFill/>
              </a:ln>
              <a:solidFill>
                <a:prstClr val="black"/>
              </a:solidFill>
              <a:effectLst/>
              <a:uLnTx/>
              <a:uFillTx/>
              <a:latin typeface="Calibri"/>
              <a:ea typeface="+mn-ea"/>
              <a:cs typeface="+mn-cs"/>
            </a:endParaRPr>
          </a:p>
          <a:p>
            <a:pPr>
              <a:defRPr/>
            </a:pPr>
            <a:endParaRPr lang="en-US" dirty="0">
              <a:solidFill>
                <a:prstClr val="black"/>
              </a:solidFill>
              <a:latin typeface="Calibri"/>
            </a:endParaRPr>
          </a:p>
          <a:p>
            <a:pPr>
              <a:defRPr/>
            </a:pPr>
            <a:br>
              <a:rPr lang="en-US" dirty="0">
                <a:latin typeface="Calibri"/>
              </a:rPr>
            </a:br>
            <a:br>
              <a:rPr lang="en-US" dirty="0">
                <a:latin typeface="Calibri"/>
              </a:rPr>
            </a:br>
            <a:endParaRPr lang="en-US" sz="1800" dirty="0">
              <a:solidFill>
                <a:prstClr val="black"/>
              </a:solidFill>
              <a:latin typeface="Calibri"/>
            </a:endParaRPr>
          </a:p>
        </p:txBody>
      </p:sp>
      <p:pic>
        <p:nvPicPr>
          <p:cNvPr id="8" name="Picture 7">
            <a:extLst>
              <a:ext uri="{FF2B5EF4-FFF2-40B4-BE49-F238E27FC236}">
                <a16:creationId xmlns:a16="http://schemas.microsoft.com/office/drawing/2014/main" id="{AA694730-B91A-480D-AA0A-6EF9580CB3CE}"/>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806327" y="2894437"/>
            <a:ext cx="3815118" cy="1398417"/>
          </a:xfrm>
          <a:prstGeom prst="rect">
            <a:avLst/>
          </a:prstGeom>
        </p:spPr>
      </p:pic>
      <p:sp>
        <p:nvSpPr>
          <p:cNvPr id="10" name="TextBox 9">
            <a:extLst>
              <a:ext uri="{FF2B5EF4-FFF2-40B4-BE49-F238E27FC236}">
                <a16:creationId xmlns:a16="http://schemas.microsoft.com/office/drawing/2014/main" id="{866BAE64-7E64-335D-8D25-1DB69FEC66AF}"/>
              </a:ext>
            </a:extLst>
          </p:cNvPr>
          <p:cNvSpPr txBox="1"/>
          <p:nvPr/>
        </p:nvSpPr>
        <p:spPr>
          <a:xfrm>
            <a:off x="165100" y="5390197"/>
            <a:ext cx="9296001" cy="1477328"/>
          </a:xfrm>
          <a:prstGeom prst="rect">
            <a:avLst/>
          </a:prstGeom>
          <a:noFill/>
        </p:spPr>
        <p:txBody>
          <a:bodyPr wrap="square" rtlCol="0">
            <a:spAutoFit/>
          </a:bodyPr>
          <a:lstStyle/>
          <a:p>
            <a:r>
              <a:rPr lang="en-US" b="1" dirty="0">
                <a:latin typeface="Calibri"/>
              </a:rPr>
              <a:t>"Wicked-Wild</a:t>
            </a:r>
            <a:r>
              <a:rPr lang="en-US" b="1" i="1" dirty="0">
                <a:latin typeface="Calibri"/>
              </a:rPr>
              <a:t>"</a:t>
            </a:r>
            <a:r>
              <a:rPr kumimoji="0" lang="en-US" b="1" i="0" u="none" strike="noStrike" kern="1200" cap="none" spc="0" normalizeH="0" baseline="0" noProof="0" dirty="0">
                <a:ln>
                  <a:noFill/>
                </a:ln>
                <a:effectLst/>
                <a:uLnTx/>
                <a:uFillTx/>
                <a:latin typeface="Calibri"/>
                <a:ea typeface="+mn-ea"/>
                <a:cs typeface="+mn-cs"/>
              </a:rPr>
              <a:t> Idea:</a:t>
            </a:r>
            <a:br>
              <a:rPr kumimoji="0" lang="en-US" b="0" i="0" u="none" strike="noStrike" kern="1200" cap="none" spc="0" normalizeH="0" baseline="0" noProof="0" dirty="0">
                <a:ln>
                  <a:noFill/>
                </a:ln>
                <a:solidFill>
                  <a:prstClr val="black"/>
                </a:solidFill>
                <a:effectLst/>
                <a:uLnTx/>
                <a:uFillTx/>
                <a:latin typeface="Calibri"/>
                <a:ea typeface="+mn-ea"/>
                <a:cs typeface="+mn-cs"/>
              </a:rPr>
            </a:br>
            <a:r>
              <a:rPr kumimoji="0" lang="en-US" b="0" i="0" u="none" strike="noStrike" kern="1200" cap="none" spc="0" normalizeH="0" baseline="0" noProof="0" dirty="0">
                <a:ln>
                  <a:noFill/>
                </a:ln>
                <a:solidFill>
                  <a:prstClr val="black"/>
                </a:solidFill>
                <a:effectLst/>
                <a:uLnTx/>
                <a:uFillTx/>
                <a:latin typeface="Calibri"/>
                <a:ea typeface="+mn-ea"/>
                <a:cs typeface="+mn-cs"/>
              </a:rPr>
              <a:t>Development of an airport-like liquid hydrogen test and development center of excellence that can support US Industry and US Government development needs utilizing NASA’s facilities and experience that provides capabilities within practical timelines.</a:t>
            </a:r>
          </a:p>
          <a:p>
            <a:endParaRPr lang="en-US" dirty="0"/>
          </a:p>
        </p:txBody>
      </p:sp>
      <p:pic>
        <p:nvPicPr>
          <p:cNvPr id="12" name="Picture 11">
            <a:extLst>
              <a:ext uri="{FF2B5EF4-FFF2-40B4-BE49-F238E27FC236}">
                <a16:creationId xmlns:a16="http://schemas.microsoft.com/office/drawing/2014/main" id="{21AC7EB5-056B-886E-CAFB-BC3D50035CBB}"/>
              </a:ext>
            </a:extLst>
          </p:cNvPr>
          <p:cNvPicPr>
            <a:picLocks noChangeAspect="1"/>
          </p:cNvPicPr>
          <p:nvPr/>
        </p:nvPicPr>
        <p:blipFill>
          <a:blip r:embed="rId5"/>
          <a:stretch>
            <a:fillRect/>
          </a:stretch>
        </p:blipFill>
        <p:spPr>
          <a:xfrm>
            <a:off x="187325" y="3312534"/>
            <a:ext cx="2762250" cy="1657350"/>
          </a:xfrm>
          <a:prstGeom prst="rect">
            <a:avLst/>
          </a:prstGeom>
        </p:spPr>
      </p:pic>
      <p:pic>
        <p:nvPicPr>
          <p:cNvPr id="13" name="Picture 12">
            <a:extLst>
              <a:ext uri="{FF2B5EF4-FFF2-40B4-BE49-F238E27FC236}">
                <a16:creationId xmlns:a16="http://schemas.microsoft.com/office/drawing/2014/main" id="{E35ADCC0-5E93-2784-F2B4-89C9A43A373E}"/>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2402350" y="2894437"/>
            <a:ext cx="3414606" cy="2415209"/>
          </a:xfrm>
          <a:prstGeom prst="rect">
            <a:avLst/>
          </a:prstGeom>
        </p:spPr>
      </p:pic>
      <p:pic>
        <p:nvPicPr>
          <p:cNvPr id="14" name="Picture 13">
            <a:extLst>
              <a:ext uri="{FF2B5EF4-FFF2-40B4-BE49-F238E27FC236}">
                <a16:creationId xmlns:a16="http://schemas.microsoft.com/office/drawing/2014/main" id="{33CA4F0F-5695-323D-5C72-380B909B9FCB}"/>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5816956" y="4057649"/>
            <a:ext cx="3824287" cy="1284769"/>
          </a:xfrm>
          <a:prstGeom prst="rect">
            <a:avLst/>
          </a:prstGeom>
        </p:spPr>
      </p:pic>
      <p:sp>
        <p:nvSpPr>
          <p:cNvPr id="2" name="TextBox 1">
            <a:extLst>
              <a:ext uri="{FF2B5EF4-FFF2-40B4-BE49-F238E27FC236}">
                <a16:creationId xmlns:a16="http://schemas.microsoft.com/office/drawing/2014/main" id="{E74BA2B0-C0F9-0657-49D3-57461C9569EB}"/>
              </a:ext>
            </a:extLst>
          </p:cNvPr>
          <p:cNvSpPr txBox="1"/>
          <p:nvPr/>
        </p:nvSpPr>
        <p:spPr>
          <a:xfrm>
            <a:off x="100413" y="4955310"/>
            <a:ext cx="2394330" cy="338554"/>
          </a:xfrm>
          <a:prstGeom prst="rect">
            <a:avLst/>
          </a:prstGeom>
          <a:noFill/>
        </p:spPr>
        <p:txBody>
          <a:bodyPr wrap="square" rtlCol="0">
            <a:spAutoFit/>
          </a:bodyPr>
          <a:lstStyle/>
          <a:p>
            <a:r>
              <a:rPr lang="en-US" sz="800" dirty="0">
                <a:hlinkClick r:id="rId8"/>
              </a:rPr>
              <a:t>https://www.iec.ch/blog/how-can-hydrogen-help-decarbonize-aviation</a:t>
            </a:r>
            <a:r>
              <a:rPr lang="en-US" sz="800" dirty="0"/>
              <a:t> via Canva Pro.</a:t>
            </a:r>
          </a:p>
        </p:txBody>
      </p:sp>
      <p:sp>
        <p:nvSpPr>
          <p:cNvPr id="4" name="TextBox 3">
            <a:extLst>
              <a:ext uri="{FF2B5EF4-FFF2-40B4-BE49-F238E27FC236}">
                <a16:creationId xmlns:a16="http://schemas.microsoft.com/office/drawing/2014/main" id="{5C1D6ECA-1105-0518-B85A-724A1CA946FE}"/>
              </a:ext>
            </a:extLst>
          </p:cNvPr>
          <p:cNvSpPr txBox="1"/>
          <p:nvPr/>
        </p:nvSpPr>
        <p:spPr>
          <a:xfrm>
            <a:off x="7206447" y="2922045"/>
            <a:ext cx="1467261" cy="369332"/>
          </a:xfrm>
          <a:prstGeom prst="rect">
            <a:avLst/>
          </a:prstGeom>
          <a:noFill/>
        </p:spPr>
        <p:txBody>
          <a:bodyPr wrap="none" lIns="91440" tIns="45720" rIns="91440" bIns="45720" rtlCol="0" anchor="t">
            <a:spAutoFit/>
          </a:bodyPr>
          <a:lstStyle/>
          <a:p>
            <a:r>
              <a:rPr lang="en-US">
                <a:hlinkClick r:id="rId9"/>
              </a:rPr>
              <a:t>Credit: Airbus</a:t>
            </a:r>
            <a:endParaRPr lang="en-US" dirty="0"/>
          </a:p>
        </p:txBody>
      </p:sp>
      <p:sp>
        <p:nvSpPr>
          <p:cNvPr id="6" name="TextBox 5">
            <a:extLst>
              <a:ext uri="{FF2B5EF4-FFF2-40B4-BE49-F238E27FC236}">
                <a16:creationId xmlns:a16="http://schemas.microsoft.com/office/drawing/2014/main" id="{673F03FA-C29C-EFF8-91E7-3FFB18DA62B5}"/>
              </a:ext>
            </a:extLst>
          </p:cNvPr>
          <p:cNvSpPr txBox="1"/>
          <p:nvPr/>
        </p:nvSpPr>
        <p:spPr>
          <a:xfrm>
            <a:off x="7030455" y="4055400"/>
            <a:ext cx="1734706" cy="369332"/>
          </a:xfrm>
          <a:prstGeom prst="rect">
            <a:avLst/>
          </a:prstGeom>
          <a:noFill/>
        </p:spPr>
        <p:txBody>
          <a:bodyPr wrap="none" rtlCol="0">
            <a:spAutoFit/>
          </a:bodyPr>
          <a:lstStyle/>
          <a:p>
            <a:r>
              <a:rPr lang="en-US" dirty="0">
                <a:hlinkClick r:id="rId10"/>
              </a:rPr>
              <a:t>Credit: Zero Avia</a:t>
            </a:r>
            <a:endParaRPr lang="en-US" dirty="0"/>
          </a:p>
        </p:txBody>
      </p:sp>
      <p:sp>
        <p:nvSpPr>
          <p:cNvPr id="16" name="TextBox 15">
            <a:extLst>
              <a:ext uri="{FF2B5EF4-FFF2-40B4-BE49-F238E27FC236}">
                <a16:creationId xmlns:a16="http://schemas.microsoft.com/office/drawing/2014/main" id="{D625702D-007B-0EDA-951A-012671E1980A}"/>
              </a:ext>
            </a:extLst>
          </p:cNvPr>
          <p:cNvSpPr txBox="1"/>
          <p:nvPr/>
        </p:nvSpPr>
        <p:spPr>
          <a:xfrm>
            <a:off x="9579429" y="5571622"/>
            <a:ext cx="2639752" cy="461665"/>
          </a:xfrm>
          <a:prstGeom prst="rect">
            <a:avLst/>
          </a:prstGeom>
          <a:noFill/>
        </p:spPr>
        <p:txBody>
          <a:bodyPr wrap="square" lIns="91440" tIns="45720" rIns="91440" bIns="45720" anchor="t">
            <a:spAutoFit/>
          </a:bodyPr>
          <a:lstStyle/>
          <a:p>
            <a:r>
              <a:rPr lang="en-US" sz="1200">
                <a:hlinkClick r:id="rId11"/>
              </a:rPr>
              <a:t>University of Birmingham | Porterbrook</a:t>
            </a:r>
            <a:endParaRPr lang="en-US" sz="1200"/>
          </a:p>
        </p:txBody>
      </p:sp>
      <p:sp>
        <p:nvSpPr>
          <p:cNvPr id="7" name="TextBox 6">
            <a:extLst>
              <a:ext uri="{FF2B5EF4-FFF2-40B4-BE49-F238E27FC236}">
                <a16:creationId xmlns:a16="http://schemas.microsoft.com/office/drawing/2014/main" id="{B6D68507-EC1E-9ADC-C7EB-EDA1D744D103}"/>
              </a:ext>
            </a:extLst>
          </p:cNvPr>
          <p:cNvSpPr txBox="1"/>
          <p:nvPr/>
        </p:nvSpPr>
        <p:spPr>
          <a:xfrm>
            <a:off x="9457151" y="2171177"/>
            <a:ext cx="135489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cs typeface="Calibri"/>
                <a:hlinkClick r:id="rId12"/>
              </a:rPr>
              <a:t>Credit:DHL</a:t>
            </a:r>
            <a:endParaRPr lang="en-US"/>
          </a:p>
        </p:txBody>
      </p:sp>
      <p:sp>
        <p:nvSpPr>
          <p:cNvPr id="17" name="TextBox 16">
            <a:extLst>
              <a:ext uri="{FF2B5EF4-FFF2-40B4-BE49-F238E27FC236}">
                <a16:creationId xmlns:a16="http://schemas.microsoft.com/office/drawing/2014/main" id="{B825B14D-EE08-857D-94F1-0660084B2B19}"/>
              </a:ext>
            </a:extLst>
          </p:cNvPr>
          <p:cNvSpPr txBox="1"/>
          <p:nvPr/>
        </p:nvSpPr>
        <p:spPr>
          <a:xfrm>
            <a:off x="2407086" y="5288072"/>
            <a:ext cx="3421692"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t>https://www.nxtairport.nl/en/groningen-airport-eelde-first-hydrogen-valley-airport-in-europe/</a:t>
            </a:r>
          </a:p>
        </p:txBody>
      </p:sp>
    </p:spTree>
    <p:extLst>
      <p:ext uri="{BB962C8B-B14F-4D97-AF65-F5344CB8AC3E}">
        <p14:creationId xmlns:p14="http://schemas.microsoft.com/office/powerpoint/2010/main" val="17539826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0C01ECD-268F-6956-E972-C672710D0368}"/>
              </a:ext>
            </a:extLst>
          </p:cNvPr>
          <p:cNvSpPr>
            <a:spLocks noGrp="1"/>
          </p:cNvSpPr>
          <p:nvPr>
            <p:ph type="title"/>
          </p:nvPr>
        </p:nvSpPr>
        <p:spPr/>
        <p:txBody>
          <a:bodyPr/>
          <a:lstStyle/>
          <a:p>
            <a:r>
              <a:rPr lang="en-US"/>
              <a:t>NASA’s Experience With LH</a:t>
            </a:r>
            <a:r>
              <a:rPr lang="en-US" baseline="-25000"/>
              <a:t>2</a:t>
            </a:r>
          </a:p>
        </p:txBody>
      </p:sp>
      <p:sp>
        <p:nvSpPr>
          <p:cNvPr id="4" name="Content Placeholder 3">
            <a:extLst>
              <a:ext uri="{FF2B5EF4-FFF2-40B4-BE49-F238E27FC236}">
                <a16:creationId xmlns:a16="http://schemas.microsoft.com/office/drawing/2014/main" id="{784C9ECB-06B7-BC22-DD24-69D62E94D7DF}"/>
              </a:ext>
            </a:extLst>
          </p:cNvPr>
          <p:cNvSpPr>
            <a:spLocks noGrp="1"/>
          </p:cNvSpPr>
          <p:nvPr>
            <p:ph idx="1"/>
          </p:nvPr>
        </p:nvSpPr>
        <p:spPr>
          <a:xfrm>
            <a:off x="609600" y="1600201"/>
            <a:ext cx="5164183" cy="4525963"/>
          </a:xfrm>
        </p:spPr>
        <p:txBody>
          <a:bodyPr>
            <a:normAutofit fontScale="92500" lnSpcReduction="20000"/>
          </a:bodyPr>
          <a:lstStyle/>
          <a:p>
            <a:r>
              <a:rPr lang="en-US"/>
              <a:t>NASA has been a major user of Liquid Hydrogen for the past 80 years.</a:t>
            </a:r>
          </a:p>
          <a:p>
            <a:r>
              <a:rPr lang="en-US"/>
              <a:t>How can this be leveraged to help US Industry move forward in it’s interest in hydrogen aviation?</a:t>
            </a:r>
          </a:p>
        </p:txBody>
      </p:sp>
      <p:sp>
        <p:nvSpPr>
          <p:cNvPr id="2" name="Slide Number Placeholder 1">
            <a:extLst>
              <a:ext uri="{FF2B5EF4-FFF2-40B4-BE49-F238E27FC236}">
                <a16:creationId xmlns:a16="http://schemas.microsoft.com/office/drawing/2014/main" id="{6A639867-5D19-D268-A266-544C51548AFE}"/>
              </a:ext>
            </a:extLst>
          </p:cNvPr>
          <p:cNvSpPr>
            <a:spLocks noGrp="1"/>
          </p:cNvSpPr>
          <p:nvPr>
            <p:ph type="sldNum" sz="quarter" idx="12"/>
          </p:nvPr>
        </p:nvSpPr>
        <p:spPr/>
        <p:txBody>
          <a:bodyPr/>
          <a:lstStyle/>
          <a:p>
            <a:fld id="{3936B88E-EF68-EA45-81C9-E52047EC76EC}" type="slidenum">
              <a:rPr lang="en-US" smtClean="0"/>
              <a:pPr/>
              <a:t>3</a:t>
            </a:fld>
            <a:endParaRPr lang="en-US"/>
          </a:p>
        </p:txBody>
      </p:sp>
      <p:pic>
        <p:nvPicPr>
          <p:cNvPr id="5" name="Picture 4" descr="Diagram&#10;&#10;Description automatically generated">
            <a:extLst>
              <a:ext uri="{FF2B5EF4-FFF2-40B4-BE49-F238E27FC236}">
                <a16:creationId xmlns:a16="http://schemas.microsoft.com/office/drawing/2014/main" id="{33FDAA46-4ACF-04BF-D1E0-127A09BBD241}"/>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097598" y="1179717"/>
            <a:ext cx="3131127" cy="1778276"/>
          </a:xfrm>
          <a:prstGeom prst="rect">
            <a:avLst/>
          </a:prstGeom>
        </p:spPr>
      </p:pic>
      <p:sp>
        <p:nvSpPr>
          <p:cNvPr id="6" name="TextBox 5">
            <a:extLst>
              <a:ext uri="{FF2B5EF4-FFF2-40B4-BE49-F238E27FC236}">
                <a16:creationId xmlns:a16="http://schemas.microsoft.com/office/drawing/2014/main" id="{20EBF751-2CB3-3BE7-3DA5-95A05CEB2889}"/>
              </a:ext>
            </a:extLst>
          </p:cNvPr>
          <p:cNvSpPr txBox="1"/>
          <p:nvPr/>
        </p:nvSpPr>
        <p:spPr>
          <a:xfrm>
            <a:off x="6096000" y="2990418"/>
            <a:ext cx="3497547" cy="438582"/>
          </a:xfrm>
          <a:prstGeom prst="rect">
            <a:avLst/>
          </a:prstGeom>
          <a:noFill/>
        </p:spPr>
        <p:txBody>
          <a:bodyPr wrap="square" rtlCol="0">
            <a:spAutoFit/>
          </a:bodyPr>
          <a:lstStyle/>
          <a:p>
            <a:r>
              <a:rPr lang="en-US" sz="750">
                <a:latin typeface="Helvetica" panose="020B0604020202020204" pitchFamily="34" charset="0"/>
                <a:cs typeface="Helvetica" panose="020B0604020202020204" pitchFamily="34" charset="0"/>
              </a:rPr>
              <a:t>Liquid-hydrogen fuel system for one engine of a B-57 flew successfully in 1957. Image from NASA SP-4404, “Liquid Hydrogen as a Propulsion Fuel, 1945-1959”</a:t>
            </a:r>
          </a:p>
        </p:txBody>
      </p:sp>
      <p:pic>
        <p:nvPicPr>
          <p:cNvPr id="7" name="Picture 6">
            <a:extLst>
              <a:ext uri="{FF2B5EF4-FFF2-40B4-BE49-F238E27FC236}">
                <a16:creationId xmlns:a16="http://schemas.microsoft.com/office/drawing/2014/main" id="{01D7E70A-501D-8E7A-A956-26B4485A8AD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244194" y="3328161"/>
            <a:ext cx="3715874" cy="1673618"/>
          </a:xfrm>
          <a:prstGeom prst="rect">
            <a:avLst/>
          </a:prstGeom>
        </p:spPr>
      </p:pic>
      <p:sp>
        <p:nvSpPr>
          <p:cNvPr id="8" name="TextBox 7">
            <a:extLst>
              <a:ext uri="{FF2B5EF4-FFF2-40B4-BE49-F238E27FC236}">
                <a16:creationId xmlns:a16="http://schemas.microsoft.com/office/drawing/2014/main" id="{F3D5AC77-13C8-0A4F-96A8-5EC601220317}"/>
              </a:ext>
            </a:extLst>
          </p:cNvPr>
          <p:cNvSpPr txBox="1"/>
          <p:nvPr/>
        </p:nvSpPr>
        <p:spPr>
          <a:xfrm>
            <a:off x="9115268" y="4998542"/>
            <a:ext cx="2258241" cy="207749"/>
          </a:xfrm>
          <a:prstGeom prst="rect">
            <a:avLst/>
          </a:prstGeom>
          <a:noFill/>
        </p:spPr>
        <p:txBody>
          <a:bodyPr wrap="square" rtlCol="0">
            <a:spAutoFit/>
          </a:bodyPr>
          <a:lstStyle/>
          <a:p>
            <a:r>
              <a:rPr lang="en-US" sz="750">
                <a:latin typeface="Helvetica" panose="020B0604020202020204" pitchFamily="34" charset="0"/>
                <a:cs typeface="Helvetica" panose="020B0604020202020204" pitchFamily="34" charset="0"/>
              </a:rPr>
              <a:t>Liquid Hydrogen Operations on Launch Pads</a:t>
            </a:r>
          </a:p>
        </p:txBody>
      </p:sp>
      <p:pic>
        <p:nvPicPr>
          <p:cNvPr id="9" name="Picture 8">
            <a:extLst>
              <a:ext uri="{FF2B5EF4-FFF2-40B4-BE49-F238E27FC236}">
                <a16:creationId xmlns:a16="http://schemas.microsoft.com/office/drawing/2014/main" id="{31379883-C9FE-7A56-5490-6837C80A4F8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264827" y="3461425"/>
            <a:ext cx="1783055" cy="2838182"/>
          </a:xfrm>
          <a:prstGeom prst="rect">
            <a:avLst/>
          </a:prstGeom>
        </p:spPr>
      </p:pic>
      <p:sp>
        <p:nvSpPr>
          <p:cNvPr id="10" name="TextBox 9">
            <a:extLst>
              <a:ext uri="{FF2B5EF4-FFF2-40B4-BE49-F238E27FC236}">
                <a16:creationId xmlns:a16="http://schemas.microsoft.com/office/drawing/2014/main" id="{6104CF31-3AF9-9525-8EF5-DABB592452A6}"/>
              </a:ext>
            </a:extLst>
          </p:cNvPr>
          <p:cNvSpPr txBox="1"/>
          <p:nvPr/>
        </p:nvSpPr>
        <p:spPr>
          <a:xfrm>
            <a:off x="6174463" y="6310810"/>
            <a:ext cx="2069731" cy="323165"/>
          </a:xfrm>
          <a:prstGeom prst="rect">
            <a:avLst/>
          </a:prstGeom>
          <a:noFill/>
        </p:spPr>
        <p:txBody>
          <a:bodyPr wrap="square" rtlCol="0">
            <a:spAutoFit/>
          </a:bodyPr>
          <a:lstStyle/>
          <a:p>
            <a:pPr algn="ctr"/>
            <a:r>
              <a:rPr lang="en-US" sz="750">
                <a:latin typeface="Helvetica" panose="020B0604020202020204" pitchFamily="34" charset="0"/>
                <a:cs typeface="Helvetica" panose="020B0604020202020204" pitchFamily="34" charset="0"/>
              </a:rPr>
              <a:t>Liquid Hydrogen Technology Development and Testing</a:t>
            </a:r>
          </a:p>
        </p:txBody>
      </p:sp>
      <p:sp>
        <p:nvSpPr>
          <p:cNvPr id="12" name="TextBox 11">
            <a:extLst>
              <a:ext uri="{FF2B5EF4-FFF2-40B4-BE49-F238E27FC236}">
                <a16:creationId xmlns:a16="http://schemas.microsoft.com/office/drawing/2014/main" id="{7890DB1F-7E5C-5341-0E63-75CF5A54036E}"/>
              </a:ext>
            </a:extLst>
          </p:cNvPr>
          <p:cNvSpPr txBox="1"/>
          <p:nvPr/>
        </p:nvSpPr>
        <p:spPr>
          <a:xfrm>
            <a:off x="9647792" y="3039173"/>
            <a:ext cx="2069731" cy="207749"/>
          </a:xfrm>
          <a:prstGeom prst="rect">
            <a:avLst/>
          </a:prstGeom>
          <a:noFill/>
        </p:spPr>
        <p:txBody>
          <a:bodyPr wrap="square" rtlCol="0">
            <a:spAutoFit/>
          </a:bodyPr>
          <a:lstStyle/>
          <a:p>
            <a:pPr algn="ctr"/>
            <a:r>
              <a:rPr lang="en-US" sz="750">
                <a:latin typeface="Helvetica" panose="020B0604020202020204" pitchFamily="34" charset="0"/>
                <a:cs typeface="Helvetica" panose="020B0604020202020204" pitchFamily="34" charset="0"/>
              </a:rPr>
              <a:t>Liquid Hydrogen System Modeling</a:t>
            </a:r>
          </a:p>
        </p:txBody>
      </p:sp>
      <p:pic>
        <p:nvPicPr>
          <p:cNvPr id="13" name="Content Placeholder 3" descr="A picture containing table, cake, indoor&#10;&#10;Description automatically generated">
            <a:extLst>
              <a:ext uri="{FF2B5EF4-FFF2-40B4-BE49-F238E27FC236}">
                <a16:creationId xmlns:a16="http://schemas.microsoft.com/office/drawing/2014/main" id="{F08F54BC-B967-3FC9-6EE3-393736D86603}"/>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l="13530" t="19498" r="11322"/>
          <a:stretch/>
        </p:blipFill>
        <p:spPr>
          <a:xfrm>
            <a:off x="8307879" y="5268001"/>
            <a:ext cx="1339913" cy="1076545"/>
          </a:xfrm>
          <a:prstGeom prst="rect">
            <a:avLst/>
          </a:prstGeom>
        </p:spPr>
      </p:pic>
      <p:sp>
        <p:nvSpPr>
          <p:cNvPr id="14" name="TextBox 13">
            <a:extLst>
              <a:ext uri="{FF2B5EF4-FFF2-40B4-BE49-F238E27FC236}">
                <a16:creationId xmlns:a16="http://schemas.microsoft.com/office/drawing/2014/main" id="{122F53F9-FFEF-0E42-FAF3-F2F30A9A1472}"/>
              </a:ext>
            </a:extLst>
          </p:cNvPr>
          <p:cNvSpPr txBox="1"/>
          <p:nvPr/>
        </p:nvSpPr>
        <p:spPr>
          <a:xfrm>
            <a:off x="8183132" y="6371720"/>
            <a:ext cx="1589405" cy="438582"/>
          </a:xfrm>
          <a:prstGeom prst="rect">
            <a:avLst/>
          </a:prstGeom>
          <a:noFill/>
        </p:spPr>
        <p:txBody>
          <a:bodyPr wrap="square" rtlCol="0">
            <a:spAutoFit/>
          </a:bodyPr>
          <a:lstStyle/>
          <a:p>
            <a:pPr algn="ctr"/>
            <a:r>
              <a:rPr lang="en-US" sz="750">
                <a:latin typeface="Helvetica" panose="020B0604020202020204" pitchFamily="34" charset="0"/>
                <a:cs typeface="Helvetica" panose="020B0604020202020204" pitchFamily="34" charset="0"/>
              </a:rPr>
              <a:t>Low Temperature Materials Development and Characterization</a:t>
            </a:r>
          </a:p>
        </p:txBody>
      </p:sp>
      <p:pic>
        <p:nvPicPr>
          <p:cNvPr id="18" name="Picture 17" descr="A rocket launching with flames and smoke&#10;&#10;Description automatically generated with low confidence">
            <a:extLst>
              <a:ext uri="{FF2B5EF4-FFF2-40B4-BE49-F238E27FC236}">
                <a16:creationId xmlns:a16="http://schemas.microsoft.com/office/drawing/2014/main" id="{D565D295-0358-8E2A-5AC7-A5DE8625C314}"/>
              </a:ext>
            </a:extLst>
          </p:cNvPr>
          <p:cNvPicPr>
            <a:picLocks noChangeAspect="1"/>
          </p:cNvPicPr>
          <p:nvPr/>
        </p:nvPicPr>
        <p:blipFill>
          <a:blip r:embed="rId6"/>
          <a:stretch>
            <a:fillRect/>
          </a:stretch>
        </p:blipFill>
        <p:spPr>
          <a:xfrm>
            <a:off x="10155662" y="5257598"/>
            <a:ext cx="1344342" cy="1076545"/>
          </a:xfrm>
          <a:prstGeom prst="rect">
            <a:avLst/>
          </a:prstGeom>
        </p:spPr>
      </p:pic>
      <p:pic>
        <p:nvPicPr>
          <p:cNvPr id="15" name="Picture 7" descr="Shuttle">
            <a:extLst>
              <a:ext uri="{FF2B5EF4-FFF2-40B4-BE49-F238E27FC236}">
                <a16:creationId xmlns:a16="http://schemas.microsoft.com/office/drawing/2014/main" id="{6C0B88FD-2836-6685-B9FA-8576033DDC4B}"/>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865477" y="5257598"/>
            <a:ext cx="722360" cy="1086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19" descr="A picture containing transport, rocket, night&#10;&#10;Description automatically generated">
            <a:extLst>
              <a:ext uri="{FF2B5EF4-FFF2-40B4-BE49-F238E27FC236}">
                <a16:creationId xmlns:a16="http://schemas.microsoft.com/office/drawing/2014/main" id="{DCACCFC0-3B8C-55CA-7A96-614ECBDE1622}"/>
              </a:ext>
            </a:extLst>
          </p:cNvPr>
          <p:cNvPicPr>
            <a:picLocks noChangeAspect="1"/>
          </p:cNvPicPr>
          <p:nvPr/>
        </p:nvPicPr>
        <p:blipFill rotWithShape="1">
          <a:blip r:embed="rId8"/>
          <a:srcRect l="41627" r="17660"/>
          <a:stretch/>
        </p:blipFill>
        <p:spPr>
          <a:xfrm>
            <a:off x="11210775" y="5268001"/>
            <a:ext cx="698911" cy="1066142"/>
          </a:xfrm>
          <a:prstGeom prst="rect">
            <a:avLst/>
          </a:prstGeom>
        </p:spPr>
      </p:pic>
      <p:sp>
        <p:nvSpPr>
          <p:cNvPr id="21" name="TextBox 20">
            <a:extLst>
              <a:ext uri="{FF2B5EF4-FFF2-40B4-BE49-F238E27FC236}">
                <a16:creationId xmlns:a16="http://schemas.microsoft.com/office/drawing/2014/main" id="{75239C3C-A974-763B-37D0-AB20FCE165AC}"/>
              </a:ext>
            </a:extLst>
          </p:cNvPr>
          <p:cNvSpPr txBox="1"/>
          <p:nvPr/>
        </p:nvSpPr>
        <p:spPr>
          <a:xfrm>
            <a:off x="10071600" y="6361315"/>
            <a:ext cx="1589405" cy="207749"/>
          </a:xfrm>
          <a:prstGeom prst="rect">
            <a:avLst/>
          </a:prstGeom>
          <a:noFill/>
        </p:spPr>
        <p:txBody>
          <a:bodyPr wrap="square" rtlCol="0">
            <a:spAutoFit/>
          </a:bodyPr>
          <a:lstStyle/>
          <a:p>
            <a:pPr algn="ctr"/>
            <a:r>
              <a:rPr lang="en-US" sz="750">
                <a:latin typeface="Helvetica" panose="020B0604020202020204" pitchFamily="34" charset="0"/>
                <a:cs typeface="Helvetica" panose="020B0604020202020204" pitchFamily="34" charset="0"/>
              </a:rPr>
              <a:t>Transportation Systems Vehicles</a:t>
            </a:r>
          </a:p>
        </p:txBody>
      </p:sp>
      <p:pic>
        <p:nvPicPr>
          <p:cNvPr id="16" name="Picture 15">
            <a:extLst>
              <a:ext uri="{FF2B5EF4-FFF2-40B4-BE49-F238E27FC236}">
                <a16:creationId xmlns:a16="http://schemas.microsoft.com/office/drawing/2014/main" id="{6E78BF23-35E7-B844-260C-8A660F08702A}"/>
              </a:ext>
            </a:extLst>
          </p:cNvPr>
          <p:cNvPicPr>
            <a:picLocks noChangeAspect="1"/>
          </p:cNvPicPr>
          <p:nvPr/>
        </p:nvPicPr>
        <p:blipFill>
          <a:blip r:embed="rId9"/>
          <a:stretch>
            <a:fillRect/>
          </a:stretch>
        </p:blipFill>
        <p:spPr>
          <a:xfrm>
            <a:off x="9320399" y="1216467"/>
            <a:ext cx="2534876" cy="1798944"/>
          </a:xfrm>
          <a:prstGeom prst="rect">
            <a:avLst/>
          </a:prstGeom>
        </p:spPr>
      </p:pic>
    </p:spTree>
    <p:extLst>
      <p:ext uri="{BB962C8B-B14F-4D97-AF65-F5344CB8AC3E}">
        <p14:creationId xmlns:p14="http://schemas.microsoft.com/office/powerpoint/2010/main" val="1843919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in)">
                                      <p:cBhvr>
                                        <p:cTn id="7" dur="2000"/>
                                        <p:tgtEl>
                                          <p:spTgt spid="10"/>
                                        </p:tgtEl>
                                      </p:cBhvr>
                                    </p:animEffect>
                                  </p:childTnLst>
                                </p:cTn>
                              </p:par>
                              <p:par>
                                <p:cTn id="8" presetID="6" presetClass="entr" presetSubtype="16"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circle(in)">
                                      <p:cBhvr>
                                        <p:cTn id="10" dur="2000"/>
                                        <p:tgtEl>
                                          <p:spTgt spid="9"/>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circle(in)">
                                      <p:cBhvr>
                                        <p:cTn id="13" dur="2000"/>
                                        <p:tgtEl>
                                          <p:spTgt spid="6"/>
                                        </p:tgtEl>
                                      </p:cBhvr>
                                    </p:animEffect>
                                  </p:childTnLst>
                                </p:cTn>
                              </p:par>
                              <p:par>
                                <p:cTn id="14" presetID="6" presetClass="entr" presetSubtype="16"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circle(in)">
                                      <p:cBhvr>
                                        <p:cTn id="16" dur="2000"/>
                                        <p:tgtEl>
                                          <p:spTgt spid="5"/>
                                        </p:tgtEl>
                                      </p:cBhvr>
                                    </p:animEffect>
                                  </p:childTnLst>
                                </p:cTn>
                              </p:par>
                              <p:par>
                                <p:cTn id="17" presetID="6" presetClass="entr" presetSubtype="16"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circle(in)">
                                      <p:cBhvr>
                                        <p:cTn id="19" dur="2000"/>
                                        <p:tgtEl>
                                          <p:spTgt spid="12"/>
                                        </p:tgtEl>
                                      </p:cBhvr>
                                    </p:animEffect>
                                  </p:childTnLst>
                                </p:cTn>
                              </p:par>
                              <p:par>
                                <p:cTn id="20" presetID="6" presetClass="entr" presetSubtype="16"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circle(in)">
                                      <p:cBhvr>
                                        <p:cTn id="22" dur="2000"/>
                                        <p:tgtEl>
                                          <p:spTgt spid="14"/>
                                        </p:tgtEl>
                                      </p:cBhvr>
                                    </p:animEffect>
                                  </p:childTnLst>
                                </p:cTn>
                              </p:par>
                              <p:par>
                                <p:cTn id="23" presetID="6" presetClass="entr" presetSubtype="16"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circle(in)">
                                      <p:cBhvr>
                                        <p:cTn id="25" dur="2000"/>
                                        <p:tgtEl>
                                          <p:spTgt spid="13"/>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1"/>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15"/>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18"/>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12" grpId="0"/>
      <p:bldP spid="14" grpId="0"/>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6F908-A280-EB45-9B7D-1751DEB2F208}"/>
              </a:ext>
            </a:extLst>
          </p:cNvPr>
          <p:cNvSpPr>
            <a:spLocks noGrp="1"/>
          </p:cNvSpPr>
          <p:nvPr>
            <p:ph type="title"/>
          </p:nvPr>
        </p:nvSpPr>
        <p:spPr/>
        <p:txBody>
          <a:bodyPr/>
          <a:lstStyle/>
          <a:p>
            <a:r>
              <a:rPr lang="en-US" sz="4800"/>
              <a:t>NASA Technology Development Focus</a:t>
            </a:r>
          </a:p>
        </p:txBody>
      </p:sp>
      <p:pic>
        <p:nvPicPr>
          <p:cNvPr id="27" name="Picture 3">
            <a:extLst>
              <a:ext uri="{FF2B5EF4-FFF2-40B4-BE49-F238E27FC236}">
                <a16:creationId xmlns:a16="http://schemas.microsoft.com/office/drawing/2014/main" id="{E82EDE9A-00BB-4537-B9C8-0D253BA74CD5}"/>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614792" y="3144851"/>
            <a:ext cx="1041797" cy="9370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 name="Picture 7">
            <a:extLst>
              <a:ext uri="{FF2B5EF4-FFF2-40B4-BE49-F238E27FC236}">
                <a16:creationId xmlns:a16="http://schemas.microsoft.com/office/drawing/2014/main" id="{457C846D-5C5A-4668-A63C-441C64E6746F}"/>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429870" y="1803017"/>
            <a:ext cx="912019" cy="913210"/>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9">
            <a:extLst>
              <a:ext uri="{FF2B5EF4-FFF2-40B4-BE49-F238E27FC236}">
                <a16:creationId xmlns:a16="http://schemas.microsoft.com/office/drawing/2014/main" id="{6FC0B8E0-8D33-44B2-9321-018B4898119E}"/>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039219" y="2706702"/>
            <a:ext cx="685800" cy="1025128"/>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11">
            <a:extLst>
              <a:ext uri="{FF2B5EF4-FFF2-40B4-BE49-F238E27FC236}">
                <a16:creationId xmlns:a16="http://schemas.microsoft.com/office/drawing/2014/main" id="{0B2E21B1-8B2E-46A0-8A90-A9C1216104B1}"/>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665739" y="3332971"/>
            <a:ext cx="1185863" cy="809625"/>
          </a:xfrm>
          <a:prstGeom prst="rect">
            <a:avLst/>
          </a:prstGeom>
          <a:noFill/>
          <a:extLst>
            <a:ext uri="{909E8E84-426E-40DD-AFC4-6F175D3DCCD1}">
              <a14:hiddenFill xmlns:a14="http://schemas.microsoft.com/office/drawing/2010/main">
                <a:solidFill>
                  <a:srgbClr val="FFFFFF"/>
                </a:solidFill>
              </a14:hiddenFill>
            </a:ext>
          </a:extLst>
        </p:spPr>
      </p:pic>
      <p:sp>
        <p:nvSpPr>
          <p:cNvPr id="31" name="Text Box 12">
            <a:extLst>
              <a:ext uri="{FF2B5EF4-FFF2-40B4-BE49-F238E27FC236}">
                <a16:creationId xmlns:a16="http://schemas.microsoft.com/office/drawing/2014/main" id="{ED77619F-5135-4202-95F6-49954B740BFB}"/>
              </a:ext>
            </a:extLst>
          </p:cNvPr>
          <p:cNvSpPr txBox="1">
            <a:spLocks noChangeArrowheads="1"/>
          </p:cNvSpPr>
          <p:nvPr/>
        </p:nvSpPr>
        <p:spPr bwMode="auto">
          <a:xfrm>
            <a:off x="1903489" y="3774692"/>
            <a:ext cx="1007269"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altLang="en-US" sz="900">
                <a:solidFill>
                  <a:srgbClr val="000000"/>
                </a:solidFill>
                <a:latin typeface="Helvetica" panose="020B0604020202020204" pitchFamily="34" charset="0"/>
              </a:rPr>
              <a:t>Fuel Production</a:t>
            </a:r>
          </a:p>
        </p:txBody>
      </p:sp>
      <p:sp>
        <p:nvSpPr>
          <p:cNvPr id="32" name="Text Box 13">
            <a:extLst>
              <a:ext uri="{FF2B5EF4-FFF2-40B4-BE49-F238E27FC236}">
                <a16:creationId xmlns:a16="http://schemas.microsoft.com/office/drawing/2014/main" id="{C8184019-7D8C-4566-A5A1-F9FF4090EDBB}"/>
              </a:ext>
            </a:extLst>
          </p:cNvPr>
          <p:cNvSpPr txBox="1">
            <a:spLocks noChangeArrowheads="1"/>
          </p:cNvSpPr>
          <p:nvPr/>
        </p:nvSpPr>
        <p:spPr bwMode="auto">
          <a:xfrm>
            <a:off x="2946475" y="4624798"/>
            <a:ext cx="115728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altLang="en-US" sz="900">
                <a:solidFill>
                  <a:srgbClr val="000000"/>
                </a:solidFill>
                <a:latin typeface="Helvetica" panose="020B0604020202020204" pitchFamily="34" charset="0"/>
              </a:rPr>
              <a:t>Fuel Transportation</a:t>
            </a:r>
          </a:p>
        </p:txBody>
      </p:sp>
      <p:sp>
        <p:nvSpPr>
          <p:cNvPr id="33" name="Text Box 14">
            <a:extLst>
              <a:ext uri="{FF2B5EF4-FFF2-40B4-BE49-F238E27FC236}">
                <a16:creationId xmlns:a16="http://schemas.microsoft.com/office/drawing/2014/main" id="{BD96FF5B-0935-419A-99F4-766FC2E47300}"/>
              </a:ext>
            </a:extLst>
          </p:cNvPr>
          <p:cNvSpPr txBox="1">
            <a:spLocks noChangeArrowheads="1"/>
          </p:cNvSpPr>
          <p:nvPr/>
        </p:nvSpPr>
        <p:spPr bwMode="auto">
          <a:xfrm>
            <a:off x="4682407" y="4203317"/>
            <a:ext cx="12573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altLang="en-US" sz="900">
                <a:solidFill>
                  <a:srgbClr val="000000"/>
                </a:solidFill>
                <a:latin typeface="Helvetica" panose="020B0604020202020204" pitchFamily="34" charset="0"/>
              </a:rPr>
              <a:t>Airport Infrastructure</a:t>
            </a:r>
          </a:p>
        </p:txBody>
      </p:sp>
      <p:pic>
        <p:nvPicPr>
          <p:cNvPr id="34" name="Picture 16">
            <a:extLst>
              <a:ext uri="{FF2B5EF4-FFF2-40B4-BE49-F238E27FC236}">
                <a16:creationId xmlns:a16="http://schemas.microsoft.com/office/drawing/2014/main" id="{739C84A6-1EBC-4F4B-BC1B-9ABD81233B49}"/>
              </a:ext>
            </a:extLst>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3082207" y="3964002"/>
            <a:ext cx="864394" cy="673894"/>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17">
            <a:extLst>
              <a:ext uri="{FF2B5EF4-FFF2-40B4-BE49-F238E27FC236}">
                <a16:creationId xmlns:a16="http://schemas.microsoft.com/office/drawing/2014/main" id="{7D8A4122-58CF-4FBB-82BB-3732A873A8A3}"/>
              </a:ext>
            </a:extLst>
          </p:cNvPr>
          <p:cNvPicPr>
            <a:picLocks noChangeAspect="1" noChangeArrowheads="1"/>
          </p:cNvPicPr>
          <p:nvPr/>
        </p:nvPicPr>
        <p:blipFill>
          <a:blip r:embed="rId7" cstate="email">
            <a:lum bright="76000"/>
            <a:extLst>
              <a:ext uri="{28A0092B-C50C-407E-A947-70E740481C1C}">
                <a14:useLocalDpi xmlns:a14="http://schemas.microsoft.com/office/drawing/2010/main"/>
              </a:ext>
            </a:extLst>
          </a:blip>
          <a:srcRect/>
          <a:stretch>
            <a:fillRect/>
          </a:stretch>
        </p:blipFill>
        <p:spPr bwMode="auto">
          <a:xfrm>
            <a:off x="3417963" y="3171045"/>
            <a:ext cx="864394" cy="6738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 name="Text Box 18">
            <a:extLst>
              <a:ext uri="{FF2B5EF4-FFF2-40B4-BE49-F238E27FC236}">
                <a16:creationId xmlns:a16="http://schemas.microsoft.com/office/drawing/2014/main" id="{F4345C02-9401-46F4-BF31-587AC81338D1}"/>
              </a:ext>
            </a:extLst>
          </p:cNvPr>
          <p:cNvSpPr txBox="1">
            <a:spLocks noChangeArrowheads="1"/>
          </p:cNvSpPr>
          <p:nvPr/>
        </p:nvSpPr>
        <p:spPr bwMode="auto">
          <a:xfrm>
            <a:off x="6589789" y="4117592"/>
            <a:ext cx="117871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altLang="en-US" sz="900">
                <a:solidFill>
                  <a:srgbClr val="000000"/>
                </a:solidFill>
                <a:latin typeface="Helvetica" panose="020B0604020202020204" pitchFamily="34" charset="0"/>
              </a:rPr>
              <a:t>- Ground Handling</a:t>
            </a:r>
          </a:p>
          <a:p>
            <a:pPr eaLnBrk="0" hangingPunct="0"/>
            <a:r>
              <a:rPr lang="en-US" altLang="en-US" sz="900">
                <a:solidFill>
                  <a:srgbClr val="000000"/>
                </a:solidFill>
                <a:latin typeface="Helvetica" panose="020B0604020202020204" pitchFamily="34" charset="0"/>
              </a:rPr>
              <a:t>- Refueling</a:t>
            </a:r>
          </a:p>
        </p:txBody>
      </p:sp>
      <p:pic>
        <p:nvPicPr>
          <p:cNvPr id="37" name="Picture 19">
            <a:extLst>
              <a:ext uri="{FF2B5EF4-FFF2-40B4-BE49-F238E27FC236}">
                <a16:creationId xmlns:a16="http://schemas.microsoft.com/office/drawing/2014/main" id="{95E28321-FAC7-4718-A9CE-110B7B5F229D}"/>
              </a:ext>
            </a:extLst>
          </p:cNvPr>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5682533" y="1810162"/>
            <a:ext cx="1247775" cy="854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 name="Text Box 21">
            <a:extLst>
              <a:ext uri="{FF2B5EF4-FFF2-40B4-BE49-F238E27FC236}">
                <a16:creationId xmlns:a16="http://schemas.microsoft.com/office/drawing/2014/main" id="{335DA77E-4926-49B2-89DE-ADF1D5699E20}"/>
              </a:ext>
            </a:extLst>
          </p:cNvPr>
          <p:cNvSpPr txBox="1">
            <a:spLocks noChangeArrowheads="1"/>
          </p:cNvSpPr>
          <p:nvPr/>
        </p:nvSpPr>
        <p:spPr bwMode="auto">
          <a:xfrm>
            <a:off x="6087344" y="2658534"/>
            <a:ext cx="6858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spcBef>
                <a:spcPct val="50000"/>
              </a:spcBef>
            </a:pPr>
            <a:r>
              <a:rPr lang="en-US" altLang="en-US" sz="900">
                <a:solidFill>
                  <a:srgbClr val="000000"/>
                </a:solidFill>
                <a:latin typeface="Helvetica" panose="020B0604020202020204" pitchFamily="34" charset="0"/>
              </a:rPr>
              <a:t>Aircraft</a:t>
            </a:r>
          </a:p>
        </p:txBody>
      </p:sp>
      <p:sp>
        <p:nvSpPr>
          <p:cNvPr id="39" name="Line 22">
            <a:extLst>
              <a:ext uri="{FF2B5EF4-FFF2-40B4-BE49-F238E27FC236}">
                <a16:creationId xmlns:a16="http://schemas.microsoft.com/office/drawing/2014/main" id="{E3E54FDA-5184-4E8D-9A9B-0F028E957B23}"/>
              </a:ext>
            </a:extLst>
          </p:cNvPr>
          <p:cNvSpPr>
            <a:spLocks noChangeShapeType="1"/>
          </p:cNvSpPr>
          <p:nvPr/>
        </p:nvSpPr>
        <p:spPr bwMode="auto">
          <a:xfrm flipV="1">
            <a:off x="2748135" y="2709711"/>
            <a:ext cx="598952" cy="595313"/>
          </a:xfrm>
          <a:prstGeom prst="line">
            <a:avLst/>
          </a:prstGeom>
          <a:noFill/>
          <a:ln w="381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685800">
              <a:defRPr/>
            </a:pPr>
            <a:endParaRPr lang="en-US" sz="900" kern="0">
              <a:solidFill>
                <a:srgbClr val="000000"/>
              </a:solidFill>
              <a:latin typeface="Times New Roman" panose="02020603050405020304" pitchFamily="18" charset="0"/>
            </a:endParaRPr>
          </a:p>
        </p:txBody>
      </p:sp>
      <p:sp>
        <p:nvSpPr>
          <p:cNvPr id="40" name="Line 23">
            <a:extLst>
              <a:ext uri="{FF2B5EF4-FFF2-40B4-BE49-F238E27FC236}">
                <a16:creationId xmlns:a16="http://schemas.microsoft.com/office/drawing/2014/main" id="{8371A468-A5B6-455E-B065-3CA2F9F97110}"/>
              </a:ext>
            </a:extLst>
          </p:cNvPr>
          <p:cNvSpPr>
            <a:spLocks noChangeShapeType="1"/>
          </p:cNvSpPr>
          <p:nvPr/>
        </p:nvSpPr>
        <p:spPr bwMode="auto">
          <a:xfrm flipH="1" flipV="1">
            <a:off x="4525244" y="2295936"/>
            <a:ext cx="1052747" cy="51065"/>
          </a:xfrm>
          <a:prstGeom prst="line">
            <a:avLst/>
          </a:prstGeom>
          <a:noFill/>
          <a:ln w="381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685800">
              <a:defRPr/>
            </a:pPr>
            <a:endParaRPr lang="en-US" sz="900" kern="0">
              <a:solidFill>
                <a:srgbClr val="000000"/>
              </a:solidFill>
              <a:latin typeface="Times New Roman" panose="02020603050405020304" pitchFamily="18" charset="0"/>
            </a:endParaRPr>
          </a:p>
        </p:txBody>
      </p:sp>
      <p:sp>
        <p:nvSpPr>
          <p:cNvPr id="41" name="Line 24">
            <a:extLst>
              <a:ext uri="{FF2B5EF4-FFF2-40B4-BE49-F238E27FC236}">
                <a16:creationId xmlns:a16="http://schemas.microsoft.com/office/drawing/2014/main" id="{D8D11092-E849-43AB-84AE-6C68D7070957}"/>
              </a:ext>
            </a:extLst>
          </p:cNvPr>
          <p:cNvSpPr>
            <a:spLocks noChangeShapeType="1"/>
          </p:cNvSpPr>
          <p:nvPr/>
        </p:nvSpPr>
        <p:spPr bwMode="auto">
          <a:xfrm flipV="1">
            <a:off x="3637599" y="2835290"/>
            <a:ext cx="215792" cy="1165723"/>
          </a:xfrm>
          <a:prstGeom prst="line">
            <a:avLst/>
          </a:prstGeom>
          <a:noFill/>
          <a:ln w="381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685800">
              <a:defRPr/>
            </a:pPr>
            <a:endParaRPr lang="en-US" sz="900" kern="0">
              <a:solidFill>
                <a:srgbClr val="000000"/>
              </a:solidFill>
              <a:latin typeface="Times New Roman" panose="02020603050405020304" pitchFamily="18" charset="0"/>
            </a:endParaRPr>
          </a:p>
        </p:txBody>
      </p:sp>
      <p:sp>
        <p:nvSpPr>
          <p:cNvPr id="42" name="Text Box 25">
            <a:extLst>
              <a:ext uri="{FF2B5EF4-FFF2-40B4-BE49-F238E27FC236}">
                <a16:creationId xmlns:a16="http://schemas.microsoft.com/office/drawing/2014/main" id="{4D3CE7F9-EC73-41A1-9B6D-4C8F649A07E8}"/>
              </a:ext>
            </a:extLst>
          </p:cNvPr>
          <p:cNvSpPr txBox="1">
            <a:spLocks noChangeArrowheads="1"/>
          </p:cNvSpPr>
          <p:nvPr/>
        </p:nvSpPr>
        <p:spPr bwMode="auto">
          <a:xfrm>
            <a:off x="3032201" y="1638710"/>
            <a:ext cx="1764506"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altLang="en-US" sz="900">
                <a:solidFill>
                  <a:srgbClr val="000000"/>
                </a:solidFill>
                <a:latin typeface="Helvetica" panose="020B0604020202020204" pitchFamily="34" charset="0"/>
              </a:rPr>
              <a:t>Overall Environmental Impact</a:t>
            </a:r>
          </a:p>
        </p:txBody>
      </p:sp>
      <p:pic>
        <p:nvPicPr>
          <p:cNvPr id="43" name="Picture 29">
            <a:extLst>
              <a:ext uri="{FF2B5EF4-FFF2-40B4-BE49-F238E27FC236}">
                <a16:creationId xmlns:a16="http://schemas.microsoft.com/office/drawing/2014/main" id="{AE97B8C7-91E5-435E-A8E4-83418C7B6FAC}"/>
              </a:ext>
            </a:extLst>
          </p:cNvPr>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4644306" y="5272498"/>
            <a:ext cx="623888" cy="552450"/>
          </a:xfrm>
          <a:prstGeom prst="rect">
            <a:avLst/>
          </a:prstGeom>
          <a:noFill/>
          <a:extLst>
            <a:ext uri="{909E8E84-426E-40DD-AFC4-6F175D3DCCD1}">
              <a14:hiddenFill xmlns:a14="http://schemas.microsoft.com/office/drawing/2010/main">
                <a:solidFill>
                  <a:srgbClr val="FFFFFF"/>
                </a:solidFill>
              </a14:hiddenFill>
            </a:ext>
          </a:extLst>
        </p:spPr>
      </p:pic>
      <p:sp>
        <p:nvSpPr>
          <p:cNvPr id="44" name="Text Box 30">
            <a:extLst>
              <a:ext uri="{FF2B5EF4-FFF2-40B4-BE49-F238E27FC236}">
                <a16:creationId xmlns:a16="http://schemas.microsoft.com/office/drawing/2014/main" id="{FD63DF27-28B7-4484-A734-1B14C48BF57F}"/>
              </a:ext>
            </a:extLst>
          </p:cNvPr>
          <p:cNvSpPr txBox="1">
            <a:spLocks noChangeArrowheads="1"/>
          </p:cNvSpPr>
          <p:nvPr/>
        </p:nvSpPr>
        <p:spPr bwMode="auto">
          <a:xfrm>
            <a:off x="5325345" y="5217731"/>
            <a:ext cx="175021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buFontTx/>
              <a:buChar char="-"/>
            </a:pPr>
            <a:r>
              <a:rPr lang="en-US" altLang="en-US" sz="900">
                <a:solidFill>
                  <a:srgbClr val="000000"/>
                </a:solidFill>
                <a:latin typeface="Helvetica" panose="020B0604020202020204" pitchFamily="34" charset="0"/>
              </a:rPr>
              <a:t>Initial investment</a:t>
            </a:r>
          </a:p>
          <a:p>
            <a:pPr eaLnBrk="0" hangingPunct="0">
              <a:buFontTx/>
              <a:buChar char="-"/>
            </a:pPr>
            <a:r>
              <a:rPr lang="en-US" altLang="en-US" sz="900">
                <a:solidFill>
                  <a:srgbClr val="000000"/>
                </a:solidFill>
                <a:latin typeface="Helvetica" panose="020B0604020202020204" pitchFamily="34" charset="0"/>
              </a:rPr>
              <a:t>Fuel cost/availability</a:t>
            </a:r>
          </a:p>
          <a:p>
            <a:pPr eaLnBrk="0" hangingPunct="0">
              <a:buFontTx/>
              <a:buChar char="-"/>
            </a:pPr>
            <a:r>
              <a:rPr lang="en-US" altLang="en-US" sz="900">
                <a:solidFill>
                  <a:srgbClr val="000000"/>
                </a:solidFill>
                <a:latin typeface="Helvetica" panose="020B0604020202020204" pitchFamily="34" charset="0"/>
              </a:rPr>
              <a:t>Carbon Tax?, etc.</a:t>
            </a:r>
          </a:p>
          <a:p>
            <a:pPr eaLnBrk="0" hangingPunct="0">
              <a:buFontTx/>
              <a:buChar char="-"/>
            </a:pPr>
            <a:r>
              <a:rPr lang="en-US" altLang="en-US" sz="900">
                <a:solidFill>
                  <a:srgbClr val="000000"/>
                </a:solidFill>
                <a:latin typeface="Helvetica" panose="020B0604020202020204" pitchFamily="34" charset="0"/>
              </a:rPr>
              <a:t>Nation, global energy policies</a:t>
            </a:r>
          </a:p>
        </p:txBody>
      </p:sp>
      <p:sp>
        <p:nvSpPr>
          <p:cNvPr id="45" name="AutoShape 36">
            <a:extLst>
              <a:ext uri="{FF2B5EF4-FFF2-40B4-BE49-F238E27FC236}">
                <a16:creationId xmlns:a16="http://schemas.microsoft.com/office/drawing/2014/main" id="{7ABDD560-B5E0-4943-80EB-A9E4EC6D6B7D}"/>
              </a:ext>
            </a:extLst>
          </p:cNvPr>
          <p:cNvSpPr>
            <a:spLocks/>
          </p:cNvSpPr>
          <p:nvPr/>
        </p:nvSpPr>
        <p:spPr bwMode="auto">
          <a:xfrm rot="5400000">
            <a:off x="4818139" y="2253148"/>
            <a:ext cx="207169" cy="5372100"/>
          </a:xfrm>
          <a:prstGeom prst="rightBrace">
            <a:avLst>
              <a:gd name="adj1" fmla="val 216092"/>
              <a:gd name="adj2" fmla="val 49296"/>
            </a:avLst>
          </a:prstGeom>
          <a:noFill/>
          <a:ln w="31750">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685800">
              <a:defRPr/>
            </a:pPr>
            <a:endParaRPr lang="en-US" sz="900" kern="0">
              <a:solidFill>
                <a:srgbClr val="000000"/>
              </a:solidFill>
              <a:latin typeface="Times New Roman" panose="02020603050405020304" pitchFamily="18" charset="0"/>
            </a:endParaRPr>
          </a:p>
        </p:txBody>
      </p:sp>
      <p:sp>
        <p:nvSpPr>
          <p:cNvPr id="46" name="Text Box 15">
            <a:extLst>
              <a:ext uri="{FF2B5EF4-FFF2-40B4-BE49-F238E27FC236}">
                <a16:creationId xmlns:a16="http://schemas.microsoft.com/office/drawing/2014/main" id="{9C1BC06C-61FF-4B95-BF41-04B2564ADDB6}"/>
              </a:ext>
            </a:extLst>
          </p:cNvPr>
          <p:cNvSpPr txBox="1">
            <a:spLocks noChangeArrowheads="1"/>
          </p:cNvSpPr>
          <p:nvPr/>
        </p:nvSpPr>
        <p:spPr bwMode="auto">
          <a:xfrm>
            <a:off x="3253657" y="3431792"/>
            <a:ext cx="120015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altLang="en-US" sz="900">
                <a:solidFill>
                  <a:srgbClr val="000000"/>
                </a:solidFill>
                <a:latin typeface="Helvetica" panose="020B0604020202020204" pitchFamily="34" charset="0"/>
              </a:rPr>
              <a:t>Multiple Fuel Types?</a:t>
            </a:r>
          </a:p>
        </p:txBody>
      </p:sp>
      <p:sp>
        <p:nvSpPr>
          <p:cNvPr id="47" name="AutoShape 38">
            <a:extLst>
              <a:ext uri="{FF2B5EF4-FFF2-40B4-BE49-F238E27FC236}">
                <a16:creationId xmlns:a16="http://schemas.microsoft.com/office/drawing/2014/main" id="{DD894013-FF9C-4968-914A-2C8EC2C6230C}"/>
              </a:ext>
            </a:extLst>
          </p:cNvPr>
          <p:cNvSpPr>
            <a:spLocks noChangeArrowheads="1"/>
          </p:cNvSpPr>
          <p:nvPr/>
        </p:nvSpPr>
        <p:spPr bwMode="auto">
          <a:xfrm>
            <a:off x="4772587" y="5047201"/>
            <a:ext cx="357188" cy="207169"/>
          </a:xfrm>
          <a:prstGeom prst="upArrow">
            <a:avLst>
              <a:gd name="adj1" fmla="val 50000"/>
              <a:gd name="adj2" fmla="val 25000"/>
            </a:avLst>
          </a:prstGeom>
          <a:solidFill>
            <a:srgbClr val="FFFF00">
              <a:alpha val="50000"/>
            </a:srgbClr>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685800">
              <a:defRPr/>
            </a:pPr>
            <a:endParaRPr lang="en-US" sz="900" kern="0">
              <a:solidFill>
                <a:srgbClr val="000000"/>
              </a:solidFill>
              <a:latin typeface="Times New Roman" panose="02020603050405020304" pitchFamily="18" charset="0"/>
            </a:endParaRPr>
          </a:p>
        </p:txBody>
      </p:sp>
      <p:sp>
        <p:nvSpPr>
          <p:cNvPr id="224" name="Oval 223">
            <a:extLst>
              <a:ext uri="{FF2B5EF4-FFF2-40B4-BE49-F238E27FC236}">
                <a16:creationId xmlns:a16="http://schemas.microsoft.com/office/drawing/2014/main" id="{4F3E472D-BA1A-46C6-A3CE-B178A39E2A39}"/>
              </a:ext>
            </a:extLst>
          </p:cNvPr>
          <p:cNvSpPr/>
          <p:nvPr/>
        </p:nvSpPr>
        <p:spPr>
          <a:xfrm>
            <a:off x="5438129" y="1623668"/>
            <a:ext cx="1905000" cy="1224718"/>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26" name="Straight Arrow Connector 225">
            <a:extLst>
              <a:ext uri="{FF2B5EF4-FFF2-40B4-BE49-F238E27FC236}">
                <a16:creationId xmlns:a16="http://schemas.microsoft.com/office/drawing/2014/main" id="{75DE5576-38A3-44AF-AF9D-C02E2DCF8989}"/>
              </a:ext>
            </a:extLst>
          </p:cNvPr>
          <p:cNvCxnSpPr>
            <a:cxnSpLocks/>
          </p:cNvCxnSpPr>
          <p:nvPr/>
        </p:nvCxnSpPr>
        <p:spPr>
          <a:xfrm flipH="1">
            <a:off x="7381658" y="2162265"/>
            <a:ext cx="425376" cy="6818"/>
          </a:xfrm>
          <a:prstGeom prst="straightConnector1">
            <a:avLst/>
          </a:prstGeom>
          <a:ln>
            <a:solidFill>
              <a:srgbClr val="FF0000"/>
            </a:solidFill>
            <a:tailEnd type="triangle"/>
          </a:ln>
        </p:spPr>
        <p:style>
          <a:lnRef idx="2">
            <a:schemeClr val="dk1"/>
          </a:lnRef>
          <a:fillRef idx="0">
            <a:schemeClr val="dk1"/>
          </a:fillRef>
          <a:effectRef idx="1">
            <a:schemeClr val="dk1"/>
          </a:effectRef>
          <a:fontRef idx="minor">
            <a:schemeClr val="tx1"/>
          </a:fontRef>
        </p:style>
      </p:cxnSp>
      <p:sp>
        <p:nvSpPr>
          <p:cNvPr id="227" name="TextBox 226">
            <a:extLst>
              <a:ext uri="{FF2B5EF4-FFF2-40B4-BE49-F238E27FC236}">
                <a16:creationId xmlns:a16="http://schemas.microsoft.com/office/drawing/2014/main" id="{95C62CE6-BCCE-4571-BB65-3B852B1A8564}"/>
              </a:ext>
            </a:extLst>
          </p:cNvPr>
          <p:cNvSpPr txBox="1"/>
          <p:nvPr/>
        </p:nvSpPr>
        <p:spPr>
          <a:xfrm>
            <a:off x="7822446" y="1655129"/>
            <a:ext cx="2647937" cy="1762021"/>
          </a:xfrm>
          <a:prstGeom prst="rect">
            <a:avLst/>
          </a:prstGeom>
          <a:noFill/>
        </p:spPr>
        <p:txBody>
          <a:bodyPr wrap="square" rtlCol="0">
            <a:spAutoFit/>
          </a:bodyPr>
          <a:lstStyle/>
          <a:p>
            <a:pPr marL="214313" indent="-214313">
              <a:spcBef>
                <a:spcPts val="450"/>
              </a:spcBef>
              <a:buFont typeface="Arial" panose="020B0604020202020204" pitchFamily="34" charset="0"/>
              <a:buChar char="•"/>
            </a:pPr>
            <a:r>
              <a:rPr lang="en-US" sz="1200"/>
              <a:t>Primary focus will be the aircraft</a:t>
            </a:r>
          </a:p>
          <a:p>
            <a:pPr marL="214313" indent="-214313">
              <a:spcBef>
                <a:spcPts val="450"/>
              </a:spcBef>
              <a:buFont typeface="Arial" panose="020B0604020202020204" pitchFamily="34" charset="0"/>
              <a:buChar char="•"/>
            </a:pPr>
            <a:r>
              <a:rPr lang="en-US" sz="1200"/>
              <a:t>Single-aisle and larger is the ultimate long-term interest</a:t>
            </a:r>
          </a:p>
          <a:p>
            <a:pPr marL="214313" indent="-214313">
              <a:spcBef>
                <a:spcPts val="450"/>
              </a:spcBef>
              <a:buFont typeface="Arial" panose="020B0604020202020204" pitchFamily="34" charset="0"/>
              <a:buChar char="•"/>
            </a:pPr>
            <a:r>
              <a:rPr lang="en-US" sz="1200"/>
              <a:t>Experience with smaller applications should be leveraged</a:t>
            </a:r>
          </a:p>
          <a:p>
            <a:pPr marL="214313" indent="-214313">
              <a:spcBef>
                <a:spcPts val="450"/>
              </a:spcBef>
              <a:buFont typeface="Arial" panose="020B0604020202020204" pitchFamily="34" charset="0"/>
              <a:buChar char="•"/>
            </a:pPr>
            <a:r>
              <a:rPr lang="en-US" sz="1200"/>
              <a:t>Any propulsion systems using cryogenic fuels were within scope (gas-turbine, fuel cells, hybrid)</a:t>
            </a:r>
          </a:p>
        </p:txBody>
      </p:sp>
      <p:sp>
        <p:nvSpPr>
          <p:cNvPr id="229" name="TextBox 228">
            <a:extLst>
              <a:ext uri="{FF2B5EF4-FFF2-40B4-BE49-F238E27FC236}">
                <a16:creationId xmlns:a16="http://schemas.microsoft.com/office/drawing/2014/main" id="{24C93521-E57C-4FFB-A6F6-DF7CDD924E2F}"/>
              </a:ext>
            </a:extLst>
          </p:cNvPr>
          <p:cNvSpPr txBox="1"/>
          <p:nvPr/>
        </p:nvSpPr>
        <p:spPr>
          <a:xfrm>
            <a:off x="8172885" y="3908200"/>
            <a:ext cx="2563088" cy="461665"/>
          </a:xfrm>
          <a:prstGeom prst="rect">
            <a:avLst/>
          </a:prstGeom>
          <a:noFill/>
        </p:spPr>
        <p:txBody>
          <a:bodyPr wrap="square" rtlCol="0">
            <a:spAutoFit/>
          </a:bodyPr>
          <a:lstStyle/>
          <a:p>
            <a:pPr marL="137160" indent="-137160">
              <a:spcBef>
                <a:spcPts val="450"/>
              </a:spcBef>
              <a:buFont typeface="Arial" panose="020B0604020202020204" pitchFamily="34" charset="0"/>
              <a:buChar char="•"/>
            </a:pPr>
            <a:r>
              <a:rPr lang="en-US" sz="1200"/>
              <a:t>Less focus will be devoted to non-aircraft considerations</a:t>
            </a:r>
          </a:p>
        </p:txBody>
      </p:sp>
      <p:cxnSp>
        <p:nvCxnSpPr>
          <p:cNvPr id="6" name="Straight Arrow Connector 5">
            <a:extLst>
              <a:ext uri="{FF2B5EF4-FFF2-40B4-BE49-F238E27FC236}">
                <a16:creationId xmlns:a16="http://schemas.microsoft.com/office/drawing/2014/main" id="{A1E85A9D-EB70-4775-8512-780ACE5E2F67}"/>
              </a:ext>
            </a:extLst>
          </p:cNvPr>
          <p:cNvCxnSpPr>
            <a:cxnSpLocks/>
          </p:cNvCxnSpPr>
          <p:nvPr/>
        </p:nvCxnSpPr>
        <p:spPr>
          <a:xfrm flipH="1" flipV="1">
            <a:off x="7768508" y="3804034"/>
            <a:ext cx="407199" cy="176636"/>
          </a:xfrm>
          <a:prstGeom prst="straightConnector1">
            <a:avLst/>
          </a:prstGeom>
          <a:ln>
            <a:solidFill>
              <a:srgbClr val="0000FF"/>
            </a:solidFill>
            <a:tailEnd type="triangle"/>
          </a:ln>
        </p:spPr>
        <p:style>
          <a:lnRef idx="2">
            <a:schemeClr val="dk1"/>
          </a:lnRef>
          <a:fillRef idx="0">
            <a:schemeClr val="dk1"/>
          </a:fillRef>
          <a:effectRef idx="1">
            <a:schemeClr val="dk1"/>
          </a:effectRef>
          <a:fontRef idx="minor">
            <a:schemeClr val="tx1"/>
          </a:fontRef>
        </p:style>
      </p:cxnSp>
      <p:sp>
        <p:nvSpPr>
          <p:cNvPr id="5" name="Freeform: Shape 4">
            <a:extLst>
              <a:ext uri="{FF2B5EF4-FFF2-40B4-BE49-F238E27FC236}">
                <a16:creationId xmlns:a16="http://schemas.microsoft.com/office/drawing/2014/main" id="{10B11220-2FE3-44CB-85FF-590830D60811}"/>
              </a:ext>
            </a:extLst>
          </p:cNvPr>
          <p:cNvSpPr/>
          <p:nvPr/>
        </p:nvSpPr>
        <p:spPr>
          <a:xfrm>
            <a:off x="2950376" y="1631012"/>
            <a:ext cx="4823717" cy="2827962"/>
          </a:xfrm>
          <a:custGeom>
            <a:avLst/>
            <a:gdLst>
              <a:gd name="connsiteX0" fmla="*/ 0 w 6431623"/>
              <a:gd name="connsiteY0" fmla="*/ 0 h 3770616"/>
              <a:gd name="connsiteX1" fmla="*/ 41097 w 6431623"/>
              <a:gd name="connsiteY1" fmla="*/ 2589088 h 3770616"/>
              <a:gd name="connsiteX2" fmla="*/ 2393879 w 6431623"/>
              <a:gd name="connsiteY2" fmla="*/ 3770616 h 3770616"/>
              <a:gd name="connsiteX3" fmla="*/ 6431623 w 6431623"/>
              <a:gd name="connsiteY3" fmla="*/ 3770616 h 3770616"/>
              <a:gd name="connsiteX4" fmla="*/ 6369978 w 6431623"/>
              <a:gd name="connsiteY4" fmla="*/ 1869897 h 3770616"/>
              <a:gd name="connsiteX5" fmla="*/ 3298005 w 6431623"/>
              <a:gd name="connsiteY5" fmla="*/ 1705510 h 3770616"/>
              <a:gd name="connsiteX6" fmla="*/ 2537717 w 6431623"/>
              <a:gd name="connsiteY6" fmla="*/ 10274 h 3770616"/>
              <a:gd name="connsiteX7" fmla="*/ 0 w 6431623"/>
              <a:gd name="connsiteY7" fmla="*/ 0 h 3770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31623" h="3770616">
                <a:moveTo>
                  <a:pt x="0" y="0"/>
                </a:moveTo>
                <a:lnTo>
                  <a:pt x="41097" y="2589088"/>
                </a:lnTo>
                <a:lnTo>
                  <a:pt x="2393879" y="3770616"/>
                </a:lnTo>
                <a:lnTo>
                  <a:pt x="6431623" y="3770616"/>
                </a:lnTo>
                <a:lnTo>
                  <a:pt x="6369978" y="1869897"/>
                </a:lnTo>
                <a:lnTo>
                  <a:pt x="3298005" y="1705510"/>
                </a:lnTo>
                <a:lnTo>
                  <a:pt x="2537717" y="10274"/>
                </a:lnTo>
                <a:lnTo>
                  <a:pt x="0" y="0"/>
                </a:lnTo>
                <a:close/>
              </a:path>
            </a:pathLst>
          </a:custGeom>
          <a:noFill/>
          <a:ln w="19050">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Freeform: Shape 7">
            <a:extLst>
              <a:ext uri="{FF2B5EF4-FFF2-40B4-BE49-F238E27FC236}">
                <a16:creationId xmlns:a16="http://schemas.microsoft.com/office/drawing/2014/main" id="{03D53AC1-031E-4304-8361-CF38BB35DF5F}"/>
              </a:ext>
            </a:extLst>
          </p:cNvPr>
          <p:cNvSpPr/>
          <p:nvPr/>
        </p:nvSpPr>
        <p:spPr>
          <a:xfrm>
            <a:off x="1876902" y="2604190"/>
            <a:ext cx="6349430" cy="3282593"/>
          </a:xfrm>
          <a:custGeom>
            <a:avLst/>
            <a:gdLst>
              <a:gd name="connsiteX0" fmla="*/ 1232899 w 8465906"/>
              <a:gd name="connsiteY0" fmla="*/ 10274 h 4376791"/>
              <a:gd name="connsiteX1" fmla="*/ 10275 w 8465906"/>
              <a:gd name="connsiteY1" fmla="*/ 0 h 4376791"/>
              <a:gd name="connsiteX2" fmla="*/ 0 w 8465906"/>
              <a:gd name="connsiteY2" fmla="*/ 4376791 h 4376791"/>
              <a:gd name="connsiteX3" fmla="*/ 8465906 w 8465906"/>
              <a:gd name="connsiteY3" fmla="*/ 4376791 h 4376791"/>
              <a:gd name="connsiteX4" fmla="*/ 8424809 w 8465906"/>
              <a:gd name="connsiteY4" fmla="*/ 2743200 h 4376791"/>
              <a:gd name="connsiteX5" fmla="*/ 3708971 w 8465906"/>
              <a:gd name="connsiteY5" fmla="*/ 2681555 h 4376791"/>
              <a:gd name="connsiteX6" fmla="*/ 1356189 w 8465906"/>
              <a:gd name="connsiteY6" fmla="*/ 1428108 h 4376791"/>
              <a:gd name="connsiteX7" fmla="*/ 1232899 w 8465906"/>
              <a:gd name="connsiteY7" fmla="*/ 10274 h 4376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465906" h="4376791">
                <a:moveTo>
                  <a:pt x="1232899" y="10274"/>
                </a:moveTo>
                <a:lnTo>
                  <a:pt x="10275" y="0"/>
                </a:lnTo>
                <a:lnTo>
                  <a:pt x="0" y="4376791"/>
                </a:lnTo>
                <a:lnTo>
                  <a:pt x="8465906" y="4376791"/>
                </a:lnTo>
                <a:lnTo>
                  <a:pt x="8424809" y="2743200"/>
                </a:lnTo>
                <a:lnTo>
                  <a:pt x="3708971" y="2681555"/>
                </a:lnTo>
                <a:lnTo>
                  <a:pt x="1356189" y="1428108"/>
                </a:lnTo>
                <a:lnTo>
                  <a:pt x="1232899" y="10274"/>
                </a:lnTo>
                <a:close/>
              </a:path>
            </a:pathLst>
          </a:custGeom>
          <a:noFill/>
          <a:ln w="19050">
            <a:solidFill>
              <a:schemeClr val="accent3">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188CB7B0-12F5-4C65-89B4-5C6C2D3FCF42}"/>
              </a:ext>
            </a:extLst>
          </p:cNvPr>
          <p:cNvSpPr txBox="1"/>
          <p:nvPr/>
        </p:nvSpPr>
        <p:spPr>
          <a:xfrm>
            <a:off x="8736562" y="5224874"/>
            <a:ext cx="1817723" cy="461665"/>
          </a:xfrm>
          <a:prstGeom prst="rect">
            <a:avLst/>
          </a:prstGeom>
          <a:noFill/>
        </p:spPr>
        <p:txBody>
          <a:bodyPr wrap="square" rtlCol="0">
            <a:spAutoFit/>
          </a:bodyPr>
          <a:lstStyle/>
          <a:p>
            <a:pPr marL="137160" indent="-137160">
              <a:spcBef>
                <a:spcPts val="450"/>
              </a:spcBef>
              <a:buFont typeface="Arial" panose="020B0604020202020204" pitchFamily="34" charset="0"/>
              <a:buChar char="•"/>
            </a:pPr>
            <a:r>
              <a:rPr lang="en-US" sz="1200"/>
              <a:t>Not a direct part of NASA Scope</a:t>
            </a:r>
          </a:p>
        </p:txBody>
      </p:sp>
      <p:cxnSp>
        <p:nvCxnSpPr>
          <p:cNvPr id="49" name="Straight Arrow Connector 48">
            <a:extLst>
              <a:ext uri="{FF2B5EF4-FFF2-40B4-BE49-F238E27FC236}">
                <a16:creationId xmlns:a16="http://schemas.microsoft.com/office/drawing/2014/main" id="{7C85287C-B3D9-4A33-886F-A5DA231FF621}"/>
              </a:ext>
            </a:extLst>
          </p:cNvPr>
          <p:cNvCxnSpPr>
            <a:cxnSpLocks/>
          </p:cNvCxnSpPr>
          <p:nvPr/>
        </p:nvCxnSpPr>
        <p:spPr>
          <a:xfrm flipH="1" flipV="1">
            <a:off x="8329363" y="5136555"/>
            <a:ext cx="407199" cy="176636"/>
          </a:xfrm>
          <a:prstGeom prst="straightConnector1">
            <a:avLst/>
          </a:prstGeom>
          <a:ln>
            <a:solidFill>
              <a:schemeClr val="accent3">
                <a:lumMod val="50000"/>
              </a:schemeClr>
            </a:solidFill>
            <a:tailEnd type="triangle"/>
          </a:ln>
        </p:spPr>
        <p:style>
          <a:lnRef idx="2">
            <a:schemeClr val="dk1"/>
          </a:lnRef>
          <a:fillRef idx="0">
            <a:schemeClr val="dk1"/>
          </a:fillRef>
          <a:effectRef idx="1">
            <a:schemeClr val="dk1"/>
          </a:effectRef>
          <a:fontRef idx="minor">
            <a:schemeClr val="tx1"/>
          </a:fontRef>
        </p:style>
      </p:cxnSp>
      <p:sp>
        <p:nvSpPr>
          <p:cNvPr id="7" name="Slide Number Placeholder 6">
            <a:extLst>
              <a:ext uri="{FF2B5EF4-FFF2-40B4-BE49-F238E27FC236}">
                <a16:creationId xmlns:a16="http://schemas.microsoft.com/office/drawing/2014/main" id="{26CC9D62-A341-49A8-A4E6-DF98100B734C}"/>
              </a:ext>
            </a:extLst>
          </p:cNvPr>
          <p:cNvSpPr>
            <a:spLocks noGrp="1"/>
          </p:cNvSpPr>
          <p:nvPr>
            <p:ph type="sldNum" sz="quarter" idx="12"/>
          </p:nvPr>
        </p:nvSpPr>
        <p:spPr/>
        <p:txBody>
          <a:bodyPr/>
          <a:lstStyle/>
          <a:p>
            <a:fld id="{B8AA1CF0-2751-9942-BBAA-4C77DDDF2B1B}" type="slidenum">
              <a:rPr lang="en-US" smtClean="0"/>
              <a:pPr/>
              <a:t>4</a:t>
            </a:fld>
            <a:endParaRPr lang="en-US"/>
          </a:p>
        </p:txBody>
      </p:sp>
    </p:spTree>
    <p:extLst>
      <p:ext uri="{BB962C8B-B14F-4D97-AF65-F5344CB8AC3E}">
        <p14:creationId xmlns:p14="http://schemas.microsoft.com/office/powerpoint/2010/main" val="1597587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1+#ppt_w/2"/>
                                          </p:val>
                                        </p:tav>
                                        <p:tav tm="100000">
                                          <p:val>
                                            <p:strVal val="#ppt_x"/>
                                          </p:val>
                                        </p:tav>
                                      </p:tavLst>
                                    </p:anim>
                                    <p:anim calcmode="lin" valueType="num">
                                      <p:cBhvr additive="base">
                                        <p:cTn id="8" dur="500" fill="hold"/>
                                        <p:tgtEl>
                                          <p:spTgt spid="49"/>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500" fill="hold"/>
                                        <p:tgtEl>
                                          <p:spTgt spid="48"/>
                                        </p:tgtEl>
                                        <p:attrNameLst>
                                          <p:attrName>ppt_x</p:attrName>
                                        </p:attrNameLst>
                                      </p:cBhvr>
                                      <p:tavLst>
                                        <p:tav tm="0">
                                          <p:val>
                                            <p:strVal val="1+#ppt_w/2"/>
                                          </p:val>
                                        </p:tav>
                                        <p:tav tm="100000">
                                          <p:val>
                                            <p:strVal val="#ppt_x"/>
                                          </p:val>
                                        </p:tav>
                                      </p:tavLst>
                                    </p:anim>
                                    <p:anim calcmode="lin" valueType="num">
                                      <p:cBhvr additive="base">
                                        <p:cTn id="12" dur="500" fill="hold"/>
                                        <p:tgtEl>
                                          <p:spTgt spid="48"/>
                                        </p:tgtEl>
                                        <p:attrNameLst>
                                          <p:attrName>ppt_y</p:attrName>
                                        </p:attrNameLst>
                                      </p:cBhvr>
                                      <p:tavLst>
                                        <p:tav tm="0">
                                          <p:val>
                                            <p:strVal val="#ppt_y"/>
                                          </p:val>
                                        </p:tav>
                                        <p:tav tm="100000">
                                          <p:val>
                                            <p:strVal val="#ppt_y"/>
                                          </p:val>
                                        </p:tav>
                                      </p:tavLst>
                                    </p:anim>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1+#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29"/>
                                        </p:tgtEl>
                                        <p:attrNameLst>
                                          <p:attrName>style.visibility</p:attrName>
                                        </p:attrNameLst>
                                      </p:cBhvr>
                                      <p:to>
                                        <p:strVal val="visible"/>
                                      </p:to>
                                    </p:set>
                                    <p:anim calcmode="lin" valueType="num">
                                      <p:cBhvr additive="base">
                                        <p:cTn id="23" dur="500" fill="hold"/>
                                        <p:tgtEl>
                                          <p:spTgt spid="229"/>
                                        </p:tgtEl>
                                        <p:attrNameLst>
                                          <p:attrName>ppt_x</p:attrName>
                                        </p:attrNameLst>
                                      </p:cBhvr>
                                      <p:tavLst>
                                        <p:tav tm="0">
                                          <p:val>
                                            <p:strVal val="1+#ppt_w/2"/>
                                          </p:val>
                                        </p:tav>
                                        <p:tav tm="100000">
                                          <p:val>
                                            <p:strVal val="#ppt_x"/>
                                          </p:val>
                                        </p:tav>
                                      </p:tavLst>
                                    </p:anim>
                                    <p:anim calcmode="lin" valueType="num">
                                      <p:cBhvr additive="base">
                                        <p:cTn id="24" dur="500" fill="hold"/>
                                        <p:tgtEl>
                                          <p:spTgt spid="229"/>
                                        </p:tgtEl>
                                        <p:attrNameLst>
                                          <p:attrName>ppt_y</p:attrName>
                                        </p:attrNameLst>
                                      </p:cBhvr>
                                      <p:tavLst>
                                        <p:tav tm="0">
                                          <p:val>
                                            <p:strVal val="#ppt_y"/>
                                          </p:val>
                                        </p:tav>
                                        <p:tav tm="100000">
                                          <p:val>
                                            <p:strVal val="#ppt_y"/>
                                          </p:val>
                                        </p:tav>
                                      </p:tavLst>
                                    </p:anim>
                                  </p:childTnLst>
                                </p:cTn>
                              </p:par>
                              <p:par>
                                <p:cTn id="25" presetID="1" presetClass="entr" presetSubtype="0"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227"/>
                                        </p:tgtEl>
                                        <p:attrNameLst>
                                          <p:attrName>style.visibility</p:attrName>
                                        </p:attrNameLst>
                                      </p:cBhvr>
                                      <p:to>
                                        <p:strVal val="visible"/>
                                      </p:to>
                                    </p:set>
                                    <p:anim calcmode="lin" valueType="num">
                                      <p:cBhvr additive="base">
                                        <p:cTn id="31" dur="500" fill="hold"/>
                                        <p:tgtEl>
                                          <p:spTgt spid="227"/>
                                        </p:tgtEl>
                                        <p:attrNameLst>
                                          <p:attrName>ppt_x</p:attrName>
                                        </p:attrNameLst>
                                      </p:cBhvr>
                                      <p:tavLst>
                                        <p:tav tm="0">
                                          <p:val>
                                            <p:strVal val="1+#ppt_w/2"/>
                                          </p:val>
                                        </p:tav>
                                        <p:tav tm="100000">
                                          <p:val>
                                            <p:strVal val="#ppt_x"/>
                                          </p:val>
                                        </p:tav>
                                      </p:tavLst>
                                    </p:anim>
                                    <p:anim calcmode="lin" valueType="num">
                                      <p:cBhvr additive="base">
                                        <p:cTn id="32" dur="500" fill="hold"/>
                                        <p:tgtEl>
                                          <p:spTgt spid="227"/>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226"/>
                                        </p:tgtEl>
                                        <p:attrNameLst>
                                          <p:attrName>style.visibility</p:attrName>
                                        </p:attrNameLst>
                                      </p:cBhvr>
                                      <p:to>
                                        <p:strVal val="visible"/>
                                      </p:to>
                                    </p:set>
                                    <p:anim calcmode="lin" valueType="num">
                                      <p:cBhvr additive="base">
                                        <p:cTn id="35" dur="500" fill="hold"/>
                                        <p:tgtEl>
                                          <p:spTgt spid="226"/>
                                        </p:tgtEl>
                                        <p:attrNameLst>
                                          <p:attrName>ppt_x</p:attrName>
                                        </p:attrNameLst>
                                      </p:cBhvr>
                                      <p:tavLst>
                                        <p:tav tm="0">
                                          <p:val>
                                            <p:strVal val="1+#ppt_w/2"/>
                                          </p:val>
                                        </p:tav>
                                        <p:tav tm="100000">
                                          <p:val>
                                            <p:strVal val="#ppt_x"/>
                                          </p:val>
                                        </p:tav>
                                      </p:tavLst>
                                    </p:anim>
                                    <p:anim calcmode="lin" valueType="num">
                                      <p:cBhvr additive="base">
                                        <p:cTn id="36" dur="500" fill="hold"/>
                                        <p:tgtEl>
                                          <p:spTgt spid="226"/>
                                        </p:tgtEl>
                                        <p:attrNameLst>
                                          <p:attrName>ppt_y</p:attrName>
                                        </p:attrNameLst>
                                      </p:cBhvr>
                                      <p:tavLst>
                                        <p:tav tm="0">
                                          <p:val>
                                            <p:strVal val="#ppt_y"/>
                                          </p:val>
                                        </p:tav>
                                        <p:tav tm="100000">
                                          <p:val>
                                            <p:strVal val="#ppt_y"/>
                                          </p:val>
                                        </p:tav>
                                      </p:tavLst>
                                    </p:anim>
                                  </p:childTnLst>
                                </p:cTn>
                              </p:par>
                              <p:par>
                                <p:cTn id="37" presetID="1" presetClass="entr" presetSubtype="0" fill="hold" grpId="0" nodeType="withEffect">
                                  <p:stCondLst>
                                    <p:cond delay="0"/>
                                  </p:stCondLst>
                                  <p:childTnLst>
                                    <p:set>
                                      <p:cBhvr>
                                        <p:cTn id="38" dur="1" fill="hold">
                                          <p:stCondLst>
                                            <p:cond delay="0"/>
                                          </p:stCondLst>
                                        </p:cTn>
                                        <p:tgtEl>
                                          <p:spTgt spid="22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6" presetClass="entr" presetSubtype="21" fill="hold" grpId="0" nodeType="clickEffect">
                                  <p:stCondLst>
                                    <p:cond delay="0"/>
                                  </p:stCondLst>
                                  <p:childTnLst>
                                    <p:set>
                                      <p:cBhvr>
                                        <p:cTn id="42" dur="1" fill="hold">
                                          <p:stCondLst>
                                            <p:cond delay="0"/>
                                          </p:stCondLst>
                                        </p:cTn>
                                        <p:tgtEl>
                                          <p:spTgt spid="40"/>
                                        </p:tgtEl>
                                        <p:attrNameLst>
                                          <p:attrName>style.visibility</p:attrName>
                                        </p:attrNameLst>
                                      </p:cBhvr>
                                      <p:to>
                                        <p:strVal val="visible"/>
                                      </p:to>
                                    </p:set>
                                    <p:animEffect transition="in" filter="barn(inVertical)">
                                      <p:cBhvr>
                                        <p:cTn id="43" dur="500"/>
                                        <p:tgtEl>
                                          <p:spTgt spid="40"/>
                                        </p:tgtEl>
                                      </p:cBhvr>
                                    </p:animEffect>
                                  </p:childTnLst>
                                </p:cTn>
                              </p:par>
                              <p:par>
                                <p:cTn id="44" presetID="16" presetClass="entr" presetSubtype="21" fill="hold" grpId="0" nodeType="withEffect">
                                  <p:stCondLst>
                                    <p:cond delay="0"/>
                                  </p:stCondLst>
                                  <p:childTnLst>
                                    <p:set>
                                      <p:cBhvr>
                                        <p:cTn id="45" dur="1" fill="hold">
                                          <p:stCondLst>
                                            <p:cond delay="0"/>
                                          </p:stCondLst>
                                        </p:cTn>
                                        <p:tgtEl>
                                          <p:spTgt spid="41"/>
                                        </p:tgtEl>
                                        <p:attrNameLst>
                                          <p:attrName>style.visibility</p:attrName>
                                        </p:attrNameLst>
                                      </p:cBhvr>
                                      <p:to>
                                        <p:strVal val="visible"/>
                                      </p:to>
                                    </p:set>
                                    <p:animEffect transition="in" filter="barn(inVertical)">
                                      <p:cBhvr>
                                        <p:cTn id="46" dur="500"/>
                                        <p:tgtEl>
                                          <p:spTgt spid="41"/>
                                        </p:tgtEl>
                                      </p:cBhvr>
                                    </p:animEffect>
                                  </p:childTnLst>
                                </p:cTn>
                              </p:par>
                              <p:par>
                                <p:cTn id="47" presetID="16" presetClass="entr" presetSubtype="21" fill="hold" grpId="0" nodeType="with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barn(inVertical)">
                                      <p:cBhvr>
                                        <p:cTn id="49"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1" grpId="0" animBg="1"/>
      <p:bldP spid="224" grpId="0" animBg="1"/>
      <p:bldP spid="227" grpId="0"/>
      <p:bldP spid="229" grpId="0"/>
      <p:bldP spid="5" grpId="0" animBg="1"/>
      <p:bldP spid="8" grpId="0" animBg="1"/>
      <p:bldP spid="4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6F908-A280-EB45-9B7D-1751DEB2F208}"/>
              </a:ext>
            </a:extLst>
          </p:cNvPr>
          <p:cNvSpPr>
            <a:spLocks noGrp="1"/>
          </p:cNvSpPr>
          <p:nvPr>
            <p:ph type="title"/>
          </p:nvPr>
        </p:nvSpPr>
        <p:spPr/>
        <p:txBody>
          <a:bodyPr/>
          <a:lstStyle/>
          <a:p>
            <a:r>
              <a:rPr lang="en-US"/>
              <a:t>External Perspective on NASA Research Investment Opportunities</a:t>
            </a:r>
            <a:br>
              <a:rPr lang="en-US"/>
            </a:br>
            <a:r>
              <a:rPr lang="en-US">
                <a:cs typeface="Arial"/>
              </a:rPr>
              <a:t>Results from September 2022 Workshop at GRC</a:t>
            </a:r>
          </a:p>
        </p:txBody>
      </p:sp>
      <p:sp>
        <p:nvSpPr>
          <p:cNvPr id="3" name="Content Placeholder 2">
            <a:extLst>
              <a:ext uri="{FF2B5EF4-FFF2-40B4-BE49-F238E27FC236}">
                <a16:creationId xmlns:a16="http://schemas.microsoft.com/office/drawing/2014/main" id="{1B1D9594-BF2C-C341-B5DE-D21FCFAA18EE}"/>
              </a:ext>
            </a:extLst>
          </p:cNvPr>
          <p:cNvSpPr>
            <a:spLocks noGrp="1"/>
          </p:cNvSpPr>
          <p:nvPr>
            <p:ph idx="1"/>
          </p:nvPr>
        </p:nvSpPr>
        <p:spPr>
          <a:xfrm>
            <a:off x="810912" y="1332789"/>
            <a:ext cx="10893407" cy="4162185"/>
          </a:xfrm>
        </p:spPr>
        <p:txBody>
          <a:bodyPr numCol="2">
            <a:normAutofit lnSpcReduction="10000"/>
          </a:bodyPr>
          <a:lstStyle/>
          <a:p>
            <a:pPr>
              <a:lnSpc>
                <a:spcPct val="120000"/>
              </a:lnSpc>
              <a:spcBef>
                <a:spcPts val="0"/>
              </a:spcBef>
            </a:pPr>
            <a:r>
              <a:rPr lang="en-US"/>
              <a:t>Materials</a:t>
            </a:r>
          </a:p>
          <a:p>
            <a:pPr lvl="1">
              <a:lnSpc>
                <a:spcPct val="120000"/>
              </a:lnSpc>
              <a:spcBef>
                <a:spcPts val="0"/>
              </a:spcBef>
            </a:pPr>
            <a:r>
              <a:rPr lang="en-US" sz="1125"/>
              <a:t>Additive manufacturing and composites for cryo temperatures, cycle fatigue, and hydrogen permeation</a:t>
            </a:r>
          </a:p>
          <a:p>
            <a:pPr lvl="1">
              <a:lnSpc>
                <a:spcPct val="120000"/>
              </a:lnSpc>
              <a:spcBef>
                <a:spcPts val="0"/>
              </a:spcBef>
            </a:pPr>
            <a:r>
              <a:rPr lang="en-US" sz="1125"/>
              <a:t>Seals, insulation, embrittlement, thermal expansion</a:t>
            </a:r>
          </a:p>
          <a:p>
            <a:pPr>
              <a:lnSpc>
                <a:spcPct val="120000"/>
              </a:lnSpc>
              <a:spcBef>
                <a:spcPts val="0"/>
              </a:spcBef>
            </a:pPr>
            <a:r>
              <a:rPr lang="en-US"/>
              <a:t>Structures</a:t>
            </a:r>
          </a:p>
          <a:p>
            <a:pPr lvl="1">
              <a:lnSpc>
                <a:spcPct val="120000"/>
              </a:lnSpc>
              <a:spcBef>
                <a:spcPts val="0"/>
              </a:spcBef>
            </a:pPr>
            <a:r>
              <a:rPr lang="en-US" sz="1200"/>
              <a:t>Fuel tank, pressurized structure, conformal pressure vessels, impact absorbing structures</a:t>
            </a:r>
          </a:p>
          <a:p>
            <a:pPr>
              <a:lnSpc>
                <a:spcPct val="120000"/>
              </a:lnSpc>
              <a:spcBef>
                <a:spcPts val="0"/>
              </a:spcBef>
            </a:pPr>
            <a:r>
              <a:rPr lang="en-US"/>
              <a:t>Testing Capabilities and Techniques</a:t>
            </a:r>
          </a:p>
          <a:p>
            <a:pPr lvl="1">
              <a:lnSpc>
                <a:spcPct val="120000"/>
              </a:lnSpc>
              <a:spcBef>
                <a:spcPts val="0"/>
              </a:spcBef>
            </a:pPr>
            <a:r>
              <a:rPr lang="en-US" sz="1200"/>
              <a:t>Hydrogen enabled facilities, crashworthiness, impact testing, icing</a:t>
            </a:r>
          </a:p>
          <a:p>
            <a:pPr>
              <a:lnSpc>
                <a:spcPct val="120000"/>
              </a:lnSpc>
              <a:spcBef>
                <a:spcPts val="0"/>
              </a:spcBef>
            </a:pPr>
            <a:r>
              <a:rPr lang="en-US"/>
              <a:t>Operations</a:t>
            </a:r>
          </a:p>
          <a:p>
            <a:pPr lvl="1">
              <a:lnSpc>
                <a:spcPct val="120000"/>
              </a:lnSpc>
              <a:spcBef>
                <a:spcPts val="0"/>
              </a:spcBef>
            </a:pPr>
            <a:r>
              <a:rPr lang="en-US" sz="1200" err="1"/>
              <a:t>ConOps</a:t>
            </a:r>
            <a:r>
              <a:rPr lang="en-US" sz="1200"/>
              <a:t> development, fuel system purging, fueling/defueling operations, tarmac hold, failure analysis, contingency scenarios unique to cryogenics</a:t>
            </a:r>
          </a:p>
          <a:p>
            <a:pPr>
              <a:lnSpc>
                <a:spcPct val="120000"/>
              </a:lnSpc>
              <a:spcBef>
                <a:spcPts val="0"/>
              </a:spcBef>
            </a:pPr>
            <a:r>
              <a:rPr lang="en-US"/>
              <a:t>Systems Studies</a:t>
            </a:r>
          </a:p>
          <a:p>
            <a:pPr lvl="1">
              <a:lnSpc>
                <a:spcPct val="120000"/>
              </a:lnSpc>
              <a:spcBef>
                <a:spcPts val="0"/>
              </a:spcBef>
            </a:pPr>
            <a:r>
              <a:rPr lang="en-US" sz="1200"/>
              <a:t>Concept studies, fuel cell vs hydrogen combustion vs combination, fuel cell as secondary power (APU replacement), impact of current vs future grid, exploration of acceptable boil-off, tank design trades</a:t>
            </a:r>
            <a:endParaRPr lang="en-US"/>
          </a:p>
          <a:p>
            <a:pPr>
              <a:lnSpc>
                <a:spcPct val="120000"/>
              </a:lnSpc>
              <a:spcBef>
                <a:spcPts val="0"/>
              </a:spcBef>
            </a:pPr>
            <a:r>
              <a:rPr lang="en-US"/>
              <a:t>Propulsion and Powertrain</a:t>
            </a:r>
          </a:p>
          <a:p>
            <a:pPr lvl="1">
              <a:lnSpc>
                <a:spcPct val="120000"/>
              </a:lnSpc>
              <a:spcBef>
                <a:spcPts val="0"/>
              </a:spcBef>
            </a:pPr>
            <a:r>
              <a:rPr lang="en-US" sz="1200"/>
              <a:t>Combustor design research (fundamental computational and experimental capability development), superconducting electrical components, fuel cell technology development, engine controls with phase changes, thermal management (especially heat exchangers), exploration of innovative turbine cycles</a:t>
            </a:r>
          </a:p>
          <a:p>
            <a:pPr>
              <a:lnSpc>
                <a:spcPct val="120000"/>
              </a:lnSpc>
              <a:spcBef>
                <a:spcPts val="0"/>
              </a:spcBef>
            </a:pPr>
            <a:r>
              <a:rPr lang="en-US"/>
              <a:t>Fuel Pumps and Valves</a:t>
            </a:r>
          </a:p>
          <a:p>
            <a:pPr>
              <a:lnSpc>
                <a:spcPct val="120000"/>
              </a:lnSpc>
              <a:spcBef>
                <a:spcPts val="0"/>
              </a:spcBef>
            </a:pPr>
            <a:r>
              <a:rPr lang="en-US"/>
              <a:t>Standards Development Support</a:t>
            </a:r>
          </a:p>
          <a:p>
            <a:pPr>
              <a:lnSpc>
                <a:spcPct val="120000"/>
              </a:lnSpc>
              <a:spcBef>
                <a:spcPts val="0"/>
              </a:spcBef>
            </a:pPr>
            <a:r>
              <a:rPr lang="en-US"/>
              <a:t>Cryo Technology Roadmap Development</a:t>
            </a:r>
          </a:p>
          <a:p>
            <a:pPr>
              <a:lnSpc>
                <a:spcPct val="120000"/>
              </a:lnSpc>
              <a:spcBef>
                <a:spcPts val="0"/>
              </a:spcBef>
            </a:pPr>
            <a:r>
              <a:rPr lang="en-US"/>
              <a:t>Sensor Technology</a:t>
            </a:r>
          </a:p>
          <a:p>
            <a:pPr lvl="1">
              <a:lnSpc>
                <a:spcPct val="120000"/>
              </a:lnSpc>
              <a:spcBef>
                <a:spcPts val="0"/>
              </a:spcBef>
            </a:pPr>
            <a:r>
              <a:rPr lang="en-US" sz="1200"/>
              <a:t>Tank level gauging, hydrogen fire detection, hydrogen leak detection</a:t>
            </a:r>
          </a:p>
          <a:p>
            <a:pPr>
              <a:lnSpc>
                <a:spcPct val="120000"/>
              </a:lnSpc>
              <a:spcBef>
                <a:spcPts val="0"/>
              </a:spcBef>
            </a:pPr>
            <a:r>
              <a:rPr lang="en-US"/>
              <a:t>Climate Research</a:t>
            </a:r>
          </a:p>
          <a:p>
            <a:pPr lvl="1">
              <a:lnSpc>
                <a:spcPct val="120000"/>
              </a:lnSpc>
              <a:spcBef>
                <a:spcPts val="0"/>
              </a:spcBef>
            </a:pPr>
            <a:r>
              <a:rPr lang="en-US" sz="1200"/>
              <a:t>Contrails modeling, simulation, and mitigation, cryo fuel leakage impacts at ground/altitude, low particulate impacts on contrail characteristics</a:t>
            </a:r>
            <a:endParaRPr lang="en-US" sz="1200">
              <a:solidFill>
                <a:srgbClr val="000000"/>
              </a:solidFill>
            </a:endParaRPr>
          </a:p>
          <a:p>
            <a:pPr>
              <a:spcBef>
                <a:spcPts val="0"/>
              </a:spcBef>
            </a:pPr>
            <a:endParaRPr lang="en-US" b="0" i="0">
              <a:solidFill>
                <a:srgbClr val="000000"/>
              </a:solidFill>
              <a:effectLst/>
            </a:endParaRPr>
          </a:p>
        </p:txBody>
      </p:sp>
      <p:sp>
        <p:nvSpPr>
          <p:cNvPr id="5" name="Date Placeholder 4">
            <a:extLst>
              <a:ext uri="{FF2B5EF4-FFF2-40B4-BE49-F238E27FC236}">
                <a16:creationId xmlns:a16="http://schemas.microsoft.com/office/drawing/2014/main" id="{02CA19F5-83EA-4C7E-8615-11B6F9E5C189}"/>
              </a:ext>
            </a:extLst>
          </p:cNvPr>
          <p:cNvSpPr>
            <a:spLocks noGrp="1"/>
          </p:cNvSpPr>
          <p:nvPr>
            <p:ph type="dt" sz="half" idx="10"/>
          </p:nvPr>
        </p:nvSpPr>
        <p:spPr/>
        <p:txBody>
          <a:bodyPr/>
          <a:lstStyle/>
          <a:p>
            <a:pPr eaLnBrk="0" fontAlgn="base" hangingPunct="0">
              <a:spcBef>
                <a:spcPct val="0"/>
              </a:spcBef>
              <a:spcAft>
                <a:spcPct val="0"/>
              </a:spcAft>
            </a:pPr>
            <a:r>
              <a:rPr lang="en-US">
                <a:latin typeface="Arial"/>
              </a:rPr>
              <a:t>www.nasa.gov   |</a:t>
            </a:r>
          </a:p>
        </p:txBody>
      </p:sp>
      <p:sp>
        <p:nvSpPr>
          <p:cNvPr id="6" name="Slide Number Placeholder 5">
            <a:extLst>
              <a:ext uri="{FF2B5EF4-FFF2-40B4-BE49-F238E27FC236}">
                <a16:creationId xmlns:a16="http://schemas.microsoft.com/office/drawing/2014/main" id="{3FE89CAF-7974-43F2-9C34-10936FEACBF2}"/>
              </a:ext>
            </a:extLst>
          </p:cNvPr>
          <p:cNvSpPr>
            <a:spLocks noGrp="1"/>
          </p:cNvSpPr>
          <p:nvPr>
            <p:ph type="sldNum" sz="quarter" idx="12"/>
          </p:nvPr>
        </p:nvSpPr>
        <p:spPr/>
        <p:txBody>
          <a:bodyPr/>
          <a:lstStyle/>
          <a:p>
            <a:pPr eaLnBrk="0" fontAlgn="base" hangingPunct="0">
              <a:spcBef>
                <a:spcPct val="0"/>
              </a:spcBef>
              <a:spcAft>
                <a:spcPct val="0"/>
              </a:spcAft>
            </a:pPr>
            <a:fld id="{B8AA1CF0-2751-9942-BBAA-4C77DDDF2B1B}" type="slidenum">
              <a:rPr lang="en-US">
                <a:solidFill>
                  <a:srgbClr val="003296"/>
                </a:solidFill>
              </a:rPr>
              <a:pPr eaLnBrk="0" fontAlgn="base" hangingPunct="0">
                <a:spcBef>
                  <a:spcPct val="0"/>
                </a:spcBef>
                <a:spcAft>
                  <a:spcPct val="0"/>
                </a:spcAft>
              </a:pPr>
              <a:t>5</a:t>
            </a:fld>
            <a:endParaRPr lang="en-US">
              <a:solidFill>
                <a:srgbClr val="003296"/>
              </a:solidFill>
            </a:endParaRPr>
          </a:p>
        </p:txBody>
      </p:sp>
      <p:sp>
        <p:nvSpPr>
          <p:cNvPr id="4" name="TextBox 3">
            <a:extLst>
              <a:ext uri="{FF2B5EF4-FFF2-40B4-BE49-F238E27FC236}">
                <a16:creationId xmlns:a16="http://schemas.microsoft.com/office/drawing/2014/main" id="{459685BE-C8C6-41A2-8E20-46B744052272}"/>
              </a:ext>
            </a:extLst>
          </p:cNvPr>
          <p:cNvSpPr txBox="1"/>
          <p:nvPr/>
        </p:nvSpPr>
        <p:spPr>
          <a:xfrm>
            <a:off x="3528743" y="5484532"/>
            <a:ext cx="5134514" cy="923330"/>
          </a:xfrm>
          <a:prstGeom prst="rect">
            <a:avLst/>
          </a:prstGeom>
          <a:solidFill>
            <a:schemeClr val="accent1">
              <a:lumMod val="40000"/>
              <a:lumOff val="60000"/>
            </a:schemeClr>
          </a:solidFill>
          <a:ln>
            <a:solidFill>
              <a:schemeClr val="tx1"/>
            </a:solidFill>
          </a:ln>
        </p:spPr>
        <p:txBody>
          <a:bodyPr wrap="square" rtlCol="0">
            <a:spAutoFit/>
          </a:bodyPr>
          <a:lstStyle/>
          <a:p>
            <a:pPr algn="ctr" eaLnBrk="0" fontAlgn="base" hangingPunct="0">
              <a:spcBef>
                <a:spcPct val="0"/>
              </a:spcBef>
              <a:spcAft>
                <a:spcPct val="0"/>
              </a:spcAft>
            </a:pPr>
            <a:r>
              <a:rPr lang="en-US" b="1">
                <a:solidFill>
                  <a:srgbClr val="003296"/>
                </a:solidFill>
                <a:latin typeface="Times" pitchFamily="1" charset="0"/>
              </a:rPr>
              <a:t>Strong desire for NASA leadership role in pulling community together on cryogenic fuels for aircraft.</a:t>
            </a:r>
          </a:p>
        </p:txBody>
      </p:sp>
      <p:sp>
        <p:nvSpPr>
          <p:cNvPr id="8" name="Rectangle: Rounded Corners 7">
            <a:extLst>
              <a:ext uri="{FF2B5EF4-FFF2-40B4-BE49-F238E27FC236}">
                <a16:creationId xmlns:a16="http://schemas.microsoft.com/office/drawing/2014/main" id="{1CC9DB73-F9D3-4A6D-57AD-D5A8C5DBC984}"/>
              </a:ext>
            </a:extLst>
          </p:cNvPr>
          <p:cNvSpPr/>
          <p:nvPr/>
        </p:nvSpPr>
        <p:spPr bwMode="auto">
          <a:xfrm>
            <a:off x="6226629" y="2716321"/>
            <a:ext cx="5285457" cy="1414444"/>
          </a:xfrm>
          <a:prstGeom prst="roundRect">
            <a:avLst/>
          </a:prstGeom>
          <a:noFill/>
          <a:ln w="2857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 charset="0"/>
            </a:endParaRPr>
          </a:p>
        </p:txBody>
      </p:sp>
      <p:sp>
        <p:nvSpPr>
          <p:cNvPr id="9" name="Rectangle: Rounded Corners 8">
            <a:extLst>
              <a:ext uri="{FF2B5EF4-FFF2-40B4-BE49-F238E27FC236}">
                <a16:creationId xmlns:a16="http://schemas.microsoft.com/office/drawing/2014/main" id="{49B0A6D7-094C-8F4C-794C-7957B5EBE00E}"/>
              </a:ext>
            </a:extLst>
          </p:cNvPr>
          <p:cNvSpPr/>
          <p:nvPr/>
        </p:nvSpPr>
        <p:spPr bwMode="auto">
          <a:xfrm>
            <a:off x="679269" y="2958751"/>
            <a:ext cx="5547705" cy="1414444"/>
          </a:xfrm>
          <a:prstGeom prst="roundRect">
            <a:avLst/>
          </a:prstGeom>
          <a:noFill/>
          <a:ln w="2857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 charset="0"/>
            </a:endParaRPr>
          </a:p>
        </p:txBody>
      </p:sp>
      <p:sp>
        <p:nvSpPr>
          <p:cNvPr id="7" name="Rectangle: Rounded Corners 6">
            <a:extLst>
              <a:ext uri="{FF2B5EF4-FFF2-40B4-BE49-F238E27FC236}">
                <a16:creationId xmlns:a16="http://schemas.microsoft.com/office/drawing/2014/main" id="{D70EF430-262E-02B0-2EF9-7838F6F06A51}"/>
              </a:ext>
            </a:extLst>
          </p:cNvPr>
          <p:cNvSpPr/>
          <p:nvPr/>
        </p:nvSpPr>
        <p:spPr bwMode="auto">
          <a:xfrm>
            <a:off x="679269" y="1338641"/>
            <a:ext cx="5547705" cy="915696"/>
          </a:xfrm>
          <a:prstGeom prst="roundRect">
            <a:avLst/>
          </a:prstGeom>
          <a:noFill/>
          <a:ln w="2857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 charset="0"/>
            </a:endParaRPr>
          </a:p>
        </p:txBody>
      </p:sp>
    </p:spTree>
    <p:extLst>
      <p:ext uri="{BB962C8B-B14F-4D97-AF65-F5344CB8AC3E}">
        <p14:creationId xmlns:p14="http://schemas.microsoft.com/office/powerpoint/2010/main" val="2371761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text, accessory&#10;&#10;Description automatically generated">
            <a:extLst>
              <a:ext uri="{FF2B5EF4-FFF2-40B4-BE49-F238E27FC236}">
                <a16:creationId xmlns:a16="http://schemas.microsoft.com/office/drawing/2014/main" id="{28978530-8686-4586-6518-A3A5497320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754" y="5109117"/>
            <a:ext cx="2166554" cy="1684857"/>
          </a:xfrm>
          <a:prstGeom prst="rect">
            <a:avLst/>
          </a:prstGeom>
          <a:effectLst>
            <a:outerShdw blurRad="50800" dist="38100" dir="2700000" algn="tl" rotWithShape="0">
              <a:prstClr val="black">
                <a:alpha val="40000"/>
              </a:prstClr>
            </a:outerShdw>
          </a:effectLst>
          <a:scene3d>
            <a:camera prst="orthographicFront"/>
            <a:lightRig rig="threePt" dir="t"/>
          </a:scene3d>
          <a:sp3d>
            <a:bevelT/>
          </a:sp3d>
        </p:spPr>
      </p:pic>
      <p:sp>
        <p:nvSpPr>
          <p:cNvPr id="4" name="TextBox 3">
            <a:extLst>
              <a:ext uri="{FF2B5EF4-FFF2-40B4-BE49-F238E27FC236}">
                <a16:creationId xmlns:a16="http://schemas.microsoft.com/office/drawing/2014/main" id="{C04CC45E-9436-4D4D-D042-B1314F318791}"/>
              </a:ext>
            </a:extLst>
          </p:cNvPr>
          <p:cNvSpPr txBox="1"/>
          <p:nvPr/>
        </p:nvSpPr>
        <p:spPr>
          <a:xfrm>
            <a:off x="3391669" y="148318"/>
            <a:ext cx="5438989" cy="646331"/>
          </a:xfrm>
          <a:prstGeom prst="rect">
            <a:avLst/>
          </a:prstGeom>
          <a:noFill/>
        </p:spPr>
        <p:txBody>
          <a:bodyPr wrap="none" rtlCol="0">
            <a:spAutoFit/>
          </a:bodyPr>
          <a:lstStyle/>
          <a:p>
            <a:r>
              <a:rPr lang="en-US" sz="3600"/>
              <a:t>Possible Test Considerations</a:t>
            </a:r>
          </a:p>
        </p:txBody>
      </p:sp>
      <p:sp>
        <p:nvSpPr>
          <p:cNvPr id="6" name="TextBox 5">
            <a:extLst>
              <a:ext uri="{FF2B5EF4-FFF2-40B4-BE49-F238E27FC236}">
                <a16:creationId xmlns:a16="http://schemas.microsoft.com/office/drawing/2014/main" id="{AD42A55E-6CB9-1B26-E5C6-8A41EC939954}"/>
              </a:ext>
            </a:extLst>
          </p:cNvPr>
          <p:cNvSpPr txBox="1"/>
          <p:nvPr/>
        </p:nvSpPr>
        <p:spPr>
          <a:xfrm>
            <a:off x="108391" y="2388662"/>
            <a:ext cx="2218187" cy="646331"/>
          </a:xfrm>
          <a:prstGeom prst="rect">
            <a:avLst/>
          </a:prstGeom>
          <a:noFill/>
        </p:spPr>
        <p:txBody>
          <a:bodyPr wrap="square" rtlCol="0">
            <a:spAutoFit/>
          </a:bodyPr>
          <a:lstStyle/>
          <a:p>
            <a:pPr algn="ctr"/>
            <a:r>
              <a:rPr lang="en-US"/>
              <a:t>High Temperature PEM Fuel Cells</a:t>
            </a:r>
          </a:p>
        </p:txBody>
      </p:sp>
      <p:pic>
        <p:nvPicPr>
          <p:cNvPr id="8" name="Picture 7">
            <a:extLst>
              <a:ext uri="{FF2B5EF4-FFF2-40B4-BE49-F238E27FC236}">
                <a16:creationId xmlns:a16="http://schemas.microsoft.com/office/drawing/2014/main" id="{64B072CD-8823-57B5-F323-4211A3F863BB}"/>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rot="5400000">
            <a:off x="1271378" y="2820389"/>
            <a:ext cx="1502229" cy="1931437"/>
          </a:xfrm>
          <a:prstGeom prst="rect">
            <a:avLst/>
          </a:prstGeom>
          <a:effectLst>
            <a:outerShdw blurRad="50800" dist="38100" dir="2700000" algn="tl" rotWithShape="0">
              <a:prstClr val="black">
                <a:alpha val="40000"/>
              </a:prstClr>
            </a:outerShdw>
          </a:effectLst>
          <a:scene3d>
            <a:camera prst="orthographicFront"/>
            <a:lightRig rig="threePt" dir="t"/>
          </a:scene3d>
          <a:sp3d>
            <a:bevelT/>
          </a:sp3d>
        </p:spPr>
      </p:pic>
      <p:sp>
        <p:nvSpPr>
          <p:cNvPr id="9" name="TextBox 8">
            <a:extLst>
              <a:ext uri="{FF2B5EF4-FFF2-40B4-BE49-F238E27FC236}">
                <a16:creationId xmlns:a16="http://schemas.microsoft.com/office/drawing/2014/main" id="{99925CDD-179B-BD7D-0E82-2AB3CFFC890F}"/>
              </a:ext>
            </a:extLst>
          </p:cNvPr>
          <p:cNvSpPr txBox="1"/>
          <p:nvPr/>
        </p:nvSpPr>
        <p:spPr>
          <a:xfrm>
            <a:off x="3234600" y="836547"/>
            <a:ext cx="1761829" cy="369332"/>
          </a:xfrm>
          <a:prstGeom prst="rect">
            <a:avLst/>
          </a:prstGeom>
          <a:noFill/>
        </p:spPr>
        <p:txBody>
          <a:bodyPr wrap="none" rtlCol="0">
            <a:spAutoFit/>
          </a:bodyPr>
          <a:lstStyle/>
          <a:p>
            <a:r>
              <a:rPr lang="en-US"/>
              <a:t>Composite Tanks</a:t>
            </a:r>
          </a:p>
        </p:txBody>
      </p:sp>
      <p:sp>
        <p:nvSpPr>
          <p:cNvPr id="12" name="TextBox 11">
            <a:extLst>
              <a:ext uri="{FF2B5EF4-FFF2-40B4-BE49-F238E27FC236}">
                <a16:creationId xmlns:a16="http://schemas.microsoft.com/office/drawing/2014/main" id="{E41F2BA0-AA8A-498E-F2FD-59E1C3D6F034}"/>
              </a:ext>
            </a:extLst>
          </p:cNvPr>
          <p:cNvSpPr txBox="1"/>
          <p:nvPr/>
        </p:nvSpPr>
        <p:spPr>
          <a:xfrm>
            <a:off x="6526293" y="667970"/>
            <a:ext cx="3907519" cy="646331"/>
          </a:xfrm>
          <a:prstGeom prst="rect">
            <a:avLst/>
          </a:prstGeom>
          <a:noFill/>
        </p:spPr>
        <p:txBody>
          <a:bodyPr wrap="square" rtlCol="0">
            <a:spAutoFit/>
          </a:bodyPr>
          <a:lstStyle/>
          <a:p>
            <a:pPr algn="ctr"/>
            <a:r>
              <a:rPr lang="en-US"/>
              <a:t>Pumps, Valves, and High Efficiency Transfer Lines</a:t>
            </a:r>
          </a:p>
        </p:txBody>
      </p:sp>
      <p:pic>
        <p:nvPicPr>
          <p:cNvPr id="19" name="Picture 18">
            <a:extLst>
              <a:ext uri="{FF2B5EF4-FFF2-40B4-BE49-F238E27FC236}">
                <a16:creationId xmlns:a16="http://schemas.microsoft.com/office/drawing/2014/main" id="{63939436-B283-961C-3D88-79A764D4BD1C}"/>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590672" y="1205601"/>
            <a:ext cx="2886037" cy="1911531"/>
          </a:xfrm>
          <a:prstGeom prst="rect">
            <a:avLst/>
          </a:prstGeom>
          <a:effectLst>
            <a:outerShdw blurRad="50800" dist="38100" dir="2700000" algn="tl" rotWithShape="0">
              <a:prstClr val="black">
                <a:alpha val="40000"/>
              </a:prstClr>
            </a:outerShdw>
          </a:effectLst>
          <a:scene3d>
            <a:camera prst="orthographicFront"/>
            <a:lightRig rig="threePt" dir="t"/>
          </a:scene3d>
          <a:sp3d>
            <a:bevelT/>
          </a:sp3d>
        </p:spPr>
      </p:pic>
      <p:sp>
        <p:nvSpPr>
          <p:cNvPr id="20" name="TextBox 19">
            <a:extLst>
              <a:ext uri="{FF2B5EF4-FFF2-40B4-BE49-F238E27FC236}">
                <a16:creationId xmlns:a16="http://schemas.microsoft.com/office/drawing/2014/main" id="{03C05A53-E48C-960D-C1D9-6701603F61C8}"/>
              </a:ext>
            </a:extLst>
          </p:cNvPr>
          <p:cNvSpPr txBox="1"/>
          <p:nvPr/>
        </p:nvSpPr>
        <p:spPr>
          <a:xfrm>
            <a:off x="180238" y="4672073"/>
            <a:ext cx="3054362" cy="369332"/>
          </a:xfrm>
          <a:prstGeom prst="rect">
            <a:avLst/>
          </a:prstGeom>
          <a:noFill/>
        </p:spPr>
        <p:txBody>
          <a:bodyPr wrap="none" rtlCol="0">
            <a:spAutoFit/>
          </a:bodyPr>
          <a:lstStyle/>
          <a:p>
            <a:r>
              <a:rPr lang="en-US"/>
              <a:t>Polymer Aerogel Infused Tanks</a:t>
            </a:r>
          </a:p>
        </p:txBody>
      </p:sp>
      <p:pic>
        <p:nvPicPr>
          <p:cNvPr id="22" name="Picture 21">
            <a:extLst>
              <a:ext uri="{FF2B5EF4-FFF2-40B4-BE49-F238E27FC236}">
                <a16:creationId xmlns:a16="http://schemas.microsoft.com/office/drawing/2014/main" id="{5DAAB34F-964F-CB6C-2A3C-6D41322C2A56}"/>
              </a:ext>
            </a:extLst>
          </p:cNvPr>
          <p:cNvPicPr>
            <a:picLocks noChangeAspect="1"/>
          </p:cNvPicPr>
          <p:nvPr/>
        </p:nvPicPr>
        <p:blipFill>
          <a:blip r:embed="rId5"/>
          <a:stretch>
            <a:fillRect/>
          </a:stretch>
        </p:blipFill>
        <p:spPr>
          <a:xfrm>
            <a:off x="9544823" y="3236240"/>
            <a:ext cx="1344667" cy="1213172"/>
          </a:xfrm>
          <a:prstGeom prst="rect">
            <a:avLst/>
          </a:prstGeom>
          <a:effectLst>
            <a:outerShdw blurRad="50800" dist="38100" dir="2700000" algn="tl" rotWithShape="0">
              <a:prstClr val="black">
                <a:alpha val="40000"/>
              </a:prstClr>
            </a:outerShdw>
          </a:effectLst>
          <a:scene3d>
            <a:camera prst="orthographicFront"/>
            <a:lightRig rig="threePt" dir="t"/>
          </a:scene3d>
          <a:sp3d>
            <a:bevelT/>
          </a:sp3d>
        </p:spPr>
      </p:pic>
      <p:sp>
        <p:nvSpPr>
          <p:cNvPr id="24" name="TextBox 23">
            <a:extLst>
              <a:ext uri="{FF2B5EF4-FFF2-40B4-BE49-F238E27FC236}">
                <a16:creationId xmlns:a16="http://schemas.microsoft.com/office/drawing/2014/main" id="{E9518360-A725-231F-4002-4E55A0D96DCD}"/>
              </a:ext>
            </a:extLst>
          </p:cNvPr>
          <p:cNvSpPr txBox="1"/>
          <p:nvPr/>
        </p:nvSpPr>
        <p:spPr>
          <a:xfrm>
            <a:off x="9536432" y="2879655"/>
            <a:ext cx="1583575" cy="369332"/>
          </a:xfrm>
          <a:prstGeom prst="rect">
            <a:avLst/>
          </a:prstGeom>
          <a:noFill/>
        </p:spPr>
        <p:txBody>
          <a:bodyPr wrap="none" rtlCol="0">
            <a:spAutoFit/>
          </a:bodyPr>
          <a:lstStyle/>
          <a:p>
            <a:r>
              <a:rPr lang="en-US"/>
              <a:t>Leak Detection</a:t>
            </a:r>
          </a:p>
        </p:txBody>
      </p:sp>
      <p:pic>
        <p:nvPicPr>
          <p:cNvPr id="25" name="Picture 24">
            <a:extLst>
              <a:ext uri="{FF2B5EF4-FFF2-40B4-BE49-F238E27FC236}">
                <a16:creationId xmlns:a16="http://schemas.microsoft.com/office/drawing/2014/main" id="{5AD3A208-9F82-2FB9-D719-CF37BBF27E1E}"/>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3946290" y="4623245"/>
            <a:ext cx="2210863" cy="1668017"/>
          </a:xfrm>
          <a:prstGeom prst="rect">
            <a:avLst/>
          </a:prstGeom>
          <a:effectLst>
            <a:outerShdw blurRad="50800" dist="38100" dir="16200000" rotWithShape="0">
              <a:prstClr val="black">
                <a:alpha val="40000"/>
              </a:prstClr>
            </a:outerShdw>
            <a:softEdge rad="31750"/>
          </a:effectLst>
          <a:scene3d>
            <a:camera prst="orthographicFront"/>
            <a:lightRig rig="threePt" dir="t"/>
          </a:scene3d>
          <a:sp3d>
            <a:bevelT w="165100" prst="coolSlant"/>
          </a:sp3d>
        </p:spPr>
      </p:pic>
      <p:sp>
        <p:nvSpPr>
          <p:cNvPr id="26" name="TextBox 25">
            <a:extLst>
              <a:ext uri="{FF2B5EF4-FFF2-40B4-BE49-F238E27FC236}">
                <a16:creationId xmlns:a16="http://schemas.microsoft.com/office/drawing/2014/main" id="{C38FCF08-0600-65EC-B73A-013579037DF4}"/>
              </a:ext>
            </a:extLst>
          </p:cNvPr>
          <p:cNvSpPr txBox="1"/>
          <p:nvPr/>
        </p:nvSpPr>
        <p:spPr>
          <a:xfrm>
            <a:off x="4215862" y="4245492"/>
            <a:ext cx="1902059" cy="369332"/>
          </a:xfrm>
          <a:prstGeom prst="rect">
            <a:avLst/>
          </a:prstGeom>
          <a:noFill/>
        </p:spPr>
        <p:txBody>
          <a:bodyPr wrap="none" rtlCol="0">
            <a:spAutoFit/>
          </a:bodyPr>
          <a:lstStyle/>
          <a:p>
            <a:r>
              <a:rPr lang="en-US"/>
              <a:t>Integrated Aircraft</a:t>
            </a:r>
          </a:p>
        </p:txBody>
      </p:sp>
      <p:sp>
        <p:nvSpPr>
          <p:cNvPr id="27" name="Arrow: Right 26">
            <a:extLst>
              <a:ext uri="{FF2B5EF4-FFF2-40B4-BE49-F238E27FC236}">
                <a16:creationId xmlns:a16="http://schemas.microsoft.com/office/drawing/2014/main" id="{01F642A6-5425-6D2F-C6D5-F79C6AE7DECD}"/>
              </a:ext>
            </a:extLst>
          </p:cNvPr>
          <p:cNvSpPr/>
          <p:nvPr/>
        </p:nvSpPr>
        <p:spPr>
          <a:xfrm rot="3164945">
            <a:off x="3399021" y="4089013"/>
            <a:ext cx="934447" cy="766937"/>
          </a:xfrm>
          <a:prstGeom prst="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28" name="Arrow: Right 27">
            <a:extLst>
              <a:ext uri="{FF2B5EF4-FFF2-40B4-BE49-F238E27FC236}">
                <a16:creationId xmlns:a16="http://schemas.microsoft.com/office/drawing/2014/main" id="{4434CD1E-2CDC-3B1D-3459-D8BC2CA2DB25}"/>
              </a:ext>
            </a:extLst>
          </p:cNvPr>
          <p:cNvSpPr/>
          <p:nvPr/>
        </p:nvSpPr>
        <p:spPr>
          <a:xfrm rot="6651738">
            <a:off x="6878426" y="3470272"/>
            <a:ext cx="934447" cy="766937"/>
          </a:xfrm>
          <a:prstGeom prst="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29" name="Arrow: Right 28">
            <a:extLst>
              <a:ext uri="{FF2B5EF4-FFF2-40B4-BE49-F238E27FC236}">
                <a16:creationId xmlns:a16="http://schemas.microsoft.com/office/drawing/2014/main" id="{4CA550C8-CF85-E9BE-C3AC-7FEB066E304D}"/>
              </a:ext>
            </a:extLst>
          </p:cNvPr>
          <p:cNvSpPr/>
          <p:nvPr/>
        </p:nvSpPr>
        <p:spPr>
          <a:xfrm rot="8846814">
            <a:off x="8469916" y="4217982"/>
            <a:ext cx="934447" cy="766937"/>
          </a:xfrm>
          <a:prstGeom prst="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30" name="Arrow: Right 29">
            <a:extLst>
              <a:ext uri="{FF2B5EF4-FFF2-40B4-BE49-F238E27FC236}">
                <a16:creationId xmlns:a16="http://schemas.microsoft.com/office/drawing/2014/main" id="{EE9F5BC2-BF90-4FCA-E356-7B7EBF009B88}"/>
              </a:ext>
            </a:extLst>
          </p:cNvPr>
          <p:cNvSpPr/>
          <p:nvPr/>
        </p:nvSpPr>
        <p:spPr>
          <a:xfrm rot="4106732">
            <a:off x="4832043" y="3379048"/>
            <a:ext cx="934447" cy="766937"/>
          </a:xfrm>
          <a:prstGeom prst="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pic>
        <p:nvPicPr>
          <p:cNvPr id="31" name="Picture 30">
            <a:extLst>
              <a:ext uri="{FF2B5EF4-FFF2-40B4-BE49-F238E27FC236}">
                <a16:creationId xmlns:a16="http://schemas.microsoft.com/office/drawing/2014/main" id="{8597238A-42A2-D771-A312-10156ED23F71}"/>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6157153" y="4614826"/>
            <a:ext cx="2382039" cy="1684857"/>
          </a:xfrm>
          <a:prstGeom prst="rect">
            <a:avLst/>
          </a:prstGeom>
          <a:effectLst>
            <a:outerShdw blurRad="50800" dist="38100" dir="16200000" rotWithShape="0">
              <a:prstClr val="black">
                <a:alpha val="40000"/>
              </a:prstClr>
            </a:outerShdw>
            <a:softEdge rad="31750"/>
          </a:effectLst>
          <a:scene3d>
            <a:camera prst="orthographicFront"/>
            <a:lightRig rig="threePt" dir="t"/>
          </a:scene3d>
          <a:sp3d>
            <a:bevelT w="165100" prst="coolSlant"/>
          </a:sp3d>
        </p:spPr>
      </p:pic>
      <p:sp>
        <p:nvSpPr>
          <p:cNvPr id="32" name="TextBox 31">
            <a:extLst>
              <a:ext uri="{FF2B5EF4-FFF2-40B4-BE49-F238E27FC236}">
                <a16:creationId xmlns:a16="http://schemas.microsoft.com/office/drawing/2014/main" id="{A191FCE2-4DD2-C658-D6FF-84CE5F17BCFF}"/>
              </a:ext>
            </a:extLst>
          </p:cNvPr>
          <p:cNvSpPr txBox="1"/>
          <p:nvPr/>
        </p:nvSpPr>
        <p:spPr>
          <a:xfrm>
            <a:off x="6382453" y="4231058"/>
            <a:ext cx="1984902" cy="369332"/>
          </a:xfrm>
          <a:prstGeom prst="rect">
            <a:avLst/>
          </a:prstGeom>
          <a:noFill/>
        </p:spPr>
        <p:txBody>
          <a:bodyPr wrap="none" rtlCol="0">
            <a:spAutoFit/>
          </a:bodyPr>
          <a:lstStyle/>
          <a:p>
            <a:r>
              <a:rPr lang="en-US"/>
              <a:t>Airport Energy Hub</a:t>
            </a:r>
          </a:p>
        </p:txBody>
      </p:sp>
      <p:sp>
        <p:nvSpPr>
          <p:cNvPr id="33" name="Arrow: Right 32">
            <a:extLst>
              <a:ext uri="{FF2B5EF4-FFF2-40B4-BE49-F238E27FC236}">
                <a16:creationId xmlns:a16="http://schemas.microsoft.com/office/drawing/2014/main" id="{224BA76B-8236-8B5C-7B1E-E9BE225C805C}"/>
              </a:ext>
            </a:extLst>
          </p:cNvPr>
          <p:cNvSpPr/>
          <p:nvPr/>
        </p:nvSpPr>
        <p:spPr>
          <a:xfrm>
            <a:off x="2619641" y="5447142"/>
            <a:ext cx="934447" cy="766937"/>
          </a:xfrm>
          <a:prstGeom prst="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7FF89A41-2A05-8BF4-8FB8-387D19682AC4}"/>
              </a:ext>
            </a:extLst>
          </p:cNvPr>
          <p:cNvPicPr>
            <a:picLocks noChangeAspect="1"/>
          </p:cNvPicPr>
          <p:nvPr/>
        </p:nvPicPr>
        <p:blipFill>
          <a:blip r:embed="rId8"/>
          <a:stretch>
            <a:fillRect/>
          </a:stretch>
        </p:blipFill>
        <p:spPr>
          <a:xfrm>
            <a:off x="9377693" y="5029607"/>
            <a:ext cx="2436463" cy="1384731"/>
          </a:xfrm>
          <a:prstGeom prst="rect">
            <a:avLst/>
          </a:prstGeom>
          <a:effectLst>
            <a:outerShdw blurRad="50800" dist="38100" dir="2700000" algn="tl" rotWithShape="0">
              <a:prstClr val="black">
                <a:alpha val="40000"/>
              </a:prstClr>
            </a:outerShdw>
          </a:effectLst>
          <a:scene3d>
            <a:camera prst="orthographicFront"/>
            <a:lightRig rig="threePt" dir="t"/>
          </a:scene3d>
          <a:sp3d>
            <a:bevelT/>
          </a:sp3d>
        </p:spPr>
      </p:pic>
      <p:sp>
        <p:nvSpPr>
          <p:cNvPr id="10" name="TextBox 9">
            <a:extLst>
              <a:ext uri="{FF2B5EF4-FFF2-40B4-BE49-F238E27FC236}">
                <a16:creationId xmlns:a16="http://schemas.microsoft.com/office/drawing/2014/main" id="{D696D1B5-8C31-A9C7-3F77-0893FE146595}"/>
              </a:ext>
            </a:extLst>
          </p:cNvPr>
          <p:cNvSpPr txBox="1"/>
          <p:nvPr/>
        </p:nvSpPr>
        <p:spPr>
          <a:xfrm>
            <a:off x="9536653" y="4617167"/>
            <a:ext cx="2224583" cy="369332"/>
          </a:xfrm>
          <a:prstGeom prst="rect">
            <a:avLst/>
          </a:prstGeom>
          <a:noFill/>
        </p:spPr>
        <p:txBody>
          <a:bodyPr wrap="none" rtlCol="0">
            <a:spAutoFit/>
          </a:bodyPr>
          <a:lstStyle/>
          <a:p>
            <a:r>
              <a:rPr lang="en-US"/>
              <a:t>Aircraft Refueling Ops</a:t>
            </a:r>
          </a:p>
        </p:txBody>
      </p:sp>
      <p:sp>
        <p:nvSpPr>
          <p:cNvPr id="13" name="Arrow: Right 12">
            <a:extLst>
              <a:ext uri="{FF2B5EF4-FFF2-40B4-BE49-F238E27FC236}">
                <a16:creationId xmlns:a16="http://schemas.microsoft.com/office/drawing/2014/main" id="{C018EF6D-C326-952C-4B7D-82FEE3105F64}"/>
              </a:ext>
            </a:extLst>
          </p:cNvPr>
          <p:cNvSpPr/>
          <p:nvPr/>
        </p:nvSpPr>
        <p:spPr>
          <a:xfrm rot="10800000">
            <a:off x="8668201" y="5540795"/>
            <a:ext cx="934447" cy="766937"/>
          </a:xfrm>
          <a:prstGeom prst="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431F1084-7C88-1800-524A-CEB678DD4F54}"/>
              </a:ext>
            </a:extLst>
          </p:cNvPr>
          <p:cNvSpPr txBox="1"/>
          <p:nvPr/>
        </p:nvSpPr>
        <p:spPr>
          <a:xfrm>
            <a:off x="6008319" y="6258839"/>
            <a:ext cx="2941526"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t>https://www.nxtairport.nl/en/groningen-airport-eelde-first-hydrogen-valley-airport-in-europe/</a:t>
            </a:r>
          </a:p>
        </p:txBody>
      </p:sp>
      <p:sp>
        <p:nvSpPr>
          <p:cNvPr id="35" name="TextBox 34">
            <a:extLst>
              <a:ext uri="{FF2B5EF4-FFF2-40B4-BE49-F238E27FC236}">
                <a16:creationId xmlns:a16="http://schemas.microsoft.com/office/drawing/2014/main" id="{FD66EC7A-4ED1-FEE1-A454-F6BE4E39EE56}"/>
              </a:ext>
            </a:extLst>
          </p:cNvPr>
          <p:cNvSpPr txBox="1"/>
          <p:nvPr/>
        </p:nvSpPr>
        <p:spPr>
          <a:xfrm>
            <a:off x="4457177" y="6283890"/>
            <a:ext cx="728597"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200" dirty="0">
                <a:cs typeface="Calibri"/>
              </a:rPr>
              <a:t>NASA</a:t>
            </a:r>
            <a:endParaRPr lang="en-US" sz="1200" dirty="0"/>
          </a:p>
        </p:txBody>
      </p:sp>
      <p:sp>
        <p:nvSpPr>
          <p:cNvPr id="36" name="TextBox 35">
            <a:extLst>
              <a:ext uri="{FF2B5EF4-FFF2-40B4-BE49-F238E27FC236}">
                <a16:creationId xmlns:a16="http://schemas.microsoft.com/office/drawing/2014/main" id="{CCBA80A3-703E-1A44-A876-B69A79F355E9}"/>
              </a:ext>
            </a:extLst>
          </p:cNvPr>
          <p:cNvSpPr txBox="1"/>
          <p:nvPr/>
        </p:nvSpPr>
        <p:spPr>
          <a:xfrm>
            <a:off x="521917" y="6450903"/>
            <a:ext cx="728597"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200" dirty="0">
                <a:cs typeface="Calibri"/>
              </a:rPr>
              <a:t>NASA</a:t>
            </a:r>
            <a:endParaRPr lang="en-US" sz="1200" dirty="0"/>
          </a:p>
        </p:txBody>
      </p:sp>
      <p:sp>
        <p:nvSpPr>
          <p:cNvPr id="37" name="TextBox 36">
            <a:extLst>
              <a:ext uri="{FF2B5EF4-FFF2-40B4-BE49-F238E27FC236}">
                <a16:creationId xmlns:a16="http://schemas.microsoft.com/office/drawing/2014/main" id="{F23132CC-9075-97F5-8899-587A2835B753}"/>
              </a:ext>
            </a:extLst>
          </p:cNvPr>
          <p:cNvSpPr txBox="1"/>
          <p:nvPr/>
        </p:nvSpPr>
        <p:spPr>
          <a:xfrm>
            <a:off x="2505204" y="4258848"/>
            <a:ext cx="728597"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200" dirty="0">
                <a:cs typeface="Calibri"/>
              </a:rPr>
              <a:t>NASA</a:t>
            </a:r>
            <a:endParaRPr lang="en-US" sz="1200" dirty="0"/>
          </a:p>
        </p:txBody>
      </p:sp>
      <p:sp>
        <p:nvSpPr>
          <p:cNvPr id="38" name="TextBox 37">
            <a:extLst>
              <a:ext uri="{FF2B5EF4-FFF2-40B4-BE49-F238E27FC236}">
                <a16:creationId xmlns:a16="http://schemas.microsoft.com/office/drawing/2014/main" id="{A44EC63D-8FF4-2D17-D3B1-48ADC3E58A9D}"/>
              </a:ext>
            </a:extLst>
          </p:cNvPr>
          <p:cNvSpPr txBox="1"/>
          <p:nvPr/>
        </p:nvSpPr>
        <p:spPr>
          <a:xfrm>
            <a:off x="10156519" y="4373670"/>
            <a:ext cx="728597"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200">
                <a:cs typeface="Calibri"/>
              </a:rPr>
              <a:t>NASA</a:t>
            </a:r>
            <a:endParaRPr lang="en-US" sz="1200"/>
          </a:p>
        </p:txBody>
      </p:sp>
      <p:pic>
        <p:nvPicPr>
          <p:cNvPr id="42" name="Picture 41">
            <a:extLst>
              <a:ext uri="{FF2B5EF4-FFF2-40B4-BE49-F238E27FC236}">
                <a16:creationId xmlns:a16="http://schemas.microsoft.com/office/drawing/2014/main" id="{1027F2BF-E925-A4CC-ED74-1A0952458F96}"/>
              </a:ext>
            </a:extLst>
          </p:cNvPr>
          <p:cNvPicPr>
            <a:picLocks noChangeAspect="1"/>
          </p:cNvPicPr>
          <p:nvPr/>
        </p:nvPicPr>
        <p:blipFill>
          <a:blip r:embed="rId9"/>
          <a:stretch>
            <a:fillRect/>
          </a:stretch>
        </p:blipFill>
        <p:spPr>
          <a:xfrm>
            <a:off x="6271816" y="1292395"/>
            <a:ext cx="3010744" cy="1957652"/>
          </a:xfrm>
          <a:prstGeom prst="rect">
            <a:avLst/>
          </a:prstGeom>
          <a:effectLst>
            <a:outerShdw blurRad="50800" dist="38100" dir="2700000" algn="tl" rotWithShape="0">
              <a:prstClr val="black">
                <a:alpha val="40000"/>
              </a:prstClr>
            </a:outerShdw>
          </a:effectLst>
          <a:scene3d>
            <a:camera prst="orthographicFront"/>
            <a:lightRig rig="threePt" dir="t"/>
          </a:scene3d>
          <a:sp3d>
            <a:bevelT/>
          </a:sp3d>
        </p:spPr>
      </p:pic>
      <p:sp>
        <p:nvSpPr>
          <p:cNvPr id="43" name="TextBox 42">
            <a:extLst>
              <a:ext uri="{FF2B5EF4-FFF2-40B4-BE49-F238E27FC236}">
                <a16:creationId xmlns:a16="http://schemas.microsoft.com/office/drawing/2014/main" id="{F7F8B9DB-1A86-1528-D19D-FCB4742CCEF9}"/>
              </a:ext>
            </a:extLst>
          </p:cNvPr>
          <p:cNvSpPr txBox="1"/>
          <p:nvPr/>
        </p:nvSpPr>
        <p:spPr>
          <a:xfrm>
            <a:off x="9275523" y="6404976"/>
            <a:ext cx="2753638" cy="25391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50" dirty="0">
                <a:ea typeface="+mn-lt"/>
                <a:cs typeface="+mn-lt"/>
              </a:rPr>
              <a:t>https://www.mdpi.com/1996-1073/15/7/2475</a:t>
            </a:r>
            <a:endParaRPr lang="en-US" dirty="0"/>
          </a:p>
        </p:txBody>
      </p:sp>
      <p:sp>
        <p:nvSpPr>
          <p:cNvPr id="40" name="TextBox 39">
            <a:extLst>
              <a:ext uri="{FF2B5EF4-FFF2-40B4-BE49-F238E27FC236}">
                <a16:creationId xmlns:a16="http://schemas.microsoft.com/office/drawing/2014/main" id="{FBD86AAD-D19A-5BF3-425E-9E991664000D}"/>
              </a:ext>
            </a:extLst>
          </p:cNvPr>
          <p:cNvSpPr txBox="1"/>
          <p:nvPr/>
        </p:nvSpPr>
        <p:spPr>
          <a:xfrm>
            <a:off x="8816226" y="3201528"/>
            <a:ext cx="728597"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200" dirty="0">
                <a:cs typeface="Calibri"/>
              </a:rPr>
              <a:t>NASA</a:t>
            </a:r>
            <a:endParaRPr lang="en-US" sz="1200" dirty="0"/>
          </a:p>
        </p:txBody>
      </p:sp>
    </p:spTree>
    <p:extLst>
      <p:ext uri="{BB962C8B-B14F-4D97-AF65-F5344CB8AC3E}">
        <p14:creationId xmlns:p14="http://schemas.microsoft.com/office/powerpoint/2010/main" val="776453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3"/>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47" presetClass="entr" presetSubtype="0" fill="hold" grpId="0" nodeType="click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1000"/>
                                        <p:tgtEl>
                                          <p:spTgt spid="29"/>
                                        </p:tgtEl>
                                      </p:cBhvr>
                                    </p:animEffect>
                                    <p:anim calcmode="lin" valueType="num">
                                      <p:cBhvr>
                                        <p:cTn id="52" dur="1000" fill="hold"/>
                                        <p:tgtEl>
                                          <p:spTgt spid="29"/>
                                        </p:tgtEl>
                                        <p:attrNameLst>
                                          <p:attrName>ppt_x</p:attrName>
                                        </p:attrNameLst>
                                      </p:cBhvr>
                                      <p:tavLst>
                                        <p:tav tm="0">
                                          <p:val>
                                            <p:strVal val="#ppt_x"/>
                                          </p:val>
                                        </p:tav>
                                        <p:tav tm="100000">
                                          <p:val>
                                            <p:strVal val="#ppt_x"/>
                                          </p:val>
                                        </p:tav>
                                      </p:tavLst>
                                    </p:anim>
                                    <p:anim calcmode="lin" valueType="num">
                                      <p:cBhvr>
                                        <p:cTn id="53" dur="1000" fill="hold"/>
                                        <p:tgtEl>
                                          <p:spTgt spid="29"/>
                                        </p:tgtEl>
                                        <p:attrNameLst>
                                          <p:attrName>ppt_y</p:attrName>
                                        </p:attrNameLst>
                                      </p:cBhvr>
                                      <p:tavLst>
                                        <p:tav tm="0">
                                          <p:val>
                                            <p:strVal val="#ppt_y-.1"/>
                                          </p:val>
                                        </p:tav>
                                        <p:tav tm="100000">
                                          <p:val>
                                            <p:strVal val="#ppt_y"/>
                                          </p:val>
                                        </p:tav>
                                      </p:tavLst>
                                    </p:anim>
                                  </p:childTnLst>
                                </p:cTn>
                              </p:par>
                              <p:par>
                                <p:cTn id="54" presetID="47" presetClass="entr" presetSubtype="0"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1000"/>
                                        <p:tgtEl>
                                          <p:spTgt spid="28"/>
                                        </p:tgtEl>
                                      </p:cBhvr>
                                    </p:animEffect>
                                    <p:anim calcmode="lin" valueType="num">
                                      <p:cBhvr>
                                        <p:cTn id="57" dur="1000" fill="hold"/>
                                        <p:tgtEl>
                                          <p:spTgt spid="28"/>
                                        </p:tgtEl>
                                        <p:attrNameLst>
                                          <p:attrName>ppt_x</p:attrName>
                                        </p:attrNameLst>
                                      </p:cBhvr>
                                      <p:tavLst>
                                        <p:tav tm="0">
                                          <p:val>
                                            <p:strVal val="#ppt_x"/>
                                          </p:val>
                                        </p:tav>
                                        <p:tav tm="100000">
                                          <p:val>
                                            <p:strVal val="#ppt_x"/>
                                          </p:val>
                                        </p:tav>
                                      </p:tavLst>
                                    </p:anim>
                                    <p:anim calcmode="lin" valueType="num">
                                      <p:cBhvr>
                                        <p:cTn id="58" dur="1000" fill="hold"/>
                                        <p:tgtEl>
                                          <p:spTgt spid="28"/>
                                        </p:tgtEl>
                                        <p:attrNameLst>
                                          <p:attrName>ppt_y</p:attrName>
                                        </p:attrNameLst>
                                      </p:cBhvr>
                                      <p:tavLst>
                                        <p:tav tm="0">
                                          <p:val>
                                            <p:strVal val="#ppt_y-.1"/>
                                          </p:val>
                                        </p:tav>
                                        <p:tav tm="100000">
                                          <p:val>
                                            <p:strVal val="#ppt_y"/>
                                          </p:val>
                                        </p:tav>
                                      </p:tavLst>
                                    </p:anim>
                                  </p:childTnLst>
                                </p:cTn>
                              </p:par>
                              <p:par>
                                <p:cTn id="59" presetID="47" presetClass="entr" presetSubtype="0" fill="hold" grpId="0" nodeType="withEffect">
                                  <p:stCondLst>
                                    <p:cond delay="0"/>
                                  </p:stCondLst>
                                  <p:childTnLst>
                                    <p:set>
                                      <p:cBhvr>
                                        <p:cTn id="60" dur="1" fill="hold">
                                          <p:stCondLst>
                                            <p:cond delay="0"/>
                                          </p:stCondLst>
                                        </p:cTn>
                                        <p:tgtEl>
                                          <p:spTgt spid="30"/>
                                        </p:tgtEl>
                                        <p:attrNameLst>
                                          <p:attrName>style.visibility</p:attrName>
                                        </p:attrNameLst>
                                      </p:cBhvr>
                                      <p:to>
                                        <p:strVal val="visible"/>
                                      </p:to>
                                    </p:set>
                                    <p:animEffect transition="in" filter="fade">
                                      <p:cBhvr>
                                        <p:cTn id="61" dur="1000"/>
                                        <p:tgtEl>
                                          <p:spTgt spid="30"/>
                                        </p:tgtEl>
                                      </p:cBhvr>
                                    </p:animEffect>
                                    <p:anim calcmode="lin" valueType="num">
                                      <p:cBhvr>
                                        <p:cTn id="62" dur="1000" fill="hold"/>
                                        <p:tgtEl>
                                          <p:spTgt spid="30"/>
                                        </p:tgtEl>
                                        <p:attrNameLst>
                                          <p:attrName>ppt_x</p:attrName>
                                        </p:attrNameLst>
                                      </p:cBhvr>
                                      <p:tavLst>
                                        <p:tav tm="0">
                                          <p:val>
                                            <p:strVal val="#ppt_x"/>
                                          </p:val>
                                        </p:tav>
                                        <p:tav tm="100000">
                                          <p:val>
                                            <p:strVal val="#ppt_x"/>
                                          </p:val>
                                        </p:tav>
                                      </p:tavLst>
                                    </p:anim>
                                    <p:anim calcmode="lin" valueType="num">
                                      <p:cBhvr>
                                        <p:cTn id="63" dur="1000" fill="hold"/>
                                        <p:tgtEl>
                                          <p:spTgt spid="30"/>
                                        </p:tgtEl>
                                        <p:attrNameLst>
                                          <p:attrName>ppt_y</p:attrName>
                                        </p:attrNameLst>
                                      </p:cBhvr>
                                      <p:tavLst>
                                        <p:tav tm="0">
                                          <p:val>
                                            <p:strVal val="#ppt_y-.1"/>
                                          </p:val>
                                        </p:tav>
                                        <p:tav tm="100000">
                                          <p:val>
                                            <p:strVal val="#ppt_y"/>
                                          </p:val>
                                        </p:tav>
                                      </p:tavLst>
                                    </p:anim>
                                  </p:childTnLst>
                                </p:cTn>
                              </p:par>
                              <p:par>
                                <p:cTn id="64" presetID="47" presetClass="entr" presetSubtype="0" fill="hold" grpId="0" nodeType="withEffect">
                                  <p:stCondLst>
                                    <p:cond delay="0"/>
                                  </p:stCondLst>
                                  <p:childTnLst>
                                    <p:set>
                                      <p:cBhvr>
                                        <p:cTn id="65" dur="1" fill="hold">
                                          <p:stCondLst>
                                            <p:cond delay="0"/>
                                          </p:stCondLst>
                                        </p:cTn>
                                        <p:tgtEl>
                                          <p:spTgt spid="33"/>
                                        </p:tgtEl>
                                        <p:attrNameLst>
                                          <p:attrName>style.visibility</p:attrName>
                                        </p:attrNameLst>
                                      </p:cBhvr>
                                      <p:to>
                                        <p:strVal val="visible"/>
                                      </p:to>
                                    </p:set>
                                    <p:animEffect transition="in" filter="fade">
                                      <p:cBhvr>
                                        <p:cTn id="66" dur="1000"/>
                                        <p:tgtEl>
                                          <p:spTgt spid="33"/>
                                        </p:tgtEl>
                                      </p:cBhvr>
                                    </p:animEffect>
                                    <p:anim calcmode="lin" valueType="num">
                                      <p:cBhvr>
                                        <p:cTn id="67" dur="1000" fill="hold"/>
                                        <p:tgtEl>
                                          <p:spTgt spid="33"/>
                                        </p:tgtEl>
                                        <p:attrNameLst>
                                          <p:attrName>ppt_x</p:attrName>
                                        </p:attrNameLst>
                                      </p:cBhvr>
                                      <p:tavLst>
                                        <p:tav tm="0">
                                          <p:val>
                                            <p:strVal val="#ppt_x"/>
                                          </p:val>
                                        </p:tav>
                                        <p:tav tm="100000">
                                          <p:val>
                                            <p:strVal val="#ppt_x"/>
                                          </p:val>
                                        </p:tav>
                                      </p:tavLst>
                                    </p:anim>
                                    <p:anim calcmode="lin" valueType="num">
                                      <p:cBhvr>
                                        <p:cTn id="68" dur="1000" fill="hold"/>
                                        <p:tgtEl>
                                          <p:spTgt spid="33"/>
                                        </p:tgtEl>
                                        <p:attrNameLst>
                                          <p:attrName>ppt_y</p:attrName>
                                        </p:attrNameLst>
                                      </p:cBhvr>
                                      <p:tavLst>
                                        <p:tav tm="0">
                                          <p:val>
                                            <p:strVal val="#ppt_y-.1"/>
                                          </p:val>
                                        </p:tav>
                                        <p:tav tm="100000">
                                          <p:val>
                                            <p:strVal val="#ppt_y"/>
                                          </p:val>
                                        </p:tav>
                                      </p:tavLst>
                                    </p:anim>
                                  </p:childTnLst>
                                </p:cTn>
                              </p:par>
                              <p:par>
                                <p:cTn id="69" presetID="47" presetClass="entr" presetSubtype="0" fill="hold" grpId="0" nodeType="with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fade">
                                      <p:cBhvr>
                                        <p:cTn id="71" dur="1000"/>
                                        <p:tgtEl>
                                          <p:spTgt spid="13"/>
                                        </p:tgtEl>
                                      </p:cBhvr>
                                    </p:animEffect>
                                    <p:anim calcmode="lin" valueType="num">
                                      <p:cBhvr>
                                        <p:cTn id="72" dur="1000" fill="hold"/>
                                        <p:tgtEl>
                                          <p:spTgt spid="13"/>
                                        </p:tgtEl>
                                        <p:attrNameLst>
                                          <p:attrName>ppt_x</p:attrName>
                                        </p:attrNameLst>
                                      </p:cBhvr>
                                      <p:tavLst>
                                        <p:tav tm="0">
                                          <p:val>
                                            <p:strVal val="#ppt_x"/>
                                          </p:val>
                                        </p:tav>
                                        <p:tav tm="100000">
                                          <p:val>
                                            <p:strVal val="#ppt_x"/>
                                          </p:val>
                                        </p:tav>
                                      </p:tavLst>
                                    </p:anim>
                                    <p:anim calcmode="lin" valueType="num">
                                      <p:cBhvr>
                                        <p:cTn id="73" dur="1000" fill="hold"/>
                                        <p:tgtEl>
                                          <p:spTgt spid="13"/>
                                        </p:tgtEl>
                                        <p:attrNameLst>
                                          <p:attrName>ppt_y</p:attrName>
                                        </p:attrNameLst>
                                      </p:cBhvr>
                                      <p:tavLst>
                                        <p:tav tm="0">
                                          <p:val>
                                            <p:strVal val="#ppt_y-.1"/>
                                          </p:val>
                                        </p:tav>
                                        <p:tav tm="100000">
                                          <p:val>
                                            <p:strVal val="#ppt_y"/>
                                          </p:val>
                                        </p:tav>
                                      </p:tavLst>
                                    </p:anim>
                                  </p:childTnLst>
                                </p:cTn>
                              </p:par>
                              <p:par>
                                <p:cTn id="74" presetID="47" presetClass="entr" presetSubtype="0" fill="hold" grpId="0" nodeType="withEffect">
                                  <p:stCondLst>
                                    <p:cond delay="0"/>
                                  </p:stCondLst>
                                  <p:childTnLst>
                                    <p:set>
                                      <p:cBhvr>
                                        <p:cTn id="75" dur="1" fill="hold">
                                          <p:stCondLst>
                                            <p:cond delay="0"/>
                                          </p:stCondLst>
                                        </p:cTn>
                                        <p:tgtEl>
                                          <p:spTgt spid="27"/>
                                        </p:tgtEl>
                                        <p:attrNameLst>
                                          <p:attrName>style.visibility</p:attrName>
                                        </p:attrNameLst>
                                      </p:cBhvr>
                                      <p:to>
                                        <p:strVal val="visible"/>
                                      </p:to>
                                    </p:set>
                                    <p:animEffect transition="in" filter="fade">
                                      <p:cBhvr>
                                        <p:cTn id="76" dur="1000"/>
                                        <p:tgtEl>
                                          <p:spTgt spid="27"/>
                                        </p:tgtEl>
                                      </p:cBhvr>
                                    </p:animEffect>
                                    <p:anim calcmode="lin" valueType="num">
                                      <p:cBhvr>
                                        <p:cTn id="77" dur="1000" fill="hold"/>
                                        <p:tgtEl>
                                          <p:spTgt spid="27"/>
                                        </p:tgtEl>
                                        <p:attrNameLst>
                                          <p:attrName>ppt_x</p:attrName>
                                        </p:attrNameLst>
                                      </p:cBhvr>
                                      <p:tavLst>
                                        <p:tav tm="0">
                                          <p:val>
                                            <p:strVal val="#ppt_x"/>
                                          </p:val>
                                        </p:tav>
                                        <p:tav tm="100000">
                                          <p:val>
                                            <p:strVal val="#ppt_x"/>
                                          </p:val>
                                        </p:tav>
                                      </p:tavLst>
                                    </p:anim>
                                    <p:anim calcmode="lin" valueType="num">
                                      <p:cBhvr>
                                        <p:cTn id="78" dur="1000" fill="hold"/>
                                        <p:tgtEl>
                                          <p:spTgt spid="27"/>
                                        </p:tgtEl>
                                        <p:attrNameLst>
                                          <p:attrName>ppt_y</p:attrName>
                                        </p:attrNameLst>
                                      </p:cBhvr>
                                      <p:tavLst>
                                        <p:tav tm="0">
                                          <p:val>
                                            <p:strVal val="#ppt_y-.1"/>
                                          </p:val>
                                        </p:tav>
                                        <p:tav tm="100000">
                                          <p:val>
                                            <p:strVal val="#ppt_y"/>
                                          </p:val>
                                        </p:tav>
                                      </p:tavLst>
                                    </p:anim>
                                  </p:childTnLst>
                                </p:cTn>
                              </p:par>
                              <p:par>
                                <p:cTn id="79" presetID="47" presetClass="entr" presetSubtype="0" fill="hold" nodeType="withEffect">
                                  <p:stCondLst>
                                    <p:cond delay="0"/>
                                  </p:stCondLst>
                                  <p:childTnLst>
                                    <p:set>
                                      <p:cBhvr>
                                        <p:cTn id="80" dur="1" fill="hold">
                                          <p:stCondLst>
                                            <p:cond delay="0"/>
                                          </p:stCondLst>
                                        </p:cTn>
                                        <p:tgtEl>
                                          <p:spTgt spid="25"/>
                                        </p:tgtEl>
                                        <p:attrNameLst>
                                          <p:attrName>style.visibility</p:attrName>
                                        </p:attrNameLst>
                                      </p:cBhvr>
                                      <p:to>
                                        <p:strVal val="visible"/>
                                      </p:to>
                                    </p:set>
                                    <p:animEffect transition="in" filter="fade">
                                      <p:cBhvr>
                                        <p:cTn id="81" dur="1000"/>
                                        <p:tgtEl>
                                          <p:spTgt spid="25"/>
                                        </p:tgtEl>
                                      </p:cBhvr>
                                    </p:animEffect>
                                    <p:anim calcmode="lin" valueType="num">
                                      <p:cBhvr>
                                        <p:cTn id="82" dur="1000" fill="hold"/>
                                        <p:tgtEl>
                                          <p:spTgt spid="25"/>
                                        </p:tgtEl>
                                        <p:attrNameLst>
                                          <p:attrName>ppt_x</p:attrName>
                                        </p:attrNameLst>
                                      </p:cBhvr>
                                      <p:tavLst>
                                        <p:tav tm="0">
                                          <p:val>
                                            <p:strVal val="#ppt_x"/>
                                          </p:val>
                                        </p:tav>
                                        <p:tav tm="100000">
                                          <p:val>
                                            <p:strVal val="#ppt_x"/>
                                          </p:val>
                                        </p:tav>
                                      </p:tavLst>
                                    </p:anim>
                                    <p:anim calcmode="lin" valueType="num">
                                      <p:cBhvr>
                                        <p:cTn id="83" dur="1000" fill="hold"/>
                                        <p:tgtEl>
                                          <p:spTgt spid="25"/>
                                        </p:tgtEl>
                                        <p:attrNameLst>
                                          <p:attrName>ppt_y</p:attrName>
                                        </p:attrNameLst>
                                      </p:cBhvr>
                                      <p:tavLst>
                                        <p:tav tm="0">
                                          <p:val>
                                            <p:strVal val="#ppt_y-.1"/>
                                          </p:val>
                                        </p:tav>
                                        <p:tav tm="100000">
                                          <p:val>
                                            <p:strVal val="#ppt_y"/>
                                          </p:val>
                                        </p:tav>
                                      </p:tavLst>
                                    </p:anim>
                                  </p:childTnLst>
                                </p:cTn>
                              </p:par>
                              <p:par>
                                <p:cTn id="84" presetID="47" presetClass="entr" presetSubtype="0" fill="hold" grpId="0" nodeType="withEffect">
                                  <p:stCondLst>
                                    <p:cond delay="0"/>
                                  </p:stCondLst>
                                  <p:childTnLst>
                                    <p:set>
                                      <p:cBhvr>
                                        <p:cTn id="85" dur="1" fill="hold">
                                          <p:stCondLst>
                                            <p:cond delay="0"/>
                                          </p:stCondLst>
                                        </p:cTn>
                                        <p:tgtEl>
                                          <p:spTgt spid="26"/>
                                        </p:tgtEl>
                                        <p:attrNameLst>
                                          <p:attrName>style.visibility</p:attrName>
                                        </p:attrNameLst>
                                      </p:cBhvr>
                                      <p:to>
                                        <p:strVal val="visible"/>
                                      </p:to>
                                    </p:set>
                                    <p:animEffect transition="in" filter="fade">
                                      <p:cBhvr>
                                        <p:cTn id="86" dur="1000"/>
                                        <p:tgtEl>
                                          <p:spTgt spid="26"/>
                                        </p:tgtEl>
                                      </p:cBhvr>
                                    </p:animEffect>
                                    <p:anim calcmode="lin" valueType="num">
                                      <p:cBhvr>
                                        <p:cTn id="87" dur="1000" fill="hold"/>
                                        <p:tgtEl>
                                          <p:spTgt spid="26"/>
                                        </p:tgtEl>
                                        <p:attrNameLst>
                                          <p:attrName>ppt_x</p:attrName>
                                        </p:attrNameLst>
                                      </p:cBhvr>
                                      <p:tavLst>
                                        <p:tav tm="0">
                                          <p:val>
                                            <p:strVal val="#ppt_x"/>
                                          </p:val>
                                        </p:tav>
                                        <p:tav tm="100000">
                                          <p:val>
                                            <p:strVal val="#ppt_x"/>
                                          </p:val>
                                        </p:tav>
                                      </p:tavLst>
                                    </p:anim>
                                    <p:anim calcmode="lin" valueType="num">
                                      <p:cBhvr>
                                        <p:cTn id="88" dur="1000" fill="hold"/>
                                        <p:tgtEl>
                                          <p:spTgt spid="26"/>
                                        </p:tgtEl>
                                        <p:attrNameLst>
                                          <p:attrName>ppt_y</p:attrName>
                                        </p:attrNameLst>
                                      </p:cBhvr>
                                      <p:tavLst>
                                        <p:tav tm="0">
                                          <p:val>
                                            <p:strVal val="#ppt_y-.1"/>
                                          </p:val>
                                        </p:tav>
                                        <p:tav tm="100000">
                                          <p:val>
                                            <p:strVal val="#ppt_y"/>
                                          </p:val>
                                        </p:tav>
                                      </p:tavLst>
                                    </p:anim>
                                  </p:childTnLst>
                                </p:cTn>
                              </p:par>
                              <p:par>
                                <p:cTn id="89" presetID="47" presetClass="entr" presetSubtype="0" fill="hold" grpId="0" nodeType="withEffect">
                                  <p:stCondLst>
                                    <p:cond delay="0"/>
                                  </p:stCondLst>
                                  <p:childTnLst>
                                    <p:set>
                                      <p:cBhvr>
                                        <p:cTn id="90" dur="1" fill="hold">
                                          <p:stCondLst>
                                            <p:cond delay="0"/>
                                          </p:stCondLst>
                                        </p:cTn>
                                        <p:tgtEl>
                                          <p:spTgt spid="32"/>
                                        </p:tgtEl>
                                        <p:attrNameLst>
                                          <p:attrName>style.visibility</p:attrName>
                                        </p:attrNameLst>
                                      </p:cBhvr>
                                      <p:to>
                                        <p:strVal val="visible"/>
                                      </p:to>
                                    </p:set>
                                    <p:animEffect transition="in" filter="fade">
                                      <p:cBhvr>
                                        <p:cTn id="91" dur="1000"/>
                                        <p:tgtEl>
                                          <p:spTgt spid="32"/>
                                        </p:tgtEl>
                                      </p:cBhvr>
                                    </p:animEffect>
                                    <p:anim calcmode="lin" valueType="num">
                                      <p:cBhvr>
                                        <p:cTn id="92" dur="1000" fill="hold"/>
                                        <p:tgtEl>
                                          <p:spTgt spid="32"/>
                                        </p:tgtEl>
                                        <p:attrNameLst>
                                          <p:attrName>ppt_x</p:attrName>
                                        </p:attrNameLst>
                                      </p:cBhvr>
                                      <p:tavLst>
                                        <p:tav tm="0">
                                          <p:val>
                                            <p:strVal val="#ppt_x"/>
                                          </p:val>
                                        </p:tav>
                                        <p:tav tm="100000">
                                          <p:val>
                                            <p:strVal val="#ppt_x"/>
                                          </p:val>
                                        </p:tav>
                                      </p:tavLst>
                                    </p:anim>
                                    <p:anim calcmode="lin" valueType="num">
                                      <p:cBhvr>
                                        <p:cTn id="93" dur="1000" fill="hold"/>
                                        <p:tgtEl>
                                          <p:spTgt spid="32"/>
                                        </p:tgtEl>
                                        <p:attrNameLst>
                                          <p:attrName>ppt_y</p:attrName>
                                        </p:attrNameLst>
                                      </p:cBhvr>
                                      <p:tavLst>
                                        <p:tav tm="0">
                                          <p:val>
                                            <p:strVal val="#ppt_y-.1"/>
                                          </p:val>
                                        </p:tav>
                                        <p:tav tm="100000">
                                          <p:val>
                                            <p:strVal val="#ppt_y"/>
                                          </p:val>
                                        </p:tav>
                                      </p:tavLst>
                                    </p:anim>
                                  </p:childTnLst>
                                </p:cTn>
                              </p:par>
                              <p:par>
                                <p:cTn id="94" presetID="47" presetClass="entr" presetSubtype="0" fill="hold" nodeType="withEffect">
                                  <p:stCondLst>
                                    <p:cond delay="0"/>
                                  </p:stCondLst>
                                  <p:childTnLst>
                                    <p:set>
                                      <p:cBhvr>
                                        <p:cTn id="95" dur="1" fill="hold">
                                          <p:stCondLst>
                                            <p:cond delay="0"/>
                                          </p:stCondLst>
                                        </p:cTn>
                                        <p:tgtEl>
                                          <p:spTgt spid="31"/>
                                        </p:tgtEl>
                                        <p:attrNameLst>
                                          <p:attrName>style.visibility</p:attrName>
                                        </p:attrNameLst>
                                      </p:cBhvr>
                                      <p:to>
                                        <p:strVal val="visible"/>
                                      </p:to>
                                    </p:set>
                                    <p:animEffect transition="in" filter="fade">
                                      <p:cBhvr>
                                        <p:cTn id="96" dur="1000"/>
                                        <p:tgtEl>
                                          <p:spTgt spid="31"/>
                                        </p:tgtEl>
                                      </p:cBhvr>
                                    </p:animEffect>
                                    <p:anim calcmode="lin" valueType="num">
                                      <p:cBhvr>
                                        <p:cTn id="97" dur="1000" fill="hold"/>
                                        <p:tgtEl>
                                          <p:spTgt spid="31"/>
                                        </p:tgtEl>
                                        <p:attrNameLst>
                                          <p:attrName>ppt_x</p:attrName>
                                        </p:attrNameLst>
                                      </p:cBhvr>
                                      <p:tavLst>
                                        <p:tav tm="0">
                                          <p:val>
                                            <p:strVal val="#ppt_x"/>
                                          </p:val>
                                        </p:tav>
                                        <p:tav tm="100000">
                                          <p:val>
                                            <p:strVal val="#ppt_x"/>
                                          </p:val>
                                        </p:tav>
                                      </p:tavLst>
                                    </p:anim>
                                    <p:anim calcmode="lin" valueType="num">
                                      <p:cBhvr>
                                        <p:cTn id="98" dur="1000" fill="hold"/>
                                        <p:tgtEl>
                                          <p:spTgt spid="31"/>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34"/>
                                        </p:tgtEl>
                                        <p:attrNameLst>
                                          <p:attrName>style.visibility</p:attrName>
                                        </p:attrNameLst>
                                      </p:cBhvr>
                                      <p:to>
                                        <p:strVal val="visible"/>
                                      </p:to>
                                    </p:set>
                                    <p:animEffect transition="in" filter="fade">
                                      <p:cBhvr>
                                        <p:cTn id="101" dur="1000"/>
                                        <p:tgtEl>
                                          <p:spTgt spid="34"/>
                                        </p:tgtEl>
                                      </p:cBhvr>
                                    </p:animEffect>
                                    <p:anim calcmode="lin" valueType="num">
                                      <p:cBhvr>
                                        <p:cTn id="102" dur="1000" fill="hold"/>
                                        <p:tgtEl>
                                          <p:spTgt spid="34"/>
                                        </p:tgtEl>
                                        <p:attrNameLst>
                                          <p:attrName>ppt_x</p:attrName>
                                        </p:attrNameLst>
                                      </p:cBhvr>
                                      <p:tavLst>
                                        <p:tav tm="0">
                                          <p:val>
                                            <p:strVal val="#ppt_x"/>
                                          </p:val>
                                        </p:tav>
                                        <p:tav tm="100000">
                                          <p:val>
                                            <p:strVal val="#ppt_x"/>
                                          </p:val>
                                        </p:tav>
                                      </p:tavLst>
                                    </p:anim>
                                    <p:anim calcmode="lin" valueType="num">
                                      <p:cBhvr>
                                        <p:cTn id="103" dur="1000" fill="hold"/>
                                        <p:tgtEl>
                                          <p:spTgt spid="34"/>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0"/>
                                  </p:stCondLst>
                                  <p:childTnLst>
                                    <p:set>
                                      <p:cBhvr>
                                        <p:cTn id="105" dur="1" fill="hold">
                                          <p:stCondLst>
                                            <p:cond delay="0"/>
                                          </p:stCondLst>
                                        </p:cTn>
                                        <p:tgtEl>
                                          <p:spTgt spid="35"/>
                                        </p:tgtEl>
                                        <p:attrNameLst>
                                          <p:attrName>style.visibility</p:attrName>
                                        </p:attrNameLst>
                                      </p:cBhvr>
                                      <p:to>
                                        <p:strVal val="visible"/>
                                      </p:to>
                                    </p:set>
                                    <p:animEffect transition="in" filter="fade">
                                      <p:cBhvr>
                                        <p:cTn id="106" dur="1000"/>
                                        <p:tgtEl>
                                          <p:spTgt spid="35"/>
                                        </p:tgtEl>
                                      </p:cBhvr>
                                    </p:animEffect>
                                    <p:anim calcmode="lin" valueType="num">
                                      <p:cBhvr>
                                        <p:cTn id="107" dur="1000" fill="hold"/>
                                        <p:tgtEl>
                                          <p:spTgt spid="35"/>
                                        </p:tgtEl>
                                        <p:attrNameLst>
                                          <p:attrName>ppt_x</p:attrName>
                                        </p:attrNameLst>
                                      </p:cBhvr>
                                      <p:tavLst>
                                        <p:tav tm="0">
                                          <p:val>
                                            <p:strVal val="#ppt_x"/>
                                          </p:val>
                                        </p:tav>
                                        <p:tav tm="100000">
                                          <p:val>
                                            <p:strVal val="#ppt_x"/>
                                          </p:val>
                                        </p:tav>
                                      </p:tavLst>
                                    </p:anim>
                                    <p:anim calcmode="lin" valueType="num">
                                      <p:cBhvr>
                                        <p:cTn id="108"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2" grpId="0"/>
      <p:bldP spid="20" grpId="0"/>
      <p:bldP spid="24" grpId="0"/>
      <p:bldP spid="26" grpId="0"/>
      <p:bldP spid="27" grpId="0" animBg="1"/>
      <p:bldP spid="28" grpId="0" animBg="1"/>
      <p:bldP spid="29" grpId="0" animBg="1"/>
      <p:bldP spid="30" grpId="0" animBg="1"/>
      <p:bldP spid="32" grpId="0"/>
      <p:bldP spid="33" grpId="0" animBg="1"/>
      <p:bldP spid="10" grpId="0"/>
      <p:bldP spid="13" grpId="0" animBg="1"/>
      <p:bldP spid="34" grpId="0"/>
      <p:bldP spid="35" grpId="0"/>
      <p:bldP spid="36" grpId="0"/>
      <p:bldP spid="37" grpId="0"/>
      <p:bldP spid="38" grpId="0"/>
      <p:bldP spid="43" grpId="0"/>
      <p:bldP spid="4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8971014-BC31-F925-B585-B06313C441FB}"/>
              </a:ext>
            </a:extLst>
          </p:cNvPr>
          <p:cNvSpPr>
            <a:spLocks noGrp="1"/>
          </p:cNvSpPr>
          <p:nvPr>
            <p:ph type="title"/>
          </p:nvPr>
        </p:nvSpPr>
        <p:spPr/>
        <p:txBody>
          <a:bodyPr/>
          <a:lstStyle/>
          <a:p>
            <a:r>
              <a:rPr lang="en-US"/>
              <a:t>Scope</a:t>
            </a:r>
          </a:p>
        </p:txBody>
      </p:sp>
      <p:sp>
        <p:nvSpPr>
          <p:cNvPr id="4" name="Text Placeholder 3">
            <a:extLst>
              <a:ext uri="{FF2B5EF4-FFF2-40B4-BE49-F238E27FC236}">
                <a16:creationId xmlns:a16="http://schemas.microsoft.com/office/drawing/2014/main" id="{241C901C-0BA7-1C2E-B16F-EBAB1B08A835}"/>
              </a:ext>
            </a:extLst>
          </p:cNvPr>
          <p:cNvSpPr>
            <a:spLocks noGrp="1"/>
          </p:cNvSpPr>
          <p:nvPr>
            <p:ph type="body" idx="1"/>
          </p:nvPr>
        </p:nvSpPr>
        <p:spPr/>
        <p:txBody>
          <a:bodyPr/>
          <a:lstStyle/>
          <a:p>
            <a:r>
              <a:rPr lang="en-US"/>
              <a:t>What this is:</a:t>
            </a:r>
          </a:p>
        </p:txBody>
      </p:sp>
      <p:sp>
        <p:nvSpPr>
          <p:cNvPr id="5" name="Content Placeholder 4">
            <a:extLst>
              <a:ext uri="{FF2B5EF4-FFF2-40B4-BE49-F238E27FC236}">
                <a16:creationId xmlns:a16="http://schemas.microsoft.com/office/drawing/2014/main" id="{6A5D4F0E-8AD3-37BC-2A45-9C401E43AB9A}"/>
              </a:ext>
            </a:extLst>
          </p:cNvPr>
          <p:cNvSpPr>
            <a:spLocks noGrp="1"/>
          </p:cNvSpPr>
          <p:nvPr>
            <p:ph sz="half" idx="2"/>
          </p:nvPr>
        </p:nvSpPr>
        <p:spPr/>
        <p:txBody>
          <a:bodyPr>
            <a:normAutofit fontScale="85000" lnSpcReduction="20000"/>
          </a:bodyPr>
          <a:lstStyle/>
          <a:p>
            <a:pPr marL="0" indent="0">
              <a:buNone/>
            </a:pPr>
            <a:r>
              <a:rPr lang="en-US"/>
              <a:t>An exploratory activity to understand:</a:t>
            </a:r>
          </a:p>
          <a:p>
            <a:r>
              <a:rPr lang="en-US"/>
              <a:t>What a test facility might look like / need.</a:t>
            </a:r>
          </a:p>
          <a:p>
            <a:r>
              <a:rPr lang="en-US"/>
              <a:t>What the needs are for testing with various forms of hydrogen.</a:t>
            </a:r>
          </a:p>
          <a:p>
            <a:r>
              <a:rPr lang="en-US"/>
              <a:t>What industry groups and government agencies are interested in participating in this conversation.</a:t>
            </a:r>
          </a:p>
          <a:p>
            <a:endParaRPr lang="en-US"/>
          </a:p>
        </p:txBody>
      </p:sp>
      <p:sp>
        <p:nvSpPr>
          <p:cNvPr id="6" name="Text Placeholder 5">
            <a:extLst>
              <a:ext uri="{FF2B5EF4-FFF2-40B4-BE49-F238E27FC236}">
                <a16:creationId xmlns:a16="http://schemas.microsoft.com/office/drawing/2014/main" id="{7916F4AE-50FA-42BF-DECB-D7B21D86457A}"/>
              </a:ext>
            </a:extLst>
          </p:cNvPr>
          <p:cNvSpPr>
            <a:spLocks noGrp="1"/>
          </p:cNvSpPr>
          <p:nvPr>
            <p:ph type="body" sz="quarter" idx="3"/>
          </p:nvPr>
        </p:nvSpPr>
        <p:spPr/>
        <p:txBody>
          <a:bodyPr/>
          <a:lstStyle/>
          <a:p>
            <a:r>
              <a:rPr lang="en-US"/>
              <a:t>What this is not:</a:t>
            </a:r>
          </a:p>
        </p:txBody>
      </p:sp>
      <p:sp>
        <p:nvSpPr>
          <p:cNvPr id="7" name="Content Placeholder 6">
            <a:extLst>
              <a:ext uri="{FF2B5EF4-FFF2-40B4-BE49-F238E27FC236}">
                <a16:creationId xmlns:a16="http://schemas.microsoft.com/office/drawing/2014/main" id="{FF6F5A6D-DBB9-40D7-D1A3-FBEF3C1836B8}"/>
              </a:ext>
            </a:extLst>
          </p:cNvPr>
          <p:cNvSpPr>
            <a:spLocks noGrp="1"/>
          </p:cNvSpPr>
          <p:nvPr>
            <p:ph sz="quarter" idx="4"/>
          </p:nvPr>
        </p:nvSpPr>
        <p:spPr/>
        <p:txBody>
          <a:bodyPr/>
          <a:lstStyle/>
          <a:p>
            <a:r>
              <a:rPr lang="en-US"/>
              <a:t>A commitment on behalf of NASA to fund anything.</a:t>
            </a:r>
          </a:p>
          <a:p>
            <a:r>
              <a:rPr lang="en-US"/>
              <a:t>Looking for proposals for technology development or testing.</a:t>
            </a:r>
          </a:p>
        </p:txBody>
      </p:sp>
      <p:sp>
        <p:nvSpPr>
          <p:cNvPr id="2" name="Slide Number Placeholder 1">
            <a:extLst>
              <a:ext uri="{FF2B5EF4-FFF2-40B4-BE49-F238E27FC236}">
                <a16:creationId xmlns:a16="http://schemas.microsoft.com/office/drawing/2014/main" id="{C5A914B9-E779-6E7A-51BB-18D82FC23D9A}"/>
              </a:ext>
            </a:extLst>
          </p:cNvPr>
          <p:cNvSpPr>
            <a:spLocks noGrp="1"/>
          </p:cNvSpPr>
          <p:nvPr>
            <p:ph type="sldNum" sz="quarter" idx="12"/>
          </p:nvPr>
        </p:nvSpPr>
        <p:spPr/>
        <p:txBody>
          <a:bodyPr/>
          <a:lstStyle/>
          <a:p>
            <a:fld id="{3936B88E-EF68-EA45-81C9-E52047EC76EC}" type="slidenum">
              <a:rPr lang="en-US" smtClean="0"/>
              <a:pPr/>
              <a:t>7</a:t>
            </a:fld>
            <a:endParaRPr lang="en-US"/>
          </a:p>
        </p:txBody>
      </p:sp>
    </p:spTree>
    <p:extLst>
      <p:ext uri="{BB962C8B-B14F-4D97-AF65-F5344CB8AC3E}">
        <p14:creationId xmlns:p14="http://schemas.microsoft.com/office/powerpoint/2010/main" val="4087489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D0A8F2-DA1D-6DA0-7A44-2FBEBFDFA716}"/>
              </a:ext>
            </a:extLst>
          </p:cNvPr>
          <p:cNvSpPr>
            <a:spLocks noGrp="1"/>
          </p:cNvSpPr>
          <p:nvPr>
            <p:ph type="title"/>
          </p:nvPr>
        </p:nvSpPr>
        <p:spPr/>
        <p:txBody>
          <a:bodyPr lIns="91440" tIns="45720" rIns="91440" bIns="45720" anchor="t"/>
          <a:lstStyle/>
          <a:p>
            <a:r>
              <a:rPr lang="en-US" sz="5850">
                <a:cs typeface="Calibri"/>
              </a:rPr>
              <a:t>Areas of Interest</a:t>
            </a:r>
            <a:endParaRPr lang="en-US"/>
          </a:p>
        </p:txBody>
      </p:sp>
      <p:sp>
        <p:nvSpPr>
          <p:cNvPr id="3" name="Content Placeholder 2">
            <a:extLst>
              <a:ext uri="{FF2B5EF4-FFF2-40B4-BE49-F238E27FC236}">
                <a16:creationId xmlns:a16="http://schemas.microsoft.com/office/drawing/2014/main" id="{C44E169A-34CB-07AB-A173-DC2726A53ECE}"/>
              </a:ext>
            </a:extLst>
          </p:cNvPr>
          <p:cNvSpPr>
            <a:spLocks noGrp="1"/>
          </p:cNvSpPr>
          <p:nvPr>
            <p:ph idx="1"/>
          </p:nvPr>
        </p:nvSpPr>
        <p:spPr/>
        <p:txBody>
          <a:bodyPr lIns="91440" tIns="45720" rIns="91440" bIns="45720" anchor="t"/>
          <a:lstStyle/>
          <a:p>
            <a:pPr marL="456565" indent="-456565"/>
            <a:r>
              <a:rPr lang="en-US" sz="2400">
                <a:cs typeface="Calibri"/>
              </a:rPr>
              <a:t>Testing – </a:t>
            </a:r>
          </a:p>
          <a:p>
            <a:pPr marL="989965" lvl="1" indent="-380365"/>
            <a:r>
              <a:rPr lang="en-US" sz="2000">
                <a:cs typeface="Calibri"/>
              </a:rPr>
              <a:t>What are the testing needs/objectives that might drive the requirements for this capability? </a:t>
            </a:r>
          </a:p>
          <a:p>
            <a:pPr marL="989965" lvl="1" indent="-380365"/>
            <a:r>
              <a:rPr lang="en-US" sz="2000">
                <a:cs typeface="Calibri"/>
              </a:rPr>
              <a:t>What gaps are there in testing standards or protocols are there in testing?</a:t>
            </a:r>
          </a:p>
          <a:p>
            <a:pPr marL="456565" indent="-456565"/>
            <a:r>
              <a:rPr lang="en-US" sz="2400">
                <a:cs typeface="Calibri"/>
              </a:rPr>
              <a:t>Facilities –</a:t>
            </a:r>
          </a:p>
          <a:p>
            <a:pPr marL="989965" lvl="1" indent="-380365"/>
            <a:r>
              <a:rPr lang="en-US" sz="2000">
                <a:cs typeface="Calibri"/>
              </a:rPr>
              <a:t>What are the essential characteristics/functions of the facility?</a:t>
            </a:r>
          </a:p>
          <a:p>
            <a:pPr marL="989965" lvl="1" indent="-380365"/>
            <a:r>
              <a:rPr lang="en-US" sz="2000">
                <a:cs typeface="Calibri"/>
              </a:rPr>
              <a:t>How can that be developed over time?</a:t>
            </a:r>
          </a:p>
          <a:p>
            <a:pPr marL="456565" indent="-456565"/>
            <a:r>
              <a:rPr lang="en-US" sz="2400">
                <a:cs typeface="Calibri"/>
              </a:rPr>
              <a:t>Materials – </a:t>
            </a:r>
          </a:p>
          <a:p>
            <a:pPr marL="989965" lvl="1" indent="-380365"/>
            <a:r>
              <a:rPr lang="en-US" sz="2000">
                <a:cs typeface="Calibri"/>
              </a:rPr>
              <a:t>What are the general materials gaps in hydrogen systems?</a:t>
            </a:r>
          </a:p>
          <a:p>
            <a:pPr marL="456565" indent="-456565"/>
            <a:r>
              <a:rPr lang="en-US" sz="2400">
                <a:cs typeface="Calibri"/>
              </a:rPr>
              <a:t>Collaboration – </a:t>
            </a:r>
          </a:p>
          <a:p>
            <a:pPr marL="989965" lvl="1" indent="-380365"/>
            <a:r>
              <a:rPr lang="en-US" sz="2000">
                <a:cs typeface="Calibri"/>
              </a:rPr>
              <a:t>How can NASA participate in external collaborations? </a:t>
            </a:r>
          </a:p>
          <a:p>
            <a:pPr marL="989965" lvl="1" indent="-380365"/>
            <a:r>
              <a:rPr lang="en-US" sz="2000">
                <a:cs typeface="Calibri"/>
              </a:rPr>
              <a:t>How do others want to participate with us?</a:t>
            </a:r>
          </a:p>
        </p:txBody>
      </p:sp>
      <p:sp>
        <p:nvSpPr>
          <p:cNvPr id="4" name="Slide Number Placeholder 3">
            <a:extLst>
              <a:ext uri="{FF2B5EF4-FFF2-40B4-BE49-F238E27FC236}">
                <a16:creationId xmlns:a16="http://schemas.microsoft.com/office/drawing/2014/main" id="{7CE4F069-3899-58C9-4E02-18836F091308}"/>
              </a:ext>
            </a:extLst>
          </p:cNvPr>
          <p:cNvSpPr>
            <a:spLocks noGrp="1"/>
          </p:cNvSpPr>
          <p:nvPr>
            <p:ph type="sldNum" sz="quarter" idx="12"/>
          </p:nvPr>
        </p:nvSpPr>
        <p:spPr/>
        <p:txBody>
          <a:bodyPr/>
          <a:lstStyle/>
          <a:p>
            <a:fld id="{3936B88E-EF68-EA45-81C9-E52047EC76EC}" type="slidenum">
              <a:rPr lang="en-US" smtClean="0"/>
              <a:pPr/>
              <a:t>8</a:t>
            </a:fld>
            <a:endParaRPr lang="en-US"/>
          </a:p>
        </p:txBody>
      </p:sp>
    </p:spTree>
    <p:extLst>
      <p:ext uri="{BB962C8B-B14F-4D97-AF65-F5344CB8AC3E}">
        <p14:creationId xmlns:p14="http://schemas.microsoft.com/office/powerpoint/2010/main" val="33160010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3C7E8D-A0B3-6EF5-D3A8-369A9655404E}"/>
              </a:ext>
            </a:extLst>
          </p:cNvPr>
          <p:cNvSpPr>
            <a:spLocks noGrp="1"/>
          </p:cNvSpPr>
          <p:nvPr>
            <p:ph type="title"/>
          </p:nvPr>
        </p:nvSpPr>
        <p:spPr/>
        <p:txBody>
          <a:bodyPr lIns="91440" tIns="45720" rIns="91440" bIns="45720" anchor="t"/>
          <a:lstStyle/>
          <a:p>
            <a:r>
              <a:rPr lang="en-US" sz="5850">
                <a:ea typeface="Calibri"/>
                <a:cs typeface="Calibri"/>
              </a:rPr>
              <a:t>How will the Information be Used</a:t>
            </a:r>
          </a:p>
        </p:txBody>
      </p:sp>
      <p:sp>
        <p:nvSpPr>
          <p:cNvPr id="8" name="Content Placeholder 7">
            <a:extLst>
              <a:ext uri="{FF2B5EF4-FFF2-40B4-BE49-F238E27FC236}">
                <a16:creationId xmlns:a16="http://schemas.microsoft.com/office/drawing/2014/main" id="{E58B95CB-74E6-E771-4F7D-D469A9EE8EF9}"/>
              </a:ext>
            </a:extLst>
          </p:cNvPr>
          <p:cNvSpPr>
            <a:spLocks noGrp="1"/>
          </p:cNvSpPr>
          <p:nvPr>
            <p:ph idx="1"/>
          </p:nvPr>
        </p:nvSpPr>
        <p:spPr/>
        <p:txBody>
          <a:bodyPr lIns="91440" tIns="45720" rIns="91440" bIns="45720" anchor="t">
            <a:normAutofit fontScale="92500" lnSpcReduction="20000"/>
          </a:bodyPr>
          <a:lstStyle/>
          <a:p>
            <a:pPr marL="456565" indent="-456565"/>
            <a:r>
              <a:rPr lang="en-US" dirty="0"/>
              <a:t>The goal of this activity is to get a better understanding of the needs, challenges, and requirements for a testing facility from as many different perspectives as possible.</a:t>
            </a:r>
          </a:p>
          <a:p>
            <a:pPr marL="456565" indent="-456565"/>
            <a:r>
              <a:rPr lang="en-US" sz="4250" dirty="0"/>
              <a:t>Data will be used for advocacy in a manner that is not </a:t>
            </a:r>
            <a:r>
              <a:rPr lang="en-US" sz="4250" dirty="0" err="1"/>
              <a:t>tracable</a:t>
            </a:r>
            <a:r>
              <a:rPr lang="en-US" sz="4250" dirty="0"/>
              <a:t> to the submitter.</a:t>
            </a:r>
          </a:p>
          <a:p>
            <a:pPr marL="456565" indent="-456565"/>
            <a:r>
              <a:rPr lang="en-US" sz="4250" dirty="0">
                <a:ea typeface="Calibri"/>
                <a:cs typeface="Calibri"/>
              </a:rPr>
              <a:t>Plan to use data in a manner that is sharable without identification of individual respondents.</a:t>
            </a:r>
          </a:p>
        </p:txBody>
      </p:sp>
      <p:sp>
        <p:nvSpPr>
          <p:cNvPr id="7" name="Slide Number Placeholder 6">
            <a:extLst>
              <a:ext uri="{FF2B5EF4-FFF2-40B4-BE49-F238E27FC236}">
                <a16:creationId xmlns:a16="http://schemas.microsoft.com/office/drawing/2014/main" id="{7DFF4AA7-0B37-417D-0368-E8C8BFF47F4E}"/>
              </a:ext>
            </a:extLst>
          </p:cNvPr>
          <p:cNvSpPr>
            <a:spLocks noGrp="1"/>
          </p:cNvSpPr>
          <p:nvPr>
            <p:ph type="sldNum" sz="quarter" idx="12"/>
          </p:nvPr>
        </p:nvSpPr>
        <p:spPr/>
        <p:txBody>
          <a:bodyPr/>
          <a:lstStyle/>
          <a:p>
            <a:fld id="{3936B88E-EF68-EA45-81C9-E52047EC76EC}" type="slidenum">
              <a:rPr lang="en-US" smtClean="0"/>
              <a:pPr/>
              <a:t>9</a:t>
            </a:fld>
            <a:endParaRPr lang="en-US"/>
          </a:p>
        </p:txBody>
      </p:sp>
    </p:spTree>
    <p:extLst>
      <p:ext uri="{BB962C8B-B14F-4D97-AF65-F5344CB8AC3E}">
        <p14:creationId xmlns:p14="http://schemas.microsoft.com/office/powerpoint/2010/main" val="3237790895"/>
      </p:ext>
    </p:extLst>
  </p:cSld>
  <p:clrMapOvr>
    <a:masterClrMapping/>
  </p:clrMapOvr>
</p:sld>
</file>

<file path=ppt/theme/theme1.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NASA_Plain">
  <a:themeElements>
    <a:clrScheme name="Default Design 1">
      <a:dk1>
        <a:srgbClr val="003296"/>
      </a:dk1>
      <a:lt1>
        <a:srgbClr val="E6F5FF"/>
      </a:lt1>
      <a:dk2>
        <a:srgbClr val="0A075A"/>
      </a:dk2>
      <a:lt2>
        <a:srgbClr val="96AAB4"/>
      </a:lt2>
      <a:accent1>
        <a:srgbClr val="DCEBF5"/>
      </a:accent1>
      <a:accent2>
        <a:srgbClr val="E6C855"/>
      </a:accent2>
      <a:accent3>
        <a:srgbClr val="F0F9FF"/>
      </a:accent3>
      <a:accent4>
        <a:srgbClr val="00297F"/>
      </a:accent4>
      <a:accent5>
        <a:srgbClr val="EBF3F9"/>
      </a:accent5>
      <a:accent6>
        <a:srgbClr val="D0B54C"/>
      </a:accent6>
      <a:hlink>
        <a:srgbClr val="CD3732"/>
      </a:hlink>
      <a:folHlink>
        <a:srgbClr val="5AAAD7"/>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pitchFamily="1"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pitchFamily="1" charset="0"/>
          </a:defRPr>
        </a:defPPr>
      </a:lstStyle>
    </a:lnDef>
    <a:txDef>
      <a:spPr>
        <a:noFill/>
      </a:spPr>
      <a:bodyPr wrap="square" rtlCol="0">
        <a:spAutoFit/>
      </a:bodyPr>
      <a:lstStyle>
        <a:defPPr>
          <a:defRPr dirty="0" smtClean="0">
            <a:latin typeface="Arial" pitchFamily="34" charset="0"/>
            <a:cs typeface="Arial" pitchFamily="34" charset="0"/>
          </a:defRPr>
        </a:defPPr>
      </a:lstStyle>
    </a:txDef>
  </a:objectDefaults>
  <a:extraClrSchemeLst>
    <a:extraClrScheme>
      <a:clrScheme name="Default Design 1">
        <a:dk1>
          <a:srgbClr val="003296"/>
        </a:dk1>
        <a:lt1>
          <a:srgbClr val="E6F5FF"/>
        </a:lt1>
        <a:dk2>
          <a:srgbClr val="0A075A"/>
        </a:dk2>
        <a:lt2>
          <a:srgbClr val="96AAB4"/>
        </a:lt2>
        <a:accent1>
          <a:srgbClr val="DCEBF5"/>
        </a:accent1>
        <a:accent2>
          <a:srgbClr val="E6C855"/>
        </a:accent2>
        <a:accent3>
          <a:srgbClr val="F0F9FF"/>
        </a:accent3>
        <a:accent4>
          <a:srgbClr val="00297F"/>
        </a:accent4>
        <a:accent5>
          <a:srgbClr val="EBF3F9"/>
        </a:accent5>
        <a:accent6>
          <a:srgbClr val="D0B54C"/>
        </a:accent6>
        <a:hlink>
          <a:srgbClr val="CD3732"/>
        </a:hlink>
        <a:folHlink>
          <a:srgbClr val="5AAAD7"/>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68989F95275394A813EBA65C609999C" ma:contentTypeVersion="8" ma:contentTypeDescription="Create a new document." ma:contentTypeScope="" ma:versionID="c2acd0aab6e3c3b82c8e6c7f88d12391">
  <xsd:schema xmlns:xsd="http://www.w3.org/2001/XMLSchema" xmlns:xs="http://www.w3.org/2001/XMLSchema" xmlns:p="http://schemas.microsoft.com/office/2006/metadata/properties" xmlns:ns2="6055e107-ceab-40a7-8c23-66f403fc2689" xmlns:ns3="85205d4d-7121-49f3-99a9-1d6cc20c18ae" targetNamespace="http://schemas.microsoft.com/office/2006/metadata/properties" ma:root="true" ma:fieldsID="dfc14fe0ead734ee6e86c721967c15fa" ns2:_="" ns3:_="">
    <xsd:import namespace="6055e107-ceab-40a7-8c23-66f403fc2689"/>
    <xsd:import namespace="85205d4d-7121-49f3-99a9-1d6cc20c18ae"/>
    <xsd:element name="properties">
      <xsd:complexType>
        <xsd:sequence>
          <xsd:element name="documentManagement">
            <xsd:complexType>
              <xsd:all>
                <xsd:element ref="ns2:MediaServiceMetadata" minOccurs="0"/>
                <xsd:element ref="ns2:MediaServiceFastMetadata" minOccurs="0"/>
                <xsd:element ref="ns2:Newopportunity_x002c_orVariation_x003f_"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055e107-ceab-40a7-8c23-66f403fc268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Newopportunity_x002c_orVariation_x003f_" ma:index="10" nillable="true" ma:displayName="New opportunity, or Variation?" ma:default="New " ma:format="Dropdown" ma:internalName="Newopportunity_x002c_orVariation_x003f_">
      <xsd:simpleType>
        <xsd:union memberTypes="dms:Text">
          <xsd:simpleType>
            <xsd:restriction base="dms:Choice">
              <xsd:enumeration value="New"/>
              <xsd:enumeration value="Variation"/>
            </xsd:restriction>
          </xsd:simpleType>
        </xsd:union>
      </xsd:simpleType>
    </xsd:element>
    <xsd:element name="MediaServiceObjectDetectorVersions" ma:index="13" nillable="true" ma:displayName="MediaServiceObjectDetectorVersions" ma:hidden="true" ma:indexed="true" ma:internalName="MediaServiceObjectDetectorVersions" ma:readOnly="true">
      <xsd:simpleType>
        <xsd:restriction base="dms:Text"/>
      </xsd:simpleType>
    </xsd:element>
    <xsd:element name="MediaServiceSearchProperties" ma:index="1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5205d4d-7121-49f3-99a9-1d6cc20c18ae"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Newopportunity_x002c_orVariation_x003f_ xmlns="6055e107-ceab-40a7-8c23-66f403fc2689">New </Newopportunity_x002c_orVariation_x003f_>
  </documentManagement>
</p:properties>
</file>

<file path=customXml/itemProps1.xml><?xml version="1.0" encoding="utf-8"?>
<ds:datastoreItem xmlns:ds="http://schemas.openxmlformats.org/officeDocument/2006/customXml" ds:itemID="{00A7658F-4396-4CBD-9877-A1F98B7CB219}">
  <ds:schemaRefs>
    <ds:schemaRef ds:uri="http://schemas.microsoft.com/sharepoint/v3/contenttype/forms"/>
  </ds:schemaRefs>
</ds:datastoreItem>
</file>

<file path=customXml/itemProps2.xml><?xml version="1.0" encoding="utf-8"?>
<ds:datastoreItem xmlns:ds="http://schemas.openxmlformats.org/officeDocument/2006/customXml" ds:itemID="{BF2DAA72-575B-4FD1-9BB0-B8319C70C9A9}">
  <ds:schemaRefs>
    <ds:schemaRef ds:uri="6055e107-ceab-40a7-8c23-66f403fc2689"/>
    <ds:schemaRef ds:uri="85205d4d-7121-49f3-99a9-1d6cc20c18a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5D56871C-6E13-4038-908B-1F9950C176C0}">
  <ds:schemaRefs>
    <ds:schemaRef ds:uri="http://purl.org/dc/terms/"/>
    <ds:schemaRef ds:uri="http://schemas.microsoft.com/office/2006/metadata/properties"/>
    <ds:schemaRef ds:uri="6055e107-ceab-40a7-8c23-66f403fc2689"/>
    <ds:schemaRef ds:uri="http://schemas.openxmlformats.org/package/2006/metadata/core-properties"/>
    <ds:schemaRef ds:uri="http://purl.org/dc/elements/1.1/"/>
    <ds:schemaRef ds:uri="http://schemas.microsoft.com/office/2006/documentManagement/types"/>
    <ds:schemaRef ds:uri="http://www.w3.org/XML/1998/namespace"/>
    <ds:schemaRef ds:uri="http://schemas.microsoft.com/office/infopath/2007/PartnerControls"/>
    <ds:schemaRef ds:uri="85205d4d-7121-49f3-99a9-1d6cc20c18ae"/>
    <ds:schemaRef ds:uri="http://purl.org/dc/dcmitype/"/>
  </ds:schemaRefs>
</ds:datastoreItem>
</file>

<file path=docMetadata/LabelInfo.xml><?xml version="1.0" encoding="utf-8"?>
<clbl:labelList xmlns:clbl="http://schemas.microsoft.com/office/2020/mipLabelMetadata">
  <clbl:label id="{7005d458-45be-48ae-8140-d43da96dd17b}" enabled="0" method="" siteId="{7005d458-45be-48ae-8140-d43da96dd17b}" removed="1"/>
</clbl:labelList>
</file>

<file path=docProps/app.xml><?xml version="1.0" encoding="utf-8"?>
<Properties xmlns="http://schemas.openxmlformats.org/officeDocument/2006/extended-properties" xmlns:vt="http://schemas.openxmlformats.org/officeDocument/2006/docPropsVTypes">
  <TotalTime>185</TotalTime>
  <Words>1294</Words>
  <Application>Microsoft Office PowerPoint</Application>
  <PresentationFormat>Widescreen</PresentationFormat>
  <Paragraphs>138</Paragraphs>
  <Slides>13</Slides>
  <Notes>2</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13</vt:i4>
      </vt:variant>
    </vt:vector>
  </HeadingPairs>
  <TitlesOfParts>
    <vt:vector size="20" baseType="lpstr">
      <vt:lpstr>Arial</vt:lpstr>
      <vt:lpstr>Calibri</vt:lpstr>
      <vt:lpstr>Helvetica</vt:lpstr>
      <vt:lpstr>Times</vt:lpstr>
      <vt:lpstr>Times New Roman</vt:lpstr>
      <vt:lpstr>2_Office Theme</vt:lpstr>
      <vt:lpstr>NASA_Plain</vt:lpstr>
      <vt:lpstr>The Need for the Development of Liquid Hydrogen Test Capability for Aviation and Beyond</vt:lpstr>
      <vt:lpstr>PowerPoint Presentation</vt:lpstr>
      <vt:lpstr>NASA’s Experience With LH2</vt:lpstr>
      <vt:lpstr>NASA Technology Development Focus</vt:lpstr>
      <vt:lpstr>External Perspective on NASA Research Investment Opportunities Results from September 2022 Workshop at GRC</vt:lpstr>
      <vt:lpstr>PowerPoint Presentation</vt:lpstr>
      <vt:lpstr>Scope</vt:lpstr>
      <vt:lpstr>Areas of Interest</vt:lpstr>
      <vt:lpstr>How will the Information be Used</vt:lpstr>
      <vt:lpstr>Responses</vt:lpstr>
      <vt:lpstr>Existing Testing Capabilities</vt:lpstr>
      <vt:lpstr>Existing Collaboration Groups</vt:lpstr>
      <vt:lpstr>Conclusions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Chin, Jeffrey (GRC-KM00)</dc:creator>
  <cp:lastModifiedBy>Johnson, Wesley L. (GRC-LTF0)</cp:lastModifiedBy>
  <cp:revision>11</cp:revision>
  <dcterms:created xsi:type="dcterms:W3CDTF">2022-02-14T13:17:08Z</dcterms:created>
  <dcterms:modified xsi:type="dcterms:W3CDTF">2025-05-09T16:51:42Z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0x010100A68989F95275394A813EBA65C609999C</vt:lpwstr>
  </property>
</Properties>
</file>