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74" r:id="rId3"/>
    <p:sldId id="284" r:id="rId4"/>
    <p:sldId id="285" r:id="rId5"/>
    <p:sldId id="286" r:id="rId6"/>
    <p:sldId id="287" r:id="rId7"/>
    <p:sldId id="288" r:id="rId8"/>
    <p:sldId id="283" r:id="rId9"/>
    <p:sldId id="289" r:id="rId10"/>
    <p:sldId id="291" r:id="rId11"/>
    <p:sldId id="293" r:id="rId12"/>
    <p:sldId id="292" r:id="rId13"/>
    <p:sldId id="294" r:id="rId14"/>
    <p:sldId id="295" r:id="rId15"/>
    <p:sldId id="296" r:id="rId16"/>
    <p:sldId id="297" r:id="rId17"/>
    <p:sldId id="298" r:id="rId18"/>
    <p:sldId id="299" r:id="rId19"/>
    <p:sldId id="279" r:id="rId20"/>
    <p:sldId id="290" r:id="rId21"/>
    <p:sldId id="300" r:id="rId22"/>
    <p:sldId id="301" r:id="rId23"/>
    <p:sldId id="302" r:id="rId24"/>
    <p:sldId id="303" r:id="rId25"/>
    <p:sldId id="304" r:id="rId26"/>
    <p:sldId id="307" r:id="rId27"/>
    <p:sldId id="305" r:id="rId28"/>
    <p:sldId id="306" r:id="rId29"/>
    <p:sldId id="280" r:id="rId30"/>
    <p:sldId id="28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83C24483-EA41-4884-BD46-754634BCF502}">
          <p14:sldIdLst>
            <p14:sldId id="273"/>
          </p14:sldIdLst>
        </p14:section>
        <p14:section name="Content" id="{F15FF893-6BD7-4390-8984-74D8AB39797A}">
          <p14:sldIdLst>
            <p14:sldId id="274"/>
            <p14:sldId id="284"/>
            <p14:sldId id="285"/>
            <p14:sldId id="286"/>
            <p14:sldId id="287"/>
            <p14:sldId id="288"/>
            <p14:sldId id="283"/>
            <p14:sldId id="289"/>
            <p14:sldId id="291"/>
            <p14:sldId id="293"/>
            <p14:sldId id="292"/>
            <p14:sldId id="294"/>
            <p14:sldId id="295"/>
            <p14:sldId id="296"/>
            <p14:sldId id="297"/>
            <p14:sldId id="298"/>
            <p14:sldId id="299"/>
            <p14:sldId id="279"/>
            <p14:sldId id="290"/>
            <p14:sldId id="300"/>
            <p14:sldId id="301"/>
            <p14:sldId id="302"/>
            <p14:sldId id="303"/>
            <p14:sldId id="304"/>
            <p14:sldId id="307"/>
            <p14:sldId id="305"/>
            <p14:sldId id="306"/>
          </p14:sldIdLst>
        </p14:section>
        <p14:section name="Contact" id="{D2FD1952-C0A6-4D26-8FDC-FC9DB2E4424A}">
          <p14:sldIdLst>
            <p14:sldId id="280"/>
          </p14:sldIdLst>
        </p14:section>
        <p14:section name="End Slide" id="{4B54DE82-D22F-4075-AEED-46A174569720}">
          <p14:sldIdLst>
            <p14:sldId id="28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91D"/>
    <a:srgbClr val="FF6E1F"/>
    <a:srgbClr val="4F7280"/>
    <a:srgbClr val="454B66"/>
    <a:srgbClr val="EC5B00"/>
    <a:srgbClr val="040225"/>
    <a:srgbClr val="27082A"/>
    <a:srgbClr val="370C3C"/>
    <a:srgbClr val="170519"/>
    <a:srgbClr val="320C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5" autoAdjust="0"/>
    <p:restoredTop sz="94863" autoAdjust="0"/>
  </p:normalViewPr>
  <p:slideViewPr>
    <p:cSldViewPr snapToGrid="0" showGuides="1">
      <p:cViewPr varScale="1">
        <p:scale>
          <a:sx n="101" d="100"/>
          <a:sy n="101" d="100"/>
        </p:scale>
        <p:origin x="10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2" d="100"/>
          <a:sy n="52" d="100"/>
        </p:scale>
        <p:origin x="26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B6019-E696-49BC-9568-34BD6F97CAA9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9D9A9-CA8E-46C0-9FA9-8C6D3F953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387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0F7AA-0009-B04A-9DC2-729449B6C41A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2C08D-BE1F-2747-94ED-2D0DD59045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8247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12C08D-BE1F-2747-94ED-2D0DD5904565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4185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12C08D-BE1F-2747-94ED-2D0DD5904565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151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12C08D-BE1F-2747-94ED-2D0DD5904565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9904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12C08D-BE1F-2747-94ED-2D0DD5904565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3139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ADA8E82-79D6-AB80-4DA7-0829FF13F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57338"/>
            <a:ext cx="8686800" cy="5300662"/>
          </a:xfrm>
          <a:custGeom>
            <a:avLst/>
            <a:gdLst>
              <a:gd name="connsiteX0" fmla="*/ 0 w 8686800"/>
              <a:gd name="connsiteY0" fmla="*/ 0 h 5300662"/>
              <a:gd name="connsiteX1" fmla="*/ 7803339 w 8686800"/>
              <a:gd name="connsiteY1" fmla="*/ 0 h 5300662"/>
              <a:gd name="connsiteX2" fmla="*/ 8686800 w 8686800"/>
              <a:gd name="connsiteY2" fmla="*/ 883461 h 5300662"/>
              <a:gd name="connsiteX3" fmla="*/ 8686800 w 8686800"/>
              <a:gd name="connsiteY3" fmla="*/ 5300662 h 5300662"/>
              <a:gd name="connsiteX4" fmla="*/ 0 w 8686800"/>
              <a:gd name="connsiteY4" fmla="*/ 5300662 h 5300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86800" h="5300662">
                <a:moveTo>
                  <a:pt x="0" y="0"/>
                </a:moveTo>
                <a:lnTo>
                  <a:pt x="7803339" y="0"/>
                </a:lnTo>
                <a:lnTo>
                  <a:pt x="8686800" y="883461"/>
                </a:lnTo>
                <a:lnTo>
                  <a:pt x="8686800" y="5300662"/>
                </a:lnTo>
                <a:lnTo>
                  <a:pt x="0" y="53006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1513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EA0D4A5-90AD-A0EB-5E73-43F0665A1D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57338"/>
            <a:ext cx="8686800" cy="5300662"/>
          </a:xfrm>
          <a:custGeom>
            <a:avLst/>
            <a:gdLst>
              <a:gd name="connsiteX0" fmla="*/ 0 w 8686800"/>
              <a:gd name="connsiteY0" fmla="*/ 0 h 5300662"/>
              <a:gd name="connsiteX1" fmla="*/ 7803339 w 8686800"/>
              <a:gd name="connsiteY1" fmla="*/ 0 h 5300662"/>
              <a:gd name="connsiteX2" fmla="*/ 8686800 w 8686800"/>
              <a:gd name="connsiteY2" fmla="*/ 883461 h 5300662"/>
              <a:gd name="connsiteX3" fmla="*/ 8686800 w 8686800"/>
              <a:gd name="connsiteY3" fmla="*/ 5300662 h 5300662"/>
              <a:gd name="connsiteX4" fmla="*/ 0 w 8686800"/>
              <a:gd name="connsiteY4" fmla="*/ 5300662 h 5300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86800" h="5300662">
                <a:moveTo>
                  <a:pt x="0" y="0"/>
                </a:moveTo>
                <a:lnTo>
                  <a:pt x="7803339" y="0"/>
                </a:lnTo>
                <a:lnTo>
                  <a:pt x="8686800" y="883461"/>
                </a:lnTo>
                <a:lnTo>
                  <a:pt x="8686800" y="5300662"/>
                </a:lnTo>
                <a:lnTo>
                  <a:pt x="0" y="53006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3303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E8EAC34-E312-7BEC-0B43-6658C3E2AA5F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9DDBD7-A577-A32D-2FE9-4DE6FF4A47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84440" y="1557339"/>
            <a:ext cx="3538172" cy="4500562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CD194B7-CD3E-AB71-872F-5A9534056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53828" y="1557339"/>
            <a:ext cx="3538172" cy="4500562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97598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EE93165-FCA5-F0F4-642D-959748CCFC38}"/>
              </a:ext>
            </a:extLst>
          </p:cNvPr>
          <p:cNvSpPr/>
          <p:nvPr userDrawn="1"/>
        </p:nvSpPr>
        <p:spPr>
          <a:xfrm>
            <a:off x="0" y="0"/>
            <a:ext cx="41090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0E961D9-CDAB-EC80-9B8C-B7E5D62591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57338"/>
            <a:ext cx="5728597" cy="2634445"/>
          </a:xfrm>
          <a:custGeom>
            <a:avLst/>
            <a:gdLst>
              <a:gd name="connsiteX0" fmla="*/ 0 w 5728597"/>
              <a:gd name="connsiteY0" fmla="*/ 0 h 2634445"/>
              <a:gd name="connsiteX1" fmla="*/ 5289514 w 5728597"/>
              <a:gd name="connsiteY1" fmla="*/ 0 h 2634445"/>
              <a:gd name="connsiteX2" fmla="*/ 5728597 w 5728597"/>
              <a:gd name="connsiteY2" fmla="*/ 439083 h 2634445"/>
              <a:gd name="connsiteX3" fmla="*/ 5728597 w 5728597"/>
              <a:gd name="connsiteY3" fmla="*/ 2634445 h 2634445"/>
              <a:gd name="connsiteX4" fmla="*/ 439083 w 5728597"/>
              <a:gd name="connsiteY4" fmla="*/ 2634445 h 2634445"/>
              <a:gd name="connsiteX5" fmla="*/ 0 w 5728597"/>
              <a:gd name="connsiteY5" fmla="*/ 2195362 h 2634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28597" h="2634445">
                <a:moveTo>
                  <a:pt x="0" y="0"/>
                </a:moveTo>
                <a:lnTo>
                  <a:pt x="5289514" y="0"/>
                </a:lnTo>
                <a:lnTo>
                  <a:pt x="5728597" y="439083"/>
                </a:lnTo>
                <a:lnTo>
                  <a:pt x="5728597" y="2634445"/>
                </a:lnTo>
                <a:lnTo>
                  <a:pt x="439083" y="2634445"/>
                </a:lnTo>
                <a:lnTo>
                  <a:pt x="0" y="21953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1428645-CCF1-E8F4-798B-9FC4D64152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5688" y="4223554"/>
            <a:ext cx="4672909" cy="2634445"/>
          </a:xfrm>
          <a:custGeom>
            <a:avLst/>
            <a:gdLst>
              <a:gd name="connsiteX0" fmla="*/ 0 w 4672909"/>
              <a:gd name="connsiteY0" fmla="*/ 0 h 2634445"/>
              <a:gd name="connsiteX1" fmla="*/ 4233826 w 4672909"/>
              <a:gd name="connsiteY1" fmla="*/ 0 h 2634445"/>
              <a:gd name="connsiteX2" fmla="*/ 4672909 w 4672909"/>
              <a:gd name="connsiteY2" fmla="*/ 439083 h 2634445"/>
              <a:gd name="connsiteX3" fmla="*/ 4672909 w 4672909"/>
              <a:gd name="connsiteY3" fmla="*/ 2634445 h 2634445"/>
              <a:gd name="connsiteX4" fmla="*/ 439083 w 4672909"/>
              <a:gd name="connsiteY4" fmla="*/ 2634445 h 2634445"/>
              <a:gd name="connsiteX5" fmla="*/ 0 w 4672909"/>
              <a:gd name="connsiteY5" fmla="*/ 2195362 h 2634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2909" h="2634445">
                <a:moveTo>
                  <a:pt x="0" y="0"/>
                </a:moveTo>
                <a:lnTo>
                  <a:pt x="4233826" y="0"/>
                </a:lnTo>
                <a:lnTo>
                  <a:pt x="4672909" y="439083"/>
                </a:lnTo>
                <a:lnTo>
                  <a:pt x="4672909" y="2634445"/>
                </a:lnTo>
                <a:lnTo>
                  <a:pt x="439083" y="2634445"/>
                </a:lnTo>
                <a:lnTo>
                  <a:pt x="0" y="21953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22497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FC01B84-3865-352B-0FB8-3BD28893BD84}"/>
              </a:ext>
            </a:extLst>
          </p:cNvPr>
          <p:cNvSpPr/>
          <p:nvPr userDrawn="1"/>
        </p:nvSpPr>
        <p:spPr>
          <a:xfrm>
            <a:off x="6465600" y="0"/>
            <a:ext cx="5726400" cy="48095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0847D60-E117-E5F8-ABFE-C5C51B9843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42514" y="1557338"/>
            <a:ext cx="4993797" cy="5300661"/>
          </a:xfrm>
          <a:custGeom>
            <a:avLst/>
            <a:gdLst>
              <a:gd name="connsiteX0" fmla="*/ 0 w 4993797"/>
              <a:gd name="connsiteY0" fmla="*/ 0 h 5300661"/>
              <a:gd name="connsiteX1" fmla="*/ 4161481 w 4993797"/>
              <a:gd name="connsiteY1" fmla="*/ 0 h 5300661"/>
              <a:gd name="connsiteX2" fmla="*/ 4993797 w 4993797"/>
              <a:gd name="connsiteY2" fmla="*/ 832316 h 5300661"/>
              <a:gd name="connsiteX3" fmla="*/ 4993797 w 4993797"/>
              <a:gd name="connsiteY3" fmla="*/ 5300661 h 5300661"/>
              <a:gd name="connsiteX4" fmla="*/ 832316 w 4993797"/>
              <a:gd name="connsiteY4" fmla="*/ 5300661 h 5300661"/>
              <a:gd name="connsiteX5" fmla="*/ 0 w 4993797"/>
              <a:gd name="connsiteY5" fmla="*/ 4468345 h 5300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3797" h="5300661">
                <a:moveTo>
                  <a:pt x="0" y="0"/>
                </a:moveTo>
                <a:lnTo>
                  <a:pt x="4161481" y="0"/>
                </a:lnTo>
                <a:lnTo>
                  <a:pt x="4993797" y="832316"/>
                </a:lnTo>
                <a:lnTo>
                  <a:pt x="4993797" y="5300661"/>
                </a:lnTo>
                <a:lnTo>
                  <a:pt x="832316" y="5300661"/>
                </a:lnTo>
                <a:lnTo>
                  <a:pt x="0" y="446834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834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C68E57E-439B-C34F-388F-539C66C915C3}"/>
              </a:ext>
            </a:extLst>
          </p:cNvPr>
          <p:cNvSpPr/>
          <p:nvPr userDrawn="1"/>
        </p:nvSpPr>
        <p:spPr>
          <a:xfrm>
            <a:off x="0" y="3962400"/>
            <a:ext cx="12192000" cy="2895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6C68D90-75D1-1F75-1373-4760FC5FBE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55687" y="2797123"/>
            <a:ext cx="3064875" cy="2895600"/>
          </a:xfrm>
          <a:custGeom>
            <a:avLst/>
            <a:gdLst>
              <a:gd name="connsiteX0" fmla="*/ 0 w 3064875"/>
              <a:gd name="connsiteY0" fmla="*/ 0 h 2895600"/>
              <a:gd name="connsiteX1" fmla="*/ 2582265 w 3064875"/>
              <a:gd name="connsiteY1" fmla="*/ 0 h 2895600"/>
              <a:gd name="connsiteX2" fmla="*/ 3064875 w 3064875"/>
              <a:gd name="connsiteY2" fmla="*/ 482610 h 2895600"/>
              <a:gd name="connsiteX3" fmla="*/ 3064875 w 3064875"/>
              <a:gd name="connsiteY3" fmla="*/ 2895600 h 2895600"/>
              <a:gd name="connsiteX4" fmla="*/ 482610 w 3064875"/>
              <a:gd name="connsiteY4" fmla="*/ 2895600 h 2895600"/>
              <a:gd name="connsiteX5" fmla="*/ 0 w 3064875"/>
              <a:gd name="connsiteY5" fmla="*/ 241299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2895600">
                <a:moveTo>
                  <a:pt x="0" y="0"/>
                </a:moveTo>
                <a:lnTo>
                  <a:pt x="2582265" y="0"/>
                </a:lnTo>
                <a:lnTo>
                  <a:pt x="3064875" y="482610"/>
                </a:lnTo>
                <a:lnTo>
                  <a:pt x="3064875" y="2895600"/>
                </a:lnTo>
                <a:lnTo>
                  <a:pt x="482610" y="2895600"/>
                </a:lnTo>
                <a:lnTo>
                  <a:pt x="0" y="241299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2F7499C-B92D-3EB5-4FD3-60C721048C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63563" y="2797123"/>
            <a:ext cx="3064875" cy="2895600"/>
          </a:xfrm>
          <a:custGeom>
            <a:avLst/>
            <a:gdLst>
              <a:gd name="connsiteX0" fmla="*/ 0 w 3064875"/>
              <a:gd name="connsiteY0" fmla="*/ 0 h 2895600"/>
              <a:gd name="connsiteX1" fmla="*/ 2582265 w 3064875"/>
              <a:gd name="connsiteY1" fmla="*/ 0 h 2895600"/>
              <a:gd name="connsiteX2" fmla="*/ 3064875 w 3064875"/>
              <a:gd name="connsiteY2" fmla="*/ 482610 h 2895600"/>
              <a:gd name="connsiteX3" fmla="*/ 3064875 w 3064875"/>
              <a:gd name="connsiteY3" fmla="*/ 2895600 h 2895600"/>
              <a:gd name="connsiteX4" fmla="*/ 482610 w 3064875"/>
              <a:gd name="connsiteY4" fmla="*/ 2895600 h 2895600"/>
              <a:gd name="connsiteX5" fmla="*/ 0 w 3064875"/>
              <a:gd name="connsiteY5" fmla="*/ 241299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2895600">
                <a:moveTo>
                  <a:pt x="0" y="0"/>
                </a:moveTo>
                <a:lnTo>
                  <a:pt x="2582265" y="0"/>
                </a:lnTo>
                <a:lnTo>
                  <a:pt x="3064875" y="482610"/>
                </a:lnTo>
                <a:lnTo>
                  <a:pt x="3064875" y="2895600"/>
                </a:lnTo>
                <a:lnTo>
                  <a:pt x="482610" y="2895600"/>
                </a:lnTo>
                <a:lnTo>
                  <a:pt x="0" y="241299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3068436-0E8D-AF8D-58D9-51314CA99E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71437" y="2797123"/>
            <a:ext cx="3064875" cy="2895600"/>
          </a:xfrm>
          <a:custGeom>
            <a:avLst/>
            <a:gdLst>
              <a:gd name="connsiteX0" fmla="*/ 0 w 3064875"/>
              <a:gd name="connsiteY0" fmla="*/ 0 h 2895600"/>
              <a:gd name="connsiteX1" fmla="*/ 2582265 w 3064875"/>
              <a:gd name="connsiteY1" fmla="*/ 0 h 2895600"/>
              <a:gd name="connsiteX2" fmla="*/ 3064875 w 3064875"/>
              <a:gd name="connsiteY2" fmla="*/ 482610 h 2895600"/>
              <a:gd name="connsiteX3" fmla="*/ 3064875 w 3064875"/>
              <a:gd name="connsiteY3" fmla="*/ 2895600 h 2895600"/>
              <a:gd name="connsiteX4" fmla="*/ 482610 w 3064875"/>
              <a:gd name="connsiteY4" fmla="*/ 2895600 h 2895600"/>
              <a:gd name="connsiteX5" fmla="*/ 0 w 3064875"/>
              <a:gd name="connsiteY5" fmla="*/ 241299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2895600">
                <a:moveTo>
                  <a:pt x="0" y="0"/>
                </a:moveTo>
                <a:lnTo>
                  <a:pt x="2582265" y="0"/>
                </a:lnTo>
                <a:lnTo>
                  <a:pt x="3064875" y="482610"/>
                </a:lnTo>
                <a:lnTo>
                  <a:pt x="3064875" y="2895600"/>
                </a:lnTo>
                <a:lnTo>
                  <a:pt x="482610" y="2895600"/>
                </a:lnTo>
                <a:lnTo>
                  <a:pt x="0" y="241299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28760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EE2530A-4EAC-EE64-5E30-5DA80AC01F36}"/>
              </a:ext>
            </a:extLst>
          </p:cNvPr>
          <p:cNvSpPr/>
          <p:nvPr userDrawn="1"/>
        </p:nvSpPr>
        <p:spPr>
          <a:xfrm>
            <a:off x="-1" y="2555714"/>
            <a:ext cx="5393803" cy="43022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AFAD0C7-09B6-792D-7F92-5D90F6B357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27" t="3899" r="17827" b="3803"/>
          <a:stretch/>
        </p:blipFill>
        <p:spPr>
          <a:xfrm>
            <a:off x="604823" y="1371600"/>
            <a:ext cx="6117060" cy="4935504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35EA29B-CA8B-C9C4-25A0-6AE8CD59DD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38512" y="2014174"/>
            <a:ext cx="2711113" cy="3617789"/>
          </a:xfrm>
          <a:custGeom>
            <a:avLst/>
            <a:gdLst>
              <a:gd name="connsiteX0" fmla="*/ 0 w 2711113"/>
              <a:gd name="connsiteY0" fmla="*/ 0 h 3617789"/>
              <a:gd name="connsiteX1" fmla="*/ 2711113 w 2711113"/>
              <a:gd name="connsiteY1" fmla="*/ 0 h 3617789"/>
              <a:gd name="connsiteX2" fmla="*/ 2711113 w 2711113"/>
              <a:gd name="connsiteY2" fmla="*/ 3617789 h 3617789"/>
              <a:gd name="connsiteX3" fmla="*/ 0 w 2711113"/>
              <a:gd name="connsiteY3" fmla="*/ 3617789 h 3617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1113" h="3617789">
                <a:moveTo>
                  <a:pt x="0" y="0"/>
                </a:moveTo>
                <a:lnTo>
                  <a:pt x="2711113" y="0"/>
                </a:lnTo>
                <a:lnTo>
                  <a:pt x="2711113" y="3617789"/>
                </a:lnTo>
                <a:lnTo>
                  <a:pt x="0" y="361778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18216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20A4D5F-1BD9-E998-C945-BD665108564F}"/>
              </a:ext>
            </a:extLst>
          </p:cNvPr>
          <p:cNvSpPr/>
          <p:nvPr userDrawn="1"/>
        </p:nvSpPr>
        <p:spPr>
          <a:xfrm>
            <a:off x="6765980" y="0"/>
            <a:ext cx="54260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E1BEF6-2CEE-3E35-17C3-1C89AD47A4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3588" y="1557338"/>
            <a:ext cx="3064875" cy="4500562"/>
          </a:xfrm>
          <a:custGeom>
            <a:avLst/>
            <a:gdLst>
              <a:gd name="connsiteX0" fmla="*/ 0 w 3064875"/>
              <a:gd name="connsiteY0" fmla="*/ 0 h 4500562"/>
              <a:gd name="connsiteX1" fmla="*/ 2554052 w 3064875"/>
              <a:gd name="connsiteY1" fmla="*/ 0 h 4500562"/>
              <a:gd name="connsiteX2" fmla="*/ 3064875 w 3064875"/>
              <a:gd name="connsiteY2" fmla="*/ 510823 h 4500562"/>
              <a:gd name="connsiteX3" fmla="*/ 3064875 w 3064875"/>
              <a:gd name="connsiteY3" fmla="*/ 4500562 h 4500562"/>
              <a:gd name="connsiteX4" fmla="*/ 510823 w 3064875"/>
              <a:gd name="connsiteY4" fmla="*/ 4500562 h 4500562"/>
              <a:gd name="connsiteX5" fmla="*/ 0 w 3064875"/>
              <a:gd name="connsiteY5" fmla="*/ 3989739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4500562">
                <a:moveTo>
                  <a:pt x="0" y="0"/>
                </a:moveTo>
                <a:lnTo>
                  <a:pt x="2554052" y="0"/>
                </a:lnTo>
                <a:lnTo>
                  <a:pt x="3064875" y="510823"/>
                </a:lnTo>
                <a:lnTo>
                  <a:pt x="3064875" y="4500562"/>
                </a:lnTo>
                <a:lnTo>
                  <a:pt x="510823" y="4500562"/>
                </a:lnTo>
                <a:lnTo>
                  <a:pt x="0" y="398973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492D2A-68EF-FE00-DEB8-AC17F68C35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27125" y="1557338"/>
            <a:ext cx="3064875" cy="2242141"/>
          </a:xfrm>
          <a:custGeom>
            <a:avLst/>
            <a:gdLst>
              <a:gd name="connsiteX0" fmla="*/ 0 w 3064875"/>
              <a:gd name="connsiteY0" fmla="*/ 0 h 2242141"/>
              <a:gd name="connsiteX1" fmla="*/ 2691177 w 3064875"/>
              <a:gd name="connsiteY1" fmla="*/ 0 h 2242141"/>
              <a:gd name="connsiteX2" fmla="*/ 3064875 w 3064875"/>
              <a:gd name="connsiteY2" fmla="*/ 373698 h 2242141"/>
              <a:gd name="connsiteX3" fmla="*/ 3064875 w 3064875"/>
              <a:gd name="connsiteY3" fmla="*/ 2242141 h 2242141"/>
              <a:gd name="connsiteX4" fmla="*/ 373698 w 3064875"/>
              <a:gd name="connsiteY4" fmla="*/ 2242141 h 2242141"/>
              <a:gd name="connsiteX5" fmla="*/ 0 w 3064875"/>
              <a:gd name="connsiteY5" fmla="*/ 1868443 h 224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2242141">
                <a:moveTo>
                  <a:pt x="0" y="0"/>
                </a:moveTo>
                <a:lnTo>
                  <a:pt x="2691177" y="0"/>
                </a:lnTo>
                <a:lnTo>
                  <a:pt x="3064875" y="373698"/>
                </a:lnTo>
                <a:lnTo>
                  <a:pt x="3064875" y="2242141"/>
                </a:lnTo>
                <a:lnTo>
                  <a:pt x="373698" y="2242141"/>
                </a:lnTo>
                <a:lnTo>
                  <a:pt x="0" y="186844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82CA56E-5317-168D-72C3-BFA98408B8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27125" y="3815759"/>
            <a:ext cx="3064875" cy="2242141"/>
          </a:xfrm>
          <a:custGeom>
            <a:avLst/>
            <a:gdLst>
              <a:gd name="connsiteX0" fmla="*/ 0 w 3064875"/>
              <a:gd name="connsiteY0" fmla="*/ 0 h 2242141"/>
              <a:gd name="connsiteX1" fmla="*/ 2691177 w 3064875"/>
              <a:gd name="connsiteY1" fmla="*/ 0 h 2242141"/>
              <a:gd name="connsiteX2" fmla="*/ 3064875 w 3064875"/>
              <a:gd name="connsiteY2" fmla="*/ 373698 h 2242141"/>
              <a:gd name="connsiteX3" fmla="*/ 3064875 w 3064875"/>
              <a:gd name="connsiteY3" fmla="*/ 2242141 h 2242141"/>
              <a:gd name="connsiteX4" fmla="*/ 373698 w 3064875"/>
              <a:gd name="connsiteY4" fmla="*/ 2242141 h 2242141"/>
              <a:gd name="connsiteX5" fmla="*/ 0 w 3064875"/>
              <a:gd name="connsiteY5" fmla="*/ 1868443 h 224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2242141">
                <a:moveTo>
                  <a:pt x="0" y="0"/>
                </a:moveTo>
                <a:lnTo>
                  <a:pt x="2691177" y="0"/>
                </a:lnTo>
                <a:lnTo>
                  <a:pt x="3064875" y="373698"/>
                </a:lnTo>
                <a:lnTo>
                  <a:pt x="3064875" y="2242141"/>
                </a:lnTo>
                <a:lnTo>
                  <a:pt x="373698" y="2242141"/>
                </a:lnTo>
                <a:lnTo>
                  <a:pt x="0" y="186844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35512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838A32D-A605-D09B-01E8-CE74BD19483B}"/>
              </a:ext>
            </a:extLst>
          </p:cNvPr>
          <p:cNvSpPr/>
          <p:nvPr userDrawn="1"/>
        </p:nvSpPr>
        <p:spPr>
          <a:xfrm>
            <a:off x="0" y="3715472"/>
            <a:ext cx="12192000" cy="31425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410975-2EA4-8585-C473-9B5AB560C7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557338"/>
            <a:ext cx="2990074" cy="2826389"/>
          </a:xfrm>
          <a:custGeom>
            <a:avLst/>
            <a:gdLst>
              <a:gd name="connsiteX0" fmla="*/ 0 w 2990074"/>
              <a:gd name="connsiteY0" fmla="*/ 0 h 2826389"/>
              <a:gd name="connsiteX1" fmla="*/ 2519000 w 2990074"/>
              <a:gd name="connsiteY1" fmla="*/ 0 h 2826389"/>
              <a:gd name="connsiteX2" fmla="*/ 2990074 w 2990074"/>
              <a:gd name="connsiteY2" fmla="*/ 471074 h 2826389"/>
              <a:gd name="connsiteX3" fmla="*/ 2990074 w 2990074"/>
              <a:gd name="connsiteY3" fmla="*/ 2826389 h 2826389"/>
              <a:gd name="connsiteX4" fmla="*/ 471074 w 2990074"/>
              <a:gd name="connsiteY4" fmla="*/ 2826389 h 2826389"/>
              <a:gd name="connsiteX5" fmla="*/ 0 w 2990074"/>
              <a:gd name="connsiteY5" fmla="*/ 2355315 h 282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0074" h="2826389">
                <a:moveTo>
                  <a:pt x="0" y="0"/>
                </a:moveTo>
                <a:lnTo>
                  <a:pt x="2519000" y="0"/>
                </a:lnTo>
                <a:lnTo>
                  <a:pt x="2990074" y="471074"/>
                </a:lnTo>
                <a:lnTo>
                  <a:pt x="2990074" y="2826389"/>
                </a:lnTo>
                <a:lnTo>
                  <a:pt x="471074" y="2826389"/>
                </a:lnTo>
                <a:lnTo>
                  <a:pt x="0" y="23553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0A053F9-AEEA-35BF-5D3D-42856F328F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49091" y="1557338"/>
            <a:ext cx="2990074" cy="2826389"/>
          </a:xfrm>
          <a:custGeom>
            <a:avLst/>
            <a:gdLst>
              <a:gd name="connsiteX0" fmla="*/ 0 w 2990074"/>
              <a:gd name="connsiteY0" fmla="*/ 0 h 2826389"/>
              <a:gd name="connsiteX1" fmla="*/ 2519000 w 2990074"/>
              <a:gd name="connsiteY1" fmla="*/ 0 h 2826389"/>
              <a:gd name="connsiteX2" fmla="*/ 2990074 w 2990074"/>
              <a:gd name="connsiteY2" fmla="*/ 471074 h 2826389"/>
              <a:gd name="connsiteX3" fmla="*/ 2990074 w 2990074"/>
              <a:gd name="connsiteY3" fmla="*/ 2826389 h 2826389"/>
              <a:gd name="connsiteX4" fmla="*/ 471074 w 2990074"/>
              <a:gd name="connsiteY4" fmla="*/ 2826389 h 2826389"/>
              <a:gd name="connsiteX5" fmla="*/ 0 w 2990074"/>
              <a:gd name="connsiteY5" fmla="*/ 2355315 h 282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0074" h="2826389">
                <a:moveTo>
                  <a:pt x="0" y="0"/>
                </a:moveTo>
                <a:lnTo>
                  <a:pt x="2519000" y="0"/>
                </a:lnTo>
                <a:lnTo>
                  <a:pt x="2990074" y="471074"/>
                </a:lnTo>
                <a:lnTo>
                  <a:pt x="2990074" y="2826389"/>
                </a:lnTo>
                <a:lnTo>
                  <a:pt x="471074" y="2826389"/>
                </a:lnTo>
                <a:lnTo>
                  <a:pt x="0" y="23553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528A96F-0969-0DA7-190D-BBD5457795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3391208"/>
            <a:ext cx="4983481" cy="3466792"/>
          </a:xfrm>
          <a:custGeom>
            <a:avLst/>
            <a:gdLst>
              <a:gd name="connsiteX0" fmla="*/ 0 w 4983481"/>
              <a:gd name="connsiteY0" fmla="*/ 0 h 3466792"/>
              <a:gd name="connsiteX1" fmla="*/ 4405671 w 4983481"/>
              <a:gd name="connsiteY1" fmla="*/ 0 h 3466792"/>
              <a:gd name="connsiteX2" fmla="*/ 4983481 w 4983481"/>
              <a:gd name="connsiteY2" fmla="*/ 577810 h 3466792"/>
              <a:gd name="connsiteX3" fmla="*/ 4983481 w 4983481"/>
              <a:gd name="connsiteY3" fmla="*/ 3466792 h 3466792"/>
              <a:gd name="connsiteX4" fmla="*/ 577810 w 4983481"/>
              <a:gd name="connsiteY4" fmla="*/ 3466792 h 3466792"/>
              <a:gd name="connsiteX5" fmla="*/ 0 w 4983481"/>
              <a:gd name="connsiteY5" fmla="*/ 2888982 h 346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83481" h="3466792">
                <a:moveTo>
                  <a:pt x="0" y="0"/>
                </a:moveTo>
                <a:lnTo>
                  <a:pt x="4405671" y="0"/>
                </a:lnTo>
                <a:lnTo>
                  <a:pt x="4983481" y="577810"/>
                </a:lnTo>
                <a:lnTo>
                  <a:pt x="4983481" y="3466792"/>
                </a:lnTo>
                <a:lnTo>
                  <a:pt x="577810" y="3466792"/>
                </a:lnTo>
                <a:lnTo>
                  <a:pt x="0" y="288898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8796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F73FEB9-4B71-6603-FD42-C7D95E94AB82}"/>
              </a:ext>
            </a:extLst>
          </p:cNvPr>
          <p:cNvSpPr/>
          <p:nvPr userDrawn="1"/>
        </p:nvSpPr>
        <p:spPr>
          <a:xfrm>
            <a:off x="8823960" y="2956560"/>
            <a:ext cx="3368040" cy="3901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B2C1166-F9D1-92A4-AB7F-9F1ABF8E9F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8338" y="1557339"/>
            <a:ext cx="4089159" cy="4500562"/>
          </a:xfrm>
          <a:custGeom>
            <a:avLst/>
            <a:gdLst>
              <a:gd name="connsiteX0" fmla="*/ 0 w 4089159"/>
              <a:gd name="connsiteY0" fmla="*/ 0 h 4500562"/>
              <a:gd name="connsiteX1" fmla="*/ 3407619 w 4089159"/>
              <a:gd name="connsiteY1" fmla="*/ 0 h 4500562"/>
              <a:gd name="connsiteX2" fmla="*/ 4089159 w 4089159"/>
              <a:gd name="connsiteY2" fmla="*/ 681540 h 4500562"/>
              <a:gd name="connsiteX3" fmla="*/ 4089159 w 4089159"/>
              <a:gd name="connsiteY3" fmla="*/ 4500562 h 4500562"/>
              <a:gd name="connsiteX4" fmla="*/ 681540 w 4089159"/>
              <a:gd name="connsiteY4" fmla="*/ 4500562 h 4500562"/>
              <a:gd name="connsiteX5" fmla="*/ 0 w 4089159"/>
              <a:gd name="connsiteY5" fmla="*/ 3819022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89159" h="4500562">
                <a:moveTo>
                  <a:pt x="0" y="0"/>
                </a:moveTo>
                <a:lnTo>
                  <a:pt x="3407619" y="0"/>
                </a:lnTo>
                <a:lnTo>
                  <a:pt x="4089159" y="681540"/>
                </a:lnTo>
                <a:lnTo>
                  <a:pt x="4089159" y="4500562"/>
                </a:lnTo>
                <a:lnTo>
                  <a:pt x="681540" y="4500562"/>
                </a:lnTo>
                <a:lnTo>
                  <a:pt x="0" y="381902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46519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909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5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15">
          <p15:clr>
            <a:srgbClr val="F26B43"/>
          </p15:clr>
        </p15:guide>
        <p15:guide id="2" pos="665">
          <p15:clr>
            <a:srgbClr val="F26B43"/>
          </p15:clr>
        </p15:guide>
        <p15:guide id="3" pos="3840">
          <p15:clr>
            <a:srgbClr val="F26B43"/>
          </p15:clr>
        </p15:guide>
        <p15:guide id="4" orient="horz" pos="482">
          <p15:clr>
            <a:srgbClr val="F26B43"/>
          </p15:clr>
        </p15:guide>
        <p15:guide id="5" orient="horz" pos="3816" userDrawn="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7.pn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platzhalter 12" descr="Ein Bild, das Kreis, Platane Flugzeug Hobel enthält.&#10;&#10;KI-generierte Inhalte können fehlerhaft sein.">
            <a:extLst>
              <a:ext uri="{FF2B5EF4-FFF2-40B4-BE49-F238E27FC236}">
                <a16:creationId xmlns:a16="http://schemas.microsoft.com/office/drawing/2014/main" id="{92FF54F9-05E2-5E29-B0F7-28EC5ED0F95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4" r="14114"/>
          <a:stretch>
            <a:fillRect/>
          </a:stretch>
        </p:blipFill>
        <p:spPr/>
      </p:pic>
      <p:sp>
        <p:nvSpPr>
          <p:cNvPr id="9" name="Rectangle: Diagonal Corners Snipped 8">
            <a:extLst>
              <a:ext uri="{FF2B5EF4-FFF2-40B4-BE49-F238E27FC236}">
                <a16:creationId xmlns:a16="http://schemas.microsoft.com/office/drawing/2014/main" id="{4734EB6D-0DE4-94E1-28A3-AA68C5C6291E}"/>
              </a:ext>
            </a:extLst>
          </p:cNvPr>
          <p:cNvSpPr/>
          <p:nvPr/>
        </p:nvSpPr>
        <p:spPr>
          <a:xfrm>
            <a:off x="2198350" y="4236475"/>
            <a:ext cx="9889266" cy="1214950"/>
          </a:xfrm>
          <a:prstGeom prst="snip2Diag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BF2F62-F855-2844-9EFC-9C8A9ADD2F1D}"/>
              </a:ext>
            </a:extLst>
          </p:cNvPr>
          <p:cNvSpPr txBox="1"/>
          <p:nvPr/>
        </p:nvSpPr>
        <p:spPr>
          <a:xfrm>
            <a:off x="8935719" y="1864699"/>
            <a:ext cx="24578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Helvetica" pitchFamily="2" charset="0"/>
                <a:cs typeface="MuktaMahee Light" panose="020B0000000000000000" pitchFamily="34" charset="77"/>
              </a:rPr>
              <a:t>Ignacio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  <a:cs typeface="MuktaMahee Light" panose="020B0000000000000000" pitchFamily="34" charset="77"/>
              </a:rPr>
              <a:t>Aviles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  <a:cs typeface="MuktaMahee Light" panose="020B0000000000000000" pitchFamily="34" charset="77"/>
              </a:rPr>
              <a:t>Santillana</a:t>
            </a:r>
            <a:endParaRPr lang="id-ID" sz="1600" dirty="0">
              <a:solidFill>
                <a:schemeClr val="bg1"/>
              </a:solidFill>
              <a:latin typeface="Helvetica" pitchFamily="2" charset="0"/>
              <a:cs typeface="MuktaMahee Light" panose="020B0000000000000000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7C9664-4CD0-BD47-5118-E3D18FFE8CDA}"/>
              </a:ext>
            </a:extLst>
          </p:cNvPr>
          <p:cNvSpPr txBox="1"/>
          <p:nvPr/>
        </p:nvSpPr>
        <p:spPr>
          <a:xfrm>
            <a:off x="8935719" y="985356"/>
            <a:ext cx="13779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/>
                <a:latin typeface="Helvetica" pitchFamily="2" charset="0"/>
                <a:cs typeface="MuktaMahee Light" panose="020B0000000000000000" pitchFamily="34" charset="77"/>
              </a:rPr>
              <a:t>Markus Kind</a:t>
            </a:r>
            <a:endParaRPr lang="id-ID" sz="1600" dirty="0">
              <a:solidFill>
                <a:schemeClr val="bg1"/>
              </a:solidFill>
              <a:latin typeface="Helvetica" pitchFamily="2" charset="0"/>
              <a:cs typeface="MuktaMahee Light" panose="020B0000000000000000" pitchFamily="34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AA1FE3-5B16-ADDD-2CF8-91CB855A3A82}"/>
              </a:ext>
            </a:extLst>
          </p:cNvPr>
          <p:cNvSpPr txBox="1"/>
          <p:nvPr/>
        </p:nvSpPr>
        <p:spPr>
          <a:xfrm>
            <a:off x="958626" y="550896"/>
            <a:ext cx="2284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en-US" sz="1800" dirty="0">
                <a:solidFill>
                  <a:schemeClr val="accent1"/>
                </a:solidFill>
                <a:latin typeface="Helvetica" pitchFamily="2" charset="0"/>
                <a:cs typeface="MuktaMahee SemiBold" panose="020B0000000000000000" pitchFamily="34" charset="77"/>
              </a:rPr>
              <a:t>ICMC Reno 2025</a:t>
            </a:r>
            <a:endParaRPr lang="id-ID" sz="1800" dirty="0">
              <a:solidFill>
                <a:schemeClr val="accent1"/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A19C6A-85E9-9B6E-CEAC-B50D2ABCCBD9}"/>
              </a:ext>
            </a:extLst>
          </p:cNvPr>
          <p:cNvSpPr txBox="1"/>
          <p:nvPr/>
        </p:nvSpPr>
        <p:spPr>
          <a:xfrm>
            <a:off x="2336599" y="4287122"/>
            <a:ext cx="98554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32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Cryogenic</a:t>
            </a:r>
            <a:r>
              <a:rPr lang="de-DE" sz="32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32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Mechanical</a:t>
            </a:r>
            <a:r>
              <a:rPr lang="de-DE" sz="32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Properties </a:t>
            </a:r>
            <a:r>
              <a:rPr lang="de-DE" sz="32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of</a:t>
            </a:r>
            <a:endParaRPr lang="de-DE" sz="3200" dirty="0">
              <a:solidFill>
                <a:schemeClr val="bg1">
                  <a:lumMod val="95000"/>
                </a:schemeClr>
              </a:solidFill>
              <a:latin typeface="Helvetica" pitchFamily="2" charset="0"/>
              <a:cs typeface="MuktaMahee SemiBold" panose="020B0000000000000000" pitchFamily="34" charset="77"/>
            </a:endParaRPr>
          </a:p>
          <a:p>
            <a:r>
              <a:rPr lang="de-DE" sz="32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Large </a:t>
            </a:r>
            <a:r>
              <a:rPr lang="de-DE" sz="32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Forgings</a:t>
            </a:r>
            <a:r>
              <a:rPr lang="de-DE" sz="32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32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for</a:t>
            </a:r>
            <a:r>
              <a:rPr lang="de-DE" sz="32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High Field Fusion Magnets</a:t>
            </a:r>
          </a:p>
        </p:txBody>
      </p:sp>
      <p:sp>
        <p:nvSpPr>
          <p:cNvPr id="10" name="Rectangle: Diagonal Corners Snipped 9">
            <a:extLst>
              <a:ext uri="{FF2B5EF4-FFF2-40B4-BE49-F238E27FC236}">
                <a16:creationId xmlns:a16="http://schemas.microsoft.com/office/drawing/2014/main" id="{52CC444A-600F-A810-46AA-B601B0A3090C}"/>
              </a:ext>
            </a:extLst>
          </p:cNvPr>
          <p:cNvSpPr/>
          <p:nvPr/>
        </p:nvSpPr>
        <p:spPr>
          <a:xfrm>
            <a:off x="4600800" y="5480022"/>
            <a:ext cx="7591200" cy="577878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C1986D-03A6-C6F0-0170-E84806483233}"/>
              </a:ext>
            </a:extLst>
          </p:cNvPr>
          <p:cNvSpPr txBox="1"/>
          <p:nvPr/>
        </p:nvSpPr>
        <p:spPr>
          <a:xfrm>
            <a:off x="4742400" y="5626414"/>
            <a:ext cx="7308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 err="1">
                <a:latin typeface="Helvetica" pitchFamily="2" charset="0"/>
                <a:cs typeface="MuktaMahee Light" panose="020B0000000000000000" pitchFamily="34" charset="77"/>
              </a:rPr>
              <a:t>Why</a:t>
            </a:r>
            <a:r>
              <a:rPr lang="de-DE" sz="160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600" dirty="0" err="1">
                <a:latin typeface="Helvetica" pitchFamily="2" charset="0"/>
                <a:cs typeface="MuktaMahee Light" panose="020B0000000000000000" pitchFamily="34" charset="77"/>
              </a:rPr>
              <a:t>structural</a:t>
            </a:r>
            <a:r>
              <a:rPr lang="de-DE" sz="160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600" dirty="0" err="1">
                <a:latin typeface="Helvetica" pitchFamily="2" charset="0"/>
                <a:cs typeface="MuktaMahee Light" panose="020B0000000000000000" pitchFamily="34" charset="77"/>
              </a:rPr>
              <a:t>materials</a:t>
            </a:r>
            <a:r>
              <a:rPr lang="de-DE" sz="160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600" dirty="0" err="1">
                <a:latin typeface="Helvetica" pitchFamily="2" charset="0"/>
                <a:cs typeface="MuktaMahee Light" panose="020B0000000000000000" pitchFamily="34" charset="77"/>
              </a:rPr>
              <a:t>deserve</a:t>
            </a:r>
            <a:r>
              <a:rPr lang="de-DE" sz="160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600" dirty="0" err="1">
                <a:latin typeface="Helvetica" pitchFamily="2" charset="0"/>
                <a:cs typeface="MuktaMahee Light" panose="020B0000000000000000" pitchFamily="34" charset="77"/>
              </a:rPr>
              <a:t>more</a:t>
            </a:r>
            <a:r>
              <a:rPr lang="de-DE" sz="160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600" dirty="0" err="1">
                <a:latin typeface="Helvetica" pitchFamily="2" charset="0"/>
                <a:cs typeface="MuktaMahee Light" panose="020B0000000000000000" pitchFamily="34" charset="77"/>
              </a:rPr>
              <a:t>spotlight</a:t>
            </a:r>
            <a:r>
              <a:rPr lang="de-DE" sz="1600" dirty="0">
                <a:latin typeface="Helvetica" pitchFamily="2" charset="0"/>
                <a:cs typeface="MuktaMahee Light" panose="020B0000000000000000" pitchFamily="34" charset="77"/>
              </a:rPr>
              <a:t> in </a:t>
            </a:r>
            <a:r>
              <a:rPr lang="de-DE" sz="1600" dirty="0" err="1">
                <a:latin typeface="Helvetica" pitchFamily="2" charset="0"/>
                <a:cs typeface="MuktaMahee Light" panose="020B0000000000000000" pitchFamily="34" charset="77"/>
              </a:rPr>
              <a:t>fusion</a:t>
            </a:r>
            <a:r>
              <a:rPr lang="de-DE" sz="160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600" dirty="0" err="1">
                <a:latin typeface="Helvetica" pitchFamily="2" charset="0"/>
                <a:cs typeface="MuktaMahee Light" panose="020B0000000000000000" pitchFamily="34" charset="77"/>
              </a:rPr>
              <a:t>magnet</a:t>
            </a:r>
            <a:r>
              <a:rPr lang="de-DE" sz="1600" dirty="0">
                <a:latin typeface="Helvetica" pitchFamily="2" charset="0"/>
                <a:cs typeface="MuktaMahee Light" panose="020B0000000000000000" pitchFamily="34" charset="77"/>
              </a:rPr>
              <a:t> design.</a:t>
            </a:r>
            <a:endParaRPr lang="id-ID" sz="1600" dirty="0">
              <a:solidFill>
                <a:schemeClr val="accent1"/>
              </a:solidFill>
              <a:latin typeface="Helvetica" pitchFamily="2" charset="0"/>
              <a:cs typeface="MuktaMahee Light" panose="020B0000000000000000" pitchFamily="34" charset="77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0430AAFE-3040-E049-00EF-74AFF678AFBB}"/>
              </a:ext>
            </a:extLst>
          </p:cNvPr>
          <p:cNvSpPr txBox="1"/>
          <p:nvPr/>
        </p:nvSpPr>
        <p:spPr>
          <a:xfrm>
            <a:off x="8935719" y="550896"/>
            <a:ext cx="22373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en-US" sz="1800" dirty="0">
                <a:solidFill>
                  <a:schemeClr val="accent1"/>
                </a:solidFill>
                <a:latin typeface="Helvetica" pitchFamily="2" charset="0"/>
                <a:cs typeface="MuktaMahee SemiBold" panose="020B0000000000000000" pitchFamily="34" charset="77"/>
              </a:rPr>
              <a:t>Primary Author</a:t>
            </a:r>
            <a:endParaRPr lang="id-ID" sz="1800" dirty="0">
              <a:solidFill>
                <a:schemeClr val="accent1"/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C8F9E79C-E235-6C3B-C62E-AF80D32F5B11}"/>
              </a:ext>
            </a:extLst>
          </p:cNvPr>
          <p:cNvSpPr txBox="1"/>
          <p:nvPr/>
        </p:nvSpPr>
        <p:spPr>
          <a:xfrm>
            <a:off x="8935719" y="1443823"/>
            <a:ext cx="1817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en-US" sz="1800" dirty="0">
                <a:solidFill>
                  <a:schemeClr val="accent1"/>
                </a:solidFill>
                <a:latin typeface="Helvetica" pitchFamily="2" charset="0"/>
                <a:cs typeface="MuktaMahee SemiBold" panose="020B0000000000000000" pitchFamily="34" charset="77"/>
              </a:rPr>
              <a:t>Co-Authors</a:t>
            </a:r>
            <a:endParaRPr lang="id-ID" sz="1800" dirty="0">
              <a:solidFill>
                <a:schemeClr val="accent1"/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0552889B-2F50-0175-1219-FFB14C6FE71F}"/>
              </a:ext>
            </a:extLst>
          </p:cNvPr>
          <p:cNvSpPr txBox="1"/>
          <p:nvPr/>
        </p:nvSpPr>
        <p:spPr>
          <a:xfrm>
            <a:off x="8935719" y="2247657"/>
            <a:ext cx="27067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Helvetica" pitchFamily="2" charset="0"/>
                <a:cs typeface="MuktaMahee Light" panose="020B0000000000000000" pitchFamily="34" charset="77"/>
              </a:rPr>
              <a:t>Enrique Rodriguez Castro</a:t>
            </a:r>
            <a:endParaRPr lang="id-ID" sz="1600" dirty="0">
              <a:solidFill>
                <a:schemeClr val="bg1"/>
              </a:solidFill>
              <a:latin typeface="Helvetica" pitchFamily="2" charset="0"/>
              <a:cs typeface="MuktaMahee Light" panose="020B0000000000000000" pitchFamily="34" charset="77"/>
            </a:endParaRP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CFB2BF1F-3DB7-627C-CE53-48BE6EC53C8C}"/>
              </a:ext>
            </a:extLst>
          </p:cNvPr>
          <p:cNvSpPr txBox="1"/>
          <p:nvPr/>
        </p:nvSpPr>
        <p:spPr>
          <a:xfrm>
            <a:off x="8935719" y="2630616"/>
            <a:ext cx="27067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Helvetica" pitchFamily="2" charset="0"/>
                <a:cs typeface="MuktaMahee Light" panose="020B0000000000000000" pitchFamily="34" charset="77"/>
              </a:rPr>
              <a:t>Berta Ruiz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  <a:cs typeface="MuktaMahee Light" panose="020B0000000000000000" pitchFamily="34" charset="77"/>
              </a:rPr>
              <a:t>Palenzuela</a:t>
            </a:r>
            <a:endParaRPr lang="id-ID" sz="1600" dirty="0">
              <a:solidFill>
                <a:schemeClr val="bg1"/>
              </a:solidFill>
              <a:latin typeface="Helvetica" pitchFamily="2" charset="0"/>
              <a:cs typeface="MuktaMahee Light" panose="020B0000000000000000" pitchFamily="34" charset="77"/>
            </a:endParaRP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F2E5C702-3D3E-07AA-9C30-72CD74FC3C0F}"/>
              </a:ext>
            </a:extLst>
          </p:cNvPr>
          <p:cNvSpPr txBox="1"/>
          <p:nvPr/>
        </p:nvSpPr>
        <p:spPr>
          <a:xfrm>
            <a:off x="8935719" y="3008864"/>
            <a:ext cx="27067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Helvetica" pitchFamily="2" charset="0"/>
                <a:cs typeface="MuktaMahee Light" panose="020B0000000000000000" pitchFamily="34" charset="77"/>
              </a:rPr>
              <a:t>Stefano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  <a:cs typeface="MuktaMahee Light" panose="020B0000000000000000" pitchFamily="34" charset="77"/>
              </a:rPr>
              <a:t>Sgobba</a:t>
            </a:r>
            <a:endParaRPr lang="id-ID" sz="1600" dirty="0">
              <a:solidFill>
                <a:schemeClr val="bg1"/>
              </a:solidFill>
              <a:latin typeface="Helvetica" pitchFamily="2" charset="0"/>
              <a:cs typeface="MuktaMahee Light" panose="020B0000000000000000" pitchFamily="34" charset="77"/>
            </a:endParaRPr>
          </a:p>
        </p:txBody>
      </p:sp>
      <p:sp>
        <p:nvSpPr>
          <p:cNvPr id="22" name="TextBox 4">
            <a:extLst>
              <a:ext uri="{FF2B5EF4-FFF2-40B4-BE49-F238E27FC236}">
                <a16:creationId xmlns:a16="http://schemas.microsoft.com/office/drawing/2014/main" id="{BA44842F-4319-66B2-1E32-A2BCD94CD237}"/>
              </a:ext>
            </a:extLst>
          </p:cNvPr>
          <p:cNvSpPr txBox="1"/>
          <p:nvPr/>
        </p:nvSpPr>
        <p:spPr>
          <a:xfrm>
            <a:off x="958626" y="987419"/>
            <a:ext cx="16501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/>
                <a:latin typeface="Helvetica" pitchFamily="2" charset="0"/>
                <a:cs typeface="MuktaMahee Light" panose="020B0000000000000000" pitchFamily="34" charset="77"/>
              </a:rPr>
              <a:t>May 21, 2025</a:t>
            </a:r>
            <a:endParaRPr lang="id-ID" sz="1600" dirty="0">
              <a:solidFill>
                <a:schemeClr val="bg1"/>
              </a:solidFill>
              <a:latin typeface="Helvetica" pitchFamily="2" charset="0"/>
              <a:cs typeface="MuktaMahee Light" panose="020B0000000000000000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20144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Diagonal Corners Snipped 8">
            <a:extLst>
              <a:ext uri="{FF2B5EF4-FFF2-40B4-BE49-F238E27FC236}">
                <a16:creationId xmlns:a16="http://schemas.microsoft.com/office/drawing/2014/main" id="{734F7CD8-26F5-B72D-D8E8-7E5B4BE3DC20}"/>
              </a:ext>
            </a:extLst>
          </p:cNvPr>
          <p:cNvSpPr/>
          <p:nvPr/>
        </p:nvSpPr>
        <p:spPr>
          <a:xfrm>
            <a:off x="0" y="660851"/>
            <a:ext cx="7565722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5E788D6B-CBC2-A133-1C3D-02F00D63F11A}"/>
              </a:ext>
            </a:extLst>
          </p:cNvPr>
          <p:cNvSpPr txBox="1"/>
          <p:nvPr/>
        </p:nvSpPr>
        <p:spPr>
          <a:xfrm>
            <a:off x="958626" y="911670"/>
            <a:ext cx="65131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ITER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Tie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Plates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made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from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XM 19 material.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49BEE45A-6FC7-B426-5773-D9FA4EB95EF0}"/>
              </a:ext>
            </a:extLst>
          </p:cNvPr>
          <p:cNvSpPr txBox="1"/>
          <p:nvPr/>
        </p:nvSpPr>
        <p:spPr>
          <a:xfrm>
            <a:off x="958626" y="1301050"/>
            <a:ext cx="62250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Lessons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from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production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.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1D35C020-95FD-7734-8CE8-B92D18F6D0EA}"/>
              </a:ext>
            </a:extLst>
          </p:cNvPr>
          <p:cNvSpPr txBox="1"/>
          <p:nvPr/>
        </p:nvSpPr>
        <p:spPr>
          <a:xfrm>
            <a:off x="519195" y="2126620"/>
            <a:ext cx="4063382" cy="428258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de-DE" sz="1800" b="1" dirty="0">
                <a:solidFill>
                  <a:srgbClr val="FF6E1F"/>
                </a:solidFill>
                <a:latin typeface="Helvetica" pitchFamily="2" charset="0"/>
              </a:rPr>
              <a:t>Application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>
              <a:lnSpc>
                <a:spcPts val="2660"/>
              </a:lnSpc>
            </a:pP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Structural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components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the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Central Solenoid –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the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most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powerful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magnet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in ITER.</a:t>
            </a:r>
            <a:endParaRPr lang="de-DE" sz="1800" b="1" dirty="0">
              <a:solidFill>
                <a:schemeClr val="accent1"/>
              </a:solidFill>
              <a:latin typeface="Helvetica" pitchFamily="2" charset="0"/>
            </a:endParaRPr>
          </a:p>
          <a:p>
            <a:pPr>
              <a:lnSpc>
                <a:spcPts val="2660"/>
              </a:lnSpc>
              <a:buNone/>
            </a:pPr>
            <a:endParaRPr lang="de-DE" sz="1800" b="1" dirty="0">
              <a:solidFill>
                <a:schemeClr val="accent1"/>
              </a:solidFill>
              <a:latin typeface="Helvetica" pitchFamily="2" charset="0"/>
            </a:endParaRPr>
          </a:p>
          <a:p>
            <a:pPr>
              <a:lnSpc>
                <a:spcPts val="2660"/>
              </a:lnSpc>
              <a:buNone/>
            </a:pPr>
            <a:r>
              <a:rPr lang="de-DE" sz="1800" b="1" dirty="0">
                <a:solidFill>
                  <a:schemeClr val="accent1"/>
                </a:solidFill>
                <a:latin typeface="Helvetica" pitchFamily="2" charset="0"/>
              </a:rPr>
              <a:t>Key Challe</a:t>
            </a:r>
            <a:r>
              <a:rPr lang="de-DE" sz="1800" b="1" dirty="0">
                <a:solidFill>
                  <a:srgbClr val="FF6E1F"/>
                </a:solidFill>
                <a:latin typeface="Helvetica" pitchFamily="2" charset="0"/>
              </a:rPr>
              <a:t>ng</a:t>
            </a:r>
            <a:r>
              <a:rPr lang="de-DE" sz="1800" b="1" dirty="0">
                <a:solidFill>
                  <a:schemeClr val="accent1"/>
                </a:solidFill>
                <a:latin typeface="Helvetica" pitchFamily="2" charset="0"/>
              </a:rPr>
              <a:t>es</a:t>
            </a:r>
            <a:endParaRPr lang="de-DE" sz="1800" dirty="0">
              <a:solidFill>
                <a:schemeClr val="accent1"/>
              </a:solidFill>
              <a:latin typeface="Helvetica" pitchFamily="2" charset="0"/>
            </a:endParaRPr>
          </a:p>
          <a:p>
            <a:pPr>
              <a:lnSpc>
                <a:spcPts val="2660"/>
              </a:lnSpc>
            </a:pP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Resist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high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vertical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tensile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loads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and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maintain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contact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between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solenoid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coils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under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cryogenic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operation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.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Mechanical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properties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must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meet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strict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criteria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at 295 K and 4 K (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fatigue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toughness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).</a:t>
            </a:r>
            <a:endParaRPr lang="de-DE" sz="1800" b="1" dirty="0">
              <a:solidFill>
                <a:srgbClr val="FF6E1F"/>
              </a:solidFill>
              <a:latin typeface="Helvetica" pitchFamily="2" charset="0"/>
            </a:endParaRPr>
          </a:p>
        </p:txBody>
      </p:sp>
      <p:pic>
        <p:nvPicPr>
          <p:cNvPr id="11" name="Bildplatzhalter 10" descr="Ein Bild, das Gebäude, Zug, Decke, Bahn enthält.&#10;&#10;KI-generierte Inhalte können fehlerhaft sein.">
            <a:extLst>
              <a:ext uri="{FF2B5EF4-FFF2-40B4-BE49-F238E27FC236}">
                <a16:creationId xmlns:a16="http://schemas.microsoft.com/office/drawing/2014/main" id="{495EA858-35E9-5986-7601-41BF73CF68D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4" b="9764"/>
          <a:stretch>
            <a:fillRect/>
          </a:stretch>
        </p:blipFill>
        <p:spPr>
          <a:xfrm>
            <a:off x="5192713" y="2127250"/>
            <a:ext cx="6999287" cy="4224338"/>
          </a:xfrm>
        </p:spPr>
      </p:pic>
      <p:sp>
        <p:nvSpPr>
          <p:cNvPr id="2" name="TextBox 7">
            <a:extLst>
              <a:ext uri="{FF2B5EF4-FFF2-40B4-BE49-F238E27FC236}">
                <a16:creationId xmlns:a16="http://schemas.microsoft.com/office/drawing/2014/main" id="{CB91CCB6-BFA1-4930-E37C-C0D8BC72DEBE}"/>
              </a:ext>
            </a:extLst>
          </p:cNvPr>
          <p:cNvSpPr txBox="1"/>
          <p:nvPr/>
        </p:nvSpPr>
        <p:spPr>
          <a:xfrm>
            <a:off x="958626" y="127933"/>
            <a:ext cx="513737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Case Study</a:t>
            </a:r>
          </a:p>
        </p:txBody>
      </p:sp>
    </p:spTree>
    <p:extLst>
      <p:ext uri="{BB962C8B-B14F-4D97-AF65-F5344CB8AC3E}">
        <p14:creationId xmlns:p14="http://schemas.microsoft.com/office/powerpoint/2010/main" val="1062677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0678C-A7FA-ECB5-9C9B-7258EC6A7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Diagonal Corners Snipped 8">
            <a:extLst>
              <a:ext uri="{FF2B5EF4-FFF2-40B4-BE49-F238E27FC236}">
                <a16:creationId xmlns:a16="http://schemas.microsoft.com/office/drawing/2014/main" id="{0E97B5F6-22DA-712F-61F0-5C02228E0CFB}"/>
              </a:ext>
            </a:extLst>
          </p:cNvPr>
          <p:cNvSpPr/>
          <p:nvPr/>
        </p:nvSpPr>
        <p:spPr>
          <a:xfrm>
            <a:off x="0" y="660851"/>
            <a:ext cx="7565722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818281C4-3B59-5D90-A8CA-D214AF0BDEE6}"/>
              </a:ext>
            </a:extLst>
          </p:cNvPr>
          <p:cNvSpPr txBox="1"/>
          <p:nvPr/>
        </p:nvSpPr>
        <p:spPr>
          <a:xfrm>
            <a:off x="958626" y="911670"/>
            <a:ext cx="65131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ITER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Tie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Plates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made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from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XM 19 material.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5F91C5F-831E-B507-EE65-9E2E682F4CEB}"/>
              </a:ext>
            </a:extLst>
          </p:cNvPr>
          <p:cNvSpPr txBox="1"/>
          <p:nvPr/>
        </p:nvSpPr>
        <p:spPr>
          <a:xfrm>
            <a:off x="958626" y="1301050"/>
            <a:ext cx="6250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Lessons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from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production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.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755A6EC5-5C07-966E-D4EE-5D95B54723F5}"/>
              </a:ext>
            </a:extLst>
          </p:cNvPr>
          <p:cNvSpPr txBox="1"/>
          <p:nvPr/>
        </p:nvSpPr>
        <p:spPr>
          <a:xfrm>
            <a:off x="6900383" y="2126620"/>
            <a:ext cx="4723680" cy="378776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de-DE" sz="1800" b="1" dirty="0">
                <a:solidFill>
                  <a:schemeClr val="tx1"/>
                </a:solidFill>
                <a:latin typeface="Helvetica" pitchFamily="2" charset="0"/>
              </a:rPr>
              <a:t>Manufacturing</a:t>
            </a:r>
          </a:p>
          <a:p>
            <a:pPr>
              <a:lnSpc>
                <a:spcPts val="2420"/>
              </a:lnSpc>
            </a:pP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26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parts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each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~ 17 m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long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forged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from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br>
              <a:rPr lang="de-DE" sz="1800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17 t ESR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ingots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.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Three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forging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machines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used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per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part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achieve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final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length</a:t>
            </a:r>
            <a:endParaRPr lang="de-DE" sz="1800" dirty="0">
              <a:solidFill>
                <a:schemeClr val="bg1"/>
              </a:solidFill>
              <a:latin typeface="Helvetica" pitchFamily="2" charset="0"/>
            </a:endParaRPr>
          </a:p>
          <a:p>
            <a:r>
              <a:rPr lang="de-DE" sz="1800" b="1" dirty="0" err="1">
                <a:solidFill>
                  <a:schemeClr val="tx1"/>
                </a:solidFill>
                <a:latin typeface="Helvetica" pitchFamily="2" charset="0"/>
              </a:rPr>
              <a:t>Microstructure</a:t>
            </a:r>
            <a:endParaRPr lang="de-DE" sz="1800" b="1" dirty="0">
              <a:solidFill>
                <a:schemeClr val="tx1"/>
              </a:solidFill>
              <a:latin typeface="Helvetica" pitchFamily="2" charset="0"/>
            </a:endParaRPr>
          </a:p>
          <a:p>
            <a:pPr>
              <a:lnSpc>
                <a:spcPts val="2420"/>
              </a:lnSpc>
            </a:pP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Fully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austenitic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homogeneous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along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full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length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. 20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microstructural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checks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per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part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(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every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80 cm).</a:t>
            </a:r>
          </a:p>
          <a:p>
            <a:r>
              <a:rPr lang="de-DE" sz="1800" b="1" dirty="0">
                <a:solidFill>
                  <a:schemeClr val="tx1"/>
                </a:solidFill>
                <a:latin typeface="Helvetica" pitchFamily="2" charset="0"/>
              </a:rPr>
              <a:t>Takeaway</a:t>
            </a:r>
          </a:p>
          <a:p>
            <a:pPr>
              <a:lnSpc>
                <a:spcPts val="2420"/>
              </a:lnSpc>
            </a:pP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Industrial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forging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of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ultra-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long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cryogenic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parts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possible –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with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full-process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control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</p:txBody>
      </p:sp>
      <p:pic>
        <p:nvPicPr>
          <p:cNvPr id="10" name="Bildplatzhalter 9" descr="Ein Bild, das Stahl, Im Haus, Maschine, Aluminium enthält.&#10;&#10;KI-generierte Inhalte können fehlerhaft sein.">
            <a:extLst>
              <a:ext uri="{FF2B5EF4-FFF2-40B4-BE49-F238E27FC236}">
                <a16:creationId xmlns:a16="http://schemas.microsoft.com/office/drawing/2014/main" id="{8830B1B8-C99B-1EBA-40F0-85C360670DC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5" b="2305"/>
          <a:stretch>
            <a:fillRect/>
          </a:stretch>
        </p:blipFill>
        <p:spPr>
          <a:xfrm>
            <a:off x="0" y="2265181"/>
            <a:ext cx="3295787" cy="4191816"/>
          </a:xfrm>
        </p:spPr>
      </p:pic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EA4E8C49-7793-B06A-EFAE-A30F6BF97B9C}"/>
              </a:ext>
            </a:extLst>
          </p:cNvPr>
          <p:cNvGrpSpPr/>
          <p:nvPr/>
        </p:nvGrpSpPr>
        <p:grpSpPr>
          <a:xfrm>
            <a:off x="3498385" y="2856595"/>
            <a:ext cx="3002602" cy="3057793"/>
            <a:chOff x="3498385" y="3008490"/>
            <a:chExt cx="3002602" cy="3057793"/>
          </a:xfrm>
        </p:grpSpPr>
        <p:pic>
          <p:nvPicPr>
            <p:cNvPr id="20" name="Grafik 19" descr="Ein Bild, das Text, Screenshot, Diagramm, Reihe enthält.&#10;&#10;KI-generierte Inhalte können fehlerhaft sein.">
              <a:extLst>
                <a:ext uri="{FF2B5EF4-FFF2-40B4-BE49-F238E27FC236}">
                  <a16:creationId xmlns:a16="http://schemas.microsoft.com/office/drawing/2014/main" id="{13EDF852-D0DF-5EDB-1340-E19230F63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8385" y="3008490"/>
              <a:ext cx="2981252" cy="1836849"/>
            </a:xfrm>
            <a:prstGeom prst="rect">
              <a:avLst/>
            </a:prstGeom>
          </p:spPr>
        </p:pic>
        <p:pic>
          <p:nvPicPr>
            <p:cNvPr id="22" name="Grafik 21" descr="Ein Bild, das Text, Quittung, Schrift, Zahl enthält.&#10;&#10;KI-generierte Inhalte können fehlerhaft sein.">
              <a:extLst>
                <a:ext uri="{FF2B5EF4-FFF2-40B4-BE49-F238E27FC236}">
                  <a16:creationId xmlns:a16="http://schemas.microsoft.com/office/drawing/2014/main" id="{E9BF50D5-8936-783A-8610-E879FC609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8385" y="4958026"/>
              <a:ext cx="3002602" cy="1108257"/>
            </a:xfrm>
            <a:prstGeom prst="rect">
              <a:avLst/>
            </a:prstGeom>
          </p:spPr>
        </p:pic>
      </p:grpSp>
      <p:sp>
        <p:nvSpPr>
          <p:cNvPr id="2" name="TextBox 7">
            <a:extLst>
              <a:ext uri="{FF2B5EF4-FFF2-40B4-BE49-F238E27FC236}">
                <a16:creationId xmlns:a16="http://schemas.microsoft.com/office/drawing/2014/main" id="{90340189-239F-2095-07F9-BA0FD3EB9267}"/>
              </a:ext>
            </a:extLst>
          </p:cNvPr>
          <p:cNvSpPr txBox="1"/>
          <p:nvPr/>
        </p:nvSpPr>
        <p:spPr>
          <a:xfrm>
            <a:off x="958626" y="127933"/>
            <a:ext cx="513737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Case Study</a:t>
            </a:r>
          </a:p>
        </p:txBody>
      </p:sp>
    </p:spTree>
    <p:extLst>
      <p:ext uri="{BB962C8B-B14F-4D97-AF65-F5344CB8AC3E}">
        <p14:creationId xmlns:p14="http://schemas.microsoft.com/office/powerpoint/2010/main" val="826260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B378A-8987-DBFE-D230-376E97E2B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Diagonal Corners Snipped 8">
            <a:extLst>
              <a:ext uri="{FF2B5EF4-FFF2-40B4-BE49-F238E27FC236}">
                <a16:creationId xmlns:a16="http://schemas.microsoft.com/office/drawing/2014/main" id="{21CC6ADA-A381-DC7A-3BD2-485290EEB6A0}"/>
              </a:ext>
            </a:extLst>
          </p:cNvPr>
          <p:cNvSpPr/>
          <p:nvPr/>
        </p:nvSpPr>
        <p:spPr>
          <a:xfrm>
            <a:off x="0" y="660851"/>
            <a:ext cx="9150264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5F7209EE-35F3-2D73-7229-A6840EF391B8}"/>
              </a:ext>
            </a:extLst>
          </p:cNvPr>
          <p:cNvSpPr txBox="1"/>
          <p:nvPr/>
        </p:nvSpPr>
        <p:spPr>
          <a:xfrm>
            <a:off x="958626" y="911670"/>
            <a:ext cx="80789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ITER TF Coil Magnet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forgings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from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F316 LNH Material.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1C877A04-0D77-10B3-7C31-AC2626A534CD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Forging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cryogenic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reliability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.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38F9E161-B1DF-49D8-60EB-4AC44159A3DE}"/>
              </a:ext>
            </a:extLst>
          </p:cNvPr>
          <p:cNvSpPr txBox="1"/>
          <p:nvPr/>
        </p:nvSpPr>
        <p:spPr>
          <a:xfrm>
            <a:off x="989841" y="2212975"/>
            <a:ext cx="4674175" cy="387817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lnSpc>
                <a:spcPts val="2660"/>
              </a:lnSpc>
              <a:buNone/>
            </a:pPr>
            <a:r>
              <a:rPr lang="de-DE" sz="1800" b="1" dirty="0">
                <a:solidFill>
                  <a:srgbClr val="FF6E1F"/>
                </a:solidFill>
                <a:latin typeface="Helvetica" pitchFamily="2" charset="0"/>
              </a:rPr>
              <a:t>Application </a:t>
            </a:r>
          </a:p>
          <a:p>
            <a:pPr>
              <a:lnSpc>
                <a:spcPts val="2660"/>
              </a:lnSpc>
              <a:buNone/>
            </a:pP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Casing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structure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ITER’s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superconducting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TF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coils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. Supports and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aligns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coils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under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extreme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electromagnetic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loads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;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ensures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plasma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confinement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integrity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  <a:p>
            <a:pPr>
              <a:lnSpc>
                <a:spcPts val="2660"/>
              </a:lnSpc>
            </a:pPr>
            <a:r>
              <a:rPr lang="de-DE" sz="1800" b="1" dirty="0">
                <a:solidFill>
                  <a:srgbClr val="FF6E1F"/>
                </a:solidFill>
                <a:latin typeface="Helvetica" pitchFamily="2" charset="0"/>
              </a:rPr>
              <a:t>Manufacturing </a:t>
            </a:r>
          </a:p>
          <a:p>
            <a:pPr>
              <a:lnSpc>
                <a:spcPts val="2660"/>
              </a:lnSpc>
            </a:pP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Fabricated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in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segments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welded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final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shape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.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Forged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from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up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40 t ESR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ingots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segment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lengths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up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12 m. High-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precision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welding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&amp; post-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processing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dimensional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stability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</p:txBody>
      </p:sp>
      <p:pic>
        <p:nvPicPr>
          <p:cNvPr id="16" name="Bildplatzhalter 15" descr="Ein Bild, das Gebäude, Straße, Nacht, draußen enthält.&#10;&#10;KI-generierte Inhalte können fehlerhaft sein.">
            <a:extLst>
              <a:ext uri="{FF2B5EF4-FFF2-40B4-BE49-F238E27FC236}">
                <a16:creationId xmlns:a16="http://schemas.microsoft.com/office/drawing/2014/main" id="{FD6A8854-CA12-4A1D-0739-11EEB88E42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1" b="6561"/>
          <a:stretch>
            <a:fillRect/>
          </a:stretch>
        </p:blipFill>
        <p:spPr>
          <a:xfrm>
            <a:off x="5840413" y="2212975"/>
            <a:ext cx="6351587" cy="4138613"/>
          </a:xfrm>
        </p:spPr>
      </p:pic>
      <p:sp>
        <p:nvSpPr>
          <p:cNvPr id="2" name="TextBox 7">
            <a:extLst>
              <a:ext uri="{FF2B5EF4-FFF2-40B4-BE49-F238E27FC236}">
                <a16:creationId xmlns:a16="http://schemas.microsoft.com/office/drawing/2014/main" id="{D4FE6337-21BF-3DCF-0E41-FD0F143FE3E9}"/>
              </a:ext>
            </a:extLst>
          </p:cNvPr>
          <p:cNvSpPr txBox="1"/>
          <p:nvPr/>
        </p:nvSpPr>
        <p:spPr>
          <a:xfrm>
            <a:off x="958626" y="127933"/>
            <a:ext cx="513737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Case Study</a:t>
            </a:r>
          </a:p>
        </p:txBody>
      </p:sp>
    </p:spTree>
    <p:extLst>
      <p:ext uri="{BB962C8B-B14F-4D97-AF65-F5344CB8AC3E}">
        <p14:creationId xmlns:p14="http://schemas.microsoft.com/office/powerpoint/2010/main" val="7136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EFF785-6FF9-A061-70A0-4E7997F9B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C65F63E9-7BE4-7ADD-1231-003CE9C3D15B}"/>
              </a:ext>
            </a:extLst>
          </p:cNvPr>
          <p:cNvSpPr/>
          <p:nvPr/>
        </p:nvSpPr>
        <p:spPr>
          <a:xfrm>
            <a:off x="4992785" y="0"/>
            <a:ext cx="3547725" cy="4361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6" name="Bildplatzhalter 15">
            <a:extLst>
              <a:ext uri="{FF2B5EF4-FFF2-40B4-BE49-F238E27FC236}">
                <a16:creationId xmlns:a16="http://schemas.microsoft.com/office/drawing/2014/main" id="{88D4E998-EA7D-58D4-DAF3-48F6983A1C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3" r="5383"/>
          <a:stretch/>
        </p:blipFill>
        <p:spPr>
          <a:xfrm>
            <a:off x="3098435" y="3972736"/>
            <a:ext cx="3420778" cy="2885263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</p:pic>
      <p:pic>
        <p:nvPicPr>
          <p:cNvPr id="12" name="Bildplatzhalter 11" descr="Ein Bild, das Gelände, rot, Zug, draußen enthält.&#10;&#10;KI-generierte Inhalte können fehlerhaft sein.">
            <a:extLst>
              <a:ext uri="{FF2B5EF4-FFF2-40B4-BE49-F238E27FC236}">
                <a16:creationId xmlns:a16="http://schemas.microsoft.com/office/drawing/2014/main" id="{8BFAD492-EFA8-A43B-D73E-112D8491AF0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4" r="14004"/>
          <a:stretch>
            <a:fillRect/>
          </a:stretch>
        </p:blipFill>
        <p:spPr>
          <a:xfrm>
            <a:off x="958850" y="2132013"/>
            <a:ext cx="2735263" cy="2849562"/>
          </a:xfrm>
        </p:spPr>
      </p:pic>
      <p:sp>
        <p:nvSpPr>
          <p:cNvPr id="4" name="Rectangle: Diagonal Corners Snipped 8">
            <a:extLst>
              <a:ext uri="{FF2B5EF4-FFF2-40B4-BE49-F238E27FC236}">
                <a16:creationId xmlns:a16="http://schemas.microsoft.com/office/drawing/2014/main" id="{501D44F5-D120-4AB1-AB03-6C5A2A474C4D}"/>
              </a:ext>
            </a:extLst>
          </p:cNvPr>
          <p:cNvSpPr/>
          <p:nvPr/>
        </p:nvSpPr>
        <p:spPr>
          <a:xfrm>
            <a:off x="0" y="660851"/>
            <a:ext cx="9150264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20DB6953-1A1C-0D0D-A754-AE1344C1496C}"/>
              </a:ext>
            </a:extLst>
          </p:cNvPr>
          <p:cNvSpPr txBox="1"/>
          <p:nvPr/>
        </p:nvSpPr>
        <p:spPr>
          <a:xfrm>
            <a:off x="958626" y="911670"/>
            <a:ext cx="80789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ITER TF Coil Magnet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forgings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from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F316 LNH Material.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0F7FF27A-A38D-6ED2-346F-EEE0EB200971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Forging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cryogenic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reliability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88FC52-EAAE-E770-62CF-540860964E5C}"/>
              </a:ext>
            </a:extLst>
          </p:cNvPr>
          <p:cNvSpPr txBox="1"/>
          <p:nvPr/>
        </p:nvSpPr>
        <p:spPr>
          <a:xfrm>
            <a:off x="6815606" y="4181997"/>
            <a:ext cx="5238612" cy="23412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lnSpc>
                <a:spcPts val="2420"/>
              </a:lnSpc>
            </a:pPr>
            <a:r>
              <a:rPr lang="de-DE" sz="1800" b="1" dirty="0" err="1">
                <a:solidFill>
                  <a:schemeClr val="tx1"/>
                </a:solidFill>
                <a:latin typeface="Helvetica" pitchFamily="2" charset="0"/>
              </a:rPr>
              <a:t>Austenitic</a:t>
            </a:r>
            <a:r>
              <a:rPr lang="de-DE" sz="1800" b="1" dirty="0">
                <a:solidFill>
                  <a:schemeClr val="tx1"/>
                </a:solidFill>
                <a:latin typeface="Helvetica" pitchFamily="2" charset="0"/>
              </a:rPr>
              <a:t> </a:t>
            </a:r>
            <a:r>
              <a:rPr lang="de-DE" sz="1800" b="1" dirty="0" err="1">
                <a:solidFill>
                  <a:schemeClr val="tx1"/>
                </a:solidFill>
                <a:latin typeface="Helvetica" pitchFamily="2" charset="0"/>
              </a:rPr>
              <a:t>Structure</a:t>
            </a:r>
            <a:endParaRPr lang="de-DE" sz="1800" b="1" dirty="0">
              <a:solidFill>
                <a:schemeClr val="tx1"/>
              </a:solidFill>
              <a:latin typeface="Helvetica" pitchFamily="2" charset="0"/>
            </a:endParaRPr>
          </a:p>
          <a:p>
            <a:pPr>
              <a:lnSpc>
                <a:spcPts val="2420"/>
              </a:lnSpc>
            </a:pP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Face-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centered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cubic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(</a:t>
            </a:r>
            <a:r>
              <a:rPr lang="el-GR" sz="1800" dirty="0">
                <a:solidFill>
                  <a:schemeClr val="bg1"/>
                </a:solidFill>
                <a:latin typeface="Helvetica" pitchFamily="2" charset="0"/>
              </a:rPr>
              <a:t>γ-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phase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)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Excellent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toughness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and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fracture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resistance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down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4 K</a:t>
            </a:r>
          </a:p>
          <a:p>
            <a:r>
              <a:rPr lang="de-DE" sz="1800" b="1" dirty="0">
                <a:solidFill>
                  <a:schemeClr val="tx1"/>
                </a:solidFill>
                <a:latin typeface="Helvetica" pitchFamily="2" charset="0"/>
              </a:rPr>
              <a:t>Takeaway</a:t>
            </a:r>
          </a:p>
          <a:p>
            <a:pPr>
              <a:lnSpc>
                <a:spcPts val="2420"/>
              </a:lnSpc>
            </a:pP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The TF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casing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more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than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protection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–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it’s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structural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steel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magnetic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precision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at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cryogenic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extremes.</a:t>
            </a:r>
          </a:p>
        </p:txBody>
      </p:sp>
      <p:pic>
        <p:nvPicPr>
          <p:cNvPr id="18" name="Grafik 17" descr="Ein Bild, das Text, Screenshot, Schrift, Quittung enthält.&#10;&#10;KI-generierte Inhalte können fehlerhaft sein.">
            <a:extLst>
              <a:ext uri="{FF2B5EF4-FFF2-40B4-BE49-F238E27FC236}">
                <a16:creationId xmlns:a16="http://schemas.microsoft.com/office/drawing/2014/main" id="{4A7EF6BD-052F-2D28-51F3-D783737294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4"/>
          <a:stretch>
            <a:fillRect/>
          </a:stretch>
        </p:blipFill>
        <p:spPr>
          <a:xfrm>
            <a:off x="6897824" y="2126620"/>
            <a:ext cx="4733875" cy="1983762"/>
          </a:xfrm>
          <a:prstGeom prst="rect">
            <a:avLst/>
          </a:prstGeom>
        </p:spPr>
      </p:pic>
      <p:sp>
        <p:nvSpPr>
          <p:cNvPr id="2" name="TextBox 7">
            <a:extLst>
              <a:ext uri="{FF2B5EF4-FFF2-40B4-BE49-F238E27FC236}">
                <a16:creationId xmlns:a16="http://schemas.microsoft.com/office/drawing/2014/main" id="{E2769BE7-F440-6522-A2CB-1821BD874D82}"/>
              </a:ext>
            </a:extLst>
          </p:cNvPr>
          <p:cNvSpPr txBox="1"/>
          <p:nvPr/>
        </p:nvSpPr>
        <p:spPr>
          <a:xfrm>
            <a:off x="958626" y="127933"/>
            <a:ext cx="513737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Case Study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4243AB6-8F57-6737-EA99-4E136E01E8B0}"/>
              </a:ext>
            </a:extLst>
          </p:cNvPr>
          <p:cNvSpPr txBox="1"/>
          <p:nvPr/>
        </p:nvSpPr>
        <p:spPr>
          <a:xfrm>
            <a:off x="4408711" y="2126620"/>
            <a:ext cx="22468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800" b="1" dirty="0" err="1">
                <a:latin typeface="Helvetica" pitchFamily="2" charset="0"/>
              </a:rPr>
              <a:t>Mechanical</a:t>
            </a:r>
            <a:r>
              <a:rPr lang="de-DE" sz="1800" b="1" dirty="0">
                <a:latin typeface="Helvetica" pitchFamily="2" charset="0"/>
              </a:rPr>
              <a:t> </a:t>
            </a:r>
          </a:p>
          <a:p>
            <a:pPr algn="r"/>
            <a:r>
              <a:rPr lang="de-DE" sz="1800" b="1" dirty="0">
                <a:latin typeface="Helvetica" pitchFamily="2" charset="0"/>
              </a:rPr>
              <a:t>Properties</a:t>
            </a:r>
          </a:p>
        </p:txBody>
      </p:sp>
    </p:spTree>
    <p:extLst>
      <p:ext uri="{BB962C8B-B14F-4D97-AF65-F5344CB8AC3E}">
        <p14:creationId xmlns:p14="http://schemas.microsoft.com/office/powerpoint/2010/main" val="3397261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84B3A-41F1-DDD5-8505-95101546FE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3A95372-3A2C-A3CE-FC48-A159E23C332E}"/>
              </a:ext>
            </a:extLst>
          </p:cNvPr>
          <p:cNvSpPr txBox="1"/>
          <p:nvPr/>
        </p:nvSpPr>
        <p:spPr>
          <a:xfrm>
            <a:off x="958625" y="994290"/>
            <a:ext cx="39927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rgbClr val="FF6E1F"/>
                </a:solidFill>
                <a:latin typeface="Helvetica" pitchFamily="2" charset="0"/>
              </a:rPr>
              <a:t>Pulling steel in the cold.</a:t>
            </a:r>
            <a:endParaRPr lang="id-ID" sz="2400" dirty="0">
              <a:solidFill>
                <a:srgbClr val="FF6E1F"/>
              </a:solidFill>
              <a:latin typeface="Helvetica" pitchFamily="2" charset="0"/>
            </a:endParaRPr>
          </a:p>
        </p:txBody>
      </p:sp>
      <p:pic>
        <p:nvPicPr>
          <p:cNvPr id="5" name="Bildplatzhalter 4" descr="Ein Bild, das Maschine, Stahl, Pfeife Flöte Rohr, Bautechnik enthält.&#10;&#10;KI-generierte Inhalte können fehlerhaft sein.">
            <a:extLst>
              <a:ext uri="{FF2B5EF4-FFF2-40B4-BE49-F238E27FC236}">
                <a16:creationId xmlns:a16="http://schemas.microsoft.com/office/drawing/2014/main" id="{F7A8E67E-1A08-3A0E-84F9-8968C09F362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2228" r="2509" b="6244"/>
          <a:stretch>
            <a:fillRect/>
          </a:stretch>
        </p:blipFill>
        <p:spPr>
          <a:xfrm>
            <a:off x="5187523" y="1110234"/>
            <a:ext cx="3889669" cy="4947667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B4FE65-6636-784A-D661-B53B39B4A917}"/>
              </a:ext>
            </a:extLst>
          </p:cNvPr>
          <p:cNvSpPr txBox="1"/>
          <p:nvPr/>
        </p:nvSpPr>
        <p:spPr>
          <a:xfrm>
            <a:off x="958625" y="2175503"/>
            <a:ext cx="3889669" cy="41192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Influencing</a:t>
            </a: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Factors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Grain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size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Finer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grains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  →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higher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yield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&amp;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tensile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(Hall–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Petch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Nitrogen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content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Solid-solution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strengthening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  →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improves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both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&amp;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toughness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  <a:p>
            <a:r>
              <a:rPr lang="de-DE" sz="1600" b="1" dirty="0" err="1">
                <a:solidFill>
                  <a:srgbClr val="FF6E1F"/>
                </a:solidFill>
                <a:latin typeface="Helvetica" pitchFamily="2" charset="0"/>
              </a:rPr>
              <a:t>Tensile</a:t>
            </a:r>
            <a:r>
              <a:rPr lang="de-DE" sz="1600" b="1" dirty="0">
                <a:solidFill>
                  <a:srgbClr val="FF6E1F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rgbClr val="FF6E1F"/>
                </a:solidFill>
                <a:latin typeface="Helvetica" pitchFamily="2" charset="0"/>
              </a:rPr>
              <a:t>Behaviour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High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(&gt;900 MPa) and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elongation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(&gt;40%) at 4 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Stable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stress–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strain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response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under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cryogenic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conditions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B9EF9A50-C8A3-8B85-CDA2-6F1FF7D43C49}"/>
              </a:ext>
            </a:extLst>
          </p:cNvPr>
          <p:cNvSpPr txBox="1"/>
          <p:nvPr/>
        </p:nvSpPr>
        <p:spPr>
          <a:xfrm>
            <a:off x="958626" y="1383670"/>
            <a:ext cx="36282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Tensile properties at 4K.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77D7FBB5-3AC4-7F00-DE68-4334688DF1E5}"/>
              </a:ext>
            </a:extLst>
          </p:cNvPr>
          <p:cNvSpPr txBox="1">
            <a:spLocks/>
          </p:cNvSpPr>
          <p:nvPr/>
        </p:nvSpPr>
        <p:spPr>
          <a:xfrm>
            <a:off x="8788400" y="4946970"/>
            <a:ext cx="3403601" cy="1909357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rgbClr val="454B66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84233D66-3D41-46A2-5B16-1F565B096D92}"/>
              </a:ext>
            </a:extLst>
          </p:cNvPr>
          <p:cNvSpPr txBox="1"/>
          <p:nvPr/>
        </p:nvSpPr>
        <p:spPr>
          <a:xfrm>
            <a:off x="9157734" y="5183299"/>
            <a:ext cx="2524817" cy="13624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Takeaway:</a:t>
            </a:r>
            <a:endParaRPr lang="de-DE" sz="1600" dirty="0">
              <a:solidFill>
                <a:schemeClr val="accent1"/>
              </a:solidFill>
              <a:latin typeface="Helvetica" pitchFamily="2" charset="0"/>
            </a:endParaRPr>
          </a:p>
          <a:p>
            <a:pPr>
              <a:lnSpc>
                <a:spcPts val="2420"/>
              </a:lnSpc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keeps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structure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in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shape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–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even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when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the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temperature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drops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4 K.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4AA17B4E-DAF4-E5F7-4A9D-D05F657B4700}"/>
              </a:ext>
            </a:extLst>
          </p:cNvPr>
          <p:cNvSpPr txBox="1"/>
          <p:nvPr/>
        </p:nvSpPr>
        <p:spPr>
          <a:xfrm>
            <a:off x="9233934" y="3245616"/>
            <a:ext cx="2801324" cy="1031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342900" indent="-342900">
              <a:buFont typeface="+mj-lt"/>
              <a:buAutoNum type="alphaLcParenR"/>
            </a:pP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Dewar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Thermal </a:t>
            </a:r>
            <a:r>
              <a:rPr lang="de-DE" sz="1050" dirty="0" err="1">
                <a:solidFill>
                  <a:schemeClr val="bg1"/>
                </a:solidFill>
                <a:latin typeface="Helvetica" pitchFamily="2" charset="0"/>
              </a:rPr>
              <a:t>screens</a:t>
            </a:r>
            <a:endParaRPr lang="de-DE" sz="1050" dirty="0">
              <a:solidFill>
                <a:schemeClr val="bg1"/>
              </a:solidFill>
              <a:latin typeface="Helvetica" pitchFamily="2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Top </a:t>
            </a:r>
            <a:r>
              <a:rPr lang="de-DE" sz="1050" dirty="0" err="1">
                <a:solidFill>
                  <a:schemeClr val="bg1"/>
                </a:solidFill>
                <a:latin typeface="Helvetica" pitchFamily="2" charset="0"/>
              </a:rPr>
              <a:t>flange</a:t>
            </a: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Bottom </a:t>
            </a:r>
            <a:r>
              <a:rPr lang="de-DE" sz="1050" dirty="0" err="1">
                <a:solidFill>
                  <a:schemeClr val="bg1"/>
                </a:solidFill>
                <a:latin typeface="Helvetica" pitchFamily="2" charset="0"/>
              </a:rPr>
              <a:t>plate</a:t>
            </a:r>
            <a:endParaRPr lang="de-DE" sz="1050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80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43654-9A9E-4D99-004B-4D15AADEC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63269FDB-628F-4E3D-2531-40989812449D}"/>
              </a:ext>
            </a:extLst>
          </p:cNvPr>
          <p:cNvSpPr/>
          <p:nvPr/>
        </p:nvSpPr>
        <p:spPr>
          <a:xfrm>
            <a:off x="0" y="2085358"/>
            <a:ext cx="12192000" cy="19735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DFB4B966-17C3-525C-3AEC-275C8F362FD6}"/>
              </a:ext>
            </a:extLst>
          </p:cNvPr>
          <p:cNvSpPr txBox="1"/>
          <p:nvPr/>
        </p:nvSpPr>
        <p:spPr>
          <a:xfrm>
            <a:off x="958625" y="994290"/>
            <a:ext cx="39927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rgbClr val="FF6E1F"/>
                </a:solidFill>
                <a:latin typeface="Helvetica" pitchFamily="2" charset="0"/>
              </a:rPr>
              <a:t>Pulling steel in the cold.</a:t>
            </a:r>
            <a:endParaRPr lang="id-ID" sz="2400" dirty="0">
              <a:solidFill>
                <a:srgbClr val="FF6E1F"/>
              </a:solidFill>
              <a:latin typeface="Helvetica" pitchFamily="2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872B2280-B654-3FFD-8C95-254C59933969}"/>
              </a:ext>
            </a:extLst>
          </p:cNvPr>
          <p:cNvSpPr txBox="1"/>
          <p:nvPr/>
        </p:nvSpPr>
        <p:spPr>
          <a:xfrm>
            <a:off x="958626" y="1383670"/>
            <a:ext cx="36282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Tensile properties at 4K.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2" name="Picture 17">
            <a:extLst>
              <a:ext uri="{FF2B5EF4-FFF2-40B4-BE49-F238E27FC236}">
                <a16:creationId xmlns:a16="http://schemas.microsoft.com/office/drawing/2014/main" id="{271C59EC-117C-B8B3-AB5C-CDCF963F6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760" y="2858906"/>
            <a:ext cx="3911740" cy="2880000"/>
          </a:xfrm>
          <a:prstGeom prst="rect">
            <a:avLst/>
          </a:prstGeom>
        </p:spPr>
      </p:pic>
      <p:pic>
        <p:nvPicPr>
          <p:cNvPr id="3" name="Picture 21">
            <a:extLst>
              <a:ext uri="{FF2B5EF4-FFF2-40B4-BE49-F238E27FC236}">
                <a16:creationId xmlns:a16="http://schemas.microsoft.com/office/drawing/2014/main" id="{9C1EA1D5-F849-506C-8CBC-C2D19D0CE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9044" y="2858906"/>
            <a:ext cx="3911738" cy="2880000"/>
          </a:xfrm>
          <a:prstGeom prst="rect">
            <a:avLst/>
          </a:prstGeom>
        </p:spPr>
      </p:pic>
      <p:pic>
        <p:nvPicPr>
          <p:cNvPr id="5" name="Picture 12">
            <a:extLst>
              <a:ext uri="{FF2B5EF4-FFF2-40B4-BE49-F238E27FC236}">
                <a16:creationId xmlns:a16="http://schemas.microsoft.com/office/drawing/2014/main" id="{81DA76AA-8DE9-A253-2B8D-A7C87845AC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5326" y="2858968"/>
            <a:ext cx="3693914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40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27A26-F710-A2D2-50A6-9AAD9DFD8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 descr="Ein Bild, das Maschine, Metall, Stahl, Pfeife Flöte Rohr enthält.&#10;&#10;KI-generierte Inhalte können fehlerhaft sein.">
            <a:extLst>
              <a:ext uri="{FF2B5EF4-FFF2-40B4-BE49-F238E27FC236}">
                <a16:creationId xmlns:a16="http://schemas.microsoft.com/office/drawing/2014/main" id="{8A8170F2-AE50-BAAC-B3A0-19F350E79F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" t="4335" r="2417" b="4093"/>
          <a:stretch>
            <a:fillRect/>
          </a:stretch>
        </p:blipFill>
        <p:spPr>
          <a:xfrm>
            <a:off x="5471323" y="737731"/>
            <a:ext cx="4157777" cy="528815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129DCE-2BDE-264E-91E3-5DE32DF6863D}"/>
              </a:ext>
            </a:extLst>
          </p:cNvPr>
          <p:cNvSpPr txBox="1"/>
          <p:nvPr/>
        </p:nvSpPr>
        <p:spPr>
          <a:xfrm>
            <a:off x="772509" y="737732"/>
            <a:ext cx="46988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rgbClr val="FF6E1F"/>
                </a:solidFill>
                <a:latin typeface="Helvetica" pitchFamily="2" charset="0"/>
              </a:rPr>
              <a:t>When failure must be avoided.</a:t>
            </a:r>
            <a:endParaRPr lang="id-ID" sz="2400" dirty="0">
              <a:solidFill>
                <a:srgbClr val="FF6E1F"/>
              </a:solidFill>
              <a:latin typeface="Helvetic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7EA02-73AF-0392-BBDC-94E7F9A3AEAF}"/>
              </a:ext>
            </a:extLst>
          </p:cNvPr>
          <p:cNvSpPr txBox="1"/>
          <p:nvPr/>
        </p:nvSpPr>
        <p:spPr>
          <a:xfrm>
            <a:off x="772510" y="2175503"/>
            <a:ext cx="4383050" cy="41192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Influencing</a:t>
            </a: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Factors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Temperature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Lower T →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lower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crack-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tip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plasticity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Loading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rate: Fast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transients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increase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fracture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risk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Microstructure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Fine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grain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size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low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el-GR" sz="1600" dirty="0">
                <a:solidFill>
                  <a:schemeClr val="bg1"/>
                </a:solidFill>
                <a:latin typeface="Helvetica" pitchFamily="2" charset="0"/>
              </a:rPr>
              <a:t>δ-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ferrite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, high N =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higher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toughness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  <a:p>
            <a:r>
              <a:rPr lang="de-DE" sz="1600" b="1" dirty="0" err="1">
                <a:solidFill>
                  <a:srgbClr val="FF6E1F"/>
                </a:solidFill>
                <a:latin typeface="Helvetica" pitchFamily="2" charset="0"/>
              </a:rPr>
              <a:t>Tensile</a:t>
            </a:r>
            <a:r>
              <a:rPr lang="de-DE" sz="1600" b="1" dirty="0">
                <a:solidFill>
                  <a:srgbClr val="FF6E1F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rgbClr val="FF6E1F"/>
                </a:solidFill>
                <a:latin typeface="Helvetica" pitchFamily="2" charset="0"/>
              </a:rPr>
              <a:t>Behaviour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High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fracture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toughness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(K&lt;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sub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&gt;IC&lt;/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sub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&gt; 150–250 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MPa√m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) at 4 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Stable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crack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resistance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in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ductile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regime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2B560A5F-B139-BFF0-5258-C1CCF0289728}"/>
              </a:ext>
            </a:extLst>
          </p:cNvPr>
          <p:cNvSpPr txBox="1"/>
          <p:nvPr/>
        </p:nvSpPr>
        <p:spPr>
          <a:xfrm>
            <a:off x="772510" y="1127112"/>
            <a:ext cx="36282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 err="1">
                <a:solidFill>
                  <a:schemeClr val="bg1"/>
                </a:solidFill>
                <a:latin typeface="Helvetica" pitchFamily="2" charset="0"/>
              </a:rPr>
              <a:t>Fracure</a:t>
            </a:r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 Toughness at </a:t>
            </a:r>
            <a:r>
              <a:rPr lang="en-US" sz="2400" b="0" dirty="0" err="1">
                <a:solidFill>
                  <a:schemeClr val="bg1"/>
                </a:solidFill>
                <a:latin typeface="Helvetica" pitchFamily="2" charset="0"/>
              </a:rPr>
              <a:t>cryo</a:t>
            </a:r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 conditions.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29B92B24-37E9-4787-5982-747376401F88}"/>
              </a:ext>
            </a:extLst>
          </p:cNvPr>
          <p:cNvSpPr txBox="1">
            <a:spLocks/>
          </p:cNvSpPr>
          <p:nvPr/>
        </p:nvSpPr>
        <p:spPr>
          <a:xfrm>
            <a:off x="9030712" y="4946970"/>
            <a:ext cx="3161287" cy="1909357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rgbClr val="454B66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75541161-2F4F-717D-8137-F8C0E972F2CF}"/>
              </a:ext>
            </a:extLst>
          </p:cNvPr>
          <p:cNvSpPr txBox="1"/>
          <p:nvPr/>
        </p:nvSpPr>
        <p:spPr>
          <a:xfrm>
            <a:off x="9313337" y="5090166"/>
            <a:ext cx="2476265" cy="13624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Takeaway:</a:t>
            </a:r>
            <a:endParaRPr lang="de-DE" sz="1600" dirty="0">
              <a:solidFill>
                <a:schemeClr val="accent1"/>
              </a:solidFill>
              <a:latin typeface="Helvetica" pitchFamily="2" charset="0"/>
            </a:endParaRPr>
          </a:p>
          <a:p>
            <a:pPr>
              <a:lnSpc>
                <a:spcPts val="2420"/>
              </a:lnSpc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prevents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deformation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–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toughness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prevents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disaster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5836340F-9606-496D-17DA-346248D3666F}"/>
              </a:ext>
            </a:extLst>
          </p:cNvPr>
          <p:cNvSpPr txBox="1"/>
          <p:nvPr/>
        </p:nvSpPr>
        <p:spPr>
          <a:xfrm>
            <a:off x="9732172" y="3217219"/>
            <a:ext cx="2801324" cy="1031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342900" indent="-342900">
              <a:buFont typeface="+mj-lt"/>
              <a:buAutoNum type="alphaLcParenR"/>
            </a:pP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Dewar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Thermal </a:t>
            </a:r>
            <a:r>
              <a:rPr lang="de-DE" sz="1050" dirty="0" err="1">
                <a:solidFill>
                  <a:schemeClr val="bg1"/>
                </a:solidFill>
                <a:latin typeface="Helvetica" pitchFamily="2" charset="0"/>
              </a:rPr>
              <a:t>screens</a:t>
            </a:r>
            <a:endParaRPr lang="de-DE" sz="1050" dirty="0">
              <a:solidFill>
                <a:schemeClr val="bg1"/>
              </a:solidFill>
              <a:latin typeface="Helvetica" pitchFamily="2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Top </a:t>
            </a:r>
            <a:r>
              <a:rPr lang="de-DE" sz="1050" dirty="0" err="1">
                <a:solidFill>
                  <a:schemeClr val="bg1"/>
                </a:solidFill>
                <a:latin typeface="Helvetica" pitchFamily="2" charset="0"/>
              </a:rPr>
              <a:t>flange</a:t>
            </a: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050" dirty="0">
                <a:solidFill>
                  <a:schemeClr val="bg1"/>
                </a:solidFill>
                <a:latin typeface="Helvetica" pitchFamily="2" charset="0"/>
              </a:rPr>
              <a:t>Bottom </a:t>
            </a:r>
            <a:r>
              <a:rPr lang="de-DE" sz="1050" dirty="0" err="1">
                <a:solidFill>
                  <a:schemeClr val="bg1"/>
                </a:solidFill>
                <a:latin typeface="Helvetica" pitchFamily="2" charset="0"/>
              </a:rPr>
              <a:t>plate</a:t>
            </a:r>
            <a:endParaRPr lang="de-DE" sz="1050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224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11B8AE-17F6-B71D-C409-86173532D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>
            <a:extLst>
              <a:ext uri="{FF2B5EF4-FFF2-40B4-BE49-F238E27FC236}">
                <a16:creationId xmlns:a16="http://schemas.microsoft.com/office/drawing/2014/main" id="{0A47B98C-9F45-1ABE-9B8B-B7C32E034AA6}"/>
              </a:ext>
            </a:extLst>
          </p:cNvPr>
          <p:cNvSpPr txBox="1"/>
          <p:nvPr/>
        </p:nvSpPr>
        <p:spPr>
          <a:xfrm>
            <a:off x="958625" y="737732"/>
            <a:ext cx="46988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rgbClr val="FF6E1F"/>
                </a:solidFill>
                <a:latin typeface="Helvetica" pitchFamily="2" charset="0"/>
              </a:rPr>
              <a:t>When failure must be avoided.</a:t>
            </a:r>
            <a:endParaRPr lang="id-ID" sz="2400" dirty="0">
              <a:solidFill>
                <a:srgbClr val="FF6E1F"/>
              </a:solidFill>
              <a:latin typeface="Helvetica" pitchFamily="2" charset="0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B42FEBF8-4D39-7057-3698-0F1FC530B3C8}"/>
              </a:ext>
            </a:extLst>
          </p:cNvPr>
          <p:cNvSpPr txBox="1"/>
          <p:nvPr/>
        </p:nvSpPr>
        <p:spPr>
          <a:xfrm>
            <a:off x="958626" y="1127112"/>
            <a:ext cx="59034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Fracture Toughness at </a:t>
            </a:r>
            <a:r>
              <a:rPr lang="en-US" sz="2400" b="0" dirty="0" err="1">
                <a:solidFill>
                  <a:schemeClr val="bg1"/>
                </a:solidFill>
                <a:latin typeface="Helvetica" pitchFamily="2" charset="0"/>
              </a:rPr>
              <a:t>cryo</a:t>
            </a:r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 conditions.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B4F15CD-BB7F-988C-ADE4-0CA258D2E0C1}"/>
              </a:ext>
            </a:extLst>
          </p:cNvPr>
          <p:cNvSpPr/>
          <p:nvPr/>
        </p:nvSpPr>
        <p:spPr>
          <a:xfrm>
            <a:off x="0" y="1864184"/>
            <a:ext cx="12192000" cy="19735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25">
            <a:extLst>
              <a:ext uri="{FF2B5EF4-FFF2-40B4-BE49-F238E27FC236}">
                <a16:creationId xmlns:a16="http://schemas.microsoft.com/office/drawing/2014/main" id="{3F9A8C88-2FF0-57CB-0B2F-4A81F1589A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48232" y="1985564"/>
            <a:ext cx="2959562" cy="2340000"/>
          </a:xfrm>
          <a:prstGeom prst="rect">
            <a:avLst/>
          </a:prstGeom>
        </p:spPr>
      </p:pic>
      <p:pic>
        <p:nvPicPr>
          <p:cNvPr id="6" name="Picture 23">
            <a:extLst>
              <a:ext uri="{FF2B5EF4-FFF2-40B4-BE49-F238E27FC236}">
                <a16:creationId xmlns:a16="http://schemas.microsoft.com/office/drawing/2014/main" id="{ADDB16A6-62CA-9693-1F34-7BE199E72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232" y="4396620"/>
            <a:ext cx="2959562" cy="2340000"/>
          </a:xfrm>
          <a:prstGeom prst="rect">
            <a:avLst/>
          </a:prstGeom>
        </p:spPr>
      </p:pic>
      <p:pic>
        <p:nvPicPr>
          <p:cNvPr id="7" name="Picture 15">
            <a:extLst>
              <a:ext uri="{FF2B5EF4-FFF2-40B4-BE49-F238E27FC236}">
                <a16:creationId xmlns:a16="http://schemas.microsoft.com/office/drawing/2014/main" id="{61FB9883-71D6-5A90-2468-87DE8182778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090"/>
          <a:stretch>
            <a:fillRect/>
          </a:stretch>
        </p:blipFill>
        <p:spPr>
          <a:xfrm>
            <a:off x="3788714" y="1985874"/>
            <a:ext cx="4190033" cy="2339690"/>
          </a:xfrm>
          <a:prstGeom prst="rect">
            <a:avLst/>
          </a:prstGeom>
        </p:spPr>
      </p:pic>
      <p:grpSp>
        <p:nvGrpSpPr>
          <p:cNvPr id="8" name="Group 8">
            <a:extLst>
              <a:ext uri="{FF2B5EF4-FFF2-40B4-BE49-F238E27FC236}">
                <a16:creationId xmlns:a16="http://schemas.microsoft.com/office/drawing/2014/main" id="{80E256FA-47CC-9FFB-27BA-50810461D763}"/>
              </a:ext>
            </a:extLst>
          </p:cNvPr>
          <p:cNvGrpSpPr>
            <a:grpSpLocks noChangeAspect="1"/>
          </p:cNvGrpSpPr>
          <p:nvPr/>
        </p:nvGrpSpPr>
        <p:grpSpPr>
          <a:xfrm>
            <a:off x="8059667" y="1985564"/>
            <a:ext cx="3485651" cy="2339690"/>
            <a:chOff x="2926232" y="2443266"/>
            <a:chExt cx="5927033" cy="3978430"/>
          </a:xfrm>
        </p:grpSpPr>
        <p:pic>
          <p:nvPicPr>
            <p:cNvPr id="9" name="Picture 9" descr="A graph of a load ramp number&#10;&#10;AI-generated content may be incorrect.">
              <a:extLst>
                <a:ext uri="{FF2B5EF4-FFF2-40B4-BE49-F238E27FC236}">
                  <a16:creationId xmlns:a16="http://schemas.microsoft.com/office/drawing/2014/main" id="{FF472038-6E8B-6FD7-A470-60F4AF84B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67"/>
            <a:stretch/>
          </p:blipFill>
          <p:spPr>
            <a:xfrm>
              <a:off x="2926232" y="2447194"/>
              <a:ext cx="5927033" cy="3974502"/>
            </a:xfrm>
            <a:prstGeom prst="rect">
              <a:avLst/>
            </a:prstGeom>
          </p:spPr>
        </p:pic>
        <p:pic>
          <p:nvPicPr>
            <p:cNvPr id="10" name="Picture 11">
              <a:extLst>
                <a:ext uri="{FF2B5EF4-FFF2-40B4-BE49-F238E27FC236}">
                  <a16:creationId xmlns:a16="http://schemas.microsoft.com/office/drawing/2014/main" id="{79FD24FC-F01A-E034-B55C-AAE14C7BF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8266" t="16805" r="16144" b="14180"/>
            <a:stretch/>
          </p:blipFill>
          <p:spPr>
            <a:xfrm>
              <a:off x="8577263" y="2443266"/>
              <a:ext cx="211931" cy="361848"/>
            </a:xfrm>
            <a:prstGeom prst="rect">
              <a:avLst/>
            </a:prstGeom>
          </p:spPr>
        </p:pic>
      </p:grpSp>
      <p:pic>
        <p:nvPicPr>
          <p:cNvPr id="13" name="Picture 14">
            <a:extLst>
              <a:ext uri="{FF2B5EF4-FFF2-40B4-BE49-F238E27FC236}">
                <a16:creationId xmlns:a16="http://schemas.microsoft.com/office/drawing/2014/main" id="{7A3E11ED-053A-7D8E-AA24-DDDA94AD8C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8714" y="4396620"/>
            <a:ext cx="4190033" cy="23424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B6FF18-CD0D-1B4F-4572-E37D6A0568F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-2805" t="5801"/>
          <a:stretch>
            <a:fillRect/>
          </a:stretch>
        </p:blipFill>
        <p:spPr>
          <a:xfrm>
            <a:off x="8059667" y="4396620"/>
            <a:ext cx="3485651" cy="233634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04782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7675A7-410C-3AF4-0902-69BC6621B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Diagonal Corners Snipped 8">
            <a:extLst>
              <a:ext uri="{FF2B5EF4-FFF2-40B4-BE49-F238E27FC236}">
                <a16:creationId xmlns:a16="http://schemas.microsoft.com/office/drawing/2014/main" id="{9469EE50-DC31-3845-D7E0-532EC1F960B0}"/>
              </a:ext>
            </a:extLst>
          </p:cNvPr>
          <p:cNvSpPr/>
          <p:nvPr/>
        </p:nvSpPr>
        <p:spPr>
          <a:xfrm>
            <a:off x="-1" y="660851"/>
            <a:ext cx="4383050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859A5902-C6DD-36B6-D2E7-A1CE732FC9D0}"/>
              </a:ext>
            </a:extLst>
          </p:cNvPr>
          <p:cNvSpPr txBox="1"/>
          <p:nvPr/>
        </p:nvSpPr>
        <p:spPr>
          <a:xfrm>
            <a:off x="958626" y="911670"/>
            <a:ext cx="40186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Counting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cracks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. 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50963056-9853-DF2B-CDD9-E37F9A48F180}"/>
              </a:ext>
            </a:extLst>
          </p:cNvPr>
          <p:cNvSpPr txBox="1"/>
          <p:nvPr/>
        </p:nvSpPr>
        <p:spPr>
          <a:xfrm>
            <a:off x="958626" y="1301050"/>
            <a:ext cx="35070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Fatigue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life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of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316LNH.</a:t>
            </a: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A6E20562-D44B-90C7-4EDE-B39ADF000C8C}"/>
              </a:ext>
            </a:extLst>
          </p:cNvPr>
          <p:cNvSpPr txBox="1"/>
          <p:nvPr/>
        </p:nvSpPr>
        <p:spPr>
          <a:xfrm>
            <a:off x="958626" y="2126620"/>
            <a:ext cx="4383050" cy="301120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Influencing</a:t>
            </a: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Factors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Stress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amplitude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Higher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amplitude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→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shorter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fatigue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life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Frequency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Affects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crack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initiation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and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propagation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kinetics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Environment: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Cryogenic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vacuum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=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better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performance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;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humidity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surface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defects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=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earlier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failure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C6DF636C-073A-39DB-68A7-FCA9583EE991}"/>
              </a:ext>
            </a:extLst>
          </p:cNvPr>
          <p:cNvSpPr txBox="1"/>
          <p:nvPr/>
        </p:nvSpPr>
        <p:spPr>
          <a:xfrm>
            <a:off x="6859466" y="660851"/>
            <a:ext cx="4383050" cy="30090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>
                <a:solidFill>
                  <a:schemeClr val="tx1"/>
                </a:solidFill>
                <a:latin typeface="Helvetica" pitchFamily="2" charset="0"/>
              </a:rPr>
              <a:t>Fatigue </a:t>
            </a:r>
            <a:r>
              <a:rPr lang="de-DE" sz="1600" b="1" dirty="0" err="1">
                <a:solidFill>
                  <a:schemeClr val="tx1"/>
                </a:solidFill>
                <a:latin typeface="Helvetica" pitchFamily="2" charset="0"/>
              </a:rPr>
              <a:t>Behaviour</a:t>
            </a:r>
            <a:r>
              <a:rPr lang="de-DE" sz="1600" b="1" dirty="0">
                <a:solidFill>
                  <a:schemeClr val="tx1"/>
                </a:solidFill>
                <a:latin typeface="Helvetica" pitchFamily="2" charset="0"/>
              </a:rPr>
              <a:t> at 4 K</a:t>
            </a:r>
          </a:p>
          <a:p>
            <a:pPr>
              <a:buNone/>
            </a:pP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Improved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vs. </a:t>
            </a: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room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temperature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due </a:t>
            </a: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Higher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yield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Increased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strain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hardening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Reduced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dislocation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mobility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Fatigue </a:t>
            </a: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limit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Room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temperature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~ 220 - 250 MPa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At 4 K: Up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400 MPa at 10⁷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cycles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9" name="Grafik 8" descr="Ein Bild, das Text, Screenshot, Reihe, Diagramm enthält.&#10;&#10;KI-generierte Inhalte können fehlerhaft sein.">
            <a:extLst>
              <a:ext uri="{FF2B5EF4-FFF2-40B4-BE49-F238E27FC236}">
                <a16:creationId xmlns:a16="http://schemas.microsoft.com/office/drawing/2014/main" id="{4431C34F-2693-B2B9-4AA3-BF3A577451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841" y="3813076"/>
            <a:ext cx="4324824" cy="2785096"/>
          </a:xfrm>
          <a:prstGeom prst="rect">
            <a:avLst/>
          </a:prstGeom>
        </p:spPr>
      </p:pic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CEF6DC04-61F6-93A6-F93A-35C06E263256}"/>
              </a:ext>
            </a:extLst>
          </p:cNvPr>
          <p:cNvSpPr txBox="1">
            <a:spLocks/>
          </p:cNvSpPr>
          <p:nvPr/>
        </p:nvSpPr>
        <p:spPr>
          <a:xfrm flipH="1">
            <a:off x="2938909" y="4920656"/>
            <a:ext cx="3771460" cy="1935671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rgbClr val="454B66"/>
              </a:solidFill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EF06A9F-71B6-B58B-A651-EEB1E38A20D1}"/>
              </a:ext>
            </a:extLst>
          </p:cNvPr>
          <p:cNvSpPr txBox="1"/>
          <p:nvPr/>
        </p:nvSpPr>
        <p:spPr>
          <a:xfrm>
            <a:off x="3403775" y="4988759"/>
            <a:ext cx="3026072" cy="167238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Takeaway:</a:t>
            </a:r>
            <a:endParaRPr lang="de-DE" sz="1600" dirty="0">
              <a:solidFill>
                <a:schemeClr val="accent1"/>
              </a:solidFill>
              <a:latin typeface="Helvetica" pitchFamily="2" charset="0"/>
            </a:endParaRPr>
          </a:p>
          <a:p>
            <a:pPr>
              <a:lnSpc>
                <a:spcPts val="2420"/>
              </a:lnSpc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At 4 K, 316LNH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offers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excellent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fatigue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resistance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– but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weld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quality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and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surface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integrity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key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achieving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long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life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9029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Snipped 8">
            <a:extLst>
              <a:ext uri="{FF2B5EF4-FFF2-40B4-BE49-F238E27FC236}">
                <a16:creationId xmlns:a16="http://schemas.microsoft.com/office/drawing/2014/main" id="{BFD2B502-8B1B-670B-06B3-D34DBE486F39}"/>
              </a:ext>
            </a:extLst>
          </p:cNvPr>
          <p:cNvSpPr/>
          <p:nvPr/>
        </p:nvSpPr>
        <p:spPr>
          <a:xfrm>
            <a:off x="0" y="660851"/>
            <a:ext cx="7234238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FB27D6-7ACA-3E2C-069D-B8A95D287295}"/>
              </a:ext>
            </a:extLst>
          </p:cNvPr>
          <p:cNvSpPr txBox="1"/>
          <p:nvPr/>
        </p:nvSpPr>
        <p:spPr>
          <a:xfrm>
            <a:off x="947741" y="2681843"/>
            <a:ext cx="6286539" cy="37875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>
                <a:solidFill>
                  <a:schemeClr val="bg1"/>
                </a:solidFill>
              </a:rPr>
              <a:t>Material </a:t>
            </a:r>
            <a:r>
              <a:rPr lang="id-ID" sz="1800" dirty="0" err="1">
                <a:solidFill>
                  <a:schemeClr val="bg1"/>
                </a:solidFill>
              </a:rPr>
              <a:t>Selcetion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F</a:t>
            </a:r>
            <a:r>
              <a:rPr lang="id-ID" sz="1800" dirty="0">
                <a:solidFill>
                  <a:schemeClr val="bg1"/>
                </a:solidFill>
              </a:rPr>
              <a:t> 316 LNH </a:t>
            </a:r>
            <a:r>
              <a:rPr lang="id-ID" sz="1800" dirty="0" err="1">
                <a:solidFill>
                  <a:schemeClr val="bg1"/>
                </a:solidFill>
              </a:rPr>
              <a:t>due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to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excellent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mechanical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properties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at</a:t>
            </a:r>
            <a:r>
              <a:rPr lang="id-ID" sz="1800" dirty="0">
                <a:solidFill>
                  <a:schemeClr val="bg1"/>
                </a:solidFill>
              </a:rPr>
              <a:t> 4K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Large-scale</a:t>
            </a:r>
            <a:r>
              <a:rPr lang="id-ID" sz="1800" dirty="0">
                <a:solidFill>
                  <a:schemeClr val="bg1"/>
                </a:solidFill>
              </a:rPr>
              <a:t> ESR-</a:t>
            </a:r>
            <a:r>
              <a:rPr lang="id-ID" sz="1800" dirty="0" err="1">
                <a:solidFill>
                  <a:schemeClr val="bg1"/>
                </a:solidFill>
              </a:rPr>
              <a:t>ingot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production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and</a:t>
            </a:r>
            <a:r>
              <a:rPr lang="id-ID" sz="1800" dirty="0">
                <a:solidFill>
                  <a:schemeClr val="bg1"/>
                </a:solidFill>
              </a:rPr>
              <a:t> open-</a:t>
            </a:r>
            <a:r>
              <a:rPr lang="id-ID" sz="1800" dirty="0" err="1">
                <a:solidFill>
                  <a:schemeClr val="bg1"/>
                </a:solidFill>
              </a:rPr>
              <a:t>die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forging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Precision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forging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for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dimensional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stability</a:t>
            </a:r>
            <a:r>
              <a:rPr lang="id-ID" sz="1800" dirty="0">
                <a:solidFill>
                  <a:schemeClr val="bg1"/>
                </a:solidFill>
              </a:rPr>
              <a:t> &amp; </a:t>
            </a:r>
            <a:r>
              <a:rPr lang="id-ID" sz="1800" dirty="0" err="1">
                <a:solidFill>
                  <a:schemeClr val="bg1"/>
                </a:solidFill>
              </a:rPr>
              <a:t>isotropy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>
                <a:solidFill>
                  <a:schemeClr val="bg1"/>
                </a:solidFill>
              </a:rPr>
              <a:t>Great </a:t>
            </a:r>
            <a:r>
              <a:rPr lang="id-ID" sz="1800" dirty="0" err="1">
                <a:solidFill>
                  <a:schemeClr val="bg1"/>
                </a:solidFill>
              </a:rPr>
              <a:t>importance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homogeneity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Heat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treatment</a:t>
            </a:r>
            <a:r>
              <a:rPr lang="id-ID" sz="1800" dirty="0">
                <a:solidFill>
                  <a:schemeClr val="bg1"/>
                </a:solidFill>
              </a:rPr>
              <a:t>: </a:t>
            </a:r>
            <a:r>
              <a:rPr lang="id-ID" sz="1800" dirty="0" err="1">
                <a:solidFill>
                  <a:schemeClr val="bg1"/>
                </a:solidFill>
              </a:rPr>
              <a:t>solution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annealing</a:t>
            </a:r>
            <a:r>
              <a:rPr lang="id-ID" sz="1800" dirty="0">
                <a:solidFill>
                  <a:schemeClr val="bg1"/>
                </a:solidFill>
              </a:rPr>
              <a:t> + </a:t>
            </a:r>
            <a:r>
              <a:rPr lang="id-ID" sz="1800" dirty="0" err="1">
                <a:solidFill>
                  <a:schemeClr val="bg1"/>
                </a:solidFill>
              </a:rPr>
              <a:t>quenching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Machining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to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tight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tolerances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before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integration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>
                <a:solidFill>
                  <a:schemeClr val="bg1"/>
                </a:solidFill>
              </a:rPr>
              <a:t>3-D </a:t>
            </a:r>
            <a:r>
              <a:rPr lang="id-ID" sz="1800" dirty="0" err="1">
                <a:solidFill>
                  <a:schemeClr val="bg1"/>
                </a:solidFill>
              </a:rPr>
              <a:t>measurement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to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ensure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Geometric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Dimensioning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and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Tolerancing</a:t>
            </a:r>
            <a:endParaRPr lang="id-ID" sz="1800" dirty="0">
              <a:solidFill>
                <a:schemeClr val="bg1"/>
              </a:solidFill>
            </a:endParaRPr>
          </a:p>
        </p:txBody>
      </p:sp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F0F95DFA-12D6-34B5-545F-17A95450F6C6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" b="1252"/>
          <a:stretch/>
        </p:blipFill>
        <p:spPr>
          <a:xfrm flipH="1">
            <a:off x="10301694" y="3786046"/>
            <a:ext cx="2159613" cy="1579168"/>
          </a:xfrm>
          <a:custGeom>
            <a:avLst/>
            <a:gdLst>
              <a:gd name="connsiteX0" fmla="*/ 0 w 3064875"/>
              <a:gd name="connsiteY0" fmla="*/ 0 h 2242141"/>
              <a:gd name="connsiteX1" fmla="*/ 2691177 w 3064875"/>
              <a:gd name="connsiteY1" fmla="*/ 0 h 2242141"/>
              <a:gd name="connsiteX2" fmla="*/ 3064875 w 3064875"/>
              <a:gd name="connsiteY2" fmla="*/ 373698 h 2242141"/>
              <a:gd name="connsiteX3" fmla="*/ 3064875 w 3064875"/>
              <a:gd name="connsiteY3" fmla="*/ 2242141 h 2242141"/>
              <a:gd name="connsiteX4" fmla="*/ 373698 w 3064875"/>
              <a:gd name="connsiteY4" fmla="*/ 2242141 h 2242141"/>
              <a:gd name="connsiteX5" fmla="*/ 0 w 3064875"/>
              <a:gd name="connsiteY5" fmla="*/ 1868443 h 224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2242141">
                <a:moveTo>
                  <a:pt x="0" y="0"/>
                </a:moveTo>
                <a:lnTo>
                  <a:pt x="2691177" y="0"/>
                </a:lnTo>
                <a:lnTo>
                  <a:pt x="3064875" y="373698"/>
                </a:lnTo>
                <a:lnTo>
                  <a:pt x="3064875" y="2242141"/>
                </a:lnTo>
                <a:lnTo>
                  <a:pt x="373698" y="2242141"/>
                </a:lnTo>
                <a:lnTo>
                  <a:pt x="0" y="1868443"/>
                </a:lnTo>
                <a:close/>
              </a:path>
            </a:pathLst>
          </a:custGeom>
        </p:spPr>
      </p:pic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FB3E408D-C64F-E2AA-F56C-FCCE9F1A52B5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" b="1252"/>
          <a:stretch/>
        </p:blipFill>
        <p:spPr>
          <a:xfrm>
            <a:off x="10301694" y="2132771"/>
            <a:ext cx="2159613" cy="1579168"/>
          </a:xfrm>
          <a:custGeom>
            <a:avLst/>
            <a:gdLst>
              <a:gd name="connsiteX0" fmla="*/ 0 w 3064875"/>
              <a:gd name="connsiteY0" fmla="*/ 0 h 2242141"/>
              <a:gd name="connsiteX1" fmla="*/ 2691177 w 3064875"/>
              <a:gd name="connsiteY1" fmla="*/ 0 h 2242141"/>
              <a:gd name="connsiteX2" fmla="*/ 3064875 w 3064875"/>
              <a:gd name="connsiteY2" fmla="*/ 373698 h 2242141"/>
              <a:gd name="connsiteX3" fmla="*/ 3064875 w 3064875"/>
              <a:gd name="connsiteY3" fmla="*/ 2242141 h 2242141"/>
              <a:gd name="connsiteX4" fmla="*/ 373698 w 3064875"/>
              <a:gd name="connsiteY4" fmla="*/ 2242141 h 2242141"/>
              <a:gd name="connsiteX5" fmla="*/ 0 w 3064875"/>
              <a:gd name="connsiteY5" fmla="*/ 1868443 h 224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2242141">
                <a:moveTo>
                  <a:pt x="0" y="0"/>
                </a:moveTo>
                <a:lnTo>
                  <a:pt x="2691177" y="0"/>
                </a:lnTo>
                <a:lnTo>
                  <a:pt x="3064875" y="373698"/>
                </a:lnTo>
                <a:lnTo>
                  <a:pt x="3064875" y="2242141"/>
                </a:lnTo>
                <a:lnTo>
                  <a:pt x="373698" y="2242141"/>
                </a:lnTo>
                <a:lnTo>
                  <a:pt x="0" y="1868443"/>
                </a:lnTo>
                <a:close/>
              </a:path>
            </a:pathLst>
          </a:custGeom>
        </p:spPr>
      </p:pic>
      <p:sp>
        <p:nvSpPr>
          <p:cNvPr id="4" name="TextBox 7">
            <a:extLst>
              <a:ext uri="{FF2B5EF4-FFF2-40B4-BE49-F238E27FC236}">
                <a16:creationId xmlns:a16="http://schemas.microsoft.com/office/drawing/2014/main" id="{D5985216-C107-1999-7927-01BCB3E12A58}"/>
              </a:ext>
            </a:extLst>
          </p:cNvPr>
          <p:cNvSpPr txBox="1"/>
          <p:nvPr/>
        </p:nvSpPr>
        <p:spPr>
          <a:xfrm>
            <a:off x="958626" y="911670"/>
            <a:ext cx="5533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From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plant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to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part.</a:t>
            </a: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72C12415-66C8-C9BC-658D-7D601F00621C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Manufacturing TF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coil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forgings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for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CFS SPARC.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69392E9A-3EC1-4058-D9B9-BAFBA24B7840}"/>
              </a:ext>
            </a:extLst>
          </p:cNvPr>
          <p:cNvSpPr txBox="1"/>
          <p:nvPr/>
        </p:nvSpPr>
        <p:spPr>
          <a:xfrm>
            <a:off x="958626" y="2126620"/>
            <a:ext cx="46898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latin typeface="+mj-lt"/>
              </a:defRPr>
            </a:lvl1pPr>
          </a:lstStyle>
          <a:p>
            <a:r>
              <a:rPr lang="en-US" sz="2400" dirty="0">
                <a:solidFill>
                  <a:schemeClr val="accent1"/>
                </a:solidFill>
                <a:latin typeface="Helvetica" pitchFamily="2" charset="0"/>
              </a:rPr>
              <a:t>Process Overview</a:t>
            </a:r>
            <a:endParaRPr lang="id-ID" sz="2400" b="0" dirty="0">
              <a:solidFill>
                <a:schemeClr val="accent1"/>
              </a:solidFill>
              <a:latin typeface="Helvetica" pitchFamily="2" charset="0"/>
            </a:endParaRPr>
          </a:p>
        </p:txBody>
      </p:sp>
      <p:pic>
        <p:nvPicPr>
          <p:cNvPr id="20" name="Bildplatzhalter 19" descr="Ein Bild, das Gebäude, orange, Im Haus, Fabrik enthält.&#10;&#10;KI-generierte Inhalte können fehlerhaft sein.">
            <a:extLst>
              <a:ext uri="{FF2B5EF4-FFF2-40B4-BE49-F238E27FC236}">
                <a16:creationId xmlns:a16="http://schemas.microsoft.com/office/drawing/2014/main" id="{B0F98482-1B7B-3602-0E24-7AACEF19EEB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7" r="15827"/>
          <a:stretch>
            <a:fillRect/>
          </a:stretch>
        </p:blipFill>
        <p:spPr>
          <a:xfrm>
            <a:off x="7234238" y="2127250"/>
            <a:ext cx="2951162" cy="3238500"/>
          </a:xfrm>
        </p:spPr>
      </p:pic>
    </p:spTree>
    <p:extLst>
      <p:ext uri="{BB962C8B-B14F-4D97-AF65-F5344CB8AC3E}">
        <p14:creationId xmlns:p14="http://schemas.microsoft.com/office/powerpoint/2010/main" val="332657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644E8CB-D3D7-17A5-B759-2307A03D1047}"/>
              </a:ext>
            </a:extLst>
          </p:cNvPr>
          <p:cNvSpPr txBox="1"/>
          <p:nvPr/>
        </p:nvSpPr>
        <p:spPr>
          <a:xfrm>
            <a:off x="958625" y="2598003"/>
            <a:ext cx="50157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Helvetica" pitchFamily="2" charset="0"/>
                <a:cs typeface="MuktaMahee SemiBold" panose="020B0000000000000000" pitchFamily="34" charset="77"/>
              </a:rPr>
              <a:t>Why High-Field Superconducting Magnets Matter</a:t>
            </a:r>
            <a:endParaRPr lang="id-ID" sz="2400" dirty="0">
              <a:solidFill>
                <a:schemeClr val="bg1"/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361EB0-0D29-7CC9-227A-F39DAE76ECD3}"/>
              </a:ext>
            </a:extLst>
          </p:cNvPr>
          <p:cNvSpPr txBox="1"/>
          <p:nvPr/>
        </p:nvSpPr>
        <p:spPr>
          <a:xfrm>
            <a:off x="958626" y="3498609"/>
            <a:ext cx="4471408" cy="254518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Fusion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requires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magnetic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fields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to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confine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plasma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at &gt;100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million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 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Magnetic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field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strength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∝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fusion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performance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∝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energy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gain</a:t>
            </a:r>
            <a:endParaRPr lang="de-DE" sz="1800" b="1" dirty="0">
              <a:solidFill>
                <a:schemeClr val="bg1">
                  <a:lumMod val="95000"/>
                </a:schemeClr>
              </a:solidFill>
              <a:latin typeface="Helvetica" pitchFamily="2" charset="0"/>
              <a:cs typeface="MuktaMahee SemiBold" panose="020B0000000000000000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Tokamaks and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stellarators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rely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on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precise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, powerful,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continuous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fields</a:t>
            </a:r>
            <a:endParaRPr lang="de-DE" sz="1800" b="1" dirty="0">
              <a:solidFill>
                <a:schemeClr val="bg1">
                  <a:lumMod val="95000"/>
                </a:schemeClr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sp>
        <p:nvSpPr>
          <p:cNvPr id="6" name="Rectangle: Diagonal Corners Snipped 8">
            <a:extLst>
              <a:ext uri="{FF2B5EF4-FFF2-40B4-BE49-F238E27FC236}">
                <a16:creationId xmlns:a16="http://schemas.microsoft.com/office/drawing/2014/main" id="{B5148CA7-0378-E730-C16A-5DEECA81323D}"/>
              </a:ext>
            </a:extLst>
          </p:cNvPr>
          <p:cNvSpPr/>
          <p:nvPr/>
        </p:nvSpPr>
        <p:spPr>
          <a:xfrm>
            <a:off x="-1" y="660851"/>
            <a:ext cx="9390367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B4465208-760F-6C15-E350-FA0BA99B107A}"/>
              </a:ext>
            </a:extLst>
          </p:cNvPr>
          <p:cNvSpPr txBox="1"/>
          <p:nvPr/>
        </p:nvSpPr>
        <p:spPr>
          <a:xfrm>
            <a:off x="958626" y="911670"/>
            <a:ext cx="84762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Magnets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are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the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Heart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of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Magnetic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Confinement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Fusion.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00C43237-F7F8-726C-85BF-E7367E8B0E51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Why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High-Field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Superconducting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Magnets Matter.</a:t>
            </a:r>
          </a:p>
        </p:txBody>
      </p:sp>
      <p:pic>
        <p:nvPicPr>
          <p:cNvPr id="22" name="Bildplatzhalter 21" descr="Ein Bild, das Licht enthält.&#10;&#10;KI-generierte Inhalte können fehlerhaft sein.">
            <a:extLst>
              <a:ext uri="{FF2B5EF4-FFF2-40B4-BE49-F238E27FC236}">
                <a16:creationId xmlns:a16="http://schemas.microsoft.com/office/drawing/2014/main" id="{451FEC12-3722-04D5-0D8A-E91D9DE10CE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" b="2952"/>
          <a:stretch>
            <a:fillRect/>
          </a:stretch>
        </p:blipFill>
        <p:spPr>
          <a:xfrm>
            <a:off x="6432550" y="2598738"/>
            <a:ext cx="5759450" cy="3598862"/>
          </a:xfrm>
        </p:spPr>
      </p:pic>
    </p:spTree>
    <p:extLst>
      <p:ext uri="{BB962C8B-B14F-4D97-AF65-F5344CB8AC3E}">
        <p14:creationId xmlns:p14="http://schemas.microsoft.com/office/powerpoint/2010/main" val="4026774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26A619-9872-4A36-DD99-13B2517CA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>
            <a:extLst>
              <a:ext uri="{FF2B5EF4-FFF2-40B4-BE49-F238E27FC236}">
                <a16:creationId xmlns:a16="http://schemas.microsoft.com/office/drawing/2014/main" id="{22668F61-70E1-A683-5912-5EC5802D7D3B}"/>
              </a:ext>
            </a:extLst>
          </p:cNvPr>
          <p:cNvSpPr/>
          <p:nvPr/>
        </p:nvSpPr>
        <p:spPr>
          <a:xfrm>
            <a:off x="8060200" y="0"/>
            <a:ext cx="4131800" cy="32664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tangle: Diagonal Corners Snipped 8">
            <a:extLst>
              <a:ext uri="{FF2B5EF4-FFF2-40B4-BE49-F238E27FC236}">
                <a16:creationId xmlns:a16="http://schemas.microsoft.com/office/drawing/2014/main" id="{996980DE-C83E-6076-4E74-1DCBD5F60053}"/>
              </a:ext>
            </a:extLst>
          </p:cNvPr>
          <p:cNvSpPr/>
          <p:nvPr/>
        </p:nvSpPr>
        <p:spPr>
          <a:xfrm>
            <a:off x="0" y="660851"/>
            <a:ext cx="7234238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5FEDA8-46C8-8C78-0FAF-10ED8C93AC8B}"/>
              </a:ext>
            </a:extLst>
          </p:cNvPr>
          <p:cNvSpPr txBox="1"/>
          <p:nvPr/>
        </p:nvSpPr>
        <p:spPr>
          <a:xfrm>
            <a:off x="947741" y="2681843"/>
            <a:ext cx="7735013" cy="25399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algn="l"/>
            <a:r>
              <a:rPr lang="id-ID" sz="1800" b="1" dirty="0" err="1">
                <a:solidFill>
                  <a:schemeClr val="bg1"/>
                </a:solidFill>
              </a:rPr>
              <a:t>Mechanical</a:t>
            </a:r>
            <a:r>
              <a:rPr lang="id-ID" sz="1800" b="1" dirty="0">
                <a:solidFill>
                  <a:schemeClr val="bg1"/>
                </a:solidFill>
              </a:rPr>
              <a:t> </a:t>
            </a:r>
            <a:r>
              <a:rPr lang="id-ID" sz="1800" b="1" dirty="0" err="1">
                <a:solidFill>
                  <a:schemeClr val="bg1"/>
                </a:solidFill>
              </a:rPr>
              <a:t>properties</a:t>
            </a:r>
            <a:r>
              <a:rPr lang="id-ID" sz="1800" b="1" dirty="0">
                <a:solidFill>
                  <a:schemeClr val="bg1"/>
                </a:solidFill>
              </a:rPr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High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strength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and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ductility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confirmed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at</a:t>
            </a:r>
            <a:r>
              <a:rPr lang="id-ID" sz="1800" dirty="0">
                <a:solidFill>
                  <a:schemeClr val="bg1"/>
                </a:solidFill>
              </a:rPr>
              <a:t> 4 </a:t>
            </a:r>
            <a:r>
              <a:rPr lang="id-ID" sz="1800" dirty="0" err="1">
                <a:solidFill>
                  <a:schemeClr val="bg1"/>
                </a:solidFill>
              </a:rPr>
              <a:t>K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Consistent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values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across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forging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cross-section</a:t>
            </a:r>
            <a:endParaRPr lang="id-ID" sz="1800" dirty="0">
              <a:solidFill>
                <a:schemeClr val="bg1"/>
              </a:solidFill>
            </a:endParaRPr>
          </a:p>
          <a:p>
            <a:pPr algn="l"/>
            <a:r>
              <a:rPr lang="id-ID" sz="1800" b="1" dirty="0">
                <a:solidFill>
                  <a:schemeClr val="bg1"/>
                </a:solidFill>
              </a:rPr>
              <a:t> </a:t>
            </a:r>
            <a:r>
              <a:rPr lang="id-ID" sz="1800" b="1" dirty="0" err="1">
                <a:solidFill>
                  <a:schemeClr val="bg1"/>
                </a:solidFill>
              </a:rPr>
              <a:t>Microstructure</a:t>
            </a:r>
            <a:r>
              <a:rPr lang="id-ID" sz="1800" b="1" dirty="0">
                <a:solidFill>
                  <a:schemeClr val="bg1"/>
                </a:solidFill>
              </a:rPr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Fully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austenitic</a:t>
            </a:r>
            <a:r>
              <a:rPr lang="id-ID" sz="1800" dirty="0">
                <a:solidFill>
                  <a:schemeClr val="bg1"/>
                </a:solidFill>
              </a:rPr>
              <a:t>, </a:t>
            </a:r>
            <a:r>
              <a:rPr lang="id-ID" sz="1800" dirty="0" err="1">
                <a:solidFill>
                  <a:schemeClr val="bg1"/>
                </a:solidFill>
              </a:rPr>
              <a:t>fine-grained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No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el-GR" sz="1800" dirty="0">
                <a:solidFill>
                  <a:schemeClr val="bg1"/>
                </a:solidFill>
              </a:rPr>
              <a:t>δ-</a:t>
            </a:r>
            <a:r>
              <a:rPr lang="id-ID" sz="1800" dirty="0" err="1">
                <a:solidFill>
                  <a:schemeClr val="bg1"/>
                </a:solidFill>
              </a:rPr>
              <a:t>ferrite</a:t>
            </a:r>
            <a:r>
              <a:rPr lang="id-ID" sz="1800" dirty="0">
                <a:solidFill>
                  <a:schemeClr val="bg1"/>
                </a:solidFill>
              </a:rPr>
              <a:t>, </a:t>
            </a:r>
            <a:r>
              <a:rPr lang="id-ID" sz="1800" dirty="0" err="1">
                <a:solidFill>
                  <a:schemeClr val="bg1"/>
                </a:solidFill>
              </a:rPr>
              <a:t>no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coarse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segregations</a:t>
            </a:r>
            <a:r>
              <a:rPr lang="id-ID" sz="1800" dirty="0">
                <a:solidFill>
                  <a:schemeClr val="bg1"/>
                </a:solidFill>
              </a:rPr>
              <a:t> → </a:t>
            </a:r>
            <a:r>
              <a:rPr lang="id-ID" sz="1800" dirty="0" err="1">
                <a:solidFill>
                  <a:schemeClr val="bg1"/>
                </a:solidFill>
              </a:rPr>
              <a:t>isotropic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behaviour</a:t>
            </a:r>
            <a:endParaRPr lang="id-ID" sz="1800" dirty="0">
              <a:solidFill>
                <a:schemeClr val="bg1"/>
              </a:solidFill>
            </a:endParaRPr>
          </a:p>
        </p:txBody>
      </p:sp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717B4EE4-B5EC-7544-8B86-5793985CE242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" b="1252"/>
          <a:stretch/>
        </p:blipFill>
        <p:spPr>
          <a:xfrm flipH="1">
            <a:off x="8124936" y="1752509"/>
            <a:ext cx="1980000" cy="1447830"/>
          </a:xfrm>
          <a:custGeom>
            <a:avLst/>
            <a:gdLst>
              <a:gd name="connsiteX0" fmla="*/ 0 w 3064875"/>
              <a:gd name="connsiteY0" fmla="*/ 0 h 2242141"/>
              <a:gd name="connsiteX1" fmla="*/ 2691177 w 3064875"/>
              <a:gd name="connsiteY1" fmla="*/ 0 h 2242141"/>
              <a:gd name="connsiteX2" fmla="*/ 3064875 w 3064875"/>
              <a:gd name="connsiteY2" fmla="*/ 373698 h 2242141"/>
              <a:gd name="connsiteX3" fmla="*/ 3064875 w 3064875"/>
              <a:gd name="connsiteY3" fmla="*/ 2242141 h 2242141"/>
              <a:gd name="connsiteX4" fmla="*/ 373698 w 3064875"/>
              <a:gd name="connsiteY4" fmla="*/ 2242141 h 2242141"/>
              <a:gd name="connsiteX5" fmla="*/ 0 w 3064875"/>
              <a:gd name="connsiteY5" fmla="*/ 1868443 h 224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2242141">
                <a:moveTo>
                  <a:pt x="0" y="0"/>
                </a:moveTo>
                <a:lnTo>
                  <a:pt x="2691177" y="0"/>
                </a:lnTo>
                <a:lnTo>
                  <a:pt x="3064875" y="373698"/>
                </a:lnTo>
                <a:lnTo>
                  <a:pt x="3064875" y="2242141"/>
                </a:lnTo>
                <a:lnTo>
                  <a:pt x="373698" y="2242141"/>
                </a:lnTo>
                <a:lnTo>
                  <a:pt x="0" y="1868443"/>
                </a:lnTo>
                <a:close/>
              </a:path>
            </a:pathLst>
          </a:custGeom>
        </p:spPr>
      </p:pic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E22F9CA8-45CF-EA4B-CE53-DE57807F1FB1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3" t="11922" r="10513" b="14811"/>
          <a:stretch/>
        </p:blipFill>
        <p:spPr>
          <a:xfrm flipV="1">
            <a:off x="10147264" y="1744487"/>
            <a:ext cx="1980000" cy="1447830"/>
          </a:xfrm>
          <a:custGeom>
            <a:avLst/>
            <a:gdLst>
              <a:gd name="connsiteX0" fmla="*/ 0 w 3064875"/>
              <a:gd name="connsiteY0" fmla="*/ 0 h 2242141"/>
              <a:gd name="connsiteX1" fmla="*/ 2691177 w 3064875"/>
              <a:gd name="connsiteY1" fmla="*/ 0 h 2242141"/>
              <a:gd name="connsiteX2" fmla="*/ 3064875 w 3064875"/>
              <a:gd name="connsiteY2" fmla="*/ 373698 h 2242141"/>
              <a:gd name="connsiteX3" fmla="*/ 3064875 w 3064875"/>
              <a:gd name="connsiteY3" fmla="*/ 2242141 h 2242141"/>
              <a:gd name="connsiteX4" fmla="*/ 373698 w 3064875"/>
              <a:gd name="connsiteY4" fmla="*/ 2242141 h 2242141"/>
              <a:gd name="connsiteX5" fmla="*/ 0 w 3064875"/>
              <a:gd name="connsiteY5" fmla="*/ 1868443 h 224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4875" h="2242141">
                <a:moveTo>
                  <a:pt x="0" y="0"/>
                </a:moveTo>
                <a:lnTo>
                  <a:pt x="2691177" y="0"/>
                </a:lnTo>
                <a:lnTo>
                  <a:pt x="3064875" y="373698"/>
                </a:lnTo>
                <a:lnTo>
                  <a:pt x="3064875" y="2242141"/>
                </a:lnTo>
                <a:lnTo>
                  <a:pt x="373698" y="2242141"/>
                </a:lnTo>
                <a:lnTo>
                  <a:pt x="0" y="1868443"/>
                </a:lnTo>
                <a:close/>
              </a:path>
            </a:pathLst>
          </a:custGeom>
        </p:spPr>
      </p:pic>
      <p:sp>
        <p:nvSpPr>
          <p:cNvPr id="4" name="TextBox 7">
            <a:extLst>
              <a:ext uri="{FF2B5EF4-FFF2-40B4-BE49-F238E27FC236}">
                <a16:creationId xmlns:a16="http://schemas.microsoft.com/office/drawing/2014/main" id="{BDA40524-5C11-DB6F-B5C1-667809D063ED}"/>
              </a:ext>
            </a:extLst>
          </p:cNvPr>
          <p:cNvSpPr txBox="1"/>
          <p:nvPr/>
        </p:nvSpPr>
        <p:spPr>
          <a:xfrm>
            <a:off x="958626" y="911670"/>
            <a:ext cx="5533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From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plant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to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part.</a:t>
            </a: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68C0B927-6493-4902-AFCB-643BCF13A57F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Manufacturing TF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coil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forgings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for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CFS SPARC.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FF635A9D-BCA3-63B1-BBA0-96AB35E480EE}"/>
              </a:ext>
            </a:extLst>
          </p:cNvPr>
          <p:cNvSpPr txBox="1"/>
          <p:nvPr/>
        </p:nvSpPr>
        <p:spPr>
          <a:xfrm>
            <a:off x="958626" y="2126620"/>
            <a:ext cx="46898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latin typeface="+mj-lt"/>
              </a:defRPr>
            </a:lvl1pPr>
          </a:lstStyle>
          <a:p>
            <a:r>
              <a:rPr lang="en-US" sz="2400" dirty="0">
                <a:solidFill>
                  <a:schemeClr val="accent1"/>
                </a:solidFill>
                <a:latin typeface="Helvetica" pitchFamily="2" charset="0"/>
              </a:rPr>
              <a:t>Material </a:t>
            </a:r>
            <a:r>
              <a:rPr lang="en-US" sz="2400" dirty="0" err="1">
                <a:solidFill>
                  <a:schemeClr val="accent1"/>
                </a:solidFill>
                <a:latin typeface="Helvetica" pitchFamily="2" charset="0"/>
              </a:rPr>
              <a:t>Characterisation</a:t>
            </a:r>
            <a:endParaRPr lang="id-ID" sz="2400" b="0" dirty="0">
              <a:solidFill>
                <a:schemeClr val="accent1"/>
              </a:solidFill>
              <a:latin typeface="Helvetica" pitchFamily="2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C771873-D8A5-6B66-57A8-ABE5A09E4113}"/>
              </a:ext>
            </a:extLst>
          </p:cNvPr>
          <p:cNvSpPr txBox="1"/>
          <p:nvPr/>
        </p:nvSpPr>
        <p:spPr>
          <a:xfrm>
            <a:off x="958626" y="5484665"/>
            <a:ext cx="6230866" cy="1033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2460"/>
              </a:lnSpc>
            </a:pPr>
            <a:r>
              <a:rPr lang="id-ID" sz="1800" b="1" dirty="0" err="1">
                <a:solidFill>
                  <a:schemeClr val="accent1"/>
                </a:solidFill>
              </a:rPr>
              <a:t>Takeaway</a:t>
            </a:r>
            <a:endParaRPr lang="id-ID" sz="1800" b="1" dirty="0">
              <a:solidFill>
                <a:schemeClr val="accent1"/>
              </a:solidFill>
            </a:endParaRPr>
          </a:p>
          <a:p>
            <a:pPr algn="l">
              <a:lnSpc>
                <a:spcPts val="2460"/>
              </a:lnSpc>
            </a:pPr>
            <a:r>
              <a:rPr lang="id-ID" sz="1800" dirty="0">
                <a:solidFill>
                  <a:schemeClr val="bg1"/>
                </a:solidFill>
              </a:rPr>
              <a:t>SPARC </a:t>
            </a:r>
            <a:r>
              <a:rPr lang="id-ID" sz="1800" dirty="0" err="1">
                <a:solidFill>
                  <a:schemeClr val="bg1"/>
                </a:solidFill>
              </a:rPr>
              <a:t>proves</a:t>
            </a:r>
            <a:r>
              <a:rPr lang="id-ID" sz="1800" dirty="0">
                <a:solidFill>
                  <a:schemeClr val="bg1"/>
                </a:solidFill>
              </a:rPr>
              <a:t>: </a:t>
            </a:r>
            <a:r>
              <a:rPr lang="id-ID" sz="1800" dirty="0" err="1">
                <a:solidFill>
                  <a:schemeClr val="bg1"/>
                </a:solidFill>
              </a:rPr>
              <a:t>industrial-scale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forging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of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cryogenic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steel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is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possible</a:t>
            </a:r>
            <a:r>
              <a:rPr lang="id-ID" sz="1800" dirty="0">
                <a:solidFill>
                  <a:schemeClr val="bg1"/>
                </a:solidFill>
              </a:rPr>
              <a:t> – </a:t>
            </a:r>
            <a:r>
              <a:rPr lang="id-ID" sz="1800" dirty="0" err="1">
                <a:solidFill>
                  <a:schemeClr val="bg1"/>
                </a:solidFill>
              </a:rPr>
              <a:t>if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process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control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is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mastered</a:t>
            </a:r>
            <a:endParaRPr lang="id-ID" sz="1800" dirty="0">
              <a:solidFill>
                <a:schemeClr val="bg1"/>
              </a:solidFill>
            </a:endParaRPr>
          </a:p>
        </p:txBody>
      </p:sp>
      <p:pic>
        <p:nvPicPr>
          <p:cNvPr id="12" name="Grafik 11" descr="Ein Bild, das Text, Screenshot, Schrift, Diagramm enthält.&#10;&#10;KI-generierte Inhalte können fehlerhaft sein.">
            <a:extLst>
              <a:ext uri="{FF2B5EF4-FFF2-40B4-BE49-F238E27FC236}">
                <a16:creationId xmlns:a16="http://schemas.microsoft.com/office/drawing/2014/main" id="{BA2F2148-C284-1D34-A4F9-5240B607DB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200" y="3266423"/>
            <a:ext cx="4131800" cy="362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226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35E56-1953-0CC5-54A3-DEA9E529D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849726F-7A79-2BBE-C0C4-8706E81DF2AA}"/>
              </a:ext>
            </a:extLst>
          </p:cNvPr>
          <p:cNvSpPr txBox="1"/>
          <p:nvPr/>
        </p:nvSpPr>
        <p:spPr>
          <a:xfrm>
            <a:off x="715223" y="736783"/>
            <a:ext cx="39927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rgbClr val="FF6E1F"/>
                </a:solidFill>
                <a:latin typeface="Helvetica" pitchFamily="2" charset="0"/>
              </a:rPr>
              <a:t>Printing the Future.</a:t>
            </a:r>
            <a:endParaRPr lang="id-ID" sz="2400" dirty="0">
              <a:solidFill>
                <a:srgbClr val="FF6E1F"/>
              </a:solidFill>
              <a:latin typeface="Helvetic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5BD61B-3A1D-32E6-4A42-5CFE184C1040}"/>
              </a:ext>
            </a:extLst>
          </p:cNvPr>
          <p:cNvSpPr txBox="1"/>
          <p:nvPr/>
        </p:nvSpPr>
        <p:spPr>
          <a:xfrm>
            <a:off x="715224" y="2326492"/>
            <a:ext cx="3896247" cy="41192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Process</a:t>
            </a: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Overview</a:t>
            </a:r>
            <a:endParaRPr lang="de-DE" sz="1600" b="1" dirty="0">
              <a:solidFill>
                <a:schemeClr val="accent1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Powder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Production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Gas-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atomized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316LNH, N-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stabilised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Selective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Laser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Melting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(SLM®): Layer-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wise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melting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under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inert gas</a:t>
            </a:r>
          </a:p>
          <a:p>
            <a:pPr>
              <a:buNone/>
            </a:pPr>
            <a:r>
              <a:rPr lang="de-DE" sz="1600" b="1" dirty="0">
                <a:solidFill>
                  <a:srgbClr val="FF6E1F"/>
                </a:solidFill>
                <a:latin typeface="Helvetica" pitchFamily="2" charset="0"/>
              </a:rPr>
              <a:t> Advantages </a:t>
            </a:r>
            <a:r>
              <a:rPr lang="de-DE" sz="1600" b="1" dirty="0" err="1">
                <a:solidFill>
                  <a:srgbClr val="FF6E1F"/>
                </a:solidFill>
                <a:latin typeface="Helvetica" pitchFamily="2" charset="0"/>
              </a:rPr>
              <a:t>of</a:t>
            </a:r>
            <a:r>
              <a:rPr lang="de-DE" sz="1600" b="1" dirty="0">
                <a:solidFill>
                  <a:srgbClr val="FF6E1F"/>
                </a:solidFill>
                <a:latin typeface="Helvetica" pitchFamily="2" charset="0"/>
              </a:rPr>
              <a:t> LPBF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Complex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geometry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with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internal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channels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lattices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, and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overhangs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High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mechanical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and material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density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Minimal material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waste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4A86C3C3-B458-65B5-B447-FA7936D77B44}"/>
              </a:ext>
            </a:extLst>
          </p:cNvPr>
          <p:cNvSpPr txBox="1"/>
          <p:nvPr/>
        </p:nvSpPr>
        <p:spPr>
          <a:xfrm>
            <a:off x="715223" y="1126163"/>
            <a:ext cx="53807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Additive Manufacturing of 316LNH – Laser Powder Based Fusion Route (Selective Laser Melting).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12" name="Bildplatzhalter 15">
            <a:extLst>
              <a:ext uri="{FF2B5EF4-FFF2-40B4-BE49-F238E27FC236}">
                <a16:creationId xmlns:a16="http://schemas.microsoft.com/office/drawing/2014/main" id="{F7B6F382-16DA-4015-8AD9-069CA0E519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" r="4921"/>
          <a:stretch/>
        </p:blipFill>
        <p:spPr>
          <a:xfrm>
            <a:off x="5514975" y="2326135"/>
            <a:ext cx="6677025" cy="4119562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7776237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1D6FF-88B7-522A-B3E9-76666C6B5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AAD65E3-40B1-5352-DBE9-796779372A8F}"/>
              </a:ext>
            </a:extLst>
          </p:cNvPr>
          <p:cNvSpPr txBox="1"/>
          <p:nvPr/>
        </p:nvSpPr>
        <p:spPr>
          <a:xfrm>
            <a:off x="715223" y="736783"/>
            <a:ext cx="39927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rgbClr val="FF6E1F"/>
                </a:solidFill>
                <a:latin typeface="Helvetica" pitchFamily="2" charset="0"/>
              </a:rPr>
              <a:t>Printing the Future.</a:t>
            </a:r>
            <a:endParaRPr lang="id-ID" sz="2400" dirty="0">
              <a:solidFill>
                <a:srgbClr val="FF6E1F"/>
              </a:solidFill>
              <a:latin typeface="Helvetica" pitchFamily="2" charset="0"/>
            </a:endParaRPr>
          </a:p>
        </p:txBody>
      </p:sp>
      <p:pic>
        <p:nvPicPr>
          <p:cNvPr id="12" name="Bildplatzhalter 11" descr="Ein Bild, das Kerze, Stilllebenfotografie, Wasser, Licht enthält.&#10;&#10;KI-generierte Inhalte können fehlerhaft sein.">
            <a:extLst>
              <a:ext uri="{FF2B5EF4-FFF2-40B4-BE49-F238E27FC236}">
                <a16:creationId xmlns:a16="http://schemas.microsoft.com/office/drawing/2014/main" id="{FC3FE9F7-A370-6CB7-51CF-58719B3BC23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r="2841"/>
          <a:stretch>
            <a:fillRect/>
          </a:stretch>
        </p:blipFill>
        <p:spPr>
          <a:xfrm>
            <a:off x="3175" y="2470150"/>
            <a:ext cx="6440488" cy="382905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48E9DC-7AF3-8F46-79E5-EC2C44A9A3C2}"/>
              </a:ext>
            </a:extLst>
          </p:cNvPr>
          <p:cNvSpPr txBox="1"/>
          <p:nvPr/>
        </p:nvSpPr>
        <p:spPr>
          <a:xfrm>
            <a:off x="7946727" y="2179995"/>
            <a:ext cx="3651023" cy="41192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>
                <a:solidFill>
                  <a:schemeClr val="tx1"/>
                </a:solidFill>
                <a:latin typeface="Helvetica" pitchFamily="2" charset="0"/>
              </a:rPr>
              <a:t>Material </a:t>
            </a:r>
            <a:r>
              <a:rPr lang="de-DE" sz="1600" b="1" dirty="0" err="1">
                <a:solidFill>
                  <a:schemeClr val="tx1"/>
                </a:solidFill>
                <a:latin typeface="Helvetica" pitchFamily="2" charset="0"/>
              </a:rPr>
              <a:t>Characterisation</a:t>
            </a:r>
            <a:endParaRPr lang="de-DE" sz="1600" b="1" dirty="0">
              <a:solidFill>
                <a:schemeClr val="tx1"/>
              </a:solidFill>
              <a:latin typeface="Helvetica" pitchFamily="2" charset="0"/>
            </a:endParaRPr>
          </a:p>
          <a:p>
            <a:pPr>
              <a:buNone/>
            </a:pP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Mechanical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properties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High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&amp;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fine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detail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resolution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expected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Influence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of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build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orientation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and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heat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treatment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under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study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  <a:p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Microstructure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Fine,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columnar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grains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;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needs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br>
              <a:rPr lang="de-DE" sz="1600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post-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processing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Risk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of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el-GR" sz="1600" dirty="0">
                <a:solidFill>
                  <a:schemeClr val="bg1"/>
                </a:solidFill>
                <a:latin typeface="Helvetica" pitchFamily="2" charset="0"/>
              </a:rPr>
              <a:t>δ-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ferrite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&amp; residual stress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without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HIP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annealing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80819924-168F-CB57-BDAC-14882C2559A3}"/>
              </a:ext>
            </a:extLst>
          </p:cNvPr>
          <p:cNvSpPr txBox="1"/>
          <p:nvPr/>
        </p:nvSpPr>
        <p:spPr>
          <a:xfrm>
            <a:off x="715223" y="1126163"/>
            <a:ext cx="52029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Additive Manufacturing of 316LNH – Laser Powder Based Fusion Route (Selective Laser Melting).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2" name="Bildplatzhalter 11">
            <a:extLst>
              <a:ext uri="{FF2B5EF4-FFF2-40B4-BE49-F238E27FC236}">
                <a16:creationId xmlns:a16="http://schemas.microsoft.com/office/drawing/2014/main" id="{2B79413E-8D92-A7E4-061F-0DFED7CB3766}"/>
              </a:ext>
            </a:extLst>
          </p:cNvPr>
          <p:cNvSpPr txBox="1">
            <a:spLocks/>
          </p:cNvSpPr>
          <p:nvPr/>
        </p:nvSpPr>
        <p:spPr>
          <a:xfrm flipH="1">
            <a:off x="4245423" y="4946970"/>
            <a:ext cx="3157640" cy="1909357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rgbClr val="454B66"/>
              </a:solidFill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DA8BB13F-81E2-9CA8-0150-CC3641BC1C62}"/>
              </a:ext>
            </a:extLst>
          </p:cNvPr>
          <p:cNvSpPr txBox="1"/>
          <p:nvPr/>
        </p:nvSpPr>
        <p:spPr>
          <a:xfrm>
            <a:off x="4490671" y="5090166"/>
            <a:ext cx="2801324" cy="13624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Takeaway:</a:t>
            </a:r>
            <a:endParaRPr lang="de-DE" sz="1600" dirty="0">
              <a:solidFill>
                <a:schemeClr val="accent1"/>
              </a:solidFill>
              <a:latin typeface="Helvetica" pitchFamily="2" charset="0"/>
            </a:endParaRPr>
          </a:p>
          <a:p>
            <a:pPr>
              <a:lnSpc>
                <a:spcPts val="2420"/>
              </a:lnSpc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LPBF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offers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design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freedom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– but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needs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tailored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process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control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for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316LNH.</a:t>
            </a:r>
          </a:p>
        </p:txBody>
      </p:sp>
    </p:spTree>
    <p:extLst>
      <p:ext uri="{BB962C8B-B14F-4D97-AF65-F5344CB8AC3E}">
        <p14:creationId xmlns:p14="http://schemas.microsoft.com/office/powerpoint/2010/main" val="1511828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E99D3-4469-65E7-CF15-27FC71825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Snipped 8">
            <a:extLst>
              <a:ext uri="{FF2B5EF4-FFF2-40B4-BE49-F238E27FC236}">
                <a16:creationId xmlns:a16="http://schemas.microsoft.com/office/drawing/2014/main" id="{A7F7088C-3EA9-34D8-13E8-7F3258D6EBF9}"/>
              </a:ext>
            </a:extLst>
          </p:cNvPr>
          <p:cNvSpPr/>
          <p:nvPr/>
        </p:nvSpPr>
        <p:spPr>
          <a:xfrm>
            <a:off x="0" y="660850"/>
            <a:ext cx="7234238" cy="1466399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C19CDA-62D6-81AD-8F02-75C91F9B0F1D}"/>
              </a:ext>
            </a:extLst>
          </p:cNvPr>
          <p:cNvSpPr txBox="1"/>
          <p:nvPr/>
        </p:nvSpPr>
        <p:spPr>
          <a:xfrm>
            <a:off x="947741" y="3097164"/>
            <a:ext cx="6286539" cy="2956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>
                <a:solidFill>
                  <a:schemeClr val="bg1"/>
                </a:solidFill>
              </a:rPr>
              <a:t>Wire </a:t>
            </a:r>
            <a:r>
              <a:rPr lang="id-ID" sz="1800" dirty="0" err="1">
                <a:solidFill>
                  <a:schemeClr val="bg1"/>
                </a:solidFill>
              </a:rPr>
              <a:t>feedstock</a:t>
            </a:r>
            <a:r>
              <a:rPr lang="id-ID" sz="1800" dirty="0">
                <a:solidFill>
                  <a:schemeClr val="bg1"/>
                </a:solidFill>
              </a:rPr>
              <a:t>: 316LNH </a:t>
            </a:r>
            <a:r>
              <a:rPr lang="id-ID" sz="1800" dirty="0" err="1">
                <a:solidFill>
                  <a:schemeClr val="bg1"/>
                </a:solidFill>
              </a:rPr>
              <a:t>custom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wire</a:t>
            </a:r>
            <a:r>
              <a:rPr lang="id-ID" sz="1800" dirty="0">
                <a:solidFill>
                  <a:schemeClr val="bg1"/>
                </a:solidFill>
              </a:rPr>
              <a:t>, </a:t>
            </a:r>
            <a:r>
              <a:rPr lang="id-ID" sz="1800" dirty="0" err="1">
                <a:solidFill>
                  <a:schemeClr val="bg1"/>
                </a:solidFill>
              </a:rPr>
              <a:t>N-stabilised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>
                <a:solidFill>
                  <a:schemeClr val="bg1"/>
                </a:solidFill>
              </a:rPr>
              <a:t>WEBAM (Wire </a:t>
            </a:r>
            <a:r>
              <a:rPr lang="id-ID" sz="1800" dirty="0" err="1">
                <a:solidFill>
                  <a:schemeClr val="bg1"/>
                </a:solidFill>
              </a:rPr>
              <a:t>Electron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Beam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Additive</a:t>
            </a:r>
            <a:r>
              <a:rPr lang="id-ID" sz="1800" dirty="0">
                <a:solidFill>
                  <a:schemeClr val="bg1"/>
                </a:solidFill>
              </a:rPr>
              <a:t> Manufacturing):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dirty="0" err="1">
                <a:solidFill>
                  <a:schemeClr val="bg1"/>
                </a:solidFill>
              </a:rPr>
              <a:t>Performed</a:t>
            </a:r>
            <a:r>
              <a:rPr lang="id-ID" dirty="0">
                <a:solidFill>
                  <a:schemeClr val="bg1"/>
                </a:solidFill>
              </a:rPr>
              <a:t> in </a:t>
            </a:r>
            <a:r>
              <a:rPr lang="id-ID" dirty="0" err="1">
                <a:solidFill>
                  <a:schemeClr val="bg1"/>
                </a:solidFill>
              </a:rPr>
              <a:t>vacuum</a:t>
            </a:r>
            <a:r>
              <a:rPr lang="id-ID" dirty="0">
                <a:solidFill>
                  <a:schemeClr val="bg1"/>
                </a:solidFill>
              </a:rPr>
              <a:t> → </a:t>
            </a:r>
            <a:r>
              <a:rPr lang="id-ID" dirty="0" err="1">
                <a:solidFill>
                  <a:schemeClr val="bg1"/>
                </a:solidFill>
              </a:rPr>
              <a:t>oxidation-free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process</a:t>
            </a:r>
            <a:r>
              <a:rPr lang="id-ID" dirty="0">
                <a:solidFill>
                  <a:schemeClr val="bg1"/>
                </a:solidFill>
              </a:rPr>
              <a:t>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dirty="0" err="1">
                <a:solidFill>
                  <a:schemeClr val="bg1"/>
                </a:solidFill>
              </a:rPr>
              <a:t>Electron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beam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fuses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wire</a:t>
            </a:r>
            <a:r>
              <a:rPr lang="id-ID" dirty="0">
                <a:solidFill>
                  <a:schemeClr val="bg1"/>
                </a:solidFill>
              </a:rPr>
              <a:t> layer-</a:t>
            </a:r>
            <a:r>
              <a:rPr lang="id-ID" dirty="0" err="1">
                <a:solidFill>
                  <a:schemeClr val="bg1"/>
                </a:solidFill>
              </a:rPr>
              <a:t>by</a:t>
            </a:r>
            <a:r>
              <a:rPr lang="id-ID" dirty="0">
                <a:solidFill>
                  <a:schemeClr val="bg1"/>
                </a:solidFill>
              </a:rPr>
              <a:t>-layer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dirty="0" err="1">
                <a:solidFill>
                  <a:schemeClr val="bg1"/>
                </a:solidFill>
              </a:rPr>
              <a:t>Enables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large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components</a:t>
            </a:r>
            <a:r>
              <a:rPr lang="id-ID" dirty="0">
                <a:solidFill>
                  <a:schemeClr val="bg1"/>
                </a:solidFill>
              </a:rPr>
              <a:t>, </a:t>
            </a:r>
            <a:r>
              <a:rPr lang="id-ID" dirty="0" err="1">
                <a:solidFill>
                  <a:schemeClr val="bg1"/>
                </a:solidFill>
              </a:rPr>
              <a:t>fast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and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flexible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production</a:t>
            </a:r>
            <a:r>
              <a:rPr lang="id-ID" dirty="0">
                <a:solidFill>
                  <a:schemeClr val="bg1"/>
                </a:solidFill>
              </a:rPr>
              <a:t>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dirty="0" err="1">
                <a:solidFill>
                  <a:schemeClr val="bg1"/>
                </a:solidFill>
              </a:rPr>
              <a:t>Precise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wire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feed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control</a:t>
            </a:r>
            <a:r>
              <a:rPr lang="id-ID" dirty="0">
                <a:solidFill>
                  <a:schemeClr val="bg1"/>
                </a:solidFill>
              </a:rPr>
              <a:t> via </a:t>
            </a:r>
            <a:r>
              <a:rPr lang="id-ID" dirty="0" err="1">
                <a:solidFill>
                  <a:schemeClr val="bg1"/>
                </a:solidFill>
              </a:rPr>
              <a:t>integrated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id-ID" dirty="0" err="1">
                <a:solidFill>
                  <a:schemeClr val="bg1"/>
                </a:solidFill>
              </a:rPr>
              <a:t>system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4C2DEB95-D131-0F91-B4DA-32D301D6F13D}"/>
              </a:ext>
            </a:extLst>
          </p:cNvPr>
          <p:cNvSpPr txBox="1"/>
          <p:nvPr/>
        </p:nvSpPr>
        <p:spPr>
          <a:xfrm>
            <a:off x="958626" y="911670"/>
            <a:ext cx="5533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Wire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by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Wire.</a:t>
            </a: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638E92A2-4A12-C1F4-3575-7CF647728579}"/>
              </a:ext>
            </a:extLst>
          </p:cNvPr>
          <p:cNvSpPr txBox="1"/>
          <p:nvPr/>
        </p:nvSpPr>
        <p:spPr>
          <a:xfrm>
            <a:off x="958626" y="1301050"/>
            <a:ext cx="62756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Additive Manufacturing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of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316LNH –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Direc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Energy Deposition (Wire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Electron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Beam Additive Manufacturing).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84A9FC9E-7591-1E78-33C6-3A2C94D4DEAB}"/>
              </a:ext>
            </a:extLst>
          </p:cNvPr>
          <p:cNvSpPr txBox="1"/>
          <p:nvPr/>
        </p:nvSpPr>
        <p:spPr>
          <a:xfrm>
            <a:off x="958626" y="2541941"/>
            <a:ext cx="46898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latin typeface="+mj-lt"/>
              </a:defRPr>
            </a:lvl1pPr>
          </a:lstStyle>
          <a:p>
            <a:r>
              <a:rPr lang="en-US" sz="2400" dirty="0">
                <a:solidFill>
                  <a:schemeClr val="accent1"/>
                </a:solidFill>
                <a:latin typeface="Helvetica" pitchFamily="2" charset="0"/>
              </a:rPr>
              <a:t>Process Overview</a:t>
            </a:r>
            <a:endParaRPr lang="id-ID" sz="2400" b="0" dirty="0">
              <a:solidFill>
                <a:schemeClr val="accent1"/>
              </a:solidFill>
              <a:latin typeface="Helvetica" pitchFamily="2" charset="0"/>
            </a:endParaRPr>
          </a:p>
        </p:txBody>
      </p:sp>
      <p:pic>
        <p:nvPicPr>
          <p:cNvPr id="10" name="Bildplatzhalter 9" descr="Ein Bild, das Metall, Stahl, Licht, Im Haus enthält.&#10;&#10;KI-generierte Inhalte können fehlerhaft sein.">
            <a:extLst>
              <a:ext uri="{FF2B5EF4-FFF2-40B4-BE49-F238E27FC236}">
                <a16:creationId xmlns:a16="http://schemas.microsoft.com/office/drawing/2014/main" id="{4964EF53-07FD-FCEC-52F1-2E9F5FCFCD7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0" r="19390"/>
          <a:stretch>
            <a:fillRect/>
          </a:stretch>
        </p:blipFill>
        <p:spPr>
          <a:xfrm>
            <a:off x="7361238" y="2541941"/>
            <a:ext cx="3883025" cy="3930650"/>
          </a:xfrm>
        </p:spPr>
      </p:pic>
    </p:spTree>
    <p:extLst>
      <p:ext uri="{BB962C8B-B14F-4D97-AF65-F5344CB8AC3E}">
        <p14:creationId xmlns:p14="http://schemas.microsoft.com/office/powerpoint/2010/main" val="20775018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8807B-9D0D-3BB7-5210-514D95246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2F10510-6AEF-9CB3-D4D8-BF2317BF959B}"/>
              </a:ext>
            </a:extLst>
          </p:cNvPr>
          <p:cNvSpPr txBox="1"/>
          <p:nvPr/>
        </p:nvSpPr>
        <p:spPr>
          <a:xfrm>
            <a:off x="947742" y="3003494"/>
            <a:ext cx="5479372" cy="33720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algn="l"/>
            <a:r>
              <a:rPr lang="id-ID" sz="1800" b="1" dirty="0" err="1">
                <a:solidFill>
                  <a:schemeClr val="bg1"/>
                </a:solidFill>
              </a:rPr>
              <a:t>Mechanical</a:t>
            </a:r>
            <a:r>
              <a:rPr lang="id-ID" sz="1800" b="1" dirty="0">
                <a:solidFill>
                  <a:schemeClr val="bg1"/>
                </a:solidFill>
              </a:rPr>
              <a:t> </a:t>
            </a:r>
            <a:r>
              <a:rPr lang="id-ID" sz="1800" b="1" dirty="0" err="1">
                <a:solidFill>
                  <a:schemeClr val="bg1"/>
                </a:solidFill>
              </a:rPr>
              <a:t>properties</a:t>
            </a:r>
            <a:r>
              <a:rPr lang="id-ID" sz="1800" b="1" dirty="0">
                <a:solidFill>
                  <a:schemeClr val="bg1"/>
                </a:solidFill>
              </a:rPr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Promising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strength</a:t>
            </a:r>
            <a:r>
              <a:rPr lang="id-ID" sz="1800" dirty="0">
                <a:solidFill>
                  <a:schemeClr val="bg1"/>
                </a:solidFill>
              </a:rPr>
              <a:t>; </a:t>
            </a:r>
            <a:r>
              <a:rPr lang="id-ID" sz="1800" dirty="0" err="1">
                <a:solidFill>
                  <a:schemeClr val="bg1"/>
                </a:solidFill>
              </a:rPr>
              <a:t>needs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validation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at</a:t>
            </a:r>
            <a:r>
              <a:rPr lang="id-ID" sz="1800" dirty="0">
                <a:solidFill>
                  <a:schemeClr val="bg1"/>
                </a:solidFill>
              </a:rPr>
              <a:t> 4 </a:t>
            </a:r>
            <a:r>
              <a:rPr lang="id-ID" sz="1800" dirty="0" err="1">
                <a:solidFill>
                  <a:schemeClr val="bg1"/>
                </a:solidFill>
              </a:rPr>
              <a:t>K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Process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stability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and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reproducibility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under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investigation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id-ID" sz="1800" b="1" dirty="0" err="1">
                <a:solidFill>
                  <a:schemeClr val="bg1"/>
                </a:solidFill>
              </a:rPr>
              <a:t>Microstructure</a:t>
            </a:r>
            <a:r>
              <a:rPr lang="id-ID" sz="1800" b="1" dirty="0">
                <a:solidFill>
                  <a:schemeClr val="bg1"/>
                </a:solidFill>
              </a:rPr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Directional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solidification</a:t>
            </a:r>
            <a:r>
              <a:rPr lang="id-ID" sz="1800" dirty="0">
                <a:solidFill>
                  <a:schemeClr val="bg1"/>
                </a:solidFill>
              </a:rPr>
              <a:t> → </a:t>
            </a:r>
            <a:r>
              <a:rPr lang="id-ID" sz="1800" dirty="0" err="1">
                <a:solidFill>
                  <a:schemeClr val="bg1"/>
                </a:solidFill>
              </a:rPr>
              <a:t>anisotropy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possible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d-ID" sz="1800" dirty="0" err="1">
                <a:solidFill>
                  <a:schemeClr val="bg1"/>
                </a:solidFill>
              </a:rPr>
              <a:t>Requires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grain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refinement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and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N-retention</a:t>
            </a:r>
            <a:r>
              <a:rPr lang="id-ID" sz="1800" dirty="0">
                <a:solidFill>
                  <a:schemeClr val="bg1"/>
                </a:solidFill>
              </a:rPr>
              <a:t> </a:t>
            </a:r>
            <a:r>
              <a:rPr lang="id-ID" sz="1800" dirty="0" err="1">
                <a:solidFill>
                  <a:schemeClr val="bg1"/>
                </a:solidFill>
              </a:rPr>
              <a:t>strategies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BAA4FC0E-FA48-A119-917B-8889CF4065D5}"/>
              </a:ext>
            </a:extLst>
          </p:cNvPr>
          <p:cNvSpPr txBox="1"/>
          <p:nvPr/>
        </p:nvSpPr>
        <p:spPr>
          <a:xfrm>
            <a:off x="958626" y="2448271"/>
            <a:ext cx="46898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latin typeface="+mj-lt"/>
              </a:defRPr>
            </a:lvl1pPr>
          </a:lstStyle>
          <a:p>
            <a:r>
              <a:rPr lang="en-US" sz="2400" dirty="0">
                <a:solidFill>
                  <a:schemeClr val="accent1"/>
                </a:solidFill>
                <a:latin typeface="Helvetica" pitchFamily="2" charset="0"/>
              </a:rPr>
              <a:t>Material </a:t>
            </a:r>
            <a:r>
              <a:rPr lang="en-US" sz="2400" dirty="0" err="1">
                <a:solidFill>
                  <a:schemeClr val="accent1"/>
                </a:solidFill>
                <a:latin typeface="Helvetica" pitchFamily="2" charset="0"/>
              </a:rPr>
              <a:t>Characterisation</a:t>
            </a:r>
            <a:endParaRPr lang="id-ID" sz="2400" b="0" dirty="0">
              <a:solidFill>
                <a:schemeClr val="accent1"/>
              </a:solidFill>
              <a:latin typeface="Helvetica" pitchFamily="2" charset="0"/>
            </a:endParaRPr>
          </a:p>
        </p:txBody>
      </p:sp>
      <p:sp>
        <p:nvSpPr>
          <p:cNvPr id="9" name="Bildplatzhalter 11">
            <a:extLst>
              <a:ext uri="{FF2B5EF4-FFF2-40B4-BE49-F238E27FC236}">
                <a16:creationId xmlns:a16="http://schemas.microsoft.com/office/drawing/2014/main" id="{9A588447-8423-5832-36E0-23A9241E95B8}"/>
              </a:ext>
            </a:extLst>
          </p:cNvPr>
          <p:cNvSpPr txBox="1">
            <a:spLocks/>
          </p:cNvSpPr>
          <p:nvPr/>
        </p:nvSpPr>
        <p:spPr>
          <a:xfrm>
            <a:off x="6456851" y="4244898"/>
            <a:ext cx="5764886" cy="2613102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rgbClr val="454B66"/>
              </a:solidFill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AF2F6F73-B58D-002C-C7E0-39178B324A0B}"/>
              </a:ext>
            </a:extLst>
          </p:cNvPr>
          <p:cNvSpPr txBox="1"/>
          <p:nvPr/>
        </p:nvSpPr>
        <p:spPr>
          <a:xfrm>
            <a:off x="7025750" y="5075976"/>
            <a:ext cx="5048025" cy="13646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Takeaway:</a:t>
            </a:r>
            <a:endParaRPr lang="de-DE" sz="1600" dirty="0">
              <a:solidFill>
                <a:schemeClr val="accent1"/>
              </a:solidFill>
              <a:latin typeface="Helvetica" pitchFamily="2" charset="0"/>
            </a:endParaRPr>
          </a:p>
          <a:p>
            <a:pPr>
              <a:lnSpc>
                <a:spcPts val="2420"/>
              </a:lnSpc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WEBAM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enables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fast, large-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scale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production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of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316LNH – but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cryogenic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performance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depends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on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mastering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the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microstructure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5990598-B6EA-F121-5FB2-9CCF4643E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5750" y="2324125"/>
            <a:ext cx="4746146" cy="2669707"/>
          </a:xfrm>
          <a:prstGeom prst="rect">
            <a:avLst/>
          </a:prstGeom>
        </p:spPr>
      </p:pic>
      <p:sp>
        <p:nvSpPr>
          <p:cNvPr id="3" name="Rectangle: Diagonal Corners Snipped 8">
            <a:extLst>
              <a:ext uri="{FF2B5EF4-FFF2-40B4-BE49-F238E27FC236}">
                <a16:creationId xmlns:a16="http://schemas.microsoft.com/office/drawing/2014/main" id="{6EFB9B30-4B57-FD73-3E84-B735316B2BE6}"/>
              </a:ext>
            </a:extLst>
          </p:cNvPr>
          <p:cNvSpPr/>
          <p:nvPr/>
        </p:nvSpPr>
        <p:spPr>
          <a:xfrm>
            <a:off x="0" y="660850"/>
            <a:ext cx="7234238" cy="1466399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572F6AE6-28AF-DCEF-7100-78C51FA4580F}"/>
              </a:ext>
            </a:extLst>
          </p:cNvPr>
          <p:cNvSpPr txBox="1"/>
          <p:nvPr/>
        </p:nvSpPr>
        <p:spPr>
          <a:xfrm>
            <a:off x="958626" y="911670"/>
            <a:ext cx="5533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Wire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by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Wire.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6E3EB5AE-961C-E3EA-E27A-F9D6458D3724}"/>
              </a:ext>
            </a:extLst>
          </p:cNvPr>
          <p:cNvSpPr txBox="1"/>
          <p:nvPr/>
        </p:nvSpPr>
        <p:spPr>
          <a:xfrm>
            <a:off x="958626" y="1301050"/>
            <a:ext cx="62756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Additive Manufacturing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of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316LNH –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Direc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Energy Deposition (Wire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Electron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Beam Additive Manufacturing).</a:t>
            </a:r>
          </a:p>
        </p:txBody>
      </p:sp>
    </p:spTree>
    <p:extLst>
      <p:ext uri="{BB962C8B-B14F-4D97-AF65-F5344CB8AC3E}">
        <p14:creationId xmlns:p14="http://schemas.microsoft.com/office/powerpoint/2010/main" val="8291931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234B8-2F39-EA04-A339-3CE420919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D3B17E5-9F70-6C6A-32BF-7E4AAD05DDF3}"/>
              </a:ext>
            </a:extLst>
          </p:cNvPr>
          <p:cNvSpPr txBox="1"/>
          <p:nvPr/>
        </p:nvSpPr>
        <p:spPr>
          <a:xfrm>
            <a:off x="970730" y="1803087"/>
            <a:ext cx="8051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rgbClr val="FF6E1F"/>
                </a:solidFill>
                <a:latin typeface="Helvetica" pitchFamily="2" charset="0"/>
              </a:rPr>
              <a:t>Where are we now:</a:t>
            </a:r>
            <a:endParaRPr lang="id-ID" sz="2400" dirty="0">
              <a:solidFill>
                <a:srgbClr val="FF6E1F"/>
              </a:solidFill>
              <a:latin typeface="Helvetic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0FFFE3-2CD5-9100-7551-BD2F18892952}"/>
              </a:ext>
            </a:extLst>
          </p:cNvPr>
          <p:cNvSpPr txBox="1"/>
          <p:nvPr/>
        </p:nvSpPr>
        <p:spPr>
          <a:xfrm>
            <a:off x="970731" y="3818689"/>
            <a:ext cx="4325750" cy="264194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Mechanical</a:t>
            </a: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 Properties @ 4 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High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&gt;900 MPa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tensile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strength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Excellent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ductility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&gt;40%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elongation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Fracture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toughness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K&lt;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sub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&gt;IC&lt;/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sub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&gt;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up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250 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MPa√m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Fatigue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resistance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 &gt;10⁶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cycles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at moderate stress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3C3BE6CC-A0A3-EA6F-636A-8CEDDC91D078}"/>
              </a:ext>
            </a:extLst>
          </p:cNvPr>
          <p:cNvSpPr txBox="1"/>
          <p:nvPr/>
        </p:nvSpPr>
        <p:spPr>
          <a:xfrm>
            <a:off x="970731" y="2192467"/>
            <a:ext cx="432574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316 LNH is proven as THE Reliable Steel for Unforgiving Conditions – the ideal choice for Fusion Magnet Structures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2EB14906-D2B3-41E0-36C0-26BFFBB62175}"/>
              </a:ext>
            </a:extLst>
          </p:cNvPr>
          <p:cNvSpPr txBox="1"/>
          <p:nvPr/>
        </p:nvSpPr>
        <p:spPr>
          <a:xfrm>
            <a:off x="6529944" y="750990"/>
            <a:ext cx="4691326" cy="19032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 err="1">
                <a:solidFill>
                  <a:schemeClr val="tx1"/>
                </a:solidFill>
                <a:latin typeface="Helvetica" pitchFamily="2" charset="0"/>
              </a:rPr>
              <a:t>Why</a:t>
            </a:r>
            <a:r>
              <a:rPr lang="de-DE" sz="1600" b="1" dirty="0">
                <a:solidFill>
                  <a:schemeClr val="tx1"/>
                </a:solidFill>
                <a:latin typeface="Helvetica" pitchFamily="2" charset="0"/>
              </a:rPr>
              <a:t> 316LNH </a:t>
            </a:r>
            <a:r>
              <a:rPr lang="de-DE" sz="1600" b="1" dirty="0" err="1">
                <a:solidFill>
                  <a:schemeClr val="tx1"/>
                </a:solidFill>
                <a:latin typeface="Helvetica" pitchFamily="2" charset="0"/>
              </a:rPr>
              <a:t>for</a:t>
            </a:r>
            <a:r>
              <a:rPr lang="de-DE" sz="1600" b="1" dirty="0">
                <a:solidFill>
                  <a:schemeClr val="tx1"/>
                </a:solidFill>
                <a:latin typeface="Helvetica" pitchFamily="2" charset="0"/>
              </a:rPr>
              <a:t> Fusion Magnets?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Non-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magnetic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weldable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cryo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-tough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Proven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in large-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scale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forgings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(ITER, SPARC)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Isotropic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properties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achievable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with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proper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processing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11" name="Bildplatzhalter 10" descr="Ein Bild, das Text, Transparenz, Im Haus, draußen enthält.&#10;&#10;KI-generierte Inhalte können fehlerhaft sein.">
            <a:extLst>
              <a:ext uri="{FF2B5EF4-FFF2-40B4-BE49-F238E27FC236}">
                <a16:creationId xmlns:a16="http://schemas.microsoft.com/office/drawing/2014/main" id="{C288C1A5-5FF0-FE21-09B7-70DA4E419AA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2" b="5532"/>
          <a:stretch>
            <a:fillRect/>
          </a:stretch>
        </p:blipFill>
        <p:spPr>
          <a:xfrm>
            <a:off x="6602413" y="3098800"/>
            <a:ext cx="5589587" cy="3302000"/>
          </a:xfrm>
        </p:spPr>
      </p:pic>
      <p:sp>
        <p:nvSpPr>
          <p:cNvPr id="12" name="Rectangle: Diagonal Corners Snipped 8">
            <a:extLst>
              <a:ext uri="{FF2B5EF4-FFF2-40B4-BE49-F238E27FC236}">
                <a16:creationId xmlns:a16="http://schemas.microsoft.com/office/drawing/2014/main" id="{0FCCF2B0-9597-50E0-0330-80C1345EA29C}"/>
              </a:ext>
            </a:extLst>
          </p:cNvPr>
          <p:cNvSpPr/>
          <p:nvPr/>
        </p:nvSpPr>
        <p:spPr>
          <a:xfrm>
            <a:off x="0" y="660850"/>
            <a:ext cx="4298623" cy="951133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FD07B175-F250-4D5E-DCBA-AE600E91A1F6}"/>
              </a:ext>
            </a:extLst>
          </p:cNvPr>
          <p:cNvSpPr txBox="1"/>
          <p:nvPr/>
        </p:nvSpPr>
        <p:spPr>
          <a:xfrm>
            <a:off x="958626" y="911670"/>
            <a:ext cx="5533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Conclusions</a:t>
            </a:r>
            <a:endParaRPr lang="de-DE" sz="2400" dirty="0">
              <a:latin typeface="Helvetica" pitchFamily="2" charset="0"/>
              <a:cs typeface="MuktaMahee SemiBold" panose="020B0000000000000000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43364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C9719B-F5F1-BDF4-B344-42014AC07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34BEE9D-812E-0932-4FF1-7B11C5F962E2}"/>
              </a:ext>
            </a:extLst>
          </p:cNvPr>
          <p:cNvSpPr txBox="1"/>
          <p:nvPr/>
        </p:nvSpPr>
        <p:spPr>
          <a:xfrm>
            <a:off x="6991318" y="2490345"/>
            <a:ext cx="8051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latin typeface="Helvetica" pitchFamily="2" charset="0"/>
              </a:rPr>
              <a:t>Looking Ahead –</a:t>
            </a:r>
            <a:endParaRPr lang="id-ID" sz="2400" dirty="0">
              <a:latin typeface="Helvetica" pitchFamily="2" charset="0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4EEDF72B-A0F6-8C71-0743-9678DE57CED8}"/>
              </a:ext>
            </a:extLst>
          </p:cNvPr>
          <p:cNvSpPr txBox="1"/>
          <p:nvPr/>
        </p:nvSpPr>
        <p:spPr>
          <a:xfrm>
            <a:off x="6991319" y="2879725"/>
            <a:ext cx="56800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What will be the future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9F9A93BE-7C37-F5D9-0616-A725158A8A9F}"/>
              </a:ext>
            </a:extLst>
          </p:cNvPr>
          <p:cNvSpPr txBox="1"/>
          <p:nvPr/>
        </p:nvSpPr>
        <p:spPr>
          <a:xfrm>
            <a:off x="6991318" y="3399594"/>
            <a:ext cx="4310626" cy="30112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342900" indent="-342900">
              <a:buFont typeface="+mj-lt"/>
              <a:buAutoNum type="arabicPeriod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new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super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austenitic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stainless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steel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grades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with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higher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mechanical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properties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at 4K 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Optimisation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for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additive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manufacturing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(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powder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&amp;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wire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); IF large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scale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production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and 4 K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mechanical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properties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confirmed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Advanced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QA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strategies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for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large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forgings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3F4BE302-498B-0F6B-9E1A-EE431EE465E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2835" b="6568"/>
          <a:stretch>
            <a:fillRect/>
          </a:stretch>
        </p:blipFill>
        <p:spPr>
          <a:xfrm>
            <a:off x="0" y="1990725"/>
            <a:ext cx="6457950" cy="4500563"/>
          </a:xfrm>
        </p:spPr>
      </p:pic>
      <p:sp>
        <p:nvSpPr>
          <p:cNvPr id="14" name="Rectangle: Diagonal Corners Snipped 8">
            <a:extLst>
              <a:ext uri="{FF2B5EF4-FFF2-40B4-BE49-F238E27FC236}">
                <a16:creationId xmlns:a16="http://schemas.microsoft.com/office/drawing/2014/main" id="{1BAC7198-9641-D216-C6EA-A7ECBD1A6C9A}"/>
              </a:ext>
            </a:extLst>
          </p:cNvPr>
          <p:cNvSpPr/>
          <p:nvPr/>
        </p:nvSpPr>
        <p:spPr>
          <a:xfrm>
            <a:off x="0" y="660850"/>
            <a:ext cx="4298623" cy="951133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BE54F6E2-BFA9-D32A-AC54-8E55E4DC9CD3}"/>
              </a:ext>
            </a:extLst>
          </p:cNvPr>
          <p:cNvSpPr txBox="1"/>
          <p:nvPr/>
        </p:nvSpPr>
        <p:spPr>
          <a:xfrm>
            <a:off x="958626" y="911670"/>
            <a:ext cx="5533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Conclusions</a:t>
            </a:r>
            <a:endParaRPr lang="de-DE" sz="2400" dirty="0">
              <a:latin typeface="Helvetica" pitchFamily="2" charset="0"/>
              <a:cs typeface="MuktaMahee SemiBold" panose="020B0000000000000000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542881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F70CA-B34A-602B-11FB-67989959C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Diagonal Corners Snipped 8">
            <a:extLst>
              <a:ext uri="{FF2B5EF4-FFF2-40B4-BE49-F238E27FC236}">
                <a16:creationId xmlns:a16="http://schemas.microsoft.com/office/drawing/2014/main" id="{634F2F1D-AAB4-52BE-C4B0-D02AE0F8D495}"/>
              </a:ext>
            </a:extLst>
          </p:cNvPr>
          <p:cNvSpPr/>
          <p:nvPr/>
        </p:nvSpPr>
        <p:spPr>
          <a:xfrm>
            <a:off x="0" y="660851"/>
            <a:ext cx="10482146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4B6BD466-81BC-4402-4BBB-66796AF4AB74}"/>
              </a:ext>
            </a:extLst>
          </p:cNvPr>
          <p:cNvSpPr txBox="1"/>
          <p:nvPr/>
        </p:nvSpPr>
        <p:spPr>
          <a:xfrm>
            <a:off x="958626" y="911670"/>
            <a:ext cx="95235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Future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developments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of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new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super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austenitic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stainless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steel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grades –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for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Forgings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beyond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the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limits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of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existing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boundaries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!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62E79E99-4DC7-7F94-5533-5C01520F5F4E}"/>
              </a:ext>
            </a:extLst>
          </p:cNvPr>
          <p:cNvSpPr txBox="1"/>
          <p:nvPr/>
        </p:nvSpPr>
        <p:spPr>
          <a:xfrm>
            <a:off x="989841" y="2126620"/>
            <a:ext cx="4362743" cy="282833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lnSpc>
                <a:spcPts val="2660"/>
              </a:lnSpc>
              <a:buNone/>
            </a:pPr>
            <a:r>
              <a:rPr lang="de-DE" sz="1800" b="1" dirty="0" err="1">
                <a:solidFill>
                  <a:schemeClr val="accent1"/>
                </a:solidFill>
                <a:latin typeface="Helvetica" pitchFamily="2" charset="0"/>
              </a:rPr>
              <a:t>Why</a:t>
            </a:r>
            <a:r>
              <a:rPr lang="de-DE" sz="1800" b="1" dirty="0">
                <a:solidFill>
                  <a:schemeClr val="accent1"/>
                </a:solidFill>
                <a:latin typeface="Helvetica" pitchFamily="2" charset="0"/>
              </a:rPr>
              <a:t> New </a:t>
            </a:r>
            <a:r>
              <a:rPr lang="de-DE" sz="1800" b="1" dirty="0" err="1">
                <a:solidFill>
                  <a:schemeClr val="accent1"/>
                </a:solidFill>
                <a:latin typeface="Helvetica" pitchFamily="2" charset="0"/>
              </a:rPr>
              <a:t>Alloys</a:t>
            </a:r>
            <a:r>
              <a:rPr lang="de-DE" sz="1800" b="1" dirty="0">
                <a:solidFill>
                  <a:schemeClr val="accent1"/>
                </a:solidFill>
                <a:latin typeface="Helvetica" pitchFamily="2" charset="0"/>
              </a:rPr>
              <a:t>?</a:t>
            </a:r>
          </a:p>
          <a:p>
            <a:pPr marL="285750" indent="-285750">
              <a:lnSpc>
                <a:spcPts val="266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316LN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the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benchmark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cryogenic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forging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– but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approaching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its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limits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lnSpc>
                <a:spcPts val="266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Next-gen fusion requires: → Higher strength (Rp₀.₂ &gt; 1200 MPa) → High fracture toughness (K&lt;sub&gt;IC&lt;/sub&gt; &gt; 200 MPa√m @ 4 K) → Compliance with JAERI Box criteria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5589CD56-9442-E8E4-0B11-AAEE2047EDF0}"/>
              </a:ext>
            </a:extLst>
          </p:cNvPr>
          <p:cNvSpPr txBox="1"/>
          <p:nvPr/>
        </p:nvSpPr>
        <p:spPr>
          <a:xfrm>
            <a:off x="958626" y="127933"/>
            <a:ext cx="513737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 err="1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What's</a:t>
            </a:r>
            <a:r>
              <a:rPr lang="de-DE" sz="2400" dirty="0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next</a:t>
            </a:r>
            <a:r>
              <a:rPr lang="de-DE" sz="2400" dirty="0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?</a:t>
            </a:r>
          </a:p>
        </p:txBody>
      </p:sp>
      <p:sp>
        <p:nvSpPr>
          <p:cNvPr id="2" name="TextBox 7">
            <a:extLst>
              <a:ext uri="{FF2B5EF4-FFF2-40B4-BE49-F238E27FC236}">
                <a16:creationId xmlns:a16="http://schemas.microsoft.com/office/drawing/2014/main" id="{0D8D7D81-028A-389D-E679-11DA9BB6BC34}"/>
              </a:ext>
            </a:extLst>
          </p:cNvPr>
          <p:cNvSpPr txBox="1"/>
          <p:nvPr/>
        </p:nvSpPr>
        <p:spPr>
          <a:xfrm>
            <a:off x="1243384" y="5216871"/>
            <a:ext cx="4132662" cy="13582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lnSpc>
                <a:spcPts val="2460"/>
              </a:lnSpc>
            </a:pP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Fusion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magnets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demand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perfection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. </a:t>
            </a:r>
            <a:br>
              <a:rPr lang="id-ID" sz="1800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316LNH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is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one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of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the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few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materials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that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can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come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close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-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and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future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developments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 are </a:t>
            </a:r>
            <a:r>
              <a:rPr lang="id-ID" sz="1800" dirty="0" err="1">
                <a:solidFill>
                  <a:schemeClr val="bg1"/>
                </a:solidFill>
                <a:latin typeface="Helvetica" pitchFamily="2" charset="0"/>
              </a:rPr>
              <a:t>ongoing</a:t>
            </a:r>
            <a:r>
              <a:rPr lang="id-ID" sz="1800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</p:txBody>
      </p:sp>
      <p:pic>
        <p:nvPicPr>
          <p:cNvPr id="18" name="Bildplatzhalter 17" descr="Ein Bild, das Gebäude, Fabrik, Industrie, Stahl enthält.&#10;&#10;KI-generierte Inhalte können fehlerhaft sein.">
            <a:extLst>
              <a:ext uri="{FF2B5EF4-FFF2-40B4-BE49-F238E27FC236}">
                <a16:creationId xmlns:a16="http://schemas.microsoft.com/office/drawing/2014/main" id="{7C201136-2384-4959-5CA5-F278E10177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7" r="9747"/>
          <a:stretch>
            <a:fillRect/>
          </a:stretch>
        </p:blipFill>
        <p:spPr>
          <a:xfrm>
            <a:off x="5719763" y="2074863"/>
            <a:ext cx="6472237" cy="4500562"/>
          </a:xfrm>
        </p:spPr>
      </p:pic>
    </p:spTree>
    <p:extLst>
      <p:ext uri="{BB962C8B-B14F-4D97-AF65-F5344CB8AC3E}">
        <p14:creationId xmlns:p14="http://schemas.microsoft.com/office/powerpoint/2010/main" val="1952303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103C3-7CCF-41DB-05C3-B76B69013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Diagonal Corners Snipped 8">
            <a:extLst>
              <a:ext uri="{FF2B5EF4-FFF2-40B4-BE49-F238E27FC236}">
                <a16:creationId xmlns:a16="http://schemas.microsoft.com/office/drawing/2014/main" id="{1523E6B8-CB7C-49C1-76CA-BDEA222343E4}"/>
              </a:ext>
            </a:extLst>
          </p:cNvPr>
          <p:cNvSpPr/>
          <p:nvPr/>
        </p:nvSpPr>
        <p:spPr>
          <a:xfrm>
            <a:off x="0" y="660851"/>
            <a:ext cx="10482146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E00914F0-C89C-9E0D-6D1A-8798AAD6A360}"/>
              </a:ext>
            </a:extLst>
          </p:cNvPr>
          <p:cNvSpPr txBox="1"/>
          <p:nvPr/>
        </p:nvSpPr>
        <p:spPr>
          <a:xfrm>
            <a:off x="958626" y="911670"/>
            <a:ext cx="95235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Future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developments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of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new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super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austenitic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stainless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steel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grades –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for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Forgings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beyond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limits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of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existing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boundaries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!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171C8F81-C00B-184D-37D7-7D34596EE3A3}"/>
              </a:ext>
            </a:extLst>
          </p:cNvPr>
          <p:cNvSpPr txBox="1"/>
          <p:nvPr/>
        </p:nvSpPr>
        <p:spPr>
          <a:xfrm>
            <a:off x="958626" y="127933"/>
            <a:ext cx="513737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 err="1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What's</a:t>
            </a:r>
            <a:r>
              <a:rPr lang="de-DE" sz="2400" dirty="0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next</a:t>
            </a:r>
            <a:r>
              <a:rPr lang="de-DE" sz="2400" dirty="0">
                <a:solidFill>
                  <a:srgbClr val="FF6E1F"/>
                </a:solidFill>
                <a:latin typeface="Helvetica" pitchFamily="2" charset="0"/>
                <a:cs typeface="MuktaMahee SemiBold" panose="020B0000000000000000" pitchFamily="34" charset="77"/>
              </a:rPr>
              <a:t>?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7634E4FF-1CDE-2485-8E5C-15701F8DA754}"/>
              </a:ext>
            </a:extLst>
          </p:cNvPr>
          <p:cNvSpPr txBox="1"/>
          <p:nvPr/>
        </p:nvSpPr>
        <p:spPr>
          <a:xfrm>
            <a:off x="6491109" y="2126620"/>
            <a:ext cx="4362743" cy="249318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lnSpc>
                <a:spcPts val="2660"/>
              </a:lnSpc>
            </a:pPr>
            <a:r>
              <a:rPr lang="de-DE" sz="1800" b="1" dirty="0">
                <a:solidFill>
                  <a:schemeClr val="tx1"/>
                </a:solidFill>
                <a:latin typeface="Helvetica" pitchFamily="2" charset="0"/>
              </a:rPr>
              <a:t>Development Goals</a:t>
            </a:r>
            <a:r>
              <a:rPr lang="de-DE" sz="1800" dirty="0">
                <a:solidFill>
                  <a:schemeClr val="tx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lnSpc>
                <a:spcPts val="266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Design high-nitrogen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austenitic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steels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with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optimised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Mn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Cr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, Mo </a:t>
            </a:r>
          </a:p>
          <a:p>
            <a:pPr marL="285750" indent="-285750">
              <a:lnSpc>
                <a:spcPts val="266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Improve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synergy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of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alloying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elements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→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control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dislocation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behavior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lnSpc>
                <a:spcPts val="266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Ensure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forgeability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at large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scale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beyond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conventional</a:t>
            </a:r>
            <a:r>
              <a:rPr lang="de-DE" sz="18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800" dirty="0" err="1">
                <a:solidFill>
                  <a:schemeClr val="bg1"/>
                </a:solidFill>
                <a:latin typeface="Helvetica" pitchFamily="2" charset="0"/>
              </a:rPr>
              <a:t>alloys</a:t>
            </a:r>
            <a:endParaRPr lang="de-DE" sz="18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6" name="Bildplatzhalter 11">
            <a:extLst>
              <a:ext uri="{FF2B5EF4-FFF2-40B4-BE49-F238E27FC236}">
                <a16:creationId xmlns:a16="http://schemas.microsoft.com/office/drawing/2014/main" id="{E57BAB84-64C9-7F63-D079-6B800DC9E1CE}"/>
              </a:ext>
            </a:extLst>
          </p:cNvPr>
          <p:cNvSpPr txBox="1">
            <a:spLocks/>
          </p:cNvSpPr>
          <p:nvPr/>
        </p:nvSpPr>
        <p:spPr>
          <a:xfrm>
            <a:off x="6491110" y="4720684"/>
            <a:ext cx="5700890" cy="2135644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rgbClr val="454B66"/>
              </a:solidFill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D312E2EF-3BDC-3C69-C29A-B61F31385914}"/>
              </a:ext>
            </a:extLst>
          </p:cNvPr>
          <p:cNvSpPr txBox="1"/>
          <p:nvPr/>
        </p:nvSpPr>
        <p:spPr>
          <a:xfrm>
            <a:off x="6849178" y="4863189"/>
            <a:ext cx="4420988" cy="15320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Candidate</a:t>
            </a: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 Grades (</a:t>
            </a:r>
            <a:r>
              <a:rPr lang="de-DE" sz="1600" b="1" dirty="0" err="1">
                <a:solidFill>
                  <a:schemeClr val="accent1"/>
                </a:solidFill>
                <a:latin typeface="Helvetica" pitchFamily="2" charset="0"/>
              </a:rPr>
              <a:t>Examples</a:t>
            </a: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X2CrNiMn22-16-6N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X1CrNiMn19-11-12N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X2CrNiMoN22-5-3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with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↓Nb, ↓V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3B14123-B3B7-1599-3F9A-DE3BAA3938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2336" y="1947054"/>
            <a:ext cx="4688555" cy="327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10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92">
            <a:extLst>
              <a:ext uri="{FF2B5EF4-FFF2-40B4-BE49-F238E27FC236}">
                <a16:creationId xmlns:a16="http://schemas.microsoft.com/office/drawing/2014/main" id="{2E725C63-7FCC-B6E4-FB3C-4FAF12338DAC}"/>
              </a:ext>
            </a:extLst>
          </p:cNvPr>
          <p:cNvSpPr>
            <a:spLocks noEditPoints="1"/>
          </p:cNvSpPr>
          <p:nvPr/>
        </p:nvSpPr>
        <p:spPr bwMode="auto">
          <a:xfrm>
            <a:off x="1682743" y="2847787"/>
            <a:ext cx="282890" cy="301918"/>
          </a:xfrm>
          <a:custGeom>
            <a:avLst/>
            <a:gdLst>
              <a:gd name="T0" fmla="*/ 2811 w 3125"/>
              <a:gd name="T1" fmla="*/ 396 h 3334"/>
              <a:gd name="T2" fmla="*/ 430 w 3125"/>
              <a:gd name="T3" fmla="*/ 1588 h 3334"/>
              <a:gd name="T4" fmla="*/ 904 w 3125"/>
              <a:gd name="T5" fmla="*/ 1896 h 3334"/>
              <a:gd name="T6" fmla="*/ 2356 w 3125"/>
              <a:gd name="T7" fmla="*/ 910 h 3334"/>
              <a:gd name="T8" fmla="*/ 1322 w 3125"/>
              <a:gd name="T9" fmla="*/ 2174 h 3334"/>
              <a:gd name="T10" fmla="*/ 2243 w 3125"/>
              <a:gd name="T11" fmla="*/ 2759 h 3334"/>
              <a:gd name="T12" fmla="*/ 2811 w 3125"/>
              <a:gd name="T13" fmla="*/ 396 h 3334"/>
              <a:gd name="T14" fmla="*/ 3125 w 3125"/>
              <a:gd name="T15" fmla="*/ 0 h 3334"/>
              <a:gd name="T16" fmla="*/ 2382 w 3125"/>
              <a:gd name="T17" fmla="*/ 3100 h 3334"/>
              <a:gd name="T18" fmla="*/ 1783 w 3125"/>
              <a:gd name="T19" fmla="*/ 2717 h 3334"/>
              <a:gd name="T20" fmla="*/ 1272 w 3125"/>
              <a:gd name="T21" fmla="*/ 3334 h 3334"/>
              <a:gd name="T22" fmla="*/ 872 w 3125"/>
              <a:gd name="T23" fmla="*/ 2112 h 3334"/>
              <a:gd name="T24" fmla="*/ 0 w 3125"/>
              <a:gd name="T25" fmla="*/ 1564 h 3334"/>
              <a:gd name="T26" fmla="*/ 3125 w 3125"/>
              <a:gd name="T27" fmla="*/ 0 h 3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25" h="3334">
                <a:moveTo>
                  <a:pt x="2811" y="396"/>
                </a:moveTo>
                <a:lnTo>
                  <a:pt x="430" y="1588"/>
                </a:lnTo>
                <a:lnTo>
                  <a:pt x="904" y="1896"/>
                </a:lnTo>
                <a:lnTo>
                  <a:pt x="2356" y="910"/>
                </a:lnTo>
                <a:lnTo>
                  <a:pt x="1322" y="2174"/>
                </a:lnTo>
                <a:lnTo>
                  <a:pt x="2243" y="2759"/>
                </a:lnTo>
                <a:lnTo>
                  <a:pt x="2811" y="396"/>
                </a:lnTo>
                <a:close/>
                <a:moveTo>
                  <a:pt x="3125" y="0"/>
                </a:moveTo>
                <a:lnTo>
                  <a:pt x="2382" y="3100"/>
                </a:lnTo>
                <a:lnTo>
                  <a:pt x="1783" y="2717"/>
                </a:lnTo>
                <a:lnTo>
                  <a:pt x="1272" y="3334"/>
                </a:lnTo>
                <a:lnTo>
                  <a:pt x="872" y="2112"/>
                </a:lnTo>
                <a:lnTo>
                  <a:pt x="0" y="1564"/>
                </a:lnTo>
                <a:lnTo>
                  <a:pt x="312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D983C3-736A-8C72-706E-D92FD021693F}"/>
              </a:ext>
            </a:extLst>
          </p:cNvPr>
          <p:cNvSpPr txBox="1"/>
          <p:nvPr/>
        </p:nvSpPr>
        <p:spPr>
          <a:xfrm>
            <a:off x="2170740" y="2751086"/>
            <a:ext cx="1863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</a:lstStyle>
          <a:p>
            <a:r>
              <a:rPr lang="en-US" sz="1800" dirty="0">
                <a:solidFill>
                  <a:schemeClr val="bg1"/>
                </a:solidFill>
                <a:latin typeface="Helvetica" pitchFamily="2" charset="0"/>
              </a:rPr>
              <a:t>Email</a:t>
            </a:r>
            <a:endParaRPr lang="id-ID" sz="18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3D492E-A516-08F6-4863-7C62B4E18513}"/>
              </a:ext>
            </a:extLst>
          </p:cNvPr>
          <p:cNvSpPr/>
          <p:nvPr/>
        </p:nvSpPr>
        <p:spPr>
          <a:xfrm>
            <a:off x="2170739" y="3018900"/>
            <a:ext cx="2699997" cy="467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Helvetica" pitchFamily="2" charset="0"/>
              </a:rPr>
              <a:t>markus.kind@r-kind.de</a:t>
            </a:r>
          </a:p>
        </p:txBody>
      </p:sp>
      <p:sp>
        <p:nvSpPr>
          <p:cNvPr id="17" name="Google Shape;905;p58">
            <a:extLst>
              <a:ext uri="{FF2B5EF4-FFF2-40B4-BE49-F238E27FC236}">
                <a16:creationId xmlns:a16="http://schemas.microsoft.com/office/drawing/2014/main" id="{424E56F1-4E74-E88D-2348-DBEBE5FAE3D4}"/>
              </a:ext>
            </a:extLst>
          </p:cNvPr>
          <p:cNvSpPr/>
          <p:nvPr/>
        </p:nvSpPr>
        <p:spPr>
          <a:xfrm>
            <a:off x="2172680" y="3738201"/>
            <a:ext cx="111223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bg1"/>
                </a:solidFill>
                <a:latin typeface="Helvetica" pitchFamily="2" charset="0"/>
                <a:ea typeface="Fredoka One"/>
                <a:cs typeface="Fredoka One"/>
                <a:sym typeface="Fredoka One"/>
              </a:rPr>
              <a:t>Website</a:t>
            </a:r>
            <a:endParaRPr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8" name="Google Shape;907;p58">
            <a:extLst>
              <a:ext uri="{FF2B5EF4-FFF2-40B4-BE49-F238E27FC236}">
                <a16:creationId xmlns:a16="http://schemas.microsoft.com/office/drawing/2014/main" id="{ECE59E88-8476-0416-4F35-7F42B1CF4D0F}"/>
              </a:ext>
            </a:extLst>
          </p:cNvPr>
          <p:cNvSpPr/>
          <p:nvPr/>
        </p:nvSpPr>
        <p:spPr>
          <a:xfrm>
            <a:off x="1745602" y="3793932"/>
            <a:ext cx="222960" cy="224612"/>
          </a:xfrm>
          <a:custGeom>
            <a:avLst/>
            <a:gdLst/>
            <a:ahLst/>
            <a:cxnLst/>
            <a:rect l="l" t="t" r="r" b="b"/>
            <a:pathLst>
              <a:path w="479" h="479" extrusionOk="0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bg1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71B4E28-EF40-D397-B94C-49725E74A3D1}"/>
              </a:ext>
            </a:extLst>
          </p:cNvPr>
          <p:cNvSpPr/>
          <p:nvPr/>
        </p:nvSpPr>
        <p:spPr>
          <a:xfrm>
            <a:off x="2170740" y="4000883"/>
            <a:ext cx="2448772" cy="467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>
                <a:solidFill>
                  <a:schemeClr val="bg1"/>
                </a:solidFill>
                <a:latin typeface="Helvetica" pitchFamily="2" charset="0"/>
              </a:rPr>
              <a:t>www.r-kind.de</a:t>
            </a:r>
            <a:endParaRPr lang="en-US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5BB4D-A1ED-1D12-A22A-5300C2ED6EA3}"/>
              </a:ext>
            </a:extLst>
          </p:cNvPr>
          <p:cNvSpPr txBox="1"/>
          <p:nvPr/>
        </p:nvSpPr>
        <p:spPr>
          <a:xfrm>
            <a:off x="1499805" y="1428294"/>
            <a:ext cx="33709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z="2400" dirty="0">
                <a:solidFill>
                  <a:schemeClr val="accent1"/>
                </a:solidFill>
                <a:latin typeface="Helvetica" pitchFamily="2" charset="0"/>
              </a:rPr>
              <a:t>Engineering </a:t>
            </a:r>
          </a:p>
          <a:p>
            <a:r>
              <a:rPr lang="en-US" sz="2400" dirty="0">
                <a:solidFill>
                  <a:schemeClr val="accent1"/>
                </a:solidFill>
                <a:latin typeface="Helvetica" pitchFamily="2" charset="0"/>
              </a:rPr>
              <a:t>Contact Information</a:t>
            </a:r>
            <a:endParaRPr lang="id-ID" sz="2400" dirty="0">
              <a:solidFill>
                <a:schemeClr val="accent1"/>
              </a:solidFill>
              <a:latin typeface="Helvetica" pitchFamily="2" charset="0"/>
            </a:endParaRPr>
          </a:p>
        </p:txBody>
      </p:sp>
      <p:pic>
        <p:nvPicPr>
          <p:cNvPr id="25" name="Bildplatzhalter 24">
            <a:extLst>
              <a:ext uri="{FF2B5EF4-FFF2-40B4-BE49-F238E27FC236}">
                <a16:creationId xmlns:a16="http://schemas.microsoft.com/office/drawing/2014/main" id="{67F58445-7B1A-3ED3-120A-8DF3C339C7C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6" r="15926"/>
          <a:stretch>
            <a:fillRect/>
          </a:stretch>
        </p:blipFill>
        <p:spPr>
          <a:xfrm>
            <a:off x="6536276" y="1015770"/>
            <a:ext cx="4581222" cy="5042131"/>
          </a:xfr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038B6D4-31CE-14CC-F6B6-9A69877690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94342" y="4731194"/>
            <a:ext cx="1326707" cy="132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1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4B981B-E9FA-D890-961E-030B6D34D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Diagonal Corners Snipped 8">
            <a:extLst>
              <a:ext uri="{FF2B5EF4-FFF2-40B4-BE49-F238E27FC236}">
                <a16:creationId xmlns:a16="http://schemas.microsoft.com/office/drawing/2014/main" id="{98004973-6CBA-4A73-A727-714E8515346B}"/>
              </a:ext>
            </a:extLst>
          </p:cNvPr>
          <p:cNvSpPr/>
          <p:nvPr/>
        </p:nvSpPr>
        <p:spPr>
          <a:xfrm>
            <a:off x="-1" y="660851"/>
            <a:ext cx="9390367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1DB666CD-A051-C59C-7BAC-F4098D77153D}"/>
              </a:ext>
            </a:extLst>
          </p:cNvPr>
          <p:cNvSpPr txBox="1"/>
          <p:nvPr/>
        </p:nvSpPr>
        <p:spPr>
          <a:xfrm>
            <a:off x="958626" y="911670"/>
            <a:ext cx="84762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Magnets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are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the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Heart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of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Magnetic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Confinement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Fusion.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3D1FADC2-C6B9-8A02-A4AA-8DBEFBFC8643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Why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High-Field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Superconducting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Magnets Matter.</a:t>
            </a: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FBE93D39-C15E-5440-38DB-A8E27D44AAA0}"/>
              </a:ext>
            </a:extLst>
          </p:cNvPr>
          <p:cNvSpPr txBox="1"/>
          <p:nvPr/>
        </p:nvSpPr>
        <p:spPr>
          <a:xfrm>
            <a:off x="6753061" y="2598003"/>
            <a:ext cx="47657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Helvetica" pitchFamily="2" charset="0"/>
                <a:cs typeface="MuktaMahee SemiBold" panose="020B0000000000000000" pitchFamily="34" charset="77"/>
              </a:rPr>
              <a:t>Superconducting Magnets –</a:t>
            </a:r>
          </a:p>
          <a:p>
            <a:r>
              <a:rPr lang="en-US" sz="2400" dirty="0">
                <a:solidFill>
                  <a:schemeClr val="bg1"/>
                </a:solidFill>
                <a:latin typeface="Helvetica" pitchFamily="2" charset="0"/>
                <a:cs typeface="MuktaMahee SemiBold" panose="020B0000000000000000" pitchFamily="34" charset="77"/>
              </a:rPr>
              <a:t>The Enabler</a:t>
            </a:r>
            <a:endParaRPr lang="id-ID" sz="2400" dirty="0">
              <a:solidFill>
                <a:schemeClr val="bg1"/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C88B8361-3CB9-3245-39E6-F2F6BEE97F06}"/>
              </a:ext>
            </a:extLst>
          </p:cNvPr>
          <p:cNvSpPr txBox="1"/>
          <p:nvPr/>
        </p:nvSpPr>
        <p:spPr>
          <a:xfrm>
            <a:off x="6753060" y="3498609"/>
            <a:ext cx="4765769" cy="254518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Carry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enormous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currents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with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zero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resistance</a:t>
            </a:r>
            <a:endParaRPr lang="de-DE" sz="1800" b="1" dirty="0">
              <a:solidFill>
                <a:schemeClr val="bg1">
                  <a:lumMod val="95000"/>
                </a:schemeClr>
              </a:solidFill>
              <a:latin typeface="Helvetica" pitchFamily="2" charset="0"/>
              <a:cs typeface="MuktaMahee SemiBold" panose="020B0000000000000000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Allow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compact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high-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field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designs</a:t>
            </a:r>
            <a:b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</a:b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(SPARC, ITER, DEMO)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Operate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at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cryogenic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SemiBold" panose="020B0000000000000000" pitchFamily="34" charset="77"/>
              </a:rPr>
              <a:t>temperatures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</a:t>
            </a:r>
            <a:b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</a:b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inside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high-radiation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environments</a:t>
            </a:r>
            <a:endParaRPr lang="de-DE" sz="1800" dirty="0">
              <a:solidFill>
                <a:schemeClr val="bg1">
                  <a:lumMod val="95000"/>
                </a:schemeClr>
              </a:solidFill>
              <a:latin typeface="Helvetica" pitchFamily="2" charset="0"/>
              <a:cs typeface="MuktaMahee Light" panose="020B0000000000000000" pitchFamily="34" charset="77"/>
            </a:endParaRPr>
          </a:p>
        </p:txBody>
      </p:sp>
      <p:pic>
        <p:nvPicPr>
          <p:cNvPr id="18" name="Bildplatzhalter 17" descr="Ein Bild, das Bautechnik, Maschine, Fabrik, Industrie enthält.&#10;&#10;KI-generierte Inhalte können fehlerhaft sein.">
            <a:extLst>
              <a:ext uri="{FF2B5EF4-FFF2-40B4-BE49-F238E27FC236}">
                <a16:creationId xmlns:a16="http://schemas.microsoft.com/office/drawing/2014/main" id="{E3EF3C4F-6033-E508-58EB-4D50A4CAC30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3" b="8313"/>
          <a:stretch>
            <a:fillRect/>
          </a:stretch>
        </p:blipFill>
        <p:spPr>
          <a:xfrm>
            <a:off x="1" y="2598738"/>
            <a:ext cx="5759450" cy="3598862"/>
          </a:xfrm>
        </p:spPr>
      </p:pic>
    </p:spTree>
    <p:extLst>
      <p:ext uri="{BB962C8B-B14F-4D97-AF65-F5344CB8AC3E}">
        <p14:creationId xmlns:p14="http://schemas.microsoft.com/office/powerpoint/2010/main" val="11187700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DA3C6E1A-4035-9204-A8C5-9C213EA9B42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5" b="9245"/>
          <a:stretch/>
        </p:blipFill>
        <p:spPr/>
      </p:pic>
      <p:sp>
        <p:nvSpPr>
          <p:cNvPr id="9" name="Rectangle: Diagonal Corners Snipped 8">
            <a:extLst>
              <a:ext uri="{FF2B5EF4-FFF2-40B4-BE49-F238E27FC236}">
                <a16:creationId xmlns:a16="http://schemas.microsoft.com/office/drawing/2014/main" id="{2C4CF677-3B57-6B24-9FBB-5CC53FD476EC}"/>
              </a:ext>
            </a:extLst>
          </p:cNvPr>
          <p:cNvSpPr/>
          <p:nvPr/>
        </p:nvSpPr>
        <p:spPr>
          <a:xfrm>
            <a:off x="4210367" y="3089579"/>
            <a:ext cx="7981633" cy="2367280"/>
          </a:xfrm>
          <a:prstGeom prst="snip2Diag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EF4FC1-2A1B-43CF-A456-4EAB57403AEB}"/>
              </a:ext>
            </a:extLst>
          </p:cNvPr>
          <p:cNvSpPr txBox="1"/>
          <p:nvPr/>
        </p:nvSpPr>
        <p:spPr>
          <a:xfrm>
            <a:off x="4138718" y="3611499"/>
            <a:ext cx="769985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pPr algn="ctr"/>
            <a:r>
              <a:rPr lang="en-US" sz="8000" spc="600" dirty="0">
                <a:solidFill>
                  <a:schemeClr val="bg1"/>
                </a:solidFill>
                <a:latin typeface="Helvetica" pitchFamily="2" charset="0"/>
              </a:rPr>
              <a:t>THANK YOU</a:t>
            </a:r>
            <a:endParaRPr lang="id-ID" sz="8000" spc="600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546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9BF7C1-8E04-7BBC-D507-4B4875644E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Diagonal Corners Snipped 8">
            <a:extLst>
              <a:ext uri="{FF2B5EF4-FFF2-40B4-BE49-F238E27FC236}">
                <a16:creationId xmlns:a16="http://schemas.microsoft.com/office/drawing/2014/main" id="{6BC313BE-1B9D-C7D3-109F-CC9BFDF8EBD0}"/>
              </a:ext>
            </a:extLst>
          </p:cNvPr>
          <p:cNvSpPr/>
          <p:nvPr/>
        </p:nvSpPr>
        <p:spPr>
          <a:xfrm>
            <a:off x="-1" y="660851"/>
            <a:ext cx="9390367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F6D11D67-9739-C874-7246-3E54729C53B6}"/>
              </a:ext>
            </a:extLst>
          </p:cNvPr>
          <p:cNvSpPr txBox="1"/>
          <p:nvPr/>
        </p:nvSpPr>
        <p:spPr>
          <a:xfrm>
            <a:off x="958626" y="911670"/>
            <a:ext cx="84762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Magnets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are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the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Heart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of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Magnetic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Confinement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Fusion.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0A46E267-48A7-4243-971C-2495F503B823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But Magnets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Don’t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Float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in Space.</a:t>
            </a: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AA9E69DC-E465-74A1-FDE6-63281D7B196B}"/>
              </a:ext>
            </a:extLst>
          </p:cNvPr>
          <p:cNvSpPr txBox="1"/>
          <p:nvPr/>
        </p:nvSpPr>
        <p:spPr>
          <a:xfrm>
            <a:off x="657070" y="2265181"/>
            <a:ext cx="49363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Helvetica" pitchFamily="2" charset="0"/>
                <a:cs typeface="MuktaMahee SemiBold" panose="020B0000000000000000" pitchFamily="34" charset="77"/>
              </a:rPr>
              <a:t>Superconductors carry current – but structure carries the system</a:t>
            </a:r>
            <a:endParaRPr lang="id-ID" sz="2400" dirty="0">
              <a:solidFill>
                <a:schemeClr val="bg1"/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0DFD264D-1DA2-2856-4CCA-A220761E5B61}"/>
              </a:ext>
            </a:extLst>
          </p:cNvPr>
          <p:cNvSpPr txBox="1"/>
          <p:nvPr/>
        </p:nvSpPr>
        <p:spPr>
          <a:xfrm>
            <a:off x="657069" y="3165787"/>
            <a:ext cx="5996650" cy="295856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Structural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materials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must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withstand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: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 Lorentz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forces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thermal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shrinkage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fatigue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neutron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flux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Operate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under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harsh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conditions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: 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4 K,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radiation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stress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cycling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Determine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magnet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lifetime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stability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</a:t>
            </a:r>
            <a:r>
              <a:rPr lang="de-DE" sz="18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safety</a:t>
            </a: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Often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overlooked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–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until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structural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failure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becomes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real →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brittle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fracture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creep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delamination</a:t>
            </a:r>
            <a:endParaRPr lang="de-DE" sz="1800" dirty="0">
              <a:solidFill>
                <a:schemeClr val="bg1">
                  <a:lumMod val="95000"/>
                </a:schemeClr>
              </a:solidFill>
              <a:latin typeface="Helvetica" pitchFamily="2" charset="0"/>
              <a:cs typeface="MuktaMahee Light" panose="020B0000000000000000" pitchFamily="34" charset="77"/>
            </a:endParaRPr>
          </a:p>
        </p:txBody>
      </p:sp>
      <p:pic>
        <p:nvPicPr>
          <p:cNvPr id="7" name="Bildplatzhalter 6" descr="Ein Bild, das Screenshot, Design, Kunst enthält.&#10;&#10;KI-generierte Inhalte können fehlerhaft sein.">
            <a:extLst>
              <a:ext uri="{FF2B5EF4-FFF2-40B4-BE49-F238E27FC236}">
                <a16:creationId xmlns:a16="http://schemas.microsoft.com/office/drawing/2014/main" id="{D143BA7A-E4B8-00CB-C04A-CD44DC46715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" r="2475"/>
          <a:stretch>
            <a:fillRect/>
          </a:stretch>
        </p:blipFill>
        <p:spPr>
          <a:xfrm>
            <a:off x="6467475" y="2736850"/>
            <a:ext cx="5724525" cy="3387725"/>
          </a:xfrm>
        </p:spPr>
      </p:pic>
    </p:spTree>
    <p:extLst>
      <p:ext uri="{BB962C8B-B14F-4D97-AF65-F5344CB8AC3E}">
        <p14:creationId xmlns:p14="http://schemas.microsoft.com/office/powerpoint/2010/main" val="1107869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BC489A-0926-A267-9FCB-C00FE897D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Diagonal Corners Snipped 8">
            <a:extLst>
              <a:ext uri="{FF2B5EF4-FFF2-40B4-BE49-F238E27FC236}">
                <a16:creationId xmlns:a16="http://schemas.microsoft.com/office/drawing/2014/main" id="{A34B5013-FB8E-B00B-B3B9-2C5DBEE45155}"/>
              </a:ext>
            </a:extLst>
          </p:cNvPr>
          <p:cNvSpPr/>
          <p:nvPr/>
        </p:nvSpPr>
        <p:spPr>
          <a:xfrm>
            <a:off x="-1" y="660851"/>
            <a:ext cx="9390367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E6A649D2-C25C-E0FD-9814-FD59750E9480}"/>
              </a:ext>
            </a:extLst>
          </p:cNvPr>
          <p:cNvSpPr txBox="1"/>
          <p:nvPr/>
        </p:nvSpPr>
        <p:spPr>
          <a:xfrm>
            <a:off x="958626" y="911670"/>
            <a:ext cx="84762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Magnets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are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the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Heart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of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Magnetic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Confinement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Fusion.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6DD240B7-9DDD-78C8-BED2-96C3A03CA8D1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But Magnets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Don’t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Float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in Space.</a:t>
            </a: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F4DC1586-14BC-ABF3-E821-9C8BA3E68038}"/>
              </a:ext>
            </a:extLst>
          </p:cNvPr>
          <p:cNvSpPr txBox="1"/>
          <p:nvPr/>
        </p:nvSpPr>
        <p:spPr>
          <a:xfrm>
            <a:off x="6538770" y="2357438"/>
            <a:ext cx="39815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Helvetica" pitchFamily="2" charset="0"/>
                <a:cs typeface="MuktaMahee SemiBold" panose="020B0000000000000000" pitchFamily="34" charset="77"/>
              </a:rPr>
              <a:t>Structural materials must combine:</a:t>
            </a:r>
            <a:endParaRPr lang="id-ID" sz="2400" dirty="0">
              <a:solidFill>
                <a:schemeClr val="bg1"/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556E7113-5EE9-3342-2B48-7AE6E011C419}"/>
              </a:ext>
            </a:extLst>
          </p:cNvPr>
          <p:cNvSpPr txBox="1"/>
          <p:nvPr/>
        </p:nvSpPr>
        <p:spPr>
          <a:xfrm>
            <a:off x="6538771" y="3995053"/>
            <a:ext cx="4420777" cy="17141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Superconductors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get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the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spotlight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– but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structure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makes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it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work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DANGER: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If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structure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fails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the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magnet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fails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–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instantly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and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irreversibly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.</a:t>
            </a:r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31A95484-37D3-9587-BA0C-D34AB6E2EF5D}"/>
              </a:ext>
            </a:extLst>
          </p:cNvPr>
          <p:cNvSpPr txBox="1"/>
          <p:nvPr/>
        </p:nvSpPr>
        <p:spPr>
          <a:xfrm>
            <a:off x="6538772" y="3346400"/>
            <a:ext cx="4235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en-ID" sz="1800" dirty="0">
                <a:solidFill>
                  <a:schemeClr val="tx1"/>
                </a:solidFill>
                <a:latin typeface="Helvetica" pitchFamily="2" charset="0"/>
              </a:rPr>
              <a:t>Strength + Toughness + Fatigue Resistance – all at 4 K</a:t>
            </a:r>
            <a:endParaRPr lang="id-ID" sz="1800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10" name="Bildplatzhalter 9" descr="Ein Bild, das Text, Farbigkeit, Grafiken, Design enthält.&#10;&#10;KI-generierte Inhalte können fehlerhaft sein.">
            <a:extLst>
              <a:ext uri="{FF2B5EF4-FFF2-40B4-BE49-F238E27FC236}">
                <a16:creationId xmlns:a16="http://schemas.microsoft.com/office/drawing/2014/main" id="{0CE628DA-3BF6-2BE0-293A-75999EAF180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" b="703"/>
          <a:stretch>
            <a:fillRect/>
          </a:stretch>
        </p:blipFill>
        <p:spPr>
          <a:xfrm>
            <a:off x="1303649" y="2357438"/>
            <a:ext cx="3259138" cy="4500562"/>
          </a:xfrm>
        </p:spPr>
      </p:pic>
    </p:spTree>
    <p:extLst>
      <p:ext uri="{BB962C8B-B14F-4D97-AF65-F5344CB8AC3E}">
        <p14:creationId xmlns:p14="http://schemas.microsoft.com/office/powerpoint/2010/main" val="2888768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8FE33D-976A-87B2-6357-343C578F6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951EE08-4A94-9ECF-C85E-6977DC040B94}"/>
              </a:ext>
            </a:extLst>
          </p:cNvPr>
          <p:cNvSpPr/>
          <p:nvPr/>
        </p:nvSpPr>
        <p:spPr>
          <a:xfrm>
            <a:off x="5467369" y="0"/>
            <a:ext cx="35477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tangle: Diagonal Corners Snipped 8">
            <a:extLst>
              <a:ext uri="{FF2B5EF4-FFF2-40B4-BE49-F238E27FC236}">
                <a16:creationId xmlns:a16="http://schemas.microsoft.com/office/drawing/2014/main" id="{8B130F08-88D5-BB7E-191A-5D18D3FBDD9B}"/>
              </a:ext>
            </a:extLst>
          </p:cNvPr>
          <p:cNvSpPr/>
          <p:nvPr/>
        </p:nvSpPr>
        <p:spPr>
          <a:xfrm>
            <a:off x="-1" y="660851"/>
            <a:ext cx="10593422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3A315A3C-62F4-D643-2308-78DD5D6ADBFB}"/>
              </a:ext>
            </a:extLst>
          </p:cNvPr>
          <p:cNvSpPr txBox="1"/>
          <p:nvPr/>
        </p:nvSpPr>
        <p:spPr>
          <a:xfrm>
            <a:off x="958625" y="911670"/>
            <a:ext cx="97126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316LNH &amp; XM-19 –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When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'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standard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'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stainless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steel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isn’t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enough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.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0A120B5B-9E82-7DEC-95BA-FD2B42C03192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Materials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built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for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the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extremes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of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fusion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magnets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- 4K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cryogenic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conditions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!</a:t>
            </a: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8803F727-D6F7-5EEF-D998-6E63A2E9EDF5}"/>
              </a:ext>
            </a:extLst>
          </p:cNvPr>
          <p:cNvSpPr txBox="1"/>
          <p:nvPr/>
        </p:nvSpPr>
        <p:spPr>
          <a:xfrm>
            <a:off x="958625" y="2263168"/>
            <a:ext cx="50157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Helvetica" pitchFamily="2" charset="0"/>
                <a:cs typeface="MuktaMahee SemiBold" panose="020B0000000000000000" pitchFamily="34" charset="77"/>
              </a:rPr>
              <a:t>Why 316LNH?</a:t>
            </a:r>
            <a:endParaRPr lang="id-ID" sz="2400" dirty="0">
              <a:solidFill>
                <a:schemeClr val="bg1"/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51A3D147-4475-DC16-FF5E-3AA89D438AE6}"/>
              </a:ext>
            </a:extLst>
          </p:cNvPr>
          <p:cNvSpPr txBox="1"/>
          <p:nvPr/>
        </p:nvSpPr>
        <p:spPr>
          <a:xfrm>
            <a:off x="958626" y="2733601"/>
            <a:ext cx="4471408" cy="37895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Austenitic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CrNiMo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steel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with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low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carbon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and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enhanced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nitrogen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→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stable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non-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magnetic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microstructure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Designed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for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high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strength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&amp;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ductility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(&gt;40%) at 4 K &gt;900 MPa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tensile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Excellent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weldability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corrosion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resistance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and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radiation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tolerance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Industrially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available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as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large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forgings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→ ideal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for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fusion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magnets</a:t>
            </a:r>
            <a:endParaRPr lang="de-DE" sz="1800" b="1" dirty="0">
              <a:solidFill>
                <a:schemeClr val="bg1">
                  <a:lumMod val="95000"/>
                </a:schemeClr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B5673948-DD43-C65B-A57A-0151CD8FB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5092" y="2733601"/>
            <a:ext cx="3053539" cy="2414303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81B1C378-0AE9-1F57-5597-DFFFDFB22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46" y="2733600"/>
            <a:ext cx="3280969" cy="241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244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B4E5C2-B424-F31C-D086-E4DC50A6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FAB5172-422B-4951-AE97-3E6C197D2161}"/>
              </a:ext>
            </a:extLst>
          </p:cNvPr>
          <p:cNvSpPr/>
          <p:nvPr/>
        </p:nvSpPr>
        <p:spPr>
          <a:xfrm>
            <a:off x="5467369" y="0"/>
            <a:ext cx="35477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tangle: Diagonal Corners Snipped 8">
            <a:extLst>
              <a:ext uri="{FF2B5EF4-FFF2-40B4-BE49-F238E27FC236}">
                <a16:creationId xmlns:a16="http://schemas.microsoft.com/office/drawing/2014/main" id="{09F3AC73-E519-AA21-FF33-52571D044BCF}"/>
              </a:ext>
            </a:extLst>
          </p:cNvPr>
          <p:cNvSpPr/>
          <p:nvPr/>
        </p:nvSpPr>
        <p:spPr>
          <a:xfrm>
            <a:off x="-1" y="660851"/>
            <a:ext cx="10593422" cy="121495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992DB177-95E9-7211-02FA-5A7AA1400ACF}"/>
              </a:ext>
            </a:extLst>
          </p:cNvPr>
          <p:cNvSpPr txBox="1"/>
          <p:nvPr/>
        </p:nvSpPr>
        <p:spPr>
          <a:xfrm>
            <a:off x="958625" y="911670"/>
            <a:ext cx="97126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316LNH &amp; XM-19 –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When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'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standard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'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stainless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steel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isn’t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 </a:t>
            </a:r>
            <a:r>
              <a:rPr lang="de-DE" sz="2400" dirty="0" err="1">
                <a:latin typeface="Helvetica" pitchFamily="2" charset="0"/>
                <a:cs typeface="MuktaMahee SemiBold" panose="020B0000000000000000" pitchFamily="34" charset="77"/>
              </a:rPr>
              <a:t>enough</a:t>
            </a:r>
            <a:r>
              <a:rPr lang="de-DE" sz="2400" dirty="0">
                <a:latin typeface="Helvetica" pitchFamily="2" charset="0"/>
                <a:cs typeface="MuktaMahee SemiBold" panose="020B0000000000000000" pitchFamily="34" charset="77"/>
              </a:rPr>
              <a:t>.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9FD87489-23B2-3C56-8B37-B7D5D079FFA0}"/>
              </a:ext>
            </a:extLst>
          </p:cNvPr>
          <p:cNvSpPr txBox="1"/>
          <p:nvPr/>
        </p:nvSpPr>
        <p:spPr>
          <a:xfrm>
            <a:off x="958626" y="1301050"/>
            <a:ext cx="8476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202122"/>
                </a:solidFill>
                <a:effectLst/>
                <a:latin typeface="+mj-lt"/>
              </a:defRPr>
            </a:lvl1pPr>
          </a:lstStyle>
          <a:p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Materials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built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for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the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extremes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of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fusion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magnets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- 4K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cryogenic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b="0" dirty="0" err="1">
                <a:latin typeface="Helvetica" pitchFamily="2" charset="0"/>
                <a:cs typeface="MuktaMahee Light" panose="020B0000000000000000" pitchFamily="34" charset="77"/>
              </a:rPr>
              <a:t>conditions</a:t>
            </a:r>
            <a:r>
              <a:rPr lang="de-DE" sz="1800" b="0" dirty="0">
                <a:latin typeface="Helvetica" pitchFamily="2" charset="0"/>
                <a:cs typeface="MuktaMahee Light" panose="020B0000000000000000" pitchFamily="34" charset="77"/>
              </a:rPr>
              <a:t>!</a:t>
            </a: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4C0CD54E-3F44-FC31-C8E1-92BAA1F3038C}"/>
              </a:ext>
            </a:extLst>
          </p:cNvPr>
          <p:cNvSpPr txBox="1"/>
          <p:nvPr/>
        </p:nvSpPr>
        <p:spPr>
          <a:xfrm>
            <a:off x="958626" y="2733601"/>
            <a:ext cx="4236461" cy="337618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XM-19 (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Nitronic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50)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offers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higher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strength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but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reduced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weldability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and limited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availability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in large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forgings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→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suitable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as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complementary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material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for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secondary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components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.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Furthermore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,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unstable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crack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propagation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will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limit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its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use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in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safety-critical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 </a:t>
            </a:r>
            <a:r>
              <a:rPr lang="de-DE" sz="1800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environments</a:t>
            </a:r>
            <a:r>
              <a:rPr lang="de-DE" sz="1800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  <a:cs typeface="MuktaMahee Light" panose="020B0000000000000000" pitchFamily="34" charset="77"/>
              </a:rPr>
              <a:t>.</a:t>
            </a:r>
            <a:endParaRPr lang="de-DE" sz="1800" b="1" dirty="0">
              <a:solidFill>
                <a:schemeClr val="bg1">
                  <a:lumMod val="95000"/>
                </a:schemeClr>
              </a:solidFill>
              <a:latin typeface="Helvetica" pitchFamily="2" charset="0"/>
              <a:cs typeface="MuktaMahee SemiBold" panose="020B0000000000000000" pitchFamily="34" charset="77"/>
            </a:endParaRP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0B4F552F-C25D-0412-43C7-F61E2DBA22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1895"/>
          <a:stretch/>
        </p:blipFill>
        <p:spPr>
          <a:xfrm>
            <a:off x="9015093" y="2731628"/>
            <a:ext cx="3056400" cy="2416565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5F3456F1-EB23-3417-7A63-CB7808B20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431" y="2733601"/>
            <a:ext cx="3279600" cy="241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44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701F0-F3E6-A8BE-92A9-94C087FA12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9" descr="Ein Bild, das Gebäude, Bautechnik, Stahl, Maßstabsmodell enthält.&#10;&#10;KI-generierte Inhalte können fehlerhaft sein.">
            <a:extLst>
              <a:ext uri="{FF2B5EF4-FFF2-40B4-BE49-F238E27FC236}">
                <a16:creationId xmlns:a16="http://schemas.microsoft.com/office/drawing/2014/main" id="{88715377-FEA9-05E7-6D33-74BDEAE012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7" b="2457"/>
          <a:stretch>
            <a:fillRect/>
          </a:stretch>
        </p:blipFill>
        <p:spPr>
          <a:xfrm>
            <a:off x="0" y="1092960"/>
            <a:ext cx="7107237" cy="4500562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3AD574-3798-9353-AB25-3D15D9999E7B}"/>
              </a:ext>
            </a:extLst>
          </p:cNvPr>
          <p:cNvSpPr txBox="1"/>
          <p:nvPr/>
        </p:nvSpPr>
        <p:spPr>
          <a:xfrm>
            <a:off x="7604522" y="1092960"/>
            <a:ext cx="39927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latin typeface="Helvetica" pitchFamily="2" charset="0"/>
              </a:rPr>
              <a:t>From sample to structure.</a:t>
            </a:r>
            <a:endParaRPr lang="id-ID" sz="2400" dirty="0">
              <a:latin typeface="Helvetic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8762A4-1E25-46E3-7AD0-38B17512C185}"/>
              </a:ext>
            </a:extLst>
          </p:cNvPr>
          <p:cNvSpPr txBox="1"/>
          <p:nvPr/>
        </p:nvSpPr>
        <p:spPr>
          <a:xfrm>
            <a:off x="7604523" y="2556110"/>
            <a:ext cx="4094598" cy="37499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>
                <a:solidFill>
                  <a:schemeClr val="tx1"/>
                </a:solidFill>
                <a:latin typeface="Helvetica" pitchFamily="2" charset="0"/>
              </a:rPr>
              <a:t>Key Challenges</a:t>
            </a:r>
            <a:endParaRPr lang="de-DE" sz="1600" dirty="0">
              <a:solidFill>
                <a:schemeClr val="tx1"/>
              </a:solidFill>
              <a:latin typeface="Helvetica" pitchFamily="2" charset="0"/>
            </a:endParaRPr>
          </a:p>
          <a:p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316LNH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N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depletion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→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reduced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toughness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Grain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coarsening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segregation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Residual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stresses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from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thermal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gradients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XM-19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Nitrides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/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chi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-phase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formation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Segregation in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thick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sections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Limited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weldability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173F044A-ADE0-1D2B-75B2-D1C2EFDF48BE}"/>
              </a:ext>
            </a:extLst>
          </p:cNvPr>
          <p:cNvSpPr txBox="1"/>
          <p:nvPr/>
        </p:nvSpPr>
        <p:spPr>
          <a:xfrm>
            <a:off x="7604523" y="1482340"/>
            <a:ext cx="36282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When size becomes the challenge.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836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91D6F-976D-2F68-65E4-98E6B6018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B59F25A-B90E-0810-568E-1565707F6B0F}"/>
              </a:ext>
            </a:extLst>
          </p:cNvPr>
          <p:cNvSpPr txBox="1"/>
          <p:nvPr/>
        </p:nvSpPr>
        <p:spPr>
          <a:xfrm>
            <a:off x="736824" y="1092960"/>
            <a:ext cx="39927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dirty="0">
                <a:solidFill>
                  <a:srgbClr val="FF6E1F"/>
                </a:solidFill>
                <a:latin typeface="Helvetica" pitchFamily="2" charset="0"/>
              </a:rPr>
              <a:t>From sample to structure.</a:t>
            </a:r>
            <a:endParaRPr lang="id-ID" sz="2400" dirty="0">
              <a:solidFill>
                <a:srgbClr val="FF6E1F"/>
              </a:solidFill>
              <a:latin typeface="Helvetic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DA282E-73C9-D4A6-D4A8-833F5586105E}"/>
              </a:ext>
            </a:extLst>
          </p:cNvPr>
          <p:cNvSpPr txBox="1"/>
          <p:nvPr/>
        </p:nvSpPr>
        <p:spPr>
          <a:xfrm>
            <a:off x="736825" y="2556110"/>
            <a:ext cx="3895108" cy="33806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buNone/>
            </a:pP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Key Challe</a:t>
            </a:r>
            <a:r>
              <a:rPr lang="de-DE" sz="1600" b="1" dirty="0">
                <a:solidFill>
                  <a:srgbClr val="FF6E1F"/>
                </a:solidFill>
                <a:latin typeface="Helvetica" pitchFamily="2" charset="0"/>
              </a:rPr>
              <a:t>ng</a:t>
            </a:r>
            <a:r>
              <a:rPr lang="de-DE" sz="1600" b="1" dirty="0">
                <a:solidFill>
                  <a:schemeClr val="accent1"/>
                </a:solidFill>
                <a:latin typeface="Helvetica" pitchFamily="2" charset="0"/>
              </a:rPr>
              <a:t>es</a:t>
            </a:r>
            <a:endParaRPr lang="de-DE" sz="1600" dirty="0">
              <a:solidFill>
                <a:schemeClr val="accent1"/>
              </a:solidFill>
              <a:latin typeface="Helvetica" pitchFamily="2" charset="0"/>
            </a:endParaRPr>
          </a:p>
          <a:p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Systemic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Issues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Uneven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element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distribution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Directional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grain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growth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Surface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samples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miss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core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defects</a:t>
            </a: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bg1"/>
              </a:solidFill>
              <a:latin typeface="Helvetica" pitchFamily="2" charset="0"/>
            </a:endParaRPr>
          </a:p>
          <a:p>
            <a:r>
              <a:rPr lang="de-DE" sz="1600" b="1" dirty="0">
                <a:solidFill>
                  <a:srgbClr val="FF6E1F"/>
                </a:solidFill>
                <a:latin typeface="Helvetica" pitchFamily="2" charset="0"/>
              </a:rPr>
              <a:t>Takeaway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  <a:p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Process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control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is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Helvetica" pitchFamily="2" charset="0"/>
              </a:rPr>
              <a:t>key</a:t>
            </a:r>
            <a:r>
              <a:rPr lang="de-DE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to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achieving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reliable,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isotropic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properties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at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scale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C905E7AA-4AE2-B662-A55B-19826474669B}"/>
              </a:ext>
            </a:extLst>
          </p:cNvPr>
          <p:cNvSpPr txBox="1"/>
          <p:nvPr/>
        </p:nvSpPr>
        <p:spPr>
          <a:xfrm>
            <a:off x="736825" y="1482340"/>
            <a:ext cx="36282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effectLst/>
                <a:latin typeface="+mj-lt"/>
              </a:defRPr>
            </a:lvl1pPr>
          </a:lstStyle>
          <a:p>
            <a:r>
              <a:rPr lang="en-US" sz="2400" b="0" dirty="0">
                <a:solidFill>
                  <a:schemeClr val="bg1"/>
                </a:solidFill>
                <a:latin typeface="Helvetica" pitchFamily="2" charset="0"/>
              </a:rPr>
              <a:t>When size becomes the challenge.</a:t>
            </a:r>
            <a:endParaRPr lang="id-ID" sz="2400" b="0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16" name="Bildplatzhalter 15" descr="Ein Bild, das Bautechnik, Maschine, Stahl, Industrie enthält.&#10;&#10;KI-generierte Inhalte können fehlerhaft sein.">
            <a:extLst>
              <a:ext uri="{FF2B5EF4-FFF2-40B4-BE49-F238E27FC236}">
                <a16:creationId xmlns:a16="http://schemas.microsoft.com/office/drawing/2014/main" id="{05E132E7-2FD8-5A35-896D-5711B18594F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6" r="13246"/>
          <a:stretch>
            <a:fillRect/>
          </a:stretch>
        </p:blipFill>
        <p:spPr>
          <a:xfrm>
            <a:off x="5084763" y="729347"/>
            <a:ext cx="5334000" cy="4498975"/>
          </a:xfrm>
        </p:spPr>
      </p:pic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5105FD0B-02D9-F066-E53E-F15F17565F94}"/>
              </a:ext>
            </a:extLst>
          </p:cNvPr>
          <p:cNvSpPr txBox="1">
            <a:spLocks/>
          </p:cNvSpPr>
          <p:nvPr/>
        </p:nvSpPr>
        <p:spPr>
          <a:xfrm>
            <a:off x="8581073" y="5228322"/>
            <a:ext cx="3610927" cy="1628004"/>
          </a:xfrm>
          <a:custGeom>
            <a:avLst/>
            <a:gdLst>
              <a:gd name="connsiteX0" fmla="*/ 0 w 3538172"/>
              <a:gd name="connsiteY0" fmla="*/ 0 h 4500562"/>
              <a:gd name="connsiteX1" fmla="*/ 2948465 w 3538172"/>
              <a:gd name="connsiteY1" fmla="*/ 0 h 4500562"/>
              <a:gd name="connsiteX2" fmla="*/ 3538172 w 3538172"/>
              <a:gd name="connsiteY2" fmla="*/ 589707 h 4500562"/>
              <a:gd name="connsiteX3" fmla="*/ 3538172 w 3538172"/>
              <a:gd name="connsiteY3" fmla="*/ 4500562 h 4500562"/>
              <a:gd name="connsiteX4" fmla="*/ 589707 w 3538172"/>
              <a:gd name="connsiteY4" fmla="*/ 4500562 h 4500562"/>
              <a:gd name="connsiteX5" fmla="*/ 0 w 3538172"/>
              <a:gd name="connsiteY5" fmla="*/ 3910855 h 450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172" h="4500562">
                <a:moveTo>
                  <a:pt x="0" y="0"/>
                </a:moveTo>
                <a:lnTo>
                  <a:pt x="2948465" y="0"/>
                </a:lnTo>
                <a:lnTo>
                  <a:pt x="3538172" y="589707"/>
                </a:lnTo>
                <a:lnTo>
                  <a:pt x="3538172" y="4500562"/>
                </a:lnTo>
                <a:lnTo>
                  <a:pt x="589707" y="4500562"/>
                </a:lnTo>
                <a:lnTo>
                  <a:pt x="0" y="391085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CAFEECE8-150B-E789-0B09-A14DACC7E536}"/>
              </a:ext>
            </a:extLst>
          </p:cNvPr>
          <p:cNvSpPr txBox="1"/>
          <p:nvPr/>
        </p:nvSpPr>
        <p:spPr>
          <a:xfrm>
            <a:off x="8763001" y="5333143"/>
            <a:ext cx="3158066" cy="13031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pPr>
              <a:lnSpc>
                <a:spcPts val="2420"/>
              </a:lnSpc>
            </a:pP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material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properties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from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small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material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samples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and large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size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forgings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even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of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the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same grade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can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often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not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be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Helvetica" pitchFamily="2" charset="0"/>
              </a:rPr>
              <a:t>compared</a:t>
            </a:r>
            <a:r>
              <a:rPr lang="de-DE" sz="1600" dirty="0">
                <a:solidFill>
                  <a:schemeClr val="bg1"/>
                </a:solidFill>
                <a:latin typeface="Helvetica" pitchFamily="2" charset="0"/>
              </a:rPr>
              <a:t>!</a:t>
            </a:r>
          </a:p>
        </p:txBody>
      </p:sp>
      <p:sp>
        <p:nvSpPr>
          <p:cNvPr id="3" name="Rectangle: Diagonal Corners Snipped 8">
            <a:extLst>
              <a:ext uri="{FF2B5EF4-FFF2-40B4-BE49-F238E27FC236}">
                <a16:creationId xmlns:a16="http://schemas.microsoft.com/office/drawing/2014/main" id="{1F870B22-3CE1-B300-2614-BC8A511F6E4A}"/>
              </a:ext>
            </a:extLst>
          </p:cNvPr>
          <p:cNvSpPr/>
          <p:nvPr/>
        </p:nvSpPr>
        <p:spPr>
          <a:xfrm>
            <a:off x="8350044" y="4711133"/>
            <a:ext cx="2745205" cy="522681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de-DE" dirty="0">
              <a:solidFill>
                <a:schemeClr val="accent1"/>
              </a:solidFill>
              <a:latin typeface="Helvetica" pitchFamily="2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369735C-C124-4E60-DB60-3D15B7970E87}"/>
              </a:ext>
            </a:extLst>
          </p:cNvPr>
          <p:cNvSpPr/>
          <p:nvPr/>
        </p:nvSpPr>
        <p:spPr>
          <a:xfrm>
            <a:off x="7850865" y="4482992"/>
            <a:ext cx="978962" cy="978962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25F15BB-4A94-A01E-C6A7-7740DBA11FAB}"/>
              </a:ext>
            </a:extLst>
          </p:cNvPr>
          <p:cNvSpPr txBox="1"/>
          <p:nvPr/>
        </p:nvSpPr>
        <p:spPr>
          <a:xfrm>
            <a:off x="8841206" y="4822187"/>
            <a:ext cx="2745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de-DE" b="1" dirty="0">
                <a:solidFill>
                  <a:schemeClr val="accent1"/>
                </a:solidFill>
                <a:latin typeface="Helvetica" pitchFamily="2" charset="0"/>
              </a:rPr>
              <a:t>PAY ATTENTION:</a:t>
            </a:r>
            <a:endParaRPr lang="de-DE" dirty="0">
              <a:solidFill>
                <a:schemeClr val="accent1"/>
              </a:solidFill>
              <a:latin typeface="Helvetica" pitchFamily="2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DBF04E2-614A-029D-653A-C29689E973CD}"/>
              </a:ext>
            </a:extLst>
          </p:cNvPr>
          <p:cNvSpPr txBox="1"/>
          <p:nvPr/>
        </p:nvSpPr>
        <p:spPr>
          <a:xfrm>
            <a:off x="8094036" y="4514990"/>
            <a:ext cx="4926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de-DE" sz="6000" b="1" dirty="0">
                <a:solidFill>
                  <a:schemeClr val="bg1"/>
                </a:solidFill>
                <a:latin typeface="Helvetica" pitchFamily="2" charset="0"/>
              </a:rPr>
              <a:t>!</a:t>
            </a:r>
            <a:endParaRPr lang="de-DE" sz="6000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86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rporate Annual Repor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6E1F"/>
      </a:accent1>
      <a:accent2>
        <a:srgbClr val="FCBA04"/>
      </a:accent2>
      <a:accent3>
        <a:srgbClr val="FFC91D"/>
      </a:accent3>
      <a:accent4>
        <a:srgbClr val="FFB2DC"/>
      </a:accent4>
      <a:accent5>
        <a:srgbClr val="8E9EFF"/>
      </a:accent5>
      <a:accent6>
        <a:srgbClr val="F0EEF7"/>
      </a:accent6>
      <a:hlink>
        <a:srgbClr val="0563C1"/>
      </a:hlink>
      <a:folHlink>
        <a:srgbClr val="954F72"/>
      </a:folHlink>
    </a:clrScheme>
    <a:fontScheme name="Custom 1">
      <a:majorFont>
        <a:latin typeface="Plus Jakarta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1820</Words>
  <Application>Microsoft Office PowerPoint</Application>
  <PresentationFormat>Widescreen</PresentationFormat>
  <Paragraphs>260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Aptos</vt:lpstr>
      <vt:lpstr>Arial</vt:lpstr>
      <vt:lpstr>Calibri</vt:lpstr>
      <vt:lpstr>Helvetica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10</dc:creator>
  <cp:lastModifiedBy>CECICMCADMIN</cp:lastModifiedBy>
  <cp:revision>270</cp:revision>
  <dcterms:created xsi:type="dcterms:W3CDTF">2023-01-02T01:16:19Z</dcterms:created>
  <dcterms:modified xsi:type="dcterms:W3CDTF">2025-05-19T21:07:39Z</dcterms:modified>
</cp:coreProperties>
</file>